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648" r:id="rId1"/>
  </p:sldMasterIdLst>
  <p:notesMasterIdLst>
    <p:notesMasterId r:id="rId40"/>
  </p:notesMasterIdLst>
  <p:handoutMasterIdLst>
    <p:handoutMasterId r:id="rId41"/>
  </p:handoutMasterIdLst>
  <p:sldIdLst>
    <p:sldId id="278" r:id="rId2"/>
    <p:sldId id="465" r:id="rId3"/>
    <p:sldId id="466" r:id="rId4"/>
    <p:sldId id="467" r:id="rId5"/>
    <p:sldId id="469" r:id="rId6"/>
    <p:sldId id="470" r:id="rId7"/>
    <p:sldId id="471" r:id="rId8"/>
    <p:sldId id="472" r:id="rId9"/>
    <p:sldId id="460" r:id="rId10"/>
    <p:sldId id="409" r:id="rId11"/>
    <p:sldId id="411" r:id="rId12"/>
    <p:sldId id="480" r:id="rId13"/>
    <p:sldId id="484" r:id="rId14"/>
    <p:sldId id="452" r:id="rId15"/>
    <p:sldId id="505" r:id="rId16"/>
    <p:sldId id="491" r:id="rId17"/>
    <p:sldId id="428" r:id="rId18"/>
    <p:sldId id="523" r:id="rId19"/>
    <p:sldId id="511" r:id="rId20"/>
    <p:sldId id="512" r:id="rId21"/>
    <p:sldId id="499" r:id="rId22"/>
    <p:sldId id="510" r:id="rId23"/>
    <p:sldId id="524" r:id="rId24"/>
    <p:sldId id="530" r:id="rId25"/>
    <p:sldId id="529" r:id="rId26"/>
    <p:sldId id="531" r:id="rId27"/>
    <p:sldId id="514" r:id="rId28"/>
    <p:sldId id="515" r:id="rId29"/>
    <p:sldId id="517" r:id="rId30"/>
    <p:sldId id="532" r:id="rId31"/>
    <p:sldId id="519" r:id="rId32"/>
    <p:sldId id="526" r:id="rId33"/>
    <p:sldId id="521" r:id="rId34"/>
    <p:sldId id="522" r:id="rId35"/>
    <p:sldId id="527" r:id="rId36"/>
    <p:sldId id="528" r:id="rId37"/>
    <p:sldId id="498" r:id="rId38"/>
    <p:sldId id="458" r:id="rId3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E5FE"/>
    <a:srgbClr val="5AA037"/>
    <a:srgbClr val="66FF33"/>
    <a:srgbClr val="CCFF99"/>
    <a:srgbClr val="E2E2E2"/>
    <a:srgbClr val="2168A0"/>
    <a:srgbClr val="216DA0"/>
    <a:srgbClr val="3399FF"/>
    <a:srgbClr val="006600"/>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597" autoAdjust="0"/>
    <p:restoredTop sz="74040" autoAdjust="0"/>
  </p:normalViewPr>
  <p:slideViewPr>
    <p:cSldViewPr>
      <p:cViewPr>
        <p:scale>
          <a:sx n="90" d="100"/>
          <a:sy n="90" d="100"/>
        </p:scale>
        <p:origin x="-1020" y="936"/>
      </p:cViewPr>
      <p:guideLst>
        <p:guide orient="horz" pos="2160"/>
        <p:guide pos="2880"/>
      </p:guideLst>
    </p:cSldViewPr>
  </p:slideViewPr>
  <p:notesTextViewPr>
    <p:cViewPr>
      <p:scale>
        <a:sx n="100" d="100"/>
        <a:sy n="100" d="100"/>
      </p:scale>
      <p:origin x="0" y="0"/>
    </p:cViewPr>
  </p:notesTextViewPr>
  <p:sorterViewPr>
    <p:cViewPr>
      <p:scale>
        <a:sx n="60" d="100"/>
        <a:sy n="60" d="100"/>
      </p:scale>
      <p:origin x="0" y="0"/>
    </p:cViewPr>
  </p:sorterViewPr>
  <p:notesViewPr>
    <p:cSldViewPr>
      <p:cViewPr varScale="1">
        <p:scale>
          <a:sx n="80" d="100"/>
          <a:sy n="80" d="100"/>
        </p:scale>
        <p:origin x="-2022" y="-9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EA83BC30-1F69-4946-BBAC-4AA479495E61}" type="datetimeFigureOut">
              <a:rPr lang="en-US" smtClean="0"/>
              <a:pPr/>
              <a:t>5/9/2016</a:t>
            </a:fld>
            <a:endParaRPr lang="en-US" dirty="0"/>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613B6E2A-B48F-4EDA-B4DB-54954093E731}" type="slidenum">
              <a:rPr lang="en-US" smtClean="0"/>
              <a:pPr/>
              <a:t>‹#›</a:t>
            </a:fld>
            <a:endParaRPr lang="en-US" dirty="0"/>
          </a:p>
        </p:txBody>
      </p:sp>
    </p:spTree>
    <p:extLst>
      <p:ext uri="{BB962C8B-B14F-4D97-AF65-F5344CB8AC3E}">
        <p14:creationId xmlns:p14="http://schemas.microsoft.com/office/powerpoint/2010/main" val="10207079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96946CF8-0CF1-420D-AA2F-5587892411BB}" type="datetimeFigureOut">
              <a:rPr lang="en-US" smtClean="0"/>
              <a:pPr/>
              <a:t>5/9/2016</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1F388DBB-B7EC-4EA0-8A0F-916237568FD6}" type="slidenum">
              <a:rPr lang="en-US" smtClean="0"/>
              <a:pPr/>
              <a:t>‹#›</a:t>
            </a:fld>
            <a:endParaRPr lang="en-US" dirty="0"/>
          </a:p>
        </p:txBody>
      </p:sp>
    </p:spTree>
    <p:extLst>
      <p:ext uri="{BB962C8B-B14F-4D97-AF65-F5344CB8AC3E}">
        <p14:creationId xmlns:p14="http://schemas.microsoft.com/office/powerpoint/2010/main" val="37024071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u="sng" dirty="0" smtClean="0"/>
              <a:t>Images</a:t>
            </a:r>
          </a:p>
          <a:p>
            <a:r>
              <a:rPr lang="en-US" dirty="0" smtClean="0"/>
              <a:t>Satellite Image - GOES-13/14/15 (GOES-N/O/P)</a:t>
            </a:r>
          </a:p>
          <a:p>
            <a:r>
              <a:rPr lang="en-US" dirty="0" smtClean="0"/>
              <a:t>Derived and Interpretive Products</a:t>
            </a:r>
            <a:r>
              <a:rPr lang="en-US" baseline="0" dirty="0" smtClean="0"/>
              <a:t> Image - </a:t>
            </a:r>
            <a:r>
              <a:rPr lang="en-US" dirty="0" smtClean="0"/>
              <a:t>Infrared Imagery with overlay</a:t>
            </a:r>
            <a:r>
              <a:rPr lang="en-US" baseline="0" dirty="0" smtClean="0"/>
              <a:t> of </a:t>
            </a:r>
            <a:r>
              <a:rPr lang="en-US" dirty="0" smtClean="0"/>
              <a:t>Heavy Precipitation (Rain &amp; Snow) Interpretive Analysis from SAB (Satellite Analysis Branch)</a:t>
            </a:r>
          </a:p>
          <a:p>
            <a:r>
              <a:rPr lang="en-US" baseline="0" dirty="0" smtClean="0"/>
              <a:t>Antennas at OSPO </a:t>
            </a:r>
            <a:r>
              <a:rPr lang="en-US" dirty="0" smtClean="0"/>
              <a:t>Wallops CDA (Command and Data</a:t>
            </a:r>
            <a:r>
              <a:rPr lang="en-US" baseline="0" dirty="0" smtClean="0"/>
              <a:t> Acquisition Station), symbolic of </a:t>
            </a:r>
            <a:r>
              <a:rPr lang="en-US" dirty="0" smtClean="0"/>
              <a:t>Direct Broad</a:t>
            </a:r>
            <a:r>
              <a:rPr lang="en-US" baseline="0" dirty="0" smtClean="0"/>
              <a:t>cast </a:t>
            </a:r>
            <a:r>
              <a:rPr lang="en-US" dirty="0" smtClean="0"/>
              <a:t>Services.</a:t>
            </a:r>
            <a:r>
              <a:rPr lang="en-US" baseline="0" dirty="0" smtClean="0"/>
              <a:t>  </a:t>
            </a:r>
            <a:endParaRPr lang="en-US" dirty="0" smtClean="0"/>
          </a:p>
          <a:p>
            <a:endParaRPr lang="en-US" dirty="0" smtClean="0"/>
          </a:p>
          <a:p>
            <a:r>
              <a:rPr lang="en-US" dirty="0"/>
              <a:t>Title Slide Background and Banner were designed by TeddyPavlis@gmail.com</a:t>
            </a:r>
          </a:p>
        </p:txBody>
      </p:sp>
      <p:sp>
        <p:nvSpPr>
          <p:cNvPr id="4" name="Slide Number Placeholder 3"/>
          <p:cNvSpPr>
            <a:spLocks noGrp="1"/>
          </p:cNvSpPr>
          <p:nvPr>
            <p:ph type="sldNum" sz="quarter" idx="10"/>
          </p:nvPr>
        </p:nvSpPr>
        <p:spPr/>
        <p:txBody>
          <a:bodyPr/>
          <a:lstStyle/>
          <a:p>
            <a:fld id="{1F388DBB-B7EC-4EA0-8A0F-916237568FD6}"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a:bodyPr>
          <a:lstStyle/>
          <a:p>
            <a:pPr marL="342900" lvl="0" indent="-342900">
              <a:buFont typeface="Arial" panose="020B0604020202020204" pitchFamily="34" charset="0"/>
              <a:buChar char="•"/>
            </a:pPr>
            <a:r>
              <a:rPr lang="en-US" sz="1600" dirty="0" smtClean="0">
                <a:sym typeface="Symbol" pitchFamily="18" charset="2"/>
              </a:rPr>
              <a:t>Here is the </a:t>
            </a:r>
            <a:r>
              <a:rPr lang="en-US" sz="1600" dirty="0" err="1" smtClean="0">
                <a:sym typeface="Symbol" pitchFamily="18" charset="2"/>
              </a:rPr>
              <a:t>Flyout</a:t>
            </a:r>
            <a:r>
              <a:rPr lang="en-US" sz="1600" dirty="0" smtClean="0">
                <a:sym typeface="Symbol" pitchFamily="18" charset="2"/>
              </a:rPr>
              <a:t> Schedule</a:t>
            </a:r>
            <a:r>
              <a:rPr lang="en-US" sz="1600" baseline="0" dirty="0" smtClean="0">
                <a:sym typeface="Symbol" pitchFamily="18" charset="2"/>
              </a:rPr>
              <a:t> showing the continuity of the GOES Mission.</a:t>
            </a:r>
            <a:endParaRPr lang="en-US" sz="1600" dirty="0" smtClean="0">
              <a:sym typeface="Symbol" pitchFamily="18" charset="2"/>
            </a:endParaRPr>
          </a:p>
          <a:p>
            <a:pPr marL="342900" lvl="0" indent="-342900">
              <a:buFont typeface="Arial" panose="020B0604020202020204" pitchFamily="34" charset="0"/>
              <a:buChar char="•"/>
            </a:pPr>
            <a:r>
              <a:rPr lang="en-US" sz="1600" dirty="0" smtClean="0">
                <a:sym typeface="Symbol" pitchFamily="18" charset="2"/>
              </a:rPr>
              <a:t>GOES-R, scheduled to</a:t>
            </a:r>
            <a:r>
              <a:rPr lang="en-US" sz="1600" baseline="0" dirty="0" smtClean="0">
                <a:sym typeface="Symbol" pitchFamily="18" charset="2"/>
              </a:rPr>
              <a:t> launch October 13, 2016,</a:t>
            </a:r>
            <a:r>
              <a:rPr lang="en-US" sz="1600" dirty="0" smtClean="0">
                <a:sym typeface="Symbol" pitchFamily="18" charset="2"/>
              </a:rPr>
              <a:t> is the next generation of GOES satellites that will provide a major improvement in quality, quantity, and timeliness of data collected. </a:t>
            </a:r>
          </a:p>
          <a:p>
            <a:pPr marL="342900" lvl="0" indent="-342900">
              <a:buFont typeface="Arial" panose="020B0604020202020204" pitchFamily="34" charset="0"/>
              <a:buChar char="•"/>
            </a:pPr>
            <a:r>
              <a:rPr lang="en-US" sz="1600" baseline="0" dirty="0" smtClean="0">
                <a:solidFill>
                  <a:srgbClr val="FF0000"/>
                </a:solidFill>
              </a:rPr>
              <a:t>GOES-S launch, was pushed to 2018 due to the 6-month push of the GOES-R launch.</a:t>
            </a:r>
            <a:endParaRPr lang="en-US" sz="1600" dirty="0" smtClean="0">
              <a:solidFill>
                <a:srgbClr val="FF0000"/>
              </a:solidFill>
            </a:endParaRPr>
          </a:p>
          <a:p>
            <a:pPr>
              <a:defRPr/>
            </a:pPr>
            <a:endParaRPr lang="en-US" sz="900" dirty="0" smtClean="0">
              <a:sym typeface="Symbol" pitchFamily="18" charset="2"/>
            </a:endParaRPr>
          </a:p>
          <a:p>
            <a:pPr>
              <a:defRPr/>
            </a:pPr>
            <a:endParaRPr lang="en-US" dirty="0"/>
          </a:p>
        </p:txBody>
      </p:sp>
      <p:sp>
        <p:nvSpPr>
          <p:cNvPr id="101380" name="Slide Number Placeholder 3"/>
          <p:cNvSpPr>
            <a:spLocks noGrp="1"/>
          </p:cNvSpPr>
          <p:nvPr>
            <p:ph type="sldNum" sz="quarter" idx="5"/>
          </p:nvPr>
        </p:nvSpPr>
        <p:spPr>
          <a:noFill/>
        </p:spPr>
        <p:txBody>
          <a:bodyPr/>
          <a:lstStyle/>
          <a:p>
            <a:pPr defTabSz="923697"/>
            <a:fld id="{EA4E29A8-D399-4702-B76A-5A01B395C147}" type="slidenum">
              <a:rPr lang="en-US" smtClean="0">
                <a:latin typeface="Arial" pitchFamily="34" charset="0"/>
                <a:ea typeface="ＭＳ Ｐゴシック"/>
                <a:cs typeface="ＭＳ Ｐゴシック"/>
              </a:rPr>
              <a:pPr defTabSz="923697"/>
              <a:t>11</a:t>
            </a:fld>
            <a:endParaRPr lang="en-US" dirty="0" smtClean="0">
              <a:latin typeface="Arial" pitchFamily="34" charset="0"/>
              <a:ea typeface="ＭＳ Ｐゴシック"/>
              <a:cs typeface="ＭＳ Ｐゴシック"/>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smtClean="0"/>
              <a:t>Here’s</a:t>
            </a:r>
            <a:r>
              <a:rPr lang="en-US" sz="1600" baseline="0" dirty="0" smtClean="0"/>
              <a:t> a depiction of POES stoplight chart showing the status of payload instruments and spacecraft subsystems.</a:t>
            </a:r>
            <a:endParaRPr lang="en-US" sz="1600"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smtClean="0"/>
              <a:t>OSPO still flies legacy POES.  Not only does</a:t>
            </a:r>
            <a:r>
              <a:rPr lang="en-US" sz="1600" baseline="0" dirty="0" smtClean="0"/>
              <a:t> POES support the </a:t>
            </a:r>
            <a:r>
              <a:rPr lang="en-US" sz="1600" dirty="0" smtClean="0"/>
              <a:t>weather mission, but POES also supports SARSAT (rescue) and ARGOS (data collection)</a:t>
            </a:r>
            <a:r>
              <a:rPr lang="en-US" sz="1600" baseline="0" dirty="0" smtClean="0"/>
              <a:t> missions.</a:t>
            </a:r>
            <a:endParaRPr lang="en-US" sz="1600"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smtClean="0">
                <a:solidFill>
                  <a:schemeClr val="tx1"/>
                </a:solidFill>
                <a:latin typeface="Calibri" pitchFamily="34" charset="0"/>
              </a:rPr>
              <a:t>Some</a:t>
            </a:r>
            <a:r>
              <a:rPr lang="en-US" sz="1600" baseline="0" dirty="0" smtClean="0">
                <a:solidFill>
                  <a:schemeClr val="tx1"/>
                </a:solidFill>
                <a:latin typeface="Calibri" pitchFamily="34" charset="0"/>
              </a:rPr>
              <a:t> i</a:t>
            </a:r>
            <a:r>
              <a:rPr lang="en-US" sz="1600" dirty="0" smtClean="0">
                <a:solidFill>
                  <a:schemeClr val="tx1"/>
                </a:solidFill>
                <a:latin typeface="Calibri" pitchFamily="34" charset="0"/>
              </a:rPr>
              <a:t>ssues affecting certain POES satellites are</a:t>
            </a:r>
            <a:r>
              <a:rPr lang="en-US" sz="1600" baseline="0" dirty="0" smtClean="0">
                <a:solidFill>
                  <a:schemeClr val="tx1"/>
                </a:solidFill>
                <a:latin typeface="Calibri" pitchFamily="34" charset="0"/>
              </a:rPr>
              <a:t> mitigated though use of fellow POES satellites.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aseline="0" dirty="0" smtClean="0">
                <a:solidFill>
                  <a:schemeClr val="tx1"/>
                </a:solidFill>
                <a:latin typeface="Calibri" pitchFamily="34" charset="0"/>
              </a:rPr>
              <a:t>For time’s sake, I won’t go through specific issues (please reference the web link).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effectLst/>
              </a:rPr>
              <a:t>(4/26/2016), the instrument group announced that channel-8 on </a:t>
            </a:r>
            <a:r>
              <a:rPr lang="en-US" sz="1200" dirty="0" err="1" smtClean="0">
                <a:effectLst/>
              </a:rPr>
              <a:t>Metop</a:t>
            </a:r>
            <a:r>
              <a:rPr lang="en-US" sz="1200" dirty="0" smtClean="0">
                <a:effectLst/>
              </a:rPr>
              <a:t>-A AMSU-A1 has gone red.  Recall; Channels 7 and 8 have been bad for a long time back (December 2014?) and since then we (NOAA) have taken out channels 7 and 8 from ATOVS application for </a:t>
            </a:r>
            <a:r>
              <a:rPr lang="en-US" sz="1200" dirty="0" err="1" smtClean="0">
                <a:effectLst/>
              </a:rPr>
              <a:t>Metop</a:t>
            </a:r>
            <a:r>
              <a:rPr lang="en-US" sz="1200" dirty="0" smtClean="0">
                <a:effectLst/>
              </a:rPr>
              <a:t>-A.  After substituting these channels ATOVS products are fine in terms of quality.</a:t>
            </a:r>
            <a:endParaRPr lang="en-US" sz="1600" baseline="0" dirty="0" smtClean="0">
              <a:solidFill>
                <a:schemeClr val="tx1"/>
              </a:solidFill>
              <a:latin typeface="Calibri" pitchFamily="34" charset="0"/>
            </a:endParaRPr>
          </a:p>
        </p:txBody>
      </p:sp>
      <p:sp>
        <p:nvSpPr>
          <p:cNvPr id="4" name="Slide Number Placeholder 3"/>
          <p:cNvSpPr>
            <a:spLocks noGrp="1"/>
          </p:cNvSpPr>
          <p:nvPr>
            <p:ph type="sldNum" sz="quarter" idx="10"/>
          </p:nvPr>
        </p:nvSpPr>
        <p:spPr/>
        <p:txBody>
          <a:bodyPr/>
          <a:lstStyle/>
          <a:p>
            <a:fld id="{1F388DBB-B7EC-4EA0-8A0F-916237568FD6}" type="slidenum">
              <a:rPr lang="en-US" smtClean="0"/>
              <a:pPr/>
              <a:t>12</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600" dirty="0" smtClean="0"/>
              <a:t>S-NPP currently has no</a:t>
            </a:r>
            <a:r>
              <a:rPr lang="en-US" sz="1600" baseline="0" dirty="0" smtClean="0"/>
              <a:t> issues to report as all subsystems and payload instruments enjoy healthy operational status.</a:t>
            </a:r>
            <a:endParaRPr lang="en-US" sz="1600"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13</a:t>
            </a:fld>
            <a:endParaRPr lang="en-US" dirty="0"/>
          </a:p>
        </p:txBody>
      </p:sp>
    </p:spTree>
    <p:extLst>
      <p:ext uri="{BB962C8B-B14F-4D97-AF65-F5344CB8AC3E}">
        <p14:creationId xmlns:p14="http://schemas.microsoft.com/office/powerpoint/2010/main" val="27852224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smtClean="0"/>
              <a:t>Here is a depiction</a:t>
            </a:r>
            <a:r>
              <a:rPr lang="en-US" sz="1600" baseline="0" dirty="0" smtClean="0"/>
              <a:t> of the </a:t>
            </a:r>
            <a:r>
              <a:rPr lang="en-US" sz="1600" dirty="0" smtClean="0"/>
              <a:t>Low</a:t>
            </a:r>
            <a:r>
              <a:rPr lang="en-US" sz="1600" baseline="0" dirty="0" smtClean="0"/>
              <a:t> Earth Orbit </a:t>
            </a:r>
            <a:r>
              <a:rPr lang="en-US" sz="1600" baseline="0" dirty="0" err="1" smtClean="0"/>
              <a:t>Flyout</a:t>
            </a:r>
            <a:r>
              <a:rPr lang="en-US" sz="1600" baseline="0" dirty="0" smtClean="0"/>
              <a:t> Schedule.</a:t>
            </a:r>
            <a:endParaRPr lang="en-US" sz="1600"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smtClean="0">
                <a:cs typeface="Times New Roman" panose="02020603050405020304" pitchFamily="18" charset="0"/>
              </a:rPr>
              <a:t>S-NPP is a risk reduction mission for JPSS-1</a:t>
            </a:r>
            <a:r>
              <a:rPr lang="en-US" sz="1600" baseline="0" dirty="0" smtClean="0">
                <a:cs typeface="Times New Roman" panose="02020603050405020304" pitchFamily="18" charset="0"/>
              </a:rPr>
              <a:t> and p</a:t>
            </a:r>
            <a:r>
              <a:rPr lang="en-US" sz="1600" dirty="0" smtClean="0">
                <a:cs typeface="Times New Roman" panose="02020603050405020304" pitchFamily="18" charset="0"/>
              </a:rPr>
              <a:t>rovides data continuity for NASA EOS Missions.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smtClean="0"/>
              <a:t>A significant ground system update is expected to take place in late 2016.</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smtClean="0"/>
              <a:t>Collision avoidance with space debris remains a challenge that is mitigated with maneuvers performed by S-NPP</a:t>
            </a:r>
            <a:r>
              <a:rPr lang="en-US" sz="1600" baseline="0" dirty="0" smtClean="0"/>
              <a:t> </a:t>
            </a:r>
            <a:r>
              <a:rPr lang="en-US" sz="1600" dirty="0" smtClean="0"/>
              <a:t>satellite.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smtClean="0"/>
              <a:t>Highest priority is to launch the follow-on polar satellite</a:t>
            </a:r>
            <a:r>
              <a:rPr lang="en-US" sz="1600" baseline="0" dirty="0" smtClean="0"/>
              <a:t> Joint Polar Satellite System </a:t>
            </a:r>
            <a:r>
              <a:rPr lang="en-US" sz="1600" dirty="0" smtClean="0"/>
              <a:t>(JPSS-1/NOAA-20) with </a:t>
            </a:r>
            <a:r>
              <a:rPr lang="en-US" sz="1600" baseline="0" dirty="0" smtClean="0">
                <a:solidFill>
                  <a:srgbClr val="FF0000"/>
                </a:solidFill>
              </a:rPr>
              <a:t>launch expected January 2017 (2</a:t>
            </a:r>
            <a:r>
              <a:rPr lang="en-US" sz="1600" baseline="30000" dirty="0" smtClean="0">
                <a:solidFill>
                  <a:srgbClr val="FF0000"/>
                </a:solidFill>
              </a:rPr>
              <a:t>nd</a:t>
            </a:r>
            <a:r>
              <a:rPr lang="en-US" sz="1600" baseline="0" dirty="0" smtClean="0">
                <a:solidFill>
                  <a:srgbClr val="FF0000"/>
                </a:solidFill>
              </a:rPr>
              <a:t> Quarter FY2017) while JPSS-2 launch readiness is planned for 4</a:t>
            </a:r>
            <a:r>
              <a:rPr lang="en-US" sz="1600" baseline="30000" dirty="0" smtClean="0">
                <a:solidFill>
                  <a:srgbClr val="FF0000"/>
                </a:solidFill>
              </a:rPr>
              <a:t>th</a:t>
            </a:r>
            <a:r>
              <a:rPr lang="en-US" sz="1600" baseline="0" dirty="0" smtClean="0">
                <a:solidFill>
                  <a:srgbClr val="FF0000"/>
                </a:solidFill>
              </a:rPr>
              <a:t> quarter FY 2021 or July 2021 with external commitment date NLT November 2021.</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i="0" kern="1200" dirty="0" smtClean="0">
                <a:solidFill>
                  <a:schemeClr val="tx1"/>
                </a:solidFill>
                <a:effectLst/>
                <a:latin typeface="+mn-lt"/>
                <a:ea typeface="+mn-ea"/>
                <a:cs typeface="+mn-cs"/>
              </a:rPr>
              <a:t>The JPSS will succeed NOAA's POES satellites and ground systems by leveraging investments made in NOAA POES, NASA's Earth Observing System (EOS), and the SNPP to maintain continuity of global, operational, space-based observations.</a:t>
            </a:r>
            <a:endParaRPr lang="en-US" sz="1600" dirty="0" smtClean="0"/>
          </a:p>
          <a:p>
            <a:endParaRPr lang="en-US"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14</a:t>
            </a:fld>
            <a:endParaRPr lang="en-US" dirty="0"/>
          </a:p>
        </p:txBody>
      </p:sp>
    </p:spTree>
    <p:extLst>
      <p:ext uri="{BB962C8B-B14F-4D97-AF65-F5344CB8AC3E}">
        <p14:creationId xmlns:p14="http://schemas.microsoft.com/office/powerpoint/2010/main" val="21123265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600" dirty="0" smtClean="0"/>
              <a:t>Currently </a:t>
            </a:r>
            <a:r>
              <a:rPr lang="en-US" sz="1600" b="0" i="0" kern="1200" dirty="0" smtClean="0">
                <a:solidFill>
                  <a:schemeClr val="tx1"/>
                </a:solidFill>
                <a:effectLst/>
                <a:latin typeface="+mn-lt"/>
                <a:ea typeface="+mn-ea"/>
                <a:cs typeface="+mn-cs"/>
              </a:rPr>
              <a:t>direct access to NESDIS dedicated distribution servers </a:t>
            </a:r>
            <a:r>
              <a:rPr lang="en-US" sz="1600" baseline="0" dirty="0" smtClean="0"/>
              <a:t>is provided through the Data Distribution System (DDS) via ftp/</a:t>
            </a:r>
            <a:r>
              <a:rPr lang="en-US" sz="1600" baseline="0" dirty="0" err="1" smtClean="0"/>
              <a:t>sftp</a:t>
            </a:r>
            <a:r>
              <a:rPr lang="en-US" sz="1600" baseline="0" dirty="0" smtClean="0"/>
              <a:t> access.</a:t>
            </a:r>
          </a:p>
          <a:p>
            <a:pPr marL="171450" indent="-171450">
              <a:buFont typeface="Arial" panose="020B0604020202020204" pitchFamily="34" charset="0"/>
              <a:buChar char="•"/>
            </a:pPr>
            <a:r>
              <a:rPr lang="en-US" sz="1600" baseline="0" dirty="0" smtClean="0"/>
              <a:t>Due to security requirements all users requesting access to operational data servers must use DAR form accessible from the OSPO website.</a:t>
            </a:r>
          </a:p>
          <a:p>
            <a:pPr marL="171450" indent="-171450">
              <a:buFont typeface="Arial" panose="020B0604020202020204" pitchFamily="34" charset="0"/>
              <a:buChar char="•"/>
            </a:pPr>
            <a:r>
              <a:rPr lang="en-US" sz="1600" baseline="0" dirty="0" smtClean="0"/>
              <a:t>In order manage distribution resources and safeguard system performance, all data access requests are prioritized.</a:t>
            </a:r>
          </a:p>
          <a:p>
            <a:pPr marL="171450" indent="-171450">
              <a:buFont typeface="Arial" panose="020B0604020202020204" pitchFamily="34" charset="0"/>
              <a:buChar char="•"/>
            </a:pPr>
            <a:r>
              <a:rPr lang="en-US" sz="1600" baseline="0" dirty="0" smtClean="0"/>
              <a:t>The greatest priority for access is given to organizations that directly support operations.</a:t>
            </a:r>
          </a:p>
          <a:p>
            <a:pPr marL="171450" indent="-171450">
              <a:buFont typeface="Arial" panose="020B0604020202020204" pitchFamily="34" charset="0"/>
              <a:buChar char="•"/>
            </a:pPr>
            <a:r>
              <a:rPr lang="en-US" sz="1600" baseline="0" dirty="0" smtClean="0"/>
              <a:t>Denied users are given suggestions for alternative ways to access the data (e.g. CIMSS, SSEC, NOAA CLASS)</a:t>
            </a:r>
            <a:endParaRPr lang="en-US" sz="1600"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16</a:t>
            </a:fld>
            <a:endParaRPr lang="en-US" dirty="0"/>
          </a:p>
        </p:txBody>
      </p:sp>
    </p:spTree>
    <p:extLst>
      <p:ext uri="{BB962C8B-B14F-4D97-AF65-F5344CB8AC3E}">
        <p14:creationId xmlns:p14="http://schemas.microsoft.com/office/powerpoint/2010/main" val="35949513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u="none" dirty="0" smtClean="0"/>
              <a:t>Yesterday,</a:t>
            </a:r>
            <a:r>
              <a:rPr lang="en-US" sz="1600" u="none" baseline="0" dirty="0" smtClean="0"/>
              <a:t> </a:t>
            </a:r>
            <a:r>
              <a:rPr lang="en-US" sz="1600" u="none" dirty="0" smtClean="0"/>
              <a:t>Chris </a:t>
            </a:r>
            <a:r>
              <a:rPr lang="en-US" sz="1600" u="none" dirty="0" err="1" smtClean="0"/>
              <a:t>Sisko</a:t>
            </a:r>
            <a:r>
              <a:rPr lang="en-US" sz="1600" u="none" dirty="0" smtClean="0"/>
              <a:t> provided great detail in his talk during Session 1</a:t>
            </a:r>
            <a:r>
              <a:rPr lang="en-US" sz="1600" u="none" baseline="0" dirty="0" smtClean="0"/>
              <a:t> regarding PDA.</a:t>
            </a:r>
            <a:endParaRPr lang="en-US" sz="1600" u="none" dirty="0" smtClean="0"/>
          </a:p>
          <a:p>
            <a:pPr marL="171450" indent="-171450">
              <a:buFont typeface="Arial" panose="020B0604020202020204" pitchFamily="34" charset="0"/>
              <a:buChar char="•"/>
              <a:defRPr/>
            </a:pPr>
            <a:r>
              <a:rPr lang="en-US" sz="1600" dirty="0" smtClean="0"/>
              <a:t>The new enterprise system,</a:t>
            </a:r>
            <a:r>
              <a:rPr lang="en-US" sz="1600" baseline="0" dirty="0" smtClean="0"/>
              <a:t> </a:t>
            </a:r>
            <a:r>
              <a:rPr lang="en-US" sz="1600" dirty="0" smtClean="0"/>
              <a:t>the Product Distribution and Access (PDA) is coming in soon (summer/fall</a:t>
            </a:r>
            <a:r>
              <a:rPr lang="en-US" sz="1600" baseline="0" dirty="0" smtClean="0"/>
              <a:t> 2016)</a:t>
            </a:r>
            <a:endParaRPr lang="en-US" sz="1600" dirty="0" smtClean="0"/>
          </a:p>
          <a:p>
            <a:pPr marL="0" indent="0">
              <a:buFont typeface="Arial" panose="020B0604020202020204" pitchFamily="34" charset="0"/>
              <a:buNone/>
            </a:pPr>
            <a:r>
              <a:rPr lang="en-US" sz="1600" u="none" dirty="0" smtClean="0"/>
              <a:t>PDA</a:t>
            </a:r>
            <a:r>
              <a:rPr lang="en-US" sz="1600" u="none" baseline="0" dirty="0" smtClean="0"/>
              <a:t> Distribution will provide great benefits:</a:t>
            </a:r>
          </a:p>
          <a:p>
            <a:pPr marL="171450" indent="-171450">
              <a:buFont typeface="Arial" panose="020B0604020202020204" pitchFamily="34" charset="0"/>
              <a:buChar char="•"/>
            </a:pPr>
            <a:r>
              <a:rPr lang="en-US" sz="1600" u="none" dirty="0" smtClean="0"/>
              <a:t>A scalable framework</a:t>
            </a:r>
            <a:r>
              <a:rPr lang="en-US" sz="1600" u="none" baseline="0" dirty="0" smtClean="0"/>
              <a:t> to meet NESDIS’ future data distribution needs.</a:t>
            </a:r>
          </a:p>
          <a:p>
            <a:pPr marL="171450" indent="-171450">
              <a:buFont typeface="Arial" panose="020B0604020202020204" pitchFamily="34" charset="0"/>
              <a:buChar char="•"/>
            </a:pPr>
            <a:r>
              <a:rPr lang="en-US" sz="1600" u="none" dirty="0" smtClean="0"/>
              <a:t>Enhanced</a:t>
            </a:r>
            <a:r>
              <a:rPr lang="en-US" sz="1600" u="none" baseline="0" dirty="0" smtClean="0"/>
              <a:t> security controls/ transfer control.</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smtClean="0"/>
              <a:t>The ability to handle large data volumes.</a:t>
            </a:r>
            <a:endParaRPr lang="en-US" sz="1600" u="none" dirty="0" smtClean="0"/>
          </a:p>
          <a:p>
            <a:pPr marL="171450" indent="-171450">
              <a:buFont typeface="Arial" panose="020B0604020202020204" pitchFamily="34" charset="0"/>
              <a:buChar char="•"/>
            </a:pPr>
            <a:r>
              <a:rPr lang="en-US" sz="1600" dirty="0" smtClean="0"/>
              <a:t>User managed subscriptions.</a:t>
            </a:r>
          </a:p>
          <a:p>
            <a:pPr marL="171450" indent="-171450">
              <a:buFont typeface="Arial" panose="020B0604020202020204" pitchFamily="34" charset="0"/>
              <a:buChar char="•"/>
            </a:pPr>
            <a:r>
              <a:rPr lang="en-US" sz="1600" dirty="0" smtClean="0"/>
              <a:t>Enhanced reporting and control for system optimization.</a:t>
            </a:r>
          </a:p>
          <a:p>
            <a:pPr marL="0" indent="0">
              <a:buFont typeface="Arial" panose="020B0604020202020204" pitchFamily="34" charset="0"/>
              <a:buNone/>
            </a:pPr>
            <a:endParaRPr lang="en-US" dirty="0" smtClean="0"/>
          </a:p>
        </p:txBody>
      </p:sp>
      <p:sp>
        <p:nvSpPr>
          <p:cNvPr id="4" name="Slide Number Placeholder 3"/>
          <p:cNvSpPr>
            <a:spLocks noGrp="1"/>
          </p:cNvSpPr>
          <p:nvPr>
            <p:ph type="sldNum" sz="quarter" idx="10"/>
          </p:nvPr>
        </p:nvSpPr>
        <p:spPr/>
        <p:txBody>
          <a:bodyPr/>
          <a:lstStyle/>
          <a:p>
            <a:fld id="{1F388DBB-B7EC-4EA0-8A0F-916237568FD6}" type="slidenum">
              <a:rPr lang="en-US" smtClean="0"/>
              <a:pPr/>
              <a:t>17</a:t>
            </a:fld>
            <a:endParaRPr lang="en-US" dirty="0"/>
          </a:p>
        </p:txBody>
      </p:sp>
    </p:spTree>
    <p:extLst>
      <p:ext uri="{BB962C8B-B14F-4D97-AF65-F5344CB8AC3E}">
        <p14:creationId xmlns:p14="http://schemas.microsoft.com/office/powerpoint/2010/main" val="25879383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spcBef>
                <a:spcPts val="600"/>
              </a:spcBef>
              <a:buFont typeface="Arial" panose="020B0604020202020204" pitchFamily="34" charset="0"/>
              <a:buChar char="•"/>
            </a:pPr>
            <a:r>
              <a:rPr lang="en-US" sz="1200" dirty="0" smtClean="0"/>
              <a:t>Data</a:t>
            </a:r>
            <a:r>
              <a:rPr lang="en-US" sz="1200" baseline="0" dirty="0" smtClean="0"/>
              <a:t> access and distribution during the PDA Era will look very different but some things will remain the same.</a:t>
            </a:r>
          </a:p>
          <a:p>
            <a:pPr marL="285750" indent="-285750">
              <a:spcBef>
                <a:spcPts val="600"/>
              </a:spcBef>
              <a:buFont typeface="Arial" panose="020B0604020202020204" pitchFamily="34" charset="0"/>
              <a:buChar char="•"/>
            </a:pPr>
            <a:r>
              <a:rPr lang="en-US" sz="1200" dirty="0" smtClean="0"/>
              <a:t>Legacy GOES data in GVAR format will be available on PDA.</a:t>
            </a:r>
          </a:p>
          <a:p>
            <a:pPr marL="285750" indent="-285750">
              <a:spcBef>
                <a:spcPts val="600"/>
              </a:spcBef>
              <a:buFont typeface="Arial" panose="020B0604020202020204" pitchFamily="34" charset="0"/>
              <a:buChar char="•"/>
            </a:pPr>
            <a:r>
              <a:rPr lang="en-US" sz="1200" dirty="0" err="1" smtClean="0"/>
              <a:t>McIDAS</a:t>
            </a:r>
            <a:r>
              <a:rPr lang="en-US" sz="1200" dirty="0" smtClean="0"/>
              <a:t> AREA files will remain on </a:t>
            </a:r>
            <a:r>
              <a:rPr lang="en-US" sz="1200" dirty="0" err="1" smtClean="0"/>
              <a:t>GeoDist</a:t>
            </a:r>
            <a:r>
              <a:rPr lang="en-US" sz="1200" dirty="0" smtClean="0"/>
              <a:t> servers for GOES 13 &amp; 15.</a:t>
            </a:r>
          </a:p>
          <a:p>
            <a:pPr marL="285750" indent="-285750">
              <a:spcBef>
                <a:spcPts val="600"/>
              </a:spcBef>
              <a:buFont typeface="Arial" panose="020B0604020202020204" pitchFamily="34" charset="0"/>
              <a:buChar char="•"/>
            </a:pPr>
            <a:r>
              <a:rPr lang="en-US" sz="1200" dirty="0" smtClean="0"/>
              <a:t>GOES-R data will not be on </a:t>
            </a:r>
            <a:r>
              <a:rPr lang="en-US" sz="1200" dirty="0" err="1" smtClean="0"/>
              <a:t>GeoDist</a:t>
            </a:r>
            <a:r>
              <a:rPr lang="en-US" sz="1200" dirty="0" smtClean="0"/>
              <a:t> servers and will not be in </a:t>
            </a:r>
            <a:r>
              <a:rPr lang="en-US" sz="1200" dirty="0" err="1" smtClean="0"/>
              <a:t>McIDAS</a:t>
            </a:r>
            <a:r>
              <a:rPr lang="en-US" sz="1200" dirty="0" smtClean="0"/>
              <a:t> AREA file format nor served on ADDE</a:t>
            </a:r>
            <a:r>
              <a:rPr lang="en-US" sz="1200" baseline="0" dirty="0" smtClean="0"/>
              <a:t> via ESPC.</a:t>
            </a:r>
            <a:endParaRPr lang="en-US" sz="1200" dirty="0" smtClean="0"/>
          </a:p>
          <a:p>
            <a:pPr marL="285750" indent="-285750">
              <a:spcBef>
                <a:spcPts val="600"/>
              </a:spcBef>
              <a:buFont typeface="Arial" panose="020B0604020202020204" pitchFamily="34" charset="0"/>
              <a:buChar char="•"/>
            </a:pPr>
            <a:r>
              <a:rPr lang="en-US" sz="1200" dirty="0" smtClean="0"/>
              <a:t>Instead users will need to obtain GOES-R data via PDA.</a:t>
            </a:r>
          </a:p>
          <a:p>
            <a:pPr marL="285750" indent="-285750">
              <a:spcBef>
                <a:spcPts val="600"/>
              </a:spcBef>
              <a:buFont typeface="Arial" panose="020B0604020202020204" pitchFamily="34" charset="0"/>
              <a:buChar char="•"/>
            </a:pPr>
            <a:r>
              <a:rPr lang="en-US" sz="1200" dirty="0" smtClean="0"/>
              <a:t>Newer versions of </a:t>
            </a:r>
            <a:r>
              <a:rPr lang="en-US" sz="1200" dirty="0" err="1" smtClean="0"/>
              <a:t>McIDAS</a:t>
            </a:r>
            <a:r>
              <a:rPr lang="en-US" sz="1200" dirty="0" smtClean="0"/>
              <a:t> will allow users to display GOES-R data.</a:t>
            </a:r>
          </a:p>
          <a:p>
            <a:pPr marL="285750" indent="-285750">
              <a:spcBef>
                <a:spcPts val="600"/>
              </a:spcBef>
              <a:buFont typeface="Arial" panose="020B0604020202020204" pitchFamily="34" charset="0"/>
              <a:buChar char="•"/>
            </a:pPr>
            <a:r>
              <a:rPr lang="en-US" sz="1200" dirty="0" smtClean="0"/>
              <a:t>S-NPP/JPSS products will be generated</a:t>
            </a:r>
            <a:r>
              <a:rPr lang="en-US" sz="1200" baseline="0" dirty="0" smtClean="0"/>
              <a:t> by NDE and provided via</a:t>
            </a:r>
            <a:r>
              <a:rPr lang="en-US" sz="1200" dirty="0" smtClean="0"/>
              <a:t> PDA.</a:t>
            </a:r>
          </a:p>
          <a:p>
            <a:pPr marL="285750" indent="-285750">
              <a:spcBef>
                <a:spcPts val="600"/>
              </a:spcBef>
              <a:buFont typeface="Arial" panose="020B0604020202020204" pitchFamily="34" charset="0"/>
              <a:buChar char="•"/>
            </a:pPr>
            <a:r>
              <a:rPr lang="en-US" sz="1200" dirty="0" smtClean="0"/>
              <a:t>All distribution will use FTPS or SFTP protocols.</a:t>
            </a:r>
          </a:p>
          <a:p>
            <a:pPr marL="285750" indent="-285750">
              <a:spcBef>
                <a:spcPts val="600"/>
              </a:spcBef>
              <a:buFont typeface="Arial" panose="020B0604020202020204" pitchFamily="34" charset="0"/>
              <a:buChar char="•"/>
            </a:pPr>
            <a:endParaRPr lang="en-US" sz="1200" dirty="0" smtClean="0"/>
          </a:p>
          <a:p>
            <a:endParaRPr lang="en-US"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18</a:t>
            </a:fld>
            <a:endParaRPr lang="en-US" dirty="0"/>
          </a:p>
        </p:txBody>
      </p:sp>
    </p:spTree>
    <p:extLst>
      <p:ext uri="{BB962C8B-B14F-4D97-AF65-F5344CB8AC3E}">
        <p14:creationId xmlns:p14="http://schemas.microsoft.com/office/powerpoint/2010/main" val="9372276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smtClean="0"/>
              <a:t>This is very</a:t>
            </a:r>
            <a:r>
              <a:rPr lang="en-US" sz="1200" baseline="0" dirty="0" smtClean="0"/>
              <a:t> important… </a:t>
            </a:r>
            <a:r>
              <a:rPr lang="en-US" sz="1200" dirty="0" smtClean="0"/>
              <a:t>All users will be asked to revalidate their subscriptions before the switch from DDS to PDA occurs.</a:t>
            </a:r>
          </a:p>
          <a:p>
            <a:pPr marL="628650"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en-US" sz="1200" dirty="0" smtClean="0"/>
              <a:t>Notification</a:t>
            </a:r>
            <a:r>
              <a:rPr lang="en-US" sz="1200" baseline="0" dirty="0" smtClean="0"/>
              <a:t> will go likely out to </a:t>
            </a:r>
            <a:r>
              <a:rPr lang="en-US" sz="1200" dirty="0" smtClean="0"/>
              <a:t>users </a:t>
            </a:r>
            <a:r>
              <a:rPr lang="en-US" sz="1200" baseline="0" dirty="0" smtClean="0"/>
              <a:t>in June 2016 with an approximate due date in August 2016 to complete revalidation.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To revalidate users will need to complete and submit the new DAR (version 15 created in April 2016).</a:t>
            </a:r>
            <a:endParaRPr lang="en-US" dirty="0" smtClean="0"/>
          </a:p>
          <a:p>
            <a:pPr marL="628650" lvl="1" indent="-171450">
              <a:buFont typeface="Courier New" panose="02070309020205020404" pitchFamily="49" charset="0"/>
              <a:buChar char="o"/>
            </a:pPr>
            <a:r>
              <a:rPr lang="en-US" dirty="0" smtClean="0"/>
              <a:t>Subscription</a:t>
            </a:r>
            <a:r>
              <a:rPr lang="en-US" baseline="0" dirty="0" smtClean="0"/>
              <a:t> revalidation must occur for all users with the exception of those already working with our </a:t>
            </a:r>
            <a:r>
              <a:rPr lang="en-US" baseline="0" dirty="0" err="1" smtClean="0"/>
              <a:t>Solers</a:t>
            </a:r>
            <a:r>
              <a:rPr lang="en-US" baseline="0" dirty="0" smtClean="0"/>
              <a:t> (contractor) on integration efforts.</a:t>
            </a:r>
          </a:p>
          <a:p>
            <a:pPr marL="342900" lvl="0" indent="-342900">
              <a:buFont typeface="Arial" panose="020B0604020202020204" pitchFamily="34" charset="0"/>
              <a:buChar char="•"/>
            </a:pPr>
            <a:r>
              <a:rPr lang="en-US" sz="2400" dirty="0" smtClean="0"/>
              <a:t>Subscribers who fail to revalidate will not be automatically moved over to PDA nor will they be immediately removed from DDS.</a:t>
            </a:r>
          </a:p>
          <a:p>
            <a:pPr marL="800100" lvl="1" indent="-342900">
              <a:spcBef>
                <a:spcPts val="600"/>
              </a:spcBef>
              <a:buFont typeface="Courier New" panose="02070309020205020404" pitchFamily="49" charset="0"/>
              <a:buChar char="o"/>
            </a:pPr>
            <a:r>
              <a:rPr lang="en-US" sz="2000" dirty="0" smtClean="0"/>
              <a:t>What will happen? As data gets moved off DDS and the DDS is subsequently turned off, users who do not revalidate will be without data.</a:t>
            </a:r>
          </a:p>
          <a:p>
            <a:pPr marL="457200" lvl="1" indent="0">
              <a:buFont typeface="Courier New" panose="02070309020205020404" pitchFamily="49" charset="0"/>
              <a:buNone/>
            </a:pPr>
            <a:r>
              <a:rPr lang="en-US" baseline="0" dirty="0" smtClean="0"/>
              <a:t/>
            </a:r>
            <a:br>
              <a:rPr lang="en-US" baseline="0" dirty="0" smtClean="0"/>
            </a:br>
            <a:endParaRPr lang="en-US"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19</a:t>
            </a:fld>
            <a:endParaRPr lang="en-US" dirty="0"/>
          </a:p>
        </p:txBody>
      </p:sp>
    </p:spTree>
    <p:extLst>
      <p:ext uri="{BB962C8B-B14F-4D97-AF65-F5344CB8AC3E}">
        <p14:creationId xmlns:p14="http://schemas.microsoft.com/office/powerpoint/2010/main" val="9372276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Here’s a snapshot of the top portion of the new DAR form available on the OSPO website.</a:t>
            </a:r>
          </a:p>
          <a:p>
            <a:pPr marL="171450" indent="-171450">
              <a:buFont typeface="Arial" panose="020B0604020202020204" pitchFamily="34" charset="0"/>
              <a:buChar char="•"/>
            </a:pPr>
            <a:r>
              <a:rPr lang="en-US" dirty="0" smtClean="0"/>
              <a:t>Ensure</a:t>
            </a:r>
            <a:r>
              <a:rPr lang="en-US" baseline="0" dirty="0" smtClean="0"/>
              <a:t> that you are accessing the Data Access Request form and not the ESPC Data Submission Form.</a:t>
            </a:r>
            <a:endParaRPr lang="en-US" dirty="0" smtClean="0"/>
          </a:p>
          <a:p>
            <a:pPr marL="171450" indent="-171450">
              <a:buFont typeface="Arial" panose="020B0604020202020204" pitchFamily="34" charset="0"/>
              <a:buChar char="•"/>
            </a:pPr>
            <a:r>
              <a:rPr lang="en-US" dirty="0" smtClean="0"/>
              <a:t>New DARs must be signed by the System Owner</a:t>
            </a:r>
            <a:r>
              <a:rPr lang="en-US" baseline="0" dirty="0" smtClean="0"/>
              <a:t> (new policy enacted recently). </a:t>
            </a:r>
          </a:p>
          <a:p>
            <a:pPr marL="171450" indent="-171450">
              <a:buFont typeface="Arial" panose="020B0604020202020204" pitchFamily="34" charset="0"/>
              <a:buChar char="•"/>
            </a:pPr>
            <a:r>
              <a:rPr lang="en-US" baseline="0" dirty="0" smtClean="0"/>
              <a:t>Again, be sure to submit DAR version 15 (from April 2016), not the old one.</a:t>
            </a:r>
            <a:endParaRPr lang="en-US"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20</a:t>
            </a:fld>
            <a:endParaRPr lang="en-US" dirty="0"/>
          </a:p>
        </p:txBody>
      </p:sp>
    </p:spTree>
    <p:extLst>
      <p:ext uri="{BB962C8B-B14F-4D97-AF65-F5344CB8AC3E}">
        <p14:creationId xmlns:p14="http://schemas.microsoft.com/office/powerpoint/2010/main" val="9372276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spcBef>
                <a:spcPts val="600"/>
              </a:spcBef>
              <a:buFont typeface="Arial" panose="020B0604020202020204" pitchFamily="34" charset="0"/>
              <a:buChar char="•"/>
            </a:pPr>
            <a:r>
              <a:rPr lang="en-US" sz="2400" dirty="0" smtClean="0"/>
              <a:t>OSPO engineers</a:t>
            </a:r>
            <a:r>
              <a:rPr lang="en-US" sz="2400" baseline="0" dirty="0" smtClean="0"/>
              <a:t> indicated that, a</a:t>
            </a:r>
            <a:r>
              <a:rPr lang="en-US" sz="2400" dirty="0" smtClean="0"/>
              <a:t>fter launch, the</a:t>
            </a:r>
            <a:r>
              <a:rPr lang="en-US" sz="2400" baseline="0" dirty="0" smtClean="0"/>
              <a:t> </a:t>
            </a:r>
            <a:r>
              <a:rPr lang="en-US" sz="2400" dirty="0" smtClean="0"/>
              <a:t>plan is to maintain the current GOES constellation until a decision is made regarding GOES-R positioning.</a:t>
            </a:r>
          </a:p>
          <a:p>
            <a:pPr marL="800100" lvl="1" indent="-342900">
              <a:spcBef>
                <a:spcPts val="600"/>
              </a:spcBef>
              <a:buFont typeface="Courier New" panose="02070309020205020404" pitchFamily="49" charset="0"/>
              <a:buChar char="o"/>
            </a:pPr>
            <a:r>
              <a:rPr lang="en-US" sz="2000" dirty="0" smtClean="0"/>
              <a:t>OSPO will continue to keep a standby satellite at 105w as backup to GOES-East and GOES-West.</a:t>
            </a:r>
            <a:endParaRPr lang="en-US" dirty="0" smtClean="0"/>
          </a:p>
          <a:p>
            <a:pPr marL="171450" indent="-171450">
              <a:buFont typeface="Arial" panose="020B0604020202020204" pitchFamily="34" charset="0"/>
              <a:buChar char="•"/>
            </a:pPr>
            <a:r>
              <a:rPr lang="en-US" dirty="0" smtClean="0"/>
              <a:t>GOES-R  (after settling</a:t>
            </a:r>
            <a:r>
              <a:rPr lang="en-US" baseline="0" dirty="0" smtClean="0"/>
              <a:t> in at 89.5 degrees West position) will have a no effect on GOES-13/15 operations.</a:t>
            </a:r>
          </a:p>
          <a:p>
            <a:pPr marL="628650" lvl="1" indent="-171450">
              <a:buFont typeface="Courier New" panose="02070309020205020404" pitchFamily="49" charset="0"/>
              <a:buChar char="o"/>
            </a:pPr>
            <a:r>
              <a:rPr lang="en-US" baseline="0" dirty="0" smtClean="0"/>
              <a:t>GOES Maintenance schedules will remain intact for legacy satellites.</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22</a:t>
            </a:fld>
            <a:endParaRPr lang="en-US" dirty="0"/>
          </a:p>
        </p:txBody>
      </p:sp>
    </p:spTree>
    <p:extLst>
      <p:ext uri="{BB962C8B-B14F-4D97-AF65-F5344CB8AC3E}">
        <p14:creationId xmlns:p14="http://schemas.microsoft.com/office/powerpoint/2010/main" val="9372276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US" sz="1600" dirty="0" smtClean="0"/>
              <a:t>Before</a:t>
            </a:r>
            <a:r>
              <a:rPr lang="en-US" sz="1600" baseline="0" dirty="0" smtClean="0"/>
              <a:t> I begin, I w</a:t>
            </a:r>
            <a:r>
              <a:rPr lang="en-US" sz="1600" dirty="0" smtClean="0"/>
              <a:t>ould like to acknowledge</a:t>
            </a:r>
            <a:r>
              <a:rPr lang="en-US" sz="1600" baseline="0" dirty="0" smtClean="0"/>
              <a:t> </a:t>
            </a:r>
            <a:r>
              <a:rPr lang="en-US" sz="1600" dirty="0" smtClean="0"/>
              <a:t>some of the main contributor</a:t>
            </a:r>
            <a:r>
              <a:rPr lang="en-US" sz="1600" baseline="0" dirty="0" smtClean="0"/>
              <a:t>s to this presentation within OSPO.  </a:t>
            </a:r>
          </a:p>
        </p:txBody>
      </p:sp>
      <p:sp>
        <p:nvSpPr>
          <p:cNvPr id="4" name="Slide Number Placeholder 3"/>
          <p:cNvSpPr>
            <a:spLocks noGrp="1"/>
          </p:cNvSpPr>
          <p:nvPr>
            <p:ph type="sldNum" sz="quarter" idx="10"/>
          </p:nvPr>
        </p:nvSpPr>
        <p:spPr/>
        <p:txBody>
          <a:bodyPr/>
          <a:lstStyle/>
          <a:p>
            <a:fld id="{1F388DBB-B7EC-4EA0-8A0F-916237568FD6}"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spcBef>
                <a:spcPts val="600"/>
              </a:spcBef>
              <a:buFont typeface="Arial" panose="020B0604020202020204" pitchFamily="34" charset="0"/>
              <a:buChar char="•"/>
            </a:pPr>
            <a:r>
              <a:rPr lang="en-US" sz="2400" dirty="0" smtClean="0"/>
              <a:t>According</a:t>
            </a:r>
            <a:r>
              <a:rPr lang="en-US" sz="2400" baseline="0" dirty="0" smtClean="0"/>
              <a:t> to OSPO engineers, t</a:t>
            </a:r>
            <a:r>
              <a:rPr lang="en-US" sz="2400" dirty="0" smtClean="0"/>
              <a:t>he continuance of GOES-14 SRSOR during post-launch</a:t>
            </a:r>
            <a:r>
              <a:rPr lang="en-US" sz="2400" baseline="0" dirty="0" smtClean="0"/>
              <a:t> </a:t>
            </a:r>
            <a:r>
              <a:rPr lang="en-US" sz="2400" dirty="0" smtClean="0"/>
              <a:t>is not envisioned:</a:t>
            </a:r>
          </a:p>
          <a:p>
            <a:pPr marL="800100" lvl="1" indent="-342900">
              <a:spcBef>
                <a:spcPts val="600"/>
              </a:spcBef>
              <a:buFont typeface="Courier New" panose="02070309020205020404" pitchFamily="49" charset="0"/>
              <a:buChar char="o"/>
            </a:pPr>
            <a:r>
              <a:rPr lang="en-US" sz="2000" dirty="0" smtClean="0"/>
              <a:t>However,</a:t>
            </a:r>
            <a:r>
              <a:rPr lang="en-US" sz="2000" baseline="0" dirty="0" smtClean="0"/>
              <a:t> it d</a:t>
            </a:r>
            <a:r>
              <a:rPr lang="en-US" sz="2000" dirty="0" smtClean="0"/>
              <a:t>epends on user requests (Tim Schmidt) and our ability to provide support.</a:t>
            </a:r>
          </a:p>
          <a:p>
            <a:pPr marL="800100" lvl="1" indent="-342900">
              <a:spcBef>
                <a:spcPts val="600"/>
              </a:spcBef>
              <a:buFont typeface="Courier New" panose="02070309020205020404" pitchFamily="49" charset="0"/>
              <a:buChar char="o"/>
            </a:pPr>
            <a:r>
              <a:rPr lang="en-US" sz="2000" dirty="0" smtClean="0"/>
              <a:t>When not performing SRSOR schedules and needed maintenance maneuvers, this satellite will remain in standby.</a:t>
            </a:r>
            <a:endParaRPr lang="en-US" sz="2400" dirty="0" smtClean="0"/>
          </a:p>
          <a:p>
            <a:pPr marL="285750" marR="0" indent="-28575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US" sz="2400" dirty="0" smtClean="0"/>
              <a:t>GOES-R will likely move to either the East or West in</a:t>
            </a:r>
            <a:r>
              <a:rPr lang="en-US" sz="2400" baseline="0" dirty="0" smtClean="0"/>
              <a:t> </a:t>
            </a:r>
            <a:r>
              <a:rPr lang="en-US" sz="2400" dirty="0" smtClean="0"/>
              <a:t>October 2017</a:t>
            </a:r>
            <a:r>
              <a:rPr lang="en-US" sz="2400" baseline="0" dirty="0" smtClean="0"/>
              <a:t> (</a:t>
            </a:r>
            <a:r>
              <a:rPr lang="en-US" sz="2400" dirty="0" smtClean="0"/>
              <a:t>NWS will</a:t>
            </a:r>
            <a:r>
              <a:rPr lang="en-US" sz="2400" baseline="0" dirty="0" smtClean="0"/>
              <a:t> help drive decision on East or West positioning)</a:t>
            </a:r>
            <a:endParaRPr lang="en-US" sz="2400" dirty="0" smtClean="0"/>
          </a:p>
          <a:p>
            <a:pPr marL="800100" lvl="1" indent="-342900">
              <a:spcBef>
                <a:spcPts val="600"/>
              </a:spcBef>
              <a:buFont typeface="Courier New" panose="02070309020205020404" pitchFamily="49" charset="0"/>
              <a:buChar char="o"/>
            </a:pPr>
            <a:r>
              <a:rPr lang="en-US" sz="2000" dirty="0" smtClean="0"/>
              <a:t>Two spare GOES satellites will likely exist as a result unless a decision is made otherwise.</a:t>
            </a:r>
            <a:endParaRPr lang="en-US" sz="2400" dirty="0" smtClean="0"/>
          </a:p>
          <a:p>
            <a:pPr marL="342900" indent="-342900">
              <a:spcBef>
                <a:spcPts val="600"/>
              </a:spcBef>
              <a:buFont typeface="Arial" panose="020B0604020202020204" pitchFamily="34" charset="0"/>
              <a:buChar char="•"/>
            </a:pPr>
            <a:r>
              <a:rPr lang="en-US" sz="2400" dirty="0" smtClean="0"/>
              <a:t>The decision on positioning of GOES-R will depend on:</a:t>
            </a:r>
          </a:p>
          <a:p>
            <a:pPr marL="800100" lvl="1" indent="-342900">
              <a:spcBef>
                <a:spcPts val="600"/>
              </a:spcBef>
              <a:buFont typeface="Courier New" panose="02070309020205020404" pitchFamily="49" charset="0"/>
              <a:buChar char="o"/>
            </a:pPr>
            <a:r>
              <a:rPr lang="en-US" sz="2000" dirty="0" smtClean="0"/>
              <a:t>The overall health of the entire GOES constellation and the needs of the user community.</a:t>
            </a:r>
          </a:p>
          <a:p>
            <a:pPr marL="628650" lvl="1" indent="-171450">
              <a:buFont typeface="Courier New" panose="02070309020205020404" pitchFamily="49" charset="0"/>
              <a:buChar char="o"/>
            </a:pPr>
            <a:r>
              <a:rPr lang="en-US" sz="2000" dirty="0" smtClean="0"/>
              <a:t>Keep</a:t>
            </a:r>
            <a:r>
              <a:rPr lang="en-US" sz="2000" baseline="0" dirty="0" smtClean="0"/>
              <a:t> in mind, </a:t>
            </a:r>
            <a:r>
              <a:rPr lang="en-US" sz="2000" dirty="0" smtClean="0"/>
              <a:t>GOES-13</a:t>
            </a:r>
            <a:r>
              <a:rPr lang="en-US" sz="2000" baseline="0" dirty="0" smtClean="0"/>
              <a:t> turns 10 years old this year and has existing issues (i.e. Sounder issue).</a:t>
            </a:r>
          </a:p>
          <a:p>
            <a:pPr marL="628650" lvl="1" indent="-171450">
              <a:buFont typeface="Courier New" panose="02070309020205020404" pitchFamily="49" charset="0"/>
              <a:buChar char="o"/>
            </a:pPr>
            <a:r>
              <a:rPr lang="en-US" sz="2000" baseline="0" dirty="0" smtClean="0"/>
              <a:t>GOES-15 has only one healthy Star Tracker (ST1 &amp; ST2 out). This and other considerations will factor into any decision.</a:t>
            </a:r>
          </a:p>
          <a:p>
            <a:pPr marL="628650" lvl="1" indent="-171450">
              <a:buFont typeface="Courier New" panose="02070309020205020404" pitchFamily="49" charset="0"/>
              <a:buChar char="o"/>
            </a:pPr>
            <a:r>
              <a:rPr lang="en-US" sz="2000" baseline="0" dirty="0" smtClean="0"/>
              <a:t>Various other scenarios could come into play to influence GOES-R positioning and the fate of one of the spare satellites.</a:t>
            </a:r>
          </a:p>
          <a:p>
            <a:pPr marL="457200" lvl="1" indent="0">
              <a:buFont typeface="Courier New" panose="02070309020205020404" pitchFamily="49" charset="0"/>
              <a:buNone/>
            </a:pPr>
            <a:endParaRPr lang="en-US" sz="2000" baseline="0" dirty="0" smtClean="0"/>
          </a:p>
        </p:txBody>
      </p:sp>
      <p:sp>
        <p:nvSpPr>
          <p:cNvPr id="4" name="Slide Number Placeholder 3"/>
          <p:cNvSpPr>
            <a:spLocks noGrp="1"/>
          </p:cNvSpPr>
          <p:nvPr>
            <p:ph type="sldNum" sz="quarter" idx="10"/>
          </p:nvPr>
        </p:nvSpPr>
        <p:spPr/>
        <p:txBody>
          <a:bodyPr/>
          <a:lstStyle/>
          <a:p>
            <a:fld id="{1F388DBB-B7EC-4EA0-8A0F-916237568FD6}" type="slidenum">
              <a:rPr lang="en-US" smtClean="0"/>
              <a:pPr/>
              <a:t>23</a:t>
            </a:fld>
            <a:endParaRPr lang="en-US" dirty="0"/>
          </a:p>
        </p:txBody>
      </p:sp>
    </p:spTree>
    <p:extLst>
      <p:ext uri="{BB962C8B-B14F-4D97-AF65-F5344CB8AC3E}">
        <p14:creationId xmlns:p14="http://schemas.microsoft.com/office/powerpoint/2010/main" val="9372276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In preparation for the launch of GOES-R and the migration of data to the PDA, our Satellite Analysis Branch (SAB) requires increased hardware capability so that this</a:t>
            </a:r>
            <a:r>
              <a:rPr lang="en-US" sz="1200" b="0" i="0" kern="1200" baseline="0" dirty="0" smtClean="0">
                <a:solidFill>
                  <a:schemeClr val="tx1"/>
                </a:solidFill>
                <a:effectLst/>
                <a:latin typeface="+mn-lt"/>
                <a:ea typeface="+mn-ea"/>
                <a:cs typeface="+mn-cs"/>
              </a:rPr>
              <a:t> valuable GOES-R</a:t>
            </a:r>
            <a:r>
              <a:rPr lang="en-US" sz="1200" b="0" i="0" kern="1200" dirty="0" smtClean="0">
                <a:solidFill>
                  <a:schemeClr val="tx1"/>
                </a:solidFill>
                <a:effectLst/>
                <a:latin typeface="+mn-lt"/>
                <a:ea typeface="+mn-ea"/>
                <a:cs typeface="+mn-cs"/>
              </a:rPr>
              <a:t> data can be migrated into operations.  </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When the PDA becomes operational, the number of customer pulls are going to be limited for each product and the number of group accounts are encouraged to be limited to promote a more enterprise infrastructure.  </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To address this, the working proposal for SAB operations would result in a primary and backup GOES-R server at both NCWCP and NSOF.  </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Once the GOES-R servers are in place, one pull will be performed from the PDA to the primary NCWCP and NSOF GOES-R servers and </a:t>
            </a:r>
            <a:r>
              <a:rPr lang="en-US" sz="1200" b="0" i="0" kern="1200" dirty="0" err="1" smtClean="0">
                <a:solidFill>
                  <a:schemeClr val="tx1"/>
                </a:solidFill>
                <a:effectLst/>
                <a:latin typeface="+mn-lt"/>
                <a:ea typeface="+mn-ea"/>
                <a:cs typeface="+mn-cs"/>
              </a:rPr>
              <a:t>rsyncs</a:t>
            </a:r>
            <a:r>
              <a:rPr lang="en-US" sz="1200" b="0" i="0" kern="1200" dirty="0" smtClean="0">
                <a:solidFill>
                  <a:schemeClr val="tx1"/>
                </a:solidFill>
                <a:effectLst/>
                <a:latin typeface="+mn-lt"/>
                <a:ea typeface="+mn-ea"/>
                <a:cs typeface="+mn-cs"/>
              </a:rPr>
              <a:t> will be performed to each</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of the backups.  </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This will then allow only 2 group accounts to access the PDA and all SAB workstations will be able to access these servers without exceeding the PDA pull limits.  </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Target completion will</a:t>
            </a:r>
            <a:r>
              <a:rPr lang="en-US" sz="1200" b="0" i="0" kern="1200" baseline="0" dirty="0" smtClean="0">
                <a:solidFill>
                  <a:schemeClr val="tx1"/>
                </a:solidFill>
                <a:effectLst/>
                <a:latin typeface="+mn-lt"/>
                <a:ea typeface="+mn-ea"/>
                <a:cs typeface="+mn-cs"/>
              </a:rPr>
              <a:t> be</a:t>
            </a:r>
            <a:r>
              <a:rPr lang="en-US" sz="1200" b="0" i="0" kern="1200" dirty="0" smtClean="0">
                <a:solidFill>
                  <a:schemeClr val="tx1"/>
                </a:solidFill>
                <a:effectLst/>
                <a:latin typeface="+mn-lt"/>
                <a:ea typeface="+mn-ea"/>
                <a:cs typeface="+mn-cs"/>
              </a:rPr>
              <a:t> in</a:t>
            </a:r>
            <a:r>
              <a:rPr lang="en-US" sz="1200" b="0" i="0" kern="1200" baseline="0" dirty="0" smtClean="0">
                <a:solidFill>
                  <a:schemeClr val="tx1"/>
                </a:solidFill>
                <a:effectLst/>
                <a:latin typeface="+mn-lt"/>
                <a:ea typeface="+mn-ea"/>
                <a:cs typeface="+mn-cs"/>
              </a:rPr>
              <a:t> time to allow </a:t>
            </a:r>
            <a:r>
              <a:rPr lang="en-US" sz="1200" b="0" i="0" kern="1200" dirty="0" smtClean="0">
                <a:solidFill>
                  <a:schemeClr val="tx1"/>
                </a:solidFill>
                <a:effectLst/>
                <a:latin typeface="+mn-lt"/>
                <a:ea typeface="+mn-ea"/>
                <a:cs typeface="+mn-cs"/>
              </a:rPr>
              <a:t>SAB to begin the evaluation of GOES-R data</a:t>
            </a:r>
            <a:r>
              <a:rPr lang="en-US" sz="1200" b="0" i="0" kern="1200" baseline="0" dirty="0" smtClean="0">
                <a:solidFill>
                  <a:schemeClr val="tx1"/>
                </a:solidFill>
                <a:effectLst/>
                <a:latin typeface="+mn-lt"/>
                <a:ea typeface="+mn-ea"/>
                <a:cs typeface="+mn-cs"/>
              </a:rPr>
              <a:t> by</a:t>
            </a:r>
            <a:r>
              <a:rPr lang="en-US" sz="1200" b="0" i="0" kern="1200" dirty="0" smtClean="0">
                <a:solidFill>
                  <a:schemeClr val="tx1"/>
                </a:solidFill>
                <a:effectLst/>
                <a:latin typeface="+mn-lt"/>
                <a:ea typeface="+mn-ea"/>
                <a:cs typeface="+mn-cs"/>
              </a:rPr>
              <a:t> January 2017.  </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Without this proposed capability, SAB will be unable to access GOES-R data or will have to significantly reduce the temporal and </a:t>
            </a:r>
            <a:r>
              <a:rPr lang="en-US" sz="1200" b="0" i="0" kern="1200" dirty="0" err="1" smtClean="0">
                <a:solidFill>
                  <a:schemeClr val="tx1"/>
                </a:solidFill>
                <a:effectLst/>
                <a:latin typeface="+mn-lt"/>
                <a:ea typeface="+mn-ea"/>
                <a:cs typeface="+mn-cs"/>
              </a:rPr>
              <a:t>spacial</a:t>
            </a:r>
            <a:r>
              <a:rPr lang="en-US" sz="1200" b="0" i="0" kern="1200" dirty="0" smtClean="0">
                <a:solidFill>
                  <a:schemeClr val="tx1"/>
                </a:solidFill>
                <a:effectLst/>
                <a:latin typeface="+mn-lt"/>
                <a:ea typeface="+mn-ea"/>
                <a:cs typeface="+mn-cs"/>
              </a:rPr>
              <a:t> resolution of the data to fit it on the existing servers greatly hindering the SAB mission requirements.</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Other</a:t>
            </a:r>
            <a:r>
              <a:rPr lang="en-US" sz="1200" b="0" i="0" kern="1200" baseline="0" dirty="0" smtClean="0">
                <a:solidFill>
                  <a:schemeClr val="tx1"/>
                </a:solidFill>
                <a:effectLst/>
                <a:latin typeface="+mn-lt"/>
                <a:ea typeface="+mn-ea"/>
                <a:cs typeface="+mn-cs"/>
              </a:rPr>
              <a:t> SAB preparation efforts involve training (via Michael </a:t>
            </a:r>
            <a:r>
              <a:rPr lang="en-US" sz="1200" b="0" i="0" kern="1200" baseline="0" dirty="0" err="1" smtClean="0">
                <a:solidFill>
                  <a:schemeClr val="tx1"/>
                </a:solidFill>
                <a:effectLst/>
                <a:latin typeface="+mn-lt"/>
                <a:ea typeface="+mn-ea"/>
                <a:cs typeface="+mn-cs"/>
              </a:rPr>
              <a:t>Folmer</a:t>
            </a:r>
            <a:r>
              <a:rPr lang="en-US" sz="1200" b="0" i="0" kern="1200" baseline="0" dirty="0" smtClean="0">
                <a:solidFill>
                  <a:schemeClr val="tx1"/>
                </a:solidFill>
                <a:effectLst/>
                <a:latin typeface="+mn-lt"/>
                <a:ea typeface="+mn-ea"/>
                <a:cs typeface="+mn-cs"/>
              </a:rPr>
              <a:t>) and via COMET modules, and through working with similar Himawari-8 data.</a:t>
            </a:r>
            <a:endParaRPr lang="en-US"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24</a:t>
            </a:fld>
            <a:endParaRPr lang="en-US" dirty="0"/>
          </a:p>
        </p:txBody>
      </p:sp>
    </p:spTree>
    <p:extLst>
      <p:ext uri="{BB962C8B-B14F-4D97-AF65-F5344CB8AC3E}">
        <p14:creationId xmlns:p14="http://schemas.microsoft.com/office/powerpoint/2010/main" val="9372276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25</a:t>
            </a:fld>
            <a:endParaRPr lang="en-US" dirty="0"/>
          </a:p>
        </p:txBody>
      </p:sp>
    </p:spTree>
    <p:extLst>
      <p:ext uri="{BB962C8B-B14F-4D97-AF65-F5344CB8AC3E}">
        <p14:creationId xmlns:p14="http://schemas.microsoft.com/office/powerpoint/2010/main" val="38468336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2400" dirty="0" smtClean="0"/>
              <a:t>The JPSS-1 mission profile is substantially similar to S-NPP as JPSS-1 will lead S-NPP by ½ orbit (i.e. ~51 min.)</a:t>
            </a:r>
          </a:p>
          <a:p>
            <a:pPr marL="285750" indent="-285750">
              <a:buFont typeface="Arial" panose="020B0604020202020204" pitchFamily="34" charset="0"/>
              <a:buChar char="•"/>
            </a:pPr>
            <a:r>
              <a:rPr lang="en-US" sz="2400" dirty="0" smtClean="0"/>
              <a:t>With the launch</a:t>
            </a:r>
            <a:r>
              <a:rPr lang="en-US" sz="2400" baseline="0" dirty="0" smtClean="0"/>
              <a:t> of JPSS-1, NOAA will operate two satellites within the same environment.</a:t>
            </a:r>
            <a:endParaRPr lang="en-US" sz="2400" dirty="0" smtClean="0"/>
          </a:p>
          <a:p>
            <a:pPr marL="285750" indent="-285750">
              <a:buFont typeface="Arial" panose="020B0604020202020204" pitchFamily="34" charset="0"/>
              <a:buChar char="•"/>
            </a:pPr>
            <a:r>
              <a:rPr lang="en-US" sz="2400" dirty="0" smtClean="0"/>
              <a:t>S-NPP northern contact  will often coincide with JPSS-1 southern contact.</a:t>
            </a:r>
          </a:p>
          <a:p>
            <a:pPr marL="285750" lvl="1" indent="-285750">
              <a:buFont typeface="Arial" panose="020B0604020202020204" pitchFamily="34" charset="0"/>
              <a:buChar char="•"/>
            </a:pPr>
            <a:r>
              <a:rPr lang="en-US" sz="2400" dirty="0" smtClean="0"/>
              <a:t>JPSS1- Stored</a:t>
            </a:r>
            <a:r>
              <a:rPr lang="en-US" sz="2400" baseline="0" dirty="0" smtClean="0"/>
              <a:t> Mission Data (</a:t>
            </a:r>
            <a:r>
              <a:rPr lang="en-US" sz="2400" dirty="0" smtClean="0"/>
              <a:t>SMD) playback data latency will be significantly improved as</a:t>
            </a:r>
            <a:r>
              <a:rPr lang="en-US" sz="2400" baseline="0" dirty="0" smtClean="0"/>
              <a:t> compared to</a:t>
            </a:r>
            <a:r>
              <a:rPr lang="en-US" sz="2400" dirty="0" smtClean="0"/>
              <a:t> S-NPP (140 to 80 min.)</a:t>
            </a:r>
          </a:p>
          <a:p>
            <a:pPr marL="285750" indent="-285750">
              <a:buFont typeface="Arial" panose="020B0604020202020204" pitchFamily="34" charset="0"/>
              <a:buChar char="•"/>
            </a:pPr>
            <a:r>
              <a:rPr lang="en-US" sz="2400" dirty="0" smtClean="0"/>
              <a:t>The Community Satellite Processing Package (CSPP) supports</a:t>
            </a:r>
            <a:r>
              <a:rPr lang="en-US" sz="2400" baseline="0" dirty="0" smtClean="0"/>
              <a:t> </a:t>
            </a:r>
            <a:r>
              <a:rPr lang="en-US" sz="2400" dirty="0" smtClean="0"/>
              <a:t>direct readout users in making the transition from POES to SNPP and subsequently to JPSS series. (http://noaasis.noaa.gov/NOAASIS/ml/future.html)</a:t>
            </a:r>
          </a:p>
          <a:p>
            <a:pPr marL="628650" lvl="1" indent="-171450">
              <a:buFont typeface="Arial" panose="020B0604020202020204" pitchFamily="34" charset="0"/>
              <a:buChar char="•"/>
            </a:pPr>
            <a:r>
              <a:rPr lang="en-US" sz="1200" b="0" i="0" kern="1200" dirty="0" smtClean="0">
                <a:solidFill>
                  <a:schemeClr val="tx1"/>
                </a:solidFill>
                <a:effectLst/>
                <a:latin typeface="+mn-lt"/>
                <a:ea typeface="+mn-ea"/>
                <a:cs typeface="+mn-cs"/>
              </a:rPr>
              <a:t>Question???? Once JPSS-1 is launched, will scheduling or commanding for the POES satellites change? </a:t>
            </a:r>
          </a:p>
          <a:p>
            <a:pPr marL="628650" lvl="1" indent="-171450">
              <a:buFont typeface="Arial" panose="020B0604020202020204" pitchFamily="34" charset="0"/>
              <a:buChar char="•"/>
            </a:pPr>
            <a:r>
              <a:rPr lang="en-US" sz="1200" b="0" i="0" kern="1200" dirty="0" smtClean="0">
                <a:solidFill>
                  <a:schemeClr val="tx1"/>
                </a:solidFill>
                <a:effectLst/>
                <a:latin typeface="+mn-lt"/>
                <a:ea typeface="+mn-ea"/>
                <a:cs typeface="+mn-cs"/>
              </a:rPr>
              <a:t>NO.  They have a dedicated antenna at SVL (north pole) and MCM (south pole).  Half orbit dumps.  POES antennas are at FBK and WAL.</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smtClean="0"/>
              <a:t>Following Block 2.0 Transition to Operations and a subsequent 90 day JPSS-1 LEO&amp;A period, JPSS-1 will be handed over to NOAA/OSPO</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dirty="0" smtClean="0"/>
          </a:p>
        </p:txBody>
      </p:sp>
      <p:sp>
        <p:nvSpPr>
          <p:cNvPr id="4" name="Slide Number Placeholder 3"/>
          <p:cNvSpPr>
            <a:spLocks noGrp="1"/>
          </p:cNvSpPr>
          <p:nvPr>
            <p:ph type="sldNum" sz="quarter" idx="10"/>
          </p:nvPr>
        </p:nvSpPr>
        <p:spPr/>
        <p:txBody>
          <a:bodyPr/>
          <a:lstStyle/>
          <a:p>
            <a:fld id="{1F388DBB-B7EC-4EA0-8A0F-916237568FD6}" type="slidenum">
              <a:rPr lang="en-US" smtClean="0"/>
              <a:pPr/>
              <a:t>26</a:t>
            </a:fld>
            <a:endParaRPr lang="en-US" dirty="0"/>
          </a:p>
        </p:txBody>
      </p:sp>
    </p:spTree>
    <p:extLst>
      <p:ext uri="{BB962C8B-B14F-4D97-AF65-F5344CB8AC3E}">
        <p14:creationId xmlns:p14="http://schemas.microsoft.com/office/powerpoint/2010/main" val="9372276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600" dirty="0" smtClean="0"/>
              <a:t>On December 14, 2015 NESDIS began</a:t>
            </a:r>
            <a:r>
              <a:rPr lang="en-US" sz="1600" baseline="0" dirty="0" smtClean="0"/>
              <a:t> </a:t>
            </a:r>
            <a:r>
              <a:rPr lang="en-US" sz="1600" dirty="0" smtClean="0"/>
              <a:t>sending S-NPP Near-Constant Contrast (NCC) imagery to the NWS Network</a:t>
            </a:r>
            <a:r>
              <a:rPr lang="en-US" sz="1600" baseline="0" dirty="0" smtClean="0"/>
              <a:t> Control Facility (NCF) </a:t>
            </a:r>
            <a:r>
              <a:rPr lang="en-US" sz="1600" dirty="0" smtClean="0"/>
              <a:t>for further broadcast via the Satellite Broadcast Network (SBN) to support AWIPS. </a:t>
            </a:r>
          </a:p>
          <a:p>
            <a:pPr marL="171450" indent="-171450">
              <a:buFont typeface="Arial" panose="020B0604020202020204" pitchFamily="34" charset="0"/>
              <a:buChar char="•"/>
            </a:pPr>
            <a:r>
              <a:rPr lang="en-US" sz="1600" b="0" i="0" kern="1200" dirty="0" smtClean="0">
                <a:solidFill>
                  <a:schemeClr val="tx1"/>
                </a:solidFill>
                <a:effectLst/>
                <a:latin typeface="+mn-lt"/>
                <a:ea typeface="+mn-ea"/>
                <a:cs typeface="+mn-cs"/>
              </a:rPr>
              <a:t>Derived from the Day/Night Band (DNB) on the S-NPP satellite, NCC products provide improved environmental sensing and user analysis in extreme low light conditions. </a:t>
            </a:r>
          </a:p>
          <a:p>
            <a:pPr marL="171450" indent="-171450">
              <a:buFont typeface="Arial" panose="020B0604020202020204" pitchFamily="34" charset="0"/>
              <a:buChar char="•"/>
            </a:pPr>
            <a:r>
              <a:rPr lang="en-US" sz="1600" b="0" i="0" kern="1200" dirty="0" smtClean="0">
                <a:solidFill>
                  <a:schemeClr val="tx1"/>
                </a:solidFill>
                <a:effectLst/>
                <a:latin typeface="+mn-lt"/>
                <a:ea typeface="+mn-ea"/>
                <a:cs typeface="+mn-cs"/>
              </a:rPr>
              <a:t>The</a:t>
            </a:r>
            <a:r>
              <a:rPr lang="en-US" sz="1600" b="0" i="0" kern="1200" baseline="0" dirty="0" smtClean="0">
                <a:solidFill>
                  <a:schemeClr val="tx1"/>
                </a:solidFill>
                <a:effectLst/>
                <a:latin typeface="+mn-lt"/>
                <a:ea typeface="+mn-ea"/>
                <a:cs typeface="+mn-cs"/>
              </a:rPr>
              <a:t> new NCC imagery is provided to four geographical regions: Alaska, Pacific, CONUS, and Puerto Rico.</a:t>
            </a:r>
            <a:endParaRPr lang="en-US" sz="1600"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28</a:t>
            </a:fld>
            <a:endParaRPr lang="en-US" dirty="0"/>
          </a:p>
        </p:txBody>
      </p:sp>
    </p:spTree>
    <p:extLst>
      <p:ext uri="{BB962C8B-B14F-4D97-AF65-F5344CB8AC3E}">
        <p14:creationId xmlns:p14="http://schemas.microsoft.com/office/powerpoint/2010/main" val="25270518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600" dirty="0" smtClean="0"/>
              <a:t>As</a:t>
            </a:r>
            <a:r>
              <a:rPr lang="en-US" sz="1600" baseline="0" dirty="0" smtClean="0"/>
              <a:t> stated earlier, o</a:t>
            </a:r>
            <a:r>
              <a:rPr lang="en-US" sz="1600" dirty="0" smtClean="0"/>
              <a:t>n</a:t>
            </a:r>
            <a:r>
              <a:rPr lang="en-US" sz="1600" baseline="0" dirty="0" smtClean="0"/>
              <a:t> November 20, 2015, the GOES-13 rotating sounder filter wheel stalled resulting in a complete loss of IR sounder data.</a:t>
            </a:r>
          </a:p>
          <a:p>
            <a:pPr marL="171450" indent="-171450">
              <a:buFont typeface="Arial" panose="020B0604020202020204" pitchFamily="34" charset="0"/>
              <a:buChar char="•"/>
            </a:pPr>
            <a:r>
              <a:rPr lang="en-US" sz="1600" baseline="0" dirty="0" smtClean="0"/>
              <a:t>OSPO/SPSD aided in the mitigation efforts on December 29, 2015 by replacing GOES-East Sounder ASOS SCP products with GOES-East Imager ASOS </a:t>
            </a:r>
            <a:r>
              <a:rPr lang="en-US" sz="1600" b="0" i="0" kern="1200" dirty="0" smtClean="0">
                <a:solidFill>
                  <a:schemeClr val="tx1"/>
                </a:solidFill>
                <a:effectLst/>
                <a:latin typeface="+mn-lt"/>
                <a:ea typeface="+mn-ea"/>
                <a:cs typeface="+mn-cs"/>
              </a:rPr>
              <a:t>SCP </a:t>
            </a:r>
            <a:r>
              <a:rPr lang="en-US" sz="1600" baseline="0" dirty="0" smtClean="0"/>
              <a:t>products. </a:t>
            </a:r>
          </a:p>
          <a:p>
            <a:pPr marL="171450" indent="-171450">
              <a:buFont typeface="Arial" panose="020B0604020202020204" pitchFamily="34" charset="0"/>
              <a:buChar char="•"/>
            </a:pPr>
            <a:endParaRPr lang="en-US" sz="1600" baseline="0" dirty="0" smtClean="0"/>
          </a:p>
        </p:txBody>
      </p:sp>
      <p:sp>
        <p:nvSpPr>
          <p:cNvPr id="4" name="Slide Number Placeholder 3"/>
          <p:cNvSpPr>
            <a:spLocks noGrp="1"/>
          </p:cNvSpPr>
          <p:nvPr>
            <p:ph type="sldNum" sz="quarter" idx="10"/>
          </p:nvPr>
        </p:nvSpPr>
        <p:spPr/>
        <p:txBody>
          <a:bodyPr/>
          <a:lstStyle/>
          <a:p>
            <a:fld id="{1F388DBB-B7EC-4EA0-8A0F-916237568FD6}" type="slidenum">
              <a:rPr lang="en-US" smtClean="0"/>
              <a:pPr/>
              <a:t>29</a:t>
            </a:fld>
            <a:endParaRPr lang="en-US" dirty="0"/>
          </a:p>
        </p:txBody>
      </p:sp>
    </p:spTree>
    <p:extLst>
      <p:ext uri="{BB962C8B-B14F-4D97-AF65-F5344CB8AC3E}">
        <p14:creationId xmlns:p14="http://schemas.microsoft.com/office/powerpoint/2010/main" val="305772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600" dirty="0" smtClean="0"/>
              <a:t>OSPO successful implemented</a:t>
            </a:r>
            <a:r>
              <a:rPr lang="en-US" sz="1600" baseline="0" dirty="0" smtClean="0"/>
              <a:t> a new GOES Ingest NOAAPORT Interface (GINI-II) which provides:</a:t>
            </a:r>
          </a:p>
          <a:p>
            <a:pPr marL="628650" lvl="1" indent="-171450">
              <a:buFont typeface="Arial" panose="020B0604020202020204" pitchFamily="34" charset="0"/>
              <a:buChar char="•"/>
            </a:pPr>
            <a:r>
              <a:rPr lang="en-US" sz="1600" baseline="0" dirty="0" smtClean="0"/>
              <a:t>Improved system reliability,</a:t>
            </a:r>
          </a:p>
          <a:p>
            <a:pPr marL="628650" lvl="1" indent="-171450">
              <a:buFont typeface="Arial" panose="020B0604020202020204" pitchFamily="34" charset="0"/>
              <a:buChar char="•"/>
            </a:pPr>
            <a:r>
              <a:rPr lang="en-US" sz="1600" baseline="0" dirty="0" smtClean="0"/>
              <a:t>Quicker and more efficient fault detection,</a:t>
            </a:r>
          </a:p>
          <a:p>
            <a:pPr marL="628650" lvl="1" indent="-171450">
              <a:buFont typeface="Arial" panose="020B0604020202020204" pitchFamily="34" charset="0"/>
              <a:buChar char="•"/>
            </a:pPr>
            <a:r>
              <a:rPr lang="en-US" sz="1600" baseline="0" dirty="0" smtClean="0"/>
              <a:t>Better processing speed and efficiency, and</a:t>
            </a:r>
          </a:p>
          <a:p>
            <a:pPr marL="628650" lvl="1" indent="-171450">
              <a:buFont typeface="Arial" panose="020B0604020202020204" pitchFamily="34" charset="0"/>
              <a:buChar char="•"/>
            </a:pPr>
            <a:r>
              <a:rPr lang="en-US" sz="1600" baseline="0" dirty="0" smtClean="0"/>
              <a:t>Access to more visible imagery.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aseline="0" dirty="0" smtClean="0"/>
              <a:t>New GINI-II has already paid dividends as programmers on January 8</a:t>
            </a:r>
            <a:r>
              <a:rPr lang="en-US" sz="1600" baseline="30000" dirty="0" smtClean="0"/>
              <a:t>th</a:t>
            </a:r>
            <a:r>
              <a:rPr lang="en-US" sz="1600" baseline="0" dirty="0" smtClean="0"/>
              <a:t> were able to quickly resolve a GINI data flow issue by troubleshooting simplified GINI configuration files.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aseline="0" dirty="0" smtClean="0"/>
              <a:t>With the old system, troubleshooting GINI code was much more cumbersome.</a:t>
            </a:r>
          </a:p>
          <a:p>
            <a:pPr marL="171450" lvl="0" indent="-171450">
              <a:buFont typeface="Arial" panose="020B0604020202020204" pitchFamily="34" charset="0"/>
              <a:buChar char="•"/>
            </a:pPr>
            <a:endParaRPr lang="en-US" sz="1600" baseline="0" dirty="0" smtClean="0"/>
          </a:p>
        </p:txBody>
      </p:sp>
      <p:sp>
        <p:nvSpPr>
          <p:cNvPr id="4" name="Slide Number Placeholder 3"/>
          <p:cNvSpPr>
            <a:spLocks noGrp="1"/>
          </p:cNvSpPr>
          <p:nvPr>
            <p:ph type="sldNum" sz="quarter" idx="10"/>
          </p:nvPr>
        </p:nvSpPr>
        <p:spPr/>
        <p:txBody>
          <a:bodyPr/>
          <a:lstStyle/>
          <a:p>
            <a:fld id="{1F388DBB-B7EC-4EA0-8A0F-916237568FD6}" type="slidenum">
              <a:rPr lang="en-US" smtClean="0"/>
              <a:pPr/>
              <a:t>30</a:t>
            </a:fld>
            <a:endParaRPr lang="en-US" dirty="0"/>
          </a:p>
        </p:txBody>
      </p:sp>
    </p:spTree>
    <p:extLst>
      <p:ext uri="{BB962C8B-B14F-4D97-AF65-F5344CB8AC3E}">
        <p14:creationId xmlns:p14="http://schemas.microsoft.com/office/powerpoint/2010/main" val="15108745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600" dirty="0" smtClean="0"/>
              <a:t>NESDIS</a:t>
            </a:r>
            <a:r>
              <a:rPr lang="en-US" sz="1600" baseline="0" dirty="0" smtClean="0"/>
              <a:t> received a formal r</a:t>
            </a:r>
            <a:r>
              <a:rPr lang="en-US" sz="1600" dirty="0" smtClean="0"/>
              <a:t>equest from NWS</a:t>
            </a:r>
            <a:r>
              <a:rPr lang="en-US" sz="1600" baseline="0" dirty="0" smtClean="0"/>
              <a:t> </a:t>
            </a:r>
            <a:r>
              <a:rPr lang="en-US" sz="1600" dirty="0" smtClean="0"/>
              <a:t>for the activation</a:t>
            </a:r>
            <a:r>
              <a:rPr lang="en-US" sz="1600" baseline="0" dirty="0" smtClean="0"/>
              <a:t> of </a:t>
            </a:r>
            <a:r>
              <a:rPr lang="en-US" sz="1600" dirty="0" smtClean="0"/>
              <a:t>switching of NOAA-15 and NOAA-19 satellites to Channel 3A</a:t>
            </a:r>
            <a:r>
              <a:rPr lang="en-US" sz="1600" baseline="0" dirty="0" smtClean="0"/>
              <a:t> over the Alaska Region to support snow/ice data mapping operations. </a:t>
            </a:r>
          </a:p>
          <a:p>
            <a:pPr marL="171450" indent="-171450">
              <a:buFont typeface="Arial" panose="020B0604020202020204" pitchFamily="34" charset="0"/>
              <a:buChar char="•"/>
            </a:pPr>
            <a:r>
              <a:rPr lang="en-US" sz="1600" baseline="0" dirty="0" smtClean="0"/>
              <a:t>The request was granted by OSPO director Vanessa Griffin.</a:t>
            </a:r>
          </a:p>
          <a:p>
            <a:pPr marL="171450" indent="-171450">
              <a:buFont typeface="Arial" panose="020B0604020202020204" pitchFamily="34" charset="0"/>
              <a:buChar char="•"/>
            </a:pPr>
            <a:r>
              <a:rPr lang="en-US" sz="1600" baseline="0" dirty="0" smtClean="0"/>
              <a:t>NOAA-15 switching activation began over the Alaska region on March 2</a:t>
            </a:r>
            <a:r>
              <a:rPr lang="en-US" sz="1600" baseline="30000" dirty="0" smtClean="0"/>
              <a:t>nd</a:t>
            </a:r>
            <a:r>
              <a:rPr lang="en-US" sz="1600" baseline="0" dirty="0" smtClean="0"/>
              <a:t> and NOAA-19 began on April 12</a:t>
            </a:r>
            <a:r>
              <a:rPr lang="en-US" sz="1600" baseline="30000" dirty="0" smtClean="0"/>
              <a:t>th</a:t>
            </a:r>
            <a:r>
              <a:rPr lang="en-US" sz="1600" baseline="0" dirty="0" smtClean="0"/>
              <a:t>.</a:t>
            </a:r>
          </a:p>
          <a:p>
            <a:pPr marL="171450" indent="-171450">
              <a:buFont typeface="Arial" panose="020B0604020202020204" pitchFamily="34" charset="0"/>
              <a:buChar char="•"/>
            </a:pPr>
            <a:r>
              <a:rPr lang="en-US" sz="1600" baseline="0" dirty="0" smtClean="0"/>
              <a:t>Switching will be deactivated between the period of (this Sunday) May 15</a:t>
            </a:r>
            <a:r>
              <a:rPr lang="en-US" sz="1600" baseline="30000" dirty="0" smtClean="0"/>
              <a:t>th</a:t>
            </a:r>
            <a:r>
              <a:rPr lang="en-US" sz="1600" baseline="0" dirty="0" smtClean="0"/>
              <a:t> through September 15</a:t>
            </a:r>
            <a:r>
              <a:rPr lang="en-US" sz="1600" baseline="30000" dirty="0" smtClean="0"/>
              <a:t>th</a:t>
            </a:r>
            <a:r>
              <a:rPr lang="en-US" sz="1600" baseline="0" dirty="0" smtClean="0"/>
              <a:t> on both N-15 and N19  to support seasonal fire detection and monitoring.</a:t>
            </a:r>
          </a:p>
          <a:p>
            <a:pPr marL="171450" indent="-171450">
              <a:buFont typeface="Arial" panose="020B0604020202020204" pitchFamily="34" charset="0"/>
              <a:buChar char="•"/>
            </a:pPr>
            <a:r>
              <a:rPr lang="en-US" sz="1600" baseline="0" dirty="0" smtClean="0"/>
              <a:t>Switch activation will resume outside that time frame.</a:t>
            </a:r>
          </a:p>
        </p:txBody>
      </p:sp>
      <p:sp>
        <p:nvSpPr>
          <p:cNvPr id="4" name="Slide Number Placeholder 3"/>
          <p:cNvSpPr>
            <a:spLocks noGrp="1"/>
          </p:cNvSpPr>
          <p:nvPr>
            <p:ph type="sldNum" sz="quarter" idx="10"/>
          </p:nvPr>
        </p:nvSpPr>
        <p:spPr/>
        <p:txBody>
          <a:bodyPr/>
          <a:lstStyle/>
          <a:p>
            <a:fld id="{1F388DBB-B7EC-4EA0-8A0F-916237568FD6}" type="slidenum">
              <a:rPr lang="en-US" smtClean="0"/>
              <a:pPr/>
              <a:t>31</a:t>
            </a:fld>
            <a:endParaRPr lang="en-US" dirty="0"/>
          </a:p>
        </p:txBody>
      </p:sp>
    </p:spTree>
    <p:extLst>
      <p:ext uri="{BB962C8B-B14F-4D97-AF65-F5344CB8AC3E}">
        <p14:creationId xmlns:p14="http://schemas.microsoft.com/office/powerpoint/2010/main" val="8101333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600" dirty="0" smtClean="0"/>
              <a:t>Must share some of the great</a:t>
            </a:r>
            <a:r>
              <a:rPr lang="en-US" sz="1600" baseline="0" dirty="0" smtClean="0"/>
              <a:t> work our SPSD Product Area Leads (PALs) are doing in shepherding new/ improved products into operations.</a:t>
            </a:r>
          </a:p>
          <a:p>
            <a:pPr marL="171450" indent="-171450">
              <a:buFont typeface="Arial" panose="020B0604020202020204" pitchFamily="34" charset="0"/>
              <a:buChar char="•"/>
            </a:pPr>
            <a:r>
              <a:rPr lang="en-US" sz="1600" dirty="0" smtClean="0"/>
              <a:t>Here’s a chart showing</a:t>
            </a:r>
            <a:r>
              <a:rPr lang="en-US" sz="1600" baseline="0" dirty="0" smtClean="0"/>
              <a:t> some of the products OSPO/SPSD helped to transition into operations this past year.  </a:t>
            </a:r>
          </a:p>
          <a:p>
            <a:pPr marL="171450" indent="-171450">
              <a:buFont typeface="Arial" panose="020B0604020202020204" pitchFamily="34" charset="0"/>
              <a:buChar char="•"/>
            </a:pPr>
            <a:r>
              <a:rPr lang="en-US" sz="1600" baseline="0" dirty="0" smtClean="0"/>
              <a:t>I’ll take a closer look at a couple of them (highlighted in yellow).</a:t>
            </a:r>
            <a:endParaRPr lang="en-US" sz="1600"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32</a:t>
            </a:fld>
            <a:endParaRPr lang="en-US" dirty="0"/>
          </a:p>
        </p:txBody>
      </p:sp>
    </p:spTree>
    <p:extLst>
      <p:ext uri="{BB962C8B-B14F-4D97-AF65-F5344CB8AC3E}">
        <p14:creationId xmlns:p14="http://schemas.microsoft.com/office/powerpoint/2010/main" val="22248429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600" b="0" i="0" kern="1200" dirty="0" smtClean="0">
                <a:solidFill>
                  <a:schemeClr val="tx1"/>
                </a:solidFill>
                <a:effectLst/>
                <a:latin typeface="+mn-lt"/>
                <a:ea typeface="+mn-ea"/>
                <a:cs typeface="+mn-cs"/>
              </a:rPr>
              <a:t>The Global Mosaic</a:t>
            </a:r>
            <a:r>
              <a:rPr lang="en-US" sz="1600" b="0" i="0" kern="1200" baseline="0" dirty="0" smtClean="0">
                <a:solidFill>
                  <a:schemeClr val="tx1"/>
                </a:solidFill>
                <a:effectLst/>
                <a:latin typeface="+mn-lt"/>
                <a:ea typeface="+mn-ea"/>
                <a:cs typeface="+mn-cs"/>
              </a:rPr>
              <a:t> of Geostationary Satellite Imagery (GMGSI) is a c</a:t>
            </a:r>
            <a:r>
              <a:rPr lang="en-US" sz="1600" b="0" i="0" kern="1200" dirty="0" smtClean="0">
                <a:solidFill>
                  <a:schemeClr val="tx1"/>
                </a:solidFill>
                <a:effectLst/>
                <a:latin typeface="+mn-lt"/>
                <a:ea typeface="+mn-ea"/>
                <a:cs typeface="+mn-cs"/>
              </a:rPr>
              <a:t>omposite of images</a:t>
            </a:r>
            <a:r>
              <a:rPr lang="en-US" sz="1600" b="0" i="0" kern="1200" baseline="0" dirty="0" smtClean="0">
                <a:solidFill>
                  <a:schemeClr val="tx1"/>
                </a:solidFill>
                <a:effectLst/>
                <a:latin typeface="+mn-lt"/>
                <a:ea typeface="+mn-ea"/>
                <a:cs typeface="+mn-cs"/>
              </a:rPr>
              <a:t> using</a:t>
            </a:r>
            <a:r>
              <a:rPr lang="en-US" sz="1600" b="0" i="0" kern="1200" dirty="0" smtClean="0">
                <a:solidFill>
                  <a:schemeClr val="tx1"/>
                </a:solidFill>
                <a:effectLst/>
                <a:latin typeface="+mn-lt"/>
                <a:ea typeface="+mn-ea"/>
                <a:cs typeface="+mn-cs"/>
              </a:rPr>
              <a:t> GOES, METEOSAT, and </a:t>
            </a:r>
            <a:r>
              <a:rPr lang="en-US" sz="1600" b="0" i="0" kern="1200" dirty="0" err="1" smtClean="0">
                <a:solidFill>
                  <a:schemeClr val="tx1"/>
                </a:solidFill>
                <a:effectLst/>
                <a:latin typeface="+mn-lt"/>
                <a:ea typeface="+mn-ea"/>
                <a:cs typeface="+mn-cs"/>
              </a:rPr>
              <a:t>Himawari</a:t>
            </a:r>
            <a:r>
              <a:rPr lang="en-US" sz="1600" b="0" i="0" kern="1200" dirty="0" smtClean="0">
                <a:solidFill>
                  <a:schemeClr val="tx1"/>
                </a:solidFill>
                <a:effectLst/>
                <a:latin typeface="+mn-lt"/>
                <a:ea typeface="+mn-ea"/>
                <a:cs typeface="+mn-cs"/>
              </a:rPr>
              <a:t> datasets</a:t>
            </a:r>
            <a:r>
              <a:rPr lang="en-US" sz="1600" b="0" i="0" kern="1200" baseline="0" dirty="0" smtClean="0">
                <a:solidFill>
                  <a:schemeClr val="tx1"/>
                </a:solidFill>
                <a:effectLst/>
                <a:latin typeface="+mn-lt"/>
                <a:ea typeface="+mn-ea"/>
                <a:cs typeface="+mn-cs"/>
              </a:rPr>
              <a:t> </a:t>
            </a:r>
            <a:r>
              <a:rPr lang="en-US" sz="1600" b="0" i="0" kern="1200" dirty="0" smtClean="0">
                <a:solidFill>
                  <a:schemeClr val="tx1"/>
                </a:solidFill>
                <a:effectLst/>
                <a:latin typeface="+mn-lt"/>
                <a:ea typeface="+mn-ea"/>
                <a:cs typeface="+mn-cs"/>
              </a:rPr>
              <a:t>remapped and linked together</a:t>
            </a:r>
            <a:r>
              <a:rPr lang="en-US" sz="1600" b="0" i="0" kern="1200" baseline="0" dirty="0" smtClean="0">
                <a:solidFill>
                  <a:schemeClr val="tx1"/>
                </a:solidFill>
                <a:effectLst/>
                <a:latin typeface="+mn-lt"/>
                <a:ea typeface="+mn-ea"/>
                <a:cs typeface="+mn-cs"/>
              </a:rPr>
              <a:t> and made available in </a:t>
            </a:r>
            <a:r>
              <a:rPr lang="en-US" sz="1600" b="0" i="0" kern="1200" dirty="0" err="1" smtClean="0">
                <a:solidFill>
                  <a:schemeClr val="tx1"/>
                </a:solidFill>
                <a:effectLst/>
                <a:latin typeface="+mn-lt"/>
                <a:ea typeface="+mn-ea"/>
                <a:cs typeface="+mn-cs"/>
              </a:rPr>
              <a:t>McIDAS</a:t>
            </a:r>
            <a:r>
              <a:rPr lang="en-US" sz="1600" b="0" i="0" kern="1200" baseline="0" dirty="0" smtClean="0">
                <a:solidFill>
                  <a:schemeClr val="tx1"/>
                </a:solidFill>
                <a:effectLst/>
                <a:latin typeface="+mn-lt"/>
                <a:ea typeface="+mn-ea"/>
                <a:cs typeface="+mn-cs"/>
              </a:rPr>
              <a:t> </a:t>
            </a:r>
            <a:r>
              <a:rPr lang="en-US" sz="1600" b="0" i="0" kern="1200" dirty="0" smtClean="0">
                <a:solidFill>
                  <a:schemeClr val="tx1"/>
                </a:solidFill>
                <a:effectLst/>
                <a:latin typeface="+mn-lt"/>
                <a:ea typeface="+mn-ea"/>
                <a:cs typeface="+mn-cs"/>
              </a:rPr>
              <a:t>AREA and </a:t>
            </a:r>
            <a:r>
              <a:rPr lang="en-US" sz="1600" b="0" i="0" kern="1200" dirty="0" err="1" smtClean="0">
                <a:solidFill>
                  <a:schemeClr val="tx1"/>
                </a:solidFill>
                <a:effectLst/>
                <a:latin typeface="+mn-lt"/>
                <a:ea typeface="+mn-ea"/>
                <a:cs typeface="+mn-cs"/>
              </a:rPr>
              <a:t>NetCDF</a:t>
            </a:r>
            <a:r>
              <a:rPr lang="en-US" sz="1600" b="0" i="0" kern="1200" dirty="0" smtClean="0">
                <a:solidFill>
                  <a:schemeClr val="tx1"/>
                </a:solidFill>
                <a:effectLst/>
                <a:latin typeface="+mn-lt"/>
                <a:ea typeface="+mn-ea"/>
                <a:cs typeface="+mn-cs"/>
              </a:rPr>
              <a:t> format.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i="0" kern="1200" dirty="0" smtClean="0">
                <a:solidFill>
                  <a:schemeClr val="tx1"/>
                </a:solidFill>
                <a:effectLst/>
                <a:latin typeface="+mn-lt"/>
                <a:ea typeface="+mn-ea"/>
                <a:cs typeface="+mn-cs"/>
              </a:rPr>
              <a:t>This product (operational in</a:t>
            </a:r>
            <a:r>
              <a:rPr lang="en-US" sz="1600" b="0" i="0" kern="1200" baseline="0" dirty="0" smtClean="0">
                <a:solidFill>
                  <a:schemeClr val="tx1"/>
                </a:solidFill>
                <a:effectLst/>
                <a:latin typeface="+mn-lt"/>
                <a:ea typeface="+mn-ea"/>
                <a:cs typeface="+mn-cs"/>
              </a:rPr>
              <a:t> </a:t>
            </a:r>
            <a:r>
              <a:rPr lang="en-US" sz="1600" b="0" i="0" kern="1200" dirty="0" smtClean="0">
                <a:solidFill>
                  <a:schemeClr val="tx1"/>
                </a:solidFill>
                <a:effectLst/>
                <a:latin typeface="+mn-lt"/>
                <a:ea typeface="+mn-ea"/>
                <a:cs typeface="+mn-cs"/>
              </a:rPr>
              <a:t>Nov</a:t>
            </a:r>
            <a:r>
              <a:rPr lang="en-US" sz="1600" b="0" i="0" kern="1200" baseline="0" dirty="0" smtClean="0">
                <a:solidFill>
                  <a:schemeClr val="tx1"/>
                </a:solidFill>
                <a:effectLst/>
                <a:latin typeface="+mn-lt"/>
                <a:ea typeface="+mn-ea"/>
                <a:cs typeface="+mn-cs"/>
              </a:rPr>
              <a:t> 2015)</a:t>
            </a:r>
            <a:r>
              <a:rPr lang="en-US" sz="1600" b="0" i="0" kern="1200" dirty="0" smtClean="0">
                <a:solidFill>
                  <a:schemeClr val="tx1"/>
                </a:solidFill>
                <a:effectLst/>
                <a:latin typeface="+mn-lt"/>
                <a:ea typeface="+mn-ea"/>
                <a:cs typeface="+mn-cs"/>
              </a:rPr>
              <a:t> is generated every 3 hours and</a:t>
            </a:r>
            <a:r>
              <a:rPr lang="en-US" sz="1600" b="0" i="0" kern="1200" baseline="0" dirty="0" smtClean="0">
                <a:solidFill>
                  <a:schemeClr val="tx1"/>
                </a:solidFill>
                <a:effectLst/>
                <a:latin typeface="+mn-lt"/>
                <a:ea typeface="+mn-ea"/>
                <a:cs typeface="+mn-cs"/>
              </a:rPr>
              <a:t> includes:</a:t>
            </a:r>
            <a:r>
              <a:rPr lang="en-US" sz="1600" b="0" i="0" kern="1200" dirty="0" smtClean="0">
                <a:solidFill>
                  <a:schemeClr val="tx1"/>
                </a:solidFill>
                <a:effectLst/>
                <a:latin typeface="+mn-lt"/>
                <a:ea typeface="+mn-ea"/>
                <a:cs typeface="+mn-cs"/>
              </a:rPr>
              <a:t> global geostationary longwave IR, shortwave IR, and visible composites at 8 km spatial resolution.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33</a:t>
            </a:fld>
            <a:endParaRPr lang="en-US" dirty="0"/>
          </a:p>
        </p:txBody>
      </p:sp>
    </p:spTree>
    <p:extLst>
      <p:ext uri="{BB962C8B-B14F-4D97-AF65-F5344CB8AC3E}">
        <p14:creationId xmlns:p14="http://schemas.microsoft.com/office/powerpoint/2010/main" val="40921755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US" baseline="0" dirty="0" smtClean="0"/>
              <a:t>Here is the Presentation Overview.</a:t>
            </a:r>
          </a:p>
          <a:p>
            <a:pPr marL="171450" indent="-171450">
              <a:buFont typeface="Arial" panose="020B0604020202020204" pitchFamily="34" charset="0"/>
              <a:buChar char="•"/>
            </a:pPr>
            <a:r>
              <a:rPr lang="en-US" baseline="0" dirty="0" smtClean="0"/>
              <a:t>I will move quickly through slide deck for time’s sake.</a:t>
            </a:r>
          </a:p>
          <a:p>
            <a:pPr marL="171450" indent="-171450">
              <a:buFont typeface="Arial" panose="020B0604020202020204" pitchFamily="34" charset="0"/>
              <a:buChar char="•"/>
            </a:pPr>
            <a:r>
              <a:rPr lang="en-US" baseline="0" dirty="0" smtClean="0"/>
              <a:t>Some questions invoked by this presentation can be addressed outside of this talk or offline.  </a:t>
            </a:r>
            <a:endParaRPr lang="en-US" dirty="0" smtClean="0"/>
          </a:p>
          <a:p>
            <a:endParaRPr lang="en-US"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defTabSz="457200">
              <a:buFont typeface="Arial" panose="020B0604020202020204" pitchFamily="34" charset="0"/>
              <a:buChar char="•"/>
            </a:pPr>
            <a:r>
              <a:rPr lang="en-US" sz="1600" dirty="0" smtClean="0"/>
              <a:t>The Global</a:t>
            </a:r>
            <a:r>
              <a:rPr lang="en-US" sz="1600" baseline="0" dirty="0" smtClean="0"/>
              <a:t> Change Observation Mission Advanced Microwave Scanning Radiometer2 Day 1 products also became </a:t>
            </a:r>
            <a:r>
              <a:rPr lang="en-US" sz="1600" dirty="0" smtClean="0"/>
              <a:t>operational</a:t>
            </a:r>
            <a:r>
              <a:rPr lang="en-US" sz="1600" baseline="0" dirty="0" smtClean="0"/>
              <a:t> in November 2015 and help support numerical weather prediction improvements.</a:t>
            </a:r>
            <a:endParaRPr lang="en-US" sz="1600" dirty="0" smtClean="0"/>
          </a:p>
          <a:p>
            <a:pPr marL="285750" indent="-285750" defTabSz="457200">
              <a:buFont typeface="Arial" panose="020B0604020202020204" pitchFamily="34" charset="0"/>
              <a:buChar char="•"/>
            </a:pPr>
            <a:r>
              <a:rPr lang="en-US" sz="1600" dirty="0" smtClean="0"/>
              <a:t>Shown are image examples of AMSR-2 Total </a:t>
            </a:r>
            <a:r>
              <a:rPr lang="en-US" sz="1600" dirty="0" err="1" smtClean="0"/>
              <a:t>Precipitable</a:t>
            </a:r>
            <a:r>
              <a:rPr lang="en-US" sz="1600" dirty="0" smtClean="0"/>
              <a:t> Water and Ocean Surface Wind Speed products.</a:t>
            </a:r>
            <a:r>
              <a:rPr lang="en-US" sz="1200" b="0" i="0" kern="1200" dirty="0" smtClean="0">
                <a:solidFill>
                  <a:schemeClr val="tx1"/>
                </a:solidFill>
                <a:effectLst/>
                <a:latin typeface="+mn-lt"/>
                <a:ea typeface="+mn-ea"/>
                <a:cs typeface="+mn-cs"/>
              </a:rPr>
              <a:t> </a:t>
            </a:r>
            <a:endParaRPr lang="en-US" sz="1600"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34</a:t>
            </a:fld>
            <a:endParaRPr lang="en-US" dirty="0"/>
          </a:p>
        </p:txBody>
      </p:sp>
    </p:spTree>
    <p:extLst>
      <p:ext uri="{BB962C8B-B14F-4D97-AF65-F5344CB8AC3E}">
        <p14:creationId xmlns:p14="http://schemas.microsoft.com/office/powerpoint/2010/main" val="1150149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600" dirty="0" smtClean="0"/>
              <a:t>And in </a:t>
            </a:r>
            <a:r>
              <a:rPr lang="en-US" sz="1600" baseline="0" dirty="0" smtClean="0"/>
              <a:t>March of this year </a:t>
            </a:r>
            <a:r>
              <a:rPr lang="en-US" sz="1600" dirty="0" smtClean="0"/>
              <a:t>GCOM-W1 capability</a:t>
            </a:r>
            <a:r>
              <a:rPr lang="en-US" sz="1600" baseline="0" dirty="0" smtClean="0"/>
              <a:t> was added to blended-hydro products.</a:t>
            </a:r>
            <a:endParaRPr lang="en-US" sz="1600" dirty="0" smtClean="0"/>
          </a:p>
          <a:p>
            <a:pPr marL="285750" indent="-285750">
              <a:buFont typeface="Arial" panose="020B0604020202020204" pitchFamily="34" charset="0"/>
              <a:buChar char="•"/>
            </a:pPr>
            <a:r>
              <a:rPr lang="en-US" sz="1600" dirty="0" smtClean="0"/>
              <a:t>It will led to improvements in data quality, temporal refresh rate, and spatial coverage.</a:t>
            </a:r>
            <a:endParaRPr lang="en-US"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35</a:t>
            </a:fld>
            <a:endParaRPr lang="en-US" dirty="0"/>
          </a:p>
        </p:txBody>
      </p:sp>
    </p:spTree>
    <p:extLst>
      <p:ext uri="{BB962C8B-B14F-4D97-AF65-F5344CB8AC3E}">
        <p14:creationId xmlns:p14="http://schemas.microsoft.com/office/powerpoint/2010/main" val="40921755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600" b="0" i="0" kern="1200" dirty="0" smtClean="0">
                <a:solidFill>
                  <a:schemeClr val="tx1"/>
                </a:solidFill>
                <a:effectLst/>
                <a:latin typeface="+mn-lt"/>
                <a:ea typeface="+mn-ea"/>
                <a:cs typeface="+mn-cs"/>
              </a:rPr>
              <a:t>As of April 12, 2016,</a:t>
            </a:r>
            <a:r>
              <a:rPr lang="en-US" sz="1600" b="0" i="0" kern="1200" baseline="0" dirty="0" smtClean="0">
                <a:solidFill>
                  <a:schemeClr val="tx1"/>
                </a:solidFill>
                <a:effectLst/>
                <a:latin typeface="+mn-lt"/>
                <a:ea typeface="+mn-ea"/>
                <a:cs typeface="+mn-cs"/>
              </a:rPr>
              <a:t> </a:t>
            </a:r>
            <a:r>
              <a:rPr lang="en-US" sz="1600" b="0" i="0" kern="1200" dirty="0" smtClean="0">
                <a:solidFill>
                  <a:schemeClr val="tx1"/>
                </a:solidFill>
                <a:effectLst/>
                <a:latin typeface="+mn-lt"/>
                <a:ea typeface="+mn-ea"/>
                <a:cs typeface="+mn-cs"/>
              </a:rPr>
              <a:t>the operational Satellite Ocean Heat Content (OHC) Suite of products are using Cryosat-2 Sea Surface Height Anomalies as input in addition to Jason-2 and SSHAs. </a:t>
            </a:r>
          </a:p>
          <a:p>
            <a:pPr marL="171450" indent="-171450">
              <a:buFont typeface="Arial" panose="020B0604020202020204" pitchFamily="34" charset="0"/>
              <a:buChar char="•"/>
            </a:pPr>
            <a:r>
              <a:rPr lang="en-US" sz="1600" b="0" i="0" kern="1200" dirty="0" smtClean="0">
                <a:solidFill>
                  <a:schemeClr val="tx1"/>
                </a:solidFill>
                <a:effectLst/>
                <a:latin typeface="+mn-lt"/>
                <a:ea typeface="+mn-ea"/>
                <a:cs typeface="+mn-cs"/>
              </a:rPr>
              <a:t>This product provides the</a:t>
            </a:r>
            <a:r>
              <a:rPr lang="en-US" sz="1600" b="0" i="0" kern="1200" baseline="0" dirty="0" smtClean="0">
                <a:solidFill>
                  <a:schemeClr val="tx1"/>
                </a:solidFill>
                <a:effectLst/>
                <a:latin typeface="+mn-lt"/>
                <a:ea typeface="+mn-ea"/>
                <a:cs typeface="+mn-cs"/>
              </a:rPr>
              <a:t> benefit of increased global coverage of Sea Surface Height Anomalies (SSHAs).</a:t>
            </a:r>
            <a:endParaRPr lang="en-US" sz="1600" b="0" i="0" kern="1200" dirty="0" smtClean="0">
              <a:solidFill>
                <a:schemeClr val="tx1"/>
              </a:solidFill>
              <a:effectLst/>
              <a:latin typeface="+mn-lt"/>
              <a:ea typeface="+mn-ea"/>
              <a:cs typeface="+mn-cs"/>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36</a:t>
            </a:fld>
            <a:endParaRPr lang="en-US" dirty="0"/>
          </a:p>
        </p:txBody>
      </p:sp>
    </p:spTree>
    <p:extLst>
      <p:ext uri="{BB962C8B-B14F-4D97-AF65-F5344CB8AC3E}">
        <p14:creationId xmlns:p14="http://schemas.microsoft.com/office/powerpoint/2010/main" val="40921755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US" sz="1600" dirty="0" smtClean="0"/>
              <a:t>Please</a:t>
            </a:r>
            <a:r>
              <a:rPr lang="en-US" sz="1600" baseline="0" dirty="0" smtClean="0"/>
              <a:t> reference the OSPO contact information listed for a variety of resources.</a:t>
            </a:r>
            <a:endParaRPr lang="en-US" sz="1600" dirty="0"/>
          </a:p>
          <a:p>
            <a:endParaRPr lang="en-US" dirty="0" smtClean="0"/>
          </a:p>
        </p:txBody>
      </p:sp>
      <p:sp>
        <p:nvSpPr>
          <p:cNvPr id="4" name="Slide Number Placeholder 3"/>
          <p:cNvSpPr>
            <a:spLocks noGrp="1"/>
          </p:cNvSpPr>
          <p:nvPr>
            <p:ph type="sldNum" sz="quarter" idx="10"/>
          </p:nvPr>
        </p:nvSpPr>
        <p:spPr/>
        <p:txBody>
          <a:bodyPr/>
          <a:lstStyle/>
          <a:p>
            <a:fld id="{1F388DBB-B7EC-4EA0-8A0F-916237568FD6}" type="slidenum">
              <a:rPr lang="en-US" smtClean="0"/>
              <a:pPr/>
              <a:t>37</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600" dirty="0" smtClean="0">
                <a:solidFill>
                  <a:schemeClr val="tx1"/>
                </a:solidFill>
              </a:rPr>
              <a:t>The NESDIS</a:t>
            </a:r>
            <a:r>
              <a:rPr lang="en-US" sz="1600" baseline="0" dirty="0" smtClean="0">
                <a:solidFill>
                  <a:schemeClr val="tx1"/>
                </a:solidFill>
              </a:rPr>
              <a:t> Office of Satellite and Product Operations (OSPO) commands and controls nations 16 environmental satellites (listed are various types).</a:t>
            </a:r>
            <a:endParaRPr lang="en-US" sz="1600" dirty="0" smtClean="0">
              <a:solidFill>
                <a:schemeClr val="tx1"/>
              </a:solidFill>
            </a:endParaRPr>
          </a:p>
          <a:p>
            <a:pPr marL="285750" indent="-285750">
              <a:buFont typeface="Arial" panose="020B0604020202020204" pitchFamily="34" charset="0"/>
              <a:buChar char="•"/>
            </a:pPr>
            <a:r>
              <a:rPr lang="en-US" sz="1600" dirty="0" smtClean="0">
                <a:solidFill>
                  <a:schemeClr val="tx1"/>
                </a:solidFill>
              </a:rPr>
              <a:t>On October 28</a:t>
            </a:r>
            <a:r>
              <a:rPr lang="en-US" sz="1600" baseline="30000" dirty="0" smtClean="0">
                <a:solidFill>
                  <a:schemeClr val="tx1"/>
                </a:solidFill>
              </a:rPr>
              <a:t>th </a:t>
            </a:r>
            <a:r>
              <a:rPr lang="en-US" sz="1600" baseline="0" dirty="0" smtClean="0">
                <a:solidFill>
                  <a:schemeClr val="tx1"/>
                </a:solidFill>
              </a:rPr>
              <a:t>2015, OSPO took command of the </a:t>
            </a:r>
            <a:r>
              <a:rPr lang="en-US" sz="1600" dirty="0" smtClean="0">
                <a:solidFill>
                  <a:schemeClr val="tx1"/>
                </a:solidFill>
              </a:rPr>
              <a:t>Deep Space Climate Observatory (DSCOVR)</a:t>
            </a:r>
            <a:r>
              <a:rPr lang="en-US" sz="1600" baseline="0" dirty="0" smtClean="0">
                <a:solidFill>
                  <a:schemeClr val="tx1"/>
                </a:solidFill>
              </a:rPr>
              <a:t> satellite (which was l</a:t>
            </a:r>
            <a:r>
              <a:rPr lang="en-US" sz="1600" dirty="0" smtClean="0">
                <a:solidFill>
                  <a:schemeClr val="tx1"/>
                </a:solidFill>
              </a:rPr>
              <a:t>aunched February 11, 2015</a:t>
            </a:r>
            <a:r>
              <a:rPr lang="en-US" sz="1600" baseline="0" dirty="0" smtClean="0">
                <a:solidFill>
                  <a:schemeClr val="tx1"/>
                </a:solidFill>
              </a:rPr>
              <a:t> and reached</a:t>
            </a:r>
            <a:r>
              <a:rPr lang="en-US" sz="1600" dirty="0" smtClean="0">
                <a:solidFill>
                  <a:schemeClr val="tx1"/>
                </a:solidFill>
              </a:rPr>
              <a:t> L1 destination</a:t>
            </a:r>
            <a:r>
              <a:rPr lang="en-US" sz="1600" baseline="0" dirty="0" smtClean="0">
                <a:solidFill>
                  <a:schemeClr val="tx1"/>
                </a:solidFill>
              </a:rPr>
              <a:t> </a:t>
            </a:r>
            <a:r>
              <a:rPr lang="en-US" sz="1600" dirty="0" smtClean="0">
                <a:solidFill>
                  <a:schemeClr val="tx1"/>
                </a:solidFill>
              </a:rPr>
              <a:t>on June 8</a:t>
            </a:r>
            <a:r>
              <a:rPr lang="en-US" sz="1600" baseline="30000" dirty="0" smtClean="0">
                <a:solidFill>
                  <a:schemeClr val="tx1"/>
                </a:solidFill>
              </a:rPr>
              <a:t>th</a:t>
            </a:r>
            <a:r>
              <a:rPr lang="en-US" sz="1600" baseline="0" dirty="0" smtClean="0">
                <a:solidFill>
                  <a:schemeClr val="tx1"/>
                </a:solidFill>
              </a:rPr>
              <a:t>).</a:t>
            </a:r>
          </a:p>
          <a:p>
            <a:pPr marL="285750" indent="-285750">
              <a:buFont typeface="Arial" panose="020B0604020202020204" pitchFamily="34" charset="0"/>
              <a:buChar char="•"/>
            </a:pPr>
            <a:r>
              <a:rPr lang="en-US" sz="1600" dirty="0" smtClean="0">
                <a:solidFill>
                  <a:schemeClr val="tx1"/>
                </a:solidFill>
              </a:rPr>
              <a:t>The Jason-3 launched Sunday, January 17, 2016 from Vandenberg Air Force Base in California aboard a SpaceX Falcon 9 rocket. </a:t>
            </a:r>
            <a:endParaRPr lang="en-US" sz="1600" dirty="0" smtClean="0"/>
          </a:p>
          <a:p>
            <a:pPr marL="285750" indent="-285750">
              <a:buFont typeface="Arial" panose="020B0604020202020204" pitchFamily="34" charset="0"/>
              <a:buChar char="•"/>
            </a:pPr>
            <a:r>
              <a:rPr lang="en-US" sz="1600" dirty="0" smtClean="0"/>
              <a:t>Jason­3 satellite reached its final orbit in February</a:t>
            </a:r>
            <a:r>
              <a:rPr lang="en-US" sz="1600" baseline="0" dirty="0" smtClean="0"/>
              <a:t> </a:t>
            </a:r>
            <a:r>
              <a:rPr lang="en-US" sz="1600" dirty="0" smtClean="0"/>
              <a:t>and</a:t>
            </a:r>
            <a:r>
              <a:rPr lang="en-US" sz="1600" baseline="0" dirty="0" smtClean="0"/>
              <a:t> </a:t>
            </a:r>
            <a:r>
              <a:rPr lang="en-US" sz="1600" dirty="0" smtClean="0"/>
              <a:t>began sending Operational Geophysical Data Records (OGDRs) to CLASS and the Ocean Prediction Center</a:t>
            </a:r>
          </a:p>
          <a:p>
            <a:pPr marL="285750" indent="-285750">
              <a:buFont typeface="Arial" panose="020B0604020202020204" pitchFamily="34" charset="0"/>
              <a:buChar char="•"/>
            </a:pPr>
            <a:r>
              <a:rPr lang="en-US" sz="1600" dirty="0" smtClean="0"/>
              <a:t>This marked the beginning of the 5 month Near Real Time (NRT) Verification Phase. </a:t>
            </a:r>
          </a:p>
          <a:p>
            <a:pPr marL="285750" indent="-285750">
              <a:buFont typeface="Arial" panose="020B0604020202020204" pitchFamily="34" charset="0"/>
              <a:buChar char="•"/>
            </a:pPr>
            <a:r>
              <a:rPr lang="en-US" sz="1600" dirty="0" smtClean="0"/>
              <a:t>Full public release and distribution of Jason­3 products will begin in late June/early July.</a:t>
            </a:r>
            <a:endParaRPr lang="en-US" sz="1600" dirty="0" smtClean="0">
              <a:solidFill>
                <a:schemeClr val="tx1"/>
              </a:solidFill>
            </a:endParaRPr>
          </a:p>
        </p:txBody>
      </p:sp>
      <p:sp>
        <p:nvSpPr>
          <p:cNvPr id="4" name="Slide Number Placeholder 3"/>
          <p:cNvSpPr>
            <a:spLocks noGrp="1"/>
          </p:cNvSpPr>
          <p:nvPr>
            <p:ph type="sldNum" sz="quarter" idx="10"/>
          </p:nvPr>
        </p:nvSpPr>
        <p:spPr/>
        <p:txBody>
          <a:bodyPr/>
          <a:lstStyle/>
          <a:p>
            <a:fld id="{1F388DBB-B7EC-4EA0-8A0F-916237568FD6}" type="slidenum">
              <a:rPr lang="en-US" smtClean="0"/>
              <a:pPr/>
              <a:t>4</a:t>
            </a:fld>
            <a:endParaRPr lang="en-US" dirty="0"/>
          </a:p>
        </p:txBody>
      </p:sp>
    </p:spTree>
    <p:extLst>
      <p:ext uri="{BB962C8B-B14F-4D97-AF65-F5344CB8AC3E}">
        <p14:creationId xmlns:p14="http://schemas.microsoft.com/office/powerpoint/2010/main" val="2558135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0" i="0" kern="1200" dirty="0" smtClean="0">
                <a:solidFill>
                  <a:schemeClr val="tx1"/>
                </a:solidFill>
                <a:effectLst/>
                <a:latin typeface="+mn-lt"/>
                <a:ea typeface="+mn-ea"/>
                <a:cs typeface="+mn-cs"/>
              </a:rPr>
              <a:t>OSPO manages and directs the operation of the central ground facilities which ingest, process, and distribute environmental satellite data and derived products to domestic and foreign users.</a:t>
            </a:r>
          </a:p>
          <a:p>
            <a:pPr marL="171450" indent="-171450">
              <a:buFont typeface="Arial" panose="020B0604020202020204" pitchFamily="34" charset="0"/>
              <a:buChar char="•"/>
            </a:pPr>
            <a:r>
              <a:rPr lang="en-US" sz="1600" b="0" i="0" kern="1200" dirty="0" smtClean="0">
                <a:solidFill>
                  <a:schemeClr val="tx1"/>
                </a:solidFill>
                <a:effectLst/>
                <a:latin typeface="+mn-lt"/>
                <a:ea typeface="+mn-ea"/>
                <a:cs typeface="+mn-cs"/>
              </a:rPr>
              <a:t>Responsible for: </a:t>
            </a:r>
          </a:p>
          <a:p>
            <a:pPr marL="628650" lvl="1" indent="-171450">
              <a:buFont typeface="Arial" panose="020B0604020202020204" pitchFamily="34" charset="0"/>
              <a:buChar char="•"/>
            </a:pPr>
            <a:r>
              <a:rPr lang="en-US" sz="1600" b="0" i="0" kern="1200" dirty="0" smtClean="0">
                <a:solidFill>
                  <a:schemeClr val="tx1"/>
                </a:solidFill>
                <a:effectLst/>
                <a:latin typeface="+mn-lt"/>
                <a:ea typeface="+mn-ea"/>
                <a:cs typeface="+mn-cs"/>
              </a:rPr>
              <a:t>Ground</a:t>
            </a:r>
            <a:r>
              <a:rPr lang="en-US" sz="1600" b="0" i="0" kern="1200" baseline="0" dirty="0" smtClean="0">
                <a:solidFill>
                  <a:schemeClr val="tx1"/>
                </a:solidFill>
                <a:effectLst/>
                <a:latin typeface="+mn-lt"/>
                <a:ea typeface="+mn-ea"/>
                <a:cs typeface="+mn-cs"/>
              </a:rPr>
              <a:t> System Command and Control,</a:t>
            </a:r>
            <a:endParaRPr lang="en-US" sz="1600" b="0" i="0" kern="1200" dirty="0" smtClean="0">
              <a:solidFill>
                <a:schemeClr val="tx1"/>
              </a:solidFill>
              <a:effectLst/>
              <a:latin typeface="+mn-lt"/>
              <a:ea typeface="+mn-ea"/>
              <a:cs typeface="+mn-cs"/>
            </a:endParaRPr>
          </a:p>
          <a:p>
            <a:pPr marL="628650" lvl="1" indent="-171450">
              <a:buFont typeface="Arial" panose="020B0604020202020204" pitchFamily="34" charset="0"/>
              <a:buChar char="•"/>
            </a:pPr>
            <a:r>
              <a:rPr lang="en-US" sz="1600" dirty="0" smtClean="0"/>
              <a:t>Pre-Launch and Post-Launch Testing,</a:t>
            </a:r>
          </a:p>
          <a:p>
            <a:pPr marL="628650" lvl="1" indent="-171450">
              <a:buFont typeface="Arial" panose="020B0604020202020204" pitchFamily="34" charset="0"/>
              <a:buChar char="•"/>
            </a:pPr>
            <a:r>
              <a:rPr lang="en-US" sz="1600" dirty="0" smtClean="0"/>
              <a:t>Operational Testing, Validation, and Verification</a:t>
            </a:r>
          </a:p>
          <a:p>
            <a:pPr marL="628650" lvl="1" indent="-171450">
              <a:buFont typeface="Arial" panose="020B0604020202020204" pitchFamily="34" charset="0"/>
              <a:buChar char="•"/>
            </a:pPr>
            <a:r>
              <a:rPr lang="en-US" sz="1600" dirty="0" smtClean="0"/>
              <a:t>User Readiness for Broadcast Services and Product Delivery</a:t>
            </a:r>
          </a:p>
          <a:p>
            <a:pPr marL="628650" lvl="1" indent="-171450">
              <a:buFont typeface="Arial" panose="020B0604020202020204" pitchFamily="34" charset="0"/>
              <a:buChar char="•"/>
            </a:pPr>
            <a:r>
              <a:rPr lang="en-US" sz="1600" dirty="0" smtClean="0"/>
              <a:t>Long-Term Continuity of Products and Services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b="0" i="0" kern="1200" dirty="0" smtClean="0">
              <a:solidFill>
                <a:schemeClr val="tx1"/>
              </a:solidFill>
              <a:effectLst/>
              <a:latin typeface="+mn-lt"/>
              <a:ea typeface="+mn-ea"/>
              <a:cs typeface="+mn-cs"/>
            </a:endParaRPr>
          </a:p>
          <a:p>
            <a:endParaRPr lang="en-US" sz="1600" dirty="0"/>
          </a:p>
        </p:txBody>
      </p:sp>
      <p:sp>
        <p:nvSpPr>
          <p:cNvPr id="4" name="Slide Number Placeholder 3"/>
          <p:cNvSpPr>
            <a:spLocks noGrp="1"/>
          </p:cNvSpPr>
          <p:nvPr>
            <p:ph type="sldNum" sz="quarter" idx="10"/>
          </p:nvPr>
        </p:nvSpPr>
        <p:spPr/>
        <p:txBody>
          <a:bodyPr/>
          <a:lstStyle/>
          <a:p>
            <a:fld id="{1F388DBB-B7EC-4EA0-8A0F-916237568FD6}" type="slidenum">
              <a:rPr lang="en-US" smtClean="0"/>
              <a:pPr/>
              <a:t>5</a:t>
            </a:fld>
            <a:endParaRPr lang="en-US" dirty="0"/>
          </a:p>
        </p:txBody>
      </p:sp>
    </p:spTree>
    <p:extLst>
      <p:ext uri="{BB962C8B-B14F-4D97-AF65-F5344CB8AC3E}">
        <p14:creationId xmlns:p14="http://schemas.microsoft.com/office/powerpoint/2010/main" val="36889554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marL="407629" marR="0" indent="-171450" algn="l" defTabSz="914400" rtl="0" eaLnBrk="1" fontAlgn="auto" latinLnBrk="0" hangingPunct="1">
              <a:lnSpc>
                <a:spcPct val="100000"/>
              </a:lnSpc>
              <a:spcBef>
                <a:spcPct val="50000"/>
              </a:spcBef>
              <a:spcAft>
                <a:spcPts val="0"/>
              </a:spcAft>
              <a:buClrTx/>
              <a:buSzTx/>
              <a:buFont typeface="Arial" panose="020B0604020202020204" pitchFamily="34" charset="0"/>
              <a:buChar char="•"/>
              <a:tabLst/>
              <a:defRPr/>
            </a:pPr>
            <a:r>
              <a:rPr lang="en-US" sz="1600" dirty="0" smtClean="0"/>
              <a:t>OSPO</a:t>
            </a:r>
            <a:r>
              <a:rPr lang="en-US" sz="1600" baseline="0" dirty="0" smtClean="0"/>
              <a:t>’s infrastructure is supported by the Office of Satellite Ground Services (OSGS).</a:t>
            </a:r>
          </a:p>
          <a:p>
            <a:pPr marL="407629" indent="-171450">
              <a:spcBef>
                <a:spcPct val="50000"/>
              </a:spcBef>
              <a:buFont typeface="Arial" panose="020B0604020202020204" pitchFamily="34" charset="0"/>
              <a:buChar char="•"/>
              <a:defRPr/>
            </a:pPr>
            <a:r>
              <a:rPr lang="en-US" sz="1600" baseline="0" dirty="0" smtClean="0"/>
              <a:t>STAR supports product and algorithm development.</a:t>
            </a:r>
          </a:p>
          <a:p>
            <a:pPr marL="407629" indent="-171450">
              <a:spcBef>
                <a:spcPct val="50000"/>
              </a:spcBef>
              <a:buFont typeface="Arial" panose="020B0604020202020204" pitchFamily="34" charset="0"/>
              <a:buChar char="•"/>
              <a:defRPr/>
            </a:pPr>
            <a:r>
              <a:rPr lang="en-US" sz="1600" baseline="0" dirty="0" smtClean="0"/>
              <a:t>Satellite Operations Control Center (SOCC) provides command and control of the satellites.</a:t>
            </a:r>
          </a:p>
          <a:p>
            <a:pPr marL="407629" indent="-171450">
              <a:spcBef>
                <a:spcPct val="50000"/>
              </a:spcBef>
              <a:buFont typeface="Arial" panose="020B0604020202020204" pitchFamily="34" charset="0"/>
              <a:buChar char="•"/>
              <a:defRPr/>
            </a:pPr>
            <a:r>
              <a:rPr lang="en-US" sz="1600" baseline="0" dirty="0" smtClean="0"/>
              <a:t>The Environmental Satellite Processing Center (ESPC) provides support for product processing and distribution to the users.</a:t>
            </a:r>
            <a:endParaRPr lang="en-US" sz="1600" dirty="0" smtClean="0"/>
          </a:p>
        </p:txBody>
      </p:sp>
      <p:sp>
        <p:nvSpPr>
          <p:cNvPr id="266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D72D311-E912-4DCA-B8DB-7B46BEAEDB25}" type="slidenum">
              <a:rPr lang="en-US" smtClean="0"/>
              <a:pPr fontAlgn="base">
                <a:spcBef>
                  <a:spcPct val="0"/>
                </a:spcBef>
                <a:spcAft>
                  <a:spcPct val="0"/>
                </a:spcAft>
                <a:defRPr/>
              </a:pPr>
              <a:t>6</a:t>
            </a:fld>
            <a:endParaRPr 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US" sz="1600" dirty="0" smtClean="0"/>
              <a:t>OSPO </a:t>
            </a:r>
            <a:r>
              <a:rPr lang="en-US" sz="1600" baseline="0" dirty="0" smtClean="0"/>
              <a:t>partners with NWS to provide data and products through the Emergency Managers’ Weather Information Network (EMWIN).</a:t>
            </a:r>
          </a:p>
          <a:p>
            <a:pPr marL="171450" indent="-171450">
              <a:buFont typeface="Arial" panose="020B0604020202020204" pitchFamily="34" charset="0"/>
              <a:buChar char="•"/>
            </a:pPr>
            <a:r>
              <a:rPr lang="en-US" sz="1600" dirty="0" smtClean="0"/>
              <a:t>OSPO also manages GOES Data Collection</a:t>
            </a:r>
            <a:r>
              <a:rPr lang="en-US" sz="1600" baseline="0" dirty="0" smtClean="0"/>
              <a:t> Services (*</a:t>
            </a:r>
            <a:r>
              <a:rPr lang="en-US" sz="1600" b="0" i="0" kern="1200" dirty="0" smtClean="0">
                <a:solidFill>
                  <a:schemeClr val="tx1"/>
                </a:solidFill>
                <a:effectLst/>
                <a:latin typeface="+mn-lt"/>
                <a:ea typeface="+mn-ea"/>
                <a:cs typeface="+mn-cs"/>
              </a:rPr>
              <a:t>more than 21,000 active Argos platforms collecting data for over 1,900 distinct projects in 100+ countries).</a:t>
            </a:r>
            <a:endParaRPr lang="en-US" sz="1600" baseline="0" dirty="0" smtClean="0"/>
          </a:p>
          <a:p>
            <a:pPr marL="171450" indent="-171450">
              <a:buFont typeface="Arial" panose="020B0604020202020204" pitchFamily="34" charset="0"/>
              <a:buChar char="•"/>
            </a:pPr>
            <a:r>
              <a:rPr lang="en-US" sz="1600" dirty="0" smtClean="0"/>
              <a:t>Though</a:t>
            </a:r>
            <a:r>
              <a:rPr lang="en-US" sz="1600" baseline="0" dirty="0" smtClean="0"/>
              <a:t> the assistance of </a:t>
            </a:r>
            <a:r>
              <a:rPr lang="en-US" sz="1600" dirty="0" smtClean="0"/>
              <a:t>OPSO’s Search and Rescue Satellite Aid Tracking (SARSAT) program – (*</a:t>
            </a:r>
            <a:r>
              <a:rPr lang="en-US" sz="1600" dirty="0" smtClean="0">
                <a:solidFill>
                  <a:srgbClr val="FF0000"/>
                </a:solidFill>
              </a:rPr>
              <a:t>250 individuals were rescued in calendar year of 2015</a:t>
            </a:r>
            <a:r>
              <a:rPr lang="en-US" sz="1600" dirty="0" smtClean="0"/>
              <a:t>). </a:t>
            </a:r>
          </a:p>
          <a:p>
            <a:pPr marL="171450" indent="-171450">
              <a:buFont typeface="Arial" panose="020B0604020202020204" pitchFamily="34" charset="0"/>
              <a:buChar char="•"/>
            </a:pPr>
            <a:r>
              <a:rPr lang="en-US" sz="1600" dirty="0" smtClean="0"/>
              <a:t>Since 1982, there have been a total of 7,740 SARSAT saves in the US, and more than 39,000 worldwide</a:t>
            </a:r>
            <a:r>
              <a:rPr lang="en-US" sz="1600" baseline="0" dirty="0" smtClean="0"/>
              <a:t> (a</a:t>
            </a:r>
            <a:r>
              <a:rPr lang="en-US" sz="1600" dirty="0" smtClean="0"/>
              <a:t>s of December 31st, 2015) </a:t>
            </a:r>
          </a:p>
        </p:txBody>
      </p:sp>
      <p:sp>
        <p:nvSpPr>
          <p:cNvPr id="4" name="Slide Number Placeholder 3"/>
          <p:cNvSpPr>
            <a:spLocks noGrp="1"/>
          </p:cNvSpPr>
          <p:nvPr>
            <p:ph type="sldNum" sz="quarter" idx="10"/>
          </p:nvPr>
        </p:nvSpPr>
        <p:spPr/>
        <p:txBody>
          <a:bodyPr/>
          <a:lstStyle/>
          <a:p>
            <a:fld id="{D0BE6A15-CAE1-47B9-ADB1-33F17F522B9A}"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Rot="1" noChangeAspect="1" noTextEdit="1"/>
          </p:cNvSpPr>
          <p:nvPr>
            <p:ph type="sldImg"/>
          </p:nvPr>
        </p:nvSpPr>
        <p:spPr bwMode="auto">
          <a:noFill/>
          <a:ln>
            <a:solidFill>
              <a:srgbClr val="000000"/>
            </a:solidFill>
            <a:miter lim="800000"/>
            <a:headEnd/>
            <a:tailEnd/>
          </a:ln>
        </p:spPr>
      </p:sp>
      <p:sp>
        <p:nvSpPr>
          <p:cNvPr id="28674" name="Rectangle 3"/>
          <p:cNvSpPr>
            <a:spLocks noGrp="1"/>
          </p:cNvSpPr>
          <p:nvPr>
            <p:ph type="body" idx="1"/>
          </p:nvPr>
        </p:nvSpPr>
        <p:spPr/>
        <p:txBody>
          <a:bodyPr/>
          <a:lstStyle/>
          <a:p>
            <a:pPr marL="171450" indent="-171450">
              <a:buFont typeface="Arial" panose="020B0604020202020204" pitchFamily="34" charset="0"/>
              <a:buChar char="•"/>
            </a:pPr>
            <a:r>
              <a:rPr lang="en-US" sz="1600" baseline="0" dirty="0" smtClean="0"/>
              <a:t>OSPO’s Satellite Products and Services Division leads production, adaptive maintenance, and monitoring activities for a variety of derived and interpretive environmental products. </a:t>
            </a:r>
          </a:p>
          <a:p>
            <a:pPr marL="171450" indent="-171450">
              <a:buFont typeface="Arial" panose="020B0604020202020204" pitchFamily="34" charset="0"/>
              <a:buChar char="•"/>
            </a:pPr>
            <a:r>
              <a:rPr lang="en-US" sz="1600" baseline="0" dirty="0" smtClean="0"/>
              <a:t>Satellite Analysis Branch (SAB) provides operational 24X7 interpretive analyses of satellite data. </a:t>
            </a:r>
          </a:p>
          <a:p>
            <a:pPr marL="171450" indent="-171450">
              <a:buFont typeface="Arial" panose="020B0604020202020204" pitchFamily="34" charset="0"/>
              <a:buChar char="•"/>
            </a:pPr>
            <a:r>
              <a:rPr lang="en-US" sz="1600" baseline="0" dirty="0" smtClean="0"/>
              <a:t>Satellite Products Branch (SPB) collaborates with STAR - </a:t>
            </a:r>
            <a:r>
              <a:rPr lang="en-US" sz="1600" b="0" i="0" kern="1200" dirty="0" smtClean="0">
                <a:solidFill>
                  <a:schemeClr val="tx1"/>
                </a:solidFill>
                <a:effectLst/>
                <a:latin typeface="+mn-lt"/>
                <a:ea typeface="+mn-ea"/>
                <a:cs typeface="+mn-cs"/>
              </a:rPr>
              <a:t>Satellite Products and Services Review Board (SPSRB) to effectively manage the life</a:t>
            </a:r>
            <a:r>
              <a:rPr lang="en-US" sz="1600" b="0" i="0" kern="1200" baseline="0" dirty="0" smtClean="0">
                <a:solidFill>
                  <a:schemeClr val="tx1"/>
                </a:solidFill>
                <a:effectLst/>
                <a:latin typeface="+mn-lt"/>
                <a:ea typeface="+mn-ea"/>
                <a:cs typeface="+mn-cs"/>
              </a:rPr>
              <a:t> cycle of products (</a:t>
            </a:r>
            <a:r>
              <a:rPr lang="en-US" sz="1600" b="0" i="0" kern="1200" dirty="0" smtClean="0">
                <a:solidFill>
                  <a:schemeClr val="tx1"/>
                </a:solidFill>
                <a:effectLst/>
                <a:latin typeface="+mn-lt"/>
                <a:ea typeface="+mn-ea"/>
                <a:cs typeface="+mn-cs"/>
              </a:rPr>
              <a:t>from development, transition into operations, enhancements, and retirement).</a:t>
            </a:r>
            <a:endParaRPr lang="en-US" sz="1600" baseline="0"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7"/>
          <p:cNvSpPr>
            <a:spLocks noGrp="1" noChangeArrowheads="1"/>
          </p:cNvSpPr>
          <p:nvPr>
            <p:ph type="sldNum" sz="quarter" idx="5"/>
          </p:nvPr>
        </p:nvSpPr>
        <p:spPr>
          <a:ln/>
        </p:spPr>
        <p:txBody>
          <a:bodyPr/>
          <a:lstStyle/>
          <a:p>
            <a:fld id="{BA344659-0514-417F-8C61-40B8D4624668}" type="slidenum">
              <a:rPr lang="en-US"/>
              <a:pPr/>
              <a:t>10</a:t>
            </a:fld>
            <a:endParaRPr lang="en-US" dirty="0"/>
          </a:p>
        </p:txBody>
      </p:sp>
      <p:sp>
        <p:nvSpPr>
          <p:cNvPr id="1700866" name="Rectangle 2"/>
          <p:cNvSpPr>
            <a:spLocks noChangeArrowheads="1"/>
          </p:cNvSpPr>
          <p:nvPr/>
        </p:nvSpPr>
        <p:spPr bwMode="auto">
          <a:xfrm>
            <a:off x="3972245" y="2"/>
            <a:ext cx="3038155" cy="462383"/>
          </a:xfrm>
          <a:prstGeom prst="rect">
            <a:avLst/>
          </a:prstGeom>
          <a:noFill/>
          <a:ln w="12700">
            <a:noFill/>
            <a:miter lim="800000"/>
            <a:headEnd/>
            <a:tailEnd/>
          </a:ln>
          <a:effectLst/>
        </p:spPr>
        <p:txBody>
          <a:bodyPr wrap="none" lIns="90568" tIns="45283" rIns="90568" bIns="45283" anchor="ctr"/>
          <a:lstStyle/>
          <a:p>
            <a:endParaRPr lang="en-US" dirty="0"/>
          </a:p>
        </p:txBody>
      </p:sp>
      <p:sp>
        <p:nvSpPr>
          <p:cNvPr id="1700867" name="Rectangle 3"/>
          <p:cNvSpPr>
            <a:spLocks noChangeArrowheads="1"/>
          </p:cNvSpPr>
          <p:nvPr/>
        </p:nvSpPr>
        <p:spPr bwMode="auto">
          <a:xfrm>
            <a:off x="3972245" y="8830872"/>
            <a:ext cx="3038155" cy="465528"/>
          </a:xfrm>
          <a:prstGeom prst="rect">
            <a:avLst/>
          </a:prstGeom>
          <a:noFill/>
          <a:ln w="12700">
            <a:noFill/>
            <a:miter lim="800000"/>
            <a:headEnd/>
            <a:tailEnd/>
          </a:ln>
          <a:effectLst/>
        </p:spPr>
        <p:txBody>
          <a:bodyPr lIns="19352" tIns="0" rIns="19352" bIns="0" anchor="b"/>
          <a:lstStyle/>
          <a:p>
            <a:pPr algn="r" defTabSz="929261"/>
            <a:r>
              <a:rPr lang="en-US" sz="1000" i="1" dirty="0">
                <a:latin typeface="Times New Roman" pitchFamily="18" charset="0"/>
              </a:rPr>
              <a:t>1</a:t>
            </a:r>
          </a:p>
        </p:txBody>
      </p:sp>
      <p:sp>
        <p:nvSpPr>
          <p:cNvPr id="1700868" name="Rectangle 4"/>
          <p:cNvSpPr>
            <a:spLocks noChangeArrowheads="1"/>
          </p:cNvSpPr>
          <p:nvPr/>
        </p:nvSpPr>
        <p:spPr bwMode="auto">
          <a:xfrm>
            <a:off x="1" y="8830872"/>
            <a:ext cx="3038155" cy="465528"/>
          </a:xfrm>
          <a:prstGeom prst="rect">
            <a:avLst/>
          </a:prstGeom>
          <a:noFill/>
          <a:ln w="12700">
            <a:noFill/>
            <a:miter lim="800000"/>
            <a:headEnd/>
            <a:tailEnd/>
          </a:ln>
          <a:effectLst/>
        </p:spPr>
        <p:txBody>
          <a:bodyPr wrap="none" lIns="90568" tIns="45283" rIns="90568" bIns="45283" anchor="ctr"/>
          <a:lstStyle/>
          <a:p>
            <a:endParaRPr lang="en-US" dirty="0"/>
          </a:p>
        </p:txBody>
      </p:sp>
      <p:sp>
        <p:nvSpPr>
          <p:cNvPr id="1700869" name="Rectangle 5"/>
          <p:cNvSpPr>
            <a:spLocks noChangeArrowheads="1"/>
          </p:cNvSpPr>
          <p:nvPr/>
        </p:nvSpPr>
        <p:spPr bwMode="auto">
          <a:xfrm>
            <a:off x="1" y="2"/>
            <a:ext cx="3038155" cy="462383"/>
          </a:xfrm>
          <a:prstGeom prst="rect">
            <a:avLst/>
          </a:prstGeom>
          <a:noFill/>
          <a:ln w="12700">
            <a:noFill/>
            <a:miter lim="800000"/>
            <a:headEnd/>
            <a:tailEnd/>
          </a:ln>
          <a:effectLst/>
        </p:spPr>
        <p:txBody>
          <a:bodyPr wrap="none" lIns="90568" tIns="45283" rIns="90568" bIns="45283" anchor="ctr"/>
          <a:lstStyle/>
          <a:p>
            <a:endParaRPr lang="en-US" dirty="0"/>
          </a:p>
        </p:txBody>
      </p:sp>
      <p:sp>
        <p:nvSpPr>
          <p:cNvPr id="1700870" name="Rectangle 6"/>
          <p:cNvSpPr>
            <a:spLocks noGrp="1" noRot="1" noChangeAspect="1" noChangeArrowheads="1" noTextEdit="1"/>
          </p:cNvSpPr>
          <p:nvPr>
            <p:ph type="sldImg"/>
          </p:nvPr>
        </p:nvSpPr>
        <p:spPr>
          <a:xfrm>
            <a:off x="1189038" y="701675"/>
            <a:ext cx="4633912" cy="3475038"/>
          </a:xfrm>
          <a:ln w="12700" cap="flat">
            <a:solidFill>
              <a:schemeClr val="tx1"/>
            </a:solidFill>
          </a:ln>
        </p:spPr>
      </p:sp>
      <p:sp>
        <p:nvSpPr>
          <p:cNvPr id="1700871" name="Rectangle 7"/>
          <p:cNvSpPr>
            <a:spLocks noGrp="1" noChangeArrowheads="1"/>
          </p:cNvSpPr>
          <p:nvPr>
            <p:ph type="body" idx="1"/>
          </p:nvPr>
        </p:nvSpPr>
        <p:spPr>
          <a:xfrm>
            <a:off x="932518" y="4414650"/>
            <a:ext cx="5143791" cy="3919240"/>
          </a:xfrm>
          <a:ln/>
        </p:spPr>
        <p:txBody>
          <a:bodyPr lIns="87083" tIns="46768" rIns="87083" bIns="46768">
            <a:normAutofit/>
          </a:bodyPr>
          <a:lstStyle/>
          <a:p>
            <a:pPr marL="171450" marR="0" indent="-171450" algn="l" defTabSz="905805" rtl="0" eaLnBrk="1" fontAlgn="auto" latinLnBrk="0" hangingPunct="1">
              <a:lnSpc>
                <a:spcPct val="89000"/>
              </a:lnSpc>
              <a:spcBef>
                <a:spcPts val="0"/>
              </a:spcBef>
              <a:spcAft>
                <a:spcPts val="0"/>
              </a:spcAft>
              <a:buClrTx/>
              <a:buSzTx/>
              <a:buFont typeface="Arial" panose="020B0604020202020204" pitchFamily="34" charset="0"/>
              <a:buChar char="•"/>
              <a:tabLst/>
              <a:defRPr/>
            </a:pPr>
            <a:r>
              <a:rPr lang="en-US" sz="1600" baseline="0" dirty="0" smtClean="0"/>
              <a:t>Here’s the most recent version of the famous stoplight chart showing the status of instruments and subsystems for the GOES satellites. There are a few issues that I want to highlight.</a:t>
            </a:r>
          </a:p>
          <a:p>
            <a:pPr marL="171450" indent="-171450" defTabSz="931774" fontAlgn="base">
              <a:lnSpc>
                <a:spcPct val="90000"/>
              </a:lnSpc>
              <a:spcBef>
                <a:spcPct val="15000"/>
              </a:spcBef>
              <a:spcAft>
                <a:spcPct val="0"/>
              </a:spcAft>
              <a:buFont typeface="Arial" panose="020B0604020202020204" pitchFamily="34" charset="0"/>
              <a:buChar char="•"/>
            </a:pPr>
            <a:r>
              <a:rPr lang="en-US" sz="1600" baseline="0" dirty="0" smtClean="0"/>
              <a:t>GOES-13 remains as GOES-East and GOES-13 Imager is fully functional. </a:t>
            </a:r>
            <a:endParaRPr lang="en-US" sz="1600" dirty="0" smtClean="0"/>
          </a:p>
          <a:p>
            <a:pPr marL="171450" indent="-171450" defTabSz="931774" fontAlgn="base">
              <a:lnSpc>
                <a:spcPct val="90000"/>
              </a:lnSpc>
              <a:spcBef>
                <a:spcPct val="15000"/>
              </a:spcBef>
              <a:spcAft>
                <a:spcPct val="0"/>
              </a:spcAft>
              <a:buFont typeface="Arial" panose="020B0604020202020204" pitchFamily="34" charset="0"/>
              <a:buChar char="•"/>
            </a:pPr>
            <a:r>
              <a:rPr lang="en-US" sz="1600" dirty="0" smtClean="0"/>
              <a:t>However, On</a:t>
            </a:r>
            <a:r>
              <a:rPr lang="en-US" sz="1600" baseline="0" dirty="0" smtClean="0"/>
              <a:t> November 20, 2015, the GOES-13 rotating sounder filter wheel stalled resulting in a complete loss of IR sounder data.</a:t>
            </a:r>
          </a:p>
          <a:p>
            <a:pPr marL="171450" marR="0" indent="-171450" algn="l" defTabSz="931774" rtl="0" eaLnBrk="1" fontAlgn="base" latinLnBrk="0" hangingPunct="1">
              <a:lnSpc>
                <a:spcPct val="90000"/>
              </a:lnSpc>
              <a:spcBef>
                <a:spcPct val="15000"/>
              </a:spcBef>
              <a:spcAft>
                <a:spcPct val="0"/>
              </a:spcAft>
              <a:buClrTx/>
              <a:buSzTx/>
              <a:buFont typeface="Arial" panose="020B0604020202020204" pitchFamily="34" charset="0"/>
              <a:buChar char="•"/>
              <a:tabLst/>
              <a:defRPr/>
            </a:pPr>
            <a:r>
              <a:rPr lang="en-US" sz="1600" baseline="0" dirty="0" smtClean="0"/>
              <a:t>Engineers continue to execute GOES-13 recovery activities in coordination with the GOES instrument vendors.</a:t>
            </a:r>
            <a:endParaRPr lang="en-US" sz="1600" dirty="0" smtClean="0"/>
          </a:p>
          <a:p>
            <a:pPr marL="171450" indent="-171450" defTabSz="931774" fontAlgn="base">
              <a:lnSpc>
                <a:spcPct val="90000"/>
              </a:lnSpc>
              <a:spcBef>
                <a:spcPct val="15000"/>
              </a:spcBef>
              <a:spcAft>
                <a:spcPct val="0"/>
              </a:spcAft>
              <a:buFont typeface="Arial" panose="020B0604020202020204" pitchFamily="34" charset="0"/>
              <a:buChar char="•"/>
            </a:pPr>
            <a:r>
              <a:rPr lang="en-US" sz="1600" baseline="0" dirty="0" smtClean="0"/>
              <a:t>Degradation of the lubricant in the filter wheel was identified as the root cause (can’t spin).  </a:t>
            </a:r>
          </a:p>
          <a:p>
            <a:pPr marL="171450" indent="-171450" defTabSz="931774" fontAlgn="base">
              <a:lnSpc>
                <a:spcPct val="90000"/>
              </a:lnSpc>
              <a:spcBef>
                <a:spcPct val="15000"/>
              </a:spcBef>
              <a:spcAft>
                <a:spcPct val="0"/>
              </a:spcAft>
              <a:buFont typeface="Arial" panose="020B0604020202020204" pitchFamily="34" charset="0"/>
              <a:buChar char="•"/>
            </a:pPr>
            <a:r>
              <a:rPr lang="en-US" sz="1600" baseline="0" dirty="0" smtClean="0"/>
              <a:t>Recovery procedures involve warming the filter wheel lubricant (by turning on heaters close to the filter wheel and power cycling to possibly improve the wheel’s ability to spin).</a:t>
            </a:r>
          </a:p>
          <a:p>
            <a:pPr marL="171450" indent="-171450" defTabSz="931774" fontAlgn="base">
              <a:lnSpc>
                <a:spcPct val="90000"/>
              </a:lnSpc>
              <a:spcBef>
                <a:spcPct val="15000"/>
              </a:spcBef>
              <a:spcAft>
                <a:spcPct val="0"/>
              </a:spcAft>
              <a:buFont typeface="Arial" panose="020B0604020202020204" pitchFamily="34" charset="0"/>
              <a:buChar char="•"/>
            </a:pPr>
            <a:r>
              <a:rPr lang="en-US" sz="1600" baseline="0" dirty="0" smtClean="0"/>
              <a:t>Engineers believe the June 2016 Summer Solstice could possible contribute to recovery efforts if ongoing.</a:t>
            </a:r>
          </a:p>
          <a:p>
            <a:pPr marL="171450" indent="-171450" defTabSz="931774" fontAlgn="base">
              <a:lnSpc>
                <a:spcPct val="90000"/>
              </a:lnSpc>
              <a:spcBef>
                <a:spcPct val="15000"/>
              </a:spcBef>
              <a:spcAft>
                <a:spcPct val="0"/>
              </a:spcAft>
              <a:buFont typeface="Arial" panose="020B0604020202020204" pitchFamily="34" charset="0"/>
              <a:buChar char="•"/>
            </a:pPr>
            <a:r>
              <a:rPr lang="en-US" sz="1600" baseline="0" dirty="0" smtClean="0"/>
              <a:t>NWS has mitigated the loss of GOES-13 Sounder data with GOES-15 Sounder data and other observations. </a:t>
            </a:r>
          </a:p>
          <a:p>
            <a:pPr marL="171450" indent="-171450">
              <a:buFont typeface="Arial" panose="020B0604020202020204" pitchFamily="34" charset="0"/>
              <a:buChar char="•"/>
            </a:pPr>
            <a:r>
              <a:rPr lang="en-US" sz="1600" dirty="0" smtClean="0"/>
              <a:t>For GOES-15</a:t>
            </a:r>
            <a:r>
              <a:rPr lang="en-US" sz="1600" baseline="0" dirty="0" smtClean="0"/>
              <a:t> (West), </a:t>
            </a:r>
            <a:r>
              <a:rPr lang="en-US" sz="1600" dirty="0" smtClean="0"/>
              <a:t>Star</a:t>
            </a:r>
            <a:r>
              <a:rPr lang="en-US" sz="1600" baseline="0" dirty="0" smtClean="0"/>
              <a:t> Tracker 1 &amp; 2 failures have resulted in degraded</a:t>
            </a:r>
            <a:r>
              <a:rPr lang="en-US" sz="1600" dirty="0" smtClean="0"/>
              <a:t> Image</a:t>
            </a:r>
            <a:r>
              <a:rPr lang="en-US" sz="1600" baseline="0" dirty="0" smtClean="0"/>
              <a:t> Navigation and Registration (INR) with operations functional for ST3 only.</a:t>
            </a:r>
            <a:endParaRPr lang="en-US" sz="1600"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baseline="0" dirty="0" smtClean="0"/>
              <a:t>Since ST2 failure on April 23, 2015, efforts have continued to recover star tracker #2 and NOAA has successfully modified operations procedures for single star tracker operations.</a:t>
            </a:r>
            <a:endParaRPr lang="en-US" sz="1600" dirty="0" smtClean="0"/>
          </a:p>
          <a:p>
            <a:pPr marL="171450" indent="-171450" defTabSz="931774" fontAlgn="base">
              <a:lnSpc>
                <a:spcPct val="90000"/>
              </a:lnSpc>
              <a:spcBef>
                <a:spcPct val="15000"/>
              </a:spcBef>
              <a:spcAft>
                <a:spcPct val="0"/>
              </a:spcAft>
              <a:buFont typeface="Arial" panose="020B0604020202020204" pitchFamily="34" charset="0"/>
              <a:buChar char="•"/>
            </a:pPr>
            <a:endParaRPr lang="en-US" sz="1200" baseline="0" dirty="0" smtClean="0"/>
          </a:p>
          <a:p>
            <a:pPr marL="169838" indent="-169838" defTabSz="905805" eaLnBrk="1" hangingPunct="1">
              <a:lnSpc>
                <a:spcPct val="90000"/>
              </a:lnSpc>
              <a:spcBef>
                <a:spcPct val="15000"/>
              </a:spcBef>
              <a:buFont typeface="Arial" panose="020B0604020202020204" pitchFamily="34" charset="0"/>
              <a:buChar char="•"/>
              <a:defRPr/>
            </a:pPr>
            <a:endParaRPr lang="en-US" dirty="0" smtClean="0">
              <a:solidFill>
                <a:prstClr val="black"/>
              </a:solidFill>
            </a:endParaRPr>
          </a:p>
          <a:p>
            <a:pPr defTabSz="905805" eaLnBrk="1" hangingPunct="1">
              <a:lnSpc>
                <a:spcPct val="90000"/>
              </a:lnSpc>
              <a:spcBef>
                <a:spcPct val="15000"/>
              </a:spcBef>
              <a:defRPr/>
            </a:pPr>
            <a:endParaRPr lang="en-US" dirty="0" smtClean="0">
              <a:solidFill>
                <a:prstClr val="black"/>
              </a:solidFill>
            </a:endParaRPr>
          </a:p>
          <a:p>
            <a:pPr eaLnBrk="1" hangingPunct="1">
              <a:lnSpc>
                <a:spcPct val="89000"/>
              </a:lnSpc>
            </a:pPr>
            <a:endParaRPr lang="en-US" altLang="en-US" dirty="0" smtClean="0"/>
          </a:p>
          <a:p>
            <a:pPr>
              <a:lnSpc>
                <a:spcPct val="89000"/>
              </a:lnSpc>
            </a:pP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rgbClr val="FFFF00"/>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noChangeArrowheads="1"/>
          </p:cNvSpPr>
          <p:nvPr>
            <p:ph type="dt" sz="half" idx="10"/>
          </p:nvPr>
        </p:nvSpPr>
        <p:spPr>
          <a:xfrm>
            <a:off x="686405" y="6247805"/>
            <a:ext cx="1905000" cy="458391"/>
          </a:xfrm>
          <a:prstGeom prst="rect">
            <a:avLst/>
          </a:prstGeom>
        </p:spPr>
        <p:txBody>
          <a:bodyPr lIns="86493" tIns="43247" rIns="86493" bIns="43247"/>
          <a:lstStyle>
            <a:lvl1pPr>
              <a:defRPr>
                <a:solidFill>
                  <a:srgbClr val="FFFF00"/>
                </a:solidFill>
              </a:defRPr>
            </a:lvl1pPr>
          </a:lstStyle>
          <a:p>
            <a:pPr>
              <a:defRPr/>
            </a:pPr>
            <a:endParaRPr lang="en-US" dirty="0"/>
          </a:p>
        </p:txBody>
      </p:sp>
      <p:sp>
        <p:nvSpPr>
          <p:cNvPr id="5" name="Footer Placeholder 4"/>
          <p:cNvSpPr>
            <a:spLocks noGrp="1" noChangeArrowheads="1"/>
          </p:cNvSpPr>
          <p:nvPr>
            <p:ph type="ftr" sz="quarter" idx="11"/>
          </p:nvPr>
        </p:nvSpPr>
        <p:spPr>
          <a:xfrm>
            <a:off x="3123595" y="6247805"/>
            <a:ext cx="2896810" cy="458391"/>
          </a:xfrm>
          <a:prstGeom prst="rect">
            <a:avLst/>
          </a:prstGeom>
        </p:spPr>
        <p:txBody>
          <a:bodyPr lIns="86493" tIns="43247" rIns="86493" bIns="43247"/>
          <a:lstStyle>
            <a:lvl1pPr>
              <a:defRPr>
                <a:solidFill>
                  <a:srgbClr val="FFFF00"/>
                </a:solidFill>
              </a:defRPr>
            </a:lvl1pPr>
          </a:lstStyle>
          <a:p>
            <a:pPr>
              <a:defRPr/>
            </a:pPr>
            <a:endParaRPr lang="en-US" dirty="0"/>
          </a:p>
        </p:txBody>
      </p:sp>
      <p:sp>
        <p:nvSpPr>
          <p:cNvPr id="6" name="Slide Number Placeholder 5"/>
          <p:cNvSpPr>
            <a:spLocks noGrp="1" noChangeArrowheads="1"/>
          </p:cNvSpPr>
          <p:nvPr>
            <p:ph type="sldNum" sz="quarter" idx="12"/>
          </p:nvPr>
        </p:nvSpPr>
        <p:spPr>
          <a:xfrm>
            <a:off x="6552595" y="6247805"/>
            <a:ext cx="1905000" cy="458391"/>
          </a:xfrm>
          <a:prstGeom prst="rect">
            <a:avLst/>
          </a:prstGeom>
        </p:spPr>
        <p:txBody>
          <a:bodyPr lIns="86493" tIns="43247" rIns="86493" bIns="43247"/>
          <a:lstStyle>
            <a:lvl1pPr>
              <a:defRPr>
                <a:solidFill>
                  <a:srgbClr val="FFFF00"/>
                </a:solidFill>
              </a:defRPr>
            </a:lvl1pPr>
          </a:lstStyle>
          <a:p>
            <a:pPr>
              <a:defRPr/>
            </a:pPr>
            <a:fld id="{6461F381-B37C-44C4-B978-803DC0123C81}" type="slidenum">
              <a:rPr lang="en-US"/>
              <a:pPr>
                <a:defRPr/>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rgbClr val="FFFF00"/>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noChangeArrowheads="1"/>
          </p:cNvSpPr>
          <p:nvPr>
            <p:ph type="dt" sz="half" idx="10"/>
          </p:nvPr>
        </p:nvSpPr>
        <p:spPr>
          <a:xfrm>
            <a:off x="686405" y="6247805"/>
            <a:ext cx="1905000" cy="458391"/>
          </a:xfrm>
          <a:prstGeom prst="rect">
            <a:avLst/>
          </a:prstGeom>
        </p:spPr>
        <p:txBody>
          <a:bodyPr lIns="86493" tIns="43247" rIns="86493" bIns="43247"/>
          <a:lstStyle>
            <a:lvl1pPr>
              <a:defRPr>
                <a:solidFill>
                  <a:srgbClr val="FFFF00"/>
                </a:solidFill>
              </a:defRPr>
            </a:lvl1pPr>
          </a:lstStyle>
          <a:p>
            <a:pPr>
              <a:defRPr/>
            </a:pPr>
            <a:endParaRPr lang="en-US" dirty="0"/>
          </a:p>
        </p:txBody>
      </p:sp>
      <p:sp>
        <p:nvSpPr>
          <p:cNvPr id="5" name="Footer Placeholder 4"/>
          <p:cNvSpPr>
            <a:spLocks noGrp="1" noChangeArrowheads="1"/>
          </p:cNvSpPr>
          <p:nvPr>
            <p:ph type="ftr" sz="quarter" idx="11"/>
          </p:nvPr>
        </p:nvSpPr>
        <p:spPr>
          <a:xfrm>
            <a:off x="3123595" y="6247805"/>
            <a:ext cx="2896810" cy="458391"/>
          </a:xfrm>
          <a:prstGeom prst="rect">
            <a:avLst/>
          </a:prstGeom>
        </p:spPr>
        <p:txBody>
          <a:bodyPr lIns="86493" tIns="43247" rIns="86493" bIns="43247"/>
          <a:lstStyle>
            <a:lvl1pPr>
              <a:defRPr>
                <a:solidFill>
                  <a:srgbClr val="FFFF00"/>
                </a:solidFill>
              </a:defRPr>
            </a:lvl1pPr>
          </a:lstStyle>
          <a:p>
            <a:pPr>
              <a:defRPr/>
            </a:pPr>
            <a:endParaRPr lang="en-US" dirty="0"/>
          </a:p>
        </p:txBody>
      </p:sp>
      <p:sp>
        <p:nvSpPr>
          <p:cNvPr id="6" name="Slide Number Placeholder 5"/>
          <p:cNvSpPr>
            <a:spLocks noGrp="1" noChangeArrowheads="1"/>
          </p:cNvSpPr>
          <p:nvPr>
            <p:ph type="sldNum" sz="quarter" idx="12"/>
          </p:nvPr>
        </p:nvSpPr>
        <p:spPr>
          <a:xfrm>
            <a:off x="6552595" y="6247805"/>
            <a:ext cx="1905000" cy="458391"/>
          </a:xfrm>
          <a:prstGeom prst="rect">
            <a:avLst/>
          </a:prstGeom>
        </p:spPr>
        <p:txBody>
          <a:bodyPr lIns="86493" tIns="43247" rIns="86493" bIns="43247"/>
          <a:lstStyle>
            <a:lvl1pPr>
              <a:defRPr>
                <a:solidFill>
                  <a:srgbClr val="FFFF00"/>
                </a:solidFill>
              </a:defRPr>
            </a:lvl1pPr>
          </a:lstStyle>
          <a:p>
            <a:pPr>
              <a:defRPr/>
            </a:pPr>
            <a:fld id="{6461F381-B37C-44C4-B978-803DC0123C81}" type="slidenum">
              <a:rPr lang="en-US"/>
              <a:pPr>
                <a:defRPr/>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rgbClr val="FFFF00"/>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noChangeArrowheads="1"/>
          </p:cNvSpPr>
          <p:nvPr>
            <p:ph type="dt" sz="half" idx="10"/>
          </p:nvPr>
        </p:nvSpPr>
        <p:spPr>
          <a:xfrm>
            <a:off x="686405" y="6247805"/>
            <a:ext cx="1905000" cy="458391"/>
          </a:xfrm>
          <a:prstGeom prst="rect">
            <a:avLst/>
          </a:prstGeom>
        </p:spPr>
        <p:txBody>
          <a:bodyPr lIns="86493" tIns="43247" rIns="86493" bIns="43247"/>
          <a:lstStyle>
            <a:lvl1pPr>
              <a:defRPr>
                <a:solidFill>
                  <a:srgbClr val="FFFF00"/>
                </a:solidFill>
              </a:defRPr>
            </a:lvl1pPr>
          </a:lstStyle>
          <a:p>
            <a:pPr>
              <a:defRPr/>
            </a:pPr>
            <a:endParaRPr lang="en-US" dirty="0"/>
          </a:p>
        </p:txBody>
      </p:sp>
      <p:sp>
        <p:nvSpPr>
          <p:cNvPr id="5" name="Footer Placeholder 4"/>
          <p:cNvSpPr>
            <a:spLocks noGrp="1" noChangeArrowheads="1"/>
          </p:cNvSpPr>
          <p:nvPr>
            <p:ph type="ftr" sz="quarter" idx="11"/>
          </p:nvPr>
        </p:nvSpPr>
        <p:spPr>
          <a:xfrm>
            <a:off x="3123595" y="6247805"/>
            <a:ext cx="2896810" cy="458391"/>
          </a:xfrm>
          <a:prstGeom prst="rect">
            <a:avLst/>
          </a:prstGeom>
        </p:spPr>
        <p:txBody>
          <a:bodyPr lIns="86493" tIns="43247" rIns="86493" bIns="43247"/>
          <a:lstStyle>
            <a:lvl1pPr>
              <a:defRPr>
                <a:solidFill>
                  <a:srgbClr val="FFFF00"/>
                </a:solidFill>
              </a:defRPr>
            </a:lvl1pPr>
          </a:lstStyle>
          <a:p>
            <a:pPr>
              <a:defRPr/>
            </a:pPr>
            <a:endParaRPr lang="en-US" dirty="0"/>
          </a:p>
        </p:txBody>
      </p:sp>
      <p:sp>
        <p:nvSpPr>
          <p:cNvPr id="6" name="Slide Number Placeholder 5"/>
          <p:cNvSpPr>
            <a:spLocks noGrp="1" noChangeArrowheads="1"/>
          </p:cNvSpPr>
          <p:nvPr>
            <p:ph type="sldNum" sz="quarter" idx="12"/>
          </p:nvPr>
        </p:nvSpPr>
        <p:spPr>
          <a:xfrm>
            <a:off x="6552595" y="6247805"/>
            <a:ext cx="1905000" cy="458391"/>
          </a:xfrm>
          <a:prstGeom prst="rect">
            <a:avLst/>
          </a:prstGeom>
        </p:spPr>
        <p:txBody>
          <a:bodyPr lIns="86493" tIns="43247" rIns="86493" bIns="43247"/>
          <a:lstStyle>
            <a:lvl1pPr>
              <a:defRPr>
                <a:solidFill>
                  <a:srgbClr val="FFFF00"/>
                </a:solidFill>
              </a:defRPr>
            </a:lvl1pPr>
          </a:lstStyle>
          <a:p>
            <a:pPr>
              <a:defRPr/>
            </a:pPr>
            <a:fld id="{6461F381-B37C-44C4-B978-803DC0123C81}" type="slidenum">
              <a:rPr lang="en-US"/>
              <a:pPr>
                <a:defRPr/>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rgbClr val="FFFF00"/>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noChangeArrowheads="1"/>
          </p:cNvSpPr>
          <p:nvPr>
            <p:ph type="dt" sz="half" idx="10"/>
          </p:nvPr>
        </p:nvSpPr>
        <p:spPr>
          <a:xfrm>
            <a:off x="686405" y="6247805"/>
            <a:ext cx="1905000" cy="458391"/>
          </a:xfrm>
          <a:prstGeom prst="rect">
            <a:avLst/>
          </a:prstGeom>
        </p:spPr>
        <p:txBody>
          <a:bodyPr lIns="86493" tIns="43247" rIns="86493" bIns="43247"/>
          <a:lstStyle>
            <a:lvl1pPr>
              <a:defRPr>
                <a:solidFill>
                  <a:srgbClr val="FFFF00"/>
                </a:solidFill>
              </a:defRPr>
            </a:lvl1pPr>
          </a:lstStyle>
          <a:p>
            <a:pPr>
              <a:defRPr/>
            </a:pPr>
            <a:endParaRPr lang="en-US" dirty="0"/>
          </a:p>
        </p:txBody>
      </p:sp>
      <p:sp>
        <p:nvSpPr>
          <p:cNvPr id="5" name="Footer Placeholder 4"/>
          <p:cNvSpPr>
            <a:spLocks noGrp="1" noChangeArrowheads="1"/>
          </p:cNvSpPr>
          <p:nvPr>
            <p:ph type="ftr" sz="quarter" idx="11"/>
          </p:nvPr>
        </p:nvSpPr>
        <p:spPr>
          <a:xfrm>
            <a:off x="3123595" y="6247805"/>
            <a:ext cx="2896810" cy="458391"/>
          </a:xfrm>
          <a:prstGeom prst="rect">
            <a:avLst/>
          </a:prstGeom>
        </p:spPr>
        <p:txBody>
          <a:bodyPr lIns="86493" tIns="43247" rIns="86493" bIns="43247"/>
          <a:lstStyle>
            <a:lvl1pPr>
              <a:defRPr>
                <a:solidFill>
                  <a:srgbClr val="FFFF00"/>
                </a:solidFill>
              </a:defRPr>
            </a:lvl1pPr>
          </a:lstStyle>
          <a:p>
            <a:pPr>
              <a:defRPr/>
            </a:pPr>
            <a:endParaRPr lang="en-US" dirty="0"/>
          </a:p>
        </p:txBody>
      </p:sp>
      <p:sp>
        <p:nvSpPr>
          <p:cNvPr id="6" name="Slide Number Placeholder 5"/>
          <p:cNvSpPr>
            <a:spLocks noGrp="1" noChangeArrowheads="1"/>
          </p:cNvSpPr>
          <p:nvPr>
            <p:ph type="sldNum" sz="quarter" idx="12"/>
          </p:nvPr>
        </p:nvSpPr>
        <p:spPr>
          <a:xfrm>
            <a:off x="6552595" y="6247805"/>
            <a:ext cx="1905000" cy="458391"/>
          </a:xfrm>
          <a:prstGeom prst="rect">
            <a:avLst/>
          </a:prstGeom>
        </p:spPr>
        <p:txBody>
          <a:bodyPr lIns="86493" tIns="43247" rIns="86493" bIns="43247"/>
          <a:lstStyle>
            <a:lvl1pPr>
              <a:defRPr>
                <a:solidFill>
                  <a:srgbClr val="FFFF00"/>
                </a:solidFill>
              </a:defRPr>
            </a:lvl1pPr>
          </a:lstStyle>
          <a:p>
            <a:pPr>
              <a:defRPr/>
            </a:pPr>
            <a:fld id="{6461F381-B37C-44C4-B978-803DC0123C81}" type="slidenum">
              <a:rPr lang="en-US"/>
              <a:pPr>
                <a:defRPr/>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5" name="Title 4"/>
          <p:cNvSpPr>
            <a:spLocks noGrp="1"/>
          </p:cNvSpPr>
          <p:nvPr>
            <p:ph type="title"/>
          </p:nvPr>
        </p:nvSpPr>
        <p:spPr>
          <a:xfrm>
            <a:off x="0" y="1222516"/>
            <a:ext cx="9144000" cy="1199555"/>
          </a:xfrm>
          <a:solidFill>
            <a:srgbClr val="FFFFFF">
              <a:shade val="85000"/>
            </a:srgbClr>
          </a:solidFill>
          <a:ln w="19050" cmpd="sng"/>
        </p:spPr>
        <p:txBody>
          <a:bodyPr/>
          <a:lstStyle>
            <a:lvl1pPr algn="ctr">
              <a:defRPr>
                <a:solidFill>
                  <a:srgbClr val="FFFF00"/>
                </a:solidFill>
              </a:defRPr>
            </a:lvl1pPr>
          </a:lstStyle>
          <a:p>
            <a:r>
              <a:rPr lang="en-US" dirty="0" smtClean="0"/>
              <a:t>Click to edit Master title style</a:t>
            </a:r>
            <a:endParaRPr lang="en-US" dirty="0"/>
          </a:p>
        </p:txBody>
      </p:sp>
      <p:sp>
        <p:nvSpPr>
          <p:cNvPr id="9" name="Text Placeholder 8"/>
          <p:cNvSpPr>
            <a:spLocks noGrp="1"/>
          </p:cNvSpPr>
          <p:nvPr>
            <p:ph type="body" sz="quarter" idx="10"/>
          </p:nvPr>
        </p:nvSpPr>
        <p:spPr>
          <a:xfrm>
            <a:off x="346228" y="2435040"/>
            <a:ext cx="8389990" cy="4191000"/>
          </a:xfrm>
        </p:spPr>
        <p:txBody>
          <a:bodyPr/>
          <a:lstStyle>
            <a:lvl1pPr>
              <a:defRPr>
                <a:solidFill>
                  <a:srgbClr val="FFFF00"/>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rgbClr val="FFFF00"/>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noChangeArrowheads="1"/>
          </p:cNvSpPr>
          <p:nvPr>
            <p:ph type="dt" sz="half" idx="10"/>
          </p:nvPr>
        </p:nvSpPr>
        <p:spPr>
          <a:xfrm>
            <a:off x="686405" y="6247805"/>
            <a:ext cx="1905000" cy="458391"/>
          </a:xfrm>
          <a:prstGeom prst="rect">
            <a:avLst/>
          </a:prstGeom>
        </p:spPr>
        <p:txBody>
          <a:bodyPr lIns="86493" tIns="43247" rIns="86493" bIns="43247"/>
          <a:lstStyle>
            <a:lvl1pPr>
              <a:defRPr>
                <a:solidFill>
                  <a:srgbClr val="FFFF00"/>
                </a:solidFill>
              </a:defRPr>
            </a:lvl1pPr>
          </a:lstStyle>
          <a:p>
            <a:pPr>
              <a:defRPr/>
            </a:pPr>
            <a:endParaRPr lang="en-US"/>
          </a:p>
        </p:txBody>
      </p:sp>
      <p:sp>
        <p:nvSpPr>
          <p:cNvPr id="5" name="Footer Placeholder 4"/>
          <p:cNvSpPr>
            <a:spLocks noGrp="1" noChangeArrowheads="1"/>
          </p:cNvSpPr>
          <p:nvPr>
            <p:ph type="ftr" sz="quarter" idx="11"/>
          </p:nvPr>
        </p:nvSpPr>
        <p:spPr>
          <a:xfrm>
            <a:off x="3123595" y="6247805"/>
            <a:ext cx="2896810" cy="458391"/>
          </a:xfrm>
          <a:prstGeom prst="rect">
            <a:avLst/>
          </a:prstGeom>
        </p:spPr>
        <p:txBody>
          <a:bodyPr lIns="86493" tIns="43247" rIns="86493" bIns="43247"/>
          <a:lstStyle>
            <a:lvl1pPr>
              <a:defRPr>
                <a:solidFill>
                  <a:srgbClr val="FFFF00"/>
                </a:solidFill>
              </a:defRPr>
            </a:lvl1pPr>
          </a:lstStyle>
          <a:p>
            <a:pPr>
              <a:defRPr/>
            </a:pPr>
            <a:endParaRPr lang="en-US"/>
          </a:p>
        </p:txBody>
      </p:sp>
      <p:sp>
        <p:nvSpPr>
          <p:cNvPr id="6" name="Slide Number Placeholder 5"/>
          <p:cNvSpPr>
            <a:spLocks noGrp="1" noChangeArrowheads="1"/>
          </p:cNvSpPr>
          <p:nvPr>
            <p:ph type="sldNum" sz="quarter" idx="12"/>
          </p:nvPr>
        </p:nvSpPr>
        <p:spPr>
          <a:xfrm>
            <a:off x="6552595" y="6247805"/>
            <a:ext cx="1905000" cy="458391"/>
          </a:xfrm>
          <a:prstGeom prst="rect">
            <a:avLst/>
          </a:prstGeom>
        </p:spPr>
        <p:txBody>
          <a:bodyPr lIns="86493" tIns="43247" rIns="86493" bIns="43247"/>
          <a:lstStyle>
            <a:lvl1pPr>
              <a:defRPr>
                <a:solidFill>
                  <a:srgbClr val="FFFF00"/>
                </a:solidFill>
              </a:defRPr>
            </a:lvl1pPr>
          </a:lstStyle>
          <a:p>
            <a:pPr>
              <a:defRPr/>
            </a:pPr>
            <a:fld id="{E39420A8-01F4-4EC1-AAC2-EDDC785AFB5E}" type="slidenum">
              <a:rPr lang="en-US"/>
              <a:pPr>
                <a:defRPr/>
              </a:pPr>
              <a:t>‹#›</a:t>
            </a:fld>
            <a:endParaRPr lang="en-US" dirty="0"/>
          </a:p>
        </p:txBody>
      </p:sp>
    </p:spTree>
    <p:extLst>
      <p:ext uri="{BB962C8B-B14F-4D97-AF65-F5344CB8AC3E}">
        <p14:creationId xmlns:p14="http://schemas.microsoft.com/office/powerpoint/2010/main" val="2931528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Box 4"/>
          <p:cNvSpPr txBox="1"/>
          <p:nvPr userDrawn="1"/>
        </p:nvSpPr>
        <p:spPr>
          <a:xfrm>
            <a:off x="0" y="6581001"/>
            <a:ext cx="9144000" cy="276999"/>
          </a:xfrm>
          <a:prstGeom prst="rect">
            <a:avLst/>
          </a:prstGeom>
          <a:solidFill>
            <a:schemeClr val="tx1"/>
          </a:solidFill>
        </p:spPr>
        <p:txBody>
          <a:bodyPr wrap="square" tIns="0" bIns="0" rtlCol="0">
            <a:spAutoFit/>
          </a:bodyPr>
          <a:lstStyle/>
          <a:p>
            <a:pPr algn="ctr"/>
            <a:endParaRPr lang="en-US" dirty="0">
              <a:solidFill>
                <a:schemeClr val="bg1"/>
              </a:solidFill>
            </a:endParaRPr>
          </a:p>
        </p:txBody>
      </p:sp>
      <p:pic>
        <p:nvPicPr>
          <p:cNvPr id="6" name="Picture 7" descr="Dept of Commerce Seal"/>
          <p:cNvPicPr>
            <a:picLocks noChangeAspect="1" noChangeArrowheads="1"/>
          </p:cNvPicPr>
          <p:nvPr userDrawn="1"/>
        </p:nvPicPr>
        <p:blipFill>
          <a:blip r:embed="rId19" cstate="print"/>
          <a:srcRect/>
          <a:stretch>
            <a:fillRect/>
          </a:stretch>
        </p:blipFill>
        <p:spPr bwMode="auto">
          <a:xfrm>
            <a:off x="38645" y="6603891"/>
            <a:ext cx="239351" cy="237744"/>
          </a:xfrm>
          <a:prstGeom prst="rect">
            <a:avLst/>
          </a:prstGeom>
          <a:noFill/>
          <a:ln w="9525">
            <a:noFill/>
            <a:miter lim="800000"/>
            <a:headEnd/>
            <a:tailEnd/>
          </a:ln>
        </p:spPr>
      </p:pic>
      <p:pic>
        <p:nvPicPr>
          <p:cNvPr id="8" name="Picture 8" descr="NOAA"/>
          <p:cNvPicPr>
            <a:picLocks noChangeAspect="1" noChangeArrowheads="1"/>
          </p:cNvPicPr>
          <p:nvPr userDrawn="1"/>
        </p:nvPicPr>
        <p:blipFill>
          <a:blip r:embed="rId20" cstate="print"/>
          <a:srcRect/>
          <a:stretch>
            <a:fillRect/>
          </a:stretch>
        </p:blipFill>
        <p:spPr bwMode="auto">
          <a:xfrm>
            <a:off x="346075" y="6607066"/>
            <a:ext cx="228600" cy="228600"/>
          </a:xfrm>
          <a:prstGeom prst="rect">
            <a:avLst/>
          </a:prstGeom>
          <a:noFill/>
          <a:ln w="9525">
            <a:noFill/>
            <a:miter lim="800000"/>
            <a:headEnd/>
            <a:tailEnd/>
          </a:ln>
        </p:spPr>
      </p:pic>
      <p:sp>
        <p:nvSpPr>
          <p:cNvPr id="7" name="TextBox 6"/>
          <p:cNvSpPr txBox="1"/>
          <p:nvPr userDrawn="1"/>
        </p:nvSpPr>
        <p:spPr>
          <a:xfrm>
            <a:off x="7010400" y="6550223"/>
            <a:ext cx="2133600" cy="307777"/>
          </a:xfrm>
          <a:prstGeom prst="rect">
            <a:avLst/>
          </a:prstGeom>
          <a:noFill/>
        </p:spPr>
        <p:txBody>
          <a:bodyPr wrap="square" rtlCol="0">
            <a:spAutoFit/>
          </a:bodyPr>
          <a:lstStyle/>
          <a:p>
            <a:pPr algn="r"/>
            <a:fld id="{81E742A0-6DE7-4873-B540-0A0A1E517E82}" type="slidenum">
              <a:rPr lang="en-US" sz="1400" smtClean="0">
                <a:solidFill>
                  <a:schemeClr val="bg1"/>
                </a:solidFill>
              </a:rPr>
              <a:pPr algn="r"/>
              <a:t>‹#›</a:t>
            </a:fld>
            <a:endParaRPr lang="en-US" sz="1400" dirty="0">
              <a:solidFill>
                <a:schemeClr val="bg1"/>
              </a:solidFill>
            </a:endParaRPr>
          </a:p>
        </p:txBody>
      </p:sp>
      <p:sp>
        <p:nvSpPr>
          <p:cNvPr id="10" name="Rectangle 9"/>
          <p:cNvSpPr/>
          <p:nvPr userDrawn="1"/>
        </p:nvSpPr>
        <p:spPr>
          <a:xfrm>
            <a:off x="0" y="6540057"/>
            <a:ext cx="9144000" cy="276999"/>
          </a:xfrm>
          <a:prstGeom prst="rect">
            <a:avLst/>
          </a:prstGeom>
          <a:noFill/>
        </p:spPr>
        <p:txBody>
          <a:bodyPr wrap="square" lIns="91440" tIns="0" rIns="91440" bIns="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1800" b="0" cap="all" spc="0" dirty="0" smtClean="0">
                <a:ln w="0"/>
                <a:gradFill flip="none">
                  <a:gsLst>
                    <a:gs pos="0">
                      <a:schemeClr val="bg1"/>
                    </a:gs>
                    <a:gs pos="49000">
                      <a:schemeClr val="bg1">
                        <a:lumMod val="95000"/>
                      </a:schemeClr>
                    </a:gs>
                    <a:gs pos="50000">
                      <a:schemeClr val="bg1">
                        <a:lumMod val="85000"/>
                      </a:schemeClr>
                    </a:gs>
                    <a:gs pos="92000">
                      <a:schemeClr val="bg1">
                        <a:lumMod val="75000"/>
                      </a:schemeClr>
                    </a:gs>
                  </a:gsLst>
                  <a:lin ang="5400000"/>
                </a:gradFill>
                <a:effectLst>
                  <a:reflection blurRad="12700" stA="50000" endPos="50000" dist="5000" dir="5400000" sy="-100000" rotWithShape="0"/>
                </a:effectLst>
                <a:latin typeface="Haettenschweiler" pitchFamily="34" charset="0"/>
              </a:rPr>
              <a:t>OFFICE  OF  SATELLITE  AND  PRODUCT  OPERATIONS</a:t>
            </a:r>
            <a:endParaRPr lang="en-US" sz="1800" b="0" cap="all" spc="0" dirty="0">
              <a:ln w="0"/>
              <a:gradFill flip="none">
                <a:gsLst>
                  <a:gs pos="0">
                    <a:schemeClr val="bg1"/>
                  </a:gs>
                  <a:gs pos="49000">
                    <a:schemeClr val="bg1">
                      <a:lumMod val="95000"/>
                    </a:schemeClr>
                  </a:gs>
                  <a:gs pos="50000">
                    <a:schemeClr val="bg1">
                      <a:lumMod val="85000"/>
                    </a:schemeClr>
                  </a:gs>
                  <a:gs pos="92000">
                    <a:schemeClr val="bg1">
                      <a:lumMod val="75000"/>
                    </a:schemeClr>
                  </a:gs>
                </a:gsLst>
                <a:lin ang="5400000"/>
              </a:gradFill>
              <a:effectLst>
                <a:reflection blurRad="12700" stA="50000" endPos="50000" dist="5000" dir="5400000" sy="-100000" rotWithShape="0"/>
              </a:effectLst>
              <a:latin typeface="Haettenschweiler"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7" r:id="rId14"/>
    <p:sldLayoutId id="2147483668" r:id="rId15"/>
    <p:sldLayoutId id="2147483669" r:id="rId16"/>
    <p:sldLayoutId id="2147483670"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hyperlink" Target="http://www.nesdis.noaa.gov/FlyoutSchedules.html" TargetMode="External"/><Relationship Id="rId2" Type="http://schemas.openxmlformats.org/officeDocument/2006/relationships/notesSlide" Target="../notesSlides/notesSlide10.xml"/><Relationship Id="rId1" Type="http://schemas.openxmlformats.org/officeDocument/2006/relationships/slideLayout" Target="../slideLayouts/slideLayout17.xml"/><Relationship Id="rId5" Type="http://schemas.openxmlformats.org/officeDocument/2006/relationships/image" Target="../media/image36.png"/><Relationship Id="rId4" Type="http://schemas.openxmlformats.org/officeDocument/2006/relationships/hyperlink" Target="http://www.goes-r.gov/"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40.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hyperlink" Target="http://www.nesdis.noaa.gov/FlyoutSchedules.html"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hyperlink" Target="http://www.jpss.noaa.gov/"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hyperlink" Target="http://www.ospo.noaa.gov/Organization/Documents/Word/ESPCDataAccessRequestForm-Apr2016.docx"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hyperlink" Target="http://www.nws.noaa.gov/os/notification/tin15-48nde_npp_sbn.htm"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www.ospo.noaa.gov/Products/imagery/gmgsi/gmgsi-sw-ir.html"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3" Type="http://schemas.openxmlformats.org/officeDocument/2006/relationships/hyperlink" Target="http://www.ospo.noaa.gov/Products/ocean/ocean_heat.html"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6.xml.rels><?xml version="1.0" encoding="UTF-8" standalone="yes"?>
<Relationships xmlns="http://schemas.openxmlformats.org/package/2006/relationships"><Relationship Id="rId3" Type="http://schemas.openxmlformats.org/officeDocument/2006/relationships/hyperlink" Target="http://www.ospo.noaa.gov/Products/ocean/ocean_heat.html"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7.xml.rels><?xml version="1.0" encoding="UTF-8" standalone="yes"?>
<Relationships xmlns="http://schemas.openxmlformats.org/package/2006/relationships"><Relationship Id="rId8" Type="http://schemas.openxmlformats.org/officeDocument/2006/relationships/hyperlink" Target="mailto:NESDIS.Data.Access@noaa.gov" TargetMode="External"/><Relationship Id="rId13" Type="http://schemas.openxmlformats.org/officeDocument/2006/relationships/hyperlink" Target="http://www.nesdis.noaa.gov/news_archives/" TargetMode="External"/><Relationship Id="rId3" Type="http://schemas.openxmlformats.org/officeDocument/2006/relationships/hyperlink" Target="mailto:ESPCOperations@noaa.gov" TargetMode="External"/><Relationship Id="rId7" Type="http://schemas.openxmlformats.org/officeDocument/2006/relationships/hyperlink" Target="mailto:SPSD.UserServices@noaa.gov" TargetMode="External"/><Relationship Id="rId12" Type="http://schemas.openxmlformats.org/officeDocument/2006/relationships/hyperlink" Target="http://www.oso.noaa.gov/daily-news/index.asp" TargetMode="External"/><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hyperlink" Target="http://www.weather.gov/view/validProds.php?prod=ADA&amp;node=KNES" TargetMode="External"/><Relationship Id="rId11" Type="http://schemas.openxmlformats.org/officeDocument/2006/relationships/hyperlink" Target="http://www.twitter.com/usnoaagov_ospo" TargetMode="External"/><Relationship Id="rId5" Type="http://schemas.openxmlformats.org/officeDocument/2006/relationships/hyperlink" Target="http://www.weather.gov/view/validProds.php?prod=ADM&amp;node=KNES" TargetMode="External"/><Relationship Id="rId10" Type="http://schemas.openxmlformats.org/officeDocument/2006/relationships/hyperlink" Target="http://www.facebook.com/NOAANESDIS" TargetMode="External"/><Relationship Id="rId4" Type="http://schemas.openxmlformats.org/officeDocument/2006/relationships/hyperlink" Target="http://www.ssd.noaa.gov/PS/SATS/messages.html" TargetMode="External"/><Relationship Id="rId9" Type="http://schemas.openxmlformats.org/officeDocument/2006/relationships/hyperlink" Target="mailto:SSDWebmaster@noaa.gov" TargetMode="External"/><Relationship Id="rId14" Type="http://schemas.openxmlformats.org/officeDocument/2006/relationships/hyperlink" Target="http://www.ospo.noaa.gov/"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4.png"/><Relationship Id="rId3" Type="http://schemas.openxmlformats.org/officeDocument/2006/relationships/image" Target="../media/image14.jpeg"/><Relationship Id="rId7" Type="http://schemas.openxmlformats.org/officeDocument/2006/relationships/image" Target="../media/image18.jpeg"/><Relationship Id="rId12" Type="http://schemas.openxmlformats.org/officeDocument/2006/relationships/image" Target="../media/image23.png"/><Relationship Id="rId17" Type="http://schemas.openxmlformats.org/officeDocument/2006/relationships/image" Target="../media/image28.gif"/><Relationship Id="rId2" Type="http://schemas.openxmlformats.org/officeDocument/2006/relationships/notesSlide" Target="../notesSlides/notesSlide6.xml"/><Relationship Id="rId16" Type="http://schemas.openxmlformats.org/officeDocument/2006/relationships/image" Target="../media/image27.jpeg"/><Relationship Id="rId1" Type="http://schemas.openxmlformats.org/officeDocument/2006/relationships/slideLayout" Target="../slideLayouts/slideLayout6.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6.jpeg"/><Relationship Id="rId10" Type="http://schemas.openxmlformats.org/officeDocument/2006/relationships/image" Target="../media/image21.jpe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hyperlink" Target="http://www.sarsat.noaa.gov/" TargetMode="External"/><Relationship Id="rId13" Type="http://schemas.openxmlformats.org/officeDocument/2006/relationships/image" Target="../media/image33.png"/><Relationship Id="rId3" Type="http://schemas.openxmlformats.org/officeDocument/2006/relationships/image" Target="../media/image29.png"/><Relationship Id="rId7" Type="http://schemas.openxmlformats.org/officeDocument/2006/relationships/hyperlink" Target="http://www.noaasis.noaa.gov/ARGOS/" TargetMode="External"/><Relationship Id="rId12"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hyperlink" Target="http://www.noaasis.noaa.gov/DCS/" TargetMode="External"/><Relationship Id="rId11" Type="http://schemas.openxmlformats.org/officeDocument/2006/relationships/image" Target="../media/image31.jpeg"/><Relationship Id="rId5" Type="http://schemas.openxmlformats.org/officeDocument/2006/relationships/hyperlink" Target="http://www.noaasis.noaa.gov/LRIT/" TargetMode="External"/><Relationship Id="rId10" Type="http://schemas.openxmlformats.org/officeDocument/2006/relationships/image" Target="../media/image30.jpeg"/><Relationship Id="rId4" Type="http://schemas.openxmlformats.org/officeDocument/2006/relationships/hyperlink" Target="http://www.weather.gov/emwin/index.htm" TargetMode="External"/><Relationship Id="rId9" Type="http://schemas.openxmlformats.org/officeDocument/2006/relationships/hyperlink" Target="http://www.geonetcastamericas.noaa.gov/index.html"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Background_full.png"/>
          <p:cNvPicPr>
            <a:picLocks noChangeAspect="1"/>
          </p:cNvPicPr>
          <p:nvPr/>
        </p:nvPicPr>
        <p:blipFill>
          <a:blip r:embed="rId3" cstate="print"/>
          <a:stretch>
            <a:fillRect/>
          </a:stretch>
        </p:blipFill>
        <p:spPr>
          <a:xfrm>
            <a:off x="0" y="0"/>
            <a:ext cx="9144000" cy="6858000"/>
          </a:xfrm>
          <a:prstGeom prst="rect">
            <a:avLst/>
          </a:prstGeom>
        </p:spPr>
      </p:pic>
      <p:sp>
        <p:nvSpPr>
          <p:cNvPr id="5123" name="Rectangle 3"/>
          <p:cNvSpPr>
            <a:spLocks noGrp="1" noChangeArrowheads="1"/>
          </p:cNvSpPr>
          <p:nvPr>
            <p:ph type="subTitle" idx="1"/>
          </p:nvPr>
        </p:nvSpPr>
        <p:spPr>
          <a:xfrm>
            <a:off x="1143000" y="3438525"/>
            <a:ext cx="6400800" cy="2895600"/>
          </a:xfrm>
          <a:noFill/>
        </p:spPr>
        <p:txBody>
          <a:bodyPr/>
          <a:lstStyle/>
          <a:p>
            <a:pPr algn="r"/>
            <a:endParaRPr lang="en-US" dirty="0"/>
          </a:p>
          <a:p>
            <a:pPr algn="r"/>
            <a:endParaRPr lang="en-US" dirty="0"/>
          </a:p>
        </p:txBody>
      </p:sp>
      <p:sp>
        <p:nvSpPr>
          <p:cNvPr id="6" name="Rectangle 5"/>
          <p:cNvSpPr/>
          <p:nvPr/>
        </p:nvSpPr>
        <p:spPr>
          <a:xfrm>
            <a:off x="0" y="1524000"/>
            <a:ext cx="9144000" cy="1569660"/>
          </a:xfrm>
          <a:prstGeom prst="rect">
            <a:avLst/>
          </a:prstGeom>
          <a:noFill/>
          <a:ln>
            <a:noFill/>
          </a:ln>
        </p:spPr>
        <p:txBody>
          <a:bodyPr wrap="square" lIns="91440" tIns="45720" rIns="91440" bIns="45720">
            <a:spAutoFit/>
          </a:bodyPr>
          <a:lstStyle/>
          <a:p>
            <a:pPr algn="ctr"/>
            <a:r>
              <a:rPr lang="en-US" sz="4800" dirty="0" smtClean="0">
                <a:ln w="22225" cmpd="sng">
                  <a:solidFill>
                    <a:schemeClr val="tx1"/>
                  </a:solidFill>
                  <a:prstDash val="solid"/>
                  <a:miter lim="800000"/>
                </a:ln>
                <a:effectLst>
                  <a:outerShdw blurRad="55000" dist="50800" dir="5400000" algn="tl">
                    <a:srgbClr val="000000">
                      <a:alpha val="33000"/>
                    </a:srgbClr>
                  </a:outerShdw>
                </a:effectLst>
              </a:rPr>
              <a:t>How will GOES-R/JPSS and current GOES/SNPP work together?</a:t>
            </a:r>
          </a:p>
        </p:txBody>
      </p:sp>
      <p:sp>
        <p:nvSpPr>
          <p:cNvPr id="10" name="Rectangle 9"/>
          <p:cNvSpPr/>
          <p:nvPr/>
        </p:nvSpPr>
        <p:spPr>
          <a:xfrm>
            <a:off x="-12405" y="3276600"/>
            <a:ext cx="9144000" cy="4124206"/>
          </a:xfrm>
          <a:prstGeom prst="rect">
            <a:avLst/>
          </a:prstGeom>
          <a:noFill/>
          <a:ln>
            <a:noFill/>
          </a:ln>
        </p:spPr>
        <p:txBody>
          <a:bodyPr wrap="square" lIns="91440" tIns="45720" rIns="91440" bIns="45720">
            <a:spAutoFit/>
          </a:bodyPr>
          <a:lstStyle/>
          <a:p>
            <a:pPr algn="ctr">
              <a:buFontTx/>
              <a:buNone/>
              <a:defRPr/>
            </a:pPr>
            <a:r>
              <a:rPr lang="en-US" sz="3000" b="1" dirty="0" smtClean="0"/>
              <a:t>Jason Taylor – User Services Coordinator</a:t>
            </a:r>
          </a:p>
          <a:p>
            <a:pPr algn="ctr">
              <a:buFontTx/>
              <a:buNone/>
              <a:defRPr/>
            </a:pPr>
            <a:endParaRPr lang="en-US" b="1" dirty="0" smtClean="0"/>
          </a:p>
          <a:p>
            <a:pPr algn="ctr">
              <a:defRPr/>
            </a:pPr>
            <a:r>
              <a:rPr lang="en-US" sz="2400" dirty="0"/>
              <a:t>Satellite Products and Services Division  (SPSD)</a:t>
            </a:r>
          </a:p>
          <a:p>
            <a:pPr algn="ctr">
              <a:buFontTx/>
              <a:buNone/>
              <a:defRPr/>
            </a:pPr>
            <a:r>
              <a:rPr lang="en-US" sz="2400" dirty="0" smtClean="0"/>
              <a:t>NESDIS/Office of Satellite and Product Operations (OSPO) </a:t>
            </a:r>
          </a:p>
          <a:p>
            <a:pPr algn="ctr">
              <a:buFontTx/>
              <a:buNone/>
              <a:defRPr/>
            </a:pPr>
            <a:endParaRPr lang="en-US" b="1" dirty="0" smtClean="0"/>
          </a:p>
          <a:p>
            <a:pPr algn="ctr">
              <a:buFontTx/>
              <a:buNone/>
              <a:defRPr/>
            </a:pPr>
            <a:r>
              <a:rPr lang="en-US" sz="2400" dirty="0" smtClean="0"/>
              <a:t>NOAA Satellite Proving Ground/User Readiness Meeting</a:t>
            </a:r>
          </a:p>
          <a:p>
            <a:pPr algn="ctr">
              <a:buFontTx/>
              <a:buNone/>
              <a:defRPr/>
            </a:pPr>
            <a:r>
              <a:rPr lang="en-US" sz="2400" dirty="0" smtClean="0"/>
              <a:t>Session 3: Satellite CONOPS</a:t>
            </a:r>
          </a:p>
          <a:p>
            <a:pPr algn="ctr">
              <a:buFontTx/>
              <a:buNone/>
              <a:defRPr/>
            </a:pPr>
            <a:r>
              <a:rPr lang="en-US" sz="2400" dirty="0" smtClean="0"/>
              <a:t>May 9-13, 2016 </a:t>
            </a:r>
          </a:p>
          <a:p>
            <a:pPr algn="ctr">
              <a:buFontTx/>
              <a:buNone/>
              <a:defRPr/>
            </a:pPr>
            <a:r>
              <a:rPr lang="en-US" sz="2400" dirty="0" smtClean="0"/>
              <a:t>Norman, OK</a:t>
            </a:r>
          </a:p>
          <a:p>
            <a:pPr algn="ctr">
              <a:defRPr/>
            </a:pPr>
            <a:r>
              <a:rPr lang="en-US" sz="3200" b="1" dirty="0" smtClean="0"/>
              <a:t>	</a:t>
            </a:r>
            <a:endParaRPr lang="en-US" sz="2000" dirty="0" smtClean="0"/>
          </a:p>
          <a:p>
            <a:pPr>
              <a:defRPr/>
            </a:pPr>
            <a:r>
              <a:rPr lang="en-US" sz="2000" b="1" dirty="0" smtClean="0"/>
              <a:t>				</a:t>
            </a:r>
            <a:endParaRPr lang="en-US" sz="1400" b="1" dirty="0" smtClean="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5"/>
          <p:cNvSpPr>
            <a:spLocks noGrp="1"/>
          </p:cNvSpPr>
          <p:nvPr>
            <p:ph type="title"/>
          </p:nvPr>
        </p:nvSpPr>
        <p:spPr>
          <a:xfrm>
            <a:off x="685800" y="76200"/>
            <a:ext cx="7696200" cy="914400"/>
          </a:xfrm>
        </p:spPr>
        <p:txBody>
          <a:bodyPr anchor="t">
            <a:noAutofit/>
          </a:bodyPr>
          <a:lstStyle/>
          <a:p>
            <a:pPr algn="ctr"/>
            <a:r>
              <a:rPr lang="en-US" dirty="0" smtClean="0"/>
              <a:t>GOES Status (Apr 27, 2016)</a:t>
            </a:r>
            <a:r>
              <a:rPr lang="en-US" b="1" dirty="0" smtClean="0"/>
              <a:t/>
            </a:r>
            <a:br>
              <a:rPr lang="en-US" b="1" dirty="0" smtClean="0"/>
            </a:br>
            <a:r>
              <a:rPr lang="en-US" b="1" dirty="0" smtClean="0"/>
              <a:t/>
            </a:r>
            <a:br>
              <a:rPr lang="en-US" b="1"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sz="1600" dirty="0" smtClean="0"/>
              <a:t>http://www.oso.noaa.gov/goesstatus</a:t>
            </a:r>
            <a:endParaRPr lang="en-US" sz="1600" dirty="0"/>
          </a:p>
        </p:txBody>
      </p:sp>
      <p:sp>
        <p:nvSpPr>
          <p:cNvPr id="12" name="Text Box 335"/>
          <p:cNvSpPr txBox="1">
            <a:spLocks noChangeArrowheads="1"/>
          </p:cNvSpPr>
          <p:nvPr/>
        </p:nvSpPr>
        <p:spPr bwMode="auto">
          <a:xfrm>
            <a:off x="7901589" y="1503363"/>
            <a:ext cx="1053737" cy="3511353"/>
          </a:xfrm>
          <a:prstGeom prst="rect">
            <a:avLst/>
          </a:prstGeom>
          <a:noFill/>
          <a:ln w="12700" algn="ctr">
            <a:noFill/>
            <a:miter lim="800000"/>
            <a:headEnd/>
            <a:tailEnd/>
          </a:ln>
          <a:effectLst/>
        </p:spPr>
        <p:txBody>
          <a:bodyPr lIns="86493" tIns="43247" rIns="86493" bIns="43247">
            <a:spAutoFit/>
          </a:bodyPr>
          <a:lstStyle/>
          <a:p>
            <a:pPr algn="ctr">
              <a:spcBef>
                <a:spcPct val="50000"/>
              </a:spcBef>
            </a:pPr>
            <a:r>
              <a:rPr lang="en-US" sz="1400" b="1" dirty="0"/>
              <a:t>Key</a:t>
            </a:r>
          </a:p>
          <a:p>
            <a:pPr>
              <a:spcBef>
                <a:spcPct val="50000"/>
              </a:spcBef>
            </a:pPr>
            <a:r>
              <a:rPr lang="en-US" sz="900" b="1" dirty="0"/>
              <a:t>Operational</a:t>
            </a:r>
          </a:p>
          <a:p>
            <a:pPr>
              <a:spcBef>
                <a:spcPct val="50000"/>
              </a:spcBef>
            </a:pPr>
            <a:endParaRPr lang="en-US" sz="900" b="1" dirty="0"/>
          </a:p>
          <a:p>
            <a:pPr>
              <a:spcBef>
                <a:spcPct val="50000"/>
              </a:spcBef>
            </a:pPr>
            <a:endParaRPr lang="en-US" sz="900" b="1" dirty="0" smtClean="0"/>
          </a:p>
          <a:p>
            <a:pPr>
              <a:spcBef>
                <a:spcPct val="50000"/>
              </a:spcBef>
            </a:pPr>
            <a:r>
              <a:rPr lang="en-US" sz="900" b="1" dirty="0" smtClean="0"/>
              <a:t>Spacecraft </a:t>
            </a:r>
            <a:r>
              <a:rPr lang="en-US" sz="900" b="1" dirty="0"/>
              <a:t>issues but no user impacts</a:t>
            </a:r>
          </a:p>
          <a:p>
            <a:pPr>
              <a:spcBef>
                <a:spcPct val="50000"/>
              </a:spcBef>
            </a:pPr>
            <a:endParaRPr lang="en-US" sz="900" b="1" dirty="0"/>
          </a:p>
          <a:p>
            <a:pPr>
              <a:spcBef>
                <a:spcPct val="50000"/>
              </a:spcBef>
            </a:pPr>
            <a:endParaRPr lang="en-US" sz="900" b="1" dirty="0" smtClean="0"/>
          </a:p>
          <a:p>
            <a:pPr>
              <a:spcBef>
                <a:spcPct val="50000"/>
              </a:spcBef>
            </a:pPr>
            <a:r>
              <a:rPr lang="en-US" sz="900" b="1" dirty="0" smtClean="0"/>
              <a:t>Operational </a:t>
            </a:r>
            <a:r>
              <a:rPr lang="en-US" sz="900" b="1" dirty="0"/>
              <a:t>with limitations</a:t>
            </a:r>
          </a:p>
          <a:p>
            <a:pPr>
              <a:spcBef>
                <a:spcPct val="50000"/>
              </a:spcBef>
            </a:pPr>
            <a:endParaRPr lang="en-US" sz="900" b="1" dirty="0"/>
          </a:p>
          <a:p>
            <a:pPr>
              <a:spcBef>
                <a:spcPct val="50000"/>
              </a:spcBef>
            </a:pPr>
            <a:endParaRPr lang="en-US" sz="900" b="1" dirty="0"/>
          </a:p>
          <a:p>
            <a:pPr>
              <a:spcBef>
                <a:spcPct val="50000"/>
              </a:spcBef>
            </a:pPr>
            <a:r>
              <a:rPr lang="en-US" sz="900" b="1" dirty="0"/>
              <a:t>Non-operational</a:t>
            </a:r>
          </a:p>
          <a:p>
            <a:pPr>
              <a:spcBef>
                <a:spcPct val="50000"/>
              </a:spcBef>
            </a:pPr>
            <a:endParaRPr lang="en-US" sz="900" b="1" dirty="0"/>
          </a:p>
          <a:p>
            <a:pPr>
              <a:spcBef>
                <a:spcPct val="50000"/>
              </a:spcBef>
            </a:pPr>
            <a:endParaRPr lang="en-US" sz="900" b="1" dirty="0"/>
          </a:p>
          <a:p>
            <a:pPr>
              <a:spcBef>
                <a:spcPct val="50000"/>
              </a:spcBef>
            </a:pPr>
            <a:endParaRPr lang="en-US" sz="1200" b="1" dirty="0"/>
          </a:p>
        </p:txBody>
      </p:sp>
      <p:sp>
        <p:nvSpPr>
          <p:cNvPr id="13" name="Rectangle 336"/>
          <p:cNvSpPr>
            <a:spLocks noChangeArrowheads="1"/>
          </p:cNvSpPr>
          <p:nvPr/>
        </p:nvSpPr>
        <p:spPr bwMode="auto">
          <a:xfrm>
            <a:off x="7905751" y="1981288"/>
            <a:ext cx="953026" cy="245090"/>
          </a:xfrm>
          <a:prstGeom prst="rect">
            <a:avLst/>
          </a:prstGeom>
          <a:solidFill>
            <a:srgbClr val="00FF00"/>
          </a:solidFill>
          <a:ln w="12700" algn="ctr">
            <a:solidFill>
              <a:schemeClr val="tx1"/>
            </a:solidFill>
            <a:miter lim="800000"/>
            <a:headEnd/>
            <a:tailEnd/>
          </a:ln>
          <a:effectLst/>
        </p:spPr>
        <p:txBody>
          <a:bodyPr wrap="none" lIns="86493" tIns="43247" rIns="86493" bIns="43247" anchor="ctr" anchorCtr="1"/>
          <a:lstStyle/>
          <a:p>
            <a:pPr algn="ctr"/>
            <a:r>
              <a:rPr lang="en-US" sz="1400" b="1" dirty="0"/>
              <a:t>G</a:t>
            </a:r>
          </a:p>
        </p:txBody>
      </p:sp>
      <p:sp>
        <p:nvSpPr>
          <p:cNvPr id="14" name="Rectangle 337"/>
          <p:cNvSpPr>
            <a:spLocks noChangeArrowheads="1"/>
          </p:cNvSpPr>
          <p:nvPr/>
        </p:nvSpPr>
        <p:spPr bwMode="auto">
          <a:xfrm>
            <a:off x="7915120" y="4478867"/>
            <a:ext cx="953026" cy="245090"/>
          </a:xfrm>
          <a:prstGeom prst="rect">
            <a:avLst/>
          </a:prstGeom>
          <a:solidFill>
            <a:srgbClr val="FF0000"/>
          </a:solidFill>
          <a:ln w="12700" algn="ctr">
            <a:solidFill>
              <a:schemeClr val="tx1"/>
            </a:solidFill>
            <a:miter lim="800000"/>
            <a:headEnd/>
            <a:tailEnd/>
          </a:ln>
          <a:effectLst/>
        </p:spPr>
        <p:txBody>
          <a:bodyPr wrap="none" lIns="86493" tIns="43247" rIns="86493" bIns="43247" anchor="ctr" anchorCtr="1"/>
          <a:lstStyle/>
          <a:p>
            <a:pPr algn="ctr"/>
            <a:r>
              <a:rPr lang="en-US" sz="1400" b="1" dirty="0"/>
              <a:t>R</a:t>
            </a:r>
          </a:p>
        </p:txBody>
      </p:sp>
      <p:sp>
        <p:nvSpPr>
          <p:cNvPr id="15" name="Rectangle 338"/>
          <p:cNvSpPr>
            <a:spLocks noChangeArrowheads="1"/>
          </p:cNvSpPr>
          <p:nvPr/>
        </p:nvSpPr>
        <p:spPr bwMode="auto">
          <a:xfrm>
            <a:off x="7907089" y="2881852"/>
            <a:ext cx="953026" cy="245090"/>
          </a:xfrm>
          <a:prstGeom prst="rect">
            <a:avLst/>
          </a:prstGeom>
          <a:solidFill>
            <a:srgbClr val="CCFFCC"/>
          </a:solidFill>
          <a:ln w="12700" algn="ctr">
            <a:solidFill>
              <a:schemeClr val="tx1"/>
            </a:solidFill>
            <a:miter lim="800000"/>
            <a:headEnd/>
            <a:tailEnd/>
          </a:ln>
          <a:effectLst/>
        </p:spPr>
        <p:txBody>
          <a:bodyPr wrap="none" lIns="86493" tIns="43247" rIns="86493" bIns="43247" anchor="ctr"/>
          <a:lstStyle/>
          <a:p>
            <a:pPr algn="ctr"/>
            <a:r>
              <a:rPr lang="en-US" sz="1400" b="1" dirty="0"/>
              <a:t>S/C</a:t>
            </a:r>
          </a:p>
        </p:txBody>
      </p:sp>
      <p:sp>
        <p:nvSpPr>
          <p:cNvPr id="17" name="Rectangle 339"/>
          <p:cNvSpPr>
            <a:spLocks noChangeArrowheads="1"/>
          </p:cNvSpPr>
          <p:nvPr/>
        </p:nvSpPr>
        <p:spPr bwMode="auto">
          <a:xfrm>
            <a:off x="7916459" y="3697750"/>
            <a:ext cx="953026" cy="245090"/>
          </a:xfrm>
          <a:prstGeom prst="rect">
            <a:avLst/>
          </a:prstGeom>
          <a:solidFill>
            <a:srgbClr val="FFFF00"/>
          </a:solidFill>
          <a:ln w="12700" algn="ctr">
            <a:solidFill>
              <a:schemeClr val="tx1"/>
            </a:solidFill>
            <a:miter lim="800000"/>
            <a:headEnd/>
            <a:tailEnd/>
          </a:ln>
          <a:effectLst/>
        </p:spPr>
        <p:txBody>
          <a:bodyPr wrap="none" lIns="86493" tIns="43247" rIns="86493" bIns="43247" anchor="ctr" anchorCtr="1"/>
          <a:lstStyle/>
          <a:p>
            <a:pPr algn="ctr"/>
            <a:r>
              <a:rPr lang="en-US" sz="1400" b="1" dirty="0"/>
              <a:t>Y</a:t>
            </a: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914400"/>
            <a:ext cx="6615113"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125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idx="4294967295"/>
          </p:nvPr>
        </p:nvSpPr>
        <p:spPr>
          <a:xfrm>
            <a:off x="1771953" y="21133"/>
            <a:ext cx="5600095" cy="969467"/>
          </a:xfrm>
        </p:spPr>
        <p:txBody>
          <a:bodyPr>
            <a:normAutofit/>
          </a:bodyPr>
          <a:lstStyle/>
          <a:p>
            <a:pPr algn="ctr"/>
            <a:r>
              <a:rPr lang="en-US" dirty="0" smtClean="0"/>
              <a:t>GOES </a:t>
            </a:r>
            <a:r>
              <a:rPr lang="en-US" dirty="0" err="1" smtClean="0"/>
              <a:t>Flyout</a:t>
            </a:r>
            <a:r>
              <a:rPr lang="en-US" dirty="0" smtClean="0"/>
              <a:t> Schedule</a:t>
            </a:r>
          </a:p>
        </p:txBody>
      </p:sp>
      <p:sp>
        <p:nvSpPr>
          <p:cNvPr id="44037" name="Rectangle 6"/>
          <p:cNvSpPr>
            <a:spLocks noChangeArrowheads="1"/>
          </p:cNvSpPr>
          <p:nvPr/>
        </p:nvSpPr>
        <p:spPr bwMode="auto">
          <a:xfrm>
            <a:off x="457200" y="6229053"/>
            <a:ext cx="8001000" cy="364338"/>
          </a:xfrm>
          <a:prstGeom prst="rect">
            <a:avLst/>
          </a:prstGeom>
          <a:noFill/>
          <a:ln w="9525">
            <a:noFill/>
            <a:miter lim="800000"/>
            <a:headEnd/>
            <a:tailEnd/>
          </a:ln>
        </p:spPr>
        <p:txBody>
          <a:bodyPr wrap="square" lIns="86493" tIns="43247" rIns="86493" bIns="43247">
            <a:spAutoFit/>
          </a:bodyPr>
          <a:lstStyle/>
          <a:p>
            <a:r>
              <a:rPr lang="en-US" dirty="0"/>
              <a:t>   </a:t>
            </a:r>
            <a:r>
              <a:rPr lang="en-US" dirty="0">
                <a:hlinkClick r:id="rId3"/>
              </a:rPr>
              <a:t>http://www.nesdis.noaa.gov/FlyoutSchedules.html</a:t>
            </a:r>
            <a:r>
              <a:rPr lang="en-US" dirty="0"/>
              <a:t>   </a:t>
            </a:r>
            <a:r>
              <a:rPr lang="en-US" dirty="0" smtClean="0"/>
              <a:t>           </a:t>
            </a:r>
            <a:r>
              <a:rPr lang="en-US" dirty="0">
                <a:hlinkClick r:id="rId4"/>
              </a:rPr>
              <a:t>http://www.goes-r.gov</a:t>
            </a:r>
            <a:r>
              <a:rPr lang="en-US" dirty="0"/>
              <a:t> </a:t>
            </a:r>
          </a:p>
        </p:txBody>
      </p:sp>
      <p:pic>
        <p:nvPicPr>
          <p:cNvPr id="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1004298"/>
            <a:ext cx="6781800" cy="52247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52587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Group 246"/>
          <p:cNvGraphicFramePr>
            <a:graphicFrameLocks/>
          </p:cNvGraphicFramePr>
          <p:nvPr>
            <p:extLst>
              <p:ext uri="{D42A27DB-BD31-4B8C-83A1-F6EECF244321}">
                <p14:modId xmlns:p14="http://schemas.microsoft.com/office/powerpoint/2010/main" val="2918817389"/>
              </p:ext>
            </p:extLst>
          </p:nvPr>
        </p:nvGraphicFramePr>
        <p:xfrm>
          <a:off x="6248400" y="152401"/>
          <a:ext cx="2744076" cy="1066800"/>
        </p:xfrm>
        <a:graphic>
          <a:graphicData uri="http://schemas.openxmlformats.org/drawingml/2006/table">
            <a:tbl>
              <a:tblPr/>
              <a:tblGrid>
                <a:gridCol w="2118623"/>
                <a:gridCol w="625453"/>
              </a:tblGrid>
              <a:tr h="213360">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smtClean="0">
                          <a:ln>
                            <a:noFill/>
                          </a:ln>
                          <a:solidFill>
                            <a:schemeClr val="tx1"/>
                          </a:solidFill>
                          <a:effectLst/>
                          <a:latin typeface="Arial" pitchFamily="34" charset="0"/>
                        </a:rPr>
                        <a:t>Operational</a:t>
                      </a:r>
                    </a:p>
                  </a:txBody>
                  <a:tcPr marL="87086" marR="87086" marT="42863" marB="42863"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smtClean="0">
                          <a:ln>
                            <a:noFill/>
                          </a:ln>
                          <a:solidFill>
                            <a:schemeClr val="tx1"/>
                          </a:solidFill>
                          <a:effectLst/>
                          <a:latin typeface="Arial" pitchFamily="34" charset="0"/>
                        </a:rPr>
                        <a:t>G</a:t>
                      </a:r>
                    </a:p>
                  </a:txBody>
                  <a:tcPr marL="87086" marR="87086" marT="42863" marB="42863" anchor="b"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FF33"/>
                    </a:solidFill>
                  </a:tcPr>
                </a:tc>
              </a:tr>
              <a:tr h="213360">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smtClean="0">
                          <a:ln>
                            <a:noFill/>
                          </a:ln>
                          <a:solidFill>
                            <a:schemeClr val="tx1"/>
                          </a:solidFill>
                          <a:effectLst/>
                          <a:latin typeface="Arial" pitchFamily="34" charset="0"/>
                        </a:rPr>
                        <a:t>Spacecraft Issue but no User Impact</a:t>
                      </a:r>
                    </a:p>
                  </a:txBody>
                  <a:tcPr marL="87086" marR="87086" marT="42863" marB="42863"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smtClean="0">
                          <a:ln>
                            <a:noFill/>
                          </a:ln>
                          <a:solidFill>
                            <a:schemeClr val="tx1"/>
                          </a:solidFill>
                          <a:effectLst/>
                          <a:latin typeface="Arial" pitchFamily="34" charset="0"/>
                        </a:rPr>
                        <a:t>S/C</a:t>
                      </a:r>
                    </a:p>
                  </a:txBody>
                  <a:tcPr marL="87086" marR="87086" marT="42863" marB="42863" anchor="b"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99"/>
                    </a:solidFill>
                  </a:tcPr>
                </a:tc>
              </a:tr>
              <a:tr h="213360">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smtClean="0">
                          <a:ln>
                            <a:noFill/>
                          </a:ln>
                          <a:solidFill>
                            <a:schemeClr val="tx1"/>
                          </a:solidFill>
                          <a:effectLst/>
                          <a:latin typeface="Arial" pitchFamily="34" charset="0"/>
                        </a:rPr>
                        <a:t>Operational with Limitation</a:t>
                      </a:r>
                    </a:p>
                  </a:txBody>
                  <a:tcPr marL="87086" marR="87086" marT="42863" marB="42863"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smtClean="0">
                          <a:ln>
                            <a:noFill/>
                          </a:ln>
                          <a:solidFill>
                            <a:schemeClr val="tx1"/>
                          </a:solidFill>
                          <a:effectLst/>
                          <a:latin typeface="Arial" pitchFamily="34" charset="0"/>
                        </a:rPr>
                        <a:t>Y</a:t>
                      </a:r>
                    </a:p>
                  </a:txBody>
                  <a:tcPr marL="87086" marR="87086" marT="42863" marB="42863" anchor="b"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r>
              <a:tr h="213360">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smtClean="0">
                          <a:ln>
                            <a:noFill/>
                          </a:ln>
                          <a:solidFill>
                            <a:schemeClr val="tx1"/>
                          </a:solidFill>
                          <a:effectLst/>
                          <a:latin typeface="Arial" pitchFamily="34" charset="0"/>
                        </a:rPr>
                        <a:t>Non-Operational</a:t>
                      </a:r>
                    </a:p>
                  </a:txBody>
                  <a:tcPr marL="87086" marR="87086" marT="42863" marB="42863"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smtClean="0">
                          <a:ln>
                            <a:noFill/>
                          </a:ln>
                          <a:solidFill>
                            <a:schemeClr val="tx1"/>
                          </a:solidFill>
                          <a:effectLst/>
                          <a:latin typeface="Arial" pitchFamily="34" charset="0"/>
                        </a:rPr>
                        <a:t>R</a:t>
                      </a:r>
                    </a:p>
                  </a:txBody>
                  <a:tcPr marL="87086" marR="87086" marT="42863" marB="42863" anchor="b"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r>
              <a:tr h="213360">
                <a:tc>
                  <a:txBody>
                    <a:bodyPr/>
                    <a:lstStyle/>
                    <a:p>
                      <a:pPr marL="0" marR="0" lvl="0" indent="0" algn="l"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smtClean="0">
                          <a:ln>
                            <a:noFill/>
                          </a:ln>
                          <a:solidFill>
                            <a:schemeClr val="tx1"/>
                          </a:solidFill>
                          <a:effectLst/>
                          <a:latin typeface="Arial" pitchFamily="34" charset="0"/>
                        </a:rPr>
                        <a:t>Not Applicable</a:t>
                      </a:r>
                    </a:p>
                  </a:txBody>
                  <a:tcPr marL="87086" marR="87086" marT="42863" marB="42863"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15000"/>
                        </a:spcBef>
                        <a:spcAft>
                          <a:spcPct val="0"/>
                        </a:spcAft>
                        <a:buClrTx/>
                        <a:buSzTx/>
                        <a:buFont typeface="Symbol" pitchFamily="18" charset="2"/>
                        <a:buNone/>
                        <a:tabLst/>
                      </a:pPr>
                      <a:r>
                        <a:rPr kumimoji="0" lang="en-US" sz="800" b="1" i="0" u="none" strike="noStrike" cap="none" normalizeH="0" baseline="0" dirty="0" smtClean="0">
                          <a:ln>
                            <a:noFill/>
                          </a:ln>
                          <a:solidFill>
                            <a:schemeClr val="tx1"/>
                          </a:solidFill>
                          <a:effectLst/>
                          <a:latin typeface="Arial" pitchFamily="34" charset="0"/>
                        </a:rPr>
                        <a:t>N/A</a:t>
                      </a:r>
                    </a:p>
                  </a:txBody>
                  <a:tcPr marL="87086" marR="87086" marT="42863" marB="42863" anchor="b"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2"/>
                    </a:solidFill>
                  </a:tcPr>
                </a:tc>
              </a:tr>
            </a:tbl>
          </a:graphicData>
        </a:graphic>
      </p:graphicFrame>
      <p:sp>
        <p:nvSpPr>
          <p:cNvPr id="11" name="Title 1"/>
          <p:cNvSpPr txBox="1">
            <a:spLocks/>
          </p:cNvSpPr>
          <p:nvPr/>
        </p:nvSpPr>
        <p:spPr>
          <a:xfrm>
            <a:off x="-228600" y="0"/>
            <a:ext cx="9040504" cy="1303734"/>
          </a:xfrm>
          <a:prstGeom prst="rect">
            <a:avLst/>
          </a:prstGeom>
          <a:noFill/>
        </p:spPr>
        <p:txBody>
          <a:bodyPr lIns="86493" tIns="43247" rIns="86493" bIns="43247">
            <a:normAutofit fontScale="92500" lnSpcReduction="20000"/>
          </a:bodyPr>
          <a:lstStyle/>
          <a:p>
            <a:pPr defTabSz="914485" eaLnBrk="0" hangingPunct="0">
              <a:defRPr/>
            </a:pPr>
            <a:endParaRPr lang="en-US" sz="2800" kern="0" dirty="0" smtClean="0">
              <a:latin typeface="+mj-lt"/>
              <a:ea typeface="+mj-ea"/>
              <a:cs typeface="+mj-cs"/>
            </a:endParaRPr>
          </a:p>
          <a:p>
            <a:pPr defTabSz="914485" eaLnBrk="0" hangingPunct="0">
              <a:defRPr/>
            </a:pPr>
            <a:r>
              <a:rPr lang="en-US" sz="4800" kern="0" dirty="0" smtClean="0">
                <a:latin typeface="+mj-lt"/>
                <a:ea typeface="+mj-ea"/>
                <a:cs typeface="+mj-cs"/>
              </a:rPr>
              <a:t>  </a:t>
            </a:r>
            <a:r>
              <a:rPr lang="en-US" sz="4500" kern="0" dirty="0" smtClean="0">
                <a:latin typeface="+mj-lt"/>
                <a:ea typeface="+mj-ea"/>
                <a:cs typeface="+mj-cs"/>
              </a:rPr>
              <a:t>POES </a:t>
            </a:r>
            <a:r>
              <a:rPr lang="en-US" sz="4500" kern="0" dirty="0">
                <a:latin typeface="+mj-lt"/>
                <a:ea typeface="+mj-ea"/>
                <a:cs typeface="+mj-cs"/>
              </a:rPr>
              <a:t>Status </a:t>
            </a:r>
            <a:r>
              <a:rPr lang="en-US" sz="4500" kern="0" dirty="0" smtClean="0">
                <a:latin typeface="+mj-lt"/>
                <a:ea typeface="+mj-ea"/>
                <a:cs typeface="+mj-cs"/>
              </a:rPr>
              <a:t>(Apr 26, 2016)</a:t>
            </a:r>
            <a:r>
              <a:rPr lang="en-US" sz="4500" kern="0" dirty="0">
                <a:latin typeface="+mj-lt"/>
                <a:ea typeface="+mj-ea"/>
                <a:cs typeface="+mj-cs"/>
              </a:rPr>
              <a:t/>
            </a:r>
            <a:br>
              <a:rPr lang="en-US" sz="4500" kern="0" dirty="0">
                <a:latin typeface="+mj-lt"/>
                <a:ea typeface="+mj-ea"/>
                <a:cs typeface="+mj-cs"/>
              </a:rPr>
            </a:br>
            <a:r>
              <a:rPr lang="en-US" sz="2400" kern="0" dirty="0" smtClean="0">
                <a:latin typeface="+mj-lt"/>
                <a:ea typeface="+mj-ea"/>
                <a:cs typeface="+mj-cs"/>
              </a:rPr>
              <a:t>     </a:t>
            </a:r>
            <a:r>
              <a:rPr lang="en-US" sz="1900" kern="0" dirty="0">
                <a:latin typeface="+mj-lt"/>
                <a:ea typeface="+mj-ea"/>
                <a:cs typeface="+mj-cs"/>
              </a:rPr>
              <a:t>http://www.ospo.noaa.gov/Operations/POES/status.html</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358185"/>
            <a:ext cx="7546975" cy="5042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7519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81000"/>
            <a:ext cx="8305800" cy="755266"/>
          </a:xfrm>
        </p:spPr>
        <p:txBody>
          <a:bodyPr>
            <a:normAutofit/>
          </a:bodyPr>
          <a:lstStyle/>
          <a:p>
            <a:r>
              <a:rPr lang="en-US" sz="4000" b="1" dirty="0" smtClean="0">
                <a:cs typeface="Times New Roman" panose="02020603050405020304" pitchFamily="18" charset="0"/>
              </a:rPr>
              <a:t>S-NPP Status </a:t>
            </a:r>
            <a:r>
              <a:rPr lang="en-US" sz="4000" dirty="0" smtClean="0">
                <a:cs typeface="Times New Roman" panose="02020603050405020304" pitchFamily="18" charset="0"/>
              </a:rPr>
              <a:t>as of April 2016</a:t>
            </a:r>
            <a:endParaRPr lang="en-US" sz="4000" dirty="0">
              <a:cs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58061102"/>
              </p:ext>
            </p:extLst>
          </p:nvPr>
        </p:nvGraphicFramePr>
        <p:xfrm>
          <a:off x="200323" y="1729065"/>
          <a:ext cx="3087951" cy="1184426"/>
        </p:xfrm>
        <a:graphic>
          <a:graphicData uri="http://schemas.openxmlformats.org/drawingml/2006/table">
            <a:tbl>
              <a:tblPr firstRow="1" bandRow="1">
                <a:tableStyleId>{5940675A-B579-460E-94D1-54222C63F5DA}</a:tableStyleId>
              </a:tblPr>
              <a:tblGrid>
                <a:gridCol w="1666764"/>
                <a:gridCol w="1421187"/>
              </a:tblGrid>
              <a:tr h="348214">
                <a:tc>
                  <a:txBody>
                    <a:bodyPr/>
                    <a:lstStyle/>
                    <a:p>
                      <a:r>
                        <a:rPr lang="en-US" sz="1400" b="1" dirty="0" smtClean="0"/>
                        <a:t>Spacecraft</a:t>
                      </a:r>
                      <a:endParaRPr lang="en-US" sz="1400" b="1" dirty="0"/>
                    </a:p>
                  </a:txBody>
                  <a:tcPr marL="84406" marR="84406"/>
                </a:tc>
                <a:tc>
                  <a:txBody>
                    <a:bodyPr/>
                    <a:lstStyle/>
                    <a:p>
                      <a:pPr algn="ctr"/>
                      <a:r>
                        <a:rPr lang="en-US" sz="1400" dirty="0" smtClean="0"/>
                        <a:t>S-NPP</a:t>
                      </a:r>
                      <a:endParaRPr lang="en-US" sz="1400" dirty="0"/>
                    </a:p>
                  </a:txBody>
                  <a:tcPr marL="84406" marR="84406"/>
                </a:tc>
              </a:tr>
              <a:tr h="318052">
                <a:tc>
                  <a:txBody>
                    <a:bodyPr/>
                    <a:lstStyle/>
                    <a:p>
                      <a:r>
                        <a:rPr lang="en-US" sz="1400" b="1" dirty="0" smtClean="0"/>
                        <a:t>Launch Date</a:t>
                      </a:r>
                      <a:endParaRPr lang="en-US" sz="1400" b="1" dirty="0"/>
                    </a:p>
                  </a:txBody>
                  <a:tcPr marL="84406" marR="84406"/>
                </a:tc>
                <a:tc>
                  <a:txBody>
                    <a:bodyPr/>
                    <a:lstStyle/>
                    <a:p>
                      <a:pPr algn="ctr"/>
                      <a:r>
                        <a:rPr lang="en-US" sz="1400" dirty="0" smtClean="0"/>
                        <a:t>Oct</a:t>
                      </a:r>
                      <a:r>
                        <a:rPr lang="en-US" sz="1400" baseline="0" dirty="0" smtClean="0"/>
                        <a:t> 28, 2011</a:t>
                      </a:r>
                      <a:endParaRPr lang="en-US" sz="1400" dirty="0"/>
                    </a:p>
                  </a:txBody>
                  <a:tcPr marL="84406" marR="84406"/>
                </a:tc>
              </a:tr>
              <a:tr h="308113">
                <a:tc>
                  <a:txBody>
                    <a:bodyPr/>
                    <a:lstStyle/>
                    <a:p>
                      <a:r>
                        <a:rPr lang="en-US" sz="1400" b="1" dirty="0" smtClean="0"/>
                        <a:t>Mission Category</a:t>
                      </a:r>
                      <a:endParaRPr lang="en-US" sz="1400" b="1" dirty="0"/>
                    </a:p>
                  </a:txBody>
                  <a:tcPr marL="84406" marR="84406"/>
                </a:tc>
                <a:tc>
                  <a:txBody>
                    <a:bodyPr/>
                    <a:lstStyle/>
                    <a:p>
                      <a:pPr algn="ctr"/>
                      <a:r>
                        <a:rPr lang="en-US" sz="1400" dirty="0" smtClean="0"/>
                        <a:t>LTAN 1330 (PM)</a:t>
                      </a:r>
                    </a:p>
                    <a:p>
                      <a:pPr algn="ctr"/>
                      <a:r>
                        <a:rPr lang="en-US" sz="1400" dirty="0" smtClean="0"/>
                        <a:t>+/- 10 </a:t>
                      </a:r>
                      <a:r>
                        <a:rPr lang="en-US" sz="1400" dirty="0" err="1" smtClean="0"/>
                        <a:t>mins</a:t>
                      </a:r>
                      <a:endParaRPr lang="en-US" sz="1400" dirty="0"/>
                    </a:p>
                  </a:txBody>
                  <a:tcPr marL="84406" marR="84406"/>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479313612"/>
              </p:ext>
            </p:extLst>
          </p:nvPr>
        </p:nvGraphicFramePr>
        <p:xfrm>
          <a:off x="3504691" y="1699592"/>
          <a:ext cx="2574713" cy="2242930"/>
        </p:xfrm>
        <a:graphic>
          <a:graphicData uri="http://schemas.openxmlformats.org/drawingml/2006/table">
            <a:tbl>
              <a:tblPr firstRow="1" bandRow="1">
                <a:tableStyleId>{5940675A-B579-460E-94D1-54222C63F5DA}</a:tableStyleId>
              </a:tblPr>
              <a:tblGrid>
                <a:gridCol w="1881194"/>
                <a:gridCol w="693519"/>
              </a:tblGrid>
              <a:tr h="367748">
                <a:tc>
                  <a:txBody>
                    <a:bodyPr/>
                    <a:lstStyle/>
                    <a:p>
                      <a:r>
                        <a:rPr lang="en-US" sz="1400" b="1" dirty="0" smtClean="0"/>
                        <a:t>Payload</a:t>
                      </a:r>
                      <a:r>
                        <a:rPr lang="en-US" sz="1400" b="1" baseline="0" dirty="0" smtClean="0"/>
                        <a:t> Instruments</a:t>
                      </a:r>
                      <a:endParaRPr lang="en-US" sz="1400" b="1" dirty="0"/>
                    </a:p>
                  </a:txBody>
                  <a:tcPr marL="84406" marR="84406"/>
                </a:tc>
                <a:tc>
                  <a:txBody>
                    <a:bodyPr/>
                    <a:lstStyle/>
                    <a:p>
                      <a:pPr algn="ctr"/>
                      <a:r>
                        <a:rPr lang="en-US" sz="1400" b="1" dirty="0" smtClean="0"/>
                        <a:t>Status</a:t>
                      </a:r>
                      <a:endParaRPr lang="en-US" sz="1400" b="1" dirty="0"/>
                    </a:p>
                  </a:txBody>
                  <a:tcPr marL="84406" marR="84406"/>
                </a:tc>
              </a:tr>
              <a:tr h="318052">
                <a:tc>
                  <a:txBody>
                    <a:bodyPr/>
                    <a:lstStyle/>
                    <a:p>
                      <a:r>
                        <a:rPr lang="en-US" sz="1400" b="0" dirty="0" smtClean="0"/>
                        <a:t>ATMS</a:t>
                      </a:r>
                      <a:endParaRPr lang="en-US" sz="1400" b="0" dirty="0"/>
                    </a:p>
                  </a:txBody>
                  <a:tcPr marL="84406" marR="84406"/>
                </a:tc>
                <a:tc>
                  <a:txBody>
                    <a:bodyPr/>
                    <a:lstStyle/>
                    <a:p>
                      <a:pPr algn="ctr"/>
                      <a:r>
                        <a:rPr lang="en-US" sz="1400" b="0" dirty="0" smtClean="0"/>
                        <a:t>G</a:t>
                      </a:r>
                      <a:endParaRPr lang="en-US" sz="1400" b="0" dirty="0"/>
                    </a:p>
                  </a:txBody>
                  <a:tcPr marL="84406" marR="84406">
                    <a:solidFill>
                      <a:srgbClr val="92D050"/>
                    </a:solidFill>
                  </a:tcPr>
                </a:tc>
              </a:tr>
              <a:tr h="327991">
                <a:tc>
                  <a:txBody>
                    <a:bodyPr/>
                    <a:lstStyle/>
                    <a:p>
                      <a:r>
                        <a:rPr lang="en-US" sz="1400" b="0" dirty="0" smtClean="0"/>
                        <a:t>CERES</a:t>
                      </a:r>
                      <a:endParaRPr lang="en-US" sz="1400" b="0" dirty="0"/>
                    </a:p>
                  </a:txBody>
                  <a:tcPr marL="84406" marR="84406"/>
                </a:tc>
                <a:tc>
                  <a:txBody>
                    <a:bodyPr/>
                    <a:lstStyle/>
                    <a:p>
                      <a:pPr algn="ctr"/>
                      <a:r>
                        <a:rPr lang="en-US" sz="1400" b="0" dirty="0" smtClean="0"/>
                        <a:t>G</a:t>
                      </a:r>
                      <a:endParaRPr lang="en-US" sz="1400" b="0" dirty="0"/>
                    </a:p>
                  </a:txBody>
                  <a:tcPr marL="84406" marR="84406">
                    <a:solidFill>
                      <a:srgbClr val="92D050"/>
                    </a:solidFill>
                  </a:tcPr>
                </a:tc>
              </a:tr>
              <a:tr h="308113">
                <a:tc>
                  <a:txBody>
                    <a:bodyPr/>
                    <a:lstStyle/>
                    <a:p>
                      <a:r>
                        <a:rPr lang="en-US" sz="1400" b="0" dirty="0" err="1" smtClean="0"/>
                        <a:t>CrIS</a:t>
                      </a:r>
                      <a:endParaRPr lang="en-US" sz="1400" b="0" dirty="0"/>
                    </a:p>
                  </a:txBody>
                  <a:tcPr marL="84406" marR="84406"/>
                </a:tc>
                <a:tc>
                  <a:txBody>
                    <a:bodyPr/>
                    <a:lstStyle/>
                    <a:p>
                      <a:pPr algn="ctr"/>
                      <a:r>
                        <a:rPr lang="en-US" sz="1400" b="0" dirty="0" smtClean="0"/>
                        <a:t>G</a:t>
                      </a:r>
                      <a:endParaRPr lang="en-US" sz="1400" b="0" dirty="0"/>
                    </a:p>
                  </a:txBody>
                  <a:tcPr marL="84406" marR="84406">
                    <a:solidFill>
                      <a:srgbClr val="92D050"/>
                    </a:solidFill>
                  </a:tcPr>
                </a:tc>
              </a:tr>
              <a:tr h="188844">
                <a:tc>
                  <a:txBody>
                    <a:bodyPr/>
                    <a:lstStyle/>
                    <a:p>
                      <a:r>
                        <a:rPr lang="en-US" sz="1400" b="0" dirty="0" smtClean="0"/>
                        <a:t>OMPS – Nadir</a:t>
                      </a:r>
                      <a:endParaRPr lang="en-US" sz="1400" b="0" dirty="0"/>
                    </a:p>
                  </a:txBody>
                  <a:tcPr marL="84406" marR="84406"/>
                </a:tc>
                <a:tc>
                  <a:txBody>
                    <a:bodyPr/>
                    <a:lstStyle/>
                    <a:p>
                      <a:pPr algn="ctr"/>
                      <a:r>
                        <a:rPr lang="en-US" sz="1400" b="0" dirty="0" smtClean="0"/>
                        <a:t>G</a:t>
                      </a:r>
                      <a:endParaRPr lang="en-US" sz="1400" b="0" dirty="0"/>
                    </a:p>
                  </a:txBody>
                  <a:tcPr marL="84406" marR="84406">
                    <a:solidFill>
                      <a:srgbClr val="92D050"/>
                    </a:solidFill>
                  </a:tcPr>
                </a:tc>
              </a:tr>
              <a:tr h="308113">
                <a:tc>
                  <a:txBody>
                    <a:bodyPr/>
                    <a:lstStyle/>
                    <a:p>
                      <a:r>
                        <a:rPr lang="en-US" sz="1400" b="0" dirty="0" smtClean="0"/>
                        <a:t>OMPS – Limb</a:t>
                      </a:r>
                      <a:endParaRPr lang="en-US" sz="1400" b="0" dirty="0"/>
                    </a:p>
                  </a:txBody>
                  <a:tcPr marL="84406" marR="84406"/>
                </a:tc>
                <a:tc>
                  <a:txBody>
                    <a:bodyPr/>
                    <a:lstStyle/>
                    <a:p>
                      <a:pPr algn="ctr"/>
                      <a:r>
                        <a:rPr lang="en-US" sz="1400" b="0" dirty="0" smtClean="0"/>
                        <a:t>G</a:t>
                      </a:r>
                      <a:endParaRPr lang="en-US" sz="1400" b="0" dirty="0"/>
                    </a:p>
                  </a:txBody>
                  <a:tcPr marL="84406" marR="84406">
                    <a:solidFill>
                      <a:srgbClr val="92D050"/>
                    </a:solidFill>
                  </a:tcPr>
                </a:tc>
              </a:tr>
              <a:tr h="308113">
                <a:tc>
                  <a:txBody>
                    <a:bodyPr/>
                    <a:lstStyle/>
                    <a:p>
                      <a:r>
                        <a:rPr lang="en-US" sz="1400" b="0" dirty="0" smtClean="0"/>
                        <a:t>VIIRS</a:t>
                      </a:r>
                      <a:endParaRPr lang="en-US" sz="1400" b="0" dirty="0"/>
                    </a:p>
                  </a:txBody>
                  <a:tcPr marL="84406" marR="84406"/>
                </a:tc>
                <a:tc>
                  <a:txBody>
                    <a:bodyPr/>
                    <a:lstStyle/>
                    <a:p>
                      <a:pPr algn="ctr"/>
                      <a:r>
                        <a:rPr lang="en-US" sz="1400" b="0" dirty="0" smtClean="0"/>
                        <a:t>G</a:t>
                      </a:r>
                      <a:endParaRPr lang="en-US" sz="1400" b="0" dirty="0"/>
                    </a:p>
                  </a:txBody>
                  <a:tcPr marL="84406" marR="84406">
                    <a:solidFill>
                      <a:srgbClr val="92D050"/>
                    </a:solidFill>
                  </a:tcPr>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2736504362"/>
              </p:ext>
            </p:extLst>
          </p:nvPr>
        </p:nvGraphicFramePr>
        <p:xfrm>
          <a:off x="6257065" y="1683027"/>
          <a:ext cx="2761549" cy="3475382"/>
        </p:xfrm>
        <a:graphic>
          <a:graphicData uri="http://schemas.openxmlformats.org/drawingml/2006/table">
            <a:tbl>
              <a:tblPr firstRow="1" bandRow="1">
                <a:tableStyleId>{5940675A-B579-460E-94D1-54222C63F5DA}</a:tableStyleId>
              </a:tblPr>
              <a:tblGrid>
                <a:gridCol w="2073455"/>
                <a:gridCol w="688094"/>
              </a:tblGrid>
              <a:tr h="367748">
                <a:tc>
                  <a:txBody>
                    <a:bodyPr/>
                    <a:lstStyle/>
                    <a:p>
                      <a:r>
                        <a:rPr lang="en-US" sz="1400" b="1" dirty="0" smtClean="0"/>
                        <a:t>Spacecraft</a:t>
                      </a:r>
                      <a:r>
                        <a:rPr lang="en-US" sz="1400" b="1" baseline="0" dirty="0" smtClean="0"/>
                        <a:t> Subsystem</a:t>
                      </a:r>
                      <a:endParaRPr lang="en-US" sz="1400" b="1" dirty="0"/>
                    </a:p>
                  </a:txBody>
                  <a:tcPr marL="84406" marR="84406"/>
                </a:tc>
                <a:tc>
                  <a:txBody>
                    <a:bodyPr/>
                    <a:lstStyle/>
                    <a:p>
                      <a:pPr algn="ctr"/>
                      <a:r>
                        <a:rPr lang="en-US" sz="1400" b="1" dirty="0" smtClean="0"/>
                        <a:t>Status</a:t>
                      </a:r>
                      <a:endParaRPr lang="en-US" sz="1400" b="1" dirty="0"/>
                    </a:p>
                  </a:txBody>
                  <a:tcPr marL="84406" marR="84406"/>
                </a:tc>
              </a:tr>
              <a:tr h="318052">
                <a:tc>
                  <a:txBody>
                    <a:bodyPr/>
                    <a:lstStyle/>
                    <a:p>
                      <a:r>
                        <a:rPr lang="en-US" sz="1400" b="0" dirty="0" smtClean="0"/>
                        <a:t>TLM,</a:t>
                      </a:r>
                      <a:r>
                        <a:rPr lang="en-US" sz="1400" b="0" baseline="0" dirty="0" smtClean="0"/>
                        <a:t> Command &amp; Control</a:t>
                      </a:r>
                      <a:endParaRPr lang="en-US" sz="1400" b="0" dirty="0"/>
                    </a:p>
                  </a:txBody>
                  <a:tcPr marL="84406" marR="84406"/>
                </a:tc>
                <a:tc>
                  <a:txBody>
                    <a:bodyPr/>
                    <a:lstStyle/>
                    <a:p>
                      <a:pPr algn="ctr"/>
                      <a:r>
                        <a:rPr lang="en-US" sz="1400" b="0" dirty="0" smtClean="0"/>
                        <a:t>G</a:t>
                      </a:r>
                      <a:endParaRPr lang="en-US" sz="1400" b="0" dirty="0"/>
                    </a:p>
                  </a:txBody>
                  <a:tcPr marL="84406" marR="84406">
                    <a:solidFill>
                      <a:srgbClr val="92D050"/>
                    </a:solidFill>
                  </a:tcPr>
                </a:tc>
              </a:tr>
              <a:tr h="327991">
                <a:tc>
                  <a:txBody>
                    <a:bodyPr/>
                    <a:lstStyle/>
                    <a:p>
                      <a:r>
                        <a:rPr lang="en-US" sz="1400" b="0" dirty="0" smtClean="0"/>
                        <a:t>ADCS</a:t>
                      </a:r>
                      <a:endParaRPr lang="en-US" sz="1400" b="0" dirty="0"/>
                    </a:p>
                  </a:txBody>
                  <a:tcPr marL="84406" marR="84406"/>
                </a:tc>
                <a:tc>
                  <a:txBody>
                    <a:bodyPr/>
                    <a:lstStyle/>
                    <a:p>
                      <a:pPr algn="ctr"/>
                      <a:r>
                        <a:rPr lang="en-US" sz="1400" b="0" dirty="0" smtClean="0"/>
                        <a:t>G</a:t>
                      </a:r>
                      <a:endParaRPr lang="en-US" sz="1400" b="0" dirty="0"/>
                    </a:p>
                  </a:txBody>
                  <a:tcPr marL="84406" marR="84406">
                    <a:solidFill>
                      <a:srgbClr val="92D050"/>
                    </a:solidFill>
                  </a:tcPr>
                </a:tc>
              </a:tr>
              <a:tr h="308113">
                <a:tc>
                  <a:txBody>
                    <a:bodyPr/>
                    <a:lstStyle/>
                    <a:p>
                      <a:r>
                        <a:rPr lang="en-US" sz="1400" b="0" dirty="0" smtClean="0"/>
                        <a:t>EPS</a:t>
                      </a:r>
                      <a:endParaRPr lang="en-US" sz="1400" b="0" dirty="0"/>
                    </a:p>
                  </a:txBody>
                  <a:tcPr marL="84406" marR="84406"/>
                </a:tc>
                <a:tc>
                  <a:txBody>
                    <a:bodyPr/>
                    <a:lstStyle/>
                    <a:p>
                      <a:pPr algn="ctr"/>
                      <a:r>
                        <a:rPr lang="en-US" sz="1400" b="0" dirty="0" smtClean="0"/>
                        <a:t>G</a:t>
                      </a:r>
                      <a:endParaRPr lang="en-US" sz="1400" b="0" dirty="0"/>
                    </a:p>
                  </a:txBody>
                  <a:tcPr marL="84406" marR="84406">
                    <a:solidFill>
                      <a:srgbClr val="92D050"/>
                    </a:solidFill>
                  </a:tcPr>
                </a:tc>
              </a:tr>
              <a:tr h="188844">
                <a:tc>
                  <a:txBody>
                    <a:bodyPr/>
                    <a:lstStyle/>
                    <a:p>
                      <a:r>
                        <a:rPr lang="en-US" sz="1400" b="0" dirty="0" smtClean="0"/>
                        <a:t>Thermal</a:t>
                      </a:r>
                      <a:r>
                        <a:rPr lang="en-US" sz="1400" b="0" baseline="0" dirty="0" smtClean="0"/>
                        <a:t> Control</a:t>
                      </a:r>
                      <a:endParaRPr lang="en-US" sz="1400" b="0" dirty="0"/>
                    </a:p>
                  </a:txBody>
                  <a:tcPr marL="84406" marR="84406"/>
                </a:tc>
                <a:tc>
                  <a:txBody>
                    <a:bodyPr/>
                    <a:lstStyle/>
                    <a:p>
                      <a:pPr algn="ctr"/>
                      <a:r>
                        <a:rPr lang="en-US" sz="1400" b="0" dirty="0" smtClean="0"/>
                        <a:t>G</a:t>
                      </a:r>
                      <a:endParaRPr lang="en-US" sz="1400" b="0" dirty="0"/>
                    </a:p>
                  </a:txBody>
                  <a:tcPr marL="84406" marR="84406">
                    <a:solidFill>
                      <a:srgbClr val="92D050"/>
                    </a:solidFill>
                  </a:tcPr>
                </a:tc>
              </a:tr>
              <a:tr h="308113">
                <a:tc>
                  <a:txBody>
                    <a:bodyPr/>
                    <a:lstStyle/>
                    <a:p>
                      <a:r>
                        <a:rPr lang="en-US" sz="1400" b="0" dirty="0" smtClean="0"/>
                        <a:t>Communications</a:t>
                      </a:r>
                      <a:endParaRPr lang="en-US" sz="1400" b="0" dirty="0"/>
                    </a:p>
                  </a:txBody>
                  <a:tcPr marL="84406" marR="84406"/>
                </a:tc>
                <a:tc>
                  <a:txBody>
                    <a:bodyPr/>
                    <a:lstStyle/>
                    <a:p>
                      <a:pPr algn="ctr"/>
                      <a:r>
                        <a:rPr lang="en-US" sz="1400" b="0" dirty="0" smtClean="0"/>
                        <a:t>G</a:t>
                      </a:r>
                      <a:endParaRPr lang="en-US" sz="1400" b="0" dirty="0"/>
                    </a:p>
                  </a:txBody>
                  <a:tcPr marL="84406" marR="84406">
                    <a:solidFill>
                      <a:srgbClr val="92D050"/>
                    </a:solidFill>
                  </a:tcPr>
                </a:tc>
              </a:tr>
              <a:tr h="308113">
                <a:tc>
                  <a:txBody>
                    <a:bodyPr/>
                    <a:lstStyle/>
                    <a:p>
                      <a:r>
                        <a:rPr lang="en-US" sz="1400" b="0" dirty="0" smtClean="0"/>
                        <a:t>CDP</a:t>
                      </a:r>
                      <a:endParaRPr lang="en-US" sz="1400" b="0" dirty="0"/>
                    </a:p>
                  </a:txBody>
                  <a:tcPr marL="84406" marR="84406"/>
                </a:tc>
                <a:tc>
                  <a:txBody>
                    <a:bodyPr/>
                    <a:lstStyle/>
                    <a:p>
                      <a:pPr algn="ctr"/>
                      <a:r>
                        <a:rPr lang="en-US" sz="1400" b="0" dirty="0" smtClean="0"/>
                        <a:t>G</a:t>
                      </a:r>
                      <a:endParaRPr lang="en-US" sz="1400" b="0" dirty="0"/>
                    </a:p>
                  </a:txBody>
                  <a:tcPr marL="84406" marR="84406">
                    <a:solidFill>
                      <a:srgbClr val="92D050"/>
                    </a:solidFill>
                  </a:tcPr>
                </a:tc>
              </a:tr>
              <a:tr h="308113">
                <a:tc>
                  <a:txBody>
                    <a:bodyPr/>
                    <a:lstStyle/>
                    <a:p>
                      <a:r>
                        <a:rPr lang="en-US" sz="1400" b="0" dirty="0" smtClean="0"/>
                        <a:t>SCC</a:t>
                      </a:r>
                      <a:endParaRPr lang="en-US" sz="1400" b="0" dirty="0"/>
                    </a:p>
                  </a:txBody>
                  <a:tcPr marL="84406" marR="84406"/>
                </a:tc>
                <a:tc>
                  <a:txBody>
                    <a:bodyPr/>
                    <a:lstStyle/>
                    <a:p>
                      <a:pPr algn="ctr"/>
                      <a:r>
                        <a:rPr lang="en-US" sz="1400" b="0" dirty="0" smtClean="0"/>
                        <a:t>G</a:t>
                      </a:r>
                      <a:endParaRPr lang="en-US" sz="1400" b="0" dirty="0"/>
                    </a:p>
                  </a:txBody>
                  <a:tcPr marL="84406" marR="84406">
                    <a:solidFill>
                      <a:srgbClr val="92D050"/>
                    </a:solidFill>
                  </a:tcPr>
                </a:tc>
              </a:tr>
              <a:tr h="308113">
                <a:tc>
                  <a:txBody>
                    <a:bodyPr/>
                    <a:lstStyle/>
                    <a:p>
                      <a:r>
                        <a:rPr lang="en-US" sz="1400" b="0" dirty="0" smtClean="0"/>
                        <a:t>GPS</a:t>
                      </a:r>
                      <a:endParaRPr lang="en-US" sz="1400" b="0" dirty="0"/>
                    </a:p>
                  </a:txBody>
                  <a:tcPr marL="84406" marR="84406"/>
                </a:tc>
                <a:tc>
                  <a:txBody>
                    <a:bodyPr/>
                    <a:lstStyle/>
                    <a:p>
                      <a:pPr algn="ctr"/>
                      <a:r>
                        <a:rPr lang="en-US" sz="1400" b="0" dirty="0" smtClean="0"/>
                        <a:t>G</a:t>
                      </a:r>
                      <a:endParaRPr lang="en-US" sz="1400" b="0" dirty="0"/>
                    </a:p>
                  </a:txBody>
                  <a:tcPr marL="84406" marR="84406">
                    <a:solidFill>
                      <a:srgbClr val="92D050"/>
                    </a:solidFill>
                  </a:tcPr>
                </a:tc>
              </a:tr>
              <a:tr h="308113">
                <a:tc>
                  <a:txBody>
                    <a:bodyPr/>
                    <a:lstStyle/>
                    <a:p>
                      <a:r>
                        <a:rPr lang="en-US" sz="1400" b="0" dirty="0" smtClean="0"/>
                        <a:t>1553</a:t>
                      </a:r>
                      <a:endParaRPr lang="en-US" sz="1400" b="0" dirty="0"/>
                    </a:p>
                  </a:txBody>
                  <a:tcPr marL="84406" marR="84406"/>
                </a:tc>
                <a:tc>
                  <a:txBody>
                    <a:bodyPr/>
                    <a:lstStyle/>
                    <a:p>
                      <a:pPr algn="ctr"/>
                      <a:r>
                        <a:rPr lang="en-US" sz="1400" b="0" dirty="0" smtClean="0"/>
                        <a:t>G</a:t>
                      </a:r>
                      <a:endParaRPr lang="en-US" sz="1400" b="0" dirty="0"/>
                    </a:p>
                  </a:txBody>
                  <a:tcPr marL="84406" marR="84406">
                    <a:solidFill>
                      <a:srgbClr val="92D050"/>
                    </a:solidFill>
                  </a:tcPr>
                </a:tc>
              </a:tr>
              <a:tr h="308113">
                <a:tc>
                  <a:txBody>
                    <a:bodyPr/>
                    <a:lstStyle/>
                    <a:p>
                      <a:r>
                        <a:rPr lang="en-US" sz="1400" b="0" dirty="0" smtClean="0"/>
                        <a:t>1394</a:t>
                      </a:r>
                      <a:endParaRPr lang="en-US" sz="1400" b="0" dirty="0"/>
                    </a:p>
                  </a:txBody>
                  <a:tcPr marL="84406" marR="84406"/>
                </a:tc>
                <a:tc>
                  <a:txBody>
                    <a:bodyPr/>
                    <a:lstStyle/>
                    <a:p>
                      <a:pPr algn="ctr"/>
                      <a:r>
                        <a:rPr lang="en-US" sz="1400" b="0" dirty="0" smtClean="0"/>
                        <a:t>G</a:t>
                      </a:r>
                      <a:endParaRPr lang="en-US" sz="1400" b="0" dirty="0"/>
                    </a:p>
                  </a:txBody>
                  <a:tcPr marL="84406" marR="84406">
                    <a:solidFill>
                      <a:srgbClr val="92D050"/>
                    </a:solidFill>
                  </a:tcPr>
                </a:tc>
              </a:tr>
            </a:tbl>
          </a:graphicData>
        </a:graphic>
      </p:graphicFrame>
      <p:sp>
        <p:nvSpPr>
          <p:cNvPr id="11" name="TextBox 10"/>
          <p:cNvSpPr txBox="1"/>
          <p:nvPr/>
        </p:nvSpPr>
        <p:spPr>
          <a:xfrm>
            <a:off x="3559738" y="4224133"/>
            <a:ext cx="278540" cy="369332"/>
          </a:xfrm>
          <a:prstGeom prst="rect">
            <a:avLst/>
          </a:prstGeom>
          <a:solidFill>
            <a:srgbClr val="5AA037"/>
          </a:solidFill>
          <a:ln w="19050">
            <a:solidFill>
              <a:schemeClr val="tx1"/>
            </a:solidFill>
          </a:ln>
        </p:spPr>
        <p:txBody>
          <a:bodyPr wrap="square" rtlCol="0">
            <a:spAutoFit/>
          </a:bodyPr>
          <a:lstStyle/>
          <a:p>
            <a:endParaRPr lang="en-US" dirty="0"/>
          </a:p>
        </p:txBody>
      </p:sp>
      <p:sp>
        <p:nvSpPr>
          <p:cNvPr id="14" name="TextBox 13"/>
          <p:cNvSpPr txBox="1"/>
          <p:nvPr/>
        </p:nvSpPr>
        <p:spPr>
          <a:xfrm>
            <a:off x="3562798" y="4734340"/>
            <a:ext cx="278540" cy="369332"/>
          </a:xfrm>
          <a:prstGeom prst="rect">
            <a:avLst/>
          </a:prstGeom>
          <a:solidFill>
            <a:srgbClr val="FFFF00"/>
          </a:solidFill>
          <a:ln w="19050">
            <a:solidFill>
              <a:schemeClr val="tx1"/>
            </a:solidFill>
          </a:ln>
        </p:spPr>
        <p:txBody>
          <a:bodyPr wrap="square" rtlCol="0">
            <a:spAutoFit/>
          </a:bodyPr>
          <a:lstStyle/>
          <a:p>
            <a:endParaRPr lang="en-US" dirty="0"/>
          </a:p>
        </p:txBody>
      </p:sp>
      <p:sp>
        <p:nvSpPr>
          <p:cNvPr id="15" name="TextBox 14"/>
          <p:cNvSpPr txBox="1"/>
          <p:nvPr/>
        </p:nvSpPr>
        <p:spPr>
          <a:xfrm>
            <a:off x="3911434" y="4620208"/>
            <a:ext cx="2137677" cy="523220"/>
          </a:xfrm>
          <a:prstGeom prst="rect">
            <a:avLst/>
          </a:prstGeom>
          <a:noFill/>
        </p:spPr>
        <p:txBody>
          <a:bodyPr wrap="square" rtlCol="0">
            <a:spAutoFit/>
          </a:bodyPr>
          <a:lstStyle/>
          <a:p>
            <a:r>
              <a:rPr lang="en-US" sz="1400" b="0" dirty="0" smtClean="0">
                <a:solidFill>
                  <a:schemeClr val="tx1"/>
                </a:solidFill>
                <a:latin typeface="+mn-lt"/>
              </a:rPr>
              <a:t>Operational with limitations (or in standby)</a:t>
            </a:r>
            <a:endParaRPr lang="en-US" sz="1400" b="0" dirty="0">
              <a:solidFill>
                <a:schemeClr val="tx1"/>
              </a:solidFill>
              <a:latin typeface="+mn-lt"/>
            </a:endParaRPr>
          </a:p>
        </p:txBody>
      </p:sp>
      <p:sp>
        <p:nvSpPr>
          <p:cNvPr id="16" name="TextBox 15"/>
          <p:cNvSpPr txBox="1"/>
          <p:nvPr/>
        </p:nvSpPr>
        <p:spPr>
          <a:xfrm>
            <a:off x="3565858" y="5264429"/>
            <a:ext cx="278540" cy="369332"/>
          </a:xfrm>
          <a:prstGeom prst="rect">
            <a:avLst/>
          </a:prstGeom>
          <a:solidFill>
            <a:srgbClr val="FFC000"/>
          </a:solidFill>
          <a:ln w="19050">
            <a:solidFill>
              <a:schemeClr val="tx1"/>
            </a:solidFill>
          </a:ln>
        </p:spPr>
        <p:txBody>
          <a:bodyPr wrap="square" rtlCol="0">
            <a:spAutoFit/>
          </a:bodyPr>
          <a:lstStyle/>
          <a:p>
            <a:endParaRPr lang="en-US" dirty="0"/>
          </a:p>
        </p:txBody>
      </p:sp>
      <p:sp>
        <p:nvSpPr>
          <p:cNvPr id="17" name="TextBox 16"/>
          <p:cNvSpPr txBox="1"/>
          <p:nvPr/>
        </p:nvSpPr>
        <p:spPr>
          <a:xfrm>
            <a:off x="3914494" y="5190053"/>
            <a:ext cx="2137677" cy="523220"/>
          </a:xfrm>
          <a:prstGeom prst="rect">
            <a:avLst/>
          </a:prstGeom>
          <a:noFill/>
        </p:spPr>
        <p:txBody>
          <a:bodyPr wrap="square" rtlCol="0">
            <a:spAutoFit/>
          </a:bodyPr>
          <a:lstStyle/>
          <a:p>
            <a:r>
              <a:rPr lang="en-US" sz="1400" b="0" dirty="0" smtClean="0">
                <a:solidFill>
                  <a:schemeClr val="tx1"/>
                </a:solidFill>
                <a:latin typeface="+mn-lt"/>
              </a:rPr>
              <a:t>Operational with degraded performance</a:t>
            </a:r>
            <a:endParaRPr lang="en-US" sz="1400" b="0" dirty="0">
              <a:solidFill>
                <a:schemeClr val="tx1"/>
              </a:solidFill>
              <a:latin typeface="+mn-lt"/>
            </a:endParaRPr>
          </a:p>
        </p:txBody>
      </p:sp>
      <p:sp>
        <p:nvSpPr>
          <p:cNvPr id="20" name="TextBox 19"/>
          <p:cNvSpPr txBox="1"/>
          <p:nvPr/>
        </p:nvSpPr>
        <p:spPr>
          <a:xfrm>
            <a:off x="3917554" y="4209392"/>
            <a:ext cx="2137677" cy="307777"/>
          </a:xfrm>
          <a:prstGeom prst="rect">
            <a:avLst/>
          </a:prstGeom>
          <a:noFill/>
        </p:spPr>
        <p:txBody>
          <a:bodyPr wrap="square" rtlCol="0">
            <a:spAutoFit/>
          </a:bodyPr>
          <a:lstStyle/>
          <a:p>
            <a:r>
              <a:rPr lang="en-US" sz="1400" b="0" dirty="0" smtClean="0">
                <a:solidFill>
                  <a:schemeClr val="tx1"/>
                </a:solidFill>
                <a:latin typeface="+mn-lt"/>
              </a:rPr>
              <a:t>Operational (or capable of)</a:t>
            </a:r>
            <a:endParaRPr lang="en-US" sz="1400" b="0" dirty="0">
              <a:solidFill>
                <a:schemeClr val="tx1"/>
              </a:solidFill>
              <a:latin typeface="+mn-lt"/>
            </a:endParaRPr>
          </a:p>
        </p:txBody>
      </p:sp>
      <p:sp>
        <p:nvSpPr>
          <p:cNvPr id="21" name="TextBox 20"/>
          <p:cNvSpPr txBox="1"/>
          <p:nvPr/>
        </p:nvSpPr>
        <p:spPr>
          <a:xfrm>
            <a:off x="6342697" y="5350557"/>
            <a:ext cx="278540" cy="369332"/>
          </a:xfrm>
          <a:prstGeom prst="rect">
            <a:avLst/>
          </a:prstGeom>
          <a:solidFill>
            <a:srgbClr val="00B0F0"/>
          </a:solidFill>
          <a:ln w="19050">
            <a:solidFill>
              <a:schemeClr val="tx1"/>
            </a:solidFill>
          </a:ln>
        </p:spPr>
        <p:txBody>
          <a:bodyPr wrap="square" rtlCol="0">
            <a:spAutoFit/>
          </a:bodyPr>
          <a:lstStyle/>
          <a:p>
            <a:endParaRPr lang="en-US" dirty="0"/>
          </a:p>
        </p:txBody>
      </p:sp>
      <p:sp>
        <p:nvSpPr>
          <p:cNvPr id="22" name="TextBox 21"/>
          <p:cNvSpPr txBox="1"/>
          <p:nvPr/>
        </p:nvSpPr>
        <p:spPr>
          <a:xfrm>
            <a:off x="6682158" y="5342805"/>
            <a:ext cx="2137677" cy="307777"/>
          </a:xfrm>
          <a:prstGeom prst="rect">
            <a:avLst/>
          </a:prstGeom>
          <a:noFill/>
        </p:spPr>
        <p:txBody>
          <a:bodyPr wrap="square" rtlCol="0">
            <a:spAutoFit/>
          </a:bodyPr>
          <a:lstStyle/>
          <a:p>
            <a:r>
              <a:rPr lang="en-US" sz="1400" b="0" dirty="0" smtClean="0">
                <a:solidFill>
                  <a:schemeClr val="tx1"/>
                </a:solidFill>
                <a:latin typeface="+mn-lt"/>
              </a:rPr>
              <a:t>Functional but turned off</a:t>
            </a:r>
            <a:endParaRPr lang="en-US" sz="1400" b="0" dirty="0">
              <a:solidFill>
                <a:schemeClr val="tx1"/>
              </a:solidFill>
              <a:latin typeface="+mn-lt"/>
            </a:endParaRPr>
          </a:p>
        </p:txBody>
      </p:sp>
      <p:sp>
        <p:nvSpPr>
          <p:cNvPr id="23" name="TextBox 22"/>
          <p:cNvSpPr txBox="1"/>
          <p:nvPr/>
        </p:nvSpPr>
        <p:spPr>
          <a:xfrm>
            <a:off x="6345757" y="5840883"/>
            <a:ext cx="278540" cy="369332"/>
          </a:xfrm>
          <a:prstGeom prst="rect">
            <a:avLst/>
          </a:prstGeom>
          <a:solidFill>
            <a:schemeClr val="bg1"/>
          </a:solidFill>
          <a:ln w="19050">
            <a:solidFill>
              <a:schemeClr val="tx1"/>
            </a:solidFill>
          </a:ln>
        </p:spPr>
        <p:txBody>
          <a:bodyPr wrap="square" rtlCol="0">
            <a:spAutoFit/>
          </a:bodyPr>
          <a:lstStyle/>
          <a:p>
            <a:endParaRPr lang="en-US" dirty="0"/>
          </a:p>
        </p:txBody>
      </p:sp>
      <p:sp>
        <p:nvSpPr>
          <p:cNvPr id="24" name="TextBox 23"/>
          <p:cNvSpPr txBox="1"/>
          <p:nvPr/>
        </p:nvSpPr>
        <p:spPr>
          <a:xfrm>
            <a:off x="6685218" y="5833131"/>
            <a:ext cx="2137677" cy="307777"/>
          </a:xfrm>
          <a:prstGeom prst="rect">
            <a:avLst/>
          </a:prstGeom>
          <a:noFill/>
        </p:spPr>
        <p:txBody>
          <a:bodyPr wrap="square" rtlCol="0">
            <a:spAutoFit/>
          </a:bodyPr>
          <a:lstStyle/>
          <a:p>
            <a:r>
              <a:rPr lang="en-US" sz="1400" b="0" dirty="0" smtClean="0">
                <a:solidFill>
                  <a:schemeClr val="tx1"/>
                </a:solidFill>
                <a:latin typeface="+mn-lt"/>
              </a:rPr>
              <a:t>No status reported</a:t>
            </a:r>
            <a:endParaRPr lang="en-US" sz="1400" b="0" dirty="0">
              <a:solidFill>
                <a:schemeClr val="tx1"/>
              </a:solidFill>
              <a:latin typeface="+mn-lt"/>
            </a:endParaRPr>
          </a:p>
        </p:txBody>
      </p:sp>
      <p:sp>
        <p:nvSpPr>
          <p:cNvPr id="25" name="TextBox 24"/>
          <p:cNvSpPr txBox="1"/>
          <p:nvPr/>
        </p:nvSpPr>
        <p:spPr>
          <a:xfrm>
            <a:off x="3575035" y="5781250"/>
            <a:ext cx="278540" cy="369332"/>
          </a:xfrm>
          <a:prstGeom prst="rect">
            <a:avLst/>
          </a:prstGeom>
          <a:solidFill>
            <a:srgbClr val="FF0000"/>
          </a:solidFill>
          <a:ln w="19050">
            <a:solidFill>
              <a:schemeClr val="tx1"/>
            </a:solidFill>
          </a:ln>
        </p:spPr>
        <p:txBody>
          <a:bodyPr wrap="square" rtlCol="0">
            <a:spAutoFit/>
          </a:bodyPr>
          <a:lstStyle/>
          <a:p>
            <a:endParaRPr lang="en-US" dirty="0"/>
          </a:p>
        </p:txBody>
      </p:sp>
      <p:sp>
        <p:nvSpPr>
          <p:cNvPr id="26" name="TextBox 25"/>
          <p:cNvSpPr txBox="1"/>
          <p:nvPr/>
        </p:nvSpPr>
        <p:spPr>
          <a:xfrm>
            <a:off x="3914496" y="5783437"/>
            <a:ext cx="2137677" cy="307777"/>
          </a:xfrm>
          <a:prstGeom prst="rect">
            <a:avLst/>
          </a:prstGeom>
          <a:noFill/>
        </p:spPr>
        <p:txBody>
          <a:bodyPr wrap="square" rtlCol="0">
            <a:spAutoFit/>
          </a:bodyPr>
          <a:lstStyle/>
          <a:p>
            <a:r>
              <a:rPr lang="en-US" sz="1400" b="0" dirty="0" smtClean="0">
                <a:solidFill>
                  <a:schemeClr val="tx1"/>
                </a:solidFill>
                <a:latin typeface="+mn-lt"/>
              </a:rPr>
              <a:t>Not functional</a:t>
            </a:r>
            <a:endParaRPr lang="en-US" sz="1400" b="0" dirty="0">
              <a:solidFill>
                <a:schemeClr val="tx1"/>
              </a:solidFill>
              <a:latin typeface="+mn-lt"/>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9850"/>
            <a:ext cx="1328737" cy="122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49886" y="15949"/>
            <a:ext cx="1182687"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 y="3358549"/>
            <a:ext cx="2667000" cy="266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53714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smtClean="0"/>
              <a:t>LEO </a:t>
            </a:r>
            <a:r>
              <a:rPr lang="en-US" b="0" dirty="0" err="1" smtClean="0"/>
              <a:t>Flyout</a:t>
            </a:r>
            <a:r>
              <a:rPr lang="en-US" b="0" dirty="0" smtClean="0"/>
              <a:t> Schedule</a:t>
            </a:r>
            <a:endParaRPr lang="en-US" b="0" dirty="0"/>
          </a:p>
        </p:txBody>
      </p:sp>
      <p:sp>
        <p:nvSpPr>
          <p:cNvPr id="5" name="Rectangle 6"/>
          <p:cNvSpPr>
            <a:spLocks noChangeArrowheads="1"/>
          </p:cNvSpPr>
          <p:nvPr/>
        </p:nvSpPr>
        <p:spPr bwMode="auto">
          <a:xfrm>
            <a:off x="354531" y="6048392"/>
            <a:ext cx="8382000" cy="364338"/>
          </a:xfrm>
          <a:prstGeom prst="rect">
            <a:avLst/>
          </a:prstGeom>
          <a:noFill/>
          <a:ln w="9525">
            <a:noFill/>
            <a:miter lim="800000"/>
            <a:headEnd/>
            <a:tailEnd/>
          </a:ln>
        </p:spPr>
        <p:txBody>
          <a:bodyPr wrap="square" lIns="86493" tIns="43247" rIns="86493" bIns="43247">
            <a:spAutoFit/>
          </a:bodyPr>
          <a:lstStyle/>
          <a:p>
            <a:r>
              <a:rPr lang="en-US" dirty="0"/>
              <a:t>   </a:t>
            </a:r>
            <a:r>
              <a:rPr lang="en-US" dirty="0">
                <a:hlinkClick r:id="rId3"/>
              </a:rPr>
              <a:t>http://www.nesdis.noaa.gov/FlyoutSchedules.html</a:t>
            </a:r>
            <a:r>
              <a:rPr lang="en-US" dirty="0"/>
              <a:t>   </a:t>
            </a:r>
            <a:r>
              <a:rPr lang="en-US" dirty="0" smtClean="0"/>
              <a:t>           </a:t>
            </a:r>
            <a:r>
              <a:rPr lang="en-US" dirty="0">
                <a:hlinkClick r:id="rId4"/>
              </a:rPr>
              <a:t>http://</a:t>
            </a:r>
            <a:r>
              <a:rPr lang="en-US" dirty="0" smtClean="0">
                <a:hlinkClick r:id="rId4"/>
              </a:rPr>
              <a:t>www.jpss.noaa.gov</a:t>
            </a:r>
            <a:r>
              <a:rPr lang="en-US" dirty="0" smtClean="0"/>
              <a:t> </a:t>
            </a:r>
            <a:endParaRPr lang="en-US" dirty="0"/>
          </a:p>
        </p:txBody>
      </p:sp>
      <p:pic>
        <p:nvPicPr>
          <p:cNvPr id="1026" name="Picture 2"/>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990600" y="1123894"/>
            <a:ext cx="6540068" cy="50022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25429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2438400"/>
            <a:ext cx="8229600" cy="1143000"/>
          </a:xfrm>
        </p:spPr>
        <p:txBody>
          <a:bodyPr>
            <a:normAutofit fontScale="90000"/>
          </a:bodyPr>
          <a:lstStyle/>
          <a:p>
            <a:r>
              <a:rPr lang="en-US" b="1" dirty="0" smtClean="0"/>
              <a:t>Current and Future </a:t>
            </a:r>
            <a:br>
              <a:rPr lang="en-US" b="1" dirty="0" smtClean="0"/>
            </a:br>
            <a:r>
              <a:rPr lang="en-US" b="1" dirty="0" smtClean="0"/>
              <a:t>Data Access &amp; Distribution</a:t>
            </a:r>
            <a:br>
              <a:rPr lang="en-US" b="1" dirty="0" smtClean="0"/>
            </a:br>
            <a:endParaRPr lang="en-US" b="1" dirty="0"/>
          </a:p>
        </p:txBody>
      </p:sp>
    </p:spTree>
    <p:extLst>
      <p:ext uri="{BB962C8B-B14F-4D97-AF65-F5344CB8AC3E}">
        <p14:creationId xmlns:p14="http://schemas.microsoft.com/office/powerpoint/2010/main" val="4244041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a:xfrm>
            <a:off x="381000" y="76200"/>
            <a:ext cx="8382000" cy="762000"/>
          </a:xfrm>
        </p:spPr>
        <p:txBody>
          <a:bodyPr>
            <a:normAutofit/>
          </a:bodyPr>
          <a:lstStyle/>
          <a:p>
            <a:r>
              <a:rPr lang="en-US" sz="4000" dirty="0" smtClean="0"/>
              <a:t>Data Access &amp; Distribution Policy</a:t>
            </a:r>
          </a:p>
        </p:txBody>
      </p:sp>
      <p:sp>
        <p:nvSpPr>
          <p:cNvPr id="51" name="Content Placeholder 50"/>
          <p:cNvSpPr>
            <a:spLocks noGrp="1"/>
          </p:cNvSpPr>
          <p:nvPr>
            <p:ph idx="1"/>
          </p:nvPr>
        </p:nvSpPr>
        <p:spPr>
          <a:xfrm>
            <a:off x="533400" y="762000"/>
            <a:ext cx="8305800" cy="5105400"/>
          </a:xfrm>
        </p:spPr>
        <p:txBody>
          <a:bodyPr>
            <a:noAutofit/>
          </a:bodyPr>
          <a:lstStyle/>
          <a:p>
            <a:pPr>
              <a:defRPr/>
            </a:pPr>
            <a:r>
              <a:rPr lang="en-US" sz="2000" dirty="0" smtClean="0"/>
              <a:t>Full policy and forms at </a:t>
            </a:r>
            <a:r>
              <a:rPr lang="en-US" sz="1600" dirty="0" smtClean="0">
                <a:solidFill>
                  <a:srgbClr val="3399FF"/>
                </a:solidFill>
              </a:rPr>
              <a:t>http://www.ospo.noaa.gov/Organization/About/access.html </a:t>
            </a:r>
          </a:p>
          <a:p>
            <a:pPr>
              <a:defRPr/>
            </a:pPr>
            <a:r>
              <a:rPr lang="en-US" sz="2000" dirty="0" smtClean="0"/>
              <a:t>Security requirement to know and document all users accessing operational data servers and what products they are receiving</a:t>
            </a:r>
          </a:p>
          <a:p>
            <a:pPr lvl="1">
              <a:defRPr/>
            </a:pPr>
            <a:r>
              <a:rPr lang="en-US" sz="1600" dirty="0" smtClean="0"/>
              <a:t>Users request data using a Data Access Request (DAR) form.</a:t>
            </a:r>
          </a:p>
          <a:p>
            <a:pPr>
              <a:defRPr/>
            </a:pPr>
            <a:r>
              <a:rPr lang="en-US" sz="2000" dirty="0" smtClean="0"/>
              <a:t>Ever increasing data volume requires prioritization of users to effectively manage</a:t>
            </a:r>
            <a:r>
              <a:rPr lang="en-US" sz="2000" dirty="0" smtClean="0">
                <a:solidFill>
                  <a:srgbClr val="FF0000"/>
                </a:solidFill>
              </a:rPr>
              <a:t> </a:t>
            </a:r>
            <a:r>
              <a:rPr lang="en-US" sz="2000" dirty="0" smtClean="0"/>
              <a:t>distribution resources and ensure effective system performance</a:t>
            </a:r>
          </a:p>
          <a:p>
            <a:r>
              <a:rPr lang="en-US" sz="2000" dirty="0" smtClean="0"/>
              <a:t>Higher priority access will be given to organizations with:</a:t>
            </a:r>
          </a:p>
          <a:p>
            <a:pPr lvl="1"/>
            <a:r>
              <a:rPr lang="en-US" sz="1600" dirty="0" smtClean="0"/>
              <a:t>Mission and statutory authority </a:t>
            </a:r>
          </a:p>
          <a:p>
            <a:pPr lvl="1"/>
            <a:r>
              <a:rPr lang="en-US" sz="1600" dirty="0" smtClean="0"/>
              <a:t>Signed NESDIS cooperative agreements or legislative authorities</a:t>
            </a:r>
          </a:p>
          <a:p>
            <a:pPr lvl="1"/>
            <a:r>
              <a:rPr lang="en-US" sz="1600" dirty="0" smtClean="0"/>
              <a:t>A demonstrated timeliness requirement for near-real time data to support operational user applications</a:t>
            </a:r>
          </a:p>
          <a:p>
            <a:pPr>
              <a:defRPr/>
            </a:pPr>
            <a:r>
              <a:rPr lang="en-US" sz="2000" dirty="0" smtClean="0"/>
              <a:t>If available and sufficient, users will be directed to sources of data external to NESDIS (e.g. CIMSS).   Also recommend alternatives for denied users</a:t>
            </a:r>
          </a:p>
          <a:p>
            <a:pPr>
              <a:buNone/>
              <a:defRPr/>
            </a:pPr>
            <a:endParaRPr lang="en-US" sz="2000" dirty="0" smtClean="0"/>
          </a:p>
          <a:p>
            <a:pPr>
              <a:defRPr/>
            </a:pPr>
            <a:endParaRPr lang="en-US" sz="2000" dirty="0" smtClean="0"/>
          </a:p>
          <a:p>
            <a:pPr>
              <a:defRPr/>
            </a:pPr>
            <a:endParaRPr lang="en-US" sz="2000" dirty="0"/>
          </a:p>
        </p:txBody>
      </p:sp>
      <p:pic>
        <p:nvPicPr>
          <p:cNvPr id="4" name="Picture 3" descr="CTP.jpg"/>
          <p:cNvPicPr>
            <a:picLocks noChangeAspect="1"/>
          </p:cNvPicPr>
          <p:nvPr/>
        </p:nvPicPr>
        <p:blipFill>
          <a:blip r:embed="rId3" cstate="print"/>
          <a:stretch>
            <a:fillRect/>
          </a:stretch>
        </p:blipFill>
        <p:spPr>
          <a:xfrm>
            <a:off x="1314372" y="4917744"/>
            <a:ext cx="2121828" cy="1591371"/>
          </a:xfrm>
          <a:prstGeom prst="rect">
            <a:avLst/>
          </a:prstGeom>
        </p:spPr>
        <p:style>
          <a:lnRef idx="0">
            <a:schemeClr val="dk1"/>
          </a:lnRef>
          <a:fillRef idx="3">
            <a:schemeClr val="dk1"/>
          </a:fillRef>
          <a:effectRef idx="3">
            <a:schemeClr val="dk1"/>
          </a:effectRef>
          <a:fontRef idx="minor">
            <a:schemeClr val="lt1"/>
          </a:fontRef>
        </p:style>
      </p:pic>
      <p:pic>
        <p:nvPicPr>
          <p:cNvPr id="5" name="Picture 4" descr="LI.jpg"/>
          <p:cNvPicPr>
            <a:picLocks noChangeAspect="1"/>
          </p:cNvPicPr>
          <p:nvPr/>
        </p:nvPicPr>
        <p:blipFill>
          <a:blip r:embed="rId4" cstate="print"/>
          <a:stretch>
            <a:fillRect/>
          </a:stretch>
        </p:blipFill>
        <p:spPr>
          <a:xfrm>
            <a:off x="5650572" y="4917744"/>
            <a:ext cx="2121828" cy="1591371"/>
          </a:xfrm>
          <a:prstGeom prst="rect">
            <a:avLst/>
          </a:prstGeom>
        </p:spPr>
        <p:style>
          <a:lnRef idx="0">
            <a:schemeClr val="dk1"/>
          </a:lnRef>
          <a:fillRef idx="3">
            <a:schemeClr val="dk1"/>
          </a:fillRef>
          <a:effectRef idx="3">
            <a:schemeClr val="dk1"/>
          </a:effectRef>
          <a:fontRef idx="minor">
            <a:schemeClr val="lt1"/>
          </a:fontRef>
        </p:style>
      </p:pic>
      <p:sp>
        <p:nvSpPr>
          <p:cNvPr id="6" name="TextBox 5"/>
          <p:cNvSpPr txBox="1"/>
          <p:nvPr/>
        </p:nvSpPr>
        <p:spPr>
          <a:xfrm>
            <a:off x="3399407" y="5257800"/>
            <a:ext cx="1064514" cy="923330"/>
          </a:xfrm>
          <a:prstGeom prst="rect">
            <a:avLst/>
          </a:prstGeom>
          <a:noFill/>
        </p:spPr>
        <p:txBody>
          <a:bodyPr wrap="square" rtlCol="0">
            <a:spAutoFit/>
          </a:bodyPr>
          <a:lstStyle/>
          <a:p>
            <a:r>
              <a:rPr lang="en-US" b="1" dirty="0" smtClean="0"/>
              <a:t>Cloud Top</a:t>
            </a:r>
          </a:p>
          <a:p>
            <a:r>
              <a:rPr lang="en-US" b="1" dirty="0" smtClean="0"/>
              <a:t>Pressure</a:t>
            </a:r>
            <a:endParaRPr lang="en-US" b="1" dirty="0"/>
          </a:p>
        </p:txBody>
      </p:sp>
      <p:sp>
        <p:nvSpPr>
          <p:cNvPr id="7" name="TextBox 6"/>
          <p:cNvSpPr txBox="1"/>
          <p:nvPr/>
        </p:nvSpPr>
        <p:spPr>
          <a:xfrm>
            <a:off x="7760628" y="5396300"/>
            <a:ext cx="849972" cy="646331"/>
          </a:xfrm>
          <a:prstGeom prst="rect">
            <a:avLst/>
          </a:prstGeom>
          <a:noFill/>
        </p:spPr>
        <p:txBody>
          <a:bodyPr wrap="square" rtlCol="0">
            <a:spAutoFit/>
          </a:bodyPr>
          <a:lstStyle/>
          <a:p>
            <a:r>
              <a:rPr lang="en-US" b="1" dirty="0" smtClean="0"/>
              <a:t>Lifted </a:t>
            </a:r>
          </a:p>
          <a:p>
            <a:r>
              <a:rPr lang="en-US" b="1" dirty="0" smtClean="0"/>
              <a:t>Index</a:t>
            </a:r>
            <a:endParaRPr lang="en-US" b="1" dirty="0"/>
          </a:p>
        </p:txBody>
      </p:sp>
    </p:spTree>
    <p:extLst>
      <p:ext uri="{BB962C8B-B14F-4D97-AF65-F5344CB8AC3E}">
        <p14:creationId xmlns:p14="http://schemas.microsoft.com/office/powerpoint/2010/main" val="4130887177"/>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cgwright\Working\12_025_JamieHawkins\SOA evolution_rev2_1st.jpg"/>
          <p:cNvPicPr>
            <a:picLocks noChangeAspect="1" noChangeArrowheads="1"/>
          </p:cNvPicPr>
          <p:nvPr/>
        </p:nvPicPr>
        <p:blipFill>
          <a:blip r:embed="rId3" cstate="print"/>
          <a:srcRect/>
          <a:stretch>
            <a:fillRect/>
          </a:stretch>
        </p:blipFill>
        <p:spPr bwMode="auto">
          <a:xfrm>
            <a:off x="1523999" y="3374439"/>
            <a:ext cx="5410201" cy="3089206"/>
          </a:xfrm>
          <a:prstGeom prst="rect">
            <a:avLst/>
          </a:prstGeom>
          <a:noFill/>
        </p:spPr>
      </p:pic>
      <p:sp>
        <p:nvSpPr>
          <p:cNvPr id="2" name="Title 1"/>
          <p:cNvSpPr>
            <a:spLocks noGrp="1"/>
          </p:cNvSpPr>
          <p:nvPr>
            <p:ph type="title"/>
          </p:nvPr>
        </p:nvSpPr>
        <p:spPr>
          <a:xfrm>
            <a:off x="228600" y="152400"/>
            <a:ext cx="8686800" cy="609600"/>
          </a:xfrm>
        </p:spPr>
        <p:txBody>
          <a:bodyPr>
            <a:noAutofit/>
          </a:bodyPr>
          <a:lstStyle/>
          <a:p>
            <a:r>
              <a:rPr lang="en-US" sz="3200" dirty="0" smtClean="0"/>
              <a:t>PDA Distribution Service Improvements</a:t>
            </a:r>
            <a:endParaRPr lang="en-US" sz="3200" dirty="0"/>
          </a:p>
        </p:txBody>
      </p:sp>
      <p:sp>
        <p:nvSpPr>
          <p:cNvPr id="3" name="Content Placeholder 2"/>
          <p:cNvSpPr>
            <a:spLocks noGrp="1"/>
          </p:cNvSpPr>
          <p:nvPr>
            <p:ph idx="1"/>
          </p:nvPr>
        </p:nvSpPr>
        <p:spPr>
          <a:xfrm>
            <a:off x="609600" y="762000"/>
            <a:ext cx="7924800" cy="3048000"/>
          </a:xfrm>
        </p:spPr>
        <p:txBody>
          <a:bodyPr>
            <a:normAutofit fontScale="25000" lnSpcReduction="20000"/>
          </a:bodyPr>
          <a:lstStyle/>
          <a:p>
            <a:pPr>
              <a:spcBef>
                <a:spcPts val="0"/>
              </a:spcBef>
              <a:defRPr/>
            </a:pPr>
            <a:r>
              <a:rPr lang="en-US" sz="8000" dirty="0"/>
              <a:t>The purpose of the Product Distribution and Access (PDA) is to serve as the NESDIS enterprise distribution system for near real-time users</a:t>
            </a:r>
            <a:r>
              <a:rPr lang="en-US" sz="8000" dirty="0" smtClean="0"/>
              <a:t>.</a:t>
            </a:r>
          </a:p>
          <a:p>
            <a:pPr marL="0" indent="0">
              <a:spcBef>
                <a:spcPts val="0"/>
              </a:spcBef>
              <a:buNone/>
              <a:defRPr/>
            </a:pPr>
            <a:endParaRPr lang="en-US" sz="6400" dirty="0"/>
          </a:p>
          <a:p>
            <a:pPr lvl="1">
              <a:spcBef>
                <a:spcPts val="0"/>
              </a:spcBef>
              <a:defRPr/>
            </a:pPr>
            <a:r>
              <a:rPr lang="en-US" sz="6400" dirty="0" smtClean="0"/>
              <a:t>PDA </a:t>
            </a:r>
            <a:r>
              <a:rPr lang="en-US" sz="6400" dirty="0"/>
              <a:t>will e</a:t>
            </a:r>
            <a:r>
              <a:rPr lang="en-US" sz="6400" dirty="0" smtClean="0"/>
              <a:t>nable </a:t>
            </a:r>
            <a:r>
              <a:rPr lang="en-US" sz="6400" dirty="0"/>
              <a:t>NESDIS to more easily scale </a:t>
            </a:r>
            <a:r>
              <a:rPr lang="en-US" sz="6400" dirty="0" smtClean="0"/>
              <a:t>framework to </a:t>
            </a:r>
            <a:r>
              <a:rPr lang="en-US" sz="6400" dirty="0"/>
              <a:t>meet future distribution </a:t>
            </a:r>
            <a:r>
              <a:rPr lang="en-US" sz="6400" dirty="0" smtClean="0"/>
              <a:t>demands.</a:t>
            </a:r>
          </a:p>
          <a:p>
            <a:pPr lvl="1"/>
            <a:r>
              <a:rPr lang="en-US" sz="6400" dirty="0" smtClean="0"/>
              <a:t>Provide for enhanced security controls / transfer protocols.</a:t>
            </a:r>
          </a:p>
          <a:p>
            <a:pPr lvl="1"/>
            <a:r>
              <a:rPr lang="en-US" sz="6400" dirty="0" smtClean="0"/>
              <a:t>Allow for far greater management control and system insight over data distribution.</a:t>
            </a:r>
          </a:p>
          <a:p>
            <a:pPr lvl="1"/>
            <a:r>
              <a:rPr lang="en-US" sz="6400" dirty="0" smtClean="0"/>
              <a:t>Grant the ability </a:t>
            </a:r>
            <a:r>
              <a:rPr lang="en-US" sz="6400" dirty="0"/>
              <a:t>to </a:t>
            </a:r>
            <a:r>
              <a:rPr lang="en-US" sz="6400" dirty="0" smtClean="0"/>
              <a:t>deliver the large mission data (such as GOES-R, JPSS, </a:t>
            </a:r>
            <a:r>
              <a:rPr lang="en-US" sz="6400" dirty="0" err="1" smtClean="0"/>
              <a:t>etc</a:t>
            </a:r>
            <a:r>
              <a:rPr lang="en-US" sz="6400" dirty="0" smtClean="0"/>
              <a:t>) to authorized users.</a:t>
            </a:r>
          </a:p>
          <a:p>
            <a:pPr lvl="1"/>
            <a:r>
              <a:rPr lang="en-US" sz="6400" dirty="0" smtClean="0"/>
              <a:t>In </a:t>
            </a:r>
            <a:r>
              <a:rPr lang="en-US" sz="6400" dirty="0"/>
              <a:t>deference to NOAA security policies, PDA will set subscriptions for international and non-US government partners, as is done now on the DDS.  (PDA User Interface requires a government </a:t>
            </a:r>
            <a:r>
              <a:rPr lang="en-US" sz="6400" dirty="0" smtClean="0"/>
              <a:t>CAC or PIV </a:t>
            </a:r>
            <a:r>
              <a:rPr lang="en-US" sz="6400" dirty="0"/>
              <a:t>card.)</a:t>
            </a:r>
            <a:endParaRPr lang="en-US" sz="6400" dirty="0" smtClean="0"/>
          </a:p>
          <a:p>
            <a:endParaRPr lang="en-US" dirty="0" smtClean="0"/>
          </a:p>
          <a:p>
            <a:endParaRPr lang="en-US" dirty="0" smtClean="0"/>
          </a:p>
        </p:txBody>
      </p:sp>
    </p:spTree>
    <p:extLst>
      <p:ext uri="{BB962C8B-B14F-4D97-AF65-F5344CB8AC3E}">
        <p14:creationId xmlns:p14="http://schemas.microsoft.com/office/powerpoint/2010/main" val="1083128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p:spPr>
        <p:txBody>
          <a:bodyPr>
            <a:normAutofit fontScale="90000"/>
          </a:bodyPr>
          <a:lstStyle/>
          <a:p>
            <a:r>
              <a:rPr lang="en-US" dirty="0" smtClean="0"/>
              <a:t>Data Access &amp; Distribution in PDA Era</a:t>
            </a:r>
            <a:br>
              <a:rPr lang="en-US" dirty="0" smtClean="0"/>
            </a:br>
            <a:endParaRPr lang="en-US" sz="3600" dirty="0"/>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18825" y="5410200"/>
            <a:ext cx="1896821" cy="10672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5554662"/>
            <a:ext cx="1329117" cy="962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85800" y="1066800"/>
            <a:ext cx="7413719" cy="4755148"/>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sz="2400" dirty="0" smtClean="0"/>
              <a:t>Legacy GOES data in GVAR</a:t>
            </a:r>
            <a:r>
              <a:rPr lang="en-US" sz="2400" dirty="0"/>
              <a:t> </a:t>
            </a:r>
            <a:r>
              <a:rPr lang="en-US" sz="2400" dirty="0" smtClean="0"/>
              <a:t>format will be on PDA.</a:t>
            </a:r>
          </a:p>
          <a:p>
            <a:pPr marL="285750" indent="-285750">
              <a:spcBef>
                <a:spcPts val="600"/>
              </a:spcBef>
              <a:buFont typeface="Arial" panose="020B0604020202020204" pitchFamily="34" charset="0"/>
              <a:buChar char="•"/>
            </a:pPr>
            <a:r>
              <a:rPr lang="en-US" sz="2400" dirty="0" err="1" smtClean="0"/>
              <a:t>McIDAS</a:t>
            </a:r>
            <a:r>
              <a:rPr lang="en-US" sz="2400" dirty="0" smtClean="0"/>
              <a:t> AREA files will remain on </a:t>
            </a:r>
            <a:r>
              <a:rPr lang="en-US" sz="2400" dirty="0" err="1" smtClean="0"/>
              <a:t>GeoDist</a:t>
            </a:r>
            <a:r>
              <a:rPr lang="en-US" sz="2400" dirty="0" smtClean="0"/>
              <a:t> servers for GOES 13 </a:t>
            </a:r>
            <a:r>
              <a:rPr lang="en-US" sz="2400" dirty="0"/>
              <a:t>&amp;</a:t>
            </a:r>
            <a:r>
              <a:rPr lang="en-US" sz="2400" dirty="0" smtClean="0"/>
              <a:t> 15.</a:t>
            </a:r>
          </a:p>
          <a:p>
            <a:pPr marL="285750" indent="-285750">
              <a:spcBef>
                <a:spcPts val="600"/>
              </a:spcBef>
              <a:buFont typeface="Arial" panose="020B0604020202020204" pitchFamily="34" charset="0"/>
              <a:buChar char="•"/>
            </a:pPr>
            <a:r>
              <a:rPr lang="en-US" sz="2400" dirty="0" smtClean="0"/>
              <a:t>Users will need to obtain GOES-R data via PDA.</a:t>
            </a:r>
          </a:p>
          <a:p>
            <a:pPr marL="342900" indent="-342900">
              <a:buFont typeface="Arial" panose="020B0604020202020204" pitchFamily="34" charset="0"/>
              <a:buChar char="•"/>
            </a:pPr>
            <a:r>
              <a:rPr lang="en-US" sz="2400" dirty="0"/>
              <a:t>GOES-R data will </a:t>
            </a:r>
            <a:r>
              <a:rPr lang="en-US" sz="2400" u="sng" dirty="0"/>
              <a:t>not</a:t>
            </a:r>
            <a:r>
              <a:rPr lang="en-US" sz="2400" dirty="0"/>
              <a:t> be on </a:t>
            </a:r>
            <a:r>
              <a:rPr lang="en-US" sz="2400" dirty="0" err="1"/>
              <a:t>GeoDist</a:t>
            </a:r>
            <a:r>
              <a:rPr lang="en-US" sz="2400" dirty="0"/>
              <a:t> servers and will </a:t>
            </a:r>
            <a:r>
              <a:rPr lang="en-US" sz="2400" u="sng" dirty="0"/>
              <a:t>not</a:t>
            </a:r>
            <a:r>
              <a:rPr lang="en-US" sz="2400" dirty="0"/>
              <a:t> be in </a:t>
            </a:r>
            <a:r>
              <a:rPr lang="en-US" sz="2400" dirty="0" err="1"/>
              <a:t>McIDAS</a:t>
            </a:r>
            <a:r>
              <a:rPr lang="en-US" sz="2400" dirty="0"/>
              <a:t> AREA file format </a:t>
            </a:r>
            <a:r>
              <a:rPr lang="en-US" sz="2400" u="sng" dirty="0"/>
              <a:t>nor</a:t>
            </a:r>
            <a:r>
              <a:rPr lang="en-US" sz="2400" dirty="0"/>
              <a:t> served on ADDE.</a:t>
            </a:r>
          </a:p>
          <a:p>
            <a:pPr marL="342900" indent="-342900">
              <a:buFont typeface="Arial" panose="020B0604020202020204" pitchFamily="34" charset="0"/>
              <a:buChar char="•"/>
            </a:pPr>
            <a:r>
              <a:rPr lang="en-US" sz="2400" dirty="0"/>
              <a:t>Newer versions of </a:t>
            </a:r>
            <a:r>
              <a:rPr lang="en-US" sz="2400" dirty="0" err="1"/>
              <a:t>McIDAS</a:t>
            </a:r>
            <a:r>
              <a:rPr lang="en-US" sz="2400" dirty="0"/>
              <a:t> </a:t>
            </a:r>
            <a:r>
              <a:rPr lang="en-US" sz="2400" u="sng" dirty="0"/>
              <a:t>will</a:t>
            </a:r>
            <a:r>
              <a:rPr lang="en-US" sz="2400" dirty="0"/>
              <a:t> allow users to read GOES-R data.</a:t>
            </a:r>
          </a:p>
          <a:p>
            <a:pPr marL="342900" indent="-342900">
              <a:buFont typeface="Arial" panose="020B0604020202020204" pitchFamily="34" charset="0"/>
              <a:buChar char="•"/>
            </a:pPr>
            <a:r>
              <a:rPr lang="en-US" sz="2400" dirty="0"/>
              <a:t>S-NPP/JPSS products will be </a:t>
            </a:r>
            <a:r>
              <a:rPr lang="en-US" sz="2400" dirty="0" smtClean="0"/>
              <a:t>generated by NDE 2.0 and provided via PDA</a:t>
            </a:r>
            <a:r>
              <a:rPr lang="en-US" sz="2400" dirty="0"/>
              <a:t>.</a:t>
            </a:r>
          </a:p>
          <a:p>
            <a:pPr marL="342900" indent="-342900">
              <a:buFont typeface="Arial" panose="020B0604020202020204" pitchFamily="34" charset="0"/>
              <a:buChar char="•"/>
            </a:pPr>
            <a:r>
              <a:rPr lang="en-US" sz="2400" dirty="0"/>
              <a:t>All distribution will use FTPS or SFTP </a:t>
            </a:r>
            <a:r>
              <a:rPr lang="en-US" sz="2400" dirty="0" smtClean="0"/>
              <a:t>protocols.</a:t>
            </a:r>
            <a:endParaRPr lang="en-US" sz="2400" dirty="0"/>
          </a:p>
          <a:p>
            <a:pPr marL="285750" indent="-285750">
              <a:spcBef>
                <a:spcPts val="600"/>
              </a:spcBef>
              <a:buFont typeface="Arial" panose="020B0604020202020204" pitchFamily="34" charset="0"/>
              <a:buChar char="•"/>
            </a:pPr>
            <a:endParaRPr lang="en-US" sz="2400" dirty="0" smtClean="0"/>
          </a:p>
        </p:txBody>
      </p:sp>
    </p:spTree>
    <p:extLst>
      <p:ext uri="{BB962C8B-B14F-4D97-AF65-F5344CB8AC3E}">
        <p14:creationId xmlns:p14="http://schemas.microsoft.com/office/powerpoint/2010/main" val="2022691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a:bodyPr>
          <a:lstStyle/>
          <a:p>
            <a:r>
              <a:rPr lang="en-US" sz="4000" dirty="0" smtClean="0"/>
              <a:t>User Subscription Revalidation</a:t>
            </a:r>
            <a:endParaRPr lang="en-US" sz="4000" dirty="0"/>
          </a:p>
        </p:txBody>
      </p:sp>
      <p:sp>
        <p:nvSpPr>
          <p:cNvPr id="3" name="TextBox 2"/>
          <p:cNvSpPr txBox="1"/>
          <p:nvPr/>
        </p:nvSpPr>
        <p:spPr>
          <a:xfrm>
            <a:off x="957262" y="1524000"/>
            <a:ext cx="7653338" cy="4308872"/>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sz="2400" dirty="0" smtClean="0"/>
              <a:t>All users will be asked to revalidate </a:t>
            </a:r>
            <a:r>
              <a:rPr lang="en-US" sz="2400" dirty="0"/>
              <a:t>their </a:t>
            </a:r>
            <a:r>
              <a:rPr lang="en-US" sz="2400" dirty="0" smtClean="0"/>
              <a:t>subscriptions before the switch to PDA occurs.</a:t>
            </a:r>
          </a:p>
          <a:p>
            <a:pPr marL="800100" lvl="1" indent="-342900">
              <a:spcBef>
                <a:spcPts val="600"/>
              </a:spcBef>
              <a:buFont typeface="Courier New" panose="02070309020205020404" pitchFamily="49" charset="0"/>
              <a:buChar char="o"/>
            </a:pPr>
            <a:r>
              <a:rPr lang="en-US" sz="2000" dirty="0" smtClean="0"/>
              <a:t>Notification will likely go out in June with an August deadline.</a:t>
            </a:r>
            <a:endParaRPr lang="en-US" sz="2000" dirty="0"/>
          </a:p>
          <a:p>
            <a:pPr marL="285750" indent="-285750">
              <a:spcBef>
                <a:spcPts val="600"/>
              </a:spcBef>
              <a:buFont typeface="Arial" panose="020B0604020202020204" pitchFamily="34" charset="0"/>
              <a:buChar char="•"/>
            </a:pPr>
            <a:r>
              <a:rPr lang="en-US" sz="2400" dirty="0" smtClean="0"/>
              <a:t>Users will need to complete and submit the new Data Access Request (DAR) form (Apr. 2016 version 15).</a:t>
            </a:r>
          </a:p>
          <a:p>
            <a:pPr marL="800100" lvl="1" indent="-342900">
              <a:spcBef>
                <a:spcPts val="600"/>
              </a:spcBef>
              <a:buFont typeface="Courier New" panose="02070309020205020404" pitchFamily="49" charset="0"/>
              <a:buChar char="o"/>
            </a:pPr>
            <a:r>
              <a:rPr lang="en-US" sz="2000" dirty="0" smtClean="0"/>
              <a:t>Exception for users involved with </a:t>
            </a:r>
            <a:r>
              <a:rPr lang="en-US" sz="2000" dirty="0" err="1" smtClean="0"/>
              <a:t>Soleres</a:t>
            </a:r>
            <a:r>
              <a:rPr lang="en-US" sz="2000" dirty="0" smtClean="0"/>
              <a:t> integration</a:t>
            </a:r>
            <a:r>
              <a:rPr lang="en-US" sz="2000" dirty="0"/>
              <a:t> </a:t>
            </a:r>
            <a:r>
              <a:rPr lang="en-US" sz="2000" dirty="0" smtClean="0"/>
              <a:t>activities.</a:t>
            </a:r>
          </a:p>
          <a:p>
            <a:pPr marL="342900" indent="-342900">
              <a:spcBef>
                <a:spcPts val="600"/>
              </a:spcBef>
              <a:buFont typeface="Arial" panose="020B0604020202020204" pitchFamily="34" charset="0"/>
              <a:buChar char="•"/>
            </a:pPr>
            <a:r>
              <a:rPr lang="en-US" sz="2400" dirty="0" smtClean="0"/>
              <a:t>Subscribers who fail to revalidate  will not be automatically moved over to PDA or removed from DDS.</a:t>
            </a:r>
            <a:endParaRPr lang="en-US" sz="2400" dirty="0"/>
          </a:p>
          <a:p>
            <a:pPr marL="800100" lvl="1" indent="-342900">
              <a:spcBef>
                <a:spcPts val="600"/>
              </a:spcBef>
              <a:buFont typeface="Courier New" panose="02070309020205020404" pitchFamily="49" charset="0"/>
              <a:buChar char="o"/>
            </a:pPr>
            <a:r>
              <a:rPr lang="en-US" sz="2000" dirty="0" smtClean="0"/>
              <a:t>As data gets moved off DDS and the DDS is subsequently turned off, users who do not revalidate will be without data.</a:t>
            </a:r>
          </a:p>
          <a:p>
            <a:pPr marL="800100" lvl="1" indent="-342900">
              <a:spcBef>
                <a:spcPts val="600"/>
              </a:spcBef>
              <a:buFont typeface="Courier New" panose="02070309020205020404" pitchFamily="49" charset="0"/>
              <a:buChar char="o"/>
            </a:pPr>
            <a:endParaRPr lang="en-US" sz="2000" dirty="0" smtClean="0"/>
          </a:p>
        </p:txBody>
      </p:sp>
    </p:spTree>
    <p:extLst>
      <p:ext uri="{BB962C8B-B14F-4D97-AF65-F5344CB8AC3E}">
        <p14:creationId xmlns:p14="http://schemas.microsoft.com/office/powerpoint/2010/main" val="4230623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sz="4000" dirty="0" smtClean="0"/>
              <a:t>Presentation Contributors</a:t>
            </a:r>
            <a:endParaRPr lang="en-US" sz="4000" dirty="0"/>
          </a:p>
        </p:txBody>
      </p:sp>
      <p:sp>
        <p:nvSpPr>
          <p:cNvPr id="3" name="Content Placeholder 2"/>
          <p:cNvSpPr>
            <a:spLocks noGrp="1"/>
          </p:cNvSpPr>
          <p:nvPr>
            <p:ph sz="half" idx="1"/>
          </p:nvPr>
        </p:nvSpPr>
        <p:spPr>
          <a:xfrm>
            <a:off x="304800" y="1505080"/>
            <a:ext cx="4946586" cy="4652286"/>
          </a:xfrm>
        </p:spPr>
        <p:txBody>
          <a:bodyPr>
            <a:normAutofit fontScale="92500" lnSpcReduction="20000"/>
          </a:bodyPr>
          <a:lstStyle/>
          <a:p>
            <a:pPr marL="0" indent="0">
              <a:buNone/>
            </a:pPr>
            <a:r>
              <a:rPr lang="en-US" sz="2400" dirty="0" smtClean="0"/>
              <a:t>NESDIS / OSPO / SPSD @ NCWCP</a:t>
            </a:r>
          </a:p>
          <a:p>
            <a:r>
              <a:rPr lang="en-US" sz="1600" dirty="0" smtClean="0"/>
              <a:t>Matt Seybold,  GOES-R </a:t>
            </a:r>
            <a:r>
              <a:rPr lang="en-US" sz="1600" dirty="0"/>
              <a:t>Data Ops Manager</a:t>
            </a:r>
          </a:p>
          <a:p>
            <a:r>
              <a:rPr lang="en-US" sz="1600" dirty="0"/>
              <a:t>John Paquette,  Physical Scientist</a:t>
            </a:r>
          </a:p>
          <a:p>
            <a:r>
              <a:rPr lang="en-US" sz="1600" dirty="0" err="1" smtClean="0"/>
              <a:t>Shuang</a:t>
            </a:r>
            <a:r>
              <a:rPr lang="en-US" sz="1600" dirty="0" smtClean="0"/>
              <a:t> </a:t>
            </a:r>
            <a:r>
              <a:rPr lang="en-US" sz="1600" dirty="0" err="1" smtClean="0"/>
              <a:t>Qiu</a:t>
            </a:r>
            <a:r>
              <a:rPr lang="en-US" sz="1600" dirty="0" smtClean="0"/>
              <a:t>, Suomi NPP Product Area Lead (PAL)</a:t>
            </a:r>
          </a:p>
          <a:p>
            <a:r>
              <a:rPr lang="en-US" sz="1600" dirty="0" err="1" smtClean="0"/>
              <a:t>Limin</a:t>
            </a:r>
            <a:r>
              <a:rPr lang="en-US" sz="1600" dirty="0" smtClean="0"/>
              <a:t> Zhao,  Satellite </a:t>
            </a:r>
            <a:r>
              <a:rPr lang="en-US" sz="1600" dirty="0"/>
              <a:t>Products Branch</a:t>
            </a:r>
          </a:p>
          <a:p>
            <a:r>
              <a:rPr lang="en-US" sz="1600" dirty="0" smtClean="0"/>
              <a:t>Antonio Irving,  Chief - Satellite Products Branch</a:t>
            </a:r>
          </a:p>
          <a:p>
            <a:r>
              <a:rPr lang="en-US" sz="1600" dirty="0" smtClean="0"/>
              <a:t>Thomas </a:t>
            </a:r>
            <a:r>
              <a:rPr lang="en-US" sz="1600" dirty="0" err="1" smtClean="0"/>
              <a:t>Renkevens</a:t>
            </a:r>
            <a:r>
              <a:rPr lang="en-US" sz="1600" dirty="0" smtClean="0"/>
              <a:t> – Chief – SPSD Division</a:t>
            </a:r>
          </a:p>
          <a:p>
            <a:r>
              <a:rPr lang="en-US" sz="1600" dirty="0" smtClean="0"/>
              <a:t>Jay Hanna – Satellite Analysis Branch</a:t>
            </a:r>
          </a:p>
          <a:p>
            <a:r>
              <a:rPr lang="en-US" sz="1600" dirty="0" smtClean="0"/>
              <a:t>Jamie </a:t>
            </a:r>
            <a:r>
              <a:rPr lang="en-US" sz="1600" dirty="0" err="1" smtClean="0"/>
              <a:t>Kibler</a:t>
            </a:r>
            <a:r>
              <a:rPr lang="en-US" sz="1600" dirty="0" smtClean="0"/>
              <a:t> - </a:t>
            </a:r>
            <a:r>
              <a:rPr lang="en-US" sz="1600" dirty="0"/>
              <a:t>Satellite Analysis </a:t>
            </a:r>
            <a:r>
              <a:rPr lang="en-US" sz="1600" dirty="0" smtClean="0"/>
              <a:t>Branch</a:t>
            </a:r>
          </a:p>
          <a:p>
            <a:r>
              <a:rPr lang="en-US" sz="1600" dirty="0" smtClean="0"/>
              <a:t>Natalia </a:t>
            </a:r>
            <a:r>
              <a:rPr lang="en-US" sz="1600" dirty="0" err="1" smtClean="0"/>
              <a:t>Donoho</a:t>
            </a:r>
            <a:r>
              <a:rPr lang="en-US" sz="1600" dirty="0" smtClean="0"/>
              <a:t> – User Services Coordinator</a:t>
            </a:r>
            <a:endParaRPr lang="en-US" sz="1600" dirty="0"/>
          </a:p>
          <a:p>
            <a:r>
              <a:rPr lang="en-US" sz="1600" dirty="0" smtClean="0"/>
              <a:t>Kathryn </a:t>
            </a:r>
            <a:r>
              <a:rPr lang="en-US" sz="1600" dirty="0" err="1" smtClean="0"/>
              <a:t>Miretzky</a:t>
            </a:r>
            <a:r>
              <a:rPr lang="en-US" sz="1600" dirty="0" smtClean="0"/>
              <a:t> – GOES-R User Services</a:t>
            </a:r>
          </a:p>
          <a:p>
            <a:pPr marL="0" indent="0">
              <a:buNone/>
            </a:pPr>
            <a:endParaRPr lang="en-US" sz="2600" dirty="0"/>
          </a:p>
          <a:p>
            <a:pPr marL="0" indent="0">
              <a:buNone/>
            </a:pPr>
            <a:r>
              <a:rPr lang="en-US" sz="2400" dirty="0" smtClean="0"/>
              <a:t>NESDIS </a:t>
            </a:r>
            <a:r>
              <a:rPr lang="en-US" sz="2400" dirty="0"/>
              <a:t>/ OSPO / MOD @ </a:t>
            </a:r>
            <a:r>
              <a:rPr lang="en-US" sz="2400" dirty="0" smtClean="0"/>
              <a:t>NSOF</a:t>
            </a:r>
          </a:p>
          <a:p>
            <a:r>
              <a:rPr lang="en-US" sz="1600" dirty="0" smtClean="0"/>
              <a:t>Donna McNamara,   Data Access Manager</a:t>
            </a:r>
          </a:p>
          <a:p>
            <a:r>
              <a:rPr lang="en-US" sz="1600" dirty="0" smtClean="0"/>
              <a:t>Chris </a:t>
            </a:r>
            <a:r>
              <a:rPr lang="en-US" sz="1600" dirty="0" err="1" smtClean="0"/>
              <a:t>Sisko</a:t>
            </a:r>
            <a:r>
              <a:rPr lang="en-US" sz="1600" dirty="0" smtClean="0"/>
              <a:t>, JPSS Data Operations Manager</a:t>
            </a:r>
          </a:p>
          <a:p>
            <a:r>
              <a:rPr lang="en-US" sz="1600" dirty="0" smtClean="0"/>
              <a:t>Carl </a:t>
            </a:r>
            <a:r>
              <a:rPr lang="en-US" sz="1600" dirty="0" err="1" smtClean="0"/>
              <a:t>Gliniak</a:t>
            </a:r>
            <a:r>
              <a:rPr lang="en-US" sz="1600" dirty="0" smtClean="0"/>
              <a:t>, Acting POES Lead</a:t>
            </a:r>
          </a:p>
          <a:p>
            <a:r>
              <a:rPr lang="en-US" sz="1600" dirty="0" smtClean="0"/>
              <a:t>John </a:t>
            </a:r>
            <a:r>
              <a:rPr lang="en-US" sz="1600" dirty="0" err="1" smtClean="0"/>
              <a:t>Tsui</a:t>
            </a:r>
            <a:r>
              <a:rPr lang="en-US" sz="1600" dirty="0" smtClean="0"/>
              <a:t>, GOES Lead</a:t>
            </a:r>
          </a:p>
          <a:p>
            <a:r>
              <a:rPr lang="en-US" sz="1600" dirty="0" smtClean="0"/>
              <a:t>Kevin Ludlum, GOES/DSCOVR Scheduling  Team Lead</a:t>
            </a:r>
          </a:p>
          <a:p>
            <a:endParaRPr lang="en-US" sz="2900" dirty="0"/>
          </a:p>
          <a:p>
            <a:endParaRPr lang="en-US" dirty="0" smtClean="0"/>
          </a:p>
          <a:p>
            <a:endParaRPr lang="en-US" dirty="0" smtClean="0"/>
          </a:p>
        </p:txBody>
      </p:sp>
      <p:sp>
        <p:nvSpPr>
          <p:cNvPr id="8" name="TextBox 7"/>
          <p:cNvSpPr txBox="1"/>
          <p:nvPr/>
        </p:nvSpPr>
        <p:spPr>
          <a:xfrm>
            <a:off x="5184236" y="3156507"/>
            <a:ext cx="3883564" cy="523220"/>
          </a:xfrm>
          <a:prstGeom prst="rect">
            <a:avLst/>
          </a:prstGeom>
          <a:noFill/>
        </p:spPr>
        <p:txBody>
          <a:bodyPr wrap="none" rtlCol="0">
            <a:spAutoFit/>
          </a:bodyPr>
          <a:lstStyle/>
          <a:p>
            <a:pPr algn="ctr"/>
            <a:r>
              <a:rPr lang="en-US" sz="1400" dirty="0" smtClean="0"/>
              <a:t>National Center for Weather &amp; Climate Prediction  </a:t>
            </a:r>
          </a:p>
          <a:p>
            <a:pPr algn="ctr"/>
            <a:r>
              <a:rPr lang="en-US" sz="1400" dirty="0" smtClean="0"/>
              <a:t>(NCWCP)</a:t>
            </a:r>
            <a:endParaRPr lang="en-US" sz="1400" dirty="0"/>
          </a:p>
        </p:txBody>
      </p:sp>
      <p:sp>
        <p:nvSpPr>
          <p:cNvPr id="11" name="TextBox 10"/>
          <p:cNvSpPr txBox="1"/>
          <p:nvPr/>
        </p:nvSpPr>
        <p:spPr>
          <a:xfrm>
            <a:off x="5334000" y="6138446"/>
            <a:ext cx="3657600" cy="338554"/>
          </a:xfrm>
          <a:prstGeom prst="rect">
            <a:avLst/>
          </a:prstGeom>
          <a:noFill/>
        </p:spPr>
        <p:txBody>
          <a:bodyPr wrap="square" rtlCol="0">
            <a:spAutoFit/>
          </a:bodyPr>
          <a:lstStyle/>
          <a:p>
            <a:pPr algn="ctr"/>
            <a:r>
              <a:rPr lang="en-US" sz="1600" dirty="0" smtClean="0">
                <a:latin typeface="+mn-lt"/>
              </a:rPr>
              <a:t>NOAA Satellite Operations Facility (NSOF)  </a:t>
            </a:r>
            <a:endParaRPr lang="en-US" sz="1600" dirty="0">
              <a:latin typeface="+mn-lt"/>
            </a:endParaRPr>
          </a:p>
        </p:txBody>
      </p:sp>
      <p:pic>
        <p:nvPicPr>
          <p:cNvPr id="12" name="Picture 14" descr="Image of the NCEP National Center for Weather and Climate Prediction, home of the Ocean Prediction Center"/>
          <p:cNvPicPr>
            <a:picLocks noChangeAspect="1" noChangeArrowheads="1"/>
          </p:cNvPicPr>
          <p:nvPr/>
        </p:nvPicPr>
        <p:blipFill>
          <a:blip r:embed="rId3" cstate="print"/>
          <a:srcRect/>
          <a:stretch>
            <a:fillRect/>
          </a:stretch>
        </p:blipFill>
        <p:spPr bwMode="auto">
          <a:xfrm>
            <a:off x="5410200" y="1423415"/>
            <a:ext cx="3281256" cy="1700785"/>
          </a:xfrm>
          <a:prstGeom prst="rect">
            <a:avLst/>
          </a:prstGeom>
          <a:noFill/>
        </p:spPr>
      </p:pic>
      <p:pic>
        <p:nvPicPr>
          <p:cNvPr id="1030" name="Picture 6" descr="http://greensource.construction.com/projects/0611_NOAA/images/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2485" y="3753707"/>
            <a:ext cx="3100630" cy="24184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2554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ason.taylor\Desktop\2016 Proving Ground Meeting\ESPCDataAccessRequestForm-Apr2016 (2)_Page_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0" y="1524000"/>
            <a:ext cx="6900534" cy="4953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a:spLocks noGrp="1"/>
          </p:cNvSpPr>
          <p:nvPr>
            <p:ph type="title"/>
          </p:nvPr>
        </p:nvSpPr>
        <p:spPr>
          <a:xfrm>
            <a:off x="457200" y="274638"/>
            <a:ext cx="8229600" cy="1143000"/>
          </a:xfrm>
        </p:spPr>
        <p:txBody>
          <a:bodyPr>
            <a:normAutofit/>
          </a:bodyPr>
          <a:lstStyle/>
          <a:p>
            <a:r>
              <a:rPr lang="en-US" sz="4000" dirty="0" smtClean="0"/>
              <a:t>ESPC Data Access Request Form</a:t>
            </a:r>
            <a:endParaRPr lang="en-US" sz="4000" dirty="0"/>
          </a:p>
        </p:txBody>
      </p:sp>
      <p:sp>
        <p:nvSpPr>
          <p:cNvPr id="6" name="TextBox 5"/>
          <p:cNvSpPr txBox="1"/>
          <p:nvPr/>
        </p:nvSpPr>
        <p:spPr>
          <a:xfrm>
            <a:off x="756312" y="1370111"/>
            <a:ext cx="7826310" cy="523220"/>
          </a:xfrm>
          <a:prstGeom prst="rect">
            <a:avLst/>
          </a:prstGeom>
          <a:noFill/>
        </p:spPr>
        <p:txBody>
          <a:bodyPr wrap="none" rtlCol="0">
            <a:spAutoFit/>
          </a:bodyPr>
          <a:lstStyle/>
          <a:p>
            <a:r>
              <a:rPr lang="en-US" sz="1400" dirty="0">
                <a:hlinkClick r:id="rId4"/>
              </a:rPr>
              <a:t>http://</a:t>
            </a:r>
            <a:r>
              <a:rPr lang="en-US" sz="1400" dirty="0" smtClean="0">
                <a:hlinkClick r:id="rId4"/>
              </a:rPr>
              <a:t>www.ospo.noaa.gov/Organization/Documents/Word/ESPCDataAccessRequestForm-Apr2016.docx</a:t>
            </a:r>
            <a:endParaRPr lang="en-US" sz="1400" dirty="0" smtClean="0"/>
          </a:p>
          <a:p>
            <a:endParaRPr lang="en-US" sz="1400" dirty="0"/>
          </a:p>
        </p:txBody>
      </p:sp>
    </p:spTree>
    <p:extLst>
      <p:ext uri="{BB962C8B-B14F-4D97-AF65-F5344CB8AC3E}">
        <p14:creationId xmlns:p14="http://schemas.microsoft.com/office/powerpoint/2010/main" val="4119450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2438400"/>
            <a:ext cx="8229600" cy="1143000"/>
          </a:xfrm>
        </p:spPr>
        <p:txBody>
          <a:bodyPr>
            <a:normAutofit fontScale="90000"/>
          </a:bodyPr>
          <a:lstStyle/>
          <a:p>
            <a:r>
              <a:rPr lang="en-US" b="1" dirty="0" smtClean="0"/>
              <a:t>GOES-NOP &amp; GOES-R </a:t>
            </a:r>
            <a:br>
              <a:rPr lang="en-US" b="1" dirty="0" smtClean="0"/>
            </a:br>
            <a:r>
              <a:rPr lang="en-US" b="1" dirty="0" smtClean="0"/>
              <a:t>Concurrent Operations at OSPO</a:t>
            </a:r>
            <a:endParaRPr lang="en-US" b="1" dirty="0"/>
          </a:p>
        </p:txBody>
      </p:sp>
    </p:spTree>
    <p:extLst>
      <p:ext uri="{BB962C8B-B14F-4D97-AF65-F5344CB8AC3E}">
        <p14:creationId xmlns:p14="http://schemas.microsoft.com/office/powerpoint/2010/main" val="646350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a:bodyPr>
          <a:lstStyle/>
          <a:p>
            <a:r>
              <a:rPr lang="en-US" dirty="0" smtClean="0"/>
              <a:t>GOES-NOP &amp; GOES-R Operations</a:t>
            </a:r>
            <a:endParaRPr lang="en-US" dirty="0"/>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19562" y="5486400"/>
            <a:ext cx="1896085" cy="106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6792" y="5486400"/>
            <a:ext cx="1423408" cy="1030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957262" y="1350526"/>
            <a:ext cx="7653338" cy="4170372"/>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sz="2400" dirty="0" smtClean="0"/>
              <a:t>After launch, OSPO plans to maintain current GOES constellation until a decision is made regarding GOES-R positioning.</a:t>
            </a:r>
          </a:p>
          <a:p>
            <a:pPr marL="800100" lvl="1" indent="-342900">
              <a:spcBef>
                <a:spcPts val="600"/>
              </a:spcBef>
              <a:buFont typeface="Courier New" panose="02070309020205020404" pitchFamily="49" charset="0"/>
              <a:buChar char="o"/>
            </a:pPr>
            <a:r>
              <a:rPr lang="en-US" sz="2000" dirty="0" smtClean="0"/>
              <a:t>OSPO will continue to keep a standby satellite at 105w as backup to GOES-East and GOES-West.</a:t>
            </a:r>
          </a:p>
          <a:p>
            <a:pPr marL="285750" indent="-285750">
              <a:spcBef>
                <a:spcPts val="600"/>
              </a:spcBef>
              <a:buFont typeface="Arial" panose="020B0604020202020204" pitchFamily="34" charset="0"/>
              <a:buChar char="•"/>
            </a:pPr>
            <a:r>
              <a:rPr lang="en-US" sz="2400" dirty="0" smtClean="0"/>
              <a:t>GOES-R </a:t>
            </a:r>
            <a:r>
              <a:rPr lang="en-US" sz="2400" dirty="0"/>
              <a:t>will have no e</a:t>
            </a:r>
            <a:r>
              <a:rPr lang="en-US" sz="2400" dirty="0" smtClean="0"/>
              <a:t>ffect </a:t>
            </a:r>
            <a:r>
              <a:rPr lang="en-US" sz="2400" dirty="0"/>
              <a:t>on how </a:t>
            </a:r>
            <a:r>
              <a:rPr lang="en-US" sz="2400" dirty="0" smtClean="0"/>
              <a:t>OSPO manages current operational satellites (GOES-13 </a:t>
            </a:r>
            <a:r>
              <a:rPr lang="en-US" sz="2400" dirty="0"/>
              <a:t>&amp; </a:t>
            </a:r>
            <a:r>
              <a:rPr lang="en-US" sz="2400" dirty="0" smtClean="0"/>
              <a:t>15).</a:t>
            </a:r>
          </a:p>
          <a:p>
            <a:pPr marL="800100" lvl="1" indent="-342900">
              <a:spcBef>
                <a:spcPts val="600"/>
              </a:spcBef>
              <a:buFont typeface="Courier New" panose="02070309020205020404" pitchFamily="49" charset="0"/>
              <a:buChar char="o"/>
            </a:pPr>
            <a:r>
              <a:rPr lang="en-US" sz="2000" dirty="0" smtClean="0"/>
              <a:t>GOES maintenance schedules  (i.e. planned maneuvers) will continue to be executed.</a:t>
            </a:r>
          </a:p>
          <a:p>
            <a:pPr lvl="1">
              <a:spcBef>
                <a:spcPts val="600"/>
              </a:spcBef>
            </a:pPr>
            <a:endParaRPr lang="en-US" sz="2000" dirty="0" smtClean="0"/>
          </a:p>
          <a:p>
            <a:pPr marL="285750" indent="-285750">
              <a:spcBef>
                <a:spcPts val="600"/>
              </a:spcBef>
              <a:buFont typeface="Arial" panose="020B0604020202020204" pitchFamily="34" charset="0"/>
              <a:buChar char="•"/>
            </a:pPr>
            <a:endParaRPr lang="en-US" sz="2000" dirty="0" smtClean="0"/>
          </a:p>
        </p:txBody>
      </p:sp>
    </p:spTree>
    <p:extLst>
      <p:ext uri="{BB962C8B-B14F-4D97-AF65-F5344CB8AC3E}">
        <p14:creationId xmlns:p14="http://schemas.microsoft.com/office/powerpoint/2010/main" val="2621249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a:bodyPr>
          <a:lstStyle/>
          <a:p>
            <a:r>
              <a:rPr lang="en-US" dirty="0" smtClean="0"/>
              <a:t>GOES-NOP &amp; GOES-R Operations</a:t>
            </a:r>
            <a:endParaRPr lang="en-US" dirty="0"/>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19562" y="5486400"/>
            <a:ext cx="1896085" cy="106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6792" y="5486400"/>
            <a:ext cx="1423408" cy="1030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957262" y="1350526"/>
            <a:ext cx="7653338" cy="4185761"/>
          </a:xfrm>
          <a:prstGeom prst="rect">
            <a:avLst/>
          </a:prstGeom>
          <a:noFill/>
        </p:spPr>
        <p:txBody>
          <a:bodyPr wrap="square" rtlCol="0">
            <a:spAutoFit/>
          </a:bodyPr>
          <a:lstStyle/>
          <a:p>
            <a:pPr marL="342900" indent="-342900">
              <a:spcBef>
                <a:spcPts val="600"/>
              </a:spcBef>
              <a:buFont typeface="Arial" panose="020B0604020202020204" pitchFamily="34" charset="0"/>
              <a:buChar char="•"/>
            </a:pPr>
            <a:r>
              <a:rPr lang="en-US" sz="2400" dirty="0" smtClean="0"/>
              <a:t>The </a:t>
            </a:r>
            <a:r>
              <a:rPr lang="en-US" sz="2400" dirty="0"/>
              <a:t>continuance of GOES-14 SRSOR is not envisioned.</a:t>
            </a:r>
          </a:p>
          <a:p>
            <a:pPr marL="800100" lvl="1" indent="-342900">
              <a:spcBef>
                <a:spcPts val="600"/>
              </a:spcBef>
              <a:buFont typeface="Courier New" panose="02070309020205020404" pitchFamily="49" charset="0"/>
              <a:buChar char="o"/>
            </a:pPr>
            <a:r>
              <a:rPr lang="en-US" sz="2000" dirty="0"/>
              <a:t>Depends on user requests and our ability to provide support.</a:t>
            </a:r>
          </a:p>
          <a:p>
            <a:pPr marL="800100" lvl="1" indent="-342900">
              <a:spcBef>
                <a:spcPts val="600"/>
              </a:spcBef>
              <a:buFont typeface="Courier New" panose="02070309020205020404" pitchFamily="49" charset="0"/>
              <a:buChar char="o"/>
            </a:pPr>
            <a:r>
              <a:rPr lang="en-US" sz="2000" dirty="0"/>
              <a:t>When not performing SRSOR schedules and needed maneuvers, this satellite will remain in standby.</a:t>
            </a:r>
          </a:p>
          <a:p>
            <a:pPr marL="285750" indent="-285750">
              <a:spcBef>
                <a:spcPts val="600"/>
              </a:spcBef>
              <a:buFont typeface="Arial" panose="020B0604020202020204" pitchFamily="34" charset="0"/>
              <a:buChar char="•"/>
            </a:pPr>
            <a:r>
              <a:rPr lang="en-US" sz="2400" dirty="0" smtClean="0"/>
              <a:t>GOES-R will likely move to either the East or West position in October 2017.</a:t>
            </a:r>
          </a:p>
          <a:p>
            <a:pPr marL="800100" lvl="1" indent="-342900">
              <a:spcBef>
                <a:spcPts val="600"/>
              </a:spcBef>
              <a:buFont typeface="Courier New" panose="02070309020205020404" pitchFamily="49" charset="0"/>
              <a:buChar char="o"/>
            </a:pPr>
            <a:r>
              <a:rPr lang="en-US" sz="2000" dirty="0" smtClean="0"/>
              <a:t>Two spare GOES satellites will likely exist as a result</a:t>
            </a:r>
            <a:r>
              <a:rPr lang="en-US" sz="2000" dirty="0"/>
              <a:t> </a:t>
            </a:r>
            <a:r>
              <a:rPr lang="en-US" sz="2000" dirty="0" smtClean="0"/>
              <a:t>unless a decision is made otherwise.</a:t>
            </a:r>
          </a:p>
          <a:p>
            <a:pPr marL="342900" indent="-342900">
              <a:spcBef>
                <a:spcPts val="600"/>
              </a:spcBef>
              <a:buFont typeface="Arial" panose="020B0604020202020204" pitchFamily="34" charset="0"/>
              <a:buChar char="•"/>
            </a:pPr>
            <a:r>
              <a:rPr lang="en-US" sz="2400" dirty="0"/>
              <a:t>The decision on </a:t>
            </a:r>
            <a:r>
              <a:rPr lang="en-US" sz="2400" dirty="0" smtClean="0"/>
              <a:t>positioning of GOES-R will depend </a:t>
            </a:r>
            <a:r>
              <a:rPr lang="en-US" sz="2400" dirty="0"/>
              <a:t>on:</a:t>
            </a:r>
          </a:p>
          <a:p>
            <a:pPr marL="800100" lvl="1" indent="-342900">
              <a:spcBef>
                <a:spcPts val="600"/>
              </a:spcBef>
              <a:buFont typeface="Courier New" panose="02070309020205020404" pitchFamily="49" charset="0"/>
              <a:buChar char="o"/>
            </a:pPr>
            <a:r>
              <a:rPr lang="en-US" sz="2000" dirty="0"/>
              <a:t>The overall health of the entire GOES constellation and the needs of the user community</a:t>
            </a:r>
            <a:r>
              <a:rPr lang="en-US" sz="2000" dirty="0" smtClean="0"/>
              <a:t>.</a:t>
            </a:r>
          </a:p>
        </p:txBody>
      </p:sp>
    </p:spTree>
    <p:extLst>
      <p:ext uri="{BB962C8B-B14F-4D97-AF65-F5344CB8AC3E}">
        <p14:creationId xmlns:p14="http://schemas.microsoft.com/office/powerpoint/2010/main" val="758323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a:bodyPr>
          <a:lstStyle/>
          <a:p>
            <a:r>
              <a:rPr lang="en-US" dirty="0" smtClean="0"/>
              <a:t>SAB Preparations for GOES-R</a:t>
            </a:r>
            <a:endParaRPr lang="en-US" dirty="0"/>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19561" y="5486400"/>
            <a:ext cx="1896086" cy="106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2858" y="5486400"/>
            <a:ext cx="1423408" cy="1030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957262" y="1350526"/>
            <a:ext cx="7424738" cy="4401205"/>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sz="2400" dirty="0" smtClean="0"/>
              <a:t>Proposal for SAB operations includes primary and backup GOES-R servers at both NCWCP and NSOF.</a:t>
            </a:r>
          </a:p>
          <a:p>
            <a:pPr marL="285750" indent="-285750">
              <a:spcBef>
                <a:spcPts val="600"/>
              </a:spcBef>
              <a:buFont typeface="Arial" panose="020B0604020202020204" pitchFamily="34" charset="0"/>
              <a:buChar char="•"/>
            </a:pPr>
            <a:r>
              <a:rPr lang="en-US" sz="2400" dirty="0" smtClean="0"/>
              <a:t>One pull will be performed from the PDA to the primary NCWCP and NSOF GOES-R servers and </a:t>
            </a:r>
            <a:r>
              <a:rPr lang="en-US" sz="2400" dirty="0" err="1" smtClean="0"/>
              <a:t>rsyncs</a:t>
            </a:r>
            <a:r>
              <a:rPr lang="en-US" sz="2400" dirty="0" smtClean="0"/>
              <a:t> will be performed to each of the backups.</a:t>
            </a:r>
          </a:p>
          <a:p>
            <a:pPr marL="285750" indent="-285750">
              <a:spcBef>
                <a:spcPts val="600"/>
              </a:spcBef>
              <a:buFont typeface="Arial" panose="020B0604020202020204" pitchFamily="34" charset="0"/>
              <a:buChar char="•"/>
            </a:pPr>
            <a:r>
              <a:rPr lang="en-US" sz="2400" dirty="0" smtClean="0"/>
              <a:t>Only two group accounts will access PDA and all SAB workstations will be able to access these servers without exceeding the PDA pull limits.</a:t>
            </a:r>
          </a:p>
          <a:p>
            <a:pPr marL="285750" indent="-285750">
              <a:spcBef>
                <a:spcPts val="600"/>
              </a:spcBef>
              <a:buFont typeface="Arial" panose="020B0604020202020204" pitchFamily="34" charset="0"/>
              <a:buChar char="•"/>
            </a:pPr>
            <a:r>
              <a:rPr lang="en-US" sz="2400" dirty="0" smtClean="0"/>
              <a:t>Target completion in time to allow SAB to evaluate GOES-R data by January 2017.</a:t>
            </a:r>
          </a:p>
          <a:p>
            <a:pPr marL="285750" indent="-285750">
              <a:spcBef>
                <a:spcPts val="600"/>
              </a:spcBef>
              <a:buFont typeface="Arial" panose="020B0604020202020204" pitchFamily="34" charset="0"/>
              <a:buChar char="•"/>
            </a:pPr>
            <a:endParaRPr lang="en-US" sz="2000" dirty="0" smtClean="0"/>
          </a:p>
        </p:txBody>
      </p:sp>
    </p:spTree>
    <p:extLst>
      <p:ext uri="{BB962C8B-B14F-4D97-AF65-F5344CB8AC3E}">
        <p14:creationId xmlns:p14="http://schemas.microsoft.com/office/powerpoint/2010/main" val="1856258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2438400"/>
            <a:ext cx="8229600" cy="1143000"/>
          </a:xfrm>
        </p:spPr>
        <p:txBody>
          <a:bodyPr>
            <a:normAutofit fontScale="90000"/>
          </a:bodyPr>
          <a:lstStyle/>
          <a:p>
            <a:r>
              <a:rPr lang="en-US" b="1" dirty="0" smtClean="0"/>
              <a:t>SNPP &amp; JPSS-1 </a:t>
            </a:r>
            <a:br>
              <a:rPr lang="en-US" b="1" dirty="0" smtClean="0"/>
            </a:br>
            <a:r>
              <a:rPr lang="en-US" b="1" dirty="0" smtClean="0"/>
              <a:t>Concurrent Operations at OSPO</a:t>
            </a:r>
            <a:endParaRPr lang="en-US" b="1"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5486400"/>
            <a:ext cx="990600"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72400" y="5541645"/>
            <a:ext cx="1305232" cy="10115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59366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a:bodyPr>
          <a:lstStyle/>
          <a:p>
            <a:r>
              <a:rPr lang="en-US" dirty="0" smtClean="0"/>
              <a:t>SNPP &amp; JPSS-1 Operations</a:t>
            </a:r>
            <a:endParaRPr lang="en-US" dirty="0"/>
          </a:p>
        </p:txBody>
      </p:sp>
      <p:sp>
        <p:nvSpPr>
          <p:cNvPr id="4" name="TextBox 3"/>
          <p:cNvSpPr txBox="1"/>
          <p:nvPr/>
        </p:nvSpPr>
        <p:spPr>
          <a:xfrm>
            <a:off x="888496" y="1447800"/>
            <a:ext cx="7493504" cy="5262979"/>
          </a:xfrm>
          <a:prstGeom prst="rect">
            <a:avLst/>
          </a:prstGeom>
          <a:noFill/>
        </p:spPr>
        <p:txBody>
          <a:bodyPr wrap="square" rtlCol="0">
            <a:spAutoFit/>
          </a:bodyPr>
          <a:lstStyle/>
          <a:p>
            <a:pPr marL="285750" indent="-285750">
              <a:buFont typeface="Arial" panose="020B0604020202020204" pitchFamily="34" charset="0"/>
              <a:buChar char="•"/>
            </a:pPr>
            <a:r>
              <a:rPr lang="en-US" sz="2400" dirty="0"/>
              <a:t>The JPSS-1 mission profile is substantially similar to </a:t>
            </a:r>
            <a:r>
              <a:rPr lang="en-US" sz="2400" dirty="0" smtClean="0"/>
              <a:t>S-NPP as JPSS-1 will lead S-NPP by ½ orbit (i.e. ~51 min.)</a:t>
            </a:r>
          </a:p>
          <a:p>
            <a:pPr marL="285750" indent="-285750">
              <a:buFont typeface="Arial" panose="020B0604020202020204" pitchFamily="34" charset="0"/>
              <a:buChar char="•"/>
            </a:pPr>
            <a:r>
              <a:rPr lang="en-US" sz="2400" dirty="0" smtClean="0"/>
              <a:t>With the launch of JPSS-1, NOAA will operate two satellites within the same environment.</a:t>
            </a:r>
          </a:p>
          <a:p>
            <a:pPr marL="285750" indent="-285750">
              <a:buFont typeface="Arial" panose="020B0604020202020204" pitchFamily="34" charset="0"/>
              <a:buChar char="•"/>
            </a:pPr>
            <a:r>
              <a:rPr lang="en-US" sz="2400" dirty="0" smtClean="0"/>
              <a:t>S-NPP northern contact  will often coincide with JPSS-1 southern contact.</a:t>
            </a:r>
          </a:p>
          <a:p>
            <a:pPr marL="285750" lvl="1" indent="-285750">
              <a:buFont typeface="Arial" panose="020B0604020202020204" pitchFamily="34" charset="0"/>
              <a:buChar char="•"/>
            </a:pPr>
            <a:r>
              <a:rPr lang="en-US" sz="2400" dirty="0" smtClean="0"/>
              <a:t>JPSS1- SMD playback data latency significantly improved vs</a:t>
            </a:r>
            <a:r>
              <a:rPr lang="en-US" sz="2400" dirty="0"/>
              <a:t>. </a:t>
            </a:r>
            <a:r>
              <a:rPr lang="en-US" sz="2400" dirty="0" smtClean="0"/>
              <a:t>S-NPP( 140 </a:t>
            </a:r>
            <a:r>
              <a:rPr lang="en-US" sz="2400" dirty="0"/>
              <a:t>to 80 min</a:t>
            </a:r>
            <a:r>
              <a:rPr lang="en-US" sz="2400" dirty="0" smtClean="0"/>
              <a:t>.)</a:t>
            </a:r>
            <a:endParaRPr lang="en-US" sz="2400" dirty="0"/>
          </a:p>
          <a:p>
            <a:pPr marL="285750" indent="-285750">
              <a:buFont typeface="Arial" panose="020B0604020202020204" pitchFamily="34" charset="0"/>
              <a:buChar char="•"/>
            </a:pPr>
            <a:r>
              <a:rPr lang="en-US" sz="2400" dirty="0"/>
              <a:t>The Community Satellite Processing Package (CSPP</a:t>
            </a:r>
            <a:r>
              <a:rPr lang="en-US" sz="2400" dirty="0" smtClean="0"/>
              <a:t>) supports </a:t>
            </a:r>
            <a:r>
              <a:rPr lang="en-US" sz="2400" dirty="0"/>
              <a:t>direct readout users in making the transition from POES to SNPP and subsequently to JPSS.</a:t>
            </a:r>
          </a:p>
          <a:p>
            <a:pPr marL="285750" indent="-285750">
              <a:buFont typeface="Arial" panose="020B0604020202020204" pitchFamily="34" charset="0"/>
              <a:buChar char="•"/>
            </a:pPr>
            <a:endParaRPr lang="en-US" sz="2400" dirty="0" smtClean="0"/>
          </a:p>
          <a:p>
            <a:pPr marL="285750" indent="-285750">
              <a:buFont typeface="Arial" panose="020B0604020202020204" pitchFamily="34" charset="0"/>
              <a:buChar char="•"/>
            </a:pPr>
            <a:endParaRPr lang="en-US" sz="2400" dirty="0" smtClean="0"/>
          </a:p>
          <a:p>
            <a:pPr marL="285750" indent="-285750">
              <a:buFont typeface="Arial" panose="020B0604020202020204" pitchFamily="34" charset="0"/>
              <a:buChar char="•"/>
            </a:pPr>
            <a:endParaRPr lang="en-US" sz="2400" dirty="0"/>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891" y="5465811"/>
            <a:ext cx="1028909" cy="10289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72400" y="5541645"/>
            <a:ext cx="1305232" cy="10115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3224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782762"/>
          </a:xfrm>
        </p:spPr>
        <p:txBody>
          <a:bodyPr>
            <a:normAutofit fontScale="90000"/>
          </a:bodyPr>
          <a:lstStyle/>
          <a:p>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sz="5400" b="1" dirty="0" smtClean="0"/>
              <a:t>Development Initiatives, Products &amp; Other Hot Topics</a:t>
            </a:r>
            <a:r>
              <a:rPr lang="en-US" sz="5400" b="1" dirty="0"/>
              <a:t/>
            </a:r>
            <a:br>
              <a:rPr lang="en-US" sz="5400" b="1" dirty="0"/>
            </a:br>
            <a:endParaRPr lang="en-US" sz="4900" b="1" dirty="0"/>
          </a:p>
        </p:txBody>
      </p:sp>
    </p:spTree>
    <p:extLst>
      <p:ext uri="{BB962C8B-B14F-4D97-AF65-F5344CB8AC3E}">
        <p14:creationId xmlns:p14="http://schemas.microsoft.com/office/powerpoint/2010/main" val="379944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6799" y="7938"/>
            <a:ext cx="8764370" cy="1435869"/>
          </a:xfrm>
        </p:spPr>
        <p:txBody>
          <a:bodyPr>
            <a:normAutofit fontScale="90000"/>
          </a:bodyPr>
          <a:lstStyle/>
          <a:p>
            <a:r>
              <a:rPr lang="en-US" sz="2200" b="1" dirty="0" smtClean="0">
                <a:latin typeface="+mn-lt"/>
              </a:rPr>
              <a:t/>
            </a:r>
            <a:br>
              <a:rPr lang="en-US" sz="2200" b="1" dirty="0" smtClean="0">
                <a:latin typeface="+mn-lt"/>
              </a:rPr>
            </a:br>
            <a:r>
              <a:rPr lang="en-US" sz="2200" b="1" dirty="0">
                <a:latin typeface="+mn-lt"/>
              </a:rPr>
              <a:t/>
            </a:r>
            <a:br>
              <a:rPr lang="en-US" sz="2200" b="1" dirty="0">
                <a:latin typeface="+mn-lt"/>
              </a:rPr>
            </a:br>
            <a:r>
              <a:rPr lang="en-US" b="1" dirty="0" smtClean="0">
                <a:latin typeface="+mn-lt"/>
              </a:rPr>
              <a:t>S-NPP Near-Constant Contrast</a:t>
            </a:r>
            <a:r>
              <a:rPr lang="en-US" b="1" dirty="0">
                <a:latin typeface="+mn-lt"/>
              </a:rPr>
              <a:t/>
            </a:r>
            <a:br>
              <a:rPr lang="en-US" b="1" dirty="0">
                <a:latin typeface="+mn-lt"/>
              </a:rPr>
            </a:br>
            <a:r>
              <a:rPr lang="en-US" sz="2200" dirty="0" smtClean="0">
                <a:latin typeface="+mn-lt"/>
              </a:rPr>
              <a:t>NWS Technical </a:t>
            </a:r>
            <a:r>
              <a:rPr lang="en-US" sz="2200" dirty="0">
                <a:latin typeface="+mn-lt"/>
              </a:rPr>
              <a:t>Implementation Notice </a:t>
            </a:r>
            <a:r>
              <a:rPr lang="en-US" sz="2200" dirty="0" smtClean="0">
                <a:latin typeface="+mn-lt"/>
              </a:rPr>
              <a:t>15-48 issued on Oct 20, 2015</a:t>
            </a:r>
            <a:r>
              <a:rPr lang="en-US" sz="2000" b="1" dirty="0">
                <a:latin typeface="+mn-lt"/>
              </a:rPr>
              <a:t/>
            </a:r>
            <a:br>
              <a:rPr lang="en-US" sz="2000" b="1" dirty="0">
                <a:latin typeface="+mn-lt"/>
              </a:rPr>
            </a:br>
            <a:r>
              <a:rPr lang="en-US" sz="1600" b="1" dirty="0">
                <a:solidFill>
                  <a:schemeClr val="tx1"/>
                </a:solidFill>
                <a:latin typeface="+mn-lt"/>
                <a:hlinkClick r:id="rId3"/>
              </a:rPr>
              <a:t>http://</a:t>
            </a:r>
            <a:r>
              <a:rPr lang="en-US" sz="1600" b="1" dirty="0" smtClean="0">
                <a:solidFill>
                  <a:schemeClr val="tx1"/>
                </a:solidFill>
                <a:latin typeface="+mn-lt"/>
                <a:hlinkClick r:id="rId3"/>
              </a:rPr>
              <a:t>www.nws.noaa.gov/os/notification/tin15-48nde_npp_sbn.htm</a:t>
            </a:r>
            <a:r>
              <a:rPr lang="en-US" sz="2000" b="1" dirty="0" smtClean="0">
                <a:latin typeface="+mn-lt"/>
              </a:rPr>
              <a:t/>
            </a:r>
            <a:br>
              <a:rPr lang="en-US" sz="2000" b="1" dirty="0" smtClean="0">
                <a:latin typeface="+mn-lt"/>
              </a:rPr>
            </a:br>
            <a:endParaRPr lang="en-US" sz="2000" b="1" dirty="0">
              <a:latin typeface="+mn-lt"/>
            </a:endParaRPr>
          </a:p>
        </p:txBody>
      </p:sp>
      <p:sp>
        <p:nvSpPr>
          <p:cNvPr id="3" name="Content Placeholder 2"/>
          <p:cNvSpPr>
            <a:spLocks noGrp="1"/>
          </p:cNvSpPr>
          <p:nvPr>
            <p:ph idx="1"/>
          </p:nvPr>
        </p:nvSpPr>
        <p:spPr>
          <a:xfrm>
            <a:off x="284285" y="1981200"/>
            <a:ext cx="5227478" cy="4305433"/>
          </a:xfrm>
        </p:spPr>
        <p:txBody>
          <a:bodyPr>
            <a:normAutofit/>
          </a:bodyPr>
          <a:lstStyle/>
          <a:p>
            <a:r>
              <a:rPr lang="en-US" sz="1800" dirty="0" smtClean="0"/>
              <a:t>On </a:t>
            </a:r>
            <a:r>
              <a:rPr lang="en-US" sz="1800" u="sng" dirty="0" smtClean="0"/>
              <a:t>December 14, 2015</a:t>
            </a:r>
            <a:r>
              <a:rPr lang="en-US" sz="1800" dirty="0"/>
              <a:t> </a:t>
            </a:r>
            <a:r>
              <a:rPr lang="en-US" sz="1800" dirty="0" smtClean="0"/>
              <a:t>at 1500 UTC, NESDIS began sending S-NPP </a:t>
            </a:r>
            <a:r>
              <a:rPr lang="en-US" sz="1800" dirty="0"/>
              <a:t>Near-Constant Contrast (NCC) </a:t>
            </a:r>
            <a:r>
              <a:rPr lang="en-US" sz="1800" dirty="0" smtClean="0"/>
              <a:t>imagery to the NWS NCF for further broadcast via the Satellite Broadcast Network (SBN) to support NWS AWIPS. </a:t>
            </a:r>
          </a:p>
          <a:p>
            <a:r>
              <a:rPr lang="en-US" sz="1800" dirty="0" smtClean="0"/>
              <a:t>NCC products provide improved </a:t>
            </a:r>
            <a:r>
              <a:rPr lang="en-US" sz="1800" dirty="0"/>
              <a:t>environmental sensing and user analyses in extreme low light conditions.</a:t>
            </a:r>
            <a:endParaRPr lang="en-US" sz="1800" dirty="0" smtClean="0"/>
          </a:p>
          <a:p>
            <a:r>
              <a:rPr lang="en-US" sz="1800" dirty="0" smtClean="0"/>
              <a:t>The new imagery is provided to four </a:t>
            </a:r>
            <a:r>
              <a:rPr lang="en-US" sz="1800" dirty="0"/>
              <a:t>geographical </a:t>
            </a:r>
            <a:r>
              <a:rPr lang="en-US" sz="1800" dirty="0" smtClean="0"/>
              <a:t>regions:</a:t>
            </a:r>
          </a:p>
          <a:p>
            <a:pPr lvl="1">
              <a:buFontTx/>
              <a:buChar char="-"/>
            </a:pPr>
            <a:r>
              <a:rPr lang="en-US" sz="1600" dirty="0" smtClean="0"/>
              <a:t>Alaska </a:t>
            </a:r>
            <a:r>
              <a:rPr lang="en-US" sz="1600" dirty="0"/>
              <a:t>Region Sector (WMO Header: </a:t>
            </a:r>
            <a:r>
              <a:rPr lang="en-US" sz="1600" b="1" dirty="0"/>
              <a:t>TIPB10 </a:t>
            </a:r>
            <a:r>
              <a:rPr lang="en-US" sz="1600" b="1" dirty="0" smtClean="0"/>
              <a:t>KNES</a:t>
            </a:r>
            <a:r>
              <a:rPr lang="en-US" sz="1600" dirty="0" smtClean="0"/>
              <a:t>)</a:t>
            </a:r>
          </a:p>
          <a:p>
            <a:pPr lvl="1">
              <a:buFontTx/>
              <a:buChar char="-"/>
            </a:pPr>
            <a:r>
              <a:rPr lang="en-US" sz="1600" dirty="0" smtClean="0"/>
              <a:t>Pacific </a:t>
            </a:r>
            <a:r>
              <a:rPr lang="en-US" sz="1600" dirty="0"/>
              <a:t>Region Sector (WMO Header: </a:t>
            </a:r>
            <a:r>
              <a:rPr lang="en-US" sz="1600" b="1" dirty="0"/>
              <a:t>TIPI10 KNES</a:t>
            </a:r>
            <a:r>
              <a:rPr lang="en-US" sz="1600" dirty="0" smtClean="0"/>
              <a:t>)     </a:t>
            </a:r>
          </a:p>
          <a:p>
            <a:pPr lvl="1">
              <a:buFontTx/>
              <a:buChar char="-"/>
            </a:pPr>
            <a:r>
              <a:rPr lang="en-US" sz="1600" dirty="0"/>
              <a:t>CONUS Sector (WMO Header: </a:t>
            </a:r>
            <a:r>
              <a:rPr lang="en-US" sz="1600" b="1" dirty="0"/>
              <a:t>TIPC10 KNES</a:t>
            </a:r>
            <a:r>
              <a:rPr lang="en-US" sz="1600" dirty="0" smtClean="0"/>
              <a:t>)</a:t>
            </a:r>
          </a:p>
          <a:p>
            <a:pPr lvl="1">
              <a:buFontTx/>
              <a:buChar char="-"/>
            </a:pPr>
            <a:r>
              <a:rPr lang="es-ES" sz="1600" dirty="0"/>
              <a:t>Puerto Rico Sector (WMO </a:t>
            </a:r>
            <a:r>
              <a:rPr lang="es-ES" sz="1600" dirty="0" err="1"/>
              <a:t>Header</a:t>
            </a:r>
            <a:r>
              <a:rPr lang="es-ES" sz="1600" dirty="0"/>
              <a:t>: </a:t>
            </a:r>
            <a:r>
              <a:rPr lang="es-ES" sz="1600" b="1" dirty="0"/>
              <a:t>TIPQ10 KNES</a:t>
            </a:r>
            <a:r>
              <a:rPr lang="es-ES" sz="1600" dirty="0"/>
              <a:t>)</a:t>
            </a:r>
            <a:endParaRPr lang="en-US" sz="1600" dirty="0" smtClean="0"/>
          </a:p>
          <a:p>
            <a:endParaRPr lang="en-US" sz="1800" dirty="0"/>
          </a:p>
          <a:p>
            <a:endParaRPr lang="en-US" sz="1800" dirty="0"/>
          </a:p>
          <a:p>
            <a:endParaRPr lang="en-US" dirty="0"/>
          </a:p>
        </p:txBody>
      </p:sp>
      <p:sp>
        <p:nvSpPr>
          <p:cNvPr id="5" name="AutoShape 2" descr="Displaying CAVE-NPP-NCC-15Apr2015.png"/>
          <p:cNvSpPr>
            <a:spLocks noChangeAspect="1" noChangeArrowheads="1"/>
          </p:cNvSpPr>
          <p:nvPr/>
        </p:nvSpPr>
        <p:spPr bwMode="auto">
          <a:xfrm>
            <a:off x="143608" y="-144463"/>
            <a:ext cx="281354"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Displaying CAVE-NPP-NCC-15Apr2015.png"/>
          <p:cNvSpPr>
            <a:spLocks noChangeAspect="1" noChangeArrowheads="1"/>
          </p:cNvSpPr>
          <p:nvPr/>
        </p:nvSpPr>
        <p:spPr bwMode="auto">
          <a:xfrm>
            <a:off x="284285" y="7938"/>
            <a:ext cx="281354"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1393" y="1981201"/>
            <a:ext cx="3646631" cy="3083254"/>
          </a:xfrm>
          <a:prstGeom prst="rect">
            <a:avLst/>
          </a:prstGeom>
        </p:spPr>
      </p:pic>
      <p:sp>
        <p:nvSpPr>
          <p:cNvPr id="8" name="TextBox 7"/>
          <p:cNvSpPr txBox="1"/>
          <p:nvPr/>
        </p:nvSpPr>
        <p:spPr>
          <a:xfrm>
            <a:off x="5659704" y="5081545"/>
            <a:ext cx="3151668" cy="923330"/>
          </a:xfrm>
          <a:prstGeom prst="rect">
            <a:avLst/>
          </a:prstGeom>
          <a:noFill/>
        </p:spPr>
        <p:txBody>
          <a:bodyPr wrap="square" rtlCol="0">
            <a:spAutoFit/>
          </a:bodyPr>
          <a:lstStyle/>
          <a:p>
            <a:pPr algn="ctr"/>
            <a:r>
              <a:rPr lang="en-US" b="0" dirty="0" smtClean="0">
                <a:solidFill>
                  <a:schemeClr val="tx1"/>
                </a:solidFill>
                <a:latin typeface="+mn-lt"/>
              </a:rPr>
              <a:t>Example of NCC in AWIPS2/CAVE -</a:t>
            </a:r>
          </a:p>
          <a:p>
            <a:pPr algn="ctr"/>
            <a:r>
              <a:rPr lang="en-US" b="0" dirty="0" smtClean="0">
                <a:solidFill>
                  <a:schemeClr val="tx1"/>
                </a:solidFill>
                <a:latin typeface="+mn-lt"/>
              </a:rPr>
              <a:t>Alaska Region Sector.</a:t>
            </a:r>
            <a:endParaRPr lang="en-US" b="0" dirty="0">
              <a:solidFill>
                <a:schemeClr val="tx1"/>
              </a:solidFill>
              <a:latin typeface="+mn-lt"/>
            </a:endParaRPr>
          </a:p>
        </p:txBody>
      </p:sp>
    </p:spTree>
    <p:extLst>
      <p:ext uri="{BB962C8B-B14F-4D97-AF65-F5344CB8AC3E}">
        <p14:creationId xmlns:p14="http://schemas.microsoft.com/office/powerpoint/2010/main" val="1781468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458200" cy="1143000"/>
          </a:xfrm>
        </p:spPr>
        <p:txBody>
          <a:bodyPr>
            <a:normAutofit fontScale="90000"/>
          </a:bodyPr>
          <a:lstStyle/>
          <a:p>
            <a:r>
              <a:rPr lang="en-US" dirty="0" smtClean="0"/>
              <a:t>GOES-East Imager ASOS SCP for CONUS</a:t>
            </a:r>
            <a:endParaRPr lang="en-US" dirty="0"/>
          </a:p>
        </p:txBody>
      </p:sp>
      <p:sp>
        <p:nvSpPr>
          <p:cNvPr id="3" name="Content Placeholder 2"/>
          <p:cNvSpPr>
            <a:spLocks noGrp="1"/>
          </p:cNvSpPr>
          <p:nvPr>
            <p:ph idx="1"/>
          </p:nvPr>
        </p:nvSpPr>
        <p:spPr/>
        <p:txBody>
          <a:bodyPr>
            <a:normAutofit/>
          </a:bodyPr>
          <a:lstStyle/>
          <a:p>
            <a:r>
              <a:rPr lang="en-US" sz="2400" dirty="0"/>
              <a:t>On December 29, 2015</a:t>
            </a:r>
            <a:r>
              <a:rPr lang="en-US" sz="2400" dirty="0" smtClean="0"/>
              <a:t>, the </a:t>
            </a:r>
            <a:r>
              <a:rPr lang="en-US" sz="2400" dirty="0"/>
              <a:t>GOES-East </a:t>
            </a:r>
            <a:r>
              <a:rPr lang="en-US" sz="2400" u="sng" dirty="0"/>
              <a:t>Imager ASOS SCP </a:t>
            </a:r>
            <a:r>
              <a:rPr lang="en-US" sz="2400" dirty="0"/>
              <a:t>products for CONUS </a:t>
            </a:r>
            <a:r>
              <a:rPr lang="en-US" sz="2400" dirty="0" smtClean="0"/>
              <a:t>were operationally implemented as a replacement for the </a:t>
            </a:r>
            <a:r>
              <a:rPr lang="en-US" sz="2400" dirty="0"/>
              <a:t>GOES-East </a:t>
            </a:r>
            <a:r>
              <a:rPr lang="en-US" sz="2400" u="sng" dirty="0"/>
              <a:t>Sounder</a:t>
            </a:r>
            <a:r>
              <a:rPr lang="en-US" sz="2400" dirty="0"/>
              <a:t> ASOS SCP </a:t>
            </a:r>
            <a:r>
              <a:rPr lang="en-US" sz="2400" dirty="0" smtClean="0"/>
              <a:t>products. </a:t>
            </a:r>
          </a:p>
          <a:p>
            <a:r>
              <a:rPr lang="en-US" sz="2400" dirty="0" smtClean="0"/>
              <a:t>This action was in response to the loss of IR sounder data from the </a:t>
            </a:r>
            <a:r>
              <a:rPr lang="en-US" sz="2400" dirty="0"/>
              <a:t>GOES-East (GOES-13) Sounder instrument failure on November 20, 2015. </a:t>
            </a:r>
            <a:endParaRPr lang="en-US" sz="2400" dirty="0" smtClean="0"/>
          </a:p>
          <a:p>
            <a:r>
              <a:rPr lang="en-US" sz="2400" dirty="0" smtClean="0"/>
              <a:t>The </a:t>
            </a:r>
            <a:r>
              <a:rPr lang="en-US" sz="2400" dirty="0"/>
              <a:t>GOES-East Imager ASOS SCP products may not be able to produce for all the stations that were produced by the GOES-East Sounder ASOS SCP due to a different coverage of Imager and Sounder for CONUS regions.</a:t>
            </a:r>
          </a:p>
        </p:txBody>
      </p:sp>
    </p:spTree>
    <p:extLst>
      <p:ext uri="{BB962C8B-B14F-4D97-AF65-F5344CB8AC3E}">
        <p14:creationId xmlns:p14="http://schemas.microsoft.com/office/powerpoint/2010/main" val="3396092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Autofit/>
          </a:bodyPr>
          <a:lstStyle/>
          <a:p>
            <a:r>
              <a:rPr lang="en-US" sz="4000" b="0" dirty="0" smtClean="0"/>
              <a:t>Presentation Outline</a:t>
            </a:r>
            <a:endParaRPr lang="en-US" sz="4000" b="0" dirty="0"/>
          </a:p>
        </p:txBody>
      </p:sp>
      <p:sp>
        <p:nvSpPr>
          <p:cNvPr id="3" name="Content Placeholder 2"/>
          <p:cNvSpPr>
            <a:spLocks noGrp="1"/>
          </p:cNvSpPr>
          <p:nvPr>
            <p:ph idx="1"/>
          </p:nvPr>
        </p:nvSpPr>
        <p:spPr>
          <a:xfrm>
            <a:off x="228600" y="1066800"/>
            <a:ext cx="8686800" cy="4525963"/>
          </a:xfrm>
        </p:spPr>
        <p:txBody>
          <a:bodyPr>
            <a:noAutofit/>
          </a:bodyPr>
          <a:lstStyle/>
          <a:p>
            <a:pPr marL="0" indent="0">
              <a:buNone/>
            </a:pPr>
            <a:endParaRPr lang="en-US" sz="900" dirty="0"/>
          </a:p>
          <a:p>
            <a:r>
              <a:rPr lang="en-US" sz="2400" dirty="0" smtClean="0"/>
              <a:t>Overview of the Office of Product and Satellite Operations (OSPO)</a:t>
            </a:r>
          </a:p>
          <a:p>
            <a:r>
              <a:rPr lang="en-US" sz="2400" dirty="0" smtClean="0"/>
              <a:t>Status of Satellite Operations </a:t>
            </a:r>
          </a:p>
          <a:p>
            <a:pPr lvl="1"/>
            <a:r>
              <a:rPr lang="en-US" sz="1600" dirty="0" smtClean="0"/>
              <a:t>GOES &amp; POES</a:t>
            </a:r>
          </a:p>
          <a:p>
            <a:r>
              <a:rPr lang="en-US" sz="2400" dirty="0" smtClean="0"/>
              <a:t>Current and Future Data Access and Distribution</a:t>
            </a:r>
          </a:p>
          <a:p>
            <a:pPr lvl="1"/>
            <a:r>
              <a:rPr lang="en-US" sz="1600" dirty="0" smtClean="0"/>
              <a:t>User Subscription Revalidation</a:t>
            </a:r>
          </a:p>
          <a:p>
            <a:r>
              <a:rPr lang="en-US" sz="2400" dirty="0" smtClean="0"/>
              <a:t>GOES-NOP &amp; GOES-R Concurrent Operations</a:t>
            </a:r>
          </a:p>
          <a:p>
            <a:r>
              <a:rPr lang="en-US" sz="2400" dirty="0" smtClean="0"/>
              <a:t>SAB Preparations for GOES-R data</a:t>
            </a:r>
          </a:p>
          <a:p>
            <a:r>
              <a:rPr lang="en-US" sz="2400" dirty="0" smtClean="0"/>
              <a:t>S-NPP &amp; JPSS-1 Concurrent Operations</a:t>
            </a:r>
          </a:p>
          <a:p>
            <a:r>
              <a:rPr lang="en-US" sz="2400" dirty="0" smtClean="0"/>
              <a:t>Development </a:t>
            </a:r>
            <a:r>
              <a:rPr lang="en-US" sz="2400" dirty="0"/>
              <a:t>Initiatives, Products &amp; Other Hot Topics</a:t>
            </a:r>
            <a:endParaRPr lang="en-US" sz="2400" dirty="0" smtClean="0"/>
          </a:p>
          <a:p>
            <a:r>
              <a:rPr lang="en-US" sz="2400" dirty="0" smtClean="0"/>
              <a:t>Q&amp;A</a:t>
            </a:r>
          </a:p>
          <a:p>
            <a:pPr>
              <a:buFontTx/>
              <a:buChar char="-"/>
            </a:pPr>
            <a:endParaRPr lang="en-US" sz="2400" dirty="0"/>
          </a:p>
          <a:p>
            <a:pPr marL="0" indent="0">
              <a:buNone/>
            </a:pPr>
            <a:endParaRPr lang="en-US" sz="2400" dirty="0" smtClean="0"/>
          </a:p>
          <a:p>
            <a:pPr>
              <a:buFontTx/>
              <a:buChar char="-"/>
            </a:pPr>
            <a:endParaRPr lang="en-US" sz="2400" dirty="0"/>
          </a:p>
          <a:p>
            <a:pPr>
              <a:buFontTx/>
              <a:buChar char="-"/>
            </a:pPr>
            <a:endParaRPr lang="en-US" sz="2400" dirty="0" smtClean="0"/>
          </a:p>
          <a:p>
            <a:pPr marL="0" indent="0">
              <a:buNone/>
            </a:pPr>
            <a:endParaRPr lang="en-US" sz="2400" dirty="0" smtClean="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5212" y="4114801"/>
            <a:ext cx="1728788"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77460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b="1" dirty="0" smtClean="0"/>
              <a:t>New </a:t>
            </a:r>
            <a:r>
              <a:rPr lang="en-US" sz="4000" dirty="0"/>
              <a:t>GOES Ingest NOAAPORT </a:t>
            </a:r>
            <a:r>
              <a:rPr lang="en-US" sz="4000" dirty="0" smtClean="0"/>
              <a:t>Interface </a:t>
            </a:r>
            <a:r>
              <a:rPr lang="en-US" sz="4000" b="1" dirty="0" smtClean="0"/>
              <a:t>GINI-II – Benefits for AWIPS</a:t>
            </a:r>
            <a:endParaRPr lang="en-US" sz="4000" b="1" dirty="0"/>
          </a:p>
        </p:txBody>
      </p:sp>
      <p:sp>
        <p:nvSpPr>
          <p:cNvPr id="3" name="Content Placeholder 2"/>
          <p:cNvSpPr>
            <a:spLocks noGrp="1"/>
          </p:cNvSpPr>
          <p:nvPr>
            <p:ph idx="1"/>
          </p:nvPr>
        </p:nvSpPr>
        <p:spPr/>
        <p:txBody>
          <a:bodyPr>
            <a:normAutofit fontScale="92500" lnSpcReduction="20000"/>
          </a:bodyPr>
          <a:lstStyle/>
          <a:p>
            <a:r>
              <a:rPr lang="en-US" dirty="0" smtClean="0"/>
              <a:t>Improved Reliability</a:t>
            </a:r>
          </a:p>
          <a:p>
            <a:pPr lvl="1"/>
            <a:r>
              <a:rPr lang="en-US" dirty="0" smtClean="0"/>
              <a:t>Quicker fault detection (missing scan lines, frame breaks, etc.)</a:t>
            </a:r>
          </a:p>
          <a:p>
            <a:pPr lvl="1"/>
            <a:r>
              <a:rPr lang="en-US" dirty="0" smtClean="0"/>
              <a:t>More efficient fault diagnosis and resolution</a:t>
            </a:r>
          </a:p>
          <a:p>
            <a:r>
              <a:rPr lang="en-US" dirty="0" smtClean="0"/>
              <a:t>Improved Processing Efficiency</a:t>
            </a:r>
          </a:p>
          <a:p>
            <a:pPr lvl="1"/>
            <a:r>
              <a:rPr lang="en-US" dirty="0" smtClean="0"/>
              <a:t>Faster production and distribution</a:t>
            </a:r>
          </a:p>
          <a:p>
            <a:pPr lvl="2"/>
            <a:r>
              <a:rPr lang="en-US" sz="2800" dirty="0" smtClean="0"/>
              <a:t>Overall timeliness improvement</a:t>
            </a:r>
          </a:p>
          <a:p>
            <a:r>
              <a:rPr lang="en-US" dirty="0" smtClean="0"/>
              <a:t>Increase in Visible Imagery</a:t>
            </a:r>
          </a:p>
          <a:p>
            <a:pPr lvl="1"/>
            <a:r>
              <a:rPr lang="en-US" dirty="0" smtClean="0"/>
              <a:t>Production of visible imagery periods now dependent on location of AWIPS sector, not a universal time period for all sectors </a:t>
            </a:r>
            <a:endParaRPr lang="en-US" dirty="0"/>
          </a:p>
        </p:txBody>
      </p:sp>
    </p:spTree>
    <p:extLst>
      <p:ext uri="{BB962C8B-B14F-4D97-AF65-F5344CB8AC3E}">
        <p14:creationId xmlns:p14="http://schemas.microsoft.com/office/powerpoint/2010/main" val="1401788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POES AVHRR Channel Switching </a:t>
            </a:r>
          </a:p>
        </p:txBody>
      </p:sp>
      <p:sp>
        <p:nvSpPr>
          <p:cNvPr id="3" name="Content Placeholder 2"/>
          <p:cNvSpPr>
            <a:spLocks noGrp="1"/>
          </p:cNvSpPr>
          <p:nvPr>
            <p:ph idx="1"/>
          </p:nvPr>
        </p:nvSpPr>
        <p:spPr/>
        <p:txBody>
          <a:bodyPr>
            <a:normAutofit fontScale="70000" lnSpcReduction="20000"/>
          </a:bodyPr>
          <a:lstStyle/>
          <a:p>
            <a:pPr fontAlgn="base"/>
            <a:r>
              <a:rPr lang="en-US" dirty="0"/>
              <a:t>Background: AVHRR Channel 3A/3B </a:t>
            </a:r>
          </a:p>
          <a:p>
            <a:pPr lvl="1" fontAlgn="base"/>
            <a:r>
              <a:rPr lang="en-US" dirty="0"/>
              <a:t>Hydrology Community needs snow/ice data mapping </a:t>
            </a:r>
            <a:r>
              <a:rPr lang="en-US" dirty="0" smtClean="0"/>
              <a:t>(channel </a:t>
            </a:r>
            <a:r>
              <a:rPr lang="en-US" dirty="0"/>
              <a:t>3A).</a:t>
            </a:r>
          </a:p>
          <a:p>
            <a:pPr lvl="1" fontAlgn="base"/>
            <a:r>
              <a:rPr lang="en-US" dirty="0"/>
              <a:t>Hazard Community needs data for fire detection and monitoring (channel 3B).</a:t>
            </a:r>
          </a:p>
          <a:p>
            <a:pPr fontAlgn="base"/>
            <a:r>
              <a:rPr lang="en-US" dirty="0" smtClean="0"/>
              <a:t>Traditional </a:t>
            </a:r>
            <a:r>
              <a:rPr lang="en-US" dirty="0"/>
              <a:t>configuration:</a:t>
            </a:r>
          </a:p>
          <a:p>
            <a:pPr lvl="1" fontAlgn="base"/>
            <a:r>
              <a:rPr lang="en-US" dirty="0"/>
              <a:t>POES AVHRR using 3B, NOAA-15, NOAA-18 and NOAA-19</a:t>
            </a:r>
          </a:p>
          <a:p>
            <a:pPr lvl="1" fontAlgn="base"/>
            <a:r>
              <a:rPr lang="en-US" dirty="0" err="1"/>
              <a:t>Metop</a:t>
            </a:r>
            <a:r>
              <a:rPr lang="en-US" dirty="0"/>
              <a:t> AVHRR 3A/3B configuration: both A and B swapping at day/night terminator crossing</a:t>
            </a:r>
          </a:p>
          <a:p>
            <a:pPr fontAlgn="base"/>
            <a:r>
              <a:rPr lang="en-US" dirty="0"/>
              <a:t>Origin of initial request for switching and justification came from Geographic Information Network of Alaska (GINA</a:t>
            </a:r>
            <a:r>
              <a:rPr lang="en-US" dirty="0" smtClean="0"/>
              <a:t>).</a:t>
            </a:r>
            <a:endParaRPr lang="en-US" dirty="0"/>
          </a:p>
          <a:p>
            <a:pPr fontAlgn="base"/>
            <a:r>
              <a:rPr lang="en-US" dirty="0" smtClean="0"/>
              <a:t>NESDIS granted formal NWS request for the activation of 3A/3B switching of NOAA-15 and NOAA-19 satellites to Channel 3A over the Alaska region for the period excluding May 15</a:t>
            </a:r>
            <a:r>
              <a:rPr lang="en-US" baseline="30000" dirty="0" smtClean="0"/>
              <a:t>th</a:t>
            </a:r>
            <a:r>
              <a:rPr lang="en-US" dirty="0" smtClean="0"/>
              <a:t> to Sept. 15</a:t>
            </a:r>
            <a:r>
              <a:rPr lang="en-US" baseline="30000" dirty="0" smtClean="0"/>
              <a:t>th</a:t>
            </a:r>
            <a:r>
              <a:rPr lang="en-US" dirty="0" smtClean="0"/>
              <a:t>.</a:t>
            </a:r>
            <a:endParaRPr lang="en-US" dirty="0"/>
          </a:p>
          <a:p>
            <a:endParaRPr lang="en-US" dirty="0"/>
          </a:p>
        </p:txBody>
      </p:sp>
    </p:spTree>
    <p:extLst>
      <p:ext uri="{BB962C8B-B14F-4D97-AF65-F5344CB8AC3E}">
        <p14:creationId xmlns:p14="http://schemas.microsoft.com/office/powerpoint/2010/main" val="1197229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Displaying CAVE-NPP-NCC-15Apr2015.png"/>
          <p:cNvSpPr>
            <a:spLocks noChangeAspect="1" noChangeArrowheads="1"/>
          </p:cNvSpPr>
          <p:nvPr/>
        </p:nvSpPr>
        <p:spPr bwMode="auto">
          <a:xfrm>
            <a:off x="143608" y="-144463"/>
            <a:ext cx="281354"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50000"/>
              </a:spcBef>
              <a:spcAft>
                <a:spcPct val="0"/>
              </a:spcAft>
            </a:pPr>
            <a:endParaRPr lang="en-US" sz="900" b="1">
              <a:solidFill>
                <a:prstClr val="white"/>
              </a:solidFill>
              <a:latin typeface="Tahoma" pitchFamily="34" charset="0"/>
            </a:endParaRPr>
          </a:p>
        </p:txBody>
      </p:sp>
      <p:sp>
        <p:nvSpPr>
          <p:cNvPr id="6" name="AutoShape 4" descr="Displaying CAVE-NPP-NCC-15Apr2015.png"/>
          <p:cNvSpPr>
            <a:spLocks noChangeAspect="1" noChangeArrowheads="1"/>
          </p:cNvSpPr>
          <p:nvPr/>
        </p:nvSpPr>
        <p:spPr bwMode="auto">
          <a:xfrm>
            <a:off x="284285" y="7940"/>
            <a:ext cx="281354"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50000"/>
              </a:spcBef>
              <a:spcAft>
                <a:spcPct val="0"/>
              </a:spcAft>
            </a:pPr>
            <a:endParaRPr lang="en-US" sz="900" b="1">
              <a:solidFill>
                <a:prstClr val="white"/>
              </a:solidFill>
              <a:latin typeface="Tahoma" pitchFamily="34" charset="0"/>
            </a:endParaRPr>
          </a:p>
        </p:txBody>
      </p:sp>
      <p:graphicFrame>
        <p:nvGraphicFramePr>
          <p:cNvPr id="12" name="Table 11"/>
          <p:cNvGraphicFramePr>
            <a:graphicFrameLocks noGrp="1"/>
          </p:cNvGraphicFramePr>
          <p:nvPr>
            <p:extLst>
              <p:ext uri="{D42A27DB-BD31-4B8C-83A1-F6EECF244321}">
                <p14:modId xmlns:p14="http://schemas.microsoft.com/office/powerpoint/2010/main" val="2640408779"/>
              </p:ext>
            </p:extLst>
          </p:nvPr>
        </p:nvGraphicFramePr>
        <p:xfrm>
          <a:off x="1905000" y="1905000"/>
          <a:ext cx="5105401" cy="3854310"/>
        </p:xfrm>
        <a:graphic>
          <a:graphicData uri="http://schemas.openxmlformats.org/drawingml/2006/table">
            <a:tbl>
              <a:tblPr>
                <a:tableStyleId>{BC89EF96-8CEA-46FF-86C4-4CE0E7609802}</a:tableStyleId>
              </a:tblPr>
              <a:tblGrid>
                <a:gridCol w="2133600"/>
                <a:gridCol w="1295400"/>
                <a:gridCol w="1676401"/>
              </a:tblGrid>
              <a:tr h="512157">
                <a:tc>
                  <a:txBody>
                    <a:bodyPr/>
                    <a:lstStyle/>
                    <a:p>
                      <a:pPr marL="0" marR="0" algn="ctr">
                        <a:lnSpc>
                          <a:spcPct val="115000"/>
                        </a:lnSpc>
                        <a:spcBef>
                          <a:spcPts val="0"/>
                        </a:spcBef>
                        <a:spcAft>
                          <a:spcPts val="0"/>
                        </a:spcAft>
                      </a:pPr>
                      <a:r>
                        <a:rPr lang="en-US" sz="1400" b="1" dirty="0" smtClean="0"/>
                        <a:t>Product Name</a:t>
                      </a:r>
                      <a:endParaRPr lang="en-US" sz="1400" b="1" dirty="0">
                        <a:solidFill>
                          <a:schemeClr val="tx1"/>
                        </a:solidFill>
                        <a:latin typeface="+mj-lt"/>
                        <a:ea typeface="Times New Roman"/>
                        <a:cs typeface="Times New Roman"/>
                      </a:endParaRPr>
                    </a:p>
                  </a:txBody>
                  <a:tcPr marL="68580" marR="68580" marT="0" marB="0">
                    <a:solidFill>
                      <a:srgbClr val="DAE5FE"/>
                    </a:solidFill>
                  </a:tcPr>
                </a:tc>
                <a:tc>
                  <a:txBody>
                    <a:bodyPr/>
                    <a:lstStyle/>
                    <a:p>
                      <a:pPr marL="0" marR="0" algn="ctr">
                        <a:lnSpc>
                          <a:spcPct val="115000"/>
                        </a:lnSpc>
                        <a:spcBef>
                          <a:spcPts val="0"/>
                        </a:spcBef>
                        <a:spcAft>
                          <a:spcPts val="0"/>
                        </a:spcAft>
                      </a:pPr>
                      <a:r>
                        <a:rPr lang="en-US" sz="1400" b="1" dirty="0" smtClean="0"/>
                        <a:t>Date</a:t>
                      </a:r>
                      <a:endParaRPr lang="en-US" sz="1400" b="1" dirty="0">
                        <a:solidFill>
                          <a:schemeClr val="tx1"/>
                        </a:solidFill>
                        <a:latin typeface="+mj-lt"/>
                        <a:ea typeface="Times New Roman"/>
                        <a:cs typeface="Times New Roman"/>
                      </a:endParaRPr>
                    </a:p>
                  </a:txBody>
                  <a:tcPr marL="68580" marR="68580" marT="0" marB="0">
                    <a:solidFill>
                      <a:srgbClr val="DAE5FE"/>
                    </a:solidFill>
                  </a:tcPr>
                </a:tc>
                <a:tc>
                  <a:txBody>
                    <a:bodyPr/>
                    <a:lstStyle/>
                    <a:p>
                      <a:pPr marL="0" marR="0" algn="ctr">
                        <a:lnSpc>
                          <a:spcPct val="115000"/>
                        </a:lnSpc>
                        <a:spcBef>
                          <a:spcPts val="0"/>
                        </a:spcBef>
                        <a:spcAft>
                          <a:spcPts val="0"/>
                        </a:spcAft>
                      </a:pPr>
                      <a:r>
                        <a:rPr lang="en-US" sz="1400" b="1" dirty="0" smtClean="0"/>
                        <a:t>Status</a:t>
                      </a:r>
                      <a:endParaRPr lang="en-US" sz="1400" b="1" dirty="0">
                        <a:solidFill>
                          <a:schemeClr val="tx1"/>
                        </a:solidFill>
                        <a:latin typeface="+mj-lt"/>
                        <a:ea typeface="Times New Roman"/>
                        <a:cs typeface="Times New Roman"/>
                      </a:endParaRPr>
                    </a:p>
                  </a:txBody>
                  <a:tcPr marL="68580" marR="68580" marT="0" marB="0">
                    <a:solidFill>
                      <a:srgbClr val="DAE5FE"/>
                    </a:solidFill>
                  </a:tcPr>
                </a:tc>
              </a:tr>
              <a:tr h="47397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latin typeface="+mj-lt"/>
                        </a:rPr>
                        <a:t>Global Mosaic of Geostationary Satellite Imagery (GMGSI)</a:t>
                      </a:r>
                    </a:p>
                  </a:txBody>
                  <a:tcPr marL="68580" marR="68580" marT="0" marB="0">
                    <a:solidFill>
                      <a:srgbClr val="FFFF00"/>
                    </a:solidFill>
                  </a:tcPr>
                </a:tc>
                <a:tc>
                  <a:txBody>
                    <a:bodyPr/>
                    <a:lstStyle/>
                    <a:p>
                      <a:pPr marL="0" marR="0" algn="ctr">
                        <a:lnSpc>
                          <a:spcPct val="100000"/>
                        </a:lnSpc>
                        <a:spcBef>
                          <a:spcPts val="0"/>
                        </a:spcBef>
                        <a:spcAft>
                          <a:spcPts val="0"/>
                        </a:spcAft>
                      </a:pPr>
                      <a:r>
                        <a:rPr lang="en-US" sz="1400" dirty="0" smtClean="0">
                          <a:solidFill>
                            <a:schemeClr val="tx1"/>
                          </a:solidFill>
                          <a:latin typeface="+mj-lt"/>
                          <a:ea typeface="Times New Roman"/>
                          <a:cs typeface="Times New Roman"/>
                        </a:rPr>
                        <a:t>Nov 2015</a:t>
                      </a:r>
                      <a:endParaRPr lang="en-US" sz="1400" dirty="0">
                        <a:solidFill>
                          <a:schemeClr val="tx1"/>
                        </a:solidFill>
                        <a:latin typeface="+mj-lt"/>
                        <a:ea typeface="Times New Roman"/>
                        <a:cs typeface="Times New Roman"/>
                      </a:endParaRPr>
                    </a:p>
                  </a:txBody>
                  <a:tcPr marL="68580" marR="68580" marT="0" marB="0">
                    <a:solidFill>
                      <a:srgbClr val="FFFF00"/>
                    </a:solidFill>
                  </a:tcPr>
                </a:tc>
                <a:tc>
                  <a:txBody>
                    <a:bodyPr/>
                    <a:lstStyle/>
                    <a:p>
                      <a:pPr marL="0" marR="0" indent="0" algn="ctr" rtl="0" eaLnBrk="1" fontAlgn="auto" latinLnBrk="0" hangingPunct="1">
                        <a:spcBef>
                          <a:spcPts val="0"/>
                        </a:spcBef>
                        <a:spcAft>
                          <a:spcPts val="0"/>
                        </a:spcAft>
                      </a:pPr>
                      <a:r>
                        <a:rPr kumimoji="0" lang="en-US" sz="1400" u="none" strike="noStrike" kern="1200" cap="none" spc="0" normalizeH="0" baseline="0" noProof="0" dirty="0" smtClean="0">
                          <a:ln>
                            <a:noFill/>
                          </a:ln>
                          <a:effectLst/>
                          <a:uLnTx/>
                          <a:uFillTx/>
                        </a:rPr>
                        <a:t>Operational</a:t>
                      </a:r>
                      <a:endParaRPr lang="en-US" sz="1800" b="0" i="0" u="none" strike="noStrike" dirty="0">
                        <a:effectLst/>
                        <a:latin typeface="Arial"/>
                      </a:endParaRPr>
                    </a:p>
                  </a:txBody>
                  <a:tcPr marL="68580" marR="68580" marT="9525" marB="0">
                    <a:solidFill>
                      <a:srgbClr val="FFFF00"/>
                    </a:solidFill>
                  </a:tcPr>
                </a:tc>
              </a:tr>
              <a:tr h="47397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400" kern="1200" dirty="0" smtClean="0">
                          <a:solidFill>
                            <a:schemeClr val="tx1"/>
                          </a:solidFill>
                          <a:latin typeface="+mn-lt"/>
                          <a:ea typeface="+mn-ea"/>
                          <a:cs typeface="+mn-cs"/>
                        </a:rPr>
                        <a:t>GCOM-W1</a:t>
                      </a:r>
                      <a:r>
                        <a:rPr kumimoji="0" lang="en-US" sz="1400" kern="1200" baseline="0" dirty="0" smtClean="0">
                          <a:solidFill>
                            <a:schemeClr val="tx1"/>
                          </a:solidFill>
                          <a:latin typeface="+mn-lt"/>
                          <a:ea typeface="+mn-ea"/>
                          <a:cs typeface="+mn-cs"/>
                        </a:rPr>
                        <a:t> </a:t>
                      </a:r>
                      <a:r>
                        <a:rPr kumimoji="0" lang="en-US" sz="1400" kern="1200" dirty="0" smtClean="0">
                          <a:solidFill>
                            <a:schemeClr val="tx1"/>
                          </a:solidFill>
                          <a:latin typeface="+mn-lt"/>
                          <a:ea typeface="+mn-ea"/>
                          <a:cs typeface="+mn-cs"/>
                        </a:rPr>
                        <a:t>and AMSR-2 Day-1 Products</a:t>
                      </a:r>
                      <a:endParaRPr lang="en-US" sz="1400" dirty="0" smtClean="0">
                        <a:solidFill>
                          <a:schemeClr val="tx1"/>
                        </a:solidFill>
                        <a:latin typeface="+mj-lt"/>
                      </a:endParaRPr>
                    </a:p>
                  </a:txBody>
                  <a:tcPr marL="68580" marR="68580" marT="0" marB="0">
                    <a:solidFill>
                      <a:srgbClr val="FFFF00"/>
                    </a:solidFill>
                  </a:tcPr>
                </a:tc>
                <a:tc>
                  <a:txBody>
                    <a:bodyPr/>
                    <a:lstStyle/>
                    <a:p>
                      <a:pPr marL="0" marR="0" algn="ctr">
                        <a:lnSpc>
                          <a:spcPct val="100000"/>
                        </a:lnSpc>
                        <a:spcBef>
                          <a:spcPts val="0"/>
                        </a:spcBef>
                        <a:spcAft>
                          <a:spcPts val="0"/>
                        </a:spcAft>
                      </a:pPr>
                      <a:r>
                        <a:rPr lang="en-US" sz="1400" dirty="0" smtClean="0">
                          <a:solidFill>
                            <a:schemeClr val="tx1"/>
                          </a:solidFill>
                          <a:latin typeface="+mj-lt"/>
                          <a:ea typeface="Times New Roman"/>
                          <a:cs typeface="Times New Roman"/>
                        </a:rPr>
                        <a:t>Nov 2015</a:t>
                      </a:r>
                      <a:endParaRPr lang="en-US" sz="1400" dirty="0">
                        <a:solidFill>
                          <a:schemeClr val="tx1"/>
                        </a:solidFill>
                        <a:latin typeface="+mj-lt"/>
                        <a:ea typeface="Times New Roman"/>
                        <a:cs typeface="Times New Roman"/>
                      </a:endParaRPr>
                    </a:p>
                  </a:txBody>
                  <a:tcPr marL="68580" marR="68580" marT="0" marB="0">
                    <a:solidFill>
                      <a:srgbClr val="FFFF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mn-lt"/>
                          <a:ea typeface="Times New Roman"/>
                          <a:cs typeface="Times New Roman"/>
                        </a:rPr>
                        <a:t>Operational</a:t>
                      </a:r>
                    </a:p>
                  </a:txBody>
                  <a:tcPr marL="68580" marR="68580" marT="0" marB="0">
                    <a:solidFill>
                      <a:srgbClr val="FFFF00"/>
                    </a:solidFill>
                  </a:tcPr>
                </a:tc>
              </a:tr>
              <a:tr h="47397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400" kern="1200" baseline="0" dirty="0" smtClean="0">
                          <a:solidFill>
                            <a:schemeClr val="tx1"/>
                          </a:solidFill>
                          <a:latin typeface="+mn-lt"/>
                          <a:ea typeface="+mn-ea"/>
                          <a:cs typeface="+mn-cs"/>
                        </a:rPr>
                        <a:t>Himawari-8 in 5km Blended SST Analysis</a:t>
                      </a:r>
                      <a:endParaRPr lang="en-US" sz="1400" dirty="0" smtClean="0">
                        <a:solidFill>
                          <a:schemeClr val="tx1"/>
                        </a:solidFill>
                        <a:latin typeface="+mj-lt"/>
                      </a:endParaRPr>
                    </a:p>
                  </a:txBody>
                  <a:tcPr marL="68580" marR="68580" marT="0" marB="0"/>
                </a:tc>
                <a:tc>
                  <a:txBody>
                    <a:bodyPr/>
                    <a:lstStyle/>
                    <a:p>
                      <a:pPr marL="0" marR="0" algn="ctr">
                        <a:lnSpc>
                          <a:spcPct val="100000"/>
                        </a:lnSpc>
                        <a:spcBef>
                          <a:spcPts val="0"/>
                        </a:spcBef>
                        <a:spcAft>
                          <a:spcPts val="0"/>
                        </a:spcAft>
                      </a:pPr>
                      <a:r>
                        <a:rPr lang="en-US" sz="1400" dirty="0" smtClean="0">
                          <a:solidFill>
                            <a:schemeClr val="tx1"/>
                          </a:solidFill>
                          <a:latin typeface="+mj-lt"/>
                          <a:ea typeface="Times New Roman"/>
                          <a:cs typeface="Times New Roman"/>
                        </a:rPr>
                        <a:t>Jan 2016</a:t>
                      </a:r>
                      <a:endParaRPr lang="en-US" sz="1400" dirty="0">
                        <a:solidFill>
                          <a:schemeClr val="tx1"/>
                        </a:solidFill>
                        <a:latin typeface="+mj-lt"/>
                        <a:ea typeface="Times New Roman"/>
                        <a:cs typeface="Times New Roman"/>
                      </a:endParaRPr>
                    </a:p>
                  </a:txBody>
                  <a:tcPr marL="68580" marR="68580" marT="0" marB="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a:ea typeface="Times New Roman"/>
                          <a:cs typeface="Times New Roman"/>
                        </a:rPr>
                        <a:t>Operational</a:t>
                      </a:r>
                    </a:p>
                  </a:txBody>
                  <a:tcPr marL="68580" marR="68580" marT="0" marB="0"/>
                </a:tc>
              </a:tr>
              <a:tr h="47397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400" kern="1200" baseline="0" dirty="0" smtClean="0">
                          <a:solidFill>
                            <a:schemeClr val="tx1"/>
                          </a:solidFill>
                          <a:latin typeface="+mn-lt"/>
                          <a:ea typeface="+mn-ea"/>
                          <a:cs typeface="+mn-cs"/>
                        </a:rPr>
                        <a:t>Blended-Hydro Products with AMSR-2 Capability</a:t>
                      </a:r>
                      <a:endParaRPr lang="en-US" sz="1400" dirty="0" smtClean="0">
                        <a:solidFill>
                          <a:schemeClr val="tx1"/>
                        </a:solidFill>
                        <a:latin typeface="+mj-lt"/>
                      </a:endParaRPr>
                    </a:p>
                  </a:txBody>
                  <a:tcPr marL="68580" marR="68580" marT="0" marB="0">
                    <a:solidFill>
                      <a:srgbClr val="FFFF00"/>
                    </a:solidFill>
                  </a:tcPr>
                </a:tc>
                <a:tc>
                  <a:txBody>
                    <a:bodyPr/>
                    <a:lstStyle/>
                    <a:p>
                      <a:pPr marL="0" marR="0" algn="ctr">
                        <a:lnSpc>
                          <a:spcPct val="100000"/>
                        </a:lnSpc>
                        <a:spcBef>
                          <a:spcPts val="0"/>
                        </a:spcBef>
                        <a:spcAft>
                          <a:spcPts val="0"/>
                        </a:spcAft>
                      </a:pPr>
                      <a:r>
                        <a:rPr lang="en-US" sz="1400" dirty="0" smtClean="0">
                          <a:solidFill>
                            <a:schemeClr val="tx1"/>
                          </a:solidFill>
                          <a:latin typeface="+mj-lt"/>
                          <a:ea typeface="Times New Roman"/>
                          <a:cs typeface="Times New Roman"/>
                        </a:rPr>
                        <a:t>March 2016</a:t>
                      </a:r>
                      <a:endParaRPr lang="en-US" sz="1400" dirty="0">
                        <a:solidFill>
                          <a:schemeClr val="tx1"/>
                        </a:solidFill>
                        <a:latin typeface="+mj-lt"/>
                        <a:ea typeface="Times New Roman"/>
                        <a:cs typeface="Times New Roman"/>
                      </a:endParaRPr>
                    </a:p>
                  </a:txBody>
                  <a:tcPr marL="68580" marR="68580" marT="0" marB="0">
                    <a:solidFill>
                      <a:srgbClr val="FFFF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a:ea typeface="Times New Roman"/>
                          <a:cs typeface="Times New Roman"/>
                        </a:rPr>
                        <a:t>Operational</a:t>
                      </a:r>
                    </a:p>
                  </a:txBody>
                  <a:tcPr marL="68580" marR="68580" marT="0" marB="0">
                    <a:solidFill>
                      <a:srgbClr val="FFFF00"/>
                    </a:solidFill>
                  </a:tcPr>
                </a:tc>
              </a:tr>
              <a:tr h="47397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latin typeface="+mj-lt"/>
                        </a:rPr>
                        <a:t>GOES Evapotranspiration and Drought Product System (GET-D)</a:t>
                      </a:r>
                    </a:p>
                  </a:txBody>
                  <a:tcPr marL="68580" marR="68580" marT="0" marB="0">
                    <a:noFill/>
                  </a:tcPr>
                </a:tc>
                <a:tc>
                  <a:txBody>
                    <a:bodyPr/>
                    <a:lstStyle/>
                    <a:p>
                      <a:pPr marL="0" marR="0" algn="ctr">
                        <a:lnSpc>
                          <a:spcPct val="100000"/>
                        </a:lnSpc>
                        <a:spcBef>
                          <a:spcPts val="0"/>
                        </a:spcBef>
                        <a:spcAft>
                          <a:spcPts val="0"/>
                        </a:spcAft>
                      </a:pPr>
                      <a:r>
                        <a:rPr lang="en-US" sz="1400" dirty="0" smtClean="0">
                          <a:solidFill>
                            <a:schemeClr val="tx1"/>
                          </a:solidFill>
                          <a:latin typeface="+mj-lt"/>
                          <a:ea typeface="Times New Roman"/>
                          <a:cs typeface="Times New Roman"/>
                        </a:rPr>
                        <a:t>April 2016</a:t>
                      </a:r>
                      <a:endParaRPr lang="en-US" sz="1400" dirty="0">
                        <a:solidFill>
                          <a:schemeClr val="tx1"/>
                        </a:solidFill>
                        <a:latin typeface="+mj-lt"/>
                        <a:ea typeface="Times New Roman"/>
                        <a:cs typeface="Times New Roman"/>
                      </a:endParaRPr>
                    </a:p>
                  </a:txBody>
                  <a:tcPr marL="68580" marR="68580" marT="0" marB="0">
                    <a:noFill/>
                  </a:tcPr>
                </a:tc>
                <a:tc>
                  <a:txBody>
                    <a:bodyPr/>
                    <a:lstStyle/>
                    <a:p>
                      <a:pPr marL="0" marR="0" indent="0" algn="ctr" rtl="0" eaLnBrk="1" fontAlgn="auto" latinLnBrk="0" hangingPunct="1">
                        <a:spcBef>
                          <a:spcPts val="0"/>
                        </a:spcBef>
                        <a:spcAft>
                          <a:spcPts val="0"/>
                        </a:spcAft>
                      </a:pPr>
                      <a:r>
                        <a:rPr kumimoji="0" lang="en-US" sz="1400" u="none" strike="noStrike" kern="1200" cap="none" spc="0" normalizeH="0" baseline="0" noProof="0" dirty="0" smtClean="0">
                          <a:ln>
                            <a:noFill/>
                          </a:ln>
                          <a:effectLst/>
                          <a:uLnTx/>
                          <a:uFillTx/>
                        </a:rPr>
                        <a:t>Operational</a:t>
                      </a:r>
                      <a:endParaRPr lang="en-US" sz="1800" b="0" i="0" u="none" strike="noStrike" dirty="0">
                        <a:effectLst/>
                        <a:latin typeface="Arial"/>
                      </a:endParaRPr>
                    </a:p>
                  </a:txBody>
                  <a:tcPr marL="68580" marR="68580" marT="9525" marB="0">
                    <a:noFill/>
                  </a:tcPr>
                </a:tc>
              </a:tr>
              <a:tr h="47397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latin typeface="+mj-lt"/>
                        </a:rPr>
                        <a:t>Ocean Heat Content Suite inclusion of Cryosat-2 Sea Surface Height</a:t>
                      </a:r>
                      <a:r>
                        <a:rPr lang="en-US" sz="1400" baseline="0" dirty="0" smtClean="0">
                          <a:solidFill>
                            <a:schemeClr val="tx1"/>
                          </a:solidFill>
                          <a:latin typeface="+mj-lt"/>
                        </a:rPr>
                        <a:t> Anomalies</a:t>
                      </a:r>
                      <a:endParaRPr lang="en-US" sz="1400" dirty="0" smtClean="0">
                        <a:solidFill>
                          <a:schemeClr val="tx1"/>
                        </a:solidFill>
                        <a:latin typeface="+mj-lt"/>
                      </a:endParaRPr>
                    </a:p>
                  </a:txBody>
                  <a:tcPr marL="68580" marR="68580" marT="0" marB="0">
                    <a:solidFill>
                      <a:srgbClr val="FFFF00"/>
                    </a:solidFill>
                  </a:tcPr>
                </a:tc>
                <a:tc>
                  <a:txBody>
                    <a:bodyPr/>
                    <a:lstStyle/>
                    <a:p>
                      <a:pPr marL="0" marR="0" algn="ctr">
                        <a:lnSpc>
                          <a:spcPct val="100000"/>
                        </a:lnSpc>
                        <a:spcBef>
                          <a:spcPts val="0"/>
                        </a:spcBef>
                        <a:spcAft>
                          <a:spcPts val="0"/>
                        </a:spcAft>
                      </a:pPr>
                      <a:r>
                        <a:rPr lang="en-US" sz="1400" kern="1200" dirty="0" smtClean="0">
                          <a:solidFill>
                            <a:schemeClr val="tx1"/>
                          </a:solidFill>
                          <a:latin typeface="+mn-lt"/>
                          <a:ea typeface="Times New Roman"/>
                          <a:cs typeface="Times New Roman"/>
                        </a:rPr>
                        <a:t>April 2016</a:t>
                      </a:r>
                      <a:endParaRPr lang="en-US" sz="1400" kern="1200" dirty="0">
                        <a:solidFill>
                          <a:schemeClr val="tx1"/>
                        </a:solidFill>
                        <a:latin typeface="+mn-lt"/>
                        <a:ea typeface="Times New Roman"/>
                        <a:cs typeface="Times New Roman"/>
                      </a:endParaRPr>
                    </a:p>
                  </a:txBody>
                  <a:tcPr marL="68580" marR="68580" marT="0" marB="0">
                    <a:solidFill>
                      <a:srgbClr val="FFFF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u="none" strike="noStrike" kern="1200" cap="none" spc="0" normalizeH="0" baseline="0" noProof="0" dirty="0" smtClean="0">
                          <a:ln>
                            <a:noFill/>
                          </a:ln>
                          <a:effectLst/>
                          <a:uLnTx/>
                          <a:uFillTx/>
                        </a:rPr>
                        <a:t>Operational</a:t>
                      </a:r>
                      <a:endParaRPr kumimoji="0" lang="en-US" sz="1400" b="0" i="0" u="none" strike="noStrike" kern="1200" cap="none" spc="0" normalizeH="0" baseline="0" noProof="0" dirty="0" smtClean="0">
                        <a:ln>
                          <a:noFill/>
                        </a:ln>
                        <a:solidFill>
                          <a:prstClr val="black"/>
                        </a:solidFill>
                        <a:effectLst/>
                        <a:uLnTx/>
                        <a:uFillTx/>
                        <a:latin typeface="Calibri"/>
                        <a:ea typeface="Times New Roman"/>
                        <a:cs typeface="Times New Roman"/>
                      </a:endParaRPr>
                    </a:p>
                  </a:txBody>
                  <a:tcPr marL="68580" marR="68580" marT="0" marB="0">
                    <a:solidFill>
                      <a:srgbClr val="FFFF00"/>
                    </a:solidFill>
                  </a:tcPr>
                </a:tc>
              </a:tr>
            </a:tbl>
          </a:graphicData>
        </a:graphic>
      </p:graphicFrame>
      <p:sp>
        <p:nvSpPr>
          <p:cNvPr id="8" name="Title 7"/>
          <p:cNvSpPr>
            <a:spLocks noGrp="1"/>
          </p:cNvSpPr>
          <p:nvPr>
            <p:ph type="title"/>
          </p:nvPr>
        </p:nvSpPr>
        <p:spPr>
          <a:xfrm>
            <a:off x="685800" y="914400"/>
            <a:ext cx="8229600" cy="838200"/>
          </a:xfrm>
        </p:spPr>
        <p:txBody>
          <a:bodyPr>
            <a:normAutofit fontScale="90000"/>
          </a:bodyPr>
          <a:lstStyle/>
          <a:p>
            <a:r>
              <a:rPr lang="en-US" dirty="0"/>
              <a:t>Satellite Products </a:t>
            </a:r>
            <a:r>
              <a:rPr lang="en-US" dirty="0" smtClean="0"/>
              <a:t>– </a:t>
            </a:r>
            <a:br>
              <a:rPr lang="en-US" dirty="0" smtClean="0"/>
            </a:br>
            <a:r>
              <a:rPr lang="en-US" sz="4000" dirty="0" smtClean="0"/>
              <a:t>Transitioned to Operations</a:t>
            </a:r>
            <a:r>
              <a:rPr lang="en-US" dirty="0"/>
              <a:t/>
            </a:r>
            <a:br>
              <a:rPr lang="en-US" dirty="0"/>
            </a:br>
            <a:r>
              <a:rPr lang="en-US" dirty="0"/>
              <a:t/>
            </a:r>
            <a:br>
              <a:rPr lang="en-US" dirty="0"/>
            </a:br>
            <a:endParaRPr lang="en-US" dirty="0"/>
          </a:p>
        </p:txBody>
      </p:sp>
    </p:spTree>
    <p:extLst>
      <p:ext uri="{BB962C8B-B14F-4D97-AF65-F5344CB8AC3E}">
        <p14:creationId xmlns:p14="http://schemas.microsoft.com/office/powerpoint/2010/main" val="3900333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a:xfrm>
            <a:off x="457200" y="0"/>
            <a:ext cx="8229600" cy="1143000"/>
          </a:xfrm>
        </p:spPr>
        <p:txBody>
          <a:bodyPr>
            <a:normAutofit fontScale="90000"/>
          </a:bodyPr>
          <a:lstStyle/>
          <a:p>
            <a:r>
              <a:rPr lang="en-US" sz="3600" dirty="0" smtClean="0"/>
              <a:t>GMGSI – </a:t>
            </a:r>
            <a:br>
              <a:rPr lang="en-US" sz="3600" dirty="0" smtClean="0"/>
            </a:br>
            <a:r>
              <a:rPr lang="en-US" sz="3600" dirty="0" smtClean="0"/>
              <a:t>Operational</a:t>
            </a:r>
          </a:p>
        </p:txBody>
      </p:sp>
      <p:sp>
        <p:nvSpPr>
          <p:cNvPr id="6148" name="Rectangle 5"/>
          <p:cNvSpPr>
            <a:spLocks noGrp="1" noChangeArrowheads="1"/>
          </p:cNvSpPr>
          <p:nvPr>
            <p:ph idx="1"/>
          </p:nvPr>
        </p:nvSpPr>
        <p:spPr>
          <a:xfrm>
            <a:off x="76200" y="1066800"/>
            <a:ext cx="8915400" cy="2590800"/>
          </a:xfrm>
        </p:spPr>
        <p:txBody>
          <a:bodyPr>
            <a:noAutofit/>
          </a:bodyPr>
          <a:lstStyle/>
          <a:p>
            <a:r>
              <a:rPr lang="en-US" sz="1800" dirty="0"/>
              <a:t>Global Mosaic of Geostationary Satellite Imagery (GMGSI) </a:t>
            </a:r>
            <a:r>
              <a:rPr lang="en-US" sz="1800" dirty="0" smtClean="0"/>
              <a:t>was activated by OSPO in November 2015.</a:t>
            </a:r>
            <a:endParaRPr lang="en-US" sz="1800" dirty="0"/>
          </a:p>
          <a:p>
            <a:pPr lvl="1"/>
            <a:r>
              <a:rPr lang="en-US" sz="1800" dirty="0" smtClean="0"/>
              <a:t>Generates 8-km </a:t>
            </a:r>
            <a:r>
              <a:rPr lang="en-US" sz="1800" dirty="0"/>
              <a:t>global </a:t>
            </a:r>
            <a:r>
              <a:rPr lang="en-US" sz="1800" dirty="0" smtClean="0"/>
              <a:t>composite dataset  (longwave IR, shortwave IR, and visible) with coverage </a:t>
            </a:r>
            <a:r>
              <a:rPr lang="en-US" sz="1800" dirty="0"/>
              <a:t>extended to 60°S </a:t>
            </a:r>
            <a:r>
              <a:rPr lang="en-US" sz="1800" dirty="0" smtClean="0"/>
              <a:t>latitude. </a:t>
            </a:r>
            <a:endParaRPr lang="en-US" sz="1800" dirty="0"/>
          </a:p>
          <a:p>
            <a:pPr lvl="1"/>
            <a:r>
              <a:rPr lang="en-US" sz="1800" dirty="0"/>
              <a:t>P</a:t>
            </a:r>
            <a:r>
              <a:rPr lang="en-US" sz="1800" dirty="0" smtClean="0"/>
              <a:t>rovides global </a:t>
            </a:r>
            <a:r>
              <a:rPr lang="en-US" sz="1800" dirty="0"/>
              <a:t>satellite data to </a:t>
            </a:r>
            <a:r>
              <a:rPr lang="en-US" sz="1800" dirty="0" smtClean="0"/>
              <a:t>help Environmental </a:t>
            </a:r>
            <a:r>
              <a:rPr lang="en-US" sz="1800" dirty="0"/>
              <a:t>Modeling Center (EMC) </a:t>
            </a:r>
            <a:r>
              <a:rPr lang="en-US" sz="1800" dirty="0" smtClean="0"/>
              <a:t>derive </a:t>
            </a:r>
            <a:r>
              <a:rPr lang="en-US" sz="1800" dirty="0"/>
              <a:t>new global icing analysis products </a:t>
            </a:r>
            <a:r>
              <a:rPr lang="en-US" sz="1800" dirty="0" smtClean="0"/>
              <a:t>for the improvement of international </a:t>
            </a:r>
            <a:r>
              <a:rPr lang="en-US" sz="1800" dirty="0"/>
              <a:t>flight </a:t>
            </a:r>
            <a:r>
              <a:rPr lang="en-US" sz="1800" dirty="0" smtClean="0"/>
              <a:t>safety.</a:t>
            </a:r>
            <a:endParaRPr lang="en-US" sz="1800" dirty="0"/>
          </a:p>
        </p:txBody>
      </p:sp>
      <p:sp>
        <p:nvSpPr>
          <p:cNvPr id="3" name="TextBox 2"/>
          <p:cNvSpPr txBox="1"/>
          <p:nvPr/>
        </p:nvSpPr>
        <p:spPr>
          <a:xfrm>
            <a:off x="1371600" y="6138446"/>
            <a:ext cx="6006965" cy="584775"/>
          </a:xfrm>
          <a:prstGeom prst="rect">
            <a:avLst/>
          </a:prstGeom>
          <a:noFill/>
        </p:spPr>
        <p:txBody>
          <a:bodyPr wrap="none" rtlCol="0">
            <a:spAutoFit/>
          </a:bodyPr>
          <a:lstStyle/>
          <a:p>
            <a:r>
              <a:rPr lang="en-US" sz="1600" dirty="0">
                <a:hlinkClick r:id="rId3"/>
              </a:rPr>
              <a:t>http://</a:t>
            </a:r>
            <a:r>
              <a:rPr lang="en-US" sz="1600" dirty="0" smtClean="0">
                <a:hlinkClick r:id="rId3"/>
              </a:rPr>
              <a:t>www.ospo.noaa.gov/Products/imagery/gmgsi/gmgsi-sw-ir.html</a:t>
            </a:r>
            <a:endParaRPr lang="en-US" sz="1600" dirty="0" smtClean="0"/>
          </a:p>
          <a:p>
            <a:endParaRPr lang="en-US" sz="1600" dirty="0"/>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0635" y="3054038"/>
            <a:ext cx="5854565" cy="3085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71612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288" y="0"/>
            <a:ext cx="8603512" cy="1143000"/>
          </a:xfrm>
        </p:spPr>
        <p:txBody>
          <a:bodyPr>
            <a:normAutofit fontScale="90000"/>
          </a:bodyPr>
          <a:lstStyle/>
          <a:p>
            <a:r>
              <a:rPr lang="en-US" sz="3600" dirty="0" smtClean="0"/>
              <a:t>GCOM-W1 AMSR-2  Day 1 Products – </a:t>
            </a:r>
            <a:br>
              <a:rPr lang="en-US" sz="3600" dirty="0" smtClean="0"/>
            </a:br>
            <a:r>
              <a:rPr lang="en-US" sz="3600" dirty="0" smtClean="0"/>
              <a:t>Operational </a:t>
            </a:r>
            <a:endParaRPr lang="en-US" sz="3600" dirty="0"/>
          </a:p>
        </p:txBody>
      </p:sp>
      <p:sp>
        <p:nvSpPr>
          <p:cNvPr id="4" name="TextBox 3"/>
          <p:cNvSpPr txBox="1"/>
          <p:nvPr/>
        </p:nvSpPr>
        <p:spPr>
          <a:xfrm>
            <a:off x="1945758" y="6183868"/>
            <a:ext cx="5480796" cy="369332"/>
          </a:xfrm>
          <a:prstGeom prst="rect">
            <a:avLst/>
          </a:prstGeom>
          <a:noFill/>
        </p:spPr>
        <p:txBody>
          <a:bodyPr wrap="none" rtlCol="0">
            <a:spAutoFit/>
          </a:bodyPr>
          <a:lstStyle/>
          <a:p>
            <a:r>
              <a:rPr lang="en-US" dirty="0"/>
              <a:t>http://www.ospo.noaa.gov/Products/atmosphere/gpds/</a:t>
            </a:r>
          </a:p>
        </p:txBody>
      </p:sp>
      <p:pic>
        <p:nvPicPr>
          <p:cNvPr id="5125" name="Picture 5"/>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219200" y="3688941"/>
            <a:ext cx="3311012" cy="24832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5"/>
          <p:cNvSpPr txBox="1">
            <a:spLocks noChangeArrowheads="1"/>
          </p:cNvSpPr>
          <p:nvPr/>
        </p:nvSpPr>
        <p:spPr>
          <a:xfrm>
            <a:off x="83288" y="1447800"/>
            <a:ext cx="8915400" cy="2209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t>The Global Change Observation Mission  </a:t>
            </a:r>
            <a:r>
              <a:rPr lang="en-US" sz="1800" dirty="0" smtClean="0"/>
              <a:t>- GCOM-W1 Advanced Microwave Scanning Radiometer 2 (AMSR2) Day 1 Products  were activated by OSPO in November 2015.</a:t>
            </a:r>
          </a:p>
          <a:p>
            <a:pPr lvl="1"/>
            <a:r>
              <a:rPr lang="en-US" sz="1800" dirty="0" smtClean="0"/>
              <a:t>Implementation includes AMSR-2 Imagery, Total </a:t>
            </a:r>
            <a:r>
              <a:rPr lang="en-US" sz="1800" dirty="0" err="1" smtClean="0"/>
              <a:t>Precipitable</a:t>
            </a:r>
            <a:r>
              <a:rPr lang="en-US" sz="1800" dirty="0" smtClean="0"/>
              <a:t> Water (TPW), Cloud Liquid Water, Rain Rate, Sea Surface Temperature,  and Sea Surface Wind Speed.</a:t>
            </a:r>
          </a:p>
          <a:p>
            <a:pPr lvl="1"/>
            <a:r>
              <a:rPr lang="en-US" sz="1800" dirty="0" smtClean="0"/>
              <a:t>Improves numerical </a:t>
            </a:r>
            <a:r>
              <a:rPr lang="en-US" sz="1800" dirty="0"/>
              <a:t>weather prediction, precipitation and tropical cyclone location, intensity analysis, and </a:t>
            </a:r>
            <a:r>
              <a:rPr lang="en-US" sz="1800" dirty="0" smtClean="0"/>
              <a:t>monitoring.</a:t>
            </a:r>
            <a:endParaRPr lang="en-US" sz="1800" dirty="0"/>
          </a:p>
        </p:txBody>
      </p:sp>
      <p:pic>
        <p:nvPicPr>
          <p:cNvPr id="512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3714750"/>
            <a:ext cx="3276600" cy="2457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304800" y="4495800"/>
            <a:ext cx="981359" cy="646331"/>
          </a:xfrm>
          <a:prstGeom prst="rect">
            <a:avLst/>
          </a:prstGeom>
          <a:noFill/>
        </p:spPr>
        <p:txBody>
          <a:bodyPr wrap="none" rtlCol="0">
            <a:spAutoFit/>
          </a:bodyPr>
          <a:lstStyle/>
          <a:p>
            <a:pPr algn="ctr"/>
            <a:r>
              <a:rPr lang="en-US" sz="1200" b="1" dirty="0" smtClean="0"/>
              <a:t>Total </a:t>
            </a:r>
          </a:p>
          <a:p>
            <a:pPr algn="ctr"/>
            <a:r>
              <a:rPr lang="en-US" sz="1200" b="1" dirty="0" err="1" smtClean="0"/>
              <a:t>Precipitable</a:t>
            </a:r>
            <a:r>
              <a:rPr lang="en-US" sz="1200" b="1" dirty="0" smtClean="0"/>
              <a:t> </a:t>
            </a:r>
          </a:p>
          <a:p>
            <a:pPr algn="ctr"/>
            <a:r>
              <a:rPr lang="en-US" sz="1200" b="1" dirty="0" smtClean="0"/>
              <a:t>Water</a:t>
            </a:r>
            <a:endParaRPr lang="en-US" sz="1200" b="1" dirty="0"/>
          </a:p>
        </p:txBody>
      </p:sp>
      <p:sp>
        <p:nvSpPr>
          <p:cNvPr id="16" name="TextBox 15"/>
          <p:cNvSpPr txBox="1"/>
          <p:nvPr/>
        </p:nvSpPr>
        <p:spPr>
          <a:xfrm>
            <a:off x="8001000" y="4572000"/>
            <a:ext cx="957313" cy="461665"/>
          </a:xfrm>
          <a:prstGeom prst="rect">
            <a:avLst/>
          </a:prstGeom>
          <a:noFill/>
        </p:spPr>
        <p:txBody>
          <a:bodyPr wrap="none" rtlCol="0">
            <a:spAutoFit/>
          </a:bodyPr>
          <a:lstStyle/>
          <a:p>
            <a:r>
              <a:rPr lang="en-US" sz="1200" b="1" dirty="0" smtClean="0"/>
              <a:t>Sea Surface </a:t>
            </a:r>
          </a:p>
          <a:p>
            <a:r>
              <a:rPr lang="en-US" sz="1200" b="1" dirty="0" smtClean="0"/>
              <a:t>Wind Speed</a:t>
            </a:r>
            <a:endParaRPr lang="en-US" sz="1200" b="1" dirty="0"/>
          </a:p>
        </p:txBody>
      </p:sp>
    </p:spTree>
    <p:extLst>
      <p:ext uri="{BB962C8B-B14F-4D97-AF65-F5344CB8AC3E}">
        <p14:creationId xmlns:p14="http://schemas.microsoft.com/office/powerpoint/2010/main" val="3647680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a:xfrm>
            <a:off x="228600" y="304800"/>
            <a:ext cx="8458200" cy="1143000"/>
          </a:xfrm>
        </p:spPr>
        <p:txBody>
          <a:bodyPr>
            <a:normAutofit fontScale="90000"/>
          </a:bodyPr>
          <a:lstStyle/>
          <a:p>
            <a:r>
              <a:rPr lang="en-US" sz="3600" dirty="0"/>
              <a:t>Blended-Hydro Products with GCOM-W1 Capability–  </a:t>
            </a:r>
            <a:r>
              <a:rPr lang="en-US" sz="3600" dirty="0" smtClean="0"/>
              <a:t>Operational</a:t>
            </a:r>
          </a:p>
        </p:txBody>
      </p:sp>
      <p:sp>
        <p:nvSpPr>
          <p:cNvPr id="6148" name="Rectangle 5"/>
          <p:cNvSpPr>
            <a:spLocks noGrp="1" noChangeArrowheads="1"/>
          </p:cNvSpPr>
          <p:nvPr>
            <p:ph idx="1"/>
          </p:nvPr>
        </p:nvSpPr>
        <p:spPr>
          <a:xfrm>
            <a:off x="1142999" y="1600200"/>
            <a:ext cx="7315201" cy="2590800"/>
          </a:xfrm>
        </p:spPr>
        <p:txBody>
          <a:bodyPr>
            <a:noAutofit/>
          </a:bodyPr>
          <a:lstStyle/>
          <a:p>
            <a:r>
              <a:rPr lang="en-US" sz="2000" dirty="0" smtClean="0"/>
              <a:t>March 30, 2016  - The newly </a:t>
            </a:r>
            <a:r>
              <a:rPr lang="en-US" sz="2000" dirty="0"/>
              <a:t>added GCOM-W1 capability</a:t>
            </a:r>
            <a:r>
              <a:rPr lang="en-US" sz="2000" dirty="0" smtClean="0"/>
              <a:t>, will led to improvements in </a:t>
            </a:r>
            <a:r>
              <a:rPr lang="en-US" sz="2000" dirty="0"/>
              <a:t>data quality, temporal refresh rate, and spatial </a:t>
            </a:r>
            <a:r>
              <a:rPr lang="en-US" sz="2000" dirty="0" smtClean="0"/>
              <a:t>coverage.</a:t>
            </a:r>
            <a:endParaRPr lang="en-US" sz="1600" dirty="0" smtClean="0"/>
          </a:p>
        </p:txBody>
      </p:sp>
      <p:sp>
        <p:nvSpPr>
          <p:cNvPr id="3" name="TextBox 2"/>
          <p:cNvSpPr txBox="1"/>
          <p:nvPr/>
        </p:nvSpPr>
        <p:spPr>
          <a:xfrm>
            <a:off x="1371600" y="6197025"/>
            <a:ext cx="5326907" cy="584775"/>
          </a:xfrm>
          <a:prstGeom prst="rect">
            <a:avLst/>
          </a:prstGeom>
          <a:noFill/>
        </p:spPr>
        <p:txBody>
          <a:bodyPr wrap="none" rtlCol="0">
            <a:spAutoFit/>
          </a:bodyPr>
          <a:lstStyle/>
          <a:p>
            <a:r>
              <a:rPr lang="en-US" sz="1600" dirty="0">
                <a:hlinkClick r:id="rId3"/>
              </a:rPr>
              <a:t>http://</a:t>
            </a:r>
            <a:r>
              <a:rPr lang="en-US" sz="1600" dirty="0" smtClean="0">
                <a:hlinkClick r:id="rId3"/>
              </a:rPr>
              <a:t>www.ospo.noaa.gov/Products/ocean/ocean_heat.html</a:t>
            </a:r>
            <a:endParaRPr lang="en-US" sz="1600" dirty="0" smtClean="0"/>
          </a:p>
          <a:p>
            <a:endParaRPr lang="en-US" sz="1600"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8194" y="2699396"/>
            <a:ext cx="6218006" cy="34976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86338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a:xfrm>
            <a:off x="228600" y="304800"/>
            <a:ext cx="8458200" cy="1143000"/>
          </a:xfrm>
        </p:spPr>
        <p:txBody>
          <a:bodyPr>
            <a:normAutofit fontScale="90000"/>
          </a:bodyPr>
          <a:lstStyle/>
          <a:p>
            <a:r>
              <a:rPr lang="en-US" sz="3600" dirty="0"/>
              <a:t>Ocean Heat Content Suite inclusion of </a:t>
            </a:r>
            <a:r>
              <a:rPr lang="en-US" sz="3600" dirty="0" smtClean="0"/>
              <a:t>Cryosat-2 </a:t>
            </a:r>
            <a:r>
              <a:rPr lang="en-US" sz="3600" dirty="0"/>
              <a:t>Sea Surface Height </a:t>
            </a:r>
            <a:r>
              <a:rPr lang="en-US" sz="3600" dirty="0" smtClean="0"/>
              <a:t>Anomalies –  Operational</a:t>
            </a:r>
          </a:p>
        </p:txBody>
      </p:sp>
      <p:sp>
        <p:nvSpPr>
          <p:cNvPr id="6148" name="Rectangle 5"/>
          <p:cNvSpPr>
            <a:spLocks noGrp="1" noChangeArrowheads="1"/>
          </p:cNvSpPr>
          <p:nvPr>
            <p:ph idx="1"/>
          </p:nvPr>
        </p:nvSpPr>
        <p:spPr>
          <a:xfrm>
            <a:off x="1142999" y="1600200"/>
            <a:ext cx="7315201" cy="2590800"/>
          </a:xfrm>
        </p:spPr>
        <p:txBody>
          <a:bodyPr>
            <a:noAutofit/>
          </a:bodyPr>
          <a:lstStyle/>
          <a:p>
            <a:r>
              <a:rPr lang="en-US" sz="2000" dirty="0"/>
              <a:t>As of April 12, </a:t>
            </a:r>
            <a:r>
              <a:rPr lang="en-US" sz="2000" dirty="0" smtClean="0"/>
              <a:t>2016, Satellite </a:t>
            </a:r>
            <a:r>
              <a:rPr lang="en-US" sz="2000" dirty="0"/>
              <a:t>Ocean Heat Content (OHC) Suite of products are using Cryosat-2 Sea Surface Height Anomalies as input in addition to Jason-2 and SARAL/</a:t>
            </a:r>
            <a:r>
              <a:rPr lang="en-US" sz="2000" dirty="0" err="1"/>
              <a:t>AltKa</a:t>
            </a:r>
            <a:r>
              <a:rPr lang="en-US" sz="2000" dirty="0"/>
              <a:t> Sea Surface Height Anomalies. </a:t>
            </a:r>
          </a:p>
          <a:p>
            <a:pPr lvl="1"/>
            <a:r>
              <a:rPr lang="en-US" sz="1600" dirty="0" smtClean="0"/>
              <a:t>Sea surface height anomalies (SSHAs) derived from altimeters on multiple satellites are crucial to the computation of satellite derived ocean heat content. </a:t>
            </a:r>
          </a:p>
        </p:txBody>
      </p:sp>
      <p:sp>
        <p:nvSpPr>
          <p:cNvPr id="3" name="TextBox 2"/>
          <p:cNvSpPr txBox="1"/>
          <p:nvPr/>
        </p:nvSpPr>
        <p:spPr>
          <a:xfrm>
            <a:off x="1371600" y="6197025"/>
            <a:ext cx="5326907" cy="584775"/>
          </a:xfrm>
          <a:prstGeom prst="rect">
            <a:avLst/>
          </a:prstGeom>
          <a:noFill/>
        </p:spPr>
        <p:txBody>
          <a:bodyPr wrap="none" rtlCol="0">
            <a:spAutoFit/>
          </a:bodyPr>
          <a:lstStyle/>
          <a:p>
            <a:r>
              <a:rPr lang="en-US" sz="1600" dirty="0">
                <a:hlinkClick r:id="rId3"/>
              </a:rPr>
              <a:t>http://</a:t>
            </a:r>
            <a:r>
              <a:rPr lang="en-US" sz="1600" dirty="0" smtClean="0">
                <a:hlinkClick r:id="rId3"/>
              </a:rPr>
              <a:t>www.ospo.noaa.gov/Products/ocean/ocean_heat.html</a:t>
            </a:r>
            <a:endParaRPr lang="en-US" sz="1600" dirty="0" smtClean="0"/>
          </a:p>
          <a:p>
            <a:endParaRPr lang="en-US" sz="1600" dirty="0"/>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3657600"/>
            <a:ext cx="3459998"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990600" y="3962400"/>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609352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Table 18"/>
          <p:cNvGraphicFramePr>
            <a:graphicFrameLocks noGrp="1"/>
          </p:cNvGraphicFramePr>
          <p:nvPr>
            <p:extLst>
              <p:ext uri="{D42A27DB-BD31-4B8C-83A1-F6EECF244321}">
                <p14:modId xmlns:p14="http://schemas.microsoft.com/office/powerpoint/2010/main" val="3266942579"/>
              </p:ext>
            </p:extLst>
          </p:nvPr>
        </p:nvGraphicFramePr>
        <p:xfrm>
          <a:off x="381000" y="1219200"/>
          <a:ext cx="8330856" cy="4836160"/>
        </p:xfrm>
        <a:graphic>
          <a:graphicData uri="http://schemas.openxmlformats.org/drawingml/2006/table">
            <a:tbl>
              <a:tblPr>
                <a:tableStyleId>{69CF1AB2-1976-4502-BF36-3FF5EA218861}</a:tableStyleId>
              </a:tblPr>
              <a:tblGrid>
                <a:gridCol w="2082456"/>
                <a:gridCol w="6248400"/>
              </a:tblGrid>
              <a:tr h="370840">
                <a:tc>
                  <a:txBody>
                    <a:bodyPr/>
                    <a:lstStyle/>
                    <a:p>
                      <a:r>
                        <a:rPr lang="en-US" dirty="0" smtClean="0"/>
                        <a:t>24/7 Help Desk</a:t>
                      </a:r>
                      <a:endParaRPr lang="en-US" dirty="0"/>
                    </a:p>
                  </a:txBody>
                  <a:tcPr/>
                </a:tc>
                <a:tc>
                  <a:txBody>
                    <a:bodyPr/>
                    <a:lstStyle/>
                    <a:p>
                      <a:r>
                        <a:rPr lang="en-US" dirty="0" smtClean="0">
                          <a:hlinkClick r:id="rId3"/>
                        </a:rPr>
                        <a:t>ESPCOperations@noaa.gov</a:t>
                      </a:r>
                      <a:endParaRPr lang="en-US" dirty="0"/>
                    </a:p>
                  </a:txBody>
                  <a:tcPr/>
                </a:tc>
              </a:tr>
              <a:tr h="370840">
                <a:tc>
                  <a:txBody>
                    <a:bodyPr/>
                    <a:lstStyle/>
                    <a:p>
                      <a:r>
                        <a:rPr lang="en-US" dirty="0" smtClean="0"/>
                        <a:t>ESPC Messages</a:t>
                      </a:r>
                      <a:endParaRPr lang="en-US" dirty="0"/>
                    </a:p>
                  </a:txBody>
                  <a:tcPr/>
                </a:tc>
                <a:tc>
                  <a:txBody>
                    <a:bodyPr/>
                    <a:lstStyle/>
                    <a:p>
                      <a:r>
                        <a:rPr lang="en-US" dirty="0" smtClean="0">
                          <a:hlinkClick r:id="rId4"/>
                        </a:rPr>
                        <a:t>http://www.ssd.noaa.gov/PS/SATS/messages.html</a:t>
                      </a:r>
                      <a:endParaRPr lang="en-US" dirty="0"/>
                    </a:p>
                  </a:txBody>
                  <a:tcPr/>
                </a:tc>
              </a:tr>
              <a:tr h="370840">
                <a:tc>
                  <a:txBody>
                    <a:bodyPr/>
                    <a:lstStyle/>
                    <a:p>
                      <a:r>
                        <a:rPr lang="en-US" sz="1800" dirty="0" smtClean="0"/>
                        <a:t>WMO GTS Bulletins</a:t>
                      </a:r>
                      <a:endParaRPr lang="en-US" sz="1800" dirty="0"/>
                    </a:p>
                  </a:txBody>
                  <a:tcPr/>
                </a:tc>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1800" dirty="0" smtClean="0"/>
                        <a:t>Urgent:</a:t>
                      </a:r>
                      <a:r>
                        <a:rPr lang="en-US" sz="1800" baseline="0" dirty="0" smtClean="0"/>
                        <a:t> </a:t>
                      </a:r>
                      <a:r>
                        <a:rPr lang="en-US" sz="1600" dirty="0" smtClean="0">
                          <a:hlinkClick r:id="rId5"/>
                        </a:rPr>
                        <a:t>http://www.weather.gov/view/validProds.php?prod=ADM&amp;node=KNES</a:t>
                      </a:r>
                      <a:endParaRPr lang="en-US" sz="1600" dirty="0" smtClean="0"/>
                    </a:p>
                    <a:p>
                      <a:r>
                        <a:rPr lang="en-US" sz="1800" dirty="0" smtClean="0"/>
                        <a:t>Routine:</a:t>
                      </a:r>
                      <a:r>
                        <a:rPr lang="en-US" sz="1800" baseline="0" dirty="0" smtClean="0"/>
                        <a:t>  </a:t>
                      </a:r>
                      <a:r>
                        <a:rPr lang="en-US" sz="1600" dirty="0" smtClean="0">
                          <a:hlinkClick r:id="rId6"/>
                        </a:rPr>
                        <a:t>http://www.weather.gov/view/validProds.php?prod=ADA&amp;node=KNES</a:t>
                      </a:r>
                      <a:endParaRPr lang="en-US" sz="1600" dirty="0"/>
                    </a:p>
                  </a:txBody>
                  <a:tcPr/>
                </a:tc>
              </a:tr>
              <a:tr h="370840">
                <a:tc>
                  <a:txBody>
                    <a:bodyPr/>
                    <a:lstStyle/>
                    <a:p>
                      <a:r>
                        <a:rPr lang="en-US" dirty="0" smtClean="0"/>
                        <a:t>User</a:t>
                      </a:r>
                      <a:r>
                        <a:rPr lang="en-US" baseline="0" dirty="0" smtClean="0"/>
                        <a:t> Services</a:t>
                      </a:r>
                      <a:endParaRPr lang="en-US" dirty="0"/>
                    </a:p>
                  </a:txBody>
                  <a:tcPr/>
                </a:tc>
                <a:tc>
                  <a:txBody>
                    <a:bodyPr/>
                    <a:lstStyle/>
                    <a:p>
                      <a:r>
                        <a:rPr lang="en-US" dirty="0" smtClean="0">
                          <a:hlinkClick r:id="rId7"/>
                        </a:rPr>
                        <a:t>SPSD.UserServices@noaa.gov</a:t>
                      </a:r>
                      <a:endParaRPr lang="en-US" dirty="0"/>
                    </a:p>
                  </a:txBody>
                  <a:tcPr/>
                </a:tc>
              </a:tr>
              <a:tr h="370840">
                <a:tc>
                  <a:txBody>
                    <a:bodyPr/>
                    <a:lstStyle/>
                    <a:p>
                      <a:r>
                        <a:rPr lang="en-US" dirty="0" smtClean="0"/>
                        <a:t>Data Access</a:t>
                      </a:r>
                      <a:endParaRPr lang="en-US" dirty="0"/>
                    </a:p>
                  </a:txBody>
                  <a:tcPr/>
                </a:tc>
                <a:tc>
                  <a:txBody>
                    <a:bodyPr/>
                    <a:lstStyle/>
                    <a:p>
                      <a:r>
                        <a:rPr lang="en-US" dirty="0" smtClean="0">
                          <a:hlinkClick r:id="rId8"/>
                        </a:rPr>
                        <a:t>NESDIS.Data.Access@noaa.gov</a:t>
                      </a:r>
                      <a:endParaRPr lang="en-US" dirty="0"/>
                    </a:p>
                  </a:txBody>
                  <a:tcPr/>
                </a:tc>
              </a:tr>
              <a:tr h="370840">
                <a:tc>
                  <a:txBody>
                    <a:bodyPr/>
                    <a:lstStyle/>
                    <a:p>
                      <a:r>
                        <a:rPr lang="en-US" dirty="0" smtClean="0"/>
                        <a:t>Webmaster</a:t>
                      </a:r>
                      <a:endParaRPr lang="en-US" dirty="0"/>
                    </a:p>
                  </a:txBody>
                  <a:tcPr/>
                </a:tc>
                <a:tc>
                  <a:txBody>
                    <a:bodyPr/>
                    <a:lstStyle/>
                    <a:p>
                      <a:r>
                        <a:rPr lang="en-US" sz="1800" dirty="0" smtClean="0">
                          <a:hlinkClick r:id="rId9"/>
                        </a:rPr>
                        <a:t>SSDWebmaster@noaa.gov</a:t>
                      </a:r>
                      <a:endParaRPr lang="en-US" dirty="0"/>
                    </a:p>
                  </a:txBody>
                  <a:tcPr/>
                </a:tc>
              </a:tr>
              <a:tr h="370840">
                <a:tc>
                  <a:txBody>
                    <a:bodyPr/>
                    <a:lstStyle/>
                    <a:p>
                      <a:r>
                        <a:rPr lang="en-US" dirty="0" smtClean="0"/>
                        <a:t>Facebook</a:t>
                      </a:r>
                      <a:endParaRPr lang="en-US" dirty="0"/>
                    </a:p>
                  </a:txBody>
                  <a:tcPr/>
                </a:tc>
                <a:tc>
                  <a:txBody>
                    <a:bodyPr/>
                    <a:lstStyle/>
                    <a:p>
                      <a:r>
                        <a:rPr lang="en-US" sz="1800" dirty="0" smtClean="0">
                          <a:hlinkClick r:id="rId10"/>
                        </a:rPr>
                        <a:t>www.facebook.com/NOAANESDIS </a:t>
                      </a:r>
                      <a:endParaRPr lang="en-US" dirty="0"/>
                    </a:p>
                  </a:txBody>
                  <a:tcPr/>
                </a:tc>
              </a:tr>
              <a:tr h="370840">
                <a:tc>
                  <a:txBody>
                    <a:bodyPr/>
                    <a:lstStyle/>
                    <a:p>
                      <a:r>
                        <a:rPr lang="en-US" dirty="0" smtClean="0"/>
                        <a:t>Twitter</a:t>
                      </a:r>
                      <a:endParaRPr lang="en-US" dirty="0"/>
                    </a:p>
                  </a:txBody>
                  <a:tcPr/>
                </a:tc>
                <a:tc>
                  <a:txBody>
                    <a:bodyPr/>
                    <a:lstStyle/>
                    <a:p>
                      <a:r>
                        <a:rPr lang="en-US" sz="1800" dirty="0" smtClean="0">
                          <a:hlinkClick r:id="rId11"/>
                        </a:rPr>
                        <a:t>www.twitter.com/noaasatellites </a:t>
                      </a:r>
                      <a:endParaRPr lang="en-US" dirty="0"/>
                    </a:p>
                  </a:txBody>
                  <a:tcPr/>
                </a:tc>
              </a:tr>
              <a:tr h="370840">
                <a:tc>
                  <a:txBody>
                    <a:bodyPr/>
                    <a:lstStyle/>
                    <a:p>
                      <a:r>
                        <a:rPr lang="en-US" dirty="0" smtClean="0"/>
                        <a:t>Satellite Ops Status</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hlinkClick r:id="rId12"/>
                        </a:rPr>
                        <a:t>http://www.oso.noaa.gov/daily-news/index.asp</a:t>
                      </a:r>
                      <a:endParaRPr lang="en-US" dirty="0" smtClean="0"/>
                    </a:p>
                  </a:txBody>
                  <a:tcPr/>
                </a:tc>
              </a:tr>
              <a:tr h="370840">
                <a:tc>
                  <a:txBody>
                    <a:bodyPr/>
                    <a:lstStyle/>
                    <a:p>
                      <a:r>
                        <a:rPr lang="en-US" dirty="0" smtClean="0"/>
                        <a:t>Press releases</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hlinkClick r:id="rId13"/>
                        </a:rPr>
                        <a:t>http://www.nesdis.noaa.gov/news_archives/</a:t>
                      </a:r>
                      <a:endParaRPr lang="en-US" dirty="0" smtClean="0"/>
                    </a:p>
                  </a:txBody>
                  <a:tcPr/>
                </a:tc>
              </a:tr>
              <a:tr h="370840">
                <a:tc>
                  <a:txBody>
                    <a:bodyPr/>
                    <a:lstStyle/>
                    <a:p>
                      <a:r>
                        <a:rPr lang="en-US" dirty="0" smtClean="0"/>
                        <a:t>Web</a:t>
                      </a:r>
                      <a:endParaRPr lang="en-US" dirty="0"/>
                    </a:p>
                  </a:txBody>
                  <a:tcPr/>
                </a:tc>
                <a:tc>
                  <a:txBody>
                    <a:bodyPr/>
                    <a:lstStyle/>
                    <a:p>
                      <a:r>
                        <a:rPr lang="en-US" dirty="0" smtClean="0">
                          <a:hlinkClick r:id="rId14"/>
                        </a:rPr>
                        <a:t>www.ospo.noaa.gov</a:t>
                      </a:r>
                      <a:endParaRPr lang="en-US" dirty="0" smtClean="0"/>
                    </a:p>
                  </a:txBody>
                  <a:tcPr/>
                </a:tc>
              </a:tr>
            </a:tbl>
          </a:graphicData>
        </a:graphic>
      </p:graphicFrame>
      <p:sp>
        <p:nvSpPr>
          <p:cNvPr id="7" name="Title 6"/>
          <p:cNvSpPr>
            <a:spLocks noGrp="1"/>
          </p:cNvSpPr>
          <p:nvPr>
            <p:ph type="title"/>
          </p:nvPr>
        </p:nvSpPr>
        <p:spPr>
          <a:xfrm>
            <a:off x="0" y="350838"/>
            <a:ext cx="9296400" cy="487362"/>
          </a:xfrm>
        </p:spPr>
        <p:txBody>
          <a:bodyPr>
            <a:normAutofit fontScale="90000"/>
          </a:bodyPr>
          <a:lstStyle/>
          <a:p>
            <a:r>
              <a:rPr lang="en-US" sz="4000" dirty="0" smtClean="0"/>
              <a:t>ESPC Notifications, Status, and Contacts</a:t>
            </a:r>
            <a:endParaRPr lang="en-US" sz="4000" dirty="0"/>
          </a:p>
        </p:txBody>
      </p:sp>
    </p:spTree>
    <p:extLst>
      <p:ext uri="{BB962C8B-B14F-4D97-AF65-F5344CB8AC3E}">
        <p14:creationId xmlns:p14="http://schemas.microsoft.com/office/powerpoint/2010/main" val="2826384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sp>
        <p:nvSpPr>
          <p:cNvPr id="3" name="Content Placeholder 2"/>
          <p:cNvSpPr>
            <a:spLocks noGrp="1"/>
          </p:cNvSpPr>
          <p:nvPr>
            <p:ph idx="1"/>
          </p:nvPr>
        </p:nvSpPr>
        <p:spPr/>
        <p:txBody>
          <a:bodyPr/>
          <a:lstStyle/>
          <a:p>
            <a:pPr marL="0" indent="0" algn="ctr">
              <a:buNone/>
            </a:pPr>
            <a:r>
              <a:rPr lang="en-US" dirty="0" smtClean="0"/>
              <a:t>Questions?</a:t>
            </a:r>
            <a:endParaRPr lang="en-US" dirty="0"/>
          </a:p>
        </p:txBody>
      </p:sp>
    </p:spTree>
    <p:extLst>
      <p:ext uri="{BB962C8B-B14F-4D97-AF65-F5344CB8AC3E}">
        <p14:creationId xmlns:p14="http://schemas.microsoft.com/office/powerpoint/2010/main" val="650979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81000" y="990600"/>
            <a:ext cx="7620000" cy="3962400"/>
          </a:xfrm>
        </p:spPr>
        <p:txBody>
          <a:bodyPr>
            <a:noAutofit/>
          </a:bodyPr>
          <a:lstStyle/>
          <a:p>
            <a:r>
              <a:rPr lang="en-US" sz="2200" dirty="0"/>
              <a:t>O</a:t>
            </a:r>
            <a:r>
              <a:rPr lang="en-US" sz="2200" dirty="0" smtClean="0"/>
              <a:t>perates the Nation’s 16 environmental satellites:</a:t>
            </a:r>
          </a:p>
          <a:p>
            <a:pPr lvl="1"/>
            <a:r>
              <a:rPr lang="en-US" sz="1800" dirty="0" smtClean="0"/>
              <a:t>3 Geostationary (GOES) by NOAA</a:t>
            </a:r>
          </a:p>
          <a:p>
            <a:pPr lvl="1"/>
            <a:r>
              <a:rPr lang="en-US" sz="1800" dirty="0"/>
              <a:t>3</a:t>
            </a:r>
            <a:r>
              <a:rPr lang="en-US" sz="1800" dirty="0" smtClean="0"/>
              <a:t> Polar-Orbiting (POES) by NOAA</a:t>
            </a:r>
          </a:p>
          <a:p>
            <a:pPr lvl="1"/>
            <a:r>
              <a:rPr lang="en-US" sz="1800" dirty="0" smtClean="0"/>
              <a:t>6 Defense Meteorological Satellite program (DMSP) operated by NOAA</a:t>
            </a:r>
          </a:p>
          <a:p>
            <a:pPr lvl="1"/>
            <a:r>
              <a:rPr lang="en-US" sz="1800" dirty="0"/>
              <a:t>2</a:t>
            </a:r>
            <a:r>
              <a:rPr lang="en-US" sz="1800" dirty="0" smtClean="0"/>
              <a:t> OSTM Jason-2  &amp; Jason-3 (Ocean Surface Topography Mission) - Joint NOAA, NASA, CNES, EUMETSAT effort</a:t>
            </a:r>
          </a:p>
          <a:p>
            <a:pPr lvl="1"/>
            <a:r>
              <a:rPr lang="en-US" sz="1800" dirty="0" smtClean="0"/>
              <a:t>1 Suomi National Polar-orbiting Partnership (NPP) by NOAA &amp; NASA</a:t>
            </a:r>
          </a:p>
          <a:p>
            <a:pPr lvl="1"/>
            <a:r>
              <a:rPr lang="en-US" sz="1800" dirty="0"/>
              <a:t>1 DSCOVR (Deep Space Climate Observatory) by NOAA</a:t>
            </a:r>
          </a:p>
          <a:p>
            <a:endParaRPr lang="en-US" sz="2200" dirty="0" smtClean="0"/>
          </a:p>
        </p:txBody>
      </p:sp>
      <p:sp>
        <p:nvSpPr>
          <p:cNvPr id="5" name="Title 1"/>
          <p:cNvSpPr>
            <a:spLocks noGrp="1"/>
          </p:cNvSpPr>
          <p:nvPr>
            <p:ph type="title"/>
          </p:nvPr>
        </p:nvSpPr>
        <p:spPr>
          <a:xfrm>
            <a:off x="0" y="0"/>
            <a:ext cx="9144000" cy="762000"/>
          </a:xfrm>
        </p:spPr>
        <p:txBody>
          <a:bodyPr>
            <a:noAutofit/>
          </a:bodyPr>
          <a:lstStyle/>
          <a:p>
            <a:r>
              <a:rPr lang="en-US" sz="3000" dirty="0" smtClean="0"/>
              <a:t>NESDIS Office of Satellite and Product Operations (OSPO)</a:t>
            </a:r>
            <a:endParaRPr lang="en-US" sz="3000" dirty="0"/>
          </a:p>
        </p:txBody>
      </p:sp>
      <p:pic>
        <p:nvPicPr>
          <p:cNvPr id="2050" name="Picture 2" descr="C:\Users\jason.taylor\Desktop\MUG Talk\GOES_Satellit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4953000"/>
            <a:ext cx="1377314" cy="1616122"/>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jason.taylor\Desktop\MUG Talk\POES_Satellit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4953000"/>
            <a:ext cx="1447971" cy="1616122"/>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DMSP Satellit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0359" y="4953000"/>
            <a:ext cx="1538242" cy="1616122"/>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http://upload.wikimedia.org/wikipedia/commons/0/0e/OSTM-Jason-2-over-earth.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400" y="4953000"/>
            <a:ext cx="2347958" cy="1616121"/>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descr="http://www.ncdc.noaa.gov/sites/default/files/styles/full_page_width/public/NPP-Satellite.png?itok=g0eJOlTZ"/>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171" y="4965509"/>
            <a:ext cx="2062025" cy="16036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54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381000"/>
            <a:ext cx="9144000" cy="609600"/>
          </a:xfrm>
        </p:spPr>
        <p:txBody>
          <a:bodyPr>
            <a:noAutofit/>
          </a:bodyPr>
          <a:lstStyle/>
          <a:p>
            <a:r>
              <a:rPr lang="en-US" sz="3400" dirty="0" smtClean="0"/>
              <a:t>OSPO’s Key Roles</a:t>
            </a:r>
            <a:endParaRPr lang="en-US" sz="3400" dirty="0"/>
          </a:p>
        </p:txBody>
      </p:sp>
      <p:sp>
        <p:nvSpPr>
          <p:cNvPr id="2" name="Content Placeholder 1"/>
          <p:cNvSpPr>
            <a:spLocks noGrp="1"/>
          </p:cNvSpPr>
          <p:nvPr>
            <p:ph sz="half" idx="1"/>
          </p:nvPr>
        </p:nvSpPr>
        <p:spPr>
          <a:xfrm>
            <a:off x="228600" y="1371600"/>
            <a:ext cx="5603885" cy="4433246"/>
          </a:xfrm>
        </p:spPr>
        <p:txBody>
          <a:bodyPr>
            <a:normAutofit/>
          </a:bodyPr>
          <a:lstStyle/>
          <a:p>
            <a:r>
              <a:rPr lang="en-US" sz="2600" dirty="0"/>
              <a:t>Ground System Command &amp; Control, Ingest, Generation, and Distribution</a:t>
            </a:r>
          </a:p>
          <a:p>
            <a:r>
              <a:rPr lang="en-US" sz="2600" dirty="0"/>
              <a:t>Pre-Launch and Post-Launch Testing</a:t>
            </a:r>
          </a:p>
          <a:p>
            <a:r>
              <a:rPr lang="en-US" sz="2600" dirty="0"/>
              <a:t>Operational Testing, Validation, and Verification</a:t>
            </a:r>
          </a:p>
          <a:p>
            <a:r>
              <a:rPr lang="en-US" sz="2600" dirty="0"/>
              <a:t>User Readiness for Broadcast Services and Product </a:t>
            </a:r>
            <a:r>
              <a:rPr lang="en-US" sz="2600" dirty="0" smtClean="0"/>
              <a:t>Delivery</a:t>
            </a:r>
          </a:p>
          <a:p>
            <a:r>
              <a:rPr lang="en-US" sz="2600" dirty="0" smtClean="0"/>
              <a:t>Long-Term </a:t>
            </a:r>
            <a:r>
              <a:rPr lang="en-US" sz="2600" dirty="0"/>
              <a:t>Continuity of Products and </a:t>
            </a:r>
            <a:r>
              <a:rPr lang="en-US" sz="2600" dirty="0" smtClean="0"/>
              <a:t>Services</a:t>
            </a:r>
            <a:endParaRPr lang="en-US" sz="2600" dirty="0"/>
          </a:p>
        </p:txBody>
      </p:sp>
      <p:pic>
        <p:nvPicPr>
          <p:cNvPr id="3074" name="Picture 2" descr="http://cdn.satellitetoday.com/wp-content/uploads/2015/02/dscn0702.jpg?_ga=1.105577539.159320572.143153119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5999" y="3977640"/>
            <a:ext cx="2877591" cy="242316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NSOF phot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1219200"/>
            <a:ext cx="1471152" cy="259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1147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itle 1"/>
          <p:cNvSpPr>
            <a:spLocks noGrp="1"/>
          </p:cNvSpPr>
          <p:nvPr>
            <p:ph type="title"/>
          </p:nvPr>
        </p:nvSpPr>
        <p:spPr>
          <a:xfrm>
            <a:off x="152400" y="30480"/>
            <a:ext cx="8915400" cy="883919"/>
          </a:xfrm>
        </p:spPr>
        <p:txBody>
          <a:bodyPr>
            <a:noAutofit/>
          </a:bodyPr>
          <a:lstStyle/>
          <a:p>
            <a:pPr eaLnBrk="1" hangingPunct="1"/>
            <a:r>
              <a:rPr lang="en-US" sz="2800" dirty="0" smtClean="0"/>
              <a:t>Satellite Operations, Processing and Distribution</a:t>
            </a:r>
          </a:p>
        </p:txBody>
      </p:sp>
      <p:sp>
        <p:nvSpPr>
          <p:cNvPr id="60" name="Content Placeholder 2"/>
          <p:cNvSpPr txBox="1">
            <a:spLocks/>
          </p:cNvSpPr>
          <p:nvPr/>
        </p:nvSpPr>
        <p:spPr bwMode="auto">
          <a:xfrm>
            <a:off x="228600" y="1600200"/>
            <a:ext cx="8686800" cy="5029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sz="2000" b="0" i="0" u="none" strike="noStrike" kern="0" cap="none" spc="0" normalizeH="0" baseline="0" noProof="0" dirty="0" smtClean="0">
              <a:ln>
                <a:noFill/>
              </a:ln>
              <a:solidFill>
                <a:schemeClr val="tx1"/>
              </a:solidFill>
              <a:effectLst/>
              <a:uLnTx/>
              <a:uFillTx/>
              <a:latin typeface="+mn-lt"/>
              <a:ea typeface="+mn-ea"/>
              <a:cs typeface="+mn-cs"/>
            </a:endParaRPr>
          </a:p>
        </p:txBody>
      </p:sp>
      <p:sp>
        <p:nvSpPr>
          <p:cNvPr id="61" name="AutoShape 76"/>
          <p:cNvSpPr>
            <a:spLocks noChangeArrowheads="1"/>
          </p:cNvSpPr>
          <p:nvPr/>
        </p:nvSpPr>
        <p:spPr bwMode="auto">
          <a:xfrm rot="18546962">
            <a:off x="6866731" y="5569744"/>
            <a:ext cx="1319213" cy="257175"/>
          </a:xfrm>
          <a:prstGeom prst="rightArrow">
            <a:avLst>
              <a:gd name="adj1" fmla="val 63935"/>
              <a:gd name="adj2" fmla="val 86040"/>
            </a:avLst>
          </a:prstGeom>
          <a:gradFill rotWithShape="1">
            <a:gsLst>
              <a:gs pos="0">
                <a:srgbClr val="99CCFF"/>
              </a:gs>
              <a:gs pos="100000">
                <a:srgbClr val="3399FF"/>
              </a:gs>
            </a:gsLst>
            <a:lin ang="0" scaled="1"/>
          </a:gradFill>
          <a:ln w="6350" algn="ctr">
            <a:noFill/>
            <a:miter lim="800000"/>
            <a:headEnd/>
            <a:tailEnd/>
          </a:ln>
          <a:effectLst>
            <a:outerShdw dist="17961" dir="2700000" algn="ctr" rotWithShape="0">
              <a:schemeClr val="bg2"/>
            </a:outerShdw>
          </a:effectLst>
        </p:spPr>
        <p:txBody>
          <a:bodyPr wrap="none" anchor="ctr"/>
          <a:lstStyle/>
          <a:p>
            <a:pPr fontAlgn="auto">
              <a:spcBef>
                <a:spcPts val="0"/>
              </a:spcBef>
              <a:spcAft>
                <a:spcPts val="0"/>
              </a:spcAft>
              <a:defRPr/>
            </a:pPr>
            <a:endParaRPr lang="en-US" dirty="0">
              <a:latin typeface="+mn-lt"/>
            </a:endParaRPr>
          </a:p>
        </p:txBody>
      </p:sp>
      <p:sp>
        <p:nvSpPr>
          <p:cNvPr id="62" name="Bent Arrow 61"/>
          <p:cNvSpPr/>
          <p:nvPr/>
        </p:nvSpPr>
        <p:spPr>
          <a:xfrm rot="10800000" flipH="1">
            <a:off x="1447800" y="2286000"/>
            <a:ext cx="412750" cy="685800"/>
          </a:xfrm>
          <a:prstGeom prst="bentArrow">
            <a:avLst>
              <a:gd name="adj1" fmla="val 42940"/>
              <a:gd name="adj2" fmla="val 31976"/>
              <a:gd name="adj3" fmla="val 32973"/>
              <a:gd name="adj4" fmla="val 43750"/>
            </a:avLst>
          </a:prstGeom>
          <a:gradFill>
            <a:gsLst>
              <a:gs pos="0">
                <a:srgbClr val="3399FF"/>
              </a:gs>
              <a:gs pos="100000">
                <a:srgbClr val="99CCF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pic>
        <p:nvPicPr>
          <p:cNvPr id="63" name="Picture 47" descr="bg"/>
          <p:cNvPicPr>
            <a:picLocks noChangeAspect="1" noChangeArrowheads="1"/>
          </p:cNvPicPr>
          <p:nvPr/>
        </p:nvPicPr>
        <p:blipFill>
          <a:blip r:embed="rId3" cstate="print"/>
          <a:srcRect/>
          <a:stretch>
            <a:fillRect/>
          </a:stretch>
        </p:blipFill>
        <p:spPr bwMode="auto">
          <a:xfrm>
            <a:off x="1905000" y="2514600"/>
            <a:ext cx="5662613" cy="2743200"/>
          </a:xfrm>
          <a:prstGeom prst="rect">
            <a:avLst/>
          </a:prstGeom>
          <a:noFill/>
          <a:ln w="9525">
            <a:noFill/>
            <a:miter lim="800000"/>
            <a:headEnd/>
            <a:tailEnd/>
          </a:ln>
        </p:spPr>
      </p:pic>
      <p:sp>
        <p:nvSpPr>
          <p:cNvPr id="64" name="Text Box 48"/>
          <p:cNvSpPr txBox="1">
            <a:spLocks noChangeArrowheads="1"/>
          </p:cNvSpPr>
          <p:nvPr/>
        </p:nvSpPr>
        <p:spPr bwMode="auto">
          <a:xfrm>
            <a:off x="3021013" y="3673475"/>
            <a:ext cx="493712" cy="138113"/>
          </a:xfrm>
          <a:prstGeom prst="rect">
            <a:avLst/>
          </a:prstGeom>
          <a:noFill/>
          <a:ln w="9525">
            <a:noFill/>
            <a:miter lim="800000"/>
            <a:headEnd/>
            <a:tailEnd/>
          </a:ln>
        </p:spPr>
        <p:txBody>
          <a:bodyPr wrap="none" lIns="0" tIns="0" rIns="0" bIns="0">
            <a:spAutoFit/>
          </a:bodyPr>
          <a:lstStyle/>
          <a:p>
            <a:pPr algn="ctr">
              <a:lnSpc>
                <a:spcPct val="90000"/>
              </a:lnSpc>
            </a:pPr>
            <a:r>
              <a:rPr lang="en-US" sz="1000" b="1" dirty="0">
                <a:latin typeface="Arial Narrow" pitchFamily="34" charset="0"/>
              </a:rPr>
              <a:t>Fairbanks</a:t>
            </a:r>
          </a:p>
        </p:txBody>
      </p:sp>
      <p:pic>
        <p:nvPicPr>
          <p:cNvPr id="65" name="Picture 49" descr="dish2"/>
          <p:cNvPicPr>
            <a:picLocks noChangeAspect="1" noChangeArrowheads="1"/>
          </p:cNvPicPr>
          <p:nvPr/>
        </p:nvPicPr>
        <p:blipFill>
          <a:blip r:embed="rId4" cstate="print"/>
          <a:srcRect/>
          <a:stretch>
            <a:fillRect/>
          </a:stretch>
        </p:blipFill>
        <p:spPr bwMode="auto">
          <a:xfrm>
            <a:off x="2811463" y="2909888"/>
            <a:ext cx="912812" cy="735012"/>
          </a:xfrm>
          <a:prstGeom prst="rect">
            <a:avLst/>
          </a:prstGeom>
          <a:noFill/>
          <a:ln w="9525">
            <a:noFill/>
            <a:miter lim="800000"/>
            <a:headEnd/>
            <a:tailEnd/>
          </a:ln>
        </p:spPr>
      </p:pic>
      <p:sp>
        <p:nvSpPr>
          <p:cNvPr id="66" name="Text Box 50"/>
          <p:cNvSpPr txBox="1">
            <a:spLocks noChangeArrowheads="1"/>
          </p:cNvSpPr>
          <p:nvPr/>
        </p:nvSpPr>
        <p:spPr bwMode="auto">
          <a:xfrm>
            <a:off x="3979863" y="3673475"/>
            <a:ext cx="401637" cy="138113"/>
          </a:xfrm>
          <a:prstGeom prst="rect">
            <a:avLst/>
          </a:prstGeom>
          <a:noFill/>
          <a:ln w="9525">
            <a:noFill/>
            <a:miter lim="800000"/>
            <a:headEnd/>
            <a:tailEnd/>
          </a:ln>
        </p:spPr>
        <p:txBody>
          <a:bodyPr wrap="none" lIns="0" tIns="0" rIns="0" bIns="0">
            <a:spAutoFit/>
          </a:bodyPr>
          <a:lstStyle/>
          <a:p>
            <a:pPr algn="ctr">
              <a:lnSpc>
                <a:spcPct val="90000"/>
              </a:lnSpc>
            </a:pPr>
            <a:r>
              <a:rPr lang="en-US" sz="1000" b="1">
                <a:latin typeface="Arial Narrow" pitchFamily="34" charset="0"/>
              </a:rPr>
              <a:t>Wallops</a:t>
            </a:r>
          </a:p>
        </p:txBody>
      </p:sp>
      <p:pic>
        <p:nvPicPr>
          <p:cNvPr id="67" name="Picture 51" descr="comm"/>
          <p:cNvPicPr>
            <a:picLocks noChangeAspect="1" noChangeArrowheads="1"/>
          </p:cNvPicPr>
          <p:nvPr/>
        </p:nvPicPr>
        <p:blipFill>
          <a:blip r:embed="rId5" cstate="print"/>
          <a:srcRect/>
          <a:stretch>
            <a:fillRect/>
          </a:stretch>
        </p:blipFill>
        <p:spPr bwMode="auto">
          <a:xfrm>
            <a:off x="7734300" y="4286250"/>
            <a:ext cx="1143000" cy="979488"/>
          </a:xfrm>
          <a:prstGeom prst="rect">
            <a:avLst/>
          </a:prstGeom>
          <a:noFill/>
          <a:ln w="9525">
            <a:noFill/>
            <a:miter lim="800000"/>
            <a:headEnd/>
            <a:tailEnd/>
          </a:ln>
        </p:spPr>
      </p:pic>
      <p:sp>
        <p:nvSpPr>
          <p:cNvPr id="68" name="Text Box 52"/>
          <p:cNvSpPr txBox="1">
            <a:spLocks noChangeArrowheads="1"/>
          </p:cNvSpPr>
          <p:nvPr/>
        </p:nvSpPr>
        <p:spPr bwMode="auto">
          <a:xfrm>
            <a:off x="7898855" y="4924425"/>
            <a:ext cx="769441" cy="161583"/>
          </a:xfrm>
          <a:prstGeom prst="rect">
            <a:avLst/>
          </a:prstGeom>
          <a:noFill/>
          <a:ln w="9525">
            <a:noFill/>
            <a:miter lim="800000"/>
            <a:headEnd/>
            <a:tailEnd/>
          </a:ln>
        </p:spPr>
        <p:txBody>
          <a:bodyPr wrap="none" lIns="0" tIns="0" rIns="0" bIns="0">
            <a:spAutoFit/>
          </a:bodyPr>
          <a:lstStyle/>
          <a:p>
            <a:pPr algn="ctr">
              <a:lnSpc>
                <a:spcPct val="75000"/>
              </a:lnSpc>
            </a:pPr>
            <a:r>
              <a:rPr lang="en-US" sz="1400" b="1" dirty="0">
                <a:latin typeface="Arial Narrow" pitchFamily="34" charset="0"/>
              </a:rPr>
              <a:t>Customers</a:t>
            </a:r>
            <a:endParaRPr lang="en-US" sz="1100" b="1" dirty="0">
              <a:latin typeface="Arial Narrow" pitchFamily="34" charset="0"/>
            </a:endParaRPr>
          </a:p>
        </p:txBody>
      </p:sp>
      <p:pic>
        <p:nvPicPr>
          <p:cNvPr id="69" name="Picture 69" descr="dish1"/>
          <p:cNvPicPr>
            <a:picLocks noChangeAspect="1" noChangeArrowheads="1"/>
          </p:cNvPicPr>
          <p:nvPr/>
        </p:nvPicPr>
        <p:blipFill>
          <a:blip r:embed="rId6" cstate="print"/>
          <a:srcRect/>
          <a:stretch>
            <a:fillRect/>
          </a:stretch>
        </p:blipFill>
        <p:spPr bwMode="auto">
          <a:xfrm>
            <a:off x="3683000" y="2909888"/>
            <a:ext cx="912813" cy="735012"/>
          </a:xfrm>
          <a:prstGeom prst="rect">
            <a:avLst/>
          </a:prstGeom>
          <a:noFill/>
          <a:ln w="9525">
            <a:noFill/>
            <a:miter lim="800000"/>
            <a:headEnd/>
            <a:tailEnd/>
          </a:ln>
        </p:spPr>
      </p:pic>
      <p:sp>
        <p:nvSpPr>
          <p:cNvPr id="70" name="Rectangle 74"/>
          <p:cNvSpPr>
            <a:spLocks noChangeArrowheads="1"/>
          </p:cNvSpPr>
          <p:nvPr/>
        </p:nvSpPr>
        <p:spPr bwMode="auto">
          <a:xfrm>
            <a:off x="4724400" y="3962400"/>
            <a:ext cx="2667000" cy="482600"/>
          </a:xfrm>
          <a:prstGeom prst="rect">
            <a:avLst/>
          </a:prstGeom>
          <a:gradFill rotWithShape="1">
            <a:gsLst>
              <a:gs pos="0">
                <a:srgbClr val="F3F3F3"/>
              </a:gs>
              <a:gs pos="100000">
                <a:srgbClr val="DCDCDC"/>
              </a:gs>
            </a:gsLst>
            <a:lin ang="5400000" scaled="1"/>
          </a:gradFill>
          <a:ln w="12700">
            <a:solidFill>
              <a:schemeClr val="tx2"/>
            </a:solidFill>
            <a:miter lim="800000"/>
            <a:headEnd/>
            <a:tailEnd/>
          </a:ln>
        </p:spPr>
        <p:txBody>
          <a:bodyPr wrap="none" anchor="ctr"/>
          <a:lstStyle/>
          <a:p>
            <a:endParaRPr lang="en-US">
              <a:latin typeface="Calibri" pitchFamily="34" charset="0"/>
            </a:endParaRPr>
          </a:p>
        </p:txBody>
      </p:sp>
      <p:sp>
        <p:nvSpPr>
          <p:cNvPr id="71" name="AutoShape 76"/>
          <p:cNvSpPr>
            <a:spLocks noChangeArrowheads="1"/>
          </p:cNvSpPr>
          <p:nvPr/>
        </p:nvSpPr>
        <p:spPr bwMode="auto">
          <a:xfrm rot="20894379">
            <a:off x="6483350" y="5021263"/>
            <a:ext cx="1319213" cy="257175"/>
          </a:xfrm>
          <a:prstGeom prst="rightArrow">
            <a:avLst>
              <a:gd name="adj1" fmla="val 63935"/>
              <a:gd name="adj2" fmla="val 86040"/>
            </a:avLst>
          </a:prstGeom>
          <a:gradFill rotWithShape="1">
            <a:gsLst>
              <a:gs pos="0">
                <a:srgbClr val="99CCFF"/>
              </a:gs>
              <a:gs pos="100000">
                <a:srgbClr val="3399FF"/>
              </a:gs>
            </a:gsLst>
            <a:lin ang="0" scaled="1"/>
          </a:gradFill>
          <a:ln w="6350" algn="ctr">
            <a:noFill/>
            <a:miter lim="800000"/>
            <a:headEnd/>
            <a:tailEnd/>
          </a:ln>
          <a:effectLst>
            <a:outerShdw dist="17961" dir="2700000" algn="ctr" rotWithShape="0">
              <a:schemeClr val="bg2"/>
            </a:outerShdw>
          </a:effectLst>
        </p:spPr>
        <p:txBody>
          <a:bodyPr wrap="none" anchor="ctr"/>
          <a:lstStyle/>
          <a:p>
            <a:pPr fontAlgn="auto">
              <a:spcBef>
                <a:spcPts val="0"/>
              </a:spcBef>
              <a:spcAft>
                <a:spcPts val="0"/>
              </a:spcAft>
              <a:defRPr/>
            </a:pPr>
            <a:endParaRPr lang="en-US" dirty="0">
              <a:latin typeface="+mn-lt"/>
            </a:endParaRPr>
          </a:p>
        </p:txBody>
      </p:sp>
      <p:sp>
        <p:nvSpPr>
          <p:cNvPr id="72" name="Rectangle 83"/>
          <p:cNvSpPr>
            <a:spLocks noChangeArrowheads="1"/>
          </p:cNvSpPr>
          <p:nvPr/>
        </p:nvSpPr>
        <p:spPr bwMode="auto">
          <a:xfrm>
            <a:off x="2057400" y="3962400"/>
            <a:ext cx="2524125" cy="482600"/>
          </a:xfrm>
          <a:prstGeom prst="rect">
            <a:avLst/>
          </a:prstGeom>
          <a:gradFill rotWithShape="1">
            <a:gsLst>
              <a:gs pos="0">
                <a:srgbClr val="F3F3F3"/>
              </a:gs>
              <a:gs pos="100000">
                <a:srgbClr val="DCDCDC"/>
              </a:gs>
            </a:gsLst>
            <a:lin ang="5400000" scaled="1"/>
          </a:gradFill>
          <a:ln w="6350">
            <a:solidFill>
              <a:schemeClr val="tx2"/>
            </a:solidFill>
            <a:miter lim="800000"/>
            <a:headEnd/>
            <a:tailEnd/>
          </a:ln>
        </p:spPr>
        <p:txBody>
          <a:bodyPr wrap="none" anchor="ctr"/>
          <a:lstStyle/>
          <a:p>
            <a:endParaRPr lang="en-US">
              <a:latin typeface="Calibri" pitchFamily="34" charset="0"/>
            </a:endParaRPr>
          </a:p>
        </p:txBody>
      </p:sp>
      <p:sp>
        <p:nvSpPr>
          <p:cNvPr id="73" name="Text Box 86"/>
          <p:cNvSpPr txBox="1">
            <a:spLocks noChangeArrowheads="1"/>
          </p:cNvSpPr>
          <p:nvPr/>
        </p:nvSpPr>
        <p:spPr bwMode="auto">
          <a:xfrm>
            <a:off x="3537034" y="1625600"/>
            <a:ext cx="1848263" cy="346249"/>
          </a:xfrm>
          <a:prstGeom prst="rect">
            <a:avLst/>
          </a:prstGeom>
          <a:noFill/>
          <a:ln w="9525">
            <a:noFill/>
            <a:miter lim="800000"/>
            <a:headEnd/>
            <a:tailEnd/>
          </a:ln>
        </p:spPr>
        <p:txBody>
          <a:bodyPr wrap="none" lIns="0" tIns="0" rIns="0" bIns="0">
            <a:spAutoFit/>
          </a:bodyPr>
          <a:lstStyle/>
          <a:p>
            <a:pPr algn="ctr">
              <a:lnSpc>
                <a:spcPct val="75000"/>
              </a:lnSpc>
            </a:pPr>
            <a:r>
              <a:rPr lang="en-US" sz="1000" b="1" dirty="0">
                <a:latin typeface="Arial Narrow" pitchFamily="34" charset="0"/>
              </a:rPr>
              <a:t>Non-NOAA </a:t>
            </a:r>
          </a:p>
          <a:p>
            <a:pPr algn="ctr">
              <a:lnSpc>
                <a:spcPct val="75000"/>
              </a:lnSpc>
            </a:pPr>
            <a:r>
              <a:rPr lang="en-US" sz="1000" b="1" dirty="0">
                <a:latin typeface="Arial Narrow" pitchFamily="34" charset="0"/>
              </a:rPr>
              <a:t>(</a:t>
            </a:r>
            <a:r>
              <a:rPr lang="en-US" sz="1000" b="1" dirty="0" smtClean="0">
                <a:latin typeface="Arial Narrow" pitchFamily="34" charset="0"/>
              </a:rPr>
              <a:t>Jason2, DMSP</a:t>
            </a:r>
            <a:r>
              <a:rPr lang="en-US" sz="1000" b="1" dirty="0">
                <a:latin typeface="Arial Narrow" pitchFamily="34" charset="0"/>
              </a:rPr>
              <a:t>, </a:t>
            </a:r>
            <a:r>
              <a:rPr lang="en-US" sz="1000" b="1" dirty="0" err="1">
                <a:latin typeface="Arial Narrow" pitchFamily="34" charset="0"/>
              </a:rPr>
              <a:t>Meteosat</a:t>
            </a:r>
            <a:r>
              <a:rPr lang="en-US" sz="1000" b="1" dirty="0">
                <a:latin typeface="Arial Narrow" pitchFamily="34" charset="0"/>
              </a:rPr>
              <a:t>, </a:t>
            </a:r>
            <a:r>
              <a:rPr lang="en-US" sz="1000" b="1" dirty="0" err="1" smtClean="0">
                <a:latin typeface="Arial Narrow" pitchFamily="34" charset="0"/>
              </a:rPr>
              <a:t>Himawari</a:t>
            </a:r>
            <a:r>
              <a:rPr lang="en-US" sz="1000" b="1" dirty="0" smtClean="0">
                <a:latin typeface="Arial Narrow" pitchFamily="34" charset="0"/>
              </a:rPr>
              <a:t>, </a:t>
            </a:r>
            <a:endParaRPr lang="en-US" sz="1000" b="1" dirty="0">
              <a:latin typeface="Arial Narrow" pitchFamily="34" charset="0"/>
            </a:endParaRPr>
          </a:p>
          <a:p>
            <a:pPr algn="ctr">
              <a:lnSpc>
                <a:spcPct val="75000"/>
              </a:lnSpc>
            </a:pPr>
            <a:r>
              <a:rPr lang="en-US" sz="1000" b="1" dirty="0" err="1" smtClean="0">
                <a:latin typeface="Arial Narrow" pitchFamily="34" charset="0"/>
              </a:rPr>
              <a:t>Metop</a:t>
            </a:r>
            <a:r>
              <a:rPr lang="en-US" sz="1000" b="1" dirty="0" smtClean="0">
                <a:latin typeface="Arial Narrow" pitchFamily="34" charset="0"/>
              </a:rPr>
              <a:t>, EOS</a:t>
            </a:r>
            <a:r>
              <a:rPr lang="en-US" sz="1000" b="1" dirty="0">
                <a:latin typeface="Arial Narrow" pitchFamily="34" charset="0"/>
              </a:rPr>
              <a:t>, COSMIC, others)</a:t>
            </a:r>
          </a:p>
        </p:txBody>
      </p:sp>
      <p:sp>
        <p:nvSpPr>
          <p:cNvPr id="74" name="Text Box 98"/>
          <p:cNvSpPr txBox="1">
            <a:spLocks noChangeArrowheads="1"/>
          </p:cNvSpPr>
          <p:nvPr/>
        </p:nvSpPr>
        <p:spPr bwMode="auto">
          <a:xfrm>
            <a:off x="2566988" y="4038600"/>
            <a:ext cx="1589087" cy="182563"/>
          </a:xfrm>
          <a:prstGeom prst="rect">
            <a:avLst/>
          </a:prstGeom>
          <a:noFill/>
          <a:ln w="9525">
            <a:noFill/>
            <a:miter lim="800000"/>
            <a:headEnd/>
            <a:tailEnd/>
          </a:ln>
        </p:spPr>
        <p:txBody>
          <a:bodyPr wrap="none" lIns="0" tIns="0" rIns="0" bIns="0">
            <a:spAutoFit/>
          </a:bodyPr>
          <a:lstStyle/>
          <a:p>
            <a:pPr algn="ctr">
              <a:lnSpc>
                <a:spcPct val="85000"/>
              </a:lnSpc>
            </a:pPr>
            <a:r>
              <a:rPr lang="en-US" sz="1400" b="1">
                <a:latin typeface="Arial Narrow" pitchFamily="34" charset="0"/>
              </a:rPr>
              <a:t>Command and Control</a:t>
            </a:r>
          </a:p>
        </p:txBody>
      </p:sp>
      <p:sp>
        <p:nvSpPr>
          <p:cNvPr id="75" name="Text Box 50"/>
          <p:cNvSpPr txBox="1">
            <a:spLocks noChangeArrowheads="1"/>
          </p:cNvSpPr>
          <p:nvPr/>
        </p:nvSpPr>
        <p:spPr bwMode="auto">
          <a:xfrm>
            <a:off x="2514600" y="4267200"/>
            <a:ext cx="1819275" cy="138113"/>
          </a:xfrm>
          <a:prstGeom prst="rect">
            <a:avLst/>
          </a:prstGeom>
          <a:noFill/>
          <a:ln w="9525">
            <a:noFill/>
            <a:miter lim="800000"/>
            <a:headEnd/>
            <a:tailEnd/>
          </a:ln>
        </p:spPr>
        <p:txBody>
          <a:bodyPr lIns="0" tIns="0" rIns="0" bIns="0">
            <a:spAutoFit/>
          </a:bodyPr>
          <a:lstStyle/>
          <a:p>
            <a:pPr>
              <a:lnSpc>
                <a:spcPct val="90000"/>
              </a:lnSpc>
            </a:pPr>
            <a:r>
              <a:rPr lang="en-US" sz="1000" b="1">
                <a:latin typeface="Arial Narrow" pitchFamily="34" charset="0"/>
              </a:rPr>
              <a:t>Satellite Operations Control Center</a:t>
            </a:r>
          </a:p>
        </p:txBody>
      </p:sp>
      <p:pic>
        <p:nvPicPr>
          <p:cNvPr id="76" name="Picture 47" descr="bg"/>
          <p:cNvPicPr>
            <a:picLocks noChangeAspect="1" noChangeArrowheads="1"/>
          </p:cNvPicPr>
          <p:nvPr/>
        </p:nvPicPr>
        <p:blipFill>
          <a:blip r:embed="rId7" cstate="print"/>
          <a:srcRect/>
          <a:stretch>
            <a:fillRect/>
          </a:stretch>
        </p:blipFill>
        <p:spPr bwMode="auto">
          <a:xfrm>
            <a:off x="152401" y="5029200"/>
            <a:ext cx="3100572" cy="1219200"/>
          </a:xfrm>
          <a:prstGeom prst="rect">
            <a:avLst/>
          </a:prstGeom>
          <a:noFill/>
          <a:ln w="9525">
            <a:noFill/>
            <a:miter lim="800000"/>
            <a:headEnd/>
            <a:tailEnd/>
          </a:ln>
        </p:spPr>
      </p:pic>
      <p:sp>
        <p:nvSpPr>
          <p:cNvPr id="77" name="Text Box 98"/>
          <p:cNvSpPr txBox="1">
            <a:spLocks noChangeArrowheads="1"/>
          </p:cNvSpPr>
          <p:nvPr/>
        </p:nvSpPr>
        <p:spPr bwMode="auto">
          <a:xfrm>
            <a:off x="215717" y="5105400"/>
            <a:ext cx="2992807" cy="183127"/>
          </a:xfrm>
          <a:prstGeom prst="rect">
            <a:avLst/>
          </a:prstGeom>
          <a:noFill/>
          <a:ln w="9525">
            <a:noFill/>
            <a:miter lim="800000"/>
            <a:headEnd/>
            <a:tailEnd/>
          </a:ln>
        </p:spPr>
        <p:txBody>
          <a:bodyPr wrap="none" lIns="0" tIns="0" rIns="0" bIns="0">
            <a:spAutoFit/>
          </a:bodyPr>
          <a:lstStyle/>
          <a:p>
            <a:pPr algn="ctr">
              <a:lnSpc>
                <a:spcPct val="85000"/>
              </a:lnSpc>
            </a:pPr>
            <a:r>
              <a:rPr lang="en-US" sz="1400" b="1" dirty="0">
                <a:latin typeface="Arial Narrow" pitchFamily="34" charset="0"/>
              </a:rPr>
              <a:t>Office of </a:t>
            </a:r>
            <a:r>
              <a:rPr lang="en-US" sz="1400" b="1" dirty="0" smtClean="0">
                <a:latin typeface="Arial Narrow" pitchFamily="34" charset="0"/>
              </a:rPr>
              <a:t>Satellite Ground Services </a:t>
            </a:r>
            <a:r>
              <a:rPr lang="en-US" sz="1400" b="1" dirty="0">
                <a:latin typeface="Arial Narrow" pitchFamily="34" charset="0"/>
              </a:rPr>
              <a:t>(</a:t>
            </a:r>
            <a:r>
              <a:rPr lang="en-US" sz="1400" b="1" dirty="0" smtClean="0">
                <a:latin typeface="Arial Narrow" pitchFamily="34" charset="0"/>
              </a:rPr>
              <a:t>OSGS)</a:t>
            </a:r>
            <a:endParaRPr lang="en-US" sz="1400" b="1" dirty="0">
              <a:latin typeface="Arial Narrow" pitchFamily="34" charset="0"/>
            </a:endParaRPr>
          </a:p>
        </p:txBody>
      </p:sp>
      <p:sp>
        <p:nvSpPr>
          <p:cNvPr id="78" name="Rectangle 83"/>
          <p:cNvSpPr>
            <a:spLocks noChangeArrowheads="1"/>
          </p:cNvSpPr>
          <p:nvPr/>
        </p:nvSpPr>
        <p:spPr bwMode="auto">
          <a:xfrm>
            <a:off x="533400" y="5334000"/>
            <a:ext cx="2286000" cy="762000"/>
          </a:xfrm>
          <a:prstGeom prst="rect">
            <a:avLst/>
          </a:prstGeom>
          <a:gradFill rotWithShape="1">
            <a:gsLst>
              <a:gs pos="0">
                <a:srgbClr val="F3F3F3"/>
              </a:gs>
              <a:gs pos="100000">
                <a:srgbClr val="DCDCDC"/>
              </a:gs>
            </a:gsLst>
            <a:lin ang="5400000" scaled="1"/>
          </a:gradFill>
          <a:ln w="6350">
            <a:solidFill>
              <a:srgbClr val="B3CCE5"/>
            </a:solidFill>
            <a:miter lim="800000"/>
            <a:headEnd/>
            <a:tailEnd/>
          </a:ln>
        </p:spPr>
        <p:txBody>
          <a:bodyPr wrap="none" anchor="ctr"/>
          <a:lstStyle/>
          <a:p>
            <a:endParaRPr lang="en-US">
              <a:latin typeface="Calibri" pitchFamily="34" charset="0"/>
            </a:endParaRPr>
          </a:p>
        </p:txBody>
      </p:sp>
      <p:sp>
        <p:nvSpPr>
          <p:cNvPr id="79" name="Text Box 98"/>
          <p:cNvSpPr txBox="1">
            <a:spLocks noChangeArrowheads="1"/>
          </p:cNvSpPr>
          <p:nvPr/>
        </p:nvSpPr>
        <p:spPr bwMode="auto">
          <a:xfrm>
            <a:off x="609600" y="5408613"/>
            <a:ext cx="2133600" cy="731837"/>
          </a:xfrm>
          <a:prstGeom prst="rect">
            <a:avLst/>
          </a:prstGeom>
          <a:noFill/>
          <a:ln w="9525">
            <a:noFill/>
            <a:miter lim="800000"/>
            <a:headEnd/>
            <a:tailEnd/>
          </a:ln>
        </p:spPr>
        <p:txBody>
          <a:bodyPr lIns="0" tIns="0" rIns="0" bIns="0">
            <a:spAutoFit/>
          </a:bodyPr>
          <a:lstStyle/>
          <a:p>
            <a:pPr algn="ctr">
              <a:lnSpc>
                <a:spcPct val="85000"/>
              </a:lnSpc>
            </a:pPr>
            <a:r>
              <a:rPr lang="en-US" sz="1400" b="1">
                <a:latin typeface="Arial Narrow" pitchFamily="34" charset="0"/>
              </a:rPr>
              <a:t>Ground Systems Development and Sustainment,</a:t>
            </a:r>
          </a:p>
          <a:p>
            <a:pPr algn="ctr">
              <a:lnSpc>
                <a:spcPct val="85000"/>
              </a:lnSpc>
            </a:pPr>
            <a:r>
              <a:rPr lang="en-US" sz="1400" b="1">
                <a:latin typeface="Arial Narrow" pitchFamily="34" charset="0"/>
              </a:rPr>
              <a:t>IT Enterprise Architecture</a:t>
            </a:r>
          </a:p>
          <a:p>
            <a:pPr algn="ctr">
              <a:lnSpc>
                <a:spcPct val="85000"/>
              </a:lnSpc>
            </a:pPr>
            <a:endParaRPr lang="en-US" sz="1400" b="1">
              <a:latin typeface="Arial Narrow" pitchFamily="34" charset="0"/>
            </a:endParaRPr>
          </a:p>
        </p:txBody>
      </p:sp>
      <p:pic>
        <p:nvPicPr>
          <p:cNvPr id="80" name="Picture 47" descr="bg"/>
          <p:cNvPicPr>
            <a:picLocks noChangeAspect="1" noChangeArrowheads="1"/>
          </p:cNvPicPr>
          <p:nvPr/>
        </p:nvPicPr>
        <p:blipFill>
          <a:blip r:embed="rId8" cstate="print"/>
          <a:srcRect/>
          <a:stretch>
            <a:fillRect/>
          </a:stretch>
        </p:blipFill>
        <p:spPr bwMode="auto">
          <a:xfrm>
            <a:off x="5029200" y="5715000"/>
            <a:ext cx="2252663" cy="533400"/>
          </a:xfrm>
          <a:prstGeom prst="rect">
            <a:avLst/>
          </a:prstGeom>
          <a:noFill/>
          <a:ln w="9525">
            <a:noFill/>
            <a:miter lim="800000"/>
            <a:headEnd/>
            <a:tailEnd/>
          </a:ln>
        </p:spPr>
      </p:pic>
      <p:sp>
        <p:nvSpPr>
          <p:cNvPr id="82" name="Text Box 67"/>
          <p:cNvSpPr txBox="1">
            <a:spLocks noChangeArrowheads="1"/>
          </p:cNvSpPr>
          <p:nvPr/>
        </p:nvSpPr>
        <p:spPr bwMode="auto">
          <a:xfrm>
            <a:off x="5486400" y="5791200"/>
            <a:ext cx="1393825" cy="182563"/>
          </a:xfrm>
          <a:prstGeom prst="rect">
            <a:avLst/>
          </a:prstGeom>
          <a:noFill/>
          <a:ln w="9525">
            <a:noFill/>
            <a:miter lim="800000"/>
            <a:headEnd/>
            <a:tailEnd/>
          </a:ln>
        </p:spPr>
        <p:txBody>
          <a:bodyPr wrap="none" lIns="0" tIns="0" rIns="0" bIns="0">
            <a:spAutoFit/>
          </a:bodyPr>
          <a:lstStyle/>
          <a:p>
            <a:pPr algn="ctr">
              <a:lnSpc>
                <a:spcPct val="85000"/>
              </a:lnSpc>
            </a:pPr>
            <a:r>
              <a:rPr lang="en-US" sz="1400" b="1" dirty="0">
                <a:latin typeface="Arial Narrow" pitchFamily="34" charset="0"/>
              </a:rPr>
              <a:t>Archive and Access</a:t>
            </a:r>
          </a:p>
        </p:txBody>
      </p:sp>
      <p:sp>
        <p:nvSpPr>
          <p:cNvPr id="83" name="Text Box 98"/>
          <p:cNvSpPr txBox="1">
            <a:spLocks noChangeArrowheads="1"/>
          </p:cNvSpPr>
          <p:nvPr/>
        </p:nvSpPr>
        <p:spPr bwMode="auto">
          <a:xfrm>
            <a:off x="5410200" y="5989638"/>
            <a:ext cx="1497013" cy="182562"/>
          </a:xfrm>
          <a:prstGeom prst="rect">
            <a:avLst/>
          </a:prstGeom>
          <a:noFill/>
          <a:ln w="9525">
            <a:noFill/>
            <a:miter lim="800000"/>
            <a:headEnd/>
            <a:tailEnd/>
          </a:ln>
        </p:spPr>
        <p:txBody>
          <a:bodyPr wrap="none" lIns="0" tIns="0" rIns="0" bIns="0">
            <a:spAutoFit/>
          </a:bodyPr>
          <a:lstStyle/>
          <a:p>
            <a:pPr algn="ctr">
              <a:lnSpc>
                <a:spcPct val="85000"/>
              </a:lnSpc>
            </a:pPr>
            <a:r>
              <a:rPr lang="en-US" sz="1400" b="1" dirty="0">
                <a:latin typeface="Arial Narrow" pitchFamily="34" charset="0"/>
              </a:rPr>
              <a:t>NESDIS Data Centers</a:t>
            </a:r>
          </a:p>
        </p:txBody>
      </p:sp>
      <p:sp>
        <p:nvSpPr>
          <p:cNvPr id="84" name="AutoShape 71"/>
          <p:cNvSpPr>
            <a:spLocks noChangeArrowheads="1"/>
          </p:cNvSpPr>
          <p:nvPr/>
        </p:nvSpPr>
        <p:spPr bwMode="auto">
          <a:xfrm rot="16200000" flipH="1">
            <a:off x="4991100" y="5219700"/>
            <a:ext cx="685800" cy="457200"/>
          </a:xfrm>
          <a:custGeom>
            <a:avLst/>
            <a:gdLst>
              <a:gd name="G0" fmla="+- 12427 0 0"/>
              <a:gd name="G1" fmla="+- 1872 0 0"/>
              <a:gd name="G2" fmla="+- 12158 0 1872"/>
              <a:gd name="G3" fmla="+- G2 0 1872"/>
              <a:gd name="G4" fmla="*/ G3 32768 32059"/>
              <a:gd name="G5" fmla="*/ G4 1 2"/>
              <a:gd name="G6" fmla="+- 21600 0 12427"/>
              <a:gd name="G7" fmla="*/ G6 1872 6079"/>
              <a:gd name="G8" fmla="+- G7 12427 0"/>
              <a:gd name="T0" fmla="*/ 12427 w 21600"/>
              <a:gd name="T1" fmla="*/ 0 h 21600"/>
              <a:gd name="T2" fmla="*/ 12427 w 21600"/>
              <a:gd name="T3" fmla="*/ 12158 h 21600"/>
              <a:gd name="T4" fmla="*/ 4300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2427" y="0"/>
                </a:lnTo>
                <a:lnTo>
                  <a:pt x="12427" y="1872"/>
                </a:lnTo>
                <a:cubicBezTo>
                  <a:pt x="5564" y="1872"/>
                  <a:pt x="0" y="6477"/>
                  <a:pt x="0" y="12158"/>
                </a:cubicBezTo>
                <a:lnTo>
                  <a:pt x="0" y="21600"/>
                </a:lnTo>
                <a:lnTo>
                  <a:pt x="8600" y="21600"/>
                </a:lnTo>
                <a:lnTo>
                  <a:pt x="8600" y="12158"/>
                </a:lnTo>
                <a:cubicBezTo>
                  <a:pt x="8600" y="11124"/>
                  <a:pt x="10313" y="10286"/>
                  <a:pt x="12427" y="10286"/>
                </a:cubicBezTo>
                <a:lnTo>
                  <a:pt x="12427" y="12158"/>
                </a:lnTo>
                <a:close/>
              </a:path>
            </a:pathLst>
          </a:custGeom>
          <a:gradFill rotWithShape="1">
            <a:gsLst>
              <a:gs pos="0">
                <a:srgbClr val="3399FF"/>
              </a:gs>
              <a:gs pos="100000">
                <a:srgbClr val="99CCFF"/>
              </a:gs>
            </a:gsLst>
            <a:lin ang="5400000" scaled="1"/>
          </a:gradFill>
          <a:ln w="6350" algn="ctr">
            <a:noFill/>
            <a:miter lim="800000"/>
            <a:headEnd/>
            <a:tailEnd/>
          </a:ln>
          <a:effectLst>
            <a:outerShdw dist="17961" dir="2700000" algn="ctr" rotWithShape="0">
              <a:schemeClr val="bg2"/>
            </a:outerShdw>
          </a:effectLst>
        </p:spPr>
        <p:txBody>
          <a:bodyPr wrap="none" anchor="ctr"/>
          <a:lstStyle/>
          <a:p>
            <a:pPr fontAlgn="auto">
              <a:spcBef>
                <a:spcPts val="0"/>
              </a:spcBef>
              <a:spcAft>
                <a:spcPts val="0"/>
              </a:spcAft>
              <a:defRPr/>
            </a:pPr>
            <a:endParaRPr lang="en-US" dirty="0">
              <a:latin typeface="+mn-lt"/>
            </a:endParaRPr>
          </a:p>
        </p:txBody>
      </p:sp>
      <p:sp>
        <p:nvSpPr>
          <p:cNvPr id="86" name="AutoShape 71"/>
          <p:cNvSpPr>
            <a:spLocks noChangeArrowheads="1"/>
          </p:cNvSpPr>
          <p:nvPr/>
        </p:nvSpPr>
        <p:spPr bwMode="auto">
          <a:xfrm rot="5400000" flipH="1">
            <a:off x="3201193" y="5180807"/>
            <a:ext cx="455614" cy="609600"/>
          </a:xfrm>
          <a:custGeom>
            <a:avLst/>
            <a:gdLst>
              <a:gd name="G0" fmla="+- 12427 0 0"/>
              <a:gd name="G1" fmla="+- 1872 0 0"/>
              <a:gd name="G2" fmla="+- 12158 0 1872"/>
              <a:gd name="G3" fmla="+- G2 0 1872"/>
              <a:gd name="G4" fmla="*/ G3 32768 32059"/>
              <a:gd name="G5" fmla="*/ G4 1 2"/>
              <a:gd name="G6" fmla="+- 21600 0 12427"/>
              <a:gd name="G7" fmla="*/ G6 1872 6079"/>
              <a:gd name="G8" fmla="+- G7 12427 0"/>
              <a:gd name="T0" fmla="*/ 12427 w 21600"/>
              <a:gd name="T1" fmla="*/ 0 h 21600"/>
              <a:gd name="T2" fmla="*/ 12427 w 21600"/>
              <a:gd name="T3" fmla="*/ 12158 h 21600"/>
              <a:gd name="T4" fmla="*/ 4300 w 21600"/>
              <a:gd name="T5" fmla="*/ 21600 h 21600"/>
              <a:gd name="T6" fmla="*/ 21600 w 21600"/>
              <a:gd name="T7" fmla="*/ 6079 h 21600"/>
              <a:gd name="T8" fmla="*/ 17694720 60000 65536"/>
              <a:gd name="T9" fmla="*/ 5898240 60000 65536"/>
              <a:gd name="T10" fmla="*/ 5898240 60000 65536"/>
              <a:gd name="T11" fmla="*/ 0 60000 65536"/>
              <a:gd name="T12" fmla="*/ 12427 w 21600"/>
              <a:gd name="T13" fmla="*/ G1 h 21600"/>
              <a:gd name="T14" fmla="*/ G8 w 21600"/>
              <a:gd name="T15" fmla="*/ G2 h 21600"/>
            </a:gdLst>
            <a:ahLst/>
            <a:cxnLst>
              <a:cxn ang="T8">
                <a:pos x="T0" y="T1"/>
              </a:cxn>
              <a:cxn ang="T9">
                <a:pos x="T2" y="T3"/>
              </a:cxn>
              <a:cxn ang="T10">
                <a:pos x="T4" y="T5"/>
              </a:cxn>
              <a:cxn ang="T11">
                <a:pos x="T6" y="T7"/>
              </a:cxn>
            </a:cxnLst>
            <a:rect l="T12" t="T13" r="T14" b="T15"/>
            <a:pathLst>
              <a:path w="21600" h="21600">
                <a:moveTo>
                  <a:pt x="21600" y="6079"/>
                </a:moveTo>
                <a:lnTo>
                  <a:pt x="12427" y="0"/>
                </a:lnTo>
                <a:lnTo>
                  <a:pt x="12427" y="1872"/>
                </a:lnTo>
                <a:cubicBezTo>
                  <a:pt x="5564" y="1872"/>
                  <a:pt x="0" y="6477"/>
                  <a:pt x="0" y="12158"/>
                </a:cubicBezTo>
                <a:lnTo>
                  <a:pt x="0" y="21600"/>
                </a:lnTo>
                <a:lnTo>
                  <a:pt x="8600" y="21600"/>
                </a:lnTo>
                <a:lnTo>
                  <a:pt x="8600" y="12158"/>
                </a:lnTo>
                <a:cubicBezTo>
                  <a:pt x="8600" y="11124"/>
                  <a:pt x="10313" y="10286"/>
                  <a:pt x="12427" y="10286"/>
                </a:cubicBezTo>
                <a:lnTo>
                  <a:pt x="12427" y="12158"/>
                </a:lnTo>
                <a:close/>
              </a:path>
            </a:pathLst>
          </a:custGeom>
          <a:gradFill rotWithShape="1">
            <a:gsLst>
              <a:gs pos="0">
                <a:srgbClr val="3399FF"/>
              </a:gs>
              <a:gs pos="100000">
                <a:srgbClr val="99CCFF"/>
              </a:gs>
            </a:gsLst>
            <a:lin ang="5400000" scaled="1"/>
          </a:gradFill>
          <a:ln w="6350" algn="ctr">
            <a:noFill/>
            <a:miter lim="800000"/>
            <a:headEnd/>
            <a:tailEnd/>
          </a:ln>
          <a:effectLst>
            <a:outerShdw dist="17961" dir="2700000" algn="ctr" rotWithShape="0">
              <a:schemeClr val="bg2"/>
            </a:outerShdw>
          </a:effectLst>
        </p:spPr>
        <p:txBody>
          <a:bodyPr wrap="none" anchor="ctr"/>
          <a:lstStyle/>
          <a:p>
            <a:pPr fontAlgn="auto">
              <a:spcBef>
                <a:spcPts val="0"/>
              </a:spcBef>
              <a:spcAft>
                <a:spcPts val="0"/>
              </a:spcAft>
              <a:defRPr/>
            </a:pPr>
            <a:endParaRPr lang="en-US" dirty="0">
              <a:latin typeface="+mn-lt"/>
            </a:endParaRPr>
          </a:p>
        </p:txBody>
      </p:sp>
      <p:grpSp>
        <p:nvGrpSpPr>
          <p:cNvPr id="87" name="Group 77"/>
          <p:cNvGrpSpPr>
            <a:grpSpLocks/>
          </p:cNvGrpSpPr>
          <p:nvPr/>
        </p:nvGrpSpPr>
        <p:grpSpPr bwMode="auto">
          <a:xfrm>
            <a:off x="5410200" y="4876800"/>
            <a:ext cx="1447800" cy="838200"/>
            <a:chOff x="3643" y="2941"/>
            <a:chExt cx="536" cy="329"/>
          </a:xfrm>
        </p:grpSpPr>
        <p:pic>
          <p:nvPicPr>
            <p:cNvPr id="88" name="Picture 78" descr="data"/>
            <p:cNvPicPr>
              <a:picLocks noChangeAspect="1" noChangeArrowheads="1"/>
            </p:cNvPicPr>
            <p:nvPr/>
          </p:nvPicPr>
          <p:blipFill>
            <a:blip r:embed="rId9" cstate="print"/>
            <a:srcRect/>
            <a:stretch>
              <a:fillRect/>
            </a:stretch>
          </p:blipFill>
          <p:spPr bwMode="auto">
            <a:xfrm>
              <a:off x="3643" y="2941"/>
              <a:ext cx="536" cy="329"/>
            </a:xfrm>
            <a:prstGeom prst="rect">
              <a:avLst/>
            </a:prstGeom>
            <a:noFill/>
            <a:ln w="9525">
              <a:noFill/>
              <a:miter lim="800000"/>
              <a:headEnd/>
              <a:tailEnd/>
            </a:ln>
          </p:spPr>
        </p:pic>
        <p:sp>
          <p:nvSpPr>
            <p:cNvPr id="89" name="Text Box 79"/>
            <p:cNvSpPr txBox="1">
              <a:spLocks noChangeArrowheads="1"/>
            </p:cNvSpPr>
            <p:nvPr/>
          </p:nvSpPr>
          <p:spPr bwMode="auto">
            <a:xfrm>
              <a:off x="3793" y="3061"/>
              <a:ext cx="236" cy="127"/>
            </a:xfrm>
            <a:prstGeom prst="rect">
              <a:avLst/>
            </a:prstGeom>
            <a:noFill/>
            <a:ln w="9525">
              <a:noFill/>
              <a:miter lim="800000"/>
              <a:headEnd/>
              <a:tailEnd/>
            </a:ln>
          </p:spPr>
          <p:txBody>
            <a:bodyPr wrap="none" lIns="0" tIns="0" rIns="0" bIns="0">
              <a:spAutoFit/>
            </a:bodyPr>
            <a:lstStyle/>
            <a:p>
              <a:pPr algn="ctr">
                <a:lnSpc>
                  <a:spcPct val="75000"/>
                </a:lnSpc>
              </a:pPr>
              <a:r>
                <a:rPr lang="en-US" sz="1400" b="1">
                  <a:latin typeface="Arial Narrow" pitchFamily="34" charset="0"/>
                </a:rPr>
                <a:t>Data and</a:t>
              </a:r>
            </a:p>
            <a:p>
              <a:pPr algn="ctr">
                <a:lnSpc>
                  <a:spcPct val="75000"/>
                </a:lnSpc>
              </a:pPr>
              <a:r>
                <a:rPr lang="en-US" sz="1400" b="1">
                  <a:latin typeface="Arial Narrow" pitchFamily="34" charset="0"/>
                </a:rPr>
                <a:t>Products</a:t>
              </a:r>
            </a:p>
          </p:txBody>
        </p:sp>
      </p:grpSp>
      <p:pic>
        <p:nvPicPr>
          <p:cNvPr id="90" name="Picture 47" descr="bg"/>
          <p:cNvPicPr>
            <a:picLocks noChangeAspect="1" noChangeArrowheads="1"/>
          </p:cNvPicPr>
          <p:nvPr/>
        </p:nvPicPr>
        <p:blipFill>
          <a:blip r:embed="rId10" cstate="print"/>
          <a:srcRect/>
          <a:stretch>
            <a:fillRect/>
          </a:stretch>
        </p:blipFill>
        <p:spPr bwMode="auto">
          <a:xfrm>
            <a:off x="6172200" y="1295400"/>
            <a:ext cx="2895600" cy="1371600"/>
          </a:xfrm>
          <a:prstGeom prst="rect">
            <a:avLst/>
          </a:prstGeom>
          <a:noFill/>
          <a:ln w="9525">
            <a:noFill/>
            <a:miter lim="800000"/>
            <a:headEnd/>
            <a:tailEnd/>
          </a:ln>
        </p:spPr>
      </p:pic>
      <p:sp>
        <p:nvSpPr>
          <p:cNvPr id="91" name="Rectangle 83"/>
          <p:cNvSpPr>
            <a:spLocks noChangeArrowheads="1"/>
          </p:cNvSpPr>
          <p:nvPr/>
        </p:nvSpPr>
        <p:spPr bwMode="auto">
          <a:xfrm>
            <a:off x="6477000" y="1828800"/>
            <a:ext cx="2143125" cy="685800"/>
          </a:xfrm>
          <a:prstGeom prst="rect">
            <a:avLst/>
          </a:prstGeom>
          <a:gradFill rotWithShape="1">
            <a:gsLst>
              <a:gs pos="0">
                <a:srgbClr val="F3F3F3"/>
              </a:gs>
              <a:gs pos="100000">
                <a:srgbClr val="DCDCDC"/>
              </a:gs>
            </a:gsLst>
            <a:lin ang="5400000" scaled="1"/>
          </a:gradFill>
          <a:ln w="6350">
            <a:solidFill>
              <a:srgbClr val="B3CCE5"/>
            </a:solidFill>
            <a:miter lim="800000"/>
            <a:headEnd/>
            <a:tailEnd/>
          </a:ln>
        </p:spPr>
        <p:txBody>
          <a:bodyPr wrap="none" anchor="ctr"/>
          <a:lstStyle/>
          <a:p>
            <a:endParaRPr lang="en-US">
              <a:latin typeface="Calibri" pitchFamily="34" charset="0"/>
            </a:endParaRPr>
          </a:p>
        </p:txBody>
      </p:sp>
      <p:sp>
        <p:nvSpPr>
          <p:cNvPr id="92" name="Text Box 98"/>
          <p:cNvSpPr txBox="1">
            <a:spLocks noChangeArrowheads="1"/>
          </p:cNvSpPr>
          <p:nvPr/>
        </p:nvSpPr>
        <p:spPr bwMode="auto">
          <a:xfrm>
            <a:off x="6820153" y="1905000"/>
            <a:ext cx="1425069" cy="470898"/>
          </a:xfrm>
          <a:prstGeom prst="rect">
            <a:avLst/>
          </a:prstGeom>
          <a:noFill/>
          <a:ln w="9525">
            <a:noFill/>
            <a:miter lim="800000"/>
            <a:headEnd/>
            <a:tailEnd/>
          </a:ln>
        </p:spPr>
        <p:txBody>
          <a:bodyPr wrap="none" lIns="0" tIns="0" rIns="0" bIns="0">
            <a:spAutoFit/>
          </a:bodyPr>
          <a:lstStyle/>
          <a:p>
            <a:pPr algn="ctr">
              <a:lnSpc>
                <a:spcPct val="85000"/>
              </a:lnSpc>
            </a:pPr>
            <a:r>
              <a:rPr lang="en-US" sz="1200" b="1" dirty="0">
                <a:latin typeface="Arial Narrow" pitchFamily="34" charset="0"/>
              </a:rPr>
              <a:t>Product Development</a:t>
            </a:r>
          </a:p>
          <a:p>
            <a:pPr algn="ctr">
              <a:lnSpc>
                <a:spcPct val="85000"/>
              </a:lnSpc>
            </a:pPr>
            <a:r>
              <a:rPr lang="en-US" sz="1200" b="1" dirty="0">
                <a:latin typeface="Arial Narrow" pitchFamily="34" charset="0"/>
              </a:rPr>
              <a:t>Algorithm Development</a:t>
            </a:r>
          </a:p>
          <a:p>
            <a:pPr algn="ctr">
              <a:lnSpc>
                <a:spcPct val="85000"/>
              </a:lnSpc>
            </a:pPr>
            <a:r>
              <a:rPr lang="en-US" sz="1200" b="1" dirty="0">
                <a:latin typeface="Arial Narrow" pitchFamily="34" charset="0"/>
              </a:rPr>
              <a:t>Science Maintenance</a:t>
            </a:r>
          </a:p>
        </p:txBody>
      </p:sp>
      <p:sp>
        <p:nvSpPr>
          <p:cNvPr id="93" name="Text Box 98"/>
          <p:cNvSpPr txBox="1">
            <a:spLocks noChangeArrowheads="1"/>
          </p:cNvSpPr>
          <p:nvPr/>
        </p:nvSpPr>
        <p:spPr bwMode="auto">
          <a:xfrm>
            <a:off x="6516688" y="1385888"/>
            <a:ext cx="2278062" cy="366712"/>
          </a:xfrm>
          <a:prstGeom prst="rect">
            <a:avLst/>
          </a:prstGeom>
          <a:noFill/>
          <a:ln w="9525">
            <a:noFill/>
            <a:miter lim="800000"/>
            <a:headEnd/>
            <a:tailEnd/>
          </a:ln>
        </p:spPr>
        <p:txBody>
          <a:bodyPr wrap="none" lIns="0" tIns="0" rIns="0" bIns="0">
            <a:spAutoFit/>
          </a:bodyPr>
          <a:lstStyle/>
          <a:p>
            <a:pPr algn="ctr">
              <a:lnSpc>
                <a:spcPct val="85000"/>
              </a:lnSpc>
            </a:pPr>
            <a:r>
              <a:rPr lang="en-US" sz="1400" b="1">
                <a:latin typeface="Arial Narrow" pitchFamily="34" charset="0"/>
              </a:rPr>
              <a:t>Center for Satellite Applications </a:t>
            </a:r>
          </a:p>
          <a:p>
            <a:pPr algn="ctr">
              <a:lnSpc>
                <a:spcPct val="85000"/>
              </a:lnSpc>
            </a:pPr>
            <a:r>
              <a:rPr lang="en-US" sz="1400" b="1">
                <a:latin typeface="Arial Narrow" pitchFamily="34" charset="0"/>
              </a:rPr>
              <a:t>and Research (STAR)</a:t>
            </a:r>
          </a:p>
        </p:txBody>
      </p:sp>
      <p:pic>
        <p:nvPicPr>
          <p:cNvPr id="94" name="Picture 2"/>
          <p:cNvPicPr>
            <a:picLocks noChangeAspect="1" noChangeArrowheads="1"/>
          </p:cNvPicPr>
          <p:nvPr/>
        </p:nvPicPr>
        <p:blipFill>
          <a:blip r:embed="rId11" cstate="print"/>
          <a:srcRect/>
          <a:stretch>
            <a:fillRect/>
          </a:stretch>
        </p:blipFill>
        <p:spPr bwMode="auto">
          <a:xfrm>
            <a:off x="1681163" y="1781174"/>
            <a:ext cx="681037" cy="507199"/>
          </a:xfrm>
          <a:prstGeom prst="rect">
            <a:avLst/>
          </a:prstGeom>
          <a:noFill/>
          <a:ln w="9525">
            <a:noFill/>
            <a:miter lim="800000"/>
            <a:headEnd/>
            <a:tailEnd/>
          </a:ln>
        </p:spPr>
      </p:pic>
      <p:pic>
        <p:nvPicPr>
          <p:cNvPr id="95" name="Picture 2" descr="http://www.earthzine.org/wp-content/uploads/2007/10/met_office_sat3.gif"/>
          <p:cNvPicPr>
            <a:picLocks noChangeAspect="1" noChangeArrowheads="1"/>
          </p:cNvPicPr>
          <p:nvPr/>
        </p:nvPicPr>
        <p:blipFill>
          <a:blip r:embed="rId12" cstate="print"/>
          <a:srcRect/>
          <a:stretch>
            <a:fillRect/>
          </a:stretch>
        </p:blipFill>
        <p:spPr bwMode="auto">
          <a:xfrm>
            <a:off x="1219200" y="1219200"/>
            <a:ext cx="827690" cy="428625"/>
          </a:xfrm>
          <a:prstGeom prst="rect">
            <a:avLst/>
          </a:prstGeom>
          <a:noFill/>
          <a:ln w="9525">
            <a:noFill/>
            <a:miter lim="800000"/>
            <a:headEnd/>
            <a:tailEnd/>
          </a:ln>
        </p:spPr>
      </p:pic>
      <p:pic>
        <p:nvPicPr>
          <p:cNvPr id="97" name="Picture 11" descr="http://www.oso.noaa.gov/poesstatus/images/poesSpacecraft.gif"/>
          <p:cNvPicPr>
            <a:picLocks noChangeAspect="1" noChangeArrowheads="1"/>
          </p:cNvPicPr>
          <p:nvPr/>
        </p:nvPicPr>
        <p:blipFill>
          <a:blip r:embed="rId13" cstate="print"/>
          <a:srcRect/>
          <a:stretch>
            <a:fillRect/>
          </a:stretch>
        </p:blipFill>
        <p:spPr bwMode="auto">
          <a:xfrm>
            <a:off x="858838" y="2311400"/>
            <a:ext cx="720708" cy="508000"/>
          </a:xfrm>
          <a:prstGeom prst="rect">
            <a:avLst/>
          </a:prstGeom>
          <a:noFill/>
          <a:ln w="9525">
            <a:noFill/>
            <a:miter lim="800000"/>
            <a:headEnd/>
            <a:tailEnd/>
          </a:ln>
        </p:spPr>
      </p:pic>
      <p:pic>
        <p:nvPicPr>
          <p:cNvPr id="98" name="Picture 2"/>
          <p:cNvPicPr>
            <a:picLocks noChangeAspect="1" noChangeArrowheads="1"/>
          </p:cNvPicPr>
          <p:nvPr/>
        </p:nvPicPr>
        <p:blipFill>
          <a:blip r:embed="rId11" cstate="print"/>
          <a:srcRect/>
          <a:stretch>
            <a:fillRect/>
          </a:stretch>
        </p:blipFill>
        <p:spPr bwMode="auto">
          <a:xfrm>
            <a:off x="152400" y="1781174"/>
            <a:ext cx="677850" cy="504825"/>
          </a:xfrm>
          <a:prstGeom prst="rect">
            <a:avLst/>
          </a:prstGeom>
          <a:noFill/>
          <a:ln w="9525">
            <a:noFill/>
            <a:miter lim="800000"/>
            <a:headEnd/>
            <a:tailEnd/>
          </a:ln>
        </p:spPr>
      </p:pic>
      <p:pic>
        <p:nvPicPr>
          <p:cNvPr id="99" name="Picture 6" descr="http://ilrs.gsfc.nasa.gov/satellite_missions/slr_sats_pics/jason.gif"/>
          <p:cNvPicPr>
            <a:picLocks noChangeAspect="1" noChangeArrowheads="1"/>
          </p:cNvPicPr>
          <p:nvPr/>
        </p:nvPicPr>
        <p:blipFill>
          <a:blip r:embed="rId14" cstate="print"/>
          <a:srcRect/>
          <a:stretch>
            <a:fillRect/>
          </a:stretch>
        </p:blipFill>
        <p:spPr bwMode="auto">
          <a:xfrm>
            <a:off x="4003477" y="1066800"/>
            <a:ext cx="873323" cy="514350"/>
          </a:xfrm>
          <a:prstGeom prst="rect">
            <a:avLst/>
          </a:prstGeom>
          <a:noFill/>
          <a:ln w="9525">
            <a:noFill/>
            <a:miter lim="800000"/>
            <a:headEnd/>
            <a:tailEnd/>
          </a:ln>
        </p:spPr>
      </p:pic>
      <p:pic>
        <p:nvPicPr>
          <p:cNvPr id="100" name="Picture 8" descr="http://static.ddmcdn.com/gif/earth-ch.jpg"/>
          <p:cNvPicPr>
            <a:picLocks noChangeAspect="1" noChangeArrowheads="1"/>
          </p:cNvPicPr>
          <p:nvPr/>
        </p:nvPicPr>
        <p:blipFill>
          <a:blip r:embed="rId15" cstate="print"/>
          <a:srcRect/>
          <a:stretch>
            <a:fillRect/>
          </a:stretch>
        </p:blipFill>
        <p:spPr bwMode="auto">
          <a:xfrm>
            <a:off x="838200" y="1704975"/>
            <a:ext cx="609600" cy="609600"/>
          </a:xfrm>
          <a:prstGeom prst="rect">
            <a:avLst/>
          </a:prstGeom>
          <a:noFill/>
          <a:ln w="9525">
            <a:noFill/>
            <a:miter lim="800000"/>
            <a:headEnd/>
            <a:tailEnd/>
          </a:ln>
        </p:spPr>
      </p:pic>
      <p:sp>
        <p:nvSpPr>
          <p:cNvPr id="101" name="Arc 100"/>
          <p:cNvSpPr/>
          <p:nvPr/>
        </p:nvSpPr>
        <p:spPr>
          <a:xfrm>
            <a:off x="990600" y="1704975"/>
            <a:ext cx="304800" cy="639763"/>
          </a:xfrm>
          <a:prstGeom prst="arc">
            <a:avLst>
              <a:gd name="adj1" fmla="val 14956452"/>
              <a:gd name="adj2" fmla="val 6942543"/>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102" name="Text Box 98"/>
          <p:cNvSpPr txBox="1">
            <a:spLocks noChangeArrowheads="1"/>
          </p:cNvSpPr>
          <p:nvPr/>
        </p:nvSpPr>
        <p:spPr bwMode="auto">
          <a:xfrm>
            <a:off x="2667000" y="2590800"/>
            <a:ext cx="3492500" cy="182563"/>
          </a:xfrm>
          <a:prstGeom prst="rect">
            <a:avLst/>
          </a:prstGeom>
          <a:noFill/>
          <a:ln w="9525">
            <a:noFill/>
            <a:miter lim="800000"/>
            <a:headEnd/>
            <a:tailEnd/>
          </a:ln>
        </p:spPr>
        <p:txBody>
          <a:bodyPr wrap="none" lIns="0" tIns="0" rIns="0" bIns="0">
            <a:spAutoFit/>
          </a:bodyPr>
          <a:lstStyle/>
          <a:p>
            <a:pPr algn="ctr">
              <a:lnSpc>
                <a:spcPct val="85000"/>
              </a:lnSpc>
            </a:pPr>
            <a:r>
              <a:rPr lang="en-US" sz="1400" b="1">
                <a:latin typeface="Arial Narrow" pitchFamily="34" charset="0"/>
              </a:rPr>
              <a:t>Office of Satellite and Product Operations (OSPO)</a:t>
            </a:r>
          </a:p>
        </p:txBody>
      </p:sp>
      <p:sp>
        <p:nvSpPr>
          <p:cNvPr id="103" name="TextBox 121"/>
          <p:cNvSpPr txBox="1">
            <a:spLocks noChangeArrowheads="1"/>
          </p:cNvSpPr>
          <p:nvPr/>
        </p:nvSpPr>
        <p:spPr bwMode="auto">
          <a:xfrm>
            <a:off x="457200" y="2819400"/>
            <a:ext cx="1109599" cy="246221"/>
          </a:xfrm>
          <a:prstGeom prst="rect">
            <a:avLst/>
          </a:prstGeom>
          <a:noFill/>
          <a:ln w="9525">
            <a:noFill/>
            <a:miter lim="800000"/>
            <a:headEnd/>
            <a:tailEnd/>
          </a:ln>
        </p:spPr>
        <p:txBody>
          <a:bodyPr wrap="none">
            <a:spAutoFit/>
          </a:bodyPr>
          <a:lstStyle/>
          <a:p>
            <a:r>
              <a:rPr lang="en-US" sz="1000" b="1" dirty="0" smtClean="0">
                <a:latin typeface="Calibri" pitchFamily="34" charset="0"/>
              </a:rPr>
              <a:t>METOP-B/C </a:t>
            </a:r>
            <a:r>
              <a:rPr lang="en-US" sz="1000" b="1" dirty="0">
                <a:latin typeface="Calibri" pitchFamily="34" charset="0"/>
              </a:rPr>
              <a:t>(AM)</a:t>
            </a:r>
          </a:p>
        </p:txBody>
      </p:sp>
      <p:sp>
        <p:nvSpPr>
          <p:cNvPr id="104" name="TextBox 122"/>
          <p:cNvSpPr txBox="1">
            <a:spLocks noChangeArrowheads="1"/>
          </p:cNvSpPr>
          <p:nvPr/>
        </p:nvSpPr>
        <p:spPr bwMode="auto">
          <a:xfrm>
            <a:off x="1143000" y="990600"/>
            <a:ext cx="1056700" cy="246221"/>
          </a:xfrm>
          <a:prstGeom prst="rect">
            <a:avLst/>
          </a:prstGeom>
          <a:noFill/>
          <a:ln w="9525">
            <a:noFill/>
            <a:miter lim="800000"/>
            <a:headEnd/>
            <a:tailEnd/>
          </a:ln>
        </p:spPr>
        <p:txBody>
          <a:bodyPr wrap="none">
            <a:spAutoFit/>
          </a:bodyPr>
          <a:lstStyle/>
          <a:p>
            <a:r>
              <a:rPr lang="en-US" sz="1000" b="1" dirty="0">
                <a:latin typeface="Calibri" pitchFamily="34" charset="0"/>
              </a:rPr>
              <a:t>POES NOAA-19 </a:t>
            </a:r>
          </a:p>
        </p:txBody>
      </p:sp>
      <p:sp>
        <p:nvSpPr>
          <p:cNvPr id="105" name="TextBox 123"/>
          <p:cNvSpPr txBox="1">
            <a:spLocks noChangeArrowheads="1"/>
          </p:cNvSpPr>
          <p:nvPr/>
        </p:nvSpPr>
        <p:spPr bwMode="auto">
          <a:xfrm>
            <a:off x="34925" y="1552575"/>
            <a:ext cx="792205" cy="246221"/>
          </a:xfrm>
          <a:prstGeom prst="rect">
            <a:avLst/>
          </a:prstGeom>
          <a:noFill/>
          <a:ln w="9525">
            <a:noFill/>
            <a:miter lim="800000"/>
            <a:headEnd/>
            <a:tailEnd/>
          </a:ln>
        </p:spPr>
        <p:txBody>
          <a:bodyPr wrap="none">
            <a:spAutoFit/>
          </a:bodyPr>
          <a:lstStyle/>
          <a:p>
            <a:r>
              <a:rPr lang="en-US" sz="1000" b="1" dirty="0" smtClean="0">
                <a:latin typeface="Calibri" pitchFamily="34" charset="0"/>
              </a:rPr>
              <a:t>GOES-West</a:t>
            </a:r>
            <a:endParaRPr lang="en-US" sz="1000" b="1" dirty="0">
              <a:latin typeface="Calibri" pitchFamily="34" charset="0"/>
            </a:endParaRPr>
          </a:p>
        </p:txBody>
      </p:sp>
      <p:sp>
        <p:nvSpPr>
          <p:cNvPr id="106" name="TextBox 124"/>
          <p:cNvSpPr txBox="1">
            <a:spLocks noChangeArrowheads="1"/>
          </p:cNvSpPr>
          <p:nvPr/>
        </p:nvSpPr>
        <p:spPr bwMode="auto">
          <a:xfrm>
            <a:off x="1676400" y="1552575"/>
            <a:ext cx="736099" cy="246221"/>
          </a:xfrm>
          <a:prstGeom prst="rect">
            <a:avLst/>
          </a:prstGeom>
          <a:noFill/>
          <a:ln w="9525">
            <a:noFill/>
            <a:miter lim="800000"/>
            <a:headEnd/>
            <a:tailEnd/>
          </a:ln>
        </p:spPr>
        <p:txBody>
          <a:bodyPr wrap="none">
            <a:spAutoFit/>
          </a:bodyPr>
          <a:lstStyle/>
          <a:p>
            <a:r>
              <a:rPr lang="en-US" sz="1000" b="1" dirty="0" smtClean="0">
                <a:latin typeface="Calibri" pitchFamily="34" charset="0"/>
              </a:rPr>
              <a:t>GOES-East</a:t>
            </a:r>
            <a:endParaRPr lang="en-US" sz="1000" b="1" dirty="0">
              <a:latin typeface="Calibri" pitchFamily="34" charset="0"/>
            </a:endParaRPr>
          </a:p>
        </p:txBody>
      </p:sp>
      <p:sp>
        <p:nvSpPr>
          <p:cNvPr id="107" name="Bent Arrow 106"/>
          <p:cNvSpPr/>
          <p:nvPr/>
        </p:nvSpPr>
        <p:spPr>
          <a:xfrm rot="10800000">
            <a:off x="7620000" y="2667000"/>
            <a:ext cx="457200" cy="762000"/>
          </a:xfrm>
          <a:prstGeom prst="bentArrow">
            <a:avLst>
              <a:gd name="adj1" fmla="val 42940"/>
              <a:gd name="adj2" fmla="val 31976"/>
              <a:gd name="adj3" fmla="val 32973"/>
              <a:gd name="adj4" fmla="val 43750"/>
            </a:avLst>
          </a:prstGeom>
          <a:gradFill>
            <a:gsLst>
              <a:gs pos="0">
                <a:srgbClr val="3399FF"/>
              </a:gs>
              <a:gs pos="100000">
                <a:srgbClr val="99CCF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108" name="Text Box 98"/>
          <p:cNvSpPr txBox="1">
            <a:spLocks noChangeArrowheads="1"/>
          </p:cNvSpPr>
          <p:nvPr/>
        </p:nvSpPr>
        <p:spPr bwMode="auto">
          <a:xfrm>
            <a:off x="4800600" y="4038600"/>
            <a:ext cx="2590800" cy="182563"/>
          </a:xfrm>
          <a:prstGeom prst="rect">
            <a:avLst/>
          </a:prstGeom>
          <a:noFill/>
          <a:ln w="9525">
            <a:noFill/>
            <a:miter lim="800000"/>
            <a:headEnd/>
            <a:tailEnd/>
          </a:ln>
        </p:spPr>
        <p:txBody>
          <a:bodyPr lIns="0" tIns="0" rIns="0" bIns="0">
            <a:spAutoFit/>
          </a:bodyPr>
          <a:lstStyle/>
          <a:p>
            <a:pPr algn="ctr">
              <a:lnSpc>
                <a:spcPct val="85000"/>
              </a:lnSpc>
            </a:pPr>
            <a:r>
              <a:rPr lang="en-US" sz="1400" b="1">
                <a:latin typeface="Arial Narrow" pitchFamily="34" charset="0"/>
              </a:rPr>
              <a:t>Processing and Distribution</a:t>
            </a:r>
          </a:p>
        </p:txBody>
      </p:sp>
      <p:sp>
        <p:nvSpPr>
          <p:cNvPr id="109" name="Text Box 70"/>
          <p:cNvSpPr txBox="1">
            <a:spLocks noChangeArrowheads="1"/>
          </p:cNvSpPr>
          <p:nvPr/>
        </p:nvSpPr>
        <p:spPr bwMode="auto">
          <a:xfrm>
            <a:off x="4876800" y="4257675"/>
            <a:ext cx="2438400" cy="153988"/>
          </a:xfrm>
          <a:prstGeom prst="rect">
            <a:avLst/>
          </a:prstGeom>
          <a:noFill/>
          <a:ln w="9525">
            <a:noFill/>
            <a:miter lim="800000"/>
            <a:headEnd/>
            <a:tailEnd/>
          </a:ln>
        </p:spPr>
        <p:txBody>
          <a:bodyPr lIns="0" tIns="0" rIns="0" bIns="0">
            <a:spAutoFit/>
          </a:bodyPr>
          <a:lstStyle/>
          <a:p>
            <a:pPr algn="ctr"/>
            <a:r>
              <a:rPr lang="en-US" sz="1000" b="1">
                <a:latin typeface="Arial Narrow" pitchFamily="34" charset="0"/>
              </a:rPr>
              <a:t>Environmental Satellite Processing Center</a:t>
            </a:r>
          </a:p>
        </p:txBody>
      </p:sp>
      <p:pic>
        <p:nvPicPr>
          <p:cNvPr id="110" name="Picture 49" descr="dish2"/>
          <p:cNvPicPr>
            <a:picLocks noChangeAspect="1" noChangeArrowheads="1"/>
          </p:cNvPicPr>
          <p:nvPr/>
        </p:nvPicPr>
        <p:blipFill>
          <a:blip r:embed="rId4" cstate="print"/>
          <a:srcRect/>
          <a:stretch>
            <a:fillRect/>
          </a:stretch>
        </p:blipFill>
        <p:spPr bwMode="auto">
          <a:xfrm>
            <a:off x="4572000" y="2914650"/>
            <a:ext cx="912813" cy="735013"/>
          </a:xfrm>
          <a:prstGeom prst="rect">
            <a:avLst/>
          </a:prstGeom>
          <a:noFill/>
          <a:ln w="9525">
            <a:noFill/>
            <a:miter lim="800000"/>
            <a:headEnd/>
            <a:tailEnd/>
          </a:ln>
        </p:spPr>
      </p:pic>
      <p:sp>
        <p:nvSpPr>
          <p:cNvPr id="111" name="Text Box 50"/>
          <p:cNvSpPr txBox="1">
            <a:spLocks noChangeArrowheads="1"/>
          </p:cNvSpPr>
          <p:nvPr/>
        </p:nvSpPr>
        <p:spPr bwMode="auto">
          <a:xfrm>
            <a:off x="4856163" y="3657600"/>
            <a:ext cx="442912" cy="138113"/>
          </a:xfrm>
          <a:prstGeom prst="rect">
            <a:avLst/>
          </a:prstGeom>
          <a:noFill/>
          <a:ln w="9525">
            <a:noFill/>
            <a:miter lim="800000"/>
            <a:headEnd/>
            <a:tailEnd/>
          </a:ln>
        </p:spPr>
        <p:txBody>
          <a:bodyPr wrap="none" lIns="0" tIns="0" rIns="0" bIns="0">
            <a:spAutoFit/>
          </a:bodyPr>
          <a:lstStyle/>
          <a:p>
            <a:pPr algn="ctr">
              <a:lnSpc>
                <a:spcPct val="90000"/>
              </a:lnSpc>
            </a:pPr>
            <a:r>
              <a:rPr lang="en-US" sz="1000" b="1">
                <a:latin typeface="Arial Narrow" pitchFamily="34" charset="0"/>
              </a:rPr>
              <a:t>Svalbard</a:t>
            </a:r>
          </a:p>
        </p:txBody>
      </p:sp>
      <p:pic>
        <p:nvPicPr>
          <p:cNvPr id="112" name="Picture 69" descr="dish1"/>
          <p:cNvPicPr>
            <a:picLocks noChangeAspect="1" noChangeArrowheads="1"/>
          </p:cNvPicPr>
          <p:nvPr/>
        </p:nvPicPr>
        <p:blipFill>
          <a:blip r:embed="rId6" cstate="print"/>
          <a:srcRect/>
          <a:stretch>
            <a:fillRect/>
          </a:stretch>
        </p:blipFill>
        <p:spPr bwMode="auto">
          <a:xfrm>
            <a:off x="5487988" y="2914650"/>
            <a:ext cx="912812" cy="735013"/>
          </a:xfrm>
          <a:prstGeom prst="rect">
            <a:avLst/>
          </a:prstGeom>
          <a:noFill/>
          <a:ln w="9525">
            <a:noFill/>
            <a:miter lim="800000"/>
            <a:headEnd/>
            <a:tailEnd/>
          </a:ln>
        </p:spPr>
      </p:pic>
      <p:sp>
        <p:nvSpPr>
          <p:cNvPr id="113" name="Text Box 50"/>
          <p:cNvSpPr txBox="1">
            <a:spLocks noChangeArrowheads="1"/>
          </p:cNvSpPr>
          <p:nvPr/>
        </p:nvSpPr>
        <p:spPr bwMode="auto">
          <a:xfrm>
            <a:off x="5621526" y="3657600"/>
            <a:ext cx="782266" cy="138499"/>
          </a:xfrm>
          <a:prstGeom prst="rect">
            <a:avLst/>
          </a:prstGeom>
          <a:noFill/>
          <a:ln w="9525">
            <a:noFill/>
            <a:miter lim="800000"/>
            <a:headEnd/>
            <a:tailEnd/>
          </a:ln>
        </p:spPr>
        <p:txBody>
          <a:bodyPr wrap="none" lIns="0" tIns="0" rIns="0" bIns="0">
            <a:spAutoFit/>
          </a:bodyPr>
          <a:lstStyle/>
          <a:p>
            <a:pPr algn="ctr">
              <a:lnSpc>
                <a:spcPct val="90000"/>
              </a:lnSpc>
            </a:pPr>
            <a:r>
              <a:rPr lang="en-US" sz="1000" b="1" dirty="0" smtClean="0">
                <a:latin typeface="Arial Narrow" pitchFamily="34" charset="0"/>
              </a:rPr>
              <a:t>McMurdo / Troll</a:t>
            </a:r>
            <a:endParaRPr lang="en-US" sz="1000" b="1" dirty="0">
              <a:latin typeface="Arial Narrow" pitchFamily="34" charset="0"/>
            </a:endParaRPr>
          </a:p>
        </p:txBody>
      </p:sp>
      <p:sp>
        <p:nvSpPr>
          <p:cNvPr id="114" name="Rectangle 113"/>
          <p:cNvSpPr/>
          <p:nvPr/>
        </p:nvSpPr>
        <p:spPr>
          <a:xfrm>
            <a:off x="1981200" y="3886200"/>
            <a:ext cx="5486400" cy="762000"/>
          </a:xfrm>
          <a:prstGeom prst="rect">
            <a:avLst/>
          </a:prstGeom>
          <a:solidFill>
            <a:schemeClr val="accent1">
              <a:alpha val="8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7" name="Text Box 50"/>
          <p:cNvSpPr txBox="1">
            <a:spLocks noChangeArrowheads="1"/>
          </p:cNvSpPr>
          <p:nvPr/>
        </p:nvSpPr>
        <p:spPr bwMode="auto">
          <a:xfrm>
            <a:off x="4412838" y="4510088"/>
            <a:ext cx="413575" cy="138499"/>
          </a:xfrm>
          <a:prstGeom prst="rect">
            <a:avLst/>
          </a:prstGeom>
          <a:noFill/>
          <a:ln w="9525">
            <a:noFill/>
            <a:miter lim="800000"/>
            <a:headEnd/>
            <a:tailEnd/>
          </a:ln>
        </p:spPr>
        <p:txBody>
          <a:bodyPr wrap="none" lIns="0" tIns="0" rIns="0" bIns="0">
            <a:spAutoFit/>
          </a:bodyPr>
          <a:lstStyle/>
          <a:p>
            <a:pPr algn="ctr">
              <a:lnSpc>
                <a:spcPct val="90000"/>
              </a:lnSpc>
            </a:pPr>
            <a:r>
              <a:rPr lang="en-US" sz="1000" b="1" dirty="0" smtClean="0">
                <a:latin typeface="Arial Narrow" pitchFamily="34" charset="0"/>
              </a:rPr>
              <a:t>Suitland</a:t>
            </a:r>
            <a:endParaRPr lang="en-US" sz="1000" b="1" dirty="0">
              <a:latin typeface="Arial Narrow" pitchFamily="34" charset="0"/>
            </a:endParaRPr>
          </a:p>
        </p:txBody>
      </p:sp>
      <p:sp>
        <p:nvSpPr>
          <p:cNvPr id="120" name="AutoShape 72"/>
          <p:cNvSpPr>
            <a:spLocks noChangeArrowheads="1"/>
          </p:cNvSpPr>
          <p:nvPr/>
        </p:nvSpPr>
        <p:spPr bwMode="auto">
          <a:xfrm rot="5400000">
            <a:off x="5903913" y="4478337"/>
            <a:ext cx="533400" cy="492125"/>
          </a:xfrm>
          <a:prstGeom prst="rightArrow">
            <a:avLst>
              <a:gd name="adj1" fmla="val 42580"/>
              <a:gd name="adj2" fmla="val 57481"/>
            </a:avLst>
          </a:prstGeom>
          <a:gradFill rotWithShape="1">
            <a:gsLst>
              <a:gs pos="0">
                <a:srgbClr val="99CCFF"/>
              </a:gs>
              <a:gs pos="100000">
                <a:srgbClr val="3399FF"/>
              </a:gs>
            </a:gsLst>
            <a:lin ang="0" scaled="1"/>
          </a:gradFill>
          <a:ln w="6350" algn="ctr">
            <a:noFill/>
            <a:miter lim="800000"/>
            <a:headEnd/>
            <a:tailEnd/>
          </a:ln>
          <a:effectLst>
            <a:outerShdw dist="17961" dir="2700000" algn="ctr" rotWithShape="0">
              <a:schemeClr val="bg2"/>
            </a:outerShdw>
          </a:effectLst>
        </p:spPr>
        <p:txBody>
          <a:bodyPr wrap="none" anchor="ctr"/>
          <a:lstStyle/>
          <a:p>
            <a:pPr fontAlgn="auto">
              <a:spcBef>
                <a:spcPts val="0"/>
              </a:spcBef>
              <a:spcAft>
                <a:spcPts val="0"/>
              </a:spcAft>
              <a:defRPr/>
            </a:pPr>
            <a:endParaRPr lang="en-US" dirty="0">
              <a:latin typeface="+mn-lt"/>
            </a:endParaRPr>
          </a:p>
        </p:txBody>
      </p:sp>
      <p:sp>
        <p:nvSpPr>
          <p:cNvPr id="121" name="AutoShape 72"/>
          <p:cNvSpPr>
            <a:spLocks noChangeArrowheads="1"/>
          </p:cNvSpPr>
          <p:nvPr/>
        </p:nvSpPr>
        <p:spPr bwMode="auto">
          <a:xfrm>
            <a:off x="1371600" y="3962400"/>
            <a:ext cx="533400" cy="415925"/>
          </a:xfrm>
          <a:prstGeom prst="rightArrow">
            <a:avLst>
              <a:gd name="adj1" fmla="val 42580"/>
              <a:gd name="adj2" fmla="val 57481"/>
            </a:avLst>
          </a:prstGeom>
          <a:gradFill rotWithShape="1">
            <a:gsLst>
              <a:gs pos="0">
                <a:srgbClr val="99CCFF"/>
              </a:gs>
              <a:gs pos="100000">
                <a:srgbClr val="3399FF"/>
              </a:gs>
            </a:gsLst>
            <a:lin ang="0" scaled="1"/>
          </a:gradFill>
          <a:ln w="6350" algn="ctr">
            <a:noFill/>
            <a:miter lim="800000"/>
            <a:headEnd/>
            <a:tailEnd/>
          </a:ln>
          <a:effectLst>
            <a:outerShdw dist="17961" dir="2700000" algn="ctr" rotWithShape="0">
              <a:schemeClr val="bg2"/>
            </a:outerShdw>
          </a:effectLst>
        </p:spPr>
        <p:txBody>
          <a:bodyPr wrap="none" anchor="ctr"/>
          <a:lstStyle/>
          <a:p>
            <a:pPr fontAlgn="auto">
              <a:spcBef>
                <a:spcPts val="0"/>
              </a:spcBef>
              <a:spcAft>
                <a:spcPts val="0"/>
              </a:spcAft>
              <a:defRPr/>
            </a:pPr>
            <a:endParaRPr lang="en-US" dirty="0">
              <a:latin typeface="+mn-lt"/>
            </a:endParaRPr>
          </a:p>
        </p:txBody>
      </p:sp>
      <p:pic>
        <p:nvPicPr>
          <p:cNvPr id="122" name="Picture 121" descr="JPSS render.jpg"/>
          <p:cNvPicPr>
            <a:picLocks noChangeAspect="1"/>
          </p:cNvPicPr>
          <p:nvPr/>
        </p:nvPicPr>
        <p:blipFill>
          <a:blip r:embed="rId16" cstate="print"/>
          <a:stretch>
            <a:fillRect/>
          </a:stretch>
        </p:blipFill>
        <p:spPr>
          <a:xfrm>
            <a:off x="609600" y="1219200"/>
            <a:ext cx="560294" cy="381000"/>
          </a:xfrm>
          <a:prstGeom prst="rect">
            <a:avLst/>
          </a:prstGeom>
        </p:spPr>
      </p:pic>
      <p:sp>
        <p:nvSpPr>
          <p:cNvPr id="123" name="TextBox 122"/>
          <p:cNvSpPr txBox="1">
            <a:spLocks noChangeArrowheads="1"/>
          </p:cNvSpPr>
          <p:nvPr/>
        </p:nvSpPr>
        <p:spPr bwMode="auto">
          <a:xfrm>
            <a:off x="69518" y="998124"/>
            <a:ext cx="1149674" cy="246221"/>
          </a:xfrm>
          <a:prstGeom prst="rect">
            <a:avLst/>
          </a:prstGeom>
          <a:noFill/>
          <a:ln w="9525">
            <a:noFill/>
            <a:miter lim="800000"/>
            <a:headEnd/>
            <a:tailEnd/>
          </a:ln>
        </p:spPr>
        <p:txBody>
          <a:bodyPr wrap="none">
            <a:spAutoFit/>
          </a:bodyPr>
          <a:lstStyle/>
          <a:p>
            <a:r>
              <a:rPr lang="en-US" sz="1000" b="1" dirty="0" smtClean="0">
                <a:latin typeface="Calibri" pitchFamily="34" charset="0"/>
              </a:rPr>
              <a:t>SNPP/JPSS-1 (PM</a:t>
            </a:r>
            <a:r>
              <a:rPr lang="en-US" sz="1000" b="1" dirty="0">
                <a:latin typeface="Calibri" pitchFamily="34" charset="0"/>
              </a:rPr>
              <a:t>)</a:t>
            </a:r>
          </a:p>
        </p:txBody>
      </p:sp>
      <p:pic>
        <p:nvPicPr>
          <p:cNvPr id="124" name="Picture 123" descr="tdrss.gif"/>
          <p:cNvPicPr>
            <a:picLocks noChangeAspect="1"/>
          </p:cNvPicPr>
          <p:nvPr/>
        </p:nvPicPr>
        <p:blipFill>
          <a:blip r:embed="rId17" cstate="print"/>
          <a:stretch>
            <a:fillRect/>
          </a:stretch>
        </p:blipFill>
        <p:spPr>
          <a:xfrm>
            <a:off x="726146" y="3810000"/>
            <a:ext cx="569254" cy="814387"/>
          </a:xfrm>
          <a:prstGeom prst="rect">
            <a:avLst/>
          </a:prstGeom>
        </p:spPr>
      </p:pic>
      <p:sp>
        <p:nvSpPr>
          <p:cNvPr id="125" name="TextBox 121"/>
          <p:cNvSpPr txBox="1">
            <a:spLocks noChangeArrowheads="1"/>
          </p:cNvSpPr>
          <p:nvPr/>
        </p:nvSpPr>
        <p:spPr bwMode="auto">
          <a:xfrm>
            <a:off x="772500" y="3563779"/>
            <a:ext cx="522900" cy="246221"/>
          </a:xfrm>
          <a:prstGeom prst="rect">
            <a:avLst/>
          </a:prstGeom>
          <a:noFill/>
          <a:ln w="9525">
            <a:noFill/>
            <a:miter lim="800000"/>
            <a:headEnd/>
            <a:tailEnd/>
          </a:ln>
        </p:spPr>
        <p:txBody>
          <a:bodyPr wrap="none">
            <a:spAutoFit/>
          </a:bodyPr>
          <a:lstStyle/>
          <a:p>
            <a:r>
              <a:rPr lang="en-US" sz="1000" b="1" dirty="0" smtClean="0">
                <a:latin typeface="Calibri" pitchFamily="34" charset="0"/>
              </a:rPr>
              <a:t>TDRSS</a:t>
            </a:r>
            <a:endParaRPr lang="en-US" sz="1000" b="1" dirty="0">
              <a:latin typeface="Calibri" pitchFamily="34" charset="0"/>
            </a:endParaRPr>
          </a:p>
        </p:txBody>
      </p:sp>
      <p:sp>
        <p:nvSpPr>
          <p:cNvPr id="126" name="AutoShape 72"/>
          <p:cNvSpPr>
            <a:spLocks noChangeArrowheads="1"/>
          </p:cNvSpPr>
          <p:nvPr/>
        </p:nvSpPr>
        <p:spPr bwMode="auto">
          <a:xfrm rot="5400000">
            <a:off x="4208463" y="2057400"/>
            <a:ext cx="533400" cy="415925"/>
          </a:xfrm>
          <a:prstGeom prst="rightArrow">
            <a:avLst>
              <a:gd name="adj1" fmla="val 42580"/>
              <a:gd name="adj2" fmla="val 57481"/>
            </a:avLst>
          </a:prstGeom>
          <a:gradFill rotWithShape="1">
            <a:gsLst>
              <a:gs pos="0">
                <a:srgbClr val="99CCFF"/>
              </a:gs>
              <a:gs pos="100000">
                <a:srgbClr val="3399FF"/>
              </a:gs>
            </a:gsLst>
            <a:lin ang="0" scaled="1"/>
          </a:gradFill>
          <a:ln w="6350" algn="ctr">
            <a:noFill/>
            <a:miter lim="800000"/>
            <a:headEnd/>
            <a:tailEnd/>
          </a:ln>
          <a:effectLst>
            <a:outerShdw dist="17961" dir="2700000" algn="ctr" rotWithShape="0">
              <a:schemeClr val="bg2"/>
            </a:outerShdw>
          </a:effectLst>
        </p:spPr>
        <p:txBody>
          <a:bodyPr wrap="none" anchor="ctr"/>
          <a:lstStyle/>
          <a:p>
            <a:pPr fontAlgn="auto">
              <a:spcBef>
                <a:spcPts val="0"/>
              </a:spcBef>
              <a:spcAft>
                <a:spcPts val="0"/>
              </a:spcAft>
              <a:defRPr/>
            </a:pPr>
            <a:endParaRPr lang="en-US" dirty="0">
              <a:latin typeface="+mn-lt"/>
            </a:endParaRPr>
          </a:p>
        </p:txBody>
      </p:sp>
    </p:spTree>
    <p:extLst>
      <p:ext uri="{BB962C8B-B14F-4D97-AF65-F5344CB8AC3E}">
        <p14:creationId xmlns:p14="http://schemas.microsoft.com/office/powerpoint/2010/main" val="396862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3" name="Picture 1"/>
          <p:cNvPicPr>
            <a:picLocks noChangeAspect="1" noChangeArrowheads="1"/>
          </p:cNvPicPr>
          <p:nvPr/>
        </p:nvPicPr>
        <p:blipFill>
          <a:blip r:embed="rId3" cstate="print"/>
          <a:srcRect/>
          <a:stretch>
            <a:fillRect/>
          </a:stretch>
        </p:blipFill>
        <p:spPr bwMode="auto">
          <a:xfrm>
            <a:off x="7162800" y="4038600"/>
            <a:ext cx="1225550" cy="1481137"/>
          </a:xfrm>
          <a:prstGeom prst="rect">
            <a:avLst/>
          </a:prstGeom>
          <a:noFill/>
          <a:ln w="9525">
            <a:noFill/>
            <a:miter lim="800000"/>
            <a:headEnd/>
            <a:tailEnd/>
          </a:ln>
          <a:effectLst/>
        </p:spPr>
      </p:pic>
      <p:sp>
        <p:nvSpPr>
          <p:cNvPr id="229378" name="Rectangle 4"/>
          <p:cNvSpPr>
            <a:spLocks noGrp="1" noChangeArrowheads="1"/>
          </p:cNvSpPr>
          <p:nvPr>
            <p:ph type="title" idx="4294967295"/>
          </p:nvPr>
        </p:nvSpPr>
        <p:spPr>
          <a:xfrm>
            <a:off x="457200" y="76200"/>
            <a:ext cx="8229600" cy="792162"/>
          </a:xfrm>
        </p:spPr>
        <p:txBody>
          <a:bodyPr lIns="92075" tIns="46038" rIns="92075" bIns="46038"/>
          <a:lstStyle/>
          <a:p>
            <a:pPr algn="ctr"/>
            <a:r>
              <a:rPr lang="en-US" sz="4000" dirty="0" smtClean="0"/>
              <a:t>Satellite Direct Service Operations</a:t>
            </a:r>
          </a:p>
        </p:txBody>
      </p:sp>
      <p:sp>
        <p:nvSpPr>
          <p:cNvPr id="229380" name="Text Box 6"/>
          <p:cNvSpPr txBox="1">
            <a:spLocks noChangeArrowheads="1"/>
          </p:cNvSpPr>
          <p:nvPr/>
        </p:nvSpPr>
        <p:spPr bwMode="auto">
          <a:xfrm>
            <a:off x="533400" y="838200"/>
            <a:ext cx="8153400" cy="6327886"/>
          </a:xfrm>
          <a:prstGeom prst="rect">
            <a:avLst/>
          </a:prstGeom>
          <a:noFill/>
          <a:ln w="9525">
            <a:noFill/>
            <a:miter lim="800000"/>
            <a:headEnd/>
            <a:tailEnd/>
          </a:ln>
        </p:spPr>
        <p:txBody>
          <a:bodyPr wrap="square">
            <a:spAutoFit/>
          </a:bodyPr>
          <a:lstStyle/>
          <a:p>
            <a:pPr marL="228600" indent="-228600">
              <a:lnSpc>
                <a:spcPct val="90000"/>
              </a:lnSpc>
              <a:spcBef>
                <a:spcPct val="50000"/>
              </a:spcBef>
            </a:pPr>
            <a:r>
              <a:rPr lang="en-US" sz="2000" b="1" dirty="0"/>
              <a:t>Emergency Managers Weather Information Network (EMWIN):</a:t>
            </a:r>
            <a:r>
              <a:rPr lang="en-US" sz="2000" dirty="0"/>
              <a:t> </a:t>
            </a:r>
          </a:p>
          <a:p>
            <a:pPr marL="228600" indent="-228600">
              <a:lnSpc>
                <a:spcPct val="90000"/>
              </a:lnSpc>
              <a:spcBef>
                <a:spcPct val="20000"/>
              </a:spcBef>
              <a:buClr>
                <a:srgbClr val="333399"/>
              </a:buClr>
              <a:buFont typeface="Arial" pitchFamily="34" charset="0"/>
              <a:buChar char="•"/>
            </a:pPr>
            <a:r>
              <a:rPr lang="en-US" sz="1600" dirty="0"/>
              <a:t>NOAA satellites relay critical information to users across the country.</a:t>
            </a:r>
            <a:r>
              <a:rPr lang="en-US" sz="1400" dirty="0"/>
              <a:t> </a:t>
            </a:r>
          </a:p>
          <a:p>
            <a:pPr marL="514350" lvl="1">
              <a:lnSpc>
                <a:spcPct val="90000"/>
              </a:lnSpc>
              <a:spcBef>
                <a:spcPct val="20000"/>
              </a:spcBef>
              <a:buClr>
                <a:srgbClr val="333399"/>
              </a:buClr>
            </a:pPr>
            <a:r>
              <a:rPr lang="en-US" sz="1600" dirty="0" smtClean="0">
                <a:hlinkClick r:id="rId4"/>
              </a:rPr>
              <a:t>http</a:t>
            </a:r>
            <a:r>
              <a:rPr lang="en-US" sz="1600" dirty="0">
                <a:hlinkClick r:id="rId4"/>
              </a:rPr>
              <a:t>://www.weather.gov/emwin/index.htm</a:t>
            </a:r>
            <a:r>
              <a:rPr lang="en-US" sz="1600" dirty="0"/>
              <a:t> </a:t>
            </a:r>
          </a:p>
          <a:p>
            <a:pPr marL="971550" lvl="2">
              <a:lnSpc>
                <a:spcPct val="90000"/>
              </a:lnSpc>
              <a:spcBef>
                <a:spcPct val="20000"/>
              </a:spcBef>
              <a:buClr>
                <a:srgbClr val="333399"/>
              </a:buClr>
            </a:pPr>
            <a:endParaRPr lang="en-US" sz="800" dirty="0"/>
          </a:p>
          <a:p>
            <a:pPr marL="228600" indent="-228600">
              <a:lnSpc>
                <a:spcPct val="90000"/>
              </a:lnSpc>
              <a:spcBef>
                <a:spcPct val="20000"/>
              </a:spcBef>
              <a:buClr>
                <a:srgbClr val="333399"/>
              </a:buClr>
            </a:pPr>
            <a:r>
              <a:rPr lang="en-US" sz="2000" b="1" dirty="0"/>
              <a:t>Low Resolution Image Transmission (LRIT):</a:t>
            </a:r>
          </a:p>
          <a:p>
            <a:pPr marL="228600" indent="-228600">
              <a:lnSpc>
                <a:spcPct val="90000"/>
              </a:lnSpc>
              <a:spcBef>
                <a:spcPct val="20000"/>
              </a:spcBef>
              <a:buClr>
                <a:srgbClr val="333399"/>
              </a:buClr>
              <a:buFont typeface="Arial" pitchFamily="34" charset="0"/>
              <a:buChar char="•"/>
            </a:pPr>
            <a:r>
              <a:rPr lang="en-US" sz="1600" dirty="0"/>
              <a:t>NOAA satellites are used to relay satellite and weather products to users in remote </a:t>
            </a:r>
            <a:endParaRPr lang="en-US" sz="1600" dirty="0" smtClean="0"/>
          </a:p>
          <a:p>
            <a:pPr marL="228600" indent="-228600">
              <a:lnSpc>
                <a:spcPct val="90000"/>
              </a:lnSpc>
              <a:spcBef>
                <a:spcPct val="20000"/>
              </a:spcBef>
              <a:buClr>
                <a:srgbClr val="333399"/>
              </a:buClr>
            </a:pPr>
            <a:r>
              <a:rPr lang="en-US" sz="1600" dirty="0" smtClean="0"/>
              <a:t>	locations</a:t>
            </a:r>
            <a:r>
              <a:rPr lang="en-US" sz="1600" dirty="0"/>
              <a:t>, that do not have</a:t>
            </a:r>
            <a:r>
              <a:rPr lang="en-US" sz="1600" b="1" dirty="0">
                <a:solidFill>
                  <a:schemeClr val="bg1"/>
                </a:solidFill>
              </a:rPr>
              <a:t> </a:t>
            </a:r>
            <a:r>
              <a:rPr lang="en-US" sz="1600" dirty="0"/>
              <a:t>landlines or internet connections</a:t>
            </a:r>
            <a:r>
              <a:rPr lang="en-US" sz="1400" dirty="0"/>
              <a:t>.</a:t>
            </a:r>
          </a:p>
          <a:p>
            <a:pPr marL="514350" lvl="1">
              <a:lnSpc>
                <a:spcPct val="90000"/>
              </a:lnSpc>
              <a:spcBef>
                <a:spcPct val="20000"/>
              </a:spcBef>
              <a:buClr>
                <a:srgbClr val="333399"/>
              </a:buClr>
            </a:pPr>
            <a:r>
              <a:rPr lang="en-US" sz="1600" dirty="0">
                <a:hlinkClick r:id="rId5"/>
              </a:rPr>
              <a:t>http://www.noaasis.noaa.gov/LRIT/</a:t>
            </a:r>
            <a:r>
              <a:rPr lang="en-US" sz="1600" b="1" dirty="0"/>
              <a:t> </a:t>
            </a:r>
          </a:p>
          <a:p>
            <a:pPr marL="514350" lvl="1">
              <a:lnSpc>
                <a:spcPct val="90000"/>
              </a:lnSpc>
              <a:spcBef>
                <a:spcPct val="20000"/>
              </a:spcBef>
              <a:buClr>
                <a:srgbClr val="333399"/>
              </a:buClr>
            </a:pPr>
            <a:endParaRPr lang="en-US" sz="800" b="1" dirty="0"/>
          </a:p>
          <a:p>
            <a:pPr marL="228600" indent="-228600">
              <a:lnSpc>
                <a:spcPct val="90000"/>
              </a:lnSpc>
              <a:spcBef>
                <a:spcPct val="20000"/>
              </a:spcBef>
              <a:buClr>
                <a:srgbClr val="333399"/>
              </a:buClr>
            </a:pPr>
            <a:r>
              <a:rPr lang="en-US" sz="2000" b="1" dirty="0" smtClean="0"/>
              <a:t>Data </a:t>
            </a:r>
            <a:r>
              <a:rPr lang="en-US" sz="2000" b="1" dirty="0"/>
              <a:t>Collection:</a:t>
            </a:r>
          </a:p>
          <a:p>
            <a:pPr marL="228600" indent="-228600">
              <a:lnSpc>
                <a:spcPct val="90000"/>
              </a:lnSpc>
              <a:spcBef>
                <a:spcPct val="20000"/>
              </a:spcBef>
              <a:buClr>
                <a:srgbClr val="333399"/>
              </a:buClr>
              <a:buFont typeface="Arial" pitchFamily="34" charset="0"/>
              <a:buChar char="•"/>
            </a:pPr>
            <a:r>
              <a:rPr lang="en-US" sz="1600" dirty="0"/>
              <a:t>NOAA satellites are used to collect and relay scientific data from around the globe.</a:t>
            </a:r>
          </a:p>
          <a:p>
            <a:pPr marL="514350" lvl="1">
              <a:lnSpc>
                <a:spcPct val="90000"/>
              </a:lnSpc>
              <a:spcBef>
                <a:spcPct val="20000"/>
              </a:spcBef>
              <a:buClr>
                <a:srgbClr val="333399"/>
              </a:buClr>
            </a:pPr>
            <a:r>
              <a:rPr lang="en-US" sz="1600" dirty="0">
                <a:hlinkClick r:id="rId6"/>
              </a:rPr>
              <a:t>http://www.noaasis.noaa.gov/DCS/</a:t>
            </a:r>
            <a:r>
              <a:rPr lang="en-US" sz="1600" dirty="0"/>
              <a:t>      </a:t>
            </a:r>
            <a:r>
              <a:rPr lang="en-US" sz="1600" dirty="0">
                <a:hlinkClick r:id="rId7"/>
              </a:rPr>
              <a:t>http://www.noaasis.noaa.gov/ARGOS/</a:t>
            </a:r>
            <a:r>
              <a:rPr lang="en-US" sz="1600" dirty="0"/>
              <a:t> </a:t>
            </a:r>
            <a:r>
              <a:rPr lang="en-US" sz="1400" dirty="0"/>
              <a:t> </a:t>
            </a:r>
          </a:p>
          <a:p>
            <a:pPr marL="514350" lvl="1">
              <a:lnSpc>
                <a:spcPct val="90000"/>
              </a:lnSpc>
              <a:spcBef>
                <a:spcPct val="20000"/>
              </a:spcBef>
              <a:buClr>
                <a:srgbClr val="333399"/>
              </a:buClr>
              <a:buFont typeface="Arial" pitchFamily="34" charset="0"/>
              <a:buChar char="•"/>
            </a:pPr>
            <a:endParaRPr lang="en-US" sz="800" dirty="0" smtClean="0"/>
          </a:p>
          <a:p>
            <a:pPr marL="228600" indent="-228600">
              <a:lnSpc>
                <a:spcPct val="90000"/>
              </a:lnSpc>
              <a:spcBef>
                <a:spcPct val="20000"/>
              </a:spcBef>
              <a:buClr>
                <a:srgbClr val="333399"/>
              </a:buClr>
            </a:pPr>
            <a:r>
              <a:rPr lang="en-US" sz="2000" b="1" dirty="0" smtClean="0"/>
              <a:t>Search </a:t>
            </a:r>
            <a:r>
              <a:rPr lang="en-US" sz="2000" b="1" dirty="0"/>
              <a:t>and </a:t>
            </a:r>
            <a:r>
              <a:rPr lang="en-US" sz="2000" b="1" dirty="0" smtClean="0"/>
              <a:t>Rescue Satellite Aid Tracking (SARSAT):</a:t>
            </a:r>
            <a:endParaRPr lang="en-US" sz="2000" b="1" dirty="0"/>
          </a:p>
          <a:p>
            <a:pPr marL="228600" indent="-228600">
              <a:lnSpc>
                <a:spcPct val="90000"/>
              </a:lnSpc>
              <a:spcBef>
                <a:spcPct val="20000"/>
              </a:spcBef>
              <a:buClr>
                <a:srgbClr val="333399"/>
              </a:buClr>
              <a:buFont typeface="Arial" pitchFamily="34" charset="0"/>
              <a:buChar char="•"/>
            </a:pPr>
            <a:r>
              <a:rPr lang="en-US" sz="1600" dirty="0"/>
              <a:t>NOAA satellites are used to relay distress alerts from aviators, </a:t>
            </a:r>
            <a:r>
              <a:rPr lang="en-US" sz="1600" dirty="0" smtClean="0"/>
              <a:t>mariners and </a:t>
            </a:r>
          </a:p>
          <a:p>
            <a:pPr marL="228600" indent="-228600">
              <a:lnSpc>
                <a:spcPct val="90000"/>
              </a:lnSpc>
              <a:spcBef>
                <a:spcPct val="20000"/>
              </a:spcBef>
              <a:buClr>
                <a:srgbClr val="333399"/>
              </a:buClr>
            </a:pPr>
            <a:r>
              <a:rPr lang="en-US" sz="1600" dirty="0" smtClean="0"/>
              <a:t>	land-based users (</a:t>
            </a:r>
            <a:r>
              <a:rPr lang="en-US" sz="1600" dirty="0" smtClean="0">
                <a:solidFill>
                  <a:srgbClr val="FF0000"/>
                </a:solidFill>
              </a:rPr>
              <a:t>250 rescued through calendar year of 2015</a:t>
            </a:r>
            <a:r>
              <a:rPr lang="en-US" sz="1600" dirty="0" smtClean="0"/>
              <a:t>).</a:t>
            </a:r>
            <a:endParaRPr lang="en-US" sz="1400" dirty="0" smtClean="0"/>
          </a:p>
          <a:p>
            <a:pPr marL="514350" lvl="1">
              <a:lnSpc>
                <a:spcPct val="90000"/>
              </a:lnSpc>
              <a:spcBef>
                <a:spcPct val="20000"/>
              </a:spcBef>
              <a:buClr>
                <a:srgbClr val="333399"/>
              </a:buClr>
            </a:pPr>
            <a:r>
              <a:rPr lang="en-US" sz="1600" dirty="0" smtClean="0">
                <a:hlinkClick r:id="rId8"/>
              </a:rPr>
              <a:t>http</a:t>
            </a:r>
            <a:r>
              <a:rPr lang="en-US" sz="1600" dirty="0">
                <a:hlinkClick r:id="rId8"/>
              </a:rPr>
              <a:t>://</a:t>
            </a:r>
            <a:r>
              <a:rPr lang="en-US" sz="1600" dirty="0" smtClean="0">
                <a:hlinkClick r:id="rId8"/>
              </a:rPr>
              <a:t>www.sarsat.noaa.gov/</a:t>
            </a:r>
            <a:r>
              <a:rPr lang="en-US" sz="1600" dirty="0" smtClean="0"/>
              <a:t>  </a:t>
            </a:r>
          </a:p>
          <a:p>
            <a:pPr marL="228600" lvl="1" indent="-228600">
              <a:lnSpc>
                <a:spcPct val="90000"/>
              </a:lnSpc>
              <a:spcBef>
                <a:spcPct val="20000"/>
              </a:spcBef>
              <a:buClr>
                <a:srgbClr val="333399"/>
              </a:buClr>
            </a:pPr>
            <a:endParaRPr lang="en-US" sz="800" dirty="0" smtClean="0"/>
          </a:p>
          <a:p>
            <a:pPr marL="228600" indent="-228600">
              <a:lnSpc>
                <a:spcPct val="90000"/>
              </a:lnSpc>
              <a:spcBef>
                <a:spcPct val="20000"/>
              </a:spcBef>
              <a:buClr>
                <a:srgbClr val="333399"/>
              </a:buClr>
            </a:pPr>
            <a:r>
              <a:rPr lang="en-US" sz="2000" b="1" dirty="0" err="1" smtClean="0"/>
              <a:t>Geonetcast</a:t>
            </a:r>
            <a:r>
              <a:rPr lang="en-US" sz="2000" b="1" dirty="0" smtClean="0"/>
              <a:t> Americas:</a:t>
            </a:r>
          </a:p>
          <a:p>
            <a:pPr marL="228600" indent="-228600">
              <a:lnSpc>
                <a:spcPct val="90000"/>
              </a:lnSpc>
              <a:spcBef>
                <a:spcPct val="20000"/>
              </a:spcBef>
              <a:buClr>
                <a:srgbClr val="333399"/>
              </a:buClr>
              <a:buFont typeface="Arial" pitchFamily="34" charset="0"/>
              <a:buChar char="•"/>
            </a:pPr>
            <a:r>
              <a:rPr lang="en-US" sz="1600" dirty="0" smtClean="0"/>
              <a:t>Data from NOAA for diverse societal benefits - agriculture, energy, health, climate, </a:t>
            </a:r>
          </a:p>
          <a:p>
            <a:pPr marL="228600" indent="-228600">
              <a:lnSpc>
                <a:spcPct val="90000"/>
              </a:lnSpc>
              <a:spcBef>
                <a:spcPct val="20000"/>
              </a:spcBef>
              <a:buClr>
                <a:srgbClr val="333399"/>
              </a:buClr>
            </a:pPr>
            <a:r>
              <a:rPr lang="en-US" sz="1600" dirty="0" smtClean="0"/>
              <a:t>	weather, disaster mitigation, biodiversity, water resources, and ecosystems.</a:t>
            </a:r>
            <a:r>
              <a:rPr lang="en-US" dirty="0" smtClean="0"/>
              <a:t> </a:t>
            </a:r>
            <a:endParaRPr lang="en-US" sz="1400" dirty="0" smtClean="0"/>
          </a:p>
          <a:p>
            <a:pPr marL="514350" lvl="1">
              <a:lnSpc>
                <a:spcPct val="90000"/>
              </a:lnSpc>
              <a:spcBef>
                <a:spcPct val="20000"/>
              </a:spcBef>
              <a:buClr>
                <a:srgbClr val="333399"/>
              </a:buClr>
            </a:pPr>
            <a:r>
              <a:rPr lang="en-US" sz="1600" dirty="0" smtClean="0">
                <a:hlinkClick r:id="rId9"/>
              </a:rPr>
              <a:t>http://www.geonetcastamericas.noaa.gov/index.html</a:t>
            </a:r>
            <a:r>
              <a:rPr lang="en-US" sz="1600" dirty="0" smtClean="0"/>
              <a:t> </a:t>
            </a:r>
          </a:p>
          <a:p>
            <a:pPr marL="514350" lvl="1">
              <a:lnSpc>
                <a:spcPct val="90000"/>
              </a:lnSpc>
              <a:spcBef>
                <a:spcPct val="20000"/>
              </a:spcBef>
              <a:buClr>
                <a:srgbClr val="333399"/>
              </a:buClr>
            </a:pPr>
            <a:endParaRPr lang="en-US" sz="1600" dirty="0"/>
          </a:p>
        </p:txBody>
      </p:sp>
      <p:pic>
        <p:nvPicPr>
          <p:cNvPr id="229382" name="Picture 8" descr="buoy1"/>
          <p:cNvPicPr>
            <a:picLocks noChangeAspect="1" noChangeArrowheads="1"/>
          </p:cNvPicPr>
          <p:nvPr/>
        </p:nvPicPr>
        <p:blipFill>
          <a:blip r:embed="rId10" cstate="email"/>
          <a:srcRect/>
          <a:stretch>
            <a:fillRect/>
          </a:stretch>
        </p:blipFill>
        <p:spPr bwMode="auto">
          <a:xfrm>
            <a:off x="7848600" y="2971800"/>
            <a:ext cx="1063625" cy="1192213"/>
          </a:xfrm>
          <a:prstGeom prst="rect">
            <a:avLst/>
          </a:prstGeom>
          <a:ln>
            <a:headEnd/>
            <a:tailEnd/>
          </a:ln>
        </p:spPr>
        <p:style>
          <a:lnRef idx="0">
            <a:schemeClr val="dk1"/>
          </a:lnRef>
          <a:fillRef idx="3">
            <a:schemeClr val="dk1"/>
          </a:fillRef>
          <a:effectRef idx="3">
            <a:schemeClr val="dk1"/>
          </a:effectRef>
          <a:fontRef idx="minor">
            <a:schemeClr val="lt1"/>
          </a:fontRef>
        </p:style>
      </p:pic>
      <p:pic>
        <p:nvPicPr>
          <p:cNvPr id="229383" name="Picture 9" descr="lrit"/>
          <p:cNvPicPr>
            <a:picLocks noChangeAspect="1" noChangeArrowheads="1"/>
          </p:cNvPicPr>
          <p:nvPr/>
        </p:nvPicPr>
        <p:blipFill>
          <a:blip r:embed="rId11" cstate="email"/>
          <a:srcRect/>
          <a:stretch>
            <a:fillRect/>
          </a:stretch>
        </p:blipFill>
        <p:spPr bwMode="auto">
          <a:xfrm>
            <a:off x="7772400" y="1981200"/>
            <a:ext cx="1295400" cy="1143000"/>
          </a:xfrm>
          <a:prstGeom prst="rect">
            <a:avLst/>
          </a:prstGeom>
          <a:ln>
            <a:headEnd/>
            <a:tailEnd/>
          </a:ln>
        </p:spPr>
        <p:style>
          <a:lnRef idx="0">
            <a:schemeClr val="dk1"/>
          </a:lnRef>
          <a:fillRef idx="3">
            <a:schemeClr val="dk1"/>
          </a:fillRef>
          <a:effectRef idx="3">
            <a:schemeClr val="dk1"/>
          </a:effectRef>
          <a:fontRef idx="minor">
            <a:schemeClr val="lt1"/>
          </a:fontRef>
        </p:style>
      </p:pic>
      <p:pic>
        <p:nvPicPr>
          <p:cNvPr id="229384" name="Picture 10" descr="uscwa"/>
          <p:cNvPicPr>
            <a:picLocks noChangeAspect="1" noChangeArrowheads="1"/>
          </p:cNvPicPr>
          <p:nvPr/>
        </p:nvPicPr>
        <p:blipFill>
          <a:blip r:embed="rId12" cstate="email"/>
          <a:srcRect/>
          <a:stretch>
            <a:fillRect/>
          </a:stretch>
        </p:blipFill>
        <p:spPr bwMode="auto">
          <a:xfrm>
            <a:off x="7315200" y="884237"/>
            <a:ext cx="1497012" cy="1020763"/>
          </a:xfrm>
          <a:prstGeom prst="rect">
            <a:avLst/>
          </a:prstGeom>
          <a:ln>
            <a:headEnd/>
            <a:tailEnd/>
          </a:ln>
        </p:spPr>
        <p:style>
          <a:lnRef idx="0">
            <a:schemeClr val="dk1"/>
          </a:lnRef>
          <a:fillRef idx="3">
            <a:schemeClr val="dk1"/>
          </a:fillRef>
          <a:effectRef idx="3">
            <a:schemeClr val="dk1"/>
          </a:effectRef>
          <a:fontRef idx="minor">
            <a:schemeClr val="lt1"/>
          </a:fontRef>
        </p:style>
      </p:pic>
      <p:pic>
        <p:nvPicPr>
          <p:cNvPr id="9" name="Picture 11" descr="Map of world showing coverage of all GEONETCast contributors"/>
          <p:cNvPicPr>
            <a:picLocks noChangeAspect="1" noChangeArrowheads="1"/>
          </p:cNvPicPr>
          <p:nvPr/>
        </p:nvPicPr>
        <p:blipFill>
          <a:blip r:embed="rId13" cstate="email"/>
          <a:srcRect/>
          <a:stretch>
            <a:fillRect/>
          </a:stretch>
        </p:blipFill>
        <p:spPr bwMode="auto">
          <a:xfrm>
            <a:off x="7696200" y="5532438"/>
            <a:ext cx="1295400" cy="868362"/>
          </a:xfrm>
          <a:prstGeom prst="rect">
            <a:avLst/>
          </a:prstGeom>
          <a:ln>
            <a:headEnd/>
            <a:tailEnd/>
          </a:ln>
        </p:spPr>
        <p:style>
          <a:lnRef idx="0">
            <a:schemeClr val="dk1"/>
          </a:lnRef>
          <a:fillRef idx="3">
            <a:schemeClr val="dk1"/>
          </a:fillRef>
          <a:effectRef idx="3">
            <a:schemeClr val="dk1"/>
          </a:effectRef>
          <a:fontRef idx="minor">
            <a:schemeClr val="lt1"/>
          </a:fontRef>
        </p:style>
      </p:pic>
    </p:spTree>
    <p:extLst>
      <p:ext uri="{BB962C8B-B14F-4D97-AF65-F5344CB8AC3E}">
        <p14:creationId xmlns:p14="http://schemas.microsoft.com/office/powerpoint/2010/main" val="241798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p:cNvSpPr>
          <p:nvPr>
            <p:ph type="title" idx="4294967295"/>
          </p:nvPr>
        </p:nvSpPr>
        <p:spPr>
          <a:xfrm>
            <a:off x="76200" y="152400"/>
            <a:ext cx="9067800" cy="792162"/>
          </a:xfrm>
        </p:spPr>
        <p:txBody>
          <a:bodyPr>
            <a:noAutofit/>
          </a:bodyPr>
          <a:lstStyle/>
          <a:p>
            <a:pPr eaLnBrk="1" hangingPunct="1"/>
            <a:r>
              <a:rPr lang="en-US" sz="3600" dirty="0" smtClean="0"/>
              <a:t>OSPO’s Satellite Products and Services Division</a:t>
            </a:r>
          </a:p>
        </p:txBody>
      </p:sp>
      <p:sp>
        <p:nvSpPr>
          <p:cNvPr id="27652" name="Rectangle 3"/>
          <p:cNvSpPr>
            <a:spLocks/>
          </p:cNvSpPr>
          <p:nvPr/>
        </p:nvSpPr>
        <p:spPr bwMode="auto">
          <a:xfrm>
            <a:off x="304800" y="1219200"/>
            <a:ext cx="4267200" cy="4876800"/>
          </a:xfrm>
          <a:prstGeom prst="rect">
            <a:avLst/>
          </a:prstGeom>
          <a:noFill/>
          <a:ln w="9525">
            <a:noFill/>
            <a:miter lim="800000"/>
            <a:headEnd/>
            <a:tailEnd/>
          </a:ln>
        </p:spPr>
        <p:txBody>
          <a:bodyPr/>
          <a:lstStyle/>
          <a:p>
            <a:pPr marL="342900" indent="-342900">
              <a:spcBef>
                <a:spcPts val="400"/>
              </a:spcBef>
              <a:buFont typeface="Arial" panose="020B0604020202020204" pitchFamily="34" charset="0"/>
              <a:buChar char="•"/>
            </a:pPr>
            <a:r>
              <a:rPr lang="en-US" sz="2000" dirty="0" smtClean="0"/>
              <a:t>Provides 24x7 interpretive analyses of satellite data</a:t>
            </a:r>
          </a:p>
          <a:p>
            <a:pPr marL="800100" lvl="1" indent="-342900">
              <a:spcBef>
                <a:spcPts val="400"/>
              </a:spcBef>
              <a:buFont typeface="Calibri" panose="020F0502020204030204" pitchFamily="34" charset="0"/>
              <a:buChar char="-"/>
            </a:pPr>
            <a:r>
              <a:rPr lang="en-US" dirty="0" smtClean="0"/>
              <a:t>Atmospheric temp/moisture</a:t>
            </a:r>
          </a:p>
          <a:p>
            <a:pPr marL="800100" lvl="1" indent="-342900">
              <a:spcBef>
                <a:spcPts val="400"/>
              </a:spcBef>
              <a:buFont typeface="Calibri" panose="020F0502020204030204" pitchFamily="34" charset="0"/>
              <a:buChar char="-"/>
            </a:pPr>
            <a:r>
              <a:rPr lang="en-US" dirty="0" smtClean="0"/>
              <a:t>Hurricane intensity &amp; position</a:t>
            </a:r>
          </a:p>
          <a:p>
            <a:pPr marL="800100" lvl="1" indent="-342900">
              <a:spcBef>
                <a:spcPts val="400"/>
              </a:spcBef>
              <a:buFont typeface="Calibri" panose="020F0502020204030204" pitchFamily="34" charset="0"/>
              <a:buChar char="-"/>
            </a:pPr>
            <a:r>
              <a:rPr lang="en-US" dirty="0" smtClean="0"/>
              <a:t>Volcanic Ash</a:t>
            </a:r>
          </a:p>
          <a:p>
            <a:pPr marL="800100" lvl="1" indent="-342900">
              <a:spcBef>
                <a:spcPts val="400"/>
              </a:spcBef>
              <a:buFont typeface="Calibri" panose="020F0502020204030204" pitchFamily="34" charset="0"/>
              <a:buChar char="-"/>
            </a:pPr>
            <a:r>
              <a:rPr lang="en-US" dirty="0" smtClean="0"/>
              <a:t>Fire and Smoke</a:t>
            </a:r>
          </a:p>
          <a:p>
            <a:pPr marL="800100" lvl="1" indent="-342900">
              <a:spcBef>
                <a:spcPts val="400"/>
              </a:spcBef>
              <a:buFont typeface="Calibri" panose="020F0502020204030204" pitchFamily="34" charset="0"/>
              <a:buChar char="-"/>
            </a:pPr>
            <a:r>
              <a:rPr lang="en-US" dirty="0" smtClean="0"/>
              <a:t>Oil Spills</a:t>
            </a:r>
          </a:p>
          <a:p>
            <a:pPr marL="800100" lvl="1" indent="-342900">
              <a:spcBef>
                <a:spcPts val="400"/>
              </a:spcBef>
              <a:buFont typeface="Calibri" panose="020F0502020204030204" pitchFamily="34" charset="0"/>
              <a:buChar char="-"/>
            </a:pPr>
            <a:r>
              <a:rPr lang="en-US" dirty="0" smtClean="0"/>
              <a:t>Significant Precipitation (20x7)</a:t>
            </a:r>
          </a:p>
          <a:p>
            <a:pPr marL="342900" indent="-342900">
              <a:spcBef>
                <a:spcPts val="400"/>
              </a:spcBef>
              <a:buFont typeface="Arial" panose="020B0604020202020204" pitchFamily="34" charset="0"/>
              <a:buChar char="•"/>
            </a:pPr>
            <a:r>
              <a:rPr lang="en-US" sz="2000" dirty="0" smtClean="0"/>
              <a:t>Manages automated environmental products</a:t>
            </a:r>
          </a:p>
          <a:p>
            <a:pPr marL="342900" indent="-342900">
              <a:spcBef>
                <a:spcPts val="400"/>
              </a:spcBef>
              <a:buFont typeface="Arial" panose="020B0604020202020204" pitchFamily="34" charset="0"/>
              <a:buChar char="•"/>
            </a:pPr>
            <a:r>
              <a:rPr lang="en-US" sz="2000" dirty="0" smtClean="0"/>
              <a:t>Collaborates with partners to support transition of research products into operations</a:t>
            </a:r>
          </a:p>
        </p:txBody>
      </p:sp>
      <p:pic>
        <p:nvPicPr>
          <p:cNvPr id="27653" name="Picture 9" descr="Cover Art"/>
          <p:cNvPicPr>
            <a:picLocks noChangeAspect="1" noChangeArrowheads="1"/>
          </p:cNvPicPr>
          <p:nvPr/>
        </p:nvPicPr>
        <p:blipFill>
          <a:blip r:embed="rId3" cstate="print"/>
          <a:srcRect/>
          <a:stretch>
            <a:fillRect/>
          </a:stretch>
        </p:blipFill>
        <p:spPr bwMode="auto">
          <a:xfrm>
            <a:off x="4724400" y="1219200"/>
            <a:ext cx="4152900" cy="4368800"/>
          </a:xfrm>
          <a:prstGeom prst="rect">
            <a:avLst/>
          </a:prstGeom>
          <a:ln>
            <a:headEnd/>
            <a:tailEnd/>
          </a:ln>
        </p:spPr>
        <p:style>
          <a:lnRef idx="0">
            <a:schemeClr val="dk1"/>
          </a:lnRef>
          <a:fillRef idx="3">
            <a:schemeClr val="dk1"/>
          </a:fillRef>
          <a:effectRef idx="3">
            <a:schemeClr val="dk1"/>
          </a:effectRef>
          <a:fontRef idx="minor">
            <a:schemeClr val="lt1"/>
          </a:fontRef>
        </p:style>
      </p:pic>
    </p:spTree>
    <p:extLst>
      <p:ext uri="{BB962C8B-B14F-4D97-AF65-F5344CB8AC3E}">
        <p14:creationId xmlns:p14="http://schemas.microsoft.com/office/powerpoint/2010/main" val="174007371"/>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2438400"/>
            <a:ext cx="8229600" cy="1143000"/>
          </a:xfrm>
        </p:spPr>
        <p:txBody>
          <a:bodyPr>
            <a:normAutofit/>
          </a:bodyPr>
          <a:lstStyle/>
          <a:p>
            <a:r>
              <a:rPr lang="en-US" b="1" dirty="0" smtClean="0"/>
              <a:t>Status of Satellite Operations</a:t>
            </a:r>
            <a:endParaRPr lang="en-US" b="1" dirty="0"/>
          </a:p>
        </p:txBody>
      </p:sp>
    </p:spTree>
    <p:extLst>
      <p:ext uri="{BB962C8B-B14F-4D97-AF65-F5344CB8AC3E}">
        <p14:creationId xmlns:p14="http://schemas.microsoft.com/office/powerpoint/2010/main" val="1591204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28523</TotalTime>
  <Words>4723</Words>
  <Application>Microsoft Office PowerPoint</Application>
  <PresentationFormat>On-screen Show (4:3)</PresentationFormat>
  <Paragraphs>572</Paragraphs>
  <Slides>38</Slides>
  <Notes>33</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Office Theme</vt:lpstr>
      <vt:lpstr>PowerPoint Presentation</vt:lpstr>
      <vt:lpstr>Presentation Contributors</vt:lpstr>
      <vt:lpstr>Presentation Outline</vt:lpstr>
      <vt:lpstr>NESDIS Office of Satellite and Product Operations (OSPO)</vt:lpstr>
      <vt:lpstr>OSPO’s Key Roles</vt:lpstr>
      <vt:lpstr>Satellite Operations, Processing and Distribution</vt:lpstr>
      <vt:lpstr>Satellite Direct Service Operations</vt:lpstr>
      <vt:lpstr>OSPO’s Satellite Products and Services Division</vt:lpstr>
      <vt:lpstr>Status of Satellite Operations</vt:lpstr>
      <vt:lpstr>GOES Status (Apr 27, 2016)         http://www.oso.noaa.gov/goesstatus</vt:lpstr>
      <vt:lpstr>GOES Flyout Schedule</vt:lpstr>
      <vt:lpstr>PowerPoint Presentation</vt:lpstr>
      <vt:lpstr>S-NPP Status as of April 2016</vt:lpstr>
      <vt:lpstr>LEO Flyout Schedule</vt:lpstr>
      <vt:lpstr>Current and Future  Data Access &amp; Distribution </vt:lpstr>
      <vt:lpstr>Data Access &amp; Distribution Policy</vt:lpstr>
      <vt:lpstr>PDA Distribution Service Improvements</vt:lpstr>
      <vt:lpstr>Data Access &amp; Distribution in PDA Era </vt:lpstr>
      <vt:lpstr>User Subscription Revalidation</vt:lpstr>
      <vt:lpstr>ESPC Data Access Request Form</vt:lpstr>
      <vt:lpstr>GOES-NOP &amp; GOES-R  Concurrent Operations at OSPO</vt:lpstr>
      <vt:lpstr>GOES-NOP &amp; GOES-R Operations</vt:lpstr>
      <vt:lpstr>GOES-NOP &amp; GOES-R Operations</vt:lpstr>
      <vt:lpstr>SAB Preparations for GOES-R</vt:lpstr>
      <vt:lpstr>SNPP &amp; JPSS-1  Concurrent Operations at OSPO</vt:lpstr>
      <vt:lpstr>SNPP &amp; JPSS-1 Operations</vt:lpstr>
      <vt:lpstr>      Development Initiatives, Products &amp; Other Hot Topics </vt:lpstr>
      <vt:lpstr>  S-NPP Near-Constant Contrast NWS Technical Implementation Notice 15-48 issued on Oct 20, 2015 http://www.nws.noaa.gov/os/notification/tin15-48nde_npp_sbn.htm </vt:lpstr>
      <vt:lpstr>GOES-East Imager ASOS SCP for CONUS</vt:lpstr>
      <vt:lpstr>New GOES Ingest NOAAPORT Interface GINI-II – Benefits for AWIPS</vt:lpstr>
      <vt:lpstr>POES AVHRR Channel Switching </vt:lpstr>
      <vt:lpstr>Satellite Products –  Transitioned to Operations  </vt:lpstr>
      <vt:lpstr>GMGSI –  Operational</vt:lpstr>
      <vt:lpstr>GCOM-W1 AMSR-2  Day 1 Products –  Operational </vt:lpstr>
      <vt:lpstr>Blended-Hydro Products with GCOM-W1 Capability–  Operational</vt:lpstr>
      <vt:lpstr>Ocean Heat Content Suite inclusion of Cryosat-2 Sea Surface Height Anomalies –  Operational</vt:lpstr>
      <vt:lpstr>ESPC Notifications, Status, and Contacts</vt:lpstr>
      <vt:lpstr>Thank you!</vt:lpstr>
    </vt:vector>
  </TitlesOfParts>
  <Company>NOAA/NESDIS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NOAA Satellite Operations</dc:title>
  <dc:creator>Matthew Seybold</dc:creator>
  <dc:description>Title Slide Background and Banner were designed by TeddyPavlis@gmail.com</dc:description>
  <cp:lastModifiedBy>Jason Taylor</cp:lastModifiedBy>
  <cp:revision>1157</cp:revision>
  <cp:lastPrinted>2016-05-04T18:55:49Z</cp:lastPrinted>
  <dcterms:created xsi:type="dcterms:W3CDTF">2012-04-30T12:43:33Z</dcterms:created>
  <dcterms:modified xsi:type="dcterms:W3CDTF">2016-05-10T03:16:43Z</dcterms:modified>
</cp:coreProperties>
</file>