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gif" ContentType="image/gi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18" r:id="rId1"/>
    <p:sldMasterId id="2147483842" r:id="rId2"/>
  </p:sldMasterIdLst>
  <p:notesMasterIdLst>
    <p:notesMasterId r:id="rId42"/>
  </p:notesMasterIdLst>
  <p:handoutMasterIdLst>
    <p:handoutMasterId r:id="rId43"/>
  </p:handoutMasterIdLst>
  <p:sldIdLst>
    <p:sldId id="680" r:id="rId3"/>
    <p:sldId id="578" r:id="rId4"/>
    <p:sldId id="709" r:id="rId5"/>
    <p:sldId id="685" r:id="rId6"/>
    <p:sldId id="711" r:id="rId7"/>
    <p:sldId id="694" r:id="rId8"/>
    <p:sldId id="695" r:id="rId9"/>
    <p:sldId id="696" r:id="rId10"/>
    <p:sldId id="699" r:id="rId11"/>
    <p:sldId id="700" r:id="rId12"/>
    <p:sldId id="701" r:id="rId13"/>
    <p:sldId id="702" r:id="rId14"/>
    <p:sldId id="703" r:id="rId15"/>
    <p:sldId id="704" r:id="rId16"/>
    <p:sldId id="705" r:id="rId17"/>
    <p:sldId id="706" r:id="rId18"/>
    <p:sldId id="688" r:id="rId19"/>
    <p:sldId id="728" r:id="rId20"/>
    <p:sldId id="729" r:id="rId21"/>
    <p:sldId id="730" r:id="rId22"/>
    <p:sldId id="732" r:id="rId23"/>
    <p:sldId id="733" r:id="rId24"/>
    <p:sldId id="735" r:id="rId25"/>
    <p:sldId id="736" r:id="rId26"/>
    <p:sldId id="727" r:id="rId27"/>
    <p:sldId id="738" r:id="rId28"/>
    <p:sldId id="681" r:id="rId29"/>
    <p:sldId id="712" r:id="rId30"/>
    <p:sldId id="682" r:id="rId31"/>
    <p:sldId id="693" r:id="rId32"/>
    <p:sldId id="707" r:id="rId33"/>
    <p:sldId id="708" r:id="rId34"/>
    <p:sldId id="739" r:id="rId35"/>
    <p:sldId id="725" r:id="rId36"/>
    <p:sldId id="689" r:id="rId37"/>
    <p:sldId id="630" r:id="rId38"/>
    <p:sldId id="529" r:id="rId39"/>
    <p:sldId id="724" r:id="rId40"/>
    <p:sldId id="737" r:id="rId4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CC0099"/>
    <a:srgbClr val="66FFFF"/>
    <a:srgbClr val="00FFCC"/>
    <a:srgbClr val="FF3300"/>
    <a:srgbClr val="CC6600"/>
    <a:srgbClr val="FF0000"/>
    <a:srgbClr val="FF9900"/>
    <a:srgbClr val="009900"/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620"/>
    <p:restoredTop sz="90769" autoAdjust="0"/>
  </p:normalViewPr>
  <p:slideViewPr>
    <p:cSldViewPr snapToGrid="0" snapToObjects="1">
      <p:cViewPr varScale="1">
        <p:scale>
          <a:sx n="88" d="100"/>
          <a:sy n="88" d="100"/>
        </p:scale>
        <p:origin x="-896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5" d="100"/>
        <a:sy n="5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viewProps" Target="viewProps.xml"/><Relationship Id="rId47" Type="http://schemas.openxmlformats.org/officeDocument/2006/relationships/theme" Target="theme/theme1.xml"/><Relationship Id="rId48" Type="http://schemas.openxmlformats.org/officeDocument/2006/relationships/tableStyles" Target="tableStyles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notesMaster" Target="notesMasters/notesMaster1.xml"/><Relationship Id="rId43" Type="http://schemas.openxmlformats.org/officeDocument/2006/relationships/handoutMaster" Target="handoutMasters/handoutMaster1.xml"/><Relationship Id="rId44" Type="http://schemas.openxmlformats.org/officeDocument/2006/relationships/printerSettings" Target="printerSettings/printerSettings1.bin"/><Relationship Id="rId45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57B54C-39A9-5A4E-9B60-4D199C8182A1}" type="datetimeFigureOut">
              <a:rPr lang="en-US" smtClean="0"/>
              <a:t>2/25/15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955A2A-1A03-1545-BADF-0DD179678D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90702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7354EF-E177-A341-B232-70CC70142655}" type="datetimeFigureOut">
              <a:rPr lang="en-US" smtClean="0"/>
              <a:pPr/>
              <a:t>2/25/15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A52FC8-17E3-864B-A591-A7BC7435BCD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541934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1C4FBD-0F2A-1448-B447-9ADA0331EE2F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37818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1498" tIns="45749" rIns="91498" bIns="45749"/>
          <a:lstStyle/>
          <a:p>
            <a:endParaRPr lang="en-US">
              <a:latin typeface="Arial" charset="0"/>
              <a:ea typeface="MS PGothic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1498" tIns="45749" rIns="91498" bIns="45749"/>
          <a:lstStyle/>
          <a:p>
            <a:endParaRPr lang="en-US">
              <a:latin typeface="Arial" charset="0"/>
              <a:ea typeface="MS PGothic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1498" tIns="45749" rIns="91498" bIns="45749"/>
          <a:lstStyle/>
          <a:p>
            <a:endParaRPr lang="en-US">
              <a:latin typeface="Arial" charset="0"/>
              <a:ea typeface="MS PGothic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1498" tIns="45749" rIns="91498" bIns="45749"/>
          <a:lstStyle/>
          <a:p>
            <a:endParaRPr lang="en-US">
              <a:latin typeface="Arial" charset="0"/>
              <a:ea typeface="MS PGothic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1498" tIns="45749" rIns="91498" bIns="45749"/>
          <a:lstStyle/>
          <a:p>
            <a:endParaRPr lang="en-US">
              <a:latin typeface="Arial" charset="0"/>
              <a:ea typeface="MS PGothic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1498" tIns="45749" rIns="91498" bIns="45749"/>
          <a:lstStyle/>
          <a:p>
            <a:endParaRPr lang="en-US">
              <a:latin typeface="Arial" charset="0"/>
              <a:ea typeface="MS PGothic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1498" tIns="45749" rIns="91498" bIns="45749"/>
          <a:lstStyle/>
          <a:p>
            <a:endParaRPr lang="en-US">
              <a:latin typeface="Arial" charset="0"/>
              <a:ea typeface="MS PGothic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9570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6112" y="4343400"/>
            <a:ext cx="5485778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latin typeface="Times New Roman" charset="0"/>
                <a:ea typeface="ＭＳ Ｐゴシック" charset="0"/>
                <a:cs typeface="ＭＳ Ｐゴシック" charset="0"/>
              </a:rPr>
              <a:t>Std atm height of 400mb is 23574 feet.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Last opportunity for corrections from</a:t>
            </a:r>
            <a:r>
              <a:rPr lang="en-US" baseline="0" dirty="0" smtClean="0"/>
              <a:t> observations</a:t>
            </a:r>
          </a:p>
          <a:p>
            <a:r>
              <a:rPr lang="en-US" baseline="0" dirty="0" smtClean="0"/>
              <a:t>Adjustments are limited currently… If high clouds are observed they are built into the model fields.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134C8F-F8F9-1540-9EB5-945CC91B5B1D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56928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Cartoon</a:t>
            </a:r>
            <a:r>
              <a:rPr lang="en-US" baseline="0" dirty="0" smtClean="0"/>
              <a:t> can be updated… Main points are: </a:t>
            </a:r>
          </a:p>
          <a:p>
            <a:r>
              <a:rPr lang="en-US" baseline="0" dirty="0" smtClean="0"/>
              <a:t>3 types of </a:t>
            </a:r>
            <a:r>
              <a:rPr lang="en-US" baseline="0" dirty="0" err="1" smtClean="0"/>
              <a:t>obs</a:t>
            </a:r>
            <a:r>
              <a:rPr lang="en-US" baseline="0" dirty="0" smtClean="0"/>
              <a:t> (</a:t>
            </a:r>
            <a:r>
              <a:rPr lang="en-US" baseline="0" dirty="0" err="1" smtClean="0"/>
              <a:t>sat,radar,METAR</a:t>
            </a:r>
            <a:r>
              <a:rPr lang="en-US" baseline="0" dirty="0" smtClean="0"/>
              <a:t>)</a:t>
            </a:r>
          </a:p>
          <a:p>
            <a:r>
              <a:rPr lang="en-US" baseline="0" dirty="0" err="1" smtClean="0"/>
              <a:t>Obs</a:t>
            </a:r>
            <a:r>
              <a:rPr lang="en-US" baseline="0" dirty="0" smtClean="0"/>
              <a:t> are used to help clear regions with no clouds and build low level clouds</a:t>
            </a:r>
          </a:p>
          <a:p>
            <a:r>
              <a:rPr lang="en-US" baseline="0" dirty="0" err="1" smtClean="0"/>
              <a:t>Obs</a:t>
            </a:r>
            <a:r>
              <a:rPr lang="en-US" baseline="0" dirty="0" smtClean="0"/>
              <a:t> are used used to help clear </a:t>
            </a:r>
            <a:r>
              <a:rPr lang="en-US" baseline="0" dirty="0" err="1" smtClean="0"/>
              <a:t>precip</a:t>
            </a:r>
            <a:r>
              <a:rPr lang="en-US" baseline="0" dirty="0" smtClean="0"/>
              <a:t> and build (limited) </a:t>
            </a:r>
            <a:r>
              <a:rPr lang="en-US" baseline="0" dirty="0" err="1" smtClean="0"/>
              <a:t>precip</a:t>
            </a:r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134C8F-F8F9-1540-9EB5-945CC91B5B1D}" type="slidenum">
              <a:rPr lang="en-US" smtClean="0">
                <a:solidFill>
                  <a:prstClr val="black"/>
                </a:solidFill>
              </a:rPr>
              <a:pPr/>
              <a:t>28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08131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30300" y="676275"/>
            <a:ext cx="4610100" cy="34575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058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6938" y="4359275"/>
            <a:ext cx="5076825" cy="41338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dirty="0">
              <a:latin typeface="Times New Roman" charset="0"/>
              <a:ea typeface="MS PGothic" charset="0"/>
              <a:cs typeface="MS PGothic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New</a:t>
            </a:r>
            <a:r>
              <a:rPr lang="en-US" baseline="0" dirty="0" smtClean="0"/>
              <a:t> development to improve model bias and improve cloud forecasts is on-going.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The hydrometeor analysis is simple and does not make changes throughout the full column.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134C8F-F8F9-1540-9EB5-945CC91B5B1D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56702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0300" y="676275"/>
            <a:ext cx="4610100" cy="3457575"/>
          </a:xfrm>
          <a:ln/>
        </p:spPr>
      </p:sp>
      <p:sp>
        <p:nvSpPr>
          <p:cNvPr id="158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7701" y="4359349"/>
            <a:ext cx="5076600" cy="4134189"/>
          </a:xfrm>
          <a:noFill/>
          <a:ln/>
        </p:spPr>
        <p:txBody>
          <a:bodyPr/>
          <a:lstStyle/>
          <a:p>
            <a:pPr eaLnBrk="1" hangingPunct="1"/>
            <a:endParaRPr lang="en-US" smtClean="0">
              <a:latin typeface="Times New Roman" pitchFamily="18" charset="0"/>
              <a:ea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1C4FBD-0F2A-1448-B447-9ADA0331EE2F}" type="slidenum">
              <a:rPr lang="en-US" smtClean="0"/>
              <a:pPr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378187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1498" tIns="45749" rIns="91498" bIns="45749"/>
          <a:lstStyle/>
          <a:p>
            <a:endParaRPr lang="en-US">
              <a:latin typeface="Arial" charset="0"/>
              <a:ea typeface="MS PGothic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0300" y="676275"/>
            <a:ext cx="4610100" cy="3457575"/>
          </a:xfrm>
          <a:ln/>
        </p:spPr>
      </p:sp>
      <p:sp>
        <p:nvSpPr>
          <p:cNvPr id="157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7701" y="4359349"/>
            <a:ext cx="5076600" cy="4134189"/>
          </a:xfrm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>
              <a:latin typeface="Times New Roman" pitchFamily="18" charset="0"/>
              <a:ea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253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latin typeface="Arial" charset="0"/>
                <a:ea typeface="MS PGothic" charset="0"/>
              </a:rPr>
              <a:t>Observations of the earth system critical to prediction…the more the better with high-density radar and stat obs</a:t>
            </a:r>
          </a:p>
        </p:txBody>
      </p:sp>
      <p:sp>
        <p:nvSpPr>
          <p:cNvPr id="2253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30766" indent="-281064"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24255" indent="-224851"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573957" indent="-224851"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23659" indent="-224851"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473361" indent="-224851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23062" indent="-224851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372764" indent="-224851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22466" indent="-224851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68CDF87F-8708-7E45-992E-49D870C3D2F4}" type="slidenum">
              <a:rPr lang="en-US" sz="1200">
                <a:solidFill>
                  <a:srgbClr val="000000"/>
                </a:solidFill>
                <a:latin typeface="Calibri" charset="0"/>
              </a:rPr>
              <a:pPr eaLnBrk="1" hangingPunct="1"/>
              <a:t>4</a:t>
            </a:fld>
            <a:endParaRPr lang="en-US" sz="1200">
              <a:solidFill>
                <a:srgbClr val="000000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253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latin typeface="Arial" charset="0"/>
                <a:ea typeface="MS PGothic" charset="0"/>
              </a:rPr>
              <a:t>Observations of the earth system critical to prediction…the more the better with high-density radar and stat obs</a:t>
            </a:r>
          </a:p>
        </p:txBody>
      </p:sp>
      <p:sp>
        <p:nvSpPr>
          <p:cNvPr id="2253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30766" indent="-281064"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24255" indent="-224851"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573957" indent="-224851"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23659" indent="-224851"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473361" indent="-224851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23062" indent="-224851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372764" indent="-224851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22466" indent="-224851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68CDF87F-8708-7E45-992E-49D870C3D2F4}" type="slidenum">
              <a:rPr lang="en-US" sz="1200">
                <a:solidFill>
                  <a:srgbClr val="000000"/>
                </a:solidFill>
                <a:latin typeface="Calibri" charset="0"/>
              </a:rPr>
              <a:pPr eaLnBrk="1" hangingPunct="1"/>
              <a:t>5</a:t>
            </a:fld>
            <a:endParaRPr lang="en-US" sz="1200">
              <a:solidFill>
                <a:srgbClr val="000000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Very recent case of </a:t>
            </a:r>
            <a:r>
              <a:rPr lang="en-US" dirty="0" err="1" smtClean="0"/>
              <a:t>tornadic</a:t>
            </a:r>
            <a:r>
              <a:rPr lang="en-US" dirty="0" smtClean="0"/>
              <a:t> thunderstorm in Arkansas producing fatalities</a:t>
            </a:r>
            <a:r>
              <a:rPr lang="en-US" baseline="0" dirty="0" smtClean="0"/>
              <a:t> northwest of Little Rock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A56424-AE32-094D-B6D0-20FDC2FAC6CE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4689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HRRR captures</a:t>
            </a:r>
            <a:r>
              <a:rPr lang="en-US" baseline="0" dirty="0" smtClean="0"/>
              <a:t> location of parent thunderstorm very well in both time and location with indication of strong thunderstorm rotation within half-county six hours ahead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A56424-AE32-094D-B6D0-20FDC2FAC6CE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29251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HRRR captures</a:t>
            </a:r>
            <a:r>
              <a:rPr lang="en-US" baseline="0" dirty="0" smtClean="0"/>
              <a:t> the exact location of parent thunderstorm 10 hours in advance and forecasts and nearly identical track to the tornado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A56424-AE32-094D-B6D0-20FDC2FAC6CE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42230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HRRR captured</a:t>
            </a:r>
            <a:r>
              <a:rPr lang="en-US" baseline="0" dirty="0" smtClean="0"/>
              <a:t> the scenario of the outflow winds impacting the fire from the northeast with 2-3 hour lead time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E6B221-844E-9A47-A1E5-A6FD0BEDB94F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01583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2C024-6860-2C41-A5F1-672AD480968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2/25/15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CBD4D-E190-624F-A33B-76D7304425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76634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66B6F-B754-AE4A-9D84-734A38DB7DC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2/25/15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CBD4D-E190-624F-A33B-76D7304425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77825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4AE17-7A10-5440-B0E9-0E8FF348497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2/25/15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CBD4D-E190-624F-A33B-76D7304425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20145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1514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1783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461890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1663" y="1155700"/>
            <a:ext cx="3894137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55700"/>
            <a:ext cx="3894138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9354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153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0021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54761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479126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B6407-2B31-7A4D-AAC5-419E0584FF9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2/25/15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CBD4D-E190-624F-A33B-76D7304425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14934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006081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1198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67488" y="60325"/>
            <a:ext cx="1992312" cy="52101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90550" y="60325"/>
            <a:ext cx="5824538" cy="52101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3346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99E9A-84B1-9444-A828-B1FC711A737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2/25/15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CBD4D-E190-624F-A33B-76D7304425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82986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E4ACC-44E3-594D-9B89-06D016CC34C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2/25/15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CBD4D-E190-624F-A33B-76D7304425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34260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98125-194B-BD45-B01F-1000748F78A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2/25/15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CBD4D-E190-624F-A33B-76D7304425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23830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114F5-AEAB-304A-AD7F-7B6388EA223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2/25/15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CBD4D-E190-624F-A33B-76D7304425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93488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5A92C-2E6F-9C48-AD42-900DEEC7FB4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2/25/15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CBD4D-E190-624F-A33B-76D7304425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88238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A90D7-5C18-1E46-9C29-24F8B4308C1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2/25/15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CBD4D-E190-624F-A33B-76D7304425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63091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A54DAF-F728-7147-9471-24B8463A59A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2/25/15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CBD4D-E190-624F-A33B-76D7304425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49632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015C7C-1476-624A-9D3C-BDD1F8E9111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2/25/15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BCBD4D-E190-624F-A33B-76D7304425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95529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824" r:id="rId6"/>
    <p:sldLayoutId id="2147483825" r:id="rId7"/>
    <p:sldLayoutId id="2147483826" r:id="rId8"/>
    <p:sldLayoutId id="2147483827" r:id="rId9"/>
    <p:sldLayoutId id="2147483828" r:id="rId10"/>
    <p:sldLayoutId id="214748382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90550" y="60325"/>
            <a:ext cx="796925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1663" y="1155700"/>
            <a:ext cx="7940675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3" r:id="rId1"/>
    <p:sldLayoutId id="2147483844" r:id="rId2"/>
    <p:sldLayoutId id="2147483845" r:id="rId3"/>
    <p:sldLayoutId id="2147483846" r:id="rId4"/>
    <p:sldLayoutId id="2147483847" r:id="rId5"/>
    <p:sldLayoutId id="2147483848" r:id="rId6"/>
    <p:sldLayoutId id="2147483849" r:id="rId7"/>
    <p:sldLayoutId id="2147483850" r:id="rId8"/>
    <p:sldLayoutId id="2147483851" r:id="rId9"/>
    <p:sldLayoutId id="2147483852" r:id="rId10"/>
    <p:sldLayoutId id="2147483853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+mj-lt"/>
          <a:ea typeface="MS PGothic" pitchFamily="34" charset="-128"/>
          <a:cs typeface="MS PGothic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pitchFamily="-65" charset="0"/>
          <a:ea typeface="MS PGothic" pitchFamily="34" charset="-128"/>
          <a:cs typeface="MS PGothic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pitchFamily="-65" charset="0"/>
          <a:ea typeface="MS PGothic" pitchFamily="34" charset="-128"/>
          <a:cs typeface="MS PGothic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pitchFamily="-65" charset="0"/>
          <a:ea typeface="MS PGothic" pitchFamily="34" charset="-128"/>
          <a:cs typeface="MS PGothic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pitchFamily="-65" charset="0"/>
          <a:ea typeface="MS PGothic" pitchFamily="34" charset="-128"/>
          <a:cs typeface="MS PGothic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pitchFamily="-65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pitchFamily="-65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pitchFamily="-65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pitchFamily="-65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 b="1">
          <a:solidFill>
            <a:schemeClr val="bg2"/>
          </a:solidFill>
          <a:latin typeface="+mn-lt"/>
          <a:ea typeface="MS PGothic" pitchFamily="34" charset="-128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2"/>
          </a:solidFill>
          <a:latin typeface="+mn-lt"/>
          <a:ea typeface="MS PGothic" pitchFamily="34" charset="-128"/>
          <a:cs typeface="MS PGothic" charset="0"/>
        </a:defRPr>
      </a:lvl2pPr>
      <a:lvl3pPr marL="108585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bg2"/>
          </a:solidFill>
          <a:latin typeface="+mn-lt"/>
          <a:ea typeface="MS PGothic" pitchFamily="34" charset="-128"/>
          <a:cs typeface="MS PGothic" charset="0"/>
        </a:defRPr>
      </a:lvl3pPr>
      <a:lvl4pPr marL="142875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bg2"/>
          </a:solidFill>
          <a:latin typeface="+mn-lt"/>
          <a:ea typeface="MS PGothic" pitchFamily="34" charset="-128"/>
          <a:cs typeface="MS PGothic" charset="0"/>
        </a:defRPr>
      </a:lvl4pPr>
      <a:lvl5pPr marL="1771650" indent="-228600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chemeClr val="bg2"/>
          </a:solidFill>
          <a:latin typeface="+mn-lt"/>
          <a:ea typeface="MS PGothic" pitchFamily="34" charset="-128"/>
          <a:cs typeface="MS PGothic" charset="0"/>
        </a:defRPr>
      </a:lvl5pPr>
      <a:lvl6pPr marL="2228850" indent="-228600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chemeClr val="bg2"/>
          </a:solidFill>
          <a:latin typeface="+mn-lt"/>
          <a:ea typeface="ＭＳ Ｐゴシック" pitchFamily="-65" charset="-128"/>
        </a:defRPr>
      </a:lvl6pPr>
      <a:lvl7pPr marL="2686050" indent="-228600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chemeClr val="bg2"/>
          </a:solidFill>
          <a:latin typeface="+mn-lt"/>
          <a:ea typeface="ＭＳ Ｐゴシック" pitchFamily="-65" charset="-128"/>
        </a:defRPr>
      </a:lvl7pPr>
      <a:lvl8pPr marL="3143250" indent="-228600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chemeClr val="bg2"/>
          </a:solidFill>
          <a:latin typeface="+mn-lt"/>
          <a:ea typeface="ＭＳ Ｐゴシック" pitchFamily="-65" charset="-128"/>
        </a:defRPr>
      </a:lvl8pPr>
      <a:lvl9pPr marL="3600450" indent="-228600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chemeClr val="bg2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4" Type="http://schemas.openxmlformats.org/officeDocument/2006/relationships/image" Target="../media/image23.gif"/><Relationship Id="rId5" Type="http://schemas.openxmlformats.org/officeDocument/2006/relationships/image" Target="../media/image24.png"/><Relationship Id="rId6" Type="http://schemas.openxmlformats.org/officeDocument/2006/relationships/image" Target="../media/image25.png"/><Relationship Id="rId7" Type="http://schemas.openxmlformats.org/officeDocument/2006/relationships/image" Target="../media/image26.png"/><Relationship Id="rId8" Type="http://schemas.openxmlformats.org/officeDocument/2006/relationships/image" Target="../media/image4.jpeg"/><Relationship Id="rId9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5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5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5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4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0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jpeg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5" Type="http://schemas.openxmlformats.org/officeDocument/2006/relationships/image" Target="../media/image47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5" Type="http://schemas.openxmlformats.org/officeDocument/2006/relationships/image" Target="../media/image52.png"/><Relationship Id="rId6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5" Type="http://schemas.openxmlformats.org/officeDocument/2006/relationships/image" Target="../media/image56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image" Target="../media/image58.jpeg"/><Relationship Id="rId5" Type="http://schemas.openxmlformats.org/officeDocument/2006/relationships/image" Target="../media/image59.png"/><Relationship Id="rId6" Type="http://schemas.openxmlformats.org/officeDocument/2006/relationships/image" Target="../media/image60.png"/><Relationship Id="rId7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7.jpe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image" Target="../media/image4.jpeg"/><Relationship Id="rId5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4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4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9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.jpeg"/><Relationship Id="rId3" Type="http://schemas.openxmlformats.org/officeDocument/2006/relationships/image" Target="../media/image5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4.jpeg"/><Relationship Id="rId5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image" Target="../media/image4.jpeg"/><Relationship Id="rId7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17.png"/><Relationship Id="rId6" Type="http://schemas.openxmlformats.org/officeDocument/2006/relationships/image" Target="../media/image4.jpeg"/><Relationship Id="rId7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jpeg"/><Relationship Id="rId3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588000" y="1661189"/>
            <a:ext cx="3720353" cy="5196811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278" y="61914"/>
            <a:ext cx="8092722" cy="1599275"/>
          </a:xfrm>
          <a:solidFill>
            <a:schemeClr val="bg1">
              <a:lumMod val="95000"/>
            </a:schemeClr>
          </a:solidFill>
          <a:ln>
            <a:solidFill>
              <a:srgbClr val="4F81BD"/>
            </a:solidFill>
          </a:ln>
        </p:spPr>
        <p:txBody>
          <a:bodyPr>
            <a:noAutofit/>
          </a:bodyPr>
          <a:lstStyle/>
          <a:p>
            <a:r>
              <a:rPr lang="en-US" sz="1100" b="1" i="1" dirty="0" smtClean="0">
                <a:solidFill>
                  <a:srgbClr val="0000FF"/>
                </a:solidFill>
                <a:latin typeface="Arial Black"/>
                <a:cs typeface="Arial Black"/>
              </a:rPr>
              <a:t/>
            </a:r>
            <a:br>
              <a:rPr lang="en-US" sz="1100" b="1" i="1" dirty="0" smtClean="0">
                <a:solidFill>
                  <a:srgbClr val="0000FF"/>
                </a:solidFill>
                <a:latin typeface="Arial Black"/>
                <a:cs typeface="Arial Black"/>
              </a:rPr>
            </a:br>
            <a:r>
              <a:rPr lang="en-US" sz="2800" b="1" dirty="0">
                <a:solidFill>
                  <a:srgbClr val="0000FF"/>
                </a:solidFill>
              </a:rPr>
              <a:t>Improved high-impact weather </a:t>
            </a:r>
            <a:r>
              <a:rPr lang="en-US" sz="2800" b="1" dirty="0" smtClean="0">
                <a:solidFill>
                  <a:srgbClr val="0000FF"/>
                </a:solidFill>
              </a:rPr>
              <a:t>HRRR/RAP forecast </a:t>
            </a:r>
            <a:r>
              <a:rPr lang="en-US" sz="2800" b="1" dirty="0">
                <a:solidFill>
                  <a:srgbClr val="0000FF"/>
                </a:solidFill>
              </a:rPr>
              <a:t>accuracy </a:t>
            </a:r>
            <a:r>
              <a:rPr lang="en-US" sz="2800" b="1" dirty="0" smtClean="0">
                <a:solidFill>
                  <a:srgbClr val="0000FF"/>
                </a:solidFill>
              </a:rPr>
              <a:t> </a:t>
            </a:r>
            <a:r>
              <a:rPr lang="en-US" sz="2800" b="1" dirty="0">
                <a:solidFill>
                  <a:srgbClr val="0000FF"/>
                </a:solidFill>
              </a:rPr>
              <a:t>from assimilation of satellite-based cloud, lightning, convection, </a:t>
            </a:r>
            <a:r>
              <a:rPr lang="en-US" sz="2800" b="1" dirty="0" smtClean="0">
                <a:solidFill>
                  <a:srgbClr val="0000FF"/>
                </a:solidFill>
              </a:rPr>
              <a:t>AMVs, fire</a:t>
            </a:r>
            <a:r>
              <a:rPr lang="en-US" sz="2800" b="1" dirty="0">
                <a:solidFill>
                  <a:srgbClr val="0000FF"/>
                </a:solidFill>
              </a:rPr>
              <a:t>, and radiance </a:t>
            </a:r>
            <a:r>
              <a:rPr lang="en-US" sz="2800" b="1" dirty="0" smtClean="0">
                <a:solidFill>
                  <a:srgbClr val="0000FF"/>
                </a:solidFill>
              </a:rPr>
              <a:t>data</a:t>
            </a:r>
            <a:r>
              <a:rPr lang="en-US" sz="2800" b="1" dirty="0" smtClean="0">
                <a:solidFill>
                  <a:srgbClr val="0000FF"/>
                </a:solidFill>
                <a:cs typeface="Tahoma"/>
              </a:rPr>
              <a:t/>
            </a:r>
            <a:br>
              <a:rPr lang="en-US" sz="2800" b="1" dirty="0" smtClean="0">
                <a:solidFill>
                  <a:srgbClr val="0000FF"/>
                </a:solidFill>
                <a:cs typeface="Tahoma"/>
              </a:rPr>
            </a:br>
            <a:endParaRPr lang="en-US" sz="2800" b="1" dirty="0">
              <a:solidFill>
                <a:srgbClr val="0000FF"/>
              </a:solidFill>
              <a:cs typeface="Tahoma"/>
            </a:endParaRPr>
          </a:p>
        </p:txBody>
      </p:sp>
      <p:pic>
        <p:nvPicPr>
          <p:cNvPr id="4" name="Picture 4" descr="NOAAlogo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914" y="61914"/>
            <a:ext cx="863895" cy="8638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443389" y="6503607"/>
            <a:ext cx="4354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cs typeface="Tahoma"/>
              </a:rPr>
              <a:t>NOAA Satellite Science Week – 24 Feb 2015</a:t>
            </a:r>
            <a:endParaRPr lang="en-US" i="1" dirty="0"/>
          </a:p>
        </p:txBody>
      </p:sp>
      <p:sp>
        <p:nvSpPr>
          <p:cNvPr id="8" name="TextBox 7"/>
          <p:cNvSpPr txBox="1"/>
          <p:nvPr/>
        </p:nvSpPr>
        <p:spPr>
          <a:xfrm>
            <a:off x="129648" y="1584708"/>
            <a:ext cx="517827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u="sng" dirty="0" smtClean="0"/>
              <a:t>Stan Benjamin</a:t>
            </a:r>
            <a:r>
              <a:rPr lang="en-US" sz="2000" dirty="0" smtClean="0"/>
              <a:t>, Steve </a:t>
            </a:r>
            <a:r>
              <a:rPr lang="en-US" sz="2000" dirty="0" err="1" smtClean="0"/>
              <a:t>Weygandt</a:t>
            </a:r>
            <a:r>
              <a:rPr lang="en-US" sz="2000" dirty="0" smtClean="0"/>
              <a:t>, </a:t>
            </a:r>
            <a:r>
              <a:rPr lang="en-US" sz="2000" dirty="0" err="1" smtClean="0"/>
              <a:t>Haidao</a:t>
            </a:r>
            <a:r>
              <a:rPr lang="en-US" sz="2000" dirty="0" smtClean="0"/>
              <a:t> Lin,</a:t>
            </a:r>
          </a:p>
          <a:p>
            <a:pPr algn="ctr"/>
            <a:r>
              <a:rPr lang="en-US" sz="2000" dirty="0" smtClean="0"/>
              <a:t>Curtis Alexander, Ming Hu, Tracy Lorraine Smith</a:t>
            </a:r>
          </a:p>
          <a:p>
            <a:pPr algn="ctr"/>
            <a:r>
              <a:rPr lang="en-US" sz="2000" dirty="0" smtClean="0"/>
              <a:t>NOAA/ESRL/GSD, Boulder, CO</a:t>
            </a:r>
            <a:endParaRPr lang="en-US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61915" y="2623105"/>
            <a:ext cx="6865772" cy="3970318"/>
          </a:xfrm>
          <a:prstGeom prst="rect">
            <a:avLst/>
          </a:prstGeom>
          <a:solidFill>
            <a:srgbClr val="FFFF00"/>
          </a:solidFill>
          <a:ln>
            <a:solidFill>
              <a:srgbClr val="4F81BD"/>
            </a:solidFill>
          </a:ln>
        </p:spPr>
        <p:txBody>
          <a:bodyPr wrap="square" rtlCol="0">
            <a:spAutoFit/>
          </a:bodyPr>
          <a:lstStyle/>
          <a:p>
            <a:r>
              <a:rPr lang="en-US" u="sng" dirty="0" smtClean="0"/>
              <a:t>Outline</a:t>
            </a:r>
          </a:p>
          <a:p>
            <a:pPr marL="285750" indent="-285750">
              <a:buFont typeface="Arial"/>
              <a:buChar char="•"/>
            </a:pPr>
            <a:r>
              <a:rPr lang="en-US" b="1" dirty="0" smtClean="0"/>
              <a:t>HRRR</a:t>
            </a:r>
            <a:r>
              <a:rPr lang="en-US" dirty="0" smtClean="0"/>
              <a:t> (3km)/ </a:t>
            </a:r>
            <a:r>
              <a:rPr lang="en-US" b="1" dirty="0" smtClean="0"/>
              <a:t>RAP</a:t>
            </a:r>
            <a:r>
              <a:rPr lang="en-US" dirty="0" smtClean="0"/>
              <a:t> (13km) are the hourly updated models for NOAA.  Focus – situational awareness, decision making for severe weather, transportation, energy, all-season high-impact weather.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HRRR/RAP are only NOAA models that currently assimilate </a:t>
            </a:r>
            <a:r>
              <a:rPr lang="en-US" b="1" dirty="0" smtClean="0">
                <a:solidFill>
                  <a:srgbClr val="0000FF"/>
                </a:solidFill>
              </a:rPr>
              <a:t>satellite-based cloud</a:t>
            </a:r>
            <a:r>
              <a:rPr lang="en-US" b="1" dirty="0" smtClean="0"/>
              <a:t> </a:t>
            </a:r>
            <a:r>
              <a:rPr lang="en-US" dirty="0" smtClean="0"/>
              <a:t>and radar reflectivity data.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2015 HRRR/RAP additions at NCEP:  </a:t>
            </a:r>
            <a:r>
              <a:rPr lang="en-US" b="1" dirty="0" smtClean="0">
                <a:solidFill>
                  <a:srgbClr val="0000FF"/>
                </a:solidFill>
              </a:rPr>
              <a:t>lightning</a:t>
            </a:r>
            <a:r>
              <a:rPr lang="en-US" dirty="0" smtClean="0"/>
              <a:t>, radial wind, </a:t>
            </a:r>
            <a:r>
              <a:rPr lang="en-US" dirty="0" err="1" smtClean="0"/>
              <a:t>mesonet</a:t>
            </a: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HRRR/RAP assimilation at ESRL – 2014-2015: </a:t>
            </a:r>
          </a:p>
          <a:p>
            <a:pPr marL="742950" lvl="1" indent="-285750">
              <a:buFont typeface="Arial"/>
              <a:buChar char="•"/>
            </a:pPr>
            <a:r>
              <a:rPr lang="en-US" b="1" dirty="0" smtClean="0">
                <a:solidFill>
                  <a:srgbClr val="0000FF"/>
                </a:solidFill>
              </a:rPr>
              <a:t>Cloud-top cooling from GOES</a:t>
            </a:r>
          </a:p>
          <a:p>
            <a:pPr marL="742950" lvl="1" indent="-285750">
              <a:buFont typeface="Arial"/>
              <a:buChar char="•"/>
            </a:pPr>
            <a:r>
              <a:rPr lang="en-US" b="1" dirty="0" smtClean="0">
                <a:solidFill>
                  <a:srgbClr val="0000FF"/>
                </a:solidFill>
              </a:rPr>
              <a:t>Fire</a:t>
            </a:r>
            <a:r>
              <a:rPr lang="en-US" dirty="0" smtClean="0">
                <a:solidFill>
                  <a:srgbClr val="0000FF"/>
                </a:solidFill>
              </a:rPr>
              <a:t> data </a:t>
            </a:r>
            <a:r>
              <a:rPr lang="en-US" dirty="0" smtClean="0"/>
              <a:t>from </a:t>
            </a:r>
            <a:r>
              <a:rPr lang="en-US" b="1" dirty="0" smtClean="0">
                <a:solidFill>
                  <a:srgbClr val="0000FF"/>
                </a:solidFill>
              </a:rPr>
              <a:t>ABBA, MODIS </a:t>
            </a:r>
            <a:r>
              <a:rPr lang="en-US" dirty="0" smtClean="0"/>
              <a:t>for HRRR-</a:t>
            </a:r>
            <a:r>
              <a:rPr lang="en-US" dirty="0" err="1" smtClean="0"/>
              <a:t>chem</a:t>
            </a:r>
            <a:r>
              <a:rPr lang="en-US" dirty="0" smtClean="0"/>
              <a:t>-smoke, </a:t>
            </a:r>
            <a:r>
              <a:rPr lang="en-US" dirty="0" err="1" smtClean="0"/>
              <a:t>RAPchem</a:t>
            </a:r>
            <a:endParaRPr lang="en-US" dirty="0" smtClean="0"/>
          </a:p>
          <a:p>
            <a:pPr marL="742950" lvl="1" indent="-285750">
              <a:buFont typeface="Arial"/>
              <a:buChar char="•"/>
            </a:pPr>
            <a:r>
              <a:rPr lang="en-US" b="1" dirty="0" smtClean="0">
                <a:solidFill>
                  <a:srgbClr val="0000FF"/>
                </a:solidFill>
              </a:rPr>
              <a:t>Direct readout radiance </a:t>
            </a:r>
            <a:r>
              <a:rPr lang="en-US" b="1" dirty="0" smtClean="0"/>
              <a:t>data </a:t>
            </a:r>
            <a:r>
              <a:rPr lang="en-US" dirty="0" smtClean="0"/>
              <a:t>from </a:t>
            </a:r>
            <a:r>
              <a:rPr lang="en-US" dirty="0" smtClean="0">
                <a:solidFill>
                  <a:srgbClr val="0000FF"/>
                </a:solidFill>
              </a:rPr>
              <a:t>JPSS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Initial testing of global cloud analysis (in progress)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Results from RAP OSEs (</a:t>
            </a:r>
            <a:r>
              <a:rPr lang="en-US" dirty="0" err="1" smtClean="0"/>
              <a:t>obs</a:t>
            </a:r>
            <a:r>
              <a:rPr lang="en-US" dirty="0" smtClean="0"/>
              <a:t> sensitivity experiments) from radiances and observations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4"/>
          <a:srcRect l="49732" t="44384" r="33012" b="10884"/>
          <a:stretch/>
        </p:blipFill>
        <p:spPr>
          <a:xfrm>
            <a:off x="6793850" y="1814508"/>
            <a:ext cx="1554429" cy="342107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5"/>
          <a:srcRect l="47942" t="45214" r="33089" b="9393"/>
          <a:stretch/>
        </p:blipFill>
        <p:spPr>
          <a:xfrm>
            <a:off x="7837827" y="3743845"/>
            <a:ext cx="1470526" cy="2987459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25" name="TextBox 24"/>
          <p:cNvSpPr txBox="1"/>
          <p:nvPr/>
        </p:nvSpPr>
        <p:spPr>
          <a:xfrm>
            <a:off x="5767297" y="1661189"/>
            <a:ext cx="3347940" cy="830997"/>
          </a:xfrm>
          <a:prstGeom prst="rect">
            <a:avLst/>
          </a:prstGeom>
          <a:solidFill>
            <a:srgbClr val="FFFFFF"/>
          </a:solidFill>
          <a:ln>
            <a:solidFill>
              <a:srgbClr val="4F81BD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Rapid Refresh reflectivity - 0h valid 02z 26 Jan 2012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6" name="Oval 189"/>
          <p:cNvSpPr>
            <a:spLocks noChangeArrowheads="1"/>
          </p:cNvSpPr>
          <p:nvPr/>
        </p:nvSpPr>
        <p:spPr bwMode="auto">
          <a:xfrm rot="20813233">
            <a:off x="7064543" y="3433858"/>
            <a:ext cx="589515" cy="1274228"/>
          </a:xfrm>
          <a:prstGeom prst="ellipse">
            <a:avLst/>
          </a:prstGeom>
          <a:noFill/>
          <a:ln w="82550">
            <a:solidFill>
              <a:srgbClr val="FF0000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  <a:scene3d>
            <a:camera prst="orthographicFront">
              <a:rot lat="0" lon="0" rev="19200000"/>
            </a:camera>
            <a:lightRig rig="threePt" dir="t"/>
          </a:scene3d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srgbClr val="FFFFFF"/>
              </a:solidFill>
              <a:ea typeface="+mn-ea"/>
            </a:endParaRPr>
          </a:p>
        </p:txBody>
      </p:sp>
      <p:sp>
        <p:nvSpPr>
          <p:cNvPr id="27" name="Oval 189"/>
          <p:cNvSpPr>
            <a:spLocks noChangeArrowheads="1"/>
          </p:cNvSpPr>
          <p:nvPr/>
        </p:nvSpPr>
        <p:spPr bwMode="auto">
          <a:xfrm rot="20813233">
            <a:off x="7894313" y="5298818"/>
            <a:ext cx="589515" cy="1274228"/>
          </a:xfrm>
          <a:prstGeom prst="ellipse">
            <a:avLst/>
          </a:prstGeom>
          <a:noFill/>
          <a:ln w="82550">
            <a:solidFill>
              <a:srgbClr val="FF0000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  <a:scene3d>
            <a:camera prst="orthographicFront">
              <a:rot lat="0" lon="0" rev="19200000"/>
            </a:camera>
            <a:lightRig rig="threePt" dir="t"/>
          </a:scene3d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srgbClr val="FFFFFF"/>
              </a:solidFill>
              <a:ea typeface="+mn-ea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724701" y="2623105"/>
            <a:ext cx="2390536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Arial Black"/>
                <a:cs typeface="Arial Black"/>
              </a:rPr>
              <a:t>With lightning assim</a:t>
            </a:r>
            <a:endParaRPr lang="en-US" sz="2400" dirty="0">
              <a:solidFill>
                <a:schemeClr val="bg1"/>
              </a:solidFill>
              <a:latin typeface="Arial Black"/>
              <a:cs typeface="Arial Black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757457" y="3993515"/>
            <a:ext cx="2387485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Arial Black"/>
                <a:cs typeface="Arial Black"/>
              </a:rPr>
              <a:t>No </a:t>
            </a:r>
          </a:p>
          <a:p>
            <a:r>
              <a:rPr lang="en-US" sz="2400" dirty="0" smtClean="0">
                <a:solidFill>
                  <a:schemeClr val="bg1"/>
                </a:solidFill>
                <a:latin typeface="Arial Black"/>
                <a:cs typeface="Arial Black"/>
              </a:rPr>
              <a:t>lightning assim</a:t>
            </a:r>
            <a:endParaRPr lang="en-US" sz="2400" dirty="0">
              <a:solidFill>
                <a:schemeClr val="bg1"/>
              </a:solidFill>
              <a:latin typeface="Arial Black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20136179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REFC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50" y="3388719"/>
            <a:ext cx="8757920" cy="3495040"/>
          </a:xfrm>
          <a:prstGeom prst="rect">
            <a:avLst/>
          </a:prstGeom>
        </p:spPr>
      </p:pic>
      <p:pic>
        <p:nvPicPr>
          <p:cNvPr id="6" name="Picture 5" descr="WIND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080" y="151956"/>
            <a:ext cx="8757920" cy="3495040"/>
          </a:xfrm>
          <a:prstGeom prst="rect">
            <a:avLst/>
          </a:prstGeom>
        </p:spPr>
      </p:pic>
      <p:pic>
        <p:nvPicPr>
          <p:cNvPr id="44" name="Picture 43" descr="AZ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79" y="778273"/>
            <a:ext cx="2935224" cy="312724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48483" y="1589488"/>
            <a:ext cx="1604853" cy="1025673"/>
          </a:xfrm>
          <a:prstGeom prst="rect">
            <a:avLst/>
          </a:prstGeom>
          <a:noFill/>
          <a:ln w="50800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48856" y="1589488"/>
            <a:ext cx="408344" cy="1939329"/>
          </a:xfrm>
          <a:prstGeom prst="line">
            <a:avLst/>
          </a:prstGeom>
          <a:ln w="50800"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Isosceles Triangle 24"/>
          <p:cNvSpPr/>
          <p:nvPr/>
        </p:nvSpPr>
        <p:spPr>
          <a:xfrm>
            <a:off x="1189649" y="2188466"/>
            <a:ext cx="170973" cy="147391"/>
          </a:xfrm>
          <a:prstGeom prst="triangle">
            <a:avLst/>
          </a:prstGeom>
          <a:solidFill>
            <a:schemeClr val="tx1"/>
          </a:solidFill>
          <a:ln w="508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6" name="Isosceles Triangle 25"/>
          <p:cNvSpPr>
            <a:spLocks noChangeAspect="1"/>
          </p:cNvSpPr>
          <p:nvPr/>
        </p:nvSpPr>
        <p:spPr>
          <a:xfrm>
            <a:off x="2173798" y="5245018"/>
            <a:ext cx="256460" cy="221087"/>
          </a:xfrm>
          <a:prstGeom prst="triangle">
            <a:avLst/>
          </a:prstGeom>
          <a:solidFill>
            <a:srgbClr val="000000"/>
          </a:solidFill>
          <a:ln w="50800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28" name="Picture 27" descr="RefScale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2644" y="6410772"/>
            <a:ext cx="4695779" cy="447227"/>
          </a:xfrm>
          <a:prstGeom prst="rect">
            <a:avLst/>
          </a:prstGeom>
        </p:spPr>
      </p:pic>
      <p:sp>
        <p:nvSpPr>
          <p:cNvPr id="32" name="TextBox 32"/>
          <p:cNvSpPr txBox="1">
            <a:spLocks noChangeArrowheads="1"/>
          </p:cNvSpPr>
          <p:nvPr/>
        </p:nvSpPr>
        <p:spPr bwMode="auto">
          <a:xfrm>
            <a:off x="48856" y="3581417"/>
            <a:ext cx="4372016" cy="3385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600" dirty="0" smtClean="0">
                <a:solidFill>
                  <a:srgbClr val="000000"/>
                </a:solidFill>
                <a:latin typeface="Arial"/>
                <a:cs typeface="Arial"/>
              </a:rPr>
              <a:t>Observed Radar (dBZ)</a:t>
            </a:r>
          </a:p>
        </p:txBody>
      </p:sp>
      <p:sp>
        <p:nvSpPr>
          <p:cNvPr id="33" name="TextBox 32"/>
          <p:cNvSpPr txBox="1">
            <a:spLocks noChangeArrowheads="1"/>
          </p:cNvSpPr>
          <p:nvPr/>
        </p:nvSpPr>
        <p:spPr bwMode="auto">
          <a:xfrm>
            <a:off x="4518571" y="3585471"/>
            <a:ext cx="4625429" cy="3385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600" dirty="0" smtClean="0">
                <a:solidFill>
                  <a:srgbClr val="000000"/>
                </a:solidFill>
                <a:latin typeface="Arial"/>
                <a:cs typeface="Arial"/>
              </a:rPr>
              <a:t>HRRR </a:t>
            </a:r>
            <a:r>
              <a:rPr lang="en-US" sz="1600" dirty="0" err="1" smtClean="0">
                <a:solidFill>
                  <a:srgbClr val="000000"/>
                </a:solidFill>
                <a:latin typeface="Arial"/>
                <a:cs typeface="Arial"/>
              </a:rPr>
              <a:t>Fcst</a:t>
            </a:r>
            <a:r>
              <a:rPr lang="en-US" sz="1600" dirty="0" smtClean="0">
                <a:solidFill>
                  <a:srgbClr val="000000"/>
                </a:solidFill>
                <a:latin typeface="Arial"/>
                <a:cs typeface="Arial"/>
              </a:rPr>
              <a:t> Radar (dBZ)</a:t>
            </a:r>
            <a:endParaRPr lang="en-US" sz="16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18063" y="3555533"/>
            <a:ext cx="4439445" cy="3302466"/>
          </a:xfrm>
          <a:prstGeom prst="rect">
            <a:avLst/>
          </a:prstGeom>
          <a:noFill/>
          <a:ln w="50800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4468670" y="3334215"/>
            <a:ext cx="4675330" cy="3511359"/>
          </a:xfrm>
          <a:prstGeom prst="rect">
            <a:avLst/>
          </a:prstGeom>
          <a:noFill/>
          <a:ln w="50800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9" name="TextBox 8"/>
          <p:cNvSpPr txBox="1">
            <a:spLocks noChangeArrowheads="1"/>
          </p:cNvSpPr>
          <p:nvPr/>
        </p:nvSpPr>
        <p:spPr bwMode="auto">
          <a:xfrm>
            <a:off x="448483" y="5322867"/>
            <a:ext cx="870451" cy="338554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US" sz="1600" b="1" dirty="0">
                <a:solidFill>
                  <a:prstClr val="black"/>
                </a:solidFill>
                <a:latin typeface="Arial"/>
                <a:cs typeface="Arial"/>
              </a:rPr>
              <a:t>Yarnell</a:t>
            </a:r>
          </a:p>
        </p:txBody>
      </p:sp>
      <p:cxnSp>
        <p:nvCxnSpPr>
          <p:cNvPr id="50" name="Straight Arrow Connector 49"/>
          <p:cNvCxnSpPr/>
          <p:nvPr/>
        </p:nvCxnSpPr>
        <p:spPr>
          <a:xfrm flipV="1">
            <a:off x="1318934" y="5365292"/>
            <a:ext cx="854864" cy="136375"/>
          </a:xfrm>
          <a:prstGeom prst="straightConnector1">
            <a:avLst/>
          </a:prstGeom>
          <a:ln w="50800"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Isosceles Triangle 50"/>
          <p:cNvSpPr>
            <a:spLocks noChangeAspect="1"/>
          </p:cNvSpPr>
          <p:nvPr/>
        </p:nvSpPr>
        <p:spPr>
          <a:xfrm>
            <a:off x="6707815" y="5507147"/>
            <a:ext cx="256460" cy="221087"/>
          </a:xfrm>
          <a:prstGeom prst="triangle">
            <a:avLst/>
          </a:prstGeom>
          <a:solidFill>
            <a:srgbClr val="000000"/>
          </a:solidFill>
          <a:ln w="50800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2" name="TextBox 8"/>
          <p:cNvSpPr txBox="1">
            <a:spLocks noChangeArrowheads="1"/>
          </p:cNvSpPr>
          <p:nvPr/>
        </p:nvSpPr>
        <p:spPr bwMode="auto">
          <a:xfrm>
            <a:off x="4982500" y="5584996"/>
            <a:ext cx="870451" cy="338554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US" sz="1600" b="1" dirty="0">
                <a:solidFill>
                  <a:prstClr val="black"/>
                </a:solidFill>
                <a:latin typeface="Arial"/>
                <a:cs typeface="Arial"/>
              </a:rPr>
              <a:t>Yarnell</a:t>
            </a:r>
          </a:p>
        </p:txBody>
      </p:sp>
      <p:cxnSp>
        <p:nvCxnSpPr>
          <p:cNvPr id="53" name="Straight Arrow Connector 52"/>
          <p:cNvCxnSpPr/>
          <p:nvPr/>
        </p:nvCxnSpPr>
        <p:spPr>
          <a:xfrm flipV="1">
            <a:off x="5852951" y="5627421"/>
            <a:ext cx="854864" cy="136375"/>
          </a:xfrm>
          <a:prstGeom prst="straightConnector1">
            <a:avLst/>
          </a:prstGeom>
          <a:ln w="50800"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2935185" y="53234"/>
            <a:ext cx="1533485" cy="347558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4518571" y="759747"/>
            <a:ext cx="4625429" cy="3385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600" dirty="0" smtClean="0">
                <a:solidFill>
                  <a:srgbClr val="000000"/>
                </a:solidFill>
                <a:latin typeface="Arial"/>
                <a:cs typeface="Arial"/>
              </a:rPr>
              <a:t>HRRR </a:t>
            </a:r>
            <a:r>
              <a:rPr lang="en-US" sz="1600" dirty="0" err="1" smtClean="0">
                <a:solidFill>
                  <a:srgbClr val="000000"/>
                </a:solidFill>
                <a:latin typeface="Arial"/>
                <a:cs typeface="Arial"/>
              </a:rPr>
              <a:t>Fcst</a:t>
            </a:r>
            <a:r>
              <a:rPr lang="en-US" sz="1600" dirty="0" smtClean="0">
                <a:solidFill>
                  <a:srgbClr val="000000"/>
                </a:solidFill>
                <a:latin typeface="Arial"/>
                <a:cs typeface="Arial"/>
              </a:rPr>
              <a:t> 80m Wind (kts)</a:t>
            </a:r>
            <a:endParaRPr lang="en-US" sz="16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27" name="Picture 17" descr="wind_t480m_f00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6" t="93002" r="40138" b="2068"/>
          <a:stretch>
            <a:fillRect/>
          </a:stretch>
        </p:blipFill>
        <p:spPr bwMode="auto">
          <a:xfrm>
            <a:off x="4523836" y="3086071"/>
            <a:ext cx="4620164" cy="447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Isosceles Triangle 29"/>
          <p:cNvSpPr>
            <a:spLocks noChangeAspect="1"/>
          </p:cNvSpPr>
          <p:nvPr/>
        </p:nvSpPr>
        <p:spPr>
          <a:xfrm>
            <a:off x="6730634" y="2290068"/>
            <a:ext cx="256460" cy="221087"/>
          </a:xfrm>
          <a:prstGeom prst="triangle">
            <a:avLst/>
          </a:prstGeom>
          <a:solidFill>
            <a:srgbClr val="000000"/>
          </a:solidFill>
          <a:ln w="50800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1" name="TextBox 8"/>
          <p:cNvSpPr txBox="1">
            <a:spLocks noChangeArrowheads="1"/>
          </p:cNvSpPr>
          <p:nvPr/>
        </p:nvSpPr>
        <p:spPr bwMode="auto">
          <a:xfrm>
            <a:off x="4899457" y="2367917"/>
            <a:ext cx="976313" cy="338138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US" sz="1600" b="1" dirty="0">
                <a:solidFill>
                  <a:prstClr val="black"/>
                </a:solidFill>
                <a:latin typeface="Arial Black" charset="0"/>
                <a:cs typeface="Arial" charset="0"/>
              </a:rPr>
              <a:t>Yarnell</a:t>
            </a:r>
          </a:p>
        </p:txBody>
      </p:sp>
      <p:cxnSp>
        <p:nvCxnSpPr>
          <p:cNvPr id="34" name="Straight Arrow Connector 33"/>
          <p:cNvCxnSpPr/>
          <p:nvPr/>
        </p:nvCxnSpPr>
        <p:spPr>
          <a:xfrm flipV="1">
            <a:off x="5875770" y="2410342"/>
            <a:ext cx="854864" cy="136375"/>
          </a:xfrm>
          <a:prstGeom prst="straightConnector1">
            <a:avLst/>
          </a:prstGeom>
          <a:ln w="50800"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Rectangle 34"/>
          <p:cNvSpPr/>
          <p:nvPr/>
        </p:nvSpPr>
        <p:spPr>
          <a:xfrm>
            <a:off x="4468670" y="759746"/>
            <a:ext cx="4675330" cy="2795787"/>
          </a:xfrm>
          <a:prstGeom prst="rect">
            <a:avLst/>
          </a:prstGeom>
          <a:noFill/>
          <a:ln w="50800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60852" y="777761"/>
            <a:ext cx="1359066" cy="107721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0000"/>
                </a:solidFill>
                <a:latin typeface="Arial"/>
                <a:cs typeface="Arial"/>
              </a:rPr>
              <a:t>HRRR run at</a:t>
            </a:r>
          </a:p>
          <a:p>
            <a:pPr algn="ctr"/>
            <a:r>
              <a:rPr lang="en-US" sz="1600" dirty="0" smtClean="0">
                <a:solidFill>
                  <a:srgbClr val="000000"/>
                </a:solidFill>
                <a:latin typeface="Arial"/>
                <a:cs typeface="Arial"/>
              </a:rPr>
              <a:t>12 pm MST</a:t>
            </a:r>
          </a:p>
          <a:p>
            <a:pPr algn="ctr"/>
            <a:r>
              <a:rPr lang="en-US" sz="1600" dirty="0" smtClean="0">
                <a:solidFill>
                  <a:srgbClr val="000000"/>
                </a:solidFill>
                <a:latin typeface="Arial"/>
                <a:cs typeface="Arial"/>
              </a:rPr>
              <a:t>Available by</a:t>
            </a:r>
          </a:p>
          <a:p>
            <a:pPr algn="ctr"/>
            <a:r>
              <a:rPr lang="en-US" sz="1600" dirty="0" smtClean="0">
                <a:solidFill>
                  <a:srgbClr val="000000"/>
                </a:solidFill>
                <a:latin typeface="Arial"/>
                <a:cs typeface="Arial"/>
              </a:rPr>
              <a:t>2 pm MST</a:t>
            </a:r>
          </a:p>
        </p:txBody>
      </p:sp>
      <p:sp>
        <p:nvSpPr>
          <p:cNvPr id="29" name="Title 1"/>
          <p:cNvSpPr txBox="1">
            <a:spLocks/>
          </p:cNvSpPr>
          <p:nvPr/>
        </p:nvSpPr>
        <p:spPr>
          <a:xfrm>
            <a:off x="457200" y="81413"/>
            <a:ext cx="8229600" cy="57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solidFill>
                  <a:srgbClr val="003399"/>
                </a:solidFill>
                <a:latin typeface="Tahoma" charset="0"/>
                <a:cs typeface="Tahoma" charset="0"/>
              </a:rPr>
              <a:t>HRRR (and RAP) Future Milestones</a:t>
            </a:r>
            <a:endParaRPr lang="en-US" sz="3600" b="1" dirty="0">
              <a:solidFill>
                <a:srgbClr val="003399"/>
              </a:solidFill>
              <a:latin typeface="Tahoma" charset="0"/>
              <a:cs typeface="Tahoma" charset="0"/>
            </a:endParaRPr>
          </a:p>
        </p:txBody>
      </p:sp>
      <p:sp>
        <p:nvSpPr>
          <p:cNvPr id="36" name="Title 1"/>
          <p:cNvSpPr txBox="1">
            <a:spLocks/>
          </p:cNvSpPr>
          <p:nvPr/>
        </p:nvSpPr>
        <p:spPr>
          <a:xfrm>
            <a:off x="457200" y="81413"/>
            <a:ext cx="8229600" cy="57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solidFill>
                  <a:srgbClr val="003399"/>
                </a:solidFill>
                <a:latin typeface="Tahoma" charset="0"/>
                <a:cs typeface="Tahoma" charset="0"/>
              </a:rPr>
              <a:t>HRRR Milestones</a:t>
            </a:r>
            <a:endParaRPr lang="en-US" sz="3600" b="1" dirty="0">
              <a:solidFill>
                <a:srgbClr val="003399"/>
              </a:solidFill>
              <a:latin typeface="Tahoma" charset="0"/>
              <a:cs typeface="Tahoma" charset="0"/>
            </a:endParaRPr>
          </a:p>
        </p:txBody>
      </p:sp>
      <p:pic>
        <p:nvPicPr>
          <p:cNvPr id="40" name="Picture 4" descr="Juice_drop"/>
          <p:cNvPicPr>
            <a:picLocks noChangeAspect="1" noChangeArrowheads="1"/>
          </p:cNvPicPr>
          <p:nvPr/>
        </p:nvPicPr>
        <p:blipFill>
          <a:blip r:embed="rId8" cstate="print"/>
          <a:srcRect l="2000" r="27000" b="88000"/>
          <a:stretch>
            <a:fillRect/>
          </a:stretch>
        </p:blipFill>
        <p:spPr bwMode="auto">
          <a:xfrm>
            <a:off x="0" y="0"/>
            <a:ext cx="915181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Picture 40" descr="Juice_drop"/>
          <p:cNvPicPr>
            <a:picLocks noChangeAspect="1" noChangeArrowheads="1"/>
          </p:cNvPicPr>
          <p:nvPr/>
        </p:nvPicPr>
        <p:blipFill>
          <a:blip r:embed="rId9" cstate="print"/>
          <a:srcRect r="29178" b="1334"/>
          <a:stretch>
            <a:fillRect/>
          </a:stretch>
        </p:blipFill>
        <p:spPr bwMode="auto">
          <a:xfrm>
            <a:off x="1" y="1"/>
            <a:ext cx="770950" cy="761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2" name="Line 6"/>
          <p:cNvSpPr>
            <a:spLocks noChangeShapeType="1"/>
          </p:cNvSpPr>
          <p:nvPr/>
        </p:nvSpPr>
        <p:spPr bwMode="auto">
          <a:xfrm>
            <a:off x="0" y="762000"/>
            <a:ext cx="9144000" cy="0"/>
          </a:xfrm>
          <a:prstGeom prst="line">
            <a:avLst/>
          </a:prstGeom>
          <a:noFill/>
          <a:ln w="50800">
            <a:solidFill>
              <a:srgbClr val="003399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3" name="Text Box 2"/>
          <p:cNvSpPr txBox="1">
            <a:spLocks noChangeArrowheads="1"/>
          </p:cNvSpPr>
          <p:nvPr/>
        </p:nvSpPr>
        <p:spPr bwMode="auto">
          <a:xfrm>
            <a:off x="76200" y="11403"/>
            <a:ext cx="9144000" cy="646331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3600" dirty="0" smtClean="0">
                <a:solidFill>
                  <a:srgbClr val="000090"/>
                </a:solidFill>
                <a:latin typeface="Arial Black"/>
                <a:cs typeface="Arial Black"/>
              </a:rPr>
              <a:t>HRRR Wind Forecast Yarnell, AZ</a:t>
            </a:r>
            <a:endParaRPr lang="en-US" sz="3600" dirty="0">
              <a:solidFill>
                <a:srgbClr val="000090"/>
              </a:solidFill>
              <a:latin typeface="Arial Black"/>
              <a:cs typeface="Arial Black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2053336" y="1589488"/>
            <a:ext cx="2367536" cy="1939329"/>
          </a:xfrm>
          <a:prstGeom prst="line">
            <a:avLst/>
          </a:prstGeom>
          <a:ln w="50800"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Rectangle 44"/>
          <p:cNvSpPr/>
          <p:nvPr/>
        </p:nvSpPr>
        <p:spPr>
          <a:xfrm>
            <a:off x="18063" y="759746"/>
            <a:ext cx="4439445" cy="2795787"/>
          </a:xfrm>
          <a:prstGeom prst="rect">
            <a:avLst/>
          </a:prstGeom>
          <a:noFill/>
          <a:ln w="50800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71013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Isosceles Triangle 20"/>
          <p:cNvSpPr/>
          <p:nvPr/>
        </p:nvSpPr>
        <p:spPr>
          <a:xfrm>
            <a:off x="2571750" y="2000250"/>
            <a:ext cx="171450" cy="171450"/>
          </a:xfrm>
          <a:prstGeom prst="triangl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4099" name="Picture 11" descr="cref_t4sfc_f00.png"/>
          <p:cNvPicPr>
            <a:picLocks noChangeAspect="1"/>
          </p:cNvPicPr>
          <p:nvPr/>
        </p:nvPicPr>
        <p:blipFill>
          <a:blip r:embed="rId2"/>
          <a:srcRect l="43587" t="45419" r="38556" b="43871"/>
          <a:stretch>
            <a:fillRect/>
          </a:stretch>
        </p:blipFill>
        <p:spPr bwMode="auto">
          <a:xfrm>
            <a:off x="228600" y="4125913"/>
            <a:ext cx="4090988" cy="2655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0" name="TextBox 3"/>
          <p:cNvSpPr txBox="1">
            <a:spLocks noChangeArrowheads="1"/>
          </p:cNvSpPr>
          <p:nvPr/>
        </p:nvSpPr>
        <p:spPr bwMode="auto">
          <a:xfrm>
            <a:off x="3429000" y="2667000"/>
            <a:ext cx="87153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 smtClean="0">
                <a:solidFill>
                  <a:prstClr val="white"/>
                </a:solidFill>
                <a:latin typeface="Arial Black" pitchFamily="34" charset="0"/>
              </a:rPr>
              <a:t>1900</a:t>
            </a:r>
          </a:p>
        </p:txBody>
      </p:sp>
      <p:grpSp>
        <p:nvGrpSpPr>
          <p:cNvPr id="2" name="Group 7"/>
          <p:cNvGrpSpPr>
            <a:grpSpLocks noChangeAspect="1"/>
          </p:cNvGrpSpPr>
          <p:nvPr/>
        </p:nvGrpSpPr>
        <p:grpSpPr bwMode="auto">
          <a:xfrm>
            <a:off x="76200" y="152400"/>
            <a:ext cx="4449763" cy="3516313"/>
            <a:chOff x="762000" y="381000"/>
            <a:chExt cx="6096000" cy="4815840"/>
          </a:xfrm>
        </p:grpSpPr>
        <p:pic>
          <p:nvPicPr>
            <p:cNvPr id="4121" name="Picture 27" descr="CREF_20130630_190000_35_500000-115_00000033_500000_5_0_0_1.png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762000" y="381000"/>
              <a:ext cx="6096000" cy="48158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9" name="Isosceles Triangle 28"/>
            <p:cNvSpPr/>
            <p:nvPr/>
          </p:nvSpPr>
          <p:spPr>
            <a:xfrm>
              <a:off x="4191680" y="3048737"/>
              <a:ext cx="228355" cy="228290"/>
            </a:xfrm>
            <a:prstGeom prst="triangl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4102" name="TextBox 32"/>
          <p:cNvSpPr txBox="1">
            <a:spLocks noChangeArrowheads="1"/>
          </p:cNvSpPr>
          <p:nvPr/>
        </p:nvSpPr>
        <p:spPr bwMode="auto">
          <a:xfrm>
            <a:off x="3048000" y="2667000"/>
            <a:ext cx="12795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 smtClean="0">
                <a:solidFill>
                  <a:prstClr val="white"/>
                </a:solidFill>
                <a:latin typeface="Arial Black" pitchFamily="34" charset="0"/>
              </a:rPr>
              <a:t>1900 z</a:t>
            </a:r>
          </a:p>
        </p:txBody>
      </p:sp>
      <p:sp>
        <p:nvSpPr>
          <p:cNvPr id="4103" name="TextBox 34"/>
          <p:cNvSpPr txBox="1">
            <a:spLocks noChangeArrowheads="1"/>
          </p:cNvSpPr>
          <p:nvPr/>
        </p:nvSpPr>
        <p:spPr bwMode="auto">
          <a:xfrm>
            <a:off x="228600" y="6126163"/>
            <a:ext cx="1320800" cy="42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 fontAlgn="base">
              <a:lnSpc>
                <a:spcPts val="25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smtClean="0">
                <a:solidFill>
                  <a:srgbClr val="FF0000"/>
                </a:solidFill>
                <a:latin typeface="Arial Black" pitchFamily="34" charset="0"/>
              </a:rPr>
              <a:t>HRRR</a:t>
            </a:r>
          </a:p>
        </p:txBody>
      </p:sp>
      <p:sp>
        <p:nvSpPr>
          <p:cNvPr id="38" name="Isosceles Triangle 37"/>
          <p:cNvSpPr/>
          <p:nvPr/>
        </p:nvSpPr>
        <p:spPr>
          <a:xfrm>
            <a:off x="2590800" y="6019800"/>
            <a:ext cx="228600" cy="228600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4105" name="Picture 17" descr="wind_t480m_f00.png"/>
          <p:cNvPicPr>
            <a:picLocks noChangeAspect="1"/>
          </p:cNvPicPr>
          <p:nvPr/>
        </p:nvPicPr>
        <p:blipFill>
          <a:blip r:embed="rId4"/>
          <a:srcRect l="43484" t="45468" r="38467" b="43918"/>
          <a:stretch>
            <a:fillRect/>
          </a:stretch>
        </p:blipFill>
        <p:spPr bwMode="auto">
          <a:xfrm>
            <a:off x="4740275" y="4114800"/>
            <a:ext cx="4144963" cy="2630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6" name="TextBox 26"/>
          <p:cNvSpPr txBox="1">
            <a:spLocks noChangeArrowheads="1"/>
          </p:cNvSpPr>
          <p:nvPr/>
        </p:nvSpPr>
        <p:spPr bwMode="auto">
          <a:xfrm>
            <a:off x="4692650" y="6019800"/>
            <a:ext cx="1449388" cy="735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 fontAlgn="base">
              <a:lnSpc>
                <a:spcPts val="25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smtClean="0">
                <a:solidFill>
                  <a:srgbClr val="FF0000"/>
                </a:solidFill>
                <a:latin typeface="Arial Black" pitchFamily="34" charset="0"/>
              </a:rPr>
              <a:t>HRRR</a:t>
            </a:r>
          </a:p>
          <a:p>
            <a:pPr defTabSz="914400" fontAlgn="base">
              <a:lnSpc>
                <a:spcPts val="25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smtClean="0">
                <a:solidFill>
                  <a:srgbClr val="FF0000"/>
                </a:solidFill>
                <a:latin typeface="Arial Black" pitchFamily="34" charset="0"/>
              </a:rPr>
              <a:t>0-h fcst</a:t>
            </a:r>
          </a:p>
        </p:txBody>
      </p:sp>
      <p:sp>
        <p:nvSpPr>
          <p:cNvPr id="30" name="Isosceles Triangle 29"/>
          <p:cNvSpPr/>
          <p:nvPr/>
        </p:nvSpPr>
        <p:spPr>
          <a:xfrm>
            <a:off x="7132638" y="6019800"/>
            <a:ext cx="228600" cy="228600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108" name="TextBox 38"/>
          <p:cNvSpPr txBox="1">
            <a:spLocks noChangeArrowheads="1"/>
          </p:cNvSpPr>
          <p:nvPr/>
        </p:nvSpPr>
        <p:spPr bwMode="auto">
          <a:xfrm>
            <a:off x="852488" y="2743200"/>
            <a:ext cx="189071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prstClr val="white"/>
                </a:solidFill>
                <a:latin typeface="Arial Black" pitchFamily="34" charset="0"/>
              </a:rPr>
              <a:t>1200 PM MST</a:t>
            </a:r>
          </a:p>
        </p:txBody>
      </p:sp>
      <p:sp>
        <p:nvSpPr>
          <p:cNvPr id="4109" name="TextBox 8"/>
          <p:cNvSpPr txBox="1">
            <a:spLocks noChangeArrowheads="1"/>
          </p:cNvSpPr>
          <p:nvPr/>
        </p:nvSpPr>
        <p:spPr bwMode="auto">
          <a:xfrm>
            <a:off x="1143000" y="2252663"/>
            <a:ext cx="85725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Yarnell</a:t>
            </a:r>
          </a:p>
        </p:txBody>
      </p:sp>
      <p:cxnSp>
        <p:nvCxnSpPr>
          <p:cNvPr id="23" name="Straight Arrow Connector 22"/>
          <p:cNvCxnSpPr>
            <a:stCxn id="4109" idx="3"/>
          </p:cNvCxnSpPr>
          <p:nvPr/>
        </p:nvCxnSpPr>
        <p:spPr>
          <a:xfrm flipV="1">
            <a:off x="2000250" y="2286000"/>
            <a:ext cx="438150" cy="134938"/>
          </a:xfrm>
          <a:prstGeom prst="straightConnector1">
            <a:avLst/>
          </a:prstGeom>
          <a:ln w="38100">
            <a:solidFill>
              <a:schemeClr val="bg1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11" name="TextBox 8"/>
          <p:cNvSpPr txBox="1">
            <a:spLocks noChangeArrowheads="1"/>
          </p:cNvSpPr>
          <p:nvPr/>
        </p:nvSpPr>
        <p:spPr bwMode="auto">
          <a:xfrm>
            <a:off x="1295400" y="5029200"/>
            <a:ext cx="97631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smtClean="0">
                <a:solidFill>
                  <a:prstClr val="black"/>
                </a:solidFill>
                <a:latin typeface="Arial Black" pitchFamily="34" charset="0"/>
                <a:cs typeface="Arial" pitchFamily="34" charset="0"/>
              </a:rPr>
              <a:t>Yarnell</a:t>
            </a:r>
          </a:p>
        </p:txBody>
      </p:sp>
      <p:cxnSp>
        <p:nvCxnSpPr>
          <p:cNvPr id="33" name="Straight Arrow Connector 32"/>
          <p:cNvCxnSpPr/>
          <p:nvPr/>
        </p:nvCxnSpPr>
        <p:spPr>
          <a:xfrm>
            <a:off x="1828800" y="5334000"/>
            <a:ext cx="685800" cy="609600"/>
          </a:xfrm>
          <a:prstGeom prst="straightConnector1">
            <a:avLst/>
          </a:prstGeom>
          <a:ln w="38100">
            <a:solidFill>
              <a:schemeClr val="tx1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13" name="TextBox 8"/>
          <p:cNvSpPr txBox="1">
            <a:spLocks noChangeArrowheads="1"/>
          </p:cNvSpPr>
          <p:nvPr/>
        </p:nvSpPr>
        <p:spPr bwMode="auto">
          <a:xfrm>
            <a:off x="5638800" y="5116513"/>
            <a:ext cx="10747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prstClr val="black"/>
                </a:solidFill>
                <a:latin typeface="Arial Black" pitchFamily="34" charset="0"/>
                <a:cs typeface="Arial" pitchFamily="34" charset="0"/>
              </a:rPr>
              <a:t>Yarnell</a:t>
            </a:r>
          </a:p>
        </p:txBody>
      </p:sp>
      <p:cxnSp>
        <p:nvCxnSpPr>
          <p:cNvPr id="39" name="Straight Arrow Connector 38"/>
          <p:cNvCxnSpPr/>
          <p:nvPr/>
        </p:nvCxnSpPr>
        <p:spPr>
          <a:xfrm>
            <a:off x="6400800" y="5410200"/>
            <a:ext cx="685800" cy="609600"/>
          </a:xfrm>
          <a:prstGeom prst="straightConnector1">
            <a:avLst/>
          </a:prstGeom>
          <a:ln w="50800">
            <a:solidFill>
              <a:schemeClr val="tx1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15" name="TextBox 32"/>
          <p:cNvSpPr txBox="1">
            <a:spLocks noChangeArrowheads="1"/>
          </p:cNvSpPr>
          <p:nvPr/>
        </p:nvSpPr>
        <p:spPr bwMode="auto">
          <a:xfrm>
            <a:off x="76200" y="381000"/>
            <a:ext cx="1782763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 smtClean="0">
                <a:solidFill>
                  <a:prstClr val="white"/>
                </a:solidFill>
                <a:latin typeface="Arial Black" pitchFamily="34" charset="0"/>
              </a:rPr>
              <a:t>Observed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 smtClean="0">
                <a:solidFill>
                  <a:prstClr val="white"/>
                </a:solidFill>
                <a:latin typeface="Arial Black" pitchFamily="34" charset="0"/>
              </a:rPr>
              <a:t>Radar</a:t>
            </a:r>
          </a:p>
        </p:txBody>
      </p:sp>
      <p:pic>
        <p:nvPicPr>
          <p:cNvPr id="4116" name="Picture 17" descr="wind_t480m_f00.png"/>
          <p:cNvPicPr>
            <a:picLocks noChangeAspect="1"/>
          </p:cNvPicPr>
          <p:nvPr/>
        </p:nvPicPr>
        <p:blipFill>
          <a:blip r:embed="rId4"/>
          <a:srcRect l="5576" t="93002" r="40138" b="2068"/>
          <a:stretch>
            <a:fillRect/>
          </a:stretch>
        </p:blipFill>
        <p:spPr bwMode="auto">
          <a:xfrm>
            <a:off x="4775200" y="3708400"/>
            <a:ext cx="4140200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17" name="TextBox 32"/>
          <p:cNvSpPr txBox="1">
            <a:spLocks noChangeArrowheads="1"/>
          </p:cNvSpPr>
          <p:nvPr/>
        </p:nvSpPr>
        <p:spPr bwMode="auto">
          <a:xfrm>
            <a:off x="4648200" y="2717800"/>
            <a:ext cx="47244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 smtClean="0">
                <a:solidFill>
                  <a:prstClr val="black"/>
                </a:solidFill>
                <a:latin typeface="Arial Black" pitchFamily="34" charset="0"/>
              </a:rPr>
              <a:t>0-h HRRR forecast 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 smtClean="0">
                <a:solidFill>
                  <a:prstClr val="black"/>
                </a:solidFill>
                <a:latin typeface="Arial Black" pitchFamily="34" charset="0"/>
              </a:rPr>
              <a:t>80 m AGL wind speed (kts)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 smtClean="0">
                <a:solidFill>
                  <a:prstClr val="black"/>
                </a:solidFill>
                <a:latin typeface="Arial Black" pitchFamily="34" charset="0"/>
              </a:rPr>
              <a:t>and  direction (barbs)</a:t>
            </a:r>
          </a:p>
        </p:txBody>
      </p:sp>
      <p:sp>
        <p:nvSpPr>
          <p:cNvPr id="4118" name="TextBox 34"/>
          <p:cNvSpPr txBox="1">
            <a:spLocks noChangeArrowheads="1"/>
          </p:cNvSpPr>
          <p:nvPr/>
        </p:nvSpPr>
        <p:spPr bwMode="auto">
          <a:xfrm>
            <a:off x="152400" y="6443663"/>
            <a:ext cx="1449388" cy="4143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 fontAlgn="base">
              <a:lnSpc>
                <a:spcPts val="25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smtClean="0">
                <a:solidFill>
                  <a:srgbClr val="FF0000"/>
                </a:solidFill>
                <a:latin typeface="Arial Black" pitchFamily="34" charset="0"/>
              </a:rPr>
              <a:t>0-h fcst</a:t>
            </a:r>
          </a:p>
        </p:txBody>
      </p:sp>
      <p:sp>
        <p:nvSpPr>
          <p:cNvPr id="4119" name="TextBox 32"/>
          <p:cNvSpPr txBox="1">
            <a:spLocks noChangeArrowheads="1"/>
          </p:cNvSpPr>
          <p:nvPr/>
        </p:nvSpPr>
        <p:spPr bwMode="auto">
          <a:xfrm>
            <a:off x="-152400" y="3714750"/>
            <a:ext cx="50292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 smtClean="0">
                <a:solidFill>
                  <a:prstClr val="black"/>
                </a:solidFill>
                <a:latin typeface="Arial Black" pitchFamily="34" charset="0"/>
              </a:rPr>
              <a:t>HRRR forecast radar reflectivity</a:t>
            </a:r>
          </a:p>
        </p:txBody>
      </p:sp>
      <p:sp>
        <p:nvSpPr>
          <p:cNvPr id="4120" name="TextBox 32"/>
          <p:cNvSpPr txBox="1">
            <a:spLocks noChangeArrowheads="1"/>
          </p:cNvSpPr>
          <p:nvPr/>
        </p:nvSpPr>
        <p:spPr bwMode="auto">
          <a:xfrm>
            <a:off x="4419600" y="838200"/>
            <a:ext cx="472440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 smtClean="0">
                <a:solidFill>
                  <a:srgbClr val="FF0000"/>
                </a:solidFill>
                <a:latin typeface="Arial Black" pitchFamily="34" charset="0"/>
              </a:rPr>
              <a:t>HRRR forecast </a:t>
            </a:r>
            <a:r>
              <a:rPr lang="en-US" sz="2000" smtClean="0">
                <a:solidFill>
                  <a:prstClr val="black"/>
                </a:solidFill>
                <a:latin typeface="Arial Black" pitchFamily="34" charset="0"/>
              </a:rPr>
              <a:t>from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 smtClean="0">
                <a:solidFill>
                  <a:prstClr val="black"/>
                </a:solidFill>
                <a:latin typeface="Arial Black" pitchFamily="34" charset="0"/>
              </a:rPr>
              <a:t>1900 UTC (noon MST)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 smtClean="0">
                <a:solidFill>
                  <a:prstClr val="black"/>
                </a:solidFill>
                <a:latin typeface="Arial Black" pitchFamily="34" charset="0"/>
              </a:rPr>
              <a:t>model run, which is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 smtClean="0">
                <a:solidFill>
                  <a:srgbClr val="FF0000"/>
                </a:solidFill>
                <a:latin typeface="Arial Black" pitchFamily="34" charset="0"/>
              </a:rPr>
              <a:t>available by 2 PM MST</a:t>
            </a:r>
          </a:p>
        </p:txBody>
      </p:sp>
    </p:spTree>
    <p:extLst>
      <p:ext uri="{BB962C8B-B14F-4D97-AF65-F5344CB8AC3E}">
        <p14:creationId xmlns:p14="http://schemas.microsoft.com/office/powerpoint/2010/main" val="8972844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1" descr="cref_t4sfc_f01.png"/>
          <p:cNvPicPr>
            <a:picLocks noChangeAspect="1"/>
          </p:cNvPicPr>
          <p:nvPr/>
        </p:nvPicPr>
        <p:blipFill>
          <a:blip r:embed="rId2"/>
          <a:srcRect l="43587" t="45419" r="38556" b="43871"/>
          <a:stretch>
            <a:fillRect/>
          </a:stretch>
        </p:blipFill>
        <p:spPr bwMode="auto">
          <a:xfrm>
            <a:off x="176213" y="4125913"/>
            <a:ext cx="4090987" cy="2655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29"/>
          <p:cNvGrpSpPr>
            <a:grpSpLocks noChangeAspect="1"/>
          </p:cNvGrpSpPr>
          <p:nvPr/>
        </p:nvGrpSpPr>
        <p:grpSpPr bwMode="auto">
          <a:xfrm>
            <a:off x="76200" y="152400"/>
            <a:ext cx="4449763" cy="3516313"/>
            <a:chOff x="762000" y="381000"/>
            <a:chExt cx="6096000" cy="4815840"/>
          </a:xfrm>
        </p:grpSpPr>
        <p:pic>
          <p:nvPicPr>
            <p:cNvPr id="5143" name="Picture 30" descr="CREF_20130630_200000_35_500000-115_00000033_500000_5_0_0_1.png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762000" y="381000"/>
              <a:ext cx="6096000" cy="48158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2" name="Isosceles Triangle 31"/>
            <p:cNvSpPr/>
            <p:nvPr/>
          </p:nvSpPr>
          <p:spPr>
            <a:xfrm>
              <a:off x="4191680" y="3048737"/>
              <a:ext cx="228355" cy="228290"/>
            </a:xfrm>
            <a:prstGeom prst="triangl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37" name="Isosceles Triangle 36"/>
          <p:cNvSpPr/>
          <p:nvPr/>
        </p:nvSpPr>
        <p:spPr>
          <a:xfrm>
            <a:off x="2514600" y="6019800"/>
            <a:ext cx="228600" cy="228600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125" name="Picture 17" descr="wind_t480m_f01.png"/>
          <p:cNvPicPr>
            <a:picLocks noChangeAspect="1"/>
          </p:cNvPicPr>
          <p:nvPr/>
        </p:nvPicPr>
        <p:blipFill>
          <a:blip r:embed="rId4"/>
          <a:srcRect l="43484" t="45468" r="38467" b="43918"/>
          <a:stretch>
            <a:fillRect/>
          </a:stretch>
        </p:blipFill>
        <p:spPr bwMode="auto">
          <a:xfrm>
            <a:off x="4724400" y="4114800"/>
            <a:ext cx="4144963" cy="2630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6" name="TextBox 24"/>
          <p:cNvSpPr txBox="1">
            <a:spLocks noChangeArrowheads="1"/>
          </p:cNvSpPr>
          <p:nvPr/>
        </p:nvSpPr>
        <p:spPr bwMode="auto">
          <a:xfrm>
            <a:off x="4648200" y="6019800"/>
            <a:ext cx="1449388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 fontAlgn="base">
              <a:lnSpc>
                <a:spcPts val="25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smtClean="0">
                <a:solidFill>
                  <a:srgbClr val="FF0000"/>
                </a:solidFill>
                <a:latin typeface="Arial Black" pitchFamily="34" charset="0"/>
              </a:rPr>
              <a:t>HRRR</a:t>
            </a:r>
          </a:p>
          <a:p>
            <a:pPr defTabSz="914400" fontAlgn="base">
              <a:lnSpc>
                <a:spcPts val="25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smtClean="0">
                <a:solidFill>
                  <a:srgbClr val="FF0000"/>
                </a:solidFill>
                <a:latin typeface="Arial Black" pitchFamily="34" charset="0"/>
              </a:rPr>
              <a:t>1-h fcst</a:t>
            </a:r>
          </a:p>
        </p:txBody>
      </p:sp>
      <p:sp>
        <p:nvSpPr>
          <p:cNvPr id="5127" name="TextBox 43"/>
          <p:cNvSpPr txBox="1">
            <a:spLocks noChangeArrowheads="1"/>
          </p:cNvSpPr>
          <p:nvPr/>
        </p:nvSpPr>
        <p:spPr bwMode="auto">
          <a:xfrm>
            <a:off x="3048000" y="2667000"/>
            <a:ext cx="12795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 smtClean="0">
                <a:solidFill>
                  <a:prstClr val="white"/>
                </a:solidFill>
                <a:latin typeface="Arial Black" pitchFamily="34" charset="0"/>
              </a:rPr>
              <a:t>2000 z</a:t>
            </a:r>
          </a:p>
        </p:txBody>
      </p:sp>
      <p:sp>
        <p:nvSpPr>
          <p:cNvPr id="5128" name="TextBox 45"/>
          <p:cNvSpPr txBox="1">
            <a:spLocks noChangeArrowheads="1"/>
          </p:cNvSpPr>
          <p:nvPr/>
        </p:nvSpPr>
        <p:spPr bwMode="auto">
          <a:xfrm>
            <a:off x="990600" y="2743200"/>
            <a:ext cx="17367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prstClr val="white"/>
                </a:solidFill>
                <a:latin typeface="Arial Black" pitchFamily="34" charset="0"/>
              </a:rPr>
              <a:t>100 PM MST</a:t>
            </a:r>
          </a:p>
        </p:txBody>
      </p:sp>
      <p:sp>
        <p:nvSpPr>
          <p:cNvPr id="18" name="Isosceles Triangle 17"/>
          <p:cNvSpPr/>
          <p:nvPr/>
        </p:nvSpPr>
        <p:spPr>
          <a:xfrm>
            <a:off x="7132638" y="6019800"/>
            <a:ext cx="228600" cy="228600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130" name="TextBox 8"/>
          <p:cNvSpPr txBox="1">
            <a:spLocks noChangeArrowheads="1"/>
          </p:cNvSpPr>
          <p:nvPr/>
        </p:nvSpPr>
        <p:spPr bwMode="auto">
          <a:xfrm>
            <a:off x="1143000" y="2252663"/>
            <a:ext cx="85725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Yarnell</a:t>
            </a:r>
          </a:p>
        </p:txBody>
      </p:sp>
      <p:cxnSp>
        <p:nvCxnSpPr>
          <p:cNvPr id="20" name="Straight Arrow Connector 19"/>
          <p:cNvCxnSpPr>
            <a:stCxn id="5130" idx="3"/>
          </p:cNvCxnSpPr>
          <p:nvPr/>
        </p:nvCxnSpPr>
        <p:spPr>
          <a:xfrm flipV="1">
            <a:off x="2000250" y="2286000"/>
            <a:ext cx="438150" cy="134938"/>
          </a:xfrm>
          <a:prstGeom prst="straightConnector1">
            <a:avLst/>
          </a:prstGeom>
          <a:ln w="38100">
            <a:solidFill>
              <a:schemeClr val="bg1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32" name="TextBox 8"/>
          <p:cNvSpPr txBox="1">
            <a:spLocks noChangeArrowheads="1"/>
          </p:cNvSpPr>
          <p:nvPr/>
        </p:nvSpPr>
        <p:spPr bwMode="auto">
          <a:xfrm>
            <a:off x="1295400" y="5029200"/>
            <a:ext cx="97631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smtClean="0">
                <a:solidFill>
                  <a:prstClr val="black"/>
                </a:solidFill>
                <a:latin typeface="Arial Black" pitchFamily="34" charset="0"/>
                <a:cs typeface="Arial" pitchFamily="34" charset="0"/>
              </a:rPr>
              <a:t>Yarnell</a:t>
            </a:r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1828800" y="5334000"/>
            <a:ext cx="685800" cy="609600"/>
          </a:xfrm>
          <a:prstGeom prst="straightConnector1">
            <a:avLst/>
          </a:prstGeom>
          <a:ln w="38100">
            <a:solidFill>
              <a:schemeClr val="tx1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34" name="TextBox 8"/>
          <p:cNvSpPr txBox="1">
            <a:spLocks noChangeArrowheads="1"/>
          </p:cNvSpPr>
          <p:nvPr/>
        </p:nvSpPr>
        <p:spPr bwMode="auto">
          <a:xfrm>
            <a:off x="5638800" y="5116513"/>
            <a:ext cx="10747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prstClr val="black"/>
                </a:solidFill>
                <a:latin typeface="Arial Black" pitchFamily="34" charset="0"/>
                <a:cs typeface="Arial" pitchFamily="34" charset="0"/>
              </a:rPr>
              <a:t>Yarnell</a:t>
            </a:r>
          </a:p>
        </p:txBody>
      </p:sp>
      <p:cxnSp>
        <p:nvCxnSpPr>
          <p:cNvPr id="28" name="Straight Arrow Connector 27"/>
          <p:cNvCxnSpPr/>
          <p:nvPr/>
        </p:nvCxnSpPr>
        <p:spPr>
          <a:xfrm>
            <a:off x="6400800" y="5410200"/>
            <a:ext cx="685800" cy="609600"/>
          </a:xfrm>
          <a:prstGeom prst="straightConnector1">
            <a:avLst/>
          </a:prstGeom>
          <a:ln w="50800">
            <a:solidFill>
              <a:schemeClr val="tx1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36" name="TextBox 32"/>
          <p:cNvSpPr txBox="1">
            <a:spLocks noChangeArrowheads="1"/>
          </p:cNvSpPr>
          <p:nvPr/>
        </p:nvSpPr>
        <p:spPr bwMode="auto">
          <a:xfrm>
            <a:off x="76200" y="381000"/>
            <a:ext cx="1782763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 smtClean="0">
                <a:solidFill>
                  <a:prstClr val="white"/>
                </a:solidFill>
                <a:latin typeface="Arial Black" pitchFamily="34" charset="0"/>
              </a:rPr>
              <a:t>Observed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 smtClean="0">
                <a:solidFill>
                  <a:prstClr val="white"/>
                </a:solidFill>
                <a:latin typeface="Arial Black" pitchFamily="34" charset="0"/>
              </a:rPr>
              <a:t>Radar</a:t>
            </a:r>
          </a:p>
        </p:txBody>
      </p:sp>
      <p:sp>
        <p:nvSpPr>
          <p:cNvPr id="5137" name="TextBox 34"/>
          <p:cNvSpPr txBox="1">
            <a:spLocks noChangeArrowheads="1"/>
          </p:cNvSpPr>
          <p:nvPr/>
        </p:nvSpPr>
        <p:spPr bwMode="auto">
          <a:xfrm>
            <a:off x="228600" y="6126163"/>
            <a:ext cx="1320800" cy="42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 fontAlgn="base">
              <a:lnSpc>
                <a:spcPts val="25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smtClean="0">
                <a:solidFill>
                  <a:srgbClr val="FF0000"/>
                </a:solidFill>
                <a:latin typeface="Arial Black" pitchFamily="34" charset="0"/>
              </a:rPr>
              <a:t>HRRR</a:t>
            </a:r>
          </a:p>
        </p:txBody>
      </p:sp>
      <p:pic>
        <p:nvPicPr>
          <p:cNvPr id="5138" name="Picture 17" descr="wind_t480m_f00.png"/>
          <p:cNvPicPr>
            <a:picLocks noChangeAspect="1"/>
          </p:cNvPicPr>
          <p:nvPr/>
        </p:nvPicPr>
        <p:blipFill>
          <a:blip r:embed="rId5"/>
          <a:srcRect l="5576" t="93002" r="40138" b="2068"/>
          <a:stretch>
            <a:fillRect/>
          </a:stretch>
        </p:blipFill>
        <p:spPr bwMode="auto">
          <a:xfrm>
            <a:off x="4775200" y="3708400"/>
            <a:ext cx="4140200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39" name="TextBox 32"/>
          <p:cNvSpPr txBox="1">
            <a:spLocks noChangeArrowheads="1"/>
          </p:cNvSpPr>
          <p:nvPr/>
        </p:nvSpPr>
        <p:spPr bwMode="auto">
          <a:xfrm>
            <a:off x="4648200" y="2717800"/>
            <a:ext cx="47244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 smtClean="0">
                <a:solidFill>
                  <a:prstClr val="black"/>
                </a:solidFill>
                <a:latin typeface="Arial Black" pitchFamily="34" charset="0"/>
              </a:rPr>
              <a:t>1-h HRRR forecast for 1 PM 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 smtClean="0">
                <a:solidFill>
                  <a:prstClr val="black"/>
                </a:solidFill>
                <a:latin typeface="Arial Black" pitchFamily="34" charset="0"/>
              </a:rPr>
              <a:t>80 m AGL wind speed (kts)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 smtClean="0">
                <a:solidFill>
                  <a:prstClr val="black"/>
                </a:solidFill>
                <a:latin typeface="Arial Black" pitchFamily="34" charset="0"/>
              </a:rPr>
              <a:t>and  direction (barbs)</a:t>
            </a:r>
          </a:p>
        </p:txBody>
      </p:sp>
      <p:sp>
        <p:nvSpPr>
          <p:cNvPr id="5140" name="TextBox 34"/>
          <p:cNvSpPr txBox="1">
            <a:spLocks noChangeArrowheads="1"/>
          </p:cNvSpPr>
          <p:nvPr/>
        </p:nvSpPr>
        <p:spPr bwMode="auto">
          <a:xfrm>
            <a:off x="152400" y="6443663"/>
            <a:ext cx="1449388" cy="4127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 fontAlgn="base">
              <a:lnSpc>
                <a:spcPts val="25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smtClean="0">
                <a:solidFill>
                  <a:srgbClr val="FF0000"/>
                </a:solidFill>
                <a:latin typeface="Arial Black" pitchFamily="34" charset="0"/>
              </a:rPr>
              <a:t>1-h fcst</a:t>
            </a:r>
          </a:p>
        </p:txBody>
      </p:sp>
      <p:sp>
        <p:nvSpPr>
          <p:cNvPr id="5141" name="TextBox 32"/>
          <p:cNvSpPr txBox="1">
            <a:spLocks noChangeArrowheads="1"/>
          </p:cNvSpPr>
          <p:nvPr/>
        </p:nvSpPr>
        <p:spPr bwMode="auto">
          <a:xfrm>
            <a:off x="-152400" y="3714750"/>
            <a:ext cx="50292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 smtClean="0">
                <a:solidFill>
                  <a:prstClr val="black"/>
                </a:solidFill>
                <a:latin typeface="Arial Black" pitchFamily="34" charset="0"/>
              </a:rPr>
              <a:t>HRRR forecast radar reflectivity</a:t>
            </a:r>
          </a:p>
        </p:txBody>
      </p:sp>
      <p:sp>
        <p:nvSpPr>
          <p:cNvPr id="5142" name="TextBox 32"/>
          <p:cNvSpPr txBox="1">
            <a:spLocks noChangeArrowheads="1"/>
          </p:cNvSpPr>
          <p:nvPr/>
        </p:nvSpPr>
        <p:spPr bwMode="auto">
          <a:xfrm>
            <a:off x="4419600" y="838200"/>
            <a:ext cx="472440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 smtClean="0">
                <a:solidFill>
                  <a:srgbClr val="FF0000"/>
                </a:solidFill>
                <a:latin typeface="Arial Black" pitchFamily="34" charset="0"/>
              </a:rPr>
              <a:t>HRRR forecast </a:t>
            </a:r>
            <a:r>
              <a:rPr lang="en-US" sz="2000" smtClean="0">
                <a:solidFill>
                  <a:prstClr val="black"/>
                </a:solidFill>
                <a:latin typeface="Arial Black" pitchFamily="34" charset="0"/>
              </a:rPr>
              <a:t>from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 smtClean="0">
                <a:solidFill>
                  <a:prstClr val="black"/>
                </a:solidFill>
                <a:latin typeface="Arial Black" pitchFamily="34" charset="0"/>
              </a:rPr>
              <a:t>1900 UTC (noon MST)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 smtClean="0">
                <a:solidFill>
                  <a:prstClr val="black"/>
                </a:solidFill>
                <a:latin typeface="Arial Black" pitchFamily="34" charset="0"/>
              </a:rPr>
              <a:t>model run, which is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 smtClean="0">
                <a:solidFill>
                  <a:srgbClr val="FF0000"/>
                </a:solidFill>
                <a:latin typeface="Arial Black" pitchFamily="34" charset="0"/>
              </a:rPr>
              <a:t>available by 2 PM MST</a:t>
            </a:r>
          </a:p>
        </p:txBody>
      </p:sp>
    </p:spTree>
    <p:extLst>
      <p:ext uri="{BB962C8B-B14F-4D97-AF65-F5344CB8AC3E}">
        <p14:creationId xmlns:p14="http://schemas.microsoft.com/office/powerpoint/2010/main" val="25925367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9" descr="cref_t4sfc_f02.png"/>
          <p:cNvPicPr>
            <a:picLocks noChangeAspect="1"/>
          </p:cNvPicPr>
          <p:nvPr/>
        </p:nvPicPr>
        <p:blipFill>
          <a:blip r:embed="rId2"/>
          <a:srcRect l="43587" t="45419" r="38556" b="43871"/>
          <a:stretch>
            <a:fillRect/>
          </a:stretch>
        </p:blipFill>
        <p:spPr bwMode="auto">
          <a:xfrm>
            <a:off x="228600" y="4114800"/>
            <a:ext cx="4090988" cy="2655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8"/>
          <p:cNvGrpSpPr>
            <a:grpSpLocks noChangeAspect="1"/>
          </p:cNvGrpSpPr>
          <p:nvPr/>
        </p:nvGrpSpPr>
        <p:grpSpPr bwMode="auto">
          <a:xfrm>
            <a:off x="76200" y="152400"/>
            <a:ext cx="4449763" cy="3516313"/>
            <a:chOff x="699370" y="381000"/>
            <a:chExt cx="6096000" cy="4815840"/>
          </a:xfrm>
        </p:grpSpPr>
        <p:pic>
          <p:nvPicPr>
            <p:cNvPr id="6169" name="Picture 17" descr="CREF_20130630_210000_35_500000-115_00000033_500000_5_0_0_1.png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99370" y="381000"/>
              <a:ext cx="6096000" cy="48158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" name="Isosceles Triangle 18"/>
            <p:cNvSpPr/>
            <p:nvPr/>
          </p:nvSpPr>
          <p:spPr>
            <a:xfrm>
              <a:off x="4189945" y="3048737"/>
              <a:ext cx="230530" cy="228290"/>
            </a:xfrm>
            <a:prstGeom prst="triangl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30" name="Isosceles Triangle 29"/>
          <p:cNvSpPr/>
          <p:nvPr/>
        </p:nvSpPr>
        <p:spPr>
          <a:xfrm>
            <a:off x="2590800" y="6019800"/>
            <a:ext cx="228600" cy="228600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6149" name="Picture 16" descr="wind_t480m_f02.png"/>
          <p:cNvPicPr>
            <a:picLocks noChangeAspect="1"/>
          </p:cNvPicPr>
          <p:nvPr/>
        </p:nvPicPr>
        <p:blipFill>
          <a:blip r:embed="rId4"/>
          <a:srcRect l="43484" t="45468" r="38467" b="43918"/>
          <a:stretch>
            <a:fillRect/>
          </a:stretch>
        </p:blipFill>
        <p:spPr bwMode="auto">
          <a:xfrm>
            <a:off x="4740275" y="4114800"/>
            <a:ext cx="4144963" cy="2630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0" name="TextBox 28"/>
          <p:cNvSpPr txBox="1">
            <a:spLocks noChangeArrowheads="1"/>
          </p:cNvSpPr>
          <p:nvPr/>
        </p:nvSpPr>
        <p:spPr bwMode="auto">
          <a:xfrm>
            <a:off x="4692650" y="6019800"/>
            <a:ext cx="1449388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 fontAlgn="base">
              <a:lnSpc>
                <a:spcPts val="25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smtClean="0">
                <a:solidFill>
                  <a:srgbClr val="FF0000"/>
                </a:solidFill>
                <a:latin typeface="Arial Black" pitchFamily="34" charset="0"/>
              </a:rPr>
              <a:t>HRRR</a:t>
            </a:r>
          </a:p>
          <a:p>
            <a:pPr defTabSz="914400" fontAlgn="base">
              <a:lnSpc>
                <a:spcPts val="25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smtClean="0">
                <a:solidFill>
                  <a:srgbClr val="FF0000"/>
                </a:solidFill>
                <a:latin typeface="Arial Black" pitchFamily="34" charset="0"/>
              </a:rPr>
              <a:t>2-h fcst</a:t>
            </a:r>
          </a:p>
        </p:txBody>
      </p:sp>
      <p:sp>
        <p:nvSpPr>
          <p:cNvPr id="6151" name="TextBox 31"/>
          <p:cNvSpPr txBox="1">
            <a:spLocks noChangeArrowheads="1"/>
          </p:cNvSpPr>
          <p:nvPr/>
        </p:nvSpPr>
        <p:spPr bwMode="auto">
          <a:xfrm>
            <a:off x="3048000" y="2667000"/>
            <a:ext cx="12795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 smtClean="0">
                <a:solidFill>
                  <a:prstClr val="white"/>
                </a:solidFill>
                <a:latin typeface="Arial Black" pitchFamily="34" charset="0"/>
              </a:rPr>
              <a:t>2100 z</a:t>
            </a:r>
          </a:p>
        </p:txBody>
      </p:sp>
      <p:sp>
        <p:nvSpPr>
          <p:cNvPr id="6152" name="TextBox 34"/>
          <p:cNvSpPr txBox="1">
            <a:spLocks noChangeArrowheads="1"/>
          </p:cNvSpPr>
          <p:nvPr/>
        </p:nvSpPr>
        <p:spPr bwMode="auto">
          <a:xfrm>
            <a:off x="990600" y="2743200"/>
            <a:ext cx="17367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prstClr val="white"/>
                </a:solidFill>
                <a:latin typeface="Arial Black" pitchFamily="34" charset="0"/>
              </a:rPr>
              <a:t>200 PM MST</a:t>
            </a:r>
          </a:p>
        </p:txBody>
      </p:sp>
      <p:sp>
        <p:nvSpPr>
          <p:cNvPr id="18" name="Isosceles Triangle 17"/>
          <p:cNvSpPr/>
          <p:nvPr/>
        </p:nvSpPr>
        <p:spPr>
          <a:xfrm>
            <a:off x="7132638" y="6019800"/>
            <a:ext cx="228600" cy="228600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154" name="TextBox 8"/>
          <p:cNvSpPr txBox="1">
            <a:spLocks noChangeArrowheads="1"/>
          </p:cNvSpPr>
          <p:nvPr/>
        </p:nvSpPr>
        <p:spPr bwMode="auto">
          <a:xfrm>
            <a:off x="1143000" y="2252663"/>
            <a:ext cx="85725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Yarnell</a:t>
            </a:r>
          </a:p>
        </p:txBody>
      </p:sp>
      <p:cxnSp>
        <p:nvCxnSpPr>
          <p:cNvPr id="21" name="Straight Arrow Connector 20"/>
          <p:cNvCxnSpPr>
            <a:stCxn id="6154" idx="3"/>
          </p:cNvCxnSpPr>
          <p:nvPr/>
        </p:nvCxnSpPr>
        <p:spPr>
          <a:xfrm flipV="1">
            <a:off x="2000250" y="2286000"/>
            <a:ext cx="438150" cy="134938"/>
          </a:xfrm>
          <a:prstGeom prst="straightConnector1">
            <a:avLst/>
          </a:prstGeom>
          <a:ln w="38100">
            <a:solidFill>
              <a:schemeClr val="bg1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56" name="TextBox 8"/>
          <p:cNvSpPr txBox="1">
            <a:spLocks noChangeArrowheads="1"/>
          </p:cNvSpPr>
          <p:nvPr/>
        </p:nvSpPr>
        <p:spPr bwMode="auto">
          <a:xfrm>
            <a:off x="1295400" y="5029200"/>
            <a:ext cx="97631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smtClean="0">
                <a:solidFill>
                  <a:prstClr val="black"/>
                </a:solidFill>
                <a:latin typeface="Arial Black" pitchFamily="34" charset="0"/>
                <a:cs typeface="Arial" pitchFamily="34" charset="0"/>
              </a:rPr>
              <a:t>Yarnell</a:t>
            </a:r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1828800" y="5334000"/>
            <a:ext cx="685800" cy="609600"/>
          </a:xfrm>
          <a:prstGeom prst="straightConnector1">
            <a:avLst/>
          </a:prstGeom>
          <a:ln w="38100">
            <a:solidFill>
              <a:schemeClr val="tx1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58" name="TextBox 8"/>
          <p:cNvSpPr txBox="1">
            <a:spLocks noChangeArrowheads="1"/>
          </p:cNvSpPr>
          <p:nvPr/>
        </p:nvSpPr>
        <p:spPr bwMode="auto">
          <a:xfrm>
            <a:off x="5638800" y="5116513"/>
            <a:ext cx="10747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prstClr val="black"/>
                </a:solidFill>
                <a:latin typeface="Arial Black" pitchFamily="34" charset="0"/>
                <a:cs typeface="Arial" pitchFamily="34" charset="0"/>
              </a:rPr>
              <a:t>Yarnell</a:t>
            </a:r>
          </a:p>
        </p:txBody>
      </p:sp>
      <p:cxnSp>
        <p:nvCxnSpPr>
          <p:cNvPr id="28" name="Straight Arrow Connector 27"/>
          <p:cNvCxnSpPr/>
          <p:nvPr/>
        </p:nvCxnSpPr>
        <p:spPr>
          <a:xfrm>
            <a:off x="6400800" y="5410200"/>
            <a:ext cx="685800" cy="609600"/>
          </a:xfrm>
          <a:prstGeom prst="straightConnector1">
            <a:avLst/>
          </a:prstGeom>
          <a:ln w="50800">
            <a:solidFill>
              <a:schemeClr val="tx1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60" name="TextBox 32"/>
          <p:cNvSpPr txBox="1">
            <a:spLocks noChangeArrowheads="1"/>
          </p:cNvSpPr>
          <p:nvPr/>
        </p:nvSpPr>
        <p:spPr bwMode="auto">
          <a:xfrm>
            <a:off x="76200" y="381000"/>
            <a:ext cx="1782763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 smtClean="0">
                <a:solidFill>
                  <a:prstClr val="white"/>
                </a:solidFill>
                <a:latin typeface="Arial Black" pitchFamily="34" charset="0"/>
              </a:rPr>
              <a:t>Observed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 smtClean="0">
                <a:solidFill>
                  <a:prstClr val="white"/>
                </a:solidFill>
                <a:latin typeface="Arial Black" pitchFamily="34" charset="0"/>
              </a:rPr>
              <a:t>Radar</a:t>
            </a:r>
          </a:p>
        </p:txBody>
      </p:sp>
      <p:sp>
        <p:nvSpPr>
          <p:cNvPr id="6161" name="TextBox 34"/>
          <p:cNvSpPr txBox="1">
            <a:spLocks noChangeArrowheads="1"/>
          </p:cNvSpPr>
          <p:nvPr/>
        </p:nvSpPr>
        <p:spPr bwMode="auto">
          <a:xfrm>
            <a:off x="228600" y="6126163"/>
            <a:ext cx="1320800" cy="42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 fontAlgn="base">
              <a:lnSpc>
                <a:spcPts val="25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smtClean="0">
                <a:solidFill>
                  <a:srgbClr val="FF0000"/>
                </a:solidFill>
                <a:latin typeface="Arial Black" pitchFamily="34" charset="0"/>
              </a:rPr>
              <a:t>HRRR</a:t>
            </a:r>
          </a:p>
        </p:txBody>
      </p:sp>
      <p:pic>
        <p:nvPicPr>
          <p:cNvPr id="6162" name="Picture 17" descr="wind_t480m_f00.png"/>
          <p:cNvPicPr>
            <a:picLocks noChangeAspect="1"/>
          </p:cNvPicPr>
          <p:nvPr/>
        </p:nvPicPr>
        <p:blipFill>
          <a:blip r:embed="rId5"/>
          <a:srcRect l="5576" t="93002" r="40138" b="2068"/>
          <a:stretch>
            <a:fillRect/>
          </a:stretch>
        </p:blipFill>
        <p:spPr bwMode="auto">
          <a:xfrm>
            <a:off x="4775200" y="3708400"/>
            <a:ext cx="4140200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63" name="TextBox 32"/>
          <p:cNvSpPr txBox="1">
            <a:spLocks noChangeArrowheads="1"/>
          </p:cNvSpPr>
          <p:nvPr/>
        </p:nvSpPr>
        <p:spPr bwMode="auto">
          <a:xfrm>
            <a:off x="4648200" y="2717800"/>
            <a:ext cx="47244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 smtClean="0">
                <a:solidFill>
                  <a:prstClr val="black"/>
                </a:solidFill>
                <a:latin typeface="Arial Black" pitchFamily="34" charset="0"/>
              </a:rPr>
              <a:t>2-h HRRR forecast for 2 PM 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 smtClean="0">
                <a:solidFill>
                  <a:prstClr val="black"/>
                </a:solidFill>
                <a:latin typeface="Arial Black" pitchFamily="34" charset="0"/>
              </a:rPr>
              <a:t>80 m AGL wind speed (kts)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 smtClean="0">
                <a:solidFill>
                  <a:prstClr val="black"/>
                </a:solidFill>
                <a:latin typeface="Arial Black" pitchFamily="34" charset="0"/>
              </a:rPr>
              <a:t>and  direction (barbs)</a:t>
            </a:r>
          </a:p>
        </p:txBody>
      </p:sp>
      <p:sp>
        <p:nvSpPr>
          <p:cNvPr id="6164" name="TextBox 34"/>
          <p:cNvSpPr txBox="1">
            <a:spLocks noChangeArrowheads="1"/>
          </p:cNvSpPr>
          <p:nvPr/>
        </p:nvSpPr>
        <p:spPr bwMode="auto">
          <a:xfrm>
            <a:off x="152400" y="6443663"/>
            <a:ext cx="1449388" cy="4127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 fontAlgn="base">
              <a:lnSpc>
                <a:spcPts val="25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smtClean="0">
                <a:solidFill>
                  <a:srgbClr val="FF0000"/>
                </a:solidFill>
                <a:latin typeface="Arial Black" pitchFamily="34" charset="0"/>
              </a:rPr>
              <a:t>2-h fcst</a:t>
            </a:r>
          </a:p>
        </p:txBody>
      </p:sp>
      <p:sp>
        <p:nvSpPr>
          <p:cNvPr id="6165" name="TextBox 32"/>
          <p:cNvSpPr txBox="1">
            <a:spLocks noChangeArrowheads="1"/>
          </p:cNvSpPr>
          <p:nvPr/>
        </p:nvSpPr>
        <p:spPr bwMode="auto">
          <a:xfrm>
            <a:off x="-152400" y="3714750"/>
            <a:ext cx="50292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 smtClean="0">
                <a:solidFill>
                  <a:prstClr val="black"/>
                </a:solidFill>
                <a:latin typeface="Arial Black" pitchFamily="34" charset="0"/>
              </a:rPr>
              <a:t>HRRR forecast radar reflectivity</a:t>
            </a:r>
          </a:p>
        </p:txBody>
      </p:sp>
      <p:sp>
        <p:nvSpPr>
          <p:cNvPr id="6166" name="TextBox 8"/>
          <p:cNvSpPr txBox="1">
            <a:spLocks noChangeArrowheads="1"/>
          </p:cNvSpPr>
          <p:nvPr/>
        </p:nvSpPr>
        <p:spPr bwMode="auto">
          <a:xfrm>
            <a:off x="6781800" y="4876800"/>
            <a:ext cx="990600" cy="865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 fontAlgn="base">
              <a:lnSpc>
                <a:spcPts val="2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000" b="1" smtClean="0">
                <a:solidFill>
                  <a:srgbClr val="800080"/>
                </a:solidFill>
                <a:latin typeface="Arial Black" pitchFamily="34" charset="0"/>
              </a:rPr>
              <a:t>Gust </a:t>
            </a:r>
          </a:p>
          <a:p>
            <a:pPr algn="ctr" defTabSz="914400" fontAlgn="base">
              <a:lnSpc>
                <a:spcPts val="2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000" b="1" smtClean="0">
                <a:solidFill>
                  <a:srgbClr val="800080"/>
                </a:solidFill>
                <a:latin typeface="Arial Black" pitchFamily="34" charset="0"/>
              </a:rPr>
              <a:t>Front </a:t>
            </a:r>
          </a:p>
          <a:p>
            <a:pPr algn="ctr" defTabSz="914400" fontAlgn="base">
              <a:lnSpc>
                <a:spcPts val="2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000" b="1" smtClean="0">
                <a:solidFill>
                  <a:srgbClr val="800080"/>
                </a:solidFill>
                <a:latin typeface="Arial Black" pitchFamily="34" charset="0"/>
              </a:rPr>
              <a:t>Edge</a:t>
            </a:r>
          </a:p>
        </p:txBody>
      </p:sp>
      <p:sp>
        <p:nvSpPr>
          <p:cNvPr id="25" name="Freeform 24"/>
          <p:cNvSpPr/>
          <p:nvPr/>
        </p:nvSpPr>
        <p:spPr>
          <a:xfrm>
            <a:off x="7804150" y="5130800"/>
            <a:ext cx="615950" cy="701675"/>
          </a:xfrm>
          <a:custGeom>
            <a:avLst/>
            <a:gdLst>
              <a:gd name="connsiteX0" fmla="*/ 43218 w 616424"/>
              <a:gd name="connsiteY0" fmla="*/ 0 h 700585"/>
              <a:gd name="connsiteX1" fmla="*/ 2274 w 616424"/>
              <a:gd name="connsiteY1" fmla="*/ 245660 h 700585"/>
              <a:gd name="connsiteX2" fmla="*/ 56865 w 616424"/>
              <a:gd name="connsiteY2" fmla="*/ 464024 h 700585"/>
              <a:gd name="connsiteX3" fmla="*/ 206991 w 616424"/>
              <a:gd name="connsiteY3" fmla="*/ 614149 h 700585"/>
              <a:gd name="connsiteX4" fmla="*/ 370764 w 616424"/>
              <a:gd name="connsiteY4" fmla="*/ 696036 h 700585"/>
              <a:gd name="connsiteX5" fmla="*/ 575480 w 616424"/>
              <a:gd name="connsiteY5" fmla="*/ 641445 h 700585"/>
              <a:gd name="connsiteX6" fmla="*/ 616424 w 616424"/>
              <a:gd name="connsiteY6" fmla="*/ 559558 h 700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6424" h="700585">
                <a:moveTo>
                  <a:pt x="43218" y="0"/>
                </a:moveTo>
                <a:cubicBezTo>
                  <a:pt x="21609" y="84161"/>
                  <a:pt x="0" y="168323"/>
                  <a:pt x="2274" y="245660"/>
                </a:cubicBezTo>
                <a:cubicBezTo>
                  <a:pt x="4549" y="322997"/>
                  <a:pt x="22746" y="402609"/>
                  <a:pt x="56865" y="464024"/>
                </a:cubicBezTo>
                <a:cubicBezTo>
                  <a:pt x="90984" y="525439"/>
                  <a:pt x="154675" y="575480"/>
                  <a:pt x="206991" y="614149"/>
                </a:cubicBezTo>
                <a:cubicBezTo>
                  <a:pt x="259307" y="652818"/>
                  <a:pt x="309349" y="691487"/>
                  <a:pt x="370764" y="696036"/>
                </a:cubicBezTo>
                <a:cubicBezTo>
                  <a:pt x="432179" y="700585"/>
                  <a:pt x="534537" y="664191"/>
                  <a:pt x="575480" y="641445"/>
                </a:cubicBezTo>
                <a:cubicBezTo>
                  <a:pt x="616423" y="618699"/>
                  <a:pt x="616423" y="589128"/>
                  <a:pt x="616424" y="559558"/>
                </a:cubicBezTo>
              </a:path>
            </a:pathLst>
          </a:custGeom>
          <a:ln w="50800">
            <a:solidFill>
              <a:srgbClr val="8000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168" name="TextBox 32"/>
          <p:cNvSpPr txBox="1">
            <a:spLocks noChangeArrowheads="1"/>
          </p:cNvSpPr>
          <p:nvPr/>
        </p:nvSpPr>
        <p:spPr bwMode="auto">
          <a:xfrm>
            <a:off x="4419600" y="838200"/>
            <a:ext cx="472440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 smtClean="0">
                <a:solidFill>
                  <a:srgbClr val="FF0000"/>
                </a:solidFill>
                <a:latin typeface="Arial Black" pitchFamily="34" charset="0"/>
              </a:rPr>
              <a:t>HRRR forecast </a:t>
            </a:r>
            <a:r>
              <a:rPr lang="en-US" sz="2000" smtClean="0">
                <a:solidFill>
                  <a:prstClr val="black"/>
                </a:solidFill>
                <a:latin typeface="Arial Black" pitchFamily="34" charset="0"/>
              </a:rPr>
              <a:t>from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 smtClean="0">
                <a:solidFill>
                  <a:prstClr val="black"/>
                </a:solidFill>
                <a:latin typeface="Arial Black" pitchFamily="34" charset="0"/>
              </a:rPr>
              <a:t>1900 UTC (noon MST)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 smtClean="0">
                <a:solidFill>
                  <a:prstClr val="black"/>
                </a:solidFill>
                <a:latin typeface="Arial Black" pitchFamily="34" charset="0"/>
              </a:rPr>
              <a:t>model run, which is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 smtClean="0">
                <a:solidFill>
                  <a:srgbClr val="FF0000"/>
                </a:solidFill>
                <a:latin typeface="Arial Black" pitchFamily="34" charset="0"/>
              </a:rPr>
              <a:t>available by 2 PM MST</a:t>
            </a:r>
          </a:p>
        </p:txBody>
      </p:sp>
    </p:spTree>
    <p:extLst>
      <p:ext uri="{BB962C8B-B14F-4D97-AF65-F5344CB8AC3E}">
        <p14:creationId xmlns:p14="http://schemas.microsoft.com/office/powerpoint/2010/main" val="17999408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5" descr="cref_t4sfc_f03.png"/>
          <p:cNvPicPr>
            <a:picLocks noChangeAspect="1"/>
          </p:cNvPicPr>
          <p:nvPr/>
        </p:nvPicPr>
        <p:blipFill>
          <a:blip r:embed="rId2"/>
          <a:srcRect l="43587" t="45419" r="38556" b="43871"/>
          <a:stretch>
            <a:fillRect/>
          </a:stretch>
        </p:blipFill>
        <p:spPr bwMode="auto">
          <a:xfrm>
            <a:off x="228600" y="4114800"/>
            <a:ext cx="4090988" cy="2655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7"/>
          <p:cNvGrpSpPr>
            <a:grpSpLocks noChangeAspect="1"/>
          </p:cNvGrpSpPr>
          <p:nvPr/>
        </p:nvGrpSpPr>
        <p:grpSpPr bwMode="auto">
          <a:xfrm>
            <a:off x="152400" y="152400"/>
            <a:ext cx="4449763" cy="3516313"/>
            <a:chOff x="762000" y="381000"/>
            <a:chExt cx="6096000" cy="4815840"/>
          </a:xfrm>
        </p:grpSpPr>
        <p:pic>
          <p:nvPicPr>
            <p:cNvPr id="7195" name="Picture 23" descr="CREF_20130630_220000_35_500000-115_00000033_500000_5_0_0_1.png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762000" y="381000"/>
              <a:ext cx="6096000" cy="48158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5" name="Isosceles Triangle 24"/>
            <p:cNvSpPr/>
            <p:nvPr/>
          </p:nvSpPr>
          <p:spPr>
            <a:xfrm>
              <a:off x="4191680" y="3048737"/>
              <a:ext cx="228355" cy="228290"/>
            </a:xfrm>
            <a:prstGeom prst="triangl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27" name="Isosceles Triangle 26"/>
          <p:cNvSpPr/>
          <p:nvPr/>
        </p:nvSpPr>
        <p:spPr>
          <a:xfrm>
            <a:off x="2590800" y="6019800"/>
            <a:ext cx="228600" cy="228600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173" name="Picture 16" descr="wind_t480m_f03.png"/>
          <p:cNvPicPr>
            <a:picLocks noChangeAspect="1"/>
          </p:cNvPicPr>
          <p:nvPr/>
        </p:nvPicPr>
        <p:blipFill>
          <a:blip r:embed="rId4"/>
          <a:srcRect l="43484" t="45468" r="38467" b="43918"/>
          <a:stretch>
            <a:fillRect/>
          </a:stretch>
        </p:blipFill>
        <p:spPr bwMode="auto">
          <a:xfrm>
            <a:off x="4694238" y="4114800"/>
            <a:ext cx="4144962" cy="2630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4" name="TextBox 28"/>
          <p:cNvSpPr txBox="1">
            <a:spLocks noChangeArrowheads="1"/>
          </p:cNvSpPr>
          <p:nvPr/>
        </p:nvSpPr>
        <p:spPr bwMode="auto">
          <a:xfrm>
            <a:off x="4648200" y="6019800"/>
            <a:ext cx="1449388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 fontAlgn="base">
              <a:lnSpc>
                <a:spcPts val="25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smtClean="0">
                <a:solidFill>
                  <a:srgbClr val="FF0000"/>
                </a:solidFill>
                <a:latin typeface="Arial Black" pitchFamily="34" charset="0"/>
              </a:rPr>
              <a:t>HRRR</a:t>
            </a:r>
          </a:p>
          <a:p>
            <a:pPr defTabSz="914400" fontAlgn="base">
              <a:lnSpc>
                <a:spcPts val="25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smtClean="0">
                <a:solidFill>
                  <a:srgbClr val="FF0000"/>
                </a:solidFill>
                <a:latin typeface="Arial Black" pitchFamily="34" charset="0"/>
              </a:rPr>
              <a:t>3-h fcst</a:t>
            </a:r>
          </a:p>
        </p:txBody>
      </p:sp>
      <p:sp>
        <p:nvSpPr>
          <p:cNvPr id="7175" name="TextBox 31"/>
          <p:cNvSpPr txBox="1">
            <a:spLocks noChangeArrowheads="1"/>
          </p:cNvSpPr>
          <p:nvPr/>
        </p:nvSpPr>
        <p:spPr bwMode="auto">
          <a:xfrm>
            <a:off x="3048000" y="2667000"/>
            <a:ext cx="12795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 smtClean="0">
                <a:solidFill>
                  <a:prstClr val="white"/>
                </a:solidFill>
                <a:latin typeface="Arial Black" pitchFamily="34" charset="0"/>
              </a:rPr>
              <a:t>2200 z</a:t>
            </a:r>
          </a:p>
        </p:txBody>
      </p:sp>
      <p:sp>
        <p:nvSpPr>
          <p:cNvPr id="7176" name="TextBox 34"/>
          <p:cNvSpPr txBox="1">
            <a:spLocks noChangeArrowheads="1"/>
          </p:cNvSpPr>
          <p:nvPr/>
        </p:nvSpPr>
        <p:spPr bwMode="auto">
          <a:xfrm>
            <a:off x="990600" y="2743200"/>
            <a:ext cx="17367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prstClr val="white"/>
                </a:solidFill>
                <a:latin typeface="Arial Black" pitchFamily="34" charset="0"/>
              </a:rPr>
              <a:t>300 PM MST</a:t>
            </a:r>
          </a:p>
        </p:txBody>
      </p:sp>
      <p:sp>
        <p:nvSpPr>
          <p:cNvPr id="7177" name="TextBox 8"/>
          <p:cNvSpPr txBox="1">
            <a:spLocks noChangeArrowheads="1"/>
          </p:cNvSpPr>
          <p:nvPr/>
        </p:nvSpPr>
        <p:spPr bwMode="auto">
          <a:xfrm>
            <a:off x="1143000" y="2252663"/>
            <a:ext cx="85725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Yarnell</a:t>
            </a:r>
          </a:p>
        </p:txBody>
      </p:sp>
      <p:cxnSp>
        <p:nvCxnSpPr>
          <p:cNvPr id="20" name="Straight Arrow Connector 19"/>
          <p:cNvCxnSpPr>
            <a:stCxn id="7177" idx="3"/>
          </p:cNvCxnSpPr>
          <p:nvPr/>
        </p:nvCxnSpPr>
        <p:spPr>
          <a:xfrm flipV="1">
            <a:off x="2000250" y="2286000"/>
            <a:ext cx="438150" cy="134938"/>
          </a:xfrm>
          <a:prstGeom prst="straightConnector1">
            <a:avLst/>
          </a:prstGeom>
          <a:ln w="38100">
            <a:solidFill>
              <a:schemeClr val="bg1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79" name="TextBox 8"/>
          <p:cNvSpPr txBox="1">
            <a:spLocks noChangeArrowheads="1"/>
          </p:cNvSpPr>
          <p:nvPr/>
        </p:nvSpPr>
        <p:spPr bwMode="auto">
          <a:xfrm>
            <a:off x="1295400" y="5029200"/>
            <a:ext cx="97631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smtClean="0">
                <a:solidFill>
                  <a:prstClr val="black"/>
                </a:solidFill>
                <a:latin typeface="Arial Black" pitchFamily="34" charset="0"/>
                <a:cs typeface="Arial" pitchFamily="34" charset="0"/>
              </a:rPr>
              <a:t>Yarnell</a:t>
            </a:r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1828800" y="5334000"/>
            <a:ext cx="685800" cy="609600"/>
          </a:xfrm>
          <a:prstGeom prst="straightConnector1">
            <a:avLst/>
          </a:prstGeom>
          <a:ln w="38100">
            <a:solidFill>
              <a:schemeClr val="tx1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81" name="TextBox 8"/>
          <p:cNvSpPr txBox="1">
            <a:spLocks noChangeArrowheads="1"/>
          </p:cNvSpPr>
          <p:nvPr/>
        </p:nvSpPr>
        <p:spPr bwMode="auto">
          <a:xfrm>
            <a:off x="5638800" y="5116513"/>
            <a:ext cx="10747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prstClr val="black"/>
                </a:solidFill>
                <a:latin typeface="Arial Black" pitchFamily="34" charset="0"/>
                <a:cs typeface="Arial" pitchFamily="34" charset="0"/>
              </a:rPr>
              <a:t>Yarnell</a:t>
            </a:r>
          </a:p>
        </p:txBody>
      </p:sp>
      <p:cxnSp>
        <p:nvCxnSpPr>
          <p:cNvPr id="29" name="Straight Arrow Connector 28"/>
          <p:cNvCxnSpPr/>
          <p:nvPr/>
        </p:nvCxnSpPr>
        <p:spPr>
          <a:xfrm>
            <a:off x="6400800" y="5410200"/>
            <a:ext cx="685800" cy="609600"/>
          </a:xfrm>
          <a:prstGeom prst="straightConnector1">
            <a:avLst/>
          </a:prstGeom>
          <a:ln w="50800">
            <a:solidFill>
              <a:schemeClr val="tx1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83" name="TextBox 32"/>
          <p:cNvSpPr txBox="1">
            <a:spLocks noChangeArrowheads="1"/>
          </p:cNvSpPr>
          <p:nvPr/>
        </p:nvSpPr>
        <p:spPr bwMode="auto">
          <a:xfrm>
            <a:off x="122238" y="1524000"/>
            <a:ext cx="1782762" cy="735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 fontAlgn="base">
              <a:lnSpc>
                <a:spcPts val="25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smtClean="0">
                <a:solidFill>
                  <a:prstClr val="white"/>
                </a:solidFill>
                <a:latin typeface="Arial Black" pitchFamily="34" charset="0"/>
              </a:rPr>
              <a:t>Observed</a:t>
            </a:r>
          </a:p>
          <a:p>
            <a:pPr algn="ctr" defTabSz="914400" fontAlgn="base">
              <a:lnSpc>
                <a:spcPts val="25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smtClean="0">
                <a:solidFill>
                  <a:prstClr val="white"/>
                </a:solidFill>
                <a:latin typeface="Arial Black" pitchFamily="34" charset="0"/>
              </a:rPr>
              <a:t>Radar</a:t>
            </a:r>
          </a:p>
        </p:txBody>
      </p:sp>
      <p:sp>
        <p:nvSpPr>
          <p:cNvPr id="7184" name="TextBox 34"/>
          <p:cNvSpPr txBox="1">
            <a:spLocks noChangeArrowheads="1"/>
          </p:cNvSpPr>
          <p:nvPr/>
        </p:nvSpPr>
        <p:spPr bwMode="auto">
          <a:xfrm>
            <a:off x="228600" y="6126163"/>
            <a:ext cx="1320800" cy="42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 fontAlgn="base">
              <a:lnSpc>
                <a:spcPts val="25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smtClean="0">
                <a:solidFill>
                  <a:srgbClr val="FF0000"/>
                </a:solidFill>
                <a:latin typeface="Arial Black" pitchFamily="34" charset="0"/>
              </a:rPr>
              <a:t>HRRR</a:t>
            </a:r>
          </a:p>
        </p:txBody>
      </p:sp>
      <p:pic>
        <p:nvPicPr>
          <p:cNvPr id="7185" name="Picture 17" descr="wind_t480m_f00.png"/>
          <p:cNvPicPr>
            <a:picLocks noChangeAspect="1"/>
          </p:cNvPicPr>
          <p:nvPr/>
        </p:nvPicPr>
        <p:blipFill>
          <a:blip r:embed="rId5"/>
          <a:srcRect l="5576" t="93002" r="40138" b="2068"/>
          <a:stretch>
            <a:fillRect/>
          </a:stretch>
        </p:blipFill>
        <p:spPr bwMode="auto">
          <a:xfrm>
            <a:off x="4775200" y="3708400"/>
            <a:ext cx="4140200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86" name="TextBox 32"/>
          <p:cNvSpPr txBox="1">
            <a:spLocks noChangeArrowheads="1"/>
          </p:cNvSpPr>
          <p:nvPr/>
        </p:nvSpPr>
        <p:spPr bwMode="auto">
          <a:xfrm>
            <a:off x="4648200" y="2717800"/>
            <a:ext cx="47244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 smtClean="0">
                <a:solidFill>
                  <a:prstClr val="black"/>
                </a:solidFill>
                <a:latin typeface="Arial Black" pitchFamily="34" charset="0"/>
              </a:rPr>
              <a:t>3-h HRRR forecast for 3 PM 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 smtClean="0">
                <a:solidFill>
                  <a:prstClr val="black"/>
                </a:solidFill>
                <a:latin typeface="Arial Black" pitchFamily="34" charset="0"/>
              </a:rPr>
              <a:t>80 m AGL wind speed (kts)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 smtClean="0">
                <a:solidFill>
                  <a:prstClr val="black"/>
                </a:solidFill>
                <a:latin typeface="Arial Black" pitchFamily="34" charset="0"/>
              </a:rPr>
              <a:t>and  direction (barbs)</a:t>
            </a:r>
          </a:p>
        </p:txBody>
      </p:sp>
      <p:sp>
        <p:nvSpPr>
          <p:cNvPr id="7187" name="TextBox 34"/>
          <p:cNvSpPr txBox="1">
            <a:spLocks noChangeArrowheads="1"/>
          </p:cNvSpPr>
          <p:nvPr/>
        </p:nvSpPr>
        <p:spPr bwMode="auto">
          <a:xfrm>
            <a:off x="152400" y="6443663"/>
            <a:ext cx="1449388" cy="4127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 fontAlgn="base">
              <a:lnSpc>
                <a:spcPts val="25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smtClean="0">
                <a:solidFill>
                  <a:srgbClr val="FF0000"/>
                </a:solidFill>
                <a:latin typeface="Arial Black" pitchFamily="34" charset="0"/>
              </a:rPr>
              <a:t>3-h fcst</a:t>
            </a:r>
          </a:p>
        </p:txBody>
      </p:sp>
      <p:sp>
        <p:nvSpPr>
          <p:cNvPr id="7188" name="TextBox 32"/>
          <p:cNvSpPr txBox="1">
            <a:spLocks noChangeArrowheads="1"/>
          </p:cNvSpPr>
          <p:nvPr/>
        </p:nvSpPr>
        <p:spPr bwMode="auto">
          <a:xfrm>
            <a:off x="-152400" y="3714750"/>
            <a:ext cx="50292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 smtClean="0">
                <a:solidFill>
                  <a:prstClr val="black"/>
                </a:solidFill>
                <a:latin typeface="Arial Black" pitchFamily="34" charset="0"/>
              </a:rPr>
              <a:t>HRRR forecast radar reflectivity</a:t>
            </a:r>
          </a:p>
        </p:txBody>
      </p:sp>
      <p:sp>
        <p:nvSpPr>
          <p:cNvPr id="7189" name="TextBox 8"/>
          <p:cNvSpPr txBox="1">
            <a:spLocks noChangeArrowheads="1"/>
          </p:cNvSpPr>
          <p:nvPr/>
        </p:nvSpPr>
        <p:spPr bwMode="auto">
          <a:xfrm>
            <a:off x="6324600" y="6411913"/>
            <a:ext cx="21145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smtClean="0">
                <a:solidFill>
                  <a:srgbClr val="800080"/>
                </a:solidFill>
                <a:latin typeface="Arial Black" pitchFamily="34" charset="0"/>
              </a:rPr>
              <a:t>SW winds</a:t>
            </a:r>
          </a:p>
        </p:txBody>
      </p:sp>
      <p:cxnSp>
        <p:nvCxnSpPr>
          <p:cNvPr id="36" name="Straight Arrow Connector 35"/>
          <p:cNvCxnSpPr/>
          <p:nvPr/>
        </p:nvCxnSpPr>
        <p:spPr>
          <a:xfrm flipV="1">
            <a:off x="6705600" y="6096000"/>
            <a:ext cx="457200" cy="228600"/>
          </a:xfrm>
          <a:prstGeom prst="straightConnector1">
            <a:avLst/>
          </a:prstGeom>
          <a:ln w="76200">
            <a:solidFill>
              <a:srgbClr val="800080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Isosceles Triangle 17"/>
          <p:cNvSpPr/>
          <p:nvPr/>
        </p:nvSpPr>
        <p:spPr>
          <a:xfrm>
            <a:off x="7132638" y="6019800"/>
            <a:ext cx="228600" cy="228600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192" name="TextBox 8"/>
          <p:cNvSpPr txBox="1">
            <a:spLocks noChangeArrowheads="1"/>
          </p:cNvSpPr>
          <p:nvPr/>
        </p:nvSpPr>
        <p:spPr bwMode="auto">
          <a:xfrm>
            <a:off x="6553200" y="4648200"/>
            <a:ext cx="990600" cy="865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 fontAlgn="base">
              <a:lnSpc>
                <a:spcPts val="2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000" b="1" smtClean="0">
                <a:solidFill>
                  <a:srgbClr val="800080"/>
                </a:solidFill>
                <a:latin typeface="Arial Black" pitchFamily="34" charset="0"/>
              </a:rPr>
              <a:t>Gust </a:t>
            </a:r>
          </a:p>
          <a:p>
            <a:pPr algn="ctr" defTabSz="914400" fontAlgn="base">
              <a:lnSpc>
                <a:spcPts val="2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000" b="1" smtClean="0">
                <a:solidFill>
                  <a:srgbClr val="800080"/>
                </a:solidFill>
                <a:latin typeface="Arial Black" pitchFamily="34" charset="0"/>
              </a:rPr>
              <a:t>Front </a:t>
            </a:r>
          </a:p>
          <a:p>
            <a:pPr algn="ctr" defTabSz="914400" fontAlgn="base">
              <a:lnSpc>
                <a:spcPts val="2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000" b="1" smtClean="0">
                <a:solidFill>
                  <a:srgbClr val="800080"/>
                </a:solidFill>
                <a:latin typeface="Arial Black" pitchFamily="34" charset="0"/>
              </a:rPr>
              <a:t>Edge</a:t>
            </a:r>
          </a:p>
        </p:txBody>
      </p:sp>
      <p:sp>
        <p:nvSpPr>
          <p:cNvPr id="34" name="Freeform 33"/>
          <p:cNvSpPr/>
          <p:nvPr/>
        </p:nvSpPr>
        <p:spPr>
          <a:xfrm>
            <a:off x="7485063" y="4845050"/>
            <a:ext cx="927100" cy="1577975"/>
          </a:xfrm>
          <a:custGeom>
            <a:avLst/>
            <a:gdLst>
              <a:gd name="connsiteX0" fmla="*/ 484496 w 925773"/>
              <a:gd name="connsiteY0" fmla="*/ 0 h 1578591"/>
              <a:gd name="connsiteX1" fmla="*/ 348018 w 925773"/>
              <a:gd name="connsiteY1" fmla="*/ 13648 h 1578591"/>
              <a:gd name="connsiteX2" fmla="*/ 170597 w 925773"/>
              <a:gd name="connsiteY2" fmla="*/ 54591 h 1578591"/>
              <a:gd name="connsiteX3" fmla="*/ 34119 w 925773"/>
              <a:gd name="connsiteY3" fmla="*/ 191069 h 1578591"/>
              <a:gd name="connsiteX4" fmla="*/ 6824 w 925773"/>
              <a:gd name="connsiteY4" fmla="*/ 409433 h 1578591"/>
              <a:gd name="connsiteX5" fmla="*/ 6824 w 925773"/>
              <a:gd name="connsiteY5" fmla="*/ 573206 h 1578591"/>
              <a:gd name="connsiteX6" fmla="*/ 6824 w 925773"/>
              <a:gd name="connsiteY6" fmla="*/ 764275 h 1578591"/>
              <a:gd name="connsiteX7" fmla="*/ 47767 w 925773"/>
              <a:gd name="connsiteY7" fmla="*/ 996287 h 1578591"/>
              <a:gd name="connsiteX8" fmla="*/ 184245 w 925773"/>
              <a:gd name="connsiteY8" fmla="*/ 1255594 h 1578591"/>
              <a:gd name="connsiteX9" fmla="*/ 402609 w 925773"/>
              <a:gd name="connsiteY9" fmla="*/ 1419367 h 1578591"/>
              <a:gd name="connsiteX10" fmla="*/ 839337 w 925773"/>
              <a:gd name="connsiteY10" fmla="*/ 1555845 h 1578591"/>
              <a:gd name="connsiteX11" fmla="*/ 921224 w 925773"/>
              <a:gd name="connsiteY11" fmla="*/ 1555845 h 1578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25773" h="1578591">
                <a:moveTo>
                  <a:pt x="484496" y="0"/>
                </a:moveTo>
                <a:cubicBezTo>
                  <a:pt x="442415" y="2275"/>
                  <a:pt x="400335" y="4550"/>
                  <a:pt x="348018" y="13648"/>
                </a:cubicBezTo>
                <a:cubicBezTo>
                  <a:pt x="295702" y="22747"/>
                  <a:pt x="222914" y="25021"/>
                  <a:pt x="170597" y="54591"/>
                </a:cubicBezTo>
                <a:cubicBezTo>
                  <a:pt x="118280" y="84161"/>
                  <a:pt x="61415" y="131929"/>
                  <a:pt x="34119" y="191069"/>
                </a:cubicBezTo>
                <a:cubicBezTo>
                  <a:pt x="6824" y="250209"/>
                  <a:pt x="11373" y="345744"/>
                  <a:pt x="6824" y="409433"/>
                </a:cubicBezTo>
                <a:cubicBezTo>
                  <a:pt x="2275" y="473122"/>
                  <a:pt x="6824" y="573206"/>
                  <a:pt x="6824" y="573206"/>
                </a:cubicBezTo>
                <a:cubicBezTo>
                  <a:pt x="6824" y="632346"/>
                  <a:pt x="0" y="693762"/>
                  <a:pt x="6824" y="764275"/>
                </a:cubicBezTo>
                <a:cubicBezTo>
                  <a:pt x="13648" y="834789"/>
                  <a:pt x="18197" y="914401"/>
                  <a:pt x="47767" y="996287"/>
                </a:cubicBezTo>
                <a:cubicBezTo>
                  <a:pt x="77337" y="1078173"/>
                  <a:pt x="125105" y="1185081"/>
                  <a:pt x="184245" y="1255594"/>
                </a:cubicBezTo>
                <a:cubicBezTo>
                  <a:pt x="243385" y="1326107"/>
                  <a:pt x="293427" y="1369325"/>
                  <a:pt x="402609" y="1419367"/>
                </a:cubicBezTo>
                <a:cubicBezTo>
                  <a:pt x="511791" y="1469409"/>
                  <a:pt x="752901" y="1533099"/>
                  <a:pt x="839337" y="1555845"/>
                </a:cubicBezTo>
                <a:cubicBezTo>
                  <a:pt x="925773" y="1578591"/>
                  <a:pt x="923498" y="1567218"/>
                  <a:pt x="921224" y="1555845"/>
                </a:cubicBezTo>
              </a:path>
            </a:pathLst>
          </a:custGeom>
          <a:ln w="63500">
            <a:solidFill>
              <a:srgbClr val="8000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194" name="TextBox 32"/>
          <p:cNvSpPr txBox="1">
            <a:spLocks noChangeArrowheads="1"/>
          </p:cNvSpPr>
          <p:nvPr/>
        </p:nvSpPr>
        <p:spPr bwMode="auto">
          <a:xfrm>
            <a:off x="4419600" y="838200"/>
            <a:ext cx="472440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 smtClean="0">
                <a:solidFill>
                  <a:srgbClr val="FF0000"/>
                </a:solidFill>
                <a:latin typeface="Arial Black" pitchFamily="34" charset="0"/>
              </a:rPr>
              <a:t>HRRR forecast </a:t>
            </a:r>
            <a:r>
              <a:rPr lang="en-US" sz="2000" smtClean="0">
                <a:solidFill>
                  <a:prstClr val="black"/>
                </a:solidFill>
                <a:latin typeface="Arial Black" pitchFamily="34" charset="0"/>
              </a:rPr>
              <a:t>from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 smtClean="0">
                <a:solidFill>
                  <a:prstClr val="black"/>
                </a:solidFill>
                <a:latin typeface="Arial Black" pitchFamily="34" charset="0"/>
              </a:rPr>
              <a:t>1900 UTC (noon MST)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 smtClean="0">
                <a:solidFill>
                  <a:prstClr val="black"/>
                </a:solidFill>
                <a:latin typeface="Arial Black" pitchFamily="34" charset="0"/>
              </a:rPr>
              <a:t>model run, which is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 smtClean="0">
                <a:solidFill>
                  <a:srgbClr val="FF0000"/>
                </a:solidFill>
                <a:latin typeface="Arial Black" pitchFamily="34" charset="0"/>
              </a:rPr>
              <a:t>available by 2 PM MST</a:t>
            </a:r>
          </a:p>
        </p:txBody>
      </p:sp>
    </p:spTree>
    <p:extLst>
      <p:ext uri="{BB962C8B-B14F-4D97-AF65-F5344CB8AC3E}">
        <p14:creationId xmlns:p14="http://schemas.microsoft.com/office/powerpoint/2010/main" val="9175406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7" descr="cref_t4sfc_f04.png"/>
          <p:cNvPicPr>
            <a:picLocks noChangeAspect="1"/>
          </p:cNvPicPr>
          <p:nvPr/>
        </p:nvPicPr>
        <p:blipFill>
          <a:blip r:embed="rId2"/>
          <a:srcRect l="43587" t="45419" r="38556" b="43871"/>
          <a:stretch>
            <a:fillRect/>
          </a:stretch>
        </p:blipFill>
        <p:spPr bwMode="auto">
          <a:xfrm>
            <a:off x="228600" y="4125913"/>
            <a:ext cx="4090988" cy="2655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3"/>
          <p:cNvGrpSpPr>
            <a:grpSpLocks noChangeAspect="1"/>
          </p:cNvGrpSpPr>
          <p:nvPr/>
        </p:nvGrpSpPr>
        <p:grpSpPr bwMode="auto">
          <a:xfrm>
            <a:off x="46038" y="152400"/>
            <a:ext cx="4449762" cy="3516313"/>
            <a:chOff x="762000" y="365760"/>
            <a:chExt cx="6096000" cy="4815840"/>
          </a:xfrm>
        </p:grpSpPr>
        <p:pic>
          <p:nvPicPr>
            <p:cNvPr id="8217" name="Picture 16" descr="CREF_20130630_230000_35_500000-115_00000033_500000_5_0_0_1.png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762000" y="365760"/>
              <a:ext cx="6096000" cy="48158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" name="Isosceles Triangle 20"/>
            <p:cNvSpPr/>
            <p:nvPr/>
          </p:nvSpPr>
          <p:spPr>
            <a:xfrm>
              <a:off x="4191679" y="3033497"/>
              <a:ext cx="228356" cy="243510"/>
            </a:xfrm>
            <a:prstGeom prst="triangl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35" name="Isosceles Triangle 34"/>
          <p:cNvSpPr/>
          <p:nvPr/>
        </p:nvSpPr>
        <p:spPr>
          <a:xfrm>
            <a:off x="2590800" y="6019800"/>
            <a:ext cx="228600" cy="228600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8197" name="Picture 17" descr="wind_t480m_f04.png"/>
          <p:cNvPicPr>
            <a:picLocks noChangeAspect="1"/>
          </p:cNvPicPr>
          <p:nvPr/>
        </p:nvPicPr>
        <p:blipFill>
          <a:blip r:embed="rId4"/>
          <a:srcRect l="43484" t="45468" r="38467" b="43918"/>
          <a:stretch>
            <a:fillRect/>
          </a:stretch>
        </p:blipFill>
        <p:spPr bwMode="auto">
          <a:xfrm>
            <a:off x="4754563" y="4114800"/>
            <a:ext cx="4144962" cy="2630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8" name="TextBox 24"/>
          <p:cNvSpPr txBox="1">
            <a:spLocks noChangeArrowheads="1"/>
          </p:cNvSpPr>
          <p:nvPr/>
        </p:nvSpPr>
        <p:spPr bwMode="auto">
          <a:xfrm>
            <a:off x="4676775" y="6019800"/>
            <a:ext cx="1449388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 fontAlgn="base">
              <a:lnSpc>
                <a:spcPts val="25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smtClean="0">
                <a:solidFill>
                  <a:srgbClr val="FF0000"/>
                </a:solidFill>
                <a:latin typeface="Arial Black" pitchFamily="34" charset="0"/>
              </a:rPr>
              <a:t>HRRR</a:t>
            </a:r>
          </a:p>
          <a:p>
            <a:pPr defTabSz="914400" fontAlgn="base">
              <a:lnSpc>
                <a:spcPts val="25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smtClean="0">
                <a:solidFill>
                  <a:srgbClr val="FF0000"/>
                </a:solidFill>
                <a:latin typeface="Arial Black" pitchFamily="34" charset="0"/>
              </a:rPr>
              <a:t>4-h fcst</a:t>
            </a:r>
          </a:p>
        </p:txBody>
      </p:sp>
      <p:sp>
        <p:nvSpPr>
          <p:cNvPr id="8199" name="TextBox 29"/>
          <p:cNvSpPr txBox="1">
            <a:spLocks noChangeArrowheads="1"/>
          </p:cNvSpPr>
          <p:nvPr/>
        </p:nvSpPr>
        <p:spPr bwMode="auto">
          <a:xfrm>
            <a:off x="3048000" y="2667000"/>
            <a:ext cx="12795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 smtClean="0">
                <a:solidFill>
                  <a:prstClr val="white"/>
                </a:solidFill>
                <a:latin typeface="Arial Black" pitchFamily="34" charset="0"/>
              </a:rPr>
              <a:t>2300 z</a:t>
            </a:r>
          </a:p>
        </p:txBody>
      </p:sp>
      <p:sp>
        <p:nvSpPr>
          <p:cNvPr id="8200" name="TextBox 30"/>
          <p:cNvSpPr txBox="1">
            <a:spLocks noChangeArrowheads="1"/>
          </p:cNvSpPr>
          <p:nvPr/>
        </p:nvSpPr>
        <p:spPr bwMode="auto">
          <a:xfrm>
            <a:off x="990600" y="2743200"/>
            <a:ext cx="17367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prstClr val="white"/>
                </a:solidFill>
                <a:latin typeface="Arial Black" pitchFamily="34" charset="0"/>
              </a:rPr>
              <a:t>400 PM MST</a:t>
            </a:r>
          </a:p>
        </p:txBody>
      </p:sp>
      <p:sp>
        <p:nvSpPr>
          <p:cNvPr id="8201" name="TextBox 8"/>
          <p:cNvSpPr txBox="1">
            <a:spLocks noChangeArrowheads="1"/>
          </p:cNvSpPr>
          <p:nvPr/>
        </p:nvSpPr>
        <p:spPr bwMode="auto">
          <a:xfrm>
            <a:off x="1143000" y="2252663"/>
            <a:ext cx="85725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Yarnell</a:t>
            </a:r>
          </a:p>
        </p:txBody>
      </p:sp>
      <p:cxnSp>
        <p:nvCxnSpPr>
          <p:cNvPr id="20" name="Straight Arrow Connector 19"/>
          <p:cNvCxnSpPr>
            <a:stCxn id="8201" idx="3"/>
          </p:cNvCxnSpPr>
          <p:nvPr/>
        </p:nvCxnSpPr>
        <p:spPr>
          <a:xfrm flipV="1">
            <a:off x="2000250" y="2286000"/>
            <a:ext cx="438150" cy="134938"/>
          </a:xfrm>
          <a:prstGeom prst="straightConnector1">
            <a:avLst/>
          </a:prstGeom>
          <a:ln w="38100">
            <a:solidFill>
              <a:schemeClr val="bg1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03" name="TextBox 8"/>
          <p:cNvSpPr txBox="1">
            <a:spLocks noChangeArrowheads="1"/>
          </p:cNvSpPr>
          <p:nvPr/>
        </p:nvSpPr>
        <p:spPr bwMode="auto">
          <a:xfrm>
            <a:off x="1295400" y="5029200"/>
            <a:ext cx="97631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smtClean="0">
                <a:solidFill>
                  <a:prstClr val="black"/>
                </a:solidFill>
                <a:latin typeface="Arial Black" pitchFamily="34" charset="0"/>
                <a:cs typeface="Arial" pitchFamily="34" charset="0"/>
              </a:rPr>
              <a:t>Yarnell</a:t>
            </a:r>
          </a:p>
        </p:txBody>
      </p:sp>
      <p:cxnSp>
        <p:nvCxnSpPr>
          <p:cNvPr id="27" name="Straight Arrow Connector 26"/>
          <p:cNvCxnSpPr/>
          <p:nvPr/>
        </p:nvCxnSpPr>
        <p:spPr>
          <a:xfrm>
            <a:off x="1828800" y="5334000"/>
            <a:ext cx="685800" cy="609600"/>
          </a:xfrm>
          <a:prstGeom prst="straightConnector1">
            <a:avLst/>
          </a:prstGeom>
          <a:ln w="38100">
            <a:solidFill>
              <a:schemeClr val="tx1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05" name="TextBox 8"/>
          <p:cNvSpPr txBox="1">
            <a:spLocks noChangeArrowheads="1"/>
          </p:cNvSpPr>
          <p:nvPr/>
        </p:nvSpPr>
        <p:spPr bwMode="auto">
          <a:xfrm>
            <a:off x="5638800" y="5116513"/>
            <a:ext cx="10747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prstClr val="black"/>
                </a:solidFill>
                <a:latin typeface="Arial Black" pitchFamily="34" charset="0"/>
                <a:cs typeface="Arial" pitchFamily="34" charset="0"/>
              </a:rPr>
              <a:t>Yarnell</a:t>
            </a:r>
          </a:p>
        </p:txBody>
      </p:sp>
      <p:cxnSp>
        <p:nvCxnSpPr>
          <p:cNvPr id="29" name="Straight Arrow Connector 28"/>
          <p:cNvCxnSpPr/>
          <p:nvPr/>
        </p:nvCxnSpPr>
        <p:spPr>
          <a:xfrm>
            <a:off x="6400800" y="5410200"/>
            <a:ext cx="685800" cy="609600"/>
          </a:xfrm>
          <a:prstGeom prst="straightConnector1">
            <a:avLst/>
          </a:prstGeom>
          <a:ln w="50800">
            <a:solidFill>
              <a:schemeClr val="tx1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07" name="TextBox 32"/>
          <p:cNvSpPr txBox="1">
            <a:spLocks noChangeArrowheads="1"/>
          </p:cNvSpPr>
          <p:nvPr/>
        </p:nvSpPr>
        <p:spPr bwMode="auto">
          <a:xfrm>
            <a:off x="-30163" y="1600200"/>
            <a:ext cx="1782763" cy="735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 fontAlgn="base">
              <a:lnSpc>
                <a:spcPts val="25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smtClean="0">
                <a:solidFill>
                  <a:prstClr val="white"/>
                </a:solidFill>
                <a:latin typeface="Arial Black" pitchFamily="34" charset="0"/>
              </a:rPr>
              <a:t>Observed</a:t>
            </a:r>
          </a:p>
          <a:p>
            <a:pPr algn="ctr" defTabSz="914400" fontAlgn="base">
              <a:lnSpc>
                <a:spcPts val="25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smtClean="0">
                <a:solidFill>
                  <a:prstClr val="white"/>
                </a:solidFill>
                <a:latin typeface="Arial Black" pitchFamily="34" charset="0"/>
              </a:rPr>
              <a:t>Radar</a:t>
            </a:r>
          </a:p>
        </p:txBody>
      </p:sp>
      <p:sp>
        <p:nvSpPr>
          <p:cNvPr id="8208" name="TextBox 34"/>
          <p:cNvSpPr txBox="1">
            <a:spLocks noChangeArrowheads="1"/>
          </p:cNvSpPr>
          <p:nvPr/>
        </p:nvSpPr>
        <p:spPr bwMode="auto">
          <a:xfrm>
            <a:off x="228600" y="6126163"/>
            <a:ext cx="1320800" cy="42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 fontAlgn="base">
              <a:lnSpc>
                <a:spcPts val="25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smtClean="0">
                <a:solidFill>
                  <a:srgbClr val="FF0000"/>
                </a:solidFill>
                <a:latin typeface="Arial Black" pitchFamily="34" charset="0"/>
              </a:rPr>
              <a:t>HRRR</a:t>
            </a:r>
          </a:p>
        </p:txBody>
      </p:sp>
      <p:pic>
        <p:nvPicPr>
          <p:cNvPr id="8209" name="Picture 17" descr="wind_t480m_f00.png"/>
          <p:cNvPicPr>
            <a:picLocks noChangeAspect="1"/>
          </p:cNvPicPr>
          <p:nvPr/>
        </p:nvPicPr>
        <p:blipFill>
          <a:blip r:embed="rId5"/>
          <a:srcRect l="5576" t="93002" r="40138" b="2068"/>
          <a:stretch>
            <a:fillRect/>
          </a:stretch>
        </p:blipFill>
        <p:spPr bwMode="auto">
          <a:xfrm>
            <a:off x="4775200" y="3708400"/>
            <a:ext cx="4140200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10" name="TextBox 32"/>
          <p:cNvSpPr txBox="1">
            <a:spLocks noChangeArrowheads="1"/>
          </p:cNvSpPr>
          <p:nvPr/>
        </p:nvSpPr>
        <p:spPr bwMode="auto">
          <a:xfrm>
            <a:off x="4648200" y="2717800"/>
            <a:ext cx="47244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 smtClean="0">
                <a:solidFill>
                  <a:prstClr val="black"/>
                </a:solidFill>
                <a:latin typeface="Arial Black" pitchFamily="34" charset="0"/>
              </a:rPr>
              <a:t>4-h HRRR forecast for 4 PM 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 smtClean="0">
                <a:solidFill>
                  <a:prstClr val="black"/>
                </a:solidFill>
                <a:latin typeface="Arial Black" pitchFamily="34" charset="0"/>
              </a:rPr>
              <a:t>80 m AGL wind speed (kts)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 smtClean="0">
                <a:solidFill>
                  <a:prstClr val="black"/>
                </a:solidFill>
                <a:latin typeface="Arial Black" pitchFamily="34" charset="0"/>
              </a:rPr>
              <a:t>and  direction (barbs)</a:t>
            </a:r>
          </a:p>
        </p:txBody>
      </p:sp>
      <p:sp>
        <p:nvSpPr>
          <p:cNvPr id="8211" name="TextBox 34"/>
          <p:cNvSpPr txBox="1">
            <a:spLocks noChangeArrowheads="1"/>
          </p:cNvSpPr>
          <p:nvPr/>
        </p:nvSpPr>
        <p:spPr bwMode="auto">
          <a:xfrm>
            <a:off x="152400" y="6443663"/>
            <a:ext cx="1449388" cy="4127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 fontAlgn="base">
              <a:lnSpc>
                <a:spcPts val="25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smtClean="0">
                <a:solidFill>
                  <a:srgbClr val="FF0000"/>
                </a:solidFill>
                <a:latin typeface="Arial Black" pitchFamily="34" charset="0"/>
              </a:rPr>
              <a:t>4-h fcst</a:t>
            </a:r>
          </a:p>
        </p:txBody>
      </p:sp>
      <p:sp>
        <p:nvSpPr>
          <p:cNvPr id="8212" name="TextBox 32"/>
          <p:cNvSpPr txBox="1">
            <a:spLocks noChangeArrowheads="1"/>
          </p:cNvSpPr>
          <p:nvPr/>
        </p:nvSpPr>
        <p:spPr bwMode="auto">
          <a:xfrm>
            <a:off x="-152400" y="3714750"/>
            <a:ext cx="50292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 smtClean="0">
                <a:solidFill>
                  <a:prstClr val="black"/>
                </a:solidFill>
                <a:latin typeface="Arial Black" pitchFamily="34" charset="0"/>
              </a:rPr>
              <a:t>HRRR forecast radar reflectivity</a:t>
            </a:r>
          </a:p>
        </p:txBody>
      </p:sp>
      <p:sp>
        <p:nvSpPr>
          <p:cNvPr id="8213" name="TextBox 8"/>
          <p:cNvSpPr txBox="1">
            <a:spLocks noChangeArrowheads="1"/>
          </p:cNvSpPr>
          <p:nvPr/>
        </p:nvSpPr>
        <p:spPr bwMode="auto">
          <a:xfrm>
            <a:off x="6248400" y="5943600"/>
            <a:ext cx="990600" cy="865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 fontAlgn="base">
              <a:lnSpc>
                <a:spcPts val="2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000" b="1" smtClean="0">
                <a:solidFill>
                  <a:srgbClr val="800080"/>
                </a:solidFill>
                <a:latin typeface="Arial Black" pitchFamily="34" charset="0"/>
              </a:rPr>
              <a:t>Gust </a:t>
            </a:r>
          </a:p>
          <a:p>
            <a:pPr algn="ctr" defTabSz="914400" fontAlgn="base">
              <a:lnSpc>
                <a:spcPts val="2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000" b="1" smtClean="0">
                <a:solidFill>
                  <a:srgbClr val="800080"/>
                </a:solidFill>
                <a:latin typeface="Arial Black" pitchFamily="34" charset="0"/>
              </a:rPr>
              <a:t>Front </a:t>
            </a:r>
          </a:p>
          <a:p>
            <a:pPr algn="ctr" defTabSz="914400" fontAlgn="base">
              <a:lnSpc>
                <a:spcPts val="2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000" b="1" smtClean="0">
                <a:solidFill>
                  <a:srgbClr val="800080"/>
                </a:solidFill>
                <a:latin typeface="Arial Black" pitchFamily="34" charset="0"/>
              </a:rPr>
              <a:t>Edge</a:t>
            </a:r>
          </a:p>
        </p:txBody>
      </p:sp>
      <p:sp>
        <p:nvSpPr>
          <p:cNvPr id="39" name="Freeform 38"/>
          <p:cNvSpPr/>
          <p:nvPr/>
        </p:nvSpPr>
        <p:spPr>
          <a:xfrm>
            <a:off x="7216775" y="5267325"/>
            <a:ext cx="644525" cy="1489075"/>
          </a:xfrm>
          <a:custGeom>
            <a:avLst/>
            <a:gdLst>
              <a:gd name="connsiteX0" fmla="*/ 125105 w 643719"/>
              <a:gd name="connsiteY0" fmla="*/ 0 h 1487606"/>
              <a:gd name="connsiteX1" fmla="*/ 15922 w 643719"/>
              <a:gd name="connsiteY1" fmla="*/ 464024 h 1487606"/>
              <a:gd name="connsiteX2" fmla="*/ 29570 w 643719"/>
              <a:gd name="connsiteY2" fmla="*/ 750627 h 1487606"/>
              <a:gd name="connsiteX3" fmla="*/ 193343 w 643719"/>
              <a:gd name="connsiteY3" fmla="*/ 1119116 h 1487606"/>
              <a:gd name="connsiteX4" fmla="*/ 643719 w 643719"/>
              <a:gd name="connsiteY4" fmla="*/ 1487606 h 14876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3719" h="1487606">
                <a:moveTo>
                  <a:pt x="125105" y="0"/>
                </a:moveTo>
                <a:cubicBezTo>
                  <a:pt x="78474" y="169460"/>
                  <a:pt x="31844" y="338920"/>
                  <a:pt x="15922" y="464024"/>
                </a:cubicBezTo>
                <a:cubicBezTo>
                  <a:pt x="0" y="589128"/>
                  <a:pt x="0" y="641445"/>
                  <a:pt x="29570" y="750627"/>
                </a:cubicBezTo>
                <a:cubicBezTo>
                  <a:pt x="59140" y="859809"/>
                  <a:pt x="90985" y="996286"/>
                  <a:pt x="193343" y="1119116"/>
                </a:cubicBezTo>
                <a:cubicBezTo>
                  <a:pt x="295701" y="1241946"/>
                  <a:pt x="469710" y="1364776"/>
                  <a:pt x="643719" y="1487606"/>
                </a:cubicBezTo>
              </a:path>
            </a:pathLst>
          </a:custGeom>
          <a:ln w="63500">
            <a:solidFill>
              <a:srgbClr val="8000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Isosceles Triangle 17"/>
          <p:cNvSpPr/>
          <p:nvPr/>
        </p:nvSpPr>
        <p:spPr>
          <a:xfrm>
            <a:off x="7132638" y="6019800"/>
            <a:ext cx="228600" cy="228600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216" name="TextBox 32"/>
          <p:cNvSpPr txBox="1">
            <a:spLocks noChangeArrowheads="1"/>
          </p:cNvSpPr>
          <p:nvPr/>
        </p:nvSpPr>
        <p:spPr bwMode="auto">
          <a:xfrm>
            <a:off x="4419600" y="838200"/>
            <a:ext cx="472440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 smtClean="0">
                <a:solidFill>
                  <a:srgbClr val="FF0000"/>
                </a:solidFill>
                <a:latin typeface="Arial Black" pitchFamily="34" charset="0"/>
              </a:rPr>
              <a:t>HRRR forecast </a:t>
            </a:r>
            <a:r>
              <a:rPr lang="en-US" sz="2000" smtClean="0">
                <a:solidFill>
                  <a:prstClr val="black"/>
                </a:solidFill>
                <a:latin typeface="Arial Black" pitchFamily="34" charset="0"/>
              </a:rPr>
              <a:t>from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 smtClean="0">
                <a:solidFill>
                  <a:prstClr val="black"/>
                </a:solidFill>
                <a:latin typeface="Arial Black" pitchFamily="34" charset="0"/>
              </a:rPr>
              <a:t>1900 UTC (noon MST)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 smtClean="0">
                <a:solidFill>
                  <a:prstClr val="black"/>
                </a:solidFill>
                <a:latin typeface="Arial Black" pitchFamily="34" charset="0"/>
              </a:rPr>
              <a:t>model run, which is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 smtClean="0">
                <a:solidFill>
                  <a:srgbClr val="FF0000"/>
                </a:solidFill>
                <a:latin typeface="Arial Black" pitchFamily="34" charset="0"/>
              </a:rPr>
              <a:t>available by 2 PM MST</a:t>
            </a:r>
          </a:p>
        </p:txBody>
      </p:sp>
    </p:spTree>
    <p:extLst>
      <p:ext uri="{BB962C8B-B14F-4D97-AF65-F5344CB8AC3E}">
        <p14:creationId xmlns:p14="http://schemas.microsoft.com/office/powerpoint/2010/main" val="1935058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8" descr="cref_t4sfc_f05.png"/>
          <p:cNvPicPr>
            <a:picLocks noChangeAspect="1"/>
          </p:cNvPicPr>
          <p:nvPr/>
        </p:nvPicPr>
        <p:blipFill>
          <a:blip r:embed="rId2"/>
          <a:srcRect l="43587" t="45419" r="38556" b="43871"/>
          <a:stretch>
            <a:fillRect/>
          </a:stretch>
        </p:blipFill>
        <p:spPr bwMode="auto">
          <a:xfrm>
            <a:off x="228600" y="4125913"/>
            <a:ext cx="4090988" cy="2655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6"/>
          <p:cNvGrpSpPr>
            <a:grpSpLocks noChangeAspect="1"/>
          </p:cNvGrpSpPr>
          <p:nvPr/>
        </p:nvGrpSpPr>
        <p:grpSpPr bwMode="auto">
          <a:xfrm>
            <a:off x="152400" y="152400"/>
            <a:ext cx="4449763" cy="3516313"/>
            <a:chOff x="762000" y="381000"/>
            <a:chExt cx="6096000" cy="4815840"/>
          </a:xfrm>
        </p:grpSpPr>
        <p:pic>
          <p:nvPicPr>
            <p:cNvPr id="9243" name="Picture 22" descr="CREF_20130701_000000_35_500000-115_00000033_500000_5_0_0_1.png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762000" y="381000"/>
              <a:ext cx="6096000" cy="48158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7" name="Isosceles Triangle 26"/>
            <p:cNvSpPr/>
            <p:nvPr/>
          </p:nvSpPr>
          <p:spPr>
            <a:xfrm>
              <a:off x="4191680" y="3048737"/>
              <a:ext cx="228355" cy="228290"/>
            </a:xfrm>
            <a:prstGeom prst="triangl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32" name="Isosceles Triangle 31"/>
          <p:cNvSpPr/>
          <p:nvPr/>
        </p:nvSpPr>
        <p:spPr>
          <a:xfrm>
            <a:off x="2590800" y="6019800"/>
            <a:ext cx="228600" cy="228600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9221" name="Picture 17" descr="wind_t480m_f05.png"/>
          <p:cNvPicPr>
            <a:picLocks noChangeAspect="1"/>
          </p:cNvPicPr>
          <p:nvPr/>
        </p:nvPicPr>
        <p:blipFill>
          <a:blip r:embed="rId4"/>
          <a:srcRect l="43484" t="45468" r="38467" b="43918"/>
          <a:stretch>
            <a:fillRect/>
          </a:stretch>
        </p:blipFill>
        <p:spPr bwMode="auto">
          <a:xfrm>
            <a:off x="4694238" y="4151313"/>
            <a:ext cx="4144962" cy="2630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2" name="TextBox 24"/>
          <p:cNvSpPr txBox="1">
            <a:spLocks noChangeArrowheads="1"/>
          </p:cNvSpPr>
          <p:nvPr/>
        </p:nvSpPr>
        <p:spPr bwMode="auto">
          <a:xfrm>
            <a:off x="4648200" y="6019800"/>
            <a:ext cx="1449388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 fontAlgn="base">
              <a:lnSpc>
                <a:spcPts val="25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smtClean="0">
                <a:solidFill>
                  <a:srgbClr val="FF0000"/>
                </a:solidFill>
                <a:latin typeface="Arial Black" pitchFamily="34" charset="0"/>
              </a:rPr>
              <a:t>HRRR</a:t>
            </a:r>
          </a:p>
          <a:p>
            <a:pPr defTabSz="914400" fontAlgn="base">
              <a:lnSpc>
                <a:spcPts val="25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smtClean="0">
                <a:solidFill>
                  <a:srgbClr val="FF0000"/>
                </a:solidFill>
                <a:latin typeface="Arial Black" pitchFamily="34" charset="0"/>
              </a:rPr>
              <a:t>5-h fcst</a:t>
            </a:r>
          </a:p>
        </p:txBody>
      </p:sp>
      <p:sp>
        <p:nvSpPr>
          <p:cNvPr id="9223" name="TextBox 29"/>
          <p:cNvSpPr txBox="1">
            <a:spLocks noChangeArrowheads="1"/>
          </p:cNvSpPr>
          <p:nvPr/>
        </p:nvSpPr>
        <p:spPr bwMode="auto">
          <a:xfrm>
            <a:off x="3048000" y="2667000"/>
            <a:ext cx="12795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 smtClean="0">
                <a:solidFill>
                  <a:prstClr val="white"/>
                </a:solidFill>
                <a:latin typeface="Arial Black" pitchFamily="34" charset="0"/>
              </a:rPr>
              <a:t>0000 z</a:t>
            </a:r>
          </a:p>
        </p:txBody>
      </p:sp>
      <p:sp>
        <p:nvSpPr>
          <p:cNvPr id="9224" name="TextBox 30"/>
          <p:cNvSpPr txBox="1">
            <a:spLocks noChangeArrowheads="1"/>
          </p:cNvSpPr>
          <p:nvPr/>
        </p:nvSpPr>
        <p:spPr bwMode="auto">
          <a:xfrm>
            <a:off x="990600" y="2743200"/>
            <a:ext cx="17367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prstClr val="white"/>
                </a:solidFill>
                <a:latin typeface="Arial Black" pitchFamily="34" charset="0"/>
              </a:rPr>
              <a:t>500 PM MST</a:t>
            </a:r>
          </a:p>
        </p:txBody>
      </p:sp>
      <p:sp>
        <p:nvSpPr>
          <p:cNvPr id="9225" name="TextBox 8"/>
          <p:cNvSpPr txBox="1">
            <a:spLocks noChangeArrowheads="1"/>
          </p:cNvSpPr>
          <p:nvPr/>
        </p:nvSpPr>
        <p:spPr bwMode="auto">
          <a:xfrm>
            <a:off x="1143000" y="2252663"/>
            <a:ext cx="85725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Yarnell</a:t>
            </a:r>
          </a:p>
        </p:txBody>
      </p:sp>
      <p:cxnSp>
        <p:nvCxnSpPr>
          <p:cNvPr id="20" name="Straight Arrow Connector 19"/>
          <p:cNvCxnSpPr>
            <a:stCxn id="9225" idx="3"/>
          </p:cNvCxnSpPr>
          <p:nvPr/>
        </p:nvCxnSpPr>
        <p:spPr>
          <a:xfrm flipV="1">
            <a:off x="2000250" y="2286000"/>
            <a:ext cx="438150" cy="134938"/>
          </a:xfrm>
          <a:prstGeom prst="straightConnector1">
            <a:avLst/>
          </a:prstGeom>
          <a:ln w="38100">
            <a:solidFill>
              <a:schemeClr val="bg1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27" name="TextBox 8"/>
          <p:cNvSpPr txBox="1">
            <a:spLocks noChangeArrowheads="1"/>
          </p:cNvSpPr>
          <p:nvPr/>
        </p:nvSpPr>
        <p:spPr bwMode="auto">
          <a:xfrm>
            <a:off x="1295400" y="5029200"/>
            <a:ext cx="97631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smtClean="0">
                <a:solidFill>
                  <a:prstClr val="black"/>
                </a:solidFill>
                <a:latin typeface="Arial Black" pitchFamily="34" charset="0"/>
                <a:cs typeface="Arial" pitchFamily="34" charset="0"/>
              </a:rPr>
              <a:t>Yarnell</a:t>
            </a:r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1828800" y="5334000"/>
            <a:ext cx="685800" cy="609600"/>
          </a:xfrm>
          <a:prstGeom prst="straightConnector1">
            <a:avLst/>
          </a:prstGeom>
          <a:ln w="38100">
            <a:solidFill>
              <a:schemeClr val="tx1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29" name="TextBox 8"/>
          <p:cNvSpPr txBox="1">
            <a:spLocks noChangeArrowheads="1"/>
          </p:cNvSpPr>
          <p:nvPr/>
        </p:nvSpPr>
        <p:spPr bwMode="auto">
          <a:xfrm>
            <a:off x="5638800" y="5105400"/>
            <a:ext cx="10747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prstClr val="black"/>
                </a:solidFill>
                <a:latin typeface="Arial Black" pitchFamily="34" charset="0"/>
                <a:cs typeface="Arial" pitchFamily="34" charset="0"/>
              </a:rPr>
              <a:t>Yarnell</a:t>
            </a:r>
          </a:p>
        </p:txBody>
      </p:sp>
      <p:cxnSp>
        <p:nvCxnSpPr>
          <p:cNvPr id="29" name="Straight Arrow Connector 28"/>
          <p:cNvCxnSpPr/>
          <p:nvPr/>
        </p:nvCxnSpPr>
        <p:spPr>
          <a:xfrm>
            <a:off x="6400800" y="5410200"/>
            <a:ext cx="685800" cy="609600"/>
          </a:xfrm>
          <a:prstGeom prst="straightConnector1">
            <a:avLst/>
          </a:prstGeom>
          <a:ln w="50800">
            <a:solidFill>
              <a:schemeClr val="tx1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31" name="TextBox 32"/>
          <p:cNvSpPr txBox="1">
            <a:spLocks noChangeArrowheads="1"/>
          </p:cNvSpPr>
          <p:nvPr/>
        </p:nvSpPr>
        <p:spPr bwMode="auto">
          <a:xfrm>
            <a:off x="2438400" y="381000"/>
            <a:ext cx="1782763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 smtClean="0">
                <a:solidFill>
                  <a:prstClr val="white"/>
                </a:solidFill>
                <a:latin typeface="Arial Black" pitchFamily="34" charset="0"/>
              </a:rPr>
              <a:t>Observed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 smtClean="0">
                <a:solidFill>
                  <a:prstClr val="white"/>
                </a:solidFill>
                <a:latin typeface="Arial Black" pitchFamily="34" charset="0"/>
              </a:rPr>
              <a:t>Radar</a:t>
            </a:r>
          </a:p>
        </p:txBody>
      </p:sp>
      <p:sp>
        <p:nvSpPr>
          <p:cNvPr id="9232" name="TextBox 34"/>
          <p:cNvSpPr txBox="1">
            <a:spLocks noChangeArrowheads="1"/>
          </p:cNvSpPr>
          <p:nvPr/>
        </p:nvSpPr>
        <p:spPr bwMode="auto">
          <a:xfrm>
            <a:off x="228600" y="6126163"/>
            <a:ext cx="1320800" cy="42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 fontAlgn="base">
              <a:lnSpc>
                <a:spcPts val="25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smtClean="0">
                <a:solidFill>
                  <a:srgbClr val="FF0000"/>
                </a:solidFill>
                <a:latin typeface="Arial Black" pitchFamily="34" charset="0"/>
              </a:rPr>
              <a:t>HRRR</a:t>
            </a:r>
          </a:p>
        </p:txBody>
      </p:sp>
      <p:pic>
        <p:nvPicPr>
          <p:cNvPr id="9233" name="Picture 17" descr="wind_t480m_f00.png"/>
          <p:cNvPicPr>
            <a:picLocks noChangeAspect="1"/>
          </p:cNvPicPr>
          <p:nvPr/>
        </p:nvPicPr>
        <p:blipFill>
          <a:blip r:embed="rId5"/>
          <a:srcRect l="5576" t="93002" r="40138" b="2068"/>
          <a:stretch>
            <a:fillRect/>
          </a:stretch>
        </p:blipFill>
        <p:spPr bwMode="auto">
          <a:xfrm>
            <a:off x="4775200" y="3708400"/>
            <a:ext cx="4140200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34" name="TextBox 32"/>
          <p:cNvSpPr txBox="1">
            <a:spLocks noChangeArrowheads="1"/>
          </p:cNvSpPr>
          <p:nvPr/>
        </p:nvSpPr>
        <p:spPr bwMode="auto">
          <a:xfrm>
            <a:off x="4648200" y="2717800"/>
            <a:ext cx="47244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 smtClean="0">
                <a:solidFill>
                  <a:prstClr val="black"/>
                </a:solidFill>
                <a:latin typeface="Arial Black" pitchFamily="34" charset="0"/>
              </a:rPr>
              <a:t>5-h HRRR forecast for 5 PM 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 smtClean="0">
                <a:solidFill>
                  <a:prstClr val="black"/>
                </a:solidFill>
                <a:latin typeface="Arial Black" pitchFamily="34" charset="0"/>
              </a:rPr>
              <a:t>80 m AGL wind speed (kts)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 smtClean="0">
                <a:solidFill>
                  <a:prstClr val="black"/>
                </a:solidFill>
                <a:latin typeface="Arial Black" pitchFamily="34" charset="0"/>
              </a:rPr>
              <a:t>and  direction (barbs)</a:t>
            </a:r>
          </a:p>
        </p:txBody>
      </p:sp>
      <p:sp>
        <p:nvSpPr>
          <p:cNvPr id="9235" name="TextBox 34"/>
          <p:cNvSpPr txBox="1">
            <a:spLocks noChangeArrowheads="1"/>
          </p:cNvSpPr>
          <p:nvPr/>
        </p:nvSpPr>
        <p:spPr bwMode="auto">
          <a:xfrm>
            <a:off x="152400" y="6443663"/>
            <a:ext cx="1449388" cy="4127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 fontAlgn="base">
              <a:lnSpc>
                <a:spcPts val="25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smtClean="0">
                <a:solidFill>
                  <a:srgbClr val="FF0000"/>
                </a:solidFill>
                <a:latin typeface="Arial Black" pitchFamily="34" charset="0"/>
              </a:rPr>
              <a:t>5-h fcst</a:t>
            </a:r>
          </a:p>
        </p:txBody>
      </p:sp>
      <p:sp>
        <p:nvSpPr>
          <p:cNvPr id="9236" name="TextBox 32"/>
          <p:cNvSpPr txBox="1">
            <a:spLocks noChangeArrowheads="1"/>
          </p:cNvSpPr>
          <p:nvPr/>
        </p:nvSpPr>
        <p:spPr bwMode="auto">
          <a:xfrm>
            <a:off x="-152400" y="3714750"/>
            <a:ext cx="50292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 smtClean="0">
                <a:solidFill>
                  <a:prstClr val="black"/>
                </a:solidFill>
                <a:latin typeface="Arial Black" pitchFamily="34" charset="0"/>
              </a:rPr>
              <a:t>HRRR forecast radar reflectivity</a:t>
            </a:r>
          </a:p>
        </p:txBody>
      </p:sp>
      <p:sp>
        <p:nvSpPr>
          <p:cNvPr id="9237" name="TextBox 8"/>
          <p:cNvSpPr txBox="1">
            <a:spLocks noChangeArrowheads="1"/>
          </p:cNvSpPr>
          <p:nvPr/>
        </p:nvSpPr>
        <p:spPr bwMode="auto">
          <a:xfrm>
            <a:off x="7391400" y="6076950"/>
            <a:ext cx="17526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smtClean="0">
                <a:solidFill>
                  <a:srgbClr val="800080"/>
                </a:solidFill>
                <a:latin typeface="Arial Black" pitchFamily="34" charset="0"/>
              </a:rPr>
              <a:t>NE winds</a:t>
            </a:r>
          </a:p>
        </p:txBody>
      </p:sp>
      <p:cxnSp>
        <p:nvCxnSpPr>
          <p:cNvPr id="36" name="Straight Arrow Connector 35"/>
          <p:cNvCxnSpPr/>
          <p:nvPr/>
        </p:nvCxnSpPr>
        <p:spPr>
          <a:xfrm flipH="1">
            <a:off x="7086600" y="6096000"/>
            <a:ext cx="457200" cy="457200"/>
          </a:xfrm>
          <a:prstGeom prst="straightConnector1">
            <a:avLst/>
          </a:prstGeom>
          <a:ln w="76200">
            <a:solidFill>
              <a:srgbClr val="800080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Isosceles Triangle 17"/>
          <p:cNvSpPr/>
          <p:nvPr/>
        </p:nvSpPr>
        <p:spPr>
          <a:xfrm>
            <a:off x="7132638" y="6019800"/>
            <a:ext cx="228600" cy="228600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4" name="Freeform 33"/>
          <p:cNvSpPr/>
          <p:nvPr/>
        </p:nvSpPr>
        <p:spPr>
          <a:xfrm>
            <a:off x="6805613" y="5240338"/>
            <a:ext cx="550862" cy="1570037"/>
          </a:xfrm>
          <a:custGeom>
            <a:avLst/>
            <a:gdLst>
              <a:gd name="connsiteX0" fmla="*/ 550459 w 550459"/>
              <a:gd name="connsiteY0" fmla="*/ 1555845 h 1569493"/>
              <a:gd name="connsiteX1" fmla="*/ 482220 w 550459"/>
              <a:gd name="connsiteY1" fmla="*/ 1514902 h 1569493"/>
              <a:gd name="connsiteX2" fmla="*/ 209265 w 550459"/>
              <a:gd name="connsiteY2" fmla="*/ 1228299 h 1569493"/>
              <a:gd name="connsiteX3" fmla="*/ 31844 w 550459"/>
              <a:gd name="connsiteY3" fmla="*/ 900753 h 1569493"/>
              <a:gd name="connsiteX4" fmla="*/ 59140 w 550459"/>
              <a:gd name="connsiteY4" fmla="*/ 327547 h 1569493"/>
              <a:gd name="connsiteX5" fmla="*/ 386686 w 550459"/>
              <a:gd name="connsiteY5" fmla="*/ 0 h 1569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50459" h="1569493">
                <a:moveTo>
                  <a:pt x="550459" y="1555845"/>
                </a:moveTo>
                <a:cubicBezTo>
                  <a:pt x="544772" y="1562669"/>
                  <a:pt x="539086" y="1569493"/>
                  <a:pt x="482220" y="1514902"/>
                </a:cubicBezTo>
                <a:cubicBezTo>
                  <a:pt x="425354" y="1460311"/>
                  <a:pt x="284328" y="1330657"/>
                  <a:pt x="209265" y="1228299"/>
                </a:cubicBezTo>
                <a:cubicBezTo>
                  <a:pt x="134202" y="1125941"/>
                  <a:pt x="56865" y="1050878"/>
                  <a:pt x="31844" y="900753"/>
                </a:cubicBezTo>
                <a:cubicBezTo>
                  <a:pt x="6823" y="750628"/>
                  <a:pt x="0" y="477672"/>
                  <a:pt x="59140" y="327547"/>
                </a:cubicBezTo>
                <a:cubicBezTo>
                  <a:pt x="118280" y="177422"/>
                  <a:pt x="252483" y="88711"/>
                  <a:pt x="386686" y="0"/>
                </a:cubicBezTo>
              </a:path>
            </a:pathLst>
          </a:custGeom>
          <a:ln w="63500">
            <a:solidFill>
              <a:srgbClr val="8000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9241" name="TextBox 8"/>
          <p:cNvSpPr txBox="1">
            <a:spLocks noChangeArrowheads="1"/>
          </p:cNvSpPr>
          <p:nvPr/>
        </p:nvSpPr>
        <p:spPr bwMode="auto">
          <a:xfrm>
            <a:off x="5867400" y="5992813"/>
            <a:ext cx="990600" cy="865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 fontAlgn="base">
              <a:lnSpc>
                <a:spcPts val="2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000" b="1" smtClean="0">
                <a:solidFill>
                  <a:srgbClr val="800080"/>
                </a:solidFill>
                <a:latin typeface="Arial Black" pitchFamily="34" charset="0"/>
              </a:rPr>
              <a:t>Gust </a:t>
            </a:r>
          </a:p>
          <a:p>
            <a:pPr algn="ctr" defTabSz="914400" fontAlgn="base">
              <a:lnSpc>
                <a:spcPts val="2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000" b="1" smtClean="0">
                <a:solidFill>
                  <a:srgbClr val="800080"/>
                </a:solidFill>
                <a:latin typeface="Arial Black" pitchFamily="34" charset="0"/>
              </a:rPr>
              <a:t>Front </a:t>
            </a:r>
          </a:p>
          <a:p>
            <a:pPr algn="ctr" defTabSz="914400" fontAlgn="base">
              <a:lnSpc>
                <a:spcPts val="2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000" b="1" smtClean="0">
                <a:solidFill>
                  <a:srgbClr val="800080"/>
                </a:solidFill>
                <a:latin typeface="Arial Black" pitchFamily="34" charset="0"/>
              </a:rPr>
              <a:t>Edge</a:t>
            </a:r>
          </a:p>
        </p:txBody>
      </p:sp>
      <p:sp>
        <p:nvSpPr>
          <p:cNvPr id="9242" name="TextBox 32"/>
          <p:cNvSpPr txBox="1">
            <a:spLocks noChangeArrowheads="1"/>
          </p:cNvSpPr>
          <p:nvPr/>
        </p:nvSpPr>
        <p:spPr bwMode="auto">
          <a:xfrm>
            <a:off x="4419600" y="838200"/>
            <a:ext cx="472440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 smtClean="0">
                <a:solidFill>
                  <a:srgbClr val="FF0000"/>
                </a:solidFill>
                <a:latin typeface="Arial Black" pitchFamily="34" charset="0"/>
              </a:rPr>
              <a:t>HRRR forecast </a:t>
            </a:r>
            <a:r>
              <a:rPr lang="en-US" sz="2000" smtClean="0">
                <a:solidFill>
                  <a:prstClr val="black"/>
                </a:solidFill>
                <a:latin typeface="Arial Black" pitchFamily="34" charset="0"/>
              </a:rPr>
              <a:t>from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 smtClean="0">
                <a:solidFill>
                  <a:prstClr val="black"/>
                </a:solidFill>
                <a:latin typeface="Arial Black" pitchFamily="34" charset="0"/>
              </a:rPr>
              <a:t>1900 UTC (noon MST)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 smtClean="0">
                <a:solidFill>
                  <a:prstClr val="black"/>
                </a:solidFill>
                <a:latin typeface="Arial Black" pitchFamily="34" charset="0"/>
              </a:rPr>
              <a:t>model run, which is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 smtClean="0">
                <a:solidFill>
                  <a:srgbClr val="FF0000"/>
                </a:solidFill>
                <a:latin typeface="Arial Black" pitchFamily="34" charset="0"/>
              </a:rPr>
              <a:t>available by 2 PM MST</a:t>
            </a:r>
          </a:p>
        </p:txBody>
      </p:sp>
    </p:spTree>
    <p:extLst>
      <p:ext uri="{BB962C8B-B14F-4D97-AF65-F5344CB8AC3E}">
        <p14:creationId xmlns:p14="http://schemas.microsoft.com/office/powerpoint/2010/main" val="17705827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211747" y="4905531"/>
            <a:ext cx="9194110" cy="1450819"/>
          </a:xfrm>
          <a:prstGeom prst="rect">
            <a:avLst/>
          </a:prstGeom>
          <a:solidFill>
            <a:srgbClr val="FFFF00"/>
          </a:solidFill>
          <a:ln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CBD4D-E190-624F-A33B-76D7304425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1914" y="410139"/>
            <a:ext cx="7881359" cy="3046988"/>
          </a:xfrm>
          <a:prstGeom prst="rect">
            <a:avLst/>
          </a:prstGeom>
          <a:noFill/>
          <a:ln>
            <a:solidFill>
              <a:srgbClr val="4F81BD"/>
            </a:solidFill>
          </a:ln>
        </p:spPr>
        <p:txBody>
          <a:bodyPr wrap="square" rtlCol="0">
            <a:spAutoFit/>
          </a:bodyPr>
          <a:lstStyle/>
          <a:p>
            <a:r>
              <a:rPr lang="en-US" sz="4800" u="sng" dirty="0" smtClean="0"/>
              <a:t>Outline</a:t>
            </a:r>
          </a:p>
          <a:p>
            <a:pPr marL="285750" indent="-285750">
              <a:buFont typeface="Arial"/>
              <a:buChar char="•"/>
            </a:pPr>
            <a:r>
              <a:rPr lang="en-US" sz="2400" b="1" dirty="0" smtClean="0"/>
              <a:t>HRRR</a:t>
            </a:r>
            <a:r>
              <a:rPr lang="en-US" sz="2400" dirty="0" smtClean="0"/>
              <a:t> (3km)/ </a:t>
            </a:r>
            <a:r>
              <a:rPr lang="en-US" sz="2400" b="1" dirty="0" smtClean="0"/>
              <a:t>RAP</a:t>
            </a:r>
            <a:r>
              <a:rPr lang="en-US" sz="2400" dirty="0" smtClean="0"/>
              <a:t> (13km) are the hourly updated models for NOAA.  Focus – situational awareness, decision making for severe weather, transportation, energy, all-season high-impact weather.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HRRR/RAP are only NOAA models that currently assimilate </a:t>
            </a:r>
            <a:r>
              <a:rPr lang="en-US" sz="2400" b="1" dirty="0" smtClean="0">
                <a:solidFill>
                  <a:srgbClr val="0000FF"/>
                </a:solidFill>
              </a:rPr>
              <a:t>satellite-based cloud</a:t>
            </a:r>
            <a:r>
              <a:rPr lang="en-US" sz="2400" b="1" dirty="0" smtClean="0"/>
              <a:t> </a:t>
            </a:r>
            <a:r>
              <a:rPr lang="en-US" sz="2400" dirty="0" smtClean="0"/>
              <a:t>and radar reflectivity data.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49732" t="44384" r="33012" b="10884"/>
          <a:stretch/>
        </p:blipFill>
        <p:spPr>
          <a:xfrm>
            <a:off x="7895258" y="105774"/>
            <a:ext cx="1554429" cy="3421072"/>
          </a:xfrm>
          <a:prstGeom prst="rect">
            <a:avLst/>
          </a:prstGeom>
        </p:spPr>
      </p:pic>
      <p:sp>
        <p:nvSpPr>
          <p:cNvPr id="9" name="Oval 189"/>
          <p:cNvSpPr>
            <a:spLocks noChangeArrowheads="1"/>
          </p:cNvSpPr>
          <p:nvPr/>
        </p:nvSpPr>
        <p:spPr bwMode="auto">
          <a:xfrm rot="20813233">
            <a:off x="8165951" y="1725124"/>
            <a:ext cx="589515" cy="1274228"/>
          </a:xfrm>
          <a:prstGeom prst="ellipse">
            <a:avLst/>
          </a:prstGeom>
          <a:noFill/>
          <a:ln w="82550">
            <a:solidFill>
              <a:srgbClr val="FF0000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  <a:scene3d>
            <a:camera prst="orthographicFront">
              <a:rot lat="0" lon="0" rev="19200000"/>
            </a:camera>
            <a:lightRig rig="threePt" dir="t"/>
          </a:scene3d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srgbClr val="FFFFFF"/>
              </a:solidFill>
              <a:ea typeface="+mn-ea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9272" y="3457573"/>
            <a:ext cx="8913091" cy="3323987"/>
          </a:xfrm>
          <a:prstGeom prst="rect">
            <a:avLst/>
          </a:prstGeom>
          <a:noFill/>
          <a:ln>
            <a:solidFill>
              <a:srgbClr val="3366FF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/>
              <a:t>2015 HRRR/RAP additions at NCEP:  </a:t>
            </a:r>
            <a:r>
              <a:rPr lang="en-US" sz="2400" b="1" dirty="0">
                <a:solidFill>
                  <a:srgbClr val="0000FF"/>
                </a:solidFill>
              </a:rPr>
              <a:t>lightning</a:t>
            </a:r>
            <a:r>
              <a:rPr lang="en-US" sz="2400" dirty="0"/>
              <a:t>, radial wind, </a:t>
            </a:r>
            <a:r>
              <a:rPr lang="en-US" sz="2400" dirty="0" err="1"/>
              <a:t>mesonet</a:t>
            </a:r>
            <a:endParaRPr lang="en-US" sz="2400" dirty="0"/>
          </a:p>
          <a:p>
            <a:pPr marL="285750" indent="-285750">
              <a:buFont typeface="Arial"/>
              <a:buChar char="•"/>
            </a:pPr>
            <a:r>
              <a:rPr lang="en-US" sz="2400" dirty="0"/>
              <a:t>HRRR/RAP assimilation at ESRL – 2014-2015: </a:t>
            </a:r>
          </a:p>
          <a:p>
            <a:pPr marL="742950" lvl="1" indent="-285750">
              <a:buFont typeface="Arial"/>
              <a:buChar char="•"/>
            </a:pPr>
            <a:r>
              <a:rPr lang="en-US" sz="2400" b="1" dirty="0">
                <a:solidFill>
                  <a:srgbClr val="0000FF"/>
                </a:solidFill>
              </a:rPr>
              <a:t>Cloud-top cooling from GOES</a:t>
            </a:r>
          </a:p>
          <a:p>
            <a:pPr marL="742950" lvl="1" indent="-285750">
              <a:buFont typeface="Arial"/>
              <a:buChar char="•"/>
            </a:pPr>
            <a:r>
              <a:rPr lang="en-US" sz="2400" b="1" dirty="0">
                <a:solidFill>
                  <a:srgbClr val="0000FF"/>
                </a:solidFill>
              </a:rPr>
              <a:t>Fire</a:t>
            </a:r>
            <a:r>
              <a:rPr lang="en-US" sz="2400" dirty="0">
                <a:solidFill>
                  <a:srgbClr val="0000FF"/>
                </a:solidFill>
              </a:rPr>
              <a:t> data </a:t>
            </a:r>
            <a:r>
              <a:rPr lang="en-US" sz="2400" dirty="0"/>
              <a:t>from </a:t>
            </a:r>
            <a:r>
              <a:rPr lang="en-US" sz="2400" b="1" dirty="0">
                <a:solidFill>
                  <a:srgbClr val="0000FF"/>
                </a:solidFill>
              </a:rPr>
              <a:t>ABBA, MODIS </a:t>
            </a:r>
            <a:r>
              <a:rPr lang="en-US" sz="2400" dirty="0"/>
              <a:t>for HRRR-</a:t>
            </a:r>
            <a:r>
              <a:rPr lang="en-US" sz="2400" dirty="0" err="1"/>
              <a:t>chem</a:t>
            </a:r>
            <a:r>
              <a:rPr lang="en-US" sz="2400" dirty="0"/>
              <a:t>-smoke, </a:t>
            </a:r>
            <a:r>
              <a:rPr lang="en-US" sz="2400" dirty="0" err="1"/>
              <a:t>RAPchem</a:t>
            </a:r>
            <a:endParaRPr lang="en-US" sz="2400" dirty="0"/>
          </a:p>
          <a:p>
            <a:pPr marL="742950" lvl="1" indent="-285750">
              <a:buFont typeface="Arial"/>
              <a:buChar char="•"/>
            </a:pPr>
            <a:r>
              <a:rPr lang="en-US" sz="2400" b="1" dirty="0">
                <a:solidFill>
                  <a:srgbClr val="0000FF"/>
                </a:solidFill>
              </a:rPr>
              <a:t>Direct readout radiance </a:t>
            </a:r>
            <a:r>
              <a:rPr lang="en-US" sz="2400" b="1" dirty="0"/>
              <a:t>data </a:t>
            </a:r>
            <a:r>
              <a:rPr lang="en-US" sz="2400" dirty="0"/>
              <a:t>from </a:t>
            </a:r>
            <a:r>
              <a:rPr lang="en-US" sz="2400" dirty="0">
                <a:solidFill>
                  <a:srgbClr val="0000FF"/>
                </a:solidFill>
              </a:rPr>
              <a:t>JPSS</a:t>
            </a:r>
          </a:p>
          <a:p>
            <a:pPr marL="742950" lvl="1" indent="-285750">
              <a:buFont typeface="Arial"/>
              <a:buChar char="•"/>
            </a:pPr>
            <a:r>
              <a:rPr lang="en-US" sz="2400" dirty="0"/>
              <a:t>Initial testing of global cloud analysis (in progress)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/>
              <a:t>Results from RAP OSEs (</a:t>
            </a:r>
            <a:r>
              <a:rPr lang="en-US" sz="2400" dirty="0" err="1"/>
              <a:t>obs</a:t>
            </a:r>
            <a:r>
              <a:rPr lang="en-US" sz="2400" dirty="0"/>
              <a:t> sensitivity experiments) from radiances and </a:t>
            </a:r>
            <a:r>
              <a:rPr lang="en-US" sz="2400" dirty="0" smtClean="0"/>
              <a:t>observations (including </a:t>
            </a:r>
            <a:r>
              <a:rPr lang="en-US" sz="2400" b="1" dirty="0" smtClean="0">
                <a:solidFill>
                  <a:srgbClr val="0000FF"/>
                </a:solidFill>
              </a:rPr>
              <a:t>AMVs</a:t>
            </a:r>
            <a:r>
              <a:rPr lang="en-US" sz="2400" dirty="0" smtClean="0"/>
              <a:t>)</a:t>
            </a:r>
            <a:endParaRPr lang="en-US" sz="2400" dirty="0"/>
          </a:p>
          <a:p>
            <a:endParaRPr lang="en-US" dirty="0"/>
          </a:p>
        </p:txBody>
      </p:sp>
      <p:pic>
        <p:nvPicPr>
          <p:cNvPr id="10" name="Picture 4" descr="Juice_dro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999" b="88000"/>
          <a:stretch>
            <a:fillRect/>
          </a:stretch>
        </p:blipFill>
        <p:spPr bwMode="auto">
          <a:xfrm>
            <a:off x="-7938" y="6400800"/>
            <a:ext cx="91519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9"/>
          <p:cNvSpPr>
            <a:spLocks/>
          </p:cNvSpPr>
          <p:nvPr/>
        </p:nvSpPr>
        <p:spPr bwMode="auto">
          <a:xfrm>
            <a:off x="76200" y="6400800"/>
            <a:ext cx="3505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bIns="0"/>
          <a:lstStyle/>
          <a:p>
            <a:r>
              <a:rPr lang="en-US" sz="2000" b="1" i="1" dirty="0" smtClean="0">
                <a:solidFill>
                  <a:srgbClr val="003399"/>
                </a:solidFill>
              </a:rPr>
              <a:t>Sat Science Week</a:t>
            </a:r>
            <a:endParaRPr lang="en-US" sz="2000" b="1" i="1" dirty="0">
              <a:solidFill>
                <a:srgbClr val="003399"/>
              </a:solidFill>
            </a:endParaRPr>
          </a:p>
        </p:txBody>
      </p:sp>
      <p:sp>
        <p:nvSpPr>
          <p:cNvPr id="12" name="Rectangle 73"/>
          <p:cNvSpPr>
            <a:spLocks/>
          </p:cNvSpPr>
          <p:nvPr/>
        </p:nvSpPr>
        <p:spPr bwMode="auto">
          <a:xfrm>
            <a:off x="2507615" y="6427312"/>
            <a:ext cx="4243961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bIns="0"/>
          <a:lstStyle/>
          <a:p>
            <a:r>
              <a:rPr lang="en-US" sz="2000" b="1" i="1" dirty="0" smtClean="0">
                <a:solidFill>
                  <a:srgbClr val="C00000"/>
                </a:solidFill>
              </a:rPr>
              <a:t>HRRR/RAP sat </a:t>
            </a:r>
            <a:r>
              <a:rPr lang="en-US" sz="2000" b="1" i="1" dirty="0" err="1" smtClean="0">
                <a:solidFill>
                  <a:srgbClr val="C00000"/>
                </a:solidFill>
              </a:rPr>
              <a:t>assim</a:t>
            </a:r>
            <a:r>
              <a:rPr lang="en-US" sz="2000" b="1" i="1" dirty="0" smtClean="0">
                <a:solidFill>
                  <a:srgbClr val="C00000"/>
                </a:solidFill>
              </a:rPr>
              <a:t> – high-impact </a:t>
            </a:r>
            <a:r>
              <a:rPr lang="en-US" sz="2000" b="1" i="1" dirty="0" err="1" smtClean="0">
                <a:solidFill>
                  <a:srgbClr val="C00000"/>
                </a:solidFill>
              </a:rPr>
              <a:t>wx</a:t>
            </a:r>
            <a:endParaRPr lang="en-US" sz="2000" b="1" i="1" dirty="0">
              <a:solidFill>
                <a:srgbClr val="C00000"/>
              </a:solidFill>
            </a:endParaRPr>
          </a:p>
        </p:txBody>
      </p:sp>
      <p:sp>
        <p:nvSpPr>
          <p:cNvPr id="14" name="Slide Number Placeholder 11"/>
          <p:cNvSpPr txBox="1">
            <a:spLocks/>
          </p:cNvSpPr>
          <p:nvPr/>
        </p:nvSpPr>
        <p:spPr bwMode="auto">
          <a:xfrm>
            <a:off x="8534400" y="6457950"/>
            <a:ext cx="533400" cy="40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0" latinLnBrk="0" hangingPunct="0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algn="l" defTabSz="457200" rtl="0" eaLnBrk="0" latinLnBrk="0" hangingPunct="0"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457200" rtl="0" eaLnBrk="0" latinLnBrk="0" hangingPunct="0"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457200" rtl="0" eaLnBrk="0" latinLnBrk="0" hangingPunct="0"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457200" rtl="0" eaLnBrk="0" latinLnBrk="0" hangingPunct="0"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5C04AC04-DC01-2E47-B228-88AF59C2B689}" type="slidenum">
              <a:rPr lang="en-US" sz="1600" b="1" smtClean="0">
                <a:solidFill>
                  <a:srgbClr val="003399"/>
                </a:solidFill>
                <a:latin typeface="Calibri" charset="0"/>
                <a:ea typeface="MS PGothic" charset="0"/>
                <a:cs typeface="MS PGothic" charset="0"/>
              </a:rPr>
              <a:pPr eaLnBrk="1" hangingPunct="1"/>
              <a:t>17</a:t>
            </a:fld>
            <a:endParaRPr lang="en-US" sz="1600" b="1" dirty="0">
              <a:solidFill>
                <a:srgbClr val="003399"/>
              </a:solidFill>
              <a:latin typeface="Calibri" charset="0"/>
              <a:ea typeface="MS PGothic" charset="0"/>
              <a:cs typeface="MS PGothic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6683375" y="6583363"/>
            <a:ext cx="76200" cy="76200"/>
          </a:xfrm>
          <a:prstGeom prst="ellipse">
            <a:avLst/>
          </a:prstGeom>
          <a:solidFill>
            <a:srgbClr val="00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2071252" y="6583363"/>
            <a:ext cx="76200" cy="76200"/>
          </a:xfrm>
          <a:prstGeom prst="ellipse">
            <a:avLst/>
          </a:prstGeom>
          <a:solidFill>
            <a:srgbClr val="00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94222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TextBox 1"/>
          <p:cNvSpPr txBox="1">
            <a:spLocks noChangeArrowheads="1"/>
          </p:cNvSpPr>
          <p:nvPr/>
        </p:nvSpPr>
        <p:spPr bwMode="auto">
          <a:xfrm>
            <a:off x="304800" y="1981200"/>
            <a:ext cx="8534400" cy="407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800100" indent="-342900"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ts val="600"/>
              </a:spcAft>
              <a:buClr>
                <a:srgbClr val="0000FF"/>
              </a:buClr>
              <a:buFont typeface="Wingdings" charset="0"/>
              <a:buChar char="u"/>
            </a:pPr>
            <a:r>
              <a:rPr lang="en-US" sz="2800" smtClean="0">
                <a:solidFill>
                  <a:srgbClr val="000000"/>
                </a:solidFill>
              </a:rPr>
              <a:t> Includes new sensors/data</a:t>
            </a:r>
          </a:p>
          <a:p>
            <a:pPr lvl="1" defTabSz="91440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FF"/>
              </a:buClr>
              <a:buFont typeface="Wingdings" charset="0"/>
              <a:buChar char="u"/>
            </a:pPr>
            <a:r>
              <a:rPr lang="en-US" sz="2800" smtClean="0">
                <a:solidFill>
                  <a:srgbClr val="0000FF"/>
                </a:solidFill>
              </a:rPr>
              <a:t>GOES sounding data from </a:t>
            </a:r>
            <a:r>
              <a:rPr lang="en-US" sz="2800" b="1" smtClean="0">
                <a:solidFill>
                  <a:srgbClr val="0000FF"/>
                </a:solidFill>
              </a:rPr>
              <a:t>GOES-15</a:t>
            </a:r>
          </a:p>
          <a:p>
            <a:pPr lvl="1" defTabSz="91440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FF"/>
              </a:buClr>
              <a:buFont typeface="Wingdings" charset="0"/>
              <a:buChar char="u"/>
            </a:pPr>
            <a:r>
              <a:rPr lang="en-US" sz="2800" smtClean="0">
                <a:solidFill>
                  <a:srgbClr val="000000"/>
                </a:solidFill>
              </a:rPr>
              <a:t>AMSUA/MHS from </a:t>
            </a:r>
            <a:r>
              <a:rPr lang="en-US" sz="2800" b="1" smtClean="0">
                <a:solidFill>
                  <a:srgbClr val="0000FF"/>
                </a:solidFill>
              </a:rPr>
              <a:t>NOAA-19 </a:t>
            </a:r>
            <a:r>
              <a:rPr lang="en-US" sz="2800" smtClean="0">
                <a:solidFill>
                  <a:srgbClr val="000000"/>
                </a:solidFill>
              </a:rPr>
              <a:t>and </a:t>
            </a:r>
            <a:r>
              <a:rPr lang="en-US" sz="2800" b="1" smtClean="0">
                <a:solidFill>
                  <a:srgbClr val="0000FF"/>
                </a:solidFill>
              </a:rPr>
              <a:t>METOP-B</a:t>
            </a:r>
            <a:r>
              <a:rPr lang="zh-CN" altLang="en-US" sz="2800" smtClean="0">
                <a:solidFill>
                  <a:srgbClr val="000000"/>
                </a:solidFill>
              </a:rPr>
              <a:t>；</a:t>
            </a:r>
            <a:endParaRPr lang="en-US" altLang="ja-JP" sz="2800" smtClean="0">
              <a:solidFill>
                <a:srgbClr val="000000"/>
              </a:solidFill>
            </a:endParaRPr>
          </a:p>
          <a:p>
            <a:pPr defTabSz="914400" eaLnBrk="1" fontAlgn="base" hangingPunct="1">
              <a:spcBef>
                <a:spcPts val="1200"/>
              </a:spcBef>
              <a:spcAft>
                <a:spcPct val="0"/>
              </a:spcAft>
              <a:buClr>
                <a:srgbClr val="0000FF"/>
              </a:buClr>
              <a:buFont typeface="Wingdings" charset="0"/>
              <a:buChar char="u"/>
            </a:pPr>
            <a:r>
              <a:rPr lang="en-US" sz="2800" smtClean="0">
                <a:solidFill>
                  <a:srgbClr val="FF0000"/>
                </a:solidFill>
              </a:rPr>
              <a:t>Includes the direct readout (RARS) data </a:t>
            </a:r>
          </a:p>
          <a:p>
            <a:pPr defTabSz="914400" eaLnBrk="1" fontAlgn="base" hangingPunct="1">
              <a:spcBef>
                <a:spcPts val="1200"/>
              </a:spcBef>
              <a:spcAft>
                <a:spcPct val="0"/>
              </a:spcAft>
              <a:buClr>
                <a:srgbClr val="0000FF"/>
              </a:buClr>
              <a:buFont typeface="Wingdings" charset="0"/>
              <a:buChar char="u"/>
            </a:pPr>
            <a:r>
              <a:rPr lang="en-US" sz="2800" smtClean="0">
                <a:solidFill>
                  <a:srgbClr val="FF0000"/>
                </a:solidFill>
              </a:rPr>
              <a:t> </a:t>
            </a:r>
            <a:r>
              <a:rPr lang="en-US" sz="2800" smtClean="0">
                <a:solidFill>
                  <a:srgbClr val="000000"/>
                </a:solidFill>
              </a:rPr>
              <a:t>Removes some high-peaking channels to fit the model top of RAP, removes O</a:t>
            </a:r>
            <a:r>
              <a:rPr lang="en-US" sz="2800" baseline="-25000" smtClean="0">
                <a:solidFill>
                  <a:srgbClr val="000000"/>
                </a:solidFill>
              </a:rPr>
              <a:t>3</a:t>
            </a:r>
            <a:r>
              <a:rPr lang="en-US" sz="2800" smtClean="0">
                <a:solidFill>
                  <a:srgbClr val="000000"/>
                </a:solidFill>
              </a:rPr>
              <a:t> channels</a:t>
            </a:r>
          </a:p>
          <a:p>
            <a:pPr defTabSz="914400" eaLnBrk="1" fontAlgn="base" hangingPunct="1">
              <a:spcBef>
                <a:spcPts val="1200"/>
              </a:spcBef>
              <a:spcAft>
                <a:spcPct val="0"/>
              </a:spcAft>
              <a:buClr>
                <a:srgbClr val="0000FF"/>
              </a:buClr>
              <a:buFont typeface="Wingdings" charset="0"/>
              <a:buChar char="u"/>
            </a:pPr>
            <a:r>
              <a:rPr lang="en-US" sz="2800" smtClean="0">
                <a:solidFill>
                  <a:srgbClr val="000000"/>
                </a:solidFill>
              </a:rPr>
              <a:t> Implemented the enhanced variational bias correction scheme with cycling</a:t>
            </a:r>
          </a:p>
        </p:txBody>
      </p:sp>
      <p:sp>
        <p:nvSpPr>
          <p:cNvPr id="27650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1138773"/>
          </a:xfrm>
          <a:prstGeom prst="rect">
            <a:avLst/>
          </a:pr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444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4000" b="1" dirty="0" smtClean="0">
                <a:solidFill>
                  <a:srgbClr val="000099"/>
                </a:solidFill>
              </a:rPr>
              <a:t>Radiance DA updates for RAPv3 </a:t>
            </a:r>
            <a:r>
              <a:rPr lang="en-US" sz="2800" b="1" dirty="0" smtClean="0">
                <a:solidFill>
                  <a:srgbClr val="000099"/>
                </a:solidFill>
              </a:rPr>
              <a:t>(mid-2015 NCEP implementation)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584200"/>
          </a:xfrm>
          <a:prstGeom prst="rect">
            <a:avLst/>
          </a:pr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444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200" b="1" smtClean="0">
                <a:solidFill>
                  <a:srgbClr val="000099"/>
                </a:solidFill>
              </a:rPr>
              <a:t>Radiance channels selected for RAP V2</a:t>
            </a:r>
          </a:p>
        </p:txBody>
      </p:sp>
      <p:sp>
        <p:nvSpPr>
          <p:cNvPr id="31746" name="Content Placeholder 2"/>
          <p:cNvSpPr txBox="1">
            <a:spLocks/>
          </p:cNvSpPr>
          <p:nvPr/>
        </p:nvSpPr>
        <p:spPr bwMode="auto">
          <a:xfrm>
            <a:off x="457200" y="762000"/>
            <a:ext cx="8686800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800100" indent="-342900"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685800" indent="-228600"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defTabSz="914400" eaLnBrk="1" fontAlgn="base" hangingPunct="1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2800" b="1" smtClean="0">
                <a:solidFill>
                  <a:srgbClr val="CC9900"/>
                </a:solidFill>
                <a:latin typeface="Arial Black" charset="0"/>
              </a:rPr>
              <a:t>AMSU-A</a:t>
            </a:r>
            <a:r>
              <a:rPr lang="en-US" sz="2800" b="1" smtClean="0">
                <a:solidFill>
                  <a:srgbClr val="CC9900"/>
                </a:solidFill>
              </a:rPr>
              <a:t> </a:t>
            </a:r>
            <a:r>
              <a:rPr lang="en-US" sz="2800" smtClean="0">
                <a:solidFill>
                  <a:srgbClr val="060606"/>
                </a:solidFill>
              </a:rPr>
              <a:t>(remove high-peaking channels) </a:t>
            </a:r>
          </a:p>
          <a:p>
            <a:pPr lvl="1" defTabSz="914400"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2400" smtClean="0">
                <a:solidFill>
                  <a:srgbClr val="060606"/>
                </a:solidFill>
                <a:ea typeface="ＭＳ Ｐゴシック" charset="0"/>
                <a:cs typeface="ＭＳ Ｐゴシック" charset="0"/>
              </a:rPr>
              <a:t>NOAA-15: channels 1-10, 15;</a:t>
            </a:r>
          </a:p>
          <a:p>
            <a:pPr lvl="1" defTabSz="914400"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2400" smtClean="0">
                <a:solidFill>
                  <a:srgbClr val="060606"/>
                </a:solidFill>
                <a:ea typeface="ＭＳ Ｐゴシック" charset="0"/>
                <a:cs typeface="ＭＳ Ｐゴシック" charset="0"/>
              </a:rPr>
              <a:t>NOAA-18: channels 1-8, 10,15;</a:t>
            </a:r>
          </a:p>
          <a:p>
            <a:pPr lvl="1" defTabSz="914400"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2400" smtClean="0">
                <a:solidFill>
                  <a:srgbClr val="060606"/>
                </a:solidFill>
                <a:ea typeface="ＭＳ Ｐゴシック" charset="0"/>
                <a:cs typeface="ＭＳ Ｐゴシック" charset="0"/>
              </a:rPr>
              <a:t>   </a:t>
            </a:r>
          </a:p>
          <a:p>
            <a:pPr lvl="1" defTabSz="914400"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2400" smtClean="0">
                <a:solidFill>
                  <a:srgbClr val="060606"/>
                </a:solidFill>
                <a:ea typeface="ＭＳ Ｐゴシック" charset="0"/>
                <a:cs typeface="ＭＳ Ｐゴシック" charset="0"/>
              </a:rPr>
              <a:t>METOP-A: channels 1-6, 8-10,15 (removed channel 8 on 26 Sep. 2014 per NCEP note) ;</a:t>
            </a:r>
          </a:p>
          <a:p>
            <a:pPr lvl="2" defTabSz="914400"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2400" smtClean="0">
                <a:solidFill>
                  <a:srgbClr val="060606"/>
                </a:solidFill>
                <a:ea typeface="ＭＳ Ｐゴシック" charset="0"/>
                <a:cs typeface="ＭＳ Ｐゴシック" charset="0"/>
              </a:rPr>
              <a:t>  </a:t>
            </a:r>
            <a:endParaRPr lang="en-US" sz="2800" b="1" smtClean="0">
              <a:solidFill>
                <a:srgbClr val="00B050"/>
              </a:solidFill>
              <a:latin typeface="Arial Black" charset="0"/>
            </a:endParaRPr>
          </a:p>
          <a:p>
            <a:pPr defTabSz="914400" eaLnBrk="1" fontAlgn="base" hangingPunct="1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2800" b="1" smtClean="0">
                <a:solidFill>
                  <a:srgbClr val="00B050"/>
                </a:solidFill>
                <a:latin typeface="Arial Black" charset="0"/>
              </a:rPr>
              <a:t>HIRS4 </a:t>
            </a:r>
            <a:r>
              <a:rPr lang="en-US" sz="2800" smtClean="0">
                <a:solidFill>
                  <a:srgbClr val="060606"/>
                </a:solidFill>
              </a:rPr>
              <a:t>(remove high-peaking and O</a:t>
            </a:r>
            <a:r>
              <a:rPr lang="en-US" sz="2800" baseline="-25000" smtClean="0">
                <a:solidFill>
                  <a:srgbClr val="060606"/>
                </a:solidFill>
              </a:rPr>
              <a:t>3</a:t>
            </a:r>
            <a:r>
              <a:rPr lang="en-US" sz="2800" smtClean="0">
                <a:solidFill>
                  <a:srgbClr val="060606"/>
                </a:solidFill>
              </a:rPr>
              <a:t> channels)</a:t>
            </a:r>
          </a:p>
          <a:p>
            <a:pPr lvl="1" defTabSz="914400" eaLnBrk="1" fontAlgn="base" hangingPunct="1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2400" smtClean="0">
                <a:solidFill>
                  <a:srgbClr val="060606"/>
                </a:solidFill>
                <a:ea typeface="ＭＳ Ｐゴシック" charset="0"/>
                <a:cs typeface="ＭＳ Ｐゴシック" charset="0"/>
              </a:rPr>
              <a:t>METOP-A: channels: 4-8, 10-15;</a:t>
            </a:r>
          </a:p>
          <a:p>
            <a:pPr defTabSz="914400" eaLnBrk="1" fontAlgn="base" hangingPunct="1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2800" b="1" smtClean="0">
                <a:solidFill>
                  <a:srgbClr val="660066"/>
                </a:solidFill>
                <a:latin typeface="Arial Black" charset="0"/>
              </a:rPr>
              <a:t>MHS</a:t>
            </a:r>
            <a:r>
              <a:rPr lang="en-US" sz="2800" b="1" smtClean="0">
                <a:solidFill>
                  <a:srgbClr val="00B050"/>
                </a:solidFill>
                <a:latin typeface="Arial Black" charset="0"/>
              </a:rPr>
              <a:t> </a:t>
            </a:r>
            <a:endParaRPr lang="en-US" sz="2800" smtClean="0">
              <a:solidFill>
                <a:srgbClr val="060606"/>
              </a:solidFill>
            </a:endParaRPr>
          </a:p>
          <a:p>
            <a:pPr lvl="1" defTabSz="914400" eaLnBrk="1" fontAlgn="base" hangingPunct="1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2400" smtClean="0">
                <a:solidFill>
                  <a:srgbClr val="060606"/>
                </a:solidFill>
                <a:ea typeface="ＭＳ Ｐゴシック" charset="0"/>
                <a:cs typeface="ＭＳ Ｐゴシック" charset="0"/>
              </a:rPr>
              <a:t>NOAA-18,              METOP-A               : channels 1-5;</a:t>
            </a:r>
          </a:p>
          <a:p>
            <a:pPr defTabSz="914400" eaLnBrk="1" fontAlgn="base" hangingPunct="1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US" b="1" smtClean="0">
              <a:solidFill>
                <a:srgbClr val="060606"/>
              </a:solidFill>
              <a:ea typeface="ＭＳ Ｐゴシック" charset="0"/>
              <a:cs typeface="ＭＳ Ｐゴシック" charset="0"/>
            </a:endParaRPr>
          </a:p>
        </p:txBody>
      </p:sp>
      <p:pic>
        <p:nvPicPr>
          <p:cNvPr id="31747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4" t="5727" r="7726"/>
          <a:stretch>
            <a:fillRect/>
          </a:stretch>
        </p:blipFill>
        <p:spPr bwMode="auto">
          <a:xfrm>
            <a:off x="6781800" y="1219200"/>
            <a:ext cx="1905000" cy="137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987" name="Picture 4" descr="Juice_dro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" r="27000" b="88000"/>
          <a:stretch>
            <a:fillRect/>
          </a:stretch>
        </p:blipFill>
        <p:spPr bwMode="auto">
          <a:xfrm>
            <a:off x="0" y="0"/>
            <a:ext cx="9151938" cy="1362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9988" name="Picture 5" descr="Juice_dro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178" b="1334"/>
          <a:stretch>
            <a:fillRect/>
          </a:stretch>
        </p:blipFill>
        <p:spPr bwMode="auto">
          <a:xfrm>
            <a:off x="0" y="-1"/>
            <a:ext cx="1524000" cy="1402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Line 6"/>
          <p:cNvSpPr>
            <a:spLocks noChangeShapeType="1"/>
          </p:cNvSpPr>
          <p:nvPr/>
        </p:nvSpPr>
        <p:spPr bwMode="auto">
          <a:xfrm>
            <a:off x="13368" y="1362240"/>
            <a:ext cx="9144000" cy="0"/>
          </a:xfrm>
          <a:prstGeom prst="line">
            <a:avLst/>
          </a:prstGeom>
          <a:noFill/>
          <a:ln w="50800">
            <a:solidFill>
              <a:srgbClr val="003399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 dirty="0">
              <a:solidFill>
                <a:sysClr val="windowText" lastClr="000000"/>
              </a:solidFill>
            </a:endParaRPr>
          </a:p>
        </p:txBody>
      </p:sp>
      <p:sp>
        <p:nvSpPr>
          <p:cNvPr id="21" name="Text Box 2"/>
          <p:cNvSpPr txBox="1">
            <a:spLocks noChangeArrowheads="1"/>
          </p:cNvSpPr>
          <p:nvPr/>
        </p:nvSpPr>
        <p:spPr bwMode="auto">
          <a:xfrm>
            <a:off x="-247939" y="-66840"/>
            <a:ext cx="8863263" cy="1446550"/>
          </a:xfrm>
          <a:prstGeom prst="rect">
            <a:avLst/>
          </a:prstGeom>
          <a:noFill/>
          <a:ln w="444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en-US" sz="3600" b="1" kern="0" dirty="0">
                <a:solidFill>
                  <a:srgbClr val="0000FF"/>
                </a:solidFill>
                <a:latin typeface="Arial Black" pitchFamily="34" charset="0"/>
                <a:ea typeface="ＭＳ Ｐゴシック" pitchFamily="1" charset="-128"/>
              </a:rPr>
              <a:t>Rapid Refresh </a:t>
            </a:r>
            <a:r>
              <a:rPr lang="en-US" sz="3600" b="1" kern="0" dirty="0">
                <a:solidFill>
                  <a:prstClr val="black"/>
                </a:solidFill>
                <a:ea typeface="ＭＳ Ｐゴシック" pitchFamily="1" charset="-128"/>
              </a:rPr>
              <a:t>and</a:t>
            </a:r>
            <a:r>
              <a:rPr lang="en-US" sz="3600" b="1" kern="0" dirty="0">
                <a:solidFill>
                  <a:srgbClr val="000099"/>
                </a:solidFill>
                <a:ea typeface="ＭＳ Ｐゴシック" pitchFamily="1" charset="-128"/>
              </a:rPr>
              <a:t> </a:t>
            </a:r>
            <a:r>
              <a:rPr lang="en-US" sz="3600" b="1" kern="0" dirty="0">
                <a:solidFill>
                  <a:srgbClr val="009900"/>
                </a:solidFill>
                <a:latin typeface="Arial Black" pitchFamily="34" charset="0"/>
                <a:ea typeface="ＭＳ Ｐゴシック" pitchFamily="1" charset="-128"/>
              </a:rPr>
              <a:t>HRRR</a:t>
            </a:r>
          </a:p>
          <a:p>
            <a:pPr algn="ctr" eaLnBrk="0" hangingPunct="0">
              <a:defRPr/>
            </a:pPr>
            <a:r>
              <a:rPr lang="en-US" sz="3200" b="1" kern="0" dirty="0">
                <a:solidFill>
                  <a:prstClr val="black"/>
                </a:solidFill>
                <a:latin typeface="Arial Black" pitchFamily="34" charset="0"/>
                <a:ea typeface="ＭＳ Ｐゴシック" pitchFamily="1" charset="-128"/>
              </a:rPr>
              <a:t>NOAA hourly updated </a:t>
            </a:r>
            <a:r>
              <a:rPr lang="en-US" sz="3200" b="1" kern="0" dirty="0" smtClean="0">
                <a:solidFill>
                  <a:prstClr val="black"/>
                </a:solidFill>
                <a:latin typeface="Arial Black" pitchFamily="34" charset="0"/>
                <a:ea typeface="ＭＳ Ｐゴシック" pitchFamily="1" charset="-128"/>
              </a:rPr>
              <a:t>models</a:t>
            </a:r>
          </a:p>
          <a:p>
            <a:pPr algn="ctr" eaLnBrk="0" hangingPunct="0">
              <a:defRPr/>
            </a:pPr>
            <a:r>
              <a:rPr lang="en-US" sz="2000" b="1" kern="0" dirty="0" smtClean="0">
                <a:solidFill>
                  <a:prstClr val="black"/>
                </a:solidFill>
                <a:latin typeface="Arial"/>
                <a:ea typeface="ＭＳ Ｐゴシック" pitchFamily="1" charset="-128"/>
                <a:cs typeface="Arial"/>
              </a:rPr>
              <a:t>(situational awareness for energy, aviation, severe weather, etc.)</a:t>
            </a:r>
            <a:endParaRPr lang="en-US" sz="2000" b="1" kern="0" dirty="0">
              <a:solidFill>
                <a:prstClr val="black"/>
              </a:solidFill>
              <a:latin typeface="Arial"/>
              <a:ea typeface="ＭＳ Ｐゴシック" pitchFamily="1" charset="-128"/>
              <a:cs typeface="Arial"/>
            </a:endParaRPr>
          </a:p>
        </p:txBody>
      </p:sp>
      <p:pic>
        <p:nvPicPr>
          <p:cNvPr id="43" name="Picture 4" descr="Juice_dro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999" b="88000"/>
          <a:stretch>
            <a:fillRect/>
          </a:stretch>
        </p:blipFill>
        <p:spPr bwMode="auto">
          <a:xfrm>
            <a:off x="-7938" y="6400800"/>
            <a:ext cx="91519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Rectangle 9"/>
          <p:cNvSpPr>
            <a:spLocks/>
          </p:cNvSpPr>
          <p:nvPr/>
        </p:nvSpPr>
        <p:spPr bwMode="auto">
          <a:xfrm>
            <a:off x="76200" y="6400800"/>
            <a:ext cx="3505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bIns="0"/>
          <a:lstStyle/>
          <a:p>
            <a:r>
              <a:rPr lang="en-US" sz="2000" b="1" i="1" dirty="0" smtClean="0">
                <a:solidFill>
                  <a:srgbClr val="003399"/>
                </a:solidFill>
              </a:rPr>
              <a:t>Sat Science Week</a:t>
            </a:r>
            <a:endParaRPr lang="en-US" sz="2000" b="1" i="1" dirty="0">
              <a:solidFill>
                <a:srgbClr val="003399"/>
              </a:solidFill>
            </a:endParaRPr>
          </a:p>
        </p:txBody>
      </p:sp>
      <p:sp>
        <p:nvSpPr>
          <p:cNvPr id="45" name="Rectangle 9"/>
          <p:cNvSpPr>
            <a:spLocks/>
          </p:cNvSpPr>
          <p:nvPr/>
        </p:nvSpPr>
        <p:spPr bwMode="auto">
          <a:xfrm>
            <a:off x="6172200" y="6400800"/>
            <a:ext cx="2438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bIns="0"/>
          <a:lstStyle/>
          <a:p>
            <a:pPr algn="r"/>
            <a:r>
              <a:rPr lang="en-US" sz="2000" b="1" i="1" dirty="0" smtClean="0">
                <a:solidFill>
                  <a:srgbClr val="003399"/>
                </a:solidFill>
              </a:rPr>
              <a:t>February 2015</a:t>
            </a:r>
            <a:endParaRPr lang="en-US" sz="2000" b="1" i="1" dirty="0">
              <a:solidFill>
                <a:srgbClr val="003399"/>
              </a:solidFill>
            </a:endParaRPr>
          </a:p>
        </p:txBody>
      </p:sp>
      <p:sp>
        <p:nvSpPr>
          <p:cNvPr id="48" name="Rectangle 73"/>
          <p:cNvSpPr>
            <a:spLocks/>
          </p:cNvSpPr>
          <p:nvPr/>
        </p:nvSpPr>
        <p:spPr bwMode="auto">
          <a:xfrm>
            <a:off x="2507615" y="6427312"/>
            <a:ext cx="4243961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bIns="0"/>
          <a:lstStyle/>
          <a:p>
            <a:r>
              <a:rPr lang="en-US" sz="2000" b="1" i="1" dirty="0" smtClean="0">
                <a:solidFill>
                  <a:srgbClr val="C00000"/>
                </a:solidFill>
              </a:rPr>
              <a:t>HRRR/RAP sat </a:t>
            </a:r>
            <a:r>
              <a:rPr lang="en-US" sz="2000" b="1" i="1" dirty="0" err="1" smtClean="0">
                <a:solidFill>
                  <a:srgbClr val="C00000"/>
                </a:solidFill>
              </a:rPr>
              <a:t>assim</a:t>
            </a:r>
            <a:r>
              <a:rPr lang="en-US" sz="2000" b="1" i="1" dirty="0" smtClean="0">
                <a:solidFill>
                  <a:srgbClr val="C00000"/>
                </a:solidFill>
              </a:rPr>
              <a:t> – high-impact </a:t>
            </a:r>
            <a:r>
              <a:rPr lang="en-US" sz="2000" b="1" i="1" dirty="0" err="1" smtClean="0">
                <a:solidFill>
                  <a:srgbClr val="C00000"/>
                </a:solidFill>
              </a:rPr>
              <a:t>wx</a:t>
            </a:r>
            <a:endParaRPr lang="en-US" sz="2000" b="1" i="1" dirty="0">
              <a:solidFill>
                <a:srgbClr val="C00000"/>
              </a:solidFill>
            </a:endParaRPr>
          </a:p>
        </p:txBody>
      </p:sp>
      <p:sp>
        <p:nvSpPr>
          <p:cNvPr id="52" name="Slide Number Placeholder 11"/>
          <p:cNvSpPr>
            <a:spLocks noGrp="1"/>
          </p:cNvSpPr>
          <p:nvPr>
            <p:ph type="sldNum" sz="quarter" idx="12"/>
          </p:nvPr>
        </p:nvSpPr>
        <p:spPr bwMode="auto">
          <a:xfrm>
            <a:off x="8534400" y="6457950"/>
            <a:ext cx="533400" cy="4000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5C04AC04-DC01-2E47-B228-88AF59C2B689}" type="slidenum">
              <a:rPr lang="en-US" sz="1600" b="1">
                <a:solidFill>
                  <a:srgbClr val="003399"/>
                </a:solidFill>
                <a:latin typeface="Calibri" charset="0"/>
                <a:ea typeface="MS PGothic" charset="0"/>
                <a:cs typeface="MS PGothic" charset="0"/>
              </a:rPr>
              <a:pPr eaLnBrk="1" hangingPunct="1"/>
              <a:t>2</a:t>
            </a:fld>
            <a:endParaRPr lang="en-US" sz="1600" b="1" dirty="0">
              <a:solidFill>
                <a:srgbClr val="003399"/>
              </a:solidFill>
              <a:latin typeface="Calibri" charset="0"/>
              <a:ea typeface="MS PGothic" charset="0"/>
              <a:cs typeface="MS PGothic" charset="0"/>
            </a:endParaRPr>
          </a:p>
        </p:txBody>
      </p:sp>
      <p:sp>
        <p:nvSpPr>
          <p:cNvPr id="55" name="Oval 54"/>
          <p:cNvSpPr/>
          <p:nvPr/>
        </p:nvSpPr>
        <p:spPr>
          <a:xfrm>
            <a:off x="6683375" y="6583363"/>
            <a:ext cx="76200" cy="76200"/>
          </a:xfrm>
          <a:prstGeom prst="ellipse">
            <a:avLst/>
          </a:prstGeom>
          <a:solidFill>
            <a:srgbClr val="00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6" name="Oval 55"/>
          <p:cNvSpPr/>
          <p:nvPr/>
        </p:nvSpPr>
        <p:spPr>
          <a:xfrm>
            <a:off x="2071252" y="6583363"/>
            <a:ext cx="76200" cy="76200"/>
          </a:xfrm>
          <a:prstGeom prst="ellipse">
            <a:avLst/>
          </a:prstGeom>
          <a:solidFill>
            <a:srgbClr val="00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49" name="Picture 50" descr="DomainsRAPandHRRR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7" t="4074" r="6247" b="4074"/>
          <a:stretch>
            <a:fillRect/>
          </a:stretch>
        </p:blipFill>
        <p:spPr bwMode="auto">
          <a:xfrm>
            <a:off x="3277065" y="1629324"/>
            <a:ext cx="5763616" cy="4639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Text Box 4"/>
          <p:cNvSpPr txBox="1">
            <a:spLocks noChangeArrowheads="1"/>
          </p:cNvSpPr>
          <p:nvPr/>
        </p:nvSpPr>
        <p:spPr bwMode="auto">
          <a:xfrm>
            <a:off x="133812" y="1477762"/>
            <a:ext cx="2438400" cy="10160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000" b="1" dirty="0">
                <a:solidFill>
                  <a:srgbClr val="FFFFFF"/>
                </a:solidFill>
                <a:latin typeface="Arial Black" pitchFamily="34" charset="0"/>
              </a:rPr>
              <a:t>13km Rapid Refresh (RAP) </a:t>
            </a:r>
            <a:r>
              <a:rPr lang="en-US" sz="2000" b="1" dirty="0">
                <a:solidFill>
                  <a:srgbClr val="FFFFFF"/>
                </a:solidFill>
              </a:rPr>
              <a:t>(mesoscale)</a:t>
            </a:r>
          </a:p>
        </p:txBody>
      </p:sp>
      <p:cxnSp>
        <p:nvCxnSpPr>
          <p:cNvPr id="51" name="Straight Arrow Connector 50"/>
          <p:cNvCxnSpPr/>
          <p:nvPr/>
        </p:nvCxnSpPr>
        <p:spPr>
          <a:xfrm>
            <a:off x="2537839" y="2037713"/>
            <a:ext cx="1259635" cy="785476"/>
          </a:xfrm>
          <a:prstGeom prst="straightConnector1">
            <a:avLst/>
          </a:prstGeom>
          <a:ln w="88900">
            <a:solidFill>
              <a:srgbClr val="0000FF"/>
            </a:solidFill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Text Box 4"/>
          <p:cNvSpPr txBox="1">
            <a:spLocks noChangeArrowheads="1"/>
          </p:cNvSpPr>
          <p:nvPr/>
        </p:nvSpPr>
        <p:spPr bwMode="auto">
          <a:xfrm>
            <a:off x="120560" y="3823189"/>
            <a:ext cx="2736388" cy="1323439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000" b="1" dirty="0">
                <a:solidFill>
                  <a:prstClr val="black"/>
                </a:solidFill>
                <a:latin typeface="Arial Black" pitchFamily="34" charset="0"/>
                <a:cs typeface="Tahoma" charset="0"/>
              </a:rPr>
              <a:t>3km </a:t>
            </a:r>
            <a:r>
              <a:rPr lang="en-US" sz="2000" b="1" dirty="0" smtClean="0">
                <a:solidFill>
                  <a:prstClr val="black"/>
                </a:solidFill>
                <a:latin typeface="Arial Black" pitchFamily="34" charset="0"/>
                <a:cs typeface="Tahoma" charset="0"/>
              </a:rPr>
              <a:t>High Resolution Rapid Refresh (HRRR) </a:t>
            </a:r>
            <a:r>
              <a:rPr lang="en-US" sz="20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(storm-scale)</a:t>
            </a:r>
          </a:p>
        </p:txBody>
      </p:sp>
      <p:cxnSp>
        <p:nvCxnSpPr>
          <p:cNvPr id="54" name="Straight Arrow Connector 53"/>
          <p:cNvCxnSpPr/>
          <p:nvPr/>
        </p:nvCxnSpPr>
        <p:spPr>
          <a:xfrm>
            <a:off x="2572212" y="4165967"/>
            <a:ext cx="2282059" cy="445790"/>
          </a:xfrm>
          <a:prstGeom prst="straightConnector1">
            <a:avLst/>
          </a:prstGeom>
          <a:ln w="88900">
            <a:solidFill>
              <a:srgbClr val="00B050"/>
            </a:solidFill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Rounded Rectangle 21"/>
          <p:cNvSpPr/>
          <p:nvPr/>
        </p:nvSpPr>
        <p:spPr>
          <a:xfrm>
            <a:off x="3797474" y="2207085"/>
            <a:ext cx="336115" cy="222964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Rounded Rectangle 22"/>
          <p:cNvSpPr/>
          <p:nvPr/>
        </p:nvSpPr>
        <p:spPr>
          <a:xfrm rot="1699994">
            <a:off x="4467732" y="3727630"/>
            <a:ext cx="473347" cy="346783"/>
          </a:xfrm>
          <a:prstGeom prst="roundRect">
            <a:avLst>
              <a:gd name="adj" fmla="val 4310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183693" y="2823189"/>
            <a:ext cx="11192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0000FF"/>
                </a:solidFill>
                <a:latin typeface="Arial Black" pitchFamily="34" charset="0"/>
              </a:rPr>
              <a:t>RAP</a:t>
            </a:r>
            <a:endParaRPr lang="en-US" sz="3200" dirty="0">
              <a:solidFill>
                <a:srgbClr val="0000FF"/>
              </a:solidFill>
              <a:latin typeface="Arial Black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205383" y="4427425"/>
            <a:ext cx="13211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8000"/>
                </a:solidFill>
                <a:latin typeface="Arial Black" pitchFamily="34" charset="0"/>
              </a:rPr>
              <a:t>HRRR</a:t>
            </a:r>
            <a:endParaRPr lang="en-US" sz="2800" dirty="0">
              <a:solidFill>
                <a:srgbClr val="008000"/>
              </a:solidFill>
              <a:latin typeface="Arial Black" pitchFamily="34" charset="0"/>
            </a:endParaRPr>
          </a:p>
        </p:txBody>
      </p:sp>
      <p:sp>
        <p:nvSpPr>
          <p:cNvPr id="25" name="Text Box 2"/>
          <p:cNvSpPr txBox="1">
            <a:spLocks noChangeArrowheads="1"/>
          </p:cNvSpPr>
          <p:nvPr/>
        </p:nvSpPr>
        <p:spPr bwMode="auto">
          <a:xfrm>
            <a:off x="60325" y="2518830"/>
            <a:ext cx="3514725" cy="1174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ts val="1900"/>
              </a:lnSpc>
              <a:buSzPct val="130000"/>
            </a:pPr>
            <a:r>
              <a:rPr lang="en-US" sz="2000" b="1" dirty="0">
                <a:solidFill>
                  <a:srgbClr val="0000FF"/>
                </a:solidFill>
                <a:latin typeface="Arial Black" charset="0"/>
              </a:rPr>
              <a:t>Version 2</a:t>
            </a:r>
            <a:r>
              <a:rPr lang="en-US" sz="1800" b="1" dirty="0">
                <a:solidFill>
                  <a:srgbClr val="0000FF"/>
                </a:solidFill>
                <a:latin typeface="Arial Black" charset="0"/>
              </a:rPr>
              <a:t> -- NCEP implement 25 Feb </a:t>
            </a:r>
            <a:r>
              <a:rPr lang="en-US" sz="1800" b="1" dirty="0" smtClean="0">
                <a:solidFill>
                  <a:srgbClr val="0000FF"/>
                </a:solidFill>
                <a:latin typeface="Arial Black" charset="0"/>
              </a:rPr>
              <a:t>2014</a:t>
            </a:r>
            <a:endParaRPr lang="en-US" sz="1800" b="1" dirty="0">
              <a:solidFill>
                <a:srgbClr val="0000FF"/>
              </a:solidFill>
              <a:latin typeface="Arial Black" charset="0"/>
            </a:endParaRPr>
          </a:p>
          <a:p>
            <a:pPr eaLnBrk="1" hangingPunct="1">
              <a:buSzPct val="130000"/>
            </a:pPr>
            <a:endParaRPr lang="en-US" sz="200" b="1" dirty="0">
              <a:solidFill>
                <a:srgbClr val="0000FF"/>
              </a:solidFill>
              <a:latin typeface="Arial Black" charset="0"/>
            </a:endParaRPr>
          </a:p>
          <a:p>
            <a:pPr eaLnBrk="1" hangingPunct="1">
              <a:lnSpc>
                <a:spcPts val="1900"/>
              </a:lnSpc>
              <a:spcBef>
                <a:spcPts val="600"/>
              </a:spcBef>
              <a:buSzPct val="130000"/>
            </a:pPr>
            <a:r>
              <a:rPr lang="en-US" sz="2000" b="1" dirty="0">
                <a:solidFill>
                  <a:srgbClr val="FF0066"/>
                </a:solidFill>
                <a:latin typeface="Arial Black" charset="0"/>
              </a:rPr>
              <a:t>Version 3 </a:t>
            </a:r>
            <a:r>
              <a:rPr lang="en-US" sz="1800" b="1" dirty="0">
                <a:solidFill>
                  <a:srgbClr val="FF0066"/>
                </a:solidFill>
                <a:latin typeface="Arial Black" charset="0"/>
              </a:rPr>
              <a:t>– </a:t>
            </a:r>
            <a:r>
              <a:rPr lang="en-US" sz="1800" b="1" dirty="0" smtClean="0">
                <a:solidFill>
                  <a:srgbClr val="FF0066"/>
                </a:solidFill>
                <a:latin typeface="Arial Black" charset="0"/>
              </a:rPr>
              <a:t>GSD</a:t>
            </a:r>
          </a:p>
          <a:p>
            <a:pPr eaLnBrk="1" hangingPunct="1">
              <a:lnSpc>
                <a:spcPts val="1900"/>
              </a:lnSpc>
              <a:buSzPct val="130000"/>
            </a:pPr>
            <a:r>
              <a:rPr lang="en-US" sz="1800" b="1" dirty="0" smtClean="0">
                <a:solidFill>
                  <a:srgbClr val="FF0066"/>
                </a:solidFill>
                <a:latin typeface="Arial Black" charset="0"/>
              </a:rPr>
              <a:t>Planned NCEP –June 2015</a:t>
            </a:r>
            <a:endParaRPr lang="en-US" sz="1600" b="1" dirty="0">
              <a:solidFill>
                <a:srgbClr val="FF0066"/>
              </a:solidFill>
            </a:endParaRPr>
          </a:p>
        </p:txBody>
      </p:sp>
      <p:sp>
        <p:nvSpPr>
          <p:cNvPr id="30" name="Text Box 2"/>
          <p:cNvSpPr txBox="1">
            <a:spLocks noChangeArrowheads="1"/>
          </p:cNvSpPr>
          <p:nvPr/>
        </p:nvSpPr>
        <p:spPr bwMode="auto">
          <a:xfrm>
            <a:off x="53701" y="5215614"/>
            <a:ext cx="3514725" cy="1174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ts val="1900"/>
              </a:lnSpc>
              <a:buSzPct val="130000"/>
            </a:pPr>
            <a:r>
              <a:rPr lang="en-US" sz="2000" b="1" dirty="0" smtClean="0">
                <a:solidFill>
                  <a:srgbClr val="059527"/>
                </a:solidFill>
                <a:latin typeface="Arial Black" charset="0"/>
              </a:rPr>
              <a:t>Initial </a:t>
            </a:r>
            <a:r>
              <a:rPr lang="en-US" sz="1800" b="1" dirty="0" smtClean="0">
                <a:solidFill>
                  <a:srgbClr val="059527"/>
                </a:solidFill>
                <a:latin typeface="Arial Black" charset="0"/>
              </a:rPr>
              <a:t>-- </a:t>
            </a:r>
            <a:r>
              <a:rPr lang="en-US" sz="1800" b="1" dirty="0">
                <a:solidFill>
                  <a:srgbClr val="059527"/>
                </a:solidFill>
                <a:latin typeface="Arial Black" charset="0"/>
              </a:rPr>
              <a:t>NCEP </a:t>
            </a:r>
            <a:endParaRPr lang="en-US" sz="1800" b="1" dirty="0" smtClean="0">
              <a:solidFill>
                <a:srgbClr val="059527"/>
              </a:solidFill>
              <a:latin typeface="Arial Black" charset="0"/>
            </a:endParaRPr>
          </a:p>
          <a:p>
            <a:pPr eaLnBrk="1" hangingPunct="1">
              <a:lnSpc>
                <a:spcPts val="1900"/>
              </a:lnSpc>
              <a:buSzPct val="130000"/>
            </a:pPr>
            <a:r>
              <a:rPr lang="en-US" sz="1800" b="1" dirty="0" smtClean="0">
                <a:solidFill>
                  <a:srgbClr val="059527"/>
                </a:solidFill>
                <a:latin typeface="Arial Black" charset="0"/>
              </a:rPr>
              <a:t>implement 30 Sept 2014</a:t>
            </a:r>
            <a:endParaRPr lang="en-US" sz="1800" b="1" dirty="0">
              <a:solidFill>
                <a:srgbClr val="059527"/>
              </a:solidFill>
              <a:latin typeface="Arial Black" charset="0"/>
            </a:endParaRPr>
          </a:p>
          <a:p>
            <a:pPr eaLnBrk="1" hangingPunct="1">
              <a:buSzPct val="130000"/>
            </a:pPr>
            <a:endParaRPr lang="en-US" sz="200" b="1" dirty="0">
              <a:solidFill>
                <a:srgbClr val="0000FF"/>
              </a:solidFill>
              <a:latin typeface="Arial Black" charset="0"/>
            </a:endParaRPr>
          </a:p>
          <a:p>
            <a:pPr eaLnBrk="1" hangingPunct="1">
              <a:lnSpc>
                <a:spcPts val="1900"/>
              </a:lnSpc>
              <a:spcBef>
                <a:spcPts val="600"/>
              </a:spcBef>
              <a:buSzPct val="130000"/>
            </a:pPr>
            <a:r>
              <a:rPr lang="en-US" sz="2000" b="1" dirty="0">
                <a:solidFill>
                  <a:srgbClr val="FF0066"/>
                </a:solidFill>
                <a:latin typeface="Arial Black" charset="0"/>
              </a:rPr>
              <a:t>Version </a:t>
            </a:r>
            <a:r>
              <a:rPr lang="en-US" sz="2000" b="1" dirty="0" smtClean="0">
                <a:solidFill>
                  <a:srgbClr val="FF0066"/>
                </a:solidFill>
                <a:latin typeface="Arial Black" charset="0"/>
              </a:rPr>
              <a:t>2 </a:t>
            </a:r>
            <a:r>
              <a:rPr lang="en-US" sz="1800" b="1" dirty="0">
                <a:solidFill>
                  <a:srgbClr val="FF0066"/>
                </a:solidFill>
                <a:latin typeface="Arial Black" charset="0"/>
              </a:rPr>
              <a:t>– </a:t>
            </a:r>
            <a:r>
              <a:rPr lang="en-US" sz="1800" b="1" dirty="0" smtClean="0">
                <a:solidFill>
                  <a:srgbClr val="FF0066"/>
                </a:solidFill>
                <a:latin typeface="Arial Black" charset="0"/>
              </a:rPr>
              <a:t>GSD</a:t>
            </a:r>
          </a:p>
          <a:p>
            <a:pPr eaLnBrk="1" hangingPunct="1">
              <a:lnSpc>
                <a:spcPts val="1900"/>
              </a:lnSpc>
              <a:buSzPct val="130000"/>
            </a:pPr>
            <a:r>
              <a:rPr lang="en-US" sz="1800" b="1" dirty="0" smtClean="0">
                <a:solidFill>
                  <a:srgbClr val="FF0066"/>
                </a:solidFill>
                <a:latin typeface="Arial Black" charset="0"/>
              </a:rPr>
              <a:t>Planned NCEP –June 2015</a:t>
            </a:r>
            <a:endParaRPr lang="en-US" sz="1600" b="1" dirty="0">
              <a:solidFill>
                <a:srgbClr val="FF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28488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584200"/>
          </a:xfrm>
          <a:prstGeom prst="rect">
            <a:avLst/>
          </a:pr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444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200" b="1" smtClean="0">
                <a:solidFill>
                  <a:srgbClr val="000099"/>
                </a:solidFill>
              </a:rPr>
              <a:t>Radiance channels selected for RAP</a:t>
            </a:r>
            <a:r>
              <a:rPr lang="en-US" sz="3200" b="1" smtClean="0">
                <a:solidFill>
                  <a:srgbClr val="FF0000"/>
                </a:solidFill>
              </a:rPr>
              <a:t>v3 (2015)</a:t>
            </a:r>
          </a:p>
        </p:txBody>
      </p:sp>
      <p:sp>
        <p:nvSpPr>
          <p:cNvPr id="33794" name="Content Placeholder 2"/>
          <p:cNvSpPr txBox="1">
            <a:spLocks/>
          </p:cNvSpPr>
          <p:nvPr/>
        </p:nvSpPr>
        <p:spPr bwMode="auto">
          <a:xfrm>
            <a:off x="457200" y="762000"/>
            <a:ext cx="8686800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800100" indent="-342900"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685800" indent="-228600"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defTabSz="914400" eaLnBrk="1" fontAlgn="base" hangingPunct="1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2800" b="1" smtClean="0">
                <a:solidFill>
                  <a:srgbClr val="CC9900"/>
                </a:solidFill>
                <a:latin typeface="Arial Black" charset="0"/>
              </a:rPr>
              <a:t>AMSU-A</a:t>
            </a:r>
            <a:r>
              <a:rPr lang="en-US" sz="2800" b="1" smtClean="0">
                <a:solidFill>
                  <a:srgbClr val="CC9900"/>
                </a:solidFill>
              </a:rPr>
              <a:t> </a:t>
            </a:r>
            <a:r>
              <a:rPr lang="en-US" sz="2800" smtClean="0">
                <a:solidFill>
                  <a:srgbClr val="060606"/>
                </a:solidFill>
              </a:rPr>
              <a:t>(remove high-peaking channels) </a:t>
            </a:r>
          </a:p>
          <a:p>
            <a:pPr lvl="1" defTabSz="914400"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2400" smtClean="0">
                <a:solidFill>
                  <a:srgbClr val="060606"/>
                </a:solidFill>
                <a:ea typeface="ＭＳ Ｐゴシック" charset="0"/>
                <a:cs typeface="ＭＳ Ｐゴシック" charset="0"/>
              </a:rPr>
              <a:t>NOAA-15: channels 1-10, 15;</a:t>
            </a:r>
          </a:p>
          <a:p>
            <a:pPr lvl="1" defTabSz="914400"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2400" smtClean="0">
                <a:solidFill>
                  <a:srgbClr val="060606"/>
                </a:solidFill>
                <a:ea typeface="ＭＳ Ｐゴシック" charset="0"/>
                <a:cs typeface="ＭＳ Ｐゴシック" charset="0"/>
              </a:rPr>
              <a:t>NOAA-18: channels 1-8, 10,15;</a:t>
            </a:r>
          </a:p>
          <a:p>
            <a:pPr lvl="1" defTabSz="914400"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2400" smtClean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NOAA-19: channels 1-7, 9-10, 15;  </a:t>
            </a:r>
          </a:p>
          <a:p>
            <a:pPr lvl="1" defTabSz="914400"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2400" smtClean="0">
                <a:solidFill>
                  <a:srgbClr val="060606"/>
                </a:solidFill>
                <a:ea typeface="ＭＳ Ｐゴシック" charset="0"/>
                <a:cs typeface="ＭＳ Ｐゴシック" charset="0"/>
              </a:rPr>
              <a:t>METOP-A: channels 1-6, 8-10,15 (removed channel 8 on 26 Sep. 2014 per NCEP note) ;</a:t>
            </a:r>
          </a:p>
          <a:p>
            <a:pPr lvl="2" defTabSz="914400"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2400" smtClean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  METOP-B: channels 1-10, 15;</a:t>
            </a:r>
            <a:endParaRPr lang="en-US" sz="2800" b="1" smtClean="0">
              <a:solidFill>
                <a:srgbClr val="FF0000"/>
              </a:solidFill>
              <a:latin typeface="Arial Black" charset="0"/>
            </a:endParaRPr>
          </a:p>
          <a:p>
            <a:pPr defTabSz="914400" eaLnBrk="1" fontAlgn="base" hangingPunct="1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2800" b="1" smtClean="0">
                <a:solidFill>
                  <a:srgbClr val="00B050"/>
                </a:solidFill>
                <a:latin typeface="Arial Black" charset="0"/>
              </a:rPr>
              <a:t>HIRS4 </a:t>
            </a:r>
            <a:r>
              <a:rPr lang="en-US" sz="2800" smtClean="0">
                <a:solidFill>
                  <a:srgbClr val="060606"/>
                </a:solidFill>
              </a:rPr>
              <a:t>(remove high-peaking and O</a:t>
            </a:r>
            <a:r>
              <a:rPr lang="en-US" sz="2800" baseline="-25000" smtClean="0">
                <a:solidFill>
                  <a:srgbClr val="060606"/>
                </a:solidFill>
              </a:rPr>
              <a:t>3</a:t>
            </a:r>
            <a:r>
              <a:rPr lang="en-US" sz="2800" smtClean="0">
                <a:solidFill>
                  <a:srgbClr val="060606"/>
                </a:solidFill>
              </a:rPr>
              <a:t> channels)</a:t>
            </a:r>
          </a:p>
          <a:p>
            <a:pPr lvl="1" defTabSz="914400" eaLnBrk="1" fontAlgn="base" hangingPunct="1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2400" smtClean="0">
                <a:solidFill>
                  <a:srgbClr val="060606"/>
                </a:solidFill>
                <a:ea typeface="ＭＳ Ｐゴシック" charset="0"/>
                <a:cs typeface="ＭＳ Ｐゴシック" charset="0"/>
              </a:rPr>
              <a:t>METOP-A: channels: 4-8, 10-15;</a:t>
            </a:r>
          </a:p>
          <a:p>
            <a:pPr defTabSz="914400" eaLnBrk="1" fontAlgn="base" hangingPunct="1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2800" b="1" smtClean="0">
                <a:solidFill>
                  <a:srgbClr val="660066"/>
                </a:solidFill>
                <a:latin typeface="Arial Black" charset="0"/>
              </a:rPr>
              <a:t>MHS</a:t>
            </a:r>
            <a:r>
              <a:rPr lang="en-US" sz="2800" b="1" smtClean="0">
                <a:solidFill>
                  <a:srgbClr val="00B050"/>
                </a:solidFill>
                <a:latin typeface="Arial Black" charset="0"/>
              </a:rPr>
              <a:t> </a:t>
            </a:r>
            <a:endParaRPr lang="en-US" sz="2800" smtClean="0">
              <a:solidFill>
                <a:srgbClr val="060606"/>
              </a:solidFill>
            </a:endParaRPr>
          </a:p>
          <a:p>
            <a:pPr lvl="1" defTabSz="914400" eaLnBrk="1" fontAlgn="base" hangingPunct="1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2400" smtClean="0">
                <a:solidFill>
                  <a:srgbClr val="060606"/>
                </a:solidFill>
                <a:ea typeface="ＭＳ Ｐゴシック" charset="0"/>
                <a:cs typeface="ＭＳ Ｐゴシック" charset="0"/>
              </a:rPr>
              <a:t>NOAA-18/</a:t>
            </a:r>
            <a:r>
              <a:rPr lang="en-US" sz="2400" b="1" smtClean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19</a:t>
            </a:r>
            <a:r>
              <a:rPr lang="en-US" sz="2400" smtClean="0">
                <a:solidFill>
                  <a:srgbClr val="060606"/>
                </a:solidFill>
                <a:ea typeface="ＭＳ Ｐゴシック" charset="0"/>
                <a:cs typeface="ＭＳ Ｐゴシック" charset="0"/>
              </a:rPr>
              <a:t>,           METOP-A/</a:t>
            </a:r>
            <a:r>
              <a:rPr lang="en-US" sz="2400" b="1" smtClean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B</a:t>
            </a:r>
            <a:r>
              <a:rPr lang="en-US" sz="2400" smtClean="0">
                <a:solidFill>
                  <a:srgbClr val="060606"/>
                </a:solidFill>
                <a:ea typeface="ＭＳ Ｐゴシック" charset="0"/>
                <a:cs typeface="ＭＳ Ｐゴシック" charset="0"/>
              </a:rPr>
              <a:t>               : channels 1-5;</a:t>
            </a:r>
          </a:p>
          <a:p>
            <a:pPr defTabSz="914400" eaLnBrk="1" fontAlgn="base" hangingPunct="1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2800" b="1" smtClean="0">
                <a:solidFill>
                  <a:srgbClr val="0000FF"/>
                </a:solidFill>
                <a:latin typeface="Arial Black" charset="0"/>
              </a:rPr>
              <a:t>GOES </a:t>
            </a:r>
            <a:r>
              <a:rPr lang="en-US" sz="2800" smtClean="0">
                <a:solidFill>
                  <a:srgbClr val="060606"/>
                </a:solidFill>
              </a:rPr>
              <a:t>(remove high-peaking and ozone channels)</a:t>
            </a:r>
          </a:p>
          <a:p>
            <a:pPr lvl="1" defTabSz="914400" eaLnBrk="1" fontAlgn="base" hangingPunct="1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2400" smtClean="0">
                <a:solidFill>
                  <a:srgbClr val="060606"/>
                </a:solidFill>
                <a:ea typeface="ＭＳ Ｐゴシック" charset="0"/>
                <a:cs typeface="ＭＳ Ｐゴシック" charset="0"/>
              </a:rPr>
              <a:t>GOES-15 (sndrD1,sndrD2,sndrD3,sndrD4): channels 3-8, 10-15.</a:t>
            </a:r>
          </a:p>
          <a:p>
            <a:pPr defTabSz="914400" eaLnBrk="1" fontAlgn="base" hangingPunct="1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US" b="1" smtClean="0">
              <a:solidFill>
                <a:srgbClr val="060606"/>
              </a:solidFill>
              <a:ea typeface="ＭＳ Ｐゴシック" charset="0"/>
              <a:cs typeface="ＭＳ Ｐゴシック" charset="0"/>
            </a:endParaRPr>
          </a:p>
        </p:txBody>
      </p:sp>
      <p:pic>
        <p:nvPicPr>
          <p:cNvPr id="33795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4" t="5727" r="7726"/>
          <a:stretch>
            <a:fillRect/>
          </a:stretch>
        </p:blipFill>
        <p:spPr bwMode="auto">
          <a:xfrm>
            <a:off x="6781800" y="1219200"/>
            <a:ext cx="1905000" cy="137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6" name="TextBox 5"/>
          <p:cNvSpPr txBox="1">
            <a:spLocks noChangeArrowheads="1"/>
          </p:cNvSpPr>
          <p:nvPr/>
        </p:nvSpPr>
        <p:spPr bwMode="auto">
          <a:xfrm rot="-5400000">
            <a:off x="-2088357" y="2590007"/>
            <a:ext cx="50339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200" b="1" smtClean="0">
                <a:solidFill>
                  <a:srgbClr val="FF0066"/>
                </a:solidFill>
              </a:rPr>
              <a:t>RARS </a:t>
            </a:r>
            <a:r>
              <a:rPr lang="en-US" b="1" smtClean="0">
                <a:solidFill>
                  <a:srgbClr val="000000"/>
                </a:solidFill>
              </a:rPr>
              <a:t>-</a:t>
            </a:r>
            <a:r>
              <a:rPr lang="en-US" b="1" smtClean="0">
                <a:solidFill>
                  <a:srgbClr val="FF0066"/>
                </a:solidFill>
              </a:rPr>
              <a:t> NOAA-15/18/19, METOP-A/B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ext Box 2"/>
          <p:cNvSpPr txBox="1">
            <a:spLocks noChangeArrowheads="1"/>
          </p:cNvSpPr>
          <p:nvPr/>
        </p:nvSpPr>
        <p:spPr bwMode="auto">
          <a:xfrm>
            <a:off x="0" y="460573"/>
            <a:ext cx="9144000" cy="677108"/>
          </a:xfrm>
          <a:prstGeom prst="rect">
            <a:avLst/>
          </a:pr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444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800" b="1" dirty="0" smtClean="0">
                <a:solidFill>
                  <a:srgbClr val="0000FF"/>
                </a:solidFill>
              </a:rPr>
              <a:t>Retrospective Experiments (RAPv2)</a:t>
            </a:r>
          </a:p>
        </p:txBody>
      </p:sp>
      <p:sp>
        <p:nvSpPr>
          <p:cNvPr id="37890" name="TextBox 1"/>
          <p:cNvSpPr txBox="1">
            <a:spLocks noChangeArrowheads="1"/>
          </p:cNvSpPr>
          <p:nvPr/>
        </p:nvSpPr>
        <p:spPr bwMode="auto">
          <a:xfrm>
            <a:off x="685800" y="1981200"/>
            <a:ext cx="60198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37891" name="Content Placeholder 2"/>
          <p:cNvSpPr txBox="1">
            <a:spLocks/>
          </p:cNvSpPr>
          <p:nvPr/>
        </p:nvSpPr>
        <p:spPr bwMode="auto">
          <a:xfrm>
            <a:off x="304800" y="1524000"/>
            <a:ext cx="86106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defTabSz="914400" eaLnBrk="1" fontAlgn="base" hangingPunct="1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b="1" smtClean="0">
                <a:solidFill>
                  <a:srgbClr val="060606"/>
                </a:solidFill>
                <a:latin typeface="Arial Black" charset="0"/>
                <a:cs typeface="Times New Roman" charset="0"/>
              </a:rPr>
              <a:t>Extensive retro run for bias coefficients spin up</a:t>
            </a:r>
          </a:p>
          <a:p>
            <a:pPr defTabSz="914400" eaLnBrk="1" fontAlgn="base" hangingPunct="1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2400" b="1" u="sng" smtClean="0">
                <a:solidFill>
                  <a:srgbClr val="060606"/>
                </a:solidFill>
                <a:latin typeface="Arial Black" charset="0"/>
                <a:cs typeface="Times New Roman" charset="0"/>
              </a:rPr>
              <a:t>Control run (CNTL) – </a:t>
            </a:r>
            <a:r>
              <a:rPr lang="en-US" sz="2400" b="1" u="sng" smtClean="0">
                <a:solidFill>
                  <a:srgbClr val="828282"/>
                </a:solidFill>
                <a:latin typeface="Arial Black" charset="0"/>
                <a:cs typeface="Times New Roman" charset="0"/>
              </a:rPr>
              <a:t>(conventional data only)</a:t>
            </a:r>
          </a:p>
          <a:p>
            <a:pPr lvl="1" defTabSz="914400" eaLnBrk="1" fontAlgn="base" hangingPunct="1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b="1" smtClean="0">
                <a:solidFill>
                  <a:srgbClr val="060606"/>
                </a:solidFill>
                <a:cs typeface="Times New Roman" charset="0"/>
              </a:rPr>
              <a:t>1-h cycling run, 8-day retro run (May 28 – June 4 201</a:t>
            </a:r>
            <a:r>
              <a:rPr lang="en-US" altLang="zh-CN" b="1" smtClean="0">
                <a:solidFill>
                  <a:srgbClr val="060606"/>
                </a:solidFill>
                <a:cs typeface="Times New Roman" charset="0"/>
              </a:rPr>
              <a:t>2</a:t>
            </a:r>
            <a:r>
              <a:rPr lang="en-US" b="1" smtClean="0">
                <a:solidFill>
                  <a:srgbClr val="060606"/>
                </a:solidFill>
                <a:cs typeface="Times New Roman" charset="0"/>
              </a:rPr>
              <a:t>)</a:t>
            </a:r>
          </a:p>
          <a:p>
            <a:pPr lvl="1" defTabSz="914400" eaLnBrk="1" fontAlgn="base" hangingPunct="1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b="1" smtClean="0">
                <a:solidFill>
                  <a:srgbClr val="060606"/>
                </a:solidFill>
                <a:cs typeface="Times New Roman" charset="0"/>
              </a:rPr>
              <a:t>RAP Hybrid EnKF system (RAP V2) </a:t>
            </a:r>
          </a:p>
          <a:p>
            <a:pPr lvl="1" defTabSz="914400" eaLnBrk="1" fontAlgn="base" hangingPunct="1">
              <a:spcBef>
                <a:spcPct val="20000"/>
              </a:spcBef>
              <a:spcAft>
                <a:spcPct val="0"/>
              </a:spcAft>
            </a:pPr>
            <a:endParaRPr lang="en-US" sz="800" b="1" smtClean="0">
              <a:solidFill>
                <a:srgbClr val="060606"/>
              </a:solidFill>
              <a:cs typeface="Times New Roman" charset="0"/>
            </a:endParaRPr>
          </a:p>
          <a:p>
            <a:pPr defTabSz="914400" eaLnBrk="1" fontAlgn="base" hangingPunct="1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2400" b="1" u="sng" smtClean="0">
                <a:solidFill>
                  <a:srgbClr val="0000FF"/>
                </a:solidFill>
                <a:latin typeface="Arial Black" charset="0"/>
                <a:cs typeface="Times New Roman" charset="0"/>
              </a:rPr>
              <a:t>Real-time radiance </a:t>
            </a:r>
            <a:r>
              <a:rPr lang="en-US" sz="2400" b="1" u="sng" smtClean="0">
                <a:solidFill>
                  <a:srgbClr val="0099FF"/>
                </a:solidFill>
                <a:latin typeface="Arial Black" charset="0"/>
                <a:cs typeface="Times New Roman" charset="0"/>
              </a:rPr>
              <a:t>(limited availability)</a:t>
            </a:r>
            <a:r>
              <a:rPr lang="en-US" sz="2400" b="1" u="sng" smtClean="0">
                <a:solidFill>
                  <a:srgbClr val="0000FF"/>
                </a:solidFill>
                <a:latin typeface="Arial Black" charset="0"/>
                <a:cs typeface="Times New Roman" charset="0"/>
              </a:rPr>
              <a:t>	</a:t>
            </a:r>
          </a:p>
          <a:p>
            <a:pPr lvl="1" defTabSz="914400" eaLnBrk="1" fontAlgn="base" hangingPunct="1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b="1" smtClean="0">
                <a:solidFill>
                  <a:srgbClr val="0000FF"/>
                </a:solidFill>
                <a:cs typeface="Times New Roman" charset="0"/>
              </a:rPr>
              <a:t>CNTL + RAP real time radiance data (amsua/mhs/hirs4/goes)</a:t>
            </a:r>
          </a:p>
          <a:p>
            <a:pPr lvl="1" defTabSz="914400" eaLnBrk="1" fontAlgn="base" hangingPunct="1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b="1" smtClean="0">
                <a:solidFill>
                  <a:srgbClr val="0000FF"/>
                </a:solidFill>
                <a:cs typeface="Times New Roman" charset="0"/>
              </a:rPr>
              <a:t>Use updated bias coefficients from the extensive retro run</a:t>
            </a:r>
          </a:p>
          <a:p>
            <a:pPr lvl="1" defTabSz="914400" eaLnBrk="1" fontAlgn="base" hangingPunct="1">
              <a:spcBef>
                <a:spcPct val="20000"/>
              </a:spcBef>
              <a:spcAft>
                <a:spcPct val="0"/>
              </a:spcAft>
            </a:pPr>
            <a:endParaRPr lang="en-US" sz="800" b="1" smtClean="0">
              <a:solidFill>
                <a:srgbClr val="0000FF"/>
              </a:solidFill>
              <a:cs typeface="Times New Roman" charset="0"/>
            </a:endParaRPr>
          </a:p>
          <a:p>
            <a:pPr defTabSz="914400" eaLnBrk="1" fontAlgn="base" hangingPunct="1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altLang="zh-CN" sz="2400" b="1" u="sng" smtClean="0">
                <a:solidFill>
                  <a:srgbClr val="FF0000"/>
                </a:solidFill>
                <a:latin typeface="Arial Black" charset="0"/>
                <a:cs typeface="Times New Roman" charset="0"/>
              </a:rPr>
              <a:t>RARS + Real-time r</a:t>
            </a:r>
            <a:r>
              <a:rPr lang="en-US" sz="2400" b="1" u="sng" smtClean="0">
                <a:solidFill>
                  <a:srgbClr val="FF0000"/>
                </a:solidFill>
                <a:latin typeface="Arial Black" charset="0"/>
                <a:cs typeface="Times New Roman" charset="0"/>
              </a:rPr>
              <a:t>adiance </a:t>
            </a:r>
            <a:r>
              <a:rPr lang="en-US" sz="2400" b="1" u="sng" smtClean="0">
                <a:solidFill>
                  <a:srgbClr val="FF5050"/>
                </a:solidFill>
                <a:latin typeface="Arial Black" charset="0"/>
                <a:cs typeface="Times New Roman" charset="0"/>
              </a:rPr>
              <a:t>(better availability)</a:t>
            </a:r>
          </a:p>
          <a:p>
            <a:pPr defTabSz="914400" eaLnBrk="1" fontAlgn="base" hangingPunct="1">
              <a:spcBef>
                <a:spcPct val="20000"/>
              </a:spcBef>
              <a:spcAft>
                <a:spcPct val="0"/>
              </a:spcAft>
            </a:pPr>
            <a:r>
              <a:rPr lang="en-US" b="1" smtClean="0">
                <a:solidFill>
                  <a:srgbClr val="FF5050"/>
                </a:solidFill>
                <a:cs typeface="Times New Roman" charset="0"/>
              </a:rPr>
              <a:t>    </a:t>
            </a:r>
            <a:r>
              <a:rPr lang="en-US" b="1" smtClean="0">
                <a:solidFill>
                  <a:srgbClr val="FF0000"/>
                </a:solidFill>
                <a:cs typeface="Times New Roman" charset="0"/>
              </a:rPr>
              <a:t>(RARS = Regional ATOVS Retransmission Services)</a:t>
            </a:r>
            <a:endParaRPr lang="en-US" b="1" smtClean="0">
              <a:solidFill>
                <a:srgbClr val="FF5050"/>
              </a:solidFill>
              <a:cs typeface="Times New Roman" charset="0"/>
            </a:endParaRPr>
          </a:p>
          <a:p>
            <a:pPr defTabSz="914400" eaLnBrk="1" fontAlgn="base" hangingPunct="1">
              <a:spcBef>
                <a:spcPct val="20000"/>
              </a:spcBef>
              <a:spcAft>
                <a:spcPct val="0"/>
              </a:spcAft>
            </a:pPr>
            <a:endParaRPr lang="en-US" sz="800" b="1" smtClean="0">
              <a:solidFill>
                <a:srgbClr val="FF5050"/>
              </a:solidFill>
              <a:latin typeface="Arial Black" charset="0"/>
              <a:cs typeface="Times New Roman" charset="0"/>
            </a:endParaRPr>
          </a:p>
          <a:p>
            <a:pPr defTabSz="914400" eaLnBrk="1" fontAlgn="base" hangingPunct="1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altLang="zh-CN" sz="2400" u="sng" smtClean="0">
                <a:solidFill>
                  <a:srgbClr val="C00000"/>
                </a:solidFill>
                <a:latin typeface="Arial Black" charset="0"/>
                <a:cs typeface="Times New Roman" charset="0"/>
              </a:rPr>
              <a:t>Full coverage radiance </a:t>
            </a:r>
            <a:r>
              <a:rPr lang="en-US" altLang="zh-CN" sz="2400" u="sng" smtClean="0">
                <a:solidFill>
                  <a:srgbClr val="800000"/>
                </a:solidFill>
                <a:latin typeface="Arial Black" charset="0"/>
                <a:cs typeface="Times New Roman" charset="0"/>
              </a:rPr>
              <a:t>(perfect availability) </a:t>
            </a:r>
            <a:endParaRPr lang="en-US" sz="2400" u="sng" smtClean="0">
              <a:solidFill>
                <a:srgbClr val="800000"/>
              </a:solidFill>
              <a:latin typeface="Arial Black" charset="0"/>
              <a:cs typeface="Times New Roman" charset="0"/>
            </a:endParaRPr>
          </a:p>
          <a:p>
            <a:pPr lvl="1" defTabSz="914400" eaLnBrk="1" fontAlgn="base" hangingPunct="1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b="1" smtClean="0">
                <a:solidFill>
                  <a:srgbClr val="C00000"/>
                </a:solidFill>
                <a:cs typeface="Times New Roman" charset="0"/>
              </a:rPr>
              <a:t>Using full data for AMSUA/MHS/HIRS4 (no data latency)</a:t>
            </a:r>
            <a:endParaRPr lang="en-US" sz="1800" smtClean="0">
              <a:solidFill>
                <a:srgbClr val="C00000"/>
              </a:solidFill>
              <a:latin typeface="Times New Roman" charset="0"/>
              <a:cs typeface="Times New Roman" charset="0"/>
            </a:endParaRPr>
          </a:p>
          <a:p>
            <a:pPr lvl="1" defTabSz="914400" eaLnBrk="1" fontAlgn="base" hangingPunct="1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US" b="1" smtClean="0">
              <a:solidFill>
                <a:srgbClr val="0000FF"/>
              </a:solidFill>
              <a:cs typeface="Times New Roman" charset="0"/>
            </a:endParaRPr>
          </a:p>
          <a:p>
            <a:pPr lvl="1" defTabSz="914400" eaLnBrk="1" fontAlgn="base" hangingPunct="1">
              <a:spcBef>
                <a:spcPct val="20000"/>
              </a:spcBef>
              <a:spcAft>
                <a:spcPct val="0"/>
              </a:spcAft>
            </a:pPr>
            <a:endParaRPr lang="en-US" sz="1800" smtClean="0">
              <a:solidFill>
                <a:srgbClr val="3366FF"/>
              </a:solidFill>
              <a:latin typeface="Times New Roman" charset="0"/>
              <a:cs typeface="Times New Roman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708025"/>
          </a:xfrm>
          <a:prstGeom prst="rect">
            <a:avLst/>
          </a:pr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444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4000" b="1" smtClean="0">
                <a:solidFill>
                  <a:srgbClr val="000099"/>
                </a:solidFill>
              </a:rPr>
              <a:t>Impact from no/RARS/full data sets</a:t>
            </a:r>
          </a:p>
        </p:txBody>
      </p:sp>
      <p:sp>
        <p:nvSpPr>
          <p:cNvPr id="39938" name="TextBox 14"/>
          <p:cNvSpPr txBox="1">
            <a:spLocks noChangeArrowheads="1"/>
          </p:cNvSpPr>
          <p:nvPr/>
        </p:nvSpPr>
        <p:spPr bwMode="auto">
          <a:xfrm>
            <a:off x="457200" y="6440488"/>
            <a:ext cx="3657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</a:rPr>
              <a:t>May28-June04 2012 retro runs</a:t>
            </a:r>
          </a:p>
        </p:txBody>
      </p:sp>
      <p:grpSp>
        <p:nvGrpSpPr>
          <p:cNvPr id="39939" name="Group 23"/>
          <p:cNvGrpSpPr>
            <a:grpSpLocks/>
          </p:cNvGrpSpPr>
          <p:nvPr/>
        </p:nvGrpSpPr>
        <p:grpSpPr bwMode="auto">
          <a:xfrm>
            <a:off x="5257800" y="3657600"/>
            <a:ext cx="3503613" cy="838200"/>
            <a:chOff x="6324600" y="4177578"/>
            <a:chExt cx="2236414" cy="1155996"/>
          </a:xfrm>
        </p:grpSpPr>
        <p:sp>
          <p:nvSpPr>
            <p:cNvPr id="15" name="Rectangle 14"/>
            <p:cNvSpPr>
              <a:spLocks noChangeArrowheads="1"/>
            </p:cNvSpPr>
            <p:nvPr/>
          </p:nvSpPr>
          <p:spPr bwMode="auto">
            <a:xfrm>
              <a:off x="6324600" y="4799364"/>
              <a:ext cx="610023" cy="229886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>
              <a:outerShdw blurRad="63500" dist="23000" dir="5400000" rotWithShape="0">
                <a:srgbClr val="000000">
                  <a:alpha val="34998"/>
                </a:srgbClr>
              </a:outerShdw>
            </a:effectLst>
          </p:spPr>
          <p:txBody>
            <a:bodyPr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FF0000"/>
                </a:solidFill>
                <a:latin typeface="Arial" charset="0"/>
                <a:ea typeface="MS PGothic" charset="0"/>
                <a:cs typeface="MS PGothic" charset="0"/>
              </a:endParaRPr>
            </a:p>
          </p:txBody>
        </p:sp>
        <p:sp>
          <p:nvSpPr>
            <p:cNvPr id="39968" name="TextBox 13"/>
            <p:cNvSpPr txBox="1">
              <a:spLocks noChangeArrowheads="1"/>
            </p:cNvSpPr>
            <p:nvPr/>
          </p:nvSpPr>
          <p:spPr bwMode="auto">
            <a:xfrm>
              <a:off x="7102692" y="4625688"/>
              <a:ext cx="1371601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9pPr>
            </a:lstStyle>
            <a:p>
              <a:pPr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b="1" smtClean="0">
                  <a:solidFill>
                    <a:srgbClr val="FF0000"/>
                  </a:solidFill>
                </a:rPr>
                <a:t>RARS included</a:t>
              </a:r>
            </a:p>
          </p:txBody>
        </p:sp>
        <p:sp>
          <p:nvSpPr>
            <p:cNvPr id="17" name="Rectangle 16"/>
            <p:cNvSpPr>
              <a:spLocks noChangeArrowheads="1"/>
            </p:cNvSpPr>
            <p:nvPr/>
          </p:nvSpPr>
          <p:spPr bwMode="auto">
            <a:xfrm>
              <a:off x="6324600" y="4343971"/>
              <a:ext cx="610023" cy="229886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>
              <a:outerShdw blurRad="63500" dist="23000" dir="5400000" rotWithShape="0">
                <a:srgbClr val="000000">
                  <a:alpha val="34998"/>
                </a:srgbClr>
              </a:outerShdw>
            </a:effectLst>
          </p:spPr>
          <p:txBody>
            <a:bodyPr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FF0000"/>
                </a:solidFill>
                <a:latin typeface="Arial" charset="0"/>
                <a:ea typeface="MS PGothic" charset="0"/>
                <a:cs typeface="MS PGothic" charset="0"/>
              </a:endParaRPr>
            </a:p>
          </p:txBody>
        </p:sp>
        <p:sp>
          <p:nvSpPr>
            <p:cNvPr id="39970" name="TextBox 13"/>
            <p:cNvSpPr txBox="1">
              <a:spLocks noChangeArrowheads="1"/>
            </p:cNvSpPr>
            <p:nvPr/>
          </p:nvSpPr>
          <p:spPr bwMode="auto">
            <a:xfrm>
              <a:off x="7113214" y="4177578"/>
              <a:ext cx="144780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9pPr>
            </a:lstStyle>
            <a:p>
              <a:pPr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b="1" smtClean="0">
                  <a:solidFill>
                    <a:srgbClr val="0000FF"/>
                  </a:solidFill>
                </a:rPr>
                <a:t>Real-time data</a:t>
              </a:r>
            </a:p>
          </p:txBody>
        </p:sp>
      </p:grpSp>
      <p:sp>
        <p:nvSpPr>
          <p:cNvPr id="39940" name="TextBox 1"/>
          <p:cNvSpPr txBox="1">
            <a:spLocks noChangeArrowheads="1"/>
          </p:cNvSpPr>
          <p:nvPr/>
        </p:nvSpPr>
        <p:spPr bwMode="auto">
          <a:xfrm>
            <a:off x="381000" y="6019800"/>
            <a:ext cx="3657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</a:rPr>
              <a:t>100-1000 hPa R</a:t>
            </a:r>
            <a:r>
              <a:rPr lang="en-US" altLang="zh-CN" smtClean="0">
                <a:solidFill>
                  <a:srgbClr val="000000"/>
                </a:solidFill>
              </a:rPr>
              <a:t>MS m</a:t>
            </a:r>
            <a:r>
              <a:rPr lang="en-US" smtClean="0">
                <a:solidFill>
                  <a:srgbClr val="000000"/>
                </a:solidFill>
              </a:rPr>
              <a:t>ean</a:t>
            </a:r>
          </a:p>
        </p:txBody>
      </p:sp>
      <p:pic>
        <p:nvPicPr>
          <p:cNvPr id="39941" name="Picture 3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3" t="4613" r="8333" b="2866"/>
          <a:stretch>
            <a:fillRect/>
          </a:stretch>
        </p:blipFill>
        <p:spPr bwMode="auto">
          <a:xfrm>
            <a:off x="0" y="1306513"/>
            <a:ext cx="4581525" cy="235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" t="3833" r="8333"/>
          <a:stretch>
            <a:fillRect/>
          </a:stretch>
        </p:blipFill>
        <p:spPr bwMode="auto">
          <a:xfrm>
            <a:off x="4621213" y="1371600"/>
            <a:ext cx="4437062" cy="217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3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" t="3758" r="8333"/>
          <a:stretch>
            <a:fillRect/>
          </a:stretch>
        </p:blipFill>
        <p:spPr bwMode="auto">
          <a:xfrm>
            <a:off x="85725" y="3933825"/>
            <a:ext cx="4514850" cy="2157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Rectangle 41"/>
          <p:cNvSpPr>
            <a:spLocks noChangeArrowheads="1"/>
          </p:cNvSpPr>
          <p:nvPr/>
        </p:nvSpPr>
        <p:spPr bwMode="auto">
          <a:xfrm>
            <a:off x="5265738" y="4502150"/>
            <a:ext cx="955675" cy="180975"/>
          </a:xfrm>
          <a:prstGeom prst="rect">
            <a:avLst/>
          </a:prstGeom>
          <a:solidFill>
            <a:srgbClr val="C00000"/>
          </a:solidFill>
          <a:ln w="9525">
            <a:solidFill>
              <a:schemeClr val="bg1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>
              <a:solidFill>
                <a:srgbClr val="FF0000"/>
              </a:solidFill>
              <a:latin typeface="Arial" charset="0"/>
              <a:ea typeface="MS PGothic" charset="0"/>
              <a:cs typeface="MS PGothic" charset="0"/>
            </a:endParaRPr>
          </a:p>
        </p:txBody>
      </p:sp>
      <p:sp>
        <p:nvSpPr>
          <p:cNvPr id="39945" name="TextBox 13"/>
          <p:cNvSpPr txBox="1">
            <a:spLocks noChangeArrowheads="1"/>
          </p:cNvSpPr>
          <p:nvPr/>
        </p:nvSpPr>
        <p:spPr bwMode="auto">
          <a:xfrm>
            <a:off x="6477000" y="4403725"/>
            <a:ext cx="22685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zh-CN" b="1" smtClean="0">
                <a:solidFill>
                  <a:srgbClr val="C00000"/>
                </a:solidFill>
              </a:rPr>
              <a:t>Full data</a:t>
            </a:r>
            <a:endParaRPr lang="en-US" b="1" smtClean="0">
              <a:solidFill>
                <a:srgbClr val="C00000"/>
              </a:solidFill>
            </a:endParaRPr>
          </a:p>
        </p:txBody>
      </p:sp>
      <p:sp>
        <p:nvSpPr>
          <p:cNvPr id="39946" name="TextBox 24"/>
          <p:cNvSpPr txBox="1">
            <a:spLocks noChangeArrowheads="1"/>
          </p:cNvSpPr>
          <p:nvPr/>
        </p:nvSpPr>
        <p:spPr bwMode="auto">
          <a:xfrm>
            <a:off x="1752600" y="990600"/>
            <a:ext cx="2743200" cy="3651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defTabSz="457200"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defTabSz="457200"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defTabSz="457200"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defTabSz="457200"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eaLnBrk="1" fontAlgn="base" hangingPunct="1">
              <a:lnSpc>
                <a:spcPts val="26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b="1" smtClean="0">
                <a:solidFill>
                  <a:srgbClr val="CC00CC"/>
                </a:solidFill>
                <a:latin typeface="Arial Black" charset="0"/>
                <a:cs typeface="Arial" charset="0"/>
              </a:rPr>
              <a:t>T</a:t>
            </a:r>
            <a:r>
              <a:rPr lang="en-US" sz="2800" b="1" smtClean="0">
                <a:solidFill>
                  <a:srgbClr val="CC00CC"/>
                </a:solidFill>
                <a:latin typeface="Arial Black" charset="0"/>
                <a:cs typeface="Arial" charset="0"/>
              </a:rPr>
              <a:t>emperature</a:t>
            </a:r>
            <a:endParaRPr lang="en-US" sz="2400" b="1" smtClean="0">
              <a:solidFill>
                <a:srgbClr val="CC00CC"/>
              </a:solidFill>
              <a:latin typeface="Arial Black" charset="0"/>
              <a:cs typeface="Arial" charset="0"/>
            </a:endParaRPr>
          </a:p>
        </p:txBody>
      </p:sp>
      <p:sp>
        <p:nvSpPr>
          <p:cNvPr id="48" name="TextBox 13"/>
          <p:cNvSpPr txBox="1">
            <a:spLocks noChangeArrowheads="1"/>
          </p:cNvSpPr>
          <p:nvPr/>
        </p:nvSpPr>
        <p:spPr bwMode="auto">
          <a:xfrm>
            <a:off x="4760913" y="998538"/>
            <a:ext cx="3849687" cy="436562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lnSpc>
                <a:spcPts val="2600"/>
              </a:lnSpc>
              <a:defRPr/>
            </a:pPr>
            <a:r>
              <a:rPr lang="en-US" sz="2800" b="1" kern="0" dirty="0" smtClean="0">
                <a:solidFill>
                  <a:srgbClr val="CC00CC"/>
                </a:solidFill>
                <a:latin typeface="Arial Black" charset="0"/>
                <a:cs typeface="Arial" charset="0"/>
              </a:rPr>
              <a:t>Relative Humidity</a:t>
            </a:r>
            <a:endParaRPr lang="en-US" sz="2800" b="1" kern="0" dirty="0">
              <a:solidFill>
                <a:srgbClr val="CC00CC"/>
              </a:solidFill>
              <a:latin typeface="Arial Black" charset="0"/>
              <a:cs typeface="Arial" charset="0"/>
            </a:endParaRPr>
          </a:p>
        </p:txBody>
      </p:sp>
      <p:sp>
        <p:nvSpPr>
          <p:cNvPr id="49" name="TextBox 26"/>
          <p:cNvSpPr txBox="1">
            <a:spLocks noChangeArrowheads="1"/>
          </p:cNvSpPr>
          <p:nvPr/>
        </p:nvSpPr>
        <p:spPr bwMode="auto">
          <a:xfrm>
            <a:off x="2343150" y="4108450"/>
            <a:ext cx="1477963" cy="436563"/>
          </a:xfrm>
          <a:prstGeom prst="rect">
            <a:avLst/>
          </a:prstGeom>
          <a:solidFill>
            <a:sysClr val="window" lastClr="FFFF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ts val="2600"/>
              </a:lnSpc>
              <a:defRPr/>
            </a:pPr>
            <a:r>
              <a:rPr lang="en-US" sz="2800" b="1" kern="0" dirty="0">
                <a:solidFill>
                  <a:srgbClr val="CC00CC"/>
                </a:solidFill>
                <a:latin typeface="Arial Black" pitchFamily="34" charset="0"/>
                <a:ea typeface="ＭＳ Ｐゴシック" charset="-128"/>
                <a:cs typeface="Arial" pitchFamily="34" charset="0"/>
              </a:rPr>
              <a:t>Wind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114015" y="5073134"/>
            <a:ext cx="979755" cy="369332"/>
          </a:xfrm>
          <a:prstGeom prst="rect">
            <a:avLst/>
          </a:prstGeom>
          <a:noFill/>
          <a:scene3d>
            <a:camera prst="orthographicFront">
              <a:rot lat="0" lon="0" rev="5400000"/>
            </a:camera>
            <a:lightRig rig="threePt" dir="t"/>
          </a:scene3d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009900"/>
                </a:solidFill>
                <a:latin typeface="Arial Black" pitchFamily="34" charset="0"/>
                <a:ea typeface="MS PGothic" charset="0"/>
                <a:cs typeface="MS PGothic" charset="0"/>
              </a:rPr>
              <a:t>Better</a:t>
            </a:r>
          </a:p>
        </p:txBody>
      </p:sp>
      <p:sp>
        <p:nvSpPr>
          <p:cNvPr id="51" name="Rectangle 50"/>
          <p:cNvSpPr>
            <a:spLocks noChangeArrowheads="1"/>
          </p:cNvSpPr>
          <p:nvPr/>
        </p:nvSpPr>
        <p:spPr bwMode="auto">
          <a:xfrm>
            <a:off x="4959350" y="1812925"/>
            <a:ext cx="119063" cy="1479550"/>
          </a:xfrm>
          <a:prstGeom prst="rect">
            <a:avLst/>
          </a:prstGeom>
          <a:solidFill>
            <a:srgbClr val="008000">
              <a:alpha val="25098"/>
            </a:srgbClr>
          </a:solidFill>
          <a:ln>
            <a:noFill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>
              <a:solidFill>
                <a:srgbClr val="008000"/>
              </a:solidFill>
              <a:latin typeface="Arial" charset="0"/>
              <a:ea typeface="MS PGothic" charset="0"/>
              <a:cs typeface="MS PGothic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4620581" y="2448965"/>
            <a:ext cx="979755" cy="369332"/>
          </a:xfrm>
          <a:prstGeom prst="rect">
            <a:avLst/>
          </a:prstGeom>
          <a:noFill/>
          <a:scene3d>
            <a:camera prst="orthographicFront">
              <a:rot lat="0" lon="0" rev="5400000"/>
            </a:camera>
            <a:lightRig rig="threePt" dir="t"/>
          </a:scene3d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009900"/>
                </a:solidFill>
                <a:latin typeface="Arial Black" pitchFamily="34" charset="0"/>
                <a:ea typeface="MS PGothic" charset="0"/>
                <a:cs typeface="MS PGothic" charset="0"/>
              </a:rPr>
              <a:t>Better</a:t>
            </a:r>
          </a:p>
        </p:txBody>
      </p:sp>
      <p:sp>
        <p:nvSpPr>
          <p:cNvPr id="53" name="Rectangle 52"/>
          <p:cNvSpPr>
            <a:spLocks noChangeArrowheads="1"/>
          </p:cNvSpPr>
          <p:nvPr/>
        </p:nvSpPr>
        <p:spPr bwMode="auto">
          <a:xfrm>
            <a:off x="434975" y="4414838"/>
            <a:ext cx="147638" cy="1222375"/>
          </a:xfrm>
          <a:prstGeom prst="rect">
            <a:avLst/>
          </a:prstGeom>
          <a:solidFill>
            <a:srgbClr val="008000">
              <a:alpha val="25098"/>
            </a:srgbClr>
          </a:solidFill>
          <a:ln>
            <a:noFill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>
              <a:solidFill>
                <a:srgbClr val="008000"/>
              </a:solidFill>
              <a:latin typeface="Arial" charset="0"/>
              <a:ea typeface="MS PGothic" charset="0"/>
              <a:cs typeface="MS PGothic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114015" y="2175777"/>
            <a:ext cx="979755" cy="369332"/>
          </a:xfrm>
          <a:prstGeom prst="rect">
            <a:avLst/>
          </a:prstGeom>
          <a:noFill/>
          <a:scene3d>
            <a:camera prst="orthographicFront">
              <a:rot lat="0" lon="0" rev="5400000"/>
            </a:camera>
            <a:lightRig rig="threePt" dir="t"/>
          </a:scene3d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009900"/>
                </a:solidFill>
                <a:latin typeface="Arial Black" pitchFamily="34" charset="0"/>
                <a:ea typeface="MS PGothic" charset="0"/>
                <a:cs typeface="MS PGothic" charset="0"/>
              </a:rPr>
              <a:t>Better</a:t>
            </a:r>
          </a:p>
        </p:txBody>
      </p:sp>
      <p:sp>
        <p:nvSpPr>
          <p:cNvPr id="55" name="Rectangle 54"/>
          <p:cNvSpPr>
            <a:spLocks noChangeArrowheads="1"/>
          </p:cNvSpPr>
          <p:nvPr/>
        </p:nvSpPr>
        <p:spPr bwMode="auto">
          <a:xfrm>
            <a:off x="361950" y="1555750"/>
            <a:ext cx="147638" cy="1222375"/>
          </a:xfrm>
          <a:prstGeom prst="rect">
            <a:avLst/>
          </a:prstGeom>
          <a:solidFill>
            <a:srgbClr val="008000">
              <a:alpha val="25098"/>
            </a:srgbClr>
          </a:solidFill>
          <a:ln>
            <a:noFill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>
              <a:solidFill>
                <a:srgbClr val="008000"/>
              </a:solidFill>
              <a:latin typeface="Arial" charset="0"/>
              <a:ea typeface="MS PGothic" charset="0"/>
              <a:cs typeface="MS PGothic" charset="0"/>
            </a:endParaRPr>
          </a:p>
        </p:txBody>
      </p:sp>
      <p:sp>
        <p:nvSpPr>
          <p:cNvPr id="39955" name="TextBox 20"/>
          <p:cNvSpPr txBox="1">
            <a:spLocks noChangeArrowheads="1"/>
          </p:cNvSpPr>
          <p:nvPr/>
        </p:nvSpPr>
        <p:spPr bwMode="auto">
          <a:xfrm>
            <a:off x="4900613" y="1597025"/>
            <a:ext cx="10382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9900"/>
                </a:solidFill>
                <a:latin typeface="Arial Black" charset="0"/>
              </a:rPr>
              <a:t>+2.5%</a:t>
            </a:r>
          </a:p>
        </p:txBody>
      </p:sp>
      <p:sp>
        <p:nvSpPr>
          <p:cNvPr id="39956" name="TextBox 20"/>
          <p:cNvSpPr txBox="1">
            <a:spLocks noChangeArrowheads="1"/>
          </p:cNvSpPr>
          <p:nvPr/>
        </p:nvSpPr>
        <p:spPr bwMode="auto">
          <a:xfrm>
            <a:off x="-125413" y="1365250"/>
            <a:ext cx="10398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9900"/>
                </a:solidFill>
                <a:latin typeface="Arial Black" charset="0"/>
              </a:rPr>
              <a:t>+1.5%</a:t>
            </a:r>
          </a:p>
        </p:txBody>
      </p:sp>
      <p:sp>
        <p:nvSpPr>
          <p:cNvPr id="39957" name="TextBox 20"/>
          <p:cNvSpPr txBox="1">
            <a:spLocks noChangeArrowheads="1"/>
          </p:cNvSpPr>
          <p:nvPr/>
        </p:nvSpPr>
        <p:spPr bwMode="auto">
          <a:xfrm>
            <a:off x="-123825" y="3886200"/>
            <a:ext cx="10382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9900"/>
                </a:solidFill>
                <a:latin typeface="Arial Black" charset="0"/>
              </a:rPr>
              <a:t>+3.5%</a:t>
            </a:r>
          </a:p>
        </p:txBody>
      </p:sp>
      <p:sp>
        <p:nvSpPr>
          <p:cNvPr id="64" name="Rectangle 63"/>
          <p:cNvSpPr>
            <a:spLocks noChangeArrowheads="1"/>
          </p:cNvSpPr>
          <p:nvPr/>
        </p:nvSpPr>
        <p:spPr bwMode="auto">
          <a:xfrm>
            <a:off x="361950" y="2784475"/>
            <a:ext cx="206375" cy="263525"/>
          </a:xfrm>
          <a:prstGeom prst="rect">
            <a:avLst/>
          </a:prstGeom>
          <a:solidFill>
            <a:srgbClr val="993300">
              <a:alpha val="24706"/>
            </a:srgbClr>
          </a:solidFill>
          <a:ln>
            <a:noFill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>
              <a:solidFill>
                <a:srgbClr val="008000"/>
              </a:solidFill>
              <a:latin typeface="Arial" charset="0"/>
              <a:ea typeface="MS PGothic" charset="0"/>
              <a:cs typeface="MS PGothic" charset="0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-7524" y="3059668"/>
            <a:ext cx="966740" cy="369332"/>
          </a:xfrm>
          <a:prstGeom prst="rect">
            <a:avLst/>
          </a:prstGeom>
          <a:noFill/>
          <a:scene3d>
            <a:camera prst="orthographicFront">
              <a:rot lat="0" lon="0" rev="5400000"/>
            </a:camera>
            <a:lightRig rig="threePt" dir="t"/>
          </a:scene3d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CC6600"/>
                </a:solidFill>
                <a:latin typeface="Arial Black" pitchFamily="34" charset="0"/>
                <a:ea typeface="MS PGothic" charset="0"/>
                <a:cs typeface="MS PGothic" charset="0"/>
              </a:rPr>
              <a:t>Wo</a:t>
            </a:r>
            <a:r>
              <a:rPr lang="en-US" sz="1600" b="1" dirty="0">
                <a:solidFill>
                  <a:srgbClr val="CC6600"/>
                </a:solidFill>
                <a:latin typeface="Arial Black" pitchFamily="34" charset="0"/>
                <a:ea typeface="MS PGothic" charset="0"/>
                <a:cs typeface="MS PGothic" charset="0"/>
              </a:rPr>
              <a:t>r</a:t>
            </a:r>
            <a:r>
              <a:rPr lang="en-US" b="1" dirty="0">
                <a:solidFill>
                  <a:srgbClr val="CC6600"/>
                </a:solidFill>
                <a:latin typeface="Arial Black" pitchFamily="34" charset="0"/>
                <a:ea typeface="MS PGothic" charset="0"/>
                <a:cs typeface="MS PGothic" charset="0"/>
              </a:rPr>
              <a:t>se</a:t>
            </a:r>
          </a:p>
        </p:txBody>
      </p:sp>
      <p:grpSp>
        <p:nvGrpSpPr>
          <p:cNvPr id="39960" name="Group 17"/>
          <p:cNvGrpSpPr>
            <a:grpSpLocks/>
          </p:cNvGrpSpPr>
          <p:nvPr/>
        </p:nvGrpSpPr>
        <p:grpSpPr bwMode="auto">
          <a:xfrm>
            <a:off x="5029200" y="4724400"/>
            <a:ext cx="3810000" cy="1546225"/>
            <a:chOff x="5105400" y="4800600"/>
            <a:chExt cx="3429000" cy="1546577"/>
          </a:xfrm>
        </p:grpSpPr>
        <p:sp>
          <p:nvSpPr>
            <p:cNvPr id="39965" name="TextBox 6"/>
            <p:cNvSpPr txBox="1">
              <a:spLocks noChangeArrowheads="1"/>
            </p:cNvSpPr>
            <p:nvPr/>
          </p:nvSpPr>
          <p:spPr bwMode="auto">
            <a:xfrm>
              <a:off x="5105400" y="4800600"/>
              <a:ext cx="3429000" cy="1546577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9pPr>
            </a:lstStyle>
            <a:p>
              <a:pPr algn="ctr" defTabSz="914400" eaLnBrk="1" fontAlgn="base" hangingPunct="1">
                <a:lnSpc>
                  <a:spcPts val="3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2400" b="1" smtClean="0">
                  <a:solidFill>
                    <a:srgbClr val="000000"/>
                  </a:solidFill>
                  <a:latin typeface="Arial Black" charset="0"/>
                </a:rPr>
                <a:t>Normalize Errors </a:t>
              </a:r>
            </a:p>
            <a:p>
              <a:pPr algn="ctr"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sz="1200" b="1" smtClean="0">
                <a:solidFill>
                  <a:srgbClr val="990099"/>
                </a:solidFill>
              </a:endParaRPr>
            </a:p>
            <a:p>
              <a:pPr algn="ctr" defTabSz="914400" eaLnBrk="1" fontAlgn="base" hangingPunct="1">
                <a:lnSpc>
                  <a:spcPts val="3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2400" b="1" smtClean="0">
                  <a:solidFill>
                    <a:srgbClr val="000000"/>
                  </a:solidFill>
                </a:rPr>
                <a:t>E</a:t>
              </a:r>
              <a:r>
                <a:rPr lang="en-US" sz="2400" b="1" baseline="-25000" smtClean="0">
                  <a:solidFill>
                    <a:srgbClr val="000000"/>
                  </a:solidFill>
                </a:rPr>
                <a:t>N</a:t>
              </a:r>
              <a:r>
                <a:rPr lang="en-US" sz="2400" b="1" smtClean="0">
                  <a:solidFill>
                    <a:srgbClr val="000000"/>
                  </a:solidFill>
                </a:rPr>
                <a:t> =  (CNTL – EXP) </a:t>
              </a:r>
            </a:p>
            <a:p>
              <a:pPr algn="ctr" defTabSz="914400" eaLnBrk="1" fontAlgn="base" hangingPunct="1">
                <a:lnSpc>
                  <a:spcPts val="3000"/>
                </a:lnSpc>
                <a:spcBef>
                  <a:spcPts val="900"/>
                </a:spcBef>
                <a:spcAft>
                  <a:spcPct val="0"/>
                </a:spcAft>
              </a:pPr>
              <a:r>
                <a:rPr lang="en-US" sz="2400" b="1" smtClean="0">
                  <a:solidFill>
                    <a:srgbClr val="000000"/>
                  </a:solidFill>
                </a:rPr>
                <a:t>         CNTL</a:t>
              </a:r>
            </a:p>
          </p:txBody>
        </p:sp>
        <p:cxnSp>
          <p:nvCxnSpPr>
            <p:cNvPr id="33" name="Straight Connector 32"/>
            <p:cNvCxnSpPr/>
            <p:nvPr/>
          </p:nvCxnSpPr>
          <p:spPr>
            <a:xfrm>
              <a:off x="6248400" y="5791426"/>
              <a:ext cx="1981677" cy="0"/>
            </a:xfrm>
            <a:prstGeom prst="line">
              <a:avLst/>
            </a:prstGeom>
            <a:ln w="444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961" name="TextBox 29"/>
          <p:cNvSpPr txBox="1">
            <a:spLocks noChangeArrowheads="1"/>
          </p:cNvSpPr>
          <p:nvPr/>
        </p:nvSpPr>
        <p:spPr bwMode="auto">
          <a:xfrm>
            <a:off x="3563938" y="3497263"/>
            <a:ext cx="14478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</a:rPr>
              <a:t>18 Hr Fcst</a:t>
            </a:r>
          </a:p>
        </p:txBody>
      </p:sp>
      <p:sp>
        <p:nvSpPr>
          <p:cNvPr id="39962" name="TextBox 29"/>
          <p:cNvSpPr txBox="1">
            <a:spLocks noChangeArrowheads="1"/>
          </p:cNvSpPr>
          <p:nvPr/>
        </p:nvSpPr>
        <p:spPr bwMode="auto">
          <a:xfrm>
            <a:off x="3511550" y="5902325"/>
            <a:ext cx="14478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</a:rPr>
              <a:t>18 Hr Fcst</a:t>
            </a:r>
          </a:p>
        </p:txBody>
      </p:sp>
      <p:sp>
        <p:nvSpPr>
          <p:cNvPr id="39963" name="TextBox 29"/>
          <p:cNvSpPr txBox="1">
            <a:spLocks noChangeArrowheads="1"/>
          </p:cNvSpPr>
          <p:nvPr/>
        </p:nvSpPr>
        <p:spPr bwMode="auto">
          <a:xfrm>
            <a:off x="7905750" y="3333750"/>
            <a:ext cx="14478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</a:rPr>
              <a:t>18 Hr Fcst</a:t>
            </a:r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4419600" y="6172200"/>
            <a:ext cx="4724400" cy="708025"/>
          </a:xfrm>
          <a:prstGeom prst="rect">
            <a:avLst/>
          </a:prstGeom>
          <a:solidFill>
            <a:srgbClr val="FFFF00"/>
          </a:solidFill>
          <a:ln w="9525">
            <a:solidFill>
              <a:srgbClr val="4F81BD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FF0000"/>
                </a:solidFill>
              </a:rPr>
              <a:t>Full data helps, esp. with wind fcsts, but also T and RH (over RARS)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1077913"/>
          </a:xfrm>
          <a:prstGeom prst="rect">
            <a:avLst/>
          </a:pr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444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200" b="1" smtClean="0">
                <a:solidFill>
                  <a:srgbClr val="000099"/>
                </a:solidFill>
              </a:rPr>
              <a:t>6-h Forecast RMS Error improvements - Observation impact:  radiance vs. </a:t>
            </a:r>
            <a:r>
              <a:rPr lang="en-US" sz="3200" b="1" smtClean="0">
                <a:solidFill>
                  <a:srgbClr val="FF0000"/>
                </a:solidFill>
              </a:rPr>
              <a:t>raob</a:t>
            </a:r>
          </a:p>
        </p:txBody>
      </p:sp>
      <p:sp>
        <p:nvSpPr>
          <p:cNvPr id="50178" name="TextBox 2"/>
          <p:cNvSpPr txBox="1">
            <a:spLocks noChangeArrowheads="1"/>
          </p:cNvSpPr>
          <p:nvPr/>
        </p:nvSpPr>
        <p:spPr bwMode="auto">
          <a:xfrm>
            <a:off x="152400" y="5867400"/>
            <a:ext cx="44958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b="1" smtClean="0">
                <a:solidFill>
                  <a:srgbClr val="009900"/>
                </a:solidFill>
                <a:latin typeface="Arial Black" charset="0"/>
              </a:rPr>
              <a:t>Retro run (05/15/2013-05/22/2013) </a:t>
            </a:r>
            <a:endParaRPr lang="en-US" b="1" smtClean="0">
              <a:solidFill>
                <a:srgbClr val="009900"/>
              </a:solidFill>
              <a:latin typeface="Arial Black" charset="0"/>
            </a:endParaRPr>
          </a:p>
        </p:txBody>
      </p:sp>
      <p:sp>
        <p:nvSpPr>
          <p:cNvPr id="50179" name="Text Box 2050"/>
          <p:cNvSpPr txBox="1">
            <a:spLocks noChangeArrowheads="1"/>
          </p:cNvSpPr>
          <p:nvPr/>
        </p:nvSpPr>
        <p:spPr bwMode="auto">
          <a:xfrm>
            <a:off x="152400" y="5334000"/>
            <a:ext cx="4318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defTabSz="457200"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defTabSz="457200"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defTabSz="457200"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defTabSz="457200"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b="1" smtClean="0">
                <a:solidFill>
                  <a:srgbClr val="000000"/>
                </a:solidFill>
                <a:latin typeface="Tahoma" charset="0"/>
              </a:rPr>
              <a:t>upper-air verification</a:t>
            </a:r>
          </a:p>
        </p:txBody>
      </p:sp>
      <p:grpSp>
        <p:nvGrpSpPr>
          <p:cNvPr id="50180" name="Group 20"/>
          <p:cNvGrpSpPr>
            <a:grpSpLocks/>
          </p:cNvGrpSpPr>
          <p:nvPr/>
        </p:nvGrpSpPr>
        <p:grpSpPr bwMode="auto">
          <a:xfrm>
            <a:off x="4876800" y="5257800"/>
            <a:ext cx="3810000" cy="828675"/>
            <a:chOff x="5181600" y="5619944"/>
            <a:chExt cx="3485201" cy="850363"/>
          </a:xfrm>
        </p:grpSpPr>
        <p:cxnSp>
          <p:nvCxnSpPr>
            <p:cNvPr id="50194" name="Straight Connector 4"/>
            <p:cNvCxnSpPr>
              <a:cxnSpLocks noChangeShapeType="1"/>
            </p:cNvCxnSpPr>
            <p:nvPr/>
          </p:nvCxnSpPr>
          <p:spPr bwMode="auto">
            <a:xfrm flipV="1">
              <a:off x="5181600" y="6228784"/>
              <a:ext cx="933744" cy="13023"/>
            </a:xfrm>
            <a:prstGeom prst="line">
              <a:avLst/>
            </a:prstGeom>
            <a:noFill/>
            <a:ln w="5080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50195" name="TextBox 13"/>
            <p:cNvSpPr txBox="1">
              <a:spLocks noChangeArrowheads="1"/>
            </p:cNvSpPr>
            <p:nvPr/>
          </p:nvSpPr>
          <p:spPr bwMode="auto">
            <a:xfrm>
              <a:off x="6248593" y="6060009"/>
              <a:ext cx="2360797" cy="4102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9pPr>
            </a:lstStyle>
            <a:p>
              <a:pPr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mtClean="0">
                  <a:solidFill>
                    <a:srgbClr val="0000FF"/>
                  </a:solidFill>
                  <a:latin typeface="Arial Black" charset="0"/>
                </a:rPr>
                <a:t>Radiance impact</a:t>
              </a:r>
            </a:p>
          </p:txBody>
        </p:sp>
        <p:cxnSp>
          <p:nvCxnSpPr>
            <p:cNvPr id="50196" name="Straight Connector 6"/>
            <p:cNvCxnSpPr>
              <a:cxnSpLocks noChangeShapeType="1"/>
            </p:cNvCxnSpPr>
            <p:nvPr/>
          </p:nvCxnSpPr>
          <p:spPr bwMode="auto">
            <a:xfrm flipV="1">
              <a:off x="5181600" y="5834827"/>
              <a:ext cx="933744" cy="14652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50197" name="TextBox 19"/>
            <p:cNvSpPr txBox="1">
              <a:spLocks noChangeArrowheads="1"/>
            </p:cNvSpPr>
            <p:nvPr/>
          </p:nvSpPr>
          <p:spPr bwMode="auto">
            <a:xfrm>
              <a:off x="6172381" y="5619944"/>
              <a:ext cx="2494420" cy="4102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9pPr>
            </a:lstStyle>
            <a:p>
              <a:pPr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mtClean="0">
                  <a:solidFill>
                    <a:srgbClr val="0000FF"/>
                  </a:solidFill>
                </a:rPr>
                <a:t> </a:t>
              </a:r>
              <a:r>
                <a:rPr lang="en-US" smtClean="0">
                  <a:solidFill>
                    <a:srgbClr val="FF0000"/>
                  </a:solidFill>
                  <a:latin typeface="Arial Black" charset="0"/>
                </a:rPr>
                <a:t>raob impact</a:t>
              </a:r>
            </a:p>
          </p:txBody>
        </p:sp>
      </p:grpSp>
      <p:sp>
        <p:nvSpPr>
          <p:cNvPr id="50181" name="TextBox 5"/>
          <p:cNvSpPr txBox="1">
            <a:spLocks noChangeArrowheads="1"/>
          </p:cNvSpPr>
          <p:nvPr/>
        </p:nvSpPr>
        <p:spPr bwMode="auto">
          <a:xfrm>
            <a:off x="5715000" y="6248400"/>
            <a:ext cx="29718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000000"/>
                </a:solidFill>
              </a:rPr>
              <a:t>Pairwise comparison</a:t>
            </a:r>
          </a:p>
        </p:txBody>
      </p:sp>
      <p:pic>
        <p:nvPicPr>
          <p:cNvPr id="50182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47" r="90567" b="14816"/>
          <a:stretch>
            <a:fillRect/>
          </a:stretch>
        </p:blipFill>
        <p:spPr bwMode="auto">
          <a:xfrm>
            <a:off x="228600" y="1143000"/>
            <a:ext cx="1981200" cy="437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3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91" t="18182" r="54807" b="14481"/>
          <a:stretch>
            <a:fillRect/>
          </a:stretch>
        </p:blipFill>
        <p:spPr bwMode="auto">
          <a:xfrm>
            <a:off x="3505200" y="1130300"/>
            <a:ext cx="2286000" cy="417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4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85" t="18854" r="21638" b="16154"/>
          <a:stretch>
            <a:fillRect/>
          </a:stretch>
        </p:blipFill>
        <p:spPr bwMode="auto">
          <a:xfrm>
            <a:off x="6705600" y="1143000"/>
            <a:ext cx="2144713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5" name="TextBox 16"/>
          <p:cNvSpPr txBox="1">
            <a:spLocks noChangeArrowheads="1"/>
          </p:cNvSpPr>
          <p:nvPr/>
        </p:nvSpPr>
        <p:spPr bwMode="auto">
          <a:xfrm>
            <a:off x="1066800" y="1371600"/>
            <a:ext cx="1981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000000"/>
                </a:solidFill>
              </a:rPr>
              <a:t>Temperature</a:t>
            </a:r>
          </a:p>
        </p:txBody>
      </p:sp>
      <p:sp>
        <p:nvSpPr>
          <p:cNvPr id="50186" name="TextBox 25"/>
          <p:cNvSpPr txBox="1">
            <a:spLocks noChangeArrowheads="1"/>
          </p:cNvSpPr>
          <p:nvPr/>
        </p:nvSpPr>
        <p:spPr bwMode="auto">
          <a:xfrm>
            <a:off x="-7938" y="4953000"/>
            <a:ext cx="892176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CC0099"/>
                </a:solidFill>
                <a:latin typeface="Arial Black" charset="0"/>
              </a:rPr>
              <a:t>Worse</a:t>
            </a:r>
          </a:p>
        </p:txBody>
      </p:sp>
      <p:sp>
        <p:nvSpPr>
          <p:cNvPr id="50187" name="TextBox 28"/>
          <p:cNvSpPr txBox="1">
            <a:spLocks noChangeArrowheads="1"/>
          </p:cNvSpPr>
          <p:nvPr/>
        </p:nvSpPr>
        <p:spPr bwMode="auto">
          <a:xfrm>
            <a:off x="914400" y="5029200"/>
            <a:ext cx="990600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defTabSz="914400" eaLnBrk="1" fontAlgn="base" hangingPunct="1">
              <a:lnSpc>
                <a:spcPts val="17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CC6600"/>
                </a:solidFill>
                <a:latin typeface="Arial Black" charset="0"/>
              </a:rPr>
              <a:t>Better</a:t>
            </a:r>
          </a:p>
        </p:txBody>
      </p:sp>
      <p:sp>
        <p:nvSpPr>
          <p:cNvPr id="50188" name="TextBox 18"/>
          <p:cNvSpPr txBox="1">
            <a:spLocks noChangeArrowheads="1"/>
          </p:cNvSpPr>
          <p:nvPr/>
        </p:nvSpPr>
        <p:spPr bwMode="auto">
          <a:xfrm>
            <a:off x="4114800" y="1447800"/>
            <a:ext cx="1524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000000"/>
                </a:solidFill>
              </a:rPr>
              <a:t>Relative 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000000"/>
                </a:solidFill>
              </a:rPr>
              <a:t>Humidity</a:t>
            </a:r>
          </a:p>
        </p:txBody>
      </p:sp>
      <p:sp>
        <p:nvSpPr>
          <p:cNvPr id="50189" name="TextBox 25"/>
          <p:cNvSpPr txBox="1">
            <a:spLocks noChangeArrowheads="1"/>
          </p:cNvSpPr>
          <p:nvPr/>
        </p:nvSpPr>
        <p:spPr bwMode="auto">
          <a:xfrm>
            <a:off x="3048000" y="4876800"/>
            <a:ext cx="89217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CC0099"/>
                </a:solidFill>
                <a:latin typeface="Arial Black" charset="0"/>
              </a:rPr>
              <a:t>Worse</a:t>
            </a:r>
          </a:p>
        </p:txBody>
      </p:sp>
      <p:sp>
        <p:nvSpPr>
          <p:cNvPr id="50190" name="TextBox 28"/>
          <p:cNvSpPr txBox="1">
            <a:spLocks noChangeArrowheads="1"/>
          </p:cNvSpPr>
          <p:nvPr/>
        </p:nvSpPr>
        <p:spPr bwMode="auto">
          <a:xfrm>
            <a:off x="4191000" y="4953000"/>
            <a:ext cx="990600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defTabSz="914400" eaLnBrk="1" fontAlgn="base" hangingPunct="1">
              <a:lnSpc>
                <a:spcPts val="17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CC6600"/>
                </a:solidFill>
                <a:latin typeface="Arial Black" charset="0"/>
              </a:rPr>
              <a:t>Better</a:t>
            </a:r>
          </a:p>
        </p:txBody>
      </p:sp>
      <p:sp>
        <p:nvSpPr>
          <p:cNvPr id="50191" name="TextBox 19"/>
          <p:cNvSpPr txBox="1">
            <a:spLocks noChangeArrowheads="1"/>
          </p:cNvSpPr>
          <p:nvPr/>
        </p:nvSpPr>
        <p:spPr bwMode="auto">
          <a:xfrm>
            <a:off x="7848600" y="2133600"/>
            <a:ext cx="990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000000"/>
                </a:solidFill>
              </a:rPr>
              <a:t>Wind</a:t>
            </a:r>
          </a:p>
        </p:txBody>
      </p:sp>
      <p:sp>
        <p:nvSpPr>
          <p:cNvPr id="50192" name="TextBox 25"/>
          <p:cNvSpPr txBox="1">
            <a:spLocks noChangeArrowheads="1"/>
          </p:cNvSpPr>
          <p:nvPr/>
        </p:nvSpPr>
        <p:spPr bwMode="auto">
          <a:xfrm>
            <a:off x="6324600" y="4800600"/>
            <a:ext cx="89217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CC0099"/>
                </a:solidFill>
                <a:latin typeface="Arial Black" charset="0"/>
              </a:rPr>
              <a:t>Worse</a:t>
            </a:r>
          </a:p>
        </p:txBody>
      </p:sp>
      <p:sp>
        <p:nvSpPr>
          <p:cNvPr id="50193" name="TextBox 28"/>
          <p:cNvSpPr txBox="1">
            <a:spLocks noChangeArrowheads="1"/>
          </p:cNvSpPr>
          <p:nvPr/>
        </p:nvSpPr>
        <p:spPr bwMode="auto">
          <a:xfrm>
            <a:off x="7467600" y="4800600"/>
            <a:ext cx="947738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defTabSz="914400" eaLnBrk="1" fontAlgn="base" hangingPunct="1">
              <a:lnSpc>
                <a:spcPts val="17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CC6600"/>
                </a:solidFill>
                <a:latin typeface="Arial Black" charset="0"/>
              </a:rPr>
              <a:t>Better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708025"/>
          </a:xfrm>
          <a:prstGeom prst="rect">
            <a:avLst/>
          </a:pr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444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smtClean="0">
                <a:solidFill>
                  <a:srgbClr val="000099"/>
                </a:solidFill>
              </a:rPr>
              <a:t>RAP-radiance assimilation summary </a:t>
            </a:r>
          </a:p>
        </p:txBody>
      </p:sp>
      <p:sp>
        <p:nvSpPr>
          <p:cNvPr id="36866" name="TextBox 3"/>
          <p:cNvSpPr txBox="1">
            <a:spLocks noChangeArrowheads="1"/>
          </p:cNvSpPr>
          <p:nvPr/>
        </p:nvSpPr>
        <p:spPr bwMode="auto">
          <a:xfrm>
            <a:off x="-533400" y="609600"/>
            <a:ext cx="9690100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SzPct val="130000"/>
            </a:pPr>
            <a:endParaRPr lang="en-US" sz="1400" smtClean="0">
              <a:solidFill>
                <a:srgbClr val="000000"/>
              </a:solidFill>
              <a:latin typeface="Arial Black" charset="0"/>
            </a:endParaRPr>
          </a:p>
          <a:p>
            <a:pPr lvl="1" defTabSz="914400" eaLnBrk="1" fontAlgn="base" hangingPunct="1">
              <a:spcBef>
                <a:spcPct val="0"/>
              </a:spcBef>
              <a:spcAft>
                <a:spcPct val="0"/>
              </a:spcAft>
              <a:buSzPct val="130000"/>
              <a:buFont typeface="Arial" charset="0"/>
              <a:buChar char="•"/>
            </a:pPr>
            <a:r>
              <a:rPr lang="en-US" sz="2800" smtClean="0">
                <a:solidFill>
                  <a:srgbClr val="000000"/>
                </a:solidFill>
              </a:rPr>
              <a:t>Direct-readout data especially important to hourly RAP </a:t>
            </a:r>
          </a:p>
          <a:p>
            <a:pPr lvl="2" defTabSz="914400" eaLnBrk="1" fontAlgn="base" hangingPunct="1">
              <a:spcBef>
                <a:spcPct val="0"/>
              </a:spcBef>
              <a:spcAft>
                <a:spcPct val="0"/>
              </a:spcAft>
              <a:buSzPct val="130000"/>
              <a:buFont typeface="Arial" charset="0"/>
              <a:buChar char="•"/>
            </a:pPr>
            <a:r>
              <a:rPr lang="en-US" sz="2800" smtClean="0">
                <a:solidFill>
                  <a:srgbClr val="000000"/>
                </a:solidFill>
              </a:rPr>
              <a:t>Reduces data latency (necessary for RAP/HRRR) </a:t>
            </a:r>
          </a:p>
          <a:p>
            <a:pPr lvl="2" defTabSz="914400" eaLnBrk="1" fontAlgn="base" hangingPunct="1">
              <a:spcBef>
                <a:spcPct val="0"/>
              </a:spcBef>
              <a:spcAft>
                <a:spcPct val="0"/>
              </a:spcAft>
              <a:buSzPct val="130000"/>
              <a:buFont typeface="Arial" charset="0"/>
              <a:buChar char="•"/>
            </a:pPr>
            <a:r>
              <a:rPr lang="en-US" sz="2800" smtClean="0">
                <a:solidFill>
                  <a:srgbClr val="000000"/>
                </a:solidFill>
              </a:rPr>
              <a:t>RAP system will get much more real-time radiance data by using RARS data</a:t>
            </a:r>
          </a:p>
          <a:p>
            <a:pPr lvl="2" defTabSz="914400" eaLnBrk="1" fontAlgn="base" hangingPunct="1">
              <a:spcBef>
                <a:spcPct val="0"/>
              </a:spcBef>
              <a:spcAft>
                <a:spcPct val="0"/>
              </a:spcAft>
              <a:buSzPct val="130000"/>
              <a:buFont typeface="Arial" charset="0"/>
              <a:buChar char="•"/>
            </a:pPr>
            <a:r>
              <a:rPr lang="en-US" sz="2800" smtClean="0">
                <a:solidFill>
                  <a:srgbClr val="000000"/>
                </a:solidFill>
              </a:rPr>
              <a:t>Could still double radiance impact with zero latency</a:t>
            </a:r>
            <a:endParaRPr lang="en-US" sz="1400" smtClean="0">
              <a:solidFill>
                <a:srgbClr val="000000"/>
              </a:solidFill>
            </a:endParaRPr>
          </a:p>
          <a:p>
            <a:pPr lvl="1" defTabSz="914400" eaLnBrk="1" fontAlgn="base" hangingPunct="1">
              <a:spcBef>
                <a:spcPct val="0"/>
              </a:spcBef>
              <a:spcAft>
                <a:spcPct val="0"/>
              </a:spcAft>
              <a:buSzPct val="130000"/>
            </a:pPr>
            <a:endParaRPr lang="en-US" sz="1400" smtClean="0">
              <a:solidFill>
                <a:srgbClr val="000000"/>
              </a:solidFill>
            </a:endParaRPr>
          </a:p>
          <a:p>
            <a:pPr lvl="1" defTabSz="914400" eaLnBrk="1" fontAlgn="base" hangingPunct="1">
              <a:spcBef>
                <a:spcPct val="0"/>
              </a:spcBef>
              <a:spcAft>
                <a:spcPct val="0"/>
              </a:spcAft>
              <a:buSzPct val="130000"/>
              <a:buFont typeface="Arial" charset="0"/>
              <a:buChar char="•"/>
            </a:pPr>
            <a:r>
              <a:rPr lang="en-US" sz="2800" smtClean="0">
                <a:solidFill>
                  <a:srgbClr val="000000"/>
                </a:solidFill>
              </a:rPr>
              <a:t>4-month data-impact RAP experiments with and without RARS direct readout data, </a:t>
            </a:r>
          </a:p>
          <a:p>
            <a:pPr lvl="2" defTabSz="914400" eaLnBrk="1" fontAlgn="base" hangingPunct="1">
              <a:spcBef>
                <a:spcPct val="0"/>
              </a:spcBef>
              <a:spcAft>
                <a:spcPct val="0"/>
              </a:spcAft>
              <a:buSzPct val="130000"/>
              <a:buFont typeface="Arial" charset="0"/>
              <a:buChar char="•"/>
            </a:pPr>
            <a:r>
              <a:rPr lang="en-US" sz="2800" smtClean="0">
                <a:solidFill>
                  <a:srgbClr val="000000"/>
                </a:solidFill>
              </a:rPr>
              <a:t>1-4% positive impact has been seen for temperature, moisture, and wind</a:t>
            </a:r>
          </a:p>
          <a:p>
            <a:pPr lvl="2" defTabSz="914400" eaLnBrk="1" fontAlgn="base" hangingPunct="1">
              <a:spcBef>
                <a:spcPct val="0"/>
              </a:spcBef>
              <a:spcAft>
                <a:spcPct val="0"/>
              </a:spcAft>
              <a:buSzPct val="130000"/>
              <a:buFont typeface="Arial" charset="0"/>
              <a:buChar char="•"/>
            </a:pPr>
            <a:r>
              <a:rPr lang="en-US" sz="2800" smtClean="0">
                <a:solidFill>
                  <a:srgbClr val="000000"/>
                </a:solidFill>
              </a:rPr>
              <a:t>Much less than aircraft, slightly less than raob impact</a:t>
            </a:r>
          </a:p>
          <a:p>
            <a:pPr lvl="1" defTabSz="914400" eaLnBrk="1" fontAlgn="base" hangingPunct="1">
              <a:spcBef>
                <a:spcPct val="0"/>
              </a:spcBef>
              <a:spcAft>
                <a:spcPct val="0"/>
              </a:spcAft>
              <a:buSzPct val="130000"/>
              <a:buFont typeface="Arial" charset="0"/>
              <a:buChar char="•"/>
            </a:pPr>
            <a:r>
              <a:rPr lang="en-US" sz="2800" smtClean="0">
                <a:solidFill>
                  <a:srgbClr val="000000"/>
                </a:solidFill>
              </a:rPr>
              <a:t>Direct readout will likely have more impact on 1h-12h forecasts with </a:t>
            </a:r>
            <a:r>
              <a:rPr lang="en-US" sz="2800" u="sng" smtClean="0">
                <a:solidFill>
                  <a:srgbClr val="000000"/>
                </a:solidFill>
              </a:rPr>
              <a:t>Global</a:t>
            </a:r>
            <a:r>
              <a:rPr lang="en-US" sz="2800" smtClean="0">
                <a:solidFill>
                  <a:srgbClr val="000000"/>
                </a:solidFill>
              </a:rPr>
              <a:t> Rapid Refresh</a:t>
            </a:r>
          </a:p>
          <a:p>
            <a:pPr lvl="1" defTabSz="914400" eaLnBrk="1" fontAlgn="base" hangingPunct="1">
              <a:spcBef>
                <a:spcPct val="0"/>
              </a:spcBef>
              <a:spcAft>
                <a:spcPct val="0"/>
              </a:spcAft>
              <a:buSzPct val="130000"/>
            </a:pPr>
            <a:endParaRPr lang="en-US" sz="2400" smtClean="0">
              <a:solidFill>
                <a:srgbClr val="000000"/>
              </a:solidFill>
            </a:endParaRPr>
          </a:p>
          <a:p>
            <a:pPr lvl="1" defTabSz="914400" eaLnBrk="1" fontAlgn="base" hangingPunct="1">
              <a:spcBef>
                <a:spcPct val="0"/>
              </a:spcBef>
              <a:spcAft>
                <a:spcPct val="0"/>
              </a:spcAft>
              <a:buSzPct val="130000"/>
            </a:pPr>
            <a:endParaRPr lang="en-US" sz="1200" smtClean="0">
              <a:solidFill>
                <a:srgbClr val="000000"/>
              </a:solidFill>
            </a:endParaRPr>
          </a:p>
        </p:txBody>
      </p:sp>
      <p:sp>
        <p:nvSpPr>
          <p:cNvPr id="52227" name="Text Box 6"/>
          <p:cNvSpPr txBox="1">
            <a:spLocks noChangeArrowheads="1"/>
          </p:cNvSpPr>
          <p:nvPr/>
        </p:nvSpPr>
        <p:spPr bwMode="auto">
          <a:xfrm>
            <a:off x="2895600" y="6334125"/>
            <a:ext cx="6248400" cy="523875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smtClean="0">
                <a:solidFill>
                  <a:srgbClr val="FFFFFF"/>
                </a:solidFill>
              </a:rPr>
              <a:t>http://rapidrefresh.noaa.gov</a:t>
            </a:r>
            <a:endParaRPr lang="en-US" sz="2400" b="1" smtClean="0">
              <a:solidFill>
                <a:srgbClr val="FFFFFF"/>
              </a:solidFill>
            </a:endParaRPr>
          </a:p>
        </p:txBody>
      </p:sp>
      <p:pic>
        <p:nvPicPr>
          <p:cNvPr id="5222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24600"/>
            <a:ext cx="29718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1" descr="Screen Shot 2014-04-25 at 9.12.59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497"/>
          <a:stretch>
            <a:fillRect/>
          </a:stretch>
        </p:blipFill>
        <p:spPr bwMode="auto">
          <a:xfrm>
            <a:off x="-4" y="6489453"/>
            <a:ext cx="6257925" cy="368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545" name="Picture 2" descr="Screen Shot 2014-04-25 at 9.11.24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393"/>
          <a:stretch>
            <a:fillRect/>
          </a:stretch>
        </p:blipFill>
        <p:spPr bwMode="auto">
          <a:xfrm>
            <a:off x="16641" y="2575191"/>
            <a:ext cx="6257925" cy="2014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546" name="Picture 1" descr="Screen Shot 2014-04-25 at 9.12.22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393"/>
          <a:stretch>
            <a:fillRect/>
          </a:stretch>
        </p:blipFill>
        <p:spPr bwMode="auto">
          <a:xfrm>
            <a:off x="53848" y="228694"/>
            <a:ext cx="6257925" cy="2014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547" name="Picture 1" descr="Screen Shot 2014-04-25 at 9.12.59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918" b="8042"/>
          <a:stretch>
            <a:fillRect/>
          </a:stretch>
        </p:blipFill>
        <p:spPr bwMode="auto">
          <a:xfrm>
            <a:off x="-4" y="4846984"/>
            <a:ext cx="6257925" cy="1640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8550" name="TextBox 4"/>
          <p:cNvSpPr txBox="1">
            <a:spLocks noChangeArrowheads="1"/>
          </p:cNvSpPr>
          <p:nvPr/>
        </p:nvSpPr>
        <p:spPr bwMode="auto">
          <a:xfrm>
            <a:off x="5862713" y="0"/>
            <a:ext cx="3309937" cy="461963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rgbClr val="FFFFFF"/>
                </a:solidFill>
              </a:rPr>
              <a:t>RAP 2013 </a:t>
            </a:r>
            <a:r>
              <a:rPr lang="en-US" dirty="0" err="1" smtClean="0">
                <a:solidFill>
                  <a:srgbClr val="FFFFFF"/>
                </a:solidFill>
              </a:rPr>
              <a:t>obs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>
                <a:solidFill>
                  <a:srgbClr val="FFFFFF"/>
                </a:solidFill>
              </a:rPr>
              <a:t>impact</a:t>
            </a:r>
          </a:p>
        </p:txBody>
      </p:sp>
      <p:cxnSp>
        <p:nvCxnSpPr>
          <p:cNvPr id="108561" name="Straight Connector 28"/>
          <p:cNvCxnSpPr>
            <a:cxnSpLocks noChangeShapeType="1"/>
          </p:cNvCxnSpPr>
          <p:nvPr/>
        </p:nvCxnSpPr>
        <p:spPr bwMode="auto">
          <a:xfrm>
            <a:off x="574889" y="1043115"/>
            <a:ext cx="5510571" cy="0"/>
          </a:xfrm>
          <a:prstGeom prst="line">
            <a:avLst/>
          </a:prstGeom>
          <a:noFill/>
          <a:ln w="63500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8563" name="Straight Connector 28"/>
          <p:cNvCxnSpPr>
            <a:cxnSpLocks noChangeShapeType="1"/>
          </p:cNvCxnSpPr>
          <p:nvPr/>
        </p:nvCxnSpPr>
        <p:spPr bwMode="auto">
          <a:xfrm>
            <a:off x="503639" y="3240213"/>
            <a:ext cx="5544737" cy="22225"/>
          </a:xfrm>
          <a:prstGeom prst="line">
            <a:avLst/>
          </a:prstGeom>
          <a:noFill/>
          <a:ln w="44450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8564" name="TextBox 29"/>
          <p:cNvSpPr txBox="1">
            <a:spLocks noChangeArrowheads="1"/>
          </p:cNvSpPr>
          <p:nvPr/>
        </p:nvSpPr>
        <p:spPr bwMode="auto">
          <a:xfrm>
            <a:off x="5018269" y="2836270"/>
            <a:ext cx="86914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000" dirty="0">
                <a:solidFill>
                  <a:srgbClr val="000000"/>
                </a:solidFill>
                <a:latin typeface="Arial Black" pitchFamily="34" charset="0"/>
              </a:rPr>
              <a:t>-20%</a:t>
            </a:r>
          </a:p>
        </p:txBody>
      </p:sp>
      <p:cxnSp>
        <p:nvCxnSpPr>
          <p:cNvPr id="108565" name="Straight Connector 28"/>
          <p:cNvCxnSpPr>
            <a:cxnSpLocks noChangeShapeType="1"/>
          </p:cNvCxnSpPr>
          <p:nvPr/>
        </p:nvCxnSpPr>
        <p:spPr bwMode="auto">
          <a:xfrm flipV="1">
            <a:off x="516972" y="6127289"/>
            <a:ext cx="5544737" cy="17464"/>
          </a:xfrm>
          <a:prstGeom prst="line">
            <a:avLst/>
          </a:prstGeom>
          <a:noFill/>
          <a:ln w="44450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4" name="TextBox 31"/>
          <p:cNvSpPr txBox="1">
            <a:spLocks noChangeArrowheads="1"/>
          </p:cNvSpPr>
          <p:nvPr/>
        </p:nvSpPr>
        <p:spPr bwMode="auto">
          <a:xfrm>
            <a:off x="5895294" y="2994015"/>
            <a:ext cx="3309937" cy="723275"/>
          </a:xfrm>
          <a:prstGeom prst="rect">
            <a:avLst/>
          </a:prstGeom>
          <a:solidFill>
            <a:srgbClr val="D9D9D9"/>
          </a:solidFill>
          <a:ln w="44450">
            <a:solidFill>
              <a:srgbClr val="C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u="sng" dirty="0" smtClean="0">
                <a:solidFill>
                  <a:srgbClr val="C00000"/>
                </a:solidFill>
              </a:rPr>
              <a:t>Normalize:  </a:t>
            </a:r>
            <a:r>
              <a:rPr lang="en-US" sz="1600" u="sng" dirty="0" smtClean="0">
                <a:solidFill>
                  <a:srgbClr val="C00000"/>
                </a:solidFill>
              </a:rPr>
              <a:t>6h </a:t>
            </a:r>
            <a:r>
              <a:rPr lang="en-US" sz="1600" u="sng" dirty="0" err="1" smtClean="0">
                <a:solidFill>
                  <a:srgbClr val="C00000"/>
                </a:solidFill>
              </a:rPr>
              <a:t>Fcst</a:t>
            </a:r>
            <a:r>
              <a:rPr lang="en-US" sz="1600" u="sng" dirty="0" smtClean="0">
                <a:solidFill>
                  <a:srgbClr val="C00000"/>
                </a:solidFill>
              </a:rPr>
              <a:t> </a:t>
            </a:r>
            <a:r>
              <a:rPr lang="en-US" sz="1600" u="sng" dirty="0">
                <a:solidFill>
                  <a:srgbClr val="C00000"/>
                </a:solidFill>
              </a:rPr>
              <a:t>– </a:t>
            </a:r>
            <a:r>
              <a:rPr lang="en-US" sz="1600" u="sng" dirty="0" smtClean="0">
                <a:solidFill>
                  <a:srgbClr val="C00000"/>
                </a:solidFill>
              </a:rPr>
              <a:t>0h </a:t>
            </a:r>
            <a:r>
              <a:rPr lang="en-US" sz="1600" u="sng" dirty="0" err="1" smtClean="0">
                <a:solidFill>
                  <a:srgbClr val="C00000"/>
                </a:solidFill>
              </a:rPr>
              <a:t>Anx</a:t>
            </a:r>
            <a:r>
              <a:rPr lang="en-US" sz="1600" u="sng" dirty="0" smtClean="0">
                <a:solidFill>
                  <a:srgbClr val="C00000"/>
                </a:solidFill>
              </a:rPr>
              <a:t> </a:t>
            </a:r>
            <a:endParaRPr lang="en-US" sz="1600" u="sng" dirty="0">
              <a:solidFill>
                <a:srgbClr val="C00000"/>
              </a:solidFill>
            </a:endParaRPr>
          </a:p>
          <a:p>
            <a:endParaRPr lang="en-US" sz="700" dirty="0" smtClean="0">
              <a:solidFill>
                <a:srgbClr val="C00000"/>
              </a:solidFill>
            </a:endParaRPr>
          </a:p>
          <a:p>
            <a:r>
              <a:rPr lang="en-US" sz="1600" dirty="0" smtClean="0">
                <a:solidFill>
                  <a:srgbClr val="C00000"/>
                </a:solidFill>
              </a:rPr>
              <a:t>V </a:t>
            </a:r>
            <a:r>
              <a:rPr lang="en-US" sz="1600" dirty="0">
                <a:solidFill>
                  <a:srgbClr val="C00000"/>
                </a:solidFill>
              </a:rPr>
              <a:t>– 1.8 m/s, </a:t>
            </a:r>
            <a:r>
              <a:rPr lang="en-US" sz="1600" dirty="0" smtClean="0">
                <a:solidFill>
                  <a:srgbClr val="C00000"/>
                </a:solidFill>
              </a:rPr>
              <a:t> RH </a:t>
            </a:r>
            <a:r>
              <a:rPr lang="en-US" sz="1600" dirty="0">
                <a:solidFill>
                  <a:srgbClr val="C00000"/>
                </a:solidFill>
              </a:rPr>
              <a:t>– 6</a:t>
            </a:r>
            <a:r>
              <a:rPr lang="en-US" sz="1600" dirty="0" smtClean="0">
                <a:solidFill>
                  <a:srgbClr val="C00000"/>
                </a:solidFill>
              </a:rPr>
              <a:t>%, T – 0.5K</a:t>
            </a:r>
            <a:endParaRPr lang="en-US" sz="1600" dirty="0">
              <a:solidFill>
                <a:srgbClr val="C00000"/>
              </a:solidFill>
            </a:endParaRPr>
          </a:p>
        </p:txBody>
      </p:sp>
      <p:pic>
        <p:nvPicPr>
          <p:cNvPr id="32" name="Picture 3" descr="reg6-300-100-winds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86" t="87386" r="64762" b="7333"/>
          <a:stretch>
            <a:fillRect/>
          </a:stretch>
        </p:blipFill>
        <p:spPr bwMode="auto">
          <a:xfrm>
            <a:off x="6181541" y="517967"/>
            <a:ext cx="2916897" cy="1050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TextBox 32"/>
          <p:cNvSpPr txBox="1"/>
          <p:nvPr/>
        </p:nvSpPr>
        <p:spPr>
          <a:xfrm>
            <a:off x="503639" y="4595260"/>
            <a:ext cx="5544737" cy="335989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itchFamily="34" charset="0"/>
              </a:rPr>
              <a:t>Temperature</a:t>
            </a:r>
            <a:r>
              <a:rPr kumimoji="0" lang="en-US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itchFamily="34" charset="0"/>
              </a:rPr>
              <a:t> </a:t>
            </a:r>
            <a:r>
              <a:rPr lang="en-US" b="1" kern="0" dirty="0" smtClean="0">
                <a:solidFill>
                  <a:srgbClr val="FF0000"/>
                </a:solidFill>
                <a:latin typeface="Arial Black" pitchFamily="34" charset="0"/>
              </a:rPr>
              <a:t>RMS</a:t>
            </a:r>
            <a:r>
              <a:rPr kumimoji="0" lang="en-US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itchFamily="34" charset="0"/>
              </a:rPr>
              <a:t> (K)  </a:t>
            </a:r>
            <a:r>
              <a:rPr kumimoji="0" lang="en-US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 Black" pitchFamily="34" charset="0"/>
              </a:rPr>
              <a:t>[1000-100</a:t>
            </a:r>
            <a:r>
              <a:rPr kumimoji="0" lang="en-US" b="1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Arial Black" pitchFamily="34" charset="0"/>
              </a:rPr>
              <a:t> </a:t>
            </a:r>
            <a:r>
              <a:rPr kumimoji="0" lang="en-US" b="1" i="0" u="none" strike="noStrike" kern="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Arial Black" pitchFamily="34" charset="0"/>
              </a:rPr>
              <a:t>hPa</a:t>
            </a:r>
            <a:r>
              <a:rPr kumimoji="0" lang="en-US" b="1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Arial Black" pitchFamily="34" charset="0"/>
              </a:rPr>
              <a:t>]</a:t>
            </a:r>
            <a:r>
              <a:rPr kumimoji="0" lang="en-US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 Black" pitchFamily="34" charset="0"/>
              </a:rPr>
              <a:t>  </a:t>
            </a:r>
            <a:endParaRPr kumimoji="0" lang="en-US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 Black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27389" y="2338134"/>
            <a:ext cx="5544737" cy="335989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kern="0" noProof="0" dirty="0" smtClean="0">
                <a:solidFill>
                  <a:srgbClr val="00B050"/>
                </a:solidFill>
                <a:latin typeface="Arial Black" pitchFamily="34" charset="0"/>
              </a:rPr>
              <a:t>Relative Humidity</a:t>
            </a:r>
            <a:r>
              <a:rPr kumimoji="0" lang="en-US" b="1" i="0" u="none" strike="noStrike" kern="0" cap="none" spc="0" normalizeH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 Black" pitchFamily="34" charset="0"/>
              </a:rPr>
              <a:t> </a:t>
            </a:r>
            <a:r>
              <a:rPr lang="en-US" b="1" kern="0" dirty="0" smtClean="0">
                <a:solidFill>
                  <a:srgbClr val="00B050"/>
                </a:solidFill>
                <a:latin typeface="Arial Black" pitchFamily="34" charset="0"/>
              </a:rPr>
              <a:t>RMS</a:t>
            </a:r>
            <a:r>
              <a:rPr kumimoji="0" lang="en-US" b="1" i="0" u="none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 Black" pitchFamily="34" charset="0"/>
              </a:rPr>
              <a:t> (%) </a:t>
            </a:r>
            <a:r>
              <a:rPr kumimoji="0" lang="en-US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 Black" pitchFamily="34" charset="0"/>
              </a:rPr>
              <a:t>[1000-400</a:t>
            </a:r>
            <a:r>
              <a:rPr kumimoji="0" lang="en-US" b="1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Arial Black" pitchFamily="34" charset="0"/>
              </a:rPr>
              <a:t> </a:t>
            </a:r>
            <a:r>
              <a:rPr kumimoji="0" lang="en-US" b="1" i="0" u="none" strike="noStrike" kern="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Arial Black" pitchFamily="34" charset="0"/>
              </a:rPr>
              <a:t>hPa</a:t>
            </a:r>
            <a:r>
              <a:rPr kumimoji="0" lang="en-US" b="1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Arial Black" pitchFamily="34" charset="0"/>
              </a:rPr>
              <a:t>]</a:t>
            </a:r>
            <a:r>
              <a:rPr kumimoji="0" lang="en-US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 Black" pitchFamily="34" charset="0"/>
              </a:rPr>
              <a:t>  </a:t>
            </a:r>
            <a:endParaRPr kumimoji="0" lang="en-US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 Black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574889" y="71250"/>
            <a:ext cx="5287824" cy="335989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kern="0" dirty="0" smtClean="0">
                <a:solidFill>
                  <a:srgbClr val="0000CC"/>
                </a:solidFill>
                <a:latin typeface="Arial Black" pitchFamily="34" charset="0"/>
              </a:rPr>
              <a:t>W</a:t>
            </a:r>
            <a:r>
              <a:rPr lang="en-US" b="1" kern="0" noProof="0" dirty="0" err="1" smtClean="0">
                <a:solidFill>
                  <a:srgbClr val="0000CC"/>
                </a:solidFill>
                <a:latin typeface="Arial Black" pitchFamily="34" charset="0"/>
              </a:rPr>
              <a:t>ind</a:t>
            </a:r>
            <a:r>
              <a:rPr lang="en-US" b="1" kern="0" noProof="0" dirty="0" smtClean="0">
                <a:solidFill>
                  <a:srgbClr val="0000CC"/>
                </a:solidFill>
                <a:latin typeface="Arial Black" pitchFamily="34" charset="0"/>
              </a:rPr>
              <a:t> </a:t>
            </a:r>
            <a:r>
              <a:rPr lang="en-US" b="1" kern="0" dirty="0" smtClean="0">
                <a:solidFill>
                  <a:srgbClr val="0000CC"/>
                </a:solidFill>
                <a:latin typeface="Arial Black" pitchFamily="34" charset="0"/>
              </a:rPr>
              <a:t>RMS</a:t>
            </a:r>
            <a:r>
              <a:rPr kumimoji="0" lang="en-US" b="1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 Black" pitchFamily="34" charset="0"/>
              </a:rPr>
              <a:t> (m/s)  </a:t>
            </a:r>
            <a:r>
              <a:rPr kumimoji="0" lang="en-US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 Black" pitchFamily="34" charset="0"/>
              </a:rPr>
              <a:t>[1000-1000</a:t>
            </a:r>
            <a:r>
              <a:rPr kumimoji="0" lang="en-US" b="1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Arial Black" pitchFamily="34" charset="0"/>
              </a:rPr>
              <a:t> </a:t>
            </a:r>
            <a:r>
              <a:rPr kumimoji="0" lang="en-US" b="1" i="0" u="none" strike="noStrike" kern="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Arial Black" pitchFamily="34" charset="0"/>
              </a:rPr>
              <a:t>hPa</a:t>
            </a:r>
            <a:r>
              <a:rPr kumimoji="0" lang="en-US" b="1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Arial Black" pitchFamily="34" charset="0"/>
              </a:rPr>
              <a:t>]</a:t>
            </a:r>
            <a:r>
              <a:rPr kumimoji="0" lang="en-US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 Black" pitchFamily="34" charset="0"/>
              </a:rPr>
              <a:t>  </a:t>
            </a:r>
            <a:endParaRPr kumimoji="0" lang="en-US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 Black" pitchFamily="34" charset="0"/>
            </a:endParaRPr>
          </a:p>
        </p:txBody>
      </p:sp>
      <p:sp>
        <p:nvSpPr>
          <p:cNvPr id="39" name="TextBox 5"/>
          <p:cNvSpPr txBox="1">
            <a:spLocks noChangeArrowheads="1"/>
          </p:cNvSpPr>
          <p:nvPr/>
        </p:nvSpPr>
        <p:spPr bwMode="auto">
          <a:xfrm rot="-5400000">
            <a:off x="661326" y="5048490"/>
            <a:ext cx="1130628" cy="461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 err="1" smtClean="0">
                <a:solidFill>
                  <a:srgbClr val="FF00FF"/>
                </a:solidFill>
                <a:latin typeface="Arial Black" pitchFamily="34" charset="0"/>
              </a:rPr>
              <a:t>Airc</a:t>
            </a:r>
            <a:endParaRPr lang="en-US" dirty="0">
              <a:solidFill>
                <a:srgbClr val="FF00FF"/>
              </a:solidFill>
              <a:latin typeface="Arial Black" pitchFamily="34" charset="0"/>
            </a:endParaRPr>
          </a:p>
        </p:txBody>
      </p:sp>
      <p:sp>
        <p:nvSpPr>
          <p:cNvPr id="40" name="TextBox 5"/>
          <p:cNvSpPr txBox="1">
            <a:spLocks noChangeArrowheads="1"/>
          </p:cNvSpPr>
          <p:nvPr/>
        </p:nvSpPr>
        <p:spPr bwMode="auto">
          <a:xfrm rot="-5400000">
            <a:off x="236957" y="5100561"/>
            <a:ext cx="106521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 err="1">
                <a:solidFill>
                  <a:srgbClr val="0000FF"/>
                </a:solidFill>
                <a:latin typeface="Arial Black" pitchFamily="34" charset="0"/>
              </a:rPr>
              <a:t>R</a:t>
            </a:r>
            <a:r>
              <a:rPr lang="en-US" dirty="0" err="1" smtClean="0">
                <a:solidFill>
                  <a:srgbClr val="0000FF"/>
                </a:solidFill>
                <a:latin typeface="Arial Black" pitchFamily="34" charset="0"/>
              </a:rPr>
              <a:t>aob</a:t>
            </a:r>
            <a:endParaRPr lang="en-US" dirty="0">
              <a:solidFill>
                <a:srgbClr val="0000FF"/>
              </a:solidFill>
              <a:latin typeface="Arial Black" pitchFamily="34" charset="0"/>
            </a:endParaRPr>
          </a:p>
        </p:txBody>
      </p:sp>
      <p:sp>
        <p:nvSpPr>
          <p:cNvPr id="41" name="TextBox 5"/>
          <p:cNvSpPr txBox="1">
            <a:spLocks noChangeArrowheads="1"/>
          </p:cNvSpPr>
          <p:nvPr/>
        </p:nvSpPr>
        <p:spPr bwMode="auto">
          <a:xfrm rot="-5400000">
            <a:off x="1278776" y="5161950"/>
            <a:ext cx="9271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 err="1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</a:rPr>
              <a:t>S</a:t>
            </a:r>
            <a:r>
              <a:rPr lang="en-US" dirty="0" err="1" smtClean="0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</a:rPr>
              <a:t>fc</a:t>
            </a:r>
            <a:endParaRPr lang="en-US" dirty="0">
              <a:solidFill>
                <a:schemeClr val="accent2">
                  <a:lumMod val="75000"/>
                </a:schemeClr>
              </a:solidFill>
              <a:latin typeface="Arial Black" pitchFamily="34" charset="0"/>
            </a:endParaRPr>
          </a:p>
        </p:txBody>
      </p:sp>
      <p:sp>
        <p:nvSpPr>
          <p:cNvPr id="42" name="TextBox 5"/>
          <p:cNvSpPr txBox="1">
            <a:spLocks noChangeArrowheads="1"/>
          </p:cNvSpPr>
          <p:nvPr/>
        </p:nvSpPr>
        <p:spPr bwMode="auto">
          <a:xfrm rot="-5400000">
            <a:off x="2288938" y="5176487"/>
            <a:ext cx="9271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rgbClr val="008000"/>
                </a:solidFill>
                <a:latin typeface="Arial Black" pitchFamily="34" charset="0"/>
              </a:rPr>
              <a:t>GPS</a:t>
            </a:r>
          </a:p>
        </p:txBody>
      </p:sp>
      <p:sp>
        <p:nvSpPr>
          <p:cNvPr id="43" name="TextBox 5"/>
          <p:cNvSpPr txBox="1">
            <a:spLocks noChangeArrowheads="1"/>
          </p:cNvSpPr>
          <p:nvPr/>
        </p:nvSpPr>
        <p:spPr bwMode="auto">
          <a:xfrm rot="-5400000">
            <a:off x="1750483" y="5098180"/>
            <a:ext cx="106045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rgbClr val="66D2FF"/>
                </a:solidFill>
                <a:latin typeface="Arial Black" pitchFamily="34" charset="0"/>
              </a:rPr>
              <a:t>AMV</a:t>
            </a:r>
          </a:p>
        </p:txBody>
      </p:sp>
      <p:sp>
        <p:nvSpPr>
          <p:cNvPr id="44" name="TextBox 29"/>
          <p:cNvSpPr txBox="1">
            <a:spLocks noChangeArrowheads="1"/>
          </p:cNvSpPr>
          <p:nvPr/>
        </p:nvSpPr>
        <p:spPr bwMode="auto">
          <a:xfrm>
            <a:off x="3408302" y="6585848"/>
            <a:ext cx="2794355" cy="27699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 dirty="0" smtClean="0">
                <a:solidFill>
                  <a:srgbClr val="000000"/>
                </a:solidFill>
                <a:latin typeface="Arial Black" pitchFamily="34" charset="0"/>
              </a:rPr>
              <a:t>+3h        +6h        +9h       +12h </a:t>
            </a:r>
            <a:endParaRPr lang="en-US" sz="1200" dirty="0">
              <a:solidFill>
                <a:srgbClr val="000000"/>
              </a:solidFill>
              <a:latin typeface="Arial Black" pitchFamily="34" charset="0"/>
            </a:endParaRPr>
          </a:p>
        </p:txBody>
      </p:sp>
      <p:sp>
        <p:nvSpPr>
          <p:cNvPr id="46" name="TextBox 29"/>
          <p:cNvSpPr txBox="1">
            <a:spLocks noChangeArrowheads="1"/>
          </p:cNvSpPr>
          <p:nvPr/>
        </p:nvSpPr>
        <p:spPr bwMode="auto">
          <a:xfrm>
            <a:off x="3408303" y="4312635"/>
            <a:ext cx="2773238" cy="27699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 dirty="0" smtClean="0">
                <a:solidFill>
                  <a:srgbClr val="000000"/>
                </a:solidFill>
                <a:latin typeface="Arial Black" pitchFamily="34" charset="0"/>
              </a:rPr>
              <a:t>+3h        +6h        +9h       +12h</a:t>
            </a:r>
            <a:endParaRPr lang="en-US" sz="1200" dirty="0">
              <a:solidFill>
                <a:srgbClr val="000000"/>
              </a:solidFill>
              <a:latin typeface="Arial Black" pitchFamily="34" charset="0"/>
            </a:endParaRPr>
          </a:p>
        </p:txBody>
      </p:sp>
      <p:sp>
        <p:nvSpPr>
          <p:cNvPr id="108554" name="Text Box 6"/>
          <p:cNvSpPr txBox="1">
            <a:spLocks noChangeArrowheads="1"/>
          </p:cNvSpPr>
          <p:nvPr/>
        </p:nvSpPr>
        <p:spPr bwMode="auto">
          <a:xfrm>
            <a:off x="6110291" y="4237126"/>
            <a:ext cx="3023772" cy="1908215"/>
          </a:xfrm>
          <a:prstGeom prst="rect">
            <a:avLst/>
          </a:prstGeom>
          <a:solidFill>
            <a:srgbClr val="FFFF99"/>
          </a:solidFill>
          <a:ln w="12700">
            <a:solidFill>
              <a:srgbClr val="000000"/>
            </a:solidFill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600" u="sng" dirty="0">
                <a:solidFill>
                  <a:srgbClr val="CC00CC"/>
                </a:solidFill>
                <a:latin typeface="Arial Black" pitchFamily="34" charset="0"/>
              </a:rPr>
              <a:t>Aircraft – largest </a:t>
            </a:r>
            <a:r>
              <a:rPr lang="en-US" sz="1600" u="sng" dirty="0" smtClean="0">
                <a:solidFill>
                  <a:srgbClr val="CC00CC"/>
                </a:solidFill>
                <a:latin typeface="Arial Black" pitchFamily="34" charset="0"/>
              </a:rPr>
              <a:t>impact</a:t>
            </a:r>
            <a:r>
              <a:rPr lang="en-US" sz="1600" dirty="0" smtClean="0">
                <a:solidFill>
                  <a:srgbClr val="CC00CC"/>
                </a:solidFill>
              </a:rPr>
              <a:t> </a:t>
            </a:r>
            <a:r>
              <a:rPr lang="en-US" sz="1600" dirty="0"/>
              <a:t>wind/RH/temp – </a:t>
            </a:r>
            <a:r>
              <a:rPr lang="en-US" sz="1600" dirty="0" smtClean="0"/>
              <a:t>all have up to 20</a:t>
            </a:r>
            <a:r>
              <a:rPr lang="en-US" sz="1600" dirty="0"/>
              <a:t>% reduction </a:t>
            </a:r>
            <a:r>
              <a:rPr lang="en-US" sz="1600" dirty="0" smtClean="0"/>
              <a:t>forecast </a:t>
            </a:r>
            <a:r>
              <a:rPr lang="en-US" sz="1600" dirty="0"/>
              <a:t>error, </a:t>
            </a:r>
            <a:r>
              <a:rPr lang="en-US" sz="1600" dirty="0" smtClean="0"/>
              <a:t>especially 6h-9h </a:t>
            </a:r>
            <a:r>
              <a:rPr lang="en-US" sz="1600" dirty="0" err="1" smtClean="0"/>
              <a:t>fcsts</a:t>
            </a:r>
            <a:endParaRPr lang="en-US" sz="1600" dirty="0" smtClean="0"/>
          </a:p>
          <a:p>
            <a:endParaRPr lang="en-US" sz="600" dirty="0"/>
          </a:p>
          <a:p>
            <a:r>
              <a:rPr lang="en-US" sz="1600" u="sng" dirty="0">
                <a:latin typeface="Arial Black" pitchFamily="34" charset="0"/>
              </a:rPr>
              <a:t>Following in importance:</a:t>
            </a:r>
          </a:p>
          <a:p>
            <a:r>
              <a:rPr lang="en-US" sz="1600" dirty="0" err="1">
                <a:solidFill>
                  <a:srgbClr val="0000CC"/>
                </a:solidFill>
                <a:latin typeface="Arial Black" pitchFamily="34" charset="0"/>
              </a:rPr>
              <a:t>Raob</a:t>
            </a:r>
            <a:r>
              <a:rPr lang="en-US" sz="1600" dirty="0">
                <a:solidFill>
                  <a:srgbClr val="0000CC"/>
                </a:solidFill>
                <a:latin typeface="Arial Black" pitchFamily="34" charset="0"/>
              </a:rPr>
              <a:t>, </a:t>
            </a:r>
            <a:r>
              <a:rPr lang="en-US" sz="1600" dirty="0" smtClean="0">
                <a:solidFill>
                  <a:srgbClr val="0000CC"/>
                </a:solidFill>
                <a:latin typeface="Arial Black" pitchFamily="34" charset="0"/>
              </a:rPr>
              <a:t>  </a:t>
            </a:r>
            <a:r>
              <a:rPr lang="en-US" sz="1600" dirty="0" smtClean="0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</a:rPr>
              <a:t>Surface</a:t>
            </a:r>
            <a:r>
              <a:rPr lang="en-US" sz="1600" dirty="0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</a:rPr>
              <a:t>, </a:t>
            </a:r>
            <a:endParaRPr lang="en-US" sz="1600" dirty="0" smtClean="0">
              <a:solidFill>
                <a:schemeClr val="accent2">
                  <a:lumMod val="75000"/>
                </a:schemeClr>
              </a:solidFill>
              <a:latin typeface="Arial Black" pitchFamily="34" charset="0"/>
            </a:endParaRPr>
          </a:p>
          <a:p>
            <a:r>
              <a:rPr lang="en-US" sz="1600" dirty="0" smtClean="0">
                <a:solidFill>
                  <a:srgbClr val="007E06"/>
                </a:solidFill>
                <a:latin typeface="Arial Black" pitchFamily="34" charset="0"/>
              </a:rPr>
              <a:t>GPS-Met</a:t>
            </a:r>
            <a:r>
              <a:rPr lang="en-US" sz="1600" dirty="0">
                <a:solidFill>
                  <a:srgbClr val="007E06"/>
                </a:solidFill>
                <a:latin typeface="Arial Black" pitchFamily="34" charset="0"/>
              </a:rPr>
              <a:t>, </a:t>
            </a:r>
            <a:r>
              <a:rPr lang="en-US" sz="1600" dirty="0">
                <a:solidFill>
                  <a:srgbClr val="00B0F0"/>
                </a:solidFill>
                <a:latin typeface="Arial Black" pitchFamily="34" charset="0"/>
              </a:rPr>
              <a:t>AMVs</a:t>
            </a:r>
          </a:p>
        </p:txBody>
      </p:sp>
      <p:sp>
        <p:nvSpPr>
          <p:cNvPr id="47" name="TextBox 29"/>
          <p:cNvSpPr txBox="1">
            <a:spLocks noChangeArrowheads="1"/>
          </p:cNvSpPr>
          <p:nvPr/>
        </p:nvSpPr>
        <p:spPr bwMode="auto">
          <a:xfrm>
            <a:off x="3501328" y="1966135"/>
            <a:ext cx="2773238" cy="27699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 dirty="0" smtClean="0">
                <a:solidFill>
                  <a:srgbClr val="000000"/>
                </a:solidFill>
                <a:latin typeface="Arial Black" pitchFamily="34" charset="0"/>
              </a:rPr>
              <a:t>+3h        +6h        +9h       +12h</a:t>
            </a:r>
            <a:endParaRPr lang="en-US" sz="1200" dirty="0">
              <a:solidFill>
                <a:srgbClr val="000000"/>
              </a:solidFill>
              <a:latin typeface="Arial Black" pitchFamily="34" charset="0"/>
            </a:endParaRPr>
          </a:p>
        </p:txBody>
      </p:sp>
      <p:sp>
        <p:nvSpPr>
          <p:cNvPr id="25" name="Text Box 6"/>
          <p:cNvSpPr txBox="1">
            <a:spLocks noChangeArrowheads="1"/>
          </p:cNvSpPr>
          <p:nvPr/>
        </p:nvSpPr>
        <p:spPr bwMode="auto">
          <a:xfrm>
            <a:off x="6257839" y="1626247"/>
            <a:ext cx="2864267" cy="138499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rgbClr val="000000"/>
            </a:solidFill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000" u="sng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RAP data impact</a:t>
            </a:r>
          </a:p>
          <a:p>
            <a:r>
              <a:rPr lang="en-US" sz="1600" dirty="0" smtClean="0"/>
              <a:t>-- North America </a:t>
            </a:r>
          </a:p>
          <a:p>
            <a:r>
              <a:rPr lang="en-US" sz="1600" dirty="0" smtClean="0">
                <a:solidFill>
                  <a:srgbClr val="FF0000"/>
                </a:solidFill>
              </a:rPr>
              <a:t>-- GSI/ensemble/hybrid DA</a:t>
            </a:r>
          </a:p>
          <a:p>
            <a:r>
              <a:rPr lang="en-US" sz="1600" dirty="0" smtClean="0"/>
              <a:t>-- </a:t>
            </a:r>
            <a:r>
              <a:rPr lang="en-US" sz="1600" dirty="0"/>
              <a:t>May 2013 experiments </a:t>
            </a:r>
          </a:p>
          <a:p>
            <a:r>
              <a:rPr lang="en-US" sz="1600" dirty="0" smtClean="0"/>
              <a:t>-- 12z </a:t>
            </a:r>
            <a:r>
              <a:rPr lang="en-US" sz="1600" dirty="0"/>
              <a:t>and 00z combined </a:t>
            </a:r>
          </a:p>
        </p:txBody>
      </p:sp>
      <p:sp>
        <p:nvSpPr>
          <p:cNvPr id="49" name="TextBox 29"/>
          <p:cNvSpPr txBox="1">
            <a:spLocks noChangeArrowheads="1"/>
          </p:cNvSpPr>
          <p:nvPr/>
        </p:nvSpPr>
        <p:spPr bwMode="auto">
          <a:xfrm>
            <a:off x="5318863" y="626283"/>
            <a:ext cx="86914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000" dirty="0">
                <a:solidFill>
                  <a:srgbClr val="000000"/>
                </a:solidFill>
                <a:latin typeface="Arial Black" pitchFamily="34" charset="0"/>
              </a:rPr>
              <a:t>-20%</a:t>
            </a:r>
          </a:p>
        </p:txBody>
      </p:sp>
      <p:sp>
        <p:nvSpPr>
          <p:cNvPr id="50" name="TextBox 29"/>
          <p:cNvSpPr txBox="1">
            <a:spLocks noChangeArrowheads="1"/>
          </p:cNvSpPr>
          <p:nvPr/>
        </p:nvSpPr>
        <p:spPr bwMode="auto">
          <a:xfrm>
            <a:off x="5212532" y="5671847"/>
            <a:ext cx="86914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000" dirty="0">
                <a:solidFill>
                  <a:srgbClr val="000000"/>
                </a:solidFill>
                <a:latin typeface="Arial Black" pitchFamily="34" charset="0"/>
              </a:rPr>
              <a:t>-20%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CBD4D-E190-624F-A33B-76D7304425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31639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301788" y="2731718"/>
            <a:ext cx="9194110" cy="725410"/>
          </a:xfrm>
          <a:prstGeom prst="rect">
            <a:avLst/>
          </a:prstGeom>
          <a:solidFill>
            <a:srgbClr val="FFFF00"/>
          </a:solidFill>
          <a:ln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CBD4D-E190-624F-A33B-76D7304425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1914" y="410139"/>
            <a:ext cx="7881359" cy="3046988"/>
          </a:xfrm>
          <a:prstGeom prst="rect">
            <a:avLst/>
          </a:prstGeom>
          <a:noFill/>
          <a:ln>
            <a:solidFill>
              <a:srgbClr val="4F81BD"/>
            </a:solidFill>
          </a:ln>
        </p:spPr>
        <p:txBody>
          <a:bodyPr wrap="square" rtlCol="0">
            <a:spAutoFit/>
          </a:bodyPr>
          <a:lstStyle/>
          <a:p>
            <a:r>
              <a:rPr lang="en-US" sz="4800" u="sng" dirty="0" smtClean="0"/>
              <a:t>Outline</a:t>
            </a:r>
          </a:p>
          <a:p>
            <a:pPr marL="285750" indent="-285750">
              <a:buFont typeface="Arial"/>
              <a:buChar char="•"/>
            </a:pPr>
            <a:r>
              <a:rPr lang="en-US" sz="2400" b="1" dirty="0" smtClean="0"/>
              <a:t>HRRR</a:t>
            </a:r>
            <a:r>
              <a:rPr lang="en-US" sz="2400" dirty="0" smtClean="0"/>
              <a:t> (3km)/ </a:t>
            </a:r>
            <a:r>
              <a:rPr lang="en-US" sz="2400" b="1" dirty="0" smtClean="0"/>
              <a:t>RAP</a:t>
            </a:r>
            <a:r>
              <a:rPr lang="en-US" sz="2400" dirty="0" smtClean="0"/>
              <a:t> (13km) are the hourly updated models for NOAA.  Focus – situational awareness, decision making for severe weather, transportation, energy, all-season high-impact weather.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HRRR/RAP are only NOAA models that currently assimilate </a:t>
            </a:r>
            <a:r>
              <a:rPr lang="en-US" sz="2400" b="1" dirty="0" smtClean="0">
                <a:solidFill>
                  <a:srgbClr val="0000FF"/>
                </a:solidFill>
              </a:rPr>
              <a:t>satellite-based cloud</a:t>
            </a:r>
            <a:r>
              <a:rPr lang="en-US" sz="2400" b="1" dirty="0" smtClean="0"/>
              <a:t> </a:t>
            </a:r>
            <a:r>
              <a:rPr lang="en-US" sz="2400" dirty="0" smtClean="0"/>
              <a:t>and radar reflectivity data.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49732" t="44384" r="33012" b="10884"/>
          <a:stretch/>
        </p:blipFill>
        <p:spPr>
          <a:xfrm>
            <a:off x="7895258" y="105774"/>
            <a:ext cx="1554429" cy="3421072"/>
          </a:xfrm>
          <a:prstGeom prst="rect">
            <a:avLst/>
          </a:prstGeom>
        </p:spPr>
      </p:pic>
      <p:sp>
        <p:nvSpPr>
          <p:cNvPr id="9" name="Oval 189"/>
          <p:cNvSpPr>
            <a:spLocks noChangeArrowheads="1"/>
          </p:cNvSpPr>
          <p:nvPr/>
        </p:nvSpPr>
        <p:spPr bwMode="auto">
          <a:xfrm rot="20813233">
            <a:off x="8165951" y="1725124"/>
            <a:ext cx="589515" cy="1274228"/>
          </a:xfrm>
          <a:prstGeom prst="ellipse">
            <a:avLst/>
          </a:prstGeom>
          <a:noFill/>
          <a:ln w="82550">
            <a:solidFill>
              <a:srgbClr val="FF0000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  <a:scene3d>
            <a:camera prst="orthographicFront">
              <a:rot lat="0" lon="0" rev="19200000"/>
            </a:camera>
            <a:lightRig rig="threePt" dir="t"/>
          </a:scene3d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srgbClr val="FFFFFF"/>
              </a:solidFill>
              <a:ea typeface="+mn-ea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9272" y="3457573"/>
            <a:ext cx="8913091" cy="3323987"/>
          </a:xfrm>
          <a:prstGeom prst="rect">
            <a:avLst/>
          </a:prstGeom>
          <a:noFill/>
          <a:ln>
            <a:solidFill>
              <a:srgbClr val="3366FF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/>
              <a:t>2015 HRRR/RAP additions at NCEP:  </a:t>
            </a:r>
            <a:r>
              <a:rPr lang="en-US" sz="2400" b="1" dirty="0">
                <a:solidFill>
                  <a:srgbClr val="0000FF"/>
                </a:solidFill>
              </a:rPr>
              <a:t>lightning</a:t>
            </a:r>
            <a:r>
              <a:rPr lang="en-US" sz="2400" dirty="0"/>
              <a:t>, radial wind, </a:t>
            </a:r>
            <a:r>
              <a:rPr lang="en-US" sz="2400" dirty="0" err="1"/>
              <a:t>mesonet</a:t>
            </a:r>
            <a:endParaRPr lang="en-US" sz="2400" dirty="0"/>
          </a:p>
          <a:p>
            <a:pPr marL="285750" indent="-285750">
              <a:buFont typeface="Arial"/>
              <a:buChar char="•"/>
            </a:pPr>
            <a:r>
              <a:rPr lang="en-US" sz="2400" dirty="0"/>
              <a:t>HRRR/RAP assimilation at ESRL – 2014-2015: </a:t>
            </a:r>
          </a:p>
          <a:p>
            <a:pPr marL="742950" lvl="1" indent="-285750">
              <a:buFont typeface="Arial"/>
              <a:buChar char="•"/>
            </a:pPr>
            <a:r>
              <a:rPr lang="en-US" sz="2400" b="1" dirty="0">
                <a:solidFill>
                  <a:srgbClr val="0000FF"/>
                </a:solidFill>
              </a:rPr>
              <a:t>Cloud-top cooling from GOES</a:t>
            </a:r>
          </a:p>
          <a:p>
            <a:pPr marL="742950" lvl="1" indent="-285750">
              <a:buFont typeface="Arial"/>
              <a:buChar char="•"/>
            </a:pPr>
            <a:r>
              <a:rPr lang="en-US" sz="2400" b="1" dirty="0">
                <a:solidFill>
                  <a:srgbClr val="0000FF"/>
                </a:solidFill>
              </a:rPr>
              <a:t>Fire</a:t>
            </a:r>
            <a:r>
              <a:rPr lang="en-US" sz="2400" dirty="0">
                <a:solidFill>
                  <a:srgbClr val="0000FF"/>
                </a:solidFill>
              </a:rPr>
              <a:t> data </a:t>
            </a:r>
            <a:r>
              <a:rPr lang="en-US" sz="2400" dirty="0"/>
              <a:t>from </a:t>
            </a:r>
            <a:r>
              <a:rPr lang="en-US" sz="2400" b="1" dirty="0">
                <a:solidFill>
                  <a:srgbClr val="0000FF"/>
                </a:solidFill>
              </a:rPr>
              <a:t>ABBA, MODIS </a:t>
            </a:r>
            <a:r>
              <a:rPr lang="en-US" sz="2400" dirty="0"/>
              <a:t>for HRRR-</a:t>
            </a:r>
            <a:r>
              <a:rPr lang="en-US" sz="2400" dirty="0" err="1"/>
              <a:t>chem</a:t>
            </a:r>
            <a:r>
              <a:rPr lang="en-US" sz="2400" dirty="0"/>
              <a:t>-smoke, </a:t>
            </a:r>
            <a:r>
              <a:rPr lang="en-US" sz="2400" dirty="0" err="1"/>
              <a:t>RAPchem</a:t>
            </a:r>
            <a:endParaRPr lang="en-US" sz="2400" dirty="0"/>
          </a:p>
          <a:p>
            <a:pPr marL="742950" lvl="1" indent="-285750">
              <a:buFont typeface="Arial"/>
              <a:buChar char="•"/>
            </a:pPr>
            <a:r>
              <a:rPr lang="en-US" sz="2400" b="1" dirty="0">
                <a:solidFill>
                  <a:srgbClr val="0000FF"/>
                </a:solidFill>
              </a:rPr>
              <a:t>Direct readout radiance </a:t>
            </a:r>
            <a:r>
              <a:rPr lang="en-US" sz="2400" b="1" dirty="0"/>
              <a:t>data </a:t>
            </a:r>
            <a:r>
              <a:rPr lang="en-US" sz="2400" dirty="0"/>
              <a:t>from </a:t>
            </a:r>
            <a:r>
              <a:rPr lang="en-US" sz="2400" dirty="0">
                <a:solidFill>
                  <a:srgbClr val="0000FF"/>
                </a:solidFill>
              </a:rPr>
              <a:t>JPSS</a:t>
            </a:r>
          </a:p>
          <a:p>
            <a:pPr marL="742950" lvl="1" indent="-285750">
              <a:buFont typeface="Arial"/>
              <a:buChar char="•"/>
            </a:pPr>
            <a:r>
              <a:rPr lang="en-US" sz="2400" dirty="0"/>
              <a:t>Initial testing of global cloud analysis (in progress)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/>
              <a:t>Results from RAP OSEs (</a:t>
            </a:r>
            <a:r>
              <a:rPr lang="en-US" sz="2400" dirty="0" err="1"/>
              <a:t>obs</a:t>
            </a:r>
            <a:r>
              <a:rPr lang="en-US" sz="2400" dirty="0"/>
              <a:t> sensitivity experiments) from radiances and </a:t>
            </a:r>
            <a:r>
              <a:rPr lang="en-US" sz="2400" dirty="0" smtClean="0"/>
              <a:t>observations (including </a:t>
            </a:r>
            <a:r>
              <a:rPr lang="en-US" sz="2400" b="1" dirty="0" smtClean="0">
                <a:solidFill>
                  <a:srgbClr val="0000FF"/>
                </a:solidFill>
              </a:rPr>
              <a:t>AMVs</a:t>
            </a:r>
            <a:r>
              <a:rPr lang="en-US" sz="2400" dirty="0" smtClean="0"/>
              <a:t>)</a:t>
            </a:r>
            <a:endParaRPr lang="en-US" sz="2400" dirty="0"/>
          </a:p>
          <a:p>
            <a:endParaRPr lang="en-US" dirty="0"/>
          </a:p>
        </p:txBody>
      </p:sp>
      <p:pic>
        <p:nvPicPr>
          <p:cNvPr id="10" name="Picture 4" descr="Juice_dro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999" b="88000"/>
          <a:stretch>
            <a:fillRect/>
          </a:stretch>
        </p:blipFill>
        <p:spPr bwMode="auto">
          <a:xfrm>
            <a:off x="-7938" y="6400800"/>
            <a:ext cx="91519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9"/>
          <p:cNvSpPr>
            <a:spLocks/>
          </p:cNvSpPr>
          <p:nvPr/>
        </p:nvSpPr>
        <p:spPr bwMode="auto">
          <a:xfrm>
            <a:off x="76200" y="6400800"/>
            <a:ext cx="3505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bIns="0"/>
          <a:lstStyle/>
          <a:p>
            <a:r>
              <a:rPr lang="en-US" sz="2000" b="1" i="1" dirty="0" smtClean="0">
                <a:solidFill>
                  <a:srgbClr val="003399"/>
                </a:solidFill>
              </a:rPr>
              <a:t>Sat Science Week</a:t>
            </a:r>
            <a:endParaRPr lang="en-US" sz="2000" b="1" i="1" dirty="0">
              <a:solidFill>
                <a:srgbClr val="003399"/>
              </a:solidFill>
            </a:endParaRPr>
          </a:p>
        </p:txBody>
      </p:sp>
      <p:sp>
        <p:nvSpPr>
          <p:cNvPr id="12" name="Rectangle 73"/>
          <p:cNvSpPr>
            <a:spLocks/>
          </p:cNvSpPr>
          <p:nvPr/>
        </p:nvSpPr>
        <p:spPr bwMode="auto">
          <a:xfrm>
            <a:off x="2507615" y="6427312"/>
            <a:ext cx="4243961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bIns="0"/>
          <a:lstStyle/>
          <a:p>
            <a:r>
              <a:rPr lang="en-US" sz="2000" b="1" i="1" dirty="0" smtClean="0">
                <a:solidFill>
                  <a:srgbClr val="C00000"/>
                </a:solidFill>
              </a:rPr>
              <a:t>HRRR/RAP sat </a:t>
            </a:r>
            <a:r>
              <a:rPr lang="en-US" sz="2000" b="1" i="1" dirty="0" err="1" smtClean="0">
                <a:solidFill>
                  <a:srgbClr val="C00000"/>
                </a:solidFill>
              </a:rPr>
              <a:t>assim</a:t>
            </a:r>
            <a:r>
              <a:rPr lang="en-US" sz="2000" b="1" i="1" dirty="0" smtClean="0">
                <a:solidFill>
                  <a:srgbClr val="C00000"/>
                </a:solidFill>
              </a:rPr>
              <a:t> – high-impact </a:t>
            </a:r>
            <a:r>
              <a:rPr lang="en-US" sz="2000" b="1" i="1" dirty="0" err="1" smtClean="0">
                <a:solidFill>
                  <a:srgbClr val="C00000"/>
                </a:solidFill>
              </a:rPr>
              <a:t>wx</a:t>
            </a:r>
            <a:endParaRPr lang="en-US" sz="2000" b="1" i="1" dirty="0">
              <a:solidFill>
                <a:srgbClr val="C00000"/>
              </a:solidFill>
            </a:endParaRPr>
          </a:p>
        </p:txBody>
      </p:sp>
      <p:sp>
        <p:nvSpPr>
          <p:cNvPr id="14" name="Slide Number Placeholder 11"/>
          <p:cNvSpPr txBox="1">
            <a:spLocks/>
          </p:cNvSpPr>
          <p:nvPr/>
        </p:nvSpPr>
        <p:spPr bwMode="auto">
          <a:xfrm>
            <a:off x="8534400" y="6457950"/>
            <a:ext cx="533400" cy="40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0" latinLnBrk="0" hangingPunct="0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algn="l" defTabSz="457200" rtl="0" eaLnBrk="0" latinLnBrk="0" hangingPunct="0"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457200" rtl="0" eaLnBrk="0" latinLnBrk="0" hangingPunct="0"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457200" rtl="0" eaLnBrk="0" latinLnBrk="0" hangingPunct="0"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457200" rtl="0" eaLnBrk="0" latinLnBrk="0" hangingPunct="0"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5C04AC04-DC01-2E47-B228-88AF59C2B689}" type="slidenum">
              <a:rPr lang="en-US" sz="1600" b="1" smtClean="0">
                <a:solidFill>
                  <a:srgbClr val="003399"/>
                </a:solidFill>
                <a:latin typeface="Calibri" charset="0"/>
                <a:ea typeface="MS PGothic" charset="0"/>
                <a:cs typeface="MS PGothic" charset="0"/>
              </a:rPr>
              <a:pPr eaLnBrk="1" hangingPunct="1"/>
              <a:t>26</a:t>
            </a:fld>
            <a:endParaRPr lang="en-US" sz="1600" b="1" dirty="0">
              <a:solidFill>
                <a:srgbClr val="003399"/>
              </a:solidFill>
              <a:latin typeface="Calibri" charset="0"/>
              <a:ea typeface="MS PGothic" charset="0"/>
              <a:cs typeface="MS PGothic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6683375" y="6583363"/>
            <a:ext cx="76200" cy="76200"/>
          </a:xfrm>
          <a:prstGeom prst="ellipse">
            <a:avLst/>
          </a:prstGeom>
          <a:solidFill>
            <a:srgbClr val="00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2071252" y="6583363"/>
            <a:ext cx="76200" cy="76200"/>
          </a:xfrm>
          <a:prstGeom prst="ellipse">
            <a:avLst/>
          </a:prstGeom>
          <a:solidFill>
            <a:srgbClr val="00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90799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31"/>
          <p:cNvSpPr txBox="1">
            <a:spLocks noChangeArrowheads="1"/>
          </p:cNvSpPr>
          <p:nvPr/>
        </p:nvSpPr>
        <p:spPr bwMode="auto">
          <a:xfrm>
            <a:off x="0" y="4247"/>
            <a:ext cx="9144000" cy="1200329"/>
          </a:xfrm>
          <a:prstGeom prst="rect">
            <a:avLst/>
          </a:prstGeom>
          <a:solidFill>
            <a:srgbClr val="C6D9F1"/>
          </a:solidFill>
          <a:ln w="12700">
            <a:solidFill>
              <a:srgbClr val="000000"/>
            </a:solidFill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algn="ctr" defTabSz="457200">
              <a:spcBef>
                <a:spcPts val="600"/>
              </a:spcBef>
              <a:spcAft>
                <a:spcPts val="600"/>
              </a:spcAft>
              <a:buSzPct val="130000"/>
              <a:defRPr/>
            </a:pPr>
            <a:r>
              <a:rPr lang="en-US" sz="3600" dirty="0" smtClean="0">
                <a:latin typeface="Arial"/>
                <a:ea typeface="ＭＳ Ｐゴシック" pitchFamily="1" charset="-128"/>
                <a:cs typeface="Arial"/>
              </a:rPr>
              <a:t>What is the cloud </a:t>
            </a:r>
            <a:r>
              <a:rPr lang="en-US" sz="3600" dirty="0">
                <a:latin typeface="Arial"/>
                <a:ea typeface="ＭＳ Ｐゴシック" pitchFamily="1" charset="-128"/>
                <a:cs typeface="Arial"/>
              </a:rPr>
              <a:t>and </a:t>
            </a:r>
            <a:r>
              <a:rPr lang="en-US" sz="3600" dirty="0" smtClean="0">
                <a:latin typeface="Arial"/>
                <a:ea typeface="ＭＳ Ｐゴシック" pitchFamily="1" charset="-128"/>
                <a:cs typeface="Arial"/>
              </a:rPr>
              <a:t>precipitation hydrometeor (HM) analysis?</a:t>
            </a:r>
            <a:endParaRPr lang="en-US" sz="3600" dirty="0">
              <a:latin typeface="Arial"/>
              <a:ea typeface="ＭＳ Ｐゴシック" pitchFamily="1" charset="-128"/>
              <a:cs typeface="Arial"/>
            </a:endParaRPr>
          </a:p>
        </p:txBody>
      </p:sp>
      <p:grpSp>
        <p:nvGrpSpPr>
          <p:cNvPr id="95" name="Group 94"/>
          <p:cNvGrpSpPr/>
          <p:nvPr/>
        </p:nvGrpSpPr>
        <p:grpSpPr>
          <a:xfrm>
            <a:off x="197115" y="1215454"/>
            <a:ext cx="1990479" cy="4391622"/>
            <a:chOff x="197115" y="1215454"/>
            <a:chExt cx="1990479" cy="4391622"/>
          </a:xfrm>
        </p:grpSpPr>
        <p:pic>
          <p:nvPicPr>
            <p:cNvPr id="17" name="Picture 413" descr="Slide1"/>
            <p:cNvPicPr>
              <a:picLocks noChangeAspect="1" noChangeArrowheads="1"/>
            </p:cNvPicPr>
            <p:nvPr/>
          </p:nvPicPr>
          <p:blipFill>
            <a:blip r:embed="rId3" cstate="print"/>
            <a:srcRect t="57333" r="48000"/>
            <a:stretch>
              <a:fillRect/>
            </a:stretch>
          </p:blipFill>
          <p:spPr bwMode="auto">
            <a:xfrm>
              <a:off x="228600" y="1632330"/>
              <a:ext cx="1958994" cy="12057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" name="Picture 415" descr="Slide1"/>
            <p:cNvPicPr>
              <a:picLocks noChangeAspect="1" noChangeArrowheads="1"/>
            </p:cNvPicPr>
            <p:nvPr/>
          </p:nvPicPr>
          <p:blipFill rotWithShape="1">
            <a:blip r:embed="rId3" cstate="print"/>
            <a:srcRect l="17999" t="12000" r="31449" b="44000"/>
            <a:stretch/>
          </p:blipFill>
          <p:spPr bwMode="auto">
            <a:xfrm>
              <a:off x="197115" y="4364287"/>
              <a:ext cx="1904477" cy="12427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" name="Picture 417" descr="Slide1"/>
            <p:cNvPicPr>
              <a:picLocks noChangeAspect="1" noChangeArrowheads="1"/>
            </p:cNvPicPr>
            <p:nvPr/>
          </p:nvPicPr>
          <p:blipFill>
            <a:blip r:embed="rId3" cstate="print"/>
            <a:srcRect l="52000" t="57333"/>
            <a:stretch>
              <a:fillRect/>
            </a:stretch>
          </p:blipFill>
          <p:spPr bwMode="auto">
            <a:xfrm>
              <a:off x="328912" y="3004337"/>
              <a:ext cx="1804165" cy="1204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" name="TextBox 21"/>
            <p:cNvSpPr txBox="1"/>
            <p:nvPr/>
          </p:nvSpPr>
          <p:spPr>
            <a:xfrm>
              <a:off x="272058" y="1215454"/>
              <a:ext cx="18610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Arial Black"/>
                  <a:cs typeface="Arial Black"/>
                </a:rPr>
                <a:t>Observations</a:t>
              </a:r>
              <a:endParaRPr lang="en-US" dirty="0">
                <a:latin typeface="Arial Black"/>
                <a:cs typeface="Arial Black"/>
              </a:endParaRPr>
            </a:p>
          </p:txBody>
        </p:sp>
      </p:grpSp>
      <p:grpSp>
        <p:nvGrpSpPr>
          <p:cNvPr id="97" name="Group 96"/>
          <p:cNvGrpSpPr/>
          <p:nvPr/>
        </p:nvGrpSpPr>
        <p:grpSpPr>
          <a:xfrm>
            <a:off x="4500434" y="1224332"/>
            <a:ext cx="4510808" cy="3715360"/>
            <a:chOff x="4500434" y="1224332"/>
            <a:chExt cx="4510808" cy="3715360"/>
          </a:xfrm>
        </p:grpSpPr>
        <p:cxnSp>
          <p:nvCxnSpPr>
            <p:cNvPr id="28" name="Straight Arrow Connector 27"/>
            <p:cNvCxnSpPr>
              <a:stCxn id="20" idx="3"/>
            </p:cNvCxnSpPr>
            <p:nvPr/>
          </p:nvCxnSpPr>
          <p:spPr>
            <a:xfrm>
              <a:off x="4500434" y="2155532"/>
              <a:ext cx="691276" cy="749925"/>
            </a:xfrm>
            <a:prstGeom prst="straightConnector1">
              <a:avLst/>
            </a:prstGeom>
            <a:ln w="38100" cmpd="sng">
              <a:solidFill>
                <a:srgbClr val="0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9" name="Group 28"/>
            <p:cNvGrpSpPr>
              <a:grpSpLocks noChangeAspect="1"/>
            </p:cNvGrpSpPr>
            <p:nvPr/>
          </p:nvGrpSpPr>
          <p:grpSpPr>
            <a:xfrm>
              <a:off x="5191710" y="1619101"/>
              <a:ext cx="3819532" cy="2425729"/>
              <a:chOff x="2118970" y="2356744"/>
              <a:chExt cx="5229509" cy="3321185"/>
            </a:xfrm>
          </p:grpSpPr>
          <p:pic>
            <p:nvPicPr>
              <p:cNvPr id="30" name="Picture 411" descr="cld_anx_1"/>
              <p:cNvPicPr>
                <a:picLocks noChangeAspect="1" noChangeArrowheads="1"/>
              </p:cNvPicPr>
              <p:nvPr/>
            </p:nvPicPr>
            <p:blipFill rotWithShape="1">
              <a:blip r:embed="rId4" cstate="print"/>
              <a:srcRect l="44338" t="51797" r="7448" b="8289"/>
              <a:stretch/>
            </p:blipFill>
            <p:spPr bwMode="auto">
              <a:xfrm>
                <a:off x="2118970" y="2431457"/>
                <a:ext cx="5229509" cy="324647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1" name="Rectangle 30"/>
              <p:cNvSpPr/>
              <p:nvPr/>
            </p:nvSpPr>
            <p:spPr>
              <a:xfrm>
                <a:off x="2118970" y="2356744"/>
                <a:ext cx="5229509" cy="353172"/>
              </a:xfrm>
              <a:prstGeom prst="rect">
                <a:avLst/>
              </a:prstGeom>
              <a:solidFill>
                <a:srgbClr val="0000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Rectangle 31"/>
              <p:cNvSpPr/>
              <p:nvPr/>
            </p:nvSpPr>
            <p:spPr>
              <a:xfrm>
                <a:off x="3595727" y="2654092"/>
                <a:ext cx="343384" cy="152400"/>
              </a:xfrm>
              <a:prstGeom prst="rect">
                <a:avLst/>
              </a:prstGeom>
              <a:solidFill>
                <a:srgbClr val="0000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Rectangle 32"/>
              <p:cNvSpPr/>
              <p:nvPr/>
            </p:nvSpPr>
            <p:spPr>
              <a:xfrm>
                <a:off x="4658196" y="2704611"/>
                <a:ext cx="343384" cy="236230"/>
              </a:xfrm>
              <a:prstGeom prst="rect">
                <a:avLst/>
              </a:prstGeom>
              <a:solidFill>
                <a:srgbClr val="0000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Rectangle 33"/>
              <p:cNvSpPr/>
              <p:nvPr/>
            </p:nvSpPr>
            <p:spPr>
              <a:xfrm>
                <a:off x="5326752" y="2514438"/>
                <a:ext cx="343384" cy="236230"/>
              </a:xfrm>
              <a:prstGeom prst="rect">
                <a:avLst/>
              </a:prstGeom>
              <a:solidFill>
                <a:srgbClr val="0000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Rectangle 34"/>
              <p:cNvSpPr/>
              <p:nvPr/>
            </p:nvSpPr>
            <p:spPr>
              <a:xfrm>
                <a:off x="5598417" y="2688377"/>
                <a:ext cx="1750061" cy="236230"/>
              </a:xfrm>
              <a:prstGeom prst="rect">
                <a:avLst/>
              </a:prstGeom>
              <a:solidFill>
                <a:srgbClr val="0000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Rectangle 35"/>
              <p:cNvSpPr/>
              <p:nvPr/>
            </p:nvSpPr>
            <p:spPr>
              <a:xfrm>
                <a:off x="5854333" y="3071700"/>
                <a:ext cx="461827" cy="236230"/>
              </a:xfrm>
              <a:prstGeom prst="rect">
                <a:avLst/>
              </a:prstGeom>
              <a:solidFill>
                <a:srgbClr val="0000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Rectangle 36"/>
              <p:cNvSpPr/>
              <p:nvPr/>
            </p:nvSpPr>
            <p:spPr>
              <a:xfrm>
                <a:off x="5741861" y="3237684"/>
                <a:ext cx="309427" cy="236230"/>
              </a:xfrm>
              <a:prstGeom prst="rect">
                <a:avLst/>
              </a:prstGeom>
              <a:solidFill>
                <a:srgbClr val="0000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Rectangle 37"/>
              <p:cNvSpPr/>
              <p:nvPr/>
            </p:nvSpPr>
            <p:spPr>
              <a:xfrm>
                <a:off x="3659835" y="3237684"/>
                <a:ext cx="747893" cy="287250"/>
              </a:xfrm>
              <a:prstGeom prst="rect">
                <a:avLst/>
              </a:prstGeom>
              <a:solidFill>
                <a:srgbClr val="0000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Rectangle 38"/>
              <p:cNvSpPr/>
              <p:nvPr/>
            </p:nvSpPr>
            <p:spPr>
              <a:xfrm>
                <a:off x="6236826" y="5251031"/>
                <a:ext cx="989404" cy="287250"/>
              </a:xfrm>
              <a:prstGeom prst="rect">
                <a:avLst/>
              </a:prstGeom>
              <a:solidFill>
                <a:srgbClr val="0000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Rectangle 39"/>
              <p:cNvSpPr/>
              <p:nvPr/>
            </p:nvSpPr>
            <p:spPr>
              <a:xfrm>
                <a:off x="5376470" y="5211264"/>
                <a:ext cx="735951" cy="228952"/>
              </a:xfrm>
              <a:prstGeom prst="rect">
                <a:avLst/>
              </a:prstGeom>
              <a:solidFill>
                <a:srgbClr val="0000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Rectangle 40"/>
              <p:cNvSpPr/>
              <p:nvPr/>
            </p:nvSpPr>
            <p:spPr>
              <a:xfrm>
                <a:off x="5220256" y="5136555"/>
                <a:ext cx="280916" cy="228952"/>
              </a:xfrm>
              <a:prstGeom prst="rect">
                <a:avLst/>
              </a:prstGeom>
              <a:solidFill>
                <a:srgbClr val="0000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Rectangle 41"/>
              <p:cNvSpPr/>
              <p:nvPr/>
            </p:nvSpPr>
            <p:spPr>
              <a:xfrm>
                <a:off x="4599167" y="3699679"/>
                <a:ext cx="249565" cy="228952"/>
              </a:xfrm>
              <a:prstGeom prst="rect">
                <a:avLst/>
              </a:prstGeom>
              <a:solidFill>
                <a:srgbClr val="0000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Rectangle 42"/>
              <p:cNvSpPr/>
              <p:nvPr/>
            </p:nvSpPr>
            <p:spPr>
              <a:xfrm>
                <a:off x="4185331" y="3558894"/>
                <a:ext cx="249565" cy="228952"/>
              </a:xfrm>
              <a:prstGeom prst="rect">
                <a:avLst/>
              </a:prstGeom>
              <a:solidFill>
                <a:srgbClr val="0000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Rectangle 43"/>
              <p:cNvSpPr/>
              <p:nvPr/>
            </p:nvSpPr>
            <p:spPr>
              <a:xfrm>
                <a:off x="4441688" y="3677334"/>
                <a:ext cx="152400" cy="22895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5" name="Straight Connector 44"/>
              <p:cNvCxnSpPr/>
              <p:nvPr/>
            </p:nvCxnSpPr>
            <p:spPr>
              <a:xfrm>
                <a:off x="4441688" y="3677335"/>
                <a:ext cx="0" cy="236419"/>
              </a:xfrm>
              <a:prstGeom prst="line">
                <a:avLst/>
              </a:prstGeom>
              <a:ln w="19050" cmpd="sng">
                <a:solidFill>
                  <a:srgbClr val="FFB67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6" name="Rectangle 45"/>
              <p:cNvSpPr/>
              <p:nvPr/>
            </p:nvSpPr>
            <p:spPr>
              <a:xfrm>
                <a:off x="4864252" y="3809357"/>
                <a:ext cx="505426" cy="34721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7" name="Straight Connector 46"/>
              <p:cNvCxnSpPr/>
              <p:nvPr/>
            </p:nvCxnSpPr>
            <p:spPr>
              <a:xfrm>
                <a:off x="4851719" y="3810421"/>
                <a:ext cx="0" cy="236419"/>
              </a:xfrm>
              <a:prstGeom prst="line">
                <a:avLst/>
              </a:prstGeom>
              <a:ln w="12700" cmpd="sng">
                <a:solidFill>
                  <a:srgbClr val="AC62AF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67" name="Straight Arrow Connector 66"/>
            <p:cNvCxnSpPr/>
            <p:nvPr/>
          </p:nvCxnSpPr>
          <p:spPr>
            <a:xfrm flipV="1">
              <a:off x="4582940" y="3082550"/>
              <a:ext cx="608770" cy="171391"/>
            </a:xfrm>
            <a:prstGeom prst="straightConnector1">
              <a:avLst/>
            </a:prstGeom>
            <a:ln w="38100" cmpd="sng">
              <a:solidFill>
                <a:srgbClr val="0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Arrow Connector 67"/>
            <p:cNvCxnSpPr/>
            <p:nvPr/>
          </p:nvCxnSpPr>
          <p:spPr>
            <a:xfrm flipV="1">
              <a:off x="4582940" y="3223421"/>
              <a:ext cx="608770" cy="1716271"/>
            </a:xfrm>
            <a:prstGeom prst="straightConnector1">
              <a:avLst/>
            </a:prstGeom>
            <a:ln w="38100" cmpd="sng">
              <a:solidFill>
                <a:srgbClr val="0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TextBox 68"/>
            <p:cNvSpPr txBox="1"/>
            <p:nvPr/>
          </p:nvSpPr>
          <p:spPr>
            <a:xfrm>
              <a:off x="5834474" y="1224332"/>
              <a:ext cx="20882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Arial Black"/>
                  <a:cs typeface="Arial Black"/>
                </a:rPr>
                <a:t>Merge HM field</a:t>
              </a:r>
              <a:endParaRPr lang="en-US" dirty="0">
                <a:latin typeface="Arial Black"/>
                <a:cs typeface="Arial Black"/>
              </a:endParaRPr>
            </a:p>
          </p:txBody>
        </p:sp>
      </p:grpSp>
      <p:grpSp>
        <p:nvGrpSpPr>
          <p:cNvPr id="98" name="Group 97"/>
          <p:cNvGrpSpPr/>
          <p:nvPr/>
        </p:nvGrpSpPr>
        <p:grpSpPr>
          <a:xfrm>
            <a:off x="4959859" y="4061914"/>
            <a:ext cx="3901077" cy="2804634"/>
            <a:chOff x="4959859" y="4061914"/>
            <a:chExt cx="3901077" cy="2804634"/>
          </a:xfrm>
        </p:grpSpPr>
        <p:sp>
          <p:nvSpPr>
            <p:cNvPr id="86" name="TextBox 85"/>
            <p:cNvSpPr txBox="1"/>
            <p:nvPr/>
          </p:nvSpPr>
          <p:spPr>
            <a:xfrm>
              <a:off x="4959859" y="5076440"/>
              <a:ext cx="1946432" cy="17543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Arial Black"/>
                  <a:cs typeface="Arial Black"/>
                </a:rPr>
                <a:t>Update hydrometeors in the model state based on the cloud field.</a:t>
              </a:r>
              <a:endParaRPr lang="en-US" dirty="0">
                <a:latin typeface="Arial Black"/>
                <a:cs typeface="Arial Black"/>
              </a:endParaRPr>
            </a:p>
          </p:txBody>
        </p:sp>
        <p:pic>
          <p:nvPicPr>
            <p:cNvPr id="70" name="Picture 410" descr="cld_anx_1"/>
            <p:cNvPicPr>
              <a:picLocks noChangeAspect="1" noChangeArrowheads="1"/>
            </p:cNvPicPr>
            <p:nvPr/>
          </p:nvPicPr>
          <p:blipFill>
            <a:blip r:embed="rId5" cstate="print"/>
            <a:srcRect t="10667" r="50999"/>
            <a:stretch>
              <a:fillRect/>
            </a:stretch>
          </p:blipFill>
          <p:spPr bwMode="auto">
            <a:xfrm>
              <a:off x="6809625" y="4061914"/>
              <a:ext cx="2051311" cy="28046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78" name="Straight Arrow Connector 77"/>
            <p:cNvCxnSpPr/>
            <p:nvPr/>
          </p:nvCxnSpPr>
          <p:spPr>
            <a:xfrm>
              <a:off x="6474944" y="5414417"/>
              <a:ext cx="431864" cy="0"/>
            </a:xfrm>
            <a:prstGeom prst="straightConnector1">
              <a:avLst/>
            </a:prstGeom>
            <a:ln w="38100" cmpd="sng">
              <a:solidFill>
                <a:srgbClr val="0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>
              <a:off x="6474960" y="4061914"/>
              <a:ext cx="0" cy="1363843"/>
            </a:xfrm>
            <a:prstGeom prst="line">
              <a:avLst/>
            </a:prstGeom>
            <a:ln w="38100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6" name="Group 95"/>
          <p:cNvGrpSpPr/>
          <p:nvPr/>
        </p:nvGrpSpPr>
        <p:grpSpPr>
          <a:xfrm>
            <a:off x="2045309" y="1215454"/>
            <a:ext cx="2537631" cy="5405558"/>
            <a:chOff x="2045309" y="1215454"/>
            <a:chExt cx="2537631" cy="5405558"/>
          </a:xfrm>
        </p:grpSpPr>
        <p:pic>
          <p:nvPicPr>
            <p:cNvPr id="20" name="Picture 411" descr="cld_anx_1"/>
            <p:cNvPicPr>
              <a:picLocks noChangeAspect="1" noChangeArrowheads="1"/>
            </p:cNvPicPr>
            <p:nvPr/>
          </p:nvPicPr>
          <p:blipFill rotWithShape="1">
            <a:blip r:embed="rId4" cstate="print"/>
            <a:srcRect r="60266" b="65137"/>
            <a:stretch/>
          </p:blipFill>
          <p:spPr bwMode="auto">
            <a:xfrm>
              <a:off x="2415774" y="1469732"/>
              <a:ext cx="2084660" cy="1371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21" name="Straight Arrow Connector 20"/>
            <p:cNvCxnSpPr/>
            <p:nvPr/>
          </p:nvCxnSpPr>
          <p:spPr>
            <a:xfrm>
              <a:off x="2114825" y="2205537"/>
              <a:ext cx="360168" cy="0"/>
            </a:xfrm>
            <a:prstGeom prst="straightConnector1">
              <a:avLst/>
            </a:prstGeom>
            <a:ln w="38100" cmpd="sng">
              <a:solidFill>
                <a:srgbClr val="0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2246691" y="1215454"/>
              <a:ext cx="21617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Arial Black"/>
                  <a:cs typeface="Arial Black"/>
                </a:rPr>
                <a:t>Map to HM field</a:t>
              </a:r>
              <a:endParaRPr lang="en-US" dirty="0">
                <a:latin typeface="Arial Black"/>
                <a:cs typeface="Arial Black"/>
              </a:endParaRPr>
            </a:p>
          </p:txBody>
        </p:sp>
        <p:pic>
          <p:nvPicPr>
            <p:cNvPr id="24" name="Picture 411" descr="cld_anx_1"/>
            <p:cNvPicPr>
              <a:picLocks noChangeAspect="1" noChangeArrowheads="1"/>
            </p:cNvPicPr>
            <p:nvPr/>
          </p:nvPicPr>
          <p:blipFill rotWithShape="1">
            <a:blip r:embed="rId4" cstate="print"/>
            <a:srcRect t="35218" r="61670" b="33199"/>
            <a:stretch/>
          </p:blipFill>
          <p:spPr bwMode="auto">
            <a:xfrm>
              <a:off x="2352148" y="2878385"/>
              <a:ext cx="2219852" cy="1371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5" name="Rectangle 24"/>
            <p:cNvSpPr/>
            <p:nvPr/>
          </p:nvSpPr>
          <p:spPr>
            <a:xfrm>
              <a:off x="3200318" y="2472207"/>
              <a:ext cx="1091955" cy="244503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3674239" y="3032118"/>
              <a:ext cx="699532" cy="244503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7" name="Straight Arrow Connector 26"/>
            <p:cNvCxnSpPr/>
            <p:nvPr/>
          </p:nvCxnSpPr>
          <p:spPr>
            <a:xfrm>
              <a:off x="2045309" y="3675543"/>
              <a:ext cx="360168" cy="0"/>
            </a:xfrm>
            <a:prstGeom prst="straightConnector1">
              <a:avLst/>
            </a:prstGeom>
            <a:ln w="38100" cmpd="sng">
              <a:solidFill>
                <a:srgbClr val="0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4" name="Picture 411" descr="cld_anx_1"/>
            <p:cNvPicPr>
              <a:picLocks noChangeAspect="1" noChangeArrowheads="1"/>
            </p:cNvPicPr>
            <p:nvPr/>
          </p:nvPicPr>
          <p:blipFill rotWithShape="1">
            <a:blip r:embed="rId4" cstate="print"/>
            <a:srcRect t="67821" r="60970"/>
            <a:stretch/>
          </p:blipFill>
          <p:spPr bwMode="auto">
            <a:xfrm>
              <a:off x="2364392" y="4329940"/>
              <a:ext cx="2218548" cy="1371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" name="Rectangle 14"/>
            <p:cNvSpPr/>
            <p:nvPr/>
          </p:nvSpPr>
          <p:spPr>
            <a:xfrm>
              <a:off x="3263288" y="4664492"/>
              <a:ext cx="699532" cy="244503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" name="Straight Arrow Connector 15"/>
            <p:cNvCxnSpPr/>
            <p:nvPr/>
          </p:nvCxnSpPr>
          <p:spPr>
            <a:xfrm>
              <a:off x="2066607" y="4926792"/>
              <a:ext cx="360168" cy="0"/>
            </a:xfrm>
            <a:prstGeom prst="straightConnector1">
              <a:avLst/>
            </a:prstGeom>
            <a:ln w="38100" cmpd="sng">
              <a:solidFill>
                <a:srgbClr val="0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Rectangle 86"/>
            <p:cNvSpPr/>
            <p:nvPr/>
          </p:nvSpPr>
          <p:spPr>
            <a:xfrm>
              <a:off x="2471671" y="6406270"/>
              <a:ext cx="505426" cy="182613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Rectangle 89"/>
            <p:cNvSpPr/>
            <p:nvPr/>
          </p:nvSpPr>
          <p:spPr>
            <a:xfrm>
              <a:off x="2471671" y="5859840"/>
              <a:ext cx="505426" cy="182613"/>
            </a:xfrm>
            <a:prstGeom prst="rect">
              <a:avLst/>
            </a:prstGeom>
            <a:solidFill>
              <a:srgbClr val="0000FF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Rectangle 90"/>
            <p:cNvSpPr/>
            <p:nvPr/>
          </p:nvSpPr>
          <p:spPr>
            <a:xfrm>
              <a:off x="2471891" y="6132937"/>
              <a:ext cx="505426" cy="182613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2966385" y="5811969"/>
              <a:ext cx="716108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 smtClean="0">
                  <a:latin typeface="Arial"/>
                  <a:cs typeface="Arial"/>
                </a:rPr>
                <a:t>No cloud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2961699" y="6103808"/>
              <a:ext cx="536484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>
                  <a:latin typeface="Arial"/>
                  <a:cs typeface="Arial"/>
                </a:rPr>
                <a:t>C</a:t>
              </a:r>
              <a:r>
                <a:rPr lang="en-US" sz="1050" dirty="0" smtClean="0">
                  <a:latin typeface="Arial"/>
                  <a:cs typeface="Arial"/>
                </a:rPr>
                <a:t>loud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2961699" y="6367096"/>
              <a:ext cx="746024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 smtClean="0">
                  <a:latin typeface="Arial"/>
                  <a:cs typeface="Arial"/>
                </a:rPr>
                <a:t>Unknown</a:t>
              </a:r>
              <a:endParaRPr lang="en-US" sz="1050" dirty="0">
                <a:latin typeface="Arial"/>
                <a:cs typeface="Arial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228600" y="5490304"/>
            <a:ext cx="110689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 smtClean="0">
                <a:latin typeface="Arial Black"/>
                <a:cs typeface="Arial Black"/>
              </a:rPr>
              <a:t>ceilometeors</a:t>
            </a:r>
            <a:endParaRPr lang="en-US" sz="1000" dirty="0">
              <a:latin typeface="Arial Black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14468413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9"/>
          <p:cNvGrpSpPr/>
          <p:nvPr/>
        </p:nvGrpSpPr>
        <p:grpSpPr>
          <a:xfrm>
            <a:off x="206459" y="3976863"/>
            <a:ext cx="8721783" cy="2718674"/>
            <a:chOff x="206459" y="3976863"/>
            <a:chExt cx="8721783" cy="2718674"/>
          </a:xfrm>
        </p:grpSpPr>
        <p:sp>
          <p:nvSpPr>
            <p:cNvPr id="7" name="Trapezoid 6"/>
            <p:cNvSpPr/>
            <p:nvPr/>
          </p:nvSpPr>
          <p:spPr>
            <a:xfrm rot="14557342">
              <a:off x="5596881" y="2691684"/>
              <a:ext cx="2030032" cy="4632690"/>
            </a:xfrm>
            <a:prstGeom prst="trapezoid">
              <a:avLst/>
            </a:prstGeom>
            <a:solidFill>
              <a:srgbClr val="92D05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8" name="Trapezoid 7"/>
            <p:cNvSpPr/>
            <p:nvPr/>
          </p:nvSpPr>
          <p:spPr>
            <a:xfrm rot="7059969">
              <a:off x="1507788" y="2675534"/>
              <a:ext cx="2030032" cy="4632690"/>
            </a:xfrm>
            <a:prstGeom prst="trapezoid">
              <a:avLst/>
            </a:prstGeom>
            <a:solidFill>
              <a:srgbClr val="92D05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dirty="0">
                <a:solidFill>
                  <a:prstClr val="white"/>
                </a:solidFill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164747" y="5567777"/>
              <a:ext cx="762000" cy="1127760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2583053" y="6388851"/>
              <a:ext cx="166324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000" dirty="0" smtClean="0">
                  <a:solidFill>
                    <a:prstClr val="black"/>
                  </a:solidFill>
                  <a:latin typeface="Arial Black"/>
                  <a:cs typeface="Arial Black"/>
                </a:rPr>
                <a:t>WSR-88D Reflectivity</a:t>
              </a:r>
              <a:endParaRPr lang="en-US" sz="1000" dirty="0">
                <a:solidFill>
                  <a:prstClr val="black"/>
                </a:solidFill>
                <a:latin typeface="Arial Black"/>
                <a:cs typeface="Arial Black"/>
              </a:endParaRPr>
            </a:p>
          </p:txBody>
        </p:sp>
      </p:grpSp>
      <p:grpSp>
        <p:nvGrpSpPr>
          <p:cNvPr id="5" name="Group 10"/>
          <p:cNvGrpSpPr/>
          <p:nvPr/>
        </p:nvGrpSpPr>
        <p:grpSpPr>
          <a:xfrm>
            <a:off x="6190428" y="4812863"/>
            <a:ext cx="2496372" cy="1882671"/>
            <a:chOff x="6190428" y="4812863"/>
            <a:chExt cx="2496372" cy="1882671"/>
          </a:xfrm>
        </p:grpSpPr>
        <p:sp>
          <p:nvSpPr>
            <p:cNvPr id="4" name="Rectangle 3"/>
            <p:cNvSpPr/>
            <p:nvPr/>
          </p:nvSpPr>
          <p:spPr>
            <a:xfrm>
              <a:off x="6190428" y="4812863"/>
              <a:ext cx="1653354" cy="1882671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dirty="0">
                <a:solidFill>
                  <a:prstClr val="white"/>
                </a:solidFill>
              </a:endParaRPr>
            </a:p>
          </p:txBody>
        </p:sp>
        <p:pic>
          <p:nvPicPr>
            <p:cNvPr id="12" name="Picture 11" descr="awos_station.jp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77581" y="5785543"/>
              <a:ext cx="904821" cy="909991"/>
            </a:xfrm>
            <a:prstGeom prst="rect">
              <a:avLst/>
            </a:prstGeom>
          </p:spPr>
        </p:pic>
        <p:sp>
          <p:nvSpPr>
            <p:cNvPr id="33" name="TextBox 32"/>
            <p:cNvSpPr txBox="1"/>
            <p:nvPr/>
          </p:nvSpPr>
          <p:spPr>
            <a:xfrm>
              <a:off x="7579906" y="6165935"/>
              <a:ext cx="110689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000" dirty="0" err="1" smtClean="0">
                  <a:solidFill>
                    <a:prstClr val="black"/>
                  </a:solidFill>
                  <a:latin typeface="Arial Black"/>
                  <a:cs typeface="Arial Black"/>
                </a:rPr>
                <a:t>ceilometeors</a:t>
              </a:r>
              <a:endParaRPr lang="en-US" sz="1000" dirty="0">
                <a:solidFill>
                  <a:prstClr val="black"/>
                </a:solidFill>
                <a:latin typeface="Arial Black"/>
                <a:cs typeface="Arial Black"/>
              </a:endParaRPr>
            </a:p>
          </p:txBody>
        </p:sp>
      </p:grpSp>
      <p:sp>
        <p:nvSpPr>
          <p:cNvPr id="3" name="Text Box 31"/>
          <p:cNvSpPr txBox="1">
            <a:spLocks noChangeArrowheads="1"/>
          </p:cNvSpPr>
          <p:nvPr/>
        </p:nvSpPr>
        <p:spPr bwMode="auto">
          <a:xfrm>
            <a:off x="0" y="4247"/>
            <a:ext cx="9144000" cy="1200329"/>
          </a:xfrm>
          <a:prstGeom prst="rect">
            <a:avLst/>
          </a:prstGeom>
          <a:solidFill>
            <a:srgbClr val="C6D9F1"/>
          </a:solidFill>
          <a:ln w="12700">
            <a:solidFill>
              <a:srgbClr val="000000"/>
            </a:solidFill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algn="ctr" defTabSz="457200" fontAlgn="auto">
              <a:spcBef>
                <a:spcPts val="600"/>
              </a:spcBef>
              <a:spcAft>
                <a:spcPts val="600"/>
              </a:spcAft>
              <a:buSzPct val="130000"/>
              <a:defRPr/>
            </a:pPr>
            <a:r>
              <a:rPr lang="en-US" sz="3600" dirty="0" smtClean="0">
                <a:solidFill>
                  <a:prstClr val="black"/>
                </a:solidFill>
                <a:latin typeface="Arial"/>
                <a:ea typeface="ＭＳ Ｐゴシック" pitchFamily="1" charset="-128"/>
                <a:cs typeface="Arial"/>
              </a:rPr>
              <a:t>What is the cloud </a:t>
            </a:r>
            <a:r>
              <a:rPr lang="en-US" sz="3600" dirty="0">
                <a:solidFill>
                  <a:prstClr val="black"/>
                </a:solidFill>
                <a:latin typeface="Arial"/>
                <a:ea typeface="ＭＳ Ｐゴシック" pitchFamily="1" charset="-128"/>
                <a:cs typeface="Arial"/>
              </a:rPr>
              <a:t>and </a:t>
            </a:r>
            <a:r>
              <a:rPr lang="en-US" sz="3600" dirty="0" smtClean="0">
                <a:solidFill>
                  <a:prstClr val="black"/>
                </a:solidFill>
                <a:latin typeface="Arial"/>
                <a:ea typeface="ＭＳ Ｐゴシック" pitchFamily="1" charset="-128"/>
                <a:cs typeface="Arial"/>
              </a:rPr>
              <a:t>precipitation hydrometeor (HM) analysis?</a:t>
            </a:r>
            <a:endParaRPr lang="en-US" sz="3600" dirty="0">
              <a:solidFill>
                <a:prstClr val="black"/>
              </a:solidFill>
              <a:latin typeface="Arial"/>
              <a:ea typeface="ＭＳ Ｐゴシック" pitchFamily="1" charset="-128"/>
              <a:cs typeface="Arial"/>
            </a:endParaRPr>
          </a:p>
        </p:txBody>
      </p:sp>
      <p:grpSp>
        <p:nvGrpSpPr>
          <p:cNvPr id="6" name="Group 4"/>
          <p:cNvGrpSpPr/>
          <p:nvPr/>
        </p:nvGrpSpPr>
        <p:grpSpPr>
          <a:xfrm>
            <a:off x="-11816" y="3145758"/>
            <a:ext cx="9143999" cy="3585725"/>
            <a:chOff x="-11816" y="3145758"/>
            <a:chExt cx="9143999" cy="3585725"/>
          </a:xfrm>
        </p:grpSpPr>
        <p:cxnSp>
          <p:nvCxnSpPr>
            <p:cNvPr id="10" name="Straight Connector 9"/>
            <p:cNvCxnSpPr/>
            <p:nvPr/>
          </p:nvCxnSpPr>
          <p:spPr>
            <a:xfrm>
              <a:off x="-11816" y="6731483"/>
              <a:ext cx="9143999" cy="0"/>
            </a:xfrm>
            <a:prstGeom prst="line">
              <a:avLst/>
            </a:prstGeom>
            <a:ln w="76200" cmpd="sng">
              <a:solidFill>
                <a:schemeClr val="bg2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5" cstate="print"/>
            <a:srcRect b="37573"/>
            <a:stretch>
              <a:fillRect/>
            </a:stretch>
          </p:blipFill>
          <p:spPr>
            <a:xfrm>
              <a:off x="6577581" y="4423220"/>
              <a:ext cx="1256516" cy="668042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321065" y="4423220"/>
              <a:ext cx="1256516" cy="1070133"/>
            </a:xfrm>
            <a:prstGeom prst="rect">
              <a:avLst/>
            </a:prstGeom>
          </p:spPr>
        </p:pic>
        <p:sp>
          <p:nvSpPr>
            <p:cNvPr id="15" name="Cloud 14"/>
            <p:cNvSpPr/>
            <p:nvPr/>
          </p:nvSpPr>
          <p:spPr>
            <a:xfrm>
              <a:off x="5278515" y="3145758"/>
              <a:ext cx="1256516" cy="455785"/>
            </a:xfrm>
            <a:prstGeom prst="cloud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6" name="Cloud 15"/>
            <p:cNvSpPr/>
            <p:nvPr/>
          </p:nvSpPr>
          <p:spPr>
            <a:xfrm>
              <a:off x="6535031" y="3145758"/>
              <a:ext cx="1256516" cy="455785"/>
            </a:xfrm>
            <a:prstGeom prst="cloud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7" name="Cloud 16"/>
            <p:cNvSpPr/>
            <p:nvPr/>
          </p:nvSpPr>
          <p:spPr>
            <a:xfrm>
              <a:off x="1651715" y="3158808"/>
              <a:ext cx="1256516" cy="455785"/>
            </a:xfrm>
            <a:prstGeom prst="cloud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8" name="Cloud 17"/>
            <p:cNvSpPr/>
            <p:nvPr/>
          </p:nvSpPr>
          <p:spPr>
            <a:xfrm>
              <a:off x="2908231" y="3158808"/>
              <a:ext cx="1256516" cy="455785"/>
            </a:xfrm>
            <a:prstGeom prst="cloud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dirty="0">
                <a:solidFill>
                  <a:prstClr val="white"/>
                </a:solidFill>
              </a:endParaRP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650761" y="4358285"/>
              <a:ext cx="1338855" cy="1070133"/>
            </a:xfrm>
            <a:prstGeom prst="rect">
              <a:avLst/>
            </a:prstGeom>
          </p:spPr>
        </p:pic>
      </p:grpSp>
      <p:grpSp>
        <p:nvGrpSpPr>
          <p:cNvPr id="11" name="Group 5"/>
          <p:cNvGrpSpPr/>
          <p:nvPr/>
        </p:nvGrpSpPr>
        <p:grpSpPr>
          <a:xfrm>
            <a:off x="75777" y="1907782"/>
            <a:ext cx="9068223" cy="1237976"/>
            <a:chOff x="63960" y="1907782"/>
            <a:chExt cx="9068223" cy="1237976"/>
          </a:xfrm>
        </p:grpSpPr>
        <p:sp>
          <p:nvSpPr>
            <p:cNvPr id="28" name="Isosceles Triangle 27"/>
            <p:cNvSpPr/>
            <p:nvPr/>
          </p:nvSpPr>
          <p:spPr>
            <a:xfrm>
              <a:off x="63960" y="2510758"/>
              <a:ext cx="9068223" cy="635000"/>
            </a:xfrm>
            <a:prstGeom prst="triangl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058025" y="1907782"/>
              <a:ext cx="952500" cy="635000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4794242" y="2264537"/>
              <a:ext cx="193813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000" dirty="0" smtClean="0">
                  <a:solidFill>
                    <a:prstClr val="black"/>
                  </a:solidFill>
                  <a:latin typeface="Arial Black"/>
                  <a:cs typeface="Arial Black"/>
                </a:rPr>
                <a:t>GOES cloud top pressure</a:t>
              </a:r>
              <a:endParaRPr lang="en-US" sz="1000" dirty="0">
                <a:solidFill>
                  <a:prstClr val="black"/>
                </a:solidFill>
                <a:latin typeface="Arial Black"/>
                <a:cs typeface="Arial Black"/>
              </a:endParaRPr>
            </a:p>
          </p:txBody>
        </p:sp>
      </p:grpSp>
      <p:sp>
        <p:nvSpPr>
          <p:cNvPr id="36" name="TextBox 35"/>
          <p:cNvSpPr txBox="1"/>
          <p:nvPr/>
        </p:nvSpPr>
        <p:spPr>
          <a:xfrm>
            <a:off x="153313" y="1296773"/>
            <a:ext cx="87462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Arial"/>
                <a:cs typeface="Arial"/>
              </a:rPr>
              <a:t>The 3 km model hydrometeors are updated based on cloud and precipitation observations to provide a high-resolution 3-d cloud (</a:t>
            </a:r>
            <a:r>
              <a:rPr lang="en-US" dirty="0" err="1" smtClean="0">
                <a:solidFill>
                  <a:prstClr val="black"/>
                </a:solidFill>
                <a:latin typeface="Arial"/>
                <a:cs typeface="Arial"/>
              </a:rPr>
              <a:t>qr</a:t>
            </a:r>
            <a:r>
              <a:rPr lang="en-US" dirty="0" smtClean="0">
                <a:solidFill>
                  <a:prstClr val="black"/>
                </a:solidFill>
                <a:latin typeface="Arial"/>
                <a:cs typeface="Arial"/>
              </a:rPr>
              <a:t>, qi) analysis.</a:t>
            </a:r>
            <a:endParaRPr lang="en-US" dirty="0">
              <a:solidFill>
                <a:prstClr val="black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97055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9148754"/>
              </p:ext>
            </p:extLst>
          </p:nvPr>
        </p:nvGraphicFramePr>
        <p:xfrm>
          <a:off x="337474" y="1414096"/>
          <a:ext cx="8552525" cy="46000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33071"/>
                <a:gridCol w="2262910"/>
                <a:gridCol w="2008909"/>
                <a:gridCol w="2447635"/>
              </a:tblGrid>
              <a:tr h="97292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  <a:latin typeface="Arial Black"/>
                          <a:cs typeface="Arial Black"/>
                        </a:rPr>
                        <a:t>3-d</a:t>
                      </a:r>
                      <a:r>
                        <a:rPr lang="en-US" baseline="0" dirty="0" smtClean="0">
                          <a:solidFill>
                            <a:srgbClr val="000000"/>
                          </a:solidFill>
                          <a:latin typeface="Arial Black"/>
                          <a:cs typeface="Arial Black"/>
                        </a:rPr>
                        <a:t> v</a:t>
                      </a:r>
                      <a:r>
                        <a:rPr lang="en-US" dirty="0" smtClean="0">
                          <a:solidFill>
                            <a:srgbClr val="000000"/>
                          </a:solidFill>
                          <a:latin typeface="Arial Black"/>
                          <a:cs typeface="Arial Black"/>
                        </a:rPr>
                        <a:t>ariables updated</a:t>
                      </a:r>
                      <a:endParaRPr lang="en-US" dirty="0">
                        <a:solidFill>
                          <a:srgbClr val="000000"/>
                        </a:solidFill>
                        <a:latin typeface="Arial Black"/>
                        <a:cs typeface="Arial Black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  <a:latin typeface="Arial Black"/>
                          <a:cs typeface="Arial Black"/>
                        </a:rPr>
                        <a:t>Add HM</a:t>
                      </a:r>
                      <a:r>
                        <a:rPr lang="en-US" baseline="0" dirty="0" smtClean="0">
                          <a:solidFill>
                            <a:srgbClr val="000000"/>
                          </a:solidFill>
                          <a:latin typeface="Arial Black"/>
                          <a:cs typeface="Arial Black"/>
                        </a:rPr>
                        <a:t> to 3-d model grid</a:t>
                      </a:r>
                      <a:r>
                        <a:rPr lang="en-US" dirty="0" smtClean="0">
                          <a:solidFill>
                            <a:srgbClr val="000000"/>
                          </a:solidFill>
                          <a:latin typeface="Arial Black"/>
                          <a:cs typeface="Arial Black"/>
                        </a:rPr>
                        <a:t>?</a:t>
                      </a:r>
                      <a:endParaRPr lang="en-US" dirty="0">
                        <a:solidFill>
                          <a:srgbClr val="000000"/>
                        </a:solidFill>
                        <a:latin typeface="Arial Black"/>
                        <a:cs typeface="Arial Black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  <a:latin typeface="Arial Black"/>
                          <a:cs typeface="Arial Black"/>
                        </a:rPr>
                        <a:t>Remove from 3-d model?</a:t>
                      </a:r>
                      <a:endParaRPr lang="en-US" dirty="0">
                        <a:solidFill>
                          <a:srgbClr val="000000"/>
                        </a:solidFill>
                        <a:latin typeface="Arial Black"/>
                        <a:cs typeface="Arial Black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  <a:latin typeface="Arial Black"/>
                          <a:cs typeface="Arial Black"/>
                        </a:rPr>
                        <a:t>Which observations are used?</a:t>
                      </a:r>
                      <a:endParaRPr lang="en-US" dirty="0">
                        <a:solidFill>
                          <a:srgbClr val="000000"/>
                        </a:solidFill>
                        <a:latin typeface="Arial Black"/>
                        <a:cs typeface="Arial Black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994426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cloud water,</a:t>
                      </a:r>
                      <a:r>
                        <a:rPr lang="en-US" sz="2000" baseline="0" dirty="0" smtClean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 cloud ice, temperature, water vapor</a:t>
                      </a:r>
                      <a:endParaRPr lang="en-US" sz="2000" dirty="0">
                        <a:solidFill>
                          <a:srgbClr val="FF0000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Yes, below 1.2 km AGL</a:t>
                      </a:r>
                      <a:endParaRPr lang="en-US" sz="2000" dirty="0">
                        <a:solidFill>
                          <a:srgbClr val="FF0000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Yes. </a:t>
                      </a:r>
                    </a:p>
                    <a:p>
                      <a:pPr algn="ctr"/>
                      <a:r>
                        <a:rPr lang="en-US" sz="2000" dirty="0" smtClean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Cloud</a:t>
                      </a:r>
                      <a:r>
                        <a:rPr lang="en-US" sz="2000" baseline="0" dirty="0" smtClean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 trimming at night to ground added in 2015</a:t>
                      </a:r>
                      <a:endParaRPr lang="en-US" sz="2000" dirty="0">
                        <a:solidFill>
                          <a:srgbClr val="FF0000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Sat (GOES) cloud- top</a:t>
                      </a:r>
                      <a:r>
                        <a:rPr lang="en-US" sz="2000" b="1" baseline="0" dirty="0" smtClean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 pressure/temp, </a:t>
                      </a:r>
                      <a:r>
                        <a:rPr lang="en-US" sz="2000" baseline="0" dirty="0" smtClean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METAR ceilometers</a:t>
                      </a:r>
                      <a:endParaRPr lang="en-US" sz="2000" dirty="0">
                        <a:solidFill>
                          <a:srgbClr val="FF0000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1059871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/>
                          <a:cs typeface="Arial"/>
                        </a:rPr>
                        <a:t>Rain water, snow water</a:t>
                      </a:r>
                      <a:endParaRPr lang="en-US" dirty="0">
                        <a:latin typeface="Arial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/>
                          <a:cs typeface="Arial"/>
                        </a:rPr>
                        <a:t>Yes, for </a:t>
                      </a:r>
                      <a:r>
                        <a:rPr lang="en-US" dirty="0" err="1" smtClean="0">
                          <a:latin typeface="Arial"/>
                          <a:cs typeface="Arial"/>
                        </a:rPr>
                        <a:t>Zr</a:t>
                      </a:r>
                      <a:r>
                        <a:rPr lang="en-US" dirty="0" smtClean="0">
                          <a:latin typeface="Arial"/>
                          <a:cs typeface="Arial"/>
                        </a:rPr>
                        <a:t> &lt; 28 </a:t>
                      </a:r>
                      <a:r>
                        <a:rPr lang="en-US" dirty="0" err="1" smtClean="0">
                          <a:latin typeface="Arial"/>
                          <a:cs typeface="Arial"/>
                        </a:rPr>
                        <a:t>dBZ</a:t>
                      </a:r>
                      <a:r>
                        <a:rPr lang="en-US" dirty="0" smtClean="0">
                          <a:latin typeface="Arial"/>
                          <a:cs typeface="Arial"/>
                        </a:rPr>
                        <a:t> for all temperatures.</a:t>
                      </a:r>
                    </a:p>
                    <a:p>
                      <a:pPr algn="ctr"/>
                      <a:r>
                        <a:rPr lang="en-US" dirty="0" smtClean="0">
                          <a:latin typeface="Arial"/>
                          <a:cs typeface="Arial"/>
                        </a:rPr>
                        <a:t>If 2m T &lt; 5°C:</a:t>
                      </a:r>
                      <a:r>
                        <a:rPr lang="en-US" baseline="0" dirty="0" smtClean="0">
                          <a:latin typeface="Arial"/>
                          <a:cs typeface="Arial"/>
                        </a:rPr>
                        <a:t> add to </a:t>
                      </a:r>
                      <a:r>
                        <a:rPr lang="en-US" dirty="0" smtClean="0">
                          <a:latin typeface="Arial"/>
                          <a:cs typeface="Arial"/>
                        </a:rPr>
                        <a:t>full</a:t>
                      </a:r>
                      <a:r>
                        <a:rPr lang="en-US" baseline="0" dirty="0" smtClean="0">
                          <a:latin typeface="Arial"/>
                          <a:cs typeface="Arial"/>
                        </a:rPr>
                        <a:t> column,</a:t>
                      </a:r>
                    </a:p>
                    <a:p>
                      <a:pPr algn="ctr"/>
                      <a:r>
                        <a:rPr lang="en-US" baseline="0" dirty="0" smtClean="0">
                          <a:latin typeface="Arial"/>
                          <a:cs typeface="Arial"/>
                        </a:rPr>
                        <a:t>Else: add at observed maximum reflectivity level</a:t>
                      </a:r>
                      <a:endParaRPr lang="en-US" dirty="0">
                        <a:latin typeface="Arial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/>
                          <a:cs typeface="Arial"/>
                        </a:rPr>
                        <a:t>Yes</a:t>
                      </a:r>
                      <a:endParaRPr lang="en-US" dirty="0">
                        <a:latin typeface="Arial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/>
                          <a:cs typeface="Arial"/>
                        </a:rPr>
                        <a:t>Radar reflectivity</a:t>
                      </a:r>
                      <a:endParaRPr lang="en-US" dirty="0">
                        <a:latin typeface="Arial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27" name="Text Box 31"/>
          <p:cNvSpPr txBox="1">
            <a:spLocks noChangeArrowheads="1"/>
          </p:cNvSpPr>
          <p:nvPr/>
        </p:nvSpPr>
        <p:spPr bwMode="auto">
          <a:xfrm>
            <a:off x="0" y="4247"/>
            <a:ext cx="9144000" cy="120032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algn="ctr" defTabSz="457200">
              <a:spcBef>
                <a:spcPts val="600"/>
              </a:spcBef>
              <a:spcAft>
                <a:spcPts val="600"/>
              </a:spcAft>
              <a:buSzPct val="130000"/>
              <a:defRPr/>
            </a:pPr>
            <a:r>
              <a:rPr lang="en-US" sz="3600" dirty="0" smtClean="0">
                <a:latin typeface="Arial"/>
                <a:ea typeface="ＭＳ Ｐゴシック" pitchFamily="1" charset="-128"/>
                <a:cs typeface="Arial"/>
              </a:rPr>
              <a:t>More details about the cloud </a:t>
            </a:r>
            <a:r>
              <a:rPr lang="en-US" sz="3600" dirty="0">
                <a:latin typeface="Arial"/>
                <a:ea typeface="ＭＳ Ｐゴシック" pitchFamily="1" charset="-128"/>
                <a:cs typeface="Arial"/>
              </a:rPr>
              <a:t>and </a:t>
            </a:r>
            <a:r>
              <a:rPr lang="en-US" sz="3600" dirty="0" smtClean="0">
                <a:latin typeface="Arial"/>
                <a:ea typeface="ＭＳ Ｐゴシック" pitchFamily="1" charset="-128"/>
                <a:cs typeface="Arial"/>
              </a:rPr>
              <a:t>precipitation hydrometeor (HM) analysis</a:t>
            </a:r>
            <a:endParaRPr lang="en-US" sz="3600" dirty="0">
              <a:latin typeface="Arial"/>
              <a:ea typeface="ＭＳ Ｐゴシック" pitchFamily="1" charset="-128"/>
              <a:cs typeface="Arial"/>
            </a:endParaRPr>
          </a:p>
        </p:txBody>
      </p:sp>
      <p:pic>
        <p:nvPicPr>
          <p:cNvPr id="4" name="Picture 4" descr="Juice_dro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999" b="88000"/>
          <a:stretch>
            <a:fillRect/>
          </a:stretch>
        </p:blipFill>
        <p:spPr bwMode="auto">
          <a:xfrm>
            <a:off x="-7938" y="6400800"/>
            <a:ext cx="91519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9"/>
          <p:cNvSpPr>
            <a:spLocks/>
          </p:cNvSpPr>
          <p:nvPr/>
        </p:nvSpPr>
        <p:spPr bwMode="auto">
          <a:xfrm>
            <a:off x="76200" y="6400800"/>
            <a:ext cx="3505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bIns="0"/>
          <a:lstStyle/>
          <a:p>
            <a:r>
              <a:rPr lang="en-US" sz="2000" b="1" i="1" dirty="0" smtClean="0">
                <a:solidFill>
                  <a:srgbClr val="003399"/>
                </a:solidFill>
              </a:rPr>
              <a:t>Sat Science Week</a:t>
            </a:r>
            <a:endParaRPr lang="en-US" sz="2000" b="1" i="1" dirty="0">
              <a:solidFill>
                <a:srgbClr val="003399"/>
              </a:solidFill>
            </a:endParaRPr>
          </a:p>
        </p:txBody>
      </p:sp>
      <p:sp>
        <p:nvSpPr>
          <p:cNvPr id="6" name="Rectangle 73"/>
          <p:cNvSpPr>
            <a:spLocks/>
          </p:cNvSpPr>
          <p:nvPr/>
        </p:nvSpPr>
        <p:spPr bwMode="auto">
          <a:xfrm>
            <a:off x="2507615" y="6427312"/>
            <a:ext cx="4243961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bIns="0"/>
          <a:lstStyle/>
          <a:p>
            <a:r>
              <a:rPr lang="en-US" sz="2000" b="1" i="1" dirty="0" smtClean="0">
                <a:solidFill>
                  <a:srgbClr val="C00000"/>
                </a:solidFill>
              </a:rPr>
              <a:t>HRRR/RAP sat </a:t>
            </a:r>
            <a:r>
              <a:rPr lang="en-US" sz="2000" b="1" i="1" dirty="0" err="1" smtClean="0">
                <a:solidFill>
                  <a:srgbClr val="C00000"/>
                </a:solidFill>
              </a:rPr>
              <a:t>assim</a:t>
            </a:r>
            <a:r>
              <a:rPr lang="en-US" sz="2000" b="1" i="1" dirty="0" smtClean="0">
                <a:solidFill>
                  <a:srgbClr val="C00000"/>
                </a:solidFill>
              </a:rPr>
              <a:t> – high-impact </a:t>
            </a:r>
            <a:r>
              <a:rPr lang="en-US" sz="2000" b="1" i="1" dirty="0" err="1" smtClean="0">
                <a:solidFill>
                  <a:srgbClr val="C00000"/>
                </a:solidFill>
              </a:rPr>
              <a:t>wx</a:t>
            </a:r>
            <a:endParaRPr lang="en-US" sz="2000" b="1" i="1" dirty="0">
              <a:solidFill>
                <a:srgbClr val="C00000"/>
              </a:solidFill>
            </a:endParaRPr>
          </a:p>
        </p:txBody>
      </p:sp>
      <p:sp>
        <p:nvSpPr>
          <p:cNvPr id="7" name="Slide Number Placeholder 11"/>
          <p:cNvSpPr>
            <a:spLocks noGrp="1"/>
          </p:cNvSpPr>
          <p:nvPr>
            <p:ph type="sldNum" sz="quarter" idx="12"/>
          </p:nvPr>
        </p:nvSpPr>
        <p:spPr bwMode="auto">
          <a:xfrm>
            <a:off x="8534400" y="6457950"/>
            <a:ext cx="533400" cy="4000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5C04AC04-DC01-2E47-B228-88AF59C2B689}" type="slidenum">
              <a:rPr lang="en-US" sz="1600" b="1">
                <a:solidFill>
                  <a:srgbClr val="003399"/>
                </a:solidFill>
                <a:latin typeface="Calibri" charset="0"/>
                <a:ea typeface="MS PGothic" charset="0"/>
                <a:cs typeface="MS PGothic" charset="0"/>
              </a:rPr>
              <a:pPr eaLnBrk="1" hangingPunct="1"/>
              <a:t>29</a:t>
            </a:fld>
            <a:endParaRPr lang="en-US" sz="1600" b="1" dirty="0">
              <a:solidFill>
                <a:srgbClr val="003399"/>
              </a:solidFill>
              <a:latin typeface="Calibri" charset="0"/>
              <a:ea typeface="MS PGothic" charset="0"/>
              <a:cs typeface="MS PGothic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6683375" y="6583363"/>
            <a:ext cx="76200" cy="76200"/>
          </a:xfrm>
          <a:prstGeom prst="ellipse">
            <a:avLst/>
          </a:prstGeom>
          <a:solidFill>
            <a:srgbClr val="00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2071252" y="6583363"/>
            <a:ext cx="76200" cy="76200"/>
          </a:xfrm>
          <a:prstGeom prst="ellipse">
            <a:avLst/>
          </a:prstGeom>
          <a:solidFill>
            <a:srgbClr val="00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66459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4" descr="Juice_drop"/>
          <p:cNvPicPr>
            <a:picLocks noChangeAspect="1" noChangeArrowheads="1"/>
          </p:cNvPicPr>
          <p:nvPr/>
        </p:nvPicPr>
        <p:blipFill>
          <a:blip r:embed="rId3"/>
          <a:srcRect l="2000" r="27000" b="88000"/>
          <a:stretch>
            <a:fillRect/>
          </a:stretch>
        </p:blipFill>
        <p:spPr bwMode="auto">
          <a:xfrm>
            <a:off x="0" y="0"/>
            <a:ext cx="915193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27" name="Picture 5" descr="Juice_drop"/>
          <p:cNvPicPr>
            <a:picLocks noChangeAspect="1" noChangeArrowheads="1"/>
          </p:cNvPicPr>
          <p:nvPr/>
        </p:nvPicPr>
        <p:blipFill>
          <a:blip r:embed="rId4"/>
          <a:srcRect r="29178" b="1334"/>
          <a:stretch>
            <a:fillRect/>
          </a:stretch>
        </p:blipFill>
        <p:spPr bwMode="auto">
          <a:xfrm>
            <a:off x="0" y="0"/>
            <a:ext cx="77152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44" name="Line 6"/>
          <p:cNvSpPr>
            <a:spLocks noChangeShapeType="1"/>
          </p:cNvSpPr>
          <p:nvPr/>
        </p:nvSpPr>
        <p:spPr bwMode="auto">
          <a:xfrm>
            <a:off x="0" y="762000"/>
            <a:ext cx="9144000" cy="0"/>
          </a:xfrm>
          <a:prstGeom prst="line">
            <a:avLst/>
          </a:prstGeom>
          <a:noFill/>
          <a:ln w="50800">
            <a:solidFill>
              <a:srgbClr val="003399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Text Box 2"/>
          <p:cNvSpPr txBox="1">
            <a:spLocks noChangeArrowheads="1"/>
          </p:cNvSpPr>
          <p:nvPr/>
        </p:nvSpPr>
        <p:spPr bwMode="auto">
          <a:xfrm>
            <a:off x="381000" y="69850"/>
            <a:ext cx="8763000" cy="523875"/>
          </a:xfrm>
          <a:prstGeom prst="rect">
            <a:avLst/>
          </a:prstGeom>
          <a:noFill/>
          <a:ln w="444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2800" b="1" kern="0" dirty="0">
                <a:solidFill>
                  <a:srgbClr val="000099"/>
                </a:solidFill>
                <a:latin typeface="Arial Black"/>
                <a:cs typeface="Arial Black"/>
              </a:rPr>
              <a:t>Data assimilation for </a:t>
            </a:r>
            <a:r>
              <a:rPr lang="en-US" sz="2800" b="1" kern="0" dirty="0">
                <a:solidFill>
                  <a:srgbClr val="0000FF"/>
                </a:solidFill>
                <a:latin typeface="Arial Black"/>
                <a:cs typeface="Arial Black"/>
              </a:rPr>
              <a:t>RAP</a:t>
            </a:r>
            <a:r>
              <a:rPr lang="en-US" sz="2800" b="1" kern="0" dirty="0">
                <a:solidFill>
                  <a:srgbClr val="000099"/>
                </a:solidFill>
                <a:latin typeface="Arial Black"/>
                <a:cs typeface="Arial Black"/>
              </a:rPr>
              <a:t> and </a:t>
            </a:r>
            <a:r>
              <a:rPr lang="en-US" sz="2800" b="1" kern="0" dirty="0">
                <a:solidFill>
                  <a:srgbClr val="FF0000"/>
                </a:solidFill>
                <a:latin typeface="Arial Black"/>
                <a:cs typeface="Arial Black"/>
              </a:rPr>
              <a:t>HRRR</a:t>
            </a:r>
          </a:p>
        </p:txBody>
      </p:sp>
      <p:sp>
        <p:nvSpPr>
          <p:cNvPr id="103430" name="Slide Number Placeholder 11"/>
          <p:cNvSpPr>
            <a:spLocks noGrp="1"/>
          </p:cNvSpPr>
          <p:nvPr>
            <p:ph type="sldNum" sz="quarter" idx="12"/>
          </p:nvPr>
        </p:nvSpPr>
        <p:spPr bwMode="auto">
          <a:xfrm>
            <a:off x="8534400" y="6457950"/>
            <a:ext cx="533400" cy="400050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280C562E-AA0F-4968-9CD6-2E72DF17C7F5}" type="slidenum">
              <a:rPr lang="en-US" sz="1600" b="1" smtClean="0">
                <a:solidFill>
                  <a:srgbClr val="003399"/>
                </a:solidFill>
              </a:rPr>
              <a:pPr/>
              <a:t>3</a:t>
            </a:fld>
            <a:endParaRPr lang="en-US" sz="1600" b="1" smtClean="0">
              <a:solidFill>
                <a:srgbClr val="003399"/>
              </a:solidFill>
            </a:endParaRPr>
          </a:p>
        </p:txBody>
      </p:sp>
      <p:grpSp>
        <p:nvGrpSpPr>
          <p:cNvPr id="2" name="Group 113"/>
          <p:cNvGrpSpPr>
            <a:grpSpLocks/>
          </p:cNvGrpSpPr>
          <p:nvPr/>
        </p:nvGrpSpPr>
        <p:grpSpPr bwMode="auto">
          <a:xfrm>
            <a:off x="4495800" y="914400"/>
            <a:ext cx="4495800" cy="3429000"/>
            <a:chOff x="4572000" y="685800"/>
            <a:chExt cx="4495800" cy="3429000"/>
          </a:xfrm>
        </p:grpSpPr>
        <p:sp>
          <p:nvSpPr>
            <p:cNvPr id="26" name="Rectangle 25"/>
            <p:cNvSpPr/>
            <p:nvPr/>
          </p:nvSpPr>
          <p:spPr>
            <a:xfrm>
              <a:off x="4572000" y="685800"/>
              <a:ext cx="4479925" cy="34290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pic>
          <p:nvPicPr>
            <p:cNvPr id="103466" name="Picture 110" descr="RR_cref_sfc_4z+f04.png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rcRect l="4460" t="9180" r="4460" b="9180"/>
            <a:stretch>
              <a:fillRect/>
            </a:stretch>
          </p:blipFill>
          <p:spPr bwMode="auto">
            <a:xfrm>
              <a:off x="4572000" y="685800"/>
              <a:ext cx="4481713" cy="3415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5083" name="Rectangle 34"/>
            <p:cNvSpPr>
              <a:spLocks noChangeArrowheads="1"/>
            </p:cNvSpPr>
            <p:nvPr/>
          </p:nvSpPr>
          <p:spPr bwMode="auto">
            <a:xfrm>
              <a:off x="6172200" y="685800"/>
              <a:ext cx="1511300" cy="533400"/>
            </a:xfrm>
            <a:prstGeom prst="rect">
              <a:avLst/>
            </a:prstGeom>
            <a:solidFill>
              <a:srgbClr val="F3F2E9">
                <a:alpha val="69803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3600">
                  <a:solidFill>
                    <a:srgbClr val="0000FF"/>
                  </a:solidFill>
                  <a:latin typeface="Arial Black" pitchFamily="34" charset="0"/>
                  <a:cs typeface="Arial" pitchFamily="34" charset="0"/>
                </a:rPr>
                <a:t> RAP</a:t>
              </a: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4572000" y="685800"/>
              <a:ext cx="4495800" cy="3429000"/>
            </a:xfrm>
            <a:prstGeom prst="rect">
              <a:avLst/>
            </a:prstGeom>
            <a:noFill/>
            <a:ln w="6350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3" name="Group 3"/>
          <p:cNvGrpSpPr>
            <a:grpSpLocks noChangeAspect="1"/>
          </p:cNvGrpSpPr>
          <p:nvPr/>
        </p:nvGrpSpPr>
        <p:grpSpPr bwMode="auto">
          <a:xfrm>
            <a:off x="76200" y="4348163"/>
            <a:ext cx="2211388" cy="1290637"/>
            <a:chOff x="96" y="816"/>
            <a:chExt cx="1707" cy="1104"/>
          </a:xfrm>
        </p:grpSpPr>
        <p:pic>
          <p:nvPicPr>
            <p:cNvPr id="103454" name="Picture 4" descr="nwp_process"/>
            <p:cNvPicPr>
              <a:picLocks noChangeAspect="1" noChangeArrowheads="1"/>
            </p:cNvPicPr>
            <p:nvPr/>
          </p:nvPicPr>
          <p:blipFill>
            <a:blip r:embed="rId6"/>
            <a:srcRect l="3656" t="31436" r="86288" b="50446"/>
            <a:stretch>
              <a:fillRect/>
            </a:stretch>
          </p:blipFill>
          <p:spPr bwMode="auto">
            <a:xfrm>
              <a:off x="1248" y="816"/>
              <a:ext cx="528" cy="6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3455" name="Picture 5" descr="nwp_process"/>
            <p:cNvPicPr>
              <a:picLocks noChangeAspect="1" noChangeArrowheads="1"/>
            </p:cNvPicPr>
            <p:nvPr/>
          </p:nvPicPr>
          <p:blipFill>
            <a:blip r:embed="rId6"/>
            <a:srcRect l="3656" t="18117" r="72577" b="67648"/>
            <a:stretch>
              <a:fillRect/>
            </a:stretch>
          </p:blipFill>
          <p:spPr bwMode="auto">
            <a:xfrm>
              <a:off x="96" y="864"/>
              <a:ext cx="1248" cy="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4" name="Group 6"/>
            <p:cNvGrpSpPr>
              <a:grpSpLocks noChangeAspect="1"/>
            </p:cNvGrpSpPr>
            <p:nvPr/>
          </p:nvGrpSpPr>
          <p:grpSpPr bwMode="auto">
            <a:xfrm>
              <a:off x="720" y="1464"/>
              <a:ext cx="1083" cy="456"/>
              <a:chOff x="2352" y="1008"/>
              <a:chExt cx="1083" cy="456"/>
            </a:xfrm>
          </p:grpSpPr>
          <p:pic>
            <p:nvPicPr>
              <p:cNvPr id="103461" name="Picture 7" descr="RadarSiteBeams"/>
              <p:cNvPicPr>
                <a:picLocks noChangeAspect="1" noChangeArrowheads="1"/>
              </p:cNvPicPr>
              <p:nvPr/>
            </p:nvPicPr>
            <p:blipFill>
              <a:blip r:embed="rId7"/>
              <a:srcRect l="10257" t="79066" r="38461" b="2942"/>
              <a:stretch>
                <a:fillRect/>
              </a:stretch>
            </p:blipFill>
            <p:spPr bwMode="auto">
              <a:xfrm>
                <a:off x="2507" y="1052"/>
                <a:ext cx="863" cy="3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9" name="Freeform 8"/>
              <p:cNvSpPr>
                <a:spLocks noChangeAspect="1"/>
              </p:cNvSpPr>
              <p:nvPr/>
            </p:nvSpPr>
            <p:spPr bwMode="auto">
              <a:xfrm>
                <a:off x="2436" y="1258"/>
                <a:ext cx="936" cy="206"/>
              </a:xfrm>
              <a:custGeom>
                <a:avLst/>
                <a:gdLst>
                  <a:gd name="T0" fmla="*/ 1 w 1563"/>
                  <a:gd name="T1" fmla="*/ 0 h 343"/>
                  <a:gd name="T2" fmla="*/ 1 w 1563"/>
                  <a:gd name="T3" fmla="*/ 1 h 343"/>
                  <a:gd name="T4" fmla="*/ 1 w 1563"/>
                  <a:gd name="T5" fmla="*/ 1 h 343"/>
                  <a:gd name="T6" fmla="*/ 1 w 1563"/>
                  <a:gd name="T7" fmla="*/ 1 h 343"/>
                  <a:gd name="T8" fmla="*/ 1 w 1563"/>
                  <a:gd name="T9" fmla="*/ 1 h 343"/>
                  <a:gd name="T10" fmla="*/ 1 w 1563"/>
                  <a:gd name="T11" fmla="*/ 1 h 343"/>
                  <a:gd name="T12" fmla="*/ 1 w 1563"/>
                  <a:gd name="T13" fmla="*/ 1 h 343"/>
                  <a:gd name="T14" fmla="*/ 1 w 1563"/>
                  <a:gd name="T15" fmla="*/ 1 h 343"/>
                  <a:gd name="T16" fmla="*/ 1 w 1563"/>
                  <a:gd name="T17" fmla="*/ 1 h 343"/>
                  <a:gd name="T18" fmla="*/ 1 w 1563"/>
                  <a:gd name="T19" fmla="*/ 1 h 343"/>
                  <a:gd name="T20" fmla="*/ 1 w 1563"/>
                  <a:gd name="T21" fmla="*/ 1 h 343"/>
                  <a:gd name="T22" fmla="*/ 1 w 1563"/>
                  <a:gd name="T23" fmla="*/ 1 h 343"/>
                  <a:gd name="T24" fmla="*/ 1 w 1563"/>
                  <a:gd name="T25" fmla="*/ 1 h 343"/>
                  <a:gd name="T26" fmla="*/ 1 w 1563"/>
                  <a:gd name="T27" fmla="*/ 1 h 343"/>
                  <a:gd name="T28" fmla="*/ 1 w 1563"/>
                  <a:gd name="T29" fmla="*/ 1 h 343"/>
                  <a:gd name="T30" fmla="*/ 1 w 1563"/>
                  <a:gd name="T31" fmla="*/ 1 h 343"/>
                  <a:gd name="T32" fmla="*/ 1 w 1563"/>
                  <a:gd name="T33" fmla="*/ 1 h 343"/>
                  <a:gd name="T34" fmla="*/ 1 w 1563"/>
                  <a:gd name="T35" fmla="*/ 1 h 343"/>
                  <a:gd name="T36" fmla="*/ 1 w 1563"/>
                  <a:gd name="T37" fmla="*/ 1 h 343"/>
                  <a:gd name="T38" fmla="*/ 1 w 1563"/>
                  <a:gd name="T39" fmla="*/ 1 h 343"/>
                  <a:gd name="T40" fmla="*/ 1 w 1563"/>
                  <a:gd name="T41" fmla="*/ 1 h 343"/>
                  <a:gd name="T42" fmla="*/ 1 w 1563"/>
                  <a:gd name="T43" fmla="*/ 1 h 343"/>
                  <a:gd name="T44" fmla="*/ 1 w 1563"/>
                  <a:gd name="T45" fmla="*/ 1 h 343"/>
                  <a:gd name="T46" fmla="*/ 1 w 1563"/>
                  <a:gd name="T47" fmla="*/ 1 h 343"/>
                  <a:gd name="T48" fmla="*/ 1 w 1563"/>
                  <a:gd name="T49" fmla="*/ 1 h 343"/>
                  <a:gd name="T50" fmla="*/ 1 w 1563"/>
                  <a:gd name="T51" fmla="*/ 1 h 343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563"/>
                  <a:gd name="T79" fmla="*/ 0 h 343"/>
                  <a:gd name="T80" fmla="*/ 1563 w 1563"/>
                  <a:gd name="T81" fmla="*/ 343 h 343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563" h="343">
                    <a:moveTo>
                      <a:pt x="26" y="0"/>
                    </a:moveTo>
                    <a:cubicBezTo>
                      <a:pt x="66" y="7"/>
                      <a:pt x="100" y="23"/>
                      <a:pt x="140" y="27"/>
                    </a:cubicBezTo>
                    <a:cubicBezTo>
                      <a:pt x="167" y="40"/>
                      <a:pt x="192" y="56"/>
                      <a:pt x="221" y="66"/>
                    </a:cubicBezTo>
                    <a:cubicBezTo>
                      <a:pt x="280" y="64"/>
                      <a:pt x="348" y="57"/>
                      <a:pt x="407" y="69"/>
                    </a:cubicBezTo>
                    <a:cubicBezTo>
                      <a:pt x="417" y="98"/>
                      <a:pt x="427" y="93"/>
                      <a:pt x="449" y="108"/>
                    </a:cubicBezTo>
                    <a:cubicBezTo>
                      <a:pt x="453" y="121"/>
                      <a:pt x="448" y="157"/>
                      <a:pt x="461" y="165"/>
                    </a:cubicBezTo>
                    <a:cubicBezTo>
                      <a:pt x="492" y="186"/>
                      <a:pt x="530" y="189"/>
                      <a:pt x="566" y="198"/>
                    </a:cubicBezTo>
                    <a:cubicBezTo>
                      <a:pt x="810" y="196"/>
                      <a:pt x="1054" y="198"/>
                      <a:pt x="1298" y="189"/>
                    </a:cubicBezTo>
                    <a:cubicBezTo>
                      <a:pt x="1311" y="185"/>
                      <a:pt x="1320" y="186"/>
                      <a:pt x="1328" y="174"/>
                    </a:cubicBezTo>
                    <a:cubicBezTo>
                      <a:pt x="1330" y="135"/>
                      <a:pt x="1327" y="52"/>
                      <a:pt x="1376" y="36"/>
                    </a:cubicBezTo>
                    <a:cubicBezTo>
                      <a:pt x="1402" y="37"/>
                      <a:pt x="1428" y="37"/>
                      <a:pt x="1454" y="39"/>
                    </a:cubicBezTo>
                    <a:cubicBezTo>
                      <a:pt x="1468" y="40"/>
                      <a:pt x="1493" y="54"/>
                      <a:pt x="1493" y="54"/>
                    </a:cubicBezTo>
                    <a:cubicBezTo>
                      <a:pt x="1509" y="77"/>
                      <a:pt x="1525" y="100"/>
                      <a:pt x="1541" y="123"/>
                    </a:cubicBezTo>
                    <a:cubicBezTo>
                      <a:pt x="1543" y="131"/>
                      <a:pt x="1545" y="139"/>
                      <a:pt x="1547" y="147"/>
                    </a:cubicBezTo>
                    <a:cubicBezTo>
                      <a:pt x="1548" y="151"/>
                      <a:pt x="1550" y="159"/>
                      <a:pt x="1550" y="159"/>
                    </a:cubicBezTo>
                    <a:cubicBezTo>
                      <a:pt x="1549" y="188"/>
                      <a:pt x="1563" y="233"/>
                      <a:pt x="1535" y="252"/>
                    </a:cubicBezTo>
                    <a:cubicBezTo>
                      <a:pt x="1523" y="298"/>
                      <a:pt x="1451" y="322"/>
                      <a:pt x="1409" y="327"/>
                    </a:cubicBezTo>
                    <a:cubicBezTo>
                      <a:pt x="1386" y="336"/>
                      <a:pt x="1362" y="338"/>
                      <a:pt x="1337" y="342"/>
                    </a:cubicBezTo>
                    <a:cubicBezTo>
                      <a:pt x="1028" y="341"/>
                      <a:pt x="734" y="343"/>
                      <a:pt x="431" y="333"/>
                    </a:cubicBezTo>
                    <a:cubicBezTo>
                      <a:pt x="362" y="327"/>
                      <a:pt x="295" y="319"/>
                      <a:pt x="227" y="309"/>
                    </a:cubicBezTo>
                    <a:cubicBezTo>
                      <a:pt x="195" y="298"/>
                      <a:pt x="128" y="297"/>
                      <a:pt x="128" y="297"/>
                    </a:cubicBezTo>
                    <a:cubicBezTo>
                      <a:pt x="109" y="292"/>
                      <a:pt x="90" y="291"/>
                      <a:pt x="71" y="288"/>
                    </a:cubicBezTo>
                    <a:cubicBezTo>
                      <a:pt x="57" y="281"/>
                      <a:pt x="46" y="269"/>
                      <a:pt x="32" y="264"/>
                    </a:cubicBezTo>
                    <a:cubicBezTo>
                      <a:pt x="19" y="251"/>
                      <a:pt x="19" y="231"/>
                      <a:pt x="14" y="213"/>
                    </a:cubicBezTo>
                    <a:cubicBezTo>
                      <a:pt x="15" y="182"/>
                      <a:pt x="0" y="54"/>
                      <a:pt x="50" y="21"/>
                    </a:cubicBezTo>
                    <a:cubicBezTo>
                      <a:pt x="57" y="11"/>
                      <a:pt x="53" y="15"/>
                      <a:pt x="59" y="9"/>
                    </a:cubicBezTo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kern="0" dirty="0">
                  <a:solidFill>
                    <a:sysClr val="windowText" lastClr="000000"/>
                  </a:solidFill>
                  <a:cs typeface="Arial" pitchFamily="34" charset="0"/>
                </a:endParaRPr>
              </a:p>
            </p:txBody>
          </p:sp>
          <p:sp>
            <p:nvSpPr>
              <p:cNvPr id="40" name="Freeform 9"/>
              <p:cNvSpPr>
                <a:spLocks noChangeAspect="1"/>
              </p:cNvSpPr>
              <p:nvPr/>
            </p:nvSpPr>
            <p:spPr bwMode="auto">
              <a:xfrm>
                <a:off x="2352" y="1008"/>
                <a:ext cx="642" cy="357"/>
              </a:xfrm>
              <a:custGeom>
                <a:avLst/>
                <a:gdLst>
                  <a:gd name="T0" fmla="*/ 1 w 1071"/>
                  <a:gd name="T1" fmla="*/ 1 h 595"/>
                  <a:gd name="T2" fmla="*/ 1 w 1071"/>
                  <a:gd name="T3" fmla="*/ 1 h 595"/>
                  <a:gd name="T4" fmla="*/ 1 w 1071"/>
                  <a:gd name="T5" fmla="*/ 1 h 595"/>
                  <a:gd name="T6" fmla="*/ 1 w 1071"/>
                  <a:gd name="T7" fmla="*/ 1 h 595"/>
                  <a:gd name="T8" fmla="*/ 1 w 1071"/>
                  <a:gd name="T9" fmla="*/ 1 h 595"/>
                  <a:gd name="T10" fmla="*/ 1 w 1071"/>
                  <a:gd name="T11" fmla="*/ 1 h 595"/>
                  <a:gd name="T12" fmla="*/ 1 w 1071"/>
                  <a:gd name="T13" fmla="*/ 1 h 595"/>
                  <a:gd name="T14" fmla="*/ 1 w 1071"/>
                  <a:gd name="T15" fmla="*/ 1 h 595"/>
                  <a:gd name="T16" fmla="*/ 1 w 1071"/>
                  <a:gd name="T17" fmla="*/ 1 h 595"/>
                  <a:gd name="T18" fmla="*/ 1 w 1071"/>
                  <a:gd name="T19" fmla="*/ 1 h 595"/>
                  <a:gd name="T20" fmla="*/ 1 w 1071"/>
                  <a:gd name="T21" fmla="*/ 1 h 595"/>
                  <a:gd name="T22" fmla="*/ 1 w 1071"/>
                  <a:gd name="T23" fmla="*/ 1 h 595"/>
                  <a:gd name="T24" fmla="*/ 1 w 1071"/>
                  <a:gd name="T25" fmla="*/ 1 h 595"/>
                  <a:gd name="T26" fmla="*/ 1 w 1071"/>
                  <a:gd name="T27" fmla="*/ 1 h 595"/>
                  <a:gd name="T28" fmla="*/ 1 w 1071"/>
                  <a:gd name="T29" fmla="*/ 1 h 595"/>
                  <a:gd name="T30" fmla="*/ 1 w 1071"/>
                  <a:gd name="T31" fmla="*/ 1 h 595"/>
                  <a:gd name="T32" fmla="*/ 1 w 1071"/>
                  <a:gd name="T33" fmla="*/ 1 h 595"/>
                  <a:gd name="T34" fmla="*/ 1 w 1071"/>
                  <a:gd name="T35" fmla="*/ 1 h 595"/>
                  <a:gd name="T36" fmla="*/ 1 w 1071"/>
                  <a:gd name="T37" fmla="*/ 1 h 595"/>
                  <a:gd name="T38" fmla="*/ 1 w 1071"/>
                  <a:gd name="T39" fmla="*/ 1 h 595"/>
                  <a:gd name="T40" fmla="*/ 1 w 1071"/>
                  <a:gd name="T41" fmla="*/ 1 h 595"/>
                  <a:gd name="T42" fmla="*/ 1 w 1071"/>
                  <a:gd name="T43" fmla="*/ 1 h 595"/>
                  <a:gd name="T44" fmla="*/ 1 w 1071"/>
                  <a:gd name="T45" fmla="*/ 1 h 595"/>
                  <a:gd name="T46" fmla="*/ 1 w 1071"/>
                  <a:gd name="T47" fmla="*/ 1 h 595"/>
                  <a:gd name="T48" fmla="*/ 1 w 1071"/>
                  <a:gd name="T49" fmla="*/ 1 h 595"/>
                  <a:gd name="T50" fmla="*/ 1 w 1071"/>
                  <a:gd name="T51" fmla="*/ 1 h 595"/>
                  <a:gd name="T52" fmla="*/ 1 w 1071"/>
                  <a:gd name="T53" fmla="*/ 1 h 595"/>
                  <a:gd name="T54" fmla="*/ 1 w 1071"/>
                  <a:gd name="T55" fmla="*/ 1 h 595"/>
                  <a:gd name="T56" fmla="*/ 1 w 1071"/>
                  <a:gd name="T57" fmla="*/ 1 h 595"/>
                  <a:gd name="T58" fmla="*/ 1 w 1071"/>
                  <a:gd name="T59" fmla="*/ 1 h 595"/>
                  <a:gd name="T60" fmla="*/ 1 w 1071"/>
                  <a:gd name="T61" fmla="*/ 1 h 595"/>
                  <a:gd name="T62" fmla="*/ 1 w 1071"/>
                  <a:gd name="T63" fmla="*/ 1 h 595"/>
                  <a:gd name="T64" fmla="*/ 1 w 1071"/>
                  <a:gd name="T65" fmla="*/ 1 h 59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071"/>
                  <a:gd name="T100" fmla="*/ 0 h 595"/>
                  <a:gd name="T101" fmla="*/ 1071 w 1071"/>
                  <a:gd name="T102" fmla="*/ 595 h 595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071" h="595">
                    <a:moveTo>
                      <a:pt x="523" y="595"/>
                    </a:moveTo>
                    <a:cubicBezTo>
                      <a:pt x="542" y="566"/>
                      <a:pt x="543" y="546"/>
                      <a:pt x="580" y="541"/>
                    </a:cubicBezTo>
                    <a:cubicBezTo>
                      <a:pt x="590" y="538"/>
                      <a:pt x="597" y="532"/>
                      <a:pt x="607" y="529"/>
                    </a:cubicBezTo>
                    <a:cubicBezTo>
                      <a:pt x="617" y="514"/>
                      <a:pt x="624" y="499"/>
                      <a:pt x="634" y="484"/>
                    </a:cubicBezTo>
                    <a:cubicBezTo>
                      <a:pt x="634" y="484"/>
                      <a:pt x="667" y="470"/>
                      <a:pt x="670" y="469"/>
                    </a:cubicBezTo>
                    <a:cubicBezTo>
                      <a:pt x="674" y="451"/>
                      <a:pt x="679" y="440"/>
                      <a:pt x="694" y="430"/>
                    </a:cubicBezTo>
                    <a:cubicBezTo>
                      <a:pt x="698" y="417"/>
                      <a:pt x="705" y="403"/>
                      <a:pt x="718" y="397"/>
                    </a:cubicBezTo>
                    <a:cubicBezTo>
                      <a:pt x="724" y="394"/>
                      <a:pt x="736" y="391"/>
                      <a:pt x="736" y="391"/>
                    </a:cubicBezTo>
                    <a:cubicBezTo>
                      <a:pt x="742" y="382"/>
                      <a:pt x="748" y="373"/>
                      <a:pt x="754" y="364"/>
                    </a:cubicBezTo>
                    <a:cubicBezTo>
                      <a:pt x="766" y="346"/>
                      <a:pt x="761" y="326"/>
                      <a:pt x="781" y="313"/>
                    </a:cubicBezTo>
                    <a:cubicBezTo>
                      <a:pt x="788" y="302"/>
                      <a:pt x="800" y="290"/>
                      <a:pt x="811" y="283"/>
                    </a:cubicBezTo>
                    <a:cubicBezTo>
                      <a:pt x="823" y="265"/>
                      <a:pt x="835" y="265"/>
                      <a:pt x="856" y="262"/>
                    </a:cubicBezTo>
                    <a:cubicBezTo>
                      <a:pt x="866" y="248"/>
                      <a:pt x="859" y="254"/>
                      <a:pt x="880" y="247"/>
                    </a:cubicBezTo>
                    <a:cubicBezTo>
                      <a:pt x="883" y="246"/>
                      <a:pt x="889" y="244"/>
                      <a:pt x="889" y="244"/>
                    </a:cubicBezTo>
                    <a:cubicBezTo>
                      <a:pt x="910" y="182"/>
                      <a:pt x="964" y="204"/>
                      <a:pt x="1024" y="202"/>
                    </a:cubicBezTo>
                    <a:cubicBezTo>
                      <a:pt x="1034" y="201"/>
                      <a:pt x="1045" y="203"/>
                      <a:pt x="1054" y="199"/>
                    </a:cubicBezTo>
                    <a:cubicBezTo>
                      <a:pt x="1060" y="196"/>
                      <a:pt x="1066" y="181"/>
                      <a:pt x="1066" y="181"/>
                    </a:cubicBezTo>
                    <a:cubicBezTo>
                      <a:pt x="1065" y="162"/>
                      <a:pt x="1071" y="140"/>
                      <a:pt x="1060" y="124"/>
                    </a:cubicBezTo>
                    <a:cubicBezTo>
                      <a:pt x="1040" y="95"/>
                      <a:pt x="1002" y="84"/>
                      <a:pt x="970" y="79"/>
                    </a:cubicBezTo>
                    <a:cubicBezTo>
                      <a:pt x="938" y="66"/>
                      <a:pt x="911" y="55"/>
                      <a:pt x="877" y="52"/>
                    </a:cubicBezTo>
                    <a:cubicBezTo>
                      <a:pt x="856" y="45"/>
                      <a:pt x="833" y="47"/>
                      <a:pt x="811" y="43"/>
                    </a:cubicBezTo>
                    <a:cubicBezTo>
                      <a:pt x="686" y="18"/>
                      <a:pt x="564" y="19"/>
                      <a:pt x="436" y="16"/>
                    </a:cubicBezTo>
                    <a:cubicBezTo>
                      <a:pt x="348" y="11"/>
                      <a:pt x="255" y="0"/>
                      <a:pt x="169" y="22"/>
                    </a:cubicBezTo>
                    <a:cubicBezTo>
                      <a:pt x="142" y="40"/>
                      <a:pt x="112" y="57"/>
                      <a:pt x="85" y="76"/>
                    </a:cubicBezTo>
                    <a:cubicBezTo>
                      <a:pt x="58" y="95"/>
                      <a:pt x="39" y="122"/>
                      <a:pt x="16" y="145"/>
                    </a:cubicBezTo>
                    <a:cubicBezTo>
                      <a:pt x="10" y="160"/>
                      <a:pt x="6" y="175"/>
                      <a:pt x="1" y="190"/>
                    </a:cubicBezTo>
                    <a:cubicBezTo>
                      <a:pt x="3" y="277"/>
                      <a:pt x="0" y="328"/>
                      <a:pt x="46" y="397"/>
                    </a:cubicBezTo>
                    <a:cubicBezTo>
                      <a:pt x="58" y="416"/>
                      <a:pt x="71" y="441"/>
                      <a:pt x="91" y="451"/>
                    </a:cubicBezTo>
                    <a:cubicBezTo>
                      <a:pt x="101" y="465"/>
                      <a:pt x="115" y="479"/>
                      <a:pt x="130" y="487"/>
                    </a:cubicBezTo>
                    <a:cubicBezTo>
                      <a:pt x="141" y="503"/>
                      <a:pt x="166" y="517"/>
                      <a:pt x="184" y="523"/>
                    </a:cubicBezTo>
                    <a:cubicBezTo>
                      <a:pt x="210" y="532"/>
                      <a:pt x="235" y="545"/>
                      <a:pt x="262" y="550"/>
                    </a:cubicBezTo>
                    <a:cubicBezTo>
                      <a:pt x="294" y="556"/>
                      <a:pt x="327" y="558"/>
                      <a:pt x="358" y="568"/>
                    </a:cubicBezTo>
                    <a:cubicBezTo>
                      <a:pt x="429" y="566"/>
                      <a:pt x="487" y="571"/>
                      <a:pt x="553" y="571"/>
                    </a:cubicBezTo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kern="0" dirty="0">
                  <a:solidFill>
                    <a:sysClr val="windowText" lastClr="000000"/>
                  </a:solidFill>
                  <a:cs typeface="Arial" pitchFamily="34" charset="0"/>
                </a:endParaRPr>
              </a:p>
            </p:txBody>
          </p:sp>
          <p:sp>
            <p:nvSpPr>
              <p:cNvPr id="41" name="Freeform 10"/>
              <p:cNvSpPr>
                <a:spLocks noChangeAspect="1"/>
              </p:cNvSpPr>
              <p:nvPr/>
            </p:nvSpPr>
            <p:spPr bwMode="auto">
              <a:xfrm>
                <a:off x="2859" y="1012"/>
                <a:ext cx="576" cy="320"/>
              </a:xfrm>
              <a:custGeom>
                <a:avLst/>
                <a:gdLst>
                  <a:gd name="T0" fmla="*/ 0 w 576"/>
                  <a:gd name="T1" fmla="*/ 90 h 321"/>
                  <a:gd name="T2" fmla="*/ 141 w 576"/>
                  <a:gd name="T3" fmla="*/ 104 h 321"/>
                  <a:gd name="T4" fmla="*/ 106 w 576"/>
                  <a:gd name="T5" fmla="*/ 97 h 321"/>
                  <a:gd name="T6" fmla="*/ 169 w 576"/>
                  <a:gd name="T7" fmla="*/ 86 h 321"/>
                  <a:gd name="T8" fmla="*/ 233 w 576"/>
                  <a:gd name="T9" fmla="*/ 84 h 321"/>
                  <a:gd name="T10" fmla="*/ 246 w 576"/>
                  <a:gd name="T11" fmla="*/ 113 h 321"/>
                  <a:gd name="T12" fmla="*/ 281 w 576"/>
                  <a:gd name="T13" fmla="*/ 119 h 321"/>
                  <a:gd name="T14" fmla="*/ 381 w 576"/>
                  <a:gd name="T15" fmla="*/ 117 h 321"/>
                  <a:gd name="T16" fmla="*/ 423 w 576"/>
                  <a:gd name="T17" fmla="*/ 160 h 321"/>
                  <a:gd name="T18" fmla="*/ 430 w 576"/>
                  <a:gd name="T19" fmla="*/ 200 h 321"/>
                  <a:gd name="T20" fmla="*/ 473 w 576"/>
                  <a:gd name="T21" fmla="*/ 308 h 321"/>
                  <a:gd name="T22" fmla="*/ 554 w 576"/>
                  <a:gd name="T23" fmla="*/ 290 h 321"/>
                  <a:gd name="T24" fmla="*/ 570 w 576"/>
                  <a:gd name="T25" fmla="*/ 259 h 321"/>
                  <a:gd name="T26" fmla="*/ 572 w 576"/>
                  <a:gd name="T27" fmla="*/ 166 h 321"/>
                  <a:gd name="T28" fmla="*/ 539 w 576"/>
                  <a:gd name="T29" fmla="*/ 41 h 321"/>
                  <a:gd name="T30" fmla="*/ 487 w 576"/>
                  <a:gd name="T31" fmla="*/ 22 h 321"/>
                  <a:gd name="T32" fmla="*/ 477 w 576"/>
                  <a:gd name="T33" fmla="*/ 16 h 321"/>
                  <a:gd name="T34" fmla="*/ 450 w 576"/>
                  <a:gd name="T35" fmla="*/ 13 h 321"/>
                  <a:gd name="T36" fmla="*/ 342 w 576"/>
                  <a:gd name="T37" fmla="*/ 0 h 321"/>
                  <a:gd name="T38" fmla="*/ 144 w 576"/>
                  <a:gd name="T39" fmla="*/ 2 h 321"/>
                  <a:gd name="T40" fmla="*/ 126 w 576"/>
                  <a:gd name="T41" fmla="*/ 14 h 321"/>
                  <a:gd name="T42" fmla="*/ 101 w 576"/>
                  <a:gd name="T43" fmla="*/ 36 h 321"/>
                  <a:gd name="T44" fmla="*/ 76 w 576"/>
                  <a:gd name="T45" fmla="*/ 76 h 321"/>
                  <a:gd name="T46" fmla="*/ 74 w 576"/>
                  <a:gd name="T47" fmla="*/ 81 h 321"/>
                  <a:gd name="T48" fmla="*/ 68 w 576"/>
                  <a:gd name="T49" fmla="*/ 85 h 321"/>
                  <a:gd name="T50" fmla="*/ 65 w 576"/>
                  <a:gd name="T51" fmla="*/ 95 h 321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576"/>
                  <a:gd name="T79" fmla="*/ 0 h 321"/>
                  <a:gd name="T80" fmla="*/ 576 w 576"/>
                  <a:gd name="T81" fmla="*/ 321 h 321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576" h="321">
                    <a:moveTo>
                      <a:pt x="0" y="90"/>
                    </a:moveTo>
                    <a:cubicBezTo>
                      <a:pt x="34" y="91"/>
                      <a:pt x="107" y="101"/>
                      <a:pt x="141" y="104"/>
                    </a:cubicBezTo>
                    <a:cubicBezTo>
                      <a:pt x="144" y="104"/>
                      <a:pt x="104" y="95"/>
                      <a:pt x="106" y="97"/>
                    </a:cubicBezTo>
                    <a:cubicBezTo>
                      <a:pt x="111" y="102"/>
                      <a:pt x="167" y="100"/>
                      <a:pt x="169" y="86"/>
                    </a:cubicBezTo>
                    <a:cubicBezTo>
                      <a:pt x="176" y="86"/>
                      <a:pt x="211" y="80"/>
                      <a:pt x="233" y="84"/>
                    </a:cubicBezTo>
                    <a:cubicBezTo>
                      <a:pt x="220" y="101"/>
                      <a:pt x="242" y="112"/>
                      <a:pt x="246" y="113"/>
                    </a:cubicBezTo>
                    <a:cubicBezTo>
                      <a:pt x="264" y="119"/>
                      <a:pt x="254" y="117"/>
                      <a:pt x="281" y="119"/>
                    </a:cubicBezTo>
                    <a:cubicBezTo>
                      <a:pt x="313" y="125"/>
                      <a:pt x="348" y="119"/>
                      <a:pt x="381" y="117"/>
                    </a:cubicBezTo>
                    <a:cubicBezTo>
                      <a:pt x="436" y="119"/>
                      <a:pt x="427" y="111"/>
                      <a:pt x="423" y="160"/>
                    </a:cubicBezTo>
                    <a:cubicBezTo>
                      <a:pt x="424" y="174"/>
                      <a:pt x="426" y="187"/>
                      <a:pt x="430" y="200"/>
                    </a:cubicBezTo>
                    <a:cubicBezTo>
                      <a:pt x="431" y="240"/>
                      <a:pt x="422" y="298"/>
                      <a:pt x="473" y="308"/>
                    </a:cubicBezTo>
                    <a:cubicBezTo>
                      <a:pt x="499" y="321"/>
                      <a:pt x="534" y="310"/>
                      <a:pt x="554" y="290"/>
                    </a:cubicBezTo>
                    <a:cubicBezTo>
                      <a:pt x="557" y="279"/>
                      <a:pt x="566" y="270"/>
                      <a:pt x="570" y="259"/>
                    </a:cubicBezTo>
                    <a:cubicBezTo>
                      <a:pt x="576" y="223"/>
                      <a:pt x="574" y="225"/>
                      <a:pt x="572" y="166"/>
                    </a:cubicBezTo>
                    <a:cubicBezTo>
                      <a:pt x="571" y="124"/>
                      <a:pt x="562" y="76"/>
                      <a:pt x="539" y="41"/>
                    </a:cubicBezTo>
                    <a:cubicBezTo>
                      <a:pt x="533" y="33"/>
                      <a:pt x="497" y="24"/>
                      <a:pt x="487" y="22"/>
                    </a:cubicBezTo>
                    <a:cubicBezTo>
                      <a:pt x="469" y="17"/>
                      <a:pt x="496" y="23"/>
                      <a:pt x="477" y="16"/>
                    </a:cubicBezTo>
                    <a:cubicBezTo>
                      <a:pt x="472" y="15"/>
                      <a:pt x="452" y="13"/>
                      <a:pt x="450" y="13"/>
                    </a:cubicBezTo>
                    <a:cubicBezTo>
                      <a:pt x="412" y="7"/>
                      <a:pt x="380" y="1"/>
                      <a:pt x="342" y="0"/>
                    </a:cubicBezTo>
                    <a:cubicBezTo>
                      <a:pt x="276" y="1"/>
                      <a:pt x="210" y="1"/>
                      <a:pt x="144" y="2"/>
                    </a:cubicBezTo>
                    <a:cubicBezTo>
                      <a:pt x="136" y="2"/>
                      <a:pt x="131" y="10"/>
                      <a:pt x="126" y="14"/>
                    </a:cubicBezTo>
                    <a:cubicBezTo>
                      <a:pt x="119" y="20"/>
                      <a:pt x="106" y="28"/>
                      <a:pt x="101" y="36"/>
                    </a:cubicBezTo>
                    <a:cubicBezTo>
                      <a:pt x="92" y="49"/>
                      <a:pt x="87" y="64"/>
                      <a:pt x="76" y="76"/>
                    </a:cubicBezTo>
                    <a:cubicBezTo>
                      <a:pt x="75" y="77"/>
                      <a:pt x="75" y="80"/>
                      <a:pt x="74" y="81"/>
                    </a:cubicBezTo>
                    <a:cubicBezTo>
                      <a:pt x="73" y="83"/>
                      <a:pt x="70" y="83"/>
                      <a:pt x="68" y="85"/>
                    </a:cubicBezTo>
                    <a:cubicBezTo>
                      <a:pt x="67" y="88"/>
                      <a:pt x="65" y="95"/>
                      <a:pt x="65" y="95"/>
                    </a:cubicBezTo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kern="0" dirty="0">
                  <a:solidFill>
                    <a:sysClr val="windowText" lastClr="000000"/>
                  </a:solidFill>
                  <a:cs typeface="Arial" pitchFamily="34" charset="0"/>
                </a:endParaRPr>
              </a:p>
            </p:txBody>
          </p:sp>
        </p:grpSp>
        <p:pic>
          <p:nvPicPr>
            <p:cNvPr id="33820" name="Picture 11" descr=" radar.gif                                                      00000281STAAC #1                       B0D01979:"/>
            <p:cNvPicPr>
              <a:picLocks noChangeAspect="1" noChangeArrowheads="1"/>
            </p:cNvPicPr>
            <p:nvPr/>
          </p:nvPicPr>
          <p:blipFill>
            <a:blip r:embed="rId8">
              <a:lum bright="-24000" contrast="52000"/>
            </a:blip>
            <a:srcRect/>
            <a:stretch>
              <a:fillRect/>
            </a:stretch>
          </p:blipFill>
          <p:spPr bwMode="invGray">
            <a:xfrm>
              <a:off x="720" y="1392"/>
              <a:ext cx="363" cy="451"/>
            </a:xfrm>
            <a:prstGeom prst="rect">
              <a:avLst/>
            </a:prstGeom>
            <a:noFill/>
            <a:ln>
              <a:noFill/>
            </a:ln>
            <a:effectLst>
              <a:outerShdw dist="17961" dir="2700000" algn="ctr" rotWithShape="0">
                <a:srgbClr val="FFFFFF">
                  <a:alpha val="50000"/>
                </a:srgbClr>
              </a:outerShdw>
            </a:effectLst>
            <a:extLst/>
          </p:spPr>
        </p:pic>
        <p:grpSp>
          <p:nvGrpSpPr>
            <p:cNvPr id="5" name="Group 12"/>
            <p:cNvGrpSpPr>
              <a:grpSpLocks noChangeAspect="1"/>
            </p:cNvGrpSpPr>
            <p:nvPr/>
          </p:nvGrpSpPr>
          <p:grpSpPr bwMode="auto">
            <a:xfrm>
              <a:off x="240" y="1386"/>
              <a:ext cx="502" cy="486"/>
              <a:chOff x="2112" y="2496"/>
              <a:chExt cx="502" cy="486"/>
            </a:xfrm>
          </p:grpSpPr>
          <p:pic>
            <p:nvPicPr>
              <p:cNvPr id="103459" name="Picture 13" descr="Obs_ASOS_schematic"/>
              <p:cNvPicPr>
                <a:picLocks noChangeAspect="1" noChangeArrowheads="1"/>
              </p:cNvPicPr>
              <p:nvPr/>
            </p:nvPicPr>
            <p:blipFill>
              <a:blip r:embed="rId9"/>
              <a:srcRect l="26317" t="37474" r="59862" b="50948"/>
              <a:stretch>
                <a:fillRect/>
              </a:stretch>
            </p:blipFill>
            <p:spPr bwMode="auto">
              <a:xfrm>
                <a:off x="2112" y="2496"/>
                <a:ext cx="426" cy="471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7" name="Freeform 14"/>
              <p:cNvSpPr>
                <a:spLocks noChangeAspect="1"/>
              </p:cNvSpPr>
              <p:nvPr/>
            </p:nvSpPr>
            <p:spPr bwMode="auto">
              <a:xfrm>
                <a:off x="2365" y="2840"/>
                <a:ext cx="249" cy="144"/>
              </a:xfrm>
              <a:custGeom>
                <a:avLst/>
                <a:gdLst>
                  <a:gd name="T0" fmla="*/ 243 w 249"/>
                  <a:gd name="T1" fmla="*/ 16 h 142"/>
                  <a:gd name="T2" fmla="*/ 155 w 249"/>
                  <a:gd name="T3" fmla="*/ 20 h 142"/>
                  <a:gd name="T4" fmla="*/ 27 w 249"/>
                  <a:gd name="T5" fmla="*/ 28 h 142"/>
                  <a:gd name="T6" fmla="*/ 3 w 249"/>
                  <a:gd name="T7" fmla="*/ 60 h 142"/>
                  <a:gd name="T8" fmla="*/ 39 w 249"/>
                  <a:gd name="T9" fmla="*/ 140 h 142"/>
                  <a:gd name="T10" fmla="*/ 159 w 249"/>
                  <a:gd name="T11" fmla="*/ 136 h 142"/>
                  <a:gd name="T12" fmla="*/ 223 w 249"/>
                  <a:gd name="T13" fmla="*/ 108 h 142"/>
                  <a:gd name="T14" fmla="*/ 211 w 249"/>
                  <a:gd name="T15" fmla="*/ 0 h 14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49"/>
                  <a:gd name="T25" fmla="*/ 0 h 142"/>
                  <a:gd name="T26" fmla="*/ 249 w 249"/>
                  <a:gd name="T27" fmla="*/ 142 h 142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49" h="142">
                    <a:moveTo>
                      <a:pt x="243" y="16"/>
                    </a:moveTo>
                    <a:cubicBezTo>
                      <a:pt x="214" y="17"/>
                      <a:pt x="184" y="18"/>
                      <a:pt x="155" y="20"/>
                    </a:cubicBezTo>
                    <a:cubicBezTo>
                      <a:pt x="112" y="22"/>
                      <a:pt x="27" y="28"/>
                      <a:pt x="27" y="28"/>
                    </a:cubicBezTo>
                    <a:cubicBezTo>
                      <a:pt x="13" y="37"/>
                      <a:pt x="8" y="44"/>
                      <a:pt x="3" y="60"/>
                    </a:cubicBezTo>
                    <a:cubicBezTo>
                      <a:pt x="6" y="97"/>
                      <a:pt x="0" y="130"/>
                      <a:pt x="39" y="140"/>
                    </a:cubicBezTo>
                    <a:cubicBezTo>
                      <a:pt x="79" y="139"/>
                      <a:pt x="119" y="142"/>
                      <a:pt x="159" y="136"/>
                    </a:cubicBezTo>
                    <a:cubicBezTo>
                      <a:pt x="161" y="136"/>
                      <a:pt x="209" y="111"/>
                      <a:pt x="223" y="108"/>
                    </a:cubicBezTo>
                    <a:cubicBezTo>
                      <a:pt x="249" y="69"/>
                      <a:pt x="211" y="37"/>
                      <a:pt x="211" y="0"/>
                    </a:cubicBezTo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kern="0" dirty="0">
                  <a:solidFill>
                    <a:sysClr val="windowText" lastClr="000000"/>
                  </a:solidFill>
                  <a:cs typeface="Arial" pitchFamily="34" charset="0"/>
                </a:endParaRPr>
              </a:p>
            </p:txBody>
          </p:sp>
        </p:grpSp>
      </p:grpSp>
      <p:grpSp>
        <p:nvGrpSpPr>
          <p:cNvPr id="6" name="Group 16"/>
          <p:cNvGrpSpPr>
            <a:grpSpLocks/>
          </p:cNvGrpSpPr>
          <p:nvPr/>
        </p:nvGrpSpPr>
        <p:grpSpPr bwMode="auto">
          <a:xfrm>
            <a:off x="1344613" y="1295400"/>
            <a:ext cx="1398587" cy="1636713"/>
            <a:chOff x="2784" y="1056"/>
            <a:chExt cx="881" cy="1028"/>
          </a:xfrm>
        </p:grpSpPr>
        <p:pic>
          <p:nvPicPr>
            <p:cNvPr id="103452" name="Picture 17" descr="nwp_process"/>
            <p:cNvPicPr>
              <a:picLocks noChangeAspect="1" noChangeArrowheads="1"/>
            </p:cNvPicPr>
            <p:nvPr/>
          </p:nvPicPr>
          <p:blipFill>
            <a:blip r:embed="rId6"/>
            <a:srcRect l="33806" t="20688" r="45128" b="45560"/>
            <a:stretch>
              <a:fillRect/>
            </a:stretch>
          </p:blipFill>
          <p:spPr bwMode="auto">
            <a:xfrm>
              <a:off x="2784" y="1056"/>
              <a:ext cx="881" cy="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4" name="Freeform 18"/>
            <p:cNvSpPr>
              <a:spLocks/>
            </p:cNvSpPr>
            <p:nvPr/>
          </p:nvSpPr>
          <p:spPr bwMode="auto">
            <a:xfrm>
              <a:off x="3232" y="1950"/>
              <a:ext cx="281" cy="134"/>
            </a:xfrm>
            <a:custGeom>
              <a:avLst/>
              <a:gdLst>
                <a:gd name="T0" fmla="*/ 281 w 281"/>
                <a:gd name="T1" fmla="*/ 57 h 134"/>
                <a:gd name="T2" fmla="*/ 215 w 281"/>
                <a:gd name="T3" fmla="*/ 24 h 134"/>
                <a:gd name="T4" fmla="*/ 149 w 281"/>
                <a:gd name="T5" fmla="*/ 3 h 134"/>
                <a:gd name="T6" fmla="*/ 26 w 281"/>
                <a:gd name="T7" fmla="*/ 18 h 134"/>
                <a:gd name="T8" fmla="*/ 5 w 281"/>
                <a:gd name="T9" fmla="*/ 63 h 134"/>
                <a:gd name="T10" fmla="*/ 26 w 281"/>
                <a:gd name="T11" fmla="*/ 129 h 134"/>
                <a:gd name="T12" fmla="*/ 185 w 281"/>
                <a:gd name="T13" fmla="*/ 108 h 134"/>
                <a:gd name="T14" fmla="*/ 215 w 281"/>
                <a:gd name="T15" fmla="*/ 81 h 134"/>
                <a:gd name="T16" fmla="*/ 233 w 281"/>
                <a:gd name="T17" fmla="*/ 45 h 134"/>
                <a:gd name="T18" fmla="*/ 239 w 281"/>
                <a:gd name="T19" fmla="*/ 27 h 13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81"/>
                <a:gd name="T31" fmla="*/ 0 h 134"/>
                <a:gd name="T32" fmla="*/ 281 w 281"/>
                <a:gd name="T33" fmla="*/ 134 h 13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81" h="134">
                  <a:moveTo>
                    <a:pt x="281" y="57"/>
                  </a:moveTo>
                  <a:cubicBezTo>
                    <a:pt x="270" y="40"/>
                    <a:pt x="236" y="27"/>
                    <a:pt x="215" y="24"/>
                  </a:cubicBezTo>
                  <a:cubicBezTo>
                    <a:pt x="184" y="8"/>
                    <a:pt x="187" y="6"/>
                    <a:pt x="149" y="3"/>
                  </a:cubicBezTo>
                  <a:cubicBezTo>
                    <a:pt x="39" y="6"/>
                    <a:pt x="81" y="0"/>
                    <a:pt x="26" y="18"/>
                  </a:cubicBezTo>
                  <a:cubicBezTo>
                    <a:pt x="18" y="30"/>
                    <a:pt x="10" y="49"/>
                    <a:pt x="5" y="63"/>
                  </a:cubicBezTo>
                  <a:cubicBezTo>
                    <a:pt x="6" y="85"/>
                    <a:pt x="0" y="120"/>
                    <a:pt x="26" y="129"/>
                  </a:cubicBezTo>
                  <a:cubicBezTo>
                    <a:pt x="184" y="125"/>
                    <a:pt x="108" y="134"/>
                    <a:pt x="185" y="108"/>
                  </a:cubicBezTo>
                  <a:cubicBezTo>
                    <a:pt x="191" y="99"/>
                    <a:pt x="206" y="87"/>
                    <a:pt x="215" y="81"/>
                  </a:cubicBezTo>
                  <a:cubicBezTo>
                    <a:pt x="220" y="67"/>
                    <a:pt x="228" y="60"/>
                    <a:pt x="233" y="45"/>
                  </a:cubicBezTo>
                  <a:cubicBezTo>
                    <a:pt x="235" y="39"/>
                    <a:pt x="239" y="27"/>
                    <a:pt x="239" y="27"/>
                  </a:cubicBezTo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 dirty="0">
                <a:solidFill>
                  <a:sysClr val="windowText" lastClr="000000"/>
                </a:solidFill>
                <a:cs typeface="Arial" pitchFamily="34" charset="0"/>
              </a:endParaRPr>
            </a:p>
          </p:txBody>
        </p:sp>
      </p:grpSp>
      <p:sp>
        <p:nvSpPr>
          <p:cNvPr id="215050" name="AutoShape 19"/>
          <p:cNvSpPr>
            <a:spLocks noChangeArrowheads="1"/>
          </p:cNvSpPr>
          <p:nvPr/>
        </p:nvSpPr>
        <p:spPr bwMode="auto">
          <a:xfrm rot="16200000" flipV="1">
            <a:off x="1371600" y="3810000"/>
            <a:ext cx="685800" cy="533400"/>
          </a:xfrm>
          <a:prstGeom prst="rightArrow">
            <a:avLst>
              <a:gd name="adj1" fmla="val 35713"/>
              <a:gd name="adj2" fmla="val 67345"/>
            </a:avLst>
          </a:prstGeom>
          <a:solidFill>
            <a:srgbClr val="0000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5051" name="Rectangle 20"/>
          <p:cNvSpPr>
            <a:spLocks noChangeArrowheads="1"/>
          </p:cNvSpPr>
          <p:nvPr/>
        </p:nvSpPr>
        <p:spPr bwMode="auto">
          <a:xfrm>
            <a:off x="177800" y="2819400"/>
            <a:ext cx="19812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>
                <a:solidFill>
                  <a:srgbClr val="FF0000"/>
                </a:solidFill>
                <a:latin typeface="Arial Narrow" pitchFamily="34" charset="0"/>
                <a:cs typeface="Arial" pitchFamily="34" charset="0"/>
              </a:rPr>
              <a:t> </a:t>
            </a:r>
            <a:r>
              <a:rPr lang="en-US" sz="2800" b="1">
                <a:solidFill>
                  <a:srgbClr val="0000FF"/>
                </a:solidFill>
                <a:latin typeface="Arial Narrow" pitchFamily="34" charset="0"/>
                <a:cs typeface="Arial" pitchFamily="34" charset="0"/>
              </a:rPr>
              <a:t>Data Assimilation</a:t>
            </a:r>
            <a:br>
              <a:rPr lang="en-US" sz="2800" b="1">
                <a:solidFill>
                  <a:srgbClr val="0000FF"/>
                </a:solidFill>
                <a:latin typeface="Arial Narrow" pitchFamily="34" charset="0"/>
                <a:cs typeface="Arial" pitchFamily="34" charset="0"/>
              </a:rPr>
            </a:br>
            <a:r>
              <a:rPr lang="en-US" sz="2800" b="1">
                <a:solidFill>
                  <a:srgbClr val="0000FF"/>
                </a:solidFill>
                <a:latin typeface="Arial Narrow" pitchFamily="34" charset="0"/>
                <a:cs typeface="Arial" pitchFamily="34" charset="0"/>
              </a:rPr>
              <a:t> cycle</a:t>
            </a:r>
          </a:p>
        </p:txBody>
      </p:sp>
      <p:sp>
        <p:nvSpPr>
          <p:cNvPr id="47" name="AutoShape 22"/>
          <p:cNvSpPr>
            <a:spLocks noChangeArrowheads="1"/>
          </p:cNvSpPr>
          <p:nvPr/>
        </p:nvSpPr>
        <p:spPr bwMode="auto">
          <a:xfrm rot="16200000" flipH="1">
            <a:off x="177800" y="2971800"/>
            <a:ext cx="1219200" cy="121920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3949" y="14680"/>
                </a:moveTo>
                <a:cubicBezTo>
                  <a:pt x="15118" y="13731"/>
                  <a:pt x="15798" y="12305"/>
                  <a:pt x="15798" y="10800"/>
                </a:cubicBezTo>
                <a:cubicBezTo>
                  <a:pt x="15798" y="8039"/>
                  <a:pt x="13560" y="5802"/>
                  <a:pt x="10800" y="5802"/>
                </a:cubicBezTo>
                <a:cubicBezTo>
                  <a:pt x="8039" y="5802"/>
                  <a:pt x="5802" y="8039"/>
                  <a:pt x="5802" y="10800"/>
                </a:cubicBezTo>
                <a:cubicBezTo>
                  <a:pt x="5801" y="10876"/>
                  <a:pt x="5803" y="10953"/>
                  <a:pt x="5807" y="11030"/>
                </a:cubicBezTo>
                <a:lnTo>
                  <a:pt x="11" y="11298"/>
                </a:lnTo>
                <a:cubicBezTo>
                  <a:pt x="3" y="11132"/>
                  <a:pt x="0" y="10966"/>
                  <a:pt x="0" y="10800"/>
                </a:cubicBezTo>
                <a:cubicBezTo>
                  <a:pt x="0" y="4835"/>
                  <a:pt x="4835" y="0"/>
                  <a:pt x="10800" y="0"/>
                </a:cubicBezTo>
                <a:cubicBezTo>
                  <a:pt x="16764" y="0"/>
                  <a:pt x="21600" y="4835"/>
                  <a:pt x="21600" y="10800"/>
                </a:cubicBezTo>
                <a:cubicBezTo>
                  <a:pt x="21600" y="14054"/>
                  <a:pt x="20132" y="17134"/>
                  <a:pt x="17606" y="19185"/>
                </a:cubicBezTo>
                <a:lnTo>
                  <a:pt x="19307" y="21281"/>
                </a:lnTo>
                <a:lnTo>
                  <a:pt x="11428" y="20462"/>
                </a:lnTo>
                <a:lnTo>
                  <a:pt x="12248" y="12584"/>
                </a:lnTo>
                <a:lnTo>
                  <a:pt x="13949" y="14680"/>
                </a:lnTo>
                <a:close/>
              </a:path>
            </a:pathLst>
          </a:custGeom>
          <a:solidFill>
            <a:srgbClr val="0000FF">
              <a:alpha val="20000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kern="0" dirty="0">
              <a:solidFill>
                <a:sysClr val="windowText" lastClr="000000"/>
              </a:solidFill>
              <a:cs typeface="Arial" pitchFamily="34" charset="0"/>
            </a:endParaRPr>
          </a:p>
        </p:txBody>
      </p:sp>
      <p:sp>
        <p:nvSpPr>
          <p:cNvPr id="215053" name="AutoShape 24"/>
          <p:cNvSpPr>
            <a:spLocks noChangeArrowheads="1"/>
          </p:cNvSpPr>
          <p:nvPr/>
        </p:nvSpPr>
        <p:spPr bwMode="auto">
          <a:xfrm>
            <a:off x="2692400" y="1600200"/>
            <a:ext cx="1422400" cy="533400"/>
          </a:xfrm>
          <a:prstGeom prst="rightArrow">
            <a:avLst>
              <a:gd name="adj1" fmla="val 35713"/>
              <a:gd name="adj2" fmla="val 129704"/>
            </a:avLst>
          </a:prstGeom>
          <a:solidFill>
            <a:srgbClr val="0000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FF"/>
              </a:solidFill>
              <a:cs typeface="Arial" pitchFamily="34" charset="0"/>
            </a:endParaRPr>
          </a:p>
        </p:txBody>
      </p:sp>
      <p:sp>
        <p:nvSpPr>
          <p:cNvPr id="215054" name="Rectangle 28"/>
          <p:cNvSpPr>
            <a:spLocks noChangeArrowheads="1"/>
          </p:cNvSpPr>
          <p:nvPr/>
        </p:nvSpPr>
        <p:spPr bwMode="auto">
          <a:xfrm>
            <a:off x="5867400" y="2362200"/>
            <a:ext cx="2286000" cy="1295400"/>
          </a:xfrm>
          <a:prstGeom prst="rect">
            <a:avLst/>
          </a:prstGeom>
          <a:noFill/>
          <a:ln w="635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50" name="Line 32"/>
          <p:cNvSpPr>
            <a:spLocks noChangeShapeType="1"/>
          </p:cNvSpPr>
          <p:nvPr/>
        </p:nvSpPr>
        <p:spPr bwMode="auto">
          <a:xfrm flipH="1">
            <a:off x="2667000" y="2209800"/>
            <a:ext cx="3200400" cy="1600200"/>
          </a:xfrm>
          <a:prstGeom prst="line">
            <a:avLst/>
          </a:prstGeom>
          <a:noFill/>
          <a:ln w="50800">
            <a:solidFill>
              <a:srgbClr val="FF0000"/>
            </a:solidFill>
            <a:prstDash val="dash"/>
            <a:round/>
            <a:headEnd type="none" w="sm" len="sm"/>
            <a:tailEnd type="none" w="sm" len="sm"/>
          </a:ln>
        </p:spPr>
        <p:txBody>
          <a:bodyPr/>
          <a:lstStyle/>
          <a:p>
            <a:pPr>
              <a:defRPr/>
            </a:pPr>
            <a:endParaRPr lang="en-US" kern="0" dirty="0">
              <a:solidFill>
                <a:sysClr val="windowText" lastClr="000000"/>
              </a:solidFill>
              <a:cs typeface="Arial" pitchFamily="34" charset="0"/>
            </a:endParaRPr>
          </a:p>
        </p:txBody>
      </p:sp>
      <p:sp>
        <p:nvSpPr>
          <p:cNvPr id="51" name="Line 29"/>
          <p:cNvSpPr>
            <a:spLocks noChangeShapeType="1"/>
          </p:cNvSpPr>
          <p:nvPr/>
        </p:nvSpPr>
        <p:spPr bwMode="auto">
          <a:xfrm flipH="1">
            <a:off x="7620000" y="3581400"/>
            <a:ext cx="530225" cy="3048000"/>
          </a:xfrm>
          <a:prstGeom prst="line">
            <a:avLst/>
          </a:prstGeom>
          <a:noFill/>
          <a:ln w="50800">
            <a:solidFill>
              <a:srgbClr val="FF0000"/>
            </a:solidFill>
            <a:prstDash val="dash"/>
            <a:round/>
            <a:headEnd type="none" w="sm" len="sm"/>
            <a:tailEnd type="none" w="sm" len="sm"/>
          </a:ln>
        </p:spPr>
        <p:txBody>
          <a:bodyPr/>
          <a:lstStyle/>
          <a:p>
            <a:pPr>
              <a:defRPr/>
            </a:pPr>
            <a:endParaRPr lang="en-US" kern="0" dirty="0">
              <a:solidFill>
                <a:sysClr val="windowText" lastClr="000000"/>
              </a:solidFill>
              <a:cs typeface="Arial" pitchFamily="34" charset="0"/>
            </a:endParaRPr>
          </a:p>
        </p:txBody>
      </p:sp>
      <p:sp>
        <p:nvSpPr>
          <p:cNvPr id="52" name="Line 32"/>
          <p:cNvSpPr>
            <a:spLocks noChangeShapeType="1"/>
          </p:cNvSpPr>
          <p:nvPr/>
        </p:nvSpPr>
        <p:spPr bwMode="auto">
          <a:xfrm flipH="1">
            <a:off x="7620000" y="2362200"/>
            <a:ext cx="533400" cy="1524000"/>
          </a:xfrm>
          <a:prstGeom prst="line">
            <a:avLst/>
          </a:prstGeom>
          <a:noFill/>
          <a:ln w="50800">
            <a:solidFill>
              <a:srgbClr val="FF0000"/>
            </a:solidFill>
            <a:prstDash val="dash"/>
            <a:round/>
            <a:headEnd type="none" w="sm" len="sm"/>
            <a:tailEnd type="none" w="sm" len="sm"/>
          </a:ln>
        </p:spPr>
        <p:txBody>
          <a:bodyPr/>
          <a:lstStyle/>
          <a:p>
            <a:pPr>
              <a:defRPr/>
            </a:pPr>
            <a:endParaRPr lang="en-US" kern="0" dirty="0">
              <a:solidFill>
                <a:sysClr val="windowText" lastClr="000000"/>
              </a:solidFill>
              <a:cs typeface="Arial" pitchFamily="34" charset="0"/>
            </a:endParaRPr>
          </a:p>
        </p:txBody>
      </p:sp>
      <p:sp>
        <p:nvSpPr>
          <p:cNvPr id="215058" name="Rectangle 15"/>
          <p:cNvSpPr>
            <a:spLocks noChangeArrowheads="1"/>
          </p:cNvSpPr>
          <p:nvPr/>
        </p:nvSpPr>
        <p:spPr bwMode="auto">
          <a:xfrm>
            <a:off x="152400" y="5715000"/>
            <a:ext cx="23622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Arial Narrow" pitchFamily="34" charset="0"/>
                <a:cs typeface="Arial" pitchFamily="34" charset="0"/>
              </a:rPr>
              <a:t>Observations</a:t>
            </a:r>
          </a:p>
        </p:txBody>
      </p:sp>
      <p:sp>
        <p:nvSpPr>
          <p:cNvPr id="215059" name="Rectangle 25"/>
          <p:cNvSpPr>
            <a:spLocks noChangeArrowheads="1"/>
          </p:cNvSpPr>
          <p:nvPr/>
        </p:nvSpPr>
        <p:spPr bwMode="auto">
          <a:xfrm>
            <a:off x="76200" y="914400"/>
            <a:ext cx="3733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i="1">
                <a:solidFill>
                  <a:srgbClr val="000066"/>
                </a:solidFill>
                <a:cs typeface="Arial" pitchFamily="34" charset="0"/>
              </a:rPr>
              <a:t>Hourly cycling model</a:t>
            </a:r>
          </a:p>
        </p:txBody>
      </p:sp>
      <p:sp>
        <p:nvSpPr>
          <p:cNvPr id="55" name="Line 29"/>
          <p:cNvSpPr>
            <a:spLocks noChangeShapeType="1"/>
          </p:cNvSpPr>
          <p:nvPr/>
        </p:nvSpPr>
        <p:spPr bwMode="auto">
          <a:xfrm flipH="1">
            <a:off x="2895600" y="3581400"/>
            <a:ext cx="2895600" cy="2895600"/>
          </a:xfrm>
          <a:prstGeom prst="line">
            <a:avLst/>
          </a:prstGeom>
          <a:noFill/>
          <a:ln w="50800">
            <a:solidFill>
              <a:srgbClr val="FF0000"/>
            </a:solidFill>
            <a:prstDash val="dash"/>
            <a:round/>
            <a:headEnd type="none" w="sm" len="sm"/>
            <a:tailEnd type="none" w="sm" len="sm"/>
          </a:ln>
        </p:spPr>
        <p:txBody>
          <a:bodyPr/>
          <a:lstStyle/>
          <a:p>
            <a:pPr>
              <a:defRPr/>
            </a:pPr>
            <a:endParaRPr lang="en-US" kern="0" dirty="0">
              <a:solidFill>
                <a:sysClr val="windowText" lastClr="000000"/>
              </a:solidFill>
              <a:cs typeface="Arial" pitchFamily="34" charset="0"/>
            </a:endParaRPr>
          </a:p>
        </p:txBody>
      </p:sp>
      <p:pic>
        <p:nvPicPr>
          <p:cNvPr id="103445" name="Picture 112" descr="HRRR_cref_sfc_4z+f04.png"/>
          <p:cNvPicPr>
            <a:picLocks noChangeAspect="1"/>
          </p:cNvPicPr>
          <p:nvPr/>
        </p:nvPicPr>
        <p:blipFill>
          <a:blip r:embed="rId10"/>
          <a:srcRect l="4460" t="12715" r="4460" b="11127"/>
          <a:stretch>
            <a:fillRect/>
          </a:stretch>
        </p:blipFill>
        <p:spPr bwMode="auto">
          <a:xfrm>
            <a:off x="2689225" y="3886200"/>
            <a:ext cx="4854575" cy="2847975"/>
          </a:xfrm>
          <a:prstGeom prst="rect">
            <a:avLst/>
          </a:prstGeom>
          <a:noFill/>
          <a:ln w="63500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57" name="Rectangle 35"/>
          <p:cNvSpPr>
            <a:spLocks noChangeArrowheads="1"/>
          </p:cNvSpPr>
          <p:nvPr/>
        </p:nvSpPr>
        <p:spPr bwMode="auto">
          <a:xfrm>
            <a:off x="2692400" y="6248400"/>
            <a:ext cx="1574800" cy="495300"/>
          </a:xfrm>
          <a:prstGeom prst="rect">
            <a:avLst/>
          </a:prstGeom>
          <a:solidFill>
            <a:sysClr val="window" lastClr="FFFFFF">
              <a:alpha val="45097"/>
            </a:sysClr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defRPr/>
            </a:pPr>
            <a:r>
              <a:rPr lang="en-US" sz="3200" kern="0" dirty="0">
                <a:solidFill>
                  <a:srgbClr val="FF0000"/>
                </a:solidFill>
                <a:latin typeface="Arial Black" pitchFamily="34" charset="0"/>
                <a:cs typeface="Arial" pitchFamily="34" charset="0"/>
              </a:rPr>
              <a:t>HRRR</a:t>
            </a:r>
          </a:p>
        </p:txBody>
      </p:sp>
      <p:sp>
        <p:nvSpPr>
          <p:cNvPr id="215063" name="AutoShape 23"/>
          <p:cNvSpPr>
            <a:spLocks noChangeArrowheads="1"/>
          </p:cNvSpPr>
          <p:nvPr/>
        </p:nvSpPr>
        <p:spPr bwMode="auto">
          <a:xfrm rot="5400000">
            <a:off x="6134100" y="3771900"/>
            <a:ext cx="914400" cy="838200"/>
          </a:xfrm>
          <a:prstGeom prst="rightArrow">
            <a:avLst>
              <a:gd name="adj1" fmla="val 35713"/>
              <a:gd name="adj2" fmla="val 54874"/>
            </a:avLst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0000"/>
              </a:solidFill>
              <a:cs typeface="Arial" pitchFamily="34" charset="0"/>
            </a:endParaRPr>
          </a:p>
        </p:txBody>
      </p:sp>
      <p:sp>
        <p:nvSpPr>
          <p:cNvPr id="42" name="AutoShape 24"/>
          <p:cNvSpPr>
            <a:spLocks noChangeArrowheads="1"/>
          </p:cNvSpPr>
          <p:nvPr/>
        </p:nvSpPr>
        <p:spPr bwMode="auto">
          <a:xfrm rot="3129363">
            <a:off x="1897062" y="2932113"/>
            <a:ext cx="1133475" cy="533400"/>
          </a:xfrm>
          <a:prstGeom prst="rightArrow">
            <a:avLst>
              <a:gd name="adj1" fmla="val 35713"/>
              <a:gd name="adj2" fmla="val 105168"/>
            </a:avLst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FF"/>
              </a:solidFill>
              <a:cs typeface="Arial" pitchFamily="34" charset="0"/>
            </a:endParaRPr>
          </a:p>
        </p:txBody>
      </p:sp>
      <p:sp>
        <p:nvSpPr>
          <p:cNvPr id="43" name="Rectangle 20"/>
          <p:cNvSpPr>
            <a:spLocks noChangeArrowheads="1"/>
          </p:cNvSpPr>
          <p:nvPr/>
        </p:nvSpPr>
        <p:spPr bwMode="auto">
          <a:xfrm>
            <a:off x="152400" y="1676400"/>
            <a:ext cx="19812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i="1" dirty="0" err="1">
                <a:solidFill>
                  <a:srgbClr val="CC00CC"/>
                </a:solidFill>
                <a:latin typeface="Arial Narrow" pitchFamily="34" charset="0"/>
                <a:cs typeface="Arial" pitchFamily="34" charset="0"/>
              </a:rPr>
              <a:t>EnKF</a:t>
            </a:r>
            <a:r>
              <a:rPr lang="en-US" sz="2400" b="1" i="1" dirty="0">
                <a:solidFill>
                  <a:srgbClr val="CC00CC"/>
                </a:solidFill>
                <a:latin typeface="Arial Narrow" pitchFamily="34" charset="0"/>
                <a:cs typeface="Arial" pitchFamily="34" charset="0"/>
              </a:rPr>
              <a:t>-</a:t>
            </a:r>
          </a:p>
          <a:p>
            <a:pPr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i="1" dirty="0">
                <a:solidFill>
                  <a:srgbClr val="CC00CC"/>
                </a:solidFill>
                <a:latin typeface="Arial Narrow" pitchFamily="34" charset="0"/>
                <a:cs typeface="Arial" pitchFamily="34" charset="0"/>
              </a:rPr>
              <a:t>hybrid,</a:t>
            </a:r>
          </a:p>
          <a:p>
            <a:pPr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i="1" dirty="0">
                <a:solidFill>
                  <a:srgbClr val="0000FF"/>
                </a:solidFill>
                <a:latin typeface="Arial Narrow" pitchFamily="34" charset="0"/>
                <a:cs typeface="Arial" pitchFamily="34" charset="0"/>
              </a:rPr>
              <a:t>Radar and</a:t>
            </a:r>
          </a:p>
          <a:p>
            <a:pPr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i="1" dirty="0">
                <a:solidFill>
                  <a:srgbClr val="0000FF"/>
                </a:solidFill>
                <a:latin typeface="Arial Narrow" pitchFamily="34" charset="0"/>
                <a:cs typeface="Arial" pitchFamily="34" charset="0"/>
              </a:rPr>
              <a:t>Cloud </a:t>
            </a:r>
            <a:r>
              <a:rPr lang="en-US" sz="2400" b="1" i="1" dirty="0" err="1">
                <a:solidFill>
                  <a:srgbClr val="0000FF"/>
                </a:solidFill>
                <a:latin typeface="Arial Narrow" pitchFamily="34" charset="0"/>
                <a:cs typeface="Arial" pitchFamily="34" charset="0"/>
              </a:rPr>
              <a:t>anx</a:t>
            </a:r>
            <a:endParaRPr lang="en-US" sz="2400" b="1" i="1" dirty="0">
              <a:solidFill>
                <a:srgbClr val="0000FF"/>
              </a:solidFill>
              <a:latin typeface="Arial Narrow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72678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304055" y="3526846"/>
            <a:ext cx="9286418" cy="377481"/>
          </a:xfrm>
          <a:prstGeom prst="rect">
            <a:avLst/>
          </a:prstGeom>
          <a:solidFill>
            <a:srgbClr val="FFFF00"/>
          </a:solidFill>
          <a:ln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CBD4D-E190-624F-A33B-76D7304425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9272" y="479858"/>
            <a:ext cx="7881359" cy="3046988"/>
          </a:xfrm>
          <a:prstGeom prst="rect">
            <a:avLst/>
          </a:prstGeom>
          <a:noFill/>
          <a:ln>
            <a:solidFill>
              <a:srgbClr val="4F81BD"/>
            </a:solidFill>
          </a:ln>
        </p:spPr>
        <p:txBody>
          <a:bodyPr wrap="square" rtlCol="0">
            <a:spAutoFit/>
          </a:bodyPr>
          <a:lstStyle/>
          <a:p>
            <a:r>
              <a:rPr lang="en-US" sz="4800" u="sng" dirty="0" smtClean="0"/>
              <a:t>Outline</a:t>
            </a:r>
          </a:p>
          <a:p>
            <a:pPr marL="285750" indent="-285750">
              <a:buFont typeface="Arial"/>
              <a:buChar char="•"/>
            </a:pPr>
            <a:r>
              <a:rPr lang="en-US" sz="2400" b="1" dirty="0" smtClean="0"/>
              <a:t>HRRR</a:t>
            </a:r>
            <a:r>
              <a:rPr lang="en-US" sz="2400" dirty="0" smtClean="0"/>
              <a:t> (3km)/ </a:t>
            </a:r>
            <a:r>
              <a:rPr lang="en-US" sz="2400" b="1" dirty="0" smtClean="0"/>
              <a:t>RAP</a:t>
            </a:r>
            <a:r>
              <a:rPr lang="en-US" sz="2400" dirty="0" smtClean="0"/>
              <a:t> (13km) are the hourly updated models for NOAA.  Focus – situational awareness, decision making for severe weather, transportation, energy, all-season high-impact weather.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HRRR/RAP are only NOAA models that currently assimilate </a:t>
            </a:r>
            <a:r>
              <a:rPr lang="en-US" sz="2400" b="1" dirty="0" smtClean="0">
                <a:solidFill>
                  <a:srgbClr val="0000FF"/>
                </a:solidFill>
              </a:rPr>
              <a:t>satellite-based cloud</a:t>
            </a:r>
            <a:r>
              <a:rPr lang="en-US" sz="2400" b="1" dirty="0" smtClean="0"/>
              <a:t> </a:t>
            </a:r>
            <a:r>
              <a:rPr lang="en-US" sz="2400" dirty="0" smtClean="0"/>
              <a:t>and radar reflectivity data.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49732" t="44384" r="33012" b="10884"/>
          <a:stretch/>
        </p:blipFill>
        <p:spPr>
          <a:xfrm>
            <a:off x="7895258" y="105774"/>
            <a:ext cx="1554429" cy="3421072"/>
          </a:xfrm>
          <a:prstGeom prst="rect">
            <a:avLst/>
          </a:prstGeom>
        </p:spPr>
      </p:pic>
      <p:sp>
        <p:nvSpPr>
          <p:cNvPr id="9" name="Oval 189"/>
          <p:cNvSpPr>
            <a:spLocks noChangeArrowheads="1"/>
          </p:cNvSpPr>
          <p:nvPr/>
        </p:nvSpPr>
        <p:spPr bwMode="auto">
          <a:xfrm rot="20813233">
            <a:off x="8165951" y="1725124"/>
            <a:ext cx="589515" cy="1274228"/>
          </a:xfrm>
          <a:prstGeom prst="ellipse">
            <a:avLst/>
          </a:prstGeom>
          <a:noFill/>
          <a:ln w="82550">
            <a:solidFill>
              <a:srgbClr val="FF0000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  <a:scene3d>
            <a:camera prst="orthographicFront">
              <a:rot lat="0" lon="0" rev="19200000"/>
            </a:camera>
            <a:lightRig rig="threePt" dir="t"/>
          </a:scene3d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srgbClr val="FFFFFF"/>
              </a:solidFill>
              <a:ea typeface="+mn-ea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9272" y="3457573"/>
            <a:ext cx="8913091" cy="3323987"/>
          </a:xfrm>
          <a:prstGeom prst="rect">
            <a:avLst/>
          </a:prstGeom>
          <a:noFill/>
          <a:ln>
            <a:solidFill>
              <a:srgbClr val="3366FF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/>
              <a:t>2015 HRRR/RAP additions at NCEP:  </a:t>
            </a:r>
            <a:r>
              <a:rPr lang="en-US" sz="2400" b="1" dirty="0">
                <a:solidFill>
                  <a:srgbClr val="0000FF"/>
                </a:solidFill>
              </a:rPr>
              <a:t>lightning</a:t>
            </a:r>
            <a:r>
              <a:rPr lang="en-US" sz="2400" dirty="0"/>
              <a:t>, radial wind, </a:t>
            </a:r>
            <a:r>
              <a:rPr lang="en-US" sz="2400" dirty="0" err="1"/>
              <a:t>mesonet</a:t>
            </a:r>
            <a:endParaRPr lang="en-US" sz="2400" dirty="0"/>
          </a:p>
          <a:p>
            <a:pPr marL="285750" indent="-285750">
              <a:buFont typeface="Arial"/>
              <a:buChar char="•"/>
            </a:pPr>
            <a:r>
              <a:rPr lang="en-US" sz="2400" dirty="0"/>
              <a:t>HRRR/RAP assimilation at ESRL – 2014-2015: </a:t>
            </a:r>
          </a:p>
          <a:p>
            <a:pPr marL="742950" lvl="1" indent="-285750">
              <a:buFont typeface="Arial"/>
              <a:buChar char="•"/>
            </a:pPr>
            <a:r>
              <a:rPr lang="en-US" sz="2400" b="1" dirty="0">
                <a:solidFill>
                  <a:srgbClr val="0000FF"/>
                </a:solidFill>
              </a:rPr>
              <a:t>Cloud-top cooling from GOES</a:t>
            </a:r>
          </a:p>
          <a:p>
            <a:pPr marL="742950" lvl="1" indent="-285750">
              <a:buFont typeface="Arial"/>
              <a:buChar char="•"/>
            </a:pPr>
            <a:r>
              <a:rPr lang="en-US" sz="2400" b="1" dirty="0">
                <a:solidFill>
                  <a:srgbClr val="0000FF"/>
                </a:solidFill>
              </a:rPr>
              <a:t>Fire</a:t>
            </a:r>
            <a:r>
              <a:rPr lang="en-US" sz="2400" dirty="0">
                <a:solidFill>
                  <a:srgbClr val="0000FF"/>
                </a:solidFill>
              </a:rPr>
              <a:t> data </a:t>
            </a:r>
            <a:r>
              <a:rPr lang="en-US" sz="2400" dirty="0"/>
              <a:t>from </a:t>
            </a:r>
            <a:r>
              <a:rPr lang="en-US" sz="2400" b="1" dirty="0">
                <a:solidFill>
                  <a:srgbClr val="0000FF"/>
                </a:solidFill>
              </a:rPr>
              <a:t>ABBA, MODIS </a:t>
            </a:r>
            <a:r>
              <a:rPr lang="en-US" sz="2400" dirty="0"/>
              <a:t>for HRRR-</a:t>
            </a:r>
            <a:r>
              <a:rPr lang="en-US" sz="2400" dirty="0" err="1"/>
              <a:t>chem</a:t>
            </a:r>
            <a:r>
              <a:rPr lang="en-US" sz="2400" dirty="0"/>
              <a:t>-smoke, </a:t>
            </a:r>
            <a:r>
              <a:rPr lang="en-US" sz="2400" dirty="0" err="1"/>
              <a:t>RAPchem</a:t>
            </a:r>
            <a:endParaRPr lang="en-US" sz="2400" dirty="0"/>
          </a:p>
          <a:p>
            <a:pPr marL="742950" lvl="1" indent="-285750">
              <a:buFont typeface="Arial"/>
              <a:buChar char="•"/>
            </a:pPr>
            <a:r>
              <a:rPr lang="en-US" sz="2400" b="1" dirty="0">
                <a:solidFill>
                  <a:srgbClr val="0000FF"/>
                </a:solidFill>
              </a:rPr>
              <a:t>Direct readout radiance </a:t>
            </a:r>
            <a:r>
              <a:rPr lang="en-US" sz="2400" b="1" dirty="0"/>
              <a:t>data </a:t>
            </a:r>
            <a:r>
              <a:rPr lang="en-US" sz="2400" dirty="0"/>
              <a:t>from </a:t>
            </a:r>
            <a:r>
              <a:rPr lang="en-US" sz="2400" dirty="0">
                <a:solidFill>
                  <a:srgbClr val="0000FF"/>
                </a:solidFill>
              </a:rPr>
              <a:t>JPSS</a:t>
            </a:r>
          </a:p>
          <a:p>
            <a:pPr marL="742950" lvl="1" indent="-285750">
              <a:buFont typeface="Arial"/>
              <a:buChar char="•"/>
            </a:pPr>
            <a:r>
              <a:rPr lang="en-US" sz="2400" dirty="0"/>
              <a:t>Initial testing of global cloud analysis (in progress)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/>
              <a:t>Results from RAP OSEs (</a:t>
            </a:r>
            <a:r>
              <a:rPr lang="en-US" sz="2400" dirty="0" err="1"/>
              <a:t>obs</a:t>
            </a:r>
            <a:r>
              <a:rPr lang="en-US" sz="2400" dirty="0"/>
              <a:t> sensitivity experiments) from radiances and observations</a:t>
            </a:r>
          </a:p>
          <a:p>
            <a:endParaRPr lang="en-US" dirty="0"/>
          </a:p>
        </p:txBody>
      </p:sp>
      <p:pic>
        <p:nvPicPr>
          <p:cNvPr id="10" name="Picture 4" descr="Juice_dro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999" b="88000"/>
          <a:stretch>
            <a:fillRect/>
          </a:stretch>
        </p:blipFill>
        <p:spPr bwMode="auto">
          <a:xfrm>
            <a:off x="-7938" y="6400800"/>
            <a:ext cx="91519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9"/>
          <p:cNvSpPr>
            <a:spLocks/>
          </p:cNvSpPr>
          <p:nvPr/>
        </p:nvSpPr>
        <p:spPr bwMode="auto">
          <a:xfrm>
            <a:off x="76200" y="6400800"/>
            <a:ext cx="3505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bIns="0"/>
          <a:lstStyle/>
          <a:p>
            <a:r>
              <a:rPr lang="en-US" sz="2000" b="1" i="1" dirty="0" smtClean="0">
                <a:solidFill>
                  <a:srgbClr val="003399"/>
                </a:solidFill>
              </a:rPr>
              <a:t>Sat Science Week</a:t>
            </a:r>
            <a:endParaRPr lang="en-US" sz="2000" b="1" i="1" dirty="0">
              <a:solidFill>
                <a:srgbClr val="003399"/>
              </a:solidFill>
            </a:endParaRPr>
          </a:p>
        </p:txBody>
      </p:sp>
      <p:sp>
        <p:nvSpPr>
          <p:cNvPr id="12" name="Rectangle 73"/>
          <p:cNvSpPr>
            <a:spLocks/>
          </p:cNvSpPr>
          <p:nvPr/>
        </p:nvSpPr>
        <p:spPr bwMode="auto">
          <a:xfrm>
            <a:off x="2507615" y="6427312"/>
            <a:ext cx="4243961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bIns="0"/>
          <a:lstStyle/>
          <a:p>
            <a:r>
              <a:rPr lang="en-US" sz="2000" b="1" i="1" dirty="0" smtClean="0">
                <a:solidFill>
                  <a:srgbClr val="C00000"/>
                </a:solidFill>
              </a:rPr>
              <a:t>HRRR/RAP sat </a:t>
            </a:r>
            <a:r>
              <a:rPr lang="en-US" sz="2000" b="1" i="1" dirty="0" err="1" smtClean="0">
                <a:solidFill>
                  <a:srgbClr val="C00000"/>
                </a:solidFill>
              </a:rPr>
              <a:t>assim</a:t>
            </a:r>
            <a:r>
              <a:rPr lang="en-US" sz="2000" b="1" i="1" dirty="0" smtClean="0">
                <a:solidFill>
                  <a:srgbClr val="C00000"/>
                </a:solidFill>
              </a:rPr>
              <a:t> – high-impact </a:t>
            </a:r>
            <a:r>
              <a:rPr lang="en-US" sz="2000" b="1" i="1" dirty="0" err="1" smtClean="0">
                <a:solidFill>
                  <a:srgbClr val="C00000"/>
                </a:solidFill>
              </a:rPr>
              <a:t>wx</a:t>
            </a:r>
            <a:endParaRPr lang="en-US" sz="2000" b="1" i="1" dirty="0">
              <a:solidFill>
                <a:srgbClr val="C00000"/>
              </a:solidFill>
            </a:endParaRPr>
          </a:p>
        </p:txBody>
      </p:sp>
      <p:sp>
        <p:nvSpPr>
          <p:cNvPr id="14" name="Slide Number Placeholder 11"/>
          <p:cNvSpPr txBox="1">
            <a:spLocks/>
          </p:cNvSpPr>
          <p:nvPr/>
        </p:nvSpPr>
        <p:spPr bwMode="auto">
          <a:xfrm>
            <a:off x="8534400" y="6457950"/>
            <a:ext cx="533400" cy="40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0" latinLnBrk="0" hangingPunct="0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algn="l" defTabSz="457200" rtl="0" eaLnBrk="0" latinLnBrk="0" hangingPunct="0"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457200" rtl="0" eaLnBrk="0" latinLnBrk="0" hangingPunct="0"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457200" rtl="0" eaLnBrk="0" latinLnBrk="0" hangingPunct="0"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457200" rtl="0" eaLnBrk="0" latinLnBrk="0" hangingPunct="0"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5C04AC04-DC01-2E47-B228-88AF59C2B689}" type="slidenum">
              <a:rPr lang="en-US" sz="1600" b="1" smtClean="0">
                <a:solidFill>
                  <a:srgbClr val="003399"/>
                </a:solidFill>
                <a:latin typeface="Calibri" charset="0"/>
                <a:ea typeface="MS PGothic" charset="0"/>
                <a:cs typeface="MS PGothic" charset="0"/>
              </a:rPr>
              <a:pPr eaLnBrk="1" hangingPunct="1"/>
              <a:t>30</a:t>
            </a:fld>
            <a:endParaRPr lang="en-US" sz="1600" b="1" dirty="0">
              <a:solidFill>
                <a:srgbClr val="003399"/>
              </a:solidFill>
              <a:latin typeface="Calibri" charset="0"/>
              <a:ea typeface="MS PGothic" charset="0"/>
              <a:cs typeface="MS PGothic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6683375" y="6583363"/>
            <a:ext cx="76200" cy="76200"/>
          </a:xfrm>
          <a:prstGeom prst="ellipse">
            <a:avLst/>
          </a:prstGeom>
          <a:solidFill>
            <a:srgbClr val="00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2071252" y="6583363"/>
            <a:ext cx="76200" cy="76200"/>
          </a:xfrm>
          <a:prstGeom prst="ellipse">
            <a:avLst/>
          </a:prstGeom>
          <a:solidFill>
            <a:srgbClr val="00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7587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Text Box 31"/>
          <p:cNvSpPr txBox="1">
            <a:spLocks noChangeArrowheads="1"/>
          </p:cNvSpPr>
          <p:nvPr/>
        </p:nvSpPr>
        <p:spPr bwMode="auto">
          <a:xfrm>
            <a:off x="-228600" y="949325"/>
            <a:ext cx="5029200" cy="1141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buSzPct val="130000"/>
            </a:pPr>
            <a:r>
              <a:rPr lang="en-US" sz="2100" b="1">
                <a:solidFill>
                  <a:srgbClr val="FF0000"/>
                </a:solidFill>
                <a:latin typeface="Arial" charset="0"/>
                <a:cs typeface="Arial" charset="0"/>
              </a:rPr>
              <a:t>Digital filter-based assimilation initializes ongoing / developing convection / precipitation regions</a:t>
            </a:r>
          </a:p>
        </p:txBody>
      </p:sp>
      <p:sp>
        <p:nvSpPr>
          <p:cNvPr id="104451" name="Text Box 2"/>
          <p:cNvSpPr txBox="1">
            <a:spLocks noChangeArrowheads="1"/>
          </p:cNvSpPr>
          <p:nvPr/>
        </p:nvSpPr>
        <p:spPr bwMode="auto">
          <a:xfrm>
            <a:off x="3249613" y="4287838"/>
            <a:ext cx="2846387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FF0000"/>
                </a:solidFill>
                <a:latin typeface="Arial" charset="0"/>
                <a:cs typeface="Arial" charset="0"/>
              </a:rPr>
              <a:t>Forward integration,full physics </a:t>
            </a:r>
            <a:r>
              <a:rPr lang="en-US">
                <a:solidFill>
                  <a:srgbClr val="000000"/>
                </a:solidFill>
                <a:latin typeface="Arial" charset="0"/>
                <a:cs typeface="Arial" charset="0"/>
              </a:rPr>
              <a:t>with obs-based latent heating</a:t>
            </a:r>
          </a:p>
        </p:txBody>
      </p:sp>
      <p:sp>
        <p:nvSpPr>
          <p:cNvPr id="66564" name="Line 3"/>
          <p:cNvSpPr>
            <a:spLocks noChangeShapeType="1"/>
          </p:cNvSpPr>
          <p:nvPr/>
        </p:nvSpPr>
        <p:spPr bwMode="auto">
          <a:xfrm flipH="1">
            <a:off x="4968875" y="4860925"/>
            <a:ext cx="0" cy="722313"/>
          </a:xfrm>
          <a:prstGeom prst="line">
            <a:avLst/>
          </a:prstGeom>
          <a:noFill/>
          <a:ln w="50800">
            <a:solidFill>
              <a:srgbClr val="0099FF"/>
            </a:solidFill>
            <a:prstDash val="dash"/>
            <a:round/>
            <a:headEnd type="none" w="sm" len="sm"/>
            <a:tailEnd type="none" w="sm" len="sm"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04453" name="AutoShape 10"/>
          <p:cNvSpPr>
            <a:spLocks noChangeArrowheads="1"/>
          </p:cNvSpPr>
          <p:nvPr/>
        </p:nvSpPr>
        <p:spPr bwMode="auto">
          <a:xfrm flipH="1">
            <a:off x="1955800" y="3068638"/>
            <a:ext cx="2876550" cy="295275"/>
          </a:xfrm>
          <a:prstGeom prst="rightArrow">
            <a:avLst>
              <a:gd name="adj1" fmla="val 50000"/>
              <a:gd name="adj2" fmla="val 250810"/>
            </a:avLst>
          </a:prstGeom>
          <a:solidFill>
            <a:srgbClr val="0000CC"/>
          </a:solidFill>
          <a:ln w="381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CC"/>
              </a:solidFill>
              <a:cs typeface="Arial" charset="0"/>
            </a:endParaRPr>
          </a:p>
        </p:txBody>
      </p:sp>
      <p:sp>
        <p:nvSpPr>
          <p:cNvPr id="66566" name="Line 11"/>
          <p:cNvSpPr>
            <a:spLocks noChangeShapeType="1"/>
          </p:cNvSpPr>
          <p:nvPr/>
        </p:nvSpPr>
        <p:spPr bwMode="auto">
          <a:xfrm flipH="1">
            <a:off x="3251200" y="3573463"/>
            <a:ext cx="3175" cy="704850"/>
          </a:xfrm>
          <a:prstGeom prst="line">
            <a:avLst/>
          </a:prstGeom>
          <a:noFill/>
          <a:ln w="50800">
            <a:solidFill>
              <a:srgbClr val="0099FF"/>
            </a:solidFill>
            <a:prstDash val="sysDot"/>
            <a:round/>
            <a:headEnd type="none" w="sm" len="sm"/>
            <a:tailEnd type="none" w="sm" len="sm"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04455" name="Text Box 13"/>
          <p:cNvSpPr txBox="1">
            <a:spLocks noChangeArrowheads="1"/>
          </p:cNvSpPr>
          <p:nvPr/>
        </p:nvSpPr>
        <p:spPr bwMode="auto">
          <a:xfrm>
            <a:off x="1295400" y="2414588"/>
            <a:ext cx="7419975" cy="400050"/>
          </a:xfrm>
          <a:prstGeom prst="rect">
            <a:avLst/>
          </a:prstGeom>
          <a:solidFill>
            <a:srgbClr val="0099FF">
              <a:alpha val="79999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b="1">
                <a:solidFill>
                  <a:srgbClr val="FFFFFF"/>
                </a:solidFill>
                <a:latin typeface="Arial" charset="0"/>
                <a:cs typeface="Arial" charset="0"/>
              </a:rPr>
              <a:t>-20 min       -10 min              Initial          +10 min       + 20 min</a:t>
            </a:r>
          </a:p>
        </p:txBody>
      </p:sp>
      <p:sp>
        <p:nvSpPr>
          <p:cNvPr id="104456" name="AutoShape 15"/>
          <p:cNvSpPr>
            <a:spLocks noChangeArrowheads="1"/>
          </p:cNvSpPr>
          <p:nvPr/>
        </p:nvSpPr>
        <p:spPr bwMode="auto">
          <a:xfrm>
            <a:off x="4943475" y="5497513"/>
            <a:ext cx="3756025" cy="279400"/>
          </a:xfrm>
          <a:prstGeom prst="rightArrow">
            <a:avLst>
              <a:gd name="adj1" fmla="val 50000"/>
              <a:gd name="adj2" fmla="val 336080"/>
            </a:avLst>
          </a:prstGeom>
          <a:solidFill>
            <a:srgbClr val="008000"/>
          </a:solidFill>
          <a:ln w="381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104457" name="Picture 16" descr="both_rain_23mar05z_TILT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lum bright="-20000" contrast="60000"/>
          </a:blip>
          <a:srcRect l="9274" t="40277" r="27498" b="7141"/>
          <a:stretch>
            <a:fillRect/>
          </a:stretch>
        </p:blipFill>
        <p:spPr bwMode="auto">
          <a:xfrm>
            <a:off x="0" y="3746500"/>
            <a:ext cx="2632075" cy="2141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458" name="Text Box 17"/>
          <p:cNvSpPr txBox="1">
            <a:spLocks noChangeArrowheads="1"/>
          </p:cNvSpPr>
          <p:nvPr/>
        </p:nvSpPr>
        <p:spPr bwMode="auto">
          <a:xfrm>
            <a:off x="4981575" y="5878513"/>
            <a:ext cx="41624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8000"/>
                </a:solidFill>
                <a:latin typeface="Arial" charset="0"/>
                <a:cs typeface="Arial" charset="0"/>
              </a:rPr>
              <a:t>RAP / HRRR model forecast</a:t>
            </a:r>
          </a:p>
        </p:txBody>
      </p:sp>
      <p:sp>
        <p:nvSpPr>
          <p:cNvPr id="104459" name="Text Box 18"/>
          <p:cNvSpPr txBox="1">
            <a:spLocks noChangeArrowheads="1"/>
          </p:cNvSpPr>
          <p:nvPr/>
        </p:nvSpPr>
        <p:spPr bwMode="auto">
          <a:xfrm>
            <a:off x="2473325" y="3287713"/>
            <a:ext cx="29654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CC"/>
                </a:solidFill>
                <a:latin typeface="Arial" charset="0"/>
                <a:cs typeface="Arial" charset="0"/>
              </a:rPr>
              <a:t>Backwards integration,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CC"/>
                </a:solidFill>
                <a:latin typeface="Arial" charset="0"/>
                <a:cs typeface="Arial" charset="0"/>
              </a:rPr>
              <a:t>no physics</a:t>
            </a:r>
          </a:p>
        </p:txBody>
      </p:sp>
      <p:sp>
        <p:nvSpPr>
          <p:cNvPr id="66572" name="Line 19"/>
          <p:cNvSpPr>
            <a:spLocks noChangeShapeType="1"/>
          </p:cNvSpPr>
          <p:nvPr/>
        </p:nvSpPr>
        <p:spPr bwMode="auto">
          <a:xfrm flipH="1">
            <a:off x="4953000" y="3573463"/>
            <a:ext cx="3175" cy="704850"/>
          </a:xfrm>
          <a:prstGeom prst="line">
            <a:avLst/>
          </a:prstGeom>
          <a:noFill/>
          <a:ln w="50800">
            <a:solidFill>
              <a:srgbClr val="0099FF"/>
            </a:solidFill>
            <a:prstDash val="dash"/>
            <a:round/>
            <a:headEnd type="none" w="sm" len="sm"/>
            <a:tailEnd type="none" w="sm" len="sm"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04461" name="AutoShape 21"/>
          <p:cNvSpPr>
            <a:spLocks/>
          </p:cNvSpPr>
          <p:nvPr/>
        </p:nvSpPr>
        <p:spPr bwMode="auto">
          <a:xfrm>
            <a:off x="2451100" y="3617913"/>
            <a:ext cx="736600" cy="2413000"/>
          </a:xfrm>
          <a:prstGeom prst="rightBrace">
            <a:avLst>
              <a:gd name="adj1" fmla="val 27299"/>
              <a:gd name="adj2" fmla="val 50000"/>
            </a:avLst>
          </a:prstGeom>
          <a:noFill/>
          <a:ln w="889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4462" name="Text Box 22"/>
          <p:cNvSpPr txBox="1">
            <a:spLocks noChangeArrowheads="1"/>
          </p:cNvSpPr>
          <p:nvPr/>
        </p:nvSpPr>
        <p:spPr bwMode="auto">
          <a:xfrm>
            <a:off x="5078413" y="4860925"/>
            <a:ext cx="3633787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FF0000"/>
                </a:solidFill>
                <a:latin typeface="Arial" charset="0"/>
                <a:cs typeface="Arial" charset="0"/>
              </a:rPr>
              <a:t>Initial fields with improved balance, </a:t>
            </a:r>
            <a:r>
              <a:rPr lang="en-US">
                <a:solidFill>
                  <a:srgbClr val="000000"/>
                </a:solidFill>
                <a:latin typeface="Arial" charset="0"/>
                <a:cs typeface="Arial" charset="0"/>
              </a:rPr>
              <a:t>storm-scale circulation</a:t>
            </a:r>
          </a:p>
        </p:txBody>
      </p:sp>
      <p:sp>
        <p:nvSpPr>
          <p:cNvPr id="104463" name="AutoShape 12"/>
          <p:cNvSpPr>
            <a:spLocks noChangeArrowheads="1"/>
          </p:cNvSpPr>
          <p:nvPr/>
        </p:nvSpPr>
        <p:spPr bwMode="auto">
          <a:xfrm>
            <a:off x="3248025" y="4068763"/>
            <a:ext cx="3216275" cy="295275"/>
          </a:xfrm>
          <a:prstGeom prst="rightArrow">
            <a:avLst>
              <a:gd name="adj1" fmla="val 50000"/>
              <a:gd name="adj2" fmla="val 272312"/>
            </a:avLst>
          </a:prstGeom>
          <a:solidFill>
            <a:srgbClr val="FF0000"/>
          </a:solidFill>
          <a:ln w="381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66576" name="Line 19"/>
          <p:cNvSpPr>
            <a:spLocks noChangeShapeType="1"/>
          </p:cNvSpPr>
          <p:nvPr/>
        </p:nvSpPr>
        <p:spPr bwMode="auto">
          <a:xfrm>
            <a:off x="4943475" y="2754313"/>
            <a:ext cx="12700" cy="609600"/>
          </a:xfrm>
          <a:prstGeom prst="line">
            <a:avLst/>
          </a:prstGeom>
          <a:noFill/>
          <a:ln w="50800">
            <a:solidFill>
              <a:srgbClr val="0099FF"/>
            </a:solidFill>
            <a:prstDash val="dash"/>
            <a:round/>
            <a:headEnd type="none" w="sm" len="sm"/>
            <a:tailEnd type="none" w="sm" len="sm"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66577" name="Line 11"/>
          <p:cNvSpPr>
            <a:spLocks noChangeShapeType="1"/>
          </p:cNvSpPr>
          <p:nvPr/>
        </p:nvSpPr>
        <p:spPr bwMode="auto">
          <a:xfrm flipH="1">
            <a:off x="6553200" y="2754313"/>
            <a:ext cx="0" cy="2106612"/>
          </a:xfrm>
          <a:prstGeom prst="line">
            <a:avLst/>
          </a:prstGeom>
          <a:noFill/>
          <a:ln w="50800">
            <a:solidFill>
              <a:srgbClr val="0099FF"/>
            </a:solidFill>
            <a:prstDash val="sysDot"/>
            <a:round/>
            <a:headEnd type="none" w="sm" len="sm"/>
            <a:tailEnd type="none" w="sm" len="sm"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66578" name="Line 11"/>
          <p:cNvSpPr>
            <a:spLocks noChangeShapeType="1"/>
          </p:cNvSpPr>
          <p:nvPr/>
        </p:nvSpPr>
        <p:spPr bwMode="auto">
          <a:xfrm flipH="1">
            <a:off x="1952625" y="2754313"/>
            <a:ext cx="3175" cy="863600"/>
          </a:xfrm>
          <a:prstGeom prst="line">
            <a:avLst/>
          </a:prstGeom>
          <a:noFill/>
          <a:ln w="50800">
            <a:solidFill>
              <a:srgbClr val="0099FF"/>
            </a:solidFill>
            <a:prstDash val="sysDot"/>
            <a:round/>
            <a:headEnd type="none" w="sm" len="sm"/>
            <a:tailEnd type="none" w="sm" len="sm"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66579" name="Line 11"/>
          <p:cNvSpPr>
            <a:spLocks noChangeShapeType="1"/>
          </p:cNvSpPr>
          <p:nvPr/>
        </p:nvSpPr>
        <p:spPr bwMode="auto">
          <a:xfrm>
            <a:off x="3248025" y="2754313"/>
            <a:ext cx="9525" cy="314325"/>
          </a:xfrm>
          <a:prstGeom prst="line">
            <a:avLst/>
          </a:prstGeom>
          <a:noFill/>
          <a:ln w="50800">
            <a:solidFill>
              <a:srgbClr val="0099FF"/>
            </a:solidFill>
            <a:prstDash val="sysDot"/>
            <a:round/>
            <a:headEnd type="none" w="sm" len="sm"/>
            <a:tailEnd type="none" w="sm" len="sm"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66580" name="Line 11"/>
          <p:cNvSpPr>
            <a:spLocks noChangeShapeType="1"/>
          </p:cNvSpPr>
          <p:nvPr/>
        </p:nvSpPr>
        <p:spPr bwMode="auto">
          <a:xfrm flipH="1">
            <a:off x="8077200" y="2754313"/>
            <a:ext cx="0" cy="2106612"/>
          </a:xfrm>
          <a:prstGeom prst="line">
            <a:avLst/>
          </a:prstGeom>
          <a:noFill/>
          <a:ln w="50800">
            <a:solidFill>
              <a:srgbClr val="0099FF"/>
            </a:solidFill>
            <a:prstDash val="sysDot"/>
            <a:round/>
            <a:headEnd type="none" w="sm" len="sm"/>
            <a:tailEnd type="none" w="sm" len="sm"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04469" name="TextBox 13"/>
          <p:cNvSpPr txBox="1">
            <a:spLocks noChangeArrowheads="1"/>
          </p:cNvSpPr>
          <p:nvPr/>
        </p:nvSpPr>
        <p:spPr bwMode="auto">
          <a:xfrm>
            <a:off x="3810000" y="304800"/>
            <a:ext cx="162083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0000"/>
                </a:solidFill>
                <a:cs typeface="Arial" charset="0"/>
              </a:rPr>
              <a:t>Reflectivity</a:t>
            </a:r>
          </a:p>
        </p:txBody>
      </p:sp>
      <p:sp>
        <p:nvSpPr>
          <p:cNvPr id="41" name="Title 1"/>
          <p:cNvSpPr txBox="1">
            <a:spLocks/>
          </p:cNvSpPr>
          <p:nvPr/>
        </p:nvSpPr>
        <p:spPr>
          <a:xfrm>
            <a:off x="457200" y="80963"/>
            <a:ext cx="8229600" cy="576262"/>
          </a:xfrm>
          <a:prstGeom prst="rect">
            <a:avLst/>
          </a:prstGeom>
        </p:spPr>
        <p:txBody>
          <a:bodyPr anchor="ctr">
            <a:normAutofit fontScale="900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600" b="1" dirty="0" smtClean="0">
                <a:solidFill>
                  <a:srgbClr val="003399"/>
                </a:solidFill>
                <a:latin typeface="Tahoma" charset="0"/>
                <a:cs typeface="Tahoma" charset="0"/>
              </a:rPr>
              <a:t>HRRR (and RAP) Future Milestones</a:t>
            </a:r>
            <a:endParaRPr lang="en-US" sz="3600" b="1" dirty="0">
              <a:solidFill>
                <a:srgbClr val="003399"/>
              </a:solidFill>
              <a:latin typeface="Tahoma" charset="0"/>
              <a:cs typeface="Tahoma" charset="0"/>
            </a:endParaRPr>
          </a:p>
        </p:txBody>
      </p:sp>
      <p:sp>
        <p:nvSpPr>
          <p:cNvPr id="42" name="Title 1"/>
          <p:cNvSpPr txBox="1">
            <a:spLocks/>
          </p:cNvSpPr>
          <p:nvPr/>
        </p:nvSpPr>
        <p:spPr>
          <a:xfrm>
            <a:off x="457200" y="80963"/>
            <a:ext cx="8229600" cy="576262"/>
          </a:xfrm>
          <a:prstGeom prst="rect">
            <a:avLst/>
          </a:prstGeom>
        </p:spPr>
        <p:txBody>
          <a:bodyPr anchor="ctr">
            <a:normAutofit fontScale="900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600" b="1" dirty="0" smtClean="0">
                <a:solidFill>
                  <a:srgbClr val="003399"/>
                </a:solidFill>
                <a:latin typeface="Tahoma" charset="0"/>
                <a:cs typeface="Tahoma" charset="0"/>
              </a:rPr>
              <a:t>HRRR Milestones</a:t>
            </a:r>
            <a:endParaRPr lang="en-US" sz="3600" b="1" dirty="0">
              <a:solidFill>
                <a:srgbClr val="003399"/>
              </a:solidFill>
              <a:latin typeface="Tahoma" charset="0"/>
              <a:cs typeface="Tahoma" charset="0"/>
            </a:endParaRPr>
          </a:p>
        </p:txBody>
      </p:sp>
      <p:pic>
        <p:nvPicPr>
          <p:cNvPr id="104472" name="Picture 4" descr="Juice_drop"/>
          <p:cNvPicPr>
            <a:picLocks noChangeAspect="1" noChangeArrowheads="1"/>
          </p:cNvPicPr>
          <p:nvPr/>
        </p:nvPicPr>
        <p:blipFill>
          <a:blip r:embed="rId4"/>
          <a:srcRect l="2000" r="27000" b="88000"/>
          <a:stretch>
            <a:fillRect/>
          </a:stretch>
        </p:blipFill>
        <p:spPr bwMode="auto">
          <a:xfrm>
            <a:off x="0" y="0"/>
            <a:ext cx="915193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473" name="Picture 44" descr="Juice_drop"/>
          <p:cNvPicPr>
            <a:picLocks noChangeAspect="1" noChangeArrowheads="1"/>
          </p:cNvPicPr>
          <p:nvPr/>
        </p:nvPicPr>
        <p:blipFill>
          <a:blip r:embed="rId5"/>
          <a:srcRect r="29178" b="1334"/>
          <a:stretch>
            <a:fillRect/>
          </a:stretch>
        </p:blipFill>
        <p:spPr bwMode="auto">
          <a:xfrm>
            <a:off x="0" y="0"/>
            <a:ext cx="77152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86" name="Line 6"/>
          <p:cNvSpPr>
            <a:spLocks noChangeShapeType="1"/>
          </p:cNvSpPr>
          <p:nvPr/>
        </p:nvSpPr>
        <p:spPr bwMode="auto">
          <a:xfrm>
            <a:off x="0" y="762000"/>
            <a:ext cx="9144000" cy="0"/>
          </a:xfrm>
          <a:prstGeom prst="line">
            <a:avLst/>
          </a:prstGeom>
          <a:noFill/>
          <a:ln w="50800">
            <a:solidFill>
              <a:srgbClr val="003399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04475" name="Text Box 2"/>
          <p:cNvSpPr txBox="1">
            <a:spLocks noChangeArrowheads="1"/>
          </p:cNvSpPr>
          <p:nvPr/>
        </p:nvSpPr>
        <p:spPr bwMode="auto">
          <a:xfrm>
            <a:off x="35772" y="35776"/>
            <a:ext cx="91440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0000FF"/>
                </a:solidFill>
                <a:latin typeface="Arial Black" pitchFamily="34" charset="0"/>
              </a:rPr>
              <a:t>R</a:t>
            </a:r>
            <a:r>
              <a:rPr lang="en-US" sz="3200" b="1" dirty="0" smtClean="0">
                <a:solidFill>
                  <a:srgbClr val="0000FF"/>
                </a:solidFill>
                <a:latin typeface="Arial Black" pitchFamily="34" charset="0"/>
              </a:rPr>
              <a:t>adar/</a:t>
            </a:r>
            <a:r>
              <a:rPr lang="en-US" sz="3200" b="1" dirty="0" smtClean="0">
                <a:solidFill>
                  <a:srgbClr val="008000"/>
                </a:solidFill>
                <a:latin typeface="Arial Black" pitchFamily="34" charset="0"/>
              </a:rPr>
              <a:t>lightning</a:t>
            </a:r>
            <a:r>
              <a:rPr lang="en-US" sz="3200" b="1" dirty="0" smtClean="0">
                <a:solidFill>
                  <a:srgbClr val="0000FF"/>
                </a:solidFill>
                <a:latin typeface="Arial Black" pitchFamily="34" charset="0"/>
              </a:rPr>
              <a:t> </a:t>
            </a:r>
            <a:r>
              <a:rPr lang="en-US" sz="3200" b="1" dirty="0" smtClean="0">
                <a:solidFill>
                  <a:srgbClr val="000099"/>
                </a:solidFill>
                <a:latin typeface="Arial Black" pitchFamily="34" charset="0"/>
              </a:rPr>
              <a:t>digital </a:t>
            </a:r>
            <a:r>
              <a:rPr lang="en-US" sz="3200" b="1" dirty="0">
                <a:solidFill>
                  <a:srgbClr val="000099"/>
                </a:solidFill>
                <a:latin typeface="Arial Black" pitchFamily="34" charset="0"/>
              </a:rPr>
              <a:t>filter assimilation</a:t>
            </a:r>
          </a:p>
        </p:txBody>
      </p:sp>
      <p:sp>
        <p:nvSpPr>
          <p:cNvPr id="104476" name="Slide Number Placeholder 11"/>
          <p:cNvSpPr>
            <a:spLocks noGrp="1"/>
          </p:cNvSpPr>
          <p:nvPr>
            <p:ph type="sldNum" sz="quarter" idx="12"/>
          </p:nvPr>
        </p:nvSpPr>
        <p:spPr bwMode="auto">
          <a:xfrm>
            <a:off x="8534400" y="6457950"/>
            <a:ext cx="533400" cy="400050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6DC895AA-A645-49A7-AA30-B5F59926C030}" type="slidenum">
              <a:rPr lang="en-US" sz="1600" b="1" smtClean="0">
                <a:solidFill>
                  <a:srgbClr val="003399"/>
                </a:solidFill>
                <a:latin typeface="Calibri" pitchFamily="34" charset="0"/>
              </a:rPr>
              <a:pPr/>
              <a:t>31</a:t>
            </a:fld>
            <a:endParaRPr lang="en-US" sz="1600" b="1" smtClean="0">
              <a:solidFill>
                <a:srgbClr val="003399"/>
              </a:solidFill>
              <a:latin typeface="Calibri" pitchFamily="34" charset="0"/>
            </a:endParaRPr>
          </a:p>
        </p:txBody>
      </p:sp>
      <p:sp>
        <p:nvSpPr>
          <p:cNvPr id="66589" name="Rectangle 30"/>
          <p:cNvSpPr>
            <a:spLocks noChangeArrowheads="1"/>
          </p:cNvSpPr>
          <p:nvPr/>
        </p:nvSpPr>
        <p:spPr bwMode="auto">
          <a:xfrm>
            <a:off x="4724400" y="1219200"/>
            <a:ext cx="47244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è"/>
              <a:tabLst>
                <a:tab pos="457200" algn="l"/>
              </a:tabLst>
              <a:defRPr/>
            </a:pPr>
            <a:r>
              <a:rPr lang="en-US" sz="2000" b="1" dirty="0">
                <a:solidFill>
                  <a:srgbClr val="990099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Radar reflectivity   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/>
            </a:pPr>
            <a:r>
              <a:rPr lang="en-US" sz="2000" b="1" dirty="0">
                <a:solidFill>
                  <a:srgbClr val="990099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 </a:t>
            </a:r>
            <a:r>
              <a:rPr lang="en-US" sz="2000" b="1" dirty="0">
                <a:solidFill>
                  <a:srgbClr val="990099"/>
                </a:solidFill>
                <a:latin typeface="Arial" pitchFamily="34" charset="0"/>
                <a:cs typeface="Arial" pitchFamily="34" charset="0"/>
              </a:rPr>
              <a:t>Lightning </a:t>
            </a:r>
            <a:r>
              <a:rPr lang="en-US" sz="2000" b="1" dirty="0" smtClean="0">
                <a:solidFill>
                  <a:srgbClr val="990099"/>
                </a:solidFill>
                <a:latin typeface="Arial" pitchFamily="34" charset="0"/>
                <a:cs typeface="Arial" pitchFamily="34" charset="0"/>
              </a:rPr>
              <a:t>(GOES-R or ground)</a:t>
            </a:r>
            <a:endParaRPr lang="en-US" sz="2000" b="1" dirty="0">
              <a:solidFill>
                <a:srgbClr val="990099"/>
              </a:solidFill>
              <a:latin typeface="Arial" pitchFamily="34" charset="0"/>
              <a:cs typeface="Arial" pitchFamily="34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è"/>
              <a:tabLst>
                <a:tab pos="457200" algn="l"/>
              </a:tabLst>
              <a:defRPr/>
            </a:pPr>
            <a:r>
              <a:rPr lang="en-US" sz="2000" b="1" dirty="0">
                <a:solidFill>
                  <a:srgbClr val="990099"/>
                </a:solidFill>
                <a:latin typeface="Arial" pitchFamily="34" charset="0"/>
                <a:cs typeface="Arial" pitchFamily="34" charset="0"/>
              </a:rPr>
              <a:t> Satellite cloud-top cooling rate</a:t>
            </a:r>
          </a:p>
        </p:txBody>
      </p:sp>
      <p:sp>
        <p:nvSpPr>
          <p:cNvPr id="66590" name="Rectangle 31"/>
          <p:cNvSpPr>
            <a:spLocks noChangeArrowheads="1"/>
          </p:cNvSpPr>
          <p:nvPr/>
        </p:nvSpPr>
        <p:spPr bwMode="auto">
          <a:xfrm>
            <a:off x="4572000" y="838200"/>
            <a:ext cx="3733800" cy="40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/>
            </a:pPr>
            <a:r>
              <a:rPr lang="en-US" sz="2000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Use for following obs types:</a:t>
            </a:r>
          </a:p>
        </p:txBody>
      </p:sp>
      <p:sp>
        <p:nvSpPr>
          <p:cNvPr id="32" name="Oval 189"/>
          <p:cNvSpPr>
            <a:spLocks noChangeArrowheads="1"/>
          </p:cNvSpPr>
          <p:nvPr/>
        </p:nvSpPr>
        <p:spPr bwMode="auto">
          <a:xfrm rot="20813233">
            <a:off x="609935" y="4571087"/>
            <a:ext cx="589515" cy="1634845"/>
          </a:xfrm>
          <a:prstGeom prst="ellipse">
            <a:avLst/>
          </a:prstGeom>
          <a:noFill/>
          <a:ln w="82550">
            <a:solidFill>
              <a:srgbClr val="FF0000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  <a:scene3d>
            <a:camera prst="orthographicFront">
              <a:rot lat="0" lon="0" rev="19200000"/>
            </a:camera>
            <a:lightRig rig="threePt" dir="t"/>
          </a:scene3d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srgbClr val="FFFFFF"/>
              </a:solidFill>
              <a:ea typeface="+mn-ea"/>
            </a:endParaRPr>
          </a:p>
        </p:txBody>
      </p:sp>
      <p:sp>
        <p:nvSpPr>
          <p:cNvPr id="33" name="Oval 189"/>
          <p:cNvSpPr>
            <a:spLocks noChangeArrowheads="1"/>
          </p:cNvSpPr>
          <p:nvPr/>
        </p:nvSpPr>
        <p:spPr bwMode="auto">
          <a:xfrm rot="20813233">
            <a:off x="1938911" y="4425196"/>
            <a:ext cx="589515" cy="1005064"/>
          </a:xfrm>
          <a:prstGeom prst="ellipse">
            <a:avLst/>
          </a:prstGeom>
          <a:noFill/>
          <a:ln w="82550">
            <a:solidFill>
              <a:srgbClr val="FF0000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  <a:scene3d>
            <a:camera prst="orthographicFront">
              <a:rot lat="0" lon="0" rev="19200000"/>
            </a:camera>
            <a:lightRig rig="threePt" dir="t"/>
          </a:scene3d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srgbClr val="FFFFFF"/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2892907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304055" y="4224478"/>
            <a:ext cx="9286418" cy="377481"/>
          </a:xfrm>
          <a:prstGeom prst="rect">
            <a:avLst/>
          </a:prstGeom>
          <a:solidFill>
            <a:srgbClr val="FFFF00"/>
          </a:solidFill>
          <a:ln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CBD4D-E190-624F-A33B-76D7304425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9272" y="479858"/>
            <a:ext cx="7881359" cy="3046988"/>
          </a:xfrm>
          <a:prstGeom prst="rect">
            <a:avLst/>
          </a:prstGeom>
          <a:noFill/>
          <a:ln>
            <a:solidFill>
              <a:srgbClr val="4F81BD"/>
            </a:solidFill>
          </a:ln>
        </p:spPr>
        <p:txBody>
          <a:bodyPr wrap="square" rtlCol="0">
            <a:spAutoFit/>
          </a:bodyPr>
          <a:lstStyle/>
          <a:p>
            <a:r>
              <a:rPr lang="en-US" sz="4800" u="sng" dirty="0" smtClean="0"/>
              <a:t>Outline</a:t>
            </a:r>
          </a:p>
          <a:p>
            <a:pPr marL="285750" indent="-285750">
              <a:buFont typeface="Arial"/>
              <a:buChar char="•"/>
            </a:pPr>
            <a:r>
              <a:rPr lang="en-US" sz="2400" b="1" dirty="0" smtClean="0"/>
              <a:t>HRRR</a:t>
            </a:r>
            <a:r>
              <a:rPr lang="en-US" sz="2400" dirty="0" smtClean="0"/>
              <a:t> (3km)/ </a:t>
            </a:r>
            <a:r>
              <a:rPr lang="en-US" sz="2400" b="1" dirty="0" smtClean="0"/>
              <a:t>RAP</a:t>
            </a:r>
            <a:r>
              <a:rPr lang="en-US" sz="2400" dirty="0" smtClean="0"/>
              <a:t> (13km) are the hourly updated models for NOAA.  Focus – situational awareness, decision making for severe weather, transportation, energy, all-season high-impact weather.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HRRR/RAP are only NOAA models that currently assimilate </a:t>
            </a:r>
            <a:r>
              <a:rPr lang="en-US" sz="2400" b="1" dirty="0" smtClean="0">
                <a:solidFill>
                  <a:srgbClr val="0000FF"/>
                </a:solidFill>
              </a:rPr>
              <a:t>satellite-based cloud</a:t>
            </a:r>
            <a:r>
              <a:rPr lang="en-US" sz="2400" b="1" dirty="0" smtClean="0"/>
              <a:t> </a:t>
            </a:r>
            <a:r>
              <a:rPr lang="en-US" sz="2400" dirty="0" smtClean="0"/>
              <a:t>and radar reflectivity data.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49732" t="44384" r="33012" b="10884"/>
          <a:stretch/>
        </p:blipFill>
        <p:spPr>
          <a:xfrm>
            <a:off x="7895258" y="105774"/>
            <a:ext cx="1554429" cy="3421072"/>
          </a:xfrm>
          <a:prstGeom prst="rect">
            <a:avLst/>
          </a:prstGeom>
        </p:spPr>
      </p:pic>
      <p:sp>
        <p:nvSpPr>
          <p:cNvPr id="9" name="Oval 189"/>
          <p:cNvSpPr>
            <a:spLocks noChangeArrowheads="1"/>
          </p:cNvSpPr>
          <p:nvPr/>
        </p:nvSpPr>
        <p:spPr bwMode="auto">
          <a:xfrm rot="20813233">
            <a:off x="8165951" y="1725124"/>
            <a:ext cx="589515" cy="1274228"/>
          </a:xfrm>
          <a:prstGeom prst="ellipse">
            <a:avLst/>
          </a:prstGeom>
          <a:noFill/>
          <a:ln w="82550">
            <a:solidFill>
              <a:srgbClr val="FF0000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  <a:scene3d>
            <a:camera prst="orthographicFront">
              <a:rot lat="0" lon="0" rev="19200000"/>
            </a:camera>
            <a:lightRig rig="threePt" dir="t"/>
          </a:scene3d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srgbClr val="FFFFFF"/>
              </a:solidFill>
              <a:ea typeface="+mn-ea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9272" y="3457573"/>
            <a:ext cx="8913091" cy="3323987"/>
          </a:xfrm>
          <a:prstGeom prst="rect">
            <a:avLst/>
          </a:prstGeom>
          <a:noFill/>
          <a:ln>
            <a:solidFill>
              <a:srgbClr val="3366FF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/>
              <a:t>2015 HRRR/RAP additions at NCEP:  </a:t>
            </a:r>
            <a:r>
              <a:rPr lang="en-US" sz="2400" b="1" dirty="0">
                <a:solidFill>
                  <a:srgbClr val="0000FF"/>
                </a:solidFill>
              </a:rPr>
              <a:t>lightning</a:t>
            </a:r>
            <a:r>
              <a:rPr lang="en-US" sz="2400" dirty="0"/>
              <a:t>, radial wind, </a:t>
            </a:r>
            <a:r>
              <a:rPr lang="en-US" sz="2400" dirty="0" err="1"/>
              <a:t>mesonet</a:t>
            </a:r>
            <a:endParaRPr lang="en-US" sz="2400" dirty="0"/>
          </a:p>
          <a:p>
            <a:pPr marL="285750" indent="-285750">
              <a:buFont typeface="Arial"/>
              <a:buChar char="•"/>
            </a:pPr>
            <a:r>
              <a:rPr lang="en-US" sz="2400" dirty="0"/>
              <a:t>HRRR/RAP assimilation at ESRL – 2014-2015: </a:t>
            </a:r>
          </a:p>
          <a:p>
            <a:pPr marL="742950" lvl="1" indent="-285750">
              <a:buFont typeface="Arial"/>
              <a:buChar char="•"/>
            </a:pPr>
            <a:r>
              <a:rPr lang="en-US" sz="2400" b="1" dirty="0">
                <a:solidFill>
                  <a:srgbClr val="0000FF"/>
                </a:solidFill>
              </a:rPr>
              <a:t>Cloud-top cooling from GOES</a:t>
            </a:r>
          </a:p>
          <a:p>
            <a:pPr marL="742950" lvl="1" indent="-285750">
              <a:buFont typeface="Arial"/>
              <a:buChar char="•"/>
            </a:pPr>
            <a:r>
              <a:rPr lang="en-US" sz="2400" b="1" dirty="0">
                <a:solidFill>
                  <a:srgbClr val="0000FF"/>
                </a:solidFill>
              </a:rPr>
              <a:t>Fire</a:t>
            </a:r>
            <a:r>
              <a:rPr lang="en-US" sz="2400" dirty="0">
                <a:solidFill>
                  <a:srgbClr val="0000FF"/>
                </a:solidFill>
              </a:rPr>
              <a:t> data </a:t>
            </a:r>
            <a:r>
              <a:rPr lang="en-US" sz="2400" dirty="0"/>
              <a:t>from </a:t>
            </a:r>
            <a:r>
              <a:rPr lang="en-US" sz="2400" b="1" dirty="0">
                <a:solidFill>
                  <a:srgbClr val="0000FF"/>
                </a:solidFill>
              </a:rPr>
              <a:t>ABBA, MODIS </a:t>
            </a:r>
            <a:r>
              <a:rPr lang="en-US" sz="2400" dirty="0"/>
              <a:t>for HRRR-</a:t>
            </a:r>
            <a:r>
              <a:rPr lang="en-US" sz="2400" dirty="0" err="1"/>
              <a:t>chem</a:t>
            </a:r>
            <a:r>
              <a:rPr lang="en-US" sz="2400" dirty="0"/>
              <a:t>-smoke, </a:t>
            </a:r>
            <a:r>
              <a:rPr lang="en-US" sz="2400" dirty="0" err="1"/>
              <a:t>RAPchem</a:t>
            </a:r>
            <a:endParaRPr lang="en-US" sz="2400" dirty="0"/>
          </a:p>
          <a:p>
            <a:pPr marL="742950" lvl="1" indent="-285750">
              <a:buFont typeface="Arial"/>
              <a:buChar char="•"/>
            </a:pPr>
            <a:r>
              <a:rPr lang="en-US" sz="2400" b="1" dirty="0">
                <a:solidFill>
                  <a:srgbClr val="0000FF"/>
                </a:solidFill>
              </a:rPr>
              <a:t>Direct readout radiance </a:t>
            </a:r>
            <a:r>
              <a:rPr lang="en-US" sz="2400" b="1" dirty="0"/>
              <a:t>data </a:t>
            </a:r>
            <a:r>
              <a:rPr lang="en-US" sz="2400" dirty="0"/>
              <a:t>from </a:t>
            </a:r>
            <a:r>
              <a:rPr lang="en-US" sz="2400" dirty="0">
                <a:solidFill>
                  <a:srgbClr val="0000FF"/>
                </a:solidFill>
              </a:rPr>
              <a:t>JPSS</a:t>
            </a:r>
          </a:p>
          <a:p>
            <a:pPr marL="742950" lvl="1" indent="-285750">
              <a:buFont typeface="Arial"/>
              <a:buChar char="•"/>
            </a:pPr>
            <a:r>
              <a:rPr lang="en-US" sz="2400" dirty="0"/>
              <a:t>Initial testing of global cloud analysis (in progress)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/>
              <a:t>Results from RAP OSEs (</a:t>
            </a:r>
            <a:r>
              <a:rPr lang="en-US" sz="2400" dirty="0" err="1"/>
              <a:t>obs</a:t>
            </a:r>
            <a:r>
              <a:rPr lang="en-US" sz="2400" dirty="0"/>
              <a:t> sensitivity experiments) from radiances and observations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03066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323"/>
            <a:ext cx="86868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Cloud-top cooling (CTC) assimilation</a:t>
            </a:r>
            <a:br>
              <a:rPr lang="en-US" dirty="0" smtClean="0"/>
            </a:br>
            <a:r>
              <a:rPr lang="en-US" sz="3100" dirty="0" smtClean="0"/>
              <a:t>NOAA/ESRL/GSD and UAH</a:t>
            </a:r>
            <a:br>
              <a:rPr lang="en-US" sz="3100" dirty="0" smtClean="0"/>
            </a:br>
            <a:r>
              <a:rPr lang="en-US" sz="3100" dirty="0" smtClean="0"/>
              <a:t>Tracy Lorraine Smith, Steve </a:t>
            </a:r>
            <a:r>
              <a:rPr lang="en-US" sz="3100" dirty="0" err="1" smtClean="0"/>
              <a:t>Weygandt</a:t>
            </a:r>
            <a:r>
              <a:rPr lang="en-US" sz="3100" dirty="0" smtClean="0"/>
              <a:t>  // John </a:t>
            </a:r>
            <a:r>
              <a:rPr lang="en-US" sz="3100" dirty="0" err="1" smtClean="0"/>
              <a:t>Mecikalski</a:t>
            </a:r>
            <a:endParaRPr lang="en-US" sz="3100" dirty="0"/>
          </a:p>
        </p:txBody>
      </p:sp>
      <p:pic>
        <p:nvPicPr>
          <p:cNvPr id="4" name="Content Placeholder 3" descr="CREF_RAP_19jun14_1900_scm3v2_25d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92" r="2890"/>
          <a:stretch/>
        </p:blipFill>
        <p:spPr>
          <a:xfrm>
            <a:off x="3430697" y="1389749"/>
            <a:ext cx="2690462" cy="3995057"/>
          </a:xfrm>
        </p:spPr>
      </p:pic>
      <p:pic>
        <p:nvPicPr>
          <p:cNvPr id="5" name="Picture 4" descr="CREF_RAP_19jun14_1901_scm3v2_25d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41" r="2997"/>
          <a:stretch/>
        </p:blipFill>
        <p:spPr>
          <a:xfrm>
            <a:off x="6359864" y="1360718"/>
            <a:ext cx="2646241" cy="402408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314712" y="5416975"/>
            <a:ext cx="262108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RAP experiment: Analysis For 00h 25dBz 19z 19 June 2014.</a:t>
            </a:r>
          </a:p>
          <a:p>
            <a:r>
              <a:rPr lang="en-US" dirty="0" smtClean="0"/>
              <a:t>Improved CSI, POD, FAR with CTC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63747" y="5558974"/>
            <a:ext cx="248600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RAP1h Forecast</a:t>
            </a:r>
          </a:p>
          <a:p>
            <a:r>
              <a:rPr lang="en-US" dirty="0" smtClean="0"/>
              <a:t>valid 20z 19 June 2014</a:t>
            </a:r>
          </a:p>
          <a:p>
            <a:r>
              <a:rPr lang="en-US" dirty="0" smtClean="0"/>
              <a:t>CSI, POD same with CTC.</a:t>
            </a:r>
          </a:p>
        </p:txBody>
      </p:sp>
      <p:pic>
        <p:nvPicPr>
          <p:cNvPr id="8" name="Picture 7" descr="satcast_data_19jun14_19_noso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12" y="1389749"/>
            <a:ext cx="3175000" cy="27051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9712" y="4401241"/>
            <a:ext cx="30063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Cloud-top cooling data from </a:t>
            </a:r>
          </a:p>
          <a:p>
            <a:r>
              <a:rPr lang="en-US" dirty="0" err="1" smtClean="0"/>
              <a:t>U.Alabama</a:t>
            </a:r>
            <a:r>
              <a:rPr lang="en-US" dirty="0" smtClean="0"/>
              <a:t>-Huntsville.</a:t>
            </a:r>
          </a:p>
          <a:p>
            <a:r>
              <a:rPr lang="en-US" dirty="0" smtClean="0"/>
              <a:t>Assimilation of larger cooling than -3K/15min.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39712" y="5601570"/>
            <a:ext cx="3006300" cy="1200328"/>
          </a:xfrm>
          <a:prstGeom prst="rect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Next step:</a:t>
            </a:r>
          </a:p>
          <a:p>
            <a:r>
              <a:rPr lang="en-US" sz="2400" dirty="0" smtClean="0"/>
              <a:t>CTC assimilation at 3km in HRRR.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93025935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304055" y="4600652"/>
            <a:ext cx="9286418" cy="377481"/>
          </a:xfrm>
          <a:prstGeom prst="rect">
            <a:avLst/>
          </a:prstGeom>
          <a:solidFill>
            <a:srgbClr val="FFFF00"/>
          </a:solidFill>
          <a:ln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CBD4D-E190-624F-A33B-76D7304425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9272" y="479858"/>
            <a:ext cx="7881359" cy="3046988"/>
          </a:xfrm>
          <a:prstGeom prst="rect">
            <a:avLst/>
          </a:prstGeom>
          <a:noFill/>
          <a:ln>
            <a:solidFill>
              <a:srgbClr val="4F81BD"/>
            </a:solidFill>
          </a:ln>
        </p:spPr>
        <p:txBody>
          <a:bodyPr wrap="square" rtlCol="0">
            <a:spAutoFit/>
          </a:bodyPr>
          <a:lstStyle/>
          <a:p>
            <a:r>
              <a:rPr lang="en-US" sz="4800" u="sng" dirty="0" smtClean="0"/>
              <a:t>Outline</a:t>
            </a:r>
          </a:p>
          <a:p>
            <a:pPr marL="285750" indent="-285750">
              <a:buFont typeface="Arial"/>
              <a:buChar char="•"/>
            </a:pPr>
            <a:r>
              <a:rPr lang="en-US" sz="2400" b="1" dirty="0" smtClean="0"/>
              <a:t>HRRR</a:t>
            </a:r>
            <a:r>
              <a:rPr lang="en-US" sz="2400" dirty="0" smtClean="0"/>
              <a:t> (3km)/ </a:t>
            </a:r>
            <a:r>
              <a:rPr lang="en-US" sz="2400" b="1" dirty="0" smtClean="0"/>
              <a:t>RAP</a:t>
            </a:r>
            <a:r>
              <a:rPr lang="en-US" sz="2400" dirty="0" smtClean="0"/>
              <a:t> (13km) are the hourly updated models for NOAA.  Focus – situational awareness, decision making for severe weather, transportation, energy, all-season high-impact weather.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HRRR/RAP are only NOAA models that currently assimilate </a:t>
            </a:r>
            <a:r>
              <a:rPr lang="en-US" sz="2400" b="1" dirty="0" smtClean="0">
                <a:solidFill>
                  <a:srgbClr val="0000FF"/>
                </a:solidFill>
              </a:rPr>
              <a:t>satellite-based cloud</a:t>
            </a:r>
            <a:r>
              <a:rPr lang="en-US" sz="2400" b="1" dirty="0" smtClean="0"/>
              <a:t> </a:t>
            </a:r>
            <a:r>
              <a:rPr lang="en-US" sz="2400" dirty="0" smtClean="0"/>
              <a:t>and radar reflectivity data.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49732" t="44384" r="33012" b="10884"/>
          <a:stretch/>
        </p:blipFill>
        <p:spPr>
          <a:xfrm>
            <a:off x="7895258" y="105774"/>
            <a:ext cx="1554429" cy="3421072"/>
          </a:xfrm>
          <a:prstGeom prst="rect">
            <a:avLst/>
          </a:prstGeom>
        </p:spPr>
      </p:pic>
      <p:sp>
        <p:nvSpPr>
          <p:cNvPr id="9" name="Oval 189"/>
          <p:cNvSpPr>
            <a:spLocks noChangeArrowheads="1"/>
          </p:cNvSpPr>
          <p:nvPr/>
        </p:nvSpPr>
        <p:spPr bwMode="auto">
          <a:xfrm rot="20813233">
            <a:off x="8165951" y="1725124"/>
            <a:ext cx="589515" cy="1274228"/>
          </a:xfrm>
          <a:prstGeom prst="ellipse">
            <a:avLst/>
          </a:prstGeom>
          <a:noFill/>
          <a:ln w="82550">
            <a:solidFill>
              <a:srgbClr val="FF0000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  <a:scene3d>
            <a:camera prst="orthographicFront">
              <a:rot lat="0" lon="0" rev="19200000"/>
            </a:camera>
            <a:lightRig rig="threePt" dir="t"/>
          </a:scene3d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srgbClr val="FFFFFF"/>
              </a:solidFill>
              <a:ea typeface="+mn-ea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9272" y="3457573"/>
            <a:ext cx="8913091" cy="3323987"/>
          </a:xfrm>
          <a:prstGeom prst="rect">
            <a:avLst/>
          </a:prstGeom>
          <a:noFill/>
          <a:ln>
            <a:solidFill>
              <a:srgbClr val="3366FF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/>
              <a:t>2015 HRRR/RAP additions at NCEP:  </a:t>
            </a:r>
            <a:r>
              <a:rPr lang="en-US" sz="2400" b="1" dirty="0">
                <a:solidFill>
                  <a:srgbClr val="0000FF"/>
                </a:solidFill>
              </a:rPr>
              <a:t>lightning</a:t>
            </a:r>
            <a:r>
              <a:rPr lang="en-US" sz="2400" dirty="0"/>
              <a:t>, radial wind, </a:t>
            </a:r>
            <a:r>
              <a:rPr lang="en-US" sz="2400" dirty="0" err="1"/>
              <a:t>mesonet</a:t>
            </a:r>
            <a:endParaRPr lang="en-US" sz="2400" dirty="0"/>
          </a:p>
          <a:p>
            <a:pPr marL="285750" indent="-285750">
              <a:buFont typeface="Arial"/>
              <a:buChar char="•"/>
            </a:pPr>
            <a:r>
              <a:rPr lang="en-US" sz="2400" dirty="0"/>
              <a:t>HRRR/RAP assimilation at ESRL – 2014-2015: </a:t>
            </a:r>
          </a:p>
          <a:p>
            <a:pPr marL="742950" lvl="1" indent="-285750">
              <a:buFont typeface="Arial"/>
              <a:buChar char="•"/>
            </a:pPr>
            <a:r>
              <a:rPr lang="en-US" sz="2400" b="1" dirty="0">
                <a:solidFill>
                  <a:srgbClr val="0000FF"/>
                </a:solidFill>
              </a:rPr>
              <a:t>Cloud-top cooling from GOES</a:t>
            </a:r>
          </a:p>
          <a:p>
            <a:pPr marL="742950" lvl="1" indent="-285750">
              <a:buFont typeface="Arial"/>
              <a:buChar char="•"/>
            </a:pPr>
            <a:r>
              <a:rPr lang="en-US" sz="2400" b="1" dirty="0">
                <a:solidFill>
                  <a:srgbClr val="0000FF"/>
                </a:solidFill>
              </a:rPr>
              <a:t>Fire</a:t>
            </a:r>
            <a:r>
              <a:rPr lang="en-US" sz="2400" dirty="0">
                <a:solidFill>
                  <a:srgbClr val="0000FF"/>
                </a:solidFill>
              </a:rPr>
              <a:t> data </a:t>
            </a:r>
            <a:r>
              <a:rPr lang="en-US" sz="2400" dirty="0"/>
              <a:t>from </a:t>
            </a:r>
            <a:r>
              <a:rPr lang="en-US" sz="2400" b="1" dirty="0">
                <a:solidFill>
                  <a:srgbClr val="0000FF"/>
                </a:solidFill>
              </a:rPr>
              <a:t>ABBA, MODIS </a:t>
            </a:r>
            <a:r>
              <a:rPr lang="en-US" sz="2400" dirty="0"/>
              <a:t>for HRRR-</a:t>
            </a:r>
            <a:r>
              <a:rPr lang="en-US" sz="2400" dirty="0" err="1"/>
              <a:t>chem</a:t>
            </a:r>
            <a:r>
              <a:rPr lang="en-US" sz="2400" dirty="0"/>
              <a:t>-smoke, </a:t>
            </a:r>
            <a:r>
              <a:rPr lang="en-US" sz="2400" dirty="0" err="1"/>
              <a:t>RAPchem</a:t>
            </a:r>
            <a:endParaRPr lang="en-US" sz="2400" dirty="0"/>
          </a:p>
          <a:p>
            <a:pPr marL="742950" lvl="1" indent="-285750">
              <a:buFont typeface="Arial"/>
              <a:buChar char="•"/>
            </a:pPr>
            <a:r>
              <a:rPr lang="en-US" sz="2400" b="1" dirty="0">
                <a:solidFill>
                  <a:srgbClr val="0000FF"/>
                </a:solidFill>
              </a:rPr>
              <a:t>Direct readout radiance </a:t>
            </a:r>
            <a:r>
              <a:rPr lang="en-US" sz="2400" b="1" dirty="0"/>
              <a:t>data </a:t>
            </a:r>
            <a:r>
              <a:rPr lang="en-US" sz="2400" dirty="0"/>
              <a:t>from </a:t>
            </a:r>
            <a:r>
              <a:rPr lang="en-US" sz="2400" dirty="0">
                <a:solidFill>
                  <a:srgbClr val="0000FF"/>
                </a:solidFill>
              </a:rPr>
              <a:t>JPSS</a:t>
            </a:r>
          </a:p>
          <a:p>
            <a:pPr marL="742950" lvl="1" indent="-285750">
              <a:buFont typeface="Arial"/>
              <a:buChar char="•"/>
            </a:pPr>
            <a:r>
              <a:rPr lang="en-US" sz="2400" dirty="0"/>
              <a:t>Initial testing of global cloud analysis (in progress)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/>
              <a:t>Results from RAP OSEs (</a:t>
            </a:r>
            <a:r>
              <a:rPr lang="en-US" sz="2400" dirty="0" err="1"/>
              <a:t>obs</a:t>
            </a:r>
            <a:r>
              <a:rPr lang="en-US" sz="2400" dirty="0"/>
              <a:t> sensitivity experiments) from radiances and observations</a:t>
            </a:r>
          </a:p>
          <a:p>
            <a:endParaRPr lang="en-US" dirty="0"/>
          </a:p>
        </p:txBody>
      </p:sp>
      <p:pic>
        <p:nvPicPr>
          <p:cNvPr id="10" name="Picture 4" descr="Juice_dro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999" b="88000"/>
          <a:stretch>
            <a:fillRect/>
          </a:stretch>
        </p:blipFill>
        <p:spPr bwMode="auto">
          <a:xfrm>
            <a:off x="-7938" y="6400800"/>
            <a:ext cx="91519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9"/>
          <p:cNvSpPr>
            <a:spLocks/>
          </p:cNvSpPr>
          <p:nvPr/>
        </p:nvSpPr>
        <p:spPr bwMode="auto">
          <a:xfrm>
            <a:off x="76200" y="6400800"/>
            <a:ext cx="3505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bIns="0"/>
          <a:lstStyle/>
          <a:p>
            <a:r>
              <a:rPr lang="en-US" sz="2000" b="1" i="1" dirty="0" smtClean="0">
                <a:solidFill>
                  <a:srgbClr val="003399"/>
                </a:solidFill>
              </a:rPr>
              <a:t>Sat Science Week</a:t>
            </a:r>
            <a:endParaRPr lang="en-US" sz="2000" b="1" i="1" dirty="0">
              <a:solidFill>
                <a:srgbClr val="003399"/>
              </a:solidFill>
            </a:endParaRPr>
          </a:p>
        </p:txBody>
      </p:sp>
      <p:sp>
        <p:nvSpPr>
          <p:cNvPr id="12" name="Rectangle 73"/>
          <p:cNvSpPr>
            <a:spLocks/>
          </p:cNvSpPr>
          <p:nvPr/>
        </p:nvSpPr>
        <p:spPr bwMode="auto">
          <a:xfrm>
            <a:off x="2507615" y="6427312"/>
            <a:ext cx="4243961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bIns="0"/>
          <a:lstStyle/>
          <a:p>
            <a:r>
              <a:rPr lang="en-US" sz="2000" b="1" i="1" dirty="0" smtClean="0">
                <a:solidFill>
                  <a:srgbClr val="C00000"/>
                </a:solidFill>
              </a:rPr>
              <a:t>HRRR/RAP sat </a:t>
            </a:r>
            <a:r>
              <a:rPr lang="en-US" sz="2000" b="1" i="1" dirty="0" err="1" smtClean="0">
                <a:solidFill>
                  <a:srgbClr val="C00000"/>
                </a:solidFill>
              </a:rPr>
              <a:t>assim</a:t>
            </a:r>
            <a:r>
              <a:rPr lang="en-US" sz="2000" b="1" i="1" dirty="0" smtClean="0">
                <a:solidFill>
                  <a:srgbClr val="C00000"/>
                </a:solidFill>
              </a:rPr>
              <a:t> – high-impact </a:t>
            </a:r>
            <a:r>
              <a:rPr lang="en-US" sz="2000" b="1" i="1" dirty="0" err="1" smtClean="0">
                <a:solidFill>
                  <a:srgbClr val="C00000"/>
                </a:solidFill>
              </a:rPr>
              <a:t>wx</a:t>
            </a:r>
            <a:endParaRPr lang="en-US" sz="2000" b="1" i="1" dirty="0">
              <a:solidFill>
                <a:srgbClr val="C00000"/>
              </a:solidFill>
            </a:endParaRPr>
          </a:p>
        </p:txBody>
      </p:sp>
      <p:sp>
        <p:nvSpPr>
          <p:cNvPr id="14" name="Slide Number Placeholder 11"/>
          <p:cNvSpPr txBox="1">
            <a:spLocks/>
          </p:cNvSpPr>
          <p:nvPr/>
        </p:nvSpPr>
        <p:spPr bwMode="auto">
          <a:xfrm>
            <a:off x="8534400" y="6457950"/>
            <a:ext cx="533400" cy="40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0" latinLnBrk="0" hangingPunct="0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algn="l" defTabSz="457200" rtl="0" eaLnBrk="0" latinLnBrk="0" hangingPunct="0"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457200" rtl="0" eaLnBrk="0" latinLnBrk="0" hangingPunct="0"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457200" rtl="0" eaLnBrk="0" latinLnBrk="0" hangingPunct="0"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457200" rtl="0" eaLnBrk="0" latinLnBrk="0" hangingPunct="0"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5C04AC04-DC01-2E47-B228-88AF59C2B689}" type="slidenum">
              <a:rPr lang="en-US" sz="1600" b="1" smtClean="0">
                <a:solidFill>
                  <a:srgbClr val="003399"/>
                </a:solidFill>
                <a:latin typeface="Calibri" charset="0"/>
                <a:ea typeface="MS PGothic" charset="0"/>
                <a:cs typeface="MS PGothic" charset="0"/>
              </a:rPr>
              <a:pPr eaLnBrk="1" hangingPunct="1"/>
              <a:t>34</a:t>
            </a:fld>
            <a:endParaRPr lang="en-US" sz="1600" b="1" dirty="0">
              <a:solidFill>
                <a:srgbClr val="003399"/>
              </a:solidFill>
              <a:latin typeface="Calibri" charset="0"/>
              <a:ea typeface="MS PGothic" charset="0"/>
              <a:cs typeface="MS PGothic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6683375" y="6583363"/>
            <a:ext cx="76200" cy="76200"/>
          </a:xfrm>
          <a:prstGeom prst="ellipse">
            <a:avLst/>
          </a:prstGeom>
          <a:solidFill>
            <a:srgbClr val="00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2071252" y="6583363"/>
            <a:ext cx="76200" cy="76200"/>
          </a:xfrm>
          <a:prstGeom prst="ellipse">
            <a:avLst/>
          </a:prstGeom>
          <a:solidFill>
            <a:srgbClr val="00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91160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CBD4D-E190-624F-A33B-76D7304425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Picture 3" descr="Screen Shot 2015-02-24 at 6.09.0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3632"/>
            <a:ext cx="4818283" cy="823997"/>
          </a:xfrm>
          <a:prstGeom prst="rect">
            <a:avLst/>
          </a:prstGeom>
        </p:spPr>
      </p:pic>
      <p:pic>
        <p:nvPicPr>
          <p:cNvPr id="6" name="Picture 5" descr="Screen Shot 2015-02-24 at 6.09.41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57" t="34952" r="79453" b="51725"/>
          <a:stretch/>
        </p:blipFill>
        <p:spPr>
          <a:xfrm>
            <a:off x="1" y="3332556"/>
            <a:ext cx="3935563" cy="3388919"/>
          </a:xfrm>
          <a:prstGeom prst="rect">
            <a:avLst/>
          </a:prstGeom>
        </p:spPr>
      </p:pic>
      <p:pic>
        <p:nvPicPr>
          <p:cNvPr id="5" name="Picture 4" descr="Screen Shot 2015-02-24 at 6.09.41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91"/>
          <a:stretch/>
        </p:blipFill>
        <p:spPr>
          <a:xfrm>
            <a:off x="1" y="1391607"/>
            <a:ext cx="3118810" cy="2486857"/>
          </a:xfrm>
          <a:prstGeom prst="rect">
            <a:avLst/>
          </a:prstGeom>
        </p:spPr>
      </p:pic>
      <p:pic>
        <p:nvPicPr>
          <p:cNvPr id="8" name="Picture 7" descr="Screen Shot 2015-02-24 at 6.09.41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10" t="79834" r="8491"/>
          <a:stretch/>
        </p:blipFill>
        <p:spPr>
          <a:xfrm>
            <a:off x="224462" y="3332555"/>
            <a:ext cx="5176903" cy="1186535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7" name="Picture 6" descr="Screen Shot 2015-02-24 at 6.36.10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3550" y="1476375"/>
            <a:ext cx="4559300" cy="52451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008476" y="56021"/>
            <a:ext cx="6688049" cy="584776"/>
          </a:xfrm>
          <a:prstGeom prst="rect">
            <a:avLst/>
          </a:prstGeom>
          <a:solidFill>
            <a:srgbClr val="FFFF00"/>
          </a:solidFill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0000FF"/>
                </a:solidFill>
              </a:rPr>
              <a:t>HRRR-</a:t>
            </a:r>
            <a:r>
              <a:rPr lang="en-US" sz="3200" b="1" dirty="0" err="1" smtClean="0">
                <a:solidFill>
                  <a:srgbClr val="0000FF"/>
                </a:solidFill>
              </a:rPr>
              <a:t>chem</a:t>
            </a:r>
            <a:r>
              <a:rPr lang="en-US" sz="3200" b="1" dirty="0" smtClean="0">
                <a:solidFill>
                  <a:srgbClr val="0000FF"/>
                </a:solidFill>
              </a:rPr>
              <a:t> – assimilation of WFABBA</a:t>
            </a:r>
            <a:endParaRPr lang="en-US" sz="3200" b="1" dirty="0">
              <a:solidFill>
                <a:srgbClr val="0000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981828" y="1086096"/>
            <a:ext cx="3156163" cy="2062103"/>
          </a:xfrm>
          <a:prstGeom prst="rect">
            <a:avLst/>
          </a:prstGeom>
          <a:solidFill>
            <a:srgbClr val="FFFF00"/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HRRR-chem-3km</a:t>
            </a:r>
          </a:p>
          <a:p>
            <a:r>
              <a:rPr lang="en-US" sz="3200" dirty="0" smtClean="0"/>
              <a:t>PM25- surface</a:t>
            </a:r>
          </a:p>
          <a:p>
            <a:r>
              <a:rPr lang="en-US" sz="3200" dirty="0" smtClean="0"/>
              <a:t>11h </a:t>
            </a:r>
            <a:r>
              <a:rPr lang="en-US" sz="3200" dirty="0" err="1" smtClean="0"/>
              <a:t>fcst</a:t>
            </a:r>
            <a:r>
              <a:rPr lang="en-US" sz="3200" dirty="0" smtClean="0"/>
              <a:t> valid 17z 24 Feb 2015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6372186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459" name="Picture 3" descr="amb:jmbrown:Desktop:Screen Shot 2014-06-12 at 5.13.14 PM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89"/>
          <a:stretch>
            <a:fillRect/>
          </a:stretch>
        </p:blipFill>
        <p:spPr bwMode="auto">
          <a:xfrm>
            <a:off x="50800" y="1915863"/>
            <a:ext cx="9101138" cy="4857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339167" y="747175"/>
            <a:ext cx="4803246" cy="126188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b="1" dirty="0" smtClean="0"/>
              <a:t>Example:  RAP </a:t>
            </a:r>
            <a:r>
              <a:rPr lang="en-US" b="1" dirty="0"/>
              <a:t>cold-start tests </a:t>
            </a:r>
            <a:r>
              <a:rPr lang="en-US" b="1" dirty="0" smtClean="0"/>
              <a:t>without/with aerosol-aware </a:t>
            </a:r>
            <a:r>
              <a:rPr lang="en-US" b="1" dirty="0"/>
              <a:t>cloud </a:t>
            </a:r>
            <a:r>
              <a:rPr lang="en-US" b="1" dirty="0" smtClean="0"/>
              <a:t>microphysics.</a:t>
            </a:r>
          </a:p>
          <a:p>
            <a:pPr>
              <a:defRPr/>
            </a:pPr>
            <a:r>
              <a:rPr lang="en-US" b="1" dirty="0"/>
              <a:t> </a:t>
            </a:r>
            <a:r>
              <a:rPr lang="en-US" b="1" dirty="0" smtClean="0"/>
              <a:t>  </a:t>
            </a:r>
            <a:r>
              <a:rPr lang="en-US" sz="2000" b="1" i="1" dirty="0" smtClean="0">
                <a:solidFill>
                  <a:srgbClr val="FF0000"/>
                </a:solidFill>
              </a:rPr>
              <a:t>More small-scale cloud with more CCN over land.</a:t>
            </a:r>
            <a:endParaRPr lang="en-US" b="1" i="1" dirty="0">
              <a:solidFill>
                <a:srgbClr val="FF0000"/>
              </a:solidFill>
            </a:endParaRPr>
          </a:p>
        </p:txBody>
      </p:sp>
      <p:pic>
        <p:nvPicPr>
          <p:cNvPr id="6" name="Picture 10" descr="Juice_dro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" r="27000" b="88000"/>
          <a:stretch>
            <a:fillRect/>
          </a:stretch>
        </p:blipFill>
        <p:spPr bwMode="auto">
          <a:xfrm>
            <a:off x="0" y="0"/>
            <a:ext cx="91519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1" descr="Juice_dro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178" b="1334"/>
          <a:stretch>
            <a:fillRect/>
          </a:stretch>
        </p:blipFill>
        <p:spPr bwMode="auto">
          <a:xfrm>
            <a:off x="0" y="0"/>
            <a:ext cx="77152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Line 6"/>
          <p:cNvSpPr>
            <a:spLocks noChangeShapeType="1"/>
          </p:cNvSpPr>
          <p:nvPr/>
        </p:nvSpPr>
        <p:spPr bwMode="auto">
          <a:xfrm>
            <a:off x="-1588" y="731838"/>
            <a:ext cx="9144001" cy="0"/>
          </a:xfrm>
          <a:prstGeom prst="line">
            <a:avLst/>
          </a:prstGeom>
          <a:noFill/>
          <a:ln w="50800">
            <a:solidFill>
              <a:srgbClr val="0033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" name="Rectangle 14"/>
          <p:cNvSpPr>
            <a:spLocks noChangeArrowheads="1"/>
          </p:cNvSpPr>
          <p:nvPr/>
        </p:nvSpPr>
        <p:spPr bwMode="auto">
          <a:xfrm>
            <a:off x="304800" y="0"/>
            <a:ext cx="8610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3200" b="1" dirty="0" smtClean="0">
                <a:solidFill>
                  <a:srgbClr val="003399"/>
                </a:solidFill>
                <a:latin typeface="Arial Black" charset="0"/>
              </a:rPr>
              <a:t>NCEP RAP</a:t>
            </a:r>
            <a:r>
              <a:rPr lang="en-US" sz="3200" b="1" dirty="0" smtClean="0">
                <a:solidFill>
                  <a:srgbClr val="FF0000"/>
                </a:solidFill>
                <a:latin typeface="Arial Black" charset="0"/>
              </a:rPr>
              <a:t>v3</a:t>
            </a:r>
            <a:r>
              <a:rPr lang="en-US" sz="3200" b="1" dirty="0" smtClean="0">
                <a:solidFill>
                  <a:srgbClr val="003399"/>
                </a:solidFill>
                <a:latin typeface="Arial Black" charset="0"/>
              </a:rPr>
              <a:t>/</a:t>
            </a:r>
            <a:r>
              <a:rPr lang="en-US" sz="3200" b="1" dirty="0">
                <a:solidFill>
                  <a:srgbClr val="003399"/>
                </a:solidFill>
                <a:latin typeface="Arial Black" charset="0"/>
              </a:rPr>
              <a:t>HRRR</a:t>
            </a:r>
            <a:r>
              <a:rPr lang="en-US" sz="3200" b="1" dirty="0">
                <a:solidFill>
                  <a:srgbClr val="FF0000"/>
                </a:solidFill>
                <a:latin typeface="Arial Black" charset="0"/>
              </a:rPr>
              <a:t>v2</a:t>
            </a:r>
            <a:r>
              <a:rPr lang="en-US" sz="3200" b="1" dirty="0">
                <a:solidFill>
                  <a:srgbClr val="003399"/>
                </a:solidFill>
                <a:latin typeface="Arial Black" charset="0"/>
              </a:rPr>
              <a:t>-</a:t>
            </a:r>
            <a:r>
              <a:rPr lang="en-US" sz="3200" b="1" dirty="0">
                <a:solidFill>
                  <a:srgbClr val="FF0000"/>
                </a:solidFill>
                <a:latin typeface="Arial Black" charset="0"/>
              </a:rPr>
              <a:t>2015</a:t>
            </a:r>
            <a:r>
              <a:rPr lang="en-US" sz="3200" b="1" dirty="0">
                <a:solidFill>
                  <a:srgbClr val="003399"/>
                </a:solidFill>
                <a:latin typeface="Arial Black" charset="0"/>
              </a:rPr>
              <a:t> Changes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88502" y="849084"/>
            <a:ext cx="3452132" cy="101566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b="1" dirty="0" smtClean="0">
                <a:solidFill>
                  <a:srgbClr val="0000FF"/>
                </a:solidFill>
              </a:rPr>
              <a:t>Use of forecast </a:t>
            </a:r>
            <a:r>
              <a:rPr lang="en-US" sz="2000" b="1" dirty="0" smtClean="0">
                <a:solidFill>
                  <a:srgbClr val="FF0000"/>
                </a:solidFill>
              </a:rPr>
              <a:t>aerosol</a:t>
            </a:r>
            <a:r>
              <a:rPr lang="en-US" sz="2000" b="1" dirty="0" smtClean="0">
                <a:solidFill>
                  <a:srgbClr val="0000FF"/>
                </a:solidFill>
              </a:rPr>
              <a:t> fields to have prognostic </a:t>
            </a:r>
            <a:r>
              <a:rPr lang="en-US" sz="2000" b="1" dirty="0" smtClean="0">
                <a:solidFill>
                  <a:srgbClr val="FF0000"/>
                </a:solidFill>
              </a:rPr>
              <a:t>cloud-condensation nuclei (CCN)</a:t>
            </a:r>
            <a:r>
              <a:rPr lang="en-US" sz="2000" b="1" dirty="0" smtClean="0">
                <a:solidFill>
                  <a:srgbClr val="0000FF"/>
                </a:solidFill>
              </a:rPr>
              <a:t>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CBD4D-E190-624F-A33B-76D7304425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Oval 2"/>
          <p:cNvSpPr/>
          <p:nvPr/>
        </p:nvSpPr>
        <p:spPr>
          <a:xfrm>
            <a:off x="6731000" y="2518833"/>
            <a:ext cx="1955800" cy="2561167"/>
          </a:xfrm>
          <a:prstGeom prst="ellipse">
            <a:avLst/>
          </a:prstGeom>
          <a:noFill/>
          <a:ln w="38100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2323506" y="2518833"/>
            <a:ext cx="1955800" cy="2561167"/>
          </a:xfrm>
          <a:prstGeom prst="ellipse">
            <a:avLst/>
          </a:prstGeom>
          <a:noFill/>
          <a:ln w="38100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1842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61975"/>
            <a:ext cx="4040188" cy="639763"/>
          </a:xfrm>
        </p:spPr>
        <p:txBody>
          <a:bodyPr/>
          <a:lstStyle/>
          <a:p>
            <a:pPr eaLnBrk="1" hangingPunct="1"/>
            <a:r>
              <a:rPr lang="en-US" u="sng" dirty="0">
                <a:latin typeface="Calibri" charset="0"/>
              </a:rPr>
              <a:t>ESRL – experimental version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0" y="1131888"/>
            <a:ext cx="5165725" cy="5318125"/>
          </a:xfrm>
        </p:spPr>
        <p:txBody>
          <a:bodyPr rtlCol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b="1" dirty="0" smtClean="0">
                <a:solidFill>
                  <a:srgbClr val="0000FF"/>
                </a:solidFill>
                <a:ea typeface="+mn-ea"/>
                <a:cs typeface="+mn-cs"/>
              </a:rPr>
              <a:t>RAPv3 – GSD testing in 2014</a:t>
            </a:r>
          </a:p>
          <a:p>
            <a:pPr lvl="1">
              <a:spcBef>
                <a:spcPts val="0"/>
              </a:spcBef>
              <a:buFont typeface="Arial"/>
              <a:buChar char="•"/>
              <a:defRPr/>
            </a:pPr>
            <a:r>
              <a:rPr lang="en-US" b="1" dirty="0" smtClean="0">
                <a:solidFill>
                  <a:srgbClr val="0000FF"/>
                </a:solidFill>
              </a:rPr>
              <a:t>Final RAP-primary </a:t>
            </a:r>
            <a:r>
              <a:rPr lang="en-US" b="1" dirty="0" err="1" smtClean="0">
                <a:solidFill>
                  <a:srgbClr val="0000FF"/>
                </a:solidFill>
              </a:rPr>
              <a:t>impl</a:t>
            </a:r>
            <a:r>
              <a:rPr lang="en-US" b="1" dirty="0" smtClean="0">
                <a:solidFill>
                  <a:srgbClr val="0000FF"/>
                </a:solidFill>
              </a:rPr>
              <a:t> - 1/1/2015</a:t>
            </a:r>
            <a:endParaRPr lang="en-US" b="1" dirty="0" smtClean="0">
              <a:solidFill>
                <a:srgbClr val="0000FF"/>
              </a:solidFill>
              <a:ea typeface="+mn-ea"/>
              <a:cs typeface="+mn-cs"/>
            </a:endParaRP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/>
            </a:pPr>
            <a:r>
              <a:rPr lang="en-US" b="1" dirty="0" smtClean="0">
                <a:solidFill>
                  <a:srgbClr val="0000FF"/>
                </a:solidFill>
                <a:ea typeface="+mn-ea"/>
              </a:rPr>
              <a:t>Will initialize 2014 ESRL-HRRR(v2)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/>
            </a:pPr>
            <a:r>
              <a:rPr lang="en-US" b="1" dirty="0" smtClean="0">
                <a:ea typeface="+mn-ea"/>
              </a:rPr>
              <a:t>Improved PBL, LSM, cu-parm, DA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/>
            </a:pPr>
            <a:r>
              <a:rPr lang="en-US" b="1" dirty="0" smtClean="0">
                <a:ea typeface="+mn-ea"/>
              </a:rPr>
              <a:t>WRFv3.6.1 w/ Thompson/NCAR aerosol-aware microphysics</a:t>
            </a:r>
            <a:endParaRPr lang="en-US" sz="600" dirty="0" smtClean="0">
              <a:solidFill>
                <a:srgbClr val="0000FF"/>
              </a:solidFill>
              <a:ea typeface="+mn-ea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b="1" dirty="0" smtClean="0">
                <a:solidFill>
                  <a:srgbClr val="0000FF"/>
                </a:solidFill>
                <a:ea typeface="+mn-ea"/>
                <a:cs typeface="+mn-cs"/>
              </a:rPr>
              <a:t>HRRRv2 – GSD testing in 2014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/>
            </a:pPr>
            <a:r>
              <a:rPr lang="en-US" b="1" dirty="0" smtClean="0">
                <a:solidFill>
                  <a:srgbClr val="0000FF"/>
                </a:solidFill>
                <a:ea typeface="+mn-ea"/>
              </a:rPr>
              <a:t>Final HRRR-primary </a:t>
            </a:r>
            <a:r>
              <a:rPr lang="en-US" b="1" dirty="0" err="1" smtClean="0">
                <a:solidFill>
                  <a:srgbClr val="0000FF"/>
                </a:solidFill>
                <a:ea typeface="+mn-ea"/>
              </a:rPr>
              <a:t>impl</a:t>
            </a:r>
            <a:r>
              <a:rPr lang="en-US" b="1" dirty="0" smtClean="0">
                <a:solidFill>
                  <a:srgbClr val="0000FF"/>
                </a:solidFill>
                <a:ea typeface="+mn-ea"/>
              </a:rPr>
              <a:t> - 1/1/2015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/>
            </a:pPr>
            <a:r>
              <a:rPr lang="en-US" b="1" dirty="0" smtClean="0">
                <a:solidFill>
                  <a:srgbClr val="0000FF"/>
                </a:solidFill>
                <a:ea typeface="+mn-ea"/>
              </a:rPr>
              <a:t>Initialized by 2014 RAP (v3)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/>
            </a:pPr>
            <a:r>
              <a:rPr lang="en-US" b="1" dirty="0" smtClean="0">
                <a:ea typeface="+mn-ea"/>
              </a:rPr>
              <a:t>Improved radar assimilation, hybrid assimilation, PBL/cloud physics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b="1" dirty="0" smtClean="0">
                <a:solidFill>
                  <a:srgbClr val="008000"/>
                </a:solidFill>
                <a:ea typeface="+mn-ea"/>
                <a:cs typeface="+mn-cs"/>
              </a:rPr>
              <a:t>RAPv4 – GSD testing in 2015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/>
            </a:pPr>
            <a:r>
              <a:rPr lang="en-US" b="1" dirty="0" smtClean="0">
                <a:ea typeface="+mn-ea"/>
              </a:rPr>
              <a:t>Hourly RAP ensemble data assimilation</a:t>
            </a:r>
            <a:endParaRPr lang="en-US" sz="400" b="1" dirty="0" smtClean="0">
              <a:solidFill>
                <a:srgbClr val="0000FF"/>
              </a:solidFill>
              <a:ea typeface="+mn-ea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b="1" dirty="0" smtClean="0">
                <a:solidFill>
                  <a:srgbClr val="008000"/>
                </a:solidFill>
                <a:ea typeface="+mn-ea"/>
                <a:cs typeface="+mn-cs"/>
              </a:rPr>
              <a:t>HRRRv3 – GSD testing in 2015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/>
            </a:pPr>
            <a:r>
              <a:rPr lang="en-US" b="1" dirty="0" smtClean="0">
                <a:ea typeface="+mn-ea"/>
              </a:rPr>
              <a:t>Target:  Improved 3km physics  + improved data assimilation.</a:t>
            </a:r>
            <a:endParaRPr lang="en-US" b="1" dirty="0">
              <a:ea typeface="+mn-ea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00407" y="938604"/>
            <a:ext cx="3906483" cy="665859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sz="2600" u="sng" dirty="0" smtClean="0">
                <a:ea typeface="+mn-ea"/>
                <a:cs typeface="+mn-cs"/>
              </a:rPr>
              <a:t>NWS-NCEP - operational – </a:t>
            </a:r>
          </a:p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sz="2600" b="0" u="sng" dirty="0" smtClean="0">
                <a:ea typeface="+mn-ea"/>
                <a:cs typeface="+mn-cs"/>
              </a:rPr>
              <a:t>Planned dates</a:t>
            </a:r>
            <a:endParaRPr lang="en-US" sz="2600" b="0" u="sng" dirty="0">
              <a:ea typeface="+mn-ea"/>
              <a:cs typeface="+mn-cs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92725" y="1577975"/>
            <a:ext cx="4041775" cy="5280025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sz="2600" dirty="0" smtClean="0">
                <a:solidFill>
                  <a:srgbClr val="0000FF"/>
                </a:solidFill>
                <a:ea typeface="+mn-ea"/>
                <a:cs typeface="+mn-cs"/>
              </a:rPr>
              <a:t>Implement </a:t>
            </a:r>
            <a:r>
              <a:rPr lang="en-US" sz="2600" dirty="0" smtClean="0">
                <a:solidFill>
                  <a:srgbClr val="0000FF"/>
                </a:solidFill>
              </a:rPr>
              <a:t>June</a:t>
            </a:r>
            <a:r>
              <a:rPr lang="en-US" sz="2600" dirty="0" smtClean="0">
                <a:solidFill>
                  <a:srgbClr val="0000FF"/>
                </a:solidFill>
                <a:ea typeface="+mn-ea"/>
                <a:cs typeface="+mn-cs"/>
              </a:rPr>
              <a:t> 2015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en-US" sz="2600" b="1" i="1" dirty="0" smtClean="0">
                <a:solidFill>
                  <a:srgbClr val="FF0000"/>
                </a:solidFill>
              </a:rPr>
              <a:t>(domain expansion to NAM domain)</a:t>
            </a:r>
            <a:endParaRPr lang="en-US" sz="2600" b="1" i="1" dirty="0" smtClean="0"/>
          </a:p>
          <a:p>
            <a:pPr marL="0" indent="0" eaLnBrk="1" fontAlgn="auto" hangingPunct="1">
              <a:spcAft>
                <a:spcPts val="0"/>
              </a:spcAft>
              <a:buFont typeface="Arial"/>
              <a:buNone/>
              <a:defRPr/>
            </a:pPr>
            <a:endParaRPr lang="en-US" sz="2600" dirty="0">
              <a:ea typeface="+mn-ea"/>
              <a:cs typeface="+mn-cs"/>
            </a:endParaRPr>
          </a:p>
          <a:p>
            <a:pPr marL="342900" lvl="1" indent="-342900"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sz="2600" dirty="0" smtClean="0">
                <a:solidFill>
                  <a:srgbClr val="0000FF"/>
                </a:solidFill>
                <a:ea typeface="+mn-ea"/>
              </a:rPr>
              <a:t>Implement </a:t>
            </a:r>
            <a:r>
              <a:rPr lang="en-US" sz="2600" dirty="0" smtClean="0">
                <a:solidFill>
                  <a:srgbClr val="0000FF"/>
                </a:solidFill>
              </a:rPr>
              <a:t>June</a:t>
            </a:r>
            <a:r>
              <a:rPr lang="en-US" sz="2600" dirty="0" smtClean="0">
                <a:solidFill>
                  <a:srgbClr val="0000FF"/>
                </a:solidFill>
                <a:ea typeface="+mn-ea"/>
              </a:rPr>
              <a:t> 2015</a:t>
            </a:r>
          </a:p>
          <a:p>
            <a:pPr marL="0" lvl="1" indent="0" eaLnBrk="1" fontAlgn="auto" hangingPunct="1">
              <a:spcAft>
                <a:spcPts val="0"/>
              </a:spcAft>
              <a:buNone/>
              <a:defRPr/>
            </a:pPr>
            <a:r>
              <a:rPr lang="en-US" sz="2600" dirty="0">
                <a:solidFill>
                  <a:srgbClr val="0000FF"/>
                </a:solidFill>
              </a:rPr>
              <a:t> </a:t>
            </a:r>
            <a:r>
              <a:rPr lang="en-US" sz="2600" dirty="0" smtClean="0">
                <a:solidFill>
                  <a:srgbClr val="FF0000"/>
                </a:solidFill>
              </a:rPr>
              <a:t> </a:t>
            </a:r>
            <a:r>
              <a:rPr lang="en-US" sz="2600" b="1" i="1" dirty="0" smtClean="0">
                <a:solidFill>
                  <a:srgbClr val="FF0000"/>
                </a:solidFill>
              </a:rPr>
              <a:t>(extension to 24h)</a:t>
            </a:r>
            <a:endParaRPr lang="en-US" b="1" i="1" dirty="0"/>
          </a:p>
          <a:p>
            <a:pPr marL="0" indent="0" eaLnBrk="1" fontAlgn="auto" hangingPunct="1">
              <a:spcAft>
                <a:spcPts val="0"/>
              </a:spcAft>
              <a:buFont typeface="Arial"/>
              <a:buNone/>
              <a:defRPr/>
            </a:pPr>
            <a:endParaRPr lang="en-US" dirty="0" smtClean="0">
              <a:ea typeface="+mn-ea"/>
              <a:cs typeface="+mn-cs"/>
            </a:endParaRPr>
          </a:p>
          <a:p>
            <a:pPr marL="0" indent="0" eaLnBrk="1" fontAlgn="auto" hangingPunct="1">
              <a:spcAft>
                <a:spcPts val="0"/>
              </a:spcAft>
              <a:buFont typeface="Arial"/>
              <a:buNone/>
              <a:defRPr/>
            </a:pPr>
            <a:endParaRPr lang="en-US" sz="1200" dirty="0" smtClean="0">
              <a:ea typeface="+mn-ea"/>
              <a:cs typeface="+mn-cs"/>
            </a:endParaRP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sz="2600" dirty="0" smtClean="0">
                <a:solidFill>
                  <a:srgbClr val="008000"/>
                </a:solidFill>
                <a:ea typeface="+mn-ea"/>
                <a:cs typeface="+mn-cs"/>
              </a:rPr>
              <a:t>Implement 2016</a:t>
            </a:r>
          </a:p>
          <a:p>
            <a:pPr marL="0" lvl="1" indent="0" eaLnBrk="1" fontAlgn="auto" hangingPunct="1">
              <a:spcAft>
                <a:spcPts val="0"/>
              </a:spcAft>
              <a:buFont typeface="Arial"/>
              <a:buNone/>
              <a:defRPr/>
            </a:pPr>
            <a:endParaRPr lang="en-US" dirty="0">
              <a:ea typeface="+mn-ea"/>
            </a:endParaRPr>
          </a:p>
          <a:p>
            <a:pPr marL="342900" lvl="1" indent="-342900"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sz="2600" dirty="0" smtClean="0">
                <a:solidFill>
                  <a:srgbClr val="008000"/>
                </a:solidFill>
                <a:ea typeface="+mn-ea"/>
              </a:rPr>
              <a:t>Implement 2016</a:t>
            </a:r>
            <a:endParaRPr lang="en-US" sz="2600" dirty="0">
              <a:solidFill>
                <a:srgbClr val="008000"/>
              </a:solidFill>
              <a:ea typeface="+mn-ea"/>
            </a:endParaRP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endParaRPr lang="en-US" dirty="0" smtClean="0">
              <a:ea typeface="+mn-ea"/>
              <a:cs typeface="+mn-cs"/>
            </a:endParaRP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endParaRPr lang="en-US" dirty="0">
              <a:ea typeface="+mn-ea"/>
              <a:cs typeface="+mn-cs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4497388" y="1798638"/>
            <a:ext cx="673100" cy="0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4610038" y="3730408"/>
            <a:ext cx="673100" cy="0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4471988" y="5299609"/>
            <a:ext cx="673100" cy="0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itle 1"/>
          <p:cNvSpPr txBox="1">
            <a:spLocks/>
          </p:cNvSpPr>
          <p:nvPr/>
        </p:nvSpPr>
        <p:spPr>
          <a:xfrm>
            <a:off x="457200" y="80963"/>
            <a:ext cx="8229600" cy="576262"/>
          </a:xfrm>
          <a:prstGeom prst="rect">
            <a:avLst/>
          </a:prstGeom>
        </p:spPr>
        <p:txBody>
          <a:bodyPr anchor="ctr">
            <a:normAutofit fontScale="900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3600" b="1" dirty="0" smtClean="0">
                <a:solidFill>
                  <a:srgbClr val="003399"/>
                </a:solidFill>
                <a:latin typeface="Tahoma" charset="0"/>
                <a:cs typeface="Tahoma" charset="0"/>
              </a:rPr>
              <a:t>HRRR (and RAP) Future Milestones</a:t>
            </a:r>
            <a:endParaRPr lang="en-US" sz="3600" b="1" dirty="0">
              <a:solidFill>
                <a:srgbClr val="003399"/>
              </a:solidFill>
              <a:latin typeface="Tahoma" charset="0"/>
              <a:cs typeface="Tahoma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457200" y="80963"/>
            <a:ext cx="8229600" cy="576262"/>
          </a:xfrm>
          <a:prstGeom prst="rect">
            <a:avLst/>
          </a:prstGeom>
        </p:spPr>
        <p:txBody>
          <a:bodyPr anchor="ctr">
            <a:normAutofit fontScale="900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3600" b="1" dirty="0" smtClean="0">
                <a:solidFill>
                  <a:srgbClr val="003399"/>
                </a:solidFill>
                <a:latin typeface="Tahoma" charset="0"/>
                <a:cs typeface="Tahoma" charset="0"/>
              </a:rPr>
              <a:t>HRRR Milestones</a:t>
            </a:r>
            <a:endParaRPr lang="en-US" sz="3600" b="1" dirty="0">
              <a:solidFill>
                <a:srgbClr val="003399"/>
              </a:solidFill>
              <a:latin typeface="Tahoma" charset="0"/>
              <a:cs typeface="Tahoma" charset="0"/>
            </a:endParaRPr>
          </a:p>
        </p:txBody>
      </p:sp>
      <p:pic>
        <p:nvPicPr>
          <p:cNvPr id="264202" name="Picture 4" descr="Juice_dro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" r="27000" b="88000"/>
          <a:stretch>
            <a:fillRect/>
          </a:stretch>
        </p:blipFill>
        <p:spPr bwMode="auto">
          <a:xfrm>
            <a:off x="-25400" y="7938"/>
            <a:ext cx="91519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4203" name="Picture 14" descr="Juice_dro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178" b="1334"/>
          <a:stretch>
            <a:fillRect/>
          </a:stretch>
        </p:blipFill>
        <p:spPr bwMode="auto">
          <a:xfrm>
            <a:off x="0" y="0"/>
            <a:ext cx="77152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Line 6"/>
          <p:cNvSpPr>
            <a:spLocks noChangeShapeType="1"/>
          </p:cNvSpPr>
          <p:nvPr/>
        </p:nvSpPr>
        <p:spPr bwMode="auto">
          <a:xfrm>
            <a:off x="0" y="762000"/>
            <a:ext cx="9144000" cy="0"/>
          </a:xfrm>
          <a:prstGeom prst="line">
            <a:avLst/>
          </a:prstGeom>
          <a:noFill/>
          <a:ln w="50800">
            <a:solidFill>
              <a:srgbClr val="003399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64205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200" b="1" dirty="0">
                <a:solidFill>
                  <a:srgbClr val="000090"/>
                </a:solidFill>
                <a:latin typeface="Arial Black"/>
                <a:cs typeface="Arial Black"/>
              </a:rPr>
              <a:t>RAP/HRRR Implementation Map</a:t>
            </a:r>
          </a:p>
        </p:txBody>
      </p:sp>
      <p:cxnSp>
        <p:nvCxnSpPr>
          <p:cNvPr id="29" name="Straight Arrow Connector 28"/>
          <p:cNvCxnSpPr/>
          <p:nvPr/>
        </p:nvCxnSpPr>
        <p:spPr>
          <a:xfrm>
            <a:off x="4471988" y="6118568"/>
            <a:ext cx="673100" cy="0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CBD4D-E190-624F-A33B-76D7304425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98944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278" y="61914"/>
            <a:ext cx="8092722" cy="1599275"/>
          </a:xfrm>
          <a:solidFill>
            <a:schemeClr val="bg1">
              <a:lumMod val="95000"/>
            </a:schemeClr>
          </a:solidFill>
          <a:ln>
            <a:solidFill>
              <a:srgbClr val="4F81BD"/>
            </a:solidFill>
          </a:ln>
        </p:spPr>
        <p:txBody>
          <a:bodyPr>
            <a:noAutofit/>
          </a:bodyPr>
          <a:lstStyle/>
          <a:p>
            <a:r>
              <a:rPr lang="en-US" sz="1100" b="1" i="1" dirty="0" smtClean="0">
                <a:solidFill>
                  <a:srgbClr val="0000FF"/>
                </a:solidFill>
                <a:latin typeface="Arial Black"/>
                <a:cs typeface="Arial Black"/>
              </a:rPr>
              <a:t/>
            </a:r>
            <a:br>
              <a:rPr lang="en-US" sz="1100" b="1" i="1" dirty="0" smtClean="0">
                <a:solidFill>
                  <a:srgbClr val="0000FF"/>
                </a:solidFill>
                <a:latin typeface="Arial Black"/>
                <a:cs typeface="Arial Black"/>
              </a:rPr>
            </a:br>
            <a:r>
              <a:rPr lang="en-US" sz="2800" b="1" dirty="0">
                <a:solidFill>
                  <a:srgbClr val="0000FF"/>
                </a:solidFill>
              </a:rPr>
              <a:t>Improved high-impact weather </a:t>
            </a:r>
            <a:r>
              <a:rPr lang="en-US" sz="2800" b="1" dirty="0" smtClean="0">
                <a:solidFill>
                  <a:srgbClr val="0000FF"/>
                </a:solidFill>
              </a:rPr>
              <a:t>HRRR/RAP forecast </a:t>
            </a:r>
            <a:r>
              <a:rPr lang="en-US" sz="2800" b="1" dirty="0">
                <a:solidFill>
                  <a:srgbClr val="0000FF"/>
                </a:solidFill>
              </a:rPr>
              <a:t>accuracy </a:t>
            </a:r>
            <a:r>
              <a:rPr lang="en-US" sz="2800" b="1" dirty="0" smtClean="0">
                <a:solidFill>
                  <a:srgbClr val="0000FF"/>
                </a:solidFill>
              </a:rPr>
              <a:t> </a:t>
            </a:r>
            <a:r>
              <a:rPr lang="en-US" sz="2800" b="1" dirty="0">
                <a:solidFill>
                  <a:srgbClr val="0000FF"/>
                </a:solidFill>
              </a:rPr>
              <a:t>from assimilation of satellite-based cloud, lightning, convection, </a:t>
            </a:r>
            <a:r>
              <a:rPr lang="en-US" sz="2800" b="1" dirty="0" smtClean="0">
                <a:solidFill>
                  <a:srgbClr val="0000FF"/>
                </a:solidFill>
              </a:rPr>
              <a:t>AMVs, fire</a:t>
            </a:r>
            <a:r>
              <a:rPr lang="en-US" sz="2800" b="1" dirty="0">
                <a:solidFill>
                  <a:srgbClr val="0000FF"/>
                </a:solidFill>
              </a:rPr>
              <a:t>, and radiance </a:t>
            </a:r>
            <a:r>
              <a:rPr lang="en-US" sz="2800" b="1" dirty="0" smtClean="0">
                <a:solidFill>
                  <a:srgbClr val="0000FF"/>
                </a:solidFill>
              </a:rPr>
              <a:t>data</a:t>
            </a:r>
            <a:r>
              <a:rPr lang="en-US" sz="2800" b="1" dirty="0" smtClean="0">
                <a:solidFill>
                  <a:srgbClr val="0000FF"/>
                </a:solidFill>
                <a:cs typeface="Tahoma"/>
              </a:rPr>
              <a:t/>
            </a:r>
            <a:br>
              <a:rPr lang="en-US" sz="2800" b="1" dirty="0" smtClean="0">
                <a:solidFill>
                  <a:srgbClr val="0000FF"/>
                </a:solidFill>
                <a:cs typeface="Tahoma"/>
              </a:rPr>
            </a:br>
            <a:endParaRPr lang="en-US" sz="2800" b="1" dirty="0">
              <a:solidFill>
                <a:srgbClr val="0000FF"/>
              </a:solidFill>
              <a:cs typeface="Tahoma"/>
            </a:endParaRPr>
          </a:p>
        </p:txBody>
      </p:sp>
      <p:pic>
        <p:nvPicPr>
          <p:cNvPr id="4" name="Picture 4" descr="NOAAlogo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914" y="61914"/>
            <a:ext cx="863895" cy="8638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61915" y="1672410"/>
            <a:ext cx="6865772" cy="3139321"/>
          </a:xfrm>
          <a:prstGeom prst="rect">
            <a:avLst/>
          </a:prstGeom>
          <a:solidFill>
            <a:srgbClr val="FFFF00"/>
          </a:solidFill>
          <a:ln>
            <a:solidFill>
              <a:srgbClr val="4F81BD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b="1" dirty="0" smtClean="0"/>
              <a:t>HRRR</a:t>
            </a:r>
            <a:r>
              <a:rPr lang="en-US" dirty="0" smtClean="0"/>
              <a:t> (3km)/ </a:t>
            </a:r>
            <a:r>
              <a:rPr lang="en-US" b="1" dirty="0" smtClean="0"/>
              <a:t>RAP</a:t>
            </a:r>
            <a:r>
              <a:rPr lang="en-US" dirty="0" smtClean="0"/>
              <a:t> (13km) are the hourly updated models for NOAA.  Focus – situational awareness, decision making for severe weather, transportation, energy, all-season high-impact weather.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HRRR/RAP are only NOAA models that currently assimilate </a:t>
            </a:r>
            <a:r>
              <a:rPr lang="en-US" b="1" dirty="0" smtClean="0">
                <a:solidFill>
                  <a:srgbClr val="0000FF"/>
                </a:solidFill>
              </a:rPr>
              <a:t>satellite-based cloud</a:t>
            </a:r>
            <a:r>
              <a:rPr lang="en-US" b="1" dirty="0" smtClean="0"/>
              <a:t> </a:t>
            </a:r>
            <a:r>
              <a:rPr lang="en-US" dirty="0" smtClean="0"/>
              <a:t>and radar reflectivity data.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2015 HRRR/RAP additions at NCEP:  </a:t>
            </a:r>
            <a:r>
              <a:rPr lang="en-US" b="1" dirty="0" smtClean="0">
                <a:solidFill>
                  <a:srgbClr val="0000FF"/>
                </a:solidFill>
              </a:rPr>
              <a:t>lightning</a:t>
            </a:r>
            <a:r>
              <a:rPr lang="en-US" dirty="0" smtClean="0"/>
              <a:t>, radial wind, </a:t>
            </a:r>
            <a:r>
              <a:rPr lang="en-US" dirty="0" err="1" smtClean="0"/>
              <a:t>mesonet</a:t>
            </a: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HRRR/RAP assimilation at ESRL – 2014-2015: </a:t>
            </a:r>
          </a:p>
          <a:p>
            <a:pPr marL="742950" lvl="1" indent="-285750">
              <a:buFont typeface="Arial"/>
              <a:buChar char="•"/>
            </a:pPr>
            <a:r>
              <a:rPr lang="en-US" b="1" dirty="0" smtClean="0">
                <a:solidFill>
                  <a:srgbClr val="0000FF"/>
                </a:solidFill>
              </a:rPr>
              <a:t>Cloud-top cooling from GOES</a:t>
            </a:r>
          </a:p>
          <a:p>
            <a:pPr marL="742950" lvl="1" indent="-285750">
              <a:buFont typeface="Arial"/>
              <a:buChar char="•"/>
            </a:pPr>
            <a:r>
              <a:rPr lang="en-US" b="1" dirty="0" smtClean="0">
                <a:solidFill>
                  <a:srgbClr val="0000FF"/>
                </a:solidFill>
              </a:rPr>
              <a:t>Fire</a:t>
            </a:r>
            <a:r>
              <a:rPr lang="en-US" dirty="0" smtClean="0">
                <a:solidFill>
                  <a:srgbClr val="0000FF"/>
                </a:solidFill>
              </a:rPr>
              <a:t> data </a:t>
            </a:r>
            <a:r>
              <a:rPr lang="en-US" dirty="0" smtClean="0"/>
              <a:t>from </a:t>
            </a:r>
            <a:r>
              <a:rPr lang="en-US" b="1" dirty="0" smtClean="0">
                <a:solidFill>
                  <a:srgbClr val="0000FF"/>
                </a:solidFill>
              </a:rPr>
              <a:t>ABBA, MODIS </a:t>
            </a:r>
            <a:r>
              <a:rPr lang="en-US" dirty="0" smtClean="0"/>
              <a:t>for HRRR-</a:t>
            </a:r>
            <a:r>
              <a:rPr lang="en-US" dirty="0" err="1" smtClean="0"/>
              <a:t>chem</a:t>
            </a:r>
            <a:r>
              <a:rPr lang="en-US" dirty="0" smtClean="0"/>
              <a:t>-smoke, </a:t>
            </a:r>
            <a:r>
              <a:rPr lang="en-US" dirty="0" err="1" smtClean="0"/>
              <a:t>RAPchem</a:t>
            </a:r>
            <a:endParaRPr lang="en-US" dirty="0" smtClean="0"/>
          </a:p>
          <a:p>
            <a:pPr marL="742950" lvl="1" indent="-285750">
              <a:buFont typeface="Arial"/>
              <a:buChar char="•"/>
            </a:pPr>
            <a:r>
              <a:rPr lang="en-US" b="1" dirty="0" smtClean="0">
                <a:solidFill>
                  <a:srgbClr val="0000FF"/>
                </a:solidFill>
              </a:rPr>
              <a:t>Direct readout radiance </a:t>
            </a:r>
            <a:r>
              <a:rPr lang="en-US" b="1" dirty="0" smtClean="0"/>
              <a:t>data </a:t>
            </a:r>
            <a:r>
              <a:rPr lang="en-US" dirty="0" smtClean="0"/>
              <a:t>from </a:t>
            </a:r>
            <a:r>
              <a:rPr lang="en-US" dirty="0" smtClean="0">
                <a:solidFill>
                  <a:srgbClr val="0000FF"/>
                </a:solidFill>
              </a:rPr>
              <a:t>JPSS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Initial testing of global cloud analysis (in progress)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4"/>
          <a:srcRect l="49732" t="44384" r="33012" b="10884"/>
          <a:stretch/>
        </p:blipFill>
        <p:spPr>
          <a:xfrm>
            <a:off x="6793850" y="1814508"/>
            <a:ext cx="1554429" cy="342107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5"/>
          <a:srcRect l="47942" t="45214" r="33089" b="9393"/>
          <a:stretch/>
        </p:blipFill>
        <p:spPr>
          <a:xfrm>
            <a:off x="7837827" y="3743845"/>
            <a:ext cx="1470526" cy="2987459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25" name="TextBox 24"/>
          <p:cNvSpPr txBox="1"/>
          <p:nvPr/>
        </p:nvSpPr>
        <p:spPr>
          <a:xfrm>
            <a:off x="6927687" y="1661189"/>
            <a:ext cx="2187550" cy="923330"/>
          </a:xfrm>
          <a:prstGeom prst="rect">
            <a:avLst/>
          </a:prstGeom>
          <a:solidFill>
            <a:srgbClr val="FFFFFF"/>
          </a:solidFill>
          <a:ln>
            <a:solidFill>
              <a:srgbClr val="4F81BD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Rapid Refresh reflectivity - 0h valid 02z 26 Jan 2012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6" name="Oval 189"/>
          <p:cNvSpPr>
            <a:spLocks noChangeArrowheads="1"/>
          </p:cNvSpPr>
          <p:nvPr/>
        </p:nvSpPr>
        <p:spPr bwMode="auto">
          <a:xfrm rot="20813233">
            <a:off x="7064543" y="3433858"/>
            <a:ext cx="589515" cy="1274228"/>
          </a:xfrm>
          <a:prstGeom prst="ellipse">
            <a:avLst/>
          </a:prstGeom>
          <a:noFill/>
          <a:ln w="82550">
            <a:solidFill>
              <a:srgbClr val="FF0000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  <a:scene3d>
            <a:camera prst="orthographicFront">
              <a:rot lat="0" lon="0" rev="19200000"/>
            </a:camera>
            <a:lightRig rig="threePt" dir="t"/>
          </a:scene3d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srgbClr val="FFFFFF"/>
              </a:solidFill>
              <a:ea typeface="+mn-ea"/>
            </a:endParaRPr>
          </a:p>
        </p:txBody>
      </p:sp>
      <p:sp>
        <p:nvSpPr>
          <p:cNvPr id="27" name="Oval 189"/>
          <p:cNvSpPr>
            <a:spLocks noChangeArrowheads="1"/>
          </p:cNvSpPr>
          <p:nvPr/>
        </p:nvSpPr>
        <p:spPr bwMode="auto">
          <a:xfrm rot="20813233">
            <a:off x="7995330" y="5298818"/>
            <a:ext cx="589515" cy="1274228"/>
          </a:xfrm>
          <a:prstGeom prst="ellipse">
            <a:avLst/>
          </a:prstGeom>
          <a:noFill/>
          <a:ln w="82550">
            <a:solidFill>
              <a:srgbClr val="FF0000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  <a:scene3d>
            <a:camera prst="orthographicFront">
              <a:rot lat="0" lon="0" rev="19200000"/>
            </a:camera>
            <a:lightRig rig="threePt" dir="t"/>
          </a:scene3d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srgbClr val="FFFFFF"/>
              </a:solidFill>
              <a:ea typeface="+mn-ea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724701" y="2623105"/>
            <a:ext cx="2390536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Arial Black"/>
                <a:cs typeface="Arial Black"/>
              </a:rPr>
              <a:t>With lightning assim</a:t>
            </a:r>
            <a:endParaRPr lang="en-US" sz="2400" dirty="0">
              <a:solidFill>
                <a:schemeClr val="bg1"/>
              </a:solidFill>
              <a:latin typeface="Arial Black"/>
              <a:cs typeface="Arial Black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757457" y="3993515"/>
            <a:ext cx="2387485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Arial Black"/>
                <a:cs typeface="Arial Black"/>
              </a:rPr>
              <a:t>No </a:t>
            </a:r>
          </a:p>
          <a:p>
            <a:r>
              <a:rPr lang="en-US" sz="2400" dirty="0" smtClean="0">
                <a:solidFill>
                  <a:schemeClr val="bg1"/>
                </a:solidFill>
                <a:latin typeface="Arial Black"/>
                <a:cs typeface="Arial Black"/>
              </a:rPr>
              <a:t>lightning assim</a:t>
            </a:r>
            <a:endParaRPr lang="en-US" sz="2400" dirty="0">
              <a:solidFill>
                <a:schemeClr val="bg1"/>
              </a:solidFill>
              <a:latin typeface="Arial Black"/>
              <a:cs typeface="Arial Black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1914" y="5150254"/>
            <a:ext cx="8048447" cy="1569660"/>
          </a:xfrm>
          <a:prstGeom prst="rect">
            <a:avLst/>
          </a:prstGeom>
          <a:solidFill>
            <a:srgbClr val="C6D9F1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b="1" dirty="0" smtClean="0">
                <a:solidFill>
                  <a:srgbClr val="0000FF"/>
                </a:solidFill>
              </a:rPr>
              <a:t>2015-17 – storm-scale </a:t>
            </a:r>
            <a:r>
              <a:rPr lang="en-US" sz="2400" b="1" dirty="0" err="1" smtClean="0">
                <a:solidFill>
                  <a:srgbClr val="0000FF"/>
                </a:solidFill>
              </a:rPr>
              <a:t>ens</a:t>
            </a:r>
            <a:r>
              <a:rPr lang="en-US" sz="2400" b="1" dirty="0" smtClean="0">
                <a:solidFill>
                  <a:srgbClr val="0000FF"/>
                </a:solidFill>
              </a:rPr>
              <a:t> assimilation – GSI – 4dEnVar</a:t>
            </a:r>
          </a:p>
          <a:p>
            <a:pPr marL="285750" indent="-285750">
              <a:buFont typeface="Arial"/>
              <a:buChar char="•"/>
            </a:pPr>
            <a:r>
              <a:rPr lang="en-US" sz="2400" b="1" dirty="0" smtClean="0">
                <a:solidFill>
                  <a:srgbClr val="0000FF"/>
                </a:solidFill>
              </a:rPr>
              <a:t>HRRR ensemble, toward 15-min update cycle (5 min)</a:t>
            </a:r>
          </a:p>
          <a:p>
            <a:pPr marL="285750" indent="-285750">
              <a:buFont typeface="Arial"/>
              <a:buChar char="•"/>
            </a:pPr>
            <a:r>
              <a:rPr lang="en-US" sz="2400" b="1" dirty="0" smtClean="0">
                <a:solidFill>
                  <a:srgbClr val="0000FF"/>
                </a:solidFill>
              </a:rPr>
              <a:t>Satellite data – GOES-R+, JPSS/SNPP – critical to improve HRRR as primary short-range prediction of high-impact </a:t>
            </a:r>
            <a:r>
              <a:rPr lang="en-US" sz="2400" b="1" dirty="0" err="1" smtClean="0">
                <a:solidFill>
                  <a:srgbClr val="0000FF"/>
                </a:solidFill>
              </a:rPr>
              <a:t>wx</a:t>
            </a:r>
            <a:endParaRPr lang="en-US" sz="2400" b="1" dirty="0" smtClean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88989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ext Box 2"/>
          <p:cNvSpPr txBox="1">
            <a:spLocks noChangeArrowheads="1"/>
          </p:cNvSpPr>
          <p:nvPr/>
        </p:nvSpPr>
        <p:spPr bwMode="auto">
          <a:xfrm>
            <a:off x="0" y="0"/>
            <a:ext cx="9525000" cy="646113"/>
          </a:xfrm>
          <a:prstGeom prst="rect">
            <a:avLst/>
          </a:prstGeom>
          <a:solidFill>
            <a:srgbClr val="C6D9F1"/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 smtClean="0">
                <a:solidFill>
                  <a:srgbClr val="000099"/>
                </a:solidFill>
              </a:rPr>
              <a:t>Future work–RAP/GRR - direct-readout</a:t>
            </a:r>
          </a:p>
        </p:txBody>
      </p:sp>
      <p:sp>
        <p:nvSpPr>
          <p:cNvPr id="18434" name="TextBox 3"/>
          <p:cNvSpPr txBox="1">
            <a:spLocks noChangeArrowheads="1"/>
          </p:cNvSpPr>
          <p:nvPr/>
        </p:nvSpPr>
        <p:spPr bwMode="auto">
          <a:xfrm>
            <a:off x="76200" y="685800"/>
            <a:ext cx="9067800" cy="581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SzPct val="130000"/>
              <a:defRPr/>
            </a:pPr>
            <a:endParaRPr lang="en-US" sz="1200" dirty="0" smtClean="0">
              <a:solidFill>
                <a:srgbClr val="000000"/>
              </a:solidFill>
              <a:latin typeface="Arial Black" charset="0"/>
            </a:endParaRPr>
          </a:p>
          <a:p>
            <a:pPr lvl="1" defTabSz="914400" eaLnBrk="1" fontAlgn="base" hangingPunct="1">
              <a:spcBef>
                <a:spcPct val="0"/>
              </a:spcBef>
              <a:spcAft>
                <a:spcPct val="0"/>
              </a:spcAft>
              <a:buSzPct val="130000"/>
              <a:buFont typeface="Arial" charset="0"/>
              <a:buChar char="•"/>
              <a:defRPr/>
            </a:pPr>
            <a:r>
              <a:rPr lang="en-US" sz="2800" dirty="0" smtClean="0">
                <a:solidFill>
                  <a:srgbClr val="000000"/>
                </a:solidFill>
              </a:rPr>
              <a:t>Include more direct readout data in real-time RAP and continue to test and evaluate their impact in real-time RAP</a:t>
            </a:r>
          </a:p>
          <a:p>
            <a:pPr lvl="1" defTabSz="914400" eaLnBrk="1" fontAlgn="base" hangingPunct="1">
              <a:spcBef>
                <a:spcPct val="0"/>
              </a:spcBef>
              <a:spcAft>
                <a:spcPct val="0"/>
              </a:spcAft>
              <a:buSzPct val="130000"/>
              <a:buFont typeface="Arial" charset="0"/>
              <a:buChar char="•"/>
              <a:defRPr/>
            </a:pPr>
            <a:endParaRPr lang="en-US" sz="2800" dirty="0" smtClean="0">
              <a:solidFill>
                <a:srgbClr val="000000"/>
              </a:solidFill>
            </a:endParaRPr>
          </a:p>
          <a:p>
            <a:pPr lvl="1" defTabSz="914400" eaLnBrk="1" fontAlgn="base" hangingPunct="1">
              <a:spcBef>
                <a:spcPct val="0"/>
              </a:spcBef>
              <a:spcAft>
                <a:spcPct val="0"/>
              </a:spcAft>
              <a:buSzPct val="130000"/>
              <a:buFont typeface="Arial" charset="0"/>
              <a:buChar char="•"/>
              <a:defRPr/>
            </a:pPr>
            <a:r>
              <a:rPr lang="en-US" sz="2800" dirty="0" smtClean="0">
                <a:solidFill>
                  <a:srgbClr val="000000"/>
                </a:solidFill>
              </a:rPr>
              <a:t>Plan to include the AIRS direct readout data in RAP if available </a:t>
            </a:r>
          </a:p>
          <a:p>
            <a:pPr lvl="1" defTabSz="914400" eaLnBrk="1" fontAlgn="base" hangingPunct="1">
              <a:spcBef>
                <a:spcPct val="0"/>
              </a:spcBef>
              <a:spcAft>
                <a:spcPct val="0"/>
              </a:spcAft>
              <a:buSzPct val="130000"/>
              <a:buFont typeface="Arial" charset="0"/>
              <a:buChar char="•"/>
              <a:defRPr/>
            </a:pPr>
            <a:endParaRPr lang="en-US" sz="2800" dirty="0" smtClean="0">
              <a:solidFill>
                <a:srgbClr val="000000"/>
              </a:solidFill>
            </a:endParaRPr>
          </a:p>
          <a:p>
            <a:pPr lvl="1" defTabSz="914400" eaLnBrk="1" fontAlgn="base" hangingPunct="1">
              <a:spcBef>
                <a:spcPct val="0"/>
              </a:spcBef>
              <a:spcAft>
                <a:spcPct val="0"/>
              </a:spcAft>
              <a:buSzPct val="130000"/>
              <a:buFont typeface="Arial" charset="0"/>
              <a:buChar char="•"/>
              <a:defRPr/>
            </a:pPr>
            <a:r>
              <a:rPr lang="en-US" sz="2800" dirty="0" smtClean="0">
                <a:solidFill>
                  <a:srgbClr val="000000"/>
                </a:solidFill>
              </a:rPr>
              <a:t>Plan to include direct readout data in RAP from  SNPP and possible future JPSS  </a:t>
            </a:r>
          </a:p>
          <a:p>
            <a:pPr marL="457200" lvl="1" indent="0" defTabSz="914400" eaLnBrk="1" fontAlgn="base" hangingPunct="1">
              <a:spcBef>
                <a:spcPct val="0"/>
              </a:spcBef>
              <a:spcAft>
                <a:spcPct val="0"/>
              </a:spcAft>
              <a:buSzPct val="130000"/>
              <a:defRPr/>
            </a:pPr>
            <a:endParaRPr lang="en-US" sz="2800" dirty="0" smtClean="0">
              <a:solidFill>
                <a:srgbClr val="000000"/>
              </a:solidFill>
            </a:endParaRPr>
          </a:p>
          <a:p>
            <a:pPr lvl="1" defTabSz="914400" eaLnBrk="1" fontAlgn="base" hangingPunct="1">
              <a:spcBef>
                <a:spcPct val="0"/>
              </a:spcBef>
              <a:spcAft>
                <a:spcPct val="0"/>
              </a:spcAft>
              <a:buSzPct val="130000"/>
              <a:buFont typeface="Arial" charset="0"/>
              <a:buChar char="•"/>
              <a:defRPr/>
            </a:pPr>
            <a:r>
              <a:rPr lang="en-US" sz="2800" dirty="0">
                <a:solidFill>
                  <a:srgbClr val="000000"/>
                </a:solidFill>
              </a:rPr>
              <a:t>I</a:t>
            </a:r>
            <a:r>
              <a:rPr lang="en-US" sz="2800" dirty="0" smtClean="0">
                <a:solidFill>
                  <a:srgbClr val="000000"/>
                </a:solidFill>
              </a:rPr>
              <a:t>nclude the direct readout radiance data from NPP/JPSS for future hourly GSD Global Rapid Refresh</a:t>
            </a:r>
          </a:p>
          <a:p>
            <a:pPr lvl="1" defTabSz="914400" eaLnBrk="1" fontAlgn="base" hangingPunct="1">
              <a:spcBef>
                <a:spcPct val="0"/>
              </a:spcBef>
              <a:spcAft>
                <a:spcPct val="0"/>
              </a:spcAft>
              <a:buSzPct val="130000"/>
              <a:defRPr/>
            </a:pPr>
            <a:r>
              <a:rPr lang="en-US" sz="2400" b="1" dirty="0" smtClean="0">
                <a:solidFill>
                  <a:srgbClr val="00B050"/>
                </a:solidFill>
              </a:rPr>
              <a:t>	</a:t>
            </a:r>
            <a:endParaRPr lang="en-US" sz="1200" dirty="0" smtClean="0">
              <a:solidFill>
                <a:srgbClr val="000000"/>
              </a:solidFill>
            </a:endParaRPr>
          </a:p>
        </p:txBody>
      </p:sp>
      <p:sp>
        <p:nvSpPr>
          <p:cNvPr id="54275" name="Text Box 6"/>
          <p:cNvSpPr txBox="1">
            <a:spLocks noChangeArrowheads="1"/>
          </p:cNvSpPr>
          <p:nvPr/>
        </p:nvSpPr>
        <p:spPr bwMode="auto">
          <a:xfrm>
            <a:off x="2895600" y="6334125"/>
            <a:ext cx="6248400" cy="523875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smtClean="0">
                <a:solidFill>
                  <a:srgbClr val="FFFFFF"/>
                </a:solidFill>
              </a:rPr>
              <a:t>http://rapidrefresh.noaa.gov</a:t>
            </a:r>
            <a:endParaRPr lang="en-US" sz="2400" b="1" smtClean="0">
              <a:solidFill>
                <a:srgbClr val="FFFFFF"/>
              </a:solidFill>
            </a:endParaRPr>
          </a:p>
        </p:txBody>
      </p:sp>
      <p:pic>
        <p:nvPicPr>
          <p:cNvPr id="5427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24600"/>
            <a:ext cx="29718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85911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4" descr="Juice_dro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" r="27000" b="88000"/>
          <a:stretch>
            <a:fillRect/>
          </a:stretch>
        </p:blipFill>
        <p:spPr bwMode="auto">
          <a:xfrm>
            <a:off x="0" y="0"/>
            <a:ext cx="9144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4" name="Table 4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7260362"/>
              </p:ext>
            </p:extLst>
          </p:nvPr>
        </p:nvGraphicFramePr>
        <p:xfrm>
          <a:off x="244475" y="817563"/>
          <a:ext cx="8743950" cy="596267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49703"/>
                <a:gridCol w="3738601"/>
                <a:gridCol w="2055646"/>
              </a:tblGrid>
              <a:tr h="335282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"/>
                          <a:cs typeface="Arial"/>
                        </a:rPr>
                        <a:t>Hourly Observation</a:t>
                      </a:r>
                      <a:r>
                        <a:rPr lang="en-US" sz="1600" baseline="0" dirty="0" smtClean="0">
                          <a:latin typeface="Arial"/>
                          <a:cs typeface="Arial"/>
                        </a:rPr>
                        <a:t> Type</a:t>
                      </a:r>
                      <a:endParaRPr lang="en-US" sz="1600" dirty="0" smtClean="0">
                        <a:latin typeface="Arial"/>
                        <a:cs typeface="Arial"/>
                      </a:endParaRPr>
                    </a:p>
                  </a:txBody>
                  <a:tcPr marL="91419" marR="91419"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"/>
                          <a:cs typeface="Arial"/>
                        </a:rPr>
                        <a:t>Variables Observed</a:t>
                      </a:r>
                    </a:p>
                  </a:txBody>
                  <a:tcPr marL="91419" marR="91419"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Observation</a:t>
                      </a:r>
                      <a:r>
                        <a:rPr lang="en-US" sz="1600" baseline="0" dirty="0" smtClean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 Count</a:t>
                      </a:r>
                      <a:endParaRPr lang="en-US" sz="1600" dirty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marL="91419" marR="91419" marT="45722" marB="45722">
                    <a:solidFill>
                      <a:schemeClr val="accent1"/>
                    </a:solidFill>
                  </a:tcPr>
                </a:tc>
              </a:tr>
              <a:tr h="310898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Rawinsonde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91419" marR="91419" marT="45722" marB="45722" anchor="ctr" anchorCtr="1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Temperature, Humidity,</a:t>
                      </a:r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 Wind, Pressure</a:t>
                      </a:r>
                      <a:endParaRPr lang="en-US" sz="1600" b="0" dirty="0" smtClean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91419" marR="91419" marT="45722" marB="45722" anchor="ctr" anchorCtr="1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120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91419" marR="91419" marT="45722" marB="45722" anchor="ctr" anchorCtr="1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310898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Profiler – 915 MHz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91419" marR="91419" marT="45722" marB="45722" anchor="ctr" anchorCtr="1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Wind, Virtual Temperature</a:t>
                      </a:r>
                      <a:endParaRPr lang="en-US" sz="1600" b="0" dirty="0" smtClean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91419" marR="91419" marT="45722" marB="45722" anchor="ctr" anchorCtr="1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20-30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91419" marR="91419" marT="45722" marB="45722" anchor="ctr" anchorCtr="1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310898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Radar – VAD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91419" marR="91419" marT="45722" marB="45722" anchor="ctr" anchorCtr="1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Wind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91419" marR="91419" marT="45722" marB="45722" anchor="ctr" anchorCtr="1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125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91419" marR="91419" marT="45722" marB="45722" anchor="ctr" anchorCtr="1"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310898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Radar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91419" marR="91419" marT="45722" marB="45722" anchor="ctr" anchorCtr="1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Radial Velocity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91419" marR="91419" marT="45722" marB="45722" anchor="ctr" anchorCtr="1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Arial"/>
                        </a:rPr>
                        <a:t>125 radars</a:t>
                      </a:r>
                      <a:endParaRPr lang="en-US" sz="1600" b="0" dirty="0" smtClean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91419" marR="91419" marT="45722" marB="45722" anchor="ctr" anchorCtr="1"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310898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Radar reflectivity –</a:t>
                      </a:r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 CONUS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91419" marR="91419" marT="45722" marB="45722" anchor="ctr" anchorCtr="1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3-d </a:t>
                      </a:r>
                      <a:r>
                        <a:rPr lang="en-US" sz="1600" b="0" baseline="0" dirty="0" err="1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refl</a:t>
                      </a:r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  <a:latin typeface="Wingdings"/>
                          <a:ea typeface="Wingdings"/>
                          <a:cs typeface="Wingdings"/>
                          <a:sym typeface="Wingdings"/>
                        </a:rPr>
                        <a:t></a:t>
                      </a:r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Rain, Snow, </a:t>
                      </a:r>
                      <a:r>
                        <a:rPr lang="en-US" sz="1600" b="0" baseline="0" dirty="0" err="1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Graupel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91419" marR="91419" marT="45722" marB="45722" anchor="ctr" anchorCtr="1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Arial"/>
                        </a:rPr>
                        <a:t>1,500,000</a:t>
                      </a:r>
                      <a:endParaRPr lang="en-US" sz="1600" b="0" dirty="0" smtClean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91419" marR="91419" marT="45722" marB="45722" anchor="ctr" anchorCtr="1"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310898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Lightning</a:t>
                      </a:r>
                      <a:endParaRPr lang="en-US" sz="1600" b="1" dirty="0">
                        <a:solidFill>
                          <a:srgbClr val="FF0000"/>
                        </a:solidFill>
                        <a:latin typeface="Arial"/>
                        <a:cs typeface="Arial"/>
                      </a:endParaRPr>
                    </a:p>
                  </a:txBody>
                  <a:tcPr marL="91419" marR="91419" marT="45722" marB="45722" anchor="ctr" anchorCtr="1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(proxy reflectivity) GOE</a:t>
                      </a:r>
                    </a:p>
                  </a:txBody>
                  <a:tcPr marL="91419" marR="91419" marT="45722" marB="45722" anchor="ctr" anchorCtr="1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GOES-R, ground</a:t>
                      </a:r>
                      <a:endParaRPr lang="en-US" sz="1600" b="1" dirty="0">
                        <a:solidFill>
                          <a:srgbClr val="FF0000"/>
                        </a:solidFill>
                        <a:latin typeface="Arial"/>
                        <a:cs typeface="Arial"/>
                      </a:endParaRPr>
                    </a:p>
                  </a:txBody>
                  <a:tcPr marL="91419" marR="91419" marT="45722" marB="45722" anchor="ctr" anchorCtr="1"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310898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Aircraft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91419" marR="91419" marT="45722" marB="45722" anchor="ctr" anchorCtr="1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 Wind, Temperature</a:t>
                      </a:r>
                    </a:p>
                  </a:txBody>
                  <a:tcPr marL="91419" marR="91419" marT="45722" marB="45722" anchor="ctr" anchorCtr="1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2,000 -15,000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91419" marR="91419" marT="45722" marB="45722" anchor="ctr" anchorCtr="1">
                    <a:solidFill>
                      <a:srgbClr val="CCFFCC"/>
                    </a:solidFill>
                  </a:tcPr>
                </a:tc>
              </a:tr>
              <a:tr h="310898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Aircraft - WVSS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91419" marR="91419" marT="45722" marB="45722" anchor="ctr" anchorCtr="1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Humidity</a:t>
                      </a:r>
                    </a:p>
                  </a:txBody>
                  <a:tcPr marL="91419" marR="91419" marT="45722" marB="45722" anchor="ctr" anchorCtr="1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0 - 80</a:t>
                      </a:r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0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91419" marR="91419" marT="45722" marB="45722" anchor="ctr" anchorCtr="1">
                    <a:solidFill>
                      <a:srgbClr val="CCFFCC"/>
                    </a:solidFill>
                  </a:tcPr>
                </a:tc>
              </a:tr>
              <a:tr h="530353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Surface/METAR </a:t>
                      </a:r>
                    </a:p>
                  </a:txBody>
                  <a:tcPr marL="91419" marR="91419" marT="45722" marB="45722" anchor="ctr" anchorCtr="1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Temperature, Moisture,</a:t>
                      </a:r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 Wind, Pressure, Clouds, Visibility, Weather</a:t>
                      </a:r>
                      <a:endParaRPr lang="en-US" sz="1600" b="0" dirty="0" smtClean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91419" marR="91419" marT="45722" marB="45722" anchor="ctr" anchorCtr="1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2200 - 2500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91419" marR="91419" marT="45722" marB="45722" anchor="ctr" anchorCtr="1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433538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Surface/</a:t>
                      </a:r>
                      <a:r>
                        <a:rPr lang="en-US" sz="1600" b="0" dirty="0" err="1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Mesonet</a:t>
                      </a:r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 </a:t>
                      </a:r>
                    </a:p>
                  </a:txBody>
                  <a:tcPr marL="91419" marR="91419" marT="45722" marB="45722" anchor="ctr" anchorCtr="1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Temperature, Moisture,</a:t>
                      </a:r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 Wind</a:t>
                      </a:r>
                      <a:endParaRPr lang="en-US" sz="1600" b="0" dirty="0" smtClean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91419" marR="91419" marT="45722" marB="45722" anchor="ctr" anchorCtr="1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~5K-12K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91419" marR="91419" marT="45722" marB="45722" anchor="ctr" anchorCtr="1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310898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Buoys/ships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91419" marR="91419" marT="45722" marB="45722" anchor="ctr" anchorCtr="1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Wind, Pressure</a:t>
                      </a:r>
                    </a:p>
                  </a:txBody>
                  <a:tcPr marL="91419" marR="91419" marT="45722" marB="45722" anchor="ctr" anchorCtr="1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200 - 400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91419" marR="91419" marT="45722" marB="45722" anchor="ctr" anchorCtr="1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310898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GOES AMVs</a:t>
                      </a:r>
                      <a:endParaRPr lang="en-US" sz="1600" b="1" dirty="0">
                        <a:solidFill>
                          <a:srgbClr val="FF0000"/>
                        </a:solidFill>
                        <a:latin typeface="Arial"/>
                        <a:cs typeface="Arial"/>
                      </a:endParaRPr>
                    </a:p>
                  </a:txBody>
                  <a:tcPr marL="91419" marR="91419" marT="45722" marB="45722" anchor="ctr" anchorCtr="1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Wind</a:t>
                      </a:r>
                    </a:p>
                  </a:txBody>
                  <a:tcPr marL="91419" marR="91419" marT="45722" marB="45722" anchor="ctr" anchorCtr="1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2000 - 4000</a:t>
                      </a:r>
                      <a:endParaRPr lang="en-US" sz="1600" b="1" dirty="0">
                        <a:solidFill>
                          <a:srgbClr val="FF0000"/>
                        </a:solidFill>
                        <a:latin typeface="Arial"/>
                        <a:cs typeface="Arial"/>
                      </a:endParaRPr>
                    </a:p>
                  </a:txBody>
                  <a:tcPr marL="91419" marR="91419" marT="45722" marB="45722" anchor="ctr" anchorCtr="1"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310898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AMSU/HIRS/MHS (RARS)</a:t>
                      </a:r>
                      <a:endParaRPr lang="en-US" sz="1600" b="1" dirty="0">
                        <a:solidFill>
                          <a:srgbClr val="FF0000"/>
                        </a:solidFill>
                        <a:latin typeface="Arial"/>
                        <a:cs typeface="Arial"/>
                      </a:endParaRPr>
                    </a:p>
                  </a:txBody>
                  <a:tcPr marL="91419" marR="91419" marT="45722" marB="45722" anchor="ctr" anchorCtr="1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baseline="0" dirty="0" smtClean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 Radiances</a:t>
                      </a:r>
                      <a:endParaRPr lang="en-US" sz="1600" b="1" dirty="0" smtClean="0">
                        <a:solidFill>
                          <a:srgbClr val="FF0000"/>
                        </a:solidFill>
                        <a:latin typeface="Arial"/>
                        <a:cs typeface="Arial"/>
                      </a:endParaRPr>
                    </a:p>
                  </a:txBody>
                  <a:tcPr marL="91419" marR="91419" marT="45722" marB="45722" anchor="ctr" anchorCtr="1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1K-10K</a:t>
                      </a:r>
                      <a:endParaRPr lang="en-US" sz="1600" b="1" dirty="0">
                        <a:solidFill>
                          <a:srgbClr val="FF0000"/>
                        </a:solidFill>
                        <a:latin typeface="Arial"/>
                        <a:cs typeface="Arial"/>
                      </a:endParaRPr>
                    </a:p>
                  </a:txBody>
                  <a:tcPr marL="91419" marR="91419" marT="45722" marB="45722" anchor="ctr" anchorCtr="1"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310898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GOES </a:t>
                      </a:r>
                      <a:endParaRPr lang="en-US" sz="1600" b="1" dirty="0">
                        <a:solidFill>
                          <a:srgbClr val="FF0000"/>
                        </a:solidFill>
                        <a:latin typeface="Arial"/>
                        <a:cs typeface="Arial"/>
                      </a:endParaRPr>
                    </a:p>
                  </a:txBody>
                  <a:tcPr marL="91419" marR="91419" marT="45722" marB="45722" anchor="ctr" anchorCtr="1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Radiances</a:t>
                      </a:r>
                    </a:p>
                  </a:txBody>
                  <a:tcPr marL="91419" marR="91419" marT="45722" marB="45722" anchor="ctr" anchorCtr="1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large</a:t>
                      </a:r>
                      <a:endParaRPr lang="en-US" sz="1600" b="1" dirty="0">
                        <a:solidFill>
                          <a:srgbClr val="FF0000"/>
                        </a:solidFill>
                        <a:latin typeface="Arial"/>
                        <a:cs typeface="Arial"/>
                      </a:endParaRPr>
                    </a:p>
                  </a:txBody>
                  <a:tcPr marL="91419" marR="91419" marT="45722" marB="45722" anchor="ctr" anchorCtr="1"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310898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GOES cloud-top press/temp</a:t>
                      </a:r>
                      <a:endParaRPr lang="en-US" sz="1600" b="1" dirty="0">
                        <a:solidFill>
                          <a:srgbClr val="FF0000"/>
                        </a:solidFill>
                        <a:latin typeface="Arial"/>
                        <a:cs typeface="Arial"/>
                      </a:endParaRPr>
                    </a:p>
                  </a:txBody>
                  <a:tcPr marL="91419" marR="91419" marT="45722" marB="45722" anchor="ctr" anchorCtr="1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Cloud</a:t>
                      </a:r>
                      <a:r>
                        <a:rPr lang="en-US" sz="1600" b="1" baseline="0" dirty="0" smtClean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 Top Height</a:t>
                      </a:r>
                      <a:endParaRPr lang="en-US" sz="1600" b="1" dirty="0" smtClean="0">
                        <a:solidFill>
                          <a:srgbClr val="FF0000"/>
                        </a:solidFill>
                        <a:latin typeface="Arial"/>
                        <a:cs typeface="Arial"/>
                      </a:endParaRPr>
                    </a:p>
                  </a:txBody>
                  <a:tcPr marL="91419" marR="91419" marT="45722" marB="45722" anchor="ctr" anchorCtr="1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100,000</a:t>
                      </a:r>
                      <a:endParaRPr lang="en-US" sz="1600" b="1" dirty="0">
                        <a:solidFill>
                          <a:srgbClr val="FF0000"/>
                        </a:solidFill>
                        <a:latin typeface="Arial"/>
                        <a:cs typeface="Arial"/>
                      </a:endParaRPr>
                    </a:p>
                  </a:txBody>
                  <a:tcPr marL="91419" marR="91419" marT="45722" marB="45722" anchor="ctr" anchorCtr="1"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310898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1600" b="1" dirty="0" smtClean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GPS – </a:t>
                      </a:r>
                      <a:r>
                        <a:rPr lang="en-US" sz="1600" b="1" i="0" dirty="0" smtClean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Precipitable water</a:t>
                      </a:r>
                      <a:endParaRPr lang="en-US" sz="1600" b="1" i="0" dirty="0">
                        <a:solidFill>
                          <a:srgbClr val="FF0000"/>
                        </a:solidFill>
                        <a:latin typeface="Arial"/>
                        <a:cs typeface="Arial"/>
                      </a:endParaRPr>
                    </a:p>
                  </a:txBody>
                  <a:tcPr marL="91419" marR="91419" marT="45722" marB="45722" anchor="ctr" anchorCtr="1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1600" b="1" i="0" dirty="0" smtClean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Humidity</a:t>
                      </a:r>
                      <a:endParaRPr lang="en-US" sz="1600" b="1" i="0" dirty="0">
                        <a:solidFill>
                          <a:srgbClr val="FF0000"/>
                        </a:solidFill>
                        <a:latin typeface="Arial"/>
                        <a:cs typeface="Arial"/>
                      </a:endParaRPr>
                    </a:p>
                  </a:txBody>
                  <a:tcPr marL="91419" marR="91419" marT="45722" marB="45722" anchor="ctr" anchorCtr="1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260</a:t>
                      </a:r>
                      <a:endParaRPr lang="en-US" sz="1600" b="1" dirty="0">
                        <a:solidFill>
                          <a:srgbClr val="FF0000"/>
                        </a:solidFill>
                        <a:latin typeface="Arial"/>
                        <a:cs typeface="Arial"/>
                      </a:endParaRPr>
                    </a:p>
                  </a:txBody>
                  <a:tcPr marL="91419" marR="91419" marT="45722" marB="45722" anchor="ctr" anchorCtr="1"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310898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WindSat Scatterometer</a:t>
                      </a:r>
                      <a:endParaRPr lang="en-US" sz="1600" b="1" dirty="0">
                        <a:solidFill>
                          <a:srgbClr val="FF0000"/>
                        </a:solidFill>
                        <a:latin typeface="Arial"/>
                        <a:cs typeface="Arial"/>
                      </a:endParaRPr>
                    </a:p>
                  </a:txBody>
                  <a:tcPr marL="91419" marR="91419" marT="45722" marB="45722" anchor="ctr" anchorCtr="1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Winds</a:t>
                      </a:r>
                      <a:endParaRPr lang="en-US" sz="1600" b="1" dirty="0">
                        <a:solidFill>
                          <a:srgbClr val="FF0000"/>
                        </a:solidFill>
                        <a:latin typeface="Arial"/>
                        <a:cs typeface="Arial"/>
                      </a:endParaRPr>
                    </a:p>
                  </a:txBody>
                  <a:tcPr marL="91419" marR="91419" marT="45722" marB="45722" anchor="ctr" anchorCtr="1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2,000 – 10,000</a:t>
                      </a:r>
                    </a:p>
                  </a:txBody>
                  <a:tcPr marL="91419" marR="91419" marT="45722" marB="45722" anchor="ctr" anchorCtr="1"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0" name="Rectangle 7"/>
          <p:cNvSpPr txBox="1">
            <a:spLocks noChangeArrowheads="1"/>
          </p:cNvSpPr>
          <p:nvPr/>
        </p:nvSpPr>
        <p:spPr bwMode="auto">
          <a:xfrm>
            <a:off x="1143000" y="0"/>
            <a:ext cx="8001000" cy="1160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600" b="1" kern="0" dirty="0">
              <a:solidFill>
                <a:srgbClr val="003399"/>
              </a:solidFill>
              <a:latin typeface="Arial Black"/>
              <a:ea typeface="+mn-ea"/>
              <a:cs typeface="Arial Black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4475" y="-87054"/>
            <a:ext cx="8910387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>
                <a:solidFill>
                  <a:srgbClr val="FF0000"/>
                </a:solidFill>
                <a:latin typeface="Arial Black" pitchFamily="34" charset="0"/>
                <a:ea typeface="+mn-ea"/>
                <a:cs typeface="Arial"/>
              </a:rPr>
              <a:t>RAPv3: </a:t>
            </a:r>
            <a:r>
              <a:rPr lang="en-US" sz="3600" dirty="0">
                <a:solidFill>
                  <a:srgbClr val="0000CC"/>
                </a:solidFill>
                <a:latin typeface="Arial Black" pitchFamily="34" charset="0"/>
                <a:ea typeface="+mn-ea"/>
                <a:cs typeface="Arial"/>
              </a:rPr>
              <a:t>Observations </a:t>
            </a:r>
            <a:r>
              <a:rPr lang="en-US" sz="3600" dirty="0" smtClean="0">
                <a:solidFill>
                  <a:srgbClr val="0000CC"/>
                </a:solidFill>
                <a:latin typeface="Arial Black" pitchFamily="34" charset="0"/>
                <a:ea typeface="+mn-ea"/>
                <a:cs typeface="Arial"/>
              </a:rPr>
              <a:t>used </a:t>
            </a:r>
            <a:r>
              <a:rPr lang="en-US" sz="2400" dirty="0" smtClean="0">
                <a:solidFill>
                  <a:srgbClr val="FF0000"/>
                </a:solidFill>
                <a:latin typeface="Arial Black" pitchFamily="34" charset="0"/>
                <a:ea typeface="+mn-ea"/>
                <a:cs typeface="Arial"/>
              </a:rPr>
              <a:t>(</a:t>
            </a:r>
            <a:r>
              <a:rPr lang="en-US" sz="2400" dirty="0" smtClean="0">
                <a:solidFill>
                  <a:srgbClr val="FF0000"/>
                </a:solidFill>
                <a:latin typeface="Arial Black" pitchFamily="34" charset="0"/>
                <a:cs typeface="Arial"/>
              </a:rPr>
              <a:t>Sat-based</a:t>
            </a:r>
            <a:r>
              <a:rPr lang="en-US" sz="2400" dirty="0" smtClean="0">
                <a:solidFill>
                  <a:srgbClr val="FF0000"/>
                </a:solidFill>
                <a:latin typeface="Arial Black" pitchFamily="34" charset="0"/>
                <a:ea typeface="+mn-ea"/>
                <a:cs typeface="Arial"/>
              </a:rPr>
              <a:t>)</a:t>
            </a:r>
            <a:endParaRPr lang="en-US" sz="2400" dirty="0">
              <a:solidFill>
                <a:srgbClr val="FF0000"/>
              </a:solidFill>
              <a:latin typeface="Arial Black" pitchFamily="34" charset="0"/>
              <a:ea typeface="+mn-ea"/>
              <a:cs typeface="Arial"/>
            </a:endParaRPr>
          </a:p>
        </p:txBody>
      </p:sp>
      <p:sp>
        <p:nvSpPr>
          <p:cNvPr id="21" name="Line 6"/>
          <p:cNvSpPr>
            <a:spLocks noChangeShapeType="1"/>
          </p:cNvSpPr>
          <p:nvPr/>
        </p:nvSpPr>
        <p:spPr bwMode="auto">
          <a:xfrm>
            <a:off x="0" y="774700"/>
            <a:ext cx="9144000" cy="0"/>
          </a:xfrm>
          <a:prstGeom prst="line">
            <a:avLst/>
          </a:prstGeom>
          <a:noFill/>
          <a:ln w="50800">
            <a:solidFill>
              <a:srgbClr val="003399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 dirty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1588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77DED14F-CFBC-CC4E-98AD-E8A9B53883B0}" type="slidenum">
              <a:rPr 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4</a:t>
            </a:fld>
            <a:endParaRPr 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30559" y="405475"/>
            <a:ext cx="66094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HRRRv2</a:t>
            </a:r>
            <a:r>
              <a:rPr lang="en-US" sz="2000" dirty="0" smtClean="0"/>
              <a:t> – all except radiances into </a:t>
            </a:r>
            <a:r>
              <a:rPr lang="en-US" sz="2400" dirty="0" smtClean="0">
                <a:solidFill>
                  <a:srgbClr val="FF0000"/>
                </a:solidFill>
              </a:rPr>
              <a:t>3km GSI assimilation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39840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4" descr="Juice_dro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" r="27000" b="88000"/>
          <a:stretch>
            <a:fillRect/>
          </a:stretch>
        </p:blipFill>
        <p:spPr bwMode="auto">
          <a:xfrm>
            <a:off x="0" y="0"/>
            <a:ext cx="9144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4" name="Table 4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5648139"/>
              </p:ext>
            </p:extLst>
          </p:nvPr>
        </p:nvGraphicFramePr>
        <p:xfrm>
          <a:off x="244475" y="817563"/>
          <a:ext cx="8743950" cy="596267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49703"/>
                <a:gridCol w="3738601"/>
                <a:gridCol w="2055646"/>
              </a:tblGrid>
              <a:tr h="335282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"/>
                          <a:cs typeface="Arial"/>
                        </a:rPr>
                        <a:t>Hourly Observation</a:t>
                      </a:r>
                      <a:r>
                        <a:rPr lang="en-US" sz="1600" baseline="0" dirty="0" smtClean="0">
                          <a:latin typeface="Arial"/>
                          <a:cs typeface="Arial"/>
                        </a:rPr>
                        <a:t> Type</a:t>
                      </a:r>
                      <a:endParaRPr lang="en-US" sz="1600" dirty="0" smtClean="0">
                        <a:latin typeface="Arial"/>
                        <a:cs typeface="Arial"/>
                      </a:endParaRPr>
                    </a:p>
                  </a:txBody>
                  <a:tcPr marL="91419" marR="91419"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"/>
                          <a:cs typeface="Arial"/>
                        </a:rPr>
                        <a:t>Variables Observed</a:t>
                      </a:r>
                    </a:p>
                  </a:txBody>
                  <a:tcPr marL="91419" marR="91419"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Observation</a:t>
                      </a:r>
                      <a:r>
                        <a:rPr lang="en-US" sz="1600" baseline="0" dirty="0" smtClean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 Count</a:t>
                      </a:r>
                      <a:endParaRPr lang="en-US" sz="1600" dirty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marL="91419" marR="91419" marT="45722" marB="45722">
                    <a:solidFill>
                      <a:schemeClr val="accent1"/>
                    </a:solidFill>
                  </a:tcPr>
                </a:tc>
              </a:tr>
              <a:tr h="310898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Arial"/>
                          <a:cs typeface="Arial"/>
                        </a:rPr>
                        <a:t>Rawinsonde</a:t>
                      </a:r>
                      <a:endParaRPr lang="en-US" sz="1600" dirty="0">
                        <a:latin typeface="Arial"/>
                        <a:cs typeface="Arial"/>
                      </a:endParaRPr>
                    </a:p>
                  </a:txBody>
                  <a:tcPr marL="91419" marR="91419" marT="45722" marB="45722" anchor="ctr" anchorCtr="1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Arial"/>
                          <a:cs typeface="Arial"/>
                        </a:rPr>
                        <a:t>Temperature, Humidity,</a:t>
                      </a:r>
                      <a:r>
                        <a:rPr lang="en-US" sz="1600" baseline="0" dirty="0" smtClean="0">
                          <a:latin typeface="Arial"/>
                          <a:cs typeface="Arial"/>
                        </a:rPr>
                        <a:t> Wind, Pressure</a:t>
                      </a:r>
                      <a:endParaRPr lang="en-US" sz="1600" dirty="0" smtClean="0">
                        <a:latin typeface="Arial"/>
                        <a:cs typeface="Arial"/>
                      </a:endParaRPr>
                    </a:p>
                  </a:txBody>
                  <a:tcPr marL="91419" marR="91419" marT="45722" marB="45722" anchor="ctr" anchorCtr="1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Arial"/>
                          <a:cs typeface="Arial"/>
                        </a:rPr>
                        <a:t>120</a:t>
                      </a:r>
                      <a:endParaRPr lang="en-US" sz="1600" dirty="0">
                        <a:latin typeface="Arial"/>
                        <a:cs typeface="Arial"/>
                      </a:endParaRPr>
                    </a:p>
                  </a:txBody>
                  <a:tcPr marL="91419" marR="91419" marT="45722" marB="45722" anchor="ctr" anchorCtr="1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310898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Arial"/>
                          <a:cs typeface="Arial"/>
                        </a:rPr>
                        <a:t>Profiler – 915 MHz</a:t>
                      </a:r>
                      <a:endParaRPr lang="en-US" sz="1600" dirty="0">
                        <a:latin typeface="Arial"/>
                        <a:cs typeface="Arial"/>
                      </a:endParaRPr>
                    </a:p>
                  </a:txBody>
                  <a:tcPr marL="91419" marR="91419" marT="45722" marB="45722" anchor="ctr" anchorCtr="1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 smtClean="0">
                          <a:latin typeface="Arial"/>
                          <a:cs typeface="Arial"/>
                        </a:rPr>
                        <a:t>Wind, Virtual Temperature</a:t>
                      </a:r>
                      <a:endParaRPr lang="en-US" sz="1600" dirty="0" smtClean="0">
                        <a:latin typeface="Arial"/>
                        <a:cs typeface="Arial"/>
                      </a:endParaRPr>
                    </a:p>
                  </a:txBody>
                  <a:tcPr marL="91419" marR="91419" marT="45722" marB="45722" anchor="ctr" anchorCtr="1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Arial"/>
                          <a:cs typeface="Arial"/>
                        </a:rPr>
                        <a:t>20-30</a:t>
                      </a:r>
                      <a:endParaRPr lang="en-US" sz="1600" dirty="0">
                        <a:latin typeface="Arial"/>
                        <a:cs typeface="Arial"/>
                      </a:endParaRPr>
                    </a:p>
                  </a:txBody>
                  <a:tcPr marL="91419" marR="91419" marT="45722" marB="45722" anchor="ctr" anchorCtr="1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310898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Arial"/>
                          <a:cs typeface="Arial"/>
                        </a:rPr>
                        <a:t>Radar – VAD</a:t>
                      </a:r>
                      <a:endParaRPr lang="en-US" sz="1600" dirty="0">
                        <a:latin typeface="Arial"/>
                        <a:cs typeface="Arial"/>
                      </a:endParaRPr>
                    </a:p>
                  </a:txBody>
                  <a:tcPr marL="91419" marR="91419" marT="45722" marB="45722" anchor="ctr" anchorCtr="1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Arial"/>
                          <a:cs typeface="Arial"/>
                        </a:rPr>
                        <a:t>Wind</a:t>
                      </a:r>
                      <a:endParaRPr lang="en-US" sz="1600" dirty="0">
                        <a:latin typeface="Arial"/>
                        <a:cs typeface="Arial"/>
                      </a:endParaRPr>
                    </a:p>
                  </a:txBody>
                  <a:tcPr marL="91419" marR="91419" marT="45722" marB="45722" anchor="ctr" anchorCtr="1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Arial"/>
                          <a:cs typeface="Arial"/>
                        </a:rPr>
                        <a:t>125</a:t>
                      </a:r>
                      <a:endParaRPr lang="en-US" sz="1600" dirty="0">
                        <a:latin typeface="Arial"/>
                        <a:cs typeface="Arial"/>
                      </a:endParaRPr>
                    </a:p>
                  </a:txBody>
                  <a:tcPr marL="91419" marR="91419" marT="45722" marB="45722" anchor="ctr" anchorCtr="1"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310898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Radar</a:t>
                      </a:r>
                      <a:endParaRPr lang="en-US" sz="1600" b="1" dirty="0">
                        <a:solidFill>
                          <a:srgbClr val="FF0000"/>
                        </a:solidFill>
                        <a:latin typeface="Arial"/>
                        <a:cs typeface="Arial"/>
                      </a:endParaRPr>
                    </a:p>
                  </a:txBody>
                  <a:tcPr marL="91419" marR="91419" marT="45722" marB="45722" anchor="ctr" anchorCtr="1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1600" b="1" baseline="0" dirty="0" smtClean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Radial Velocity</a:t>
                      </a:r>
                      <a:endParaRPr lang="en-US" sz="1600" b="1" dirty="0">
                        <a:solidFill>
                          <a:srgbClr val="FF0000"/>
                        </a:solidFill>
                        <a:latin typeface="Arial"/>
                        <a:cs typeface="Arial"/>
                      </a:endParaRPr>
                    </a:p>
                  </a:txBody>
                  <a:tcPr marL="91419" marR="91419" marT="45722" marB="45722" anchor="ctr" anchorCtr="1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dirty="0" smtClean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Arial"/>
                        </a:rPr>
                        <a:t>125 radars</a:t>
                      </a:r>
                      <a:endParaRPr lang="en-US" sz="1600" b="1" dirty="0" smtClean="0">
                        <a:solidFill>
                          <a:srgbClr val="FF0000"/>
                        </a:solidFill>
                        <a:latin typeface="Arial"/>
                        <a:cs typeface="Arial"/>
                      </a:endParaRPr>
                    </a:p>
                  </a:txBody>
                  <a:tcPr marL="91419" marR="91419" marT="45722" marB="45722" anchor="ctr" anchorCtr="1"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310898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Arial"/>
                          <a:cs typeface="Arial"/>
                        </a:rPr>
                        <a:t>Radar reflectivity –</a:t>
                      </a:r>
                      <a:r>
                        <a:rPr lang="en-US" sz="1600" baseline="0" dirty="0" smtClean="0">
                          <a:latin typeface="Arial"/>
                          <a:cs typeface="Arial"/>
                        </a:rPr>
                        <a:t> CONUS</a:t>
                      </a:r>
                      <a:endParaRPr lang="en-US" sz="1600" dirty="0">
                        <a:latin typeface="Arial"/>
                        <a:cs typeface="Arial"/>
                      </a:endParaRPr>
                    </a:p>
                  </a:txBody>
                  <a:tcPr marL="91419" marR="91419" marT="45722" marB="45722" anchor="ctr" anchorCtr="1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1600" baseline="0" dirty="0" smtClean="0">
                          <a:latin typeface="Arial"/>
                          <a:cs typeface="Arial"/>
                        </a:rPr>
                        <a:t>3-d </a:t>
                      </a:r>
                      <a:r>
                        <a:rPr lang="en-US" sz="1600" baseline="0" dirty="0" err="1" smtClean="0">
                          <a:latin typeface="Arial"/>
                          <a:cs typeface="Arial"/>
                        </a:rPr>
                        <a:t>refl</a:t>
                      </a:r>
                      <a:r>
                        <a:rPr lang="en-US" sz="1600" baseline="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sz="1600" baseline="0" dirty="0" smtClean="0">
                          <a:latin typeface="Wingdings"/>
                          <a:ea typeface="Wingdings"/>
                          <a:cs typeface="Wingdings"/>
                          <a:sym typeface="Wingdings"/>
                        </a:rPr>
                        <a:t></a:t>
                      </a:r>
                      <a:r>
                        <a:rPr lang="en-US" sz="1600" baseline="0" dirty="0" smtClean="0">
                          <a:latin typeface="Arial"/>
                          <a:cs typeface="Arial"/>
                        </a:rPr>
                        <a:t>Rain, Snow, </a:t>
                      </a:r>
                      <a:r>
                        <a:rPr lang="en-US" sz="1600" baseline="0" dirty="0" err="1" smtClean="0">
                          <a:latin typeface="Arial"/>
                          <a:cs typeface="Arial"/>
                        </a:rPr>
                        <a:t>Graupel</a:t>
                      </a:r>
                      <a:endParaRPr lang="en-US" sz="1600" dirty="0">
                        <a:latin typeface="Arial"/>
                        <a:cs typeface="Arial"/>
                      </a:endParaRPr>
                    </a:p>
                  </a:txBody>
                  <a:tcPr marL="91419" marR="91419" marT="45722" marB="45722" anchor="ctr" anchorCtr="1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Arial"/>
                        </a:rPr>
                        <a:t>1,500,000</a:t>
                      </a:r>
                      <a:endParaRPr lang="en-US" sz="1600" dirty="0" smtClean="0">
                        <a:latin typeface="Arial"/>
                        <a:cs typeface="Arial"/>
                      </a:endParaRPr>
                    </a:p>
                  </a:txBody>
                  <a:tcPr marL="91419" marR="91419" marT="45722" marB="45722" anchor="ctr" anchorCtr="1"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310898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Lightning</a:t>
                      </a:r>
                      <a:endParaRPr lang="en-US" sz="1600" b="1" dirty="0">
                        <a:solidFill>
                          <a:srgbClr val="FF0000"/>
                        </a:solidFill>
                        <a:latin typeface="Arial"/>
                        <a:cs typeface="Arial"/>
                      </a:endParaRPr>
                    </a:p>
                  </a:txBody>
                  <a:tcPr marL="91419" marR="91419" marT="45722" marB="45722" anchor="ctr" anchorCtr="1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(proxy reflectivity)</a:t>
                      </a:r>
                    </a:p>
                  </a:txBody>
                  <a:tcPr marL="91419" marR="91419" marT="45722" marB="45722" anchor="ctr" anchorCtr="1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NLDN</a:t>
                      </a:r>
                      <a:endParaRPr lang="en-US" sz="1600" b="1" dirty="0">
                        <a:solidFill>
                          <a:srgbClr val="FF0000"/>
                        </a:solidFill>
                        <a:latin typeface="Arial"/>
                        <a:cs typeface="Arial"/>
                      </a:endParaRPr>
                    </a:p>
                  </a:txBody>
                  <a:tcPr marL="91419" marR="91419" marT="45722" marB="45722" anchor="ctr" anchorCtr="1"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310898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Arial"/>
                          <a:cs typeface="Arial"/>
                        </a:rPr>
                        <a:t>Aircraft</a:t>
                      </a:r>
                      <a:endParaRPr lang="en-US" sz="1600" dirty="0">
                        <a:latin typeface="Arial"/>
                        <a:cs typeface="Arial"/>
                      </a:endParaRPr>
                    </a:p>
                  </a:txBody>
                  <a:tcPr marL="91419" marR="91419" marT="45722" marB="45722" anchor="ctr" anchorCtr="1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Arial"/>
                          <a:cs typeface="Arial"/>
                        </a:rPr>
                        <a:t> Wind, Temperature</a:t>
                      </a:r>
                    </a:p>
                  </a:txBody>
                  <a:tcPr marL="91419" marR="91419" marT="45722" marB="45722" anchor="ctr" anchorCtr="1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Arial"/>
                          <a:cs typeface="Arial"/>
                        </a:rPr>
                        <a:t>2,000 -15,000</a:t>
                      </a:r>
                      <a:endParaRPr lang="en-US" sz="1600" dirty="0">
                        <a:latin typeface="Arial"/>
                        <a:cs typeface="Arial"/>
                      </a:endParaRPr>
                    </a:p>
                  </a:txBody>
                  <a:tcPr marL="91419" marR="91419" marT="45722" marB="45722" anchor="ctr" anchorCtr="1">
                    <a:solidFill>
                      <a:srgbClr val="CCFFCC"/>
                    </a:solidFill>
                  </a:tcPr>
                </a:tc>
              </a:tr>
              <a:tr h="310898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Arial"/>
                          <a:cs typeface="Arial"/>
                        </a:rPr>
                        <a:t>Aircraft - WVSS</a:t>
                      </a:r>
                      <a:endParaRPr lang="en-US" sz="1600" dirty="0">
                        <a:latin typeface="Arial"/>
                        <a:cs typeface="Arial"/>
                      </a:endParaRPr>
                    </a:p>
                  </a:txBody>
                  <a:tcPr marL="91419" marR="91419" marT="45722" marB="45722" anchor="ctr" anchorCtr="1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Arial"/>
                          <a:cs typeface="Arial"/>
                        </a:rPr>
                        <a:t>Humidity</a:t>
                      </a:r>
                    </a:p>
                  </a:txBody>
                  <a:tcPr marL="91419" marR="91419" marT="45722" marB="45722" anchor="ctr" anchorCtr="1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Arial"/>
                          <a:cs typeface="Arial"/>
                        </a:rPr>
                        <a:t>0 - 80</a:t>
                      </a:r>
                      <a:r>
                        <a:rPr lang="en-US" sz="1600" baseline="0" dirty="0" smtClean="0">
                          <a:latin typeface="Arial"/>
                          <a:cs typeface="Arial"/>
                        </a:rPr>
                        <a:t>0</a:t>
                      </a:r>
                      <a:endParaRPr lang="en-US" sz="1600" dirty="0">
                        <a:latin typeface="Arial"/>
                        <a:cs typeface="Arial"/>
                      </a:endParaRPr>
                    </a:p>
                  </a:txBody>
                  <a:tcPr marL="91419" marR="91419" marT="45722" marB="45722" anchor="ctr" anchorCtr="1">
                    <a:solidFill>
                      <a:srgbClr val="CCFFCC"/>
                    </a:solidFill>
                  </a:tcPr>
                </a:tc>
              </a:tr>
              <a:tr h="530353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Arial"/>
                          <a:cs typeface="Arial"/>
                        </a:rPr>
                        <a:t>Surface/METAR </a:t>
                      </a:r>
                    </a:p>
                  </a:txBody>
                  <a:tcPr marL="91419" marR="91419" marT="45722" marB="45722" anchor="ctr" anchorCtr="1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Arial"/>
                          <a:cs typeface="Arial"/>
                        </a:rPr>
                        <a:t>Temperature, Moisture,</a:t>
                      </a:r>
                      <a:r>
                        <a:rPr lang="en-US" sz="1600" baseline="0" dirty="0" smtClean="0">
                          <a:latin typeface="Arial"/>
                          <a:cs typeface="Arial"/>
                        </a:rPr>
                        <a:t> Wind, Pressure, Clouds, Visibility, Weather</a:t>
                      </a:r>
                      <a:endParaRPr lang="en-US" sz="1600" dirty="0" smtClean="0">
                        <a:latin typeface="Arial"/>
                        <a:cs typeface="Arial"/>
                      </a:endParaRPr>
                    </a:p>
                  </a:txBody>
                  <a:tcPr marL="91419" marR="91419" marT="45722" marB="45722" anchor="ctr" anchorCtr="1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Arial"/>
                          <a:cs typeface="Arial"/>
                        </a:rPr>
                        <a:t>2200 - 2500</a:t>
                      </a:r>
                      <a:endParaRPr lang="en-US" sz="1600" dirty="0">
                        <a:latin typeface="Arial"/>
                        <a:cs typeface="Arial"/>
                      </a:endParaRPr>
                    </a:p>
                  </a:txBody>
                  <a:tcPr marL="91419" marR="91419" marT="45722" marB="45722" anchor="ctr" anchorCtr="1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433538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Surface/</a:t>
                      </a:r>
                      <a:r>
                        <a:rPr lang="en-US" sz="1600" b="1" dirty="0" err="1" smtClean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Mesonet</a:t>
                      </a:r>
                      <a:r>
                        <a:rPr lang="en-US" sz="1600" b="1" dirty="0" smtClean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 </a:t>
                      </a:r>
                    </a:p>
                  </a:txBody>
                  <a:tcPr marL="91419" marR="91419" marT="45722" marB="45722" anchor="ctr" anchorCtr="1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Temperature, Moisture,</a:t>
                      </a:r>
                      <a:r>
                        <a:rPr lang="en-US" sz="1600" b="1" baseline="0" dirty="0" smtClean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 Wind</a:t>
                      </a:r>
                      <a:endParaRPr lang="en-US" sz="1600" b="1" dirty="0" smtClean="0">
                        <a:solidFill>
                          <a:srgbClr val="FF0000"/>
                        </a:solidFill>
                        <a:latin typeface="Arial"/>
                        <a:cs typeface="Arial"/>
                      </a:endParaRPr>
                    </a:p>
                  </a:txBody>
                  <a:tcPr marL="91419" marR="91419" marT="45722" marB="45722" anchor="ctr" anchorCtr="1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~5K-12K</a:t>
                      </a:r>
                      <a:endParaRPr lang="en-US" sz="1600" b="1" dirty="0">
                        <a:solidFill>
                          <a:srgbClr val="FF0000"/>
                        </a:solidFill>
                        <a:latin typeface="Arial"/>
                        <a:cs typeface="Arial"/>
                      </a:endParaRPr>
                    </a:p>
                  </a:txBody>
                  <a:tcPr marL="91419" marR="91419" marT="45722" marB="45722" anchor="ctr" anchorCtr="1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310898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Arial"/>
                          <a:cs typeface="Arial"/>
                        </a:rPr>
                        <a:t>Buoys/ships</a:t>
                      </a:r>
                      <a:endParaRPr lang="en-US" sz="1600" dirty="0">
                        <a:latin typeface="Arial"/>
                        <a:cs typeface="Arial"/>
                      </a:endParaRPr>
                    </a:p>
                  </a:txBody>
                  <a:tcPr marL="91419" marR="91419" marT="45722" marB="45722" anchor="ctr" anchorCtr="1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Arial"/>
                          <a:cs typeface="Arial"/>
                        </a:rPr>
                        <a:t>Wind, Pressure</a:t>
                      </a:r>
                    </a:p>
                  </a:txBody>
                  <a:tcPr marL="91419" marR="91419" marT="45722" marB="45722" anchor="ctr" anchorCtr="1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Arial"/>
                          <a:cs typeface="Arial"/>
                        </a:rPr>
                        <a:t>200 - 400</a:t>
                      </a:r>
                      <a:endParaRPr lang="en-US" sz="1600" dirty="0">
                        <a:latin typeface="Arial"/>
                        <a:cs typeface="Arial"/>
                      </a:endParaRPr>
                    </a:p>
                  </a:txBody>
                  <a:tcPr marL="91419" marR="91419" marT="45722" marB="45722" anchor="ctr" anchorCtr="1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310898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Arial"/>
                          <a:cs typeface="Arial"/>
                        </a:rPr>
                        <a:t>GOES AMVs</a:t>
                      </a:r>
                      <a:endParaRPr lang="en-US" sz="1600" dirty="0">
                        <a:latin typeface="Arial"/>
                        <a:cs typeface="Arial"/>
                      </a:endParaRPr>
                    </a:p>
                  </a:txBody>
                  <a:tcPr marL="91419" marR="91419" marT="45722" marB="45722" anchor="ctr" anchorCtr="1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Arial"/>
                          <a:cs typeface="Arial"/>
                        </a:rPr>
                        <a:t>Wind</a:t>
                      </a:r>
                    </a:p>
                  </a:txBody>
                  <a:tcPr marL="91419" marR="91419" marT="45722" marB="45722" anchor="ctr" anchorCtr="1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Arial"/>
                          <a:cs typeface="Arial"/>
                        </a:rPr>
                        <a:t>2000 - 4000</a:t>
                      </a:r>
                      <a:endParaRPr lang="en-US" sz="1600" dirty="0">
                        <a:latin typeface="Arial"/>
                        <a:cs typeface="Arial"/>
                      </a:endParaRPr>
                    </a:p>
                  </a:txBody>
                  <a:tcPr marL="91419" marR="91419" marT="45722" marB="45722" anchor="ctr" anchorCtr="1"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310898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Arial"/>
                          <a:cs typeface="Arial"/>
                        </a:rPr>
                        <a:t>AMSU/HIRS/MHS </a:t>
                      </a:r>
                      <a:r>
                        <a:rPr lang="en-US" sz="1600" b="1" dirty="0" smtClean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(RARS)</a:t>
                      </a:r>
                      <a:endParaRPr lang="en-US" sz="1600" b="1" dirty="0">
                        <a:solidFill>
                          <a:srgbClr val="FF0000"/>
                        </a:solidFill>
                        <a:latin typeface="Arial"/>
                        <a:cs typeface="Arial"/>
                      </a:endParaRPr>
                    </a:p>
                  </a:txBody>
                  <a:tcPr marL="91419" marR="91419" marT="45722" marB="45722" anchor="ctr" anchorCtr="1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 smtClean="0">
                          <a:latin typeface="Arial"/>
                          <a:cs typeface="Arial"/>
                        </a:rPr>
                        <a:t> Radiances</a:t>
                      </a:r>
                      <a:endParaRPr lang="en-US" sz="1600" dirty="0" smtClean="0">
                        <a:latin typeface="Arial"/>
                        <a:cs typeface="Arial"/>
                      </a:endParaRPr>
                    </a:p>
                  </a:txBody>
                  <a:tcPr marL="91419" marR="91419" marT="45722" marB="45722" anchor="ctr" anchorCtr="1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Arial"/>
                          <a:cs typeface="Arial"/>
                        </a:rPr>
                        <a:t>1K-10K</a:t>
                      </a:r>
                      <a:endParaRPr lang="en-US" sz="1600" dirty="0">
                        <a:latin typeface="Arial"/>
                        <a:cs typeface="Arial"/>
                      </a:endParaRPr>
                    </a:p>
                  </a:txBody>
                  <a:tcPr marL="91419" marR="91419" marT="45722" marB="45722" anchor="ctr" anchorCtr="1"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310898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GOES </a:t>
                      </a:r>
                      <a:endParaRPr lang="en-US" sz="1600" b="1" dirty="0">
                        <a:solidFill>
                          <a:srgbClr val="FF0000"/>
                        </a:solidFill>
                        <a:latin typeface="Arial"/>
                        <a:cs typeface="Arial"/>
                      </a:endParaRPr>
                    </a:p>
                  </a:txBody>
                  <a:tcPr marL="91419" marR="91419" marT="45722" marB="45722" anchor="ctr" anchorCtr="1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Radiances</a:t>
                      </a:r>
                    </a:p>
                  </a:txBody>
                  <a:tcPr marL="91419" marR="91419" marT="45722" marB="45722" anchor="ctr" anchorCtr="1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large</a:t>
                      </a:r>
                      <a:endParaRPr lang="en-US" sz="1600" b="1" dirty="0">
                        <a:solidFill>
                          <a:srgbClr val="FF0000"/>
                        </a:solidFill>
                        <a:latin typeface="Arial"/>
                        <a:cs typeface="Arial"/>
                      </a:endParaRPr>
                    </a:p>
                  </a:txBody>
                  <a:tcPr marL="91419" marR="91419" marT="45722" marB="45722" anchor="ctr" anchorCtr="1"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310898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Arial"/>
                          <a:cs typeface="Arial"/>
                        </a:rPr>
                        <a:t>GOES cloud-top press/temp</a:t>
                      </a:r>
                      <a:endParaRPr lang="en-US" sz="1600" dirty="0">
                        <a:latin typeface="Arial"/>
                        <a:cs typeface="Arial"/>
                      </a:endParaRPr>
                    </a:p>
                  </a:txBody>
                  <a:tcPr marL="91419" marR="91419" marT="45722" marB="45722" anchor="ctr" anchorCtr="1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Arial"/>
                          <a:cs typeface="Arial"/>
                        </a:rPr>
                        <a:t>Cloud</a:t>
                      </a:r>
                      <a:r>
                        <a:rPr lang="en-US" sz="1600" baseline="0" dirty="0" smtClean="0">
                          <a:latin typeface="Arial"/>
                          <a:cs typeface="Arial"/>
                        </a:rPr>
                        <a:t> Top Height</a:t>
                      </a:r>
                      <a:endParaRPr lang="en-US" sz="1600" dirty="0" smtClean="0">
                        <a:latin typeface="Arial"/>
                        <a:cs typeface="Arial"/>
                      </a:endParaRPr>
                    </a:p>
                  </a:txBody>
                  <a:tcPr marL="91419" marR="91419" marT="45722" marB="45722" anchor="ctr" anchorCtr="1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1600" b="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100,000</a:t>
                      </a:r>
                      <a:endParaRPr lang="en-US" sz="1600" b="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 marL="91419" marR="91419" marT="45722" marB="45722" anchor="ctr" anchorCtr="1"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310898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1600" dirty="0" smtClean="0">
                          <a:latin typeface="Arial"/>
                          <a:cs typeface="Arial"/>
                        </a:rPr>
                        <a:t>GPS – </a:t>
                      </a:r>
                      <a:r>
                        <a:rPr lang="en-US" sz="1600" b="0" i="0" dirty="0" smtClean="0">
                          <a:latin typeface="Arial"/>
                          <a:cs typeface="Arial"/>
                        </a:rPr>
                        <a:t>Precipitable water</a:t>
                      </a:r>
                      <a:endParaRPr lang="en-US" sz="1600" b="0" i="0" dirty="0">
                        <a:latin typeface="Arial"/>
                        <a:cs typeface="Arial"/>
                      </a:endParaRPr>
                    </a:p>
                  </a:txBody>
                  <a:tcPr marL="91419" marR="91419" marT="45722" marB="45722" anchor="ctr" anchorCtr="1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1600" b="0" i="0" dirty="0" smtClean="0">
                          <a:latin typeface="Arial"/>
                          <a:cs typeface="Arial"/>
                        </a:rPr>
                        <a:t>Humidity</a:t>
                      </a:r>
                      <a:endParaRPr lang="en-US" sz="1600" b="0" i="0" dirty="0">
                        <a:latin typeface="Arial"/>
                        <a:cs typeface="Arial"/>
                      </a:endParaRPr>
                    </a:p>
                  </a:txBody>
                  <a:tcPr marL="91419" marR="91419" marT="45722" marB="45722" anchor="ctr" anchorCtr="1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Arial"/>
                          <a:cs typeface="Arial"/>
                        </a:rPr>
                        <a:t>260</a:t>
                      </a:r>
                      <a:endParaRPr lang="en-US" sz="1600" dirty="0">
                        <a:latin typeface="Arial"/>
                        <a:cs typeface="Arial"/>
                      </a:endParaRPr>
                    </a:p>
                  </a:txBody>
                  <a:tcPr marL="91419" marR="91419" marT="45722" marB="45722" anchor="ctr" anchorCtr="1"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310898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Arial"/>
                          <a:cs typeface="Arial"/>
                        </a:rPr>
                        <a:t>WindSat Scatterometer</a:t>
                      </a:r>
                      <a:endParaRPr lang="en-US" sz="1600" dirty="0">
                        <a:latin typeface="Arial"/>
                        <a:cs typeface="Arial"/>
                      </a:endParaRPr>
                    </a:p>
                  </a:txBody>
                  <a:tcPr marL="91419" marR="91419" marT="45722" marB="45722" anchor="ctr" anchorCtr="1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Arial"/>
                          <a:cs typeface="Arial"/>
                        </a:rPr>
                        <a:t>Winds</a:t>
                      </a:r>
                      <a:endParaRPr lang="en-US" sz="1600" dirty="0">
                        <a:latin typeface="Arial"/>
                        <a:cs typeface="Arial"/>
                      </a:endParaRPr>
                    </a:p>
                  </a:txBody>
                  <a:tcPr marL="91419" marR="91419" marT="45722" marB="45722" anchor="ctr" anchorCtr="1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Arial"/>
                          <a:cs typeface="Arial"/>
                        </a:rPr>
                        <a:t>2,000 – 10,000</a:t>
                      </a:r>
                    </a:p>
                  </a:txBody>
                  <a:tcPr marL="91419" marR="91419" marT="45722" marB="45722" anchor="ctr" anchorCtr="1"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0" name="Rectangle 7"/>
          <p:cNvSpPr txBox="1">
            <a:spLocks noChangeArrowheads="1"/>
          </p:cNvSpPr>
          <p:nvPr/>
        </p:nvSpPr>
        <p:spPr bwMode="auto">
          <a:xfrm>
            <a:off x="1143000" y="0"/>
            <a:ext cx="8001000" cy="1160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600" b="1" kern="0" dirty="0">
              <a:solidFill>
                <a:srgbClr val="003399"/>
              </a:solidFill>
              <a:latin typeface="Arial Black"/>
              <a:ea typeface="+mn-ea"/>
              <a:cs typeface="Arial Black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4475" y="-87054"/>
            <a:ext cx="9175433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>
                <a:solidFill>
                  <a:srgbClr val="FF0000"/>
                </a:solidFill>
                <a:latin typeface="Arial Black" pitchFamily="34" charset="0"/>
                <a:ea typeface="+mn-ea"/>
                <a:cs typeface="Arial"/>
              </a:rPr>
              <a:t>RAPv3: </a:t>
            </a:r>
            <a:r>
              <a:rPr lang="en-US" sz="3600" dirty="0">
                <a:solidFill>
                  <a:srgbClr val="0000CC"/>
                </a:solidFill>
                <a:latin typeface="Arial Black" pitchFamily="34" charset="0"/>
                <a:ea typeface="+mn-ea"/>
                <a:cs typeface="Arial"/>
              </a:rPr>
              <a:t>Observations </a:t>
            </a:r>
            <a:r>
              <a:rPr lang="en-US" sz="3600" dirty="0" smtClean="0">
                <a:solidFill>
                  <a:srgbClr val="0000CC"/>
                </a:solidFill>
                <a:latin typeface="Arial Black" pitchFamily="34" charset="0"/>
                <a:ea typeface="+mn-ea"/>
                <a:cs typeface="Arial"/>
              </a:rPr>
              <a:t>used </a:t>
            </a:r>
            <a:r>
              <a:rPr lang="en-US" sz="2400" dirty="0" smtClean="0">
                <a:solidFill>
                  <a:srgbClr val="FF0000"/>
                </a:solidFill>
                <a:latin typeface="Arial Black" pitchFamily="34" charset="0"/>
                <a:ea typeface="+mn-ea"/>
                <a:cs typeface="Arial"/>
              </a:rPr>
              <a:t>(new 2015)</a:t>
            </a:r>
            <a:endParaRPr lang="en-US" sz="2400" dirty="0">
              <a:solidFill>
                <a:srgbClr val="FF0000"/>
              </a:solidFill>
              <a:latin typeface="Arial Black" pitchFamily="34" charset="0"/>
              <a:ea typeface="+mn-ea"/>
              <a:cs typeface="Arial"/>
            </a:endParaRPr>
          </a:p>
        </p:txBody>
      </p:sp>
      <p:sp>
        <p:nvSpPr>
          <p:cNvPr id="21" name="Line 6"/>
          <p:cNvSpPr>
            <a:spLocks noChangeShapeType="1"/>
          </p:cNvSpPr>
          <p:nvPr/>
        </p:nvSpPr>
        <p:spPr bwMode="auto">
          <a:xfrm>
            <a:off x="0" y="774700"/>
            <a:ext cx="9144000" cy="0"/>
          </a:xfrm>
          <a:prstGeom prst="line">
            <a:avLst/>
          </a:prstGeom>
          <a:noFill/>
          <a:ln w="50800">
            <a:solidFill>
              <a:srgbClr val="003399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 dirty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1588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77DED14F-CFBC-CC4E-98AD-E8A9B53883B0}" type="slidenum">
              <a:rPr 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5</a:t>
            </a:fld>
            <a:endParaRPr 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30559" y="405475"/>
            <a:ext cx="66094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HRRRv2</a:t>
            </a:r>
            <a:r>
              <a:rPr lang="en-US" sz="2000" dirty="0" smtClean="0"/>
              <a:t> – all except radiances into </a:t>
            </a:r>
            <a:r>
              <a:rPr lang="en-US" sz="2400" dirty="0" smtClean="0">
                <a:solidFill>
                  <a:srgbClr val="FF0000"/>
                </a:solidFill>
              </a:rPr>
              <a:t>3km GSI assimilation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93349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9755" y="1116095"/>
            <a:ext cx="6502400" cy="53644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43311" y="1116105"/>
            <a:ext cx="6203191" cy="461665"/>
          </a:xfrm>
          <a:prstGeom prst="rect">
            <a:avLst/>
          </a:prstGeom>
          <a:solidFill>
            <a:srgbClr val="FFFF00"/>
          </a:solidFill>
          <a:ln>
            <a:solidFill>
              <a:srgbClr val="4F81BD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  <a:latin typeface="Arial"/>
                <a:cs typeface="Arial"/>
              </a:rPr>
              <a:t>Arkansas tornadoes – Sunday 27 April 2014</a:t>
            </a:r>
            <a:endParaRPr lang="en-US" sz="24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573194" y="3402399"/>
            <a:ext cx="685800" cy="7386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solidFill>
                  <a:srgbClr val="FF66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✖</a:t>
            </a:r>
            <a:endParaRPr lang="en-US" sz="5400" dirty="0">
              <a:solidFill>
                <a:srgbClr val="FF66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709177" y="1794676"/>
            <a:ext cx="685800" cy="7386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solidFill>
                  <a:srgbClr val="FF66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✖</a:t>
            </a:r>
            <a:endParaRPr lang="en-US" sz="5400" dirty="0">
              <a:solidFill>
                <a:srgbClr val="FF66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36029" y="3707199"/>
            <a:ext cx="1570412" cy="46166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  <a:latin typeface="Arial"/>
                <a:cs typeface="Arial"/>
              </a:rPr>
              <a:t>3 fatalities</a:t>
            </a:r>
            <a:endParaRPr lang="en-US" sz="2400" dirty="0">
              <a:solidFill>
                <a:srgbClr val="FFFF00"/>
              </a:solidFill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333987" y="2183281"/>
            <a:ext cx="1570412" cy="46166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  <a:latin typeface="Arial"/>
                <a:cs typeface="Arial"/>
              </a:rPr>
              <a:t>8</a:t>
            </a:r>
            <a:r>
              <a:rPr lang="en-US" sz="2400" dirty="0" smtClean="0">
                <a:solidFill>
                  <a:srgbClr val="FFFF00"/>
                </a:solidFill>
                <a:latin typeface="Arial"/>
                <a:cs typeface="Arial"/>
              </a:rPr>
              <a:t> fatalities</a:t>
            </a:r>
            <a:endParaRPr lang="en-US" sz="2400" dirty="0">
              <a:solidFill>
                <a:srgbClr val="FFFF00"/>
              </a:solidFill>
              <a:latin typeface="Arial"/>
              <a:cs typeface="Arial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57200" y="81413"/>
            <a:ext cx="8229600" cy="57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solidFill>
                  <a:srgbClr val="003399"/>
                </a:solidFill>
                <a:latin typeface="Tahoma" charset="0"/>
                <a:cs typeface="Tahoma" charset="0"/>
              </a:rPr>
              <a:t>HRRR (and RAP) Future Milestones</a:t>
            </a:r>
            <a:endParaRPr lang="en-US" sz="3600" b="1" dirty="0">
              <a:solidFill>
                <a:srgbClr val="003399"/>
              </a:solidFill>
              <a:latin typeface="Tahoma" charset="0"/>
              <a:cs typeface="Tahoma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57200" y="81413"/>
            <a:ext cx="8229600" cy="57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solidFill>
                  <a:srgbClr val="003399"/>
                </a:solidFill>
                <a:latin typeface="Tahoma" charset="0"/>
                <a:cs typeface="Tahoma" charset="0"/>
              </a:rPr>
              <a:t>HRRR Milestones</a:t>
            </a:r>
            <a:endParaRPr lang="en-US" sz="3600" b="1" dirty="0">
              <a:solidFill>
                <a:srgbClr val="003399"/>
              </a:solidFill>
              <a:latin typeface="Tahoma" charset="0"/>
              <a:cs typeface="Tahoma" charset="0"/>
            </a:endParaRPr>
          </a:p>
        </p:txBody>
      </p:sp>
      <p:pic>
        <p:nvPicPr>
          <p:cNvPr id="10" name="Picture 4" descr="Juice_drop"/>
          <p:cNvPicPr>
            <a:picLocks noChangeAspect="1" noChangeArrowheads="1"/>
          </p:cNvPicPr>
          <p:nvPr/>
        </p:nvPicPr>
        <p:blipFill>
          <a:blip r:embed="rId4" cstate="print"/>
          <a:srcRect l="2000" r="27000" b="88000"/>
          <a:stretch>
            <a:fillRect/>
          </a:stretch>
        </p:blipFill>
        <p:spPr bwMode="auto">
          <a:xfrm>
            <a:off x="0" y="0"/>
            <a:ext cx="915181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 descr="Juice_drop"/>
          <p:cNvPicPr>
            <a:picLocks noChangeAspect="1" noChangeArrowheads="1"/>
          </p:cNvPicPr>
          <p:nvPr/>
        </p:nvPicPr>
        <p:blipFill>
          <a:blip r:embed="rId5" cstate="print"/>
          <a:srcRect r="29178" b="1334"/>
          <a:stretch>
            <a:fillRect/>
          </a:stretch>
        </p:blipFill>
        <p:spPr bwMode="auto">
          <a:xfrm>
            <a:off x="1" y="1"/>
            <a:ext cx="770950" cy="761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Line 6"/>
          <p:cNvSpPr>
            <a:spLocks noChangeShapeType="1"/>
          </p:cNvSpPr>
          <p:nvPr/>
        </p:nvSpPr>
        <p:spPr bwMode="auto">
          <a:xfrm>
            <a:off x="0" y="762000"/>
            <a:ext cx="9144000" cy="0"/>
          </a:xfrm>
          <a:prstGeom prst="line">
            <a:avLst/>
          </a:prstGeom>
          <a:noFill/>
          <a:ln w="50800">
            <a:solidFill>
              <a:srgbClr val="003399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3" name="TextBox 15"/>
          <p:cNvSpPr txBox="1">
            <a:spLocks noChangeArrowheads="1"/>
          </p:cNvSpPr>
          <p:nvPr/>
        </p:nvSpPr>
        <p:spPr bwMode="auto">
          <a:xfrm>
            <a:off x="578730" y="61290"/>
            <a:ext cx="856248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600" dirty="0" smtClean="0">
                <a:solidFill>
                  <a:srgbClr val="000090"/>
                </a:solidFill>
                <a:latin typeface="Arial Black" charset="0"/>
              </a:rPr>
              <a:t>Arkansas Tornadoes Background</a:t>
            </a:r>
            <a:endParaRPr lang="en-US" sz="3600" dirty="0">
              <a:solidFill>
                <a:srgbClr val="000090"/>
              </a:solidFill>
              <a:latin typeface="Arial Black" charset="0"/>
            </a:endParaRPr>
          </a:p>
        </p:txBody>
      </p:sp>
      <p:pic>
        <p:nvPicPr>
          <p:cNvPr id="14" name="Picture 4" descr="Juice_dro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999" b="88000"/>
          <a:stretch>
            <a:fillRect/>
          </a:stretch>
        </p:blipFill>
        <p:spPr bwMode="auto">
          <a:xfrm>
            <a:off x="-7938" y="6400800"/>
            <a:ext cx="91519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9"/>
          <p:cNvSpPr>
            <a:spLocks/>
          </p:cNvSpPr>
          <p:nvPr/>
        </p:nvSpPr>
        <p:spPr bwMode="auto">
          <a:xfrm>
            <a:off x="76200" y="6400800"/>
            <a:ext cx="3505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bIns="0"/>
          <a:lstStyle/>
          <a:p>
            <a:r>
              <a:rPr lang="en-US" sz="2000" b="1" i="1" dirty="0" smtClean="0">
                <a:solidFill>
                  <a:srgbClr val="003399"/>
                </a:solidFill>
              </a:rPr>
              <a:t>Sat Science Week</a:t>
            </a:r>
            <a:endParaRPr lang="en-US" sz="2000" b="1" i="1" dirty="0">
              <a:solidFill>
                <a:srgbClr val="003399"/>
              </a:solidFill>
            </a:endParaRPr>
          </a:p>
        </p:txBody>
      </p:sp>
      <p:sp>
        <p:nvSpPr>
          <p:cNvPr id="16" name="Rectangle 73"/>
          <p:cNvSpPr>
            <a:spLocks/>
          </p:cNvSpPr>
          <p:nvPr/>
        </p:nvSpPr>
        <p:spPr bwMode="auto">
          <a:xfrm>
            <a:off x="2507615" y="6427312"/>
            <a:ext cx="4243961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bIns="0"/>
          <a:lstStyle/>
          <a:p>
            <a:r>
              <a:rPr lang="en-US" sz="2000" b="1" i="1" dirty="0" smtClean="0">
                <a:solidFill>
                  <a:srgbClr val="C00000"/>
                </a:solidFill>
              </a:rPr>
              <a:t>HRRR/RAP sat </a:t>
            </a:r>
            <a:r>
              <a:rPr lang="en-US" sz="2000" b="1" i="1" dirty="0" err="1" smtClean="0">
                <a:solidFill>
                  <a:srgbClr val="C00000"/>
                </a:solidFill>
              </a:rPr>
              <a:t>assim</a:t>
            </a:r>
            <a:r>
              <a:rPr lang="en-US" sz="2000" b="1" i="1" dirty="0" smtClean="0">
                <a:solidFill>
                  <a:srgbClr val="C00000"/>
                </a:solidFill>
              </a:rPr>
              <a:t> – high-impact </a:t>
            </a:r>
            <a:r>
              <a:rPr lang="en-US" sz="2000" b="1" i="1" dirty="0" err="1" smtClean="0">
                <a:solidFill>
                  <a:srgbClr val="C00000"/>
                </a:solidFill>
              </a:rPr>
              <a:t>wx</a:t>
            </a:r>
            <a:endParaRPr lang="en-US" sz="2000" b="1" i="1" dirty="0">
              <a:solidFill>
                <a:srgbClr val="C00000"/>
              </a:solidFill>
            </a:endParaRPr>
          </a:p>
        </p:txBody>
      </p:sp>
      <p:sp>
        <p:nvSpPr>
          <p:cNvPr id="17" name="Slide Number Placeholder 11"/>
          <p:cNvSpPr>
            <a:spLocks noGrp="1"/>
          </p:cNvSpPr>
          <p:nvPr>
            <p:ph type="sldNum" sz="quarter" idx="12"/>
          </p:nvPr>
        </p:nvSpPr>
        <p:spPr bwMode="auto">
          <a:xfrm>
            <a:off x="8534400" y="6457950"/>
            <a:ext cx="533400" cy="4000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5C04AC04-DC01-2E47-B228-88AF59C2B689}" type="slidenum">
              <a:rPr lang="en-US" sz="1600" b="1">
                <a:solidFill>
                  <a:srgbClr val="003399"/>
                </a:solidFill>
                <a:latin typeface="Calibri" charset="0"/>
                <a:ea typeface="MS PGothic" charset="0"/>
                <a:cs typeface="MS PGothic" charset="0"/>
              </a:rPr>
              <a:pPr eaLnBrk="1" hangingPunct="1"/>
              <a:t>6</a:t>
            </a:fld>
            <a:endParaRPr lang="en-US" sz="1600" b="1" dirty="0">
              <a:solidFill>
                <a:srgbClr val="003399"/>
              </a:solidFill>
              <a:latin typeface="Calibri" charset="0"/>
              <a:ea typeface="MS PGothic" charset="0"/>
              <a:cs typeface="MS PGothic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6683375" y="6583363"/>
            <a:ext cx="76200" cy="76200"/>
          </a:xfrm>
          <a:prstGeom prst="ellipse">
            <a:avLst/>
          </a:prstGeom>
          <a:solidFill>
            <a:srgbClr val="00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2071252" y="6583363"/>
            <a:ext cx="76200" cy="76200"/>
          </a:xfrm>
          <a:prstGeom prst="ellipse">
            <a:avLst/>
          </a:prstGeom>
          <a:solidFill>
            <a:srgbClr val="00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86545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UH06hr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83" t="22824" r="16844" b="13354"/>
          <a:stretch/>
        </p:blipFill>
        <p:spPr>
          <a:xfrm rot="120000">
            <a:off x="5812124" y="3659904"/>
            <a:ext cx="3273552" cy="3108960"/>
          </a:xfrm>
          <a:prstGeom prst="rect">
            <a:avLst/>
          </a:prstGeom>
        </p:spPr>
      </p:pic>
      <p:pic>
        <p:nvPicPr>
          <p:cNvPr id="2" name="Picture 1" descr="REF06hr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5" t="26921" r="5688" b="7818"/>
          <a:stretch/>
        </p:blipFill>
        <p:spPr>
          <a:xfrm rot="180000">
            <a:off x="5518918" y="717413"/>
            <a:ext cx="3566160" cy="2590460"/>
          </a:xfrm>
          <a:prstGeom prst="rect">
            <a:avLst/>
          </a:prstGeom>
        </p:spPr>
      </p:pic>
      <p:sp>
        <p:nvSpPr>
          <p:cNvPr id="65" name="TextBox 64"/>
          <p:cNvSpPr txBox="1"/>
          <p:nvPr/>
        </p:nvSpPr>
        <p:spPr>
          <a:xfrm>
            <a:off x="6556068" y="3158575"/>
            <a:ext cx="1518264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r"/>
            <a:r>
              <a:rPr lang="en-US" sz="3600" dirty="0" smtClean="0">
                <a:solidFill>
                  <a:prstClr val="black"/>
                </a:solidFill>
                <a:latin typeface="Arial"/>
                <a:cs typeface="Arial"/>
              </a:rPr>
              <a:t>HRRR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-40510" y="913792"/>
            <a:ext cx="5801290" cy="230832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2400" dirty="0" smtClean="0">
                <a:solidFill>
                  <a:srgbClr val="000000"/>
                </a:solidFill>
                <a:latin typeface="Arial"/>
                <a:cs typeface="Arial"/>
              </a:rPr>
              <a:t>HRRR</a:t>
            </a:r>
          </a:p>
          <a:p>
            <a:pPr algn="r"/>
            <a:r>
              <a:rPr lang="en-US" sz="2400" dirty="0" smtClean="0">
                <a:solidFill>
                  <a:srgbClr val="0000FF"/>
                </a:solidFill>
                <a:latin typeface="Arial"/>
                <a:cs typeface="Arial"/>
              </a:rPr>
              <a:t> 6-hr </a:t>
            </a:r>
            <a:r>
              <a:rPr lang="en-US" sz="2400" dirty="0" err="1" smtClean="0">
                <a:solidFill>
                  <a:srgbClr val="0000FF"/>
                </a:solidFill>
                <a:latin typeface="Arial"/>
                <a:cs typeface="Arial"/>
              </a:rPr>
              <a:t>fcst</a:t>
            </a:r>
            <a:endParaRPr lang="en-US" sz="2400" dirty="0" smtClean="0">
              <a:solidFill>
                <a:srgbClr val="0000FF"/>
              </a:solidFill>
              <a:latin typeface="Arial"/>
              <a:cs typeface="Arial"/>
            </a:endParaRPr>
          </a:p>
          <a:p>
            <a:pPr algn="r"/>
            <a:r>
              <a:rPr lang="en-US" sz="2400" dirty="0" smtClean="0">
                <a:solidFill>
                  <a:srgbClr val="000000"/>
                </a:solidFill>
                <a:latin typeface="Arial"/>
                <a:cs typeface="Arial"/>
              </a:rPr>
              <a:t>made </a:t>
            </a:r>
          </a:p>
          <a:p>
            <a:pPr algn="r"/>
            <a:r>
              <a:rPr lang="en-US" sz="2400" dirty="0" smtClean="0">
                <a:solidFill>
                  <a:srgbClr val="000000"/>
                </a:solidFill>
                <a:latin typeface="Arial"/>
                <a:cs typeface="Arial"/>
              </a:rPr>
              <a:t>at 2 PM</a:t>
            </a:r>
          </a:p>
          <a:p>
            <a:pPr algn="r"/>
            <a:r>
              <a:rPr lang="en-US" sz="2400" dirty="0" smtClean="0">
                <a:solidFill>
                  <a:srgbClr val="000000"/>
                </a:solidFill>
                <a:latin typeface="Arial"/>
                <a:cs typeface="Arial"/>
              </a:rPr>
              <a:t>for 8 PM</a:t>
            </a:r>
          </a:p>
          <a:p>
            <a:pPr algn="r"/>
            <a:r>
              <a:rPr lang="en-US" sz="2400" dirty="0" smtClean="0">
                <a:solidFill>
                  <a:srgbClr val="000000"/>
                </a:solidFill>
                <a:latin typeface="Arial"/>
                <a:cs typeface="Arial"/>
              </a:rPr>
              <a:t>27 April</a:t>
            </a:r>
          </a:p>
        </p:txBody>
      </p:sp>
      <p:sp>
        <p:nvSpPr>
          <p:cNvPr id="21" name="Rectangle 20"/>
          <p:cNvSpPr/>
          <p:nvPr/>
        </p:nvSpPr>
        <p:spPr>
          <a:xfrm>
            <a:off x="6629400" y="1215400"/>
            <a:ext cx="1295400" cy="1219200"/>
          </a:xfrm>
          <a:prstGeom prst="rect">
            <a:avLst/>
          </a:prstGeom>
          <a:noFill/>
          <a:ln w="88900">
            <a:solidFill>
              <a:schemeClr val="accent6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6" name="Freeform 45"/>
          <p:cNvSpPr/>
          <p:nvPr/>
        </p:nvSpPr>
        <p:spPr>
          <a:xfrm>
            <a:off x="3601560" y="5449112"/>
            <a:ext cx="685800" cy="381000"/>
          </a:xfrm>
          <a:custGeom>
            <a:avLst/>
            <a:gdLst>
              <a:gd name="connsiteX0" fmla="*/ 0 w 709613"/>
              <a:gd name="connsiteY0" fmla="*/ 557212 h 557212"/>
              <a:gd name="connsiteX1" fmla="*/ 104775 w 709613"/>
              <a:gd name="connsiteY1" fmla="*/ 509587 h 557212"/>
              <a:gd name="connsiteX2" fmla="*/ 209550 w 709613"/>
              <a:gd name="connsiteY2" fmla="*/ 428625 h 557212"/>
              <a:gd name="connsiteX3" fmla="*/ 376238 w 709613"/>
              <a:gd name="connsiteY3" fmla="*/ 242887 h 557212"/>
              <a:gd name="connsiteX4" fmla="*/ 504825 w 709613"/>
              <a:gd name="connsiteY4" fmla="*/ 133350 h 557212"/>
              <a:gd name="connsiteX5" fmla="*/ 638175 w 709613"/>
              <a:gd name="connsiteY5" fmla="*/ 33337 h 557212"/>
              <a:gd name="connsiteX6" fmla="*/ 709613 w 709613"/>
              <a:gd name="connsiteY6" fmla="*/ 0 h 55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09613" h="557212">
                <a:moveTo>
                  <a:pt x="0" y="557212"/>
                </a:moveTo>
                <a:cubicBezTo>
                  <a:pt x="34925" y="544115"/>
                  <a:pt x="69850" y="531018"/>
                  <a:pt x="104775" y="509587"/>
                </a:cubicBezTo>
                <a:cubicBezTo>
                  <a:pt x="139700" y="488156"/>
                  <a:pt x="164306" y="473075"/>
                  <a:pt x="209550" y="428625"/>
                </a:cubicBezTo>
                <a:cubicBezTo>
                  <a:pt x="254794" y="384175"/>
                  <a:pt x="327026" y="292099"/>
                  <a:pt x="376238" y="242887"/>
                </a:cubicBezTo>
                <a:cubicBezTo>
                  <a:pt x="425450" y="193675"/>
                  <a:pt x="461169" y="168275"/>
                  <a:pt x="504825" y="133350"/>
                </a:cubicBezTo>
                <a:cubicBezTo>
                  <a:pt x="548481" y="98425"/>
                  <a:pt x="604044" y="55562"/>
                  <a:pt x="638175" y="33337"/>
                </a:cubicBezTo>
                <a:cubicBezTo>
                  <a:pt x="672306" y="11112"/>
                  <a:pt x="690959" y="5556"/>
                  <a:pt x="709613" y="0"/>
                </a:cubicBezTo>
              </a:path>
            </a:pathLst>
          </a:custGeom>
          <a:solidFill>
            <a:srgbClr val="FF00FF"/>
          </a:solidFill>
          <a:ln w="101600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3657600" y="5410200"/>
            <a:ext cx="1981200" cy="7130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2400"/>
              </a:lnSpc>
            </a:pPr>
            <a:r>
              <a:rPr lang="en-US" sz="2200" dirty="0" smtClean="0">
                <a:solidFill>
                  <a:srgbClr val="FF00FF"/>
                </a:solidFill>
                <a:latin typeface="Arial"/>
                <a:cs typeface="Arial"/>
              </a:rPr>
              <a:t>  Actual</a:t>
            </a:r>
          </a:p>
          <a:p>
            <a:pPr algn="r">
              <a:lnSpc>
                <a:spcPts val="2400"/>
              </a:lnSpc>
            </a:pPr>
            <a:r>
              <a:rPr lang="en-US" sz="2200" dirty="0" smtClean="0">
                <a:solidFill>
                  <a:srgbClr val="FF00FF"/>
                </a:solidFill>
                <a:latin typeface="Arial"/>
                <a:cs typeface="Arial"/>
              </a:rPr>
              <a:t>tornado path</a:t>
            </a:r>
            <a:endParaRPr lang="en-US" sz="2200" dirty="0">
              <a:solidFill>
                <a:srgbClr val="FF00FF"/>
              </a:solidFill>
              <a:latin typeface="Arial"/>
              <a:cs typeface="Arial"/>
            </a:endParaRPr>
          </a:p>
        </p:txBody>
      </p:sp>
      <p:cxnSp>
        <p:nvCxnSpPr>
          <p:cNvPr id="48" name="Straight Connector 47"/>
          <p:cNvCxnSpPr/>
          <p:nvPr/>
        </p:nvCxnSpPr>
        <p:spPr>
          <a:xfrm flipH="1">
            <a:off x="5791200" y="1215400"/>
            <a:ext cx="838200" cy="2590800"/>
          </a:xfrm>
          <a:prstGeom prst="line">
            <a:avLst/>
          </a:prstGeom>
          <a:ln w="47625"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7924800" y="1215400"/>
            <a:ext cx="990600" cy="2590800"/>
          </a:xfrm>
          <a:prstGeom prst="line">
            <a:avLst/>
          </a:prstGeom>
          <a:ln w="47625"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 flipH="1">
            <a:off x="5867400" y="2286000"/>
            <a:ext cx="762000" cy="4343400"/>
          </a:xfrm>
          <a:prstGeom prst="line">
            <a:avLst/>
          </a:prstGeom>
          <a:ln w="47625"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7924800" y="2286000"/>
            <a:ext cx="990600" cy="4572000"/>
          </a:xfrm>
          <a:prstGeom prst="line">
            <a:avLst/>
          </a:prstGeom>
          <a:ln w="47625"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6254415" y="5997714"/>
            <a:ext cx="2660985" cy="718145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 wrap="square" rtlCol="0">
            <a:spAutoFit/>
          </a:bodyPr>
          <a:lstStyle/>
          <a:p>
            <a:pPr algn="r">
              <a:lnSpc>
                <a:spcPts val="2400"/>
              </a:lnSpc>
            </a:pPr>
            <a:r>
              <a:rPr lang="en-US" sz="2400" dirty="0" smtClean="0">
                <a:solidFill>
                  <a:srgbClr val="000000"/>
                </a:solidFill>
                <a:latin typeface="Arial"/>
                <a:cs typeface="Arial"/>
              </a:rPr>
              <a:t>HRRR forecast</a:t>
            </a:r>
          </a:p>
          <a:p>
            <a:pPr algn="r">
              <a:lnSpc>
                <a:spcPts val="2400"/>
              </a:lnSpc>
            </a:pPr>
            <a:r>
              <a:rPr lang="en-US" sz="2400" dirty="0" smtClean="0">
                <a:solidFill>
                  <a:srgbClr val="000000"/>
                </a:solidFill>
                <a:latin typeface="Arial"/>
                <a:cs typeface="Arial"/>
              </a:rPr>
              <a:t>rotation track</a:t>
            </a:r>
            <a:endParaRPr lang="en-US" sz="24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33" name="Freeform 32"/>
          <p:cNvSpPr/>
          <p:nvPr/>
        </p:nvSpPr>
        <p:spPr>
          <a:xfrm>
            <a:off x="6477001" y="4972374"/>
            <a:ext cx="1295400" cy="970830"/>
          </a:xfrm>
          <a:custGeom>
            <a:avLst/>
            <a:gdLst>
              <a:gd name="connsiteX0" fmla="*/ 0 w 709613"/>
              <a:gd name="connsiteY0" fmla="*/ 557212 h 557212"/>
              <a:gd name="connsiteX1" fmla="*/ 104775 w 709613"/>
              <a:gd name="connsiteY1" fmla="*/ 509587 h 557212"/>
              <a:gd name="connsiteX2" fmla="*/ 209550 w 709613"/>
              <a:gd name="connsiteY2" fmla="*/ 428625 h 557212"/>
              <a:gd name="connsiteX3" fmla="*/ 376238 w 709613"/>
              <a:gd name="connsiteY3" fmla="*/ 242887 h 557212"/>
              <a:gd name="connsiteX4" fmla="*/ 504825 w 709613"/>
              <a:gd name="connsiteY4" fmla="*/ 133350 h 557212"/>
              <a:gd name="connsiteX5" fmla="*/ 638175 w 709613"/>
              <a:gd name="connsiteY5" fmla="*/ 33337 h 557212"/>
              <a:gd name="connsiteX6" fmla="*/ 709613 w 709613"/>
              <a:gd name="connsiteY6" fmla="*/ 0 h 55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09613" h="557212">
                <a:moveTo>
                  <a:pt x="0" y="557212"/>
                </a:moveTo>
                <a:cubicBezTo>
                  <a:pt x="34925" y="544115"/>
                  <a:pt x="69850" y="531018"/>
                  <a:pt x="104775" y="509587"/>
                </a:cubicBezTo>
                <a:cubicBezTo>
                  <a:pt x="139700" y="488156"/>
                  <a:pt x="164306" y="473075"/>
                  <a:pt x="209550" y="428625"/>
                </a:cubicBezTo>
                <a:cubicBezTo>
                  <a:pt x="254794" y="384175"/>
                  <a:pt x="327026" y="292099"/>
                  <a:pt x="376238" y="242887"/>
                </a:cubicBezTo>
                <a:cubicBezTo>
                  <a:pt x="425450" y="193675"/>
                  <a:pt x="461169" y="168275"/>
                  <a:pt x="504825" y="133350"/>
                </a:cubicBezTo>
                <a:cubicBezTo>
                  <a:pt x="548481" y="98425"/>
                  <a:pt x="604044" y="55562"/>
                  <a:pt x="638175" y="33337"/>
                </a:cubicBezTo>
                <a:cubicBezTo>
                  <a:pt x="672306" y="11112"/>
                  <a:pt x="690959" y="5556"/>
                  <a:pt x="709613" y="0"/>
                </a:cubicBezTo>
              </a:path>
            </a:pathLst>
          </a:custGeom>
          <a:solidFill>
            <a:srgbClr val="FF00FF"/>
          </a:solidFill>
          <a:ln w="101600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0" name="Oval 59"/>
          <p:cNvSpPr/>
          <p:nvPr/>
        </p:nvSpPr>
        <p:spPr>
          <a:xfrm>
            <a:off x="7086600" y="1139200"/>
            <a:ext cx="762000" cy="914400"/>
          </a:xfrm>
          <a:prstGeom prst="ellipse">
            <a:avLst/>
          </a:prstGeom>
          <a:noFill/>
          <a:ln w="88900">
            <a:solidFill>
              <a:srgbClr val="0000F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3124200" y="4597976"/>
            <a:ext cx="2590800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>
              <a:lnSpc>
                <a:spcPts val="2400"/>
              </a:lnSpc>
            </a:pPr>
            <a:r>
              <a:rPr lang="en-US" sz="2200" dirty="0" smtClean="0">
                <a:solidFill>
                  <a:srgbClr val="0000FF"/>
                </a:solidFill>
                <a:latin typeface="Arial"/>
                <a:cs typeface="Arial"/>
              </a:rPr>
              <a:t>Tornadic</a:t>
            </a:r>
          </a:p>
          <a:p>
            <a:pPr algn="r">
              <a:lnSpc>
                <a:spcPts val="2400"/>
              </a:lnSpc>
            </a:pPr>
            <a:r>
              <a:rPr lang="en-US" sz="2200" dirty="0" smtClean="0">
                <a:solidFill>
                  <a:srgbClr val="0000FF"/>
                </a:solidFill>
                <a:latin typeface="Arial"/>
                <a:cs typeface="Arial"/>
              </a:rPr>
              <a:t>thunderstorm</a:t>
            </a:r>
            <a:endParaRPr lang="en-US" sz="2200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858000" y="5130224"/>
            <a:ext cx="6858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prstClr val="black"/>
                </a:solidFill>
                <a:latin typeface="Zapf Dingbats"/>
                <a:ea typeface="Zapf Dingbats"/>
                <a:cs typeface="Zapf Dingbats"/>
                <a:sym typeface="Zapf Dingbats"/>
              </a:rPr>
              <a:t>✖</a:t>
            </a:r>
            <a:endParaRPr lang="en-US" sz="3200" dirty="0">
              <a:solidFill>
                <a:prstClr val="black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315200" y="4800600"/>
            <a:ext cx="6858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prstClr val="black"/>
                </a:solidFill>
                <a:latin typeface="Zapf Dingbats"/>
                <a:ea typeface="Zapf Dingbats"/>
                <a:cs typeface="Zapf Dingbats"/>
                <a:sym typeface="Zapf Dingbats"/>
              </a:rPr>
              <a:t>✖</a:t>
            </a:r>
            <a:endParaRPr lang="en-US" sz="3200" dirty="0">
              <a:solidFill>
                <a:prstClr val="black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733800" y="6172200"/>
            <a:ext cx="6858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prstClr val="black"/>
                </a:solidFill>
                <a:latin typeface="Zapf Dingbats"/>
                <a:ea typeface="Zapf Dingbats"/>
                <a:cs typeface="Zapf Dingbats"/>
                <a:sym typeface="Zapf Dingbats"/>
              </a:rPr>
              <a:t>✖</a:t>
            </a:r>
            <a:endParaRPr lang="en-US" sz="3200" dirty="0">
              <a:solidFill>
                <a:prstClr val="black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4015413" y="6248400"/>
            <a:ext cx="1536199" cy="4052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2400"/>
              </a:lnSpc>
            </a:pPr>
            <a:r>
              <a:rPr lang="en-US" sz="2200" dirty="0" smtClean="0">
                <a:solidFill>
                  <a:srgbClr val="000000"/>
                </a:solidFill>
                <a:latin typeface="Arial"/>
                <a:cs typeface="Arial"/>
              </a:rPr>
              <a:t>  Fatalities</a:t>
            </a:r>
            <a:endParaRPr lang="en-US" sz="22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58" name="Picture 57" descr="20140428_005737_black.png"/>
          <p:cNvPicPr>
            <a:picLocks noChangeAspect="1"/>
          </p:cNvPicPr>
          <p:nvPr/>
        </p:nvPicPr>
        <p:blipFill>
          <a:blip r:embed="rId5" cstate="print"/>
          <a:srcRect l="27429" t="28952" r="35048" b="35048"/>
          <a:stretch>
            <a:fillRect/>
          </a:stretch>
        </p:blipFill>
        <p:spPr>
          <a:xfrm>
            <a:off x="228600" y="3733800"/>
            <a:ext cx="3152382" cy="3024378"/>
          </a:xfrm>
          <a:prstGeom prst="rect">
            <a:avLst/>
          </a:prstGeom>
          <a:ln w="50800">
            <a:solidFill>
              <a:srgbClr val="FF9900"/>
            </a:solidFill>
            <a:prstDash val="solid"/>
          </a:ln>
        </p:spPr>
      </p:pic>
      <p:sp>
        <p:nvSpPr>
          <p:cNvPr id="63" name="Freeform 62"/>
          <p:cNvSpPr/>
          <p:nvPr/>
        </p:nvSpPr>
        <p:spPr>
          <a:xfrm>
            <a:off x="790183" y="5181600"/>
            <a:ext cx="1397000" cy="838200"/>
          </a:xfrm>
          <a:custGeom>
            <a:avLst/>
            <a:gdLst>
              <a:gd name="connsiteX0" fmla="*/ 0 w 709613"/>
              <a:gd name="connsiteY0" fmla="*/ 557212 h 557212"/>
              <a:gd name="connsiteX1" fmla="*/ 104775 w 709613"/>
              <a:gd name="connsiteY1" fmla="*/ 509587 h 557212"/>
              <a:gd name="connsiteX2" fmla="*/ 209550 w 709613"/>
              <a:gd name="connsiteY2" fmla="*/ 428625 h 557212"/>
              <a:gd name="connsiteX3" fmla="*/ 376238 w 709613"/>
              <a:gd name="connsiteY3" fmla="*/ 242887 h 557212"/>
              <a:gd name="connsiteX4" fmla="*/ 504825 w 709613"/>
              <a:gd name="connsiteY4" fmla="*/ 133350 h 557212"/>
              <a:gd name="connsiteX5" fmla="*/ 638175 w 709613"/>
              <a:gd name="connsiteY5" fmla="*/ 33337 h 557212"/>
              <a:gd name="connsiteX6" fmla="*/ 709613 w 709613"/>
              <a:gd name="connsiteY6" fmla="*/ 0 h 55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09613" h="557212">
                <a:moveTo>
                  <a:pt x="0" y="557212"/>
                </a:moveTo>
                <a:cubicBezTo>
                  <a:pt x="34925" y="544115"/>
                  <a:pt x="69850" y="531018"/>
                  <a:pt x="104775" y="509587"/>
                </a:cubicBezTo>
                <a:cubicBezTo>
                  <a:pt x="139700" y="488156"/>
                  <a:pt x="164306" y="473075"/>
                  <a:pt x="209550" y="428625"/>
                </a:cubicBezTo>
                <a:cubicBezTo>
                  <a:pt x="254794" y="384175"/>
                  <a:pt x="327026" y="292099"/>
                  <a:pt x="376238" y="242887"/>
                </a:cubicBezTo>
                <a:cubicBezTo>
                  <a:pt x="425450" y="193675"/>
                  <a:pt x="461169" y="168275"/>
                  <a:pt x="504825" y="133350"/>
                </a:cubicBezTo>
                <a:cubicBezTo>
                  <a:pt x="548481" y="98425"/>
                  <a:pt x="604044" y="55562"/>
                  <a:pt x="638175" y="33337"/>
                </a:cubicBezTo>
                <a:cubicBezTo>
                  <a:pt x="672306" y="11112"/>
                  <a:pt x="690959" y="5556"/>
                  <a:pt x="709613" y="0"/>
                </a:cubicBezTo>
              </a:path>
            </a:pathLst>
          </a:custGeom>
          <a:solidFill>
            <a:srgbClr val="FF00FF"/>
          </a:solidFill>
          <a:ln w="101600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31017" y="3196600"/>
            <a:ext cx="3778983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3200" dirty="0" smtClean="0">
                <a:solidFill>
                  <a:prstClr val="black"/>
                </a:solidFill>
                <a:latin typeface="Arial"/>
                <a:cs typeface="Arial"/>
              </a:rPr>
              <a:t>Observed radar</a:t>
            </a:r>
          </a:p>
        </p:txBody>
      </p:sp>
      <p:sp>
        <p:nvSpPr>
          <p:cNvPr id="67" name="Oval 66"/>
          <p:cNvSpPr/>
          <p:nvPr/>
        </p:nvSpPr>
        <p:spPr>
          <a:xfrm>
            <a:off x="3657600" y="4315262"/>
            <a:ext cx="457200" cy="609600"/>
          </a:xfrm>
          <a:prstGeom prst="ellipse">
            <a:avLst/>
          </a:prstGeom>
          <a:noFill/>
          <a:ln w="88900">
            <a:solidFill>
              <a:srgbClr val="0000F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68" name="Picture 67" descr="20140428_005737_black.png"/>
          <p:cNvPicPr>
            <a:picLocks noChangeAspect="1"/>
          </p:cNvPicPr>
          <p:nvPr/>
        </p:nvPicPr>
        <p:blipFill>
          <a:blip r:embed="rId5" cstate="print"/>
          <a:srcRect t="6095" r="6095" b="21333"/>
          <a:stretch>
            <a:fillRect/>
          </a:stretch>
        </p:blipFill>
        <p:spPr>
          <a:xfrm>
            <a:off x="0" y="148600"/>
            <a:ext cx="3944460" cy="3048365"/>
          </a:xfrm>
          <a:prstGeom prst="rect">
            <a:avLst/>
          </a:prstGeom>
        </p:spPr>
      </p:pic>
      <p:sp>
        <p:nvSpPr>
          <p:cNvPr id="36" name="Title 1"/>
          <p:cNvSpPr txBox="1">
            <a:spLocks/>
          </p:cNvSpPr>
          <p:nvPr/>
        </p:nvSpPr>
        <p:spPr>
          <a:xfrm>
            <a:off x="457200" y="81413"/>
            <a:ext cx="8229600" cy="57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solidFill>
                  <a:srgbClr val="003399"/>
                </a:solidFill>
                <a:latin typeface="Tahoma" charset="0"/>
                <a:cs typeface="Tahoma" charset="0"/>
              </a:rPr>
              <a:t>HRRR (and RAP) Future Milestones</a:t>
            </a:r>
            <a:endParaRPr lang="en-US" sz="3600" b="1" dirty="0">
              <a:solidFill>
                <a:srgbClr val="003399"/>
              </a:solidFill>
              <a:latin typeface="Tahoma" charset="0"/>
              <a:cs typeface="Tahoma" charset="0"/>
            </a:endParaRPr>
          </a:p>
        </p:txBody>
      </p:sp>
      <p:sp>
        <p:nvSpPr>
          <p:cNvPr id="42" name="Title 1"/>
          <p:cNvSpPr txBox="1">
            <a:spLocks/>
          </p:cNvSpPr>
          <p:nvPr/>
        </p:nvSpPr>
        <p:spPr>
          <a:xfrm>
            <a:off x="457200" y="81413"/>
            <a:ext cx="8229600" cy="57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solidFill>
                  <a:srgbClr val="003399"/>
                </a:solidFill>
                <a:latin typeface="Tahoma" charset="0"/>
                <a:cs typeface="Tahoma" charset="0"/>
              </a:rPr>
              <a:t>HRRR Milestones</a:t>
            </a:r>
            <a:endParaRPr lang="en-US" sz="3600" b="1" dirty="0">
              <a:solidFill>
                <a:srgbClr val="003399"/>
              </a:solidFill>
              <a:latin typeface="Tahoma" charset="0"/>
              <a:cs typeface="Tahoma" charset="0"/>
            </a:endParaRPr>
          </a:p>
        </p:txBody>
      </p:sp>
      <p:pic>
        <p:nvPicPr>
          <p:cNvPr id="45" name="Picture 4" descr="Juice_drop"/>
          <p:cNvPicPr>
            <a:picLocks noChangeAspect="1" noChangeArrowheads="1"/>
          </p:cNvPicPr>
          <p:nvPr/>
        </p:nvPicPr>
        <p:blipFill>
          <a:blip r:embed="rId6" cstate="print"/>
          <a:srcRect l="2000" r="27000" b="88000"/>
          <a:stretch>
            <a:fillRect/>
          </a:stretch>
        </p:blipFill>
        <p:spPr bwMode="auto">
          <a:xfrm>
            <a:off x="0" y="0"/>
            <a:ext cx="915181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" name="Picture 51" descr="Juice_drop"/>
          <p:cNvPicPr>
            <a:picLocks noChangeAspect="1" noChangeArrowheads="1"/>
          </p:cNvPicPr>
          <p:nvPr/>
        </p:nvPicPr>
        <p:blipFill>
          <a:blip r:embed="rId7" cstate="print"/>
          <a:srcRect r="29178" b="1334"/>
          <a:stretch>
            <a:fillRect/>
          </a:stretch>
        </p:blipFill>
        <p:spPr bwMode="auto">
          <a:xfrm>
            <a:off x="1" y="1"/>
            <a:ext cx="770950" cy="761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" name="Line 6"/>
          <p:cNvSpPr>
            <a:spLocks noChangeShapeType="1"/>
          </p:cNvSpPr>
          <p:nvPr/>
        </p:nvSpPr>
        <p:spPr bwMode="auto">
          <a:xfrm>
            <a:off x="0" y="762000"/>
            <a:ext cx="9144000" cy="0"/>
          </a:xfrm>
          <a:prstGeom prst="line">
            <a:avLst/>
          </a:prstGeom>
          <a:noFill/>
          <a:ln w="50800">
            <a:solidFill>
              <a:srgbClr val="003399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4" name="Text Box 2"/>
          <p:cNvSpPr txBox="1">
            <a:spLocks noChangeArrowheads="1"/>
          </p:cNvSpPr>
          <p:nvPr/>
        </p:nvSpPr>
        <p:spPr bwMode="auto">
          <a:xfrm>
            <a:off x="76200" y="11403"/>
            <a:ext cx="9144000" cy="646331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3600" dirty="0" smtClean="0">
                <a:solidFill>
                  <a:srgbClr val="000099"/>
                </a:solidFill>
                <a:latin typeface="Arial Black"/>
                <a:cs typeface="Arial Black"/>
              </a:rPr>
              <a:t>HRRR Supercell Forecast Arkansas</a:t>
            </a:r>
            <a:endParaRPr lang="en-US" sz="3600" dirty="0">
              <a:solidFill>
                <a:srgbClr val="000099"/>
              </a:solidFill>
              <a:latin typeface="Arial Black"/>
              <a:cs typeface="Arial Black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5829300" y="3796109"/>
            <a:ext cx="3309630" cy="3061891"/>
          </a:xfrm>
          <a:prstGeom prst="rect">
            <a:avLst/>
          </a:prstGeom>
          <a:noFill/>
          <a:ln w="88900">
            <a:solidFill>
              <a:schemeClr val="accent6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41372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  <p:bldP spid="8" grpId="0" animBg="1"/>
      <p:bldP spid="21" grpId="0" animBg="1"/>
      <p:bldP spid="46" grpId="0" animBg="1"/>
      <p:bldP spid="47" grpId="0"/>
      <p:bldP spid="23" grpId="0" animBg="1"/>
      <p:bldP spid="33" grpId="0" animBg="1"/>
      <p:bldP spid="60" grpId="0" animBg="1"/>
      <p:bldP spid="62" grpId="0"/>
      <p:bldP spid="37" grpId="0"/>
      <p:bldP spid="38" grpId="0"/>
      <p:bldP spid="40" grpId="0"/>
      <p:bldP spid="43" grpId="0"/>
      <p:bldP spid="63" grpId="0" animBg="1"/>
      <p:bldP spid="66" grpId="0" animBg="1"/>
      <p:bldP spid="67" grpId="0" animBg="1"/>
      <p:bldP spid="3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EF10hr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7" t="26849" r="5714" b="7959"/>
          <a:stretch/>
        </p:blipFill>
        <p:spPr>
          <a:xfrm rot="180000">
            <a:off x="5522976" y="713232"/>
            <a:ext cx="3566160" cy="2587752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-40510" y="913792"/>
            <a:ext cx="5801290" cy="230832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2400" dirty="0" smtClean="0">
                <a:solidFill>
                  <a:srgbClr val="000000"/>
                </a:solidFill>
                <a:latin typeface="Arial"/>
                <a:cs typeface="Arial"/>
              </a:rPr>
              <a:t>HRRR</a:t>
            </a:r>
          </a:p>
          <a:p>
            <a:pPr algn="r"/>
            <a:r>
              <a:rPr lang="en-US" sz="2400" dirty="0" smtClean="0">
                <a:solidFill>
                  <a:srgbClr val="0000FF"/>
                </a:solidFill>
                <a:latin typeface="Arial"/>
                <a:cs typeface="Arial"/>
              </a:rPr>
              <a:t> 10-hr </a:t>
            </a:r>
            <a:r>
              <a:rPr lang="en-US" sz="2400" dirty="0" err="1" smtClean="0">
                <a:solidFill>
                  <a:srgbClr val="0000FF"/>
                </a:solidFill>
                <a:latin typeface="Arial"/>
                <a:cs typeface="Arial"/>
              </a:rPr>
              <a:t>fcst</a:t>
            </a:r>
            <a:endParaRPr lang="en-US" sz="2400" dirty="0" smtClean="0">
              <a:solidFill>
                <a:srgbClr val="0000FF"/>
              </a:solidFill>
              <a:latin typeface="Arial"/>
              <a:cs typeface="Arial"/>
            </a:endParaRPr>
          </a:p>
          <a:p>
            <a:pPr algn="r"/>
            <a:r>
              <a:rPr lang="en-US" sz="2400" dirty="0" smtClean="0">
                <a:solidFill>
                  <a:srgbClr val="000000"/>
                </a:solidFill>
                <a:latin typeface="Arial"/>
                <a:cs typeface="Arial"/>
              </a:rPr>
              <a:t>made </a:t>
            </a:r>
          </a:p>
          <a:p>
            <a:pPr algn="r"/>
            <a:r>
              <a:rPr lang="en-US" sz="2400" dirty="0">
                <a:solidFill>
                  <a:srgbClr val="000000"/>
                </a:solidFill>
                <a:latin typeface="Arial"/>
                <a:cs typeface="Arial"/>
              </a:rPr>
              <a:t>a</a:t>
            </a:r>
            <a:r>
              <a:rPr lang="en-US" sz="2400" dirty="0" smtClean="0">
                <a:solidFill>
                  <a:srgbClr val="000000"/>
                </a:solidFill>
                <a:latin typeface="Arial"/>
                <a:cs typeface="Arial"/>
              </a:rPr>
              <a:t>t 10 </a:t>
            </a:r>
            <a:r>
              <a:rPr lang="en-US" sz="2400" dirty="0">
                <a:solidFill>
                  <a:srgbClr val="000000"/>
                </a:solidFill>
                <a:latin typeface="Arial"/>
                <a:cs typeface="Arial"/>
              </a:rPr>
              <a:t>A</a:t>
            </a:r>
            <a:r>
              <a:rPr lang="en-US" sz="2400" dirty="0" smtClean="0">
                <a:solidFill>
                  <a:srgbClr val="000000"/>
                </a:solidFill>
                <a:latin typeface="Arial"/>
                <a:cs typeface="Arial"/>
              </a:rPr>
              <a:t>M</a:t>
            </a:r>
          </a:p>
          <a:p>
            <a:pPr algn="r"/>
            <a:r>
              <a:rPr lang="en-US" sz="2400" dirty="0" smtClean="0">
                <a:solidFill>
                  <a:srgbClr val="000000"/>
                </a:solidFill>
                <a:latin typeface="Arial"/>
                <a:cs typeface="Arial"/>
              </a:rPr>
              <a:t>for 8 PM</a:t>
            </a:r>
          </a:p>
          <a:p>
            <a:pPr algn="r"/>
            <a:r>
              <a:rPr lang="en-US" sz="2400" dirty="0" smtClean="0">
                <a:solidFill>
                  <a:srgbClr val="000000"/>
                </a:solidFill>
                <a:latin typeface="Arial"/>
                <a:cs typeface="Arial"/>
              </a:rPr>
              <a:t>27 April</a:t>
            </a:r>
          </a:p>
        </p:txBody>
      </p:sp>
      <p:pic>
        <p:nvPicPr>
          <p:cNvPr id="6" name="Picture 5" descr="UH10hr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47" t="22781" r="16879" b="13395"/>
          <a:stretch/>
        </p:blipFill>
        <p:spPr>
          <a:xfrm rot="120000">
            <a:off x="5815584" y="3657600"/>
            <a:ext cx="3273552" cy="310896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6629400" y="1215400"/>
            <a:ext cx="1295400" cy="1219200"/>
          </a:xfrm>
          <a:prstGeom prst="rect">
            <a:avLst/>
          </a:prstGeom>
          <a:noFill/>
          <a:ln w="88900">
            <a:solidFill>
              <a:schemeClr val="accent6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142999" y="1139200"/>
            <a:ext cx="1533525" cy="1439033"/>
          </a:xfrm>
          <a:prstGeom prst="rect">
            <a:avLst/>
          </a:prstGeom>
          <a:noFill/>
          <a:ln w="53975">
            <a:solidFill>
              <a:srgbClr val="FFC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>
            <a:off x="228600" y="3733800"/>
            <a:ext cx="914400" cy="914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H="1">
            <a:off x="304800" y="1139200"/>
            <a:ext cx="838200" cy="2667000"/>
          </a:xfrm>
          <a:prstGeom prst="line">
            <a:avLst/>
          </a:prstGeom>
          <a:ln w="38100">
            <a:solidFill>
              <a:srgbClr val="FFC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2667000" y="1139200"/>
            <a:ext cx="762000" cy="2590800"/>
          </a:xfrm>
          <a:prstGeom prst="line">
            <a:avLst/>
          </a:prstGeom>
          <a:ln w="38100">
            <a:solidFill>
              <a:srgbClr val="FFC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H="1">
            <a:off x="304800" y="2438400"/>
            <a:ext cx="838200" cy="4191000"/>
          </a:xfrm>
          <a:prstGeom prst="line">
            <a:avLst/>
          </a:prstGeom>
          <a:ln w="38100">
            <a:solidFill>
              <a:srgbClr val="FFC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2590800" y="2362200"/>
            <a:ext cx="838200" cy="4343400"/>
          </a:xfrm>
          <a:prstGeom prst="line">
            <a:avLst/>
          </a:prstGeom>
          <a:ln w="38100">
            <a:solidFill>
              <a:srgbClr val="FFC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20140428_005737_black.png"/>
          <p:cNvPicPr>
            <a:picLocks noChangeAspect="1"/>
          </p:cNvPicPr>
          <p:nvPr/>
        </p:nvPicPr>
        <p:blipFill>
          <a:blip r:embed="rId5" cstate="print"/>
          <a:srcRect l="27429" t="28952" r="35048" b="35048"/>
          <a:stretch>
            <a:fillRect/>
          </a:stretch>
        </p:blipFill>
        <p:spPr>
          <a:xfrm>
            <a:off x="228600" y="3733800"/>
            <a:ext cx="3152382" cy="3024378"/>
          </a:xfrm>
          <a:prstGeom prst="rect">
            <a:avLst/>
          </a:prstGeom>
          <a:ln w="50800">
            <a:solidFill>
              <a:srgbClr val="FF9900"/>
            </a:solidFill>
            <a:prstDash val="solid"/>
          </a:ln>
        </p:spPr>
      </p:pic>
      <p:sp>
        <p:nvSpPr>
          <p:cNvPr id="41" name="Freeform 40"/>
          <p:cNvSpPr/>
          <p:nvPr/>
        </p:nvSpPr>
        <p:spPr>
          <a:xfrm>
            <a:off x="790183" y="5181600"/>
            <a:ext cx="1397000" cy="838200"/>
          </a:xfrm>
          <a:custGeom>
            <a:avLst/>
            <a:gdLst>
              <a:gd name="connsiteX0" fmla="*/ 0 w 709613"/>
              <a:gd name="connsiteY0" fmla="*/ 557212 h 557212"/>
              <a:gd name="connsiteX1" fmla="*/ 104775 w 709613"/>
              <a:gd name="connsiteY1" fmla="*/ 509587 h 557212"/>
              <a:gd name="connsiteX2" fmla="*/ 209550 w 709613"/>
              <a:gd name="connsiteY2" fmla="*/ 428625 h 557212"/>
              <a:gd name="connsiteX3" fmla="*/ 376238 w 709613"/>
              <a:gd name="connsiteY3" fmla="*/ 242887 h 557212"/>
              <a:gd name="connsiteX4" fmla="*/ 504825 w 709613"/>
              <a:gd name="connsiteY4" fmla="*/ 133350 h 557212"/>
              <a:gd name="connsiteX5" fmla="*/ 638175 w 709613"/>
              <a:gd name="connsiteY5" fmla="*/ 33337 h 557212"/>
              <a:gd name="connsiteX6" fmla="*/ 709613 w 709613"/>
              <a:gd name="connsiteY6" fmla="*/ 0 h 55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09613" h="557212">
                <a:moveTo>
                  <a:pt x="0" y="557212"/>
                </a:moveTo>
                <a:cubicBezTo>
                  <a:pt x="34925" y="544115"/>
                  <a:pt x="69850" y="531018"/>
                  <a:pt x="104775" y="509587"/>
                </a:cubicBezTo>
                <a:cubicBezTo>
                  <a:pt x="139700" y="488156"/>
                  <a:pt x="164306" y="473075"/>
                  <a:pt x="209550" y="428625"/>
                </a:cubicBezTo>
                <a:cubicBezTo>
                  <a:pt x="254794" y="384175"/>
                  <a:pt x="327026" y="292099"/>
                  <a:pt x="376238" y="242887"/>
                </a:cubicBezTo>
                <a:cubicBezTo>
                  <a:pt x="425450" y="193675"/>
                  <a:pt x="461169" y="168275"/>
                  <a:pt x="504825" y="133350"/>
                </a:cubicBezTo>
                <a:cubicBezTo>
                  <a:pt x="548481" y="98425"/>
                  <a:pt x="604044" y="55562"/>
                  <a:pt x="638175" y="33337"/>
                </a:cubicBezTo>
                <a:cubicBezTo>
                  <a:pt x="672306" y="11112"/>
                  <a:pt x="690959" y="5556"/>
                  <a:pt x="709613" y="0"/>
                </a:cubicBezTo>
              </a:path>
            </a:pathLst>
          </a:custGeom>
          <a:ln w="101600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1017" y="3196600"/>
            <a:ext cx="3778983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3200" dirty="0" smtClean="0">
                <a:solidFill>
                  <a:prstClr val="black"/>
                </a:solidFill>
                <a:latin typeface="Arial"/>
                <a:cs typeface="Arial"/>
              </a:rPr>
              <a:t>Observed radar</a:t>
            </a:r>
          </a:p>
        </p:txBody>
      </p:sp>
      <p:cxnSp>
        <p:nvCxnSpPr>
          <p:cNvPr id="48" name="Straight Connector 47"/>
          <p:cNvCxnSpPr/>
          <p:nvPr/>
        </p:nvCxnSpPr>
        <p:spPr>
          <a:xfrm flipH="1">
            <a:off x="5791200" y="1215400"/>
            <a:ext cx="838200" cy="2590800"/>
          </a:xfrm>
          <a:prstGeom prst="line">
            <a:avLst/>
          </a:prstGeom>
          <a:ln w="47625"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7924800" y="1215400"/>
            <a:ext cx="990600" cy="2590800"/>
          </a:xfrm>
          <a:prstGeom prst="line">
            <a:avLst/>
          </a:prstGeom>
          <a:ln w="47625"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 flipH="1">
            <a:off x="5867400" y="2286000"/>
            <a:ext cx="762000" cy="4343400"/>
          </a:xfrm>
          <a:prstGeom prst="line">
            <a:avLst/>
          </a:prstGeom>
          <a:ln w="47625"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7924800" y="2286000"/>
            <a:ext cx="990600" cy="4572000"/>
          </a:xfrm>
          <a:prstGeom prst="line">
            <a:avLst/>
          </a:prstGeom>
          <a:ln w="47625"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6254415" y="5997714"/>
            <a:ext cx="2660985" cy="718145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 wrap="square" rtlCol="0">
            <a:spAutoFit/>
          </a:bodyPr>
          <a:lstStyle/>
          <a:p>
            <a:pPr algn="r">
              <a:lnSpc>
                <a:spcPts val="2400"/>
              </a:lnSpc>
            </a:pPr>
            <a:r>
              <a:rPr lang="en-US" sz="2400" dirty="0" smtClean="0">
                <a:solidFill>
                  <a:srgbClr val="0000FF"/>
                </a:solidFill>
                <a:latin typeface="Arial"/>
                <a:cs typeface="Arial"/>
              </a:rPr>
              <a:t>HRRR forecast</a:t>
            </a:r>
          </a:p>
          <a:p>
            <a:pPr algn="r">
              <a:lnSpc>
                <a:spcPts val="2400"/>
              </a:lnSpc>
            </a:pPr>
            <a:r>
              <a:rPr lang="en-US" sz="2400" dirty="0" smtClean="0">
                <a:solidFill>
                  <a:srgbClr val="0000FF"/>
                </a:solidFill>
                <a:latin typeface="Arial"/>
                <a:cs typeface="Arial"/>
              </a:rPr>
              <a:t>rotation track</a:t>
            </a:r>
            <a:endParaRPr lang="en-US" sz="2400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33" name="Freeform 32"/>
          <p:cNvSpPr/>
          <p:nvPr/>
        </p:nvSpPr>
        <p:spPr>
          <a:xfrm>
            <a:off x="6477001" y="4972374"/>
            <a:ext cx="1295400" cy="970830"/>
          </a:xfrm>
          <a:custGeom>
            <a:avLst/>
            <a:gdLst>
              <a:gd name="connsiteX0" fmla="*/ 0 w 709613"/>
              <a:gd name="connsiteY0" fmla="*/ 557212 h 557212"/>
              <a:gd name="connsiteX1" fmla="*/ 104775 w 709613"/>
              <a:gd name="connsiteY1" fmla="*/ 509587 h 557212"/>
              <a:gd name="connsiteX2" fmla="*/ 209550 w 709613"/>
              <a:gd name="connsiteY2" fmla="*/ 428625 h 557212"/>
              <a:gd name="connsiteX3" fmla="*/ 376238 w 709613"/>
              <a:gd name="connsiteY3" fmla="*/ 242887 h 557212"/>
              <a:gd name="connsiteX4" fmla="*/ 504825 w 709613"/>
              <a:gd name="connsiteY4" fmla="*/ 133350 h 557212"/>
              <a:gd name="connsiteX5" fmla="*/ 638175 w 709613"/>
              <a:gd name="connsiteY5" fmla="*/ 33337 h 557212"/>
              <a:gd name="connsiteX6" fmla="*/ 709613 w 709613"/>
              <a:gd name="connsiteY6" fmla="*/ 0 h 55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09613" h="557212">
                <a:moveTo>
                  <a:pt x="0" y="557212"/>
                </a:moveTo>
                <a:cubicBezTo>
                  <a:pt x="34925" y="544115"/>
                  <a:pt x="69850" y="531018"/>
                  <a:pt x="104775" y="509587"/>
                </a:cubicBezTo>
                <a:cubicBezTo>
                  <a:pt x="139700" y="488156"/>
                  <a:pt x="164306" y="473075"/>
                  <a:pt x="209550" y="428625"/>
                </a:cubicBezTo>
                <a:cubicBezTo>
                  <a:pt x="254794" y="384175"/>
                  <a:pt x="327026" y="292099"/>
                  <a:pt x="376238" y="242887"/>
                </a:cubicBezTo>
                <a:cubicBezTo>
                  <a:pt x="425450" y="193675"/>
                  <a:pt x="461169" y="168275"/>
                  <a:pt x="504825" y="133350"/>
                </a:cubicBezTo>
                <a:cubicBezTo>
                  <a:pt x="548481" y="98425"/>
                  <a:pt x="604044" y="55562"/>
                  <a:pt x="638175" y="33337"/>
                </a:cubicBezTo>
                <a:cubicBezTo>
                  <a:pt x="672306" y="11112"/>
                  <a:pt x="690959" y="5556"/>
                  <a:pt x="709613" y="0"/>
                </a:cubicBezTo>
              </a:path>
            </a:pathLst>
          </a:custGeom>
          <a:ln w="101600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9" name="Oval 58"/>
          <p:cNvSpPr/>
          <p:nvPr/>
        </p:nvSpPr>
        <p:spPr>
          <a:xfrm>
            <a:off x="1752600" y="1139200"/>
            <a:ext cx="838200" cy="914400"/>
          </a:xfrm>
          <a:prstGeom prst="ellipse">
            <a:avLst/>
          </a:prstGeom>
          <a:noFill/>
          <a:ln w="88900">
            <a:solidFill>
              <a:srgbClr val="FF00F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0" name="Oval 59"/>
          <p:cNvSpPr/>
          <p:nvPr/>
        </p:nvSpPr>
        <p:spPr>
          <a:xfrm>
            <a:off x="6934200" y="1371600"/>
            <a:ext cx="762000" cy="914400"/>
          </a:xfrm>
          <a:prstGeom prst="ellipse">
            <a:avLst/>
          </a:prstGeom>
          <a:noFill/>
          <a:ln w="88900">
            <a:solidFill>
              <a:srgbClr val="0000F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5" name="Picture 4" descr="20140428_005737_black.png"/>
          <p:cNvPicPr>
            <a:picLocks noChangeAspect="1"/>
          </p:cNvPicPr>
          <p:nvPr/>
        </p:nvPicPr>
        <p:blipFill>
          <a:blip r:embed="rId5" cstate="print"/>
          <a:srcRect t="6095" r="6095" b="21333"/>
          <a:stretch>
            <a:fillRect/>
          </a:stretch>
        </p:blipFill>
        <p:spPr>
          <a:xfrm>
            <a:off x="0" y="148600"/>
            <a:ext cx="3944460" cy="3048365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6858000" y="5130224"/>
            <a:ext cx="6858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prstClr val="black"/>
                </a:solidFill>
                <a:latin typeface="Zapf Dingbats"/>
                <a:ea typeface="Zapf Dingbats"/>
                <a:cs typeface="Zapf Dingbats"/>
                <a:sym typeface="Zapf Dingbats"/>
              </a:rPr>
              <a:t>✖</a:t>
            </a:r>
            <a:endParaRPr lang="en-US" sz="3200" dirty="0">
              <a:solidFill>
                <a:prstClr val="black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315200" y="4800600"/>
            <a:ext cx="6858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prstClr val="black"/>
                </a:solidFill>
                <a:latin typeface="Zapf Dingbats"/>
                <a:ea typeface="Zapf Dingbats"/>
                <a:cs typeface="Zapf Dingbats"/>
                <a:sym typeface="Zapf Dingbats"/>
              </a:rPr>
              <a:t>✖</a:t>
            </a:r>
            <a:endParaRPr lang="en-US" sz="3200" dirty="0">
              <a:solidFill>
                <a:prstClr val="black"/>
              </a:solidFill>
            </a:endParaRPr>
          </a:p>
        </p:txBody>
      </p:sp>
      <p:sp>
        <p:nvSpPr>
          <p:cNvPr id="42" name="Title 1"/>
          <p:cNvSpPr txBox="1">
            <a:spLocks/>
          </p:cNvSpPr>
          <p:nvPr/>
        </p:nvSpPr>
        <p:spPr>
          <a:xfrm>
            <a:off x="457200" y="81413"/>
            <a:ext cx="8229600" cy="57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solidFill>
                  <a:srgbClr val="003399"/>
                </a:solidFill>
                <a:latin typeface="Tahoma" charset="0"/>
                <a:cs typeface="Tahoma" charset="0"/>
              </a:rPr>
              <a:t>HRRR (and RAP) Future Milestones</a:t>
            </a:r>
            <a:endParaRPr lang="en-US" sz="3600" b="1" dirty="0">
              <a:solidFill>
                <a:srgbClr val="003399"/>
              </a:solidFill>
              <a:latin typeface="Tahoma" charset="0"/>
              <a:cs typeface="Tahoma" charset="0"/>
            </a:endParaRPr>
          </a:p>
        </p:txBody>
      </p:sp>
      <p:sp>
        <p:nvSpPr>
          <p:cNvPr id="45" name="Title 1"/>
          <p:cNvSpPr txBox="1">
            <a:spLocks/>
          </p:cNvSpPr>
          <p:nvPr/>
        </p:nvSpPr>
        <p:spPr>
          <a:xfrm>
            <a:off x="457200" y="81413"/>
            <a:ext cx="8229600" cy="57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solidFill>
                  <a:srgbClr val="003399"/>
                </a:solidFill>
                <a:latin typeface="Tahoma" charset="0"/>
                <a:cs typeface="Tahoma" charset="0"/>
              </a:rPr>
              <a:t>HRRR Milestones</a:t>
            </a:r>
            <a:endParaRPr lang="en-US" sz="3600" b="1" dirty="0">
              <a:solidFill>
                <a:srgbClr val="003399"/>
              </a:solidFill>
              <a:latin typeface="Tahoma" charset="0"/>
              <a:cs typeface="Tahoma" charset="0"/>
            </a:endParaRPr>
          </a:p>
        </p:txBody>
      </p:sp>
      <p:pic>
        <p:nvPicPr>
          <p:cNvPr id="52" name="Picture 4" descr="Juice_drop"/>
          <p:cNvPicPr>
            <a:picLocks noChangeAspect="1" noChangeArrowheads="1"/>
          </p:cNvPicPr>
          <p:nvPr/>
        </p:nvPicPr>
        <p:blipFill>
          <a:blip r:embed="rId6" cstate="print"/>
          <a:srcRect l="2000" r="27000" b="88000"/>
          <a:stretch>
            <a:fillRect/>
          </a:stretch>
        </p:blipFill>
        <p:spPr bwMode="auto">
          <a:xfrm>
            <a:off x="0" y="0"/>
            <a:ext cx="915181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" name="Picture 52" descr="Juice_drop"/>
          <p:cNvPicPr>
            <a:picLocks noChangeAspect="1" noChangeArrowheads="1"/>
          </p:cNvPicPr>
          <p:nvPr/>
        </p:nvPicPr>
        <p:blipFill>
          <a:blip r:embed="rId7" cstate="print"/>
          <a:srcRect r="29178" b="1334"/>
          <a:stretch>
            <a:fillRect/>
          </a:stretch>
        </p:blipFill>
        <p:spPr bwMode="auto">
          <a:xfrm>
            <a:off x="1" y="1"/>
            <a:ext cx="770950" cy="761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" name="Line 6"/>
          <p:cNvSpPr>
            <a:spLocks noChangeShapeType="1"/>
          </p:cNvSpPr>
          <p:nvPr/>
        </p:nvSpPr>
        <p:spPr bwMode="auto">
          <a:xfrm>
            <a:off x="0" y="762000"/>
            <a:ext cx="9144000" cy="0"/>
          </a:xfrm>
          <a:prstGeom prst="line">
            <a:avLst/>
          </a:prstGeom>
          <a:noFill/>
          <a:ln w="50800">
            <a:solidFill>
              <a:srgbClr val="003399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5" name="Text Box 2"/>
          <p:cNvSpPr txBox="1">
            <a:spLocks noChangeArrowheads="1"/>
          </p:cNvSpPr>
          <p:nvPr/>
        </p:nvSpPr>
        <p:spPr bwMode="auto">
          <a:xfrm>
            <a:off x="76200" y="11403"/>
            <a:ext cx="9144000" cy="646331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3600" dirty="0" smtClean="0">
                <a:solidFill>
                  <a:srgbClr val="000090"/>
                </a:solidFill>
                <a:latin typeface="Arial Black"/>
                <a:cs typeface="Arial Black"/>
              </a:rPr>
              <a:t>HRRR Supercell Forecast Arkansas</a:t>
            </a:r>
            <a:endParaRPr lang="en-US" sz="3600" dirty="0">
              <a:solidFill>
                <a:srgbClr val="000090"/>
              </a:solidFill>
              <a:latin typeface="Arial Black"/>
              <a:cs typeface="Arial Black"/>
            </a:endParaRPr>
          </a:p>
        </p:txBody>
      </p:sp>
      <p:sp>
        <p:nvSpPr>
          <p:cNvPr id="57" name="Freeform 56"/>
          <p:cNvSpPr/>
          <p:nvPr/>
        </p:nvSpPr>
        <p:spPr>
          <a:xfrm>
            <a:off x="3601560" y="5449112"/>
            <a:ext cx="685800" cy="381000"/>
          </a:xfrm>
          <a:custGeom>
            <a:avLst/>
            <a:gdLst>
              <a:gd name="connsiteX0" fmla="*/ 0 w 709613"/>
              <a:gd name="connsiteY0" fmla="*/ 557212 h 557212"/>
              <a:gd name="connsiteX1" fmla="*/ 104775 w 709613"/>
              <a:gd name="connsiteY1" fmla="*/ 509587 h 557212"/>
              <a:gd name="connsiteX2" fmla="*/ 209550 w 709613"/>
              <a:gd name="connsiteY2" fmla="*/ 428625 h 557212"/>
              <a:gd name="connsiteX3" fmla="*/ 376238 w 709613"/>
              <a:gd name="connsiteY3" fmla="*/ 242887 h 557212"/>
              <a:gd name="connsiteX4" fmla="*/ 504825 w 709613"/>
              <a:gd name="connsiteY4" fmla="*/ 133350 h 557212"/>
              <a:gd name="connsiteX5" fmla="*/ 638175 w 709613"/>
              <a:gd name="connsiteY5" fmla="*/ 33337 h 557212"/>
              <a:gd name="connsiteX6" fmla="*/ 709613 w 709613"/>
              <a:gd name="connsiteY6" fmla="*/ 0 h 55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09613" h="557212">
                <a:moveTo>
                  <a:pt x="0" y="557212"/>
                </a:moveTo>
                <a:cubicBezTo>
                  <a:pt x="34925" y="544115"/>
                  <a:pt x="69850" y="531018"/>
                  <a:pt x="104775" y="509587"/>
                </a:cubicBezTo>
                <a:cubicBezTo>
                  <a:pt x="139700" y="488156"/>
                  <a:pt x="164306" y="473075"/>
                  <a:pt x="209550" y="428625"/>
                </a:cubicBezTo>
                <a:cubicBezTo>
                  <a:pt x="254794" y="384175"/>
                  <a:pt x="327026" y="292099"/>
                  <a:pt x="376238" y="242887"/>
                </a:cubicBezTo>
                <a:cubicBezTo>
                  <a:pt x="425450" y="193675"/>
                  <a:pt x="461169" y="168275"/>
                  <a:pt x="504825" y="133350"/>
                </a:cubicBezTo>
                <a:cubicBezTo>
                  <a:pt x="548481" y="98425"/>
                  <a:pt x="604044" y="55562"/>
                  <a:pt x="638175" y="33337"/>
                </a:cubicBezTo>
                <a:cubicBezTo>
                  <a:pt x="672306" y="11112"/>
                  <a:pt x="690959" y="5556"/>
                  <a:pt x="709613" y="0"/>
                </a:cubicBezTo>
              </a:path>
            </a:pathLst>
          </a:custGeom>
          <a:solidFill>
            <a:srgbClr val="FF00FF"/>
          </a:solidFill>
          <a:ln w="101600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3657600" y="5410200"/>
            <a:ext cx="1981200" cy="7130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2400"/>
              </a:lnSpc>
            </a:pPr>
            <a:r>
              <a:rPr lang="en-US" sz="2200" dirty="0" smtClean="0">
                <a:solidFill>
                  <a:srgbClr val="FF00FF"/>
                </a:solidFill>
                <a:latin typeface="Arial"/>
                <a:cs typeface="Arial"/>
              </a:rPr>
              <a:t>  Actual</a:t>
            </a:r>
          </a:p>
          <a:p>
            <a:pPr algn="r">
              <a:lnSpc>
                <a:spcPts val="2400"/>
              </a:lnSpc>
            </a:pPr>
            <a:r>
              <a:rPr lang="en-US" sz="2200" dirty="0" smtClean="0">
                <a:solidFill>
                  <a:srgbClr val="FF00FF"/>
                </a:solidFill>
                <a:latin typeface="Arial"/>
                <a:cs typeface="Arial"/>
              </a:rPr>
              <a:t>tornado path</a:t>
            </a:r>
            <a:endParaRPr lang="en-US" sz="2200" dirty="0">
              <a:solidFill>
                <a:srgbClr val="FF00FF"/>
              </a:solidFill>
              <a:latin typeface="Arial"/>
              <a:cs typeface="Arial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3124200" y="4597976"/>
            <a:ext cx="2590800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>
              <a:lnSpc>
                <a:spcPts val="2400"/>
              </a:lnSpc>
            </a:pPr>
            <a:r>
              <a:rPr lang="en-US" sz="2200" dirty="0" smtClean="0">
                <a:solidFill>
                  <a:srgbClr val="0000FF"/>
                </a:solidFill>
                <a:latin typeface="Arial"/>
                <a:cs typeface="Arial"/>
              </a:rPr>
              <a:t>Tornadic</a:t>
            </a:r>
          </a:p>
          <a:p>
            <a:pPr algn="r">
              <a:lnSpc>
                <a:spcPts val="2400"/>
              </a:lnSpc>
            </a:pPr>
            <a:r>
              <a:rPr lang="en-US" sz="2200" dirty="0" smtClean="0">
                <a:solidFill>
                  <a:srgbClr val="0000FF"/>
                </a:solidFill>
                <a:latin typeface="Arial"/>
                <a:cs typeface="Arial"/>
              </a:rPr>
              <a:t>thunderstorm</a:t>
            </a:r>
            <a:endParaRPr lang="en-US" sz="2200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3733800" y="6172200"/>
            <a:ext cx="6858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prstClr val="black"/>
                </a:solidFill>
                <a:latin typeface="Zapf Dingbats"/>
                <a:ea typeface="Zapf Dingbats"/>
                <a:cs typeface="Zapf Dingbats"/>
                <a:sym typeface="Zapf Dingbats"/>
              </a:rPr>
              <a:t>✖</a:t>
            </a:r>
            <a:endParaRPr lang="en-US" sz="3200" dirty="0">
              <a:solidFill>
                <a:prstClr val="black"/>
              </a:solidFill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4015413" y="6248400"/>
            <a:ext cx="1536199" cy="4052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2400"/>
              </a:lnSpc>
            </a:pPr>
            <a:r>
              <a:rPr lang="en-US" sz="2200" dirty="0" smtClean="0">
                <a:solidFill>
                  <a:srgbClr val="000000"/>
                </a:solidFill>
                <a:latin typeface="Arial"/>
                <a:cs typeface="Arial"/>
              </a:rPr>
              <a:t>  Fatalities</a:t>
            </a:r>
            <a:endParaRPr lang="en-US" sz="22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68" name="Oval 67"/>
          <p:cNvSpPr/>
          <p:nvPr/>
        </p:nvSpPr>
        <p:spPr>
          <a:xfrm>
            <a:off x="3657600" y="4315262"/>
            <a:ext cx="457200" cy="609600"/>
          </a:xfrm>
          <a:prstGeom prst="ellipse">
            <a:avLst/>
          </a:prstGeom>
          <a:noFill/>
          <a:ln w="88900">
            <a:solidFill>
              <a:srgbClr val="0000F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6556068" y="3158575"/>
            <a:ext cx="15182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3600" dirty="0" smtClean="0">
                <a:solidFill>
                  <a:prstClr val="black"/>
                </a:solidFill>
                <a:latin typeface="Arial"/>
                <a:cs typeface="Arial"/>
              </a:rPr>
              <a:t>HRRR</a:t>
            </a:r>
          </a:p>
        </p:txBody>
      </p:sp>
      <p:sp>
        <p:nvSpPr>
          <p:cNvPr id="43" name="Rectangle 42"/>
          <p:cNvSpPr/>
          <p:nvPr/>
        </p:nvSpPr>
        <p:spPr>
          <a:xfrm>
            <a:off x="5829300" y="3796109"/>
            <a:ext cx="3309630" cy="3061891"/>
          </a:xfrm>
          <a:prstGeom prst="rect">
            <a:avLst/>
          </a:prstGeom>
          <a:noFill/>
          <a:ln w="88900">
            <a:solidFill>
              <a:schemeClr val="accent6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37603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7" grpId="0"/>
      <p:bldP spid="3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5" descr="Radar-at-5-pm-MDT-June-30-2013-The-pointer-is-at-Yarnell-Arizona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63975" y="1600200"/>
            <a:ext cx="5280025" cy="3925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4" descr="GEOMAC-map-of-Yarnell-Fire-July-2-2013.jpg"/>
          <p:cNvPicPr>
            <a:picLocks noChangeAspect="1"/>
          </p:cNvPicPr>
          <p:nvPr/>
        </p:nvPicPr>
        <p:blipFill>
          <a:blip r:embed="rId3"/>
          <a:srcRect r="15912"/>
          <a:stretch>
            <a:fillRect/>
          </a:stretch>
        </p:blipFill>
        <p:spPr bwMode="auto">
          <a:xfrm>
            <a:off x="0" y="2238375"/>
            <a:ext cx="4349750" cy="461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6" name="TextBox 6"/>
          <p:cNvSpPr txBox="1">
            <a:spLocks noChangeArrowheads="1"/>
          </p:cNvSpPr>
          <p:nvPr/>
        </p:nvSpPr>
        <p:spPr bwMode="auto">
          <a:xfrm>
            <a:off x="304800" y="1524000"/>
            <a:ext cx="265906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i="1" smtClean="0">
                <a:solidFill>
                  <a:prstClr val="black"/>
                </a:solidFill>
              </a:rPr>
              <a:t>July 2, 2013 Yarnell, AZ 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i="1" smtClean="0">
                <a:solidFill>
                  <a:prstClr val="black"/>
                </a:solidFill>
              </a:rPr>
              <a:t>Wildfire Perimeter  </a:t>
            </a:r>
          </a:p>
        </p:txBody>
      </p:sp>
      <p:sp>
        <p:nvSpPr>
          <p:cNvPr id="3077" name="TextBox 7"/>
          <p:cNvSpPr txBox="1">
            <a:spLocks noChangeArrowheads="1"/>
          </p:cNvSpPr>
          <p:nvPr/>
        </p:nvSpPr>
        <p:spPr bwMode="auto">
          <a:xfrm>
            <a:off x="5527675" y="914400"/>
            <a:ext cx="361632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smtClean="0">
                <a:solidFill>
                  <a:srgbClr val="FF0000"/>
                </a:solidFill>
                <a:latin typeface="Arial Black" pitchFamily="34" charset="0"/>
              </a:rPr>
              <a:t>Radar Reflectivity</a:t>
            </a:r>
          </a:p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smtClean="0">
                <a:solidFill>
                  <a:srgbClr val="FF0000"/>
                </a:solidFill>
                <a:latin typeface="Arial Black" pitchFamily="34" charset="0"/>
              </a:rPr>
              <a:t>4 PM MST June 30, 2013</a:t>
            </a:r>
          </a:p>
        </p:txBody>
      </p:sp>
      <p:sp>
        <p:nvSpPr>
          <p:cNvPr id="3078" name="TextBox 8"/>
          <p:cNvSpPr txBox="1">
            <a:spLocks noChangeArrowheads="1"/>
          </p:cNvSpPr>
          <p:nvPr/>
        </p:nvSpPr>
        <p:spPr bwMode="auto">
          <a:xfrm>
            <a:off x="4673600" y="4572000"/>
            <a:ext cx="17272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smtClean="0">
                <a:solidFill>
                  <a:srgbClr val="FF0000"/>
                </a:solidFill>
                <a:latin typeface="Arial Black" pitchFamily="34" charset="0"/>
              </a:rPr>
              <a:t>Yarnell, AZ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5664200" y="4114800"/>
            <a:ext cx="228600" cy="457200"/>
          </a:xfrm>
          <a:prstGeom prst="straightConnector1">
            <a:avLst/>
          </a:prstGeom>
          <a:ln w="50800">
            <a:solidFill>
              <a:srgbClr val="FF0000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80" name="TextBox 15"/>
          <p:cNvSpPr txBox="1">
            <a:spLocks noChangeArrowheads="1"/>
          </p:cNvSpPr>
          <p:nvPr/>
        </p:nvSpPr>
        <p:spPr bwMode="auto">
          <a:xfrm>
            <a:off x="381000" y="97973"/>
            <a:ext cx="825182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600" dirty="0" err="1" smtClean="0">
                <a:solidFill>
                  <a:srgbClr val="0000CC"/>
                </a:solidFill>
                <a:latin typeface="Arial Black" pitchFamily="34" charset="0"/>
              </a:rPr>
              <a:t>Yarnell</a:t>
            </a:r>
            <a:r>
              <a:rPr lang="en-US" sz="3600" dirty="0" smtClean="0">
                <a:solidFill>
                  <a:srgbClr val="0000CC"/>
                </a:solidFill>
                <a:latin typeface="Arial Black" pitchFamily="34" charset="0"/>
              </a:rPr>
              <a:t>, AZ Wildfire Background</a:t>
            </a:r>
          </a:p>
        </p:txBody>
      </p:sp>
      <p:sp>
        <p:nvSpPr>
          <p:cNvPr id="3081" name="TextBox 16"/>
          <p:cNvSpPr txBox="1">
            <a:spLocks noChangeArrowheads="1"/>
          </p:cNvSpPr>
          <p:nvPr/>
        </p:nvSpPr>
        <p:spPr bwMode="auto">
          <a:xfrm>
            <a:off x="4486275" y="5638800"/>
            <a:ext cx="4491038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i="1" smtClean="0">
                <a:solidFill>
                  <a:srgbClr val="0000FF"/>
                </a:solidFill>
                <a:latin typeface="Arial Black" pitchFamily="34" charset="0"/>
              </a:rPr>
              <a:t>Last contact with fire crew 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i="1" smtClean="0">
                <a:solidFill>
                  <a:srgbClr val="0000FF"/>
                </a:solidFill>
                <a:latin typeface="Arial Black" pitchFamily="34" charset="0"/>
              </a:rPr>
              <a:t>~ 4:30 PM MST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i="1" smtClean="0">
                <a:solidFill>
                  <a:srgbClr val="0000FF"/>
                </a:solidFill>
                <a:latin typeface="Arial Black" pitchFamily="34" charset="0"/>
              </a:rPr>
              <a:t>(2330 UTC) Sun. 30 June, 2013</a:t>
            </a:r>
          </a:p>
        </p:txBody>
      </p:sp>
      <p:sp>
        <p:nvSpPr>
          <p:cNvPr id="10" name="Rectangle 9"/>
          <p:cNvSpPr/>
          <p:nvPr/>
        </p:nvSpPr>
        <p:spPr>
          <a:xfrm>
            <a:off x="-85011" y="739690"/>
            <a:ext cx="6035593" cy="7335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400" b="1" dirty="0" smtClean="0">
                <a:solidFill>
                  <a:srgbClr val="CC00CC"/>
                </a:solidFill>
                <a:latin typeface="Arial"/>
                <a:cs typeface="Arial"/>
              </a:rPr>
              <a:t>Wildfire Driven by thunderstorm </a:t>
            </a:r>
          </a:p>
          <a:p>
            <a:pPr algn="ctr">
              <a:lnSpc>
                <a:spcPts val="2500"/>
              </a:lnSpc>
            </a:pPr>
            <a:r>
              <a:rPr lang="en-US" sz="2400" b="1" dirty="0" smtClean="0">
                <a:solidFill>
                  <a:srgbClr val="CC00CC"/>
                </a:solidFill>
                <a:latin typeface="Arial"/>
                <a:cs typeface="Arial"/>
              </a:rPr>
              <a:t>outflow , 30 </a:t>
            </a:r>
            <a:r>
              <a:rPr lang="en-US" sz="2400" b="1" dirty="0">
                <a:solidFill>
                  <a:srgbClr val="CC00CC"/>
                </a:solidFill>
                <a:latin typeface="Arial"/>
                <a:cs typeface="Arial"/>
              </a:rPr>
              <a:t>June 2013</a:t>
            </a:r>
          </a:p>
        </p:txBody>
      </p:sp>
    </p:spTree>
    <p:extLst>
      <p:ext uri="{BB962C8B-B14F-4D97-AF65-F5344CB8AC3E}">
        <p14:creationId xmlns:p14="http://schemas.microsoft.com/office/powerpoint/2010/main" val="12814338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Brant_blue">
  <a:themeElements>
    <a:clrScheme name="">
      <a:dk1>
        <a:srgbClr val="000000"/>
      </a:dk1>
      <a:lt1>
        <a:srgbClr val="FFFFFF"/>
      </a:lt1>
      <a:dk2>
        <a:srgbClr val="000000"/>
      </a:dk2>
      <a:lt2>
        <a:srgbClr val="060606"/>
      </a:lt2>
      <a:accent1>
        <a:srgbClr val="FFFFFF"/>
      </a:accent1>
      <a:accent2>
        <a:srgbClr val="FFFFFF"/>
      </a:accent2>
      <a:accent3>
        <a:srgbClr val="FFFFFF"/>
      </a:accent3>
      <a:accent4>
        <a:srgbClr val="000000"/>
      </a:accent4>
      <a:accent5>
        <a:srgbClr val="FFFFFF"/>
      </a:accent5>
      <a:accent6>
        <a:srgbClr val="E7E7E7"/>
      </a:accent6>
      <a:hlink>
        <a:srgbClr val="FF0033"/>
      </a:hlink>
      <a:folHlink>
        <a:srgbClr val="CCCCCC"/>
      </a:folHlink>
    </a:clrScheme>
    <a:fontScheme name="Brant_blu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Brant_blue 1">
        <a:dk1>
          <a:srgbClr val="000000"/>
        </a:dk1>
        <a:lt1>
          <a:srgbClr val="FFFFFF"/>
        </a:lt1>
        <a:dk2>
          <a:srgbClr val="0066CC"/>
        </a:dk2>
        <a:lt2>
          <a:srgbClr val="CBCBCB"/>
        </a:lt2>
        <a:accent1>
          <a:srgbClr val="009999"/>
        </a:accent1>
        <a:accent2>
          <a:srgbClr val="FF9933"/>
        </a:accent2>
        <a:accent3>
          <a:srgbClr val="AAB8E2"/>
        </a:accent3>
        <a:accent4>
          <a:srgbClr val="DADADA"/>
        </a:accent4>
        <a:accent5>
          <a:srgbClr val="AACACA"/>
        </a:accent5>
        <a:accent6>
          <a:srgbClr val="E78A2D"/>
        </a:accent6>
        <a:hlink>
          <a:srgbClr val="330099"/>
        </a:hlink>
        <a:folHlink>
          <a:srgbClr val="CBCBC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rant_blue 2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3366FF"/>
        </a:accent1>
        <a:accent2>
          <a:srgbClr val="009900"/>
        </a:accent2>
        <a:accent3>
          <a:srgbClr val="FFFFFF"/>
        </a:accent3>
        <a:accent4>
          <a:srgbClr val="000000"/>
        </a:accent4>
        <a:accent5>
          <a:srgbClr val="ADB8FF"/>
        </a:accent5>
        <a:accent6>
          <a:srgbClr val="008A00"/>
        </a:accent6>
        <a:hlink>
          <a:srgbClr val="FF0033"/>
        </a:hlink>
        <a:folHlink>
          <a:srgbClr val="CC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rant_blue 3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EAEAEA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555555"/>
        </a:accent6>
        <a:hlink>
          <a:srgbClr val="969696"/>
        </a:hlink>
        <a:folHlink>
          <a:srgbClr val="CBCBC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10663</TotalTime>
  <Words>4007</Words>
  <Application>Microsoft Macintosh PowerPoint</Application>
  <PresentationFormat>On-screen Show (4:3)</PresentationFormat>
  <Paragraphs>718</Paragraphs>
  <Slides>39</Slides>
  <Notes>23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39</vt:i4>
      </vt:variant>
    </vt:vector>
  </HeadingPairs>
  <TitlesOfParts>
    <vt:vector size="41" baseType="lpstr">
      <vt:lpstr>9_Office Theme</vt:lpstr>
      <vt:lpstr>1_Brant_blue</vt:lpstr>
      <vt:lpstr> Improved high-impact weather HRRR/RAP forecast accuracy  from assimilation of satellite-based cloud, lightning, convection, AMVs, fire, and radiance data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Cloud-top cooling (CTC) assimilation NOAA/ESRL/GSD and UAH Tracy Lorraine Smith, Steve Weygandt  // John Mecikalski</vt:lpstr>
      <vt:lpstr>PowerPoint Presentation</vt:lpstr>
      <vt:lpstr>PowerPoint Presentation</vt:lpstr>
      <vt:lpstr>PowerPoint Presentation</vt:lpstr>
      <vt:lpstr>PowerPoint Presentation</vt:lpstr>
      <vt:lpstr> Improved high-impact weather HRRR/RAP forecast accuracy  from assimilation of satellite-based cloud, lightning, convection, AMVs, fire, and radiance data </vt:lpstr>
      <vt:lpstr>PowerPoint Presentation</vt:lpstr>
    </vt:vector>
  </TitlesOfParts>
  <Company>University of Colorado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Curtis Alexander</dc:creator>
  <cp:lastModifiedBy>Stan Benjamin</cp:lastModifiedBy>
  <cp:revision>499</cp:revision>
  <dcterms:created xsi:type="dcterms:W3CDTF">2012-12-03T02:41:14Z</dcterms:created>
  <dcterms:modified xsi:type="dcterms:W3CDTF">2015-02-25T15:06:52Z</dcterms:modified>
</cp:coreProperties>
</file>