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43891200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3629" autoAdjust="0"/>
  </p:normalViewPr>
  <p:slideViewPr>
    <p:cSldViewPr>
      <p:cViewPr>
        <p:scale>
          <a:sx n="10" d="100"/>
          <a:sy n="10" d="100"/>
        </p:scale>
        <p:origin x="-1852" y="-268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178" y="-90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3" tIns="47872" rIns="95743" bIns="47872" numCol="1" anchor="t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3" tIns="47872" rIns="95743" bIns="47872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3" tIns="47872" rIns="95743" bIns="47872" numCol="1" anchor="b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3" tIns="47872" rIns="95743" bIns="47872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pPr>
              <a:defRPr/>
            </a:pPr>
            <a:fld id="{ADC38E36-1C22-4995-963D-7E0D5021C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3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A2D4D9-ADE8-4869-9F87-61581E115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0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3B7E7-4A49-4E96-8EEE-1D0E353C01E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41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092" y="13635567"/>
            <a:ext cx="27980217" cy="94064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8184" y="24870834"/>
            <a:ext cx="23042033" cy="1121833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C91D-8664-496B-8A91-2DF376865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B0E1-1873-4786-8086-52956FD29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5842" y="3898902"/>
            <a:ext cx="6994525" cy="3511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9093" y="3898902"/>
            <a:ext cx="20885150" cy="3511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8AA9B-32FF-4DA5-8E53-7B35F9143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168C-D97E-426E-97C3-E5D28021C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586"/>
            <a:ext cx="27980217" cy="87164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3384"/>
            <a:ext cx="27980217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F921A-F4B5-46BD-A694-EFDC1DA6A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092" y="12676717"/>
            <a:ext cx="13939308" cy="263376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0000" y="12676717"/>
            <a:ext cx="13940367" cy="263376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66EA0-FF20-4761-A2DF-3F141CA71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09" y="1756833"/>
            <a:ext cx="29626983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709" y="9825569"/>
            <a:ext cx="14544675" cy="4093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709" y="13919202"/>
            <a:ext cx="14544675" cy="25287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1668" y="9825569"/>
            <a:ext cx="14551025" cy="4093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1668" y="13919202"/>
            <a:ext cx="14551025" cy="25287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3E425-3580-40F8-B6EF-8CFD446E3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EE927-318C-4A5F-AA2E-BD7E2DFCF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20A8E-3766-4239-9F23-9EB863BCA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09" y="1748367"/>
            <a:ext cx="10829925" cy="74358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392" y="1748367"/>
            <a:ext cx="18402300" cy="37458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709" y="9184217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ED7E7-F0CA-4B4D-AF1F-2E77DAD5A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659" y="30723419"/>
            <a:ext cx="19750617" cy="36279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659" y="3922186"/>
            <a:ext cx="19750617" cy="263334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659" y="34351386"/>
            <a:ext cx="19750617" cy="51498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4712F-2420-4726-B527-9D67DF1AD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9092" y="3898900"/>
            <a:ext cx="279812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20" tIns="219412" rIns="438820" bIns="219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9092" y="12676717"/>
            <a:ext cx="27981275" cy="263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20" tIns="219412" rIns="438820" bIns="219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9092" y="39992300"/>
            <a:ext cx="6858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20" tIns="219412" rIns="438820" bIns="219412" numCol="1" anchor="t" anchorCtr="0" compatLnSpc="1">
            <a:prstTxWarp prst="textNoShape">
              <a:avLst/>
            </a:prstTxWarp>
          </a:bodyPr>
          <a:lstStyle>
            <a:lvl1pPr>
              <a:defRPr sz="6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967" y="39992300"/>
            <a:ext cx="10423526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20" tIns="219412" rIns="438820" bIns="219412" numCol="1" anchor="t" anchorCtr="0" compatLnSpc="1">
            <a:prstTxWarp prst="textNoShape">
              <a:avLst/>
            </a:prstTxWarp>
          </a:bodyPr>
          <a:lstStyle>
            <a:lvl1pPr algn="ctr">
              <a:defRPr sz="6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2367" y="39992300"/>
            <a:ext cx="6858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20" tIns="219412" rIns="438820" bIns="219412" numCol="1" anchor="t" anchorCtr="0" compatLnSpc="1">
            <a:prstTxWarp prst="textNoShape">
              <a:avLst/>
            </a:prstTxWarp>
          </a:bodyPr>
          <a:lstStyle>
            <a:lvl1pPr algn="r">
              <a:defRPr sz="6900"/>
            </a:lvl1pPr>
          </a:lstStyle>
          <a:p>
            <a:pPr>
              <a:defRPr/>
            </a:pPr>
            <a:fld id="{D8F32A5E-0BD3-4CF0-99E6-CECBCE2FF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9pPr>
    </p:titleStyle>
    <p:bodyStyle>
      <a:lvl1pPr marL="1647825" indent="-1647825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500">
          <a:solidFill>
            <a:schemeClr val="tx1"/>
          </a:solidFill>
          <a:latin typeface="+mn-lt"/>
          <a:ea typeface="+mn-ea"/>
          <a:cs typeface="+mn-cs"/>
        </a:defRPr>
      </a:lvl1pPr>
      <a:lvl2pPr marL="3562350" indent="-1366838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4813" indent="-1095375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600">
          <a:solidFill>
            <a:schemeClr val="tx1"/>
          </a:solidFill>
          <a:latin typeface="+mn-lt"/>
        </a:defRPr>
      </a:lvl3pPr>
      <a:lvl4pPr marL="7678738" indent="-1093788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874250" indent="-1093788" algn="l" defTabSz="4389438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331450" indent="-1093788" algn="l" defTabSz="438943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788650" indent="-1093788" algn="l" defTabSz="438943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245850" indent="-1093788" algn="l" defTabSz="438943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703050" indent="-1093788" algn="l" defTabSz="438943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jpeg"/><Relationship Id="rId26" Type="http://schemas.openxmlformats.org/officeDocument/2006/relationships/image" Target="../media/image19.gif"/><Relationship Id="rId39" Type="http://schemas.openxmlformats.org/officeDocument/2006/relationships/hyperlink" Target="http://rammb.cira.colostate.edu/vlab" TargetMode="External"/><Relationship Id="rId21" Type="http://schemas.openxmlformats.org/officeDocument/2006/relationships/hyperlink" Target="http://rammb.cira.colostate.edu/visit/" TargetMode="External"/><Relationship Id="rId34" Type="http://schemas.openxmlformats.org/officeDocument/2006/relationships/image" Target="../media/image27.gif"/><Relationship Id="rId7" Type="http://schemas.openxmlformats.org/officeDocument/2006/relationships/hyperlink" Target="mailto:bernie.connell@colostate.edu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gif"/><Relationship Id="rId20" Type="http://schemas.openxmlformats.org/officeDocument/2006/relationships/hyperlink" Target="http://rammb.cira.colostate.edu/shymet/" TargetMode="External"/><Relationship Id="rId29" Type="http://schemas.openxmlformats.org/officeDocument/2006/relationships/image" Target="../media/image22.gif"/><Relationship Id="rId41" Type="http://schemas.openxmlformats.org/officeDocument/2006/relationships/image" Target="../media/image33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11" Type="http://schemas.openxmlformats.org/officeDocument/2006/relationships/image" Target="../media/image7.png"/><Relationship Id="rId24" Type="http://schemas.openxmlformats.org/officeDocument/2006/relationships/image" Target="../media/image17.gif"/><Relationship Id="rId32" Type="http://schemas.openxmlformats.org/officeDocument/2006/relationships/image" Target="../media/image25.gif"/><Relationship Id="rId37" Type="http://schemas.openxmlformats.org/officeDocument/2006/relationships/image" Target="../media/image30.gif"/><Relationship Id="rId40" Type="http://schemas.openxmlformats.org/officeDocument/2006/relationships/image" Target="../media/image32.jpg"/><Relationship Id="rId5" Type="http://schemas.openxmlformats.org/officeDocument/2006/relationships/image" Target="../media/image2.gif"/><Relationship Id="rId15" Type="http://schemas.openxmlformats.org/officeDocument/2006/relationships/image" Target="../media/image10.png"/><Relationship Id="rId23" Type="http://schemas.openxmlformats.org/officeDocument/2006/relationships/image" Target="../media/image16.gif"/><Relationship Id="rId28" Type="http://schemas.openxmlformats.org/officeDocument/2006/relationships/image" Target="../media/image21.gif"/><Relationship Id="rId36" Type="http://schemas.openxmlformats.org/officeDocument/2006/relationships/image" Target="../media/image29.gif"/><Relationship Id="rId10" Type="http://schemas.openxmlformats.org/officeDocument/2006/relationships/image" Target="../media/image6.png"/><Relationship Id="rId19" Type="http://schemas.openxmlformats.org/officeDocument/2006/relationships/image" Target="../media/image14.gif"/><Relationship Id="rId31" Type="http://schemas.openxmlformats.org/officeDocument/2006/relationships/image" Target="../media/image24.png"/><Relationship Id="rId4" Type="http://schemas.openxmlformats.org/officeDocument/2006/relationships/image" Target="../media/image1.jpeg"/><Relationship Id="rId9" Type="http://schemas.openxmlformats.org/officeDocument/2006/relationships/image" Target="../media/image5.jpeg"/><Relationship Id="rId14" Type="http://schemas.openxmlformats.org/officeDocument/2006/relationships/image" Target="../media/image9.png"/><Relationship Id="rId22" Type="http://schemas.openxmlformats.org/officeDocument/2006/relationships/image" Target="../media/image15.png"/><Relationship Id="rId27" Type="http://schemas.openxmlformats.org/officeDocument/2006/relationships/image" Target="../media/image20.gif"/><Relationship Id="rId30" Type="http://schemas.openxmlformats.org/officeDocument/2006/relationships/image" Target="../media/image23.gif"/><Relationship Id="rId35" Type="http://schemas.openxmlformats.org/officeDocument/2006/relationships/image" Target="../media/image28.gif"/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12" Type="http://schemas.openxmlformats.org/officeDocument/2006/relationships/hyperlink" Target="http://vlab.wmo.int/" TargetMode="External"/><Relationship Id="rId17" Type="http://schemas.openxmlformats.org/officeDocument/2006/relationships/image" Target="../media/image12.png"/><Relationship Id="rId25" Type="http://schemas.openxmlformats.org/officeDocument/2006/relationships/image" Target="../media/image18.gif"/><Relationship Id="rId33" Type="http://schemas.openxmlformats.org/officeDocument/2006/relationships/image" Target="../media/image26.gif"/><Relationship Id="rId38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914400" y="7010400"/>
            <a:ext cx="12984003" cy="13291023"/>
          </a:xfrm>
          <a:prstGeom prst="ellipse">
            <a:avLst/>
          </a:prstGeom>
          <a:noFill/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38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Text Box 182"/>
          <p:cNvSpPr txBox="1">
            <a:spLocks noChangeArrowheads="1"/>
          </p:cNvSpPr>
          <p:nvPr/>
        </p:nvSpPr>
        <p:spPr bwMode="auto">
          <a:xfrm>
            <a:off x="15697200" y="31289126"/>
            <a:ext cx="9026785" cy="10369693"/>
          </a:xfrm>
          <a:prstGeom prst="rect">
            <a:avLst/>
          </a:prstGeom>
          <a:noFill/>
          <a:ln w="57150" cmpd="thinThick">
            <a:solidFill>
              <a:srgbClr val="00B050"/>
            </a:solidFill>
            <a:miter lim="800000"/>
            <a:headEnd/>
            <a:tailEnd/>
          </a:ln>
        </p:spPr>
        <p:txBody>
          <a:bodyPr wrap="square" lIns="393887" tIns="196943" rIns="393887" bIns="196943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GEONETCast</a:t>
            </a:r>
            <a:endParaRPr lang="en-US" sz="40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en-US" sz="4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Can your product be broadcast over </a:t>
            </a:r>
            <a:r>
              <a:rPr lang="en-US" sz="40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GEONETCast</a:t>
            </a:r>
            <a:r>
              <a:rPr lang="en-US" sz="4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?  </a:t>
            </a:r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>
              <a:latin typeface="Arial" charset="0"/>
              <a:cs typeface="Arial" charset="0"/>
            </a:endParaRPr>
          </a:p>
          <a:p>
            <a:endParaRPr lang="en-US" sz="3000" b="1" dirty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                                                </a:t>
            </a:r>
            <a:endParaRPr lang="en-US" sz="32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GEONETCast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is a near real time, global network of satellite-based data dissemination systems designed to distribute diverse data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sets, products, and training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to diverse communities.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It can be a vital resource in emergency and disaster situations.  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0574000" y="7679521"/>
            <a:ext cx="11334442" cy="11539244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3938588">
              <a:defRPr/>
            </a:pPr>
            <a:endParaRPr lang="en-US" dirty="0"/>
          </a:p>
        </p:txBody>
      </p:sp>
      <p:sp>
        <p:nvSpPr>
          <p:cNvPr id="70" name="Text Box 182"/>
          <p:cNvSpPr txBox="1">
            <a:spLocks noChangeArrowheads="1"/>
          </p:cNvSpPr>
          <p:nvPr/>
        </p:nvSpPr>
        <p:spPr bwMode="auto">
          <a:xfrm>
            <a:off x="20544742" y="7679521"/>
            <a:ext cx="10849658" cy="1153924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 lIns="393887" tIns="196943" rIns="393887" bIns="196943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MONTHLY VIRTUAL DISCUSSIONS</a:t>
            </a: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4000" b="1" dirty="0">
                <a:latin typeface="Arial" charset="0"/>
                <a:cs typeface="Arial" charset="0"/>
              </a:rPr>
              <a:t>VISIT Satellite </a:t>
            </a:r>
            <a:r>
              <a:rPr lang="en-US" sz="4000" b="1" dirty="0" smtClean="0">
                <a:latin typeface="Arial" charset="0"/>
                <a:cs typeface="Arial" charset="0"/>
              </a:rPr>
              <a:t>Chat   - 30 minutes</a:t>
            </a:r>
            <a:endParaRPr lang="en-US" sz="4000" b="1" dirty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4000" b="1" dirty="0" smtClean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4000" b="1" dirty="0" smtClean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4000" b="1" dirty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4000" b="1" dirty="0" smtClean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4000" b="1" dirty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4000" b="1" dirty="0" smtClean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4000" b="1" dirty="0" smtClean="0">
                <a:latin typeface="Arial" charset="0"/>
                <a:cs typeface="Arial" charset="0"/>
              </a:rPr>
              <a:t>WMO </a:t>
            </a:r>
            <a:r>
              <a:rPr lang="en-US" sz="4000" b="1" dirty="0">
                <a:latin typeface="Arial" charset="0"/>
                <a:cs typeface="Arial" charset="0"/>
              </a:rPr>
              <a:t>Regional Focus Group </a:t>
            </a:r>
            <a:r>
              <a:rPr lang="en-US" sz="4000" b="1" dirty="0" smtClean="0">
                <a:latin typeface="Arial" charset="0"/>
                <a:cs typeface="Arial" charset="0"/>
              </a:rPr>
              <a:t>of </a:t>
            </a:r>
            <a:r>
              <a:rPr lang="en-US" sz="4000" b="1" dirty="0">
                <a:latin typeface="Arial" charset="0"/>
                <a:cs typeface="Arial" charset="0"/>
              </a:rPr>
              <a:t>the Americas and the </a:t>
            </a:r>
            <a:r>
              <a:rPr lang="en-US" sz="4000" b="1" dirty="0" smtClean="0">
                <a:latin typeface="Arial" charset="0"/>
                <a:cs typeface="Arial" charset="0"/>
              </a:rPr>
              <a:t>Caribbean    ~ 1 hour</a:t>
            </a:r>
          </a:p>
          <a:p>
            <a:pPr lvl="1"/>
            <a:r>
              <a:rPr lang="en-US" sz="2800" b="1" dirty="0" smtClean="0">
                <a:latin typeface="Arial" charset="0"/>
                <a:cs typeface="Arial" charset="0"/>
              </a:rPr>
              <a:t>Since March 2004</a:t>
            </a:r>
            <a:endParaRPr lang="en-US" sz="2800" b="1" dirty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b="1" dirty="0" smtClean="0">
              <a:latin typeface="Arial" charset="0"/>
              <a:cs typeface="Arial" charset="0"/>
            </a:endParaRPr>
          </a:p>
          <a:p>
            <a:r>
              <a:rPr lang="en-US" sz="4000" b="1" dirty="0" smtClean="0">
                <a:latin typeface="Arial" charset="0"/>
                <a:cs typeface="Arial" charset="0"/>
              </a:rPr>
              <a:t>    </a:t>
            </a:r>
          </a:p>
          <a:p>
            <a:endParaRPr lang="en-US" sz="3000" b="1" dirty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</p:txBody>
      </p:sp>
      <p:pic>
        <p:nvPicPr>
          <p:cNvPr id="25" name="Picture 244" descr="cims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067" y="2554747"/>
            <a:ext cx="3173478" cy="318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060" y="33411076"/>
            <a:ext cx="5281330" cy="4450248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 bwMode="auto">
          <a:xfrm>
            <a:off x="1419778" y="28041600"/>
            <a:ext cx="13338120" cy="12712312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3938588">
              <a:defRPr/>
            </a:pPr>
            <a:endParaRPr lang="en-US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076613" y="1893037"/>
            <a:ext cx="28969652" cy="132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2" rIns="91420" bIns="45712">
            <a:spAutoFit/>
          </a:bodyPr>
          <a:lstStyle/>
          <a:p>
            <a:pPr algn="ctr" defTabSz="915988">
              <a:spcBef>
                <a:spcPts val="0"/>
              </a:spcBef>
            </a:pP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Satellite Training Activities: VISIT, </a:t>
            </a:r>
            <a:r>
              <a:rPr lang="en-US" sz="8000" b="1" dirty="0" err="1" smtClean="0">
                <a:latin typeface="Arial" pitchFamily="34" charset="0"/>
                <a:cs typeface="Arial" pitchFamily="34" charset="0"/>
              </a:rPr>
              <a:t>SHyMet</a:t>
            </a: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, and WMO VLab </a:t>
            </a:r>
          </a:p>
        </p:txBody>
      </p:sp>
      <p:sp>
        <p:nvSpPr>
          <p:cNvPr id="2057" name="Text Box 205"/>
          <p:cNvSpPr txBox="1">
            <a:spLocks noChangeArrowheads="1"/>
          </p:cNvSpPr>
          <p:nvPr/>
        </p:nvSpPr>
        <p:spPr bwMode="auto">
          <a:xfrm>
            <a:off x="7848600" y="3657600"/>
            <a:ext cx="16459200" cy="193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93887" tIns="196943" rIns="393887" bIns="196943">
            <a:spAutoFit/>
          </a:bodyPr>
          <a:lstStyle/>
          <a:p>
            <a:pPr algn="ctr" defTabSz="3938588"/>
            <a:r>
              <a:rPr lang="en-US" sz="5000" dirty="0" smtClean="0">
                <a:latin typeface="Arial" charset="0"/>
              </a:rPr>
              <a:t>B. Connell</a:t>
            </a:r>
            <a:r>
              <a:rPr lang="en-US" sz="5000" baseline="30000" dirty="0" smtClean="0">
                <a:latin typeface="Arial" charset="0"/>
              </a:rPr>
              <a:t>1</a:t>
            </a:r>
            <a:r>
              <a:rPr lang="en-US" sz="5000" dirty="0" smtClean="0">
                <a:latin typeface="Arial" charset="0"/>
              </a:rPr>
              <a:t>, D. Bikos</a:t>
            </a:r>
            <a:r>
              <a:rPr lang="en-US" sz="5000" baseline="30000" dirty="0" smtClean="0">
                <a:latin typeface="Arial" charset="0"/>
              </a:rPr>
              <a:t>1</a:t>
            </a:r>
            <a:r>
              <a:rPr lang="en-US" sz="5000" dirty="0" smtClean="0">
                <a:latin typeface="Arial" charset="0"/>
              </a:rPr>
              <a:t>, E. Szoke</a:t>
            </a:r>
            <a:r>
              <a:rPr lang="en-US" sz="5000" baseline="30000" dirty="0" smtClean="0">
                <a:latin typeface="Arial" charset="0"/>
              </a:rPr>
              <a:t>1</a:t>
            </a:r>
            <a:r>
              <a:rPr lang="en-US" sz="5000" dirty="0" smtClean="0">
                <a:latin typeface="Arial" charset="0"/>
              </a:rPr>
              <a:t>, S. Bachmeier</a:t>
            </a:r>
            <a:r>
              <a:rPr lang="en-US" sz="5000" baseline="30000" dirty="0" smtClean="0">
                <a:latin typeface="Arial" charset="0"/>
              </a:rPr>
              <a:t>2</a:t>
            </a:r>
            <a:r>
              <a:rPr lang="en-US" sz="5000" dirty="0" smtClean="0">
                <a:latin typeface="Arial" charset="0"/>
              </a:rPr>
              <a:t>, </a:t>
            </a:r>
          </a:p>
          <a:p>
            <a:pPr algn="ctr" defTabSz="3938588"/>
            <a:r>
              <a:rPr lang="en-US" sz="5000" dirty="0" smtClean="0">
                <a:latin typeface="Arial" charset="0"/>
              </a:rPr>
              <a:t>S. Lindstrom</a:t>
            </a:r>
            <a:r>
              <a:rPr lang="en-US" sz="5000" baseline="30000" dirty="0" smtClean="0">
                <a:latin typeface="Arial" charset="0"/>
              </a:rPr>
              <a:t>2</a:t>
            </a:r>
            <a:r>
              <a:rPr lang="en-US" sz="5000" dirty="0" smtClean="0">
                <a:latin typeface="Arial" charset="0"/>
              </a:rPr>
              <a:t>, T. Mostek</a:t>
            </a:r>
            <a:r>
              <a:rPr lang="en-US" sz="5000" baseline="30000" dirty="0" smtClean="0">
                <a:latin typeface="Arial" charset="0"/>
              </a:rPr>
              <a:t>3</a:t>
            </a:r>
            <a:r>
              <a:rPr lang="en-US" sz="5000" dirty="0" smtClean="0">
                <a:latin typeface="Arial" charset="0"/>
              </a:rPr>
              <a:t>, B. Motta</a:t>
            </a:r>
            <a:r>
              <a:rPr lang="en-US" sz="5000" baseline="30000" dirty="0">
                <a:latin typeface="Arial" charset="0"/>
              </a:rPr>
              <a:t>3</a:t>
            </a:r>
            <a:r>
              <a:rPr lang="en-US" sz="5000" dirty="0" smtClean="0">
                <a:latin typeface="Arial" charset="0"/>
              </a:rPr>
              <a:t>, and L. Veeck</a:t>
            </a:r>
            <a:r>
              <a:rPr lang="en-US" sz="5000" baseline="30000" dirty="0" smtClean="0">
                <a:latin typeface="Arial" charset="0"/>
              </a:rPr>
              <a:t>1,4</a:t>
            </a:r>
            <a:endParaRPr lang="en-US" sz="5000" baseline="30000" dirty="0">
              <a:latin typeface="Arial" charset="0"/>
            </a:endParaRPr>
          </a:p>
        </p:txBody>
      </p:sp>
      <p:pic>
        <p:nvPicPr>
          <p:cNvPr id="2059" name="Picture 217" descr="NOA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105" y="3560729"/>
            <a:ext cx="2501630" cy="238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 Box 221"/>
          <p:cNvSpPr txBox="1">
            <a:spLocks noChangeArrowheads="1"/>
          </p:cNvSpPr>
          <p:nvPr/>
        </p:nvSpPr>
        <p:spPr bwMode="auto">
          <a:xfrm>
            <a:off x="7391400" y="42291000"/>
            <a:ext cx="691515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938588"/>
            <a:r>
              <a:rPr lang="en-US" sz="2000" baseline="30000" dirty="0" smtClean="0">
                <a:latin typeface="Arial" charset="0"/>
              </a:rPr>
              <a:t>1 </a:t>
            </a:r>
            <a:r>
              <a:rPr lang="en-US" sz="2000" dirty="0" smtClean="0">
                <a:latin typeface="Arial" charset="0"/>
              </a:rPr>
              <a:t>Cooperative </a:t>
            </a:r>
            <a:r>
              <a:rPr lang="en-US" sz="2000" dirty="0">
                <a:latin typeface="Arial" charset="0"/>
              </a:rPr>
              <a:t>Institute for Research in the </a:t>
            </a:r>
            <a:r>
              <a:rPr lang="en-US" sz="2000" dirty="0" smtClean="0">
                <a:latin typeface="Arial" charset="0"/>
              </a:rPr>
              <a:t>Atmosphere, </a:t>
            </a:r>
          </a:p>
          <a:p>
            <a:pPr defTabSz="3938588"/>
            <a:r>
              <a:rPr lang="en-US" sz="2000" dirty="0" smtClean="0">
                <a:latin typeface="Arial" charset="0"/>
              </a:rPr>
              <a:t>Colorado </a:t>
            </a:r>
            <a:r>
              <a:rPr lang="en-US" sz="2000" dirty="0">
                <a:latin typeface="Arial" charset="0"/>
              </a:rPr>
              <a:t>State </a:t>
            </a:r>
            <a:r>
              <a:rPr lang="en-US" sz="2000" dirty="0" smtClean="0">
                <a:latin typeface="Arial" charset="0"/>
              </a:rPr>
              <a:t>University, Fort </a:t>
            </a:r>
            <a:r>
              <a:rPr lang="en-US" sz="2000" dirty="0">
                <a:latin typeface="Arial" charset="0"/>
              </a:rPr>
              <a:t>Collins, Colorado, USA </a:t>
            </a:r>
            <a:r>
              <a:rPr lang="en-US" sz="2000" dirty="0" smtClean="0">
                <a:latin typeface="Arial" charset="0"/>
              </a:rPr>
              <a:t>                                    contact:  </a:t>
            </a:r>
            <a:r>
              <a:rPr lang="en-US" sz="2000" dirty="0" smtClean="0">
                <a:latin typeface="Arial" charset="0"/>
                <a:hlinkClick r:id="rId7"/>
              </a:rPr>
              <a:t>bernie.connell@colostate.edu</a:t>
            </a:r>
            <a:r>
              <a:rPr lang="en-US" sz="2000" dirty="0" smtClean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defTabSz="3938588"/>
            <a:r>
              <a:rPr lang="en-US" sz="2000" baseline="30000" dirty="0" smtClean="0">
                <a:latin typeface="Arial" charset="0"/>
              </a:rPr>
              <a:t>2 </a:t>
            </a:r>
            <a:r>
              <a:rPr lang="en-US" sz="2000" dirty="0" smtClean="0">
                <a:latin typeface="Arial" charset="0"/>
              </a:rPr>
              <a:t>Cooperative Institute for Meteorological Satellite Studies, </a:t>
            </a:r>
          </a:p>
          <a:p>
            <a:pPr defTabSz="3938588"/>
            <a:r>
              <a:rPr lang="en-US" sz="2000" dirty="0" smtClean="0">
                <a:latin typeface="Arial" charset="0"/>
              </a:rPr>
              <a:t>University of Wisconsin,  Madison, Wisconsin, USA</a:t>
            </a:r>
          </a:p>
        </p:txBody>
      </p:sp>
      <p:sp>
        <p:nvSpPr>
          <p:cNvPr id="2062" name="Text Box 249"/>
          <p:cNvSpPr txBox="1">
            <a:spLocks noChangeArrowheads="1"/>
          </p:cNvSpPr>
          <p:nvPr/>
        </p:nvSpPr>
        <p:spPr bwMode="auto">
          <a:xfrm>
            <a:off x="22783800" y="42062400"/>
            <a:ext cx="100012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3938588"/>
            <a:r>
              <a:rPr lang="en-US" sz="3000" b="1" dirty="0" smtClean="0">
                <a:latin typeface="Arial" charset="0"/>
              </a:rPr>
              <a:t>Acknowledgments</a:t>
            </a:r>
            <a:endParaRPr lang="en-US" sz="3000" b="1" dirty="0">
              <a:latin typeface="Arial" charset="0"/>
            </a:endParaRPr>
          </a:p>
          <a:p>
            <a:pPr algn="r" defTabSz="3938588"/>
            <a:r>
              <a:rPr lang="en-US" sz="2000" dirty="0">
                <a:latin typeface="Arial" charset="0"/>
              </a:rPr>
              <a:t>This work is supported by NOAA Grant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NA14OAR4320125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3938588"/>
            <a:r>
              <a:rPr lang="en-US" sz="2000" dirty="0">
                <a:latin typeface="Arial" charset="0"/>
              </a:rPr>
              <a:t>We are grateful to all contributors to the </a:t>
            </a:r>
            <a:r>
              <a:rPr lang="en-US" sz="2000" dirty="0" smtClean="0">
                <a:latin typeface="Arial" charset="0"/>
              </a:rPr>
              <a:t>training, </a:t>
            </a:r>
            <a:r>
              <a:rPr lang="en-US" sz="2000" dirty="0">
                <a:latin typeface="Arial" charset="0"/>
              </a:rPr>
              <a:t>online </a:t>
            </a:r>
            <a:endParaRPr lang="en-US" sz="2000" dirty="0" smtClean="0">
              <a:latin typeface="Arial" charset="0"/>
            </a:endParaRPr>
          </a:p>
          <a:p>
            <a:pPr algn="r" defTabSz="3938588"/>
            <a:r>
              <a:rPr lang="en-US" sz="2000" dirty="0" smtClean="0">
                <a:latin typeface="Arial" charset="0"/>
              </a:rPr>
              <a:t>Sessions, </a:t>
            </a:r>
            <a:r>
              <a:rPr lang="en-US" sz="2000" dirty="0">
                <a:latin typeface="Arial" charset="0"/>
              </a:rPr>
              <a:t>and modules</a:t>
            </a:r>
            <a:r>
              <a:rPr lang="en-US" sz="2000" dirty="0" smtClean="0">
                <a:latin typeface="Arial" charset="0"/>
              </a:rPr>
              <a:t>.  (</a:t>
            </a:r>
            <a:r>
              <a:rPr lang="en-US" sz="2000" dirty="0">
                <a:latin typeface="Arial" charset="0"/>
              </a:rPr>
              <a:t>They would take </a:t>
            </a:r>
            <a:r>
              <a:rPr lang="en-US" sz="2000" dirty="0" smtClean="0">
                <a:latin typeface="Arial" charset="0"/>
              </a:rPr>
              <a:t>more than a poster </a:t>
            </a:r>
            <a:r>
              <a:rPr lang="en-US" sz="2000" dirty="0">
                <a:latin typeface="Arial" charset="0"/>
              </a:rPr>
              <a:t>to list!)</a:t>
            </a:r>
          </a:p>
        </p:txBody>
      </p:sp>
      <p:pic>
        <p:nvPicPr>
          <p:cNvPr id="2073" name="Picture 44" descr="VLAB_col_vert_2line_72dp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9037534" y="11897642"/>
            <a:ext cx="4121726" cy="35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45" descr="CIRA-logo-color-dkbg-name-5in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0108" y="3719112"/>
            <a:ext cx="4049486" cy="186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51" descr="visit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88720" y="8231673"/>
            <a:ext cx="4342403" cy="151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51"/>
          <p:cNvSpPr txBox="1">
            <a:spLocks noChangeArrowheads="1"/>
          </p:cNvSpPr>
          <p:nvPr/>
        </p:nvSpPr>
        <p:spPr bwMode="auto">
          <a:xfrm>
            <a:off x="3845848" y="9994398"/>
            <a:ext cx="57553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Arial" charset="0"/>
              </a:rPr>
              <a:t>Virtual Institute for </a:t>
            </a:r>
          </a:p>
          <a:p>
            <a:pPr algn="ctr"/>
            <a:r>
              <a:rPr lang="en-US" sz="3000" b="1" dirty="0">
                <a:latin typeface="Arial" charset="0"/>
              </a:rPr>
              <a:t>Satellite Integrated Training</a:t>
            </a:r>
            <a:endParaRPr lang="en-US" sz="3000" dirty="0"/>
          </a:p>
        </p:txBody>
      </p:sp>
      <p:pic>
        <p:nvPicPr>
          <p:cNvPr id="2080" name="Picture 52" descr="SHYMET_highres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61327" y="13329109"/>
            <a:ext cx="4529576" cy="31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2" name="TextBox 54"/>
          <p:cNvSpPr txBox="1">
            <a:spLocks noChangeArrowheads="1"/>
          </p:cNvSpPr>
          <p:nvPr/>
        </p:nvSpPr>
        <p:spPr bwMode="auto">
          <a:xfrm>
            <a:off x="3041900" y="16667624"/>
            <a:ext cx="41546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Arial" charset="0"/>
                <a:cs typeface="Arial" charset="0"/>
              </a:rPr>
              <a:t>Satellite Hydrology </a:t>
            </a:r>
          </a:p>
          <a:p>
            <a:pPr algn="ctr"/>
            <a:r>
              <a:rPr lang="en-US" sz="3000" b="1" dirty="0">
                <a:latin typeface="Arial" charset="0"/>
                <a:cs typeface="Arial" charset="0"/>
              </a:rPr>
              <a:t>and Meteorology</a:t>
            </a:r>
          </a:p>
        </p:txBody>
      </p:sp>
      <p:sp>
        <p:nvSpPr>
          <p:cNvPr id="74" name="TextBox 51"/>
          <p:cNvSpPr txBox="1">
            <a:spLocks noChangeArrowheads="1"/>
          </p:cNvSpPr>
          <p:nvPr/>
        </p:nvSpPr>
        <p:spPr bwMode="auto">
          <a:xfrm>
            <a:off x="11618384" y="27385433"/>
            <a:ext cx="18473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5000" b="1" dirty="0">
              <a:latin typeface="Arial" charset="0"/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24642" y="15635784"/>
            <a:ext cx="4308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  <a:hlinkClick r:id="rId12"/>
              </a:rPr>
              <a:t>http://vlab.wmo.int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229"/>
          <p:cNvSpPr txBox="1">
            <a:spLocks noChangeArrowheads="1"/>
          </p:cNvSpPr>
          <p:nvPr/>
        </p:nvSpPr>
        <p:spPr bwMode="auto">
          <a:xfrm>
            <a:off x="1449859" y="28288961"/>
            <a:ext cx="12780156" cy="118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3938588"/>
            <a:r>
              <a:rPr lang="en-US" sz="4400" b="1" dirty="0" smtClean="0">
                <a:solidFill>
                  <a:srgbClr val="0000FF"/>
                </a:solidFill>
                <a:latin typeface="Arial" charset="0"/>
              </a:rPr>
              <a:t>Recent and Relevant </a:t>
            </a:r>
            <a:r>
              <a:rPr lang="en-US" sz="4400" b="1" dirty="0" err="1" smtClean="0">
                <a:solidFill>
                  <a:srgbClr val="0000FF"/>
                </a:solidFill>
                <a:latin typeface="Arial" charset="0"/>
              </a:rPr>
              <a:t>Teletraining</a:t>
            </a:r>
            <a:r>
              <a:rPr lang="en-US" sz="4400" b="1" dirty="0" smtClean="0">
                <a:solidFill>
                  <a:srgbClr val="0000FF"/>
                </a:solidFill>
                <a:latin typeface="Arial" charset="0"/>
              </a:rPr>
              <a:t> and Modules</a:t>
            </a:r>
          </a:p>
          <a:p>
            <a:pPr algn="r" defTabSz="3938588"/>
            <a:r>
              <a:rPr lang="en-US" sz="3000" b="1" dirty="0" smtClean="0">
                <a:latin typeface="Arial" charset="0"/>
              </a:rPr>
              <a:t>1-minute Visible Imagery Applications for Severe Thunderstorms</a:t>
            </a:r>
          </a:p>
          <a:p>
            <a:pPr algn="r" defTabSz="3938588"/>
            <a:r>
              <a:rPr lang="en-US" sz="3000" b="1" dirty="0" smtClean="0">
                <a:latin typeface="Arial" charset="0"/>
              </a:rPr>
              <a:t>By Dan </a:t>
            </a:r>
            <a:r>
              <a:rPr lang="en-US" sz="3000" b="1" dirty="0" err="1" smtClean="0">
                <a:latin typeface="Arial" charset="0"/>
              </a:rPr>
              <a:t>Bikos</a:t>
            </a:r>
            <a:endParaRPr lang="en-US" sz="3000" b="1" dirty="0" smtClean="0">
              <a:latin typeface="Arial" charset="0"/>
            </a:endParaRPr>
          </a:p>
          <a:p>
            <a:pPr algn="r" defTabSz="3938588"/>
            <a:endParaRPr lang="en-US" sz="3000" b="1" dirty="0">
              <a:solidFill>
                <a:srgbClr val="0000FF"/>
              </a:solidFill>
              <a:latin typeface="Arial" charset="0"/>
            </a:endParaRPr>
          </a:p>
          <a:p>
            <a:pPr algn="r" defTabSz="3938588"/>
            <a:r>
              <a:rPr lang="en-US" sz="3000" b="1" dirty="0" smtClean="0">
                <a:latin typeface="Arial" charset="0"/>
              </a:rPr>
              <a:t>VIIRS Imagery Interpretation of Super Typhoon </a:t>
            </a:r>
            <a:r>
              <a:rPr lang="en-US" sz="3000" b="1" dirty="0" err="1" smtClean="0">
                <a:latin typeface="Arial" charset="0"/>
              </a:rPr>
              <a:t>Vongfong</a:t>
            </a:r>
            <a:endParaRPr lang="en-US" sz="3000" b="1" dirty="0" smtClean="0">
              <a:latin typeface="Arial" charset="0"/>
            </a:endParaRPr>
          </a:p>
          <a:p>
            <a:pPr algn="r" defTabSz="3938588"/>
            <a:r>
              <a:rPr lang="en-US" sz="3000" b="1" dirty="0" smtClean="0">
                <a:latin typeface="Arial" charset="0"/>
              </a:rPr>
              <a:t>By John </a:t>
            </a:r>
            <a:r>
              <a:rPr lang="en-US" sz="3000" b="1" dirty="0" err="1" smtClean="0">
                <a:latin typeface="Arial" charset="0"/>
              </a:rPr>
              <a:t>Knaff</a:t>
            </a:r>
            <a:r>
              <a:rPr lang="en-US" sz="3000" b="1" dirty="0" smtClean="0">
                <a:latin typeface="Arial" charset="0"/>
              </a:rPr>
              <a:t> </a:t>
            </a:r>
          </a:p>
          <a:p>
            <a:pPr algn="r" defTabSz="3938588"/>
            <a:endParaRPr lang="en-US" sz="3000" b="1" dirty="0" smtClean="0">
              <a:latin typeface="Arial" charset="0"/>
            </a:endParaRPr>
          </a:p>
          <a:p>
            <a:pPr algn="r" defTabSz="3938588"/>
            <a:r>
              <a:rPr lang="en-US" sz="3000" b="1" dirty="0" smtClean="0">
                <a:latin typeface="Arial" charset="0"/>
              </a:rPr>
              <a:t>GPM Mission Overview</a:t>
            </a:r>
          </a:p>
          <a:p>
            <a:pPr algn="r" defTabSz="3938588"/>
            <a:r>
              <a:rPr lang="en-US" sz="3000" b="1" dirty="0" smtClean="0">
                <a:latin typeface="Arial" charset="0"/>
              </a:rPr>
              <a:t>By Josh King</a:t>
            </a:r>
          </a:p>
          <a:p>
            <a:pPr algn="r" defTabSz="3938588"/>
            <a:endParaRPr lang="en-US" sz="3000" b="1" dirty="0" smtClean="0">
              <a:latin typeface="Arial" charset="0"/>
            </a:endParaRPr>
          </a:p>
          <a:p>
            <a:pPr algn="r" defTabSz="3938588"/>
            <a:r>
              <a:rPr lang="en-US" sz="3000" b="1" dirty="0" smtClean="0">
                <a:latin typeface="Arial" charset="0"/>
              </a:rPr>
              <a:t>Identifying Snow with Daytime RGB Imagery  </a:t>
            </a:r>
          </a:p>
          <a:p>
            <a:pPr algn="r" defTabSz="3938588"/>
            <a:r>
              <a:rPr lang="en-US" sz="3000" b="1" dirty="0">
                <a:latin typeface="Arial" charset="0"/>
              </a:rPr>
              <a:t> </a:t>
            </a:r>
            <a:r>
              <a:rPr lang="en-US" sz="3000" b="1" dirty="0" smtClean="0">
                <a:latin typeface="Arial" charset="0"/>
              </a:rPr>
              <a:t>        by B. Connell</a:t>
            </a:r>
          </a:p>
          <a:p>
            <a:pPr algn="r" defTabSz="3938588"/>
            <a:endParaRPr lang="en-US" sz="3000" b="1" dirty="0" smtClean="0">
              <a:latin typeface="Arial" charset="0"/>
            </a:endParaRPr>
          </a:p>
          <a:p>
            <a:pPr algn="r" defTabSz="3938588"/>
            <a:r>
              <a:rPr lang="en-US" sz="3000" b="1" dirty="0" smtClean="0">
                <a:latin typeface="Arial" charset="0"/>
              </a:rPr>
              <a:t>VIIRS Satellite Imagery in AWIPS</a:t>
            </a:r>
          </a:p>
          <a:p>
            <a:pPr algn="r" defTabSz="3938588"/>
            <a:r>
              <a:rPr lang="en-US" sz="3000" b="1" dirty="0" smtClean="0">
                <a:latin typeface="Arial" charset="0"/>
              </a:rPr>
              <a:t>S. Bachmeier and S. </a:t>
            </a:r>
            <a:r>
              <a:rPr lang="en-US" sz="3000" b="1" dirty="0" smtClean="0">
                <a:latin typeface="Arial" charset="0"/>
              </a:rPr>
              <a:t>Lindstrom</a:t>
            </a:r>
            <a:endParaRPr lang="en-US" sz="3000" b="1" dirty="0" smtClean="0">
              <a:latin typeface="Arial" charset="0"/>
            </a:endParaRPr>
          </a:p>
          <a:p>
            <a:pPr marL="571500" indent="-571500" algn="r" defTabSz="3938588">
              <a:buFont typeface="Arial" pitchFamily="34" charset="0"/>
              <a:buChar char="•"/>
            </a:pPr>
            <a:endParaRPr lang="en-US" sz="3000" b="1" dirty="0">
              <a:latin typeface="Arial" charset="0"/>
            </a:endParaRPr>
          </a:p>
          <a:p>
            <a:pPr algn="r" defTabSz="3938588"/>
            <a:r>
              <a:rPr lang="en-US" sz="3000" b="1" dirty="0" smtClean="0">
                <a:latin typeface="Arial" charset="0"/>
              </a:rPr>
              <a:t>AWIPS Blended Rain Rate Product  </a:t>
            </a:r>
          </a:p>
          <a:p>
            <a:pPr algn="r" defTabSz="3938588"/>
            <a:r>
              <a:rPr lang="en-US" sz="3000" b="1" dirty="0" smtClean="0">
                <a:latin typeface="Arial" charset="0"/>
              </a:rPr>
              <a:t>         by R. Van </a:t>
            </a:r>
            <a:r>
              <a:rPr lang="en-US" sz="3000" b="1" dirty="0" err="1" smtClean="0">
                <a:latin typeface="Arial" charset="0"/>
              </a:rPr>
              <a:t>Til</a:t>
            </a:r>
            <a:endParaRPr lang="en-US" sz="3000" b="1" dirty="0" smtClean="0">
              <a:latin typeface="Arial" charset="0"/>
            </a:endParaRPr>
          </a:p>
          <a:p>
            <a:pPr marL="571500" indent="-571500" algn="r" defTabSz="3938588">
              <a:buFont typeface="Arial" pitchFamily="34" charset="0"/>
              <a:buChar char="•"/>
            </a:pPr>
            <a:endParaRPr lang="en-US" sz="3000" b="1" dirty="0" smtClean="0">
              <a:latin typeface="Arial" charset="0"/>
            </a:endParaRPr>
          </a:p>
          <a:p>
            <a:pPr algn="r" defTabSz="3938588"/>
            <a:r>
              <a:rPr lang="en-US" sz="3000" b="1" dirty="0" smtClean="0">
                <a:latin typeface="Arial" charset="0"/>
              </a:rPr>
              <a:t>GOES-R Fog/low stratus Products  </a:t>
            </a:r>
          </a:p>
          <a:p>
            <a:pPr algn="r" defTabSz="3938588"/>
            <a:r>
              <a:rPr lang="en-US" sz="3000" b="1" dirty="0">
                <a:latin typeface="Arial" charset="0"/>
              </a:rPr>
              <a:t> </a:t>
            </a:r>
            <a:r>
              <a:rPr lang="en-US" sz="3000" b="1" dirty="0" smtClean="0">
                <a:latin typeface="Arial" charset="0"/>
              </a:rPr>
              <a:t>        by M. </a:t>
            </a:r>
            <a:r>
              <a:rPr lang="en-US" sz="3000" b="1" dirty="0" err="1" smtClean="0">
                <a:latin typeface="Arial" charset="0"/>
              </a:rPr>
              <a:t>Pavolonis</a:t>
            </a:r>
            <a:r>
              <a:rPr lang="en-US" sz="3000" b="1" dirty="0" smtClean="0">
                <a:latin typeface="Arial" charset="0"/>
              </a:rPr>
              <a:t> and C. Calvert</a:t>
            </a:r>
          </a:p>
          <a:p>
            <a:pPr marL="571500" indent="-571500" algn="r" defTabSz="3938588">
              <a:buFont typeface="Arial" pitchFamily="34" charset="0"/>
              <a:buChar char="•"/>
            </a:pPr>
            <a:endParaRPr lang="en-US" sz="3000" b="1" dirty="0" smtClean="0">
              <a:latin typeface="Arial" charset="0"/>
            </a:endParaRPr>
          </a:p>
          <a:p>
            <a:pPr algn="r" defTabSz="3938588"/>
            <a:r>
              <a:rPr lang="en-US" sz="3000" b="1" dirty="0" smtClean="0">
                <a:latin typeface="Arial" charset="0"/>
              </a:rPr>
              <a:t>Synthetic Imagery in Forecasting </a:t>
            </a:r>
            <a:r>
              <a:rPr lang="en-US" sz="3000" b="1" dirty="0" err="1" smtClean="0">
                <a:latin typeface="Arial" charset="0"/>
              </a:rPr>
              <a:t>Cyclogenesis</a:t>
            </a:r>
            <a:r>
              <a:rPr lang="en-US" sz="3000" b="1" dirty="0" smtClean="0">
                <a:latin typeface="Arial" charset="0"/>
              </a:rPr>
              <a:t>        </a:t>
            </a:r>
          </a:p>
          <a:p>
            <a:pPr algn="r" defTabSz="3938588"/>
            <a:r>
              <a:rPr lang="en-US" sz="3000" b="1" dirty="0" smtClean="0">
                <a:latin typeface="Arial" charset="0"/>
              </a:rPr>
              <a:t>Synthetic Imagery in Forecasting Low Clouds and Fog</a:t>
            </a:r>
          </a:p>
          <a:p>
            <a:pPr algn="r" defTabSz="3938588"/>
            <a:r>
              <a:rPr lang="en-US" sz="3000" b="1" dirty="0" smtClean="0">
                <a:latin typeface="Arial" charset="0"/>
              </a:rPr>
              <a:t>              by D. </a:t>
            </a:r>
            <a:r>
              <a:rPr lang="en-US" sz="3000" b="1" dirty="0" err="1" smtClean="0">
                <a:latin typeface="Arial" charset="0"/>
              </a:rPr>
              <a:t>Bikos</a:t>
            </a:r>
            <a:endParaRPr lang="en-US" sz="3000" b="1" dirty="0" smtClean="0">
              <a:latin typeface="Arial" charset="0"/>
            </a:endParaRPr>
          </a:p>
        </p:txBody>
      </p:sp>
      <p:pic>
        <p:nvPicPr>
          <p:cNvPr id="4" name="Picture 2" descr="http://rammb.cira.colostate.edu/training/visit/images/VIIRS_AWIPS_intr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75" y="34000737"/>
            <a:ext cx="2376590" cy="184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rammb.cira.colostate.edu/training/visit/images/fdtb_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656" y="3756950"/>
            <a:ext cx="2719840" cy="224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1" descr="ncep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701" y="13649929"/>
            <a:ext cx="616649" cy="63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79" y="35524737"/>
            <a:ext cx="2923170" cy="2140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07" y="36595073"/>
            <a:ext cx="2516747" cy="1935835"/>
          </a:xfrm>
          <a:prstGeom prst="rect">
            <a:avLst/>
          </a:prstGeom>
        </p:spPr>
      </p:pic>
      <p:pic>
        <p:nvPicPr>
          <p:cNvPr id="1028" name="Picture 4" descr="WM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152" y="14583464"/>
            <a:ext cx="525198" cy="63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229"/>
          <p:cNvSpPr txBox="1">
            <a:spLocks noChangeArrowheads="1"/>
          </p:cNvSpPr>
          <p:nvPr/>
        </p:nvSpPr>
        <p:spPr bwMode="auto">
          <a:xfrm>
            <a:off x="234619" y="18592800"/>
            <a:ext cx="7641824" cy="7786747"/>
          </a:xfrm>
          <a:prstGeom prst="rect">
            <a:avLst/>
          </a:prstGeom>
          <a:solidFill>
            <a:schemeClr val="bg1"/>
          </a:solidFill>
          <a:ln w="635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938588"/>
            <a:endParaRPr lang="en-US" sz="4400" b="1" dirty="0" smtClean="0">
              <a:solidFill>
                <a:srgbClr val="0000FF"/>
              </a:solidFill>
              <a:latin typeface="Arial" charset="0"/>
            </a:endParaRPr>
          </a:p>
          <a:p>
            <a:pPr algn="ctr" defTabSz="3938588"/>
            <a:r>
              <a:rPr lang="en-US" sz="4400" b="1" dirty="0" err="1" smtClean="0">
                <a:solidFill>
                  <a:srgbClr val="0000FF"/>
                </a:solidFill>
                <a:latin typeface="Arial" charset="0"/>
              </a:rPr>
              <a:t>SHyMet</a:t>
            </a:r>
            <a:r>
              <a:rPr lang="en-US" sz="4400" b="1" dirty="0" smtClean="0">
                <a:solidFill>
                  <a:srgbClr val="0000FF"/>
                </a:solidFill>
                <a:latin typeface="Arial" charset="0"/>
              </a:rPr>
              <a:t> Focus: </a:t>
            </a:r>
            <a:r>
              <a:rPr lang="en-US" sz="4400" b="1" dirty="0" smtClean="0">
                <a:latin typeface="Arial" charset="0"/>
              </a:rPr>
              <a:t>Development Plan </a:t>
            </a:r>
          </a:p>
          <a:p>
            <a:pPr algn="ctr" defTabSz="3938588"/>
            <a:endParaRPr lang="en-US" sz="2000" b="1" dirty="0" smtClean="0">
              <a:solidFill>
                <a:srgbClr val="0000FF"/>
              </a:solidFill>
              <a:latin typeface="Arial" charset="0"/>
            </a:endParaRPr>
          </a:p>
          <a:p>
            <a:pPr algn="ctr" defTabSz="3938588"/>
            <a:r>
              <a:rPr lang="en-US" sz="4400" b="1" dirty="0" smtClean="0">
                <a:latin typeface="Arial" charset="0"/>
              </a:rPr>
              <a:t>Intern (most popular),</a:t>
            </a:r>
            <a:endParaRPr lang="en-US" sz="4400" b="1" dirty="0">
              <a:latin typeface="Arial" charset="0"/>
            </a:endParaRPr>
          </a:p>
          <a:p>
            <a:pPr algn="ctr" defTabSz="3938588"/>
            <a:r>
              <a:rPr lang="en-US" sz="4400" b="1" dirty="0" smtClean="0">
                <a:latin typeface="Arial" charset="0"/>
              </a:rPr>
              <a:t>Forecaster ,   Tropical,</a:t>
            </a:r>
          </a:p>
          <a:p>
            <a:pPr algn="ctr" defTabSz="3938588"/>
            <a:r>
              <a:rPr lang="en-US" sz="4400" b="1" dirty="0" smtClean="0">
                <a:latin typeface="Arial" charset="0"/>
              </a:rPr>
              <a:t>Severe Thunderstorm </a:t>
            </a:r>
            <a:endParaRPr lang="en-US" sz="4400" b="1" dirty="0">
              <a:latin typeface="Arial" charset="0"/>
            </a:endParaRPr>
          </a:p>
          <a:p>
            <a:pPr algn="ctr" defTabSz="3938588"/>
            <a:r>
              <a:rPr lang="en-US" sz="4000" b="1" dirty="0" smtClean="0">
                <a:latin typeface="Arial" charset="0"/>
              </a:rPr>
              <a:t> </a:t>
            </a:r>
          </a:p>
          <a:p>
            <a:pPr algn="ctr" defTabSz="3938588"/>
            <a:r>
              <a:rPr lang="en-US" sz="4400" b="1" dirty="0" smtClean="0">
                <a:solidFill>
                  <a:srgbClr val="0000FF"/>
                </a:solidFill>
                <a:latin typeface="Arial" charset="0"/>
              </a:rPr>
              <a:t>Coming this Summer:</a:t>
            </a:r>
          </a:p>
          <a:p>
            <a:pPr algn="ctr" defTabSz="3938588"/>
            <a:r>
              <a:rPr lang="en-US" sz="4400" b="1" dirty="0" smtClean="0">
                <a:latin typeface="Arial" charset="0"/>
              </a:rPr>
              <a:t>GOES-R Instruments, Products, and Operational Applications</a:t>
            </a:r>
            <a:endParaRPr lang="en-US" sz="4400" b="1" dirty="0">
              <a:latin typeface="Arial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65" y="33238737"/>
            <a:ext cx="2010296" cy="2055923"/>
          </a:xfrm>
          <a:prstGeom prst="rect">
            <a:avLst/>
          </a:prstGeom>
        </p:spPr>
      </p:pic>
      <p:sp>
        <p:nvSpPr>
          <p:cNvPr id="46" name="Text Box 182"/>
          <p:cNvSpPr txBox="1">
            <a:spLocks noChangeArrowheads="1"/>
          </p:cNvSpPr>
          <p:nvPr/>
        </p:nvSpPr>
        <p:spPr bwMode="auto">
          <a:xfrm>
            <a:off x="21717001" y="20878800"/>
            <a:ext cx="11068050" cy="409105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 lIns="393887" tIns="196943" rIns="393887" bIns="196943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.. Blogs</a:t>
            </a:r>
          </a:p>
          <a:p>
            <a:r>
              <a:rPr lang="en-US" sz="4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VISIT  </a:t>
            </a:r>
            <a:r>
              <a:rPr lang="en-US" sz="4000" dirty="0">
                <a:solidFill>
                  <a:schemeClr val="tx2"/>
                </a:solidFill>
                <a:latin typeface="Arial" charset="0"/>
                <a:cs typeface="Arial" charset="0"/>
              </a:rPr>
              <a:t>Meteorological Interpretation Blog</a:t>
            </a:r>
          </a:p>
          <a:p>
            <a:r>
              <a:rPr lang="en-US" sz="4000" dirty="0">
                <a:solidFill>
                  <a:schemeClr val="tx2"/>
                </a:solidFill>
                <a:latin typeface="Arial" charset="0"/>
                <a:cs typeface="Arial" charset="0"/>
              </a:rPr>
              <a:t>RAMMB: GOES-R Proving Ground </a:t>
            </a:r>
            <a:r>
              <a:rPr lang="en-US" sz="4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Blog</a:t>
            </a:r>
          </a:p>
          <a:p>
            <a:r>
              <a:rPr lang="en-US" sz="4000" dirty="0">
                <a:solidFill>
                  <a:schemeClr val="tx2"/>
                </a:solidFill>
                <a:latin typeface="Arial" charset="0"/>
                <a:cs typeface="Arial" charset="0"/>
              </a:rPr>
              <a:t>VIIRS Imagery and Visualization Team </a:t>
            </a:r>
            <a:r>
              <a:rPr lang="en-US" sz="4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Blog</a:t>
            </a:r>
          </a:p>
          <a:p>
            <a:r>
              <a:rPr lang="en-US" sz="4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CIMSS Satellite Blog</a:t>
            </a:r>
          </a:p>
          <a:p>
            <a:r>
              <a:rPr lang="en-US" sz="4000" dirty="0" smtClean="0">
                <a:latin typeface="Arial" charset="0"/>
                <a:cs typeface="Arial" charset="0"/>
              </a:rPr>
              <a:t>GOES-R </a:t>
            </a:r>
            <a:r>
              <a:rPr lang="en-US" sz="4000" dirty="0" err="1" smtClean="0">
                <a:latin typeface="Arial" charset="0"/>
                <a:cs typeface="Arial" charset="0"/>
              </a:rPr>
              <a:t>fusedfog</a:t>
            </a:r>
            <a:r>
              <a:rPr lang="en-US" sz="4000" dirty="0" smtClean="0">
                <a:latin typeface="Arial" charset="0"/>
                <a:cs typeface="Arial" charset="0"/>
              </a:rPr>
              <a:t> Blog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5190" y="17703747"/>
            <a:ext cx="874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charset="0"/>
                <a:hlinkClick r:id="rId20"/>
              </a:rPr>
              <a:t>http://rammb.cira.colostate.edu/shymet/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502970" y="10997625"/>
            <a:ext cx="8190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charset="0"/>
                <a:cs typeface="Arial" charset="0"/>
                <a:hlinkClick r:id="rId21"/>
              </a:rPr>
              <a:t>http://rammb.cira.colostate.edu/visit/</a:t>
            </a:r>
            <a:r>
              <a:rPr lang="en-US" sz="3200" b="1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53" name="Picture 52" descr="http://rammb.cira.colostate.edu/training/visit/images/fade_synthetic_cyclogenesis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59" y="38128962"/>
            <a:ext cx="2502970" cy="163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389847" y="27195720"/>
            <a:ext cx="518415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in mind…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only intuitive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when it is familiar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It’s not obvious until it has been made obvious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11742" y="31244311"/>
            <a:ext cx="47582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something you need to know or are curious about that is related to JPSS or GOES-R?</a:t>
            </a:r>
            <a:endParaRPr lang="en-US" sz="4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062947" y="36635488"/>
            <a:ext cx="44143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information or a product to share with other users?</a:t>
            </a:r>
            <a:endParaRPr lang="en-US" sz="4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100" y="9819815"/>
            <a:ext cx="3289300" cy="2260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850" y="10582995"/>
            <a:ext cx="3232150" cy="2222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0" y="9982200"/>
            <a:ext cx="4024776" cy="27028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639563" y="12775453"/>
            <a:ext cx="1936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Feb. 2015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483796" y="12127925"/>
            <a:ext cx="18934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Oct. 2014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614287" y="10058400"/>
            <a:ext cx="1957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Sep. 2014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959" y="15428294"/>
            <a:ext cx="3666106" cy="27210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591" y="15392400"/>
            <a:ext cx="3241181" cy="25260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898" y="15935083"/>
            <a:ext cx="2825381" cy="2214273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1815425" y="18149356"/>
            <a:ext cx="1936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Feb. 2015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744596" y="17994708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Jan. 2015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101583" y="15392400"/>
            <a:ext cx="19559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Dec. 2014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Text Box 229"/>
          <p:cNvSpPr txBox="1">
            <a:spLocks noChangeArrowheads="1"/>
          </p:cNvSpPr>
          <p:nvPr/>
        </p:nvSpPr>
        <p:spPr bwMode="auto">
          <a:xfrm>
            <a:off x="10549396" y="7336572"/>
            <a:ext cx="9719804" cy="40934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938588"/>
            <a:endParaRPr lang="en-US" sz="2000" b="1" dirty="0" smtClean="0">
              <a:solidFill>
                <a:srgbClr val="0000FF"/>
              </a:solidFill>
              <a:latin typeface="Arial" charset="0"/>
            </a:endParaRPr>
          </a:p>
          <a:p>
            <a:pPr algn="ctr" defTabSz="3938588"/>
            <a:r>
              <a:rPr lang="en-US" sz="4400" b="1" dirty="0" smtClean="0">
                <a:solidFill>
                  <a:srgbClr val="0000FF"/>
                </a:solidFill>
                <a:latin typeface="Arial" charset="0"/>
              </a:rPr>
              <a:t>VISIT 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</a:rPr>
              <a:t>Focus:</a:t>
            </a:r>
            <a:r>
              <a:rPr lang="en-US" sz="4400" b="1" dirty="0">
                <a:latin typeface="Arial" charset="0"/>
              </a:rPr>
              <a:t> </a:t>
            </a:r>
            <a:endParaRPr lang="en-US" sz="4400" b="1" dirty="0" smtClean="0">
              <a:latin typeface="Arial" charset="0"/>
            </a:endParaRPr>
          </a:p>
          <a:p>
            <a:pPr algn="ctr" defTabSz="3938588"/>
            <a:r>
              <a:rPr lang="en-US" sz="4400" b="1" dirty="0" smtClean="0">
                <a:latin typeface="Arial" charset="0"/>
              </a:rPr>
              <a:t>* Single topic </a:t>
            </a:r>
            <a:r>
              <a:rPr lang="en-US" sz="4400" b="1" dirty="0" err="1" smtClean="0">
                <a:latin typeface="Arial" charset="0"/>
              </a:rPr>
              <a:t>teletraining</a:t>
            </a:r>
            <a:r>
              <a:rPr lang="en-US" sz="4400" b="1" dirty="0" smtClean="0">
                <a:latin typeface="Arial" charset="0"/>
              </a:rPr>
              <a:t> </a:t>
            </a:r>
          </a:p>
          <a:p>
            <a:pPr algn="ctr" defTabSz="3938588"/>
            <a:r>
              <a:rPr lang="en-US" sz="4400" b="1" dirty="0" smtClean="0">
                <a:latin typeface="Arial" charset="0"/>
              </a:rPr>
              <a:t>&amp; online modules</a:t>
            </a:r>
          </a:p>
          <a:p>
            <a:pPr algn="ctr" defTabSz="3938588"/>
            <a:r>
              <a:rPr lang="en-US" sz="4400" b="1" dirty="0" smtClean="0">
                <a:latin typeface="Arial" charset="0"/>
              </a:rPr>
              <a:t>* Monthly Virtual  </a:t>
            </a:r>
            <a:r>
              <a:rPr lang="en-US" sz="4400" b="1" dirty="0" smtClean="0">
                <a:latin typeface="Arial" charset="0"/>
              </a:rPr>
              <a:t>Discussions</a:t>
            </a:r>
            <a:endParaRPr lang="en-US" sz="4400" b="1" dirty="0" smtClean="0">
              <a:latin typeface="Arial" charset="0"/>
            </a:endParaRPr>
          </a:p>
          <a:p>
            <a:pPr algn="ctr" defTabSz="3938588"/>
            <a:r>
              <a:rPr lang="en-US" sz="4400" b="1" dirty="0" smtClean="0">
                <a:latin typeface="Arial" charset="0"/>
              </a:rPr>
              <a:t>* Blogs</a:t>
            </a:r>
          </a:p>
          <a:p>
            <a:pPr algn="ctr" defTabSz="3938588"/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5084" y="12225925"/>
            <a:ext cx="773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Varied approaches to training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265" y="31238980"/>
            <a:ext cx="2530876" cy="18981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17" y="30926049"/>
            <a:ext cx="2894961" cy="2211088"/>
          </a:xfrm>
          <a:prstGeom prst="rect">
            <a:avLst/>
          </a:prstGeom>
        </p:spPr>
      </p:pic>
      <p:pic>
        <p:nvPicPr>
          <p:cNvPr id="1030" name="Picture 6" descr="http://rammb.cira.colostate.edu/training/visit/images/fade_synthetic_low_clouds_and_fog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01" y="39563336"/>
            <a:ext cx="2614272" cy="17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720844" y="14624983"/>
            <a:ext cx="667553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Varied approaches to training are driven by: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users at different levels (intern, advanced, expert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Varied learning styles: visual, auditory, hands-on</a:t>
            </a: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481943"/>
            <a:ext cx="2729401" cy="20840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450" y="19885578"/>
            <a:ext cx="2239741" cy="6254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9779971"/>
            <a:ext cx="1143000" cy="1200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0" y="19735800"/>
            <a:ext cx="2901950" cy="1524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013" y="25167653"/>
            <a:ext cx="3179120" cy="3504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937" y="25353466"/>
            <a:ext cx="3426695" cy="32295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0" y="25167653"/>
            <a:ext cx="3369955" cy="37559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5011400" y="42446630"/>
            <a:ext cx="67475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938588"/>
            <a:r>
              <a:rPr lang="en-US" sz="2000" baseline="30000" dirty="0">
                <a:latin typeface="Arial" charset="0"/>
              </a:rPr>
              <a:t>3 </a:t>
            </a:r>
            <a:r>
              <a:rPr lang="en-US" sz="2000" dirty="0">
                <a:latin typeface="Arial" charset="0"/>
              </a:rPr>
              <a:t>NOAA, NWS Training Division Boulder, Colorado, USA</a:t>
            </a:r>
          </a:p>
          <a:p>
            <a:pPr defTabSz="3938588"/>
            <a:r>
              <a:rPr lang="en-US" sz="2000" baseline="30000" dirty="0">
                <a:latin typeface="Arial" charset="0"/>
              </a:rPr>
              <a:t>4 </a:t>
            </a:r>
            <a:r>
              <a:rPr lang="en-US" sz="2000" dirty="0">
                <a:latin typeface="Arial" charset="0"/>
              </a:rPr>
              <a:t>World Meteorological Organization (WMO) Coordination </a:t>
            </a:r>
          </a:p>
          <a:p>
            <a:pPr defTabSz="3938588"/>
            <a:r>
              <a:rPr lang="en-US" sz="2000" dirty="0">
                <a:latin typeface="Arial" charset="0"/>
              </a:rPr>
              <a:t>Group for Meteorological Satellites (CGMS)</a:t>
            </a:r>
          </a:p>
          <a:p>
            <a:pPr defTabSz="3938588"/>
            <a:r>
              <a:rPr lang="en-US" sz="2000" dirty="0">
                <a:latin typeface="Arial" charset="0"/>
              </a:rPr>
              <a:t>Virtual Laboratory (VLab</a:t>
            </a:r>
            <a:r>
              <a:rPr lang="en-US" sz="2000" dirty="0" smtClean="0">
                <a:latin typeface="Arial" charset="0"/>
              </a:rPr>
              <a:t>)</a:t>
            </a:r>
            <a:endParaRPr lang="en-US" sz="2000" dirty="0">
              <a:latin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275573" y="18592800"/>
            <a:ext cx="7332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charset="0"/>
                <a:hlinkClick r:id="rId39"/>
              </a:rPr>
              <a:t>http://</a:t>
            </a:r>
            <a:r>
              <a:rPr lang="en-US" sz="3200" b="1" dirty="0" smtClean="0">
                <a:latin typeface="Arial" charset="0"/>
                <a:hlinkClick r:id="rId39"/>
              </a:rPr>
              <a:t>rammb.cira.colostate.edu/vlab</a:t>
            </a:r>
            <a:r>
              <a:rPr lang="en-US" sz="3200" b="1" dirty="0" smtClean="0">
                <a:latin typeface="Arial" charset="0"/>
              </a:rPr>
              <a:t>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75" y="22316226"/>
            <a:ext cx="3951458" cy="2899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920" y="22479000"/>
            <a:ext cx="3334913" cy="25011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058400" y="25222200"/>
            <a:ext cx="9463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Training leads to new product acquisition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385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385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3333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5257</TotalTime>
  <Words>530</Words>
  <Application>Microsoft Office PowerPoint</Application>
  <PresentationFormat>Custom</PresentationFormat>
  <Paragraphs>120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CIRA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Bernie Connell</dc:creator>
  <cp:lastModifiedBy>Bernie</cp:lastModifiedBy>
  <cp:revision>251</cp:revision>
  <dcterms:created xsi:type="dcterms:W3CDTF">2002-07-03T20:26:11Z</dcterms:created>
  <dcterms:modified xsi:type="dcterms:W3CDTF">2015-02-20T23:46:34Z</dcterms:modified>
</cp:coreProperties>
</file>