
<file path=[Content_Types].xml><?xml version="1.0" encoding="utf-8"?>
<Types xmlns="http://schemas.openxmlformats.org/package/2006/content-types">
  <Default Extension="png" ContentType="image/png"/>
  <Default Extension="jpeg" ContentType="image/jpeg"/>
  <Default Extension="emf" ContentType="image/x-emf"/>
  <Default Extension="mov" ContentType="video/unknown"/>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Override1.xml" ContentType="application/vnd.openxmlformats-officedocument.themeOverr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0" r:id="rId2"/>
    <p:sldMasterId id="2147483703" r:id="rId3"/>
    <p:sldMasterId id="2147483731" r:id="rId4"/>
    <p:sldMasterId id="2147483755" r:id="rId5"/>
  </p:sldMasterIdLst>
  <p:notesMasterIdLst>
    <p:notesMasterId r:id="rId18"/>
  </p:notesMasterIdLst>
  <p:handoutMasterIdLst>
    <p:handoutMasterId r:id="rId19"/>
  </p:handoutMasterIdLst>
  <p:sldIdLst>
    <p:sldId id="793" r:id="rId6"/>
    <p:sldId id="758" r:id="rId7"/>
    <p:sldId id="859" r:id="rId8"/>
    <p:sldId id="860" r:id="rId9"/>
    <p:sldId id="861" r:id="rId10"/>
    <p:sldId id="858" r:id="rId11"/>
    <p:sldId id="833" r:id="rId12"/>
    <p:sldId id="849" r:id="rId13"/>
    <p:sldId id="835" r:id="rId14"/>
    <p:sldId id="796" r:id="rId15"/>
    <p:sldId id="814" r:id="rId16"/>
    <p:sldId id="774" r:id="rId17"/>
  </p:sldIdLst>
  <p:sldSz cx="9144000" cy="6858000" type="screen4x3"/>
  <p:notesSz cx="7086600" cy="93726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33CC33"/>
    <a:srgbClr val="0000FF"/>
    <a:srgbClr val="FF0000"/>
    <a:srgbClr val="FFFF99"/>
    <a:srgbClr val="345A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1" autoAdjust="0"/>
    <p:restoredTop sz="87744" autoAdjust="0"/>
  </p:normalViewPr>
  <p:slideViewPr>
    <p:cSldViewPr snapToGrid="0">
      <p:cViewPr varScale="1">
        <p:scale>
          <a:sx n="76" d="100"/>
          <a:sy n="76" d="100"/>
        </p:scale>
        <p:origin x="-1800" y="-102"/>
      </p:cViewPr>
      <p:guideLst>
        <p:guide orient="horz" pos="214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2" y="14"/>
            <a:ext cx="3071342" cy="468068"/>
          </a:xfrm>
          <a:prstGeom prst="rect">
            <a:avLst/>
          </a:prstGeom>
        </p:spPr>
        <p:txBody>
          <a:bodyPr vert="horz" lIns="92263" tIns="46133" rIns="92263" bIns="46133" rtlCol="0"/>
          <a:lstStyle>
            <a:lvl1pPr algn="l">
              <a:defRPr sz="1200"/>
            </a:lvl1pPr>
          </a:lstStyle>
          <a:p>
            <a:endParaRPr lang="en-US" dirty="0"/>
          </a:p>
        </p:txBody>
      </p:sp>
      <p:sp>
        <p:nvSpPr>
          <p:cNvPr id="3" name="Date Placeholder 2"/>
          <p:cNvSpPr>
            <a:spLocks noGrp="1"/>
          </p:cNvSpPr>
          <p:nvPr>
            <p:ph type="dt" sz="quarter" idx="1"/>
          </p:nvPr>
        </p:nvSpPr>
        <p:spPr>
          <a:xfrm>
            <a:off x="4013661" y="14"/>
            <a:ext cx="3071342" cy="468068"/>
          </a:xfrm>
          <a:prstGeom prst="rect">
            <a:avLst/>
          </a:prstGeom>
        </p:spPr>
        <p:txBody>
          <a:bodyPr vert="horz" lIns="92263" tIns="46133" rIns="92263" bIns="46133" rtlCol="0"/>
          <a:lstStyle>
            <a:lvl1pPr algn="r">
              <a:defRPr sz="1200"/>
            </a:lvl1pPr>
          </a:lstStyle>
          <a:p>
            <a:fld id="{79B486AF-4F1B-F741-A580-5F81CCD50D51}" type="datetime1">
              <a:rPr lang="en-US" smtClean="0"/>
              <a:pPr/>
              <a:t>6/14/2015</a:t>
            </a:fld>
            <a:endParaRPr lang="en-US" dirty="0"/>
          </a:p>
        </p:txBody>
      </p:sp>
      <p:sp>
        <p:nvSpPr>
          <p:cNvPr id="4" name="Footer Placeholder 3"/>
          <p:cNvSpPr>
            <a:spLocks noGrp="1"/>
          </p:cNvSpPr>
          <p:nvPr>
            <p:ph type="ftr" sz="quarter" idx="2"/>
          </p:nvPr>
        </p:nvSpPr>
        <p:spPr>
          <a:xfrm>
            <a:off x="12" y="8902938"/>
            <a:ext cx="3071342" cy="468068"/>
          </a:xfrm>
          <a:prstGeom prst="rect">
            <a:avLst/>
          </a:prstGeom>
        </p:spPr>
        <p:txBody>
          <a:bodyPr vert="horz" lIns="92263" tIns="46133" rIns="92263" bIns="46133"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13661" y="8902938"/>
            <a:ext cx="3071342" cy="468068"/>
          </a:xfrm>
          <a:prstGeom prst="rect">
            <a:avLst/>
          </a:prstGeom>
        </p:spPr>
        <p:txBody>
          <a:bodyPr vert="horz" lIns="92263" tIns="46133" rIns="92263" bIns="46133" rtlCol="0" anchor="b"/>
          <a:lstStyle>
            <a:lvl1pPr algn="r">
              <a:defRPr sz="1200"/>
            </a:lvl1pPr>
          </a:lstStyle>
          <a:p>
            <a:fld id="{09B38F6D-849E-46A4-AF18-1B378E880522}" type="slidenum">
              <a:rPr lang="en-US" smtClean="0"/>
              <a:pPr/>
              <a:t>‹#›</a:t>
            </a:fld>
            <a:endParaRPr lang="en-US" dirty="0"/>
          </a:p>
        </p:txBody>
      </p:sp>
    </p:spTree>
    <p:extLst>
      <p:ext uri="{BB962C8B-B14F-4D97-AF65-F5344CB8AC3E}">
        <p14:creationId xmlns:p14="http://schemas.microsoft.com/office/powerpoint/2010/main" val="5314322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0860" cy="468630"/>
          </a:xfrm>
          <a:prstGeom prst="rect">
            <a:avLst/>
          </a:prstGeom>
        </p:spPr>
        <p:txBody>
          <a:bodyPr vert="horz" lIns="93850" tIns="46926" rIns="93850" bIns="46926" rtlCol="0"/>
          <a:lstStyle>
            <a:lvl1pPr algn="l">
              <a:defRPr sz="1200"/>
            </a:lvl1pPr>
          </a:lstStyle>
          <a:p>
            <a:endParaRPr lang="en-US" dirty="0"/>
          </a:p>
        </p:txBody>
      </p:sp>
      <p:sp>
        <p:nvSpPr>
          <p:cNvPr id="3" name="Date Placeholder 2"/>
          <p:cNvSpPr>
            <a:spLocks noGrp="1"/>
          </p:cNvSpPr>
          <p:nvPr>
            <p:ph type="dt" idx="1"/>
          </p:nvPr>
        </p:nvSpPr>
        <p:spPr>
          <a:xfrm>
            <a:off x="4014100" y="0"/>
            <a:ext cx="3070860" cy="468630"/>
          </a:xfrm>
          <a:prstGeom prst="rect">
            <a:avLst/>
          </a:prstGeom>
        </p:spPr>
        <p:txBody>
          <a:bodyPr vert="horz" lIns="93850" tIns="46926" rIns="93850" bIns="46926" rtlCol="0"/>
          <a:lstStyle>
            <a:lvl1pPr algn="r">
              <a:defRPr sz="1200"/>
            </a:lvl1pPr>
          </a:lstStyle>
          <a:p>
            <a:fld id="{682E3B84-5B8A-3C46-8A13-50B5C15CA098}" type="datetime1">
              <a:rPr lang="en-US" smtClean="0"/>
              <a:pPr/>
              <a:t>6/14/2015</a:t>
            </a:fld>
            <a:endParaRPr lang="en-US" dirty="0"/>
          </a:p>
        </p:txBody>
      </p:sp>
      <p:sp>
        <p:nvSpPr>
          <p:cNvPr id="4" name="Slide Image Placeholder 3"/>
          <p:cNvSpPr>
            <a:spLocks noGrp="1" noRot="1" noChangeAspect="1"/>
          </p:cNvSpPr>
          <p:nvPr>
            <p:ph type="sldImg" idx="2"/>
          </p:nvPr>
        </p:nvSpPr>
        <p:spPr>
          <a:xfrm>
            <a:off x="1211263" y="704850"/>
            <a:ext cx="4683125" cy="3513138"/>
          </a:xfrm>
          <a:prstGeom prst="rect">
            <a:avLst/>
          </a:prstGeom>
          <a:noFill/>
          <a:ln w="12700">
            <a:solidFill>
              <a:prstClr val="black"/>
            </a:solidFill>
          </a:ln>
        </p:spPr>
        <p:txBody>
          <a:bodyPr vert="horz" lIns="93850" tIns="46926" rIns="93850" bIns="46926" rtlCol="0" anchor="ctr"/>
          <a:lstStyle/>
          <a:p>
            <a:endParaRPr lang="en-US" dirty="0"/>
          </a:p>
        </p:txBody>
      </p:sp>
      <p:sp>
        <p:nvSpPr>
          <p:cNvPr id="5" name="Notes Placeholder 4"/>
          <p:cNvSpPr>
            <a:spLocks noGrp="1"/>
          </p:cNvSpPr>
          <p:nvPr>
            <p:ph type="body" sz="quarter" idx="3"/>
          </p:nvPr>
        </p:nvSpPr>
        <p:spPr>
          <a:xfrm>
            <a:off x="708660" y="4451986"/>
            <a:ext cx="5669280" cy="4217670"/>
          </a:xfrm>
          <a:prstGeom prst="rect">
            <a:avLst/>
          </a:prstGeom>
        </p:spPr>
        <p:txBody>
          <a:bodyPr vert="horz" lIns="93850" tIns="46926" rIns="93850" bIns="4692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902343"/>
            <a:ext cx="3070860" cy="468630"/>
          </a:xfrm>
          <a:prstGeom prst="rect">
            <a:avLst/>
          </a:prstGeom>
        </p:spPr>
        <p:txBody>
          <a:bodyPr vert="horz" lIns="93850" tIns="46926" rIns="93850" bIns="46926"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14100" y="8902343"/>
            <a:ext cx="3070860" cy="468630"/>
          </a:xfrm>
          <a:prstGeom prst="rect">
            <a:avLst/>
          </a:prstGeom>
        </p:spPr>
        <p:txBody>
          <a:bodyPr vert="horz" lIns="93850" tIns="46926" rIns="93850" bIns="46926" rtlCol="0" anchor="b"/>
          <a:lstStyle>
            <a:lvl1pPr algn="r">
              <a:defRPr sz="1200"/>
            </a:lvl1pPr>
          </a:lstStyle>
          <a:p>
            <a:fld id="{D266A94D-C181-46BB-896C-A16F1B32B475}" type="slidenum">
              <a:rPr lang="en-US" smtClean="0"/>
              <a:pPr/>
              <a:t>‹#›</a:t>
            </a:fld>
            <a:endParaRPr lang="en-US" dirty="0"/>
          </a:p>
        </p:txBody>
      </p:sp>
    </p:spTree>
    <p:extLst>
      <p:ext uri="{BB962C8B-B14F-4D97-AF65-F5344CB8AC3E}">
        <p14:creationId xmlns:p14="http://schemas.microsoft.com/office/powerpoint/2010/main" val="37861767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smtClean="0"/>
              <a:pPr/>
              <a:t>1</a:t>
            </a:fld>
            <a:endParaRPr lang="en-US" dirty="0"/>
          </a:p>
        </p:txBody>
      </p:sp>
    </p:spTree>
    <p:extLst>
      <p:ext uri="{BB962C8B-B14F-4D97-AF65-F5344CB8AC3E}">
        <p14:creationId xmlns:p14="http://schemas.microsoft.com/office/powerpoint/2010/main" val="1080675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Membership:</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Co-Chairs: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Senior Scientist for GOES-R </a:t>
            </a:r>
          </a:p>
          <a:p>
            <a:pPr lvl="0"/>
            <a:r>
              <a:rPr lang="en-US" sz="1200" kern="1200" dirty="0" smtClean="0">
                <a:solidFill>
                  <a:schemeClr val="tx1"/>
                </a:solidFill>
                <a:effectLst/>
                <a:latin typeface="+mn-lt"/>
                <a:ea typeface="+mn-ea"/>
                <a:cs typeface="+mn-cs"/>
              </a:rPr>
              <a:t>Senior Scientist for JPSS</a:t>
            </a:r>
          </a:p>
          <a:p>
            <a:pPr lvl="0"/>
            <a:r>
              <a:rPr lang="en-US" sz="1200" kern="1200" dirty="0" smtClean="0">
                <a:solidFill>
                  <a:schemeClr val="tx1"/>
                </a:solidFill>
                <a:effectLst/>
                <a:latin typeface="+mn-lt"/>
                <a:ea typeface="+mn-ea"/>
                <a:cs typeface="+mn-cs"/>
              </a:rPr>
              <a:t>1 from  NESDIS/STAR/</a:t>
            </a:r>
            <a:r>
              <a:rPr lang="en-US" sz="1200" kern="1200" dirty="0" err="1" smtClean="0">
                <a:solidFill>
                  <a:schemeClr val="tx1"/>
                </a:solidFill>
                <a:effectLst/>
                <a:latin typeface="+mn-lt"/>
                <a:ea typeface="+mn-ea"/>
                <a:cs typeface="+mn-cs"/>
              </a:rPr>
              <a:t>CoRP</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1 from NWS/OCWWS</a:t>
            </a:r>
          </a:p>
          <a:p>
            <a:pPr lvl="0"/>
            <a:r>
              <a:rPr lang="en-US" sz="1200" kern="1200" dirty="0" smtClean="0">
                <a:solidFill>
                  <a:schemeClr val="tx1"/>
                </a:solidFill>
                <a:effectLst/>
                <a:latin typeface="+mn-lt"/>
                <a:ea typeface="+mn-ea"/>
                <a:cs typeface="+mn-cs"/>
              </a:rPr>
              <a:t>1 from NWS/OST</a:t>
            </a:r>
          </a:p>
          <a:p>
            <a:pPr lvl="0"/>
            <a:r>
              <a:rPr lang="en-US" sz="1200" kern="1200" dirty="0" smtClean="0">
                <a:solidFill>
                  <a:schemeClr val="tx1"/>
                </a:solidFill>
                <a:effectLst/>
                <a:latin typeface="+mn-lt"/>
                <a:ea typeface="+mn-ea"/>
                <a:cs typeface="+mn-cs"/>
              </a:rPr>
              <a:t>1 from NESDIS/STAR – GOES-R AWG Lead</a:t>
            </a:r>
          </a:p>
          <a:p>
            <a:pPr lvl="0"/>
            <a:r>
              <a:rPr lang="en-US" sz="1200" kern="1200" dirty="0" smtClean="0">
                <a:solidFill>
                  <a:schemeClr val="tx1"/>
                </a:solidFill>
                <a:effectLst/>
                <a:latin typeface="+mn-lt"/>
                <a:ea typeface="+mn-ea"/>
                <a:cs typeface="+mn-cs"/>
              </a:rPr>
              <a:t>1 from NESDIS/STAR – JPSS EDR Lead</a:t>
            </a:r>
          </a:p>
          <a:p>
            <a:pPr lvl="0"/>
            <a:r>
              <a:rPr lang="en-US" sz="1200" kern="1200" dirty="0" smtClean="0">
                <a:solidFill>
                  <a:schemeClr val="tx1"/>
                </a:solidFill>
                <a:effectLst/>
                <a:latin typeface="+mn-lt"/>
                <a:ea typeface="+mn-ea"/>
                <a:cs typeface="+mn-cs"/>
              </a:rPr>
              <a:t>1 from NESDIS/STAR – GOES-R Risk Reduction Project Scientist</a:t>
            </a:r>
          </a:p>
          <a:p>
            <a:pPr lvl="0"/>
            <a:r>
              <a:rPr lang="en-US" sz="1200" kern="1200" dirty="0" smtClean="0">
                <a:solidFill>
                  <a:schemeClr val="tx1"/>
                </a:solidFill>
                <a:effectLst/>
                <a:latin typeface="+mn-lt"/>
                <a:ea typeface="+mn-ea"/>
                <a:cs typeface="+mn-cs"/>
              </a:rPr>
              <a:t>1 from NESDIS/STAR – JPSS Risk Reduction Project Scientist</a:t>
            </a:r>
          </a:p>
          <a:p>
            <a:pPr lvl="0"/>
            <a:r>
              <a:rPr lang="en-US" sz="1200" kern="1200" dirty="0" smtClean="0">
                <a:solidFill>
                  <a:schemeClr val="tx1"/>
                </a:solidFill>
                <a:effectLst/>
                <a:latin typeface="+mn-lt"/>
                <a:ea typeface="+mn-ea"/>
                <a:cs typeface="+mn-cs"/>
              </a:rPr>
              <a:t>1 from OAR</a:t>
            </a:r>
          </a:p>
          <a:p>
            <a:pPr lvl="0"/>
            <a:r>
              <a:rPr lang="en-US" sz="1200" kern="1200" dirty="0" smtClean="0">
                <a:solidFill>
                  <a:schemeClr val="tx1"/>
                </a:solidFill>
                <a:effectLst/>
                <a:latin typeface="+mn-lt"/>
                <a:ea typeface="+mn-ea"/>
                <a:cs typeface="+mn-cs"/>
              </a:rPr>
              <a:t>1 from NOS (GORWG, LORWG  rep)</a:t>
            </a:r>
          </a:p>
          <a:p>
            <a:pPr lvl="0"/>
            <a:r>
              <a:rPr lang="en-US" sz="1200" kern="1200" dirty="0" smtClean="0">
                <a:solidFill>
                  <a:schemeClr val="tx1"/>
                </a:solidFill>
                <a:effectLst/>
                <a:latin typeface="+mn-lt"/>
                <a:ea typeface="+mn-ea"/>
                <a:cs typeface="+mn-cs"/>
              </a:rPr>
              <a:t>1 from NMFS (GORWG, LORWG rep)</a:t>
            </a:r>
          </a:p>
          <a:p>
            <a:pPr lvl="0"/>
            <a:r>
              <a:rPr lang="en-US" sz="1200" kern="1200" dirty="0" smtClean="0">
                <a:solidFill>
                  <a:schemeClr val="tx1"/>
                </a:solidFill>
                <a:effectLst/>
                <a:latin typeface="+mn-lt"/>
                <a:ea typeface="+mn-ea"/>
                <a:cs typeface="+mn-cs"/>
              </a:rPr>
              <a:t>NOAT Chair</a:t>
            </a:r>
          </a:p>
          <a:p>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smtClean="0"/>
              <a:pPr/>
              <a:t>4</a:t>
            </a:fld>
            <a:endParaRPr lang="en-US" dirty="0"/>
          </a:p>
        </p:txBody>
      </p:sp>
    </p:spTree>
    <p:extLst>
      <p:ext uri="{BB962C8B-B14F-4D97-AF65-F5344CB8AC3E}">
        <p14:creationId xmlns:p14="http://schemas.microsoft.com/office/powerpoint/2010/main" val="3197905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Chair:</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Selected among seven members listed below.</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Membership:</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6 Regional SSD Chiefs (plus one alternate per Region)</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Representing 6 Regional Directors of NWS Corporate Board</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1 NCEP Science Representative (plus one alternate)</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Representing NCEP Director Corporate Board Position</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Facilitators:</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1 from NWS/OCWWS</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1 from NWS/OST</a:t>
            </a:r>
            <a:endParaRPr lang="en-US" sz="11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smtClean="0"/>
              <a:pPr/>
              <a:t>5</a:t>
            </a:fld>
            <a:endParaRPr lang="en-US" dirty="0"/>
          </a:p>
        </p:txBody>
      </p:sp>
    </p:spTree>
    <p:extLst>
      <p:ext uri="{BB962C8B-B14F-4D97-AF65-F5344CB8AC3E}">
        <p14:creationId xmlns:p14="http://schemas.microsoft.com/office/powerpoint/2010/main" val="3328162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glow rad="63500">
                    <a:srgbClr val="00FFFF">
                      <a:alpha val="26000"/>
                    </a:srgbClr>
                  </a:glow>
                </a:effectLst>
              </a:rPr>
              <a:t>Three times greater spectral information</a:t>
            </a:r>
          </a:p>
          <a:p>
            <a:r>
              <a:rPr lang="en-US" dirty="0">
                <a:effectLst>
                  <a:glow rad="63500">
                    <a:srgbClr val="00FFFF">
                      <a:alpha val="26000"/>
                    </a:srgbClr>
                  </a:glow>
                </a:effectLst>
              </a:rPr>
              <a:t>Four times greater spatial resolution</a:t>
            </a:r>
          </a:p>
          <a:p>
            <a:r>
              <a:rPr lang="en-US" dirty="0">
                <a:effectLst>
                  <a:glow rad="63500">
                    <a:srgbClr val="00FFFF">
                      <a:alpha val="26000"/>
                    </a:srgbClr>
                  </a:glow>
                </a:effectLst>
              </a:rPr>
              <a:t>Five times faster coverage of high impact weather phenomena</a:t>
            </a:r>
          </a:p>
          <a:p>
            <a:r>
              <a:rPr lang="en-US" dirty="0">
                <a:effectLst>
                  <a:glow rad="63500">
                    <a:srgbClr val="00FFFF">
                      <a:alpha val="26000"/>
                    </a:srgbClr>
                  </a:glow>
                </a:effectLst>
              </a:rPr>
              <a:t>Real-time mapping of </a:t>
            </a:r>
            <a:r>
              <a:rPr lang="en-US" u="sng" dirty="0">
                <a:effectLst>
                  <a:glow rad="63500">
                    <a:srgbClr val="00FFFF">
                      <a:alpha val="26000"/>
                    </a:srgbClr>
                  </a:glow>
                </a:effectLst>
              </a:rPr>
              <a:t>total</a:t>
            </a:r>
            <a:r>
              <a:rPr lang="en-US" dirty="0">
                <a:effectLst>
                  <a:glow rad="63500">
                    <a:srgbClr val="00FFFF">
                      <a:alpha val="26000"/>
                    </a:srgbClr>
                  </a:glow>
                </a:effectLst>
              </a:rPr>
              <a:t> lightning activity</a:t>
            </a:r>
          </a:p>
          <a:p>
            <a:r>
              <a:rPr lang="en-US" dirty="0">
                <a:effectLst>
                  <a:glow rad="63500">
                    <a:srgbClr val="00FFFF">
                      <a:alpha val="26000"/>
                    </a:srgbClr>
                  </a:glow>
                </a:effectLst>
              </a:rPr>
              <a:t>Real-time monitoring of space weather</a:t>
            </a:r>
          </a:p>
          <a:p>
            <a:endParaRPr lang="en-US" dirty="0">
              <a:effectLst>
                <a:glow rad="63500">
                  <a:srgbClr val="00FFFF">
                    <a:alpha val="26000"/>
                  </a:srgbClr>
                </a:glow>
              </a:effectLst>
            </a:endParaRPr>
          </a:p>
          <a:p>
            <a:r>
              <a:rPr lang="en-US" dirty="0">
                <a:solidFill>
                  <a:srgbClr val="FFFF00"/>
                </a:solidFill>
                <a:effectLst>
                  <a:glow rad="63500">
                    <a:srgbClr val="00FFFF">
                      <a:alpha val="26000"/>
                    </a:srgbClr>
                  </a:glow>
                </a:effectLst>
              </a:rPr>
              <a:t>… Resulting in more timely, accurate, and actionable information leading to …</a:t>
            </a:r>
          </a:p>
          <a:p>
            <a:endParaRPr lang="en-US" dirty="0">
              <a:effectLst>
                <a:glow rad="63500">
                  <a:srgbClr val="00FFFF">
                    <a:alpha val="26000"/>
                  </a:srgbClr>
                </a:glow>
              </a:effectLst>
            </a:endParaRPr>
          </a:p>
          <a:p>
            <a:r>
              <a:rPr lang="en-US" dirty="0">
                <a:effectLst>
                  <a:glow rad="63500">
                    <a:srgbClr val="00FFFF">
                      <a:alpha val="26000"/>
                    </a:srgbClr>
                  </a:glow>
                </a:effectLst>
              </a:rPr>
              <a:t>Increased thunderstorm and tornado warning lead time</a:t>
            </a:r>
          </a:p>
          <a:p>
            <a:r>
              <a:rPr lang="en-US" dirty="0">
                <a:effectLst>
                  <a:glow rad="63500">
                    <a:srgbClr val="00FFFF">
                      <a:alpha val="26000"/>
                    </a:srgbClr>
                  </a:glow>
                </a:effectLst>
              </a:rPr>
              <a:t>Improved hurricane track and intensity forecasts</a:t>
            </a:r>
          </a:p>
          <a:p>
            <a:r>
              <a:rPr lang="en-US" dirty="0">
                <a:effectLst>
                  <a:glow rad="63500">
                    <a:srgbClr val="00FFFF">
                      <a:alpha val="26000"/>
                    </a:srgbClr>
                  </a:glow>
                </a:effectLst>
              </a:rPr>
              <a:t>More accurate detection of wildfires and volcanic eruptions </a:t>
            </a:r>
          </a:p>
          <a:p>
            <a:r>
              <a:rPr lang="en-US" dirty="0">
                <a:effectLst>
                  <a:glow rad="63500">
                    <a:srgbClr val="00FFFF">
                      <a:alpha val="26000"/>
                    </a:srgbClr>
                  </a:glow>
                </a:effectLst>
              </a:rPr>
              <a:t>Improved monitoring of solar flares and coronal mass ejections</a:t>
            </a:r>
          </a:p>
          <a:p>
            <a:r>
              <a:rPr lang="en-US" dirty="0">
                <a:effectLst>
                  <a:glow rad="63500">
                    <a:srgbClr val="00FFFF">
                      <a:alpha val="26000"/>
                    </a:srgbClr>
                  </a:glow>
                </a:effectLst>
              </a:rPr>
              <a:t>Improved geomagnetic storm forecasting</a:t>
            </a:r>
          </a:p>
          <a:p>
            <a:endParaRPr lang="en-US" dirty="0"/>
          </a:p>
        </p:txBody>
      </p:sp>
      <p:sp>
        <p:nvSpPr>
          <p:cNvPr id="4" name="Slide Number Placeholder 3"/>
          <p:cNvSpPr>
            <a:spLocks noGrp="1"/>
          </p:cNvSpPr>
          <p:nvPr>
            <p:ph type="sldNum" sz="quarter" idx="10"/>
          </p:nvPr>
        </p:nvSpPr>
        <p:spPr/>
        <p:txBody>
          <a:bodyPr/>
          <a:lstStyle/>
          <a:p>
            <a:fld id="{73863E65-AEF6-4AFB-9AF4-C349EC8F9E42}" type="slidenum">
              <a:rPr lang="en-US" smtClean="0"/>
              <a:t>6</a:t>
            </a:fld>
            <a:endParaRPr lang="en-US"/>
          </a:p>
        </p:txBody>
      </p:sp>
    </p:spTree>
    <p:extLst>
      <p:ext uri="{BB962C8B-B14F-4D97-AF65-F5344CB8AC3E}">
        <p14:creationId xmlns:p14="http://schemas.microsoft.com/office/powerpoint/2010/main" val="1706956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Week 1 at HWT-</a:t>
            </a:r>
            <a:r>
              <a:rPr lang="en-US" baseline="0" dirty="0" smtClean="0"/>
              <a:t> May 7 blog. </a:t>
            </a:r>
          </a:p>
          <a:p>
            <a:r>
              <a:rPr lang="en-US" baseline="0" dirty="0" smtClean="0"/>
              <a:t>Tales form the Test Bed- </a:t>
            </a:r>
            <a:r>
              <a:rPr lang="en-US" b="1" dirty="0"/>
              <a:t>http://hwt.nssl.noaa.gov/spring_experiment/</a:t>
            </a:r>
          </a:p>
          <a:p>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smtClean="0"/>
              <a:pPr/>
              <a:t>7</a:t>
            </a:fld>
            <a:endParaRPr lang="en-US" dirty="0"/>
          </a:p>
        </p:txBody>
      </p:sp>
    </p:spTree>
    <p:extLst>
      <p:ext uri="{BB962C8B-B14F-4D97-AF65-F5344CB8AC3E}">
        <p14:creationId xmlns:p14="http://schemas.microsoft.com/office/powerpoint/2010/main" val="1879958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pPr defTabSz="953216">
              <a:defRPr/>
            </a:pPr>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F08F7E9E-7893-483E-8F5D-3BD75BF98AB9}" type="slidenum">
              <a:rPr lang="en-US" smtClean="0">
                <a:solidFill>
                  <a:prstClr val="black"/>
                </a:solidFill>
                <a:latin typeface="Arial" pitchFamily="34" charset="0"/>
                <a:ea typeface="ＭＳ Ｐゴシック" pitchFamily="34" charset="-128"/>
              </a:rPr>
              <a:pPr/>
              <a:t>9</a:t>
            </a:fld>
            <a:endParaRPr lang="en-US" dirty="0" smtClean="0">
              <a:solidFill>
                <a:prstClr val="black"/>
              </a:solidFill>
              <a:latin typeface="Arial" pitchFamily="34" charset="0"/>
              <a:ea typeface="ＭＳ Ｐゴシック" pitchFamily="34" charset="-128"/>
            </a:endParaRPr>
          </a:p>
        </p:txBody>
      </p:sp>
    </p:spTree>
    <p:extLst>
      <p:ext uri="{BB962C8B-B14F-4D97-AF65-F5344CB8AC3E}">
        <p14:creationId xmlns:p14="http://schemas.microsoft.com/office/powerpoint/2010/main" val="317623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Testing and checking of the Himawari-8 system, including related ground facilities, are going well. Himawari-8 is scheduled to start operation in mid-2015.</a:t>
            </a:r>
          </a:p>
          <a:p>
            <a:r>
              <a:rPr lang="en-US" dirty="0" smtClean="0"/>
              <a:t>For more information: http://www.data.jma.go.jp/mscweb/en/himawari89/index.html </a:t>
            </a:r>
          </a:p>
          <a:p>
            <a:endParaRPr lang="en-US" dirty="0" smtClean="0"/>
          </a:p>
          <a:p>
            <a:r>
              <a:rPr lang="en-US" dirty="0" smtClean="0"/>
              <a:t>AHI – Advanced </a:t>
            </a:r>
            <a:r>
              <a:rPr lang="en-US" dirty="0" err="1" smtClean="0"/>
              <a:t>Himawari</a:t>
            </a:r>
            <a:r>
              <a:rPr lang="en-US" dirty="0" smtClean="0"/>
              <a:t> Imager very similar to ABI</a:t>
            </a:r>
          </a:p>
          <a:p>
            <a:r>
              <a:rPr lang="en-US" dirty="0" smtClean="0"/>
              <a:t>The first Image will be taken in the end of AHI IOT</a:t>
            </a:r>
          </a:p>
          <a:p>
            <a:r>
              <a:rPr lang="en-US" dirty="0" smtClean="0"/>
              <a:t>100-day Running Test for satellite mission will be commenced after AHI IOT (In-Orbit Test) – (~end of 2014)</a:t>
            </a:r>
          </a:p>
          <a:p>
            <a:r>
              <a:rPr lang="en-US" dirty="0" smtClean="0"/>
              <a:t>An Experimental Operation will be commenced in April 2015</a:t>
            </a:r>
          </a:p>
          <a:p>
            <a:r>
              <a:rPr lang="en-US" dirty="0" smtClean="0"/>
              <a:t>Full Operation will be commenced in mid-2015</a:t>
            </a:r>
          </a:p>
          <a:p>
            <a:r>
              <a:rPr lang="en-US" dirty="0" smtClean="0"/>
              <a:t>The launch of Himawari-9 for in-orbit standby is scheduled in 2016</a:t>
            </a:r>
          </a:p>
          <a:p>
            <a:r>
              <a:rPr lang="en-US" dirty="0" smtClean="0"/>
              <a:t>Himawari-8/9 will be in operation around 140 degrees East</a:t>
            </a:r>
          </a:p>
          <a:p>
            <a:endParaRPr lang="en-US" dirty="0" smtClean="0"/>
          </a:p>
          <a:p>
            <a:r>
              <a:rPr lang="en-US" dirty="0" smtClean="0"/>
              <a:t>Himawari-8/9 information is available from MSC Website http://www.jma-net.go.jp/msc/en/</a:t>
            </a:r>
          </a:p>
          <a:p>
            <a:endParaRPr lang="en-US" dirty="0" smtClean="0"/>
          </a:p>
          <a:p>
            <a:r>
              <a:rPr lang="en-US" dirty="0" smtClean="0"/>
              <a:t>Overview of satellite observations</a:t>
            </a:r>
          </a:p>
          <a:p>
            <a:r>
              <a:rPr lang="en-US" dirty="0" smtClean="0"/>
              <a:t>Overview of Himawari-8/9 data distribution/dissemination</a:t>
            </a:r>
          </a:p>
          <a:p>
            <a:r>
              <a:rPr lang="en-US" dirty="0" smtClean="0"/>
              <a:t>Plan for transition from MTSAT-2 to Himawari-8</a:t>
            </a:r>
          </a:p>
          <a:p>
            <a:r>
              <a:rPr lang="en-US" dirty="0" smtClean="0"/>
              <a:t>Overview of the Himawari-8/9 ground segment and operations</a:t>
            </a:r>
          </a:p>
          <a:p>
            <a:r>
              <a:rPr lang="en-US" dirty="0" smtClean="0"/>
              <a:t>Imaging channels</a:t>
            </a:r>
          </a:p>
          <a:p>
            <a:r>
              <a:rPr lang="en-US" dirty="0" smtClean="0"/>
              <a:t>Observation area and periodicity</a:t>
            </a:r>
          </a:p>
          <a:p>
            <a:r>
              <a:rPr lang="en-US" dirty="0" err="1" smtClean="0"/>
              <a:t>HimawariCast</a:t>
            </a:r>
            <a:endParaRPr lang="en-US" dirty="0" smtClean="0"/>
          </a:p>
          <a:p>
            <a:r>
              <a:rPr lang="en-US" dirty="0" smtClean="0"/>
              <a:t>Internet Cloud Service (</a:t>
            </a:r>
            <a:r>
              <a:rPr lang="en-US" dirty="0" err="1" smtClean="0"/>
              <a:t>HimawariCloud</a:t>
            </a:r>
            <a:r>
              <a:rPr lang="en-US" dirty="0" smtClean="0"/>
              <a:t>)</a:t>
            </a:r>
          </a:p>
          <a:p>
            <a:r>
              <a:rPr lang="en-US" dirty="0" smtClean="0"/>
              <a:t>Sample data </a:t>
            </a:r>
          </a:p>
          <a:p>
            <a:endParaRPr lang="en-US" dirty="0" smtClean="0"/>
          </a:p>
          <a:p>
            <a:r>
              <a:rPr lang="en-US" dirty="0" smtClean="0"/>
              <a:t>AHI Simulated imagery is now available from Meteorological Satellite Center (MSC) of JMA at http://www.data.jma.go.jp/mscweb/en/himawari89/index.html </a:t>
            </a:r>
          </a:p>
          <a:p>
            <a:r>
              <a:rPr lang="en-US" dirty="0" smtClean="0"/>
              <a:t>AHI “Real” sample image data in “</a:t>
            </a:r>
            <a:r>
              <a:rPr lang="en-US" dirty="0" err="1" smtClean="0"/>
              <a:t>Himawari</a:t>
            </a:r>
            <a:r>
              <a:rPr lang="en-US" dirty="0" smtClean="0"/>
              <a:t> Standard Data” format will be available from MSC Website soon after the “first” Image will be taken </a:t>
            </a:r>
          </a:p>
          <a:p>
            <a:endParaRPr lang="en-US" dirty="0" smtClean="0"/>
          </a:p>
          <a:p>
            <a:r>
              <a:rPr lang="en-US" dirty="0" smtClean="0"/>
              <a:t>Internet Cloud Service:  JMA plans to start the </a:t>
            </a:r>
            <a:r>
              <a:rPr lang="en-US" dirty="0" err="1" smtClean="0"/>
              <a:t>HimawariCloud</a:t>
            </a:r>
            <a:r>
              <a:rPr lang="en-US" dirty="0" smtClean="0"/>
              <a:t> service in March 2015.</a:t>
            </a:r>
          </a:p>
          <a:p>
            <a:endParaRPr lang="en-US" dirty="0" smtClean="0"/>
          </a:p>
          <a:p>
            <a:r>
              <a:rPr lang="en-US" dirty="0" smtClean="0"/>
              <a:t>The </a:t>
            </a:r>
            <a:r>
              <a:rPr lang="en-US" dirty="0" err="1" smtClean="0"/>
              <a:t>HimawariCast</a:t>
            </a:r>
            <a:r>
              <a:rPr lang="en-US" dirty="0" smtClean="0"/>
              <a:t> service will start in Jan. 2015.</a:t>
            </a:r>
          </a:p>
          <a:p>
            <a:r>
              <a:rPr lang="en-US" dirty="0" smtClean="0"/>
              <a:t>MTSAT-2 imagery will be disseminated through the </a:t>
            </a:r>
            <a:r>
              <a:rPr lang="en-US" dirty="0" err="1" smtClean="0"/>
              <a:t>HimawariCast</a:t>
            </a:r>
            <a:r>
              <a:rPr lang="en-US" dirty="0" smtClean="0"/>
              <a:t> until Himawari-8 becomes operational for the transition of MDUS users to </a:t>
            </a:r>
            <a:r>
              <a:rPr lang="en-US" dirty="0" err="1" smtClean="0"/>
              <a:t>HimawariCast</a:t>
            </a:r>
            <a:r>
              <a:rPr lang="en-US" dirty="0" smtClean="0"/>
              <a:t>.</a:t>
            </a:r>
          </a:p>
          <a:p>
            <a:r>
              <a:rPr lang="en-US" dirty="0" smtClean="0"/>
              <a:t>Himawari-8 imagery will thereafter be disseminated via the </a:t>
            </a:r>
            <a:r>
              <a:rPr lang="en-US" dirty="0" err="1" smtClean="0"/>
              <a:t>HimawariCast</a:t>
            </a:r>
            <a:r>
              <a:rPr lang="en-US" dirty="0" smtClean="0"/>
              <a:t> service.</a:t>
            </a:r>
          </a:p>
          <a:p>
            <a:r>
              <a:rPr lang="en-US" dirty="0" smtClean="0"/>
              <a:t>The technical information on the </a:t>
            </a:r>
            <a:r>
              <a:rPr lang="en-US" dirty="0" err="1" smtClean="0"/>
              <a:t>HimawariCast</a:t>
            </a:r>
            <a:r>
              <a:rPr lang="en-US" dirty="0" smtClean="0"/>
              <a:t> service is available on JMA’s website.</a:t>
            </a:r>
          </a:p>
          <a:p>
            <a:r>
              <a:rPr lang="en-US" dirty="0" smtClean="0"/>
              <a:t>http://www.data.jma.go.jp/mscweb/en/himawari89/himawari_cast/himawari_cast.html</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B0336DD-E70E-4FDB-83E2-73280E6F814F}" type="slidenum">
              <a:rPr lang="en-US" smtClean="0"/>
              <a:t>10</a:t>
            </a:fld>
            <a:endParaRPr lang="en-US"/>
          </a:p>
        </p:txBody>
      </p:sp>
    </p:spTree>
    <p:extLst>
      <p:ext uri="{BB962C8B-B14F-4D97-AF65-F5344CB8AC3E}">
        <p14:creationId xmlns:p14="http://schemas.microsoft.com/office/powerpoint/2010/main" val="2877280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703263"/>
            <a:ext cx="4686300" cy="3514725"/>
          </a:xfrm>
        </p:spPr>
      </p:sp>
      <p:sp>
        <p:nvSpPr>
          <p:cNvPr id="3" name="Notes Placeholder 2"/>
          <p:cNvSpPr>
            <a:spLocks noGrp="1"/>
          </p:cNvSpPr>
          <p:nvPr>
            <p:ph type="body" idx="1"/>
          </p:nvPr>
        </p:nvSpPr>
        <p:spPr/>
        <p:txBody>
          <a:bodyPr>
            <a:normAutofit/>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smtClean="0">
                <a:solidFill>
                  <a:prstClr val="black"/>
                </a:solidFill>
              </a:rPr>
              <a:pPr/>
              <a:t>11</a:t>
            </a:fld>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pPr defTabSz="953269">
              <a:defRPr/>
            </a:pPr>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F08F7E9E-7893-483E-8F5D-3BD75BF98AB9}" type="slidenum">
              <a:rPr lang="en-US" smtClean="0">
                <a:solidFill>
                  <a:prstClr val="black"/>
                </a:solidFill>
                <a:latin typeface="Arial" pitchFamily="34" charset="0"/>
                <a:ea typeface="ＭＳ Ｐゴシック" pitchFamily="34" charset="-128"/>
              </a:rPr>
              <a:pPr/>
              <a:t>12</a:t>
            </a:fld>
            <a:endParaRPr lang="en-US" dirty="0" smtClean="0">
              <a:solidFill>
                <a:prstClr val="black"/>
              </a:solidFill>
              <a:latin typeface="Arial" pitchFamily="34" charset="0"/>
              <a:ea typeface="ＭＳ Ｐゴシック" pitchFamily="34" charset="-128"/>
            </a:endParaRPr>
          </a:p>
        </p:txBody>
      </p:sp>
    </p:spTree>
    <p:extLst>
      <p:ext uri="{BB962C8B-B14F-4D97-AF65-F5344CB8AC3E}">
        <p14:creationId xmlns:p14="http://schemas.microsoft.com/office/powerpoint/2010/main" val="23676458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3142" y="4648200"/>
            <a:ext cx="64008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1242642"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6" y="914400"/>
            <a:ext cx="3657600" cy="1162050"/>
          </a:xfrm>
        </p:spPr>
        <p:txBody>
          <a:bodyPr anchor="b"/>
          <a:lstStyle>
            <a:lvl1pPr algn="ctr">
              <a:defRPr sz="3800" b="0"/>
            </a:lvl1pPr>
          </a:lstStyle>
          <a:p>
            <a:r>
              <a:rPr lang="en-US" smtClean="0"/>
              <a:t>Click to edit Master title style</a:t>
            </a:r>
            <a:endParaRPr/>
          </a:p>
        </p:txBody>
      </p:sp>
      <p:sp>
        <p:nvSpPr>
          <p:cNvPr id="3" name="Content Placeholder 2"/>
          <p:cNvSpPr>
            <a:spLocks noGrp="1"/>
          </p:cNvSpPr>
          <p:nvPr>
            <p:ph idx="1"/>
          </p:nvPr>
        </p:nvSpPr>
        <p:spPr>
          <a:xfrm>
            <a:off x="4796118" y="457199"/>
            <a:ext cx="3657600" cy="5410201"/>
          </a:xfrm>
        </p:spPr>
        <p:txBody>
          <a:bodyPr>
            <a:normAutofit/>
          </a:bodyPr>
          <a:lstStyle>
            <a:lvl1pPr>
              <a:defRPr sz="2400"/>
            </a:lvl1pPr>
            <a:lvl2pPr>
              <a:defRPr sz="2200"/>
            </a:lvl2pPr>
            <a:lvl3pPr>
              <a:defRPr sz="2000"/>
            </a:lvl3pPr>
            <a:lvl4pPr>
              <a:defRPr sz="1800"/>
            </a:lvl4pPr>
            <a:lvl5pPr>
              <a:defRPr sz="1800"/>
            </a:lvl5pPr>
            <a:lvl6pPr marL="2290763" indent="-461963">
              <a:tabLst/>
              <a:defRPr sz="2000"/>
            </a:lvl6pPr>
            <a:lvl7pPr marL="2290763" indent="-461963">
              <a:tabLst/>
              <a:defRPr sz="2000"/>
            </a:lvl7pPr>
            <a:lvl8pPr marL="2290763" indent="-461963">
              <a:tabLst/>
              <a:defRPr sz="2000"/>
            </a:lvl8pPr>
            <a:lvl9pPr marL="2290763" indent="-461963">
              <a:tabLst/>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58906" y="2590799"/>
            <a:ext cx="3657600" cy="2895601"/>
          </a:xfrm>
        </p:spPr>
        <p:txBody>
          <a:bodyPr>
            <a:normAutofit/>
          </a:bodyPr>
          <a:lstStyle>
            <a:lvl1pPr marL="0" indent="0" algn="ctr">
              <a:lnSpc>
                <a:spcPct val="110000"/>
              </a:lnSpc>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D9BD3-E57B-4194-A545-2804EB95D970}" type="slidenum">
              <a:rPr lang="en-US" smtClean="0"/>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1664746" y="2286000"/>
            <a:ext cx="1645920" cy="170411"/>
          </a:xfrm>
          <a:prstGeom prst="rect">
            <a:avLst/>
          </a:prstGeom>
          <a:noFill/>
        </p:spPr>
      </p:pic>
    </p:spTree>
    <p:extLst>
      <p:ext uri="{BB962C8B-B14F-4D97-AF65-F5344CB8AC3E}">
        <p14:creationId xmlns:p14="http://schemas.microsoft.com/office/powerpoint/2010/main" val="10141254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Program Contingency">
    <p:spTree>
      <p:nvGrpSpPr>
        <p:cNvPr id="1" name=""/>
        <p:cNvGrpSpPr/>
        <p:nvPr/>
      </p:nvGrpSpPr>
      <p:grpSpPr>
        <a:xfrm>
          <a:off x="0" y="0"/>
          <a:ext cx="0" cy="0"/>
          <a:chOff x="0" y="0"/>
          <a:chExt cx="0" cy="0"/>
        </a:xfrm>
      </p:grpSpPr>
      <p:sp>
        <p:nvSpPr>
          <p:cNvPr id="2" name="Title 1"/>
          <p:cNvSpPr>
            <a:spLocks noGrp="1"/>
          </p:cNvSpPr>
          <p:nvPr>
            <p:ph type="title"/>
          </p:nvPr>
        </p:nvSpPr>
        <p:spPr>
          <a:xfrm>
            <a:off x="2838295" y="117043"/>
            <a:ext cx="4352544" cy="599847"/>
          </a:xfrm>
        </p:spPr>
        <p:txBody>
          <a:bodyPr/>
          <a:lstStyle>
            <a:lvl1pPr>
              <a:defRPr baseline="0"/>
            </a:lvl1pPr>
          </a:lstStyle>
          <a:p>
            <a:r>
              <a:rPr lang="en-US" dirty="0" smtClean="0"/>
              <a:t>Click to edit Master title style</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900" b="0" dirty="0" smtClean="0">
                <a:latin typeface="Arial Narrow" pitchFamily="34" charset="0"/>
              </a:rPr>
              <a:t>May 12</a:t>
            </a:r>
          </a:p>
          <a:p>
            <a:pPr algn="l"/>
            <a:r>
              <a:rPr lang="en-US" sz="900" b="0" dirty="0" smtClean="0">
                <a:latin typeface="Arial Narrow" pitchFamily="34" charset="0"/>
              </a:rPr>
              <a:t>Oct 15</a:t>
            </a:r>
          </a:p>
          <a:p>
            <a:pPr algn="l"/>
            <a:r>
              <a:rPr lang="en-US" sz="900" b="0" dirty="0" smtClean="0">
                <a:latin typeface="Arial Narrow" pitchFamily="34" charset="0"/>
              </a:rPr>
              <a:t>$11.0B</a:t>
            </a:r>
            <a:endParaRPr lang="en-US" sz="1200" b="0" dirty="0">
              <a:latin typeface="Arial Narrow" pitchFamily="34" charset="0"/>
            </a:endParaRPr>
          </a:p>
        </p:txBody>
      </p:sp>
      <p:sp>
        <p:nvSpPr>
          <p:cNvPr id="18" name="Title 1"/>
          <p:cNvSpPr txBox="1">
            <a:spLocks/>
          </p:cNvSpPr>
          <p:nvPr userDrawn="1"/>
        </p:nvSpPr>
        <p:spPr bwMode="auto">
          <a:xfrm>
            <a:off x="1236269" y="123138"/>
            <a:ext cx="1018032"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dirty="0" smtClean="0">
                <a:solidFill>
                  <a:srgbClr val="000000"/>
                </a:solidFill>
                <a:latin typeface="Arial Narrow" pitchFamily="34" charset="0"/>
              </a:rPr>
              <a:t>Mission Baseline:</a:t>
            </a:r>
          </a:p>
          <a:p>
            <a:pPr algn="l"/>
            <a:r>
              <a:rPr lang="en-US" sz="1000" dirty="0" smtClean="0">
                <a:solidFill>
                  <a:srgbClr val="000000"/>
                </a:solidFill>
                <a:latin typeface="Arial Narrow" pitchFamily="34" charset="0"/>
              </a:rPr>
              <a:t>LPD</a:t>
            </a:r>
          </a:p>
          <a:p>
            <a:pPr algn="l"/>
            <a:r>
              <a:rPr lang="en-US" sz="1000" dirty="0" smtClean="0">
                <a:solidFill>
                  <a:srgbClr val="000000"/>
                </a:solidFill>
                <a:latin typeface="Arial Narrow" pitchFamily="34" charset="0"/>
              </a:rPr>
              <a:t>Approved LCC</a:t>
            </a:r>
          </a:p>
        </p:txBody>
      </p:sp>
      <p:sp>
        <p:nvSpPr>
          <p:cNvPr id="21"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
        <p:nvSpPr>
          <p:cNvPr id="22" name="Title 1"/>
          <p:cNvSpPr txBox="1">
            <a:spLocks/>
          </p:cNvSpPr>
          <p:nvPr userDrawn="1"/>
        </p:nvSpPr>
        <p:spPr bwMode="auto">
          <a:xfrm>
            <a:off x="7248144" y="123137"/>
            <a:ext cx="1142390"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l"/>
            <a:r>
              <a:rPr lang="en-US" sz="1000" dirty="0" smtClean="0">
                <a:solidFill>
                  <a:srgbClr val="000000"/>
                </a:solidFill>
                <a:latin typeface="Arial Narrow" pitchFamily="34" charset="0"/>
              </a:rPr>
              <a:t>Technical:</a:t>
            </a:r>
          </a:p>
          <a:p>
            <a:pPr algn="l"/>
            <a:r>
              <a:rPr lang="en-US" sz="1000" dirty="0" smtClean="0">
                <a:solidFill>
                  <a:srgbClr val="000000"/>
                </a:solidFill>
                <a:latin typeface="Arial Narrow" pitchFamily="34" charset="0"/>
              </a:rPr>
              <a:t>Cost:</a:t>
            </a:r>
          </a:p>
          <a:p>
            <a:pPr algn="l"/>
            <a:r>
              <a:rPr lang="en-US" sz="1000" dirty="0" smtClean="0">
                <a:solidFill>
                  <a:srgbClr val="000000"/>
                </a:solidFill>
                <a:latin typeface="Arial Narrow" pitchFamily="34" charset="0"/>
              </a:rPr>
              <a:t>Schedule:</a:t>
            </a:r>
          </a:p>
        </p:txBody>
      </p:sp>
      <p:cxnSp>
        <p:nvCxnSpPr>
          <p:cNvPr id="23" name="Straight Connector 22"/>
          <p:cNvCxnSpPr/>
          <p:nvPr userDrawn="1"/>
        </p:nvCxnSpPr>
        <p:spPr bwMode="auto">
          <a:xfrm>
            <a:off x="-1215" y="376394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5" name="Straight Connector 24"/>
          <p:cNvCxnSpPr/>
          <p:nvPr userDrawn="1"/>
        </p:nvCxnSpPr>
        <p:spPr bwMode="auto">
          <a:xfrm>
            <a:off x="4564685" y="1136566"/>
            <a:ext cx="0" cy="5505636"/>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28" name="Title 1"/>
          <p:cNvSpPr txBox="1">
            <a:spLocks/>
          </p:cNvSpPr>
          <p:nvPr userDrawn="1"/>
        </p:nvSpPr>
        <p:spPr bwMode="auto">
          <a:xfrm>
            <a:off x="-1215" y="861767"/>
            <a:ext cx="9142784" cy="30819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200" b="1" u="sng" dirty="0" smtClean="0">
                <a:solidFill>
                  <a:srgbClr val="333399"/>
                </a:solidFill>
                <a:latin typeface="Arial" pitchFamily="34" charset="0"/>
                <a:cs typeface="Arial" pitchFamily="34" charset="0"/>
              </a:rPr>
              <a:t>Program Contingency/Liens/Threats</a:t>
            </a:r>
          </a:p>
        </p:txBody>
      </p:sp>
      <p:sp>
        <p:nvSpPr>
          <p:cNvPr id="33" name="TextBox 3"/>
          <p:cNvSpPr txBox="1"/>
          <p:nvPr userDrawn="1"/>
        </p:nvSpPr>
        <p:spPr>
          <a:xfrm>
            <a:off x="-1" y="3765052"/>
            <a:ext cx="4564686"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b="1" u="sng" dirty="0" smtClean="0">
                <a:solidFill>
                  <a:srgbClr val="000000"/>
                </a:solidFill>
                <a:cs typeface="Times New Roman" pitchFamily="18" charset="0"/>
              </a:rPr>
              <a:t>Total Budget % Contingency (against development-to-go)</a:t>
            </a:r>
            <a:endParaRPr lang="en-US" b="1" u="sng" dirty="0">
              <a:solidFill>
                <a:srgbClr val="000000"/>
              </a:solidFill>
              <a:cs typeface="Times New Roman" pitchFamily="18" charset="0"/>
            </a:endParaRPr>
          </a:p>
        </p:txBody>
      </p:sp>
      <p:sp>
        <p:nvSpPr>
          <p:cNvPr id="36" name="Picture Placeholder 35"/>
          <p:cNvSpPr>
            <a:spLocks noGrp="1"/>
          </p:cNvSpPr>
          <p:nvPr>
            <p:ph type="pic" sz="quarter" idx="15"/>
          </p:nvPr>
        </p:nvSpPr>
        <p:spPr>
          <a:xfrm>
            <a:off x="-1215" y="1360627"/>
            <a:ext cx="4536639" cy="2370125"/>
          </a:xfrm>
          <a:prstGeom prst="rect">
            <a:avLst/>
          </a:prstGeom>
        </p:spPr>
        <p:txBody>
          <a:bodyPr/>
          <a:lstStyle/>
          <a:p>
            <a:endParaRPr lang="en-US" dirty="0"/>
          </a:p>
        </p:txBody>
      </p:sp>
      <p:sp>
        <p:nvSpPr>
          <p:cNvPr id="38" name="Picture Placeholder 37"/>
          <p:cNvSpPr>
            <a:spLocks noGrp="1"/>
          </p:cNvSpPr>
          <p:nvPr>
            <p:ph type="pic" sz="quarter" idx="16"/>
          </p:nvPr>
        </p:nvSpPr>
        <p:spPr>
          <a:xfrm>
            <a:off x="-1215" y="4023840"/>
            <a:ext cx="4543955" cy="2618362"/>
          </a:xfrm>
          <a:prstGeom prst="rect">
            <a:avLst/>
          </a:prstGeom>
        </p:spPr>
        <p:txBody>
          <a:bodyPr/>
          <a:lstStyle/>
          <a:p>
            <a:endParaRPr lang="en-US" dirty="0"/>
          </a:p>
        </p:txBody>
      </p:sp>
      <p:sp>
        <p:nvSpPr>
          <p:cNvPr id="40" name="Picture Placeholder 39"/>
          <p:cNvSpPr>
            <a:spLocks noGrp="1"/>
          </p:cNvSpPr>
          <p:nvPr>
            <p:ph type="pic" sz="quarter" idx="17"/>
          </p:nvPr>
        </p:nvSpPr>
        <p:spPr>
          <a:xfrm>
            <a:off x="4586631" y="4337914"/>
            <a:ext cx="4554938" cy="1726387"/>
          </a:xfrm>
          <a:prstGeom prst="rect">
            <a:avLst/>
          </a:prstGeom>
        </p:spPr>
        <p:txBody>
          <a:bodyPr/>
          <a:lstStyle/>
          <a:p>
            <a:endParaRPr lang="en-US" dirty="0"/>
          </a:p>
        </p:txBody>
      </p:sp>
      <p:sp>
        <p:nvSpPr>
          <p:cNvPr id="4" name="Table Placeholder 3"/>
          <p:cNvSpPr>
            <a:spLocks noGrp="1"/>
          </p:cNvSpPr>
          <p:nvPr>
            <p:ph type="tbl" sz="quarter" idx="18"/>
          </p:nvPr>
        </p:nvSpPr>
        <p:spPr>
          <a:xfrm>
            <a:off x="4593947" y="1360627"/>
            <a:ext cx="4550054" cy="2370124"/>
          </a:xfrm>
          <a:prstGeom prst="rect">
            <a:avLst/>
          </a:prstGeom>
        </p:spPr>
        <p:txBody>
          <a:bodyPr/>
          <a:lstStyle/>
          <a:p>
            <a:endParaRPr lang="en-US" dirty="0"/>
          </a:p>
        </p:txBody>
      </p:sp>
    </p:spTree>
    <p:extLst>
      <p:ext uri="{BB962C8B-B14F-4D97-AF65-F5344CB8AC3E}">
        <p14:creationId xmlns:p14="http://schemas.microsoft.com/office/powerpoint/2010/main" val="3192398600"/>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Schedule Assessment">
    <p:spTree>
      <p:nvGrpSpPr>
        <p:cNvPr id="1" name=""/>
        <p:cNvGrpSpPr/>
        <p:nvPr/>
      </p:nvGrpSpPr>
      <p:grpSpPr>
        <a:xfrm>
          <a:off x="0" y="0"/>
          <a:ext cx="0" cy="0"/>
          <a:chOff x="0" y="0"/>
          <a:chExt cx="0" cy="0"/>
        </a:xfrm>
      </p:grpSpPr>
      <p:sp>
        <p:nvSpPr>
          <p:cNvPr id="2" name="Title 1"/>
          <p:cNvSpPr>
            <a:spLocks noGrp="1"/>
          </p:cNvSpPr>
          <p:nvPr>
            <p:ph type="title"/>
          </p:nvPr>
        </p:nvSpPr>
        <p:spPr>
          <a:xfrm>
            <a:off x="2838295" y="117043"/>
            <a:ext cx="4352544" cy="599847"/>
          </a:xfrm>
        </p:spPr>
        <p:txBody>
          <a:bodyPr/>
          <a:lstStyle>
            <a:lvl1pPr>
              <a:defRPr baseline="0"/>
            </a:lvl1pPr>
          </a:lstStyle>
          <a:p>
            <a:r>
              <a:rPr lang="en-US" dirty="0" smtClean="0"/>
              <a:t>Click to edit Master title style</a:t>
            </a:r>
            <a:endParaRPr lang="en-US" dirty="0"/>
          </a:p>
        </p:txBody>
      </p:sp>
      <p:sp>
        <p:nvSpPr>
          <p:cNvPr id="4" name="Content Placeholder 3"/>
          <p:cNvSpPr>
            <a:spLocks noGrp="1"/>
          </p:cNvSpPr>
          <p:nvPr>
            <p:ph sz="half" idx="2"/>
          </p:nvPr>
        </p:nvSpPr>
        <p:spPr>
          <a:xfrm>
            <a:off x="4637837" y="1360626"/>
            <a:ext cx="4503732" cy="2403315"/>
          </a:xfrm>
          <a:prstGeom prst="rect">
            <a:avLst/>
          </a:prstGeom>
        </p:spPr>
        <p:txBody>
          <a:bodyPr/>
          <a:lstStyle>
            <a:lvl1pPr>
              <a:defRPr sz="1100">
                <a:latin typeface="Arial" pitchFamily="34" charset="0"/>
                <a:cs typeface="Arial" pitchFamily="34" charset="0"/>
              </a:defRPr>
            </a:lvl1pPr>
            <a:lvl2pPr>
              <a:defRPr sz="1100">
                <a:latin typeface="Arial" pitchFamily="34" charset="0"/>
                <a:cs typeface="Arial" pitchFamily="34" charset="0"/>
              </a:defRPr>
            </a:lvl2pPr>
            <a:lvl3pPr>
              <a:defRPr sz="1100">
                <a:latin typeface="Arial" pitchFamily="34" charset="0"/>
                <a:cs typeface="Arial" pitchFamily="34" charset="0"/>
              </a:defRPr>
            </a:lvl3pPr>
            <a:lvl4pPr>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900" b="0" dirty="0" smtClean="0">
                <a:latin typeface="Arial Narrow" pitchFamily="34" charset="0"/>
              </a:rPr>
              <a:t>May 12</a:t>
            </a:r>
          </a:p>
          <a:p>
            <a:pPr algn="l"/>
            <a:r>
              <a:rPr lang="en-US" sz="900" b="0" dirty="0" smtClean="0">
                <a:latin typeface="Arial Narrow" pitchFamily="34" charset="0"/>
              </a:rPr>
              <a:t>Oct 15</a:t>
            </a:r>
          </a:p>
          <a:p>
            <a:pPr algn="l"/>
            <a:r>
              <a:rPr lang="en-US" sz="900" b="0" dirty="0" smtClean="0">
                <a:latin typeface="Arial Narrow" pitchFamily="34" charset="0"/>
              </a:rPr>
              <a:t>$11.0B</a:t>
            </a:r>
            <a:endParaRPr lang="en-US" sz="1200" b="0" dirty="0">
              <a:latin typeface="Arial Narrow" pitchFamily="34" charset="0"/>
            </a:endParaRPr>
          </a:p>
        </p:txBody>
      </p:sp>
      <p:sp>
        <p:nvSpPr>
          <p:cNvPr id="18" name="Title 1"/>
          <p:cNvSpPr txBox="1">
            <a:spLocks/>
          </p:cNvSpPr>
          <p:nvPr userDrawn="1"/>
        </p:nvSpPr>
        <p:spPr bwMode="auto">
          <a:xfrm>
            <a:off x="1236269" y="123138"/>
            <a:ext cx="1018032"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dirty="0" smtClean="0">
                <a:solidFill>
                  <a:srgbClr val="000000"/>
                </a:solidFill>
                <a:latin typeface="Arial Narrow" pitchFamily="34" charset="0"/>
              </a:rPr>
              <a:t>Mission Baseline:</a:t>
            </a:r>
          </a:p>
          <a:p>
            <a:pPr algn="l"/>
            <a:r>
              <a:rPr lang="en-US" sz="1000" dirty="0" smtClean="0">
                <a:solidFill>
                  <a:srgbClr val="000000"/>
                </a:solidFill>
                <a:latin typeface="Arial Narrow" pitchFamily="34" charset="0"/>
              </a:rPr>
              <a:t>LPD</a:t>
            </a:r>
          </a:p>
          <a:p>
            <a:pPr algn="l"/>
            <a:r>
              <a:rPr lang="en-US" sz="1000" dirty="0" smtClean="0">
                <a:solidFill>
                  <a:srgbClr val="000000"/>
                </a:solidFill>
                <a:latin typeface="Arial Narrow" pitchFamily="34" charset="0"/>
              </a:rPr>
              <a:t>Approved LCC</a:t>
            </a:r>
          </a:p>
        </p:txBody>
      </p:sp>
      <p:sp>
        <p:nvSpPr>
          <p:cNvPr id="21"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
        <p:nvSpPr>
          <p:cNvPr id="22" name="Title 1"/>
          <p:cNvSpPr txBox="1">
            <a:spLocks/>
          </p:cNvSpPr>
          <p:nvPr userDrawn="1"/>
        </p:nvSpPr>
        <p:spPr bwMode="auto">
          <a:xfrm>
            <a:off x="7248144" y="123137"/>
            <a:ext cx="1142390"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l"/>
            <a:r>
              <a:rPr lang="en-US" sz="1000" dirty="0" smtClean="0">
                <a:solidFill>
                  <a:srgbClr val="000000"/>
                </a:solidFill>
                <a:latin typeface="Arial Narrow" pitchFamily="34" charset="0"/>
              </a:rPr>
              <a:t>Technical:</a:t>
            </a:r>
          </a:p>
          <a:p>
            <a:pPr algn="l"/>
            <a:r>
              <a:rPr lang="en-US" sz="1000" dirty="0" smtClean="0">
                <a:solidFill>
                  <a:srgbClr val="000000"/>
                </a:solidFill>
                <a:latin typeface="Arial Narrow" pitchFamily="34" charset="0"/>
              </a:rPr>
              <a:t>Cost:</a:t>
            </a:r>
          </a:p>
          <a:p>
            <a:pPr algn="l"/>
            <a:r>
              <a:rPr lang="en-US" sz="1000" dirty="0" smtClean="0">
                <a:solidFill>
                  <a:srgbClr val="000000"/>
                </a:solidFill>
                <a:latin typeface="Arial Narrow" pitchFamily="34" charset="0"/>
              </a:rPr>
              <a:t>Schedule:</a:t>
            </a:r>
          </a:p>
        </p:txBody>
      </p:sp>
      <p:cxnSp>
        <p:nvCxnSpPr>
          <p:cNvPr id="23" name="Straight Connector 22"/>
          <p:cNvCxnSpPr/>
          <p:nvPr userDrawn="1"/>
        </p:nvCxnSpPr>
        <p:spPr bwMode="auto">
          <a:xfrm>
            <a:off x="-1215" y="376394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5" name="Straight Connector 24"/>
          <p:cNvCxnSpPr/>
          <p:nvPr userDrawn="1"/>
        </p:nvCxnSpPr>
        <p:spPr bwMode="auto">
          <a:xfrm>
            <a:off x="4586625" y="1136566"/>
            <a:ext cx="0" cy="5505636"/>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28" name="Title 1"/>
          <p:cNvSpPr txBox="1">
            <a:spLocks/>
          </p:cNvSpPr>
          <p:nvPr userDrawn="1"/>
        </p:nvSpPr>
        <p:spPr bwMode="auto">
          <a:xfrm>
            <a:off x="-1215" y="861767"/>
            <a:ext cx="9142784" cy="30819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200" b="1" u="sng" dirty="0" smtClean="0">
                <a:solidFill>
                  <a:srgbClr val="333399"/>
                </a:solidFill>
                <a:latin typeface="Arial" pitchFamily="34" charset="0"/>
                <a:cs typeface="Arial" pitchFamily="34" charset="0"/>
              </a:rPr>
              <a:t>Schedule Assessment</a:t>
            </a:r>
          </a:p>
        </p:txBody>
      </p:sp>
      <p:sp>
        <p:nvSpPr>
          <p:cNvPr id="32" name="Title 1"/>
          <p:cNvSpPr txBox="1">
            <a:spLocks/>
          </p:cNvSpPr>
          <p:nvPr userDrawn="1"/>
        </p:nvSpPr>
        <p:spPr bwMode="auto">
          <a:xfrm>
            <a:off x="2" y="1136566"/>
            <a:ext cx="4418379"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u="sng" dirty="0" smtClean="0">
                <a:solidFill>
                  <a:srgbClr val="000000"/>
                </a:solidFill>
                <a:latin typeface="Arial" pitchFamily="34" charset="0"/>
                <a:cs typeface="Arial" pitchFamily="34" charset="0"/>
              </a:rPr>
              <a:t>Dash Board</a:t>
            </a:r>
          </a:p>
        </p:txBody>
      </p:sp>
      <p:sp>
        <p:nvSpPr>
          <p:cNvPr id="33" name="TextBox 3"/>
          <p:cNvSpPr txBox="1"/>
          <p:nvPr userDrawn="1"/>
        </p:nvSpPr>
        <p:spPr>
          <a:xfrm>
            <a:off x="-1" y="3765052"/>
            <a:ext cx="4570178"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b="1" u="sng" dirty="0" smtClean="0">
                <a:solidFill>
                  <a:srgbClr val="000000"/>
                </a:solidFill>
                <a:cs typeface="Arial"/>
              </a:rPr>
              <a:t>Total Slack</a:t>
            </a:r>
            <a:endParaRPr lang="en-US" b="1" u="sng" dirty="0">
              <a:solidFill>
                <a:srgbClr val="000000"/>
              </a:solidFill>
              <a:cs typeface="Arial"/>
            </a:endParaRPr>
          </a:p>
        </p:txBody>
      </p:sp>
      <p:sp>
        <p:nvSpPr>
          <p:cNvPr id="34" name="Rectangle 427"/>
          <p:cNvSpPr>
            <a:spLocks noChangeArrowheads="1"/>
          </p:cNvSpPr>
          <p:nvPr userDrawn="1"/>
        </p:nvSpPr>
        <p:spPr bwMode="auto">
          <a:xfrm>
            <a:off x="4586625" y="3772989"/>
            <a:ext cx="455494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b="1" u="sng" dirty="0" smtClean="0">
                <a:solidFill>
                  <a:srgbClr val="000000"/>
                </a:solidFill>
                <a:latin typeface="Arial" pitchFamily="34" charset="0"/>
                <a:cs typeface="Times New Roman" pitchFamily="18" charset="0"/>
              </a:rPr>
              <a:t>Major Deliverables</a:t>
            </a:r>
          </a:p>
        </p:txBody>
      </p:sp>
      <p:sp>
        <p:nvSpPr>
          <p:cNvPr id="40" name="Picture Placeholder 39"/>
          <p:cNvSpPr>
            <a:spLocks noGrp="1"/>
          </p:cNvSpPr>
          <p:nvPr>
            <p:ph type="pic" sz="quarter" idx="17"/>
          </p:nvPr>
        </p:nvSpPr>
        <p:spPr>
          <a:xfrm>
            <a:off x="4630521" y="4019952"/>
            <a:ext cx="4513479" cy="2622249"/>
          </a:xfrm>
          <a:prstGeom prst="rect">
            <a:avLst/>
          </a:prstGeom>
        </p:spPr>
        <p:txBody>
          <a:bodyPr/>
          <a:lstStyle/>
          <a:p>
            <a:endParaRPr lang="en-US" dirty="0"/>
          </a:p>
        </p:txBody>
      </p:sp>
      <p:sp>
        <p:nvSpPr>
          <p:cNvPr id="26" name="Title 1"/>
          <p:cNvSpPr txBox="1">
            <a:spLocks/>
          </p:cNvSpPr>
          <p:nvPr userDrawn="1"/>
        </p:nvSpPr>
        <p:spPr bwMode="auto">
          <a:xfrm>
            <a:off x="4418381" y="1136565"/>
            <a:ext cx="4725620"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eaLnBrk="1" hangingPunct="1"/>
            <a:r>
              <a:rPr lang="en-US" sz="1100" b="1" u="sng" dirty="0" smtClean="0">
                <a:solidFill>
                  <a:srgbClr val="000000"/>
                </a:solidFill>
                <a:latin typeface="Arial" pitchFamily="34" charset="0"/>
                <a:cs typeface="Times New Roman" pitchFamily="18" charset="0"/>
              </a:rPr>
              <a:t>Program Director’s  Assessment </a:t>
            </a:r>
            <a:endParaRPr lang="en-US" sz="1100" b="1" u="sng" dirty="0">
              <a:solidFill>
                <a:srgbClr val="000000"/>
              </a:solidFill>
              <a:latin typeface="Arial" pitchFamily="34" charset="0"/>
              <a:cs typeface="Times New Roman" pitchFamily="18" charset="0"/>
            </a:endParaRPr>
          </a:p>
        </p:txBody>
      </p:sp>
    </p:spTree>
    <p:extLst>
      <p:ext uri="{BB962C8B-B14F-4D97-AF65-F5344CB8AC3E}">
        <p14:creationId xmlns:p14="http://schemas.microsoft.com/office/powerpoint/2010/main" val="71965539"/>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6"/>
          <p:cNvSpPr>
            <a:spLocks noGrp="1" noChangeArrowheads="1"/>
          </p:cNvSpPr>
          <p:nvPr>
            <p:ph type="sldNum" sz="quarter" idx="11"/>
          </p:nvPr>
        </p:nvSpPr>
        <p:spPr>
          <a:xfrm>
            <a:off x="7007970" y="6506832"/>
            <a:ext cx="2133600" cy="352425"/>
          </a:xfrm>
          <a:prstGeom prst="rect">
            <a:avLst/>
          </a:prstGeom>
          <a:ln/>
        </p:spPr>
        <p:txBody>
          <a:bodyPr/>
          <a:lstStyle>
            <a:lvl1pPr>
              <a:defRPr/>
            </a:lvl1pPr>
          </a:lstStyle>
          <a:p>
            <a:pPr algn="ctr">
              <a:defRPr/>
            </a:pPr>
            <a:fld id="{2373EA80-02D9-4F18-9634-2A178F87E090}" type="slidenum">
              <a:rPr lang="en-US" sz="1400" b="1">
                <a:solidFill>
                  <a:srgbClr val="000000"/>
                </a:solidFill>
                <a:latin typeface="Arial" pitchFamily="34" charset="0"/>
              </a:rPr>
              <a:pPr algn="ctr">
                <a:defRPr/>
              </a:pPr>
              <a:t>‹#›</a:t>
            </a:fld>
            <a:endParaRPr lang="en-US" sz="1400" b="1">
              <a:solidFill>
                <a:srgbClr val="000000"/>
              </a:solidFill>
              <a:latin typeface="Arial" pitchFamily="34" charset="0"/>
            </a:endParaRPr>
          </a:p>
        </p:txBody>
      </p:sp>
      <p:sp>
        <p:nvSpPr>
          <p:cNvPr id="6" name="Footer Placeholder 5"/>
          <p:cNvSpPr>
            <a:spLocks noGrp="1" noChangeArrowheads="1"/>
          </p:cNvSpPr>
          <p:nvPr>
            <p:ph type="ftr" sz="quarter" idx="3"/>
          </p:nvPr>
        </p:nvSpPr>
        <p:spPr bwMode="auto">
          <a:xfrm>
            <a:off x="-12708" y="6491437"/>
            <a:ext cx="2895600" cy="366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000" b="0">
                <a:latin typeface="Arial" charset="0"/>
              </a:defRPr>
            </a:lvl1pPr>
          </a:lstStyle>
          <a:p>
            <a:pPr>
              <a:defRPr/>
            </a:pPr>
            <a:endParaRPr lang="en-US" dirty="0">
              <a:solidFill>
                <a:srgbClr val="000000"/>
              </a:solidFill>
            </a:endParaRPr>
          </a:p>
        </p:txBody>
      </p:sp>
    </p:spTree>
    <p:extLst>
      <p:ext uri="{BB962C8B-B14F-4D97-AF65-F5344CB8AC3E}">
        <p14:creationId xmlns:p14="http://schemas.microsoft.com/office/powerpoint/2010/main" val="26662029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11_Blank">
    <p:spTree>
      <p:nvGrpSpPr>
        <p:cNvPr id="1" name=""/>
        <p:cNvGrpSpPr/>
        <p:nvPr/>
      </p:nvGrpSpPr>
      <p:grpSpPr>
        <a:xfrm>
          <a:off x="0" y="0"/>
          <a:ext cx="0" cy="0"/>
          <a:chOff x="0" y="0"/>
          <a:chExt cx="0" cy="0"/>
        </a:xfrm>
      </p:grpSpPr>
      <p:sp>
        <p:nvSpPr>
          <p:cNvPr id="4" name="Line 9"/>
          <p:cNvSpPr>
            <a:spLocks noChangeShapeType="1"/>
          </p:cNvSpPr>
          <p:nvPr/>
        </p:nvSpPr>
        <p:spPr bwMode="auto">
          <a:xfrm>
            <a:off x="1039813" y="719138"/>
            <a:ext cx="7064375" cy="0"/>
          </a:xfrm>
          <a:prstGeom prst="line">
            <a:avLst/>
          </a:prstGeom>
          <a:noFill/>
          <a:ln w="12700">
            <a:solidFill>
              <a:srgbClr val="A50021"/>
            </a:solidFill>
            <a:round/>
            <a:headEnd type="none" w="sm" len="sm"/>
            <a:tailEnd type="none" w="sm" len="sm"/>
          </a:ln>
          <a:effectLst/>
        </p:spPr>
        <p:txBody>
          <a:bodyPr wrap="none" anchor="ctr"/>
          <a:lstStyle/>
          <a:p>
            <a:pPr algn="ctr">
              <a:defRPr/>
            </a:pPr>
            <a:endParaRPr lang="en-US" sz="1400" b="1">
              <a:solidFill>
                <a:srgbClr val="000000"/>
              </a:solidFill>
              <a:latin typeface="Arial" pitchFamily="34" charset="0"/>
            </a:endParaRPr>
          </a:p>
        </p:txBody>
      </p:sp>
      <p:pic>
        <p:nvPicPr>
          <p:cNvPr id="6" name="Picture 16" descr="GOES-R_Color_L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050" y="0"/>
            <a:ext cx="1457325" cy="971550"/>
          </a:xfrm>
          <a:prstGeom prst="rect">
            <a:avLst/>
          </a:prstGeom>
          <a:noFill/>
          <a:ln w="9525">
            <a:noFill/>
            <a:miter lim="800000"/>
            <a:headEnd/>
            <a:tailEnd/>
          </a:ln>
        </p:spPr>
      </p:pic>
      <p:sp>
        <p:nvSpPr>
          <p:cNvPr id="5" name="Title 4"/>
          <p:cNvSpPr>
            <a:spLocks noGrp="1"/>
          </p:cNvSpPr>
          <p:nvPr>
            <p:ph type="title"/>
          </p:nvPr>
        </p:nvSpPr>
        <p:spPr>
          <a:xfrm>
            <a:off x="685800" y="504825"/>
            <a:ext cx="7772400" cy="1143000"/>
          </a:xfrm>
        </p:spPr>
        <p:txBody>
          <a:bodyPr/>
          <a:lstStyle/>
          <a:p>
            <a:r>
              <a:rPr lang="en-US" dirty="0" smtClean="0"/>
              <a:t>Click to edit Master title style</a:t>
            </a:r>
            <a:endParaRPr lang="en-US" dirty="0"/>
          </a:p>
        </p:txBody>
      </p:sp>
      <p:sp>
        <p:nvSpPr>
          <p:cNvPr id="7" name="Slide Number Placeholder 2"/>
          <p:cNvSpPr>
            <a:spLocks noGrp="1"/>
          </p:cNvSpPr>
          <p:nvPr>
            <p:ph type="sldNum" sz="quarter" idx="10"/>
          </p:nvPr>
        </p:nvSpPr>
        <p:spPr>
          <a:xfrm>
            <a:off x="7007970" y="6506832"/>
            <a:ext cx="2133600" cy="352425"/>
          </a:xfrm>
          <a:prstGeom prst="rect">
            <a:avLst/>
          </a:prstGeom>
        </p:spPr>
        <p:txBody>
          <a:bodyPr/>
          <a:lstStyle>
            <a:lvl1pPr>
              <a:defRPr>
                <a:solidFill>
                  <a:srgbClr val="000000">
                    <a:tint val="75000"/>
                  </a:srgbClr>
                </a:solidFill>
              </a:defRPr>
            </a:lvl1pPr>
          </a:lstStyle>
          <a:p>
            <a:pPr algn="ctr">
              <a:defRPr/>
            </a:pPr>
            <a:fld id="{93C02B87-0B7A-4EAF-9657-FCA0A4BFAF3E}" type="slidenum">
              <a:rPr lang="en-US" sz="1400" b="1">
                <a:latin typeface="Arial" pitchFamily="34" charset="0"/>
              </a:rPr>
              <a:pPr algn="ctr">
                <a:defRPr/>
              </a:pPr>
              <a:t>‹#›</a:t>
            </a:fld>
            <a:endParaRPr lang="en-US" sz="1400" b="1">
              <a:latin typeface="Arial" pitchFamily="34" charset="0"/>
            </a:endParaRPr>
          </a:p>
        </p:txBody>
      </p:sp>
    </p:spTree>
    <p:extLst>
      <p:ext uri="{BB962C8B-B14F-4D97-AF65-F5344CB8AC3E}">
        <p14:creationId xmlns:p14="http://schemas.microsoft.com/office/powerpoint/2010/main" val="3317102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Pictures">
    <p:spTree>
      <p:nvGrpSpPr>
        <p:cNvPr id="1" name=""/>
        <p:cNvGrpSpPr/>
        <p:nvPr/>
      </p:nvGrpSpPr>
      <p:grpSpPr>
        <a:xfrm>
          <a:off x="0" y="0"/>
          <a:ext cx="0" cy="0"/>
          <a:chOff x="0" y="0"/>
          <a:chExt cx="0" cy="0"/>
        </a:xfrm>
      </p:grpSpPr>
      <p:sp>
        <p:nvSpPr>
          <p:cNvPr id="2" name="Title 1"/>
          <p:cNvSpPr>
            <a:spLocks noGrp="1"/>
          </p:cNvSpPr>
          <p:nvPr>
            <p:ph type="title"/>
          </p:nvPr>
        </p:nvSpPr>
        <p:spPr>
          <a:xfrm>
            <a:off x="0" y="5616"/>
            <a:ext cx="9144000" cy="804706"/>
          </a:xfrm>
        </p:spPr>
        <p:txBody>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0" y="811988"/>
            <a:ext cx="9144000" cy="5830215"/>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412261562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VMS Quads_opt 2">
    <p:spTree>
      <p:nvGrpSpPr>
        <p:cNvPr id="1" name=""/>
        <p:cNvGrpSpPr/>
        <p:nvPr/>
      </p:nvGrpSpPr>
      <p:grpSpPr>
        <a:xfrm>
          <a:off x="0" y="0"/>
          <a:ext cx="0" cy="0"/>
          <a:chOff x="0" y="0"/>
          <a:chExt cx="0" cy="0"/>
        </a:xfrm>
      </p:grpSpPr>
      <p:sp>
        <p:nvSpPr>
          <p:cNvPr id="2" name="Title 1"/>
          <p:cNvSpPr>
            <a:spLocks noGrp="1"/>
          </p:cNvSpPr>
          <p:nvPr>
            <p:ph type="title"/>
          </p:nvPr>
        </p:nvSpPr>
        <p:spPr>
          <a:xfrm>
            <a:off x="1837426" y="117044"/>
            <a:ext cx="5495027" cy="599847"/>
          </a:xfrm>
        </p:spPr>
        <p:txBody>
          <a:bodyPr/>
          <a:lstStyle>
            <a:lvl1pPr>
              <a:defRPr baseline="0"/>
            </a:lvl1pPr>
          </a:lstStyle>
          <a:p>
            <a:r>
              <a:rPr lang="en-US" dirty="0" smtClean="0"/>
              <a:t>Click to edit Master title style</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3" name="Straight Connector 22"/>
          <p:cNvCxnSpPr/>
          <p:nvPr userDrawn="1"/>
        </p:nvCxnSpPr>
        <p:spPr bwMode="auto">
          <a:xfrm>
            <a:off x="-1215" y="376394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5" name="Straight Connector 24"/>
          <p:cNvCxnSpPr/>
          <p:nvPr userDrawn="1"/>
        </p:nvCxnSpPr>
        <p:spPr bwMode="auto">
          <a:xfrm>
            <a:off x="4593947" y="1136566"/>
            <a:ext cx="0" cy="5505636"/>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32" name="Title 1"/>
          <p:cNvSpPr txBox="1">
            <a:spLocks/>
          </p:cNvSpPr>
          <p:nvPr userDrawn="1"/>
        </p:nvSpPr>
        <p:spPr bwMode="auto">
          <a:xfrm>
            <a:off x="3" y="1136567"/>
            <a:ext cx="4593944"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dirty="0" smtClean="0">
                <a:solidFill>
                  <a:srgbClr val="000000"/>
                </a:solidFill>
                <a:latin typeface="Arial" pitchFamily="34" charset="0"/>
                <a:cs typeface="Arial" pitchFamily="34" charset="0"/>
              </a:rPr>
              <a:t>EAC ($M)</a:t>
            </a:r>
          </a:p>
        </p:txBody>
      </p:sp>
      <p:sp>
        <p:nvSpPr>
          <p:cNvPr id="33" name="TextBox 3"/>
          <p:cNvSpPr txBox="1"/>
          <p:nvPr userDrawn="1"/>
        </p:nvSpPr>
        <p:spPr>
          <a:xfrm>
            <a:off x="0" y="3765053"/>
            <a:ext cx="4593947"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b="1" dirty="0" smtClean="0">
                <a:solidFill>
                  <a:srgbClr val="000000"/>
                </a:solidFill>
                <a:cs typeface="Arial"/>
              </a:rPr>
              <a:t>TCPI</a:t>
            </a:r>
            <a:endParaRPr lang="en-US" b="1" dirty="0">
              <a:solidFill>
                <a:srgbClr val="000000"/>
              </a:solidFill>
              <a:cs typeface="Arial"/>
            </a:endParaRPr>
          </a:p>
        </p:txBody>
      </p:sp>
      <p:sp>
        <p:nvSpPr>
          <p:cNvPr id="34" name="Rectangle 427"/>
          <p:cNvSpPr>
            <a:spLocks noChangeArrowheads="1"/>
          </p:cNvSpPr>
          <p:nvPr userDrawn="1"/>
        </p:nvSpPr>
        <p:spPr bwMode="auto">
          <a:xfrm>
            <a:off x="4593946" y="3772989"/>
            <a:ext cx="45476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b="1" dirty="0" smtClean="0">
                <a:solidFill>
                  <a:srgbClr val="000000"/>
                </a:solidFill>
                <a:latin typeface="Arial" pitchFamily="34" charset="0"/>
                <a:cs typeface="Times New Roman" pitchFamily="18" charset="0"/>
              </a:rPr>
              <a:t>CPLI for FM1</a:t>
            </a:r>
            <a:endParaRPr lang="en-US" sz="1100" b="1" dirty="0">
              <a:solidFill>
                <a:srgbClr val="000000"/>
              </a:solidFill>
              <a:latin typeface="Arial" pitchFamily="34" charset="0"/>
              <a:cs typeface="Times New Roman" pitchFamily="18" charset="0"/>
            </a:endParaRPr>
          </a:p>
        </p:txBody>
      </p:sp>
      <p:sp>
        <p:nvSpPr>
          <p:cNvPr id="36" name="Picture Placeholder 35"/>
          <p:cNvSpPr>
            <a:spLocks noGrp="1"/>
          </p:cNvSpPr>
          <p:nvPr>
            <p:ph type="pic" sz="quarter" idx="15"/>
          </p:nvPr>
        </p:nvSpPr>
        <p:spPr>
          <a:xfrm>
            <a:off x="3" y="1353312"/>
            <a:ext cx="4570175" cy="2355496"/>
          </a:xfrm>
          <a:prstGeom prst="rect">
            <a:avLst/>
          </a:prstGeom>
        </p:spPr>
        <p:txBody>
          <a:bodyPr/>
          <a:lstStyle/>
          <a:p>
            <a:endParaRPr lang="en-US" dirty="0"/>
          </a:p>
        </p:txBody>
      </p:sp>
      <p:sp>
        <p:nvSpPr>
          <p:cNvPr id="38" name="Picture Placeholder 37"/>
          <p:cNvSpPr>
            <a:spLocks noGrp="1"/>
          </p:cNvSpPr>
          <p:nvPr>
            <p:ph type="pic" sz="quarter" idx="16"/>
          </p:nvPr>
        </p:nvSpPr>
        <p:spPr>
          <a:xfrm>
            <a:off x="3" y="4025974"/>
            <a:ext cx="4570175" cy="2616229"/>
          </a:xfrm>
          <a:prstGeom prst="rect">
            <a:avLst/>
          </a:prstGeom>
        </p:spPr>
        <p:txBody>
          <a:bodyPr/>
          <a:lstStyle/>
          <a:p>
            <a:endParaRPr lang="en-US" dirty="0"/>
          </a:p>
        </p:txBody>
      </p:sp>
      <p:sp>
        <p:nvSpPr>
          <p:cNvPr id="40" name="Picture Placeholder 39"/>
          <p:cNvSpPr>
            <a:spLocks noGrp="1"/>
          </p:cNvSpPr>
          <p:nvPr>
            <p:ph type="pic" sz="quarter" idx="17"/>
          </p:nvPr>
        </p:nvSpPr>
        <p:spPr>
          <a:xfrm>
            <a:off x="4615893" y="4034599"/>
            <a:ext cx="4525676" cy="2607602"/>
          </a:xfrm>
          <a:prstGeom prst="rect">
            <a:avLst/>
          </a:prstGeom>
        </p:spPr>
        <p:txBody>
          <a:bodyPr/>
          <a:lstStyle/>
          <a:p>
            <a:endParaRPr lang="en-US" dirty="0"/>
          </a:p>
        </p:txBody>
      </p:sp>
      <p:sp>
        <p:nvSpPr>
          <p:cNvPr id="20" name="Title 1"/>
          <p:cNvSpPr txBox="1">
            <a:spLocks/>
          </p:cNvSpPr>
          <p:nvPr userDrawn="1"/>
        </p:nvSpPr>
        <p:spPr bwMode="auto">
          <a:xfrm>
            <a:off x="4593946" y="1136567"/>
            <a:ext cx="4547623"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dirty="0" smtClean="0">
                <a:solidFill>
                  <a:srgbClr val="000000"/>
                </a:solidFill>
                <a:latin typeface="Arial" pitchFamily="34" charset="0"/>
                <a:cs typeface="Arial" pitchFamily="34" charset="0"/>
              </a:rPr>
              <a:t>CPI/SPI – Cur and Cum</a:t>
            </a:r>
          </a:p>
        </p:txBody>
      </p:sp>
      <p:sp>
        <p:nvSpPr>
          <p:cNvPr id="29" name="Picture Placeholder 35"/>
          <p:cNvSpPr>
            <a:spLocks noGrp="1"/>
          </p:cNvSpPr>
          <p:nvPr>
            <p:ph type="pic" sz="quarter" idx="19"/>
          </p:nvPr>
        </p:nvSpPr>
        <p:spPr>
          <a:xfrm>
            <a:off x="4638140" y="1360628"/>
            <a:ext cx="4505861" cy="2355496"/>
          </a:xfrm>
          <a:prstGeom prst="rect">
            <a:avLst/>
          </a:prstGeom>
        </p:spPr>
        <p:txBody>
          <a:bodyPr/>
          <a:lstStyle/>
          <a:p>
            <a:endParaRPr lang="en-US" dirty="0"/>
          </a:p>
        </p:txBody>
      </p:sp>
      <p:sp>
        <p:nvSpPr>
          <p:cNvPr id="4" name="Content Placeholder 3"/>
          <p:cNvSpPr>
            <a:spLocks noGrp="1"/>
          </p:cNvSpPr>
          <p:nvPr>
            <p:ph sz="quarter" idx="20" hasCustomPrompt="1"/>
          </p:nvPr>
        </p:nvSpPr>
        <p:spPr>
          <a:xfrm>
            <a:off x="-1214" y="887751"/>
            <a:ext cx="9145215" cy="214312"/>
          </a:xfrm>
          <a:prstGeom prst="rect">
            <a:avLst/>
          </a:prstGeom>
        </p:spPr>
        <p:txBody>
          <a:bodyPr/>
          <a:lstStyle>
            <a:lvl1pPr marL="0" indent="0" algn="ctr">
              <a:buNone/>
              <a:defRPr sz="1200" b="1" u="sng">
                <a:solidFill>
                  <a:srgbClr val="333399"/>
                </a:solidFill>
                <a:latin typeface="Arial" pitchFamily="34" charset="0"/>
                <a:cs typeface="Arial" pitchFamily="34" charset="0"/>
              </a:defRPr>
            </a:lvl1pPr>
          </a:lstStyle>
          <a:p>
            <a:pPr lvl="0"/>
            <a:r>
              <a:rPr lang="en-US" dirty="0" smtClean="0"/>
              <a:t>Contract</a:t>
            </a:r>
            <a:endParaRPr lang="en-US" dirty="0"/>
          </a:p>
        </p:txBody>
      </p:sp>
    </p:spTree>
    <p:extLst>
      <p:ext uri="{BB962C8B-B14F-4D97-AF65-F5344CB8AC3E}">
        <p14:creationId xmlns:p14="http://schemas.microsoft.com/office/powerpoint/2010/main" val="326607311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VMS Quad Chart">
    <p:spTree>
      <p:nvGrpSpPr>
        <p:cNvPr id="1" name=""/>
        <p:cNvGrpSpPr/>
        <p:nvPr/>
      </p:nvGrpSpPr>
      <p:grpSpPr>
        <a:xfrm>
          <a:off x="0" y="0"/>
          <a:ext cx="0" cy="0"/>
          <a:chOff x="0" y="0"/>
          <a:chExt cx="0" cy="0"/>
        </a:xfrm>
      </p:grpSpPr>
      <p:sp>
        <p:nvSpPr>
          <p:cNvPr id="2" name="Title 1"/>
          <p:cNvSpPr>
            <a:spLocks noGrp="1"/>
          </p:cNvSpPr>
          <p:nvPr>
            <p:ph type="title"/>
          </p:nvPr>
        </p:nvSpPr>
        <p:spPr>
          <a:xfrm>
            <a:off x="2838295" y="123138"/>
            <a:ext cx="4352544" cy="593752"/>
          </a:xfrm>
          <a:ln w="28575"/>
        </p:spPr>
        <p:txBody>
          <a:bodyPr/>
          <a:lstStyle>
            <a:lvl1pPr>
              <a:defRPr sz="2000" baseline="0"/>
            </a:lvl1pPr>
          </a:lstStyle>
          <a:p>
            <a:r>
              <a:rPr lang="en-US" dirty="0" smtClean="0"/>
              <a:t>Click to edit Master title style</a:t>
            </a:r>
            <a:endParaRPr lang="en-US" dirty="0"/>
          </a:p>
        </p:txBody>
      </p: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1" baseline="0"/>
            </a:lvl1pPr>
          </a:lstStyle>
          <a:p>
            <a:pPr algn="l"/>
            <a:r>
              <a:rPr lang="en-US" sz="900" b="0" dirty="0" smtClean="0">
                <a:latin typeface="Arial Narrow" pitchFamily="34" charset="0"/>
              </a:rPr>
              <a:t>May - 12</a:t>
            </a:r>
          </a:p>
          <a:p>
            <a:pPr algn="l"/>
            <a:r>
              <a:rPr lang="en-US" sz="900" b="0" dirty="0" smtClean="0">
                <a:latin typeface="Arial Narrow" pitchFamily="34" charset="0"/>
              </a:rPr>
              <a:t>Oct - 5</a:t>
            </a:r>
          </a:p>
          <a:p>
            <a:pPr algn="l"/>
            <a:r>
              <a:rPr lang="en-US" sz="900" b="0" dirty="0" smtClean="0">
                <a:latin typeface="Arial Narrow" pitchFamily="34" charset="0"/>
              </a:rPr>
              <a:t>$10.9B</a:t>
            </a:r>
            <a:endParaRPr lang="en-US" sz="1200" b="0" dirty="0">
              <a:latin typeface="Arial Narrow" pitchFamily="34" charset="0"/>
            </a:endParaRPr>
          </a:p>
        </p:txBody>
      </p:sp>
      <p:sp>
        <p:nvSpPr>
          <p:cNvPr id="22" name="Title 1"/>
          <p:cNvSpPr txBox="1">
            <a:spLocks/>
          </p:cNvSpPr>
          <p:nvPr userDrawn="1"/>
        </p:nvSpPr>
        <p:spPr bwMode="auto">
          <a:xfrm>
            <a:off x="7248145" y="123137"/>
            <a:ext cx="1142391"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r"/>
            <a:r>
              <a:rPr lang="en-US" sz="1000" dirty="0" smtClean="0">
                <a:solidFill>
                  <a:srgbClr val="000000"/>
                </a:solidFill>
                <a:latin typeface="Arial Narrow" pitchFamily="34" charset="0"/>
              </a:rPr>
              <a:t>Science/Technical:</a:t>
            </a:r>
          </a:p>
          <a:p>
            <a:pPr algn="r"/>
            <a:r>
              <a:rPr lang="en-US" sz="1000" dirty="0" smtClean="0">
                <a:solidFill>
                  <a:srgbClr val="000000"/>
                </a:solidFill>
                <a:latin typeface="Arial Narrow" pitchFamily="34" charset="0"/>
              </a:rPr>
              <a:t>Cost:</a:t>
            </a:r>
          </a:p>
          <a:p>
            <a:pPr algn="r"/>
            <a:r>
              <a:rPr lang="en-US" sz="1000" dirty="0" smtClean="0">
                <a:solidFill>
                  <a:srgbClr val="000000"/>
                </a:solidFill>
                <a:latin typeface="Arial Narrow" pitchFamily="34" charset="0"/>
              </a:rPr>
              <a:t>Schedule:</a:t>
            </a:r>
          </a:p>
        </p:txBody>
      </p:sp>
      <p:cxnSp>
        <p:nvCxnSpPr>
          <p:cNvPr id="23" name="Straight Connector 22"/>
          <p:cNvCxnSpPr/>
          <p:nvPr userDrawn="1"/>
        </p:nvCxnSpPr>
        <p:spPr bwMode="auto">
          <a:xfrm>
            <a:off x="-1215" y="3763942"/>
            <a:ext cx="9144000" cy="0"/>
          </a:xfrm>
          <a:prstGeom prst="line">
            <a:avLst/>
          </a:prstGeom>
          <a:solidFill>
            <a:srgbClr val="FFFF66"/>
          </a:solidFill>
          <a:ln w="19050" cap="flat" cmpd="sng" algn="ctr">
            <a:solidFill>
              <a:schemeClr val="tx1"/>
            </a:solidFill>
            <a:prstDash val="solid"/>
            <a:round/>
            <a:headEnd type="none" w="med" len="med"/>
            <a:tailEnd type="none" w="med" len="med"/>
          </a:ln>
          <a:effectLst/>
        </p:spPr>
      </p:cxnSp>
      <p:cxnSp>
        <p:nvCxnSpPr>
          <p:cNvPr id="25" name="Straight Connector 24"/>
          <p:cNvCxnSpPr/>
          <p:nvPr userDrawn="1"/>
        </p:nvCxnSpPr>
        <p:spPr bwMode="auto">
          <a:xfrm>
            <a:off x="4593947" y="1136566"/>
            <a:ext cx="0" cy="5505636"/>
          </a:xfrm>
          <a:prstGeom prst="line">
            <a:avLst/>
          </a:prstGeom>
          <a:solidFill>
            <a:srgbClr val="FFFF66"/>
          </a:solidFill>
          <a:ln w="19050" cap="flat" cmpd="sng" algn="ctr">
            <a:solidFill>
              <a:schemeClr val="tx1"/>
            </a:solidFill>
            <a:prstDash val="solid"/>
            <a:round/>
            <a:headEnd type="none" w="med" len="med"/>
            <a:tailEnd type="none" w="med" len="med"/>
          </a:ln>
          <a:effectLst/>
        </p:spPr>
      </p:cxnSp>
      <p:sp>
        <p:nvSpPr>
          <p:cNvPr id="32" name="Title 1"/>
          <p:cNvSpPr txBox="1">
            <a:spLocks/>
          </p:cNvSpPr>
          <p:nvPr userDrawn="1"/>
        </p:nvSpPr>
        <p:spPr bwMode="auto">
          <a:xfrm>
            <a:off x="3" y="1136567"/>
            <a:ext cx="4593944"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dirty="0" smtClean="0">
                <a:solidFill>
                  <a:srgbClr val="000000"/>
                </a:solidFill>
                <a:latin typeface="Arial" pitchFamily="34" charset="0"/>
                <a:cs typeface="Arial" pitchFamily="34" charset="0"/>
              </a:rPr>
              <a:t>EAC ($M)</a:t>
            </a:r>
          </a:p>
        </p:txBody>
      </p:sp>
      <p:sp>
        <p:nvSpPr>
          <p:cNvPr id="33" name="TextBox 3"/>
          <p:cNvSpPr txBox="1"/>
          <p:nvPr userDrawn="1"/>
        </p:nvSpPr>
        <p:spPr>
          <a:xfrm>
            <a:off x="0" y="3765053"/>
            <a:ext cx="4593947"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b="1" dirty="0" smtClean="0">
                <a:solidFill>
                  <a:srgbClr val="000000"/>
                </a:solidFill>
                <a:cs typeface="Arial"/>
              </a:rPr>
              <a:t>TCPI</a:t>
            </a:r>
            <a:endParaRPr lang="en-US" b="1" dirty="0">
              <a:solidFill>
                <a:srgbClr val="000000"/>
              </a:solidFill>
              <a:cs typeface="Arial"/>
            </a:endParaRPr>
          </a:p>
        </p:txBody>
      </p:sp>
      <p:sp>
        <p:nvSpPr>
          <p:cNvPr id="34" name="Rectangle 427"/>
          <p:cNvSpPr>
            <a:spLocks noChangeArrowheads="1"/>
          </p:cNvSpPr>
          <p:nvPr userDrawn="1"/>
        </p:nvSpPr>
        <p:spPr bwMode="auto">
          <a:xfrm>
            <a:off x="4593946" y="3772989"/>
            <a:ext cx="455005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b="1" dirty="0" smtClean="0">
                <a:solidFill>
                  <a:srgbClr val="000000"/>
                </a:solidFill>
                <a:latin typeface="Arial" pitchFamily="34" charset="0"/>
                <a:cs typeface="Times New Roman" pitchFamily="18" charset="0"/>
              </a:rPr>
              <a:t>CPLI to Phase 2</a:t>
            </a:r>
            <a:endParaRPr lang="en-US" sz="1100" b="1" dirty="0">
              <a:solidFill>
                <a:srgbClr val="000000"/>
              </a:solidFill>
              <a:latin typeface="Arial" pitchFamily="34" charset="0"/>
              <a:cs typeface="Times New Roman" pitchFamily="18" charset="0"/>
            </a:endParaRPr>
          </a:p>
        </p:txBody>
      </p:sp>
      <p:sp>
        <p:nvSpPr>
          <p:cNvPr id="36" name="Picture Placeholder 35"/>
          <p:cNvSpPr>
            <a:spLocks noGrp="1"/>
          </p:cNvSpPr>
          <p:nvPr>
            <p:ph type="pic" sz="quarter" idx="15"/>
          </p:nvPr>
        </p:nvSpPr>
        <p:spPr>
          <a:xfrm>
            <a:off x="3" y="1353312"/>
            <a:ext cx="4570175" cy="2355496"/>
          </a:xfrm>
          <a:prstGeom prst="rect">
            <a:avLst/>
          </a:prstGeom>
        </p:spPr>
        <p:txBody>
          <a:bodyPr/>
          <a:lstStyle/>
          <a:p>
            <a:endParaRPr lang="en-US" dirty="0"/>
          </a:p>
        </p:txBody>
      </p:sp>
      <p:sp>
        <p:nvSpPr>
          <p:cNvPr id="38" name="Picture Placeholder 37"/>
          <p:cNvSpPr>
            <a:spLocks noGrp="1"/>
          </p:cNvSpPr>
          <p:nvPr>
            <p:ph type="pic" sz="quarter" idx="16"/>
          </p:nvPr>
        </p:nvSpPr>
        <p:spPr>
          <a:xfrm>
            <a:off x="3" y="4034599"/>
            <a:ext cx="4570175" cy="2607603"/>
          </a:xfrm>
          <a:prstGeom prst="rect">
            <a:avLst/>
          </a:prstGeom>
        </p:spPr>
        <p:txBody>
          <a:bodyPr/>
          <a:lstStyle/>
          <a:p>
            <a:endParaRPr lang="en-US"/>
          </a:p>
        </p:txBody>
      </p:sp>
      <p:sp>
        <p:nvSpPr>
          <p:cNvPr id="40" name="Picture Placeholder 39"/>
          <p:cNvSpPr>
            <a:spLocks noGrp="1"/>
          </p:cNvSpPr>
          <p:nvPr>
            <p:ph type="pic" sz="quarter" idx="17"/>
          </p:nvPr>
        </p:nvSpPr>
        <p:spPr>
          <a:xfrm>
            <a:off x="4615893" y="4034599"/>
            <a:ext cx="4525676" cy="2607602"/>
          </a:xfrm>
          <a:prstGeom prst="rect">
            <a:avLst/>
          </a:prstGeom>
        </p:spPr>
        <p:txBody>
          <a:bodyPr/>
          <a:lstStyle/>
          <a:p>
            <a:endParaRPr lang="en-US" dirty="0"/>
          </a:p>
        </p:txBody>
      </p:sp>
      <p:sp>
        <p:nvSpPr>
          <p:cNvPr id="20" name="Title 1"/>
          <p:cNvSpPr txBox="1">
            <a:spLocks/>
          </p:cNvSpPr>
          <p:nvPr userDrawn="1"/>
        </p:nvSpPr>
        <p:spPr bwMode="auto">
          <a:xfrm>
            <a:off x="4593946" y="1136567"/>
            <a:ext cx="4547623"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dirty="0" smtClean="0">
                <a:solidFill>
                  <a:srgbClr val="000000"/>
                </a:solidFill>
                <a:latin typeface="Arial" pitchFamily="34" charset="0"/>
                <a:cs typeface="Arial" pitchFamily="34" charset="0"/>
              </a:rPr>
              <a:t>CPI/SPI – Cur and Cum</a:t>
            </a:r>
          </a:p>
        </p:txBody>
      </p:sp>
      <p:sp>
        <p:nvSpPr>
          <p:cNvPr id="4" name="Text Placeholder 3"/>
          <p:cNvSpPr>
            <a:spLocks noGrp="1"/>
          </p:cNvSpPr>
          <p:nvPr>
            <p:ph type="body" sz="quarter" idx="18" hasCustomPrompt="1"/>
          </p:nvPr>
        </p:nvSpPr>
        <p:spPr>
          <a:xfrm>
            <a:off x="8324852" y="258792"/>
            <a:ext cx="733425" cy="458758"/>
          </a:xfrm>
          <a:prstGeom prst="rect">
            <a:avLst/>
          </a:prstGeom>
        </p:spPr>
        <p:txBody>
          <a:bodyPr/>
          <a:lstStyle>
            <a:lvl1pPr marL="0" indent="0">
              <a:lnSpc>
                <a:spcPct val="100000"/>
              </a:lnSpc>
              <a:spcBef>
                <a:spcPts val="200"/>
              </a:spcBef>
              <a:buNone/>
              <a:defRPr sz="800" b="1"/>
            </a:lvl1pPr>
            <a:lvl2pPr>
              <a:defRPr sz="800"/>
            </a:lvl2pPr>
            <a:lvl3pPr>
              <a:defRPr sz="800"/>
            </a:lvl3pPr>
            <a:lvl4pPr>
              <a:defRPr sz="800"/>
            </a:lvl4pPr>
            <a:lvl5pPr>
              <a:defRPr sz="800"/>
            </a:lvl5pPr>
          </a:lstStyle>
          <a:p>
            <a:pPr lvl="0"/>
            <a:r>
              <a:rPr lang="en-US" dirty="0" smtClean="0"/>
              <a:t>GREEN</a:t>
            </a:r>
          </a:p>
          <a:p>
            <a:pPr lvl="0"/>
            <a:r>
              <a:rPr lang="en-US" dirty="0" smtClean="0"/>
              <a:t>RED</a:t>
            </a:r>
          </a:p>
          <a:p>
            <a:pPr lvl="0"/>
            <a:r>
              <a:rPr lang="en-US" dirty="0" smtClean="0"/>
              <a:t>YELLOW</a:t>
            </a:r>
            <a:endParaRPr lang="en-US" dirty="0"/>
          </a:p>
        </p:txBody>
      </p:sp>
      <p:sp>
        <p:nvSpPr>
          <p:cNvPr id="5" name="Rectangle 4"/>
          <p:cNvSpPr/>
          <p:nvPr userDrawn="1"/>
        </p:nvSpPr>
        <p:spPr bwMode="auto">
          <a:xfrm>
            <a:off x="1236269" y="123139"/>
            <a:ext cx="1610448" cy="593751"/>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1400" b="1" smtClean="0">
              <a:solidFill>
                <a:srgbClr val="000000"/>
              </a:solidFill>
            </a:endParaRPr>
          </a:p>
        </p:txBody>
      </p:sp>
      <p:sp>
        <p:nvSpPr>
          <p:cNvPr id="7" name="Rectangle 6"/>
          <p:cNvSpPr/>
          <p:nvPr userDrawn="1"/>
        </p:nvSpPr>
        <p:spPr bwMode="auto">
          <a:xfrm>
            <a:off x="2846718" y="123137"/>
            <a:ext cx="4339087" cy="593751"/>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1400" b="1" smtClean="0">
              <a:solidFill>
                <a:srgbClr val="000000"/>
              </a:solidFill>
            </a:endParaRPr>
          </a:p>
        </p:txBody>
      </p:sp>
      <p:sp>
        <p:nvSpPr>
          <p:cNvPr id="8" name="Rectangle 7"/>
          <p:cNvSpPr/>
          <p:nvPr userDrawn="1"/>
        </p:nvSpPr>
        <p:spPr bwMode="auto">
          <a:xfrm>
            <a:off x="7185805" y="123139"/>
            <a:ext cx="1871932" cy="593751"/>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1400" b="1" smtClean="0">
              <a:solidFill>
                <a:srgbClr val="000000"/>
              </a:solidFill>
            </a:endParaRPr>
          </a:p>
        </p:txBody>
      </p:sp>
      <p:sp>
        <p:nvSpPr>
          <p:cNvPr id="29" name="Picture Placeholder 35"/>
          <p:cNvSpPr>
            <a:spLocks noGrp="1"/>
          </p:cNvSpPr>
          <p:nvPr>
            <p:ph type="pic" sz="quarter" idx="19"/>
          </p:nvPr>
        </p:nvSpPr>
        <p:spPr>
          <a:xfrm>
            <a:off x="4623762" y="1360628"/>
            <a:ext cx="4520239" cy="2355496"/>
          </a:xfrm>
          <a:prstGeom prst="rect">
            <a:avLst/>
          </a:prstGeom>
        </p:spPr>
        <p:txBody>
          <a:bodyPr/>
          <a:lstStyle/>
          <a:p>
            <a:endParaRPr lang="en-US" dirty="0"/>
          </a:p>
        </p:txBody>
      </p:sp>
      <p:sp>
        <p:nvSpPr>
          <p:cNvPr id="30" name="Text Placeholder 16"/>
          <p:cNvSpPr>
            <a:spLocks noGrp="1"/>
          </p:cNvSpPr>
          <p:nvPr>
            <p:ph type="body" sz="quarter" idx="22" hasCustomPrompt="1"/>
          </p:nvPr>
        </p:nvSpPr>
        <p:spPr>
          <a:xfrm>
            <a:off x="1236270" y="123136"/>
            <a:ext cx="1023852"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1000" b="0" dirty="0" smtClean="0">
                <a:latin typeface="Arial Narrow" pitchFamily="34" charset="0"/>
              </a:rPr>
              <a:t>Mission Baseline:</a:t>
            </a:r>
          </a:p>
          <a:p>
            <a:pPr algn="l"/>
            <a:r>
              <a:rPr lang="en-US" sz="1000" b="0" dirty="0" smtClean="0">
                <a:latin typeface="Arial Narrow" pitchFamily="34" charset="0"/>
              </a:rPr>
              <a:t>Approved</a:t>
            </a:r>
            <a:r>
              <a:rPr lang="en-US" sz="1000" b="0" baseline="0" dirty="0" smtClean="0">
                <a:latin typeface="Arial Narrow" pitchFamily="34" charset="0"/>
              </a:rPr>
              <a:t> GRD:</a:t>
            </a:r>
          </a:p>
          <a:p>
            <a:pPr algn="l"/>
            <a:r>
              <a:rPr lang="en-US" sz="1000" b="0" baseline="0" dirty="0" smtClean="0">
                <a:latin typeface="Arial Narrow" pitchFamily="34" charset="0"/>
              </a:rPr>
              <a:t>Allocated Budget:</a:t>
            </a:r>
            <a:endParaRPr lang="en-US" sz="1000" b="0" dirty="0" smtClean="0">
              <a:latin typeface="Arial Narrow" pitchFamily="34" charset="0"/>
            </a:endParaRPr>
          </a:p>
        </p:txBody>
      </p:sp>
    </p:spTree>
    <p:extLst>
      <p:ext uri="{BB962C8B-B14F-4D97-AF65-F5344CB8AC3E}">
        <p14:creationId xmlns:p14="http://schemas.microsoft.com/office/powerpoint/2010/main" val="83349219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ract EVMS Status_Milestones">
    <p:spTree>
      <p:nvGrpSpPr>
        <p:cNvPr id="1" name=""/>
        <p:cNvGrpSpPr/>
        <p:nvPr/>
      </p:nvGrpSpPr>
      <p:grpSpPr>
        <a:xfrm>
          <a:off x="0" y="0"/>
          <a:ext cx="0" cy="0"/>
          <a:chOff x="0" y="0"/>
          <a:chExt cx="0" cy="0"/>
        </a:xfrm>
      </p:grpSpPr>
      <p:sp>
        <p:nvSpPr>
          <p:cNvPr id="2" name="Title 1"/>
          <p:cNvSpPr>
            <a:spLocks noGrp="1"/>
          </p:cNvSpPr>
          <p:nvPr>
            <p:ph type="title"/>
          </p:nvPr>
        </p:nvSpPr>
        <p:spPr>
          <a:xfrm>
            <a:off x="2838295" y="117044"/>
            <a:ext cx="4352544" cy="599847"/>
          </a:xfrm>
        </p:spPr>
        <p:txBody>
          <a:bodyPr/>
          <a:lstStyle>
            <a:lvl1pPr>
              <a:defRPr baseline="0"/>
            </a:lvl1pPr>
          </a:lstStyle>
          <a:p>
            <a:r>
              <a:rPr lang="en-US" dirty="0" smtClean="0"/>
              <a:t>Click to edit Master title style</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900" b="0" dirty="0" smtClean="0">
                <a:latin typeface="Arial Narrow" pitchFamily="34" charset="0"/>
              </a:rPr>
              <a:t>May - 12</a:t>
            </a:r>
          </a:p>
          <a:p>
            <a:pPr algn="l"/>
            <a:r>
              <a:rPr lang="en-US" sz="900" b="0" dirty="0" smtClean="0">
                <a:latin typeface="Arial Narrow" pitchFamily="34" charset="0"/>
              </a:rPr>
              <a:t>Oct - 5</a:t>
            </a:r>
          </a:p>
          <a:p>
            <a:pPr algn="l"/>
            <a:r>
              <a:rPr lang="en-US" sz="900" b="0" dirty="0" smtClean="0">
                <a:latin typeface="Arial Narrow" pitchFamily="34" charset="0"/>
              </a:rPr>
              <a:t>$10.9B</a:t>
            </a:r>
            <a:endParaRPr lang="en-US" sz="1200" b="0" dirty="0">
              <a:latin typeface="Arial Narrow" pitchFamily="34" charset="0"/>
            </a:endParaRPr>
          </a:p>
        </p:txBody>
      </p:sp>
      <p:sp>
        <p:nvSpPr>
          <p:cNvPr id="21"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
        <p:nvSpPr>
          <p:cNvPr id="22" name="Title 1"/>
          <p:cNvSpPr txBox="1">
            <a:spLocks/>
          </p:cNvSpPr>
          <p:nvPr userDrawn="1"/>
        </p:nvSpPr>
        <p:spPr bwMode="auto">
          <a:xfrm>
            <a:off x="7248145" y="123137"/>
            <a:ext cx="1142391"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l"/>
            <a:r>
              <a:rPr lang="en-US" sz="1000" dirty="0" smtClean="0">
                <a:solidFill>
                  <a:srgbClr val="000000"/>
                </a:solidFill>
                <a:latin typeface="Arial Narrow" pitchFamily="34" charset="0"/>
              </a:rPr>
              <a:t>Technical:</a:t>
            </a:r>
          </a:p>
          <a:p>
            <a:pPr algn="l"/>
            <a:r>
              <a:rPr lang="en-US" sz="1000" dirty="0" smtClean="0">
                <a:solidFill>
                  <a:srgbClr val="000000"/>
                </a:solidFill>
                <a:latin typeface="Arial Narrow" pitchFamily="34" charset="0"/>
              </a:rPr>
              <a:t>Cost/Schedule:</a:t>
            </a:r>
          </a:p>
        </p:txBody>
      </p: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36" name="Picture Placeholder 35"/>
          <p:cNvSpPr>
            <a:spLocks noGrp="1"/>
          </p:cNvSpPr>
          <p:nvPr>
            <p:ph type="pic" sz="quarter" idx="15"/>
          </p:nvPr>
        </p:nvSpPr>
        <p:spPr>
          <a:xfrm>
            <a:off x="1967739" y="1448198"/>
            <a:ext cx="5086728" cy="2355496"/>
          </a:xfrm>
          <a:prstGeom prst="rect">
            <a:avLst/>
          </a:prstGeom>
        </p:spPr>
        <p:txBody>
          <a:bodyPr/>
          <a:lstStyle/>
          <a:p>
            <a:endParaRPr lang="en-US" dirty="0"/>
          </a:p>
        </p:txBody>
      </p:sp>
      <p:sp>
        <p:nvSpPr>
          <p:cNvPr id="27" name="Picture Placeholder 35"/>
          <p:cNvSpPr>
            <a:spLocks noGrp="1"/>
          </p:cNvSpPr>
          <p:nvPr>
            <p:ph type="pic" sz="quarter" idx="19"/>
          </p:nvPr>
        </p:nvSpPr>
        <p:spPr>
          <a:xfrm>
            <a:off x="1969563" y="4144100"/>
            <a:ext cx="5086728" cy="2355496"/>
          </a:xfrm>
          <a:prstGeom prst="rect">
            <a:avLst/>
          </a:prstGeom>
        </p:spPr>
        <p:txBody>
          <a:bodyPr/>
          <a:lstStyle/>
          <a:p>
            <a:endParaRPr lang="en-US" dirty="0"/>
          </a:p>
        </p:txBody>
      </p:sp>
      <p:sp>
        <p:nvSpPr>
          <p:cNvPr id="10" name="TextBox 9"/>
          <p:cNvSpPr txBox="1"/>
          <p:nvPr userDrawn="1"/>
        </p:nvSpPr>
        <p:spPr bwMode="auto">
          <a:xfrm>
            <a:off x="2" y="3838751"/>
            <a:ext cx="9142783" cy="276999"/>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a:r>
              <a:rPr lang="en-US" sz="1200" b="1" dirty="0" smtClean="0">
                <a:solidFill>
                  <a:srgbClr val="000000"/>
                </a:solidFill>
                <a:latin typeface="Arial" pitchFamily="34" charset="0"/>
                <a:cs typeface="Arial" pitchFamily="34" charset="0"/>
              </a:rPr>
              <a:t>CPI/SPI – 6-month and Cumulative</a:t>
            </a:r>
          </a:p>
        </p:txBody>
      </p:sp>
      <p:sp>
        <p:nvSpPr>
          <p:cNvPr id="35" name="Content Placeholder 3"/>
          <p:cNvSpPr>
            <a:spLocks noGrp="1"/>
          </p:cNvSpPr>
          <p:nvPr>
            <p:ph sz="quarter" idx="20" hasCustomPrompt="1"/>
          </p:nvPr>
        </p:nvSpPr>
        <p:spPr>
          <a:xfrm>
            <a:off x="-1214" y="887751"/>
            <a:ext cx="9145215" cy="214312"/>
          </a:xfrm>
          <a:prstGeom prst="rect">
            <a:avLst/>
          </a:prstGeom>
        </p:spPr>
        <p:txBody>
          <a:bodyPr/>
          <a:lstStyle>
            <a:lvl1pPr marL="0" indent="0" algn="ctr">
              <a:buNone/>
              <a:defRPr sz="1200" b="1" u="sng">
                <a:solidFill>
                  <a:srgbClr val="333399"/>
                </a:solidFill>
                <a:latin typeface="Arial" pitchFamily="34" charset="0"/>
                <a:cs typeface="Arial" pitchFamily="34" charset="0"/>
              </a:defRPr>
            </a:lvl1pPr>
          </a:lstStyle>
          <a:p>
            <a:pPr lvl="0"/>
            <a:r>
              <a:rPr lang="en-US" dirty="0" smtClean="0"/>
              <a:t>Contract</a:t>
            </a:r>
            <a:endParaRPr lang="en-US" dirty="0"/>
          </a:p>
        </p:txBody>
      </p:sp>
      <p:sp>
        <p:nvSpPr>
          <p:cNvPr id="13" name="Content Placeholder 12"/>
          <p:cNvSpPr>
            <a:spLocks noGrp="1"/>
          </p:cNvSpPr>
          <p:nvPr>
            <p:ph sz="quarter" idx="21" hasCustomPrompt="1"/>
          </p:nvPr>
        </p:nvSpPr>
        <p:spPr>
          <a:xfrm>
            <a:off x="0" y="1136651"/>
            <a:ext cx="9142413" cy="252413"/>
          </a:xfrm>
          <a:prstGeom prst="rect">
            <a:avLst/>
          </a:prstGeom>
        </p:spPr>
        <p:txBody>
          <a:bodyPr/>
          <a:lstStyle>
            <a:lvl1pPr marL="0" indent="0" algn="ctr">
              <a:buNone/>
              <a:defRPr sz="1200" b="1" baseline="0">
                <a:latin typeface="Arial" pitchFamily="34" charset="0"/>
                <a:cs typeface="Arial" pitchFamily="34" charset="0"/>
              </a:defRPr>
            </a:lvl1pPr>
          </a:lstStyle>
          <a:p>
            <a:pPr lvl="0"/>
            <a:r>
              <a:rPr lang="en-US" sz="1200" dirty="0" smtClean="0">
                <a:latin typeface="Arial" pitchFamily="34" charset="0"/>
                <a:cs typeface="Arial" pitchFamily="34" charset="0"/>
              </a:rPr>
              <a:t>Contract Milestones</a:t>
            </a:r>
            <a:endParaRPr lang="en-US" dirty="0"/>
          </a:p>
        </p:txBody>
      </p:sp>
      <p:sp>
        <p:nvSpPr>
          <p:cNvPr id="15" name="Content Placeholder 14"/>
          <p:cNvSpPr>
            <a:spLocks noGrp="1"/>
          </p:cNvSpPr>
          <p:nvPr>
            <p:ph sz="quarter" idx="23" hasCustomPrompt="1"/>
          </p:nvPr>
        </p:nvSpPr>
        <p:spPr>
          <a:xfrm>
            <a:off x="1173165" y="123826"/>
            <a:ext cx="1044575" cy="593725"/>
          </a:xfrm>
          <a:prstGeom prst="rect">
            <a:avLst/>
          </a:prstGeom>
        </p:spPr>
        <p:txBody>
          <a:bodyPr/>
          <a:lstStyle>
            <a:lvl1pPr marL="0" indent="0" algn="l">
              <a:lnSpc>
                <a:spcPct val="100000"/>
              </a:lnSpc>
              <a:spcBef>
                <a:spcPts val="0"/>
              </a:spcBef>
              <a:buNone/>
              <a:defRPr sz="1000">
                <a:latin typeface="Arial Narrow" pitchFamily="34" charset="0"/>
              </a:defRPr>
            </a:lvl1pPr>
          </a:lstStyle>
          <a:p>
            <a:pPr algn="l"/>
            <a:r>
              <a:rPr lang="en-US" sz="1000" b="0" dirty="0" smtClean="0">
                <a:latin typeface="Arial Narrow" pitchFamily="34" charset="0"/>
              </a:rPr>
              <a:t>Mission Baseline:</a:t>
            </a:r>
          </a:p>
          <a:p>
            <a:pPr algn="l"/>
            <a:r>
              <a:rPr lang="en-US" sz="1000" b="0" dirty="0" smtClean="0">
                <a:latin typeface="Arial Narrow" pitchFamily="34" charset="0"/>
              </a:rPr>
              <a:t>Approved</a:t>
            </a:r>
            <a:r>
              <a:rPr lang="en-US" sz="1000" b="0" baseline="0" dirty="0" smtClean="0">
                <a:latin typeface="Arial Narrow" pitchFamily="34" charset="0"/>
              </a:rPr>
              <a:t> GRD:</a:t>
            </a:r>
          </a:p>
          <a:p>
            <a:pPr algn="l"/>
            <a:r>
              <a:rPr lang="en-US" sz="1000" b="0" baseline="0" dirty="0" smtClean="0">
                <a:latin typeface="Arial Narrow" pitchFamily="34" charset="0"/>
              </a:rPr>
              <a:t>Allocated Budget:</a:t>
            </a:r>
            <a:endParaRPr lang="en-US" sz="1000" b="0" dirty="0" smtClean="0">
              <a:latin typeface="Arial Narrow" pitchFamily="34" charset="0"/>
            </a:endParaRPr>
          </a:p>
        </p:txBody>
      </p:sp>
    </p:spTree>
    <p:extLst>
      <p:ext uri="{BB962C8B-B14F-4D97-AF65-F5344CB8AC3E}">
        <p14:creationId xmlns:p14="http://schemas.microsoft.com/office/powerpoint/2010/main" val="242714721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ract EVMS Status_Milestones_Opt 2">
    <p:spTree>
      <p:nvGrpSpPr>
        <p:cNvPr id="1" name=""/>
        <p:cNvGrpSpPr/>
        <p:nvPr/>
      </p:nvGrpSpPr>
      <p:grpSpPr>
        <a:xfrm>
          <a:off x="0" y="0"/>
          <a:ext cx="0" cy="0"/>
          <a:chOff x="0" y="0"/>
          <a:chExt cx="0" cy="0"/>
        </a:xfrm>
      </p:grpSpPr>
      <p:sp>
        <p:nvSpPr>
          <p:cNvPr id="2" name="Title 1"/>
          <p:cNvSpPr>
            <a:spLocks noGrp="1"/>
          </p:cNvSpPr>
          <p:nvPr>
            <p:ph type="title"/>
          </p:nvPr>
        </p:nvSpPr>
        <p:spPr>
          <a:xfrm>
            <a:off x="2838295" y="117044"/>
            <a:ext cx="4352544" cy="599847"/>
          </a:xfrm>
        </p:spPr>
        <p:txBody>
          <a:bodyPr/>
          <a:lstStyle>
            <a:lvl1pPr>
              <a:defRPr baseline="0"/>
            </a:lvl1pPr>
          </a:lstStyle>
          <a:p>
            <a:r>
              <a:rPr lang="en-US" dirty="0" smtClean="0"/>
              <a:t>Click to edit Master title style</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900" b="0" dirty="0" smtClean="0">
                <a:latin typeface="Arial Narrow" pitchFamily="34" charset="0"/>
              </a:rPr>
              <a:t>May - 12</a:t>
            </a:r>
          </a:p>
          <a:p>
            <a:pPr algn="l"/>
            <a:endParaRPr lang="en-US" sz="900" b="0" dirty="0" smtClean="0">
              <a:latin typeface="Arial Narrow" pitchFamily="34" charset="0"/>
            </a:endParaRPr>
          </a:p>
          <a:p>
            <a:pPr algn="l"/>
            <a:r>
              <a:rPr lang="en-US" sz="900" b="0" dirty="0" smtClean="0">
                <a:latin typeface="Arial Narrow" pitchFamily="34" charset="0"/>
              </a:rPr>
              <a:t>$10.9B</a:t>
            </a:r>
            <a:endParaRPr lang="en-US" sz="1200" b="0" dirty="0">
              <a:latin typeface="Arial Narrow" pitchFamily="34" charset="0"/>
            </a:endParaRPr>
          </a:p>
        </p:txBody>
      </p:sp>
      <p:sp>
        <p:nvSpPr>
          <p:cNvPr id="18" name="Title 1"/>
          <p:cNvSpPr txBox="1">
            <a:spLocks/>
          </p:cNvSpPr>
          <p:nvPr userDrawn="1"/>
        </p:nvSpPr>
        <p:spPr bwMode="auto">
          <a:xfrm>
            <a:off x="1236269" y="123139"/>
            <a:ext cx="1018032"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dirty="0" smtClean="0">
                <a:solidFill>
                  <a:srgbClr val="000000"/>
                </a:solidFill>
                <a:latin typeface="Arial Narrow" pitchFamily="34" charset="0"/>
              </a:rPr>
              <a:t>SC Need Date:</a:t>
            </a:r>
          </a:p>
          <a:p>
            <a:pPr algn="l"/>
            <a:endParaRPr lang="en-US" sz="1000" dirty="0" smtClean="0">
              <a:solidFill>
                <a:srgbClr val="000000"/>
              </a:solidFill>
              <a:latin typeface="Arial Narrow" pitchFamily="34" charset="0"/>
            </a:endParaRPr>
          </a:p>
          <a:p>
            <a:pPr algn="l"/>
            <a:r>
              <a:rPr lang="en-US" sz="1000" dirty="0" smtClean="0">
                <a:solidFill>
                  <a:srgbClr val="000000"/>
                </a:solidFill>
                <a:latin typeface="Arial Narrow" pitchFamily="34" charset="0"/>
              </a:rPr>
              <a:t>Allocated Budget:</a:t>
            </a:r>
          </a:p>
        </p:txBody>
      </p:sp>
      <p:sp>
        <p:nvSpPr>
          <p:cNvPr id="21"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
        <p:nvSpPr>
          <p:cNvPr id="22" name="Title 1"/>
          <p:cNvSpPr txBox="1">
            <a:spLocks/>
          </p:cNvSpPr>
          <p:nvPr userDrawn="1"/>
        </p:nvSpPr>
        <p:spPr bwMode="auto">
          <a:xfrm>
            <a:off x="7248145" y="123137"/>
            <a:ext cx="1142391"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l"/>
            <a:r>
              <a:rPr lang="en-US" sz="1000" dirty="0" smtClean="0">
                <a:solidFill>
                  <a:srgbClr val="000000"/>
                </a:solidFill>
                <a:latin typeface="Arial Narrow" pitchFamily="34" charset="0"/>
              </a:rPr>
              <a:t>Technical:</a:t>
            </a:r>
          </a:p>
          <a:p>
            <a:pPr algn="l"/>
            <a:r>
              <a:rPr lang="en-US" sz="1000" dirty="0" smtClean="0">
                <a:solidFill>
                  <a:srgbClr val="000000"/>
                </a:solidFill>
                <a:latin typeface="Arial Narrow" pitchFamily="34" charset="0"/>
              </a:rPr>
              <a:t>Cost/Schedule:</a:t>
            </a:r>
          </a:p>
        </p:txBody>
      </p: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36" name="Picture Placeholder 35"/>
          <p:cNvSpPr>
            <a:spLocks noGrp="1"/>
          </p:cNvSpPr>
          <p:nvPr>
            <p:ph type="pic" sz="quarter" idx="15"/>
          </p:nvPr>
        </p:nvSpPr>
        <p:spPr>
          <a:xfrm>
            <a:off x="1967739" y="1448198"/>
            <a:ext cx="5086728" cy="2355496"/>
          </a:xfrm>
          <a:prstGeom prst="rect">
            <a:avLst/>
          </a:prstGeom>
        </p:spPr>
        <p:txBody>
          <a:bodyPr/>
          <a:lstStyle/>
          <a:p>
            <a:endParaRPr lang="en-US" dirty="0"/>
          </a:p>
        </p:txBody>
      </p:sp>
      <p:sp>
        <p:nvSpPr>
          <p:cNvPr id="27" name="Picture Placeholder 35"/>
          <p:cNvSpPr>
            <a:spLocks noGrp="1"/>
          </p:cNvSpPr>
          <p:nvPr>
            <p:ph type="pic" sz="quarter" idx="19"/>
          </p:nvPr>
        </p:nvSpPr>
        <p:spPr>
          <a:xfrm>
            <a:off x="1969563" y="4144100"/>
            <a:ext cx="5086728" cy="2355496"/>
          </a:xfrm>
          <a:prstGeom prst="rect">
            <a:avLst/>
          </a:prstGeom>
        </p:spPr>
        <p:txBody>
          <a:bodyPr/>
          <a:lstStyle/>
          <a:p>
            <a:endParaRPr lang="en-US" dirty="0"/>
          </a:p>
        </p:txBody>
      </p:sp>
      <p:sp>
        <p:nvSpPr>
          <p:cNvPr id="10" name="TextBox 9"/>
          <p:cNvSpPr txBox="1"/>
          <p:nvPr userDrawn="1"/>
        </p:nvSpPr>
        <p:spPr bwMode="auto">
          <a:xfrm>
            <a:off x="2" y="3838751"/>
            <a:ext cx="9142783" cy="276999"/>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a:r>
              <a:rPr lang="en-US" sz="1200" b="1" dirty="0" smtClean="0">
                <a:solidFill>
                  <a:srgbClr val="000000"/>
                </a:solidFill>
                <a:latin typeface="Arial" pitchFamily="34" charset="0"/>
                <a:cs typeface="Arial" pitchFamily="34" charset="0"/>
              </a:rPr>
              <a:t>CPI/SPI – 6-month and Cumulative</a:t>
            </a:r>
          </a:p>
        </p:txBody>
      </p:sp>
      <p:sp>
        <p:nvSpPr>
          <p:cNvPr id="16" name="Content Placeholder 3"/>
          <p:cNvSpPr>
            <a:spLocks noGrp="1"/>
          </p:cNvSpPr>
          <p:nvPr>
            <p:ph sz="quarter" idx="20" hasCustomPrompt="1"/>
          </p:nvPr>
        </p:nvSpPr>
        <p:spPr>
          <a:xfrm>
            <a:off x="-1214" y="887751"/>
            <a:ext cx="9145215" cy="214312"/>
          </a:xfrm>
          <a:prstGeom prst="rect">
            <a:avLst/>
          </a:prstGeom>
        </p:spPr>
        <p:txBody>
          <a:bodyPr/>
          <a:lstStyle>
            <a:lvl1pPr marL="0" indent="0" algn="ctr">
              <a:buNone/>
              <a:defRPr sz="1200" b="1" u="sng">
                <a:solidFill>
                  <a:srgbClr val="333399"/>
                </a:solidFill>
                <a:latin typeface="Arial" pitchFamily="34" charset="0"/>
                <a:cs typeface="Arial" pitchFamily="34" charset="0"/>
              </a:defRPr>
            </a:lvl1pPr>
          </a:lstStyle>
          <a:p>
            <a:pPr lvl="0"/>
            <a:r>
              <a:rPr lang="en-US" dirty="0" smtClean="0"/>
              <a:t>Contract</a:t>
            </a:r>
            <a:endParaRPr lang="en-US" dirty="0"/>
          </a:p>
        </p:txBody>
      </p:sp>
      <p:sp>
        <p:nvSpPr>
          <p:cNvPr id="19" name="Content Placeholder 12"/>
          <p:cNvSpPr>
            <a:spLocks noGrp="1"/>
          </p:cNvSpPr>
          <p:nvPr>
            <p:ph sz="quarter" idx="21" hasCustomPrompt="1"/>
          </p:nvPr>
        </p:nvSpPr>
        <p:spPr>
          <a:xfrm>
            <a:off x="0" y="1136651"/>
            <a:ext cx="9142413" cy="252413"/>
          </a:xfrm>
          <a:prstGeom prst="rect">
            <a:avLst/>
          </a:prstGeom>
        </p:spPr>
        <p:txBody>
          <a:bodyPr/>
          <a:lstStyle>
            <a:lvl1pPr marL="0" indent="0" algn="ctr">
              <a:buNone/>
              <a:defRPr sz="1200" b="1" baseline="0">
                <a:latin typeface="Arial" pitchFamily="34" charset="0"/>
                <a:cs typeface="Arial" pitchFamily="34" charset="0"/>
              </a:defRPr>
            </a:lvl1pPr>
          </a:lstStyle>
          <a:p>
            <a:pPr lvl="0"/>
            <a:r>
              <a:rPr lang="en-US" sz="1200" dirty="0" smtClean="0">
                <a:latin typeface="Arial" pitchFamily="34" charset="0"/>
                <a:cs typeface="Arial" pitchFamily="34" charset="0"/>
              </a:rPr>
              <a:t>Contract Milestones</a:t>
            </a:r>
            <a:endParaRPr lang="en-US" dirty="0"/>
          </a:p>
        </p:txBody>
      </p:sp>
    </p:spTree>
    <p:extLst>
      <p:ext uri="{BB962C8B-B14F-4D97-AF65-F5344CB8AC3E}">
        <p14:creationId xmlns:p14="http://schemas.microsoft.com/office/powerpoint/2010/main" val="248106991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urity Posture">
    <p:spTree>
      <p:nvGrpSpPr>
        <p:cNvPr id="1" name=""/>
        <p:cNvGrpSpPr/>
        <p:nvPr/>
      </p:nvGrpSpPr>
      <p:grpSpPr>
        <a:xfrm>
          <a:off x="0" y="0"/>
          <a:ext cx="0" cy="0"/>
          <a:chOff x="0" y="0"/>
          <a:chExt cx="0" cy="0"/>
        </a:xfrm>
      </p:grpSpPr>
      <p:sp>
        <p:nvSpPr>
          <p:cNvPr id="2" name="Title 1"/>
          <p:cNvSpPr>
            <a:spLocks noGrp="1"/>
          </p:cNvSpPr>
          <p:nvPr>
            <p:ph type="title"/>
          </p:nvPr>
        </p:nvSpPr>
        <p:spPr>
          <a:xfrm>
            <a:off x="1861" y="13050"/>
            <a:ext cx="9142139" cy="1335428"/>
          </a:xfrm>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32" y="4168190"/>
            <a:ext cx="4512547" cy="2488635"/>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5" name="TextBox 3"/>
          <p:cNvSpPr txBox="1"/>
          <p:nvPr userDrawn="1"/>
        </p:nvSpPr>
        <p:spPr>
          <a:xfrm>
            <a:off x="-1221" y="3873711"/>
            <a:ext cx="4570179"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smtClean="0">
                <a:solidFill>
                  <a:srgbClr val="000000"/>
                </a:solidFill>
                <a:cs typeface="Arial"/>
              </a:rPr>
              <a:t>POA&amp;M Status:</a:t>
            </a:r>
          </a:p>
        </p:txBody>
      </p:sp>
      <p:sp>
        <p:nvSpPr>
          <p:cNvPr id="16" name="TextBox 3"/>
          <p:cNvSpPr txBox="1"/>
          <p:nvPr userDrawn="1"/>
        </p:nvSpPr>
        <p:spPr>
          <a:xfrm>
            <a:off x="4637838" y="3884030"/>
            <a:ext cx="4504941"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smtClean="0">
                <a:solidFill>
                  <a:srgbClr val="000000"/>
                </a:solidFill>
                <a:cs typeface="Arial"/>
              </a:rPr>
              <a:t>DOC Balanced Score Card Status (top 5):</a:t>
            </a:r>
          </a:p>
        </p:txBody>
      </p:sp>
      <p:sp>
        <p:nvSpPr>
          <p:cNvPr id="17" name="TextBox 3"/>
          <p:cNvSpPr txBox="1"/>
          <p:nvPr userDrawn="1"/>
        </p:nvSpPr>
        <p:spPr>
          <a:xfrm>
            <a:off x="4637837" y="1676267"/>
            <a:ext cx="4506163"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smtClean="0">
                <a:solidFill>
                  <a:srgbClr val="000000"/>
                </a:solidFill>
                <a:cs typeface="Arial"/>
              </a:rPr>
              <a:t>Security Assessment Readiness and Risk Posture:</a:t>
            </a:r>
          </a:p>
        </p:txBody>
      </p:sp>
      <p:sp>
        <p:nvSpPr>
          <p:cNvPr id="18" name="TextBox 3"/>
          <p:cNvSpPr txBox="1"/>
          <p:nvPr userDrawn="1"/>
        </p:nvSpPr>
        <p:spPr>
          <a:xfrm>
            <a:off x="2753" y="1674729"/>
            <a:ext cx="4570179"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smtClean="0">
                <a:solidFill>
                  <a:srgbClr val="000000"/>
                </a:solidFill>
                <a:cs typeface="Arial"/>
              </a:rPr>
              <a:t>Authorization to Operate (ATO) Status:</a:t>
            </a:r>
          </a:p>
        </p:txBody>
      </p:sp>
      <p:sp>
        <p:nvSpPr>
          <p:cNvPr id="19" name="Content Placeholder 2"/>
          <p:cNvSpPr>
            <a:spLocks noGrp="1"/>
          </p:cNvSpPr>
          <p:nvPr>
            <p:ph sz="half" idx="10"/>
          </p:nvPr>
        </p:nvSpPr>
        <p:spPr>
          <a:xfrm>
            <a:off x="4645152" y="4168190"/>
            <a:ext cx="4498848" cy="2488635"/>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0" name="Content Placeholder 2"/>
          <p:cNvSpPr>
            <a:spLocks noGrp="1"/>
          </p:cNvSpPr>
          <p:nvPr>
            <p:ph sz="half" idx="11"/>
          </p:nvPr>
        </p:nvSpPr>
        <p:spPr>
          <a:xfrm>
            <a:off x="0" y="1949571"/>
            <a:ext cx="4506163" cy="1861649"/>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1" name="Content Placeholder 2"/>
          <p:cNvSpPr>
            <a:spLocks noGrp="1"/>
          </p:cNvSpPr>
          <p:nvPr>
            <p:ph sz="half" idx="12"/>
          </p:nvPr>
        </p:nvSpPr>
        <p:spPr>
          <a:xfrm>
            <a:off x="4630522" y="1966823"/>
            <a:ext cx="4513479" cy="1851711"/>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91521791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able Placeholder 3"/>
          <p:cNvSpPr>
            <a:spLocks noGrp="1"/>
          </p:cNvSpPr>
          <p:nvPr>
            <p:ph type="tbl" sz="quarter" idx="10"/>
          </p:nvPr>
        </p:nvSpPr>
        <p:spPr>
          <a:xfrm>
            <a:off x="109538" y="958851"/>
            <a:ext cx="8931275" cy="5434013"/>
          </a:xfrm>
          <a:prstGeom prst="rect">
            <a:avLst/>
          </a:prstGeom>
        </p:spPr>
        <p:txBody>
          <a:bodyPr/>
          <a:lstStyle/>
          <a:p>
            <a:endParaRPr lang="en-US"/>
          </a:p>
        </p:txBody>
      </p:sp>
    </p:spTree>
    <p:extLst>
      <p:ext uri="{BB962C8B-B14F-4D97-AF65-F5344CB8AC3E}">
        <p14:creationId xmlns:p14="http://schemas.microsoft.com/office/powerpoint/2010/main" val="367891883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ab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able Placeholder 3"/>
          <p:cNvSpPr>
            <a:spLocks noGrp="1"/>
          </p:cNvSpPr>
          <p:nvPr>
            <p:ph type="tbl" sz="quarter" idx="10"/>
          </p:nvPr>
        </p:nvSpPr>
        <p:spPr>
          <a:xfrm>
            <a:off x="109538" y="958850"/>
            <a:ext cx="8931275" cy="2691435"/>
          </a:xfrm>
          <a:prstGeom prst="rect">
            <a:avLst/>
          </a:prstGeom>
        </p:spPr>
        <p:txBody>
          <a:bodyPr/>
          <a:lstStyle/>
          <a:p>
            <a:endParaRPr lang="en-US"/>
          </a:p>
        </p:txBody>
      </p:sp>
      <p:sp>
        <p:nvSpPr>
          <p:cNvPr id="9" name="Content Placeholder 2"/>
          <p:cNvSpPr>
            <a:spLocks noGrp="1"/>
          </p:cNvSpPr>
          <p:nvPr>
            <p:ph sz="half" idx="11"/>
          </p:nvPr>
        </p:nvSpPr>
        <p:spPr>
          <a:xfrm>
            <a:off x="109729" y="3704001"/>
            <a:ext cx="8939175" cy="2704115"/>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83558791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nanical Cos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br>
              <a:rPr lang="en-US" dirty="0" smtClean="0"/>
            </a:br>
            <a:r>
              <a:rPr lang="en-US" sz="1800" dirty="0" smtClean="0"/>
              <a:t>From</a:t>
            </a:r>
            <a:endParaRPr lang="en-US" dirty="0"/>
          </a:p>
        </p:txBody>
      </p:sp>
      <p:sp>
        <p:nvSpPr>
          <p:cNvPr id="9" name="Content Placeholder 2"/>
          <p:cNvSpPr>
            <a:spLocks noGrp="1"/>
          </p:cNvSpPr>
          <p:nvPr>
            <p:ph sz="half" idx="11"/>
          </p:nvPr>
        </p:nvSpPr>
        <p:spPr>
          <a:xfrm>
            <a:off x="109729" y="1159331"/>
            <a:ext cx="8939175" cy="2704115"/>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37704955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4b566dac80219blue-earth-wallpaper.jpg"/>
          <p:cNvPicPr>
            <a:picLocks noChangeAspect="1"/>
          </p:cNvPicPr>
          <p:nvPr userDrawn="1"/>
        </p:nvPicPr>
        <p:blipFill>
          <a:blip r:embed="rId2" cstate="print"/>
          <a:srcRect l="10479" t="4085"/>
          <a:stretch>
            <a:fillRect/>
          </a:stretch>
        </p:blipFill>
        <p:spPr>
          <a:xfrm>
            <a:off x="0" y="0"/>
            <a:ext cx="9144000" cy="6858000"/>
          </a:xfrm>
          <a:prstGeom prst="rect">
            <a:avLst/>
          </a:prstGeom>
        </p:spPr>
      </p:pic>
      <p:sp>
        <p:nvSpPr>
          <p:cNvPr id="18" name="Rectangle 17"/>
          <p:cNvSpPr/>
          <p:nvPr userDrawn="1"/>
        </p:nvSpPr>
        <p:spPr>
          <a:xfrm>
            <a:off x="0" y="1"/>
            <a:ext cx="9144000" cy="6858000"/>
          </a:xfrm>
          <a:prstGeom prst="rect">
            <a:avLst/>
          </a:prstGeom>
          <a:solidFill>
            <a:schemeClr val="bg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a:spLocks noGrp="1"/>
          </p:cNvSpPr>
          <p:nvPr userDrawn="1">
            <p:ph type="ftr" sz="quarter" idx="11"/>
          </p:nvPr>
        </p:nvSpPr>
        <p:spPr/>
        <p:txBody>
          <a:bodyPr/>
          <a:lstStyle>
            <a:lvl1pPr>
              <a:defRPr/>
            </a:lvl1pPr>
          </a:lstStyle>
          <a:p>
            <a:pPr>
              <a:defRPr/>
            </a:pPr>
            <a:endParaRPr lang="en-US" dirty="0"/>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pPr>
                <a:defRPr/>
              </a:pPr>
              <a:t>‹#›</a:t>
            </a:fld>
            <a:endParaRPr lang="en-US" dirty="0"/>
          </a:p>
        </p:txBody>
      </p:sp>
      <p:pic>
        <p:nvPicPr>
          <p:cNvPr id="22" name="Picture 21" descr="GOES-R_logo.png"/>
          <p:cNvPicPr>
            <a:picLocks noChangeAspect="1"/>
          </p:cNvPicPr>
          <p:nvPr userDrawn="1"/>
        </p:nvPicPr>
        <p:blipFill>
          <a:blip r:embed="rId3" cstate="print"/>
          <a:stretch>
            <a:fillRect/>
          </a:stretch>
        </p:blipFill>
        <p:spPr>
          <a:xfrm>
            <a:off x="76200" y="48890"/>
            <a:ext cx="914400" cy="583250"/>
          </a:xfrm>
          <a:prstGeom prst="rect">
            <a:avLst/>
          </a:prstGeom>
        </p:spPr>
      </p:pic>
      <p:pic>
        <p:nvPicPr>
          <p:cNvPr id="25" name="Picture 24" descr="NASA_Logo.png"/>
          <p:cNvPicPr>
            <a:picLocks noChangeAspect="1"/>
          </p:cNvPicPr>
          <p:nvPr userDrawn="1"/>
        </p:nvPicPr>
        <p:blipFill>
          <a:blip r:embed="rId4" cstate="print"/>
          <a:stretch>
            <a:fillRect/>
          </a:stretch>
        </p:blipFill>
        <p:spPr>
          <a:xfrm>
            <a:off x="8072435" y="139225"/>
            <a:ext cx="542204" cy="457200"/>
          </a:xfrm>
          <a:prstGeom prst="rect">
            <a:avLst/>
          </a:prstGeom>
        </p:spPr>
      </p:pic>
      <p:pic>
        <p:nvPicPr>
          <p:cNvPr id="26" name="Picture 25" descr="NOAA_logo.png"/>
          <p:cNvPicPr>
            <a:picLocks noChangeAspect="1"/>
          </p:cNvPicPr>
          <p:nvPr userDrawn="1"/>
        </p:nvPicPr>
        <p:blipFill>
          <a:blip r:embed="rId5" cstate="print"/>
          <a:stretch>
            <a:fillRect/>
          </a:stretch>
        </p:blipFill>
        <p:spPr>
          <a:xfrm>
            <a:off x="8605834" y="139225"/>
            <a:ext cx="456236" cy="4572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ilesto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able Placeholder 3"/>
          <p:cNvSpPr>
            <a:spLocks noGrp="1"/>
          </p:cNvSpPr>
          <p:nvPr>
            <p:ph type="tbl" sz="quarter" idx="10"/>
          </p:nvPr>
        </p:nvSpPr>
        <p:spPr>
          <a:xfrm>
            <a:off x="109538" y="841249"/>
            <a:ext cx="8931275" cy="4162349"/>
          </a:xfrm>
          <a:prstGeom prst="rect">
            <a:avLst/>
          </a:prstGeom>
        </p:spPr>
        <p:txBody>
          <a:bodyPr/>
          <a:lstStyle/>
          <a:p>
            <a:endParaRPr lang="en-US"/>
          </a:p>
        </p:txBody>
      </p:sp>
      <p:sp>
        <p:nvSpPr>
          <p:cNvPr id="9" name="Content Placeholder 2"/>
          <p:cNvSpPr>
            <a:spLocks noGrp="1"/>
          </p:cNvSpPr>
          <p:nvPr>
            <p:ph sz="half" idx="11"/>
          </p:nvPr>
        </p:nvSpPr>
        <p:spPr>
          <a:xfrm>
            <a:off x="109729" y="5164528"/>
            <a:ext cx="8939175" cy="1367942"/>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35762043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Content Placeholder 2"/>
          <p:cNvSpPr>
            <a:spLocks noGrp="1"/>
          </p:cNvSpPr>
          <p:nvPr>
            <p:ph sz="half" idx="11"/>
          </p:nvPr>
        </p:nvSpPr>
        <p:spPr>
          <a:xfrm>
            <a:off x="109729" y="921716"/>
            <a:ext cx="8939175" cy="5486400"/>
          </a:xfrm>
          <a:prstGeom prst="rect">
            <a:avLst/>
          </a:prstGeom>
        </p:spPr>
        <p:txBody>
          <a:bodyPr/>
          <a:lstStyle>
            <a:lvl1pPr marL="227013" indent="-227013">
              <a:defRPr sz="1400">
                <a:latin typeface="Arial" pitchFamily="34" charset="0"/>
                <a:cs typeface="Arial" pitchFamily="34" charset="0"/>
              </a:defRPr>
            </a:lvl1pPr>
            <a:lvl2pPr marL="569913" indent="-230188">
              <a:defRPr sz="1400">
                <a:latin typeface="Arial" pitchFamily="34" charset="0"/>
                <a:cs typeface="Arial" pitchFamily="34" charset="0"/>
              </a:defRPr>
            </a:lvl2pPr>
            <a:lvl3pPr marL="915988" indent="-228600">
              <a:defRPr sz="1400">
                <a:latin typeface="Arial" pitchFamily="34" charset="0"/>
                <a:cs typeface="Arial" pitchFamily="34" charset="0"/>
              </a:defRPr>
            </a:lvl3pPr>
            <a:lvl4pPr marL="1257300" indent="-228600">
              <a:defRPr sz="14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itle 1"/>
          <p:cNvSpPr>
            <a:spLocks noGrp="1"/>
          </p:cNvSpPr>
          <p:nvPr>
            <p:ph type="title"/>
          </p:nvPr>
        </p:nvSpPr>
        <p:spPr>
          <a:xfrm>
            <a:off x="1861" y="13051"/>
            <a:ext cx="9142139" cy="821521"/>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68330591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Pic, Side notes">
    <p:spTree>
      <p:nvGrpSpPr>
        <p:cNvPr id="1" name=""/>
        <p:cNvGrpSpPr/>
        <p:nvPr/>
      </p:nvGrpSpPr>
      <p:grpSpPr>
        <a:xfrm>
          <a:off x="0" y="0"/>
          <a:ext cx="0" cy="0"/>
          <a:chOff x="0" y="0"/>
          <a:chExt cx="0" cy="0"/>
        </a:xfrm>
      </p:grpSpPr>
      <p:sp>
        <p:nvSpPr>
          <p:cNvPr id="4" name="Content Placeholder 2"/>
          <p:cNvSpPr>
            <a:spLocks noGrp="1"/>
          </p:cNvSpPr>
          <p:nvPr>
            <p:ph sz="half" idx="11"/>
          </p:nvPr>
        </p:nvSpPr>
        <p:spPr>
          <a:xfrm>
            <a:off x="943661" y="833934"/>
            <a:ext cx="8200339" cy="5552237"/>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itle 1"/>
          <p:cNvSpPr>
            <a:spLocks noGrp="1"/>
          </p:cNvSpPr>
          <p:nvPr>
            <p:ph type="title"/>
          </p:nvPr>
        </p:nvSpPr>
        <p:spPr>
          <a:xfrm>
            <a:off x="1861" y="13051"/>
            <a:ext cx="9142139" cy="821521"/>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39121726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Acronyms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467" y="921716"/>
            <a:ext cx="4381805" cy="5749746"/>
          </a:xfrm>
          <a:prstGeom prst="rect">
            <a:avLst/>
          </a:prstGeom>
        </p:spPr>
        <p:txBody>
          <a:bodyPr/>
          <a:lstStyle>
            <a:lvl1pPr marL="0" indent="0">
              <a:spcBef>
                <a:spcPts val="0"/>
              </a:spcBef>
              <a:buNone/>
              <a:defRPr sz="1000" b="1"/>
            </a:lvl1pPr>
            <a:lvl2pPr>
              <a:defRPr sz="11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4498848" y="929030"/>
            <a:ext cx="4572000" cy="5749748"/>
          </a:xfrm>
          <a:prstGeom prst="rect">
            <a:avLst/>
          </a:prstGeom>
        </p:spPr>
        <p:txBody>
          <a:bodyPr/>
          <a:lstStyle>
            <a:lvl1pPr marL="0" indent="0">
              <a:spcBef>
                <a:spcPts val="0"/>
              </a:spcBef>
              <a:buNone/>
              <a:defRPr sz="1000" b="1"/>
            </a:lvl1pPr>
            <a:lvl2pPr>
              <a:defRPr sz="11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dirty="0" smtClean="0"/>
              <a:t>Click to edit Master text styles</a:t>
            </a:r>
          </a:p>
        </p:txBody>
      </p:sp>
    </p:spTree>
    <p:extLst>
      <p:ext uri="{BB962C8B-B14F-4D97-AF65-F5344CB8AC3E}">
        <p14:creationId xmlns:p14="http://schemas.microsoft.com/office/powerpoint/2010/main" val="24962037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Y Plan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2290488" y="885899"/>
            <a:ext cx="4572000" cy="4962810"/>
          </a:xfrm>
          <a:prstGeom prst="rect">
            <a:avLst/>
          </a:prstGeom>
        </p:spPr>
        <p:txBody>
          <a:bodyPr/>
          <a:lstStyle>
            <a:lvl1pPr marL="0" indent="0">
              <a:spcBef>
                <a:spcPts val="0"/>
              </a:spcBef>
              <a:buNone/>
              <a:defRPr sz="1000" b="1"/>
            </a:lvl1pPr>
            <a:lvl2pPr>
              <a:defRPr sz="11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dirty="0" smtClean="0"/>
              <a:t>Click to edit Master text styles</a:t>
            </a:r>
          </a:p>
        </p:txBody>
      </p:sp>
    </p:spTree>
    <p:extLst>
      <p:ext uri="{BB962C8B-B14F-4D97-AF65-F5344CB8AC3E}">
        <p14:creationId xmlns:p14="http://schemas.microsoft.com/office/powerpoint/2010/main" val="26656341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833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GOES-R MSR">
    <p:spTree>
      <p:nvGrpSpPr>
        <p:cNvPr id="1" name=""/>
        <p:cNvGrpSpPr/>
        <p:nvPr/>
      </p:nvGrpSpPr>
      <p:grpSpPr>
        <a:xfrm>
          <a:off x="0" y="0"/>
          <a:ext cx="0" cy="0"/>
          <a:chOff x="0" y="0"/>
          <a:chExt cx="0" cy="0"/>
        </a:xfrm>
      </p:grpSpPr>
      <p:sp>
        <p:nvSpPr>
          <p:cNvPr id="5" name="Title 4"/>
          <p:cNvSpPr>
            <a:spLocks noGrp="1"/>
          </p:cNvSpPr>
          <p:nvPr>
            <p:ph type="title"/>
          </p:nvPr>
        </p:nvSpPr>
        <p:spPr>
          <a:xfrm>
            <a:off x="685800" y="76570"/>
            <a:ext cx="7772400" cy="765175"/>
          </a:xfrm>
          <a:prstGeom prst="rect">
            <a:avLst/>
          </a:prstGeom>
        </p:spPr>
        <p:txBody>
          <a:bodyPr/>
          <a:lstStyle>
            <a:lvl1pPr>
              <a:defRPr sz="2800">
                <a:latin typeface="Arial Black" pitchFamily="34" charset="0"/>
              </a:defRPr>
            </a:lvl1pPr>
          </a:lstStyle>
          <a:p>
            <a:r>
              <a:rPr lang="en-US" dirty="0" smtClean="0"/>
              <a:t>Click to edit Master title style</a:t>
            </a:r>
            <a:endParaRPr lang="en-US" dirty="0"/>
          </a:p>
        </p:txBody>
      </p:sp>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sp>
        <p:nvSpPr>
          <p:cNvPr id="10" name="Footer Placeholder 63"/>
          <p:cNvSpPr txBox="1">
            <a:spLocks/>
          </p:cNvSpPr>
          <p:nvPr userDrawn="1"/>
        </p:nvSpPr>
        <p:spPr bwMode="auto">
          <a:xfrm>
            <a:off x="8669" y="6474619"/>
            <a:ext cx="2895600" cy="3667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l">
              <a:defRPr/>
            </a:pPr>
            <a:endParaRPr lang="en-US" b="1" dirty="0">
              <a:solidFill>
                <a:srgbClr val="000000"/>
              </a:solidFill>
            </a:endParaRPr>
          </a:p>
        </p:txBody>
      </p:sp>
      <p:pic>
        <p:nvPicPr>
          <p:cNvPr id="8" name="Picture 7" descr="New Logo.jpg"/>
          <p:cNvPicPr>
            <a:picLocks noChangeAspect="1"/>
          </p:cNvPicPr>
          <p:nvPr userDrawn="1"/>
        </p:nvPicPr>
        <p:blipFill>
          <a:blip r:embed="rId2" cstate="print"/>
          <a:stretch>
            <a:fillRect/>
          </a:stretch>
        </p:blipFill>
        <p:spPr>
          <a:xfrm>
            <a:off x="846" y="8248"/>
            <a:ext cx="1361229" cy="908492"/>
          </a:xfrm>
          <a:prstGeom prst="rect">
            <a:avLst/>
          </a:prstGeom>
        </p:spPr>
      </p:pic>
      <p:sp>
        <p:nvSpPr>
          <p:cNvPr id="11" name="Footer Placeholder 4"/>
          <p:cNvSpPr txBox="1">
            <a:spLocks/>
          </p:cNvSpPr>
          <p:nvPr userDrawn="1"/>
        </p:nvSpPr>
        <p:spPr bwMode="auto">
          <a:xfrm>
            <a:off x="1862" y="6655414"/>
            <a:ext cx="3174797"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November 2013</a:t>
            </a:r>
            <a:endParaRPr lang="en-US" sz="1000" dirty="0">
              <a:solidFill>
                <a:srgbClr val="000000"/>
              </a:solidFill>
              <a:latin typeface="Arial" pitchFamily="34" charset="0"/>
            </a:endParaRPr>
          </a:p>
        </p:txBody>
      </p:sp>
    </p:spTree>
    <p:extLst>
      <p:ext uri="{BB962C8B-B14F-4D97-AF65-F5344CB8AC3E}">
        <p14:creationId xmlns:p14="http://schemas.microsoft.com/office/powerpoint/2010/main" val="41707451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GOES-R MSR">
    <p:spTree>
      <p:nvGrpSpPr>
        <p:cNvPr id="1" name=""/>
        <p:cNvGrpSpPr/>
        <p:nvPr/>
      </p:nvGrpSpPr>
      <p:grpSpPr>
        <a:xfrm>
          <a:off x="0" y="0"/>
          <a:ext cx="0" cy="0"/>
          <a:chOff x="0" y="0"/>
          <a:chExt cx="0" cy="0"/>
        </a:xfrm>
      </p:grpSpPr>
      <p:sp>
        <p:nvSpPr>
          <p:cNvPr id="5" name="Title 4"/>
          <p:cNvSpPr>
            <a:spLocks noGrp="1"/>
          </p:cNvSpPr>
          <p:nvPr>
            <p:ph type="title"/>
          </p:nvPr>
        </p:nvSpPr>
        <p:spPr>
          <a:xfrm>
            <a:off x="685800" y="76570"/>
            <a:ext cx="7772400" cy="765175"/>
          </a:xfrm>
          <a:prstGeom prst="rect">
            <a:avLst/>
          </a:prstGeom>
        </p:spPr>
        <p:txBody>
          <a:bodyPr/>
          <a:lstStyle>
            <a:lvl1pPr>
              <a:defRPr sz="2800">
                <a:latin typeface="Arial Black" pitchFamily="34" charset="0"/>
              </a:defRPr>
            </a:lvl1pPr>
          </a:lstStyle>
          <a:p>
            <a:r>
              <a:rPr lang="en-US" dirty="0" smtClean="0"/>
              <a:t>Click to edit Master title style</a:t>
            </a:r>
            <a:endParaRPr lang="en-US" dirty="0"/>
          </a:p>
        </p:txBody>
      </p:sp>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endParaRPr lang="en-US" sz="800" b="1" dirty="0">
              <a:solidFill>
                <a:srgbClr val="000000"/>
              </a:solidFill>
              <a:latin typeface="Arial" pitchFamily="34" charset="0"/>
            </a:endParaRP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pic>
        <p:nvPicPr>
          <p:cNvPr id="8" name="Picture 7" descr="New Logo.jpg"/>
          <p:cNvPicPr>
            <a:picLocks noChangeAspect="1"/>
          </p:cNvPicPr>
          <p:nvPr userDrawn="1"/>
        </p:nvPicPr>
        <p:blipFill>
          <a:blip r:embed="rId2" cstate="print"/>
          <a:stretch>
            <a:fillRect/>
          </a:stretch>
        </p:blipFill>
        <p:spPr>
          <a:xfrm>
            <a:off x="1862" y="1"/>
            <a:ext cx="1250471" cy="834571"/>
          </a:xfrm>
          <a:prstGeom prst="rect">
            <a:avLst/>
          </a:prstGeom>
        </p:spPr>
      </p:pic>
    </p:spTree>
    <p:extLst>
      <p:ext uri="{BB962C8B-B14F-4D97-AF65-F5344CB8AC3E}">
        <p14:creationId xmlns:p14="http://schemas.microsoft.com/office/powerpoint/2010/main" val="35621797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with D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110068"/>
            <a:ext cx="8229600" cy="521453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911778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usiness Assesment">
    <p:spTree>
      <p:nvGrpSpPr>
        <p:cNvPr id="1" name=""/>
        <p:cNvGrpSpPr/>
        <p:nvPr/>
      </p:nvGrpSpPr>
      <p:grpSpPr>
        <a:xfrm>
          <a:off x="0" y="0"/>
          <a:ext cx="0" cy="0"/>
          <a:chOff x="0" y="0"/>
          <a:chExt cx="0" cy="0"/>
        </a:xfrm>
      </p:grpSpPr>
      <p:sp>
        <p:nvSpPr>
          <p:cNvPr id="2" name="Title 1"/>
          <p:cNvSpPr>
            <a:spLocks noGrp="1"/>
          </p:cNvSpPr>
          <p:nvPr>
            <p:ph type="title"/>
          </p:nvPr>
        </p:nvSpPr>
        <p:spPr>
          <a:xfrm>
            <a:off x="2838295" y="117043"/>
            <a:ext cx="4352544" cy="599847"/>
          </a:xfrm>
        </p:spPr>
        <p:txBody>
          <a:bodyPr/>
          <a:lstStyle>
            <a:lvl1pPr>
              <a:defRPr baseline="0"/>
            </a:lvl1pPr>
          </a:lstStyle>
          <a:p>
            <a:r>
              <a:rPr lang="en-US" dirty="0" smtClean="0"/>
              <a:t>Click to edit Master title style</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900" b="0" dirty="0" smtClean="0">
                <a:latin typeface="Arial Narrow" pitchFamily="34" charset="0"/>
              </a:rPr>
              <a:t>May - 12</a:t>
            </a:r>
          </a:p>
          <a:p>
            <a:pPr algn="l"/>
            <a:r>
              <a:rPr lang="en-US" sz="900" b="0" dirty="0" smtClean="0">
                <a:latin typeface="Arial Narrow" pitchFamily="34" charset="0"/>
              </a:rPr>
              <a:t>Oct - 5</a:t>
            </a:r>
          </a:p>
          <a:p>
            <a:pPr algn="l"/>
            <a:r>
              <a:rPr lang="en-US" sz="900" b="0" dirty="0" smtClean="0">
                <a:latin typeface="Arial Narrow" pitchFamily="34" charset="0"/>
              </a:rPr>
              <a:t>$10.9B</a:t>
            </a:r>
            <a:endParaRPr lang="en-US" sz="1200" b="0" dirty="0">
              <a:latin typeface="Arial Narrow" pitchFamily="34" charset="0"/>
            </a:endParaRPr>
          </a:p>
        </p:txBody>
      </p:sp>
      <p:sp>
        <p:nvSpPr>
          <p:cNvPr id="18" name="Title 1"/>
          <p:cNvSpPr txBox="1">
            <a:spLocks/>
          </p:cNvSpPr>
          <p:nvPr userDrawn="1"/>
        </p:nvSpPr>
        <p:spPr bwMode="auto">
          <a:xfrm>
            <a:off x="1236269" y="123138"/>
            <a:ext cx="1018032"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dirty="0" smtClean="0">
                <a:solidFill>
                  <a:srgbClr val="000000"/>
                </a:solidFill>
                <a:latin typeface="Arial Narrow" pitchFamily="34" charset="0"/>
              </a:rPr>
              <a:t>Mission Baseline:</a:t>
            </a:r>
          </a:p>
          <a:p>
            <a:pPr algn="l"/>
            <a:r>
              <a:rPr lang="en-US" sz="1000" dirty="0" smtClean="0">
                <a:solidFill>
                  <a:srgbClr val="000000"/>
                </a:solidFill>
                <a:latin typeface="Arial Narrow" pitchFamily="34" charset="0"/>
              </a:rPr>
              <a:t>Approved LRD</a:t>
            </a:r>
          </a:p>
          <a:p>
            <a:pPr algn="l"/>
            <a:r>
              <a:rPr lang="en-US" sz="1000" dirty="0" smtClean="0">
                <a:solidFill>
                  <a:srgbClr val="000000"/>
                </a:solidFill>
                <a:latin typeface="Arial Narrow" pitchFamily="34" charset="0"/>
              </a:rPr>
              <a:t>Approved LLC</a:t>
            </a:r>
          </a:p>
        </p:txBody>
      </p:sp>
      <p:sp>
        <p:nvSpPr>
          <p:cNvPr id="21"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
        <p:nvSpPr>
          <p:cNvPr id="22" name="Title 1"/>
          <p:cNvSpPr txBox="1">
            <a:spLocks/>
          </p:cNvSpPr>
          <p:nvPr userDrawn="1"/>
        </p:nvSpPr>
        <p:spPr bwMode="auto">
          <a:xfrm>
            <a:off x="7248144" y="123137"/>
            <a:ext cx="1142390"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l"/>
            <a:r>
              <a:rPr lang="en-US" sz="1000" dirty="0" smtClean="0">
                <a:solidFill>
                  <a:srgbClr val="000000"/>
                </a:solidFill>
                <a:latin typeface="Arial Narrow" pitchFamily="34" charset="0"/>
              </a:rPr>
              <a:t>Technical:</a:t>
            </a:r>
          </a:p>
          <a:p>
            <a:pPr algn="l"/>
            <a:r>
              <a:rPr lang="en-US" sz="1000" dirty="0" smtClean="0">
                <a:solidFill>
                  <a:srgbClr val="000000"/>
                </a:solidFill>
                <a:latin typeface="Arial Narrow" pitchFamily="34" charset="0"/>
              </a:rPr>
              <a:t>Cost/Schedule:</a:t>
            </a:r>
          </a:p>
        </p:txBody>
      </p:sp>
      <p:cxnSp>
        <p:nvCxnSpPr>
          <p:cNvPr id="23" name="Straight Connector 22"/>
          <p:cNvCxnSpPr/>
          <p:nvPr userDrawn="1"/>
        </p:nvCxnSpPr>
        <p:spPr bwMode="auto">
          <a:xfrm>
            <a:off x="-1215" y="376394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5" name="Straight Connector 24"/>
          <p:cNvCxnSpPr/>
          <p:nvPr userDrawn="1"/>
        </p:nvCxnSpPr>
        <p:spPr bwMode="auto">
          <a:xfrm>
            <a:off x="4593946" y="1136566"/>
            <a:ext cx="0" cy="5505636"/>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28" name="Title 1"/>
          <p:cNvSpPr txBox="1">
            <a:spLocks/>
          </p:cNvSpPr>
          <p:nvPr userDrawn="1"/>
        </p:nvSpPr>
        <p:spPr bwMode="auto">
          <a:xfrm>
            <a:off x="-1215" y="861767"/>
            <a:ext cx="9142784" cy="30819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200" b="1" u="sng" dirty="0" smtClean="0">
                <a:solidFill>
                  <a:srgbClr val="333399"/>
                </a:solidFill>
                <a:latin typeface="Arial" pitchFamily="34" charset="0"/>
                <a:cs typeface="Arial" pitchFamily="34" charset="0"/>
              </a:rPr>
              <a:t>Business Assessment</a:t>
            </a:r>
          </a:p>
        </p:txBody>
      </p:sp>
      <p:sp>
        <p:nvSpPr>
          <p:cNvPr id="32" name="Title 1"/>
          <p:cNvSpPr txBox="1">
            <a:spLocks/>
          </p:cNvSpPr>
          <p:nvPr userDrawn="1"/>
        </p:nvSpPr>
        <p:spPr bwMode="auto">
          <a:xfrm>
            <a:off x="2" y="1136566"/>
            <a:ext cx="4593944"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u="sng" dirty="0" smtClean="0">
                <a:solidFill>
                  <a:srgbClr val="000000"/>
                </a:solidFill>
                <a:latin typeface="Arial" pitchFamily="34" charset="0"/>
                <a:cs typeface="Arial" pitchFamily="34" charset="0"/>
              </a:rPr>
              <a:t>Dash Board</a:t>
            </a:r>
          </a:p>
        </p:txBody>
      </p:sp>
      <p:sp>
        <p:nvSpPr>
          <p:cNvPr id="33" name="TextBox 3"/>
          <p:cNvSpPr txBox="1"/>
          <p:nvPr userDrawn="1"/>
        </p:nvSpPr>
        <p:spPr>
          <a:xfrm>
            <a:off x="-1" y="3765052"/>
            <a:ext cx="4593947"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b="1" u="sng" dirty="0">
                <a:solidFill>
                  <a:srgbClr val="000000"/>
                </a:solidFill>
                <a:cs typeface="Arial"/>
              </a:rPr>
              <a:t>Total Costs - FY13 </a:t>
            </a:r>
          </a:p>
        </p:txBody>
      </p:sp>
      <p:sp>
        <p:nvSpPr>
          <p:cNvPr id="34" name="Rectangle 427"/>
          <p:cNvSpPr>
            <a:spLocks noChangeArrowheads="1"/>
          </p:cNvSpPr>
          <p:nvPr userDrawn="1"/>
        </p:nvSpPr>
        <p:spPr bwMode="auto">
          <a:xfrm>
            <a:off x="4593946" y="3772989"/>
            <a:ext cx="454762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b="1" u="sng" dirty="0" smtClean="0">
                <a:solidFill>
                  <a:srgbClr val="000000"/>
                </a:solidFill>
                <a:latin typeface="Arial" pitchFamily="34" charset="0"/>
                <a:cs typeface="Times New Roman" pitchFamily="18" charset="0"/>
              </a:rPr>
              <a:t>Summary of GOES-R Allocated vs. Current EAC</a:t>
            </a:r>
            <a:endParaRPr lang="en-US" sz="1100" b="1" u="sng" dirty="0">
              <a:solidFill>
                <a:srgbClr val="000000"/>
              </a:solidFill>
              <a:latin typeface="Arial" pitchFamily="34" charset="0"/>
              <a:cs typeface="Times New Roman" pitchFamily="18" charset="0"/>
            </a:endParaRPr>
          </a:p>
        </p:txBody>
      </p:sp>
      <p:sp>
        <p:nvSpPr>
          <p:cNvPr id="36" name="Picture Placeholder 35"/>
          <p:cNvSpPr>
            <a:spLocks noGrp="1"/>
          </p:cNvSpPr>
          <p:nvPr>
            <p:ph type="pic" sz="quarter" idx="15"/>
          </p:nvPr>
        </p:nvSpPr>
        <p:spPr>
          <a:xfrm>
            <a:off x="2" y="1353311"/>
            <a:ext cx="4570175" cy="2355496"/>
          </a:xfrm>
          <a:prstGeom prst="rect">
            <a:avLst/>
          </a:prstGeom>
        </p:spPr>
        <p:txBody>
          <a:bodyPr/>
          <a:lstStyle/>
          <a:p>
            <a:endParaRPr lang="en-US" dirty="0"/>
          </a:p>
        </p:txBody>
      </p:sp>
      <p:sp>
        <p:nvSpPr>
          <p:cNvPr id="38" name="Picture Placeholder 37"/>
          <p:cNvSpPr>
            <a:spLocks noGrp="1"/>
          </p:cNvSpPr>
          <p:nvPr>
            <p:ph type="pic" sz="quarter" idx="16"/>
          </p:nvPr>
        </p:nvSpPr>
        <p:spPr>
          <a:xfrm>
            <a:off x="2" y="4242816"/>
            <a:ext cx="4570175" cy="2399386"/>
          </a:xfrm>
          <a:prstGeom prst="rect">
            <a:avLst/>
          </a:prstGeom>
        </p:spPr>
        <p:txBody>
          <a:bodyPr/>
          <a:lstStyle/>
          <a:p>
            <a:endParaRPr lang="en-US"/>
          </a:p>
        </p:txBody>
      </p:sp>
      <p:sp>
        <p:nvSpPr>
          <p:cNvPr id="40" name="Picture Placeholder 39"/>
          <p:cNvSpPr>
            <a:spLocks noGrp="1"/>
          </p:cNvSpPr>
          <p:nvPr>
            <p:ph type="pic" sz="quarter" idx="17"/>
          </p:nvPr>
        </p:nvSpPr>
        <p:spPr>
          <a:xfrm>
            <a:off x="4615892" y="4019952"/>
            <a:ext cx="4525676" cy="2622249"/>
          </a:xfrm>
          <a:prstGeom prst="rect">
            <a:avLst/>
          </a:prstGeom>
        </p:spPr>
        <p:txBody>
          <a:bodyPr/>
          <a:lstStyle/>
          <a:p>
            <a:endParaRPr lang="en-US" dirty="0"/>
          </a:p>
        </p:txBody>
      </p:sp>
      <p:sp>
        <p:nvSpPr>
          <p:cNvPr id="26" name="Content Placeholder 2"/>
          <p:cNvSpPr>
            <a:spLocks noGrp="1"/>
          </p:cNvSpPr>
          <p:nvPr>
            <p:ph sz="half" idx="11"/>
          </p:nvPr>
        </p:nvSpPr>
        <p:spPr>
          <a:xfrm>
            <a:off x="4615891" y="1360627"/>
            <a:ext cx="4528109" cy="2348179"/>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0" name="Title 1"/>
          <p:cNvSpPr txBox="1">
            <a:spLocks/>
          </p:cNvSpPr>
          <p:nvPr userDrawn="1"/>
        </p:nvSpPr>
        <p:spPr bwMode="auto">
          <a:xfrm>
            <a:off x="4593946" y="1136566"/>
            <a:ext cx="4547622"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u="sng" dirty="0" smtClean="0">
                <a:solidFill>
                  <a:srgbClr val="000000"/>
                </a:solidFill>
                <a:latin typeface="Arial" pitchFamily="34" charset="0"/>
                <a:cs typeface="Arial" pitchFamily="34" charset="0"/>
              </a:rPr>
              <a:t>Program Director’s  Assessment</a:t>
            </a:r>
          </a:p>
        </p:txBody>
      </p:sp>
    </p:spTree>
    <p:extLst>
      <p:ext uri="{BB962C8B-B14F-4D97-AF65-F5344CB8AC3E}">
        <p14:creationId xmlns:p14="http://schemas.microsoft.com/office/powerpoint/2010/main" val="369302994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endParaRPr lang="en-US" dirty="0"/>
          </a:p>
        </p:txBody>
      </p:sp>
      <p:sp>
        <p:nvSpPr>
          <p:cNvPr id="14" name="Footer Placeholder 5"/>
          <p:cNvSpPr>
            <a:spLocks noGrp="1"/>
          </p:cNvSpPr>
          <p:nvPr>
            <p:ph type="ftr" sz="quarter" idx="11"/>
          </p:nvPr>
        </p:nvSpPr>
        <p:spPr/>
        <p:txBody>
          <a:bodyPr/>
          <a:lstStyle>
            <a:lvl1pPr>
              <a:defRPr/>
            </a:lvl1pPr>
          </a:lstStyle>
          <a:p>
            <a:pPr>
              <a:defRPr/>
            </a:pPr>
            <a:endParaRPr lang="en-US" dirty="0"/>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Program Contingency">
    <p:spTree>
      <p:nvGrpSpPr>
        <p:cNvPr id="1" name=""/>
        <p:cNvGrpSpPr/>
        <p:nvPr/>
      </p:nvGrpSpPr>
      <p:grpSpPr>
        <a:xfrm>
          <a:off x="0" y="0"/>
          <a:ext cx="0" cy="0"/>
          <a:chOff x="0" y="0"/>
          <a:chExt cx="0" cy="0"/>
        </a:xfrm>
      </p:grpSpPr>
      <p:sp>
        <p:nvSpPr>
          <p:cNvPr id="2" name="Title 1"/>
          <p:cNvSpPr>
            <a:spLocks noGrp="1"/>
          </p:cNvSpPr>
          <p:nvPr>
            <p:ph type="title"/>
          </p:nvPr>
        </p:nvSpPr>
        <p:spPr>
          <a:xfrm>
            <a:off x="2838295" y="117043"/>
            <a:ext cx="4352544" cy="599847"/>
          </a:xfrm>
        </p:spPr>
        <p:txBody>
          <a:bodyPr/>
          <a:lstStyle>
            <a:lvl1pPr>
              <a:defRPr baseline="0"/>
            </a:lvl1pPr>
          </a:lstStyle>
          <a:p>
            <a:r>
              <a:rPr lang="en-US" dirty="0" smtClean="0"/>
              <a:t>Click to edit Master title style</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900" b="0" dirty="0" smtClean="0">
                <a:latin typeface="Arial Narrow" pitchFamily="34" charset="0"/>
              </a:rPr>
              <a:t>May - 12</a:t>
            </a:r>
          </a:p>
          <a:p>
            <a:pPr algn="l"/>
            <a:r>
              <a:rPr lang="en-US" sz="900" b="0" dirty="0" smtClean="0">
                <a:latin typeface="Arial Narrow" pitchFamily="34" charset="0"/>
              </a:rPr>
              <a:t>Oct - 5</a:t>
            </a:r>
          </a:p>
          <a:p>
            <a:pPr algn="l"/>
            <a:r>
              <a:rPr lang="en-US" sz="900" b="0" dirty="0" smtClean="0">
                <a:latin typeface="Arial Narrow" pitchFamily="34" charset="0"/>
              </a:rPr>
              <a:t>$10.9B</a:t>
            </a:r>
            <a:endParaRPr lang="en-US" sz="1200" b="0" dirty="0">
              <a:latin typeface="Arial Narrow" pitchFamily="34" charset="0"/>
            </a:endParaRPr>
          </a:p>
        </p:txBody>
      </p:sp>
      <p:sp>
        <p:nvSpPr>
          <p:cNvPr id="18" name="Title 1"/>
          <p:cNvSpPr txBox="1">
            <a:spLocks/>
          </p:cNvSpPr>
          <p:nvPr userDrawn="1"/>
        </p:nvSpPr>
        <p:spPr bwMode="auto">
          <a:xfrm>
            <a:off x="1236269" y="123138"/>
            <a:ext cx="1018032"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dirty="0" smtClean="0">
                <a:solidFill>
                  <a:srgbClr val="000000"/>
                </a:solidFill>
                <a:latin typeface="Arial Narrow" pitchFamily="34" charset="0"/>
              </a:rPr>
              <a:t>Mission Baseline:</a:t>
            </a:r>
          </a:p>
          <a:p>
            <a:pPr algn="l"/>
            <a:r>
              <a:rPr lang="en-US" sz="1000" dirty="0" smtClean="0">
                <a:solidFill>
                  <a:srgbClr val="000000"/>
                </a:solidFill>
                <a:latin typeface="Arial Narrow" pitchFamily="34" charset="0"/>
              </a:rPr>
              <a:t>Approved LRD</a:t>
            </a:r>
          </a:p>
          <a:p>
            <a:pPr algn="l"/>
            <a:r>
              <a:rPr lang="en-US" sz="1000" dirty="0" smtClean="0">
                <a:solidFill>
                  <a:srgbClr val="000000"/>
                </a:solidFill>
                <a:latin typeface="Arial Narrow" pitchFamily="34" charset="0"/>
              </a:rPr>
              <a:t>Approved LLC</a:t>
            </a:r>
          </a:p>
        </p:txBody>
      </p:sp>
      <p:sp>
        <p:nvSpPr>
          <p:cNvPr id="21"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
        <p:nvSpPr>
          <p:cNvPr id="22" name="Title 1"/>
          <p:cNvSpPr txBox="1">
            <a:spLocks/>
          </p:cNvSpPr>
          <p:nvPr userDrawn="1"/>
        </p:nvSpPr>
        <p:spPr bwMode="auto">
          <a:xfrm>
            <a:off x="7248144" y="123137"/>
            <a:ext cx="1142390"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l"/>
            <a:r>
              <a:rPr lang="en-US" sz="1000" dirty="0" smtClean="0">
                <a:solidFill>
                  <a:srgbClr val="000000"/>
                </a:solidFill>
                <a:latin typeface="Arial Narrow" pitchFamily="34" charset="0"/>
              </a:rPr>
              <a:t>Technical:</a:t>
            </a:r>
          </a:p>
          <a:p>
            <a:pPr algn="l"/>
            <a:r>
              <a:rPr lang="en-US" sz="1000" dirty="0" smtClean="0">
                <a:solidFill>
                  <a:srgbClr val="000000"/>
                </a:solidFill>
                <a:latin typeface="Arial Narrow" pitchFamily="34" charset="0"/>
              </a:rPr>
              <a:t>Cost/Schedule:</a:t>
            </a:r>
          </a:p>
        </p:txBody>
      </p:sp>
      <p:cxnSp>
        <p:nvCxnSpPr>
          <p:cNvPr id="23" name="Straight Connector 22"/>
          <p:cNvCxnSpPr/>
          <p:nvPr userDrawn="1"/>
        </p:nvCxnSpPr>
        <p:spPr bwMode="auto">
          <a:xfrm>
            <a:off x="-1215" y="376394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5" name="Straight Connector 24"/>
          <p:cNvCxnSpPr/>
          <p:nvPr userDrawn="1"/>
        </p:nvCxnSpPr>
        <p:spPr bwMode="auto">
          <a:xfrm>
            <a:off x="4564685" y="1136566"/>
            <a:ext cx="0" cy="5505636"/>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28" name="Title 1"/>
          <p:cNvSpPr txBox="1">
            <a:spLocks/>
          </p:cNvSpPr>
          <p:nvPr userDrawn="1"/>
        </p:nvSpPr>
        <p:spPr bwMode="auto">
          <a:xfrm>
            <a:off x="-1215" y="861767"/>
            <a:ext cx="9142784" cy="30819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200" b="1" u="sng" dirty="0" smtClean="0">
                <a:solidFill>
                  <a:srgbClr val="333399"/>
                </a:solidFill>
                <a:latin typeface="Arial" pitchFamily="34" charset="0"/>
                <a:cs typeface="Arial" pitchFamily="34" charset="0"/>
              </a:rPr>
              <a:t>Program Contingency/Liens/Threats</a:t>
            </a:r>
          </a:p>
        </p:txBody>
      </p:sp>
      <p:sp>
        <p:nvSpPr>
          <p:cNvPr id="33" name="TextBox 3"/>
          <p:cNvSpPr txBox="1"/>
          <p:nvPr userDrawn="1"/>
        </p:nvSpPr>
        <p:spPr>
          <a:xfrm>
            <a:off x="-1" y="3765052"/>
            <a:ext cx="4564686"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b="1" u="sng" dirty="0" smtClean="0">
                <a:solidFill>
                  <a:srgbClr val="000000"/>
                </a:solidFill>
                <a:cs typeface="Times New Roman" pitchFamily="18" charset="0"/>
              </a:rPr>
              <a:t>Total Budget % Contingency (against development-to-go)</a:t>
            </a:r>
            <a:endParaRPr lang="en-US" b="1" u="sng" dirty="0">
              <a:solidFill>
                <a:srgbClr val="000000"/>
              </a:solidFill>
              <a:cs typeface="Times New Roman" pitchFamily="18" charset="0"/>
            </a:endParaRPr>
          </a:p>
        </p:txBody>
      </p:sp>
      <p:sp>
        <p:nvSpPr>
          <p:cNvPr id="36" name="Picture Placeholder 35"/>
          <p:cNvSpPr>
            <a:spLocks noGrp="1"/>
          </p:cNvSpPr>
          <p:nvPr>
            <p:ph type="pic" sz="quarter" idx="15"/>
          </p:nvPr>
        </p:nvSpPr>
        <p:spPr>
          <a:xfrm>
            <a:off x="-1215" y="1360627"/>
            <a:ext cx="4536639" cy="2370125"/>
          </a:xfrm>
          <a:prstGeom prst="rect">
            <a:avLst/>
          </a:prstGeom>
        </p:spPr>
        <p:txBody>
          <a:bodyPr/>
          <a:lstStyle/>
          <a:p>
            <a:endParaRPr lang="en-US" dirty="0"/>
          </a:p>
        </p:txBody>
      </p:sp>
      <p:sp>
        <p:nvSpPr>
          <p:cNvPr id="38" name="Picture Placeholder 37"/>
          <p:cNvSpPr>
            <a:spLocks noGrp="1"/>
          </p:cNvSpPr>
          <p:nvPr>
            <p:ph type="pic" sz="quarter" idx="16"/>
          </p:nvPr>
        </p:nvSpPr>
        <p:spPr>
          <a:xfrm>
            <a:off x="-1215" y="4023840"/>
            <a:ext cx="4543955" cy="2618362"/>
          </a:xfrm>
          <a:prstGeom prst="rect">
            <a:avLst/>
          </a:prstGeom>
        </p:spPr>
        <p:txBody>
          <a:bodyPr/>
          <a:lstStyle/>
          <a:p>
            <a:endParaRPr lang="en-US"/>
          </a:p>
        </p:txBody>
      </p:sp>
      <p:sp>
        <p:nvSpPr>
          <p:cNvPr id="40" name="Picture Placeholder 39"/>
          <p:cNvSpPr>
            <a:spLocks noGrp="1"/>
          </p:cNvSpPr>
          <p:nvPr>
            <p:ph type="pic" sz="quarter" idx="17"/>
          </p:nvPr>
        </p:nvSpPr>
        <p:spPr>
          <a:xfrm>
            <a:off x="4586631" y="4337914"/>
            <a:ext cx="4554938" cy="1726387"/>
          </a:xfrm>
          <a:prstGeom prst="rect">
            <a:avLst/>
          </a:prstGeom>
        </p:spPr>
        <p:txBody>
          <a:bodyPr/>
          <a:lstStyle/>
          <a:p>
            <a:endParaRPr lang="en-US" dirty="0"/>
          </a:p>
        </p:txBody>
      </p:sp>
      <p:sp>
        <p:nvSpPr>
          <p:cNvPr id="4" name="Table Placeholder 3"/>
          <p:cNvSpPr>
            <a:spLocks noGrp="1"/>
          </p:cNvSpPr>
          <p:nvPr>
            <p:ph type="tbl" sz="quarter" idx="18"/>
          </p:nvPr>
        </p:nvSpPr>
        <p:spPr>
          <a:xfrm>
            <a:off x="4593947" y="1360627"/>
            <a:ext cx="4550054" cy="2370124"/>
          </a:xfrm>
          <a:prstGeom prst="rect">
            <a:avLst/>
          </a:prstGeom>
        </p:spPr>
        <p:txBody>
          <a:bodyPr/>
          <a:lstStyle/>
          <a:p>
            <a:endParaRPr lang="en-US"/>
          </a:p>
        </p:txBody>
      </p:sp>
    </p:spTree>
    <p:extLst>
      <p:ext uri="{BB962C8B-B14F-4D97-AF65-F5344CB8AC3E}">
        <p14:creationId xmlns:p14="http://schemas.microsoft.com/office/powerpoint/2010/main" val="174392334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chedule Assessment">
    <p:spTree>
      <p:nvGrpSpPr>
        <p:cNvPr id="1" name=""/>
        <p:cNvGrpSpPr/>
        <p:nvPr/>
      </p:nvGrpSpPr>
      <p:grpSpPr>
        <a:xfrm>
          <a:off x="0" y="0"/>
          <a:ext cx="0" cy="0"/>
          <a:chOff x="0" y="0"/>
          <a:chExt cx="0" cy="0"/>
        </a:xfrm>
      </p:grpSpPr>
      <p:sp>
        <p:nvSpPr>
          <p:cNvPr id="2" name="Title 1"/>
          <p:cNvSpPr>
            <a:spLocks noGrp="1"/>
          </p:cNvSpPr>
          <p:nvPr>
            <p:ph type="title"/>
          </p:nvPr>
        </p:nvSpPr>
        <p:spPr>
          <a:xfrm>
            <a:off x="2838295" y="117043"/>
            <a:ext cx="4352544" cy="599847"/>
          </a:xfrm>
        </p:spPr>
        <p:txBody>
          <a:bodyPr/>
          <a:lstStyle>
            <a:lvl1pPr>
              <a:defRPr baseline="0"/>
            </a:lvl1pPr>
          </a:lstStyle>
          <a:p>
            <a:r>
              <a:rPr lang="en-US" dirty="0" smtClean="0"/>
              <a:t>Click to edit Master title style</a:t>
            </a:r>
            <a:endParaRPr lang="en-US" dirty="0"/>
          </a:p>
        </p:txBody>
      </p:sp>
      <p:sp>
        <p:nvSpPr>
          <p:cNvPr id="4" name="Content Placeholder 3"/>
          <p:cNvSpPr>
            <a:spLocks noGrp="1"/>
          </p:cNvSpPr>
          <p:nvPr>
            <p:ph sz="half" idx="2"/>
          </p:nvPr>
        </p:nvSpPr>
        <p:spPr>
          <a:xfrm>
            <a:off x="4637837" y="1360626"/>
            <a:ext cx="4503732" cy="2403315"/>
          </a:xfrm>
          <a:prstGeom prst="rect">
            <a:avLst/>
          </a:prstGeom>
        </p:spPr>
        <p:txBody>
          <a:bodyPr/>
          <a:lstStyle>
            <a:lvl1pPr>
              <a:defRPr sz="1100">
                <a:latin typeface="Arial" pitchFamily="34" charset="0"/>
                <a:cs typeface="Arial" pitchFamily="34" charset="0"/>
              </a:defRPr>
            </a:lvl1pPr>
            <a:lvl2pPr>
              <a:defRPr sz="1100">
                <a:latin typeface="Arial" pitchFamily="34" charset="0"/>
                <a:cs typeface="Arial" pitchFamily="34" charset="0"/>
              </a:defRPr>
            </a:lvl2pPr>
            <a:lvl3pPr>
              <a:defRPr sz="1100">
                <a:latin typeface="Arial" pitchFamily="34" charset="0"/>
                <a:cs typeface="Arial" pitchFamily="34" charset="0"/>
              </a:defRPr>
            </a:lvl3pPr>
            <a:lvl4pPr>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900" b="0" dirty="0" smtClean="0">
                <a:latin typeface="Arial Narrow" pitchFamily="34" charset="0"/>
              </a:rPr>
              <a:t>May - 12</a:t>
            </a:r>
          </a:p>
          <a:p>
            <a:pPr algn="l"/>
            <a:r>
              <a:rPr lang="en-US" sz="900" b="0" dirty="0" smtClean="0">
                <a:latin typeface="Arial Narrow" pitchFamily="34" charset="0"/>
              </a:rPr>
              <a:t>Oct - 5</a:t>
            </a:r>
          </a:p>
          <a:p>
            <a:pPr algn="l"/>
            <a:r>
              <a:rPr lang="en-US" sz="900" b="0" dirty="0" smtClean="0">
                <a:latin typeface="Arial Narrow" pitchFamily="34" charset="0"/>
              </a:rPr>
              <a:t>$10.9B</a:t>
            </a:r>
            <a:endParaRPr lang="en-US" sz="1200" b="0" dirty="0">
              <a:latin typeface="Arial Narrow" pitchFamily="34" charset="0"/>
            </a:endParaRPr>
          </a:p>
        </p:txBody>
      </p:sp>
      <p:sp>
        <p:nvSpPr>
          <p:cNvPr id="18" name="Title 1"/>
          <p:cNvSpPr txBox="1">
            <a:spLocks/>
          </p:cNvSpPr>
          <p:nvPr userDrawn="1"/>
        </p:nvSpPr>
        <p:spPr bwMode="auto">
          <a:xfrm>
            <a:off x="1236269" y="123138"/>
            <a:ext cx="1018032"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dirty="0" smtClean="0">
                <a:solidFill>
                  <a:srgbClr val="000000"/>
                </a:solidFill>
                <a:latin typeface="Arial Narrow" pitchFamily="34" charset="0"/>
              </a:rPr>
              <a:t>Mission Baseline:</a:t>
            </a:r>
          </a:p>
          <a:p>
            <a:pPr algn="l"/>
            <a:r>
              <a:rPr lang="en-US" sz="1000" dirty="0" smtClean="0">
                <a:solidFill>
                  <a:srgbClr val="000000"/>
                </a:solidFill>
                <a:latin typeface="Arial Narrow" pitchFamily="34" charset="0"/>
              </a:rPr>
              <a:t>Approved LRD</a:t>
            </a:r>
          </a:p>
          <a:p>
            <a:pPr algn="l"/>
            <a:r>
              <a:rPr lang="en-US" sz="1000" dirty="0" smtClean="0">
                <a:solidFill>
                  <a:srgbClr val="000000"/>
                </a:solidFill>
                <a:latin typeface="Arial Narrow" pitchFamily="34" charset="0"/>
              </a:rPr>
              <a:t>Approved LLC</a:t>
            </a:r>
          </a:p>
        </p:txBody>
      </p:sp>
      <p:sp>
        <p:nvSpPr>
          <p:cNvPr id="21"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
        <p:nvSpPr>
          <p:cNvPr id="22" name="Title 1"/>
          <p:cNvSpPr txBox="1">
            <a:spLocks/>
          </p:cNvSpPr>
          <p:nvPr userDrawn="1"/>
        </p:nvSpPr>
        <p:spPr bwMode="auto">
          <a:xfrm>
            <a:off x="7248144" y="123137"/>
            <a:ext cx="1142390"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l"/>
            <a:r>
              <a:rPr lang="en-US" sz="1000" dirty="0" smtClean="0">
                <a:solidFill>
                  <a:srgbClr val="000000"/>
                </a:solidFill>
                <a:latin typeface="Arial Narrow" pitchFamily="34" charset="0"/>
              </a:rPr>
              <a:t>Technical:</a:t>
            </a:r>
          </a:p>
          <a:p>
            <a:pPr algn="l"/>
            <a:r>
              <a:rPr lang="en-US" sz="1000" dirty="0" smtClean="0">
                <a:solidFill>
                  <a:srgbClr val="000000"/>
                </a:solidFill>
                <a:latin typeface="Arial Narrow" pitchFamily="34" charset="0"/>
              </a:rPr>
              <a:t>Cost/Schedule:</a:t>
            </a:r>
          </a:p>
        </p:txBody>
      </p:sp>
      <p:cxnSp>
        <p:nvCxnSpPr>
          <p:cNvPr id="23" name="Straight Connector 22"/>
          <p:cNvCxnSpPr/>
          <p:nvPr userDrawn="1"/>
        </p:nvCxnSpPr>
        <p:spPr bwMode="auto">
          <a:xfrm>
            <a:off x="-1215" y="376394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5" name="Straight Connector 24"/>
          <p:cNvCxnSpPr/>
          <p:nvPr userDrawn="1"/>
        </p:nvCxnSpPr>
        <p:spPr bwMode="auto">
          <a:xfrm>
            <a:off x="4586625" y="1136566"/>
            <a:ext cx="0" cy="5505636"/>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28" name="Title 1"/>
          <p:cNvSpPr txBox="1">
            <a:spLocks/>
          </p:cNvSpPr>
          <p:nvPr userDrawn="1"/>
        </p:nvSpPr>
        <p:spPr bwMode="auto">
          <a:xfrm>
            <a:off x="-1215" y="861767"/>
            <a:ext cx="9142784" cy="30819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200" b="1" u="sng" dirty="0" smtClean="0">
                <a:solidFill>
                  <a:srgbClr val="333399"/>
                </a:solidFill>
                <a:latin typeface="Arial" pitchFamily="34" charset="0"/>
                <a:cs typeface="Arial" pitchFamily="34" charset="0"/>
              </a:rPr>
              <a:t>Schedule Assessment</a:t>
            </a:r>
          </a:p>
        </p:txBody>
      </p:sp>
      <p:sp>
        <p:nvSpPr>
          <p:cNvPr id="32" name="Title 1"/>
          <p:cNvSpPr txBox="1">
            <a:spLocks/>
          </p:cNvSpPr>
          <p:nvPr userDrawn="1"/>
        </p:nvSpPr>
        <p:spPr bwMode="auto">
          <a:xfrm>
            <a:off x="2" y="1136566"/>
            <a:ext cx="4418379"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u="sng" dirty="0" smtClean="0">
                <a:solidFill>
                  <a:srgbClr val="000000"/>
                </a:solidFill>
                <a:latin typeface="Arial" pitchFamily="34" charset="0"/>
                <a:cs typeface="Arial" pitchFamily="34" charset="0"/>
              </a:rPr>
              <a:t>Dash Board</a:t>
            </a:r>
          </a:p>
        </p:txBody>
      </p:sp>
      <p:sp>
        <p:nvSpPr>
          <p:cNvPr id="33" name="TextBox 3"/>
          <p:cNvSpPr txBox="1"/>
          <p:nvPr userDrawn="1"/>
        </p:nvSpPr>
        <p:spPr>
          <a:xfrm>
            <a:off x="-1" y="3765052"/>
            <a:ext cx="4570178"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b="1" u="sng" dirty="0" smtClean="0">
                <a:solidFill>
                  <a:srgbClr val="000000"/>
                </a:solidFill>
                <a:cs typeface="Arial"/>
              </a:rPr>
              <a:t>Total Slack</a:t>
            </a:r>
            <a:endParaRPr lang="en-US" b="1" u="sng" dirty="0">
              <a:solidFill>
                <a:srgbClr val="000000"/>
              </a:solidFill>
              <a:cs typeface="Arial"/>
            </a:endParaRPr>
          </a:p>
        </p:txBody>
      </p:sp>
      <p:sp>
        <p:nvSpPr>
          <p:cNvPr id="34" name="Rectangle 427"/>
          <p:cNvSpPr>
            <a:spLocks noChangeArrowheads="1"/>
          </p:cNvSpPr>
          <p:nvPr userDrawn="1"/>
        </p:nvSpPr>
        <p:spPr bwMode="auto">
          <a:xfrm>
            <a:off x="4586625" y="3772989"/>
            <a:ext cx="455494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b="1" u="sng" dirty="0" smtClean="0">
                <a:solidFill>
                  <a:srgbClr val="000000"/>
                </a:solidFill>
                <a:latin typeface="Arial" pitchFamily="34" charset="0"/>
                <a:cs typeface="Times New Roman" pitchFamily="18" charset="0"/>
              </a:rPr>
              <a:t>Major Deliverable</a:t>
            </a:r>
          </a:p>
        </p:txBody>
      </p:sp>
      <p:sp>
        <p:nvSpPr>
          <p:cNvPr id="40" name="Picture Placeholder 39"/>
          <p:cNvSpPr>
            <a:spLocks noGrp="1"/>
          </p:cNvSpPr>
          <p:nvPr>
            <p:ph type="pic" sz="quarter" idx="17"/>
          </p:nvPr>
        </p:nvSpPr>
        <p:spPr>
          <a:xfrm>
            <a:off x="4630521" y="4019952"/>
            <a:ext cx="4513479" cy="2622249"/>
          </a:xfrm>
          <a:prstGeom prst="rect">
            <a:avLst/>
          </a:prstGeom>
        </p:spPr>
        <p:txBody>
          <a:bodyPr/>
          <a:lstStyle/>
          <a:p>
            <a:endParaRPr lang="en-US" dirty="0"/>
          </a:p>
        </p:txBody>
      </p:sp>
      <p:sp>
        <p:nvSpPr>
          <p:cNvPr id="26" name="Title 1"/>
          <p:cNvSpPr txBox="1">
            <a:spLocks/>
          </p:cNvSpPr>
          <p:nvPr userDrawn="1"/>
        </p:nvSpPr>
        <p:spPr bwMode="auto">
          <a:xfrm>
            <a:off x="4418381" y="1136565"/>
            <a:ext cx="4725620"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eaLnBrk="1" hangingPunct="1"/>
            <a:r>
              <a:rPr lang="en-US" sz="1100" b="1" u="sng" dirty="0" smtClean="0">
                <a:solidFill>
                  <a:srgbClr val="000000"/>
                </a:solidFill>
                <a:latin typeface="Arial" pitchFamily="34" charset="0"/>
                <a:cs typeface="Times New Roman" pitchFamily="18" charset="0"/>
              </a:rPr>
              <a:t>Program Director’s  Assessment </a:t>
            </a:r>
            <a:endParaRPr lang="en-US" sz="1100" b="1" u="sng" dirty="0">
              <a:solidFill>
                <a:srgbClr val="000000"/>
              </a:solidFill>
              <a:latin typeface="Arial" pitchFamily="34" charset="0"/>
              <a:cs typeface="Times New Roman" pitchFamily="18" charset="0"/>
            </a:endParaRPr>
          </a:p>
        </p:txBody>
      </p:sp>
    </p:spTree>
    <p:extLst>
      <p:ext uri="{BB962C8B-B14F-4D97-AF65-F5344CB8AC3E}">
        <p14:creationId xmlns:p14="http://schemas.microsoft.com/office/powerpoint/2010/main" val="55438368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Pictures">
    <p:spTree>
      <p:nvGrpSpPr>
        <p:cNvPr id="1" name=""/>
        <p:cNvGrpSpPr/>
        <p:nvPr/>
      </p:nvGrpSpPr>
      <p:grpSpPr>
        <a:xfrm>
          <a:off x="0" y="0"/>
          <a:ext cx="0" cy="0"/>
          <a:chOff x="0" y="0"/>
          <a:chExt cx="0" cy="0"/>
        </a:xfrm>
      </p:grpSpPr>
      <p:sp>
        <p:nvSpPr>
          <p:cNvPr id="2" name="Title 1"/>
          <p:cNvSpPr>
            <a:spLocks noGrp="1"/>
          </p:cNvSpPr>
          <p:nvPr>
            <p:ph type="title"/>
          </p:nvPr>
        </p:nvSpPr>
        <p:spPr>
          <a:xfrm>
            <a:off x="0" y="5616"/>
            <a:ext cx="9144000" cy="804706"/>
          </a:xfrm>
        </p:spPr>
        <p:txBody>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0" y="811988"/>
            <a:ext cx="9144000" cy="5830215"/>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89042937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VMS Quads_opt 2">
    <p:spTree>
      <p:nvGrpSpPr>
        <p:cNvPr id="1" name=""/>
        <p:cNvGrpSpPr/>
        <p:nvPr/>
      </p:nvGrpSpPr>
      <p:grpSpPr>
        <a:xfrm>
          <a:off x="0" y="0"/>
          <a:ext cx="0" cy="0"/>
          <a:chOff x="0" y="0"/>
          <a:chExt cx="0" cy="0"/>
        </a:xfrm>
      </p:grpSpPr>
      <p:sp>
        <p:nvSpPr>
          <p:cNvPr id="2" name="Title 1"/>
          <p:cNvSpPr>
            <a:spLocks noGrp="1"/>
          </p:cNvSpPr>
          <p:nvPr>
            <p:ph type="title"/>
          </p:nvPr>
        </p:nvSpPr>
        <p:spPr>
          <a:xfrm>
            <a:off x="1837426" y="117044"/>
            <a:ext cx="5495027" cy="599847"/>
          </a:xfrm>
        </p:spPr>
        <p:txBody>
          <a:bodyPr/>
          <a:lstStyle>
            <a:lvl1pPr>
              <a:defRPr baseline="0"/>
            </a:lvl1pPr>
          </a:lstStyle>
          <a:p>
            <a:r>
              <a:rPr lang="en-US" dirty="0" smtClean="0"/>
              <a:t>Click to edit Master title style</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3" name="Straight Connector 22"/>
          <p:cNvCxnSpPr/>
          <p:nvPr userDrawn="1"/>
        </p:nvCxnSpPr>
        <p:spPr bwMode="auto">
          <a:xfrm>
            <a:off x="-1215" y="376394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5" name="Straight Connector 24"/>
          <p:cNvCxnSpPr/>
          <p:nvPr userDrawn="1"/>
        </p:nvCxnSpPr>
        <p:spPr bwMode="auto">
          <a:xfrm>
            <a:off x="4593947" y="1136566"/>
            <a:ext cx="0" cy="5505636"/>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32" name="Title 1"/>
          <p:cNvSpPr txBox="1">
            <a:spLocks/>
          </p:cNvSpPr>
          <p:nvPr userDrawn="1"/>
        </p:nvSpPr>
        <p:spPr bwMode="auto">
          <a:xfrm>
            <a:off x="3" y="1136567"/>
            <a:ext cx="4593944"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dirty="0" smtClean="0">
                <a:solidFill>
                  <a:srgbClr val="000000"/>
                </a:solidFill>
                <a:latin typeface="Arial" pitchFamily="34" charset="0"/>
                <a:cs typeface="Arial" pitchFamily="34" charset="0"/>
              </a:rPr>
              <a:t>EAC ($M)</a:t>
            </a:r>
          </a:p>
        </p:txBody>
      </p:sp>
      <p:sp>
        <p:nvSpPr>
          <p:cNvPr id="33" name="TextBox 3"/>
          <p:cNvSpPr txBox="1"/>
          <p:nvPr userDrawn="1"/>
        </p:nvSpPr>
        <p:spPr>
          <a:xfrm>
            <a:off x="0" y="3765053"/>
            <a:ext cx="4593947"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b="1" dirty="0" smtClean="0">
                <a:solidFill>
                  <a:srgbClr val="000000"/>
                </a:solidFill>
                <a:cs typeface="Arial"/>
              </a:rPr>
              <a:t>TCPI</a:t>
            </a:r>
            <a:endParaRPr lang="en-US" b="1" dirty="0">
              <a:solidFill>
                <a:srgbClr val="000000"/>
              </a:solidFill>
              <a:cs typeface="Arial"/>
            </a:endParaRPr>
          </a:p>
        </p:txBody>
      </p:sp>
      <p:sp>
        <p:nvSpPr>
          <p:cNvPr id="34" name="Rectangle 427"/>
          <p:cNvSpPr>
            <a:spLocks noChangeArrowheads="1"/>
          </p:cNvSpPr>
          <p:nvPr userDrawn="1"/>
        </p:nvSpPr>
        <p:spPr bwMode="auto">
          <a:xfrm>
            <a:off x="4593946" y="3772989"/>
            <a:ext cx="45476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b="1" dirty="0" smtClean="0">
                <a:solidFill>
                  <a:srgbClr val="000000"/>
                </a:solidFill>
                <a:latin typeface="Arial" pitchFamily="34" charset="0"/>
                <a:cs typeface="Times New Roman" pitchFamily="18" charset="0"/>
              </a:rPr>
              <a:t>CPLI for FM1</a:t>
            </a:r>
            <a:endParaRPr lang="en-US" sz="1100" b="1" dirty="0">
              <a:solidFill>
                <a:srgbClr val="000000"/>
              </a:solidFill>
              <a:latin typeface="Arial" pitchFamily="34" charset="0"/>
              <a:cs typeface="Times New Roman" pitchFamily="18" charset="0"/>
            </a:endParaRPr>
          </a:p>
        </p:txBody>
      </p:sp>
      <p:sp>
        <p:nvSpPr>
          <p:cNvPr id="36" name="Picture Placeholder 35"/>
          <p:cNvSpPr>
            <a:spLocks noGrp="1"/>
          </p:cNvSpPr>
          <p:nvPr>
            <p:ph type="pic" sz="quarter" idx="15"/>
          </p:nvPr>
        </p:nvSpPr>
        <p:spPr>
          <a:xfrm>
            <a:off x="3" y="1353312"/>
            <a:ext cx="4570175" cy="2355496"/>
          </a:xfrm>
          <a:prstGeom prst="rect">
            <a:avLst/>
          </a:prstGeom>
        </p:spPr>
        <p:txBody>
          <a:bodyPr/>
          <a:lstStyle/>
          <a:p>
            <a:endParaRPr lang="en-US" dirty="0"/>
          </a:p>
        </p:txBody>
      </p:sp>
      <p:sp>
        <p:nvSpPr>
          <p:cNvPr id="38" name="Picture Placeholder 37"/>
          <p:cNvSpPr>
            <a:spLocks noGrp="1"/>
          </p:cNvSpPr>
          <p:nvPr>
            <p:ph type="pic" sz="quarter" idx="16"/>
          </p:nvPr>
        </p:nvSpPr>
        <p:spPr>
          <a:xfrm>
            <a:off x="3" y="4025974"/>
            <a:ext cx="4570175" cy="2616229"/>
          </a:xfrm>
          <a:prstGeom prst="rect">
            <a:avLst/>
          </a:prstGeom>
        </p:spPr>
        <p:txBody>
          <a:bodyPr/>
          <a:lstStyle/>
          <a:p>
            <a:endParaRPr lang="en-US" dirty="0"/>
          </a:p>
        </p:txBody>
      </p:sp>
      <p:sp>
        <p:nvSpPr>
          <p:cNvPr id="40" name="Picture Placeholder 39"/>
          <p:cNvSpPr>
            <a:spLocks noGrp="1"/>
          </p:cNvSpPr>
          <p:nvPr>
            <p:ph type="pic" sz="quarter" idx="17"/>
          </p:nvPr>
        </p:nvSpPr>
        <p:spPr>
          <a:xfrm>
            <a:off x="4615893" y="4034599"/>
            <a:ext cx="4525676" cy="2607602"/>
          </a:xfrm>
          <a:prstGeom prst="rect">
            <a:avLst/>
          </a:prstGeom>
        </p:spPr>
        <p:txBody>
          <a:bodyPr/>
          <a:lstStyle/>
          <a:p>
            <a:endParaRPr lang="en-US" dirty="0"/>
          </a:p>
        </p:txBody>
      </p:sp>
      <p:sp>
        <p:nvSpPr>
          <p:cNvPr id="20" name="Title 1"/>
          <p:cNvSpPr txBox="1">
            <a:spLocks/>
          </p:cNvSpPr>
          <p:nvPr userDrawn="1"/>
        </p:nvSpPr>
        <p:spPr bwMode="auto">
          <a:xfrm>
            <a:off x="4593946" y="1136567"/>
            <a:ext cx="4547623"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dirty="0" smtClean="0">
                <a:solidFill>
                  <a:srgbClr val="000000"/>
                </a:solidFill>
                <a:latin typeface="Arial" pitchFamily="34" charset="0"/>
                <a:cs typeface="Arial" pitchFamily="34" charset="0"/>
              </a:rPr>
              <a:t>CPI/SPI – Cur and Cum</a:t>
            </a:r>
          </a:p>
        </p:txBody>
      </p:sp>
      <p:sp>
        <p:nvSpPr>
          <p:cNvPr id="29" name="Picture Placeholder 35"/>
          <p:cNvSpPr>
            <a:spLocks noGrp="1"/>
          </p:cNvSpPr>
          <p:nvPr>
            <p:ph type="pic" sz="quarter" idx="19"/>
          </p:nvPr>
        </p:nvSpPr>
        <p:spPr>
          <a:xfrm>
            <a:off x="4638140" y="1360628"/>
            <a:ext cx="4505861" cy="2355496"/>
          </a:xfrm>
          <a:prstGeom prst="rect">
            <a:avLst/>
          </a:prstGeom>
        </p:spPr>
        <p:txBody>
          <a:bodyPr/>
          <a:lstStyle/>
          <a:p>
            <a:endParaRPr lang="en-US" dirty="0"/>
          </a:p>
        </p:txBody>
      </p:sp>
      <p:sp>
        <p:nvSpPr>
          <p:cNvPr id="4" name="Content Placeholder 3"/>
          <p:cNvSpPr>
            <a:spLocks noGrp="1"/>
          </p:cNvSpPr>
          <p:nvPr>
            <p:ph sz="quarter" idx="20" hasCustomPrompt="1"/>
          </p:nvPr>
        </p:nvSpPr>
        <p:spPr>
          <a:xfrm>
            <a:off x="-1214" y="887751"/>
            <a:ext cx="9145215" cy="214312"/>
          </a:xfrm>
          <a:prstGeom prst="rect">
            <a:avLst/>
          </a:prstGeom>
        </p:spPr>
        <p:txBody>
          <a:bodyPr/>
          <a:lstStyle>
            <a:lvl1pPr marL="0" indent="0" algn="ctr">
              <a:buNone/>
              <a:defRPr sz="1200" b="1" u="sng">
                <a:solidFill>
                  <a:srgbClr val="333399"/>
                </a:solidFill>
                <a:latin typeface="Arial" pitchFamily="34" charset="0"/>
                <a:cs typeface="Arial" pitchFamily="34" charset="0"/>
              </a:defRPr>
            </a:lvl1pPr>
          </a:lstStyle>
          <a:p>
            <a:pPr lvl="0"/>
            <a:r>
              <a:rPr lang="en-US" dirty="0" smtClean="0"/>
              <a:t>Contract</a:t>
            </a:r>
            <a:endParaRPr lang="en-US" dirty="0"/>
          </a:p>
        </p:txBody>
      </p:sp>
    </p:spTree>
    <p:extLst>
      <p:ext uri="{BB962C8B-B14F-4D97-AF65-F5344CB8AC3E}">
        <p14:creationId xmlns:p14="http://schemas.microsoft.com/office/powerpoint/2010/main" val="386064579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VMS Quad Chart">
    <p:spTree>
      <p:nvGrpSpPr>
        <p:cNvPr id="1" name=""/>
        <p:cNvGrpSpPr/>
        <p:nvPr/>
      </p:nvGrpSpPr>
      <p:grpSpPr>
        <a:xfrm>
          <a:off x="0" y="0"/>
          <a:ext cx="0" cy="0"/>
          <a:chOff x="0" y="0"/>
          <a:chExt cx="0" cy="0"/>
        </a:xfrm>
      </p:grpSpPr>
      <p:sp>
        <p:nvSpPr>
          <p:cNvPr id="2" name="Title 1"/>
          <p:cNvSpPr>
            <a:spLocks noGrp="1"/>
          </p:cNvSpPr>
          <p:nvPr>
            <p:ph type="title"/>
          </p:nvPr>
        </p:nvSpPr>
        <p:spPr>
          <a:xfrm>
            <a:off x="2838295" y="123138"/>
            <a:ext cx="4352544" cy="593752"/>
          </a:xfrm>
          <a:ln w="28575"/>
        </p:spPr>
        <p:txBody>
          <a:bodyPr/>
          <a:lstStyle>
            <a:lvl1pPr>
              <a:defRPr sz="2000" baseline="0"/>
            </a:lvl1pPr>
          </a:lstStyle>
          <a:p>
            <a:r>
              <a:rPr lang="en-US" dirty="0" smtClean="0"/>
              <a:t>Click to edit Master title style</a:t>
            </a:r>
            <a:endParaRPr lang="en-US" dirty="0"/>
          </a:p>
        </p:txBody>
      </p: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1" baseline="0"/>
            </a:lvl1pPr>
          </a:lstStyle>
          <a:p>
            <a:pPr algn="l"/>
            <a:r>
              <a:rPr lang="en-US" sz="900" b="0" dirty="0" smtClean="0">
                <a:latin typeface="Arial Narrow" pitchFamily="34" charset="0"/>
              </a:rPr>
              <a:t>May - 12</a:t>
            </a:r>
          </a:p>
          <a:p>
            <a:pPr algn="l"/>
            <a:r>
              <a:rPr lang="en-US" sz="900" b="0" dirty="0" smtClean="0">
                <a:latin typeface="Arial Narrow" pitchFamily="34" charset="0"/>
              </a:rPr>
              <a:t>Oct - 5</a:t>
            </a:r>
          </a:p>
          <a:p>
            <a:pPr algn="l"/>
            <a:r>
              <a:rPr lang="en-US" sz="900" b="0" dirty="0" smtClean="0">
                <a:latin typeface="Arial Narrow" pitchFamily="34" charset="0"/>
              </a:rPr>
              <a:t>$10.9B</a:t>
            </a:r>
            <a:endParaRPr lang="en-US" sz="1200" b="0" dirty="0">
              <a:latin typeface="Arial Narrow" pitchFamily="34" charset="0"/>
            </a:endParaRPr>
          </a:p>
        </p:txBody>
      </p:sp>
      <p:sp>
        <p:nvSpPr>
          <p:cNvPr id="22" name="Title 1"/>
          <p:cNvSpPr txBox="1">
            <a:spLocks/>
          </p:cNvSpPr>
          <p:nvPr userDrawn="1"/>
        </p:nvSpPr>
        <p:spPr bwMode="auto">
          <a:xfrm>
            <a:off x="7248145" y="123137"/>
            <a:ext cx="1142391"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r"/>
            <a:r>
              <a:rPr lang="en-US" sz="1000" dirty="0" smtClean="0">
                <a:solidFill>
                  <a:srgbClr val="000000"/>
                </a:solidFill>
                <a:latin typeface="Arial Narrow" pitchFamily="34" charset="0"/>
              </a:rPr>
              <a:t>Science/Technical:</a:t>
            </a:r>
          </a:p>
          <a:p>
            <a:pPr algn="r"/>
            <a:r>
              <a:rPr lang="en-US" sz="1000" dirty="0" smtClean="0">
                <a:solidFill>
                  <a:srgbClr val="000000"/>
                </a:solidFill>
                <a:latin typeface="Arial Narrow" pitchFamily="34" charset="0"/>
              </a:rPr>
              <a:t>Cost:</a:t>
            </a:r>
          </a:p>
          <a:p>
            <a:pPr algn="r"/>
            <a:r>
              <a:rPr lang="en-US" sz="1000" dirty="0" smtClean="0">
                <a:solidFill>
                  <a:srgbClr val="000000"/>
                </a:solidFill>
                <a:latin typeface="Arial Narrow" pitchFamily="34" charset="0"/>
              </a:rPr>
              <a:t>Schedule:</a:t>
            </a:r>
          </a:p>
        </p:txBody>
      </p:sp>
      <p:cxnSp>
        <p:nvCxnSpPr>
          <p:cNvPr id="23" name="Straight Connector 22"/>
          <p:cNvCxnSpPr/>
          <p:nvPr userDrawn="1"/>
        </p:nvCxnSpPr>
        <p:spPr bwMode="auto">
          <a:xfrm>
            <a:off x="-1215" y="3763942"/>
            <a:ext cx="9144000" cy="0"/>
          </a:xfrm>
          <a:prstGeom prst="line">
            <a:avLst/>
          </a:prstGeom>
          <a:solidFill>
            <a:srgbClr val="FFFF66"/>
          </a:solidFill>
          <a:ln w="19050" cap="flat" cmpd="sng" algn="ctr">
            <a:solidFill>
              <a:schemeClr val="tx1"/>
            </a:solidFill>
            <a:prstDash val="solid"/>
            <a:round/>
            <a:headEnd type="none" w="med" len="med"/>
            <a:tailEnd type="none" w="med" len="med"/>
          </a:ln>
          <a:effectLst/>
        </p:spPr>
      </p:cxnSp>
      <p:cxnSp>
        <p:nvCxnSpPr>
          <p:cNvPr id="25" name="Straight Connector 24"/>
          <p:cNvCxnSpPr/>
          <p:nvPr userDrawn="1"/>
        </p:nvCxnSpPr>
        <p:spPr bwMode="auto">
          <a:xfrm>
            <a:off x="4593947" y="1136566"/>
            <a:ext cx="0" cy="5505636"/>
          </a:xfrm>
          <a:prstGeom prst="line">
            <a:avLst/>
          </a:prstGeom>
          <a:solidFill>
            <a:srgbClr val="FFFF66"/>
          </a:solidFill>
          <a:ln w="19050" cap="flat" cmpd="sng" algn="ctr">
            <a:solidFill>
              <a:schemeClr val="tx1"/>
            </a:solidFill>
            <a:prstDash val="solid"/>
            <a:round/>
            <a:headEnd type="none" w="med" len="med"/>
            <a:tailEnd type="none" w="med" len="med"/>
          </a:ln>
          <a:effectLst/>
        </p:spPr>
      </p:cxnSp>
      <p:sp>
        <p:nvSpPr>
          <p:cNvPr id="32" name="Title 1"/>
          <p:cNvSpPr txBox="1">
            <a:spLocks/>
          </p:cNvSpPr>
          <p:nvPr userDrawn="1"/>
        </p:nvSpPr>
        <p:spPr bwMode="auto">
          <a:xfrm>
            <a:off x="3" y="1136567"/>
            <a:ext cx="4593944"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dirty="0" smtClean="0">
                <a:solidFill>
                  <a:srgbClr val="000000"/>
                </a:solidFill>
                <a:latin typeface="Arial" pitchFamily="34" charset="0"/>
                <a:cs typeface="Arial" pitchFamily="34" charset="0"/>
              </a:rPr>
              <a:t>EAC ($M)</a:t>
            </a:r>
          </a:p>
        </p:txBody>
      </p:sp>
      <p:sp>
        <p:nvSpPr>
          <p:cNvPr id="33" name="TextBox 3"/>
          <p:cNvSpPr txBox="1"/>
          <p:nvPr userDrawn="1"/>
        </p:nvSpPr>
        <p:spPr>
          <a:xfrm>
            <a:off x="0" y="3765053"/>
            <a:ext cx="4593947"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b="1" dirty="0" smtClean="0">
                <a:solidFill>
                  <a:srgbClr val="000000"/>
                </a:solidFill>
                <a:cs typeface="Arial"/>
              </a:rPr>
              <a:t>TCPI</a:t>
            </a:r>
            <a:endParaRPr lang="en-US" b="1" dirty="0">
              <a:solidFill>
                <a:srgbClr val="000000"/>
              </a:solidFill>
              <a:cs typeface="Arial"/>
            </a:endParaRPr>
          </a:p>
        </p:txBody>
      </p:sp>
      <p:sp>
        <p:nvSpPr>
          <p:cNvPr id="34" name="Rectangle 427"/>
          <p:cNvSpPr>
            <a:spLocks noChangeArrowheads="1"/>
          </p:cNvSpPr>
          <p:nvPr userDrawn="1"/>
        </p:nvSpPr>
        <p:spPr bwMode="auto">
          <a:xfrm>
            <a:off x="4593946" y="3772989"/>
            <a:ext cx="455005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b="1" dirty="0" smtClean="0">
                <a:solidFill>
                  <a:srgbClr val="000000"/>
                </a:solidFill>
                <a:latin typeface="Arial" pitchFamily="34" charset="0"/>
                <a:cs typeface="Times New Roman" pitchFamily="18" charset="0"/>
              </a:rPr>
              <a:t>CPLI to Phase 2</a:t>
            </a:r>
            <a:endParaRPr lang="en-US" sz="1100" b="1" dirty="0">
              <a:solidFill>
                <a:srgbClr val="000000"/>
              </a:solidFill>
              <a:latin typeface="Arial" pitchFamily="34" charset="0"/>
              <a:cs typeface="Times New Roman" pitchFamily="18" charset="0"/>
            </a:endParaRPr>
          </a:p>
        </p:txBody>
      </p:sp>
      <p:sp>
        <p:nvSpPr>
          <p:cNvPr id="36" name="Picture Placeholder 35"/>
          <p:cNvSpPr>
            <a:spLocks noGrp="1"/>
          </p:cNvSpPr>
          <p:nvPr>
            <p:ph type="pic" sz="quarter" idx="15"/>
          </p:nvPr>
        </p:nvSpPr>
        <p:spPr>
          <a:xfrm>
            <a:off x="3" y="1353312"/>
            <a:ext cx="4570175" cy="2355496"/>
          </a:xfrm>
          <a:prstGeom prst="rect">
            <a:avLst/>
          </a:prstGeom>
        </p:spPr>
        <p:txBody>
          <a:bodyPr/>
          <a:lstStyle/>
          <a:p>
            <a:endParaRPr lang="en-US" dirty="0"/>
          </a:p>
        </p:txBody>
      </p:sp>
      <p:sp>
        <p:nvSpPr>
          <p:cNvPr id="38" name="Picture Placeholder 37"/>
          <p:cNvSpPr>
            <a:spLocks noGrp="1"/>
          </p:cNvSpPr>
          <p:nvPr>
            <p:ph type="pic" sz="quarter" idx="16"/>
          </p:nvPr>
        </p:nvSpPr>
        <p:spPr>
          <a:xfrm>
            <a:off x="3" y="4034599"/>
            <a:ext cx="4570175" cy="2607603"/>
          </a:xfrm>
          <a:prstGeom prst="rect">
            <a:avLst/>
          </a:prstGeom>
        </p:spPr>
        <p:txBody>
          <a:bodyPr/>
          <a:lstStyle/>
          <a:p>
            <a:endParaRPr lang="en-US"/>
          </a:p>
        </p:txBody>
      </p:sp>
      <p:sp>
        <p:nvSpPr>
          <p:cNvPr id="40" name="Picture Placeholder 39"/>
          <p:cNvSpPr>
            <a:spLocks noGrp="1"/>
          </p:cNvSpPr>
          <p:nvPr>
            <p:ph type="pic" sz="quarter" idx="17"/>
          </p:nvPr>
        </p:nvSpPr>
        <p:spPr>
          <a:xfrm>
            <a:off x="4615893" y="4034599"/>
            <a:ext cx="4525676" cy="2607602"/>
          </a:xfrm>
          <a:prstGeom prst="rect">
            <a:avLst/>
          </a:prstGeom>
        </p:spPr>
        <p:txBody>
          <a:bodyPr/>
          <a:lstStyle/>
          <a:p>
            <a:endParaRPr lang="en-US" dirty="0"/>
          </a:p>
        </p:txBody>
      </p:sp>
      <p:sp>
        <p:nvSpPr>
          <p:cNvPr id="20" name="Title 1"/>
          <p:cNvSpPr txBox="1">
            <a:spLocks/>
          </p:cNvSpPr>
          <p:nvPr userDrawn="1"/>
        </p:nvSpPr>
        <p:spPr bwMode="auto">
          <a:xfrm>
            <a:off x="4593946" y="1136567"/>
            <a:ext cx="4547623"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dirty="0" smtClean="0">
                <a:solidFill>
                  <a:srgbClr val="000000"/>
                </a:solidFill>
                <a:latin typeface="Arial" pitchFamily="34" charset="0"/>
                <a:cs typeface="Arial" pitchFamily="34" charset="0"/>
              </a:rPr>
              <a:t>CPI/SPI – Cur and Cum</a:t>
            </a:r>
          </a:p>
        </p:txBody>
      </p:sp>
      <p:sp>
        <p:nvSpPr>
          <p:cNvPr id="4" name="Text Placeholder 3"/>
          <p:cNvSpPr>
            <a:spLocks noGrp="1"/>
          </p:cNvSpPr>
          <p:nvPr>
            <p:ph type="body" sz="quarter" idx="18" hasCustomPrompt="1"/>
          </p:nvPr>
        </p:nvSpPr>
        <p:spPr>
          <a:xfrm>
            <a:off x="8324852" y="258792"/>
            <a:ext cx="733425" cy="458758"/>
          </a:xfrm>
          <a:prstGeom prst="rect">
            <a:avLst/>
          </a:prstGeom>
        </p:spPr>
        <p:txBody>
          <a:bodyPr/>
          <a:lstStyle>
            <a:lvl1pPr marL="0" indent="0">
              <a:lnSpc>
                <a:spcPct val="100000"/>
              </a:lnSpc>
              <a:spcBef>
                <a:spcPts val="200"/>
              </a:spcBef>
              <a:buNone/>
              <a:defRPr sz="800" b="1"/>
            </a:lvl1pPr>
            <a:lvl2pPr>
              <a:defRPr sz="800"/>
            </a:lvl2pPr>
            <a:lvl3pPr>
              <a:defRPr sz="800"/>
            </a:lvl3pPr>
            <a:lvl4pPr>
              <a:defRPr sz="800"/>
            </a:lvl4pPr>
            <a:lvl5pPr>
              <a:defRPr sz="800"/>
            </a:lvl5pPr>
          </a:lstStyle>
          <a:p>
            <a:pPr lvl="0"/>
            <a:r>
              <a:rPr lang="en-US" dirty="0" smtClean="0"/>
              <a:t>GREEN</a:t>
            </a:r>
          </a:p>
          <a:p>
            <a:pPr lvl="0"/>
            <a:r>
              <a:rPr lang="en-US" dirty="0" smtClean="0"/>
              <a:t>RED</a:t>
            </a:r>
          </a:p>
          <a:p>
            <a:pPr lvl="0"/>
            <a:r>
              <a:rPr lang="en-US" dirty="0" smtClean="0"/>
              <a:t>YELLOW</a:t>
            </a:r>
            <a:endParaRPr lang="en-US" dirty="0"/>
          </a:p>
        </p:txBody>
      </p:sp>
      <p:sp>
        <p:nvSpPr>
          <p:cNvPr id="5" name="Rectangle 4"/>
          <p:cNvSpPr/>
          <p:nvPr userDrawn="1"/>
        </p:nvSpPr>
        <p:spPr bwMode="auto">
          <a:xfrm>
            <a:off x="1236269" y="123139"/>
            <a:ext cx="1610448" cy="593751"/>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1400" b="1" smtClean="0">
              <a:solidFill>
                <a:srgbClr val="000000"/>
              </a:solidFill>
            </a:endParaRPr>
          </a:p>
        </p:txBody>
      </p:sp>
      <p:sp>
        <p:nvSpPr>
          <p:cNvPr id="7" name="Rectangle 6"/>
          <p:cNvSpPr/>
          <p:nvPr userDrawn="1"/>
        </p:nvSpPr>
        <p:spPr bwMode="auto">
          <a:xfrm>
            <a:off x="2846718" y="123137"/>
            <a:ext cx="4339087" cy="593751"/>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1400" b="1" smtClean="0">
              <a:solidFill>
                <a:srgbClr val="000000"/>
              </a:solidFill>
            </a:endParaRPr>
          </a:p>
        </p:txBody>
      </p:sp>
      <p:sp>
        <p:nvSpPr>
          <p:cNvPr id="8" name="Rectangle 7"/>
          <p:cNvSpPr/>
          <p:nvPr userDrawn="1"/>
        </p:nvSpPr>
        <p:spPr bwMode="auto">
          <a:xfrm>
            <a:off x="7185805" y="123139"/>
            <a:ext cx="1871932" cy="593751"/>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1400" b="1" smtClean="0">
              <a:solidFill>
                <a:srgbClr val="000000"/>
              </a:solidFill>
            </a:endParaRPr>
          </a:p>
        </p:txBody>
      </p:sp>
      <p:sp>
        <p:nvSpPr>
          <p:cNvPr id="29" name="Picture Placeholder 35"/>
          <p:cNvSpPr>
            <a:spLocks noGrp="1"/>
          </p:cNvSpPr>
          <p:nvPr>
            <p:ph type="pic" sz="quarter" idx="19"/>
          </p:nvPr>
        </p:nvSpPr>
        <p:spPr>
          <a:xfrm>
            <a:off x="4623762" y="1360628"/>
            <a:ext cx="4520239" cy="2355496"/>
          </a:xfrm>
          <a:prstGeom prst="rect">
            <a:avLst/>
          </a:prstGeom>
        </p:spPr>
        <p:txBody>
          <a:bodyPr/>
          <a:lstStyle/>
          <a:p>
            <a:endParaRPr lang="en-US" dirty="0"/>
          </a:p>
        </p:txBody>
      </p:sp>
      <p:sp>
        <p:nvSpPr>
          <p:cNvPr id="30" name="Text Placeholder 16"/>
          <p:cNvSpPr>
            <a:spLocks noGrp="1"/>
          </p:cNvSpPr>
          <p:nvPr>
            <p:ph type="body" sz="quarter" idx="22" hasCustomPrompt="1"/>
          </p:nvPr>
        </p:nvSpPr>
        <p:spPr>
          <a:xfrm>
            <a:off x="1236270" y="123136"/>
            <a:ext cx="1023852"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1000" b="0" dirty="0" smtClean="0">
                <a:latin typeface="Arial Narrow" pitchFamily="34" charset="0"/>
              </a:rPr>
              <a:t>Mission Baseline:</a:t>
            </a:r>
          </a:p>
          <a:p>
            <a:pPr algn="l"/>
            <a:r>
              <a:rPr lang="en-US" sz="1000" b="0" dirty="0" smtClean="0">
                <a:latin typeface="Arial Narrow" pitchFamily="34" charset="0"/>
              </a:rPr>
              <a:t>Approved</a:t>
            </a:r>
            <a:r>
              <a:rPr lang="en-US" sz="1000" b="0" baseline="0" dirty="0" smtClean="0">
                <a:latin typeface="Arial Narrow" pitchFamily="34" charset="0"/>
              </a:rPr>
              <a:t> GRD:</a:t>
            </a:r>
          </a:p>
          <a:p>
            <a:pPr algn="l"/>
            <a:r>
              <a:rPr lang="en-US" sz="1000" b="0" baseline="0" dirty="0" smtClean="0">
                <a:latin typeface="Arial Narrow" pitchFamily="34" charset="0"/>
              </a:rPr>
              <a:t>Allocated Budget:</a:t>
            </a:r>
            <a:endParaRPr lang="en-US" sz="1000" b="0" dirty="0" smtClean="0">
              <a:latin typeface="Arial Narrow" pitchFamily="34" charset="0"/>
            </a:endParaRPr>
          </a:p>
        </p:txBody>
      </p:sp>
    </p:spTree>
    <p:extLst>
      <p:ext uri="{BB962C8B-B14F-4D97-AF65-F5344CB8AC3E}">
        <p14:creationId xmlns:p14="http://schemas.microsoft.com/office/powerpoint/2010/main" val="237220486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ract EVMS Status_Milestones">
    <p:spTree>
      <p:nvGrpSpPr>
        <p:cNvPr id="1" name=""/>
        <p:cNvGrpSpPr/>
        <p:nvPr/>
      </p:nvGrpSpPr>
      <p:grpSpPr>
        <a:xfrm>
          <a:off x="0" y="0"/>
          <a:ext cx="0" cy="0"/>
          <a:chOff x="0" y="0"/>
          <a:chExt cx="0" cy="0"/>
        </a:xfrm>
      </p:grpSpPr>
      <p:sp>
        <p:nvSpPr>
          <p:cNvPr id="2" name="Title 1"/>
          <p:cNvSpPr>
            <a:spLocks noGrp="1"/>
          </p:cNvSpPr>
          <p:nvPr>
            <p:ph type="title"/>
          </p:nvPr>
        </p:nvSpPr>
        <p:spPr>
          <a:xfrm>
            <a:off x="2838295" y="117044"/>
            <a:ext cx="4352544" cy="599847"/>
          </a:xfrm>
        </p:spPr>
        <p:txBody>
          <a:bodyPr/>
          <a:lstStyle>
            <a:lvl1pPr>
              <a:defRPr baseline="0"/>
            </a:lvl1pPr>
          </a:lstStyle>
          <a:p>
            <a:r>
              <a:rPr lang="en-US" dirty="0" smtClean="0"/>
              <a:t>Click to edit Master title style</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900" b="0" dirty="0" smtClean="0">
                <a:latin typeface="Arial Narrow" pitchFamily="34" charset="0"/>
              </a:rPr>
              <a:t>May - 12</a:t>
            </a:r>
          </a:p>
          <a:p>
            <a:pPr algn="l"/>
            <a:r>
              <a:rPr lang="en-US" sz="900" b="0" dirty="0" smtClean="0">
                <a:latin typeface="Arial Narrow" pitchFamily="34" charset="0"/>
              </a:rPr>
              <a:t>Oct - 5</a:t>
            </a:r>
          </a:p>
          <a:p>
            <a:pPr algn="l"/>
            <a:r>
              <a:rPr lang="en-US" sz="900" b="0" dirty="0" smtClean="0">
                <a:latin typeface="Arial Narrow" pitchFamily="34" charset="0"/>
              </a:rPr>
              <a:t>$10.9B</a:t>
            </a:r>
            <a:endParaRPr lang="en-US" sz="1200" b="0" dirty="0">
              <a:latin typeface="Arial Narrow" pitchFamily="34" charset="0"/>
            </a:endParaRPr>
          </a:p>
        </p:txBody>
      </p:sp>
      <p:sp>
        <p:nvSpPr>
          <p:cNvPr id="21"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
        <p:nvSpPr>
          <p:cNvPr id="22" name="Title 1"/>
          <p:cNvSpPr txBox="1">
            <a:spLocks/>
          </p:cNvSpPr>
          <p:nvPr userDrawn="1"/>
        </p:nvSpPr>
        <p:spPr bwMode="auto">
          <a:xfrm>
            <a:off x="7248145" y="123137"/>
            <a:ext cx="1142391"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l"/>
            <a:r>
              <a:rPr lang="en-US" sz="1000" dirty="0" smtClean="0">
                <a:solidFill>
                  <a:srgbClr val="000000"/>
                </a:solidFill>
                <a:latin typeface="Arial Narrow" pitchFamily="34" charset="0"/>
              </a:rPr>
              <a:t>Technical:</a:t>
            </a:r>
          </a:p>
          <a:p>
            <a:pPr algn="l"/>
            <a:r>
              <a:rPr lang="en-US" sz="1000" dirty="0" smtClean="0">
                <a:solidFill>
                  <a:srgbClr val="000000"/>
                </a:solidFill>
                <a:latin typeface="Arial Narrow" pitchFamily="34" charset="0"/>
              </a:rPr>
              <a:t>Cost/Schedule:</a:t>
            </a:r>
          </a:p>
        </p:txBody>
      </p: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36" name="Picture Placeholder 35"/>
          <p:cNvSpPr>
            <a:spLocks noGrp="1"/>
          </p:cNvSpPr>
          <p:nvPr>
            <p:ph type="pic" sz="quarter" idx="15"/>
          </p:nvPr>
        </p:nvSpPr>
        <p:spPr>
          <a:xfrm>
            <a:off x="1967739" y="1448198"/>
            <a:ext cx="5086728" cy="2355496"/>
          </a:xfrm>
          <a:prstGeom prst="rect">
            <a:avLst/>
          </a:prstGeom>
        </p:spPr>
        <p:txBody>
          <a:bodyPr/>
          <a:lstStyle/>
          <a:p>
            <a:endParaRPr lang="en-US" dirty="0"/>
          </a:p>
        </p:txBody>
      </p:sp>
      <p:sp>
        <p:nvSpPr>
          <p:cNvPr id="27" name="Picture Placeholder 35"/>
          <p:cNvSpPr>
            <a:spLocks noGrp="1"/>
          </p:cNvSpPr>
          <p:nvPr>
            <p:ph type="pic" sz="quarter" idx="19"/>
          </p:nvPr>
        </p:nvSpPr>
        <p:spPr>
          <a:xfrm>
            <a:off x="1969563" y="4144100"/>
            <a:ext cx="5086728" cy="2355496"/>
          </a:xfrm>
          <a:prstGeom prst="rect">
            <a:avLst/>
          </a:prstGeom>
        </p:spPr>
        <p:txBody>
          <a:bodyPr/>
          <a:lstStyle/>
          <a:p>
            <a:endParaRPr lang="en-US" dirty="0"/>
          </a:p>
        </p:txBody>
      </p:sp>
      <p:sp>
        <p:nvSpPr>
          <p:cNvPr id="10" name="TextBox 9"/>
          <p:cNvSpPr txBox="1"/>
          <p:nvPr userDrawn="1"/>
        </p:nvSpPr>
        <p:spPr bwMode="auto">
          <a:xfrm>
            <a:off x="2" y="3838751"/>
            <a:ext cx="9142783" cy="276999"/>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a:r>
              <a:rPr lang="en-US" sz="1200" b="1" dirty="0" smtClean="0">
                <a:solidFill>
                  <a:srgbClr val="000000"/>
                </a:solidFill>
                <a:latin typeface="Arial" pitchFamily="34" charset="0"/>
                <a:cs typeface="Arial" pitchFamily="34" charset="0"/>
              </a:rPr>
              <a:t>CPI/SPI – 6-month and Cumulative</a:t>
            </a:r>
          </a:p>
        </p:txBody>
      </p:sp>
      <p:sp>
        <p:nvSpPr>
          <p:cNvPr id="35" name="Content Placeholder 3"/>
          <p:cNvSpPr>
            <a:spLocks noGrp="1"/>
          </p:cNvSpPr>
          <p:nvPr>
            <p:ph sz="quarter" idx="20" hasCustomPrompt="1"/>
          </p:nvPr>
        </p:nvSpPr>
        <p:spPr>
          <a:xfrm>
            <a:off x="-1214" y="887751"/>
            <a:ext cx="9145215" cy="214312"/>
          </a:xfrm>
          <a:prstGeom prst="rect">
            <a:avLst/>
          </a:prstGeom>
        </p:spPr>
        <p:txBody>
          <a:bodyPr/>
          <a:lstStyle>
            <a:lvl1pPr marL="0" indent="0" algn="ctr">
              <a:buNone/>
              <a:defRPr sz="1200" b="1" u="sng">
                <a:solidFill>
                  <a:srgbClr val="333399"/>
                </a:solidFill>
                <a:latin typeface="Arial" pitchFamily="34" charset="0"/>
                <a:cs typeface="Arial" pitchFamily="34" charset="0"/>
              </a:defRPr>
            </a:lvl1pPr>
          </a:lstStyle>
          <a:p>
            <a:pPr lvl="0"/>
            <a:r>
              <a:rPr lang="en-US" dirty="0" smtClean="0"/>
              <a:t>Contract</a:t>
            </a:r>
            <a:endParaRPr lang="en-US" dirty="0"/>
          </a:p>
        </p:txBody>
      </p:sp>
      <p:sp>
        <p:nvSpPr>
          <p:cNvPr id="13" name="Content Placeholder 12"/>
          <p:cNvSpPr>
            <a:spLocks noGrp="1"/>
          </p:cNvSpPr>
          <p:nvPr>
            <p:ph sz="quarter" idx="21" hasCustomPrompt="1"/>
          </p:nvPr>
        </p:nvSpPr>
        <p:spPr>
          <a:xfrm>
            <a:off x="0" y="1136651"/>
            <a:ext cx="9142413" cy="252413"/>
          </a:xfrm>
          <a:prstGeom prst="rect">
            <a:avLst/>
          </a:prstGeom>
        </p:spPr>
        <p:txBody>
          <a:bodyPr/>
          <a:lstStyle>
            <a:lvl1pPr marL="0" indent="0" algn="ctr">
              <a:buNone/>
              <a:defRPr sz="1200" b="1" baseline="0">
                <a:latin typeface="Arial" pitchFamily="34" charset="0"/>
                <a:cs typeface="Arial" pitchFamily="34" charset="0"/>
              </a:defRPr>
            </a:lvl1pPr>
          </a:lstStyle>
          <a:p>
            <a:pPr lvl="0"/>
            <a:r>
              <a:rPr lang="en-US" sz="1200" dirty="0" smtClean="0">
                <a:latin typeface="Arial" pitchFamily="34" charset="0"/>
                <a:cs typeface="Arial" pitchFamily="34" charset="0"/>
              </a:rPr>
              <a:t>Contract Milestones</a:t>
            </a:r>
            <a:endParaRPr lang="en-US" dirty="0"/>
          </a:p>
        </p:txBody>
      </p:sp>
      <p:sp>
        <p:nvSpPr>
          <p:cNvPr id="15" name="Content Placeholder 14"/>
          <p:cNvSpPr>
            <a:spLocks noGrp="1"/>
          </p:cNvSpPr>
          <p:nvPr>
            <p:ph sz="quarter" idx="23" hasCustomPrompt="1"/>
          </p:nvPr>
        </p:nvSpPr>
        <p:spPr>
          <a:xfrm>
            <a:off x="1173165" y="123826"/>
            <a:ext cx="1044575" cy="593725"/>
          </a:xfrm>
          <a:prstGeom prst="rect">
            <a:avLst/>
          </a:prstGeom>
        </p:spPr>
        <p:txBody>
          <a:bodyPr/>
          <a:lstStyle>
            <a:lvl1pPr marL="0" indent="0" algn="l">
              <a:lnSpc>
                <a:spcPct val="100000"/>
              </a:lnSpc>
              <a:spcBef>
                <a:spcPts val="0"/>
              </a:spcBef>
              <a:buNone/>
              <a:defRPr sz="1000">
                <a:latin typeface="Arial Narrow" pitchFamily="34" charset="0"/>
              </a:defRPr>
            </a:lvl1pPr>
          </a:lstStyle>
          <a:p>
            <a:pPr algn="l"/>
            <a:r>
              <a:rPr lang="en-US" sz="1000" b="0" dirty="0" smtClean="0">
                <a:latin typeface="Arial Narrow" pitchFamily="34" charset="0"/>
              </a:rPr>
              <a:t>Mission Baseline:</a:t>
            </a:r>
          </a:p>
          <a:p>
            <a:pPr algn="l"/>
            <a:r>
              <a:rPr lang="en-US" sz="1000" b="0" dirty="0" smtClean="0">
                <a:latin typeface="Arial Narrow" pitchFamily="34" charset="0"/>
              </a:rPr>
              <a:t>Approved</a:t>
            </a:r>
            <a:r>
              <a:rPr lang="en-US" sz="1000" b="0" baseline="0" dirty="0" smtClean="0">
                <a:latin typeface="Arial Narrow" pitchFamily="34" charset="0"/>
              </a:rPr>
              <a:t> GRD:</a:t>
            </a:r>
          </a:p>
          <a:p>
            <a:pPr algn="l"/>
            <a:r>
              <a:rPr lang="en-US" sz="1000" b="0" baseline="0" dirty="0" smtClean="0">
                <a:latin typeface="Arial Narrow" pitchFamily="34" charset="0"/>
              </a:rPr>
              <a:t>Allocated Budget:</a:t>
            </a:r>
            <a:endParaRPr lang="en-US" sz="1000" b="0" dirty="0" smtClean="0">
              <a:latin typeface="Arial Narrow" pitchFamily="34" charset="0"/>
            </a:endParaRPr>
          </a:p>
        </p:txBody>
      </p:sp>
    </p:spTree>
    <p:extLst>
      <p:ext uri="{BB962C8B-B14F-4D97-AF65-F5344CB8AC3E}">
        <p14:creationId xmlns:p14="http://schemas.microsoft.com/office/powerpoint/2010/main" val="213423128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ract EVMS Status_Milestones_Opt 2">
    <p:spTree>
      <p:nvGrpSpPr>
        <p:cNvPr id="1" name=""/>
        <p:cNvGrpSpPr/>
        <p:nvPr/>
      </p:nvGrpSpPr>
      <p:grpSpPr>
        <a:xfrm>
          <a:off x="0" y="0"/>
          <a:ext cx="0" cy="0"/>
          <a:chOff x="0" y="0"/>
          <a:chExt cx="0" cy="0"/>
        </a:xfrm>
      </p:grpSpPr>
      <p:sp>
        <p:nvSpPr>
          <p:cNvPr id="2" name="Title 1"/>
          <p:cNvSpPr>
            <a:spLocks noGrp="1"/>
          </p:cNvSpPr>
          <p:nvPr>
            <p:ph type="title"/>
          </p:nvPr>
        </p:nvSpPr>
        <p:spPr>
          <a:xfrm>
            <a:off x="2838295" y="117044"/>
            <a:ext cx="4352544" cy="599847"/>
          </a:xfrm>
        </p:spPr>
        <p:txBody>
          <a:bodyPr/>
          <a:lstStyle>
            <a:lvl1pPr>
              <a:defRPr baseline="0"/>
            </a:lvl1pPr>
          </a:lstStyle>
          <a:p>
            <a:r>
              <a:rPr lang="en-US" dirty="0" smtClean="0"/>
              <a:t>Click to edit Master title style</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900" b="0" dirty="0" smtClean="0">
                <a:latin typeface="Arial Narrow" pitchFamily="34" charset="0"/>
              </a:rPr>
              <a:t>May - 12</a:t>
            </a:r>
          </a:p>
          <a:p>
            <a:pPr algn="l"/>
            <a:endParaRPr lang="en-US" sz="900" b="0" dirty="0" smtClean="0">
              <a:latin typeface="Arial Narrow" pitchFamily="34" charset="0"/>
            </a:endParaRPr>
          </a:p>
          <a:p>
            <a:pPr algn="l"/>
            <a:r>
              <a:rPr lang="en-US" sz="900" b="0" dirty="0" smtClean="0">
                <a:latin typeface="Arial Narrow" pitchFamily="34" charset="0"/>
              </a:rPr>
              <a:t>$10.9B</a:t>
            </a:r>
            <a:endParaRPr lang="en-US" sz="1200" b="0" dirty="0">
              <a:latin typeface="Arial Narrow" pitchFamily="34" charset="0"/>
            </a:endParaRPr>
          </a:p>
        </p:txBody>
      </p:sp>
      <p:sp>
        <p:nvSpPr>
          <p:cNvPr id="18" name="Title 1"/>
          <p:cNvSpPr txBox="1">
            <a:spLocks/>
          </p:cNvSpPr>
          <p:nvPr userDrawn="1"/>
        </p:nvSpPr>
        <p:spPr bwMode="auto">
          <a:xfrm>
            <a:off x="1236269" y="123139"/>
            <a:ext cx="1018032"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dirty="0" smtClean="0">
                <a:solidFill>
                  <a:srgbClr val="000000"/>
                </a:solidFill>
                <a:latin typeface="Arial Narrow" pitchFamily="34" charset="0"/>
              </a:rPr>
              <a:t>SC Need Date:</a:t>
            </a:r>
          </a:p>
          <a:p>
            <a:pPr algn="l"/>
            <a:endParaRPr lang="en-US" sz="1000" dirty="0" smtClean="0">
              <a:solidFill>
                <a:srgbClr val="000000"/>
              </a:solidFill>
              <a:latin typeface="Arial Narrow" pitchFamily="34" charset="0"/>
            </a:endParaRPr>
          </a:p>
          <a:p>
            <a:pPr algn="l"/>
            <a:r>
              <a:rPr lang="en-US" sz="1000" dirty="0" smtClean="0">
                <a:solidFill>
                  <a:srgbClr val="000000"/>
                </a:solidFill>
                <a:latin typeface="Arial Narrow" pitchFamily="34" charset="0"/>
              </a:rPr>
              <a:t>Allocated Budget:</a:t>
            </a:r>
          </a:p>
        </p:txBody>
      </p:sp>
      <p:sp>
        <p:nvSpPr>
          <p:cNvPr id="21"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
        <p:nvSpPr>
          <p:cNvPr id="22" name="Title 1"/>
          <p:cNvSpPr txBox="1">
            <a:spLocks/>
          </p:cNvSpPr>
          <p:nvPr userDrawn="1"/>
        </p:nvSpPr>
        <p:spPr bwMode="auto">
          <a:xfrm>
            <a:off x="7248145" y="123137"/>
            <a:ext cx="1142391"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l"/>
            <a:r>
              <a:rPr lang="en-US" sz="1000" dirty="0" smtClean="0">
                <a:solidFill>
                  <a:srgbClr val="000000"/>
                </a:solidFill>
                <a:latin typeface="Arial Narrow" pitchFamily="34" charset="0"/>
              </a:rPr>
              <a:t>Technical:</a:t>
            </a:r>
          </a:p>
          <a:p>
            <a:pPr algn="l"/>
            <a:r>
              <a:rPr lang="en-US" sz="1000" dirty="0" smtClean="0">
                <a:solidFill>
                  <a:srgbClr val="000000"/>
                </a:solidFill>
                <a:latin typeface="Arial Narrow" pitchFamily="34" charset="0"/>
              </a:rPr>
              <a:t>Cost/Schedule:</a:t>
            </a:r>
          </a:p>
        </p:txBody>
      </p: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36" name="Picture Placeholder 35"/>
          <p:cNvSpPr>
            <a:spLocks noGrp="1"/>
          </p:cNvSpPr>
          <p:nvPr>
            <p:ph type="pic" sz="quarter" idx="15"/>
          </p:nvPr>
        </p:nvSpPr>
        <p:spPr>
          <a:xfrm>
            <a:off x="1967739" y="1448198"/>
            <a:ext cx="5086728" cy="2355496"/>
          </a:xfrm>
          <a:prstGeom prst="rect">
            <a:avLst/>
          </a:prstGeom>
        </p:spPr>
        <p:txBody>
          <a:bodyPr/>
          <a:lstStyle/>
          <a:p>
            <a:endParaRPr lang="en-US" dirty="0"/>
          </a:p>
        </p:txBody>
      </p:sp>
      <p:sp>
        <p:nvSpPr>
          <p:cNvPr id="27" name="Picture Placeholder 35"/>
          <p:cNvSpPr>
            <a:spLocks noGrp="1"/>
          </p:cNvSpPr>
          <p:nvPr>
            <p:ph type="pic" sz="quarter" idx="19"/>
          </p:nvPr>
        </p:nvSpPr>
        <p:spPr>
          <a:xfrm>
            <a:off x="1969563" y="4144100"/>
            <a:ext cx="5086728" cy="2355496"/>
          </a:xfrm>
          <a:prstGeom prst="rect">
            <a:avLst/>
          </a:prstGeom>
        </p:spPr>
        <p:txBody>
          <a:bodyPr/>
          <a:lstStyle/>
          <a:p>
            <a:endParaRPr lang="en-US" dirty="0"/>
          </a:p>
        </p:txBody>
      </p:sp>
      <p:sp>
        <p:nvSpPr>
          <p:cNvPr id="10" name="TextBox 9"/>
          <p:cNvSpPr txBox="1"/>
          <p:nvPr userDrawn="1"/>
        </p:nvSpPr>
        <p:spPr bwMode="auto">
          <a:xfrm>
            <a:off x="2" y="3838751"/>
            <a:ext cx="9142783" cy="276999"/>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a:r>
              <a:rPr lang="en-US" sz="1200" b="1" dirty="0" smtClean="0">
                <a:solidFill>
                  <a:srgbClr val="000000"/>
                </a:solidFill>
                <a:latin typeface="Arial" pitchFamily="34" charset="0"/>
                <a:cs typeface="Arial" pitchFamily="34" charset="0"/>
              </a:rPr>
              <a:t>CPI/SPI – 6-month and Cumulative</a:t>
            </a:r>
          </a:p>
        </p:txBody>
      </p:sp>
      <p:sp>
        <p:nvSpPr>
          <p:cNvPr id="16" name="Content Placeholder 3"/>
          <p:cNvSpPr>
            <a:spLocks noGrp="1"/>
          </p:cNvSpPr>
          <p:nvPr>
            <p:ph sz="quarter" idx="20" hasCustomPrompt="1"/>
          </p:nvPr>
        </p:nvSpPr>
        <p:spPr>
          <a:xfrm>
            <a:off x="-1214" y="887751"/>
            <a:ext cx="9145215" cy="214312"/>
          </a:xfrm>
          <a:prstGeom prst="rect">
            <a:avLst/>
          </a:prstGeom>
        </p:spPr>
        <p:txBody>
          <a:bodyPr/>
          <a:lstStyle>
            <a:lvl1pPr marL="0" indent="0" algn="ctr">
              <a:buNone/>
              <a:defRPr sz="1200" b="1" u="sng">
                <a:solidFill>
                  <a:srgbClr val="333399"/>
                </a:solidFill>
                <a:latin typeface="Arial" pitchFamily="34" charset="0"/>
                <a:cs typeface="Arial" pitchFamily="34" charset="0"/>
              </a:defRPr>
            </a:lvl1pPr>
          </a:lstStyle>
          <a:p>
            <a:pPr lvl="0"/>
            <a:r>
              <a:rPr lang="en-US" dirty="0" smtClean="0"/>
              <a:t>Contract</a:t>
            </a:r>
            <a:endParaRPr lang="en-US" dirty="0"/>
          </a:p>
        </p:txBody>
      </p:sp>
      <p:sp>
        <p:nvSpPr>
          <p:cNvPr id="19" name="Content Placeholder 12"/>
          <p:cNvSpPr>
            <a:spLocks noGrp="1"/>
          </p:cNvSpPr>
          <p:nvPr>
            <p:ph sz="quarter" idx="21" hasCustomPrompt="1"/>
          </p:nvPr>
        </p:nvSpPr>
        <p:spPr>
          <a:xfrm>
            <a:off x="0" y="1136651"/>
            <a:ext cx="9142413" cy="252413"/>
          </a:xfrm>
          <a:prstGeom prst="rect">
            <a:avLst/>
          </a:prstGeom>
        </p:spPr>
        <p:txBody>
          <a:bodyPr/>
          <a:lstStyle>
            <a:lvl1pPr marL="0" indent="0" algn="ctr">
              <a:buNone/>
              <a:defRPr sz="1200" b="1" baseline="0">
                <a:latin typeface="Arial" pitchFamily="34" charset="0"/>
                <a:cs typeface="Arial" pitchFamily="34" charset="0"/>
              </a:defRPr>
            </a:lvl1pPr>
          </a:lstStyle>
          <a:p>
            <a:pPr lvl="0"/>
            <a:r>
              <a:rPr lang="en-US" sz="1200" dirty="0" smtClean="0">
                <a:latin typeface="Arial" pitchFamily="34" charset="0"/>
                <a:cs typeface="Arial" pitchFamily="34" charset="0"/>
              </a:rPr>
              <a:t>Contract Milestones</a:t>
            </a:r>
            <a:endParaRPr lang="en-US" dirty="0"/>
          </a:p>
        </p:txBody>
      </p:sp>
    </p:spTree>
    <p:extLst>
      <p:ext uri="{BB962C8B-B14F-4D97-AF65-F5344CB8AC3E}">
        <p14:creationId xmlns:p14="http://schemas.microsoft.com/office/powerpoint/2010/main" val="170439101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urity Posture">
    <p:spTree>
      <p:nvGrpSpPr>
        <p:cNvPr id="1" name=""/>
        <p:cNvGrpSpPr/>
        <p:nvPr/>
      </p:nvGrpSpPr>
      <p:grpSpPr>
        <a:xfrm>
          <a:off x="0" y="0"/>
          <a:ext cx="0" cy="0"/>
          <a:chOff x="0" y="0"/>
          <a:chExt cx="0" cy="0"/>
        </a:xfrm>
      </p:grpSpPr>
      <p:sp>
        <p:nvSpPr>
          <p:cNvPr id="2" name="Title 1"/>
          <p:cNvSpPr>
            <a:spLocks noGrp="1"/>
          </p:cNvSpPr>
          <p:nvPr>
            <p:ph type="title"/>
          </p:nvPr>
        </p:nvSpPr>
        <p:spPr>
          <a:xfrm>
            <a:off x="1861" y="13050"/>
            <a:ext cx="9142139" cy="1335428"/>
          </a:xfrm>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32" y="4168190"/>
            <a:ext cx="4512547" cy="2488635"/>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5" name="TextBox 3"/>
          <p:cNvSpPr txBox="1"/>
          <p:nvPr userDrawn="1"/>
        </p:nvSpPr>
        <p:spPr>
          <a:xfrm>
            <a:off x="-1221" y="3873711"/>
            <a:ext cx="4570179"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smtClean="0">
                <a:solidFill>
                  <a:srgbClr val="000000"/>
                </a:solidFill>
                <a:cs typeface="Arial"/>
              </a:rPr>
              <a:t>POA&amp;M Status:</a:t>
            </a:r>
          </a:p>
        </p:txBody>
      </p:sp>
      <p:sp>
        <p:nvSpPr>
          <p:cNvPr id="16" name="TextBox 3"/>
          <p:cNvSpPr txBox="1"/>
          <p:nvPr userDrawn="1"/>
        </p:nvSpPr>
        <p:spPr>
          <a:xfrm>
            <a:off x="4637838" y="3884030"/>
            <a:ext cx="4504941"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smtClean="0">
                <a:solidFill>
                  <a:srgbClr val="000000"/>
                </a:solidFill>
                <a:cs typeface="Arial"/>
              </a:rPr>
              <a:t>DOC Balanced Score Card Status (top 5):</a:t>
            </a:r>
          </a:p>
        </p:txBody>
      </p:sp>
      <p:sp>
        <p:nvSpPr>
          <p:cNvPr id="17" name="TextBox 3"/>
          <p:cNvSpPr txBox="1"/>
          <p:nvPr userDrawn="1"/>
        </p:nvSpPr>
        <p:spPr>
          <a:xfrm>
            <a:off x="4637837" y="1676267"/>
            <a:ext cx="4506163"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smtClean="0">
                <a:solidFill>
                  <a:srgbClr val="000000"/>
                </a:solidFill>
                <a:cs typeface="Arial"/>
              </a:rPr>
              <a:t>Security Assessment Readiness and Risk Posture:</a:t>
            </a:r>
          </a:p>
        </p:txBody>
      </p:sp>
      <p:sp>
        <p:nvSpPr>
          <p:cNvPr id="18" name="TextBox 3"/>
          <p:cNvSpPr txBox="1"/>
          <p:nvPr userDrawn="1"/>
        </p:nvSpPr>
        <p:spPr>
          <a:xfrm>
            <a:off x="2753" y="1674729"/>
            <a:ext cx="4570179"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smtClean="0">
                <a:solidFill>
                  <a:srgbClr val="000000"/>
                </a:solidFill>
                <a:cs typeface="Arial"/>
              </a:rPr>
              <a:t>Authorization to Operate (ATO) Status:</a:t>
            </a:r>
          </a:p>
        </p:txBody>
      </p:sp>
      <p:sp>
        <p:nvSpPr>
          <p:cNvPr id="19" name="Content Placeholder 2"/>
          <p:cNvSpPr>
            <a:spLocks noGrp="1"/>
          </p:cNvSpPr>
          <p:nvPr>
            <p:ph sz="half" idx="10"/>
          </p:nvPr>
        </p:nvSpPr>
        <p:spPr>
          <a:xfrm>
            <a:off x="4645152" y="4168190"/>
            <a:ext cx="4498848" cy="2488635"/>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0" name="Content Placeholder 2"/>
          <p:cNvSpPr>
            <a:spLocks noGrp="1"/>
          </p:cNvSpPr>
          <p:nvPr>
            <p:ph sz="half" idx="11"/>
          </p:nvPr>
        </p:nvSpPr>
        <p:spPr>
          <a:xfrm>
            <a:off x="0" y="1949571"/>
            <a:ext cx="4506163" cy="1861649"/>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1" name="Content Placeholder 2"/>
          <p:cNvSpPr>
            <a:spLocks noGrp="1"/>
          </p:cNvSpPr>
          <p:nvPr>
            <p:ph sz="half" idx="12"/>
          </p:nvPr>
        </p:nvSpPr>
        <p:spPr>
          <a:xfrm>
            <a:off x="4630522" y="1966823"/>
            <a:ext cx="4513479" cy="1851711"/>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05542600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able Placeholder 3"/>
          <p:cNvSpPr>
            <a:spLocks noGrp="1"/>
          </p:cNvSpPr>
          <p:nvPr>
            <p:ph type="tbl" sz="quarter" idx="10"/>
          </p:nvPr>
        </p:nvSpPr>
        <p:spPr>
          <a:xfrm>
            <a:off x="109538" y="958851"/>
            <a:ext cx="8931275" cy="5434013"/>
          </a:xfrm>
          <a:prstGeom prst="rect">
            <a:avLst/>
          </a:prstGeom>
        </p:spPr>
        <p:txBody>
          <a:bodyPr/>
          <a:lstStyle/>
          <a:p>
            <a:endParaRPr lang="en-US"/>
          </a:p>
        </p:txBody>
      </p:sp>
    </p:spTree>
    <p:extLst>
      <p:ext uri="{BB962C8B-B14F-4D97-AF65-F5344CB8AC3E}">
        <p14:creationId xmlns:p14="http://schemas.microsoft.com/office/powerpoint/2010/main" val="241459154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Tab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able Placeholder 3"/>
          <p:cNvSpPr>
            <a:spLocks noGrp="1"/>
          </p:cNvSpPr>
          <p:nvPr>
            <p:ph type="tbl" sz="quarter" idx="10"/>
          </p:nvPr>
        </p:nvSpPr>
        <p:spPr>
          <a:xfrm>
            <a:off x="109538" y="958850"/>
            <a:ext cx="8931275" cy="2691435"/>
          </a:xfrm>
          <a:prstGeom prst="rect">
            <a:avLst/>
          </a:prstGeom>
        </p:spPr>
        <p:txBody>
          <a:bodyPr/>
          <a:lstStyle/>
          <a:p>
            <a:endParaRPr lang="en-US"/>
          </a:p>
        </p:txBody>
      </p:sp>
      <p:sp>
        <p:nvSpPr>
          <p:cNvPr id="9" name="Content Placeholder 2"/>
          <p:cNvSpPr>
            <a:spLocks noGrp="1"/>
          </p:cNvSpPr>
          <p:nvPr>
            <p:ph sz="half" idx="11"/>
          </p:nvPr>
        </p:nvSpPr>
        <p:spPr>
          <a:xfrm>
            <a:off x="109729" y="3704001"/>
            <a:ext cx="8939175" cy="2704115"/>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0923430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endParaRPr lang="en-US" dirty="0"/>
          </a:p>
        </p:txBody>
      </p:sp>
      <p:sp>
        <p:nvSpPr>
          <p:cNvPr id="16" name="Footer Placeholder 7"/>
          <p:cNvSpPr>
            <a:spLocks noGrp="1"/>
          </p:cNvSpPr>
          <p:nvPr>
            <p:ph type="ftr" sz="quarter" idx="11"/>
          </p:nvPr>
        </p:nvSpPr>
        <p:spPr/>
        <p:txBody>
          <a:bodyPr/>
          <a:lstStyle>
            <a:lvl1pPr>
              <a:defRPr/>
            </a:lvl1pPr>
          </a:lstStyle>
          <a:p>
            <a:pPr>
              <a:defRPr/>
            </a:pPr>
            <a:endParaRPr lang="en-US" dirty="0"/>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inanical Cos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br>
              <a:rPr lang="en-US" dirty="0" smtClean="0"/>
            </a:br>
            <a:r>
              <a:rPr lang="en-US" sz="1800" dirty="0" smtClean="0"/>
              <a:t>From</a:t>
            </a:r>
            <a:endParaRPr lang="en-US" dirty="0"/>
          </a:p>
        </p:txBody>
      </p:sp>
      <p:sp>
        <p:nvSpPr>
          <p:cNvPr id="9" name="Content Placeholder 2"/>
          <p:cNvSpPr>
            <a:spLocks noGrp="1"/>
          </p:cNvSpPr>
          <p:nvPr>
            <p:ph sz="half" idx="11"/>
          </p:nvPr>
        </p:nvSpPr>
        <p:spPr>
          <a:xfrm>
            <a:off x="109729" y="1159331"/>
            <a:ext cx="8939175" cy="2704115"/>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55902448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ilesto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able Placeholder 3"/>
          <p:cNvSpPr>
            <a:spLocks noGrp="1"/>
          </p:cNvSpPr>
          <p:nvPr>
            <p:ph type="tbl" sz="quarter" idx="10"/>
          </p:nvPr>
        </p:nvSpPr>
        <p:spPr>
          <a:xfrm>
            <a:off x="109538" y="841249"/>
            <a:ext cx="8931275" cy="4162349"/>
          </a:xfrm>
          <a:prstGeom prst="rect">
            <a:avLst/>
          </a:prstGeom>
        </p:spPr>
        <p:txBody>
          <a:bodyPr/>
          <a:lstStyle/>
          <a:p>
            <a:endParaRPr lang="en-US"/>
          </a:p>
        </p:txBody>
      </p:sp>
      <p:sp>
        <p:nvSpPr>
          <p:cNvPr id="9" name="Content Placeholder 2"/>
          <p:cNvSpPr>
            <a:spLocks noGrp="1"/>
          </p:cNvSpPr>
          <p:nvPr>
            <p:ph sz="half" idx="11"/>
          </p:nvPr>
        </p:nvSpPr>
        <p:spPr>
          <a:xfrm>
            <a:off x="109729" y="5164528"/>
            <a:ext cx="8939175" cy="1367942"/>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47203795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Content Placeholder 2"/>
          <p:cNvSpPr>
            <a:spLocks noGrp="1"/>
          </p:cNvSpPr>
          <p:nvPr>
            <p:ph sz="half" idx="11"/>
          </p:nvPr>
        </p:nvSpPr>
        <p:spPr>
          <a:xfrm>
            <a:off x="109729" y="921716"/>
            <a:ext cx="8939175" cy="5486400"/>
          </a:xfrm>
          <a:prstGeom prst="rect">
            <a:avLst/>
          </a:prstGeom>
        </p:spPr>
        <p:txBody>
          <a:bodyPr/>
          <a:lstStyle>
            <a:lvl1pPr marL="227013" indent="-227013">
              <a:defRPr sz="1400">
                <a:latin typeface="Arial" pitchFamily="34" charset="0"/>
                <a:cs typeface="Arial" pitchFamily="34" charset="0"/>
              </a:defRPr>
            </a:lvl1pPr>
            <a:lvl2pPr marL="569913" indent="-230188">
              <a:defRPr sz="1400">
                <a:latin typeface="Arial" pitchFamily="34" charset="0"/>
                <a:cs typeface="Arial" pitchFamily="34" charset="0"/>
              </a:defRPr>
            </a:lvl2pPr>
            <a:lvl3pPr marL="915988" indent="-228600">
              <a:defRPr sz="1400">
                <a:latin typeface="Arial" pitchFamily="34" charset="0"/>
                <a:cs typeface="Arial" pitchFamily="34" charset="0"/>
              </a:defRPr>
            </a:lvl3pPr>
            <a:lvl4pPr marL="1257300" indent="-228600">
              <a:defRPr sz="14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itle 1"/>
          <p:cNvSpPr>
            <a:spLocks noGrp="1"/>
          </p:cNvSpPr>
          <p:nvPr>
            <p:ph type="title"/>
          </p:nvPr>
        </p:nvSpPr>
        <p:spPr>
          <a:xfrm>
            <a:off x="1861" y="13051"/>
            <a:ext cx="9142139" cy="821521"/>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36681617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Pic, Side notes">
    <p:spTree>
      <p:nvGrpSpPr>
        <p:cNvPr id="1" name=""/>
        <p:cNvGrpSpPr/>
        <p:nvPr/>
      </p:nvGrpSpPr>
      <p:grpSpPr>
        <a:xfrm>
          <a:off x="0" y="0"/>
          <a:ext cx="0" cy="0"/>
          <a:chOff x="0" y="0"/>
          <a:chExt cx="0" cy="0"/>
        </a:xfrm>
      </p:grpSpPr>
      <p:sp>
        <p:nvSpPr>
          <p:cNvPr id="4" name="Content Placeholder 2"/>
          <p:cNvSpPr>
            <a:spLocks noGrp="1"/>
          </p:cNvSpPr>
          <p:nvPr>
            <p:ph sz="half" idx="11"/>
          </p:nvPr>
        </p:nvSpPr>
        <p:spPr>
          <a:xfrm>
            <a:off x="943661" y="833934"/>
            <a:ext cx="8200339" cy="5552237"/>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itle 1"/>
          <p:cNvSpPr>
            <a:spLocks noGrp="1"/>
          </p:cNvSpPr>
          <p:nvPr>
            <p:ph type="title"/>
          </p:nvPr>
        </p:nvSpPr>
        <p:spPr>
          <a:xfrm>
            <a:off x="1861" y="13051"/>
            <a:ext cx="9142139" cy="821521"/>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410935564"/>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Acronyms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467" y="921716"/>
            <a:ext cx="4381805" cy="5749746"/>
          </a:xfrm>
          <a:prstGeom prst="rect">
            <a:avLst/>
          </a:prstGeom>
        </p:spPr>
        <p:txBody>
          <a:bodyPr/>
          <a:lstStyle>
            <a:lvl1pPr marL="0" indent="0">
              <a:spcBef>
                <a:spcPts val="0"/>
              </a:spcBef>
              <a:buNone/>
              <a:defRPr sz="1000" b="1"/>
            </a:lvl1pPr>
            <a:lvl2pPr>
              <a:defRPr sz="11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4498848" y="929030"/>
            <a:ext cx="4572000" cy="5749748"/>
          </a:xfrm>
          <a:prstGeom prst="rect">
            <a:avLst/>
          </a:prstGeom>
        </p:spPr>
        <p:txBody>
          <a:bodyPr/>
          <a:lstStyle>
            <a:lvl1pPr marL="0" indent="0">
              <a:spcBef>
                <a:spcPts val="0"/>
              </a:spcBef>
              <a:buNone/>
              <a:defRPr sz="1000" b="1"/>
            </a:lvl1pPr>
            <a:lvl2pPr>
              <a:defRPr sz="11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dirty="0" smtClean="0"/>
              <a:t>Click to edit Master text styles</a:t>
            </a:r>
          </a:p>
        </p:txBody>
      </p:sp>
    </p:spTree>
    <p:extLst>
      <p:ext uri="{BB962C8B-B14F-4D97-AF65-F5344CB8AC3E}">
        <p14:creationId xmlns:p14="http://schemas.microsoft.com/office/powerpoint/2010/main" val="422025566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Y Plan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2290488" y="885899"/>
            <a:ext cx="4572000" cy="4962810"/>
          </a:xfrm>
          <a:prstGeom prst="rect">
            <a:avLst/>
          </a:prstGeom>
        </p:spPr>
        <p:txBody>
          <a:bodyPr/>
          <a:lstStyle>
            <a:lvl1pPr marL="0" indent="0">
              <a:spcBef>
                <a:spcPts val="0"/>
              </a:spcBef>
              <a:buNone/>
              <a:defRPr sz="1000" b="1"/>
            </a:lvl1pPr>
            <a:lvl2pPr>
              <a:defRPr sz="11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dirty="0" smtClean="0"/>
              <a:t>Click to edit Master text styles</a:t>
            </a:r>
          </a:p>
        </p:txBody>
      </p:sp>
    </p:spTree>
    <p:extLst>
      <p:ext uri="{BB962C8B-B14F-4D97-AF65-F5344CB8AC3E}">
        <p14:creationId xmlns:p14="http://schemas.microsoft.com/office/powerpoint/2010/main" val="333881357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893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GOES-R MSR">
    <p:spTree>
      <p:nvGrpSpPr>
        <p:cNvPr id="1" name=""/>
        <p:cNvGrpSpPr/>
        <p:nvPr/>
      </p:nvGrpSpPr>
      <p:grpSpPr>
        <a:xfrm>
          <a:off x="0" y="0"/>
          <a:ext cx="0" cy="0"/>
          <a:chOff x="0" y="0"/>
          <a:chExt cx="0" cy="0"/>
        </a:xfrm>
      </p:grpSpPr>
      <p:sp>
        <p:nvSpPr>
          <p:cNvPr id="5" name="Title 4"/>
          <p:cNvSpPr>
            <a:spLocks noGrp="1"/>
          </p:cNvSpPr>
          <p:nvPr>
            <p:ph type="title"/>
          </p:nvPr>
        </p:nvSpPr>
        <p:spPr>
          <a:xfrm>
            <a:off x="685800" y="76570"/>
            <a:ext cx="7772400" cy="765175"/>
          </a:xfrm>
          <a:prstGeom prst="rect">
            <a:avLst/>
          </a:prstGeom>
        </p:spPr>
        <p:txBody>
          <a:bodyPr/>
          <a:lstStyle>
            <a:lvl1pPr>
              <a:defRPr sz="2800">
                <a:latin typeface="Arial Black" pitchFamily="34" charset="0"/>
              </a:defRPr>
            </a:lvl1pPr>
          </a:lstStyle>
          <a:p>
            <a:r>
              <a:rPr lang="en-US" dirty="0" smtClean="0"/>
              <a:t>Click to edit Master title style</a:t>
            </a:r>
            <a:endParaRPr lang="en-US" dirty="0"/>
          </a:p>
        </p:txBody>
      </p:sp>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sp>
        <p:nvSpPr>
          <p:cNvPr id="10" name="Footer Placeholder 63"/>
          <p:cNvSpPr txBox="1">
            <a:spLocks/>
          </p:cNvSpPr>
          <p:nvPr userDrawn="1"/>
        </p:nvSpPr>
        <p:spPr bwMode="auto">
          <a:xfrm>
            <a:off x="8669" y="6474619"/>
            <a:ext cx="2895600" cy="3667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l">
              <a:defRPr/>
            </a:pPr>
            <a:endParaRPr lang="en-US" b="1" dirty="0">
              <a:solidFill>
                <a:srgbClr val="000000"/>
              </a:solidFill>
            </a:endParaRPr>
          </a:p>
        </p:txBody>
      </p:sp>
      <p:pic>
        <p:nvPicPr>
          <p:cNvPr id="8" name="Picture 7" descr="New Logo.jpg"/>
          <p:cNvPicPr>
            <a:picLocks noChangeAspect="1"/>
          </p:cNvPicPr>
          <p:nvPr userDrawn="1"/>
        </p:nvPicPr>
        <p:blipFill>
          <a:blip r:embed="rId2" cstate="print"/>
          <a:stretch>
            <a:fillRect/>
          </a:stretch>
        </p:blipFill>
        <p:spPr>
          <a:xfrm>
            <a:off x="846" y="8248"/>
            <a:ext cx="1361229" cy="908492"/>
          </a:xfrm>
          <a:prstGeom prst="rect">
            <a:avLst/>
          </a:prstGeom>
        </p:spPr>
      </p:pic>
      <p:sp>
        <p:nvSpPr>
          <p:cNvPr id="11" name="Footer Placeholder 4"/>
          <p:cNvSpPr txBox="1">
            <a:spLocks/>
          </p:cNvSpPr>
          <p:nvPr userDrawn="1"/>
        </p:nvSpPr>
        <p:spPr bwMode="auto">
          <a:xfrm>
            <a:off x="1862" y="6655414"/>
            <a:ext cx="3174797"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November 2013</a:t>
            </a:r>
            <a:endParaRPr lang="en-US" sz="1000" dirty="0">
              <a:solidFill>
                <a:srgbClr val="000000"/>
              </a:solidFill>
              <a:latin typeface="Arial" pitchFamily="34" charset="0"/>
            </a:endParaRPr>
          </a:p>
        </p:txBody>
      </p:sp>
    </p:spTree>
    <p:extLst>
      <p:ext uri="{BB962C8B-B14F-4D97-AF65-F5344CB8AC3E}">
        <p14:creationId xmlns:p14="http://schemas.microsoft.com/office/powerpoint/2010/main" val="39099180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GOES-R MSR">
    <p:spTree>
      <p:nvGrpSpPr>
        <p:cNvPr id="1" name=""/>
        <p:cNvGrpSpPr/>
        <p:nvPr/>
      </p:nvGrpSpPr>
      <p:grpSpPr>
        <a:xfrm>
          <a:off x="0" y="0"/>
          <a:ext cx="0" cy="0"/>
          <a:chOff x="0" y="0"/>
          <a:chExt cx="0" cy="0"/>
        </a:xfrm>
      </p:grpSpPr>
      <p:sp>
        <p:nvSpPr>
          <p:cNvPr id="5" name="Title 4"/>
          <p:cNvSpPr>
            <a:spLocks noGrp="1"/>
          </p:cNvSpPr>
          <p:nvPr>
            <p:ph type="title"/>
          </p:nvPr>
        </p:nvSpPr>
        <p:spPr>
          <a:xfrm>
            <a:off x="685800" y="76570"/>
            <a:ext cx="7772400" cy="765175"/>
          </a:xfrm>
          <a:prstGeom prst="rect">
            <a:avLst/>
          </a:prstGeom>
        </p:spPr>
        <p:txBody>
          <a:bodyPr/>
          <a:lstStyle>
            <a:lvl1pPr>
              <a:defRPr sz="2800">
                <a:latin typeface="Arial Black" pitchFamily="34" charset="0"/>
              </a:defRPr>
            </a:lvl1pPr>
          </a:lstStyle>
          <a:p>
            <a:r>
              <a:rPr lang="en-US" dirty="0" smtClean="0"/>
              <a:t>Click to edit Master title style</a:t>
            </a:r>
            <a:endParaRPr lang="en-US" dirty="0"/>
          </a:p>
        </p:txBody>
      </p:sp>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endParaRPr lang="en-US" sz="800" b="1" dirty="0">
              <a:solidFill>
                <a:srgbClr val="000000"/>
              </a:solidFill>
              <a:latin typeface="Arial" pitchFamily="34" charset="0"/>
            </a:endParaRP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pic>
        <p:nvPicPr>
          <p:cNvPr id="8" name="Picture 7" descr="New Logo.jpg"/>
          <p:cNvPicPr>
            <a:picLocks noChangeAspect="1"/>
          </p:cNvPicPr>
          <p:nvPr userDrawn="1"/>
        </p:nvPicPr>
        <p:blipFill>
          <a:blip r:embed="rId2" cstate="print"/>
          <a:stretch>
            <a:fillRect/>
          </a:stretch>
        </p:blipFill>
        <p:spPr>
          <a:xfrm>
            <a:off x="1862" y="1"/>
            <a:ext cx="1250471" cy="834571"/>
          </a:xfrm>
          <a:prstGeom prst="rect">
            <a:avLst/>
          </a:prstGeom>
        </p:spPr>
      </p:pic>
    </p:spTree>
    <p:extLst>
      <p:ext uri="{BB962C8B-B14F-4D97-AF65-F5344CB8AC3E}">
        <p14:creationId xmlns:p14="http://schemas.microsoft.com/office/powerpoint/2010/main" val="7534912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and Content with D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110068"/>
            <a:ext cx="8229600" cy="521453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51558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endParaRPr lang="en-US" dirty="0"/>
          </a:p>
        </p:txBody>
      </p:sp>
      <p:sp>
        <p:nvSpPr>
          <p:cNvPr id="12" name="Footer Placeholder 3"/>
          <p:cNvSpPr>
            <a:spLocks noGrp="1"/>
          </p:cNvSpPr>
          <p:nvPr>
            <p:ph type="ftr" sz="quarter" idx="11"/>
          </p:nvPr>
        </p:nvSpPr>
        <p:spPr/>
        <p:txBody>
          <a:bodyPr/>
          <a:lstStyle>
            <a:lvl1pPr>
              <a:defRPr/>
            </a:lvl1pPr>
          </a:lstStyle>
          <a:p>
            <a:pPr>
              <a:defRPr/>
            </a:pPr>
            <a:endParaRPr lang="en-US" dirty="0"/>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usiness Assesment">
    <p:spTree>
      <p:nvGrpSpPr>
        <p:cNvPr id="1" name=""/>
        <p:cNvGrpSpPr/>
        <p:nvPr/>
      </p:nvGrpSpPr>
      <p:grpSpPr>
        <a:xfrm>
          <a:off x="0" y="0"/>
          <a:ext cx="0" cy="0"/>
          <a:chOff x="0" y="0"/>
          <a:chExt cx="0" cy="0"/>
        </a:xfrm>
      </p:grpSpPr>
      <p:sp>
        <p:nvSpPr>
          <p:cNvPr id="2" name="Title 1"/>
          <p:cNvSpPr>
            <a:spLocks noGrp="1"/>
          </p:cNvSpPr>
          <p:nvPr>
            <p:ph type="title"/>
          </p:nvPr>
        </p:nvSpPr>
        <p:spPr>
          <a:xfrm>
            <a:off x="2838295" y="117043"/>
            <a:ext cx="4352544" cy="599847"/>
          </a:xfrm>
        </p:spPr>
        <p:txBody>
          <a:bodyPr/>
          <a:lstStyle>
            <a:lvl1pPr>
              <a:defRPr baseline="0"/>
            </a:lvl1pPr>
          </a:lstStyle>
          <a:p>
            <a:r>
              <a:rPr lang="en-US" dirty="0" smtClean="0"/>
              <a:t>Click to edit Master title style</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900" b="0" dirty="0" smtClean="0">
                <a:latin typeface="Arial Narrow" pitchFamily="34" charset="0"/>
              </a:rPr>
              <a:t>May - 12</a:t>
            </a:r>
          </a:p>
          <a:p>
            <a:pPr algn="l"/>
            <a:r>
              <a:rPr lang="en-US" sz="900" b="0" dirty="0" smtClean="0">
                <a:latin typeface="Arial Narrow" pitchFamily="34" charset="0"/>
              </a:rPr>
              <a:t>Oct - 5</a:t>
            </a:r>
          </a:p>
          <a:p>
            <a:pPr algn="l"/>
            <a:r>
              <a:rPr lang="en-US" sz="900" b="0" smtClean="0">
                <a:latin typeface="Arial Narrow" pitchFamily="34" charset="0"/>
              </a:rPr>
              <a:t>$11.0B</a:t>
            </a:r>
            <a:endParaRPr lang="en-US" sz="1200" b="0" dirty="0">
              <a:latin typeface="Arial Narrow" pitchFamily="34" charset="0"/>
            </a:endParaRPr>
          </a:p>
        </p:txBody>
      </p:sp>
      <p:sp>
        <p:nvSpPr>
          <p:cNvPr id="18" name="Title 1"/>
          <p:cNvSpPr txBox="1">
            <a:spLocks/>
          </p:cNvSpPr>
          <p:nvPr userDrawn="1"/>
        </p:nvSpPr>
        <p:spPr bwMode="auto">
          <a:xfrm>
            <a:off x="1236269" y="123138"/>
            <a:ext cx="1018032"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dirty="0" smtClean="0">
                <a:solidFill>
                  <a:srgbClr val="000000"/>
                </a:solidFill>
                <a:latin typeface="Arial Narrow" pitchFamily="34" charset="0"/>
              </a:rPr>
              <a:t>Mission Baseline:</a:t>
            </a:r>
          </a:p>
          <a:p>
            <a:pPr algn="l"/>
            <a:r>
              <a:rPr lang="en-US" sz="1000" dirty="0" smtClean="0">
                <a:solidFill>
                  <a:srgbClr val="000000"/>
                </a:solidFill>
                <a:latin typeface="Arial Narrow" pitchFamily="34" charset="0"/>
              </a:rPr>
              <a:t>Approved LPD</a:t>
            </a:r>
          </a:p>
          <a:p>
            <a:pPr algn="l"/>
            <a:r>
              <a:rPr lang="en-US" sz="1000" dirty="0" smtClean="0">
                <a:solidFill>
                  <a:srgbClr val="000000"/>
                </a:solidFill>
                <a:latin typeface="Arial Narrow" pitchFamily="34" charset="0"/>
              </a:rPr>
              <a:t>Approved LCC</a:t>
            </a:r>
          </a:p>
        </p:txBody>
      </p:sp>
      <p:sp>
        <p:nvSpPr>
          <p:cNvPr id="21"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
        <p:nvSpPr>
          <p:cNvPr id="22" name="Title 1"/>
          <p:cNvSpPr txBox="1">
            <a:spLocks/>
          </p:cNvSpPr>
          <p:nvPr userDrawn="1"/>
        </p:nvSpPr>
        <p:spPr bwMode="auto">
          <a:xfrm>
            <a:off x="7248144" y="123137"/>
            <a:ext cx="1142390"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l"/>
            <a:r>
              <a:rPr lang="en-US" sz="1000" dirty="0" smtClean="0">
                <a:solidFill>
                  <a:srgbClr val="000000"/>
                </a:solidFill>
                <a:latin typeface="Arial Narrow" pitchFamily="34" charset="0"/>
              </a:rPr>
              <a:t>Technical:</a:t>
            </a:r>
          </a:p>
          <a:p>
            <a:pPr algn="l"/>
            <a:r>
              <a:rPr lang="en-US" sz="1000" dirty="0" smtClean="0">
                <a:solidFill>
                  <a:srgbClr val="000000"/>
                </a:solidFill>
                <a:latin typeface="Arial Narrow" pitchFamily="34" charset="0"/>
              </a:rPr>
              <a:t>Cost/Schedule:</a:t>
            </a:r>
          </a:p>
        </p:txBody>
      </p:sp>
      <p:cxnSp>
        <p:nvCxnSpPr>
          <p:cNvPr id="23" name="Straight Connector 22"/>
          <p:cNvCxnSpPr/>
          <p:nvPr userDrawn="1"/>
        </p:nvCxnSpPr>
        <p:spPr bwMode="auto">
          <a:xfrm>
            <a:off x="-1215" y="376394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5" name="Straight Connector 24"/>
          <p:cNvCxnSpPr/>
          <p:nvPr userDrawn="1"/>
        </p:nvCxnSpPr>
        <p:spPr bwMode="auto">
          <a:xfrm>
            <a:off x="4593946" y="1136566"/>
            <a:ext cx="0" cy="5505636"/>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28" name="Title 1"/>
          <p:cNvSpPr txBox="1">
            <a:spLocks/>
          </p:cNvSpPr>
          <p:nvPr userDrawn="1"/>
        </p:nvSpPr>
        <p:spPr bwMode="auto">
          <a:xfrm>
            <a:off x="-1215" y="861767"/>
            <a:ext cx="9142784" cy="30819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200" b="1" u="sng" dirty="0" smtClean="0">
                <a:solidFill>
                  <a:srgbClr val="333399"/>
                </a:solidFill>
                <a:latin typeface="Arial" pitchFamily="34" charset="0"/>
                <a:cs typeface="Arial" pitchFamily="34" charset="0"/>
              </a:rPr>
              <a:t>Business Assessment</a:t>
            </a:r>
          </a:p>
        </p:txBody>
      </p:sp>
      <p:sp>
        <p:nvSpPr>
          <p:cNvPr id="32" name="Title 1"/>
          <p:cNvSpPr txBox="1">
            <a:spLocks/>
          </p:cNvSpPr>
          <p:nvPr userDrawn="1"/>
        </p:nvSpPr>
        <p:spPr bwMode="auto">
          <a:xfrm>
            <a:off x="2" y="1136566"/>
            <a:ext cx="4593944"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u="sng" dirty="0" smtClean="0">
                <a:solidFill>
                  <a:srgbClr val="000000"/>
                </a:solidFill>
                <a:latin typeface="Arial" pitchFamily="34" charset="0"/>
                <a:cs typeface="Arial" pitchFamily="34" charset="0"/>
              </a:rPr>
              <a:t>Dash Board</a:t>
            </a:r>
          </a:p>
        </p:txBody>
      </p:sp>
      <p:sp>
        <p:nvSpPr>
          <p:cNvPr id="33" name="TextBox 3"/>
          <p:cNvSpPr txBox="1"/>
          <p:nvPr userDrawn="1"/>
        </p:nvSpPr>
        <p:spPr>
          <a:xfrm>
            <a:off x="-1" y="3765052"/>
            <a:ext cx="4593947"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b="1" u="sng" dirty="0">
                <a:solidFill>
                  <a:srgbClr val="000000"/>
                </a:solidFill>
                <a:cs typeface="Arial"/>
              </a:rPr>
              <a:t>Total Costs - FY13 </a:t>
            </a:r>
          </a:p>
        </p:txBody>
      </p:sp>
      <p:sp>
        <p:nvSpPr>
          <p:cNvPr id="34" name="Rectangle 427"/>
          <p:cNvSpPr>
            <a:spLocks noChangeArrowheads="1"/>
          </p:cNvSpPr>
          <p:nvPr userDrawn="1"/>
        </p:nvSpPr>
        <p:spPr bwMode="auto">
          <a:xfrm>
            <a:off x="4593946" y="3772989"/>
            <a:ext cx="454762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b="1" u="sng" dirty="0" smtClean="0">
                <a:solidFill>
                  <a:srgbClr val="000000"/>
                </a:solidFill>
                <a:latin typeface="Arial" pitchFamily="34" charset="0"/>
                <a:cs typeface="Times New Roman" pitchFamily="18" charset="0"/>
              </a:rPr>
              <a:t>Summary of GOES-R Allocated vs. Current EAC</a:t>
            </a:r>
            <a:endParaRPr lang="en-US" sz="1100" b="1" u="sng" dirty="0">
              <a:solidFill>
                <a:srgbClr val="000000"/>
              </a:solidFill>
              <a:latin typeface="Arial" pitchFamily="34" charset="0"/>
              <a:cs typeface="Times New Roman" pitchFamily="18" charset="0"/>
            </a:endParaRPr>
          </a:p>
        </p:txBody>
      </p:sp>
      <p:sp>
        <p:nvSpPr>
          <p:cNvPr id="36" name="Picture Placeholder 35"/>
          <p:cNvSpPr>
            <a:spLocks noGrp="1"/>
          </p:cNvSpPr>
          <p:nvPr>
            <p:ph type="pic" sz="quarter" idx="15"/>
          </p:nvPr>
        </p:nvSpPr>
        <p:spPr>
          <a:xfrm>
            <a:off x="2" y="1353311"/>
            <a:ext cx="4570175" cy="2355496"/>
          </a:xfrm>
          <a:prstGeom prst="rect">
            <a:avLst/>
          </a:prstGeom>
        </p:spPr>
        <p:txBody>
          <a:bodyPr/>
          <a:lstStyle/>
          <a:p>
            <a:endParaRPr lang="en-US" dirty="0"/>
          </a:p>
        </p:txBody>
      </p:sp>
      <p:sp>
        <p:nvSpPr>
          <p:cNvPr id="38" name="Picture Placeholder 37"/>
          <p:cNvSpPr>
            <a:spLocks noGrp="1"/>
          </p:cNvSpPr>
          <p:nvPr>
            <p:ph type="pic" sz="quarter" idx="16"/>
          </p:nvPr>
        </p:nvSpPr>
        <p:spPr>
          <a:xfrm>
            <a:off x="2" y="4242816"/>
            <a:ext cx="4570175" cy="2399386"/>
          </a:xfrm>
          <a:prstGeom prst="rect">
            <a:avLst/>
          </a:prstGeom>
        </p:spPr>
        <p:txBody>
          <a:bodyPr/>
          <a:lstStyle/>
          <a:p>
            <a:endParaRPr lang="en-US"/>
          </a:p>
        </p:txBody>
      </p:sp>
      <p:sp>
        <p:nvSpPr>
          <p:cNvPr id="40" name="Picture Placeholder 39"/>
          <p:cNvSpPr>
            <a:spLocks noGrp="1"/>
          </p:cNvSpPr>
          <p:nvPr>
            <p:ph type="pic" sz="quarter" idx="17"/>
          </p:nvPr>
        </p:nvSpPr>
        <p:spPr>
          <a:xfrm>
            <a:off x="4615892" y="4019952"/>
            <a:ext cx="4525676" cy="2622249"/>
          </a:xfrm>
          <a:prstGeom prst="rect">
            <a:avLst/>
          </a:prstGeom>
        </p:spPr>
        <p:txBody>
          <a:bodyPr/>
          <a:lstStyle/>
          <a:p>
            <a:endParaRPr lang="en-US" dirty="0"/>
          </a:p>
        </p:txBody>
      </p:sp>
      <p:sp>
        <p:nvSpPr>
          <p:cNvPr id="26" name="Content Placeholder 2"/>
          <p:cNvSpPr>
            <a:spLocks noGrp="1"/>
          </p:cNvSpPr>
          <p:nvPr>
            <p:ph sz="half" idx="11"/>
          </p:nvPr>
        </p:nvSpPr>
        <p:spPr>
          <a:xfrm>
            <a:off x="4615891" y="1360627"/>
            <a:ext cx="4528109" cy="2348179"/>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0" name="Title 1"/>
          <p:cNvSpPr txBox="1">
            <a:spLocks/>
          </p:cNvSpPr>
          <p:nvPr userDrawn="1"/>
        </p:nvSpPr>
        <p:spPr bwMode="auto">
          <a:xfrm>
            <a:off x="4593946" y="1136566"/>
            <a:ext cx="4547622"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u="sng" dirty="0" smtClean="0">
                <a:solidFill>
                  <a:srgbClr val="000000"/>
                </a:solidFill>
                <a:latin typeface="Arial" pitchFamily="34" charset="0"/>
                <a:cs typeface="Arial" pitchFamily="34" charset="0"/>
              </a:rPr>
              <a:t>Program Director’s  Assessment</a:t>
            </a:r>
          </a:p>
        </p:txBody>
      </p:sp>
    </p:spTree>
    <p:extLst>
      <p:ext uri="{BB962C8B-B14F-4D97-AF65-F5344CB8AC3E}">
        <p14:creationId xmlns:p14="http://schemas.microsoft.com/office/powerpoint/2010/main" val="118374112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Program Contingency">
    <p:spTree>
      <p:nvGrpSpPr>
        <p:cNvPr id="1" name=""/>
        <p:cNvGrpSpPr/>
        <p:nvPr/>
      </p:nvGrpSpPr>
      <p:grpSpPr>
        <a:xfrm>
          <a:off x="0" y="0"/>
          <a:ext cx="0" cy="0"/>
          <a:chOff x="0" y="0"/>
          <a:chExt cx="0" cy="0"/>
        </a:xfrm>
      </p:grpSpPr>
      <p:sp>
        <p:nvSpPr>
          <p:cNvPr id="2" name="Title 1"/>
          <p:cNvSpPr>
            <a:spLocks noGrp="1"/>
          </p:cNvSpPr>
          <p:nvPr>
            <p:ph type="title"/>
          </p:nvPr>
        </p:nvSpPr>
        <p:spPr>
          <a:xfrm>
            <a:off x="2838295" y="117043"/>
            <a:ext cx="4352544" cy="599847"/>
          </a:xfrm>
        </p:spPr>
        <p:txBody>
          <a:bodyPr/>
          <a:lstStyle>
            <a:lvl1pPr>
              <a:defRPr baseline="0"/>
            </a:lvl1pPr>
          </a:lstStyle>
          <a:p>
            <a:r>
              <a:rPr lang="en-US" dirty="0" smtClean="0"/>
              <a:t>Click to edit Master title style</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900" b="0" dirty="0" smtClean="0">
                <a:latin typeface="Arial Narrow" pitchFamily="34" charset="0"/>
              </a:rPr>
              <a:t>May - 12</a:t>
            </a:r>
          </a:p>
          <a:p>
            <a:pPr algn="l"/>
            <a:r>
              <a:rPr lang="en-US" sz="900" b="0" dirty="0" smtClean="0">
                <a:latin typeface="Arial Narrow" pitchFamily="34" charset="0"/>
              </a:rPr>
              <a:t>Oct - 5</a:t>
            </a:r>
          </a:p>
          <a:p>
            <a:pPr algn="l"/>
            <a:r>
              <a:rPr lang="en-US" sz="900" b="0" dirty="0" smtClean="0">
                <a:latin typeface="Arial Narrow" pitchFamily="34" charset="0"/>
              </a:rPr>
              <a:t>$10.9B</a:t>
            </a:r>
            <a:endParaRPr lang="en-US" sz="1200" b="0" dirty="0">
              <a:latin typeface="Arial Narrow" pitchFamily="34" charset="0"/>
            </a:endParaRPr>
          </a:p>
        </p:txBody>
      </p:sp>
      <p:sp>
        <p:nvSpPr>
          <p:cNvPr id="18" name="Title 1"/>
          <p:cNvSpPr txBox="1">
            <a:spLocks/>
          </p:cNvSpPr>
          <p:nvPr userDrawn="1"/>
        </p:nvSpPr>
        <p:spPr bwMode="auto">
          <a:xfrm>
            <a:off x="1236269" y="123138"/>
            <a:ext cx="1018032"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dirty="0" smtClean="0">
                <a:solidFill>
                  <a:srgbClr val="000000"/>
                </a:solidFill>
                <a:latin typeface="Arial Narrow" pitchFamily="34" charset="0"/>
              </a:rPr>
              <a:t>Mission Baseline:</a:t>
            </a:r>
          </a:p>
          <a:p>
            <a:pPr algn="l"/>
            <a:r>
              <a:rPr lang="en-US" sz="1000" dirty="0" smtClean="0">
                <a:solidFill>
                  <a:srgbClr val="000000"/>
                </a:solidFill>
                <a:latin typeface="Arial Narrow" pitchFamily="34" charset="0"/>
              </a:rPr>
              <a:t>Approved LPD</a:t>
            </a:r>
          </a:p>
          <a:p>
            <a:pPr algn="l"/>
            <a:r>
              <a:rPr lang="en-US" sz="1000" dirty="0" smtClean="0">
                <a:solidFill>
                  <a:srgbClr val="000000"/>
                </a:solidFill>
                <a:latin typeface="Arial Narrow" pitchFamily="34" charset="0"/>
              </a:rPr>
              <a:t>Approved LCC</a:t>
            </a:r>
          </a:p>
        </p:txBody>
      </p:sp>
      <p:sp>
        <p:nvSpPr>
          <p:cNvPr id="21"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
        <p:nvSpPr>
          <p:cNvPr id="22" name="Title 1"/>
          <p:cNvSpPr txBox="1">
            <a:spLocks/>
          </p:cNvSpPr>
          <p:nvPr userDrawn="1"/>
        </p:nvSpPr>
        <p:spPr bwMode="auto">
          <a:xfrm>
            <a:off x="7248144" y="123137"/>
            <a:ext cx="1142390"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l"/>
            <a:r>
              <a:rPr lang="en-US" sz="1000" dirty="0" smtClean="0">
                <a:solidFill>
                  <a:srgbClr val="000000"/>
                </a:solidFill>
                <a:latin typeface="Arial Narrow" pitchFamily="34" charset="0"/>
              </a:rPr>
              <a:t>Technical:</a:t>
            </a:r>
          </a:p>
          <a:p>
            <a:pPr algn="l"/>
            <a:r>
              <a:rPr lang="en-US" sz="1000" dirty="0" smtClean="0">
                <a:solidFill>
                  <a:srgbClr val="000000"/>
                </a:solidFill>
                <a:latin typeface="Arial Narrow" pitchFamily="34" charset="0"/>
              </a:rPr>
              <a:t>Cost/Schedule:</a:t>
            </a:r>
          </a:p>
        </p:txBody>
      </p:sp>
      <p:cxnSp>
        <p:nvCxnSpPr>
          <p:cNvPr id="23" name="Straight Connector 22"/>
          <p:cNvCxnSpPr/>
          <p:nvPr userDrawn="1"/>
        </p:nvCxnSpPr>
        <p:spPr bwMode="auto">
          <a:xfrm>
            <a:off x="-1215" y="376394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5" name="Straight Connector 24"/>
          <p:cNvCxnSpPr/>
          <p:nvPr userDrawn="1"/>
        </p:nvCxnSpPr>
        <p:spPr bwMode="auto">
          <a:xfrm>
            <a:off x="4564685" y="1136566"/>
            <a:ext cx="0" cy="5505636"/>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28" name="Title 1"/>
          <p:cNvSpPr txBox="1">
            <a:spLocks/>
          </p:cNvSpPr>
          <p:nvPr userDrawn="1"/>
        </p:nvSpPr>
        <p:spPr bwMode="auto">
          <a:xfrm>
            <a:off x="-1215" y="861767"/>
            <a:ext cx="9142784" cy="30819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200" b="1" u="sng" dirty="0" smtClean="0">
                <a:solidFill>
                  <a:srgbClr val="333399"/>
                </a:solidFill>
                <a:latin typeface="Arial" pitchFamily="34" charset="0"/>
                <a:cs typeface="Arial" pitchFamily="34" charset="0"/>
              </a:rPr>
              <a:t>Program Contingency/Liens/Threats</a:t>
            </a:r>
          </a:p>
        </p:txBody>
      </p:sp>
      <p:sp>
        <p:nvSpPr>
          <p:cNvPr id="33" name="TextBox 3"/>
          <p:cNvSpPr txBox="1"/>
          <p:nvPr userDrawn="1"/>
        </p:nvSpPr>
        <p:spPr>
          <a:xfrm>
            <a:off x="-1" y="3765052"/>
            <a:ext cx="4564686"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b="1" u="sng" dirty="0" smtClean="0">
                <a:solidFill>
                  <a:srgbClr val="000000"/>
                </a:solidFill>
                <a:cs typeface="Times New Roman" pitchFamily="18" charset="0"/>
              </a:rPr>
              <a:t>Total Budget % Contingency (against development-to-go)</a:t>
            </a:r>
            <a:endParaRPr lang="en-US" b="1" u="sng" dirty="0">
              <a:solidFill>
                <a:srgbClr val="000000"/>
              </a:solidFill>
              <a:cs typeface="Times New Roman" pitchFamily="18" charset="0"/>
            </a:endParaRPr>
          </a:p>
        </p:txBody>
      </p:sp>
      <p:sp>
        <p:nvSpPr>
          <p:cNvPr id="36" name="Picture Placeholder 35"/>
          <p:cNvSpPr>
            <a:spLocks noGrp="1"/>
          </p:cNvSpPr>
          <p:nvPr>
            <p:ph type="pic" sz="quarter" idx="15"/>
          </p:nvPr>
        </p:nvSpPr>
        <p:spPr>
          <a:xfrm>
            <a:off x="-1215" y="1360627"/>
            <a:ext cx="4536639" cy="2370125"/>
          </a:xfrm>
          <a:prstGeom prst="rect">
            <a:avLst/>
          </a:prstGeom>
        </p:spPr>
        <p:txBody>
          <a:bodyPr/>
          <a:lstStyle/>
          <a:p>
            <a:endParaRPr lang="en-US" dirty="0"/>
          </a:p>
        </p:txBody>
      </p:sp>
      <p:sp>
        <p:nvSpPr>
          <p:cNvPr id="38" name="Picture Placeholder 37"/>
          <p:cNvSpPr>
            <a:spLocks noGrp="1"/>
          </p:cNvSpPr>
          <p:nvPr>
            <p:ph type="pic" sz="quarter" idx="16"/>
          </p:nvPr>
        </p:nvSpPr>
        <p:spPr>
          <a:xfrm>
            <a:off x="-1215" y="4023840"/>
            <a:ext cx="4543955" cy="2618362"/>
          </a:xfrm>
          <a:prstGeom prst="rect">
            <a:avLst/>
          </a:prstGeom>
        </p:spPr>
        <p:txBody>
          <a:bodyPr/>
          <a:lstStyle/>
          <a:p>
            <a:endParaRPr lang="en-US"/>
          </a:p>
        </p:txBody>
      </p:sp>
      <p:sp>
        <p:nvSpPr>
          <p:cNvPr id="40" name="Picture Placeholder 39"/>
          <p:cNvSpPr>
            <a:spLocks noGrp="1"/>
          </p:cNvSpPr>
          <p:nvPr>
            <p:ph type="pic" sz="quarter" idx="17"/>
          </p:nvPr>
        </p:nvSpPr>
        <p:spPr>
          <a:xfrm>
            <a:off x="4586631" y="4337914"/>
            <a:ext cx="4554938" cy="1726387"/>
          </a:xfrm>
          <a:prstGeom prst="rect">
            <a:avLst/>
          </a:prstGeom>
        </p:spPr>
        <p:txBody>
          <a:bodyPr/>
          <a:lstStyle/>
          <a:p>
            <a:endParaRPr lang="en-US" dirty="0"/>
          </a:p>
        </p:txBody>
      </p:sp>
      <p:sp>
        <p:nvSpPr>
          <p:cNvPr id="4" name="Table Placeholder 3"/>
          <p:cNvSpPr>
            <a:spLocks noGrp="1"/>
          </p:cNvSpPr>
          <p:nvPr>
            <p:ph type="tbl" sz="quarter" idx="18"/>
          </p:nvPr>
        </p:nvSpPr>
        <p:spPr>
          <a:xfrm>
            <a:off x="4593947" y="1360627"/>
            <a:ext cx="4550054" cy="2370124"/>
          </a:xfrm>
          <a:prstGeom prst="rect">
            <a:avLst/>
          </a:prstGeom>
        </p:spPr>
        <p:txBody>
          <a:bodyPr/>
          <a:lstStyle/>
          <a:p>
            <a:endParaRPr lang="en-US"/>
          </a:p>
        </p:txBody>
      </p:sp>
    </p:spTree>
    <p:extLst>
      <p:ext uri="{BB962C8B-B14F-4D97-AF65-F5344CB8AC3E}">
        <p14:creationId xmlns:p14="http://schemas.microsoft.com/office/powerpoint/2010/main" val="3177174523"/>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Schedule Assessment">
    <p:spTree>
      <p:nvGrpSpPr>
        <p:cNvPr id="1" name=""/>
        <p:cNvGrpSpPr/>
        <p:nvPr/>
      </p:nvGrpSpPr>
      <p:grpSpPr>
        <a:xfrm>
          <a:off x="0" y="0"/>
          <a:ext cx="0" cy="0"/>
          <a:chOff x="0" y="0"/>
          <a:chExt cx="0" cy="0"/>
        </a:xfrm>
      </p:grpSpPr>
      <p:sp>
        <p:nvSpPr>
          <p:cNvPr id="2" name="Title 1"/>
          <p:cNvSpPr>
            <a:spLocks noGrp="1"/>
          </p:cNvSpPr>
          <p:nvPr>
            <p:ph type="title"/>
          </p:nvPr>
        </p:nvSpPr>
        <p:spPr>
          <a:xfrm>
            <a:off x="2838295" y="117043"/>
            <a:ext cx="4352544" cy="599847"/>
          </a:xfrm>
        </p:spPr>
        <p:txBody>
          <a:bodyPr/>
          <a:lstStyle>
            <a:lvl1pPr>
              <a:defRPr baseline="0"/>
            </a:lvl1pPr>
          </a:lstStyle>
          <a:p>
            <a:r>
              <a:rPr lang="en-US" dirty="0" smtClean="0"/>
              <a:t>Click to edit Master title style</a:t>
            </a:r>
            <a:endParaRPr lang="en-US" dirty="0"/>
          </a:p>
        </p:txBody>
      </p:sp>
      <p:sp>
        <p:nvSpPr>
          <p:cNvPr id="4" name="Content Placeholder 3"/>
          <p:cNvSpPr>
            <a:spLocks noGrp="1"/>
          </p:cNvSpPr>
          <p:nvPr>
            <p:ph sz="half" idx="2"/>
          </p:nvPr>
        </p:nvSpPr>
        <p:spPr>
          <a:xfrm>
            <a:off x="4637837" y="1360626"/>
            <a:ext cx="4503732" cy="2403315"/>
          </a:xfrm>
          <a:prstGeom prst="rect">
            <a:avLst/>
          </a:prstGeom>
        </p:spPr>
        <p:txBody>
          <a:bodyPr/>
          <a:lstStyle>
            <a:lvl1pPr>
              <a:defRPr sz="1100">
                <a:latin typeface="Arial" pitchFamily="34" charset="0"/>
                <a:cs typeface="Arial" pitchFamily="34" charset="0"/>
              </a:defRPr>
            </a:lvl1pPr>
            <a:lvl2pPr>
              <a:defRPr sz="1100">
                <a:latin typeface="Arial" pitchFamily="34" charset="0"/>
                <a:cs typeface="Arial" pitchFamily="34" charset="0"/>
              </a:defRPr>
            </a:lvl2pPr>
            <a:lvl3pPr>
              <a:defRPr sz="1100">
                <a:latin typeface="Arial" pitchFamily="34" charset="0"/>
                <a:cs typeface="Arial" pitchFamily="34" charset="0"/>
              </a:defRPr>
            </a:lvl3pPr>
            <a:lvl4pPr>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900" b="0" dirty="0" smtClean="0">
                <a:latin typeface="Arial Narrow" pitchFamily="34" charset="0"/>
              </a:rPr>
              <a:t>May - 12</a:t>
            </a:r>
          </a:p>
          <a:p>
            <a:pPr algn="l"/>
            <a:r>
              <a:rPr lang="en-US" sz="900" b="0" dirty="0" smtClean="0">
                <a:latin typeface="Arial Narrow" pitchFamily="34" charset="0"/>
              </a:rPr>
              <a:t>Oct - 5</a:t>
            </a:r>
          </a:p>
          <a:p>
            <a:pPr algn="l"/>
            <a:r>
              <a:rPr lang="en-US" sz="900" b="0" dirty="0" smtClean="0">
                <a:latin typeface="Arial Narrow" pitchFamily="34" charset="0"/>
              </a:rPr>
              <a:t>$11.0B</a:t>
            </a:r>
            <a:endParaRPr lang="en-US" sz="1200" b="0" dirty="0">
              <a:latin typeface="Arial Narrow" pitchFamily="34" charset="0"/>
            </a:endParaRPr>
          </a:p>
        </p:txBody>
      </p:sp>
      <p:sp>
        <p:nvSpPr>
          <p:cNvPr id="18" name="Title 1"/>
          <p:cNvSpPr txBox="1">
            <a:spLocks/>
          </p:cNvSpPr>
          <p:nvPr userDrawn="1"/>
        </p:nvSpPr>
        <p:spPr bwMode="auto">
          <a:xfrm>
            <a:off x="1236269" y="123138"/>
            <a:ext cx="1018032"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dirty="0" smtClean="0">
                <a:solidFill>
                  <a:srgbClr val="000000"/>
                </a:solidFill>
                <a:latin typeface="Arial Narrow" pitchFamily="34" charset="0"/>
              </a:rPr>
              <a:t>Mission Baseline:</a:t>
            </a:r>
          </a:p>
          <a:p>
            <a:pPr algn="l"/>
            <a:r>
              <a:rPr lang="en-US" sz="1000" dirty="0" smtClean="0">
                <a:solidFill>
                  <a:srgbClr val="000000"/>
                </a:solidFill>
                <a:latin typeface="Arial Narrow" pitchFamily="34" charset="0"/>
              </a:rPr>
              <a:t>Approved LPD</a:t>
            </a:r>
          </a:p>
          <a:p>
            <a:pPr algn="l"/>
            <a:r>
              <a:rPr lang="en-US" sz="1000" dirty="0" smtClean="0">
                <a:solidFill>
                  <a:srgbClr val="000000"/>
                </a:solidFill>
                <a:latin typeface="Arial Narrow" pitchFamily="34" charset="0"/>
              </a:rPr>
              <a:t>Approved LCC</a:t>
            </a:r>
          </a:p>
        </p:txBody>
      </p:sp>
      <p:sp>
        <p:nvSpPr>
          <p:cNvPr id="21"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
        <p:nvSpPr>
          <p:cNvPr id="22" name="Title 1"/>
          <p:cNvSpPr txBox="1">
            <a:spLocks/>
          </p:cNvSpPr>
          <p:nvPr userDrawn="1"/>
        </p:nvSpPr>
        <p:spPr bwMode="auto">
          <a:xfrm>
            <a:off x="7248144" y="123137"/>
            <a:ext cx="1142390"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l"/>
            <a:r>
              <a:rPr lang="en-US" sz="1000" dirty="0" smtClean="0">
                <a:solidFill>
                  <a:srgbClr val="000000"/>
                </a:solidFill>
                <a:latin typeface="Arial Narrow" pitchFamily="34" charset="0"/>
              </a:rPr>
              <a:t>Technical:</a:t>
            </a:r>
          </a:p>
          <a:p>
            <a:pPr algn="l"/>
            <a:r>
              <a:rPr lang="en-US" sz="1000" dirty="0" smtClean="0">
                <a:solidFill>
                  <a:srgbClr val="000000"/>
                </a:solidFill>
                <a:latin typeface="Arial Narrow" pitchFamily="34" charset="0"/>
              </a:rPr>
              <a:t>Cost/Schedule:</a:t>
            </a:r>
          </a:p>
        </p:txBody>
      </p:sp>
      <p:cxnSp>
        <p:nvCxnSpPr>
          <p:cNvPr id="23" name="Straight Connector 22"/>
          <p:cNvCxnSpPr/>
          <p:nvPr userDrawn="1"/>
        </p:nvCxnSpPr>
        <p:spPr bwMode="auto">
          <a:xfrm>
            <a:off x="-1215" y="376394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5" name="Straight Connector 24"/>
          <p:cNvCxnSpPr/>
          <p:nvPr userDrawn="1"/>
        </p:nvCxnSpPr>
        <p:spPr bwMode="auto">
          <a:xfrm>
            <a:off x="4586625" y="1136566"/>
            <a:ext cx="0" cy="5505636"/>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28" name="Title 1"/>
          <p:cNvSpPr txBox="1">
            <a:spLocks/>
          </p:cNvSpPr>
          <p:nvPr userDrawn="1"/>
        </p:nvSpPr>
        <p:spPr bwMode="auto">
          <a:xfrm>
            <a:off x="-1215" y="861767"/>
            <a:ext cx="9142784" cy="30819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200" b="1" u="sng" dirty="0" smtClean="0">
                <a:solidFill>
                  <a:srgbClr val="333399"/>
                </a:solidFill>
                <a:latin typeface="Arial" pitchFamily="34" charset="0"/>
                <a:cs typeface="Arial" pitchFamily="34" charset="0"/>
              </a:rPr>
              <a:t>Schedule Assessment</a:t>
            </a:r>
          </a:p>
        </p:txBody>
      </p:sp>
      <p:sp>
        <p:nvSpPr>
          <p:cNvPr id="32" name="Title 1"/>
          <p:cNvSpPr txBox="1">
            <a:spLocks/>
          </p:cNvSpPr>
          <p:nvPr userDrawn="1"/>
        </p:nvSpPr>
        <p:spPr bwMode="auto">
          <a:xfrm>
            <a:off x="2" y="1136566"/>
            <a:ext cx="4418379"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u="sng" dirty="0" smtClean="0">
                <a:solidFill>
                  <a:srgbClr val="000000"/>
                </a:solidFill>
                <a:latin typeface="Arial" pitchFamily="34" charset="0"/>
                <a:cs typeface="Arial" pitchFamily="34" charset="0"/>
              </a:rPr>
              <a:t>Dash Board</a:t>
            </a:r>
          </a:p>
        </p:txBody>
      </p:sp>
      <p:sp>
        <p:nvSpPr>
          <p:cNvPr id="33" name="TextBox 3"/>
          <p:cNvSpPr txBox="1"/>
          <p:nvPr userDrawn="1"/>
        </p:nvSpPr>
        <p:spPr>
          <a:xfrm>
            <a:off x="-1" y="3765052"/>
            <a:ext cx="4570178"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b="1" u="sng" dirty="0" smtClean="0">
                <a:solidFill>
                  <a:srgbClr val="000000"/>
                </a:solidFill>
                <a:cs typeface="Arial"/>
              </a:rPr>
              <a:t>Total Slack</a:t>
            </a:r>
            <a:endParaRPr lang="en-US" b="1" u="sng" dirty="0">
              <a:solidFill>
                <a:srgbClr val="000000"/>
              </a:solidFill>
              <a:cs typeface="Arial"/>
            </a:endParaRPr>
          </a:p>
        </p:txBody>
      </p:sp>
      <p:sp>
        <p:nvSpPr>
          <p:cNvPr id="34" name="Rectangle 427"/>
          <p:cNvSpPr>
            <a:spLocks noChangeArrowheads="1"/>
          </p:cNvSpPr>
          <p:nvPr userDrawn="1"/>
        </p:nvSpPr>
        <p:spPr bwMode="auto">
          <a:xfrm>
            <a:off x="4586625" y="3772989"/>
            <a:ext cx="455494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b="1" u="sng" dirty="0" smtClean="0">
                <a:solidFill>
                  <a:srgbClr val="000000"/>
                </a:solidFill>
                <a:latin typeface="Arial" pitchFamily="34" charset="0"/>
                <a:cs typeface="Times New Roman" pitchFamily="18" charset="0"/>
              </a:rPr>
              <a:t>Major Deliverable</a:t>
            </a:r>
          </a:p>
        </p:txBody>
      </p:sp>
      <p:sp>
        <p:nvSpPr>
          <p:cNvPr id="40" name="Picture Placeholder 39"/>
          <p:cNvSpPr>
            <a:spLocks noGrp="1"/>
          </p:cNvSpPr>
          <p:nvPr>
            <p:ph type="pic" sz="quarter" idx="17"/>
          </p:nvPr>
        </p:nvSpPr>
        <p:spPr>
          <a:xfrm>
            <a:off x="4630521" y="4019952"/>
            <a:ext cx="4513479" cy="2622249"/>
          </a:xfrm>
          <a:prstGeom prst="rect">
            <a:avLst/>
          </a:prstGeom>
        </p:spPr>
        <p:txBody>
          <a:bodyPr/>
          <a:lstStyle/>
          <a:p>
            <a:endParaRPr lang="en-US" dirty="0"/>
          </a:p>
        </p:txBody>
      </p:sp>
      <p:sp>
        <p:nvSpPr>
          <p:cNvPr id="26" name="Title 1"/>
          <p:cNvSpPr txBox="1">
            <a:spLocks/>
          </p:cNvSpPr>
          <p:nvPr userDrawn="1"/>
        </p:nvSpPr>
        <p:spPr bwMode="auto">
          <a:xfrm>
            <a:off x="4418381" y="1136565"/>
            <a:ext cx="4725620"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eaLnBrk="1" hangingPunct="1"/>
            <a:r>
              <a:rPr lang="en-US" sz="1100" b="1" u="sng" dirty="0" smtClean="0">
                <a:solidFill>
                  <a:srgbClr val="000000"/>
                </a:solidFill>
                <a:latin typeface="Arial" pitchFamily="34" charset="0"/>
                <a:cs typeface="Times New Roman" pitchFamily="18" charset="0"/>
              </a:rPr>
              <a:t>Program Director’s  Assessment </a:t>
            </a:r>
            <a:endParaRPr lang="en-US" sz="1100" b="1" u="sng" dirty="0">
              <a:solidFill>
                <a:srgbClr val="000000"/>
              </a:solidFill>
              <a:latin typeface="Arial" pitchFamily="34" charset="0"/>
              <a:cs typeface="Times New Roman" pitchFamily="18" charset="0"/>
            </a:endParaRPr>
          </a:p>
        </p:txBody>
      </p:sp>
    </p:spTree>
    <p:extLst>
      <p:ext uri="{BB962C8B-B14F-4D97-AF65-F5344CB8AC3E}">
        <p14:creationId xmlns:p14="http://schemas.microsoft.com/office/powerpoint/2010/main" val="1472011542"/>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GOES-R MSR QUAD">
    <p:spTree>
      <p:nvGrpSpPr>
        <p:cNvPr id="1" name=""/>
        <p:cNvGrpSpPr/>
        <p:nvPr/>
      </p:nvGrpSpPr>
      <p:grpSpPr>
        <a:xfrm>
          <a:off x="0" y="0"/>
          <a:ext cx="0" cy="0"/>
          <a:chOff x="0" y="0"/>
          <a:chExt cx="0" cy="0"/>
        </a:xfrm>
      </p:grpSpPr>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sp>
        <p:nvSpPr>
          <p:cNvPr id="10" name="Footer Placeholder 63"/>
          <p:cNvSpPr txBox="1">
            <a:spLocks/>
          </p:cNvSpPr>
          <p:nvPr userDrawn="1"/>
        </p:nvSpPr>
        <p:spPr bwMode="auto">
          <a:xfrm>
            <a:off x="8669" y="6474619"/>
            <a:ext cx="2895600" cy="3667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l">
              <a:defRPr/>
            </a:pPr>
            <a:endParaRPr lang="en-US" b="1" dirty="0">
              <a:solidFill>
                <a:srgbClr val="000000"/>
              </a:solidFill>
            </a:endParaRPr>
          </a:p>
        </p:txBody>
      </p:sp>
      <p:pic>
        <p:nvPicPr>
          <p:cNvPr id="8" name="Picture 7" descr="New Logo.jpg"/>
          <p:cNvPicPr>
            <a:picLocks noChangeAspect="1"/>
          </p:cNvPicPr>
          <p:nvPr userDrawn="1"/>
        </p:nvPicPr>
        <p:blipFill>
          <a:blip r:embed="rId2" cstate="print"/>
          <a:stretch>
            <a:fillRect/>
          </a:stretch>
        </p:blipFill>
        <p:spPr>
          <a:xfrm>
            <a:off x="846" y="8248"/>
            <a:ext cx="1361229" cy="908492"/>
          </a:xfrm>
          <a:prstGeom prst="rect">
            <a:avLst/>
          </a:prstGeom>
        </p:spPr>
      </p:pic>
      <p:sp>
        <p:nvSpPr>
          <p:cNvPr id="11" name="Footer Placeholder 4"/>
          <p:cNvSpPr txBox="1">
            <a:spLocks/>
          </p:cNvSpPr>
          <p:nvPr userDrawn="1"/>
        </p:nvSpPr>
        <p:spPr bwMode="auto">
          <a:xfrm>
            <a:off x="1862" y="6655414"/>
            <a:ext cx="3174797"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January 2014</a:t>
            </a:r>
            <a:endParaRPr lang="en-US" sz="1000" dirty="0">
              <a:solidFill>
                <a:srgbClr val="000000"/>
              </a:solidFill>
              <a:latin typeface="Arial" pitchFamily="34" charset="0"/>
            </a:endParaRPr>
          </a:p>
        </p:txBody>
      </p:sp>
      <p:sp>
        <p:nvSpPr>
          <p:cNvPr id="12" name="Title 1"/>
          <p:cNvSpPr>
            <a:spLocks noGrp="1"/>
          </p:cNvSpPr>
          <p:nvPr>
            <p:ph type="title"/>
          </p:nvPr>
        </p:nvSpPr>
        <p:spPr>
          <a:xfrm>
            <a:off x="2838295" y="117043"/>
            <a:ext cx="4352544" cy="599847"/>
          </a:xfrm>
        </p:spPr>
        <p:txBody>
          <a:bodyPr/>
          <a:lstStyle>
            <a:lvl1pPr>
              <a:defRPr baseline="0"/>
            </a:lvl1pPr>
          </a:lstStyle>
          <a:p>
            <a:r>
              <a:rPr lang="en-US" dirty="0" smtClean="0"/>
              <a:t>Click to edit Master title style</a:t>
            </a:r>
            <a:endParaRPr lang="en-US" dirty="0"/>
          </a:p>
        </p:txBody>
      </p:sp>
      <p:sp>
        <p:nvSpPr>
          <p:cNvPr id="15"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Tree>
    <p:extLst>
      <p:ext uri="{BB962C8B-B14F-4D97-AF65-F5344CB8AC3E}">
        <p14:creationId xmlns:p14="http://schemas.microsoft.com/office/powerpoint/2010/main" val="17520975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GOES-R MSR QUAD FLIGHT">
    <p:spTree>
      <p:nvGrpSpPr>
        <p:cNvPr id="1" name=""/>
        <p:cNvGrpSpPr/>
        <p:nvPr/>
      </p:nvGrpSpPr>
      <p:grpSpPr>
        <a:xfrm>
          <a:off x="0" y="0"/>
          <a:ext cx="0" cy="0"/>
          <a:chOff x="0" y="0"/>
          <a:chExt cx="0" cy="0"/>
        </a:xfrm>
      </p:grpSpPr>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sp>
        <p:nvSpPr>
          <p:cNvPr id="10" name="Footer Placeholder 63"/>
          <p:cNvSpPr txBox="1">
            <a:spLocks/>
          </p:cNvSpPr>
          <p:nvPr userDrawn="1"/>
        </p:nvSpPr>
        <p:spPr bwMode="auto">
          <a:xfrm>
            <a:off x="8669" y="6474619"/>
            <a:ext cx="2895600" cy="3667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l">
              <a:defRPr/>
            </a:pPr>
            <a:endParaRPr lang="en-US" b="1" dirty="0">
              <a:solidFill>
                <a:srgbClr val="000000"/>
              </a:solidFill>
            </a:endParaRPr>
          </a:p>
        </p:txBody>
      </p:sp>
      <p:pic>
        <p:nvPicPr>
          <p:cNvPr id="8" name="Picture 7" descr="New Logo.jpg"/>
          <p:cNvPicPr>
            <a:picLocks noChangeAspect="1"/>
          </p:cNvPicPr>
          <p:nvPr userDrawn="1"/>
        </p:nvPicPr>
        <p:blipFill>
          <a:blip r:embed="rId2" cstate="print"/>
          <a:stretch>
            <a:fillRect/>
          </a:stretch>
        </p:blipFill>
        <p:spPr>
          <a:xfrm>
            <a:off x="846" y="8248"/>
            <a:ext cx="1361229" cy="908492"/>
          </a:xfrm>
          <a:prstGeom prst="rect">
            <a:avLst/>
          </a:prstGeom>
        </p:spPr>
      </p:pic>
      <p:sp>
        <p:nvSpPr>
          <p:cNvPr id="11" name="Footer Placeholder 4"/>
          <p:cNvSpPr txBox="1">
            <a:spLocks/>
          </p:cNvSpPr>
          <p:nvPr userDrawn="1"/>
        </p:nvSpPr>
        <p:spPr bwMode="auto">
          <a:xfrm>
            <a:off x="1862" y="6655414"/>
            <a:ext cx="3174797"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January 2014</a:t>
            </a:r>
            <a:endParaRPr lang="en-US" sz="1000" dirty="0">
              <a:solidFill>
                <a:srgbClr val="000000"/>
              </a:solidFill>
              <a:latin typeface="Arial" pitchFamily="34" charset="0"/>
            </a:endParaRPr>
          </a:p>
        </p:txBody>
      </p:sp>
      <p:sp>
        <p:nvSpPr>
          <p:cNvPr id="12" name="Title 1"/>
          <p:cNvSpPr>
            <a:spLocks noGrp="1"/>
          </p:cNvSpPr>
          <p:nvPr>
            <p:ph type="title"/>
          </p:nvPr>
        </p:nvSpPr>
        <p:spPr>
          <a:xfrm>
            <a:off x="2625754" y="117043"/>
            <a:ext cx="4907616" cy="599847"/>
          </a:xfrm>
        </p:spPr>
        <p:txBody>
          <a:bodyPr/>
          <a:lstStyle>
            <a:lvl1pPr>
              <a:defRPr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21105996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GOES-R MSR QUAD GROUND">
    <p:spTree>
      <p:nvGrpSpPr>
        <p:cNvPr id="1" name=""/>
        <p:cNvGrpSpPr/>
        <p:nvPr/>
      </p:nvGrpSpPr>
      <p:grpSpPr>
        <a:xfrm>
          <a:off x="0" y="0"/>
          <a:ext cx="0" cy="0"/>
          <a:chOff x="0" y="0"/>
          <a:chExt cx="0" cy="0"/>
        </a:xfrm>
      </p:grpSpPr>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sp>
        <p:nvSpPr>
          <p:cNvPr id="10" name="Footer Placeholder 63"/>
          <p:cNvSpPr txBox="1">
            <a:spLocks/>
          </p:cNvSpPr>
          <p:nvPr userDrawn="1"/>
        </p:nvSpPr>
        <p:spPr bwMode="auto">
          <a:xfrm>
            <a:off x="8669" y="6474619"/>
            <a:ext cx="2895600" cy="3667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l">
              <a:defRPr/>
            </a:pPr>
            <a:endParaRPr lang="en-US" b="1" dirty="0">
              <a:solidFill>
                <a:srgbClr val="000000"/>
              </a:solidFill>
            </a:endParaRPr>
          </a:p>
        </p:txBody>
      </p:sp>
      <p:pic>
        <p:nvPicPr>
          <p:cNvPr id="8" name="Picture 7" descr="New Logo.jpg"/>
          <p:cNvPicPr>
            <a:picLocks noChangeAspect="1"/>
          </p:cNvPicPr>
          <p:nvPr userDrawn="1"/>
        </p:nvPicPr>
        <p:blipFill>
          <a:blip r:embed="rId2" cstate="print"/>
          <a:stretch>
            <a:fillRect/>
          </a:stretch>
        </p:blipFill>
        <p:spPr>
          <a:xfrm>
            <a:off x="846" y="8248"/>
            <a:ext cx="1361229" cy="908492"/>
          </a:xfrm>
          <a:prstGeom prst="rect">
            <a:avLst/>
          </a:prstGeom>
        </p:spPr>
      </p:pic>
      <p:sp>
        <p:nvSpPr>
          <p:cNvPr id="11" name="Footer Placeholder 4"/>
          <p:cNvSpPr txBox="1">
            <a:spLocks/>
          </p:cNvSpPr>
          <p:nvPr userDrawn="1"/>
        </p:nvSpPr>
        <p:spPr bwMode="auto">
          <a:xfrm>
            <a:off x="1862" y="6655414"/>
            <a:ext cx="3174797"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January 2014</a:t>
            </a:r>
            <a:endParaRPr lang="en-US" sz="1000" dirty="0">
              <a:solidFill>
                <a:srgbClr val="000000"/>
              </a:solidFill>
              <a:latin typeface="Arial" pitchFamily="34" charset="0"/>
            </a:endParaRPr>
          </a:p>
        </p:txBody>
      </p:sp>
      <p:sp>
        <p:nvSpPr>
          <p:cNvPr id="12" name="Title 1"/>
          <p:cNvSpPr>
            <a:spLocks noGrp="1"/>
          </p:cNvSpPr>
          <p:nvPr>
            <p:ph type="title"/>
          </p:nvPr>
        </p:nvSpPr>
        <p:spPr>
          <a:xfrm>
            <a:off x="2625754" y="117043"/>
            <a:ext cx="4907616" cy="599847"/>
          </a:xfrm>
        </p:spPr>
        <p:txBody>
          <a:bodyPr/>
          <a:lstStyle>
            <a:lvl1pPr>
              <a:defRPr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36494109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532635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Pictures">
    <p:spTree>
      <p:nvGrpSpPr>
        <p:cNvPr id="1" name=""/>
        <p:cNvGrpSpPr/>
        <p:nvPr/>
      </p:nvGrpSpPr>
      <p:grpSpPr>
        <a:xfrm>
          <a:off x="0" y="0"/>
          <a:ext cx="0" cy="0"/>
          <a:chOff x="0" y="0"/>
          <a:chExt cx="0" cy="0"/>
        </a:xfrm>
      </p:grpSpPr>
      <p:sp>
        <p:nvSpPr>
          <p:cNvPr id="2" name="Title 1"/>
          <p:cNvSpPr>
            <a:spLocks noGrp="1"/>
          </p:cNvSpPr>
          <p:nvPr>
            <p:ph type="title"/>
          </p:nvPr>
        </p:nvSpPr>
        <p:spPr>
          <a:xfrm>
            <a:off x="0" y="5616"/>
            <a:ext cx="9144000" cy="804706"/>
          </a:xfrm>
        </p:spPr>
        <p:txBody>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0" y="811988"/>
            <a:ext cx="9144000" cy="5830215"/>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260064828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EVMS Quads_opt 2">
    <p:spTree>
      <p:nvGrpSpPr>
        <p:cNvPr id="1" name=""/>
        <p:cNvGrpSpPr/>
        <p:nvPr/>
      </p:nvGrpSpPr>
      <p:grpSpPr>
        <a:xfrm>
          <a:off x="0" y="0"/>
          <a:ext cx="0" cy="0"/>
          <a:chOff x="0" y="0"/>
          <a:chExt cx="0" cy="0"/>
        </a:xfrm>
      </p:grpSpPr>
      <p:sp>
        <p:nvSpPr>
          <p:cNvPr id="2" name="Title 1"/>
          <p:cNvSpPr>
            <a:spLocks noGrp="1"/>
          </p:cNvSpPr>
          <p:nvPr>
            <p:ph type="title"/>
          </p:nvPr>
        </p:nvSpPr>
        <p:spPr>
          <a:xfrm>
            <a:off x="1837426" y="117044"/>
            <a:ext cx="5495027" cy="599847"/>
          </a:xfrm>
        </p:spPr>
        <p:txBody>
          <a:bodyPr/>
          <a:lstStyle>
            <a:lvl1pPr>
              <a:defRPr baseline="0"/>
            </a:lvl1pPr>
          </a:lstStyle>
          <a:p>
            <a:r>
              <a:rPr lang="en-US" dirty="0" smtClean="0"/>
              <a:t>Click to edit Master title style</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3" name="Straight Connector 22"/>
          <p:cNvCxnSpPr/>
          <p:nvPr userDrawn="1"/>
        </p:nvCxnSpPr>
        <p:spPr bwMode="auto">
          <a:xfrm>
            <a:off x="-1215" y="376394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5" name="Straight Connector 24"/>
          <p:cNvCxnSpPr/>
          <p:nvPr userDrawn="1"/>
        </p:nvCxnSpPr>
        <p:spPr bwMode="auto">
          <a:xfrm>
            <a:off x="4593947" y="1136566"/>
            <a:ext cx="0" cy="5505636"/>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32" name="Title 1"/>
          <p:cNvSpPr txBox="1">
            <a:spLocks/>
          </p:cNvSpPr>
          <p:nvPr userDrawn="1"/>
        </p:nvSpPr>
        <p:spPr bwMode="auto">
          <a:xfrm>
            <a:off x="3" y="1136567"/>
            <a:ext cx="4593944"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dirty="0" smtClean="0">
                <a:solidFill>
                  <a:srgbClr val="000000"/>
                </a:solidFill>
                <a:latin typeface="Arial" pitchFamily="34" charset="0"/>
                <a:cs typeface="Arial" pitchFamily="34" charset="0"/>
              </a:rPr>
              <a:t>EAC ($M)</a:t>
            </a:r>
          </a:p>
        </p:txBody>
      </p:sp>
      <p:sp>
        <p:nvSpPr>
          <p:cNvPr id="33" name="TextBox 3"/>
          <p:cNvSpPr txBox="1"/>
          <p:nvPr userDrawn="1"/>
        </p:nvSpPr>
        <p:spPr>
          <a:xfrm>
            <a:off x="0" y="3765053"/>
            <a:ext cx="4593947"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b="1" dirty="0" smtClean="0">
                <a:solidFill>
                  <a:srgbClr val="000000"/>
                </a:solidFill>
                <a:cs typeface="Arial"/>
              </a:rPr>
              <a:t>TCPI</a:t>
            </a:r>
            <a:endParaRPr lang="en-US" b="1" dirty="0">
              <a:solidFill>
                <a:srgbClr val="000000"/>
              </a:solidFill>
              <a:cs typeface="Arial"/>
            </a:endParaRPr>
          </a:p>
        </p:txBody>
      </p:sp>
      <p:sp>
        <p:nvSpPr>
          <p:cNvPr id="34" name="Rectangle 427"/>
          <p:cNvSpPr>
            <a:spLocks noChangeArrowheads="1"/>
          </p:cNvSpPr>
          <p:nvPr userDrawn="1"/>
        </p:nvSpPr>
        <p:spPr bwMode="auto">
          <a:xfrm>
            <a:off x="4593946" y="3772989"/>
            <a:ext cx="45476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b="1" dirty="0" smtClean="0">
                <a:solidFill>
                  <a:srgbClr val="000000"/>
                </a:solidFill>
                <a:latin typeface="Arial" pitchFamily="34" charset="0"/>
                <a:cs typeface="Times New Roman" pitchFamily="18" charset="0"/>
              </a:rPr>
              <a:t>CPLI for FM1</a:t>
            </a:r>
            <a:endParaRPr lang="en-US" sz="1100" b="1" dirty="0">
              <a:solidFill>
                <a:srgbClr val="000000"/>
              </a:solidFill>
              <a:latin typeface="Arial" pitchFamily="34" charset="0"/>
              <a:cs typeface="Times New Roman" pitchFamily="18" charset="0"/>
            </a:endParaRPr>
          </a:p>
        </p:txBody>
      </p:sp>
      <p:sp>
        <p:nvSpPr>
          <p:cNvPr id="36" name="Picture Placeholder 35"/>
          <p:cNvSpPr>
            <a:spLocks noGrp="1"/>
          </p:cNvSpPr>
          <p:nvPr>
            <p:ph type="pic" sz="quarter" idx="15"/>
          </p:nvPr>
        </p:nvSpPr>
        <p:spPr>
          <a:xfrm>
            <a:off x="3" y="1353312"/>
            <a:ext cx="4570175" cy="2355496"/>
          </a:xfrm>
          <a:prstGeom prst="rect">
            <a:avLst/>
          </a:prstGeom>
        </p:spPr>
        <p:txBody>
          <a:bodyPr/>
          <a:lstStyle/>
          <a:p>
            <a:endParaRPr lang="en-US" dirty="0"/>
          </a:p>
        </p:txBody>
      </p:sp>
      <p:sp>
        <p:nvSpPr>
          <p:cNvPr id="38" name="Picture Placeholder 37"/>
          <p:cNvSpPr>
            <a:spLocks noGrp="1"/>
          </p:cNvSpPr>
          <p:nvPr>
            <p:ph type="pic" sz="quarter" idx="16"/>
          </p:nvPr>
        </p:nvSpPr>
        <p:spPr>
          <a:xfrm>
            <a:off x="3" y="4025974"/>
            <a:ext cx="4570175" cy="2616229"/>
          </a:xfrm>
          <a:prstGeom prst="rect">
            <a:avLst/>
          </a:prstGeom>
        </p:spPr>
        <p:txBody>
          <a:bodyPr/>
          <a:lstStyle/>
          <a:p>
            <a:endParaRPr lang="en-US" dirty="0"/>
          </a:p>
        </p:txBody>
      </p:sp>
      <p:sp>
        <p:nvSpPr>
          <p:cNvPr id="40" name="Picture Placeholder 39"/>
          <p:cNvSpPr>
            <a:spLocks noGrp="1"/>
          </p:cNvSpPr>
          <p:nvPr>
            <p:ph type="pic" sz="quarter" idx="17"/>
          </p:nvPr>
        </p:nvSpPr>
        <p:spPr>
          <a:xfrm>
            <a:off x="4615893" y="4034599"/>
            <a:ext cx="4525676" cy="2607602"/>
          </a:xfrm>
          <a:prstGeom prst="rect">
            <a:avLst/>
          </a:prstGeom>
        </p:spPr>
        <p:txBody>
          <a:bodyPr/>
          <a:lstStyle/>
          <a:p>
            <a:endParaRPr lang="en-US" dirty="0"/>
          </a:p>
        </p:txBody>
      </p:sp>
      <p:sp>
        <p:nvSpPr>
          <p:cNvPr id="20" name="Title 1"/>
          <p:cNvSpPr txBox="1">
            <a:spLocks/>
          </p:cNvSpPr>
          <p:nvPr userDrawn="1"/>
        </p:nvSpPr>
        <p:spPr bwMode="auto">
          <a:xfrm>
            <a:off x="4593946" y="1136567"/>
            <a:ext cx="4547623"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dirty="0" smtClean="0">
                <a:solidFill>
                  <a:srgbClr val="000000"/>
                </a:solidFill>
                <a:latin typeface="Arial" pitchFamily="34" charset="0"/>
                <a:cs typeface="Arial" pitchFamily="34" charset="0"/>
              </a:rPr>
              <a:t>CPI/SPI – Cur and Cum</a:t>
            </a:r>
          </a:p>
        </p:txBody>
      </p:sp>
      <p:sp>
        <p:nvSpPr>
          <p:cNvPr id="29" name="Picture Placeholder 35"/>
          <p:cNvSpPr>
            <a:spLocks noGrp="1"/>
          </p:cNvSpPr>
          <p:nvPr>
            <p:ph type="pic" sz="quarter" idx="19"/>
          </p:nvPr>
        </p:nvSpPr>
        <p:spPr>
          <a:xfrm>
            <a:off x="4638140" y="1360628"/>
            <a:ext cx="4505861" cy="2355496"/>
          </a:xfrm>
          <a:prstGeom prst="rect">
            <a:avLst/>
          </a:prstGeom>
        </p:spPr>
        <p:txBody>
          <a:bodyPr/>
          <a:lstStyle/>
          <a:p>
            <a:endParaRPr lang="en-US" dirty="0"/>
          </a:p>
        </p:txBody>
      </p:sp>
      <p:sp>
        <p:nvSpPr>
          <p:cNvPr id="4" name="Content Placeholder 3"/>
          <p:cNvSpPr>
            <a:spLocks noGrp="1"/>
          </p:cNvSpPr>
          <p:nvPr>
            <p:ph sz="quarter" idx="20" hasCustomPrompt="1"/>
          </p:nvPr>
        </p:nvSpPr>
        <p:spPr>
          <a:xfrm>
            <a:off x="-1214" y="887751"/>
            <a:ext cx="9145215" cy="214312"/>
          </a:xfrm>
          <a:prstGeom prst="rect">
            <a:avLst/>
          </a:prstGeom>
        </p:spPr>
        <p:txBody>
          <a:bodyPr/>
          <a:lstStyle>
            <a:lvl1pPr marL="0" indent="0" algn="ctr">
              <a:buNone/>
              <a:defRPr sz="1200" b="1" u="sng">
                <a:solidFill>
                  <a:srgbClr val="333399"/>
                </a:solidFill>
                <a:latin typeface="Arial" pitchFamily="34" charset="0"/>
                <a:cs typeface="Arial" pitchFamily="34" charset="0"/>
              </a:defRPr>
            </a:lvl1pPr>
          </a:lstStyle>
          <a:p>
            <a:pPr lvl="0"/>
            <a:r>
              <a:rPr lang="en-US" dirty="0" smtClean="0"/>
              <a:t>Contract</a:t>
            </a:r>
            <a:endParaRPr lang="en-US" dirty="0"/>
          </a:p>
        </p:txBody>
      </p:sp>
    </p:spTree>
    <p:extLst>
      <p:ext uri="{BB962C8B-B14F-4D97-AF65-F5344CB8AC3E}">
        <p14:creationId xmlns:p14="http://schemas.microsoft.com/office/powerpoint/2010/main" val="985800155"/>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urity Posture">
    <p:spTree>
      <p:nvGrpSpPr>
        <p:cNvPr id="1" name=""/>
        <p:cNvGrpSpPr/>
        <p:nvPr/>
      </p:nvGrpSpPr>
      <p:grpSpPr>
        <a:xfrm>
          <a:off x="0" y="0"/>
          <a:ext cx="0" cy="0"/>
          <a:chOff x="0" y="0"/>
          <a:chExt cx="0" cy="0"/>
        </a:xfrm>
      </p:grpSpPr>
      <p:sp>
        <p:nvSpPr>
          <p:cNvPr id="2" name="Title 1"/>
          <p:cNvSpPr>
            <a:spLocks noGrp="1"/>
          </p:cNvSpPr>
          <p:nvPr>
            <p:ph type="title"/>
          </p:nvPr>
        </p:nvSpPr>
        <p:spPr>
          <a:xfrm>
            <a:off x="1861" y="13050"/>
            <a:ext cx="9142139" cy="1335428"/>
          </a:xfrm>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32" y="4168190"/>
            <a:ext cx="4512547" cy="2488635"/>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5" name="TextBox 3"/>
          <p:cNvSpPr txBox="1"/>
          <p:nvPr userDrawn="1"/>
        </p:nvSpPr>
        <p:spPr>
          <a:xfrm>
            <a:off x="-1221" y="3873711"/>
            <a:ext cx="4570179"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smtClean="0">
                <a:solidFill>
                  <a:srgbClr val="000000"/>
                </a:solidFill>
                <a:cs typeface="Arial"/>
              </a:rPr>
              <a:t>POA&amp;M Status:</a:t>
            </a:r>
          </a:p>
        </p:txBody>
      </p:sp>
      <p:sp>
        <p:nvSpPr>
          <p:cNvPr id="16" name="TextBox 3"/>
          <p:cNvSpPr txBox="1"/>
          <p:nvPr userDrawn="1"/>
        </p:nvSpPr>
        <p:spPr>
          <a:xfrm>
            <a:off x="4637838" y="3884030"/>
            <a:ext cx="4504941"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smtClean="0">
                <a:solidFill>
                  <a:srgbClr val="000000"/>
                </a:solidFill>
                <a:cs typeface="Arial"/>
              </a:rPr>
              <a:t>DOC Balanced Score Card Status (top 5):</a:t>
            </a:r>
          </a:p>
        </p:txBody>
      </p:sp>
      <p:sp>
        <p:nvSpPr>
          <p:cNvPr id="17" name="TextBox 3"/>
          <p:cNvSpPr txBox="1"/>
          <p:nvPr userDrawn="1"/>
        </p:nvSpPr>
        <p:spPr>
          <a:xfrm>
            <a:off x="4637837" y="1676267"/>
            <a:ext cx="4506163"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smtClean="0">
                <a:solidFill>
                  <a:srgbClr val="000000"/>
                </a:solidFill>
                <a:cs typeface="Arial"/>
              </a:rPr>
              <a:t>Security Assessment Readiness and Risk Posture:</a:t>
            </a:r>
          </a:p>
        </p:txBody>
      </p:sp>
      <p:sp>
        <p:nvSpPr>
          <p:cNvPr id="18" name="TextBox 3"/>
          <p:cNvSpPr txBox="1"/>
          <p:nvPr userDrawn="1"/>
        </p:nvSpPr>
        <p:spPr>
          <a:xfrm>
            <a:off x="2753" y="1674729"/>
            <a:ext cx="4570179"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smtClean="0">
                <a:solidFill>
                  <a:srgbClr val="000000"/>
                </a:solidFill>
                <a:cs typeface="Arial"/>
              </a:rPr>
              <a:t>Authorization to Operate (ATO) Status:</a:t>
            </a:r>
          </a:p>
        </p:txBody>
      </p:sp>
      <p:sp>
        <p:nvSpPr>
          <p:cNvPr id="19" name="Content Placeholder 2"/>
          <p:cNvSpPr>
            <a:spLocks noGrp="1"/>
          </p:cNvSpPr>
          <p:nvPr>
            <p:ph sz="half" idx="10"/>
          </p:nvPr>
        </p:nvSpPr>
        <p:spPr>
          <a:xfrm>
            <a:off x="4645152" y="4168190"/>
            <a:ext cx="4498848" cy="2488635"/>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0" name="Content Placeholder 2"/>
          <p:cNvSpPr>
            <a:spLocks noGrp="1"/>
          </p:cNvSpPr>
          <p:nvPr>
            <p:ph sz="half" idx="11"/>
          </p:nvPr>
        </p:nvSpPr>
        <p:spPr>
          <a:xfrm>
            <a:off x="0" y="1949571"/>
            <a:ext cx="4506163" cy="1861649"/>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1" name="Content Placeholder 2"/>
          <p:cNvSpPr>
            <a:spLocks noGrp="1"/>
          </p:cNvSpPr>
          <p:nvPr>
            <p:ph sz="half" idx="12"/>
          </p:nvPr>
        </p:nvSpPr>
        <p:spPr>
          <a:xfrm>
            <a:off x="4630522" y="1966823"/>
            <a:ext cx="4513479" cy="1851711"/>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00599412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lvl1pPr>
              <a:defRPr/>
            </a:lvl1pPr>
          </a:lstStyle>
          <a:p>
            <a:pPr>
              <a:defRPr/>
            </a:pPr>
            <a:endParaRPr lang="en-US" dirty="0"/>
          </a:p>
        </p:txBody>
      </p:sp>
      <p:sp>
        <p:nvSpPr>
          <p:cNvPr id="11" name="Footer Placeholder 2"/>
          <p:cNvSpPr>
            <a:spLocks noGrp="1"/>
          </p:cNvSpPr>
          <p:nvPr>
            <p:ph type="ftr" sz="quarter" idx="11"/>
          </p:nvPr>
        </p:nvSpPr>
        <p:spPr/>
        <p:txBody>
          <a:bodyPr/>
          <a:lstStyle>
            <a:lvl1pPr>
              <a:defRPr/>
            </a:lvl1pPr>
          </a:lstStyle>
          <a:p>
            <a:pPr>
              <a:defRPr/>
            </a:pPr>
            <a:endParaRPr lang="en-US" dirty="0"/>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pPr>
                <a:defRPr/>
              </a:pPr>
              <a:t>‹#›</a:t>
            </a:fld>
            <a:endParaRPr lang="en-US" dirty="0"/>
          </a:p>
        </p:txBody>
      </p:sp>
      <p:pic>
        <p:nvPicPr>
          <p:cNvPr id="20" name="Picture 19" descr="GOES-R_logo_v2.png"/>
          <p:cNvPicPr>
            <a:picLocks noChangeAspect="1"/>
          </p:cNvPicPr>
          <p:nvPr userDrawn="1"/>
        </p:nvPicPr>
        <p:blipFill>
          <a:blip r:embed="rId2" cstate="print"/>
          <a:stretch>
            <a:fillRect/>
          </a:stretch>
        </p:blipFill>
        <p:spPr>
          <a:xfrm>
            <a:off x="76200" y="0"/>
            <a:ext cx="1143000" cy="762000"/>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able Placeholder 3"/>
          <p:cNvSpPr>
            <a:spLocks noGrp="1"/>
          </p:cNvSpPr>
          <p:nvPr>
            <p:ph type="tbl" sz="quarter" idx="10"/>
          </p:nvPr>
        </p:nvSpPr>
        <p:spPr>
          <a:xfrm>
            <a:off x="109538" y="958851"/>
            <a:ext cx="8931275" cy="5434013"/>
          </a:xfrm>
          <a:prstGeom prst="rect">
            <a:avLst/>
          </a:prstGeom>
        </p:spPr>
        <p:txBody>
          <a:bodyPr/>
          <a:lstStyle/>
          <a:p>
            <a:endParaRPr lang="en-US"/>
          </a:p>
        </p:txBody>
      </p:sp>
    </p:spTree>
    <p:extLst>
      <p:ext uri="{BB962C8B-B14F-4D97-AF65-F5344CB8AC3E}">
        <p14:creationId xmlns:p14="http://schemas.microsoft.com/office/powerpoint/2010/main" val="1484340788"/>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Tab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able Placeholder 3"/>
          <p:cNvSpPr>
            <a:spLocks noGrp="1"/>
          </p:cNvSpPr>
          <p:nvPr>
            <p:ph type="tbl" sz="quarter" idx="10"/>
          </p:nvPr>
        </p:nvSpPr>
        <p:spPr>
          <a:xfrm>
            <a:off x="109538" y="958850"/>
            <a:ext cx="8931275" cy="2691435"/>
          </a:xfrm>
          <a:prstGeom prst="rect">
            <a:avLst/>
          </a:prstGeom>
        </p:spPr>
        <p:txBody>
          <a:bodyPr/>
          <a:lstStyle/>
          <a:p>
            <a:endParaRPr lang="en-US"/>
          </a:p>
        </p:txBody>
      </p:sp>
      <p:sp>
        <p:nvSpPr>
          <p:cNvPr id="9" name="Content Placeholder 2"/>
          <p:cNvSpPr>
            <a:spLocks noGrp="1"/>
          </p:cNvSpPr>
          <p:nvPr>
            <p:ph sz="half" idx="11"/>
          </p:nvPr>
        </p:nvSpPr>
        <p:spPr>
          <a:xfrm>
            <a:off x="109729" y="3704001"/>
            <a:ext cx="8939175" cy="2704115"/>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693196505"/>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inanical Cos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br>
              <a:rPr lang="en-US" dirty="0" smtClean="0"/>
            </a:br>
            <a:r>
              <a:rPr lang="en-US" sz="1800" dirty="0" smtClean="0"/>
              <a:t>From</a:t>
            </a:r>
            <a:endParaRPr lang="en-US" dirty="0"/>
          </a:p>
        </p:txBody>
      </p:sp>
      <p:sp>
        <p:nvSpPr>
          <p:cNvPr id="9" name="Content Placeholder 2"/>
          <p:cNvSpPr>
            <a:spLocks noGrp="1"/>
          </p:cNvSpPr>
          <p:nvPr>
            <p:ph sz="half" idx="11"/>
          </p:nvPr>
        </p:nvSpPr>
        <p:spPr>
          <a:xfrm>
            <a:off x="109729" y="1159331"/>
            <a:ext cx="8939175" cy="2704115"/>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829524167"/>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ilesto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able Placeholder 3"/>
          <p:cNvSpPr>
            <a:spLocks noGrp="1"/>
          </p:cNvSpPr>
          <p:nvPr>
            <p:ph type="tbl" sz="quarter" idx="10"/>
          </p:nvPr>
        </p:nvSpPr>
        <p:spPr>
          <a:xfrm>
            <a:off x="109538" y="841249"/>
            <a:ext cx="8931275" cy="4162349"/>
          </a:xfrm>
          <a:prstGeom prst="rect">
            <a:avLst/>
          </a:prstGeom>
        </p:spPr>
        <p:txBody>
          <a:bodyPr/>
          <a:lstStyle/>
          <a:p>
            <a:endParaRPr lang="en-US"/>
          </a:p>
        </p:txBody>
      </p:sp>
      <p:sp>
        <p:nvSpPr>
          <p:cNvPr id="9" name="Content Placeholder 2"/>
          <p:cNvSpPr>
            <a:spLocks noGrp="1"/>
          </p:cNvSpPr>
          <p:nvPr>
            <p:ph sz="half" idx="11"/>
          </p:nvPr>
        </p:nvSpPr>
        <p:spPr>
          <a:xfrm>
            <a:off x="109729" y="5164528"/>
            <a:ext cx="8939175" cy="1367942"/>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829690417"/>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Content Placeholder 2"/>
          <p:cNvSpPr>
            <a:spLocks noGrp="1"/>
          </p:cNvSpPr>
          <p:nvPr>
            <p:ph sz="half" idx="11"/>
          </p:nvPr>
        </p:nvSpPr>
        <p:spPr>
          <a:xfrm>
            <a:off x="109729" y="921716"/>
            <a:ext cx="8939175" cy="5486400"/>
          </a:xfrm>
          <a:prstGeom prst="rect">
            <a:avLst/>
          </a:prstGeom>
        </p:spPr>
        <p:txBody>
          <a:bodyPr/>
          <a:lstStyle>
            <a:lvl1pPr marL="227013" indent="-227013">
              <a:defRPr sz="1400">
                <a:latin typeface="Arial" pitchFamily="34" charset="0"/>
                <a:cs typeface="Arial" pitchFamily="34" charset="0"/>
              </a:defRPr>
            </a:lvl1pPr>
            <a:lvl2pPr marL="569913" indent="-230188">
              <a:defRPr sz="1400">
                <a:latin typeface="Arial" pitchFamily="34" charset="0"/>
                <a:cs typeface="Arial" pitchFamily="34" charset="0"/>
              </a:defRPr>
            </a:lvl2pPr>
            <a:lvl3pPr marL="915988" indent="-228600">
              <a:defRPr sz="1400">
                <a:latin typeface="Arial" pitchFamily="34" charset="0"/>
                <a:cs typeface="Arial" pitchFamily="34" charset="0"/>
              </a:defRPr>
            </a:lvl3pPr>
            <a:lvl4pPr marL="1257300" indent="-228600">
              <a:defRPr sz="14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itle 1"/>
          <p:cNvSpPr>
            <a:spLocks noGrp="1"/>
          </p:cNvSpPr>
          <p:nvPr>
            <p:ph type="title"/>
          </p:nvPr>
        </p:nvSpPr>
        <p:spPr>
          <a:xfrm>
            <a:off x="1861" y="13051"/>
            <a:ext cx="9142139" cy="821521"/>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525676743"/>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Pic, Side notes">
    <p:spTree>
      <p:nvGrpSpPr>
        <p:cNvPr id="1" name=""/>
        <p:cNvGrpSpPr/>
        <p:nvPr/>
      </p:nvGrpSpPr>
      <p:grpSpPr>
        <a:xfrm>
          <a:off x="0" y="0"/>
          <a:ext cx="0" cy="0"/>
          <a:chOff x="0" y="0"/>
          <a:chExt cx="0" cy="0"/>
        </a:xfrm>
      </p:grpSpPr>
      <p:sp>
        <p:nvSpPr>
          <p:cNvPr id="4" name="Content Placeholder 2"/>
          <p:cNvSpPr>
            <a:spLocks noGrp="1"/>
          </p:cNvSpPr>
          <p:nvPr>
            <p:ph sz="half" idx="11"/>
          </p:nvPr>
        </p:nvSpPr>
        <p:spPr>
          <a:xfrm>
            <a:off x="943661" y="833934"/>
            <a:ext cx="8200339" cy="5552237"/>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itle 1"/>
          <p:cNvSpPr>
            <a:spLocks noGrp="1"/>
          </p:cNvSpPr>
          <p:nvPr>
            <p:ph type="title"/>
          </p:nvPr>
        </p:nvSpPr>
        <p:spPr>
          <a:xfrm>
            <a:off x="1861" y="13051"/>
            <a:ext cx="9142139" cy="821521"/>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065175760"/>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Acronyms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467" y="921716"/>
            <a:ext cx="4381805" cy="5749746"/>
          </a:xfrm>
          <a:prstGeom prst="rect">
            <a:avLst/>
          </a:prstGeom>
        </p:spPr>
        <p:txBody>
          <a:bodyPr/>
          <a:lstStyle>
            <a:lvl1pPr marL="0" indent="0">
              <a:spcBef>
                <a:spcPts val="0"/>
              </a:spcBef>
              <a:buNone/>
              <a:defRPr sz="1000" b="1"/>
            </a:lvl1pPr>
            <a:lvl2pPr>
              <a:defRPr sz="11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4498848" y="929030"/>
            <a:ext cx="4572000" cy="5749748"/>
          </a:xfrm>
          <a:prstGeom prst="rect">
            <a:avLst/>
          </a:prstGeom>
        </p:spPr>
        <p:txBody>
          <a:bodyPr/>
          <a:lstStyle>
            <a:lvl1pPr marL="0" indent="0">
              <a:spcBef>
                <a:spcPts val="0"/>
              </a:spcBef>
              <a:buNone/>
              <a:defRPr sz="1000" b="1"/>
            </a:lvl1pPr>
            <a:lvl2pPr>
              <a:defRPr sz="11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dirty="0" smtClean="0"/>
              <a:t>Click to edit Master text styles</a:t>
            </a:r>
          </a:p>
        </p:txBody>
      </p:sp>
    </p:spTree>
    <p:extLst>
      <p:ext uri="{BB962C8B-B14F-4D97-AF65-F5344CB8AC3E}">
        <p14:creationId xmlns:p14="http://schemas.microsoft.com/office/powerpoint/2010/main" val="909234245"/>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Y Plan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2290488" y="885899"/>
            <a:ext cx="4572000" cy="4962810"/>
          </a:xfrm>
          <a:prstGeom prst="rect">
            <a:avLst/>
          </a:prstGeom>
        </p:spPr>
        <p:txBody>
          <a:bodyPr/>
          <a:lstStyle>
            <a:lvl1pPr marL="0" indent="0">
              <a:spcBef>
                <a:spcPts val="0"/>
              </a:spcBef>
              <a:buNone/>
              <a:defRPr sz="1000" b="1"/>
            </a:lvl1pPr>
            <a:lvl2pPr>
              <a:defRPr sz="11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dirty="0" smtClean="0"/>
              <a:t>Click to edit Master text styles</a:t>
            </a:r>
          </a:p>
        </p:txBody>
      </p:sp>
    </p:spTree>
    <p:extLst>
      <p:ext uri="{BB962C8B-B14F-4D97-AF65-F5344CB8AC3E}">
        <p14:creationId xmlns:p14="http://schemas.microsoft.com/office/powerpoint/2010/main" val="313429400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3843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GOES-R MSR">
    <p:spTree>
      <p:nvGrpSpPr>
        <p:cNvPr id="1" name=""/>
        <p:cNvGrpSpPr/>
        <p:nvPr/>
      </p:nvGrpSpPr>
      <p:grpSpPr>
        <a:xfrm>
          <a:off x="0" y="0"/>
          <a:ext cx="0" cy="0"/>
          <a:chOff x="0" y="0"/>
          <a:chExt cx="0" cy="0"/>
        </a:xfrm>
      </p:grpSpPr>
      <p:sp>
        <p:nvSpPr>
          <p:cNvPr id="5" name="Title 4"/>
          <p:cNvSpPr>
            <a:spLocks noGrp="1"/>
          </p:cNvSpPr>
          <p:nvPr>
            <p:ph type="title"/>
          </p:nvPr>
        </p:nvSpPr>
        <p:spPr>
          <a:xfrm>
            <a:off x="685800" y="76570"/>
            <a:ext cx="7772400" cy="765175"/>
          </a:xfrm>
          <a:prstGeom prst="rect">
            <a:avLst/>
          </a:prstGeom>
        </p:spPr>
        <p:txBody>
          <a:bodyPr/>
          <a:lstStyle>
            <a:lvl1pPr>
              <a:defRPr sz="2800">
                <a:latin typeface="Arial Black" pitchFamily="34" charset="0"/>
              </a:defRPr>
            </a:lvl1pPr>
          </a:lstStyle>
          <a:p>
            <a:r>
              <a:rPr lang="en-US" dirty="0" smtClean="0"/>
              <a:t>Click to edit Master title style</a:t>
            </a:r>
            <a:endParaRPr lang="en-US" dirty="0"/>
          </a:p>
        </p:txBody>
      </p:sp>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b"/>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sp>
        <p:nvSpPr>
          <p:cNvPr id="10" name="Footer Placeholder 63"/>
          <p:cNvSpPr txBox="1">
            <a:spLocks/>
          </p:cNvSpPr>
          <p:nvPr userDrawn="1"/>
        </p:nvSpPr>
        <p:spPr bwMode="auto">
          <a:xfrm>
            <a:off x="8669" y="6474619"/>
            <a:ext cx="2895600" cy="3667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l">
              <a:defRPr/>
            </a:pPr>
            <a:endParaRPr lang="en-US" b="1" dirty="0">
              <a:solidFill>
                <a:srgbClr val="000000"/>
              </a:solidFill>
            </a:endParaRPr>
          </a:p>
        </p:txBody>
      </p:sp>
      <p:pic>
        <p:nvPicPr>
          <p:cNvPr id="8" name="Picture 7" descr="New Logo.jpg"/>
          <p:cNvPicPr>
            <a:picLocks noChangeAspect="1"/>
          </p:cNvPicPr>
          <p:nvPr userDrawn="1"/>
        </p:nvPicPr>
        <p:blipFill>
          <a:blip r:embed="rId2" cstate="print"/>
          <a:stretch>
            <a:fillRect/>
          </a:stretch>
        </p:blipFill>
        <p:spPr>
          <a:xfrm>
            <a:off x="846" y="8248"/>
            <a:ext cx="1361229" cy="908492"/>
          </a:xfrm>
          <a:prstGeom prst="rect">
            <a:avLst/>
          </a:prstGeom>
        </p:spPr>
      </p:pic>
      <p:sp>
        <p:nvSpPr>
          <p:cNvPr id="11" name="Footer Placeholder 4"/>
          <p:cNvSpPr txBox="1">
            <a:spLocks/>
          </p:cNvSpPr>
          <p:nvPr userDrawn="1"/>
        </p:nvSpPr>
        <p:spPr bwMode="auto">
          <a:xfrm>
            <a:off x="1862" y="6655414"/>
            <a:ext cx="3174797"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November 2013</a:t>
            </a:r>
            <a:endParaRPr lang="en-US" sz="1000" dirty="0">
              <a:solidFill>
                <a:srgbClr val="000000"/>
              </a:solidFill>
              <a:latin typeface="Arial" pitchFamily="34" charset="0"/>
            </a:endParaRPr>
          </a:p>
        </p:txBody>
      </p:sp>
    </p:spTree>
    <p:extLst>
      <p:ext uri="{BB962C8B-B14F-4D97-AF65-F5344CB8AC3E}">
        <p14:creationId xmlns:p14="http://schemas.microsoft.com/office/powerpoint/2010/main" val="2662167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AB7CDD12-FE8D-4106-B4D7-32F5C435D54A}" type="slidenum">
              <a:rPr lang="en-US" smtClean="0"/>
              <a:pPr>
                <a:defRPr/>
              </a:pPr>
              <a:t>‹#›</a:t>
            </a:fld>
            <a:endParaRPr lang="en-US" dirty="0"/>
          </a:p>
        </p:txBody>
      </p:sp>
    </p:spTree>
    <p:extLst>
      <p:ext uri="{BB962C8B-B14F-4D97-AF65-F5344CB8AC3E}">
        <p14:creationId xmlns:p14="http://schemas.microsoft.com/office/powerpoint/2010/main" val="24902285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1_GOES-R MSR">
    <p:spTree>
      <p:nvGrpSpPr>
        <p:cNvPr id="1" name=""/>
        <p:cNvGrpSpPr/>
        <p:nvPr/>
      </p:nvGrpSpPr>
      <p:grpSpPr>
        <a:xfrm>
          <a:off x="0" y="0"/>
          <a:ext cx="0" cy="0"/>
          <a:chOff x="0" y="0"/>
          <a:chExt cx="0" cy="0"/>
        </a:xfrm>
      </p:grpSpPr>
      <p:sp>
        <p:nvSpPr>
          <p:cNvPr id="5" name="Title 4"/>
          <p:cNvSpPr>
            <a:spLocks noGrp="1"/>
          </p:cNvSpPr>
          <p:nvPr>
            <p:ph type="title"/>
          </p:nvPr>
        </p:nvSpPr>
        <p:spPr>
          <a:xfrm>
            <a:off x="685800" y="76570"/>
            <a:ext cx="7772400" cy="765175"/>
          </a:xfrm>
          <a:prstGeom prst="rect">
            <a:avLst/>
          </a:prstGeom>
        </p:spPr>
        <p:txBody>
          <a:bodyPr/>
          <a:lstStyle>
            <a:lvl1pPr>
              <a:defRPr sz="2800">
                <a:latin typeface="Arial Black" pitchFamily="34" charset="0"/>
              </a:defRPr>
            </a:lvl1pPr>
          </a:lstStyle>
          <a:p>
            <a:r>
              <a:rPr lang="en-US" dirty="0" smtClean="0"/>
              <a:t>Click to edit Master title style</a:t>
            </a:r>
            <a:endParaRPr lang="en-US" dirty="0"/>
          </a:p>
        </p:txBody>
      </p:sp>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endParaRPr lang="en-US" sz="800" b="1" dirty="0">
              <a:solidFill>
                <a:srgbClr val="000000"/>
              </a:solidFill>
              <a:latin typeface="Arial" pitchFamily="34" charset="0"/>
            </a:endParaRP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b"/>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pic>
        <p:nvPicPr>
          <p:cNvPr id="8" name="Picture 7" descr="New Logo.jpg"/>
          <p:cNvPicPr>
            <a:picLocks noChangeAspect="1"/>
          </p:cNvPicPr>
          <p:nvPr userDrawn="1"/>
        </p:nvPicPr>
        <p:blipFill>
          <a:blip r:embed="rId2" cstate="print"/>
          <a:stretch>
            <a:fillRect/>
          </a:stretch>
        </p:blipFill>
        <p:spPr>
          <a:xfrm>
            <a:off x="1862" y="1"/>
            <a:ext cx="1250471" cy="834571"/>
          </a:xfrm>
          <a:prstGeom prst="rect">
            <a:avLst/>
          </a:prstGeom>
        </p:spPr>
      </p:pic>
    </p:spTree>
    <p:extLst>
      <p:ext uri="{BB962C8B-B14F-4D97-AF65-F5344CB8AC3E}">
        <p14:creationId xmlns:p14="http://schemas.microsoft.com/office/powerpoint/2010/main" val="15675677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and Content with D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110068"/>
            <a:ext cx="8229600" cy="521453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850205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Business Assesment">
    <p:spTree>
      <p:nvGrpSpPr>
        <p:cNvPr id="1" name=""/>
        <p:cNvGrpSpPr/>
        <p:nvPr/>
      </p:nvGrpSpPr>
      <p:grpSpPr>
        <a:xfrm>
          <a:off x="0" y="0"/>
          <a:ext cx="0" cy="0"/>
          <a:chOff x="0" y="0"/>
          <a:chExt cx="0" cy="0"/>
        </a:xfrm>
      </p:grpSpPr>
      <p:sp>
        <p:nvSpPr>
          <p:cNvPr id="2" name="Title 1"/>
          <p:cNvSpPr>
            <a:spLocks noGrp="1"/>
          </p:cNvSpPr>
          <p:nvPr>
            <p:ph type="title"/>
          </p:nvPr>
        </p:nvSpPr>
        <p:spPr>
          <a:xfrm>
            <a:off x="2838295" y="117043"/>
            <a:ext cx="4352544" cy="599847"/>
          </a:xfrm>
        </p:spPr>
        <p:txBody>
          <a:bodyPr/>
          <a:lstStyle>
            <a:lvl1pPr>
              <a:defRPr baseline="0"/>
            </a:lvl1pPr>
          </a:lstStyle>
          <a:p>
            <a:r>
              <a:rPr lang="en-US" dirty="0" smtClean="0"/>
              <a:t>Click to edit Master title style</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900" b="0" dirty="0" smtClean="0">
                <a:latin typeface="Arial Narrow" pitchFamily="34" charset="0"/>
              </a:rPr>
              <a:t>May - 12</a:t>
            </a:r>
          </a:p>
          <a:p>
            <a:pPr algn="l"/>
            <a:r>
              <a:rPr lang="en-US" sz="900" b="0" dirty="0" smtClean="0">
                <a:latin typeface="Arial Narrow" pitchFamily="34" charset="0"/>
              </a:rPr>
              <a:t>Oct - 15</a:t>
            </a:r>
          </a:p>
          <a:p>
            <a:pPr algn="l"/>
            <a:r>
              <a:rPr lang="en-US" sz="900" b="0" dirty="0" smtClean="0">
                <a:latin typeface="Arial Narrow" pitchFamily="34" charset="0"/>
              </a:rPr>
              <a:t>$11.0B</a:t>
            </a:r>
            <a:endParaRPr lang="en-US" sz="1200" b="0" dirty="0">
              <a:latin typeface="Arial Narrow" pitchFamily="34" charset="0"/>
            </a:endParaRPr>
          </a:p>
        </p:txBody>
      </p:sp>
      <p:sp>
        <p:nvSpPr>
          <p:cNvPr id="18" name="Title 1"/>
          <p:cNvSpPr txBox="1">
            <a:spLocks/>
          </p:cNvSpPr>
          <p:nvPr userDrawn="1"/>
        </p:nvSpPr>
        <p:spPr bwMode="auto">
          <a:xfrm>
            <a:off x="1236269" y="123138"/>
            <a:ext cx="1018032"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dirty="0" smtClean="0">
                <a:solidFill>
                  <a:srgbClr val="000000"/>
                </a:solidFill>
                <a:latin typeface="Arial Narrow" pitchFamily="34" charset="0"/>
              </a:rPr>
              <a:t>Mission Baseline:</a:t>
            </a:r>
          </a:p>
          <a:p>
            <a:pPr algn="l"/>
            <a:r>
              <a:rPr lang="en-US" sz="1000" dirty="0" smtClean="0">
                <a:solidFill>
                  <a:srgbClr val="000000"/>
                </a:solidFill>
                <a:latin typeface="Arial Narrow" pitchFamily="34" charset="0"/>
              </a:rPr>
              <a:t>Approved LPD</a:t>
            </a:r>
          </a:p>
          <a:p>
            <a:pPr algn="l"/>
            <a:r>
              <a:rPr lang="en-US" sz="1000" dirty="0" smtClean="0">
                <a:solidFill>
                  <a:srgbClr val="000000"/>
                </a:solidFill>
                <a:latin typeface="Arial Narrow" pitchFamily="34" charset="0"/>
              </a:rPr>
              <a:t>Approved LCC</a:t>
            </a:r>
          </a:p>
        </p:txBody>
      </p:sp>
      <p:sp>
        <p:nvSpPr>
          <p:cNvPr id="21"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
        <p:nvSpPr>
          <p:cNvPr id="22" name="Title 1"/>
          <p:cNvSpPr txBox="1">
            <a:spLocks/>
          </p:cNvSpPr>
          <p:nvPr userDrawn="1"/>
        </p:nvSpPr>
        <p:spPr bwMode="auto">
          <a:xfrm>
            <a:off x="7248144" y="123137"/>
            <a:ext cx="1142390"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l"/>
            <a:r>
              <a:rPr lang="en-US" sz="1000" dirty="0" smtClean="0">
                <a:solidFill>
                  <a:srgbClr val="000000"/>
                </a:solidFill>
                <a:latin typeface="Arial Narrow" pitchFamily="34" charset="0"/>
              </a:rPr>
              <a:t>Technical:</a:t>
            </a:r>
          </a:p>
          <a:p>
            <a:pPr algn="l"/>
            <a:r>
              <a:rPr lang="en-US" sz="1000" dirty="0" smtClean="0">
                <a:solidFill>
                  <a:srgbClr val="000000"/>
                </a:solidFill>
                <a:latin typeface="Arial Narrow" pitchFamily="34" charset="0"/>
              </a:rPr>
              <a:t>Cost:</a:t>
            </a:r>
          </a:p>
          <a:p>
            <a:pPr algn="l"/>
            <a:r>
              <a:rPr lang="en-US" sz="1000" dirty="0" smtClean="0">
                <a:solidFill>
                  <a:srgbClr val="000000"/>
                </a:solidFill>
                <a:latin typeface="Arial Narrow" pitchFamily="34" charset="0"/>
              </a:rPr>
              <a:t>Schedule</a:t>
            </a:r>
          </a:p>
        </p:txBody>
      </p:sp>
      <p:cxnSp>
        <p:nvCxnSpPr>
          <p:cNvPr id="23" name="Straight Connector 22"/>
          <p:cNvCxnSpPr/>
          <p:nvPr userDrawn="1"/>
        </p:nvCxnSpPr>
        <p:spPr bwMode="auto">
          <a:xfrm>
            <a:off x="-1215" y="376394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5" name="Straight Connector 24"/>
          <p:cNvCxnSpPr/>
          <p:nvPr userDrawn="1"/>
        </p:nvCxnSpPr>
        <p:spPr bwMode="auto">
          <a:xfrm>
            <a:off x="4593946" y="1136566"/>
            <a:ext cx="0" cy="5505636"/>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28" name="Title 1"/>
          <p:cNvSpPr txBox="1">
            <a:spLocks/>
          </p:cNvSpPr>
          <p:nvPr userDrawn="1"/>
        </p:nvSpPr>
        <p:spPr bwMode="auto">
          <a:xfrm>
            <a:off x="-1215" y="861767"/>
            <a:ext cx="9142784" cy="30819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200" b="1" u="sng" dirty="0" smtClean="0">
                <a:solidFill>
                  <a:srgbClr val="333399"/>
                </a:solidFill>
                <a:latin typeface="Arial" pitchFamily="34" charset="0"/>
                <a:cs typeface="Arial" pitchFamily="34" charset="0"/>
              </a:rPr>
              <a:t>Business Assessment</a:t>
            </a:r>
          </a:p>
        </p:txBody>
      </p:sp>
      <p:sp>
        <p:nvSpPr>
          <p:cNvPr id="32" name="Title 1"/>
          <p:cNvSpPr txBox="1">
            <a:spLocks/>
          </p:cNvSpPr>
          <p:nvPr userDrawn="1"/>
        </p:nvSpPr>
        <p:spPr bwMode="auto">
          <a:xfrm>
            <a:off x="2" y="1136566"/>
            <a:ext cx="4593944"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u="sng" dirty="0" smtClean="0">
                <a:solidFill>
                  <a:srgbClr val="000000"/>
                </a:solidFill>
                <a:latin typeface="Arial" pitchFamily="34" charset="0"/>
                <a:cs typeface="Arial" pitchFamily="34" charset="0"/>
              </a:rPr>
              <a:t>Dash Board</a:t>
            </a:r>
          </a:p>
        </p:txBody>
      </p:sp>
      <p:sp>
        <p:nvSpPr>
          <p:cNvPr id="33" name="TextBox 3"/>
          <p:cNvSpPr txBox="1"/>
          <p:nvPr userDrawn="1"/>
        </p:nvSpPr>
        <p:spPr>
          <a:xfrm>
            <a:off x="-1" y="3765052"/>
            <a:ext cx="4593947"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b="1" u="sng" dirty="0">
                <a:solidFill>
                  <a:srgbClr val="000000"/>
                </a:solidFill>
                <a:cs typeface="Arial"/>
              </a:rPr>
              <a:t>Total Costs - FY13 </a:t>
            </a:r>
          </a:p>
        </p:txBody>
      </p:sp>
      <p:sp>
        <p:nvSpPr>
          <p:cNvPr id="34" name="Rectangle 427"/>
          <p:cNvSpPr>
            <a:spLocks noChangeArrowheads="1"/>
          </p:cNvSpPr>
          <p:nvPr userDrawn="1"/>
        </p:nvSpPr>
        <p:spPr bwMode="auto">
          <a:xfrm>
            <a:off x="4593946" y="3772989"/>
            <a:ext cx="454762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b="1" u="sng" dirty="0" smtClean="0">
                <a:solidFill>
                  <a:srgbClr val="000000"/>
                </a:solidFill>
                <a:latin typeface="Arial" pitchFamily="34" charset="0"/>
                <a:cs typeface="Times New Roman" pitchFamily="18" charset="0"/>
              </a:rPr>
              <a:t>Summary of GOES-R Allocated vs. Current EAC</a:t>
            </a:r>
            <a:endParaRPr lang="en-US" sz="1100" b="1" u="sng" dirty="0">
              <a:solidFill>
                <a:srgbClr val="000000"/>
              </a:solidFill>
              <a:latin typeface="Arial" pitchFamily="34" charset="0"/>
              <a:cs typeface="Times New Roman" pitchFamily="18" charset="0"/>
            </a:endParaRPr>
          </a:p>
        </p:txBody>
      </p:sp>
      <p:sp>
        <p:nvSpPr>
          <p:cNvPr id="36" name="Picture Placeholder 35"/>
          <p:cNvSpPr>
            <a:spLocks noGrp="1"/>
          </p:cNvSpPr>
          <p:nvPr>
            <p:ph type="pic" sz="quarter" idx="15"/>
          </p:nvPr>
        </p:nvSpPr>
        <p:spPr>
          <a:xfrm>
            <a:off x="2" y="1353311"/>
            <a:ext cx="4570175" cy="2355496"/>
          </a:xfrm>
          <a:prstGeom prst="rect">
            <a:avLst/>
          </a:prstGeom>
        </p:spPr>
        <p:txBody>
          <a:bodyPr/>
          <a:lstStyle/>
          <a:p>
            <a:endParaRPr lang="en-US" dirty="0"/>
          </a:p>
        </p:txBody>
      </p:sp>
      <p:sp>
        <p:nvSpPr>
          <p:cNvPr id="38" name="Picture Placeholder 37"/>
          <p:cNvSpPr>
            <a:spLocks noGrp="1"/>
          </p:cNvSpPr>
          <p:nvPr>
            <p:ph type="pic" sz="quarter" idx="16"/>
          </p:nvPr>
        </p:nvSpPr>
        <p:spPr>
          <a:xfrm>
            <a:off x="2" y="4242816"/>
            <a:ext cx="4570175" cy="2399386"/>
          </a:xfrm>
          <a:prstGeom prst="rect">
            <a:avLst/>
          </a:prstGeom>
        </p:spPr>
        <p:txBody>
          <a:bodyPr/>
          <a:lstStyle/>
          <a:p>
            <a:endParaRPr lang="en-US"/>
          </a:p>
        </p:txBody>
      </p:sp>
      <p:sp>
        <p:nvSpPr>
          <p:cNvPr id="40" name="Picture Placeholder 39"/>
          <p:cNvSpPr>
            <a:spLocks noGrp="1"/>
          </p:cNvSpPr>
          <p:nvPr>
            <p:ph type="pic" sz="quarter" idx="17"/>
          </p:nvPr>
        </p:nvSpPr>
        <p:spPr>
          <a:xfrm>
            <a:off x="4615892" y="4019952"/>
            <a:ext cx="4525676" cy="2622249"/>
          </a:xfrm>
          <a:prstGeom prst="rect">
            <a:avLst/>
          </a:prstGeom>
        </p:spPr>
        <p:txBody>
          <a:bodyPr/>
          <a:lstStyle/>
          <a:p>
            <a:endParaRPr lang="en-US" dirty="0"/>
          </a:p>
        </p:txBody>
      </p:sp>
      <p:sp>
        <p:nvSpPr>
          <p:cNvPr id="26" name="Content Placeholder 2"/>
          <p:cNvSpPr>
            <a:spLocks noGrp="1"/>
          </p:cNvSpPr>
          <p:nvPr>
            <p:ph sz="half" idx="11"/>
          </p:nvPr>
        </p:nvSpPr>
        <p:spPr>
          <a:xfrm>
            <a:off x="4615891" y="1360627"/>
            <a:ext cx="4528109" cy="2348179"/>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0" name="Title 1"/>
          <p:cNvSpPr txBox="1">
            <a:spLocks/>
          </p:cNvSpPr>
          <p:nvPr userDrawn="1"/>
        </p:nvSpPr>
        <p:spPr bwMode="auto">
          <a:xfrm>
            <a:off x="4593946" y="1136566"/>
            <a:ext cx="4547622"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u="sng" dirty="0" smtClean="0">
                <a:solidFill>
                  <a:srgbClr val="000000"/>
                </a:solidFill>
                <a:latin typeface="Arial" pitchFamily="34" charset="0"/>
                <a:cs typeface="Arial" pitchFamily="34" charset="0"/>
              </a:rPr>
              <a:t>Program Director’s  Assessment</a:t>
            </a:r>
          </a:p>
        </p:txBody>
      </p:sp>
    </p:spTree>
    <p:extLst>
      <p:ext uri="{BB962C8B-B14F-4D97-AF65-F5344CB8AC3E}">
        <p14:creationId xmlns:p14="http://schemas.microsoft.com/office/powerpoint/2010/main" val="3352775752"/>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Program Contingency">
    <p:spTree>
      <p:nvGrpSpPr>
        <p:cNvPr id="1" name=""/>
        <p:cNvGrpSpPr/>
        <p:nvPr/>
      </p:nvGrpSpPr>
      <p:grpSpPr>
        <a:xfrm>
          <a:off x="0" y="0"/>
          <a:ext cx="0" cy="0"/>
          <a:chOff x="0" y="0"/>
          <a:chExt cx="0" cy="0"/>
        </a:xfrm>
      </p:grpSpPr>
      <p:sp>
        <p:nvSpPr>
          <p:cNvPr id="2" name="Title 1"/>
          <p:cNvSpPr>
            <a:spLocks noGrp="1"/>
          </p:cNvSpPr>
          <p:nvPr>
            <p:ph type="title"/>
          </p:nvPr>
        </p:nvSpPr>
        <p:spPr>
          <a:xfrm>
            <a:off x="2838295" y="117043"/>
            <a:ext cx="4352544" cy="599847"/>
          </a:xfrm>
        </p:spPr>
        <p:txBody>
          <a:bodyPr/>
          <a:lstStyle>
            <a:lvl1pPr>
              <a:defRPr baseline="0"/>
            </a:lvl1pPr>
          </a:lstStyle>
          <a:p>
            <a:r>
              <a:rPr lang="en-US" dirty="0" smtClean="0"/>
              <a:t>Click to edit Master title style</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900" b="0" dirty="0" smtClean="0">
                <a:latin typeface="Arial Narrow" pitchFamily="34" charset="0"/>
              </a:rPr>
              <a:t>May - 12</a:t>
            </a:r>
          </a:p>
          <a:p>
            <a:pPr algn="l"/>
            <a:r>
              <a:rPr lang="en-US" sz="900" b="0" dirty="0" smtClean="0">
                <a:latin typeface="Arial Narrow" pitchFamily="34" charset="0"/>
              </a:rPr>
              <a:t>Oct - 15</a:t>
            </a:r>
          </a:p>
          <a:p>
            <a:pPr algn="l"/>
            <a:r>
              <a:rPr lang="en-US" sz="900" b="0" dirty="0" smtClean="0">
                <a:latin typeface="Arial Narrow" pitchFamily="34" charset="0"/>
              </a:rPr>
              <a:t>$11.0B</a:t>
            </a:r>
            <a:endParaRPr lang="en-US" sz="1200" b="0" dirty="0">
              <a:latin typeface="Arial Narrow" pitchFamily="34" charset="0"/>
            </a:endParaRPr>
          </a:p>
        </p:txBody>
      </p:sp>
      <p:sp>
        <p:nvSpPr>
          <p:cNvPr id="18" name="Title 1"/>
          <p:cNvSpPr txBox="1">
            <a:spLocks/>
          </p:cNvSpPr>
          <p:nvPr userDrawn="1"/>
        </p:nvSpPr>
        <p:spPr bwMode="auto">
          <a:xfrm>
            <a:off x="1236269" y="123138"/>
            <a:ext cx="1018032"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dirty="0" smtClean="0">
                <a:solidFill>
                  <a:srgbClr val="000000"/>
                </a:solidFill>
                <a:latin typeface="Arial Narrow" pitchFamily="34" charset="0"/>
              </a:rPr>
              <a:t>Mission Baseline:</a:t>
            </a:r>
          </a:p>
          <a:p>
            <a:pPr algn="l"/>
            <a:r>
              <a:rPr lang="en-US" sz="1000" dirty="0" smtClean="0">
                <a:solidFill>
                  <a:srgbClr val="000000"/>
                </a:solidFill>
                <a:latin typeface="Arial Narrow" pitchFamily="34" charset="0"/>
              </a:rPr>
              <a:t>Approved LPD</a:t>
            </a:r>
          </a:p>
          <a:p>
            <a:pPr algn="l"/>
            <a:r>
              <a:rPr lang="en-US" sz="1000" dirty="0" smtClean="0">
                <a:solidFill>
                  <a:srgbClr val="000000"/>
                </a:solidFill>
                <a:latin typeface="Arial Narrow" pitchFamily="34" charset="0"/>
              </a:rPr>
              <a:t>Approved LCC</a:t>
            </a:r>
          </a:p>
        </p:txBody>
      </p:sp>
      <p:sp>
        <p:nvSpPr>
          <p:cNvPr id="21"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
        <p:nvSpPr>
          <p:cNvPr id="22" name="Title 1"/>
          <p:cNvSpPr txBox="1">
            <a:spLocks/>
          </p:cNvSpPr>
          <p:nvPr userDrawn="1"/>
        </p:nvSpPr>
        <p:spPr bwMode="auto">
          <a:xfrm>
            <a:off x="7248144" y="123137"/>
            <a:ext cx="1142390"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l"/>
            <a:r>
              <a:rPr lang="en-US" sz="1000" dirty="0" smtClean="0">
                <a:solidFill>
                  <a:srgbClr val="000000"/>
                </a:solidFill>
                <a:latin typeface="Arial Narrow" pitchFamily="34" charset="0"/>
              </a:rPr>
              <a:t>Technical:</a:t>
            </a:r>
          </a:p>
          <a:p>
            <a:pPr algn="l"/>
            <a:r>
              <a:rPr lang="en-US" sz="1000" dirty="0" smtClean="0">
                <a:solidFill>
                  <a:srgbClr val="000000"/>
                </a:solidFill>
                <a:latin typeface="Arial Narrow" pitchFamily="34" charset="0"/>
              </a:rPr>
              <a:t>Cost:</a:t>
            </a:r>
          </a:p>
          <a:p>
            <a:pPr algn="l"/>
            <a:r>
              <a:rPr lang="en-US" sz="1000" dirty="0" smtClean="0">
                <a:solidFill>
                  <a:srgbClr val="000000"/>
                </a:solidFill>
                <a:latin typeface="Arial Narrow" pitchFamily="34" charset="0"/>
              </a:rPr>
              <a:t>Schedule:</a:t>
            </a:r>
          </a:p>
        </p:txBody>
      </p:sp>
      <p:cxnSp>
        <p:nvCxnSpPr>
          <p:cNvPr id="23" name="Straight Connector 22"/>
          <p:cNvCxnSpPr/>
          <p:nvPr userDrawn="1"/>
        </p:nvCxnSpPr>
        <p:spPr bwMode="auto">
          <a:xfrm>
            <a:off x="-1215" y="376394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5" name="Straight Connector 24"/>
          <p:cNvCxnSpPr/>
          <p:nvPr userDrawn="1"/>
        </p:nvCxnSpPr>
        <p:spPr bwMode="auto">
          <a:xfrm>
            <a:off x="4564685" y="1136566"/>
            <a:ext cx="0" cy="5505636"/>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28" name="Title 1"/>
          <p:cNvSpPr txBox="1">
            <a:spLocks/>
          </p:cNvSpPr>
          <p:nvPr userDrawn="1"/>
        </p:nvSpPr>
        <p:spPr bwMode="auto">
          <a:xfrm>
            <a:off x="-1215" y="861767"/>
            <a:ext cx="9142784" cy="30819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200" b="1" u="sng" dirty="0" smtClean="0">
                <a:solidFill>
                  <a:srgbClr val="333399"/>
                </a:solidFill>
                <a:latin typeface="Arial" pitchFamily="34" charset="0"/>
                <a:cs typeface="Arial" pitchFamily="34" charset="0"/>
              </a:rPr>
              <a:t>Program Contingency/Liens/Threats</a:t>
            </a:r>
          </a:p>
        </p:txBody>
      </p:sp>
      <p:sp>
        <p:nvSpPr>
          <p:cNvPr id="33" name="TextBox 3"/>
          <p:cNvSpPr txBox="1"/>
          <p:nvPr userDrawn="1"/>
        </p:nvSpPr>
        <p:spPr>
          <a:xfrm>
            <a:off x="-1" y="3765052"/>
            <a:ext cx="4564686"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b="1" u="sng" dirty="0" smtClean="0">
                <a:solidFill>
                  <a:srgbClr val="000000"/>
                </a:solidFill>
                <a:cs typeface="Times New Roman" pitchFamily="18" charset="0"/>
              </a:rPr>
              <a:t>Total Budget % Contingency (against development-to-go)</a:t>
            </a:r>
            <a:endParaRPr lang="en-US" b="1" u="sng" dirty="0">
              <a:solidFill>
                <a:srgbClr val="000000"/>
              </a:solidFill>
              <a:cs typeface="Times New Roman" pitchFamily="18" charset="0"/>
            </a:endParaRPr>
          </a:p>
        </p:txBody>
      </p:sp>
      <p:sp>
        <p:nvSpPr>
          <p:cNvPr id="36" name="Picture Placeholder 35"/>
          <p:cNvSpPr>
            <a:spLocks noGrp="1"/>
          </p:cNvSpPr>
          <p:nvPr>
            <p:ph type="pic" sz="quarter" idx="15"/>
          </p:nvPr>
        </p:nvSpPr>
        <p:spPr>
          <a:xfrm>
            <a:off x="-1215" y="1360627"/>
            <a:ext cx="4536639" cy="2370125"/>
          </a:xfrm>
          <a:prstGeom prst="rect">
            <a:avLst/>
          </a:prstGeom>
        </p:spPr>
        <p:txBody>
          <a:bodyPr/>
          <a:lstStyle/>
          <a:p>
            <a:endParaRPr lang="en-US" dirty="0"/>
          </a:p>
        </p:txBody>
      </p:sp>
      <p:sp>
        <p:nvSpPr>
          <p:cNvPr id="38" name="Picture Placeholder 37"/>
          <p:cNvSpPr>
            <a:spLocks noGrp="1"/>
          </p:cNvSpPr>
          <p:nvPr>
            <p:ph type="pic" sz="quarter" idx="16"/>
          </p:nvPr>
        </p:nvSpPr>
        <p:spPr>
          <a:xfrm>
            <a:off x="-1215" y="4023840"/>
            <a:ext cx="4543955" cy="2618362"/>
          </a:xfrm>
          <a:prstGeom prst="rect">
            <a:avLst/>
          </a:prstGeom>
        </p:spPr>
        <p:txBody>
          <a:bodyPr/>
          <a:lstStyle/>
          <a:p>
            <a:endParaRPr lang="en-US"/>
          </a:p>
        </p:txBody>
      </p:sp>
      <p:sp>
        <p:nvSpPr>
          <p:cNvPr id="40" name="Picture Placeholder 39"/>
          <p:cNvSpPr>
            <a:spLocks noGrp="1"/>
          </p:cNvSpPr>
          <p:nvPr>
            <p:ph type="pic" sz="quarter" idx="17"/>
          </p:nvPr>
        </p:nvSpPr>
        <p:spPr>
          <a:xfrm>
            <a:off x="4586631" y="4337914"/>
            <a:ext cx="4554938" cy="1726387"/>
          </a:xfrm>
          <a:prstGeom prst="rect">
            <a:avLst/>
          </a:prstGeom>
        </p:spPr>
        <p:txBody>
          <a:bodyPr/>
          <a:lstStyle/>
          <a:p>
            <a:endParaRPr lang="en-US" dirty="0"/>
          </a:p>
        </p:txBody>
      </p:sp>
      <p:sp>
        <p:nvSpPr>
          <p:cNvPr id="4" name="Table Placeholder 3"/>
          <p:cNvSpPr>
            <a:spLocks noGrp="1"/>
          </p:cNvSpPr>
          <p:nvPr>
            <p:ph type="tbl" sz="quarter" idx="18"/>
          </p:nvPr>
        </p:nvSpPr>
        <p:spPr>
          <a:xfrm>
            <a:off x="4593947" y="1360627"/>
            <a:ext cx="4550054" cy="2370124"/>
          </a:xfrm>
          <a:prstGeom prst="rect">
            <a:avLst/>
          </a:prstGeom>
        </p:spPr>
        <p:txBody>
          <a:bodyPr/>
          <a:lstStyle/>
          <a:p>
            <a:endParaRPr lang="en-US" dirty="0"/>
          </a:p>
        </p:txBody>
      </p:sp>
    </p:spTree>
    <p:extLst>
      <p:ext uri="{BB962C8B-B14F-4D97-AF65-F5344CB8AC3E}">
        <p14:creationId xmlns:p14="http://schemas.microsoft.com/office/powerpoint/2010/main" val="1816303017"/>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Schedule Assessment">
    <p:spTree>
      <p:nvGrpSpPr>
        <p:cNvPr id="1" name=""/>
        <p:cNvGrpSpPr/>
        <p:nvPr/>
      </p:nvGrpSpPr>
      <p:grpSpPr>
        <a:xfrm>
          <a:off x="0" y="0"/>
          <a:ext cx="0" cy="0"/>
          <a:chOff x="0" y="0"/>
          <a:chExt cx="0" cy="0"/>
        </a:xfrm>
      </p:grpSpPr>
      <p:sp>
        <p:nvSpPr>
          <p:cNvPr id="2" name="Title 1"/>
          <p:cNvSpPr>
            <a:spLocks noGrp="1"/>
          </p:cNvSpPr>
          <p:nvPr>
            <p:ph type="title"/>
          </p:nvPr>
        </p:nvSpPr>
        <p:spPr>
          <a:xfrm>
            <a:off x="2838295" y="117043"/>
            <a:ext cx="4352544" cy="599847"/>
          </a:xfrm>
        </p:spPr>
        <p:txBody>
          <a:bodyPr/>
          <a:lstStyle>
            <a:lvl1pPr>
              <a:defRPr baseline="0"/>
            </a:lvl1pPr>
          </a:lstStyle>
          <a:p>
            <a:r>
              <a:rPr lang="en-US" dirty="0" smtClean="0"/>
              <a:t>Click to edit Master title style</a:t>
            </a:r>
            <a:endParaRPr lang="en-US" dirty="0"/>
          </a:p>
        </p:txBody>
      </p:sp>
      <p:sp>
        <p:nvSpPr>
          <p:cNvPr id="4" name="Content Placeholder 3"/>
          <p:cNvSpPr>
            <a:spLocks noGrp="1"/>
          </p:cNvSpPr>
          <p:nvPr>
            <p:ph sz="half" idx="2"/>
          </p:nvPr>
        </p:nvSpPr>
        <p:spPr>
          <a:xfrm>
            <a:off x="4637837" y="1360626"/>
            <a:ext cx="4503732" cy="2403315"/>
          </a:xfrm>
          <a:prstGeom prst="rect">
            <a:avLst/>
          </a:prstGeom>
        </p:spPr>
        <p:txBody>
          <a:bodyPr/>
          <a:lstStyle>
            <a:lvl1pPr>
              <a:defRPr sz="1100">
                <a:latin typeface="Arial" pitchFamily="34" charset="0"/>
                <a:cs typeface="Arial" pitchFamily="34" charset="0"/>
              </a:defRPr>
            </a:lvl1pPr>
            <a:lvl2pPr>
              <a:defRPr sz="1100">
                <a:latin typeface="Arial" pitchFamily="34" charset="0"/>
                <a:cs typeface="Arial" pitchFamily="34" charset="0"/>
              </a:defRPr>
            </a:lvl2pPr>
            <a:lvl3pPr>
              <a:defRPr sz="1100">
                <a:latin typeface="Arial" pitchFamily="34" charset="0"/>
                <a:cs typeface="Arial" pitchFamily="34" charset="0"/>
              </a:defRPr>
            </a:lvl3pPr>
            <a:lvl4pPr>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900" b="0" dirty="0" smtClean="0">
                <a:latin typeface="Arial Narrow" pitchFamily="34" charset="0"/>
              </a:rPr>
              <a:t>May - 12</a:t>
            </a:r>
          </a:p>
          <a:p>
            <a:pPr algn="l"/>
            <a:r>
              <a:rPr lang="en-US" sz="900" b="0" dirty="0" smtClean="0">
                <a:latin typeface="Arial Narrow" pitchFamily="34" charset="0"/>
              </a:rPr>
              <a:t>Oct - 15</a:t>
            </a:r>
          </a:p>
          <a:p>
            <a:pPr algn="l"/>
            <a:r>
              <a:rPr lang="en-US" sz="900" b="0" dirty="0" smtClean="0">
                <a:latin typeface="Arial Narrow" pitchFamily="34" charset="0"/>
              </a:rPr>
              <a:t>$11.0B</a:t>
            </a:r>
            <a:endParaRPr lang="en-US" sz="1200" b="0" dirty="0">
              <a:latin typeface="Arial Narrow" pitchFamily="34" charset="0"/>
            </a:endParaRPr>
          </a:p>
        </p:txBody>
      </p:sp>
      <p:sp>
        <p:nvSpPr>
          <p:cNvPr id="18" name="Title 1"/>
          <p:cNvSpPr txBox="1">
            <a:spLocks/>
          </p:cNvSpPr>
          <p:nvPr userDrawn="1"/>
        </p:nvSpPr>
        <p:spPr bwMode="auto">
          <a:xfrm>
            <a:off x="1236269" y="123138"/>
            <a:ext cx="1018032"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dirty="0" smtClean="0">
                <a:solidFill>
                  <a:srgbClr val="000000"/>
                </a:solidFill>
                <a:latin typeface="Arial Narrow" pitchFamily="34" charset="0"/>
              </a:rPr>
              <a:t>Mission Baseline:</a:t>
            </a:r>
          </a:p>
          <a:p>
            <a:pPr algn="l"/>
            <a:r>
              <a:rPr lang="en-US" sz="1000" dirty="0" smtClean="0">
                <a:solidFill>
                  <a:srgbClr val="000000"/>
                </a:solidFill>
                <a:latin typeface="Arial Narrow" pitchFamily="34" charset="0"/>
              </a:rPr>
              <a:t>Approved LPD</a:t>
            </a:r>
          </a:p>
          <a:p>
            <a:pPr algn="l"/>
            <a:r>
              <a:rPr lang="en-US" sz="1000" dirty="0" smtClean="0">
                <a:solidFill>
                  <a:srgbClr val="000000"/>
                </a:solidFill>
                <a:latin typeface="Arial Narrow" pitchFamily="34" charset="0"/>
              </a:rPr>
              <a:t>Approved LCC</a:t>
            </a:r>
          </a:p>
        </p:txBody>
      </p:sp>
      <p:sp>
        <p:nvSpPr>
          <p:cNvPr id="21"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
        <p:nvSpPr>
          <p:cNvPr id="22" name="Title 1"/>
          <p:cNvSpPr txBox="1">
            <a:spLocks/>
          </p:cNvSpPr>
          <p:nvPr userDrawn="1"/>
        </p:nvSpPr>
        <p:spPr bwMode="auto">
          <a:xfrm>
            <a:off x="7248144" y="123137"/>
            <a:ext cx="1142390"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l"/>
            <a:r>
              <a:rPr lang="en-US" sz="1000" dirty="0" smtClean="0">
                <a:solidFill>
                  <a:srgbClr val="000000"/>
                </a:solidFill>
                <a:latin typeface="Arial Narrow" pitchFamily="34" charset="0"/>
              </a:rPr>
              <a:t>Technical:</a:t>
            </a:r>
          </a:p>
          <a:p>
            <a:pPr algn="l"/>
            <a:r>
              <a:rPr lang="en-US" sz="1000" dirty="0" smtClean="0">
                <a:solidFill>
                  <a:srgbClr val="000000"/>
                </a:solidFill>
                <a:latin typeface="Arial Narrow" pitchFamily="34" charset="0"/>
              </a:rPr>
              <a:t>Cost:</a:t>
            </a:r>
          </a:p>
          <a:p>
            <a:pPr algn="l"/>
            <a:r>
              <a:rPr lang="en-US" sz="1000" dirty="0" smtClean="0">
                <a:solidFill>
                  <a:srgbClr val="000000"/>
                </a:solidFill>
                <a:latin typeface="Arial Narrow" pitchFamily="34" charset="0"/>
              </a:rPr>
              <a:t>Schedule:</a:t>
            </a:r>
          </a:p>
        </p:txBody>
      </p:sp>
      <p:cxnSp>
        <p:nvCxnSpPr>
          <p:cNvPr id="23" name="Straight Connector 22"/>
          <p:cNvCxnSpPr/>
          <p:nvPr userDrawn="1"/>
        </p:nvCxnSpPr>
        <p:spPr bwMode="auto">
          <a:xfrm>
            <a:off x="-1215" y="376394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5" name="Straight Connector 24"/>
          <p:cNvCxnSpPr/>
          <p:nvPr userDrawn="1"/>
        </p:nvCxnSpPr>
        <p:spPr bwMode="auto">
          <a:xfrm>
            <a:off x="4586625" y="1136566"/>
            <a:ext cx="0" cy="5505636"/>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28" name="Title 1"/>
          <p:cNvSpPr txBox="1">
            <a:spLocks/>
          </p:cNvSpPr>
          <p:nvPr userDrawn="1"/>
        </p:nvSpPr>
        <p:spPr bwMode="auto">
          <a:xfrm>
            <a:off x="-1215" y="861767"/>
            <a:ext cx="9142784" cy="30819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200" b="1" u="sng" dirty="0" smtClean="0">
                <a:solidFill>
                  <a:srgbClr val="333399"/>
                </a:solidFill>
                <a:latin typeface="Arial" pitchFamily="34" charset="0"/>
                <a:cs typeface="Arial" pitchFamily="34" charset="0"/>
              </a:rPr>
              <a:t>Schedule Assessment</a:t>
            </a:r>
          </a:p>
        </p:txBody>
      </p:sp>
      <p:sp>
        <p:nvSpPr>
          <p:cNvPr id="32" name="Title 1"/>
          <p:cNvSpPr txBox="1">
            <a:spLocks/>
          </p:cNvSpPr>
          <p:nvPr userDrawn="1"/>
        </p:nvSpPr>
        <p:spPr bwMode="auto">
          <a:xfrm>
            <a:off x="2" y="1136566"/>
            <a:ext cx="4418379"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u="sng" dirty="0" smtClean="0">
                <a:solidFill>
                  <a:srgbClr val="000000"/>
                </a:solidFill>
                <a:latin typeface="Arial" pitchFamily="34" charset="0"/>
                <a:cs typeface="Arial" pitchFamily="34" charset="0"/>
              </a:rPr>
              <a:t>Dash Board</a:t>
            </a:r>
          </a:p>
        </p:txBody>
      </p:sp>
      <p:sp>
        <p:nvSpPr>
          <p:cNvPr id="33" name="TextBox 3"/>
          <p:cNvSpPr txBox="1"/>
          <p:nvPr userDrawn="1"/>
        </p:nvSpPr>
        <p:spPr>
          <a:xfrm>
            <a:off x="-1" y="3765052"/>
            <a:ext cx="4570178"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b="1" u="sng" dirty="0" smtClean="0">
                <a:solidFill>
                  <a:srgbClr val="000000"/>
                </a:solidFill>
                <a:cs typeface="Arial"/>
              </a:rPr>
              <a:t>Total Slack</a:t>
            </a:r>
            <a:endParaRPr lang="en-US" b="1" u="sng" dirty="0">
              <a:solidFill>
                <a:srgbClr val="000000"/>
              </a:solidFill>
              <a:cs typeface="Arial"/>
            </a:endParaRPr>
          </a:p>
        </p:txBody>
      </p:sp>
      <p:sp>
        <p:nvSpPr>
          <p:cNvPr id="34" name="Rectangle 427"/>
          <p:cNvSpPr>
            <a:spLocks noChangeArrowheads="1"/>
          </p:cNvSpPr>
          <p:nvPr userDrawn="1"/>
        </p:nvSpPr>
        <p:spPr bwMode="auto">
          <a:xfrm>
            <a:off x="4586625" y="3772989"/>
            <a:ext cx="455494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b="1" u="sng" dirty="0" smtClean="0">
                <a:solidFill>
                  <a:srgbClr val="000000"/>
                </a:solidFill>
                <a:latin typeface="Arial" pitchFamily="34" charset="0"/>
                <a:cs typeface="Times New Roman" pitchFamily="18" charset="0"/>
              </a:rPr>
              <a:t>Major Deliverables</a:t>
            </a:r>
          </a:p>
        </p:txBody>
      </p:sp>
      <p:sp>
        <p:nvSpPr>
          <p:cNvPr id="40" name="Picture Placeholder 39"/>
          <p:cNvSpPr>
            <a:spLocks noGrp="1"/>
          </p:cNvSpPr>
          <p:nvPr>
            <p:ph type="pic" sz="quarter" idx="17"/>
          </p:nvPr>
        </p:nvSpPr>
        <p:spPr>
          <a:xfrm>
            <a:off x="4630521" y="4019952"/>
            <a:ext cx="4513479" cy="2622249"/>
          </a:xfrm>
          <a:prstGeom prst="rect">
            <a:avLst/>
          </a:prstGeom>
        </p:spPr>
        <p:txBody>
          <a:bodyPr/>
          <a:lstStyle/>
          <a:p>
            <a:endParaRPr lang="en-US" dirty="0"/>
          </a:p>
        </p:txBody>
      </p:sp>
      <p:sp>
        <p:nvSpPr>
          <p:cNvPr id="26" name="Title 1"/>
          <p:cNvSpPr txBox="1">
            <a:spLocks/>
          </p:cNvSpPr>
          <p:nvPr userDrawn="1"/>
        </p:nvSpPr>
        <p:spPr bwMode="auto">
          <a:xfrm>
            <a:off x="4418381" y="1136565"/>
            <a:ext cx="4725620"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eaLnBrk="1" hangingPunct="1"/>
            <a:r>
              <a:rPr lang="en-US" sz="1100" b="1" u="sng" dirty="0" smtClean="0">
                <a:solidFill>
                  <a:srgbClr val="000000"/>
                </a:solidFill>
                <a:latin typeface="Arial" pitchFamily="34" charset="0"/>
                <a:cs typeface="Times New Roman" pitchFamily="18" charset="0"/>
              </a:rPr>
              <a:t>Program Director’s  Assessment </a:t>
            </a:r>
            <a:endParaRPr lang="en-US" sz="1100" b="1" u="sng" dirty="0">
              <a:solidFill>
                <a:srgbClr val="000000"/>
              </a:solidFill>
              <a:latin typeface="Arial" pitchFamily="34" charset="0"/>
              <a:cs typeface="Times New Roman" pitchFamily="18" charset="0"/>
            </a:endParaRPr>
          </a:p>
        </p:txBody>
      </p:sp>
    </p:spTree>
    <p:extLst>
      <p:ext uri="{BB962C8B-B14F-4D97-AF65-F5344CB8AC3E}">
        <p14:creationId xmlns:p14="http://schemas.microsoft.com/office/powerpoint/2010/main" val="651057146"/>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GOES-R MSR QUAD">
    <p:spTree>
      <p:nvGrpSpPr>
        <p:cNvPr id="1" name=""/>
        <p:cNvGrpSpPr/>
        <p:nvPr/>
      </p:nvGrpSpPr>
      <p:grpSpPr>
        <a:xfrm>
          <a:off x="0" y="0"/>
          <a:ext cx="0" cy="0"/>
          <a:chOff x="0" y="0"/>
          <a:chExt cx="0" cy="0"/>
        </a:xfrm>
      </p:grpSpPr>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b"/>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sp>
        <p:nvSpPr>
          <p:cNvPr id="10" name="Footer Placeholder 63"/>
          <p:cNvSpPr txBox="1">
            <a:spLocks/>
          </p:cNvSpPr>
          <p:nvPr userDrawn="1"/>
        </p:nvSpPr>
        <p:spPr bwMode="auto">
          <a:xfrm>
            <a:off x="8669" y="6474619"/>
            <a:ext cx="2895600" cy="3667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l">
              <a:defRPr/>
            </a:pPr>
            <a:endParaRPr lang="en-US" b="1" dirty="0">
              <a:solidFill>
                <a:srgbClr val="000000"/>
              </a:solidFill>
            </a:endParaRPr>
          </a:p>
        </p:txBody>
      </p:sp>
      <p:pic>
        <p:nvPicPr>
          <p:cNvPr id="8" name="Picture 7" descr="New Logo.jpg"/>
          <p:cNvPicPr>
            <a:picLocks noChangeAspect="1"/>
          </p:cNvPicPr>
          <p:nvPr userDrawn="1"/>
        </p:nvPicPr>
        <p:blipFill>
          <a:blip r:embed="rId2" cstate="print"/>
          <a:stretch>
            <a:fillRect/>
          </a:stretch>
        </p:blipFill>
        <p:spPr>
          <a:xfrm>
            <a:off x="846" y="8248"/>
            <a:ext cx="1361229" cy="908492"/>
          </a:xfrm>
          <a:prstGeom prst="rect">
            <a:avLst/>
          </a:prstGeom>
        </p:spPr>
      </p:pic>
      <p:sp>
        <p:nvSpPr>
          <p:cNvPr id="11" name="Footer Placeholder 4"/>
          <p:cNvSpPr txBox="1">
            <a:spLocks/>
          </p:cNvSpPr>
          <p:nvPr userDrawn="1"/>
        </p:nvSpPr>
        <p:spPr bwMode="auto">
          <a:xfrm>
            <a:off x="1862" y="6655414"/>
            <a:ext cx="3174797"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January 2014</a:t>
            </a:r>
            <a:endParaRPr lang="en-US" sz="1000" dirty="0">
              <a:solidFill>
                <a:srgbClr val="000000"/>
              </a:solidFill>
              <a:latin typeface="Arial" pitchFamily="34" charset="0"/>
            </a:endParaRPr>
          </a:p>
        </p:txBody>
      </p:sp>
      <p:sp>
        <p:nvSpPr>
          <p:cNvPr id="12" name="Title 1"/>
          <p:cNvSpPr>
            <a:spLocks noGrp="1"/>
          </p:cNvSpPr>
          <p:nvPr>
            <p:ph type="title"/>
          </p:nvPr>
        </p:nvSpPr>
        <p:spPr>
          <a:xfrm>
            <a:off x="2838295" y="117043"/>
            <a:ext cx="4352544" cy="599847"/>
          </a:xfrm>
        </p:spPr>
        <p:txBody>
          <a:bodyPr/>
          <a:lstStyle>
            <a:lvl1pPr>
              <a:defRPr baseline="0"/>
            </a:lvl1pPr>
          </a:lstStyle>
          <a:p>
            <a:r>
              <a:rPr lang="en-US" dirty="0" smtClean="0"/>
              <a:t>Click to edit Master title style</a:t>
            </a:r>
            <a:endParaRPr lang="en-US" dirty="0"/>
          </a:p>
        </p:txBody>
      </p:sp>
      <p:sp>
        <p:nvSpPr>
          <p:cNvPr id="15"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Tree>
    <p:extLst>
      <p:ext uri="{BB962C8B-B14F-4D97-AF65-F5344CB8AC3E}">
        <p14:creationId xmlns:p14="http://schemas.microsoft.com/office/powerpoint/2010/main" val="26247772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GOES-R MSR QUAD FLIGHT">
    <p:spTree>
      <p:nvGrpSpPr>
        <p:cNvPr id="1" name=""/>
        <p:cNvGrpSpPr/>
        <p:nvPr/>
      </p:nvGrpSpPr>
      <p:grpSpPr>
        <a:xfrm>
          <a:off x="0" y="0"/>
          <a:ext cx="0" cy="0"/>
          <a:chOff x="0" y="0"/>
          <a:chExt cx="0" cy="0"/>
        </a:xfrm>
      </p:grpSpPr>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b"/>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sp>
        <p:nvSpPr>
          <p:cNvPr id="10" name="Footer Placeholder 63"/>
          <p:cNvSpPr txBox="1">
            <a:spLocks/>
          </p:cNvSpPr>
          <p:nvPr userDrawn="1"/>
        </p:nvSpPr>
        <p:spPr bwMode="auto">
          <a:xfrm>
            <a:off x="8669" y="6474619"/>
            <a:ext cx="2895600" cy="3667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l">
              <a:defRPr/>
            </a:pPr>
            <a:endParaRPr lang="en-US" b="1" dirty="0">
              <a:solidFill>
                <a:srgbClr val="000000"/>
              </a:solidFill>
            </a:endParaRPr>
          </a:p>
        </p:txBody>
      </p:sp>
      <p:pic>
        <p:nvPicPr>
          <p:cNvPr id="8" name="Picture 7" descr="New Logo.jpg"/>
          <p:cNvPicPr>
            <a:picLocks noChangeAspect="1"/>
          </p:cNvPicPr>
          <p:nvPr userDrawn="1"/>
        </p:nvPicPr>
        <p:blipFill>
          <a:blip r:embed="rId2" cstate="print"/>
          <a:stretch>
            <a:fillRect/>
          </a:stretch>
        </p:blipFill>
        <p:spPr>
          <a:xfrm>
            <a:off x="846" y="8248"/>
            <a:ext cx="1361229" cy="908492"/>
          </a:xfrm>
          <a:prstGeom prst="rect">
            <a:avLst/>
          </a:prstGeom>
        </p:spPr>
      </p:pic>
      <p:sp>
        <p:nvSpPr>
          <p:cNvPr id="11" name="Footer Placeholder 4"/>
          <p:cNvSpPr txBox="1">
            <a:spLocks/>
          </p:cNvSpPr>
          <p:nvPr userDrawn="1"/>
        </p:nvSpPr>
        <p:spPr bwMode="auto">
          <a:xfrm>
            <a:off x="1862" y="6655414"/>
            <a:ext cx="3174797"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January 2014</a:t>
            </a:r>
            <a:endParaRPr lang="en-US" sz="1000" dirty="0">
              <a:solidFill>
                <a:srgbClr val="000000"/>
              </a:solidFill>
              <a:latin typeface="Arial" pitchFamily="34" charset="0"/>
            </a:endParaRPr>
          </a:p>
        </p:txBody>
      </p:sp>
      <p:sp>
        <p:nvSpPr>
          <p:cNvPr id="12" name="Title 1"/>
          <p:cNvSpPr>
            <a:spLocks noGrp="1"/>
          </p:cNvSpPr>
          <p:nvPr>
            <p:ph type="title"/>
          </p:nvPr>
        </p:nvSpPr>
        <p:spPr>
          <a:xfrm>
            <a:off x="2625754" y="117043"/>
            <a:ext cx="4907616" cy="599847"/>
          </a:xfrm>
        </p:spPr>
        <p:txBody>
          <a:bodyPr/>
          <a:lstStyle>
            <a:lvl1pPr>
              <a:defRPr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12959096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GOES-R MSR QUAD GROUND">
    <p:spTree>
      <p:nvGrpSpPr>
        <p:cNvPr id="1" name=""/>
        <p:cNvGrpSpPr/>
        <p:nvPr/>
      </p:nvGrpSpPr>
      <p:grpSpPr>
        <a:xfrm>
          <a:off x="0" y="0"/>
          <a:ext cx="0" cy="0"/>
          <a:chOff x="0" y="0"/>
          <a:chExt cx="0" cy="0"/>
        </a:xfrm>
      </p:grpSpPr>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b"/>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sp>
        <p:nvSpPr>
          <p:cNvPr id="10" name="Footer Placeholder 63"/>
          <p:cNvSpPr txBox="1">
            <a:spLocks/>
          </p:cNvSpPr>
          <p:nvPr userDrawn="1"/>
        </p:nvSpPr>
        <p:spPr bwMode="auto">
          <a:xfrm>
            <a:off x="8669" y="6474619"/>
            <a:ext cx="2895600" cy="3667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l">
              <a:defRPr/>
            </a:pPr>
            <a:endParaRPr lang="en-US" b="1" dirty="0">
              <a:solidFill>
                <a:srgbClr val="000000"/>
              </a:solidFill>
            </a:endParaRPr>
          </a:p>
        </p:txBody>
      </p:sp>
      <p:pic>
        <p:nvPicPr>
          <p:cNvPr id="8" name="Picture 7" descr="New Logo.jpg"/>
          <p:cNvPicPr>
            <a:picLocks noChangeAspect="1"/>
          </p:cNvPicPr>
          <p:nvPr userDrawn="1"/>
        </p:nvPicPr>
        <p:blipFill>
          <a:blip r:embed="rId2" cstate="print"/>
          <a:stretch>
            <a:fillRect/>
          </a:stretch>
        </p:blipFill>
        <p:spPr>
          <a:xfrm>
            <a:off x="846" y="8248"/>
            <a:ext cx="1361229" cy="908492"/>
          </a:xfrm>
          <a:prstGeom prst="rect">
            <a:avLst/>
          </a:prstGeom>
        </p:spPr>
      </p:pic>
      <p:sp>
        <p:nvSpPr>
          <p:cNvPr id="11" name="Footer Placeholder 4"/>
          <p:cNvSpPr txBox="1">
            <a:spLocks/>
          </p:cNvSpPr>
          <p:nvPr userDrawn="1"/>
        </p:nvSpPr>
        <p:spPr bwMode="auto">
          <a:xfrm>
            <a:off x="1862" y="6655414"/>
            <a:ext cx="3174797"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January 2014</a:t>
            </a:r>
            <a:endParaRPr lang="en-US" sz="1000" dirty="0">
              <a:solidFill>
                <a:srgbClr val="000000"/>
              </a:solidFill>
              <a:latin typeface="Arial" pitchFamily="34" charset="0"/>
            </a:endParaRPr>
          </a:p>
        </p:txBody>
      </p:sp>
      <p:sp>
        <p:nvSpPr>
          <p:cNvPr id="12" name="Title 1"/>
          <p:cNvSpPr>
            <a:spLocks noGrp="1"/>
          </p:cNvSpPr>
          <p:nvPr>
            <p:ph type="title"/>
          </p:nvPr>
        </p:nvSpPr>
        <p:spPr>
          <a:xfrm>
            <a:off x="2625754" y="117043"/>
            <a:ext cx="4907616" cy="599847"/>
          </a:xfrm>
        </p:spPr>
        <p:txBody>
          <a:bodyPr/>
          <a:lstStyle>
            <a:lvl1pPr>
              <a:defRPr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16405304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904303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Pictures">
    <p:spTree>
      <p:nvGrpSpPr>
        <p:cNvPr id="1" name=""/>
        <p:cNvGrpSpPr/>
        <p:nvPr/>
      </p:nvGrpSpPr>
      <p:grpSpPr>
        <a:xfrm>
          <a:off x="0" y="0"/>
          <a:ext cx="0" cy="0"/>
          <a:chOff x="0" y="0"/>
          <a:chExt cx="0" cy="0"/>
        </a:xfrm>
      </p:grpSpPr>
      <p:sp>
        <p:nvSpPr>
          <p:cNvPr id="2" name="Title 1"/>
          <p:cNvSpPr>
            <a:spLocks noGrp="1"/>
          </p:cNvSpPr>
          <p:nvPr>
            <p:ph type="title"/>
          </p:nvPr>
        </p:nvSpPr>
        <p:spPr>
          <a:xfrm>
            <a:off x="0" y="5616"/>
            <a:ext cx="9144000" cy="804706"/>
          </a:xfrm>
        </p:spPr>
        <p:txBody>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0" y="811988"/>
            <a:ext cx="9144000" cy="5830215"/>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240480366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able Placeholder 3"/>
          <p:cNvSpPr>
            <a:spLocks noGrp="1"/>
          </p:cNvSpPr>
          <p:nvPr>
            <p:ph type="tbl" sz="quarter" idx="10"/>
          </p:nvPr>
        </p:nvSpPr>
        <p:spPr>
          <a:xfrm>
            <a:off x="109538" y="958851"/>
            <a:ext cx="8931275" cy="5434013"/>
          </a:xfrm>
          <a:prstGeom prst="rect">
            <a:avLst/>
          </a:prstGeom>
        </p:spPr>
        <p:txBody>
          <a:bodyPr/>
          <a:lstStyle/>
          <a:p>
            <a:endParaRPr lang="en-US"/>
          </a:p>
        </p:txBody>
      </p:sp>
    </p:spTree>
    <p:extLst>
      <p:ext uri="{BB962C8B-B14F-4D97-AF65-F5344CB8AC3E}">
        <p14:creationId xmlns:p14="http://schemas.microsoft.com/office/powerpoint/2010/main" val="1969079790"/>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EVMS Quads_opt 2">
    <p:spTree>
      <p:nvGrpSpPr>
        <p:cNvPr id="1" name=""/>
        <p:cNvGrpSpPr/>
        <p:nvPr/>
      </p:nvGrpSpPr>
      <p:grpSpPr>
        <a:xfrm>
          <a:off x="0" y="0"/>
          <a:ext cx="0" cy="0"/>
          <a:chOff x="0" y="0"/>
          <a:chExt cx="0" cy="0"/>
        </a:xfrm>
      </p:grpSpPr>
      <p:sp>
        <p:nvSpPr>
          <p:cNvPr id="2" name="Title 1"/>
          <p:cNvSpPr>
            <a:spLocks noGrp="1"/>
          </p:cNvSpPr>
          <p:nvPr>
            <p:ph type="title"/>
          </p:nvPr>
        </p:nvSpPr>
        <p:spPr>
          <a:xfrm>
            <a:off x="1837426" y="117044"/>
            <a:ext cx="5495027" cy="599847"/>
          </a:xfrm>
        </p:spPr>
        <p:txBody>
          <a:bodyPr/>
          <a:lstStyle>
            <a:lvl1pPr>
              <a:defRPr baseline="0"/>
            </a:lvl1pPr>
          </a:lstStyle>
          <a:p>
            <a:r>
              <a:rPr lang="en-US" dirty="0" smtClean="0"/>
              <a:t>Click to edit Master title style</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3" name="Straight Connector 22"/>
          <p:cNvCxnSpPr/>
          <p:nvPr userDrawn="1"/>
        </p:nvCxnSpPr>
        <p:spPr bwMode="auto">
          <a:xfrm>
            <a:off x="-1215" y="376394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5" name="Straight Connector 24"/>
          <p:cNvCxnSpPr/>
          <p:nvPr userDrawn="1"/>
        </p:nvCxnSpPr>
        <p:spPr bwMode="auto">
          <a:xfrm>
            <a:off x="4593947" y="1136566"/>
            <a:ext cx="0" cy="5505636"/>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32" name="Title 1"/>
          <p:cNvSpPr txBox="1">
            <a:spLocks/>
          </p:cNvSpPr>
          <p:nvPr userDrawn="1"/>
        </p:nvSpPr>
        <p:spPr bwMode="auto">
          <a:xfrm>
            <a:off x="3" y="1136567"/>
            <a:ext cx="4593944"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dirty="0" smtClean="0">
                <a:solidFill>
                  <a:srgbClr val="000000"/>
                </a:solidFill>
                <a:latin typeface="Arial" pitchFamily="34" charset="0"/>
                <a:cs typeface="Arial" pitchFamily="34" charset="0"/>
              </a:rPr>
              <a:t>EAC ($M)</a:t>
            </a:r>
          </a:p>
        </p:txBody>
      </p:sp>
      <p:sp>
        <p:nvSpPr>
          <p:cNvPr id="33" name="TextBox 3"/>
          <p:cNvSpPr txBox="1"/>
          <p:nvPr userDrawn="1"/>
        </p:nvSpPr>
        <p:spPr>
          <a:xfrm>
            <a:off x="0" y="3765053"/>
            <a:ext cx="4593947"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b="1" dirty="0" smtClean="0">
                <a:solidFill>
                  <a:srgbClr val="000000"/>
                </a:solidFill>
                <a:cs typeface="Arial"/>
              </a:rPr>
              <a:t>TCPI</a:t>
            </a:r>
            <a:endParaRPr lang="en-US" b="1" dirty="0">
              <a:solidFill>
                <a:srgbClr val="000000"/>
              </a:solidFill>
              <a:cs typeface="Arial"/>
            </a:endParaRPr>
          </a:p>
        </p:txBody>
      </p:sp>
      <p:sp>
        <p:nvSpPr>
          <p:cNvPr id="34" name="Rectangle 427"/>
          <p:cNvSpPr>
            <a:spLocks noChangeArrowheads="1"/>
          </p:cNvSpPr>
          <p:nvPr userDrawn="1"/>
        </p:nvSpPr>
        <p:spPr bwMode="auto">
          <a:xfrm>
            <a:off x="4593946" y="3772989"/>
            <a:ext cx="45476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b="1" dirty="0" smtClean="0">
                <a:solidFill>
                  <a:srgbClr val="000000"/>
                </a:solidFill>
                <a:latin typeface="Arial" pitchFamily="34" charset="0"/>
                <a:cs typeface="Times New Roman" pitchFamily="18" charset="0"/>
              </a:rPr>
              <a:t>CPLI for FM1</a:t>
            </a:r>
            <a:endParaRPr lang="en-US" sz="1100" b="1" dirty="0">
              <a:solidFill>
                <a:srgbClr val="000000"/>
              </a:solidFill>
              <a:latin typeface="Arial" pitchFamily="34" charset="0"/>
              <a:cs typeface="Times New Roman" pitchFamily="18" charset="0"/>
            </a:endParaRPr>
          </a:p>
        </p:txBody>
      </p:sp>
      <p:sp>
        <p:nvSpPr>
          <p:cNvPr id="36" name="Picture Placeholder 35"/>
          <p:cNvSpPr>
            <a:spLocks noGrp="1"/>
          </p:cNvSpPr>
          <p:nvPr>
            <p:ph type="pic" sz="quarter" idx="15"/>
          </p:nvPr>
        </p:nvSpPr>
        <p:spPr>
          <a:xfrm>
            <a:off x="3" y="1353312"/>
            <a:ext cx="4570175" cy="2355496"/>
          </a:xfrm>
          <a:prstGeom prst="rect">
            <a:avLst/>
          </a:prstGeom>
        </p:spPr>
        <p:txBody>
          <a:bodyPr/>
          <a:lstStyle/>
          <a:p>
            <a:endParaRPr lang="en-US" dirty="0"/>
          </a:p>
        </p:txBody>
      </p:sp>
      <p:sp>
        <p:nvSpPr>
          <p:cNvPr id="38" name="Picture Placeholder 37"/>
          <p:cNvSpPr>
            <a:spLocks noGrp="1"/>
          </p:cNvSpPr>
          <p:nvPr>
            <p:ph type="pic" sz="quarter" idx="16"/>
          </p:nvPr>
        </p:nvSpPr>
        <p:spPr>
          <a:xfrm>
            <a:off x="3" y="4025974"/>
            <a:ext cx="4570175" cy="2616229"/>
          </a:xfrm>
          <a:prstGeom prst="rect">
            <a:avLst/>
          </a:prstGeom>
        </p:spPr>
        <p:txBody>
          <a:bodyPr/>
          <a:lstStyle/>
          <a:p>
            <a:endParaRPr lang="en-US" dirty="0"/>
          </a:p>
        </p:txBody>
      </p:sp>
      <p:sp>
        <p:nvSpPr>
          <p:cNvPr id="40" name="Picture Placeholder 39"/>
          <p:cNvSpPr>
            <a:spLocks noGrp="1"/>
          </p:cNvSpPr>
          <p:nvPr>
            <p:ph type="pic" sz="quarter" idx="17"/>
          </p:nvPr>
        </p:nvSpPr>
        <p:spPr>
          <a:xfrm>
            <a:off x="4615893" y="4034599"/>
            <a:ext cx="4525676" cy="2607602"/>
          </a:xfrm>
          <a:prstGeom prst="rect">
            <a:avLst/>
          </a:prstGeom>
        </p:spPr>
        <p:txBody>
          <a:bodyPr/>
          <a:lstStyle/>
          <a:p>
            <a:endParaRPr lang="en-US" dirty="0"/>
          </a:p>
        </p:txBody>
      </p:sp>
      <p:sp>
        <p:nvSpPr>
          <p:cNvPr id="20" name="Title 1"/>
          <p:cNvSpPr txBox="1">
            <a:spLocks/>
          </p:cNvSpPr>
          <p:nvPr userDrawn="1"/>
        </p:nvSpPr>
        <p:spPr bwMode="auto">
          <a:xfrm>
            <a:off x="4593946" y="1136567"/>
            <a:ext cx="4547623"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dirty="0" smtClean="0">
                <a:solidFill>
                  <a:srgbClr val="000000"/>
                </a:solidFill>
                <a:latin typeface="Arial" pitchFamily="34" charset="0"/>
                <a:cs typeface="Arial" pitchFamily="34" charset="0"/>
              </a:rPr>
              <a:t>CPI/SPI – Cur and Cum</a:t>
            </a:r>
          </a:p>
        </p:txBody>
      </p:sp>
      <p:sp>
        <p:nvSpPr>
          <p:cNvPr id="29" name="Picture Placeholder 35"/>
          <p:cNvSpPr>
            <a:spLocks noGrp="1"/>
          </p:cNvSpPr>
          <p:nvPr>
            <p:ph type="pic" sz="quarter" idx="19"/>
          </p:nvPr>
        </p:nvSpPr>
        <p:spPr>
          <a:xfrm>
            <a:off x="4638140" y="1360628"/>
            <a:ext cx="4505861" cy="2355496"/>
          </a:xfrm>
          <a:prstGeom prst="rect">
            <a:avLst/>
          </a:prstGeom>
        </p:spPr>
        <p:txBody>
          <a:bodyPr/>
          <a:lstStyle/>
          <a:p>
            <a:endParaRPr lang="en-US" dirty="0"/>
          </a:p>
        </p:txBody>
      </p:sp>
      <p:sp>
        <p:nvSpPr>
          <p:cNvPr id="4" name="Content Placeholder 3"/>
          <p:cNvSpPr>
            <a:spLocks noGrp="1"/>
          </p:cNvSpPr>
          <p:nvPr>
            <p:ph sz="quarter" idx="20" hasCustomPrompt="1"/>
          </p:nvPr>
        </p:nvSpPr>
        <p:spPr>
          <a:xfrm>
            <a:off x="-1214" y="887751"/>
            <a:ext cx="9145215" cy="214312"/>
          </a:xfrm>
          <a:prstGeom prst="rect">
            <a:avLst/>
          </a:prstGeom>
        </p:spPr>
        <p:txBody>
          <a:bodyPr/>
          <a:lstStyle>
            <a:lvl1pPr marL="0" indent="0" algn="ctr">
              <a:buNone/>
              <a:defRPr sz="1200" b="1" u="sng">
                <a:solidFill>
                  <a:srgbClr val="333399"/>
                </a:solidFill>
                <a:latin typeface="Arial" pitchFamily="34" charset="0"/>
                <a:cs typeface="Arial" pitchFamily="34" charset="0"/>
              </a:defRPr>
            </a:lvl1pPr>
          </a:lstStyle>
          <a:p>
            <a:pPr lvl="0"/>
            <a:r>
              <a:rPr lang="en-US" dirty="0" smtClean="0"/>
              <a:t>Contract</a:t>
            </a:r>
            <a:endParaRPr lang="en-US" dirty="0"/>
          </a:p>
        </p:txBody>
      </p:sp>
    </p:spTree>
    <p:extLst>
      <p:ext uri="{BB962C8B-B14F-4D97-AF65-F5344CB8AC3E}">
        <p14:creationId xmlns:p14="http://schemas.microsoft.com/office/powerpoint/2010/main" val="3900878446"/>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urity Posture">
    <p:spTree>
      <p:nvGrpSpPr>
        <p:cNvPr id="1" name=""/>
        <p:cNvGrpSpPr/>
        <p:nvPr/>
      </p:nvGrpSpPr>
      <p:grpSpPr>
        <a:xfrm>
          <a:off x="0" y="0"/>
          <a:ext cx="0" cy="0"/>
          <a:chOff x="0" y="0"/>
          <a:chExt cx="0" cy="0"/>
        </a:xfrm>
      </p:grpSpPr>
      <p:sp>
        <p:nvSpPr>
          <p:cNvPr id="2" name="Title 1"/>
          <p:cNvSpPr>
            <a:spLocks noGrp="1"/>
          </p:cNvSpPr>
          <p:nvPr>
            <p:ph type="title"/>
          </p:nvPr>
        </p:nvSpPr>
        <p:spPr>
          <a:xfrm>
            <a:off x="1861" y="13050"/>
            <a:ext cx="9142139" cy="1335428"/>
          </a:xfrm>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32" y="4168190"/>
            <a:ext cx="4512547" cy="2488635"/>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5" name="TextBox 3"/>
          <p:cNvSpPr txBox="1"/>
          <p:nvPr userDrawn="1"/>
        </p:nvSpPr>
        <p:spPr>
          <a:xfrm>
            <a:off x="-1221" y="3873711"/>
            <a:ext cx="4570179"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smtClean="0">
                <a:solidFill>
                  <a:srgbClr val="000000"/>
                </a:solidFill>
                <a:cs typeface="Arial"/>
              </a:rPr>
              <a:t>POA&amp;M Status:</a:t>
            </a:r>
          </a:p>
        </p:txBody>
      </p:sp>
      <p:sp>
        <p:nvSpPr>
          <p:cNvPr id="16" name="TextBox 3"/>
          <p:cNvSpPr txBox="1"/>
          <p:nvPr userDrawn="1"/>
        </p:nvSpPr>
        <p:spPr>
          <a:xfrm>
            <a:off x="4637838" y="3884030"/>
            <a:ext cx="4504941"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smtClean="0">
                <a:solidFill>
                  <a:srgbClr val="000000"/>
                </a:solidFill>
                <a:cs typeface="Arial"/>
              </a:rPr>
              <a:t>DOC Balanced Score Card Status (top 5):</a:t>
            </a:r>
          </a:p>
        </p:txBody>
      </p:sp>
      <p:sp>
        <p:nvSpPr>
          <p:cNvPr id="17" name="TextBox 3"/>
          <p:cNvSpPr txBox="1"/>
          <p:nvPr userDrawn="1"/>
        </p:nvSpPr>
        <p:spPr>
          <a:xfrm>
            <a:off x="4637837" y="1676267"/>
            <a:ext cx="4506163"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smtClean="0">
                <a:solidFill>
                  <a:srgbClr val="000000"/>
                </a:solidFill>
                <a:cs typeface="Arial"/>
              </a:rPr>
              <a:t>Security Assessment Readiness and Risk Posture:</a:t>
            </a:r>
          </a:p>
        </p:txBody>
      </p:sp>
      <p:sp>
        <p:nvSpPr>
          <p:cNvPr id="18" name="TextBox 3"/>
          <p:cNvSpPr txBox="1"/>
          <p:nvPr userDrawn="1"/>
        </p:nvSpPr>
        <p:spPr>
          <a:xfrm>
            <a:off x="2753" y="1674729"/>
            <a:ext cx="4570179"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smtClean="0">
                <a:solidFill>
                  <a:srgbClr val="000000"/>
                </a:solidFill>
                <a:cs typeface="Arial"/>
              </a:rPr>
              <a:t>Authorization to Operate (ATO) Status:</a:t>
            </a:r>
          </a:p>
        </p:txBody>
      </p:sp>
      <p:sp>
        <p:nvSpPr>
          <p:cNvPr id="19" name="Content Placeholder 2"/>
          <p:cNvSpPr>
            <a:spLocks noGrp="1"/>
          </p:cNvSpPr>
          <p:nvPr>
            <p:ph sz="half" idx="10"/>
          </p:nvPr>
        </p:nvSpPr>
        <p:spPr>
          <a:xfrm>
            <a:off x="4645152" y="4168190"/>
            <a:ext cx="4498848" cy="2488635"/>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0" name="Content Placeholder 2"/>
          <p:cNvSpPr>
            <a:spLocks noGrp="1"/>
          </p:cNvSpPr>
          <p:nvPr>
            <p:ph sz="half" idx="11"/>
          </p:nvPr>
        </p:nvSpPr>
        <p:spPr>
          <a:xfrm>
            <a:off x="0" y="1949571"/>
            <a:ext cx="4506163" cy="1861649"/>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1" name="Content Placeholder 2"/>
          <p:cNvSpPr>
            <a:spLocks noGrp="1"/>
          </p:cNvSpPr>
          <p:nvPr>
            <p:ph sz="half" idx="12"/>
          </p:nvPr>
        </p:nvSpPr>
        <p:spPr>
          <a:xfrm>
            <a:off x="4630522" y="1966823"/>
            <a:ext cx="4513479" cy="1851711"/>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4048421157"/>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able Placeholder 3"/>
          <p:cNvSpPr>
            <a:spLocks noGrp="1"/>
          </p:cNvSpPr>
          <p:nvPr>
            <p:ph type="tbl" sz="quarter" idx="10"/>
          </p:nvPr>
        </p:nvSpPr>
        <p:spPr>
          <a:xfrm>
            <a:off x="109538" y="958851"/>
            <a:ext cx="8931275" cy="5434013"/>
          </a:xfrm>
          <a:prstGeom prst="rect">
            <a:avLst/>
          </a:prstGeom>
        </p:spPr>
        <p:txBody>
          <a:bodyPr/>
          <a:lstStyle/>
          <a:p>
            <a:endParaRPr lang="en-US" dirty="0"/>
          </a:p>
        </p:txBody>
      </p:sp>
    </p:spTree>
    <p:extLst>
      <p:ext uri="{BB962C8B-B14F-4D97-AF65-F5344CB8AC3E}">
        <p14:creationId xmlns:p14="http://schemas.microsoft.com/office/powerpoint/2010/main" val="3201942840"/>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Tab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able Placeholder 3"/>
          <p:cNvSpPr>
            <a:spLocks noGrp="1"/>
          </p:cNvSpPr>
          <p:nvPr>
            <p:ph type="tbl" sz="quarter" idx="10"/>
          </p:nvPr>
        </p:nvSpPr>
        <p:spPr>
          <a:xfrm>
            <a:off x="109538" y="958850"/>
            <a:ext cx="8931275" cy="2691435"/>
          </a:xfrm>
          <a:prstGeom prst="rect">
            <a:avLst/>
          </a:prstGeom>
        </p:spPr>
        <p:txBody>
          <a:bodyPr/>
          <a:lstStyle/>
          <a:p>
            <a:endParaRPr lang="en-US" dirty="0"/>
          </a:p>
        </p:txBody>
      </p:sp>
      <p:sp>
        <p:nvSpPr>
          <p:cNvPr id="9" name="Content Placeholder 2"/>
          <p:cNvSpPr>
            <a:spLocks noGrp="1"/>
          </p:cNvSpPr>
          <p:nvPr>
            <p:ph sz="half" idx="11"/>
          </p:nvPr>
        </p:nvSpPr>
        <p:spPr>
          <a:xfrm>
            <a:off x="109729" y="3704001"/>
            <a:ext cx="8939175" cy="2704115"/>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305198155"/>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inanical Cos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br>
              <a:rPr lang="en-US" dirty="0" smtClean="0"/>
            </a:br>
            <a:r>
              <a:rPr lang="en-US" sz="1800" dirty="0" smtClean="0"/>
              <a:t>From</a:t>
            </a:r>
            <a:endParaRPr lang="en-US" dirty="0"/>
          </a:p>
        </p:txBody>
      </p:sp>
      <p:sp>
        <p:nvSpPr>
          <p:cNvPr id="9" name="Content Placeholder 2"/>
          <p:cNvSpPr>
            <a:spLocks noGrp="1"/>
          </p:cNvSpPr>
          <p:nvPr>
            <p:ph sz="half" idx="11"/>
          </p:nvPr>
        </p:nvSpPr>
        <p:spPr>
          <a:xfrm>
            <a:off x="109729" y="1159331"/>
            <a:ext cx="8939175" cy="2704115"/>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52852728"/>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Milesto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able Placeholder 3"/>
          <p:cNvSpPr>
            <a:spLocks noGrp="1"/>
          </p:cNvSpPr>
          <p:nvPr>
            <p:ph type="tbl" sz="quarter" idx="10"/>
          </p:nvPr>
        </p:nvSpPr>
        <p:spPr>
          <a:xfrm>
            <a:off x="109538" y="841249"/>
            <a:ext cx="8931275" cy="4162349"/>
          </a:xfrm>
          <a:prstGeom prst="rect">
            <a:avLst/>
          </a:prstGeom>
        </p:spPr>
        <p:txBody>
          <a:bodyPr/>
          <a:lstStyle/>
          <a:p>
            <a:endParaRPr lang="en-US" dirty="0"/>
          </a:p>
        </p:txBody>
      </p:sp>
      <p:sp>
        <p:nvSpPr>
          <p:cNvPr id="9" name="Content Placeholder 2"/>
          <p:cNvSpPr>
            <a:spLocks noGrp="1"/>
          </p:cNvSpPr>
          <p:nvPr>
            <p:ph sz="half" idx="11"/>
          </p:nvPr>
        </p:nvSpPr>
        <p:spPr>
          <a:xfrm>
            <a:off x="109729" y="5164528"/>
            <a:ext cx="8939175" cy="1367942"/>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48378112"/>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Content Placeholder 2"/>
          <p:cNvSpPr>
            <a:spLocks noGrp="1"/>
          </p:cNvSpPr>
          <p:nvPr>
            <p:ph sz="half" idx="11"/>
          </p:nvPr>
        </p:nvSpPr>
        <p:spPr>
          <a:xfrm>
            <a:off x="109729" y="921716"/>
            <a:ext cx="8939175" cy="5486400"/>
          </a:xfrm>
          <a:prstGeom prst="rect">
            <a:avLst/>
          </a:prstGeom>
        </p:spPr>
        <p:txBody>
          <a:bodyPr/>
          <a:lstStyle>
            <a:lvl1pPr marL="227013" indent="-227013">
              <a:defRPr sz="1400">
                <a:latin typeface="Arial" pitchFamily="34" charset="0"/>
                <a:cs typeface="Arial" pitchFamily="34" charset="0"/>
              </a:defRPr>
            </a:lvl1pPr>
            <a:lvl2pPr marL="569913" indent="-230188">
              <a:defRPr sz="1400">
                <a:latin typeface="Arial" pitchFamily="34" charset="0"/>
                <a:cs typeface="Arial" pitchFamily="34" charset="0"/>
              </a:defRPr>
            </a:lvl2pPr>
            <a:lvl3pPr marL="915988" indent="-228600">
              <a:defRPr sz="1400">
                <a:latin typeface="Arial" pitchFamily="34" charset="0"/>
                <a:cs typeface="Arial" pitchFamily="34" charset="0"/>
              </a:defRPr>
            </a:lvl3pPr>
            <a:lvl4pPr marL="1257300" indent="-228600">
              <a:defRPr sz="14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itle 1"/>
          <p:cNvSpPr>
            <a:spLocks noGrp="1"/>
          </p:cNvSpPr>
          <p:nvPr>
            <p:ph type="title"/>
          </p:nvPr>
        </p:nvSpPr>
        <p:spPr>
          <a:xfrm>
            <a:off x="1861" y="13051"/>
            <a:ext cx="9142139" cy="821521"/>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983535375"/>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Pic, Side notes">
    <p:spTree>
      <p:nvGrpSpPr>
        <p:cNvPr id="1" name=""/>
        <p:cNvGrpSpPr/>
        <p:nvPr/>
      </p:nvGrpSpPr>
      <p:grpSpPr>
        <a:xfrm>
          <a:off x="0" y="0"/>
          <a:ext cx="0" cy="0"/>
          <a:chOff x="0" y="0"/>
          <a:chExt cx="0" cy="0"/>
        </a:xfrm>
      </p:grpSpPr>
      <p:sp>
        <p:nvSpPr>
          <p:cNvPr id="4" name="Content Placeholder 2"/>
          <p:cNvSpPr>
            <a:spLocks noGrp="1"/>
          </p:cNvSpPr>
          <p:nvPr>
            <p:ph sz="half" idx="11"/>
          </p:nvPr>
        </p:nvSpPr>
        <p:spPr>
          <a:xfrm>
            <a:off x="943661" y="833934"/>
            <a:ext cx="8200339" cy="5552237"/>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itle 1"/>
          <p:cNvSpPr>
            <a:spLocks noGrp="1"/>
          </p:cNvSpPr>
          <p:nvPr>
            <p:ph type="title"/>
          </p:nvPr>
        </p:nvSpPr>
        <p:spPr>
          <a:xfrm>
            <a:off x="1861" y="13051"/>
            <a:ext cx="9142139" cy="821521"/>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565444092"/>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Acronyms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467" y="921716"/>
            <a:ext cx="4381805" cy="5749746"/>
          </a:xfrm>
          <a:prstGeom prst="rect">
            <a:avLst/>
          </a:prstGeom>
        </p:spPr>
        <p:txBody>
          <a:bodyPr/>
          <a:lstStyle>
            <a:lvl1pPr marL="0" indent="0">
              <a:spcBef>
                <a:spcPts val="0"/>
              </a:spcBef>
              <a:buNone/>
              <a:defRPr sz="1000" b="1"/>
            </a:lvl1pPr>
            <a:lvl2pPr>
              <a:defRPr sz="11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4498848" y="929030"/>
            <a:ext cx="4572000" cy="5749748"/>
          </a:xfrm>
          <a:prstGeom prst="rect">
            <a:avLst/>
          </a:prstGeom>
        </p:spPr>
        <p:txBody>
          <a:bodyPr/>
          <a:lstStyle>
            <a:lvl1pPr marL="0" indent="0">
              <a:spcBef>
                <a:spcPts val="0"/>
              </a:spcBef>
              <a:buNone/>
              <a:defRPr sz="1000" b="1"/>
            </a:lvl1pPr>
            <a:lvl2pPr>
              <a:defRPr sz="11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dirty="0" smtClean="0"/>
              <a:t>Click to edit Master text styles</a:t>
            </a:r>
          </a:p>
        </p:txBody>
      </p:sp>
    </p:spTree>
    <p:extLst>
      <p:ext uri="{BB962C8B-B14F-4D97-AF65-F5344CB8AC3E}">
        <p14:creationId xmlns:p14="http://schemas.microsoft.com/office/powerpoint/2010/main" val="579243161"/>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Y Plan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2290488" y="885899"/>
            <a:ext cx="4572000" cy="4962810"/>
          </a:xfrm>
          <a:prstGeom prst="rect">
            <a:avLst/>
          </a:prstGeom>
        </p:spPr>
        <p:txBody>
          <a:bodyPr/>
          <a:lstStyle>
            <a:lvl1pPr marL="0" indent="0">
              <a:spcBef>
                <a:spcPts val="0"/>
              </a:spcBef>
              <a:buNone/>
              <a:defRPr sz="1000" b="1"/>
            </a:lvl1pPr>
            <a:lvl2pPr>
              <a:defRPr sz="11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dirty="0" smtClean="0"/>
              <a:t>Click to edit Master text styles</a:t>
            </a:r>
          </a:p>
        </p:txBody>
      </p:sp>
    </p:spTree>
    <p:extLst>
      <p:ext uri="{BB962C8B-B14F-4D97-AF65-F5344CB8AC3E}">
        <p14:creationId xmlns:p14="http://schemas.microsoft.com/office/powerpoint/2010/main" val="363805335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Blank">
    <p:bg>
      <p:bgRef idx="1001">
        <a:schemeClr val="bg1"/>
      </p:bgRef>
    </p:bg>
    <p:spTree>
      <p:nvGrpSpPr>
        <p:cNvPr id="1" name=""/>
        <p:cNvGrpSpPr/>
        <p:nvPr/>
      </p:nvGrpSpPr>
      <p:grpSpPr>
        <a:xfrm>
          <a:off x="0" y="0"/>
          <a:ext cx="0" cy="0"/>
          <a:chOff x="0" y="0"/>
          <a:chExt cx="0" cy="0"/>
        </a:xfrm>
      </p:grpSpPr>
      <p:sp>
        <p:nvSpPr>
          <p:cNvPr id="4" name="Line 9"/>
          <p:cNvSpPr>
            <a:spLocks noChangeShapeType="1"/>
          </p:cNvSpPr>
          <p:nvPr/>
        </p:nvSpPr>
        <p:spPr bwMode="auto">
          <a:xfrm>
            <a:off x="1039813" y="719138"/>
            <a:ext cx="7064375" cy="0"/>
          </a:xfrm>
          <a:prstGeom prst="line">
            <a:avLst/>
          </a:prstGeom>
          <a:noFill/>
          <a:ln w="12700">
            <a:solidFill>
              <a:srgbClr val="A50021"/>
            </a:solidFill>
            <a:round/>
            <a:headEnd type="none" w="sm" len="sm"/>
            <a:tailEnd type="none" w="sm" len="sm"/>
          </a:ln>
          <a:effectLst/>
        </p:spPr>
        <p:txBody>
          <a:bodyPr wrap="none" anchor="ctr"/>
          <a:lstStyle/>
          <a:p>
            <a:pPr algn="ctr" fontAlgn="base">
              <a:spcBef>
                <a:spcPct val="0"/>
              </a:spcBef>
              <a:spcAft>
                <a:spcPct val="0"/>
              </a:spcAft>
              <a:defRPr/>
            </a:pPr>
            <a:endParaRPr lang="en-US" sz="1400" b="1">
              <a:solidFill>
                <a:srgbClr val="000000"/>
              </a:solidFill>
            </a:endParaRPr>
          </a:p>
        </p:txBody>
      </p:sp>
      <p:pic>
        <p:nvPicPr>
          <p:cNvPr id="6" name="Picture 16" descr="GOES-R_Color_L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050" y="0"/>
            <a:ext cx="1457325" cy="971550"/>
          </a:xfrm>
          <a:prstGeom prst="rect">
            <a:avLst/>
          </a:prstGeom>
          <a:noFill/>
          <a:ln w="9525">
            <a:noFill/>
            <a:miter lim="800000"/>
            <a:headEnd/>
            <a:tailEnd/>
          </a:ln>
        </p:spPr>
      </p:pic>
      <p:sp>
        <p:nvSpPr>
          <p:cNvPr id="5" name="Title 4"/>
          <p:cNvSpPr>
            <a:spLocks noGrp="1"/>
          </p:cNvSpPr>
          <p:nvPr>
            <p:ph type="title"/>
          </p:nvPr>
        </p:nvSpPr>
        <p:spPr>
          <a:xfrm>
            <a:off x="685800" y="504825"/>
            <a:ext cx="7772400" cy="1143000"/>
          </a:xfrm>
        </p:spPr>
        <p:txBody>
          <a:bodyPr/>
          <a:lstStyle/>
          <a:p>
            <a:r>
              <a:rPr lang="en-US" dirty="0" smtClean="0"/>
              <a:t>Click to edit Master title style</a:t>
            </a:r>
            <a:endParaRPr lang="en-US" dirty="0"/>
          </a:p>
        </p:txBody>
      </p:sp>
      <p:sp>
        <p:nvSpPr>
          <p:cNvPr id="7" name="Slide Number Placeholder 2"/>
          <p:cNvSpPr>
            <a:spLocks noGrp="1"/>
          </p:cNvSpPr>
          <p:nvPr>
            <p:ph type="sldNum" sz="quarter" idx="10"/>
          </p:nvPr>
        </p:nvSpPr>
        <p:spPr/>
        <p:txBody>
          <a:bodyPr/>
          <a:lstStyle>
            <a:lvl1pPr>
              <a:defRPr/>
            </a:lvl1pPr>
          </a:lstStyle>
          <a:p>
            <a:pPr>
              <a:defRPr/>
            </a:pPr>
            <a:fld id="{EFF8CEEC-9D51-4BA1-A3E7-D20F62AA41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6369333"/>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3097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GOES-R MSR">
    <p:spTree>
      <p:nvGrpSpPr>
        <p:cNvPr id="1" name=""/>
        <p:cNvGrpSpPr/>
        <p:nvPr/>
      </p:nvGrpSpPr>
      <p:grpSpPr>
        <a:xfrm>
          <a:off x="0" y="0"/>
          <a:ext cx="0" cy="0"/>
          <a:chOff x="0" y="0"/>
          <a:chExt cx="0" cy="0"/>
        </a:xfrm>
      </p:grpSpPr>
      <p:sp>
        <p:nvSpPr>
          <p:cNvPr id="5" name="Title 4"/>
          <p:cNvSpPr>
            <a:spLocks noGrp="1"/>
          </p:cNvSpPr>
          <p:nvPr>
            <p:ph type="title"/>
          </p:nvPr>
        </p:nvSpPr>
        <p:spPr>
          <a:xfrm>
            <a:off x="685800" y="76570"/>
            <a:ext cx="7772400" cy="765175"/>
          </a:xfrm>
          <a:prstGeom prst="rect">
            <a:avLst/>
          </a:prstGeom>
        </p:spPr>
        <p:txBody>
          <a:bodyPr/>
          <a:lstStyle>
            <a:lvl1pPr>
              <a:defRPr sz="2800">
                <a:latin typeface="Arial Black" pitchFamily="34" charset="0"/>
              </a:defRPr>
            </a:lvl1pPr>
          </a:lstStyle>
          <a:p>
            <a:r>
              <a:rPr lang="en-US" dirty="0" smtClean="0"/>
              <a:t>Click to edit Master title style</a:t>
            </a:r>
            <a:endParaRPr lang="en-US" dirty="0"/>
          </a:p>
        </p:txBody>
      </p:sp>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b"/>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sp>
        <p:nvSpPr>
          <p:cNvPr id="10" name="Footer Placeholder 63"/>
          <p:cNvSpPr txBox="1">
            <a:spLocks/>
          </p:cNvSpPr>
          <p:nvPr userDrawn="1"/>
        </p:nvSpPr>
        <p:spPr bwMode="auto">
          <a:xfrm>
            <a:off x="8669" y="6474619"/>
            <a:ext cx="2895600" cy="3667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l">
              <a:defRPr/>
            </a:pPr>
            <a:endParaRPr lang="en-US" b="1" dirty="0">
              <a:solidFill>
                <a:srgbClr val="000000"/>
              </a:solidFill>
            </a:endParaRPr>
          </a:p>
        </p:txBody>
      </p:sp>
      <p:pic>
        <p:nvPicPr>
          <p:cNvPr id="8" name="Picture 7" descr="New Logo.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6" y="8248"/>
            <a:ext cx="1361229" cy="908492"/>
          </a:xfrm>
          <a:prstGeom prst="rect">
            <a:avLst/>
          </a:prstGeom>
        </p:spPr>
      </p:pic>
      <p:sp>
        <p:nvSpPr>
          <p:cNvPr id="11" name="Footer Placeholder 4"/>
          <p:cNvSpPr txBox="1">
            <a:spLocks/>
          </p:cNvSpPr>
          <p:nvPr userDrawn="1"/>
        </p:nvSpPr>
        <p:spPr bwMode="auto">
          <a:xfrm>
            <a:off x="1863" y="6655414"/>
            <a:ext cx="2801794"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April 2014</a:t>
            </a:r>
            <a:endParaRPr lang="en-US" sz="1000" dirty="0">
              <a:solidFill>
                <a:srgbClr val="000000"/>
              </a:solidFill>
              <a:latin typeface="Arial" pitchFamily="34" charset="0"/>
            </a:endParaRPr>
          </a:p>
        </p:txBody>
      </p:sp>
    </p:spTree>
    <p:extLst>
      <p:ext uri="{BB962C8B-B14F-4D97-AF65-F5344CB8AC3E}">
        <p14:creationId xmlns:p14="http://schemas.microsoft.com/office/powerpoint/2010/main" val="16882182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1_GOES-R MSR">
    <p:spTree>
      <p:nvGrpSpPr>
        <p:cNvPr id="1" name=""/>
        <p:cNvGrpSpPr/>
        <p:nvPr/>
      </p:nvGrpSpPr>
      <p:grpSpPr>
        <a:xfrm>
          <a:off x="0" y="0"/>
          <a:ext cx="0" cy="0"/>
          <a:chOff x="0" y="0"/>
          <a:chExt cx="0" cy="0"/>
        </a:xfrm>
      </p:grpSpPr>
      <p:sp>
        <p:nvSpPr>
          <p:cNvPr id="5" name="Title 4"/>
          <p:cNvSpPr>
            <a:spLocks noGrp="1"/>
          </p:cNvSpPr>
          <p:nvPr>
            <p:ph type="title"/>
          </p:nvPr>
        </p:nvSpPr>
        <p:spPr>
          <a:xfrm>
            <a:off x="685800" y="76570"/>
            <a:ext cx="7772400" cy="765175"/>
          </a:xfrm>
          <a:prstGeom prst="rect">
            <a:avLst/>
          </a:prstGeom>
        </p:spPr>
        <p:txBody>
          <a:bodyPr/>
          <a:lstStyle>
            <a:lvl1pPr>
              <a:defRPr sz="2800">
                <a:latin typeface="Arial Black" pitchFamily="34" charset="0"/>
              </a:defRPr>
            </a:lvl1pPr>
          </a:lstStyle>
          <a:p>
            <a:r>
              <a:rPr lang="en-US" dirty="0" smtClean="0"/>
              <a:t>Click to edit Master title style</a:t>
            </a:r>
            <a:endParaRPr lang="en-US" dirty="0"/>
          </a:p>
        </p:txBody>
      </p:sp>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endParaRPr lang="en-US" sz="800" b="1" dirty="0">
              <a:solidFill>
                <a:srgbClr val="000000"/>
              </a:solidFill>
              <a:latin typeface="Arial" pitchFamily="34" charset="0"/>
            </a:endParaRP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b"/>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pic>
        <p:nvPicPr>
          <p:cNvPr id="8" name="Picture 7" descr="New Logo.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62" y="1"/>
            <a:ext cx="1250471" cy="834571"/>
          </a:xfrm>
          <a:prstGeom prst="rect">
            <a:avLst/>
          </a:prstGeom>
        </p:spPr>
      </p:pic>
    </p:spTree>
    <p:extLst>
      <p:ext uri="{BB962C8B-B14F-4D97-AF65-F5344CB8AC3E}">
        <p14:creationId xmlns:p14="http://schemas.microsoft.com/office/powerpoint/2010/main" val="35386940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le and Content with D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110068"/>
            <a:ext cx="8229600" cy="521453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611765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GOES-R MSR QUAD">
    <p:spTree>
      <p:nvGrpSpPr>
        <p:cNvPr id="1" name=""/>
        <p:cNvGrpSpPr/>
        <p:nvPr/>
      </p:nvGrpSpPr>
      <p:grpSpPr>
        <a:xfrm>
          <a:off x="0" y="0"/>
          <a:ext cx="0" cy="0"/>
          <a:chOff x="0" y="0"/>
          <a:chExt cx="0" cy="0"/>
        </a:xfrm>
      </p:grpSpPr>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b"/>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sp>
        <p:nvSpPr>
          <p:cNvPr id="10" name="Footer Placeholder 63"/>
          <p:cNvSpPr txBox="1">
            <a:spLocks/>
          </p:cNvSpPr>
          <p:nvPr userDrawn="1"/>
        </p:nvSpPr>
        <p:spPr bwMode="auto">
          <a:xfrm>
            <a:off x="8669" y="6474619"/>
            <a:ext cx="2895600" cy="3667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l">
              <a:defRPr/>
            </a:pPr>
            <a:endParaRPr lang="en-US" b="1" dirty="0">
              <a:solidFill>
                <a:srgbClr val="000000"/>
              </a:solidFill>
            </a:endParaRPr>
          </a:p>
        </p:txBody>
      </p:sp>
      <p:pic>
        <p:nvPicPr>
          <p:cNvPr id="8" name="Picture 7" descr="New Logo.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6" y="8248"/>
            <a:ext cx="1361229" cy="908492"/>
          </a:xfrm>
          <a:prstGeom prst="rect">
            <a:avLst/>
          </a:prstGeom>
        </p:spPr>
      </p:pic>
      <p:sp>
        <p:nvSpPr>
          <p:cNvPr id="11" name="Footer Placeholder 4"/>
          <p:cNvSpPr txBox="1">
            <a:spLocks/>
          </p:cNvSpPr>
          <p:nvPr userDrawn="1"/>
        </p:nvSpPr>
        <p:spPr bwMode="auto">
          <a:xfrm>
            <a:off x="1862" y="6655414"/>
            <a:ext cx="3174797"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April 2014</a:t>
            </a:r>
            <a:endParaRPr lang="en-US" sz="1000" dirty="0">
              <a:solidFill>
                <a:srgbClr val="000000"/>
              </a:solidFill>
              <a:latin typeface="Arial" pitchFamily="34" charset="0"/>
            </a:endParaRPr>
          </a:p>
        </p:txBody>
      </p:sp>
      <p:sp>
        <p:nvSpPr>
          <p:cNvPr id="12" name="Title 1"/>
          <p:cNvSpPr>
            <a:spLocks noGrp="1"/>
          </p:cNvSpPr>
          <p:nvPr>
            <p:ph type="title"/>
          </p:nvPr>
        </p:nvSpPr>
        <p:spPr>
          <a:xfrm>
            <a:off x="2838295" y="117043"/>
            <a:ext cx="4352544" cy="599847"/>
          </a:xfrm>
        </p:spPr>
        <p:txBody>
          <a:bodyPr/>
          <a:lstStyle>
            <a:lvl1pPr>
              <a:defRPr baseline="0"/>
            </a:lvl1pPr>
          </a:lstStyle>
          <a:p>
            <a:r>
              <a:rPr lang="en-US" dirty="0" smtClean="0"/>
              <a:t>Click to edit Master title style</a:t>
            </a:r>
            <a:endParaRPr lang="en-US" dirty="0"/>
          </a:p>
        </p:txBody>
      </p:sp>
      <p:sp>
        <p:nvSpPr>
          <p:cNvPr id="15"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Tree>
    <p:extLst>
      <p:ext uri="{BB962C8B-B14F-4D97-AF65-F5344CB8AC3E}">
        <p14:creationId xmlns:p14="http://schemas.microsoft.com/office/powerpoint/2010/main" val="39701376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GOES-R MSR QUAD FLIGHT">
    <p:spTree>
      <p:nvGrpSpPr>
        <p:cNvPr id="1" name=""/>
        <p:cNvGrpSpPr/>
        <p:nvPr/>
      </p:nvGrpSpPr>
      <p:grpSpPr>
        <a:xfrm>
          <a:off x="0" y="0"/>
          <a:ext cx="0" cy="0"/>
          <a:chOff x="0" y="0"/>
          <a:chExt cx="0" cy="0"/>
        </a:xfrm>
      </p:grpSpPr>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b"/>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sp>
        <p:nvSpPr>
          <p:cNvPr id="10" name="Footer Placeholder 63"/>
          <p:cNvSpPr txBox="1">
            <a:spLocks/>
          </p:cNvSpPr>
          <p:nvPr userDrawn="1"/>
        </p:nvSpPr>
        <p:spPr bwMode="auto">
          <a:xfrm>
            <a:off x="8669" y="6474619"/>
            <a:ext cx="2895600" cy="3667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l">
              <a:defRPr/>
            </a:pPr>
            <a:endParaRPr lang="en-US" b="1" dirty="0">
              <a:solidFill>
                <a:srgbClr val="000000"/>
              </a:solidFill>
            </a:endParaRPr>
          </a:p>
        </p:txBody>
      </p:sp>
      <p:pic>
        <p:nvPicPr>
          <p:cNvPr id="8" name="Picture 7" descr="New Logo.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6" y="8248"/>
            <a:ext cx="1361229" cy="908492"/>
          </a:xfrm>
          <a:prstGeom prst="rect">
            <a:avLst/>
          </a:prstGeom>
        </p:spPr>
      </p:pic>
      <p:sp>
        <p:nvSpPr>
          <p:cNvPr id="11" name="Footer Placeholder 4"/>
          <p:cNvSpPr txBox="1">
            <a:spLocks/>
          </p:cNvSpPr>
          <p:nvPr userDrawn="1"/>
        </p:nvSpPr>
        <p:spPr bwMode="auto">
          <a:xfrm>
            <a:off x="1862" y="6655414"/>
            <a:ext cx="3174797"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April 2014</a:t>
            </a:r>
            <a:endParaRPr lang="en-US" sz="1000" dirty="0">
              <a:solidFill>
                <a:srgbClr val="000000"/>
              </a:solidFill>
              <a:latin typeface="Arial" pitchFamily="34" charset="0"/>
            </a:endParaRPr>
          </a:p>
        </p:txBody>
      </p:sp>
      <p:sp>
        <p:nvSpPr>
          <p:cNvPr id="12" name="Title 1"/>
          <p:cNvSpPr>
            <a:spLocks noGrp="1"/>
          </p:cNvSpPr>
          <p:nvPr>
            <p:ph type="title"/>
          </p:nvPr>
        </p:nvSpPr>
        <p:spPr>
          <a:xfrm>
            <a:off x="2625754" y="117043"/>
            <a:ext cx="4907616" cy="599847"/>
          </a:xfrm>
        </p:spPr>
        <p:txBody>
          <a:bodyPr/>
          <a:lstStyle>
            <a:lvl1pPr>
              <a:defRPr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14565174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GOES-R MSR QUAD GROUND">
    <p:spTree>
      <p:nvGrpSpPr>
        <p:cNvPr id="1" name=""/>
        <p:cNvGrpSpPr/>
        <p:nvPr/>
      </p:nvGrpSpPr>
      <p:grpSpPr>
        <a:xfrm>
          <a:off x="0" y="0"/>
          <a:ext cx="0" cy="0"/>
          <a:chOff x="0" y="0"/>
          <a:chExt cx="0" cy="0"/>
        </a:xfrm>
      </p:grpSpPr>
      <p:sp>
        <p:nvSpPr>
          <p:cNvPr id="7"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Slide Number Placeholder 2"/>
          <p:cNvSpPr txBox="1">
            <a:spLocks/>
          </p:cNvSpPr>
          <p:nvPr userDrawn="1"/>
        </p:nvSpPr>
        <p:spPr>
          <a:xfrm>
            <a:off x="6997337" y="6506832"/>
            <a:ext cx="2133600" cy="352425"/>
          </a:xfrm>
          <a:prstGeom prst="rect">
            <a:avLst/>
          </a:prstGeom>
        </p:spPr>
        <p:txBody>
          <a:bodyPr vert="horz" lIns="91440" tIns="45720" rIns="91440" bIns="45720" rtlCol="0" anchor="b"/>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sp>
        <p:nvSpPr>
          <p:cNvPr id="10" name="Footer Placeholder 63"/>
          <p:cNvSpPr txBox="1">
            <a:spLocks/>
          </p:cNvSpPr>
          <p:nvPr userDrawn="1"/>
        </p:nvSpPr>
        <p:spPr bwMode="auto">
          <a:xfrm>
            <a:off x="8669" y="6474619"/>
            <a:ext cx="2895600" cy="3667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l">
              <a:defRPr/>
            </a:pPr>
            <a:endParaRPr lang="en-US" b="1" dirty="0">
              <a:solidFill>
                <a:srgbClr val="000000"/>
              </a:solidFill>
            </a:endParaRPr>
          </a:p>
        </p:txBody>
      </p:sp>
      <p:pic>
        <p:nvPicPr>
          <p:cNvPr id="8" name="Picture 7" descr="New Logo.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6" y="8248"/>
            <a:ext cx="1361229" cy="908492"/>
          </a:xfrm>
          <a:prstGeom prst="rect">
            <a:avLst/>
          </a:prstGeom>
        </p:spPr>
      </p:pic>
      <p:sp>
        <p:nvSpPr>
          <p:cNvPr id="11" name="Footer Placeholder 4"/>
          <p:cNvSpPr txBox="1">
            <a:spLocks/>
          </p:cNvSpPr>
          <p:nvPr userDrawn="1"/>
        </p:nvSpPr>
        <p:spPr bwMode="auto">
          <a:xfrm>
            <a:off x="1862" y="6655414"/>
            <a:ext cx="3174797"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April 2014</a:t>
            </a:r>
            <a:endParaRPr lang="en-US" sz="1000" dirty="0">
              <a:solidFill>
                <a:srgbClr val="000000"/>
              </a:solidFill>
              <a:latin typeface="Arial" pitchFamily="34" charset="0"/>
            </a:endParaRPr>
          </a:p>
        </p:txBody>
      </p:sp>
      <p:sp>
        <p:nvSpPr>
          <p:cNvPr id="12" name="Title 1"/>
          <p:cNvSpPr>
            <a:spLocks noGrp="1"/>
          </p:cNvSpPr>
          <p:nvPr>
            <p:ph type="title"/>
          </p:nvPr>
        </p:nvSpPr>
        <p:spPr>
          <a:xfrm>
            <a:off x="2625754" y="117043"/>
            <a:ext cx="4907616" cy="599847"/>
          </a:xfrm>
        </p:spPr>
        <p:txBody>
          <a:bodyPr/>
          <a:lstStyle>
            <a:lvl1pPr>
              <a:defRPr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6404415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956550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1_Blank">
    <p:bg>
      <p:bgRef idx="1001">
        <a:schemeClr val="bg1"/>
      </p:bgRef>
    </p:bg>
    <p:spTree>
      <p:nvGrpSpPr>
        <p:cNvPr id="1" name=""/>
        <p:cNvGrpSpPr/>
        <p:nvPr/>
      </p:nvGrpSpPr>
      <p:grpSpPr>
        <a:xfrm>
          <a:off x="0" y="0"/>
          <a:ext cx="0" cy="0"/>
          <a:chOff x="0" y="0"/>
          <a:chExt cx="0" cy="0"/>
        </a:xfrm>
      </p:grpSpPr>
      <p:sp>
        <p:nvSpPr>
          <p:cNvPr id="4" name="Line 9"/>
          <p:cNvSpPr>
            <a:spLocks noChangeShapeType="1"/>
          </p:cNvSpPr>
          <p:nvPr/>
        </p:nvSpPr>
        <p:spPr bwMode="auto">
          <a:xfrm>
            <a:off x="1039813" y="719138"/>
            <a:ext cx="7064375" cy="0"/>
          </a:xfrm>
          <a:prstGeom prst="line">
            <a:avLst/>
          </a:prstGeom>
          <a:noFill/>
          <a:ln w="12700">
            <a:solidFill>
              <a:srgbClr val="A50021"/>
            </a:solidFill>
            <a:round/>
            <a:headEnd type="none" w="sm" len="sm"/>
            <a:tailEnd type="none" w="sm" len="sm"/>
          </a:ln>
          <a:effectLst/>
        </p:spPr>
        <p:txBody>
          <a:bodyPr wrap="none" anchor="ctr"/>
          <a:lstStyle/>
          <a:p>
            <a:pPr algn="ctr">
              <a:defRPr/>
            </a:pPr>
            <a:endParaRPr lang="en-US" sz="1400" b="1" dirty="0">
              <a:solidFill>
                <a:srgbClr val="000000"/>
              </a:solidFill>
              <a:latin typeface="Arial" pitchFamily="34" charset="0"/>
            </a:endParaRPr>
          </a:p>
        </p:txBody>
      </p:sp>
      <p:pic>
        <p:nvPicPr>
          <p:cNvPr id="6" name="Picture 16" descr="GOES-R_Color_L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050" y="0"/>
            <a:ext cx="1457325" cy="971550"/>
          </a:xfrm>
          <a:prstGeom prst="rect">
            <a:avLst/>
          </a:prstGeom>
          <a:noFill/>
          <a:ln w="9525">
            <a:noFill/>
            <a:miter lim="800000"/>
            <a:headEnd/>
            <a:tailEnd/>
          </a:ln>
        </p:spPr>
      </p:pic>
      <p:sp>
        <p:nvSpPr>
          <p:cNvPr id="5" name="Title 4"/>
          <p:cNvSpPr>
            <a:spLocks noGrp="1"/>
          </p:cNvSpPr>
          <p:nvPr>
            <p:ph type="title"/>
          </p:nvPr>
        </p:nvSpPr>
        <p:spPr>
          <a:xfrm>
            <a:off x="685800" y="504825"/>
            <a:ext cx="7772400" cy="1143000"/>
          </a:xfrm>
        </p:spPr>
        <p:txBody>
          <a:bodyPr/>
          <a:lstStyle/>
          <a:p>
            <a:r>
              <a:rPr lang="en-US" dirty="0" smtClean="0"/>
              <a:t>Click to edit Master title style</a:t>
            </a:r>
            <a:endParaRPr lang="en-US" dirty="0"/>
          </a:p>
        </p:txBody>
      </p:sp>
      <p:sp>
        <p:nvSpPr>
          <p:cNvPr id="7" name="Slide Number Placeholder 2"/>
          <p:cNvSpPr>
            <a:spLocks noGrp="1"/>
          </p:cNvSpPr>
          <p:nvPr>
            <p:ph type="sldNum" sz="quarter" idx="10"/>
          </p:nvPr>
        </p:nvSpPr>
        <p:spPr>
          <a:xfrm>
            <a:off x="7007970" y="6506832"/>
            <a:ext cx="2133600" cy="352425"/>
          </a:xfrm>
          <a:prstGeom prst="rect">
            <a:avLst/>
          </a:prstGeom>
        </p:spPr>
        <p:txBody>
          <a:bodyPr/>
          <a:lstStyle>
            <a:lvl1pPr>
              <a:defRPr/>
            </a:lvl1pPr>
          </a:lstStyle>
          <a:p>
            <a:pPr algn="ctr">
              <a:defRPr/>
            </a:pPr>
            <a:fld id="{EFF8CEEC-9D51-4BA1-A3E7-D20F62AA4156}" type="slidenum">
              <a:rPr lang="en-US" sz="1400" b="1">
                <a:solidFill>
                  <a:srgbClr val="000000"/>
                </a:solidFill>
                <a:latin typeface="Arial" pitchFamily="34" charset="0"/>
              </a:rPr>
              <a:pPr algn="ctr">
                <a:defRPr/>
              </a:pPr>
              <a:t>‹#›</a:t>
            </a:fld>
            <a:endParaRPr lang="en-US" sz="1400" b="1" dirty="0">
              <a:solidFill>
                <a:srgbClr val="000000"/>
              </a:solidFill>
              <a:latin typeface="Arial" pitchFamily="34" charset="0"/>
            </a:endParaRPr>
          </a:p>
        </p:txBody>
      </p:sp>
      <p:sp>
        <p:nvSpPr>
          <p:cNvPr id="8" name="Footer Placeholder 4"/>
          <p:cNvSpPr txBox="1">
            <a:spLocks/>
          </p:cNvSpPr>
          <p:nvPr userDrawn="1"/>
        </p:nvSpPr>
        <p:spPr bwMode="auto">
          <a:xfrm>
            <a:off x="0" y="6657975"/>
            <a:ext cx="9144000" cy="200025"/>
          </a:xfrm>
          <a:prstGeom prst="rect">
            <a:avLst/>
          </a:prstGeom>
          <a:noFill/>
          <a:ln w="9525">
            <a:noFill/>
            <a:miter lim="800000"/>
            <a:headEnd/>
            <a:tailEnd/>
          </a:ln>
        </p:spPr>
        <p:txBody>
          <a:bodyPr/>
          <a:lstStyle/>
          <a:p>
            <a:pPr algn="ctr"/>
            <a:r>
              <a:rPr lang="en-US" sz="800" b="1" dirty="0" smtClean="0">
                <a:solidFill>
                  <a:srgbClr val="000000"/>
                </a:solidFill>
                <a:latin typeface="Arial" pitchFamily="34" charset="0"/>
              </a:rPr>
              <a:t>Pre-decisional – For NASA/NOAA Internal Use Only</a:t>
            </a:r>
            <a:endParaRPr lang="en-US" sz="800" b="1" dirty="0">
              <a:solidFill>
                <a:srgbClr val="000000"/>
              </a:solidFill>
              <a:latin typeface="Arial" pitchFamily="34" charset="0"/>
            </a:endParaRPr>
          </a:p>
        </p:txBody>
      </p:sp>
    </p:spTree>
    <p:extLst>
      <p:ext uri="{BB962C8B-B14F-4D97-AF65-F5344CB8AC3E}">
        <p14:creationId xmlns:p14="http://schemas.microsoft.com/office/powerpoint/2010/main" val="2314669128"/>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Business Assesment">
    <p:spTree>
      <p:nvGrpSpPr>
        <p:cNvPr id="1" name=""/>
        <p:cNvGrpSpPr/>
        <p:nvPr/>
      </p:nvGrpSpPr>
      <p:grpSpPr>
        <a:xfrm>
          <a:off x="0" y="0"/>
          <a:ext cx="0" cy="0"/>
          <a:chOff x="0" y="0"/>
          <a:chExt cx="0" cy="0"/>
        </a:xfrm>
      </p:grpSpPr>
      <p:sp>
        <p:nvSpPr>
          <p:cNvPr id="2" name="Title 1"/>
          <p:cNvSpPr>
            <a:spLocks noGrp="1"/>
          </p:cNvSpPr>
          <p:nvPr>
            <p:ph type="title"/>
          </p:nvPr>
        </p:nvSpPr>
        <p:spPr>
          <a:xfrm>
            <a:off x="2838295" y="117043"/>
            <a:ext cx="4352544" cy="599847"/>
          </a:xfrm>
        </p:spPr>
        <p:txBody>
          <a:bodyPr/>
          <a:lstStyle>
            <a:lvl1pPr>
              <a:defRPr baseline="0"/>
            </a:lvl1pPr>
          </a:lstStyle>
          <a:p>
            <a:r>
              <a:rPr lang="en-US" dirty="0" smtClean="0"/>
              <a:t>Click to edit Master title style</a:t>
            </a:r>
            <a:endParaRPr lang="en-US" dirty="0"/>
          </a:p>
        </p:txBody>
      </p:sp>
      <p:cxnSp>
        <p:nvCxnSpPr>
          <p:cNvPr id="6" name="Straight Connector 5"/>
          <p:cNvCxnSpPr/>
          <p:nvPr userDrawn="1"/>
        </p:nvCxnSpPr>
        <p:spPr bwMode="auto">
          <a:xfrm>
            <a:off x="0" y="854927"/>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11" name="Straight Connector 10"/>
          <p:cNvCxnSpPr/>
          <p:nvPr userDrawn="1"/>
        </p:nvCxnSpPr>
        <p:spPr bwMode="auto">
          <a:xfrm>
            <a:off x="-1215" y="88297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17" name="Text Placeholder 16"/>
          <p:cNvSpPr>
            <a:spLocks noGrp="1"/>
          </p:cNvSpPr>
          <p:nvPr>
            <p:ph type="body" sz="quarter" idx="12" hasCustomPrompt="1"/>
          </p:nvPr>
        </p:nvSpPr>
        <p:spPr>
          <a:xfrm>
            <a:off x="2165298" y="123138"/>
            <a:ext cx="629108" cy="593752"/>
          </a:xfrm>
          <a:prstGeom prst="rect">
            <a:avLst/>
          </a:prstGeom>
        </p:spPr>
        <p:txBody>
          <a:bodyPr anchor="ctr" anchorCtr="0"/>
          <a:lstStyle>
            <a:lvl1pPr marL="0" indent="0" algn="r">
              <a:lnSpc>
                <a:spcPct val="100000"/>
              </a:lnSpc>
              <a:spcBef>
                <a:spcPts val="0"/>
              </a:spcBef>
              <a:buNone/>
              <a:tabLst>
                <a:tab pos="1419225" algn="r"/>
                <a:tab pos="1427163" algn="l"/>
              </a:tabLst>
              <a:defRPr sz="1000" baseline="0"/>
            </a:lvl1pPr>
          </a:lstStyle>
          <a:p>
            <a:pPr algn="l"/>
            <a:r>
              <a:rPr lang="en-US" sz="900" b="0" dirty="0" smtClean="0">
                <a:latin typeface="Arial Narrow" pitchFamily="34" charset="0"/>
              </a:rPr>
              <a:t>May 12</a:t>
            </a:r>
          </a:p>
          <a:p>
            <a:pPr algn="l"/>
            <a:r>
              <a:rPr lang="en-US" sz="900" b="0" dirty="0" smtClean="0">
                <a:latin typeface="Arial Narrow" pitchFamily="34" charset="0"/>
              </a:rPr>
              <a:t>Oct 15</a:t>
            </a:r>
          </a:p>
          <a:p>
            <a:pPr algn="l"/>
            <a:r>
              <a:rPr lang="en-US" sz="900" b="0" dirty="0" smtClean="0">
                <a:latin typeface="Arial Narrow" pitchFamily="34" charset="0"/>
              </a:rPr>
              <a:t>$11.0B</a:t>
            </a:r>
            <a:endParaRPr lang="en-US" sz="1200" b="0" dirty="0">
              <a:latin typeface="Arial Narrow" pitchFamily="34" charset="0"/>
            </a:endParaRPr>
          </a:p>
        </p:txBody>
      </p:sp>
      <p:sp>
        <p:nvSpPr>
          <p:cNvPr id="18" name="Title 1"/>
          <p:cNvSpPr txBox="1">
            <a:spLocks/>
          </p:cNvSpPr>
          <p:nvPr userDrawn="1"/>
        </p:nvSpPr>
        <p:spPr bwMode="auto">
          <a:xfrm>
            <a:off x="1236269" y="123138"/>
            <a:ext cx="1018032"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dirty="0" smtClean="0">
                <a:solidFill>
                  <a:srgbClr val="000000"/>
                </a:solidFill>
                <a:latin typeface="Arial Narrow" pitchFamily="34" charset="0"/>
              </a:rPr>
              <a:t>Mission Baseline:</a:t>
            </a:r>
          </a:p>
          <a:p>
            <a:pPr algn="l"/>
            <a:r>
              <a:rPr lang="en-US" sz="1000" dirty="0" smtClean="0">
                <a:solidFill>
                  <a:srgbClr val="000000"/>
                </a:solidFill>
                <a:latin typeface="Arial Narrow" pitchFamily="34" charset="0"/>
              </a:rPr>
              <a:t>LPD</a:t>
            </a:r>
          </a:p>
          <a:p>
            <a:pPr algn="l"/>
            <a:r>
              <a:rPr lang="en-US" sz="1000" dirty="0" smtClean="0">
                <a:solidFill>
                  <a:srgbClr val="000000"/>
                </a:solidFill>
                <a:latin typeface="Arial Narrow" pitchFamily="34" charset="0"/>
              </a:rPr>
              <a:t>Approved LCC</a:t>
            </a:r>
          </a:p>
        </p:txBody>
      </p:sp>
      <p:sp>
        <p:nvSpPr>
          <p:cNvPr id="21" name="Text Placeholder 16"/>
          <p:cNvSpPr>
            <a:spLocks noGrp="1"/>
          </p:cNvSpPr>
          <p:nvPr>
            <p:ph type="body" sz="quarter" idx="14" hasCustomPrompt="1"/>
          </p:nvPr>
        </p:nvSpPr>
        <p:spPr>
          <a:xfrm>
            <a:off x="8390521" y="321869"/>
            <a:ext cx="555955" cy="329184"/>
          </a:xfrm>
          <a:prstGeom prst="rect">
            <a:avLst/>
          </a:prstGeom>
          <a:solidFill>
            <a:schemeClr val="tx1"/>
          </a:solidFill>
        </p:spPr>
        <p:txBody>
          <a:bodyPr anchor="ctr" anchorCtr="1"/>
          <a:lstStyle>
            <a:lvl1pPr marL="0" indent="0" algn="ctr">
              <a:lnSpc>
                <a:spcPct val="100000"/>
              </a:lnSpc>
              <a:spcBef>
                <a:spcPts val="0"/>
              </a:spcBef>
              <a:buNone/>
              <a:tabLst>
                <a:tab pos="1419225" algn="r"/>
                <a:tab pos="1427163" algn="l"/>
              </a:tabLst>
              <a:defRPr sz="900" baseline="0">
                <a:solidFill>
                  <a:schemeClr val="bg1"/>
                </a:solidFill>
              </a:defRPr>
            </a:lvl1pPr>
          </a:lstStyle>
          <a:p>
            <a:pPr algn="l"/>
            <a:r>
              <a:rPr lang="en-US" sz="1000" b="0" u="sng" dirty="0" smtClean="0">
                <a:latin typeface="Arial Narrow" pitchFamily="34" charset="0"/>
              </a:rPr>
              <a:t>Yellow</a:t>
            </a:r>
          </a:p>
          <a:p>
            <a:pPr algn="l"/>
            <a:r>
              <a:rPr lang="en-US" sz="1000" b="0" u="sng" dirty="0" smtClean="0">
                <a:latin typeface="Arial Narrow" pitchFamily="34" charset="0"/>
              </a:rPr>
              <a:t>Red</a:t>
            </a:r>
          </a:p>
        </p:txBody>
      </p:sp>
      <p:sp>
        <p:nvSpPr>
          <p:cNvPr id="22" name="Title 1"/>
          <p:cNvSpPr txBox="1">
            <a:spLocks/>
          </p:cNvSpPr>
          <p:nvPr userDrawn="1"/>
        </p:nvSpPr>
        <p:spPr bwMode="auto">
          <a:xfrm>
            <a:off x="7248144" y="123137"/>
            <a:ext cx="1142390" cy="5937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pPr algn="l"/>
            <a:r>
              <a:rPr lang="en-US" sz="1000" u="sng" dirty="0" smtClean="0">
                <a:solidFill>
                  <a:srgbClr val="000000"/>
                </a:solidFill>
                <a:latin typeface="Arial Narrow" pitchFamily="34" charset="0"/>
              </a:rPr>
              <a:t>Level 1 Assessment</a:t>
            </a:r>
          </a:p>
          <a:p>
            <a:pPr algn="l"/>
            <a:r>
              <a:rPr lang="en-US" sz="1000" dirty="0" smtClean="0">
                <a:solidFill>
                  <a:srgbClr val="000000"/>
                </a:solidFill>
                <a:latin typeface="Arial Narrow" pitchFamily="34" charset="0"/>
              </a:rPr>
              <a:t>Technical:</a:t>
            </a:r>
          </a:p>
          <a:p>
            <a:pPr algn="l"/>
            <a:r>
              <a:rPr lang="en-US" sz="1000" dirty="0" smtClean="0">
                <a:solidFill>
                  <a:srgbClr val="000000"/>
                </a:solidFill>
                <a:latin typeface="Arial Narrow" pitchFamily="34" charset="0"/>
              </a:rPr>
              <a:t>Cost::</a:t>
            </a:r>
          </a:p>
          <a:p>
            <a:pPr algn="l"/>
            <a:r>
              <a:rPr lang="en-US" sz="1000" dirty="0" smtClean="0">
                <a:solidFill>
                  <a:srgbClr val="000000"/>
                </a:solidFill>
                <a:latin typeface="Arial Narrow" pitchFamily="34" charset="0"/>
              </a:rPr>
              <a:t>Schedule:</a:t>
            </a:r>
          </a:p>
        </p:txBody>
      </p:sp>
      <p:cxnSp>
        <p:nvCxnSpPr>
          <p:cNvPr id="23" name="Straight Connector 22"/>
          <p:cNvCxnSpPr/>
          <p:nvPr userDrawn="1"/>
        </p:nvCxnSpPr>
        <p:spPr bwMode="auto">
          <a:xfrm>
            <a:off x="-1215" y="3763942"/>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1" y="1136566"/>
            <a:ext cx="9144000" cy="0"/>
          </a:xfrm>
          <a:prstGeom prst="line">
            <a:avLst/>
          </a:prstGeom>
          <a:solidFill>
            <a:srgbClr val="FFFF66"/>
          </a:solidFill>
          <a:ln w="12700" cap="flat" cmpd="sng" algn="ctr">
            <a:solidFill>
              <a:schemeClr val="accent2"/>
            </a:solidFill>
            <a:prstDash val="solid"/>
            <a:round/>
            <a:headEnd type="none" w="med" len="med"/>
            <a:tailEnd type="none" w="med" len="med"/>
          </a:ln>
          <a:effectLst/>
        </p:spPr>
      </p:cxnSp>
      <p:cxnSp>
        <p:nvCxnSpPr>
          <p:cNvPr id="25" name="Straight Connector 24"/>
          <p:cNvCxnSpPr/>
          <p:nvPr userDrawn="1"/>
        </p:nvCxnSpPr>
        <p:spPr bwMode="auto">
          <a:xfrm>
            <a:off x="4593946" y="1136566"/>
            <a:ext cx="0" cy="5505636"/>
          </a:xfrm>
          <a:prstGeom prst="line">
            <a:avLst/>
          </a:prstGeom>
          <a:solidFill>
            <a:srgbClr val="FFFF66"/>
          </a:solidFill>
          <a:ln w="12700" cap="flat" cmpd="sng" algn="ctr">
            <a:solidFill>
              <a:schemeClr val="accent2"/>
            </a:solidFill>
            <a:prstDash val="solid"/>
            <a:round/>
            <a:headEnd type="none" w="med" len="med"/>
            <a:tailEnd type="none" w="med" len="med"/>
          </a:ln>
          <a:effectLst/>
        </p:spPr>
      </p:cxnSp>
      <p:sp>
        <p:nvSpPr>
          <p:cNvPr id="28" name="Title 1"/>
          <p:cNvSpPr txBox="1">
            <a:spLocks/>
          </p:cNvSpPr>
          <p:nvPr userDrawn="1"/>
        </p:nvSpPr>
        <p:spPr bwMode="auto">
          <a:xfrm>
            <a:off x="-1215" y="861767"/>
            <a:ext cx="9142784" cy="30819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200" b="1" u="sng" dirty="0" smtClean="0">
                <a:solidFill>
                  <a:srgbClr val="333399"/>
                </a:solidFill>
                <a:latin typeface="Arial" pitchFamily="34" charset="0"/>
                <a:cs typeface="Arial" pitchFamily="34" charset="0"/>
              </a:rPr>
              <a:t>Business Assessment</a:t>
            </a:r>
          </a:p>
        </p:txBody>
      </p:sp>
      <p:sp>
        <p:nvSpPr>
          <p:cNvPr id="32" name="Title 1"/>
          <p:cNvSpPr txBox="1">
            <a:spLocks/>
          </p:cNvSpPr>
          <p:nvPr userDrawn="1"/>
        </p:nvSpPr>
        <p:spPr bwMode="auto">
          <a:xfrm>
            <a:off x="2" y="1136566"/>
            <a:ext cx="4593944"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u="sng" dirty="0" smtClean="0">
                <a:solidFill>
                  <a:srgbClr val="000000"/>
                </a:solidFill>
                <a:latin typeface="Arial" pitchFamily="34" charset="0"/>
                <a:cs typeface="Arial" pitchFamily="34" charset="0"/>
              </a:rPr>
              <a:t>Dash Board</a:t>
            </a:r>
          </a:p>
        </p:txBody>
      </p:sp>
      <p:sp>
        <p:nvSpPr>
          <p:cNvPr id="33" name="TextBox 3"/>
          <p:cNvSpPr txBox="1"/>
          <p:nvPr userDrawn="1"/>
        </p:nvSpPr>
        <p:spPr>
          <a:xfrm>
            <a:off x="-1" y="3765052"/>
            <a:ext cx="4593947" cy="284161"/>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b="1" u="sng" dirty="0">
                <a:solidFill>
                  <a:srgbClr val="000000"/>
                </a:solidFill>
                <a:cs typeface="Arial"/>
              </a:rPr>
              <a:t>Total Costs </a:t>
            </a:r>
            <a:r>
              <a:rPr lang="en-US" b="1" u="sng" dirty="0" smtClean="0">
                <a:solidFill>
                  <a:srgbClr val="000000"/>
                </a:solidFill>
                <a:cs typeface="Arial"/>
              </a:rPr>
              <a:t>– FY14 </a:t>
            </a:r>
            <a:endParaRPr lang="en-US" b="1" u="sng" dirty="0">
              <a:solidFill>
                <a:srgbClr val="000000"/>
              </a:solidFill>
              <a:cs typeface="Arial"/>
            </a:endParaRPr>
          </a:p>
        </p:txBody>
      </p:sp>
      <p:sp>
        <p:nvSpPr>
          <p:cNvPr id="34" name="Rectangle 427"/>
          <p:cNvSpPr>
            <a:spLocks noChangeArrowheads="1"/>
          </p:cNvSpPr>
          <p:nvPr userDrawn="1"/>
        </p:nvSpPr>
        <p:spPr bwMode="auto">
          <a:xfrm>
            <a:off x="4593946" y="3772989"/>
            <a:ext cx="454762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b="1" u="sng" dirty="0" smtClean="0">
                <a:solidFill>
                  <a:srgbClr val="000000"/>
                </a:solidFill>
                <a:latin typeface="Arial" pitchFamily="34" charset="0"/>
                <a:cs typeface="Times New Roman" pitchFamily="18" charset="0"/>
              </a:rPr>
              <a:t>Summary of GOES-R Allocated vs. Current EAC</a:t>
            </a:r>
            <a:endParaRPr lang="en-US" sz="1100" b="1" u="sng" dirty="0">
              <a:solidFill>
                <a:srgbClr val="000000"/>
              </a:solidFill>
              <a:latin typeface="Arial" pitchFamily="34" charset="0"/>
              <a:cs typeface="Times New Roman" pitchFamily="18" charset="0"/>
            </a:endParaRPr>
          </a:p>
        </p:txBody>
      </p:sp>
      <p:sp>
        <p:nvSpPr>
          <p:cNvPr id="36" name="Picture Placeholder 35"/>
          <p:cNvSpPr>
            <a:spLocks noGrp="1"/>
          </p:cNvSpPr>
          <p:nvPr>
            <p:ph type="pic" sz="quarter" idx="15"/>
          </p:nvPr>
        </p:nvSpPr>
        <p:spPr>
          <a:xfrm>
            <a:off x="2" y="1353311"/>
            <a:ext cx="4570175" cy="2355496"/>
          </a:xfrm>
          <a:prstGeom prst="rect">
            <a:avLst/>
          </a:prstGeom>
        </p:spPr>
        <p:txBody>
          <a:bodyPr/>
          <a:lstStyle/>
          <a:p>
            <a:endParaRPr lang="en-US" dirty="0"/>
          </a:p>
        </p:txBody>
      </p:sp>
      <p:sp>
        <p:nvSpPr>
          <p:cNvPr id="38" name="Picture Placeholder 37"/>
          <p:cNvSpPr>
            <a:spLocks noGrp="1"/>
          </p:cNvSpPr>
          <p:nvPr>
            <p:ph type="pic" sz="quarter" idx="16"/>
          </p:nvPr>
        </p:nvSpPr>
        <p:spPr>
          <a:xfrm>
            <a:off x="2" y="4242816"/>
            <a:ext cx="4570175" cy="2399386"/>
          </a:xfrm>
          <a:prstGeom prst="rect">
            <a:avLst/>
          </a:prstGeom>
        </p:spPr>
        <p:txBody>
          <a:bodyPr/>
          <a:lstStyle/>
          <a:p>
            <a:endParaRPr lang="en-US" dirty="0"/>
          </a:p>
        </p:txBody>
      </p:sp>
      <p:sp>
        <p:nvSpPr>
          <p:cNvPr id="40" name="Picture Placeholder 39"/>
          <p:cNvSpPr>
            <a:spLocks noGrp="1"/>
          </p:cNvSpPr>
          <p:nvPr>
            <p:ph type="pic" sz="quarter" idx="17"/>
          </p:nvPr>
        </p:nvSpPr>
        <p:spPr>
          <a:xfrm>
            <a:off x="4615892" y="4019952"/>
            <a:ext cx="4525676" cy="2622249"/>
          </a:xfrm>
          <a:prstGeom prst="rect">
            <a:avLst/>
          </a:prstGeom>
        </p:spPr>
        <p:txBody>
          <a:bodyPr/>
          <a:lstStyle/>
          <a:p>
            <a:endParaRPr lang="en-US" dirty="0"/>
          </a:p>
        </p:txBody>
      </p:sp>
      <p:sp>
        <p:nvSpPr>
          <p:cNvPr id="26" name="Content Placeholder 2"/>
          <p:cNvSpPr>
            <a:spLocks noGrp="1"/>
          </p:cNvSpPr>
          <p:nvPr>
            <p:ph sz="half" idx="11"/>
          </p:nvPr>
        </p:nvSpPr>
        <p:spPr>
          <a:xfrm>
            <a:off x="4615891" y="1360627"/>
            <a:ext cx="4528109" cy="2348179"/>
          </a:xfrm>
          <a:prstGeom prst="rect">
            <a:avLst/>
          </a:prstGeom>
        </p:spPr>
        <p:txBody>
          <a:bodyPr/>
          <a:lstStyle>
            <a:lvl1pPr marL="227013" indent="-227013">
              <a:defRPr sz="1100">
                <a:latin typeface="Arial" pitchFamily="34" charset="0"/>
                <a:cs typeface="Arial" pitchFamily="34" charset="0"/>
              </a:defRPr>
            </a:lvl1pPr>
            <a:lvl2pPr marL="569913" indent="-230188">
              <a:defRPr sz="1100">
                <a:latin typeface="Arial" pitchFamily="34" charset="0"/>
                <a:cs typeface="Arial" pitchFamily="34" charset="0"/>
              </a:defRPr>
            </a:lvl2pPr>
            <a:lvl3pPr marL="915988" indent="-228600">
              <a:defRPr sz="1100">
                <a:latin typeface="Arial" pitchFamily="34" charset="0"/>
                <a:cs typeface="Arial" pitchFamily="34" charset="0"/>
              </a:defRPr>
            </a:lvl3pPr>
            <a:lvl4pPr marL="1257300" indent="-228600">
              <a:defRPr sz="11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0" name="Title 1"/>
          <p:cNvSpPr txBox="1">
            <a:spLocks/>
          </p:cNvSpPr>
          <p:nvPr userDrawn="1"/>
        </p:nvSpPr>
        <p:spPr bwMode="auto">
          <a:xfrm>
            <a:off x="4593946" y="1136566"/>
            <a:ext cx="4547622" cy="2240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a:lstStyle>
          <a:p>
            <a:r>
              <a:rPr lang="en-US" sz="1100" b="1" u="sng" dirty="0" smtClean="0">
                <a:solidFill>
                  <a:srgbClr val="000000"/>
                </a:solidFill>
                <a:latin typeface="Arial" pitchFamily="34" charset="0"/>
                <a:cs typeface="Arial" pitchFamily="34" charset="0"/>
              </a:rPr>
              <a:t>Program Manager’s  Assessment</a:t>
            </a:r>
          </a:p>
        </p:txBody>
      </p:sp>
    </p:spTree>
    <p:extLst>
      <p:ext uri="{BB962C8B-B14F-4D97-AF65-F5344CB8AC3E}">
        <p14:creationId xmlns:p14="http://schemas.microsoft.com/office/powerpoint/2010/main" val="36218142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image" Target="../media/image8.jpeg"/><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3.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image" Target="../media/image8.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image" Target="../media/image8.jpeg"/><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theme" Target="../theme/theme4.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theme" Target="../theme/theme5.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endParaRPr lang="en-US" dirty="0"/>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smtClean="0"/>
              <a:pPr>
                <a:defRPr/>
              </a:pPr>
              <a:t>‹#›</a:t>
            </a:fld>
            <a:endParaRPr lang="en-US" dirty="0"/>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cSld>
  <p:clrMap bg1="dk1" tx1="lt1" bg2="dk2" tx2="lt2" accent1="accent1" accent2="accent2" accent3="accent3" accent4="accent4" accent5="accent5" accent6="accent6" hlink="hlink" folHlink="folHlink"/>
  <p:sldLayoutIdLst>
    <p:sldLayoutId id="2147483671" r:id="rId1"/>
    <p:sldLayoutId id="2147483672" r:id="rId2"/>
    <p:sldLayoutId id="2147483674" r:id="rId3"/>
    <p:sldLayoutId id="2147483675" r:id="rId4"/>
    <p:sldLayoutId id="2147483676" r:id="rId5"/>
    <p:sldLayoutId id="2147483677" r:id="rId6"/>
    <p:sldLayoutId id="2147483678" r:id="rId7"/>
    <p:sldLayoutId id="2147483679" r:id="rId8"/>
    <p:sldLayoutId id="2147483730" r:id="rId9"/>
    <p:sldLayoutId id="2147483782" r:id="rId10"/>
  </p:sldLayoutIdLst>
  <p:timing>
    <p:tnLst>
      <p:par>
        <p:cTn id="1" dur="indefinite" restart="never" nodeType="tmRoot"/>
      </p:par>
    </p:tnLst>
  </p:timing>
  <p:hf hdr="0" ftr="0" dt="0"/>
  <p:txStyles>
    <p:title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861" y="13051"/>
            <a:ext cx="9142139" cy="82152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pic>
        <p:nvPicPr>
          <p:cNvPr id="8" name="Picture 7" descr="New Logo.jpg"/>
          <p:cNvPicPr>
            <a:picLocks noChangeAspect="1"/>
          </p:cNvPicPr>
          <p:nvPr/>
        </p:nvPicPr>
        <p:blipFill>
          <a:blip r:embed="rId23" cstate="print"/>
          <a:stretch>
            <a:fillRect/>
          </a:stretch>
        </p:blipFill>
        <p:spPr>
          <a:xfrm>
            <a:off x="1862" y="1"/>
            <a:ext cx="1250471" cy="834571"/>
          </a:xfrm>
          <a:prstGeom prst="rect">
            <a:avLst/>
          </a:prstGeom>
        </p:spPr>
      </p:pic>
      <p:sp>
        <p:nvSpPr>
          <p:cNvPr id="7" name="Footer Placeholder 4"/>
          <p:cNvSpPr txBox="1">
            <a:spLocks/>
          </p:cNvSpPr>
          <p:nvPr userDrawn="1"/>
        </p:nvSpPr>
        <p:spPr bwMode="auto">
          <a:xfrm>
            <a:off x="2911449" y="6657976"/>
            <a:ext cx="4096512"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Footer Placeholder 4"/>
          <p:cNvSpPr txBox="1">
            <a:spLocks/>
          </p:cNvSpPr>
          <p:nvPr userDrawn="1"/>
        </p:nvSpPr>
        <p:spPr bwMode="auto">
          <a:xfrm>
            <a:off x="1862" y="6655414"/>
            <a:ext cx="3174797"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December 2013</a:t>
            </a:r>
            <a:endParaRPr lang="en-US" sz="1000" dirty="0">
              <a:solidFill>
                <a:srgbClr val="000000"/>
              </a:solidFill>
              <a:latin typeface="Arial" pitchFamily="34" charset="0"/>
            </a:endParaRPr>
          </a:p>
        </p:txBody>
      </p:sp>
      <p:sp>
        <p:nvSpPr>
          <p:cNvPr id="10" name="Footer Placeholder 4"/>
          <p:cNvSpPr txBox="1">
            <a:spLocks/>
          </p:cNvSpPr>
          <p:nvPr userDrawn="1"/>
        </p:nvSpPr>
        <p:spPr bwMode="auto">
          <a:xfrm>
            <a:off x="6868973" y="6671291"/>
            <a:ext cx="2275027" cy="200025"/>
          </a:xfrm>
          <a:prstGeom prst="rect">
            <a:avLst/>
          </a:prstGeom>
          <a:noFill/>
          <a:ln w="9525">
            <a:noFill/>
            <a:miter lim="800000"/>
            <a:headEnd/>
            <a:tailEnd/>
          </a:ln>
        </p:spPr>
        <p:txBody>
          <a:bodyPr/>
          <a:lstStyle/>
          <a:p>
            <a:pPr algn="r"/>
            <a:fld id="{F613CA36-9C32-4F83-921E-362E78E5A90C}" type="slidenum">
              <a:rPr lang="en-US" sz="1000" smtClean="0">
                <a:solidFill>
                  <a:srgbClr val="000000"/>
                </a:solidFill>
                <a:latin typeface="Arial" pitchFamily="34" charset="0"/>
              </a:rPr>
              <a:pPr algn="r"/>
              <a:t>‹#›</a:t>
            </a:fld>
            <a:endParaRPr lang="en-US" sz="1000" dirty="0">
              <a:solidFill>
                <a:srgbClr val="898989"/>
              </a:solidFill>
              <a:latin typeface="Arial" pitchFamily="34" charset="0"/>
            </a:endParaRPr>
          </a:p>
        </p:txBody>
      </p:sp>
    </p:spTree>
    <p:extLst>
      <p:ext uri="{BB962C8B-B14F-4D97-AF65-F5344CB8AC3E}">
        <p14:creationId xmlns:p14="http://schemas.microsoft.com/office/powerpoint/2010/main" val="214350982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7" r:id="rId16"/>
    <p:sldLayoutId id="2147483698" r:id="rId17"/>
    <p:sldLayoutId id="2147483699" r:id="rId18"/>
    <p:sldLayoutId id="2147483700" r:id="rId19"/>
    <p:sldLayoutId id="2147483701" r:id="rId20"/>
    <p:sldLayoutId id="2147483702" r:id="rId21"/>
  </p:sldLayoutIdLst>
  <p:timing>
    <p:tnLst>
      <p:par>
        <p:cTn id="1" dur="indefinite" restart="never" nodeType="tmRoot"/>
      </p:par>
    </p:tnLst>
  </p:timing>
  <p:hf hdr="0" ftr="0" dt="0"/>
  <p:txStyles>
    <p:title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p:titleStyle>
    <p:bodyStyle>
      <a:lvl1pPr marL="342900" indent="-342900" algn="l" rtl="0" eaLnBrk="0" fontAlgn="base" hangingPunct="0">
        <a:lnSpc>
          <a:spcPct val="115000"/>
        </a:lnSpc>
        <a:spcBef>
          <a:spcPct val="35000"/>
        </a:spcBef>
        <a:spcAft>
          <a:spcPct val="0"/>
        </a:spcAft>
        <a:buChar char="•"/>
        <a:defRPr sz="2000">
          <a:solidFill>
            <a:schemeClr val="tx1"/>
          </a:solidFill>
          <a:latin typeface="+mn-lt"/>
          <a:ea typeface="+mn-ea"/>
          <a:cs typeface="+mn-cs"/>
        </a:defRPr>
      </a:lvl1pPr>
      <a:lvl2pPr marL="742950" indent="-285750" algn="l" rtl="0" eaLnBrk="0" fontAlgn="base" hangingPunct="0">
        <a:lnSpc>
          <a:spcPct val="115000"/>
        </a:lnSpc>
        <a:spcBef>
          <a:spcPct val="35000"/>
        </a:spcBef>
        <a:spcAft>
          <a:spcPct val="0"/>
        </a:spcAft>
        <a:buChar char="–"/>
        <a:defRPr>
          <a:solidFill>
            <a:schemeClr val="tx1"/>
          </a:solidFill>
          <a:latin typeface="+mn-lt"/>
        </a:defRPr>
      </a:lvl2pPr>
      <a:lvl3pPr marL="1143000" indent="-228600" algn="l" rtl="0" eaLnBrk="0" fontAlgn="base" hangingPunct="0">
        <a:lnSpc>
          <a:spcPct val="115000"/>
        </a:lnSpc>
        <a:spcBef>
          <a:spcPct val="35000"/>
        </a:spcBef>
        <a:spcAft>
          <a:spcPct val="0"/>
        </a:spcAft>
        <a:buChar char="•"/>
        <a:defRPr sz="1600">
          <a:solidFill>
            <a:schemeClr val="tx1"/>
          </a:solidFill>
          <a:latin typeface="+mn-lt"/>
        </a:defRPr>
      </a:lvl3pPr>
      <a:lvl4pPr marL="1600200" indent="-228600" algn="l" rtl="0" eaLnBrk="0" fontAlgn="base" hangingPunct="0">
        <a:lnSpc>
          <a:spcPct val="115000"/>
        </a:lnSpc>
        <a:spcBef>
          <a:spcPct val="35000"/>
        </a:spcBef>
        <a:spcAft>
          <a:spcPct val="0"/>
        </a:spcAft>
        <a:buChar char="–"/>
        <a:defRPr sz="1400">
          <a:solidFill>
            <a:schemeClr val="tx1"/>
          </a:solidFill>
          <a:latin typeface="+mn-lt"/>
        </a:defRPr>
      </a:lvl4pPr>
      <a:lvl5pPr marL="2057400" indent="-228600" algn="l" rtl="0" eaLnBrk="0" fontAlgn="base" hangingPunct="0">
        <a:lnSpc>
          <a:spcPct val="115000"/>
        </a:lnSpc>
        <a:spcBef>
          <a:spcPct val="35000"/>
        </a:spcBef>
        <a:spcAft>
          <a:spcPct val="0"/>
        </a:spcAft>
        <a:buChar char="»"/>
        <a:defRPr sz="1200">
          <a:solidFill>
            <a:schemeClr val="tx1"/>
          </a:solidFill>
          <a:latin typeface="+mn-lt"/>
        </a:defRPr>
      </a:lvl5pPr>
      <a:lvl6pPr marL="2514600" indent="-228600" algn="l" rtl="0" fontAlgn="base">
        <a:lnSpc>
          <a:spcPct val="115000"/>
        </a:lnSpc>
        <a:spcBef>
          <a:spcPct val="35000"/>
        </a:spcBef>
        <a:spcAft>
          <a:spcPct val="0"/>
        </a:spcAft>
        <a:buChar char="»"/>
        <a:defRPr sz="1200">
          <a:solidFill>
            <a:schemeClr val="tx1"/>
          </a:solidFill>
          <a:latin typeface="+mn-lt"/>
        </a:defRPr>
      </a:lvl6pPr>
      <a:lvl7pPr marL="2971800" indent="-228600" algn="l" rtl="0" fontAlgn="base">
        <a:lnSpc>
          <a:spcPct val="115000"/>
        </a:lnSpc>
        <a:spcBef>
          <a:spcPct val="35000"/>
        </a:spcBef>
        <a:spcAft>
          <a:spcPct val="0"/>
        </a:spcAft>
        <a:buChar char="»"/>
        <a:defRPr sz="1200">
          <a:solidFill>
            <a:schemeClr val="tx1"/>
          </a:solidFill>
          <a:latin typeface="+mn-lt"/>
        </a:defRPr>
      </a:lvl7pPr>
      <a:lvl8pPr marL="3429000" indent="-228600" algn="l" rtl="0" fontAlgn="base">
        <a:lnSpc>
          <a:spcPct val="115000"/>
        </a:lnSpc>
        <a:spcBef>
          <a:spcPct val="35000"/>
        </a:spcBef>
        <a:spcAft>
          <a:spcPct val="0"/>
        </a:spcAft>
        <a:buChar char="»"/>
        <a:defRPr sz="1200">
          <a:solidFill>
            <a:schemeClr val="tx1"/>
          </a:solidFill>
          <a:latin typeface="+mn-lt"/>
        </a:defRPr>
      </a:lvl8pPr>
      <a:lvl9pPr marL="3886200" indent="-228600" algn="l" rtl="0" fontAlgn="base">
        <a:lnSpc>
          <a:spcPct val="115000"/>
        </a:lnSpc>
        <a:spcBef>
          <a:spcPct val="35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861" y="13051"/>
            <a:ext cx="9142139" cy="82152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pic>
        <p:nvPicPr>
          <p:cNvPr id="8" name="Picture 7" descr="New Logo.jpg"/>
          <p:cNvPicPr>
            <a:picLocks noChangeAspect="1"/>
          </p:cNvPicPr>
          <p:nvPr/>
        </p:nvPicPr>
        <p:blipFill>
          <a:blip r:embed="rId27" cstate="print"/>
          <a:stretch>
            <a:fillRect/>
          </a:stretch>
        </p:blipFill>
        <p:spPr>
          <a:xfrm>
            <a:off x="1862" y="1"/>
            <a:ext cx="1250471" cy="834571"/>
          </a:xfrm>
          <a:prstGeom prst="rect">
            <a:avLst/>
          </a:prstGeom>
        </p:spPr>
      </p:pic>
      <p:sp>
        <p:nvSpPr>
          <p:cNvPr id="7" name="Footer Placeholder 4"/>
          <p:cNvSpPr txBox="1">
            <a:spLocks/>
          </p:cNvSpPr>
          <p:nvPr userDrawn="1"/>
        </p:nvSpPr>
        <p:spPr bwMode="auto">
          <a:xfrm>
            <a:off x="2911449" y="6657976"/>
            <a:ext cx="4096512"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Footer Placeholder 4"/>
          <p:cNvSpPr txBox="1">
            <a:spLocks/>
          </p:cNvSpPr>
          <p:nvPr userDrawn="1"/>
        </p:nvSpPr>
        <p:spPr bwMode="auto">
          <a:xfrm>
            <a:off x="21318" y="6655414"/>
            <a:ext cx="3174797"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January 2014</a:t>
            </a:r>
            <a:endParaRPr lang="en-US" sz="1000" dirty="0">
              <a:solidFill>
                <a:srgbClr val="000000"/>
              </a:solidFill>
              <a:latin typeface="Arial" pitchFamily="34" charset="0"/>
            </a:endParaRPr>
          </a:p>
        </p:txBody>
      </p:sp>
      <p:sp>
        <p:nvSpPr>
          <p:cNvPr id="10" name="Footer Placeholder 4"/>
          <p:cNvSpPr txBox="1">
            <a:spLocks/>
          </p:cNvSpPr>
          <p:nvPr userDrawn="1"/>
        </p:nvSpPr>
        <p:spPr bwMode="auto">
          <a:xfrm>
            <a:off x="6868973" y="6671291"/>
            <a:ext cx="2275027" cy="200025"/>
          </a:xfrm>
          <a:prstGeom prst="rect">
            <a:avLst/>
          </a:prstGeom>
          <a:noFill/>
          <a:ln w="9525">
            <a:noFill/>
            <a:miter lim="800000"/>
            <a:headEnd/>
            <a:tailEnd/>
          </a:ln>
        </p:spPr>
        <p:txBody>
          <a:bodyPr/>
          <a:lstStyle/>
          <a:p>
            <a:pPr algn="r"/>
            <a:fld id="{F613CA36-9C32-4F83-921E-362E78E5A90C}" type="slidenum">
              <a:rPr lang="en-US" sz="1000" smtClean="0">
                <a:solidFill>
                  <a:srgbClr val="000000"/>
                </a:solidFill>
                <a:latin typeface="Arial" pitchFamily="34" charset="0"/>
              </a:rPr>
              <a:pPr algn="r"/>
              <a:t>‹#›</a:t>
            </a:fld>
            <a:endParaRPr lang="en-US" sz="1000" dirty="0">
              <a:solidFill>
                <a:srgbClr val="898989"/>
              </a:solidFill>
              <a:latin typeface="Arial" pitchFamily="34" charset="0"/>
            </a:endParaRPr>
          </a:p>
        </p:txBody>
      </p:sp>
    </p:spTree>
    <p:extLst>
      <p:ext uri="{BB962C8B-B14F-4D97-AF65-F5344CB8AC3E}">
        <p14:creationId xmlns:p14="http://schemas.microsoft.com/office/powerpoint/2010/main" val="186916783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Lst>
  <p:timing>
    <p:tnLst>
      <p:par>
        <p:cTn id="1" dur="indefinite" restart="never" nodeType="tmRoot"/>
      </p:par>
    </p:tnLst>
  </p:timing>
  <p:hf hdr="0" ftr="0" dt="0"/>
  <p:txStyles>
    <p:title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p:titleStyle>
    <p:bodyStyle>
      <a:lvl1pPr marL="342900" indent="-342900" algn="l" rtl="0" eaLnBrk="0" fontAlgn="base" hangingPunct="0">
        <a:lnSpc>
          <a:spcPct val="115000"/>
        </a:lnSpc>
        <a:spcBef>
          <a:spcPct val="35000"/>
        </a:spcBef>
        <a:spcAft>
          <a:spcPct val="0"/>
        </a:spcAft>
        <a:buChar char="•"/>
        <a:defRPr sz="2000">
          <a:solidFill>
            <a:schemeClr val="tx1"/>
          </a:solidFill>
          <a:latin typeface="+mn-lt"/>
          <a:ea typeface="+mn-ea"/>
          <a:cs typeface="+mn-cs"/>
        </a:defRPr>
      </a:lvl1pPr>
      <a:lvl2pPr marL="742950" indent="-285750" algn="l" rtl="0" eaLnBrk="0" fontAlgn="base" hangingPunct="0">
        <a:lnSpc>
          <a:spcPct val="115000"/>
        </a:lnSpc>
        <a:spcBef>
          <a:spcPct val="35000"/>
        </a:spcBef>
        <a:spcAft>
          <a:spcPct val="0"/>
        </a:spcAft>
        <a:buChar char="–"/>
        <a:defRPr>
          <a:solidFill>
            <a:schemeClr val="tx1"/>
          </a:solidFill>
          <a:latin typeface="+mn-lt"/>
        </a:defRPr>
      </a:lvl2pPr>
      <a:lvl3pPr marL="1143000" indent="-228600" algn="l" rtl="0" eaLnBrk="0" fontAlgn="base" hangingPunct="0">
        <a:lnSpc>
          <a:spcPct val="115000"/>
        </a:lnSpc>
        <a:spcBef>
          <a:spcPct val="35000"/>
        </a:spcBef>
        <a:spcAft>
          <a:spcPct val="0"/>
        </a:spcAft>
        <a:buChar char="•"/>
        <a:defRPr sz="1600">
          <a:solidFill>
            <a:schemeClr val="tx1"/>
          </a:solidFill>
          <a:latin typeface="+mn-lt"/>
        </a:defRPr>
      </a:lvl3pPr>
      <a:lvl4pPr marL="1600200" indent="-228600" algn="l" rtl="0" eaLnBrk="0" fontAlgn="base" hangingPunct="0">
        <a:lnSpc>
          <a:spcPct val="115000"/>
        </a:lnSpc>
        <a:spcBef>
          <a:spcPct val="35000"/>
        </a:spcBef>
        <a:spcAft>
          <a:spcPct val="0"/>
        </a:spcAft>
        <a:buChar char="–"/>
        <a:defRPr sz="1400">
          <a:solidFill>
            <a:schemeClr val="tx1"/>
          </a:solidFill>
          <a:latin typeface="+mn-lt"/>
        </a:defRPr>
      </a:lvl4pPr>
      <a:lvl5pPr marL="2057400" indent="-228600" algn="l" rtl="0" eaLnBrk="0" fontAlgn="base" hangingPunct="0">
        <a:lnSpc>
          <a:spcPct val="115000"/>
        </a:lnSpc>
        <a:spcBef>
          <a:spcPct val="35000"/>
        </a:spcBef>
        <a:spcAft>
          <a:spcPct val="0"/>
        </a:spcAft>
        <a:buChar char="»"/>
        <a:defRPr sz="1200">
          <a:solidFill>
            <a:schemeClr val="tx1"/>
          </a:solidFill>
          <a:latin typeface="+mn-lt"/>
        </a:defRPr>
      </a:lvl5pPr>
      <a:lvl6pPr marL="2514600" indent="-228600" algn="l" rtl="0" fontAlgn="base">
        <a:lnSpc>
          <a:spcPct val="115000"/>
        </a:lnSpc>
        <a:spcBef>
          <a:spcPct val="35000"/>
        </a:spcBef>
        <a:spcAft>
          <a:spcPct val="0"/>
        </a:spcAft>
        <a:buChar char="»"/>
        <a:defRPr sz="1200">
          <a:solidFill>
            <a:schemeClr val="tx1"/>
          </a:solidFill>
          <a:latin typeface="+mn-lt"/>
        </a:defRPr>
      </a:lvl6pPr>
      <a:lvl7pPr marL="2971800" indent="-228600" algn="l" rtl="0" fontAlgn="base">
        <a:lnSpc>
          <a:spcPct val="115000"/>
        </a:lnSpc>
        <a:spcBef>
          <a:spcPct val="35000"/>
        </a:spcBef>
        <a:spcAft>
          <a:spcPct val="0"/>
        </a:spcAft>
        <a:buChar char="»"/>
        <a:defRPr sz="1200">
          <a:solidFill>
            <a:schemeClr val="tx1"/>
          </a:solidFill>
          <a:latin typeface="+mn-lt"/>
        </a:defRPr>
      </a:lvl7pPr>
      <a:lvl8pPr marL="3429000" indent="-228600" algn="l" rtl="0" fontAlgn="base">
        <a:lnSpc>
          <a:spcPct val="115000"/>
        </a:lnSpc>
        <a:spcBef>
          <a:spcPct val="35000"/>
        </a:spcBef>
        <a:spcAft>
          <a:spcPct val="0"/>
        </a:spcAft>
        <a:buChar char="»"/>
        <a:defRPr sz="1200">
          <a:solidFill>
            <a:schemeClr val="tx1"/>
          </a:solidFill>
          <a:latin typeface="+mn-lt"/>
        </a:defRPr>
      </a:lvl8pPr>
      <a:lvl9pPr marL="3886200" indent="-228600" algn="l" rtl="0" fontAlgn="base">
        <a:lnSpc>
          <a:spcPct val="115000"/>
        </a:lnSpc>
        <a:spcBef>
          <a:spcPct val="35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861" y="13051"/>
            <a:ext cx="9142139" cy="82152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pic>
        <p:nvPicPr>
          <p:cNvPr id="8" name="Picture 7" descr="New Logo.jpg"/>
          <p:cNvPicPr>
            <a:picLocks noChangeAspect="1"/>
          </p:cNvPicPr>
          <p:nvPr/>
        </p:nvPicPr>
        <p:blipFill>
          <a:blip r:embed="rId24" cstate="print"/>
          <a:stretch>
            <a:fillRect/>
          </a:stretch>
        </p:blipFill>
        <p:spPr>
          <a:xfrm>
            <a:off x="1862" y="1"/>
            <a:ext cx="1250471" cy="834571"/>
          </a:xfrm>
          <a:prstGeom prst="rect">
            <a:avLst/>
          </a:prstGeom>
        </p:spPr>
      </p:pic>
      <p:sp>
        <p:nvSpPr>
          <p:cNvPr id="7" name="Footer Placeholder 4"/>
          <p:cNvSpPr txBox="1">
            <a:spLocks/>
          </p:cNvSpPr>
          <p:nvPr userDrawn="1"/>
        </p:nvSpPr>
        <p:spPr bwMode="auto">
          <a:xfrm>
            <a:off x="2911449" y="6657976"/>
            <a:ext cx="4096512"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Footer Placeholder 4"/>
          <p:cNvSpPr txBox="1">
            <a:spLocks/>
          </p:cNvSpPr>
          <p:nvPr userDrawn="1"/>
        </p:nvSpPr>
        <p:spPr bwMode="auto">
          <a:xfrm>
            <a:off x="21318" y="6655414"/>
            <a:ext cx="3174797"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January 2014</a:t>
            </a:r>
            <a:endParaRPr lang="en-US" sz="1000" dirty="0">
              <a:solidFill>
                <a:srgbClr val="000000"/>
              </a:solidFill>
              <a:latin typeface="Arial" pitchFamily="34" charset="0"/>
            </a:endParaRPr>
          </a:p>
        </p:txBody>
      </p:sp>
      <p:sp>
        <p:nvSpPr>
          <p:cNvPr id="10" name="Footer Placeholder 4"/>
          <p:cNvSpPr txBox="1">
            <a:spLocks/>
          </p:cNvSpPr>
          <p:nvPr userDrawn="1"/>
        </p:nvSpPr>
        <p:spPr bwMode="auto">
          <a:xfrm>
            <a:off x="6868973" y="6671291"/>
            <a:ext cx="2275027" cy="200025"/>
          </a:xfrm>
          <a:prstGeom prst="rect">
            <a:avLst/>
          </a:prstGeom>
          <a:noFill/>
          <a:ln w="9525">
            <a:noFill/>
            <a:miter lim="800000"/>
            <a:headEnd/>
            <a:tailEnd/>
          </a:ln>
        </p:spPr>
        <p:txBody>
          <a:bodyPr/>
          <a:lstStyle/>
          <a:p>
            <a:pPr algn="r"/>
            <a:fld id="{F613CA36-9C32-4F83-921E-362E78E5A90C}" type="slidenum">
              <a:rPr lang="en-US" sz="1000" smtClean="0">
                <a:solidFill>
                  <a:srgbClr val="000000"/>
                </a:solidFill>
                <a:latin typeface="Arial" pitchFamily="34" charset="0"/>
              </a:rPr>
              <a:pPr algn="r"/>
              <a:t>‹#›</a:t>
            </a:fld>
            <a:endParaRPr lang="en-US" sz="1000" dirty="0">
              <a:solidFill>
                <a:srgbClr val="898989"/>
              </a:solidFill>
              <a:latin typeface="Arial" pitchFamily="34" charset="0"/>
            </a:endParaRPr>
          </a:p>
        </p:txBody>
      </p:sp>
    </p:spTree>
    <p:extLst>
      <p:ext uri="{BB962C8B-B14F-4D97-AF65-F5344CB8AC3E}">
        <p14:creationId xmlns:p14="http://schemas.microsoft.com/office/powerpoint/2010/main" val="368059234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Lst>
  <p:timing>
    <p:tnLst>
      <p:par>
        <p:cTn id="1" dur="indefinite" restart="never" nodeType="tmRoot"/>
      </p:par>
    </p:tnLst>
  </p:timing>
  <p:hf hdr="0" ftr="0" dt="0"/>
  <p:txStyles>
    <p:title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p:titleStyle>
    <p:bodyStyle>
      <a:lvl1pPr marL="342900" indent="-342900" algn="l" rtl="0" eaLnBrk="0" fontAlgn="base" hangingPunct="0">
        <a:lnSpc>
          <a:spcPct val="115000"/>
        </a:lnSpc>
        <a:spcBef>
          <a:spcPct val="35000"/>
        </a:spcBef>
        <a:spcAft>
          <a:spcPct val="0"/>
        </a:spcAft>
        <a:buChar char="•"/>
        <a:defRPr sz="2000">
          <a:solidFill>
            <a:schemeClr val="tx1"/>
          </a:solidFill>
          <a:latin typeface="+mn-lt"/>
          <a:ea typeface="+mn-ea"/>
          <a:cs typeface="+mn-cs"/>
        </a:defRPr>
      </a:lvl1pPr>
      <a:lvl2pPr marL="742950" indent="-285750" algn="l" rtl="0" eaLnBrk="0" fontAlgn="base" hangingPunct="0">
        <a:lnSpc>
          <a:spcPct val="115000"/>
        </a:lnSpc>
        <a:spcBef>
          <a:spcPct val="35000"/>
        </a:spcBef>
        <a:spcAft>
          <a:spcPct val="0"/>
        </a:spcAft>
        <a:buChar char="–"/>
        <a:defRPr>
          <a:solidFill>
            <a:schemeClr val="tx1"/>
          </a:solidFill>
          <a:latin typeface="+mn-lt"/>
        </a:defRPr>
      </a:lvl2pPr>
      <a:lvl3pPr marL="1143000" indent="-228600" algn="l" rtl="0" eaLnBrk="0" fontAlgn="base" hangingPunct="0">
        <a:lnSpc>
          <a:spcPct val="115000"/>
        </a:lnSpc>
        <a:spcBef>
          <a:spcPct val="35000"/>
        </a:spcBef>
        <a:spcAft>
          <a:spcPct val="0"/>
        </a:spcAft>
        <a:buChar char="•"/>
        <a:defRPr sz="1600">
          <a:solidFill>
            <a:schemeClr val="tx1"/>
          </a:solidFill>
          <a:latin typeface="+mn-lt"/>
        </a:defRPr>
      </a:lvl3pPr>
      <a:lvl4pPr marL="1600200" indent="-228600" algn="l" rtl="0" eaLnBrk="0" fontAlgn="base" hangingPunct="0">
        <a:lnSpc>
          <a:spcPct val="115000"/>
        </a:lnSpc>
        <a:spcBef>
          <a:spcPct val="35000"/>
        </a:spcBef>
        <a:spcAft>
          <a:spcPct val="0"/>
        </a:spcAft>
        <a:buChar char="–"/>
        <a:defRPr sz="1400">
          <a:solidFill>
            <a:schemeClr val="tx1"/>
          </a:solidFill>
          <a:latin typeface="+mn-lt"/>
        </a:defRPr>
      </a:lvl4pPr>
      <a:lvl5pPr marL="2057400" indent="-228600" algn="l" rtl="0" eaLnBrk="0" fontAlgn="base" hangingPunct="0">
        <a:lnSpc>
          <a:spcPct val="115000"/>
        </a:lnSpc>
        <a:spcBef>
          <a:spcPct val="35000"/>
        </a:spcBef>
        <a:spcAft>
          <a:spcPct val="0"/>
        </a:spcAft>
        <a:buChar char="»"/>
        <a:defRPr sz="1200">
          <a:solidFill>
            <a:schemeClr val="tx1"/>
          </a:solidFill>
          <a:latin typeface="+mn-lt"/>
        </a:defRPr>
      </a:lvl5pPr>
      <a:lvl6pPr marL="2514600" indent="-228600" algn="l" rtl="0" fontAlgn="base">
        <a:lnSpc>
          <a:spcPct val="115000"/>
        </a:lnSpc>
        <a:spcBef>
          <a:spcPct val="35000"/>
        </a:spcBef>
        <a:spcAft>
          <a:spcPct val="0"/>
        </a:spcAft>
        <a:buChar char="»"/>
        <a:defRPr sz="1200">
          <a:solidFill>
            <a:schemeClr val="tx1"/>
          </a:solidFill>
          <a:latin typeface="+mn-lt"/>
        </a:defRPr>
      </a:lvl6pPr>
      <a:lvl7pPr marL="2971800" indent="-228600" algn="l" rtl="0" fontAlgn="base">
        <a:lnSpc>
          <a:spcPct val="115000"/>
        </a:lnSpc>
        <a:spcBef>
          <a:spcPct val="35000"/>
        </a:spcBef>
        <a:spcAft>
          <a:spcPct val="0"/>
        </a:spcAft>
        <a:buChar char="»"/>
        <a:defRPr sz="1200">
          <a:solidFill>
            <a:schemeClr val="tx1"/>
          </a:solidFill>
          <a:latin typeface="+mn-lt"/>
        </a:defRPr>
      </a:lvl7pPr>
      <a:lvl8pPr marL="3429000" indent="-228600" algn="l" rtl="0" fontAlgn="base">
        <a:lnSpc>
          <a:spcPct val="115000"/>
        </a:lnSpc>
        <a:spcBef>
          <a:spcPct val="35000"/>
        </a:spcBef>
        <a:spcAft>
          <a:spcPct val="0"/>
        </a:spcAft>
        <a:buChar char="»"/>
        <a:defRPr sz="1200">
          <a:solidFill>
            <a:schemeClr val="tx1"/>
          </a:solidFill>
          <a:latin typeface="+mn-lt"/>
        </a:defRPr>
      </a:lvl8pPr>
      <a:lvl9pPr marL="3886200" indent="-228600" algn="l" rtl="0" fontAlgn="base">
        <a:lnSpc>
          <a:spcPct val="115000"/>
        </a:lnSpc>
        <a:spcBef>
          <a:spcPct val="35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861" y="13051"/>
            <a:ext cx="9142139" cy="82152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pic>
        <p:nvPicPr>
          <p:cNvPr id="8" name="Picture 7" descr="New Logo.jpg"/>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1862" y="1"/>
            <a:ext cx="1250471" cy="834571"/>
          </a:xfrm>
          <a:prstGeom prst="rect">
            <a:avLst/>
          </a:prstGeom>
        </p:spPr>
      </p:pic>
      <p:sp>
        <p:nvSpPr>
          <p:cNvPr id="7" name="Footer Placeholder 4"/>
          <p:cNvSpPr txBox="1">
            <a:spLocks/>
          </p:cNvSpPr>
          <p:nvPr userDrawn="1"/>
        </p:nvSpPr>
        <p:spPr bwMode="auto">
          <a:xfrm>
            <a:off x="2911449" y="6657976"/>
            <a:ext cx="4096512" cy="200025"/>
          </a:xfrm>
          <a:prstGeom prst="rect">
            <a:avLst/>
          </a:prstGeom>
          <a:noFill/>
          <a:ln w="9525">
            <a:noFill/>
            <a:miter lim="800000"/>
            <a:headEnd/>
            <a:tailEnd/>
          </a:ln>
        </p:spPr>
        <p:txBody>
          <a:bodyPr/>
          <a:lstStyle/>
          <a:p>
            <a:pPr algn="ctr"/>
            <a:r>
              <a:rPr lang="en-US" sz="800" b="1" dirty="0">
                <a:solidFill>
                  <a:srgbClr val="000000"/>
                </a:solidFill>
                <a:latin typeface="Arial" pitchFamily="34" charset="0"/>
              </a:rPr>
              <a:t>SENSITIVE AND PRIVILEGED:  FOR OFFICIAL USE ONLY</a:t>
            </a:r>
          </a:p>
        </p:txBody>
      </p:sp>
      <p:sp>
        <p:nvSpPr>
          <p:cNvPr id="9" name="Footer Placeholder 4"/>
          <p:cNvSpPr txBox="1">
            <a:spLocks/>
          </p:cNvSpPr>
          <p:nvPr userDrawn="1"/>
        </p:nvSpPr>
        <p:spPr bwMode="auto">
          <a:xfrm>
            <a:off x="21318" y="6655414"/>
            <a:ext cx="3174797" cy="200025"/>
          </a:xfrm>
          <a:prstGeom prst="rect">
            <a:avLst/>
          </a:prstGeom>
          <a:noFill/>
          <a:ln w="9525">
            <a:noFill/>
            <a:miter lim="800000"/>
            <a:headEnd/>
            <a:tailEnd/>
          </a:ln>
        </p:spPr>
        <p:txBody>
          <a:bodyPr/>
          <a:lstStyle/>
          <a:p>
            <a:pPr>
              <a:defRPr/>
            </a:pPr>
            <a:r>
              <a:rPr lang="pt-BR" sz="1000" dirty="0" smtClean="0">
                <a:solidFill>
                  <a:srgbClr val="000000"/>
                </a:solidFill>
                <a:latin typeface="Arial" pitchFamily="34" charset="0"/>
              </a:rPr>
              <a:t>GOES-R NOAA PMC April 2014</a:t>
            </a:r>
            <a:endParaRPr lang="en-US" sz="1000" dirty="0">
              <a:solidFill>
                <a:srgbClr val="000000"/>
              </a:solidFill>
              <a:latin typeface="Arial" pitchFamily="34" charset="0"/>
            </a:endParaRPr>
          </a:p>
        </p:txBody>
      </p:sp>
      <p:sp>
        <p:nvSpPr>
          <p:cNvPr id="10" name="Footer Placeholder 4"/>
          <p:cNvSpPr txBox="1">
            <a:spLocks/>
          </p:cNvSpPr>
          <p:nvPr userDrawn="1"/>
        </p:nvSpPr>
        <p:spPr bwMode="auto">
          <a:xfrm>
            <a:off x="6868973" y="6671291"/>
            <a:ext cx="2275027" cy="200025"/>
          </a:xfrm>
          <a:prstGeom prst="rect">
            <a:avLst/>
          </a:prstGeom>
          <a:noFill/>
          <a:ln w="9525">
            <a:noFill/>
            <a:miter lim="800000"/>
            <a:headEnd/>
            <a:tailEnd/>
          </a:ln>
        </p:spPr>
        <p:txBody>
          <a:bodyPr/>
          <a:lstStyle/>
          <a:p>
            <a:pPr algn="r"/>
            <a:fld id="{F613CA36-9C32-4F83-921E-362E78E5A90C}" type="slidenum">
              <a:rPr lang="en-US" sz="1000" smtClean="0">
                <a:solidFill>
                  <a:srgbClr val="000000"/>
                </a:solidFill>
                <a:latin typeface="Arial" pitchFamily="34" charset="0"/>
              </a:rPr>
              <a:pPr algn="r"/>
              <a:t>‹#›</a:t>
            </a:fld>
            <a:endParaRPr lang="en-US" sz="1000" dirty="0">
              <a:solidFill>
                <a:srgbClr val="898989"/>
              </a:solidFill>
              <a:latin typeface="Arial" pitchFamily="34" charset="0"/>
            </a:endParaRPr>
          </a:p>
        </p:txBody>
      </p:sp>
    </p:spTree>
    <p:extLst>
      <p:ext uri="{BB962C8B-B14F-4D97-AF65-F5344CB8AC3E}">
        <p14:creationId xmlns:p14="http://schemas.microsoft.com/office/powerpoint/2010/main" val="412471781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7" r:id="rId21"/>
    <p:sldLayoutId id="2147483778" r:id="rId22"/>
    <p:sldLayoutId id="2147483779" r:id="rId23"/>
    <p:sldLayoutId id="2147483780" r:id="rId24"/>
    <p:sldLayoutId id="2147483781" r:id="rId25"/>
  </p:sldLayoutIdLst>
  <p:timing>
    <p:tnLst>
      <p:par>
        <p:cTn id="1" dur="indefinite" restart="never" nodeType="tmRoot"/>
      </p:par>
    </p:tnLst>
  </p:timing>
  <p:hf hdr="0" ftr="0" dt="0"/>
  <p:txStyles>
    <p:title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charset="0"/>
        </a:defRPr>
      </a:lvl2pPr>
      <a:lvl3pPr algn="ctr" rtl="0" eaLnBrk="0" fontAlgn="base" hangingPunct="0">
        <a:spcBef>
          <a:spcPct val="0"/>
        </a:spcBef>
        <a:spcAft>
          <a:spcPct val="0"/>
        </a:spcAft>
        <a:defRPr sz="2800">
          <a:solidFill>
            <a:schemeClr val="tx2"/>
          </a:solidFill>
          <a:latin typeface="Arial Black" charset="0"/>
        </a:defRPr>
      </a:lvl3pPr>
      <a:lvl4pPr algn="ctr" rtl="0" eaLnBrk="0" fontAlgn="base" hangingPunct="0">
        <a:spcBef>
          <a:spcPct val="0"/>
        </a:spcBef>
        <a:spcAft>
          <a:spcPct val="0"/>
        </a:spcAft>
        <a:defRPr sz="2800">
          <a:solidFill>
            <a:schemeClr val="tx2"/>
          </a:solidFill>
          <a:latin typeface="Arial Black" charset="0"/>
        </a:defRPr>
      </a:lvl4pPr>
      <a:lvl5pPr algn="ctr" rtl="0" eaLnBrk="0" fontAlgn="base" hangingPunct="0">
        <a:spcBef>
          <a:spcPct val="0"/>
        </a:spcBef>
        <a:spcAft>
          <a:spcPct val="0"/>
        </a:spcAft>
        <a:defRPr sz="2800">
          <a:solidFill>
            <a:schemeClr val="tx2"/>
          </a:solidFill>
          <a:latin typeface="Arial Black" charset="0"/>
        </a:defRPr>
      </a:lvl5pPr>
      <a:lvl6pPr marL="457200" algn="ctr" rtl="0" fontAlgn="base">
        <a:spcBef>
          <a:spcPct val="0"/>
        </a:spcBef>
        <a:spcAft>
          <a:spcPct val="0"/>
        </a:spcAft>
        <a:defRPr sz="2800">
          <a:solidFill>
            <a:schemeClr val="tx2"/>
          </a:solidFill>
          <a:latin typeface="Arial Black" charset="0"/>
        </a:defRPr>
      </a:lvl6pPr>
      <a:lvl7pPr marL="914400" algn="ctr" rtl="0" fontAlgn="base">
        <a:spcBef>
          <a:spcPct val="0"/>
        </a:spcBef>
        <a:spcAft>
          <a:spcPct val="0"/>
        </a:spcAft>
        <a:defRPr sz="2800">
          <a:solidFill>
            <a:schemeClr val="tx2"/>
          </a:solidFill>
          <a:latin typeface="Arial Black" charset="0"/>
        </a:defRPr>
      </a:lvl7pPr>
      <a:lvl8pPr marL="1371600" algn="ctr" rtl="0" fontAlgn="base">
        <a:spcBef>
          <a:spcPct val="0"/>
        </a:spcBef>
        <a:spcAft>
          <a:spcPct val="0"/>
        </a:spcAft>
        <a:defRPr sz="2800">
          <a:solidFill>
            <a:schemeClr val="tx2"/>
          </a:solidFill>
          <a:latin typeface="Arial Black" charset="0"/>
        </a:defRPr>
      </a:lvl8pPr>
      <a:lvl9pPr marL="1828800" algn="ctr" rtl="0" fontAlgn="base">
        <a:spcBef>
          <a:spcPct val="0"/>
        </a:spcBef>
        <a:spcAft>
          <a:spcPct val="0"/>
        </a:spcAft>
        <a:defRPr sz="2800">
          <a:solidFill>
            <a:schemeClr val="tx2"/>
          </a:solidFill>
          <a:latin typeface="Arial Black" charset="0"/>
        </a:defRPr>
      </a:lvl9pPr>
    </p:titleStyle>
    <p:bodyStyle>
      <a:lvl1pPr marL="342900" indent="-342900" algn="l" rtl="0" eaLnBrk="0" fontAlgn="base" hangingPunct="0">
        <a:lnSpc>
          <a:spcPct val="115000"/>
        </a:lnSpc>
        <a:spcBef>
          <a:spcPct val="35000"/>
        </a:spcBef>
        <a:spcAft>
          <a:spcPct val="0"/>
        </a:spcAft>
        <a:buChar char="•"/>
        <a:defRPr sz="2000">
          <a:solidFill>
            <a:schemeClr val="tx1"/>
          </a:solidFill>
          <a:latin typeface="+mn-lt"/>
          <a:ea typeface="+mn-ea"/>
          <a:cs typeface="+mn-cs"/>
        </a:defRPr>
      </a:lvl1pPr>
      <a:lvl2pPr marL="742950" indent="-285750" algn="l" rtl="0" eaLnBrk="0" fontAlgn="base" hangingPunct="0">
        <a:lnSpc>
          <a:spcPct val="115000"/>
        </a:lnSpc>
        <a:spcBef>
          <a:spcPct val="35000"/>
        </a:spcBef>
        <a:spcAft>
          <a:spcPct val="0"/>
        </a:spcAft>
        <a:buChar char="–"/>
        <a:defRPr>
          <a:solidFill>
            <a:schemeClr val="tx1"/>
          </a:solidFill>
          <a:latin typeface="+mn-lt"/>
        </a:defRPr>
      </a:lvl2pPr>
      <a:lvl3pPr marL="1143000" indent="-228600" algn="l" rtl="0" eaLnBrk="0" fontAlgn="base" hangingPunct="0">
        <a:lnSpc>
          <a:spcPct val="115000"/>
        </a:lnSpc>
        <a:spcBef>
          <a:spcPct val="35000"/>
        </a:spcBef>
        <a:spcAft>
          <a:spcPct val="0"/>
        </a:spcAft>
        <a:buChar char="•"/>
        <a:defRPr sz="1600">
          <a:solidFill>
            <a:schemeClr val="tx1"/>
          </a:solidFill>
          <a:latin typeface="+mn-lt"/>
        </a:defRPr>
      </a:lvl3pPr>
      <a:lvl4pPr marL="1600200" indent="-228600" algn="l" rtl="0" eaLnBrk="0" fontAlgn="base" hangingPunct="0">
        <a:lnSpc>
          <a:spcPct val="115000"/>
        </a:lnSpc>
        <a:spcBef>
          <a:spcPct val="35000"/>
        </a:spcBef>
        <a:spcAft>
          <a:spcPct val="0"/>
        </a:spcAft>
        <a:buChar char="–"/>
        <a:defRPr sz="1400">
          <a:solidFill>
            <a:schemeClr val="tx1"/>
          </a:solidFill>
          <a:latin typeface="+mn-lt"/>
        </a:defRPr>
      </a:lvl4pPr>
      <a:lvl5pPr marL="2057400" indent="-228600" algn="l" rtl="0" eaLnBrk="0" fontAlgn="base" hangingPunct="0">
        <a:lnSpc>
          <a:spcPct val="115000"/>
        </a:lnSpc>
        <a:spcBef>
          <a:spcPct val="35000"/>
        </a:spcBef>
        <a:spcAft>
          <a:spcPct val="0"/>
        </a:spcAft>
        <a:buChar char="»"/>
        <a:defRPr sz="1200">
          <a:solidFill>
            <a:schemeClr val="tx1"/>
          </a:solidFill>
          <a:latin typeface="+mn-lt"/>
        </a:defRPr>
      </a:lvl5pPr>
      <a:lvl6pPr marL="2514600" indent="-228600" algn="l" rtl="0" fontAlgn="base">
        <a:lnSpc>
          <a:spcPct val="115000"/>
        </a:lnSpc>
        <a:spcBef>
          <a:spcPct val="35000"/>
        </a:spcBef>
        <a:spcAft>
          <a:spcPct val="0"/>
        </a:spcAft>
        <a:buChar char="»"/>
        <a:defRPr sz="1200">
          <a:solidFill>
            <a:schemeClr val="tx1"/>
          </a:solidFill>
          <a:latin typeface="+mn-lt"/>
        </a:defRPr>
      </a:lvl6pPr>
      <a:lvl7pPr marL="2971800" indent="-228600" algn="l" rtl="0" fontAlgn="base">
        <a:lnSpc>
          <a:spcPct val="115000"/>
        </a:lnSpc>
        <a:spcBef>
          <a:spcPct val="35000"/>
        </a:spcBef>
        <a:spcAft>
          <a:spcPct val="0"/>
        </a:spcAft>
        <a:buChar char="»"/>
        <a:defRPr sz="1200">
          <a:solidFill>
            <a:schemeClr val="tx1"/>
          </a:solidFill>
          <a:latin typeface="+mn-lt"/>
        </a:defRPr>
      </a:lvl7pPr>
      <a:lvl8pPr marL="3429000" indent="-228600" algn="l" rtl="0" fontAlgn="base">
        <a:lnSpc>
          <a:spcPct val="115000"/>
        </a:lnSpc>
        <a:spcBef>
          <a:spcPct val="35000"/>
        </a:spcBef>
        <a:spcAft>
          <a:spcPct val="0"/>
        </a:spcAft>
        <a:buChar char="»"/>
        <a:defRPr sz="1200">
          <a:solidFill>
            <a:schemeClr val="tx1"/>
          </a:solidFill>
          <a:latin typeface="+mn-lt"/>
        </a:defRPr>
      </a:lvl8pPr>
      <a:lvl9pPr marL="3886200" indent="-228600" algn="l" rtl="0" fontAlgn="base">
        <a:lnSpc>
          <a:spcPct val="115000"/>
        </a:lnSpc>
        <a:spcBef>
          <a:spcPct val="35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0" Type="http://schemas.openxmlformats.org/officeDocument/2006/relationships/image" Target="../media/image22.emf"/><Relationship Id="rId4" Type="http://schemas.openxmlformats.org/officeDocument/2006/relationships/image" Target="../media/image16.jpeg"/><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ECF5EF8-31B4-4F78-B46E-860652303D3D}" type="slidenum">
              <a:rPr lang="en-US" smtClean="0">
                <a:solidFill>
                  <a:schemeClr val="tx1"/>
                </a:solidFill>
              </a:rPr>
              <a:pPr>
                <a:defRPr/>
              </a:pPr>
              <a:t>1</a:t>
            </a:fld>
            <a:endParaRPr lang="en-US" dirty="0">
              <a:solidFill>
                <a:schemeClr val="tx1"/>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GOES-R_logo.png"/>
          <p:cNvPicPr>
            <a:picLocks noChangeAspect="1"/>
          </p:cNvPicPr>
          <p:nvPr/>
        </p:nvPicPr>
        <p:blipFill>
          <a:blip r:embed="rId4" cstate="print"/>
          <a:stretch>
            <a:fillRect/>
          </a:stretch>
        </p:blipFill>
        <p:spPr>
          <a:xfrm>
            <a:off x="84718" y="19651"/>
            <a:ext cx="1464582" cy="934184"/>
          </a:xfrm>
          <a:prstGeom prst="rect">
            <a:avLst/>
          </a:prstGeom>
          <a:effectLst/>
        </p:spPr>
      </p:pic>
      <p:sp>
        <p:nvSpPr>
          <p:cNvPr id="7" name="Title 1"/>
          <p:cNvSpPr txBox="1">
            <a:spLocks/>
          </p:cNvSpPr>
          <p:nvPr/>
        </p:nvSpPr>
        <p:spPr>
          <a:xfrm>
            <a:off x="1311307" y="42606"/>
            <a:ext cx="6864262" cy="1242174"/>
          </a:xfrm>
          <a:prstGeom prst="rect">
            <a:avLst/>
          </a:prstGeom>
        </p:spPr>
        <p:txBody>
          <a:bodyPr lIns="0" tIns="0" rIns="0" bIns="0"/>
          <a:lst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a:lstStyle>
          <a:p>
            <a:r>
              <a:rPr lang="en-US" sz="4000" b="1" dirty="0" smtClean="0">
                <a:solidFill>
                  <a:schemeClr val="tx1"/>
                </a:solidFill>
              </a:rPr>
              <a:t> </a:t>
            </a:r>
            <a:r>
              <a:rPr lang="en-US" sz="4000" b="1" dirty="0">
                <a:solidFill>
                  <a:schemeClr val="tx1"/>
                </a:solidFill>
              </a:rPr>
              <a:t>NOAA Satellite Science and Demonstration Executive Board </a:t>
            </a:r>
            <a:r>
              <a:rPr lang="en-US" sz="4000" b="1" dirty="0">
                <a:solidFill>
                  <a:schemeClr val="tx1"/>
                </a:solidFill>
              </a:rPr>
              <a:t>	</a:t>
            </a:r>
            <a:endParaRPr lang="en-US" sz="4000" b="1" dirty="0">
              <a:solidFill>
                <a:schemeClr val="tx1"/>
              </a:solidFill>
            </a:endParaRPr>
          </a:p>
        </p:txBody>
      </p:sp>
      <p:sp>
        <p:nvSpPr>
          <p:cNvPr id="8" name="Subtitle 2"/>
          <p:cNvSpPr txBox="1">
            <a:spLocks/>
          </p:cNvSpPr>
          <p:nvPr/>
        </p:nvSpPr>
        <p:spPr>
          <a:xfrm>
            <a:off x="2705893" y="1700832"/>
            <a:ext cx="6419849" cy="1690068"/>
          </a:xfrm>
          <a:prstGeom prst="rect">
            <a:avLst/>
          </a:prstGeom>
          <a:effectLst>
            <a:outerShdw blurRad="50800" dist="38100" dir="2700000" sx="0" sy="0" algn="tl" rotWithShape="0">
              <a:schemeClr val="bg1">
                <a:alpha val="90000"/>
              </a:schemeClr>
            </a:outerShdw>
          </a:effectLst>
        </p:spPr>
        <p:txBody>
          <a:bodyPr rIns="365760" rtlCol="0">
            <a:normAutofit/>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fontAlgn="auto">
              <a:spcAft>
                <a:spcPts val="0"/>
              </a:spcAft>
              <a:buFont typeface="Arial" pitchFamily="34" charset="0"/>
              <a:buNone/>
              <a:defRPr/>
            </a:pPr>
            <a:r>
              <a:rPr lang="en-US" sz="3000" b="1" dirty="0" smtClean="0">
                <a:effectLst>
                  <a:outerShdw blurRad="190500" dist="38100" dir="2700000" algn="br">
                    <a:srgbClr val="000000">
                      <a:alpha val="85000"/>
                    </a:srgbClr>
                  </a:outerShdw>
                </a:effectLst>
              </a:rPr>
              <a:t>Steven J. Goodman</a:t>
            </a:r>
          </a:p>
          <a:p>
            <a:pPr algn="r" fontAlgn="auto">
              <a:spcAft>
                <a:spcPts val="0"/>
              </a:spcAft>
              <a:buFont typeface="Arial" pitchFamily="34" charset="0"/>
              <a:buNone/>
              <a:defRPr/>
            </a:pPr>
            <a:r>
              <a:rPr lang="en-US" sz="2400" dirty="0" smtClean="0">
                <a:effectLst>
                  <a:outerShdw blurRad="190500" dist="38100" dir="2700000" algn="br">
                    <a:srgbClr val="000000">
                      <a:alpha val="85000"/>
                    </a:srgbClr>
                  </a:outerShdw>
                </a:effectLst>
              </a:rPr>
              <a:t>GOES-R Program Chief Scientist</a:t>
            </a:r>
          </a:p>
          <a:p>
            <a:pPr algn="r" fontAlgn="auto">
              <a:spcAft>
                <a:spcPts val="0"/>
              </a:spcAft>
              <a:buFont typeface="Arial" pitchFamily="34" charset="0"/>
              <a:buNone/>
              <a:defRPr/>
            </a:pPr>
            <a:r>
              <a:rPr lang="en-US" sz="2400" dirty="0" smtClean="0">
                <a:effectLst>
                  <a:outerShdw blurRad="190500" dist="38100" dir="2700000" algn="br">
                    <a:srgbClr val="000000">
                      <a:alpha val="85000"/>
                    </a:srgbClr>
                  </a:outerShdw>
                </a:effectLst>
              </a:rPr>
              <a:t>NOAA/NESDIS</a:t>
            </a:r>
            <a:endParaRPr lang="en-US" sz="1000" dirty="0" smtClean="0">
              <a:effectLst>
                <a:outerShdw blurRad="190500" dist="38100" dir="2700000" algn="br">
                  <a:srgbClr val="000000">
                    <a:alpha val="85000"/>
                  </a:srgbClr>
                </a:outerShdw>
              </a:effectLst>
            </a:endParaRPr>
          </a:p>
          <a:p>
            <a:pPr algn="r" fontAlgn="auto">
              <a:spcAft>
                <a:spcPts val="0"/>
              </a:spcAft>
              <a:buFont typeface="Arial" pitchFamily="34" charset="0"/>
              <a:buNone/>
              <a:defRPr/>
            </a:pPr>
            <a:endParaRPr lang="en-US" sz="1000" dirty="0" smtClean="0">
              <a:effectLst>
                <a:outerShdw blurRad="190500" dist="38100" dir="2700000" algn="br">
                  <a:srgbClr val="000000">
                    <a:alpha val="85000"/>
                  </a:srgbClr>
                </a:outerShdw>
              </a:effectLst>
            </a:endParaRPr>
          </a:p>
        </p:txBody>
      </p:sp>
      <p:sp>
        <p:nvSpPr>
          <p:cNvPr id="10" name="Rectangle 9"/>
          <p:cNvSpPr/>
          <p:nvPr/>
        </p:nvSpPr>
        <p:spPr>
          <a:xfrm>
            <a:off x="84718" y="5804758"/>
            <a:ext cx="7265096" cy="923330"/>
          </a:xfrm>
          <a:prstGeom prst="rect">
            <a:avLst/>
          </a:prstGeom>
        </p:spPr>
        <p:txBody>
          <a:bodyPr wrap="square">
            <a:spAutoFit/>
          </a:bodyPr>
          <a:lstStyle/>
          <a:p>
            <a:pPr algn="ctr"/>
            <a:r>
              <a:rPr lang="en-US" b="1" dirty="0"/>
              <a:t>NOAA Satellite Proving Ground/User Readiness Meeting</a:t>
            </a:r>
            <a:endParaRPr lang="en-US" b="1" dirty="0" smtClean="0"/>
          </a:p>
          <a:p>
            <a:pPr algn="ctr"/>
            <a:r>
              <a:rPr lang="en-US" b="1" dirty="0" smtClean="0">
                <a:effectLst>
                  <a:outerShdw blurRad="60007" dist="310007" dir="7680000" sy="30000" kx="1300200" algn="ctr" rotWithShape="0">
                    <a:prstClr val="black">
                      <a:alpha val="32000"/>
                    </a:prstClr>
                  </a:outerShdw>
                  <a:reflection blurRad="6350" stA="55000" endA="300" endPos="45500" dir="5400000" sy="-100000" algn="bl" rotWithShape="0"/>
                </a:effectLst>
              </a:rPr>
              <a:t>Kansas City, MO</a:t>
            </a:r>
            <a:endParaRPr lang="en-US" b="1" dirty="0" smtClean="0">
              <a:effectLst>
                <a:outerShdw blurRad="60007" dist="310007" dir="7680000" sy="30000" kx="1300200" algn="ctr" rotWithShape="0">
                  <a:prstClr val="black">
                    <a:alpha val="32000"/>
                  </a:prstClr>
                </a:outerShdw>
                <a:reflection blurRad="6350" stA="55000" endA="300" endPos="45500" dir="5400000" sy="-100000" algn="bl" rotWithShape="0"/>
              </a:effectLst>
            </a:endParaRPr>
          </a:p>
          <a:p>
            <a:pPr algn="ctr"/>
            <a:r>
              <a:rPr lang="en-US" b="1" dirty="0" smtClean="0">
                <a:effectLst>
                  <a:outerShdw blurRad="60007" dist="310007" dir="7680000" sy="30000" kx="1300200" algn="ctr" rotWithShape="0">
                    <a:prstClr val="black">
                      <a:alpha val="32000"/>
                    </a:prstClr>
                  </a:outerShdw>
                  <a:reflection blurRad="6350" stA="55000" endA="300" endPos="45500" dir="5400000" sy="-100000" algn="bl" rotWithShape="0"/>
                </a:effectLst>
              </a:rPr>
              <a:t>June 15-19, </a:t>
            </a:r>
            <a:r>
              <a:rPr lang="en-US" b="1" dirty="0" smtClean="0">
                <a:effectLst>
                  <a:outerShdw blurRad="60007" dist="310007" dir="7680000" sy="30000" kx="1300200" algn="ctr" rotWithShape="0">
                    <a:prstClr val="black">
                      <a:alpha val="32000"/>
                    </a:prstClr>
                  </a:outerShdw>
                  <a:reflection blurRad="6350" stA="55000" endA="300" endPos="45500" dir="5400000" sy="-100000" algn="bl" rotWithShape="0"/>
                </a:effectLst>
              </a:rPr>
              <a:t>2015</a:t>
            </a:r>
            <a:endParaRPr lang="en-US" b="1" dirty="0">
              <a:effectLst>
                <a:outerShdw blurRad="60007" dist="310007" dir="7680000" sy="30000" kx="1300200" algn="ctr" rotWithShape="0">
                  <a:prstClr val="black">
                    <a:alpha val="32000"/>
                  </a:prstClr>
                </a:outerShdw>
                <a:reflection blurRad="6350" stA="55000" endA="300" endPos="45500" dir="5400000" sy="-100000" algn="bl" rotWithShape="0"/>
              </a:effectLst>
            </a:endParaRPr>
          </a:p>
        </p:txBody>
      </p:sp>
    </p:spTree>
    <p:extLst>
      <p:ext uri="{BB962C8B-B14F-4D97-AF65-F5344CB8AC3E}">
        <p14:creationId xmlns:p14="http://schemas.microsoft.com/office/powerpoint/2010/main" val="19858879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9874" y="-128506"/>
            <a:ext cx="7086600" cy="1143000"/>
          </a:xfrm>
        </p:spPr>
        <p:txBody>
          <a:bodyPr/>
          <a:lstStyle/>
          <a:p>
            <a:r>
              <a:rPr lang="en-US" sz="3600" b="1" dirty="0" smtClean="0">
                <a:solidFill>
                  <a:schemeClr val="tx1"/>
                </a:solidFill>
                <a:effectLst>
                  <a:outerShdw blurRad="38100" dist="38100" dir="2700000" algn="tl">
                    <a:srgbClr val="000000">
                      <a:alpha val="43137"/>
                    </a:srgbClr>
                  </a:outerShdw>
                </a:effectLst>
              </a:rPr>
              <a:t>FY15 Plans- Himawari 8</a:t>
            </a:r>
            <a:endParaRPr lang="en-US" sz="3600" b="1" dirty="0">
              <a:solidFill>
                <a:schemeClr val="tx1"/>
              </a:solidFill>
              <a:effectLst>
                <a:outerShdw blurRad="38100" dist="38100" dir="2700000" algn="tl">
                  <a:srgbClr val="000000">
                    <a:alpha val="43137"/>
                  </a:srgbClr>
                </a:outerShdw>
              </a:effectLst>
            </a:endParaRPr>
          </a:p>
        </p:txBody>
      </p:sp>
      <p:sp>
        <p:nvSpPr>
          <p:cNvPr id="5" name="Rectangle 4"/>
          <p:cNvSpPr/>
          <p:nvPr/>
        </p:nvSpPr>
        <p:spPr>
          <a:xfrm>
            <a:off x="4580960" y="5409720"/>
            <a:ext cx="4572000" cy="923330"/>
          </a:xfrm>
          <a:prstGeom prst="rect">
            <a:avLst/>
          </a:prstGeom>
        </p:spPr>
        <p:txBody>
          <a:bodyPr wrap="square">
            <a:spAutoFit/>
          </a:bodyPr>
          <a:lstStyle/>
          <a:p>
            <a:pPr marL="0" indent="0" algn="ctr">
              <a:buNone/>
            </a:pPr>
            <a:r>
              <a:rPr lang="en-US" i="1" dirty="0" smtClean="0">
                <a:latin typeface="+mn-lt"/>
              </a:rPr>
              <a:t>Blue Marble, Himawari 8 True Color Composite </a:t>
            </a:r>
          </a:p>
          <a:p>
            <a:pPr marL="0" indent="0" algn="ctr">
              <a:buNone/>
            </a:pPr>
            <a:r>
              <a:rPr lang="en-US" dirty="0" smtClean="0">
                <a:latin typeface="+mn-lt"/>
              </a:rPr>
              <a:t>25-January-2015 02:30 UTC </a:t>
            </a:r>
          </a:p>
          <a:p>
            <a:pPr marL="0" indent="0">
              <a:buNone/>
            </a:pPr>
            <a:r>
              <a:rPr lang="en-US" dirty="0" smtClean="0">
                <a:latin typeface="+mn-lt"/>
              </a:rPr>
              <a:t>S</a:t>
            </a:r>
            <a:r>
              <a:rPr lang="en-US" dirty="0">
                <a:latin typeface="+mn-lt"/>
              </a:rPr>
              <a:t>. Miller (CIRA) </a:t>
            </a:r>
            <a:r>
              <a:rPr lang="en-US" dirty="0" smtClean="0">
                <a:latin typeface="+mn-lt"/>
              </a:rPr>
              <a:t>- GOES-R </a:t>
            </a:r>
            <a:r>
              <a:rPr lang="en-US" dirty="0">
                <a:latin typeface="+mn-lt"/>
              </a:rPr>
              <a:t>AWG Imagery </a:t>
            </a:r>
            <a:r>
              <a:rPr lang="en-US" dirty="0" smtClean="0">
                <a:latin typeface="+mn-lt"/>
              </a:rPr>
              <a:t>Team</a:t>
            </a:r>
            <a:endParaRPr lang="en-US" dirty="0">
              <a:latin typeface="+mn-lt"/>
            </a:endParaRPr>
          </a:p>
        </p:txBody>
      </p:sp>
      <p:sp>
        <p:nvSpPr>
          <p:cNvPr id="6" name="Content Placeholder 2"/>
          <p:cNvSpPr>
            <a:spLocks noGrp="1"/>
          </p:cNvSpPr>
          <p:nvPr>
            <p:ph idx="1"/>
          </p:nvPr>
        </p:nvSpPr>
        <p:spPr>
          <a:xfrm>
            <a:off x="199770" y="923067"/>
            <a:ext cx="4538662" cy="4449762"/>
          </a:xfrm>
        </p:spPr>
        <p:txBody>
          <a:bodyPr>
            <a:normAutofit/>
          </a:bodyPr>
          <a:lstStyle/>
          <a:p>
            <a:pPr>
              <a:spcAft>
                <a:spcPts val="1200"/>
              </a:spcAft>
            </a:pPr>
            <a:r>
              <a:rPr lang="en-US" sz="2000" dirty="0" smtClean="0">
                <a:latin typeface="+mj-lt"/>
              </a:rPr>
              <a:t>Japan Meteorological Agency (JMA)</a:t>
            </a:r>
          </a:p>
          <a:p>
            <a:pPr lvl="1">
              <a:spcAft>
                <a:spcPts val="1200"/>
              </a:spcAft>
            </a:pPr>
            <a:r>
              <a:rPr lang="en-US" sz="1800" dirty="0">
                <a:latin typeface="+mj-lt"/>
              </a:rPr>
              <a:t>I</a:t>
            </a:r>
            <a:r>
              <a:rPr lang="en-US" sz="1800" dirty="0" smtClean="0">
                <a:latin typeface="+mj-lt"/>
              </a:rPr>
              <a:t>nformation </a:t>
            </a:r>
            <a:r>
              <a:rPr lang="en-US" sz="1800" dirty="0">
                <a:latin typeface="+mj-lt"/>
              </a:rPr>
              <a:t>exchange and collaborative research on volcanic ash and cloud analysis science </a:t>
            </a:r>
            <a:endParaRPr lang="en-US" sz="1800" dirty="0" smtClean="0">
              <a:latin typeface="+mj-lt"/>
            </a:endParaRPr>
          </a:p>
          <a:p>
            <a:pPr lvl="1">
              <a:spcAft>
                <a:spcPts val="1200"/>
              </a:spcAft>
            </a:pPr>
            <a:r>
              <a:rPr lang="en-US" sz="1800" dirty="0" smtClean="0">
                <a:latin typeface="+mj-lt"/>
              </a:rPr>
              <a:t>Algorithm and Calibration Working Group and team member visits</a:t>
            </a:r>
          </a:p>
          <a:p>
            <a:pPr lvl="1">
              <a:spcAft>
                <a:spcPts val="1200"/>
              </a:spcAft>
            </a:pPr>
            <a:r>
              <a:rPr lang="en-US" sz="1800" dirty="0">
                <a:latin typeface="+mj-lt"/>
              </a:rPr>
              <a:t>A</a:t>
            </a:r>
            <a:r>
              <a:rPr lang="en-US" sz="1800" dirty="0" smtClean="0">
                <a:latin typeface="+mj-lt"/>
              </a:rPr>
              <a:t>ccess </a:t>
            </a:r>
            <a:r>
              <a:rPr lang="en-US" sz="1800" dirty="0">
                <a:latin typeface="+mj-lt"/>
              </a:rPr>
              <a:t>to full </a:t>
            </a:r>
            <a:r>
              <a:rPr lang="en-US" sz="1800" dirty="0" smtClean="0">
                <a:latin typeface="+mj-lt"/>
              </a:rPr>
              <a:t>resolution </a:t>
            </a:r>
            <a:r>
              <a:rPr lang="en-US" sz="1800" dirty="0">
                <a:latin typeface="+mj-lt"/>
              </a:rPr>
              <a:t>HIMAWARI </a:t>
            </a:r>
            <a:r>
              <a:rPr lang="en-US" sz="1800" dirty="0" smtClean="0">
                <a:latin typeface="+mj-lt"/>
              </a:rPr>
              <a:t>imagery for AWG testing and Proving Ground demonstrations</a:t>
            </a:r>
            <a:endParaRPr lang="en-US" sz="1800" dirty="0">
              <a:latin typeface="+mj-lt"/>
            </a:endParaRPr>
          </a:p>
          <a:p>
            <a:endParaRPr lang="en-US" sz="2000" dirty="0" smtClean="0"/>
          </a:p>
          <a:p>
            <a:endParaRPr lang="en-US" sz="2000" dirty="0" smtClean="0"/>
          </a:p>
        </p:txBody>
      </p:sp>
      <p:sp>
        <p:nvSpPr>
          <p:cNvPr id="7" name="Rectangle 6"/>
          <p:cNvSpPr/>
          <p:nvPr/>
        </p:nvSpPr>
        <p:spPr>
          <a:xfrm>
            <a:off x="-1" y="6471175"/>
            <a:ext cx="8046475" cy="307777"/>
          </a:xfrm>
          <a:prstGeom prst="rect">
            <a:avLst/>
          </a:prstGeom>
        </p:spPr>
        <p:txBody>
          <a:bodyPr wrap="square">
            <a:spAutoFit/>
          </a:bodyPr>
          <a:lstStyle/>
          <a:p>
            <a:r>
              <a:rPr lang="en-US" sz="1400" i="1" dirty="0" smtClean="0">
                <a:solidFill>
                  <a:srgbClr val="FFC000"/>
                </a:solidFill>
              </a:rPr>
              <a:t>http</a:t>
            </a:r>
            <a:r>
              <a:rPr lang="en-US" sz="1400" i="1" dirty="0">
                <a:solidFill>
                  <a:srgbClr val="FFC000"/>
                </a:solidFill>
              </a:rPr>
              <a:t>://www.data.jma.go.jp/mscweb/en/himawari89/index.html </a:t>
            </a:r>
          </a:p>
        </p:txBody>
      </p:sp>
      <p:sp>
        <p:nvSpPr>
          <p:cNvPr id="8" name="Slide Number Placeholder 7"/>
          <p:cNvSpPr>
            <a:spLocks noGrp="1"/>
          </p:cNvSpPr>
          <p:nvPr>
            <p:ph type="sldNum" sz="quarter" idx="12"/>
          </p:nvPr>
        </p:nvSpPr>
        <p:spPr>
          <a:xfrm>
            <a:off x="6979674" y="6413827"/>
            <a:ext cx="2133600" cy="365125"/>
          </a:xfrm>
        </p:spPr>
        <p:txBody>
          <a:bodyPr/>
          <a:lstStyle/>
          <a:p>
            <a:pPr>
              <a:defRPr/>
            </a:pPr>
            <a:fld id="{6ECF5EF8-31B4-4F78-B46E-860652303D3D}" type="slidenum">
              <a:rPr lang="en-US" smtClean="0">
                <a:solidFill>
                  <a:schemeClr val="tx1"/>
                </a:solidFill>
              </a:rPr>
              <a:pPr>
                <a:defRPr/>
              </a:pPr>
              <a:t>10</a:t>
            </a:fld>
            <a:endParaRPr lang="en-US" dirty="0">
              <a:solidFill>
                <a:schemeClr val="tx1"/>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829" y="4233897"/>
            <a:ext cx="3731827" cy="209915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8538" y="1019912"/>
            <a:ext cx="4432696" cy="4416384"/>
          </a:xfrm>
          <a:prstGeom prst="rect">
            <a:avLst/>
          </a:prstGeom>
        </p:spPr>
      </p:pic>
    </p:spTree>
    <p:extLst>
      <p:ext uri="{BB962C8B-B14F-4D97-AF65-F5344CB8AC3E}">
        <p14:creationId xmlns:p14="http://schemas.microsoft.com/office/powerpoint/2010/main" val="2186133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4373"/>
            <a:ext cx="7086600" cy="631427"/>
          </a:xfrm>
        </p:spPr>
        <p:txBody>
          <a:bodyPr/>
          <a:lstStyle/>
          <a:p>
            <a:r>
              <a:rPr lang="en-US" sz="4000" b="1" dirty="0" smtClean="0">
                <a:solidFill>
                  <a:schemeClr val="tx1"/>
                </a:solidFill>
                <a:effectLst>
                  <a:outerShdw blurRad="38100" dist="38100" dir="2700000" algn="tl">
                    <a:srgbClr val="000000">
                      <a:alpha val="43137"/>
                    </a:srgbClr>
                  </a:outerShdw>
                </a:effectLst>
              </a:rPr>
              <a:t>Summary </a:t>
            </a:r>
            <a:endParaRPr lang="en-US" sz="4000" b="1"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98378" y="1049054"/>
            <a:ext cx="8347244" cy="6096000"/>
          </a:xfrm>
        </p:spPr>
        <p:txBody>
          <a:bodyPr>
            <a:normAutofit/>
          </a:bodyPr>
          <a:lstStyle/>
          <a:p>
            <a:pPr>
              <a:spcBef>
                <a:spcPts val="1800"/>
              </a:spcBef>
            </a:pPr>
            <a:r>
              <a:rPr lang="en-US" sz="2600" dirty="0" smtClean="0"/>
              <a:t>GOES-R  is coming - Launch early 2016</a:t>
            </a:r>
          </a:p>
          <a:p>
            <a:pPr>
              <a:spcBef>
                <a:spcPts val="1800"/>
              </a:spcBef>
            </a:pPr>
            <a:r>
              <a:rPr lang="en-US" sz="2600" dirty="0" smtClean="0"/>
              <a:t>New sensors, products, and services will help improve forecasts and increase lead times for warnings and decision makers</a:t>
            </a:r>
          </a:p>
          <a:p>
            <a:pPr>
              <a:spcBef>
                <a:spcPts val="1800"/>
              </a:spcBef>
            </a:pPr>
            <a:r>
              <a:rPr lang="en-US" sz="2600" dirty="0" smtClean="0"/>
              <a:t>Presents Challenges and Opportunities for model assimilation,  data fusion and tools, Warn on Forecast/PHI, ensemble NWP</a:t>
            </a:r>
          </a:p>
          <a:p>
            <a:pPr marL="457200" indent="-457200">
              <a:spcBef>
                <a:spcPts val="1200"/>
              </a:spcBef>
              <a:buFont typeface="Arial" panose="020B0604020202020204" pitchFamily="34" charset="0"/>
              <a:buChar char="•"/>
            </a:pPr>
            <a:r>
              <a:rPr lang="en-US" sz="2600" dirty="0" smtClean="0"/>
              <a:t>Product testing as soon as 2 months post-launch, </a:t>
            </a:r>
            <a:r>
              <a:rPr lang="en-US" sz="2600" dirty="0"/>
              <a:t>also </a:t>
            </a:r>
            <a:r>
              <a:rPr lang="en-US" sz="2600" dirty="0" smtClean="0"/>
              <a:t>available </a:t>
            </a:r>
            <a:r>
              <a:rPr lang="en-US" sz="2600" dirty="0"/>
              <a:t>to users for science </a:t>
            </a:r>
            <a:r>
              <a:rPr lang="en-US" sz="2600" dirty="0" smtClean="0"/>
              <a:t>assessment</a:t>
            </a:r>
          </a:p>
          <a:p>
            <a:pPr>
              <a:spcBef>
                <a:spcPts val="1800"/>
              </a:spcBef>
            </a:pPr>
            <a:r>
              <a:rPr lang="en-US" sz="2600" dirty="0" smtClean="0"/>
              <a:t>User preparation is essential to take advantage of the advanced capabilities to support Weather Ready Nations</a:t>
            </a:r>
          </a:p>
        </p:txBody>
      </p:sp>
      <p:sp>
        <p:nvSpPr>
          <p:cNvPr id="4" name="Slide Number Placeholder 3"/>
          <p:cNvSpPr>
            <a:spLocks noGrp="1"/>
          </p:cNvSpPr>
          <p:nvPr>
            <p:ph type="sldNum" sz="quarter" idx="12"/>
          </p:nvPr>
        </p:nvSpPr>
        <p:spPr/>
        <p:txBody>
          <a:bodyPr/>
          <a:lstStyle/>
          <a:p>
            <a:pPr>
              <a:defRPr/>
            </a:pPr>
            <a:fld id="{6ECF5EF8-31B4-4F78-B46E-860652303D3D}" type="slidenum">
              <a:rPr lang="en-US" smtClean="0">
                <a:solidFill>
                  <a:prstClr val="white"/>
                </a:solidFill>
              </a:rPr>
              <a:pPr>
                <a:defRPr/>
              </a:pPr>
              <a:t>11</a:t>
            </a:fld>
            <a:endParaRPr lang="en-US" dirty="0">
              <a:solidFill>
                <a:prstClr val="white"/>
              </a:solidFill>
            </a:endParaRPr>
          </a:p>
        </p:txBody>
      </p:sp>
    </p:spTree>
    <p:extLst>
      <p:ext uri="{BB962C8B-B14F-4D97-AF65-F5344CB8AC3E}">
        <p14:creationId xmlns:p14="http://schemas.microsoft.com/office/powerpoint/2010/main" val="30167055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5020583" y="293586"/>
            <a:ext cx="3581399" cy="677108"/>
          </a:xfrm>
          <a:prstGeom prst="rect">
            <a:avLst/>
          </a:prstGeom>
          <a:noFill/>
        </p:spPr>
        <p:txBody>
          <a:bodyPr wrap="square" lIns="0" tIns="0" rIns="0" bIns="0">
            <a:spAutoFit/>
          </a:bodyPr>
          <a:lstStyle/>
          <a:p>
            <a:pPr algn="ctr">
              <a:defRPr/>
            </a:pPr>
            <a:r>
              <a:rPr lang="en-US" sz="4400" b="1" dirty="0">
                <a:solidFill>
                  <a:prstClr val="white"/>
                </a:solidFill>
                <a:effectLst>
                  <a:outerShdw blurRad="38100" dist="38100" dir="2700000" algn="tl">
                    <a:srgbClr val="000000">
                      <a:alpha val="43137"/>
                    </a:srgbClr>
                  </a:outerShdw>
                </a:effectLst>
                <a:latin typeface="Calibri"/>
              </a:rPr>
              <a:t>Thank you</a:t>
            </a:r>
            <a:r>
              <a:rPr lang="en-US" sz="4400" b="1" dirty="0" smtClean="0">
                <a:solidFill>
                  <a:prstClr val="white"/>
                </a:solidFill>
                <a:effectLst>
                  <a:outerShdw blurRad="38100" dist="38100" dir="2700000" algn="tl">
                    <a:srgbClr val="000000">
                      <a:alpha val="43137"/>
                    </a:srgbClr>
                  </a:outerShdw>
                </a:effectLst>
                <a:latin typeface="Calibri"/>
              </a:rPr>
              <a:t>!</a:t>
            </a:r>
            <a:endParaRPr lang="en-US" sz="4400" b="1" dirty="0">
              <a:solidFill>
                <a:prstClr val="white"/>
              </a:solidFill>
              <a:effectLst>
                <a:outerShdw blurRad="38100" dist="38100" dir="2700000" algn="tl">
                  <a:srgbClr val="000000">
                    <a:alpha val="43137"/>
                  </a:srgbClr>
                </a:outerShdw>
              </a:effectLst>
              <a:latin typeface="Calibri"/>
            </a:endParaRPr>
          </a:p>
        </p:txBody>
      </p:sp>
      <p:sp>
        <p:nvSpPr>
          <p:cNvPr id="18" name="TextBox 17"/>
          <p:cNvSpPr txBox="1"/>
          <p:nvPr/>
        </p:nvSpPr>
        <p:spPr>
          <a:xfrm>
            <a:off x="5020584" y="1135484"/>
            <a:ext cx="3985046" cy="5447645"/>
          </a:xfrm>
          <a:prstGeom prst="rect">
            <a:avLst/>
          </a:prstGeom>
          <a:noFill/>
        </p:spPr>
        <p:txBody>
          <a:bodyPr wrap="square">
            <a:spAutoFit/>
          </a:bodyPr>
          <a:lstStyle/>
          <a:p>
            <a:pPr algn="ctr">
              <a:defRPr/>
            </a:pPr>
            <a:r>
              <a:rPr lang="en-US" sz="2800" b="1" dirty="0" smtClean="0">
                <a:solidFill>
                  <a:srgbClr val="FFFFFF"/>
                </a:solidFill>
                <a:effectLst>
                  <a:outerShdw blurRad="38100" dist="38100" dir="2700000" algn="tl">
                    <a:srgbClr val="000000">
                      <a:alpha val="43137"/>
                    </a:srgbClr>
                  </a:outerShdw>
                </a:effectLst>
                <a:latin typeface="Calibri"/>
              </a:rPr>
              <a:t>For </a:t>
            </a:r>
            <a:r>
              <a:rPr lang="en-US" sz="2800" b="1" dirty="0">
                <a:solidFill>
                  <a:srgbClr val="FFFFFF"/>
                </a:solidFill>
                <a:effectLst>
                  <a:outerShdw blurRad="38100" dist="38100" dir="2700000" algn="tl">
                    <a:srgbClr val="000000">
                      <a:alpha val="43137"/>
                    </a:srgbClr>
                  </a:outerShdw>
                </a:effectLst>
                <a:latin typeface="Calibri"/>
              </a:rPr>
              <a:t>more information visit </a:t>
            </a:r>
            <a:r>
              <a:rPr lang="en-US" sz="2800" b="1" dirty="0">
                <a:solidFill>
                  <a:srgbClr val="FFC000"/>
                </a:solidFill>
                <a:effectLst>
                  <a:outerShdw blurRad="38100" dist="38100" dir="2700000" algn="tl">
                    <a:srgbClr val="000000">
                      <a:alpha val="43137"/>
                    </a:srgbClr>
                  </a:outerShdw>
                </a:effectLst>
                <a:latin typeface="Calibri"/>
              </a:rPr>
              <a:t>www.goes-r.gov</a:t>
            </a:r>
          </a:p>
          <a:p>
            <a:pPr algn="ctr">
              <a:defRPr/>
            </a:pPr>
            <a:endParaRPr lang="en-US" sz="2800" b="1" dirty="0">
              <a:solidFill>
                <a:srgbClr val="1F497D"/>
              </a:solidFill>
              <a:effectLst>
                <a:outerShdw blurRad="38100" dist="38100" dir="2700000" algn="tl">
                  <a:srgbClr val="000000">
                    <a:alpha val="43137"/>
                  </a:srgbClr>
                </a:outerShdw>
              </a:effectLst>
              <a:latin typeface="Calibri"/>
            </a:endParaRPr>
          </a:p>
          <a:p>
            <a:pPr algn="ctr">
              <a:defRPr/>
            </a:pPr>
            <a:endParaRPr lang="en-US" sz="2800" b="1" dirty="0">
              <a:solidFill>
                <a:srgbClr val="FFC000"/>
              </a:solidFill>
              <a:effectLst>
                <a:outerShdw blurRad="38100" dist="38100" dir="2700000" algn="tl">
                  <a:srgbClr val="000000">
                    <a:alpha val="43137"/>
                  </a:srgbClr>
                </a:outerShdw>
              </a:effectLst>
              <a:latin typeface="Calibri"/>
            </a:endParaRPr>
          </a:p>
          <a:p>
            <a:pPr algn="ctr">
              <a:defRPr/>
            </a:pPr>
            <a:endParaRPr lang="en-US" sz="2400" b="1" dirty="0" smtClean="0">
              <a:solidFill>
                <a:srgbClr val="FFC000"/>
              </a:solidFill>
              <a:effectLst>
                <a:outerShdw blurRad="38100" dist="38100" dir="2700000" algn="tl">
                  <a:srgbClr val="000000">
                    <a:alpha val="43137"/>
                  </a:srgbClr>
                </a:outerShdw>
              </a:effectLst>
              <a:latin typeface="Calibri"/>
            </a:endParaRPr>
          </a:p>
          <a:p>
            <a:pPr algn="ctr">
              <a:defRPr/>
            </a:pPr>
            <a:r>
              <a:rPr lang="en-US" sz="2400" b="1" dirty="0" smtClean="0">
                <a:solidFill>
                  <a:srgbClr val="FFC000"/>
                </a:solidFill>
                <a:effectLst>
                  <a:outerShdw blurRad="38100" dist="38100" dir="2700000" algn="tl">
                    <a:srgbClr val="000000">
                      <a:alpha val="43137"/>
                    </a:srgbClr>
                  </a:outerShdw>
                </a:effectLst>
                <a:latin typeface="Calibri"/>
              </a:rPr>
              <a:t>www.facebook.com</a:t>
            </a:r>
            <a:r>
              <a:rPr lang="en-US" sz="2400" b="1" dirty="0">
                <a:solidFill>
                  <a:srgbClr val="FFC000"/>
                </a:solidFill>
                <a:effectLst>
                  <a:outerShdw blurRad="38100" dist="38100" dir="2700000" algn="tl">
                    <a:srgbClr val="000000">
                      <a:alpha val="43137"/>
                    </a:srgbClr>
                  </a:outerShdw>
                </a:effectLst>
                <a:latin typeface="Calibri"/>
              </a:rPr>
              <a:t>/ </a:t>
            </a:r>
            <a:r>
              <a:rPr lang="en-US" sz="2400" b="1" dirty="0" err="1">
                <a:solidFill>
                  <a:srgbClr val="FFC000"/>
                </a:solidFill>
                <a:effectLst>
                  <a:outerShdw blurRad="38100" dist="38100" dir="2700000" algn="tl">
                    <a:srgbClr val="000000">
                      <a:alpha val="43137"/>
                    </a:srgbClr>
                  </a:outerShdw>
                </a:effectLst>
                <a:latin typeface="Calibri"/>
              </a:rPr>
              <a:t>GOESRsatellite</a:t>
            </a:r>
            <a:endParaRPr lang="en-US" sz="2400" b="1" dirty="0">
              <a:solidFill>
                <a:srgbClr val="FFC000"/>
              </a:solidFill>
              <a:effectLst>
                <a:outerShdw blurRad="38100" dist="38100" dir="2700000" algn="tl">
                  <a:srgbClr val="000000">
                    <a:alpha val="43137"/>
                  </a:srgbClr>
                </a:outerShdw>
              </a:effectLst>
              <a:latin typeface="Calibri"/>
            </a:endParaRPr>
          </a:p>
          <a:p>
            <a:pPr algn="ctr">
              <a:defRPr/>
            </a:pPr>
            <a:endParaRPr lang="en-US" sz="2400" b="1" dirty="0">
              <a:solidFill>
                <a:srgbClr val="FFC000"/>
              </a:solidFill>
              <a:effectLst>
                <a:outerShdw blurRad="38100" dist="38100" dir="2700000" algn="tl">
                  <a:srgbClr val="000000">
                    <a:alpha val="43137"/>
                  </a:srgbClr>
                </a:outerShdw>
              </a:effectLst>
              <a:latin typeface="Calibri"/>
            </a:endParaRPr>
          </a:p>
          <a:p>
            <a:pPr algn="ctr">
              <a:defRPr/>
            </a:pPr>
            <a:r>
              <a:rPr lang="en-US" sz="2000" b="1" dirty="0">
                <a:solidFill>
                  <a:srgbClr val="FFC000"/>
                </a:solidFill>
                <a:effectLst>
                  <a:outerShdw blurRad="38100" dist="38100" dir="2700000" algn="tl">
                    <a:srgbClr val="000000">
                      <a:alpha val="43137"/>
                    </a:srgbClr>
                  </a:outerShdw>
                </a:effectLst>
                <a:latin typeface="Calibri"/>
              </a:rPr>
              <a:t>https://</a:t>
            </a:r>
            <a:r>
              <a:rPr lang="en-US" sz="2000" b="1" dirty="0" smtClean="0">
                <a:solidFill>
                  <a:srgbClr val="FFC000"/>
                </a:solidFill>
                <a:effectLst>
                  <a:outerShdw blurRad="38100" dist="38100" dir="2700000" algn="tl">
                    <a:srgbClr val="000000">
                      <a:alpha val="43137"/>
                    </a:srgbClr>
                  </a:outerShdw>
                </a:effectLst>
                <a:latin typeface="Calibri"/>
              </a:rPr>
              <a:t>www.youtube.com/user/ </a:t>
            </a:r>
            <a:r>
              <a:rPr lang="en-US" sz="2000" b="1" dirty="0" err="1" smtClean="0">
                <a:solidFill>
                  <a:srgbClr val="FFC000"/>
                </a:solidFill>
                <a:effectLst>
                  <a:outerShdw blurRad="38100" dist="38100" dir="2700000" algn="tl">
                    <a:srgbClr val="000000">
                      <a:alpha val="43137"/>
                    </a:srgbClr>
                  </a:outerShdw>
                </a:effectLst>
                <a:latin typeface="Calibri"/>
              </a:rPr>
              <a:t>NOAASatellites</a:t>
            </a:r>
            <a:endParaRPr lang="en-US" sz="2000" b="1" dirty="0" smtClean="0">
              <a:solidFill>
                <a:srgbClr val="FFC000"/>
              </a:solidFill>
              <a:effectLst>
                <a:outerShdw blurRad="38100" dist="38100" dir="2700000" algn="tl">
                  <a:srgbClr val="000000">
                    <a:alpha val="43137"/>
                  </a:srgbClr>
                </a:outerShdw>
              </a:effectLst>
              <a:latin typeface="Calibri"/>
            </a:endParaRPr>
          </a:p>
          <a:p>
            <a:pPr algn="ctr">
              <a:defRPr/>
            </a:pPr>
            <a:endParaRPr lang="en-US" sz="2000" b="1" dirty="0" smtClean="0">
              <a:solidFill>
                <a:srgbClr val="FFC000"/>
              </a:solidFill>
              <a:effectLst>
                <a:outerShdw blurRad="38100" dist="38100" dir="2700000" algn="tl">
                  <a:srgbClr val="000000">
                    <a:alpha val="43137"/>
                  </a:srgbClr>
                </a:outerShdw>
              </a:effectLst>
              <a:latin typeface="Calibri"/>
            </a:endParaRPr>
          </a:p>
          <a:p>
            <a:pPr algn="ctr">
              <a:defRPr/>
            </a:pPr>
            <a:r>
              <a:rPr lang="en-US" sz="2000" b="1" dirty="0">
                <a:solidFill>
                  <a:srgbClr val="FFC000"/>
                </a:solidFill>
                <a:effectLst>
                  <a:outerShdw blurRad="38100" dist="38100" dir="2700000" algn="tl">
                    <a:srgbClr val="000000">
                      <a:alpha val="43137"/>
                    </a:srgbClr>
                  </a:outerShdw>
                </a:effectLst>
                <a:latin typeface="Calibri"/>
              </a:rPr>
              <a:t>https://</a:t>
            </a:r>
            <a:r>
              <a:rPr lang="en-US" sz="2000" b="1" dirty="0" smtClean="0">
                <a:solidFill>
                  <a:srgbClr val="FFC000"/>
                </a:solidFill>
                <a:effectLst>
                  <a:outerShdw blurRad="38100" dist="38100" dir="2700000" algn="tl">
                    <a:srgbClr val="000000">
                      <a:alpha val="43137"/>
                    </a:srgbClr>
                  </a:outerShdw>
                </a:effectLst>
                <a:latin typeface="Calibri"/>
              </a:rPr>
              <a:t>twitter.com/NOAASatellites</a:t>
            </a:r>
          </a:p>
          <a:p>
            <a:pPr algn="ctr">
              <a:defRPr/>
            </a:pPr>
            <a:endParaRPr lang="en-US" sz="2000" b="1" dirty="0">
              <a:solidFill>
                <a:srgbClr val="FFC000"/>
              </a:solidFill>
              <a:effectLst>
                <a:outerShdw blurRad="38100" dist="38100" dir="2700000" algn="tl">
                  <a:srgbClr val="000000">
                    <a:alpha val="43137"/>
                  </a:srgbClr>
                </a:outerShdw>
              </a:effectLst>
              <a:latin typeface="Calibri"/>
            </a:endParaRPr>
          </a:p>
          <a:p>
            <a:pPr algn="ctr">
              <a:defRPr/>
            </a:pPr>
            <a:r>
              <a:rPr lang="en-US" sz="2000" b="1" dirty="0">
                <a:solidFill>
                  <a:srgbClr val="FFC000"/>
                </a:solidFill>
                <a:effectLst>
                  <a:outerShdw blurRad="38100" dist="38100" dir="2700000" algn="tl">
                    <a:srgbClr val="000000">
                      <a:alpha val="43137"/>
                    </a:srgbClr>
                  </a:outerShdw>
                </a:effectLst>
                <a:latin typeface="Calibri"/>
              </a:rPr>
              <a:t>https://www.flickr.com/photos</a:t>
            </a:r>
            <a:r>
              <a:rPr lang="en-US" sz="2000" b="1" dirty="0" smtClean="0">
                <a:solidFill>
                  <a:srgbClr val="FFC000"/>
                </a:solidFill>
                <a:effectLst>
                  <a:outerShdw blurRad="38100" dist="38100" dir="2700000" algn="tl">
                    <a:srgbClr val="000000">
                      <a:alpha val="43137"/>
                    </a:srgbClr>
                  </a:outerShdw>
                </a:effectLst>
                <a:latin typeface="Calibri"/>
              </a:rPr>
              <a:t>/ </a:t>
            </a:r>
            <a:r>
              <a:rPr lang="en-US" sz="2000" b="1" dirty="0" err="1" smtClean="0">
                <a:solidFill>
                  <a:srgbClr val="FFC000"/>
                </a:solidFill>
                <a:effectLst>
                  <a:outerShdw blurRad="38100" dist="38100" dir="2700000" algn="tl">
                    <a:srgbClr val="000000">
                      <a:alpha val="43137"/>
                    </a:srgbClr>
                  </a:outerShdw>
                </a:effectLst>
                <a:latin typeface="Calibri"/>
              </a:rPr>
              <a:t>noaasatellites</a:t>
            </a:r>
            <a:r>
              <a:rPr lang="en-US" sz="2000" b="1" dirty="0">
                <a:solidFill>
                  <a:srgbClr val="FFC000"/>
                </a:solidFill>
                <a:effectLst>
                  <a:outerShdw blurRad="38100" dist="38100" dir="2700000" algn="tl">
                    <a:srgbClr val="000000">
                      <a:alpha val="43137"/>
                    </a:srgbClr>
                  </a:outerShdw>
                </a:effectLst>
                <a:latin typeface="Calibri"/>
              </a:rPr>
              <a:t>/</a:t>
            </a:r>
          </a:p>
        </p:txBody>
      </p:sp>
      <p:sp>
        <p:nvSpPr>
          <p:cNvPr id="9" name="Slide Number Placeholder 5"/>
          <p:cNvSpPr>
            <a:spLocks noGrp="1"/>
          </p:cNvSpPr>
          <p:nvPr>
            <p:ph type="sldNum" sz="quarter" idx="12"/>
          </p:nvPr>
        </p:nvSpPr>
        <p:spPr>
          <a:xfrm>
            <a:off x="7010400" y="6492875"/>
            <a:ext cx="2133600" cy="365125"/>
          </a:xfrm>
        </p:spPr>
        <p:txBody>
          <a:bodyPr/>
          <a:lstStyle/>
          <a:p>
            <a:pPr>
              <a:defRPr/>
            </a:pPr>
            <a:fld id="{F8BBB978-F783-4560-B5F8-459943D30458}" type="slidenum">
              <a:rPr lang="en-US" smtClean="0">
                <a:solidFill>
                  <a:srgbClr val="FFFFFF"/>
                </a:solidFill>
              </a:rPr>
              <a:pPr>
                <a:defRPr/>
              </a:pPr>
              <a:t>12</a:t>
            </a:fld>
            <a:endParaRPr lang="en-US" dirty="0">
              <a:solidFill>
                <a:srgbClr val="FFFFFF"/>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8755"/>
          <a:stretch/>
        </p:blipFill>
        <p:spPr>
          <a:xfrm>
            <a:off x="-2" y="0"/>
            <a:ext cx="5020585" cy="6871581"/>
          </a:xfrm>
          <a:prstGeom prst="rect">
            <a:avLst/>
          </a:prstGeom>
        </p:spPr>
      </p:pic>
      <p:pic>
        <p:nvPicPr>
          <p:cNvPr id="8" name="Picture 7" descr="GOES-R_logo.png"/>
          <p:cNvPicPr>
            <a:picLocks noChangeAspect="1"/>
          </p:cNvPicPr>
          <p:nvPr/>
        </p:nvPicPr>
        <p:blipFill>
          <a:blip r:embed="rId4" cstate="print"/>
          <a:stretch>
            <a:fillRect/>
          </a:stretch>
        </p:blipFill>
        <p:spPr>
          <a:xfrm>
            <a:off x="76200" y="48890"/>
            <a:ext cx="914400" cy="58325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6581" y="2388410"/>
            <a:ext cx="3909049" cy="452067"/>
          </a:xfrm>
          <a:prstGeom prst="rect">
            <a:avLst/>
          </a:prstGeom>
        </p:spPr>
      </p:pic>
    </p:spTree>
    <p:extLst>
      <p:ext uri="{BB962C8B-B14F-4D97-AF65-F5344CB8AC3E}">
        <p14:creationId xmlns:p14="http://schemas.microsoft.com/office/powerpoint/2010/main" val="326632647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838" y="0"/>
            <a:ext cx="8818324" cy="1143000"/>
          </a:xfrm>
        </p:spPr>
        <p:txBody>
          <a:bodyPr/>
          <a:lstStyle/>
          <a:p>
            <a:r>
              <a:rPr lang="en-US" sz="4000" b="1" dirty="0" smtClean="0">
                <a:solidFill>
                  <a:schemeClr val="tx1"/>
                </a:solidFill>
              </a:rPr>
              <a:t>Outline</a:t>
            </a:r>
            <a:endParaRPr lang="en-US" sz="4000" b="1"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5052" y="1714890"/>
            <a:ext cx="5225047" cy="4286250"/>
          </a:xfrm>
        </p:spPr>
        <p:txBody>
          <a:bodyPr/>
          <a:lstStyle/>
          <a:p>
            <a:r>
              <a:rPr lang="en-US" dirty="0" smtClean="0"/>
              <a:t>SDEB Revised Charter</a:t>
            </a:r>
            <a:endParaRPr lang="en-US" dirty="0" smtClean="0"/>
          </a:p>
          <a:p>
            <a:r>
              <a:rPr lang="en-US" dirty="0" smtClean="0"/>
              <a:t>Risk Reduction Science Program</a:t>
            </a:r>
          </a:p>
          <a:p>
            <a:r>
              <a:rPr lang="en-US" dirty="0" smtClean="0"/>
              <a:t>Satellite </a:t>
            </a:r>
            <a:r>
              <a:rPr lang="en-US" dirty="0" smtClean="0"/>
              <a:t>Proving Ground </a:t>
            </a:r>
          </a:p>
          <a:p>
            <a:r>
              <a:rPr lang="en-US" dirty="0" smtClean="0"/>
              <a:t>2015 Super Rapid Scan Experiment</a:t>
            </a:r>
          </a:p>
          <a:p>
            <a:r>
              <a:rPr lang="en-US" dirty="0" smtClean="0"/>
              <a:t>Summary</a:t>
            </a:r>
            <a:endParaRPr lang="en-US" dirty="0" smtClean="0"/>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7365" y="1039903"/>
            <a:ext cx="4396636" cy="5705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37346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245505"/>
            <a:ext cx="7086600" cy="1143000"/>
          </a:xfrm>
        </p:spPr>
        <p:txBody>
          <a:bodyPr/>
          <a:lstStyle/>
          <a:p>
            <a:r>
              <a:rPr lang="en-US" dirty="0" smtClean="0">
                <a:solidFill>
                  <a:schemeClr val="tx1"/>
                </a:solidFill>
              </a:rPr>
              <a:t>SDEB Charter Update</a:t>
            </a:r>
            <a:endParaRPr lang="en-US" dirty="0">
              <a:solidFill>
                <a:schemeClr val="tx1"/>
              </a:solidFill>
            </a:endParaRPr>
          </a:p>
        </p:txBody>
      </p:sp>
      <p:sp>
        <p:nvSpPr>
          <p:cNvPr id="3" name="Content Placeholder 2"/>
          <p:cNvSpPr>
            <a:spLocks noGrp="1"/>
          </p:cNvSpPr>
          <p:nvPr>
            <p:ph idx="1"/>
          </p:nvPr>
        </p:nvSpPr>
        <p:spPr>
          <a:xfrm>
            <a:off x="457200" y="1413353"/>
            <a:ext cx="8229600" cy="4449763"/>
          </a:xfrm>
        </p:spPr>
        <p:txBody>
          <a:bodyPr/>
          <a:lstStyle/>
          <a:p>
            <a:r>
              <a:rPr lang="en-US" sz="2200" dirty="0" smtClean="0"/>
              <a:t>Revised during Science Week in February</a:t>
            </a:r>
          </a:p>
          <a:p>
            <a:pPr>
              <a:spcBef>
                <a:spcPts val="1200"/>
              </a:spcBef>
            </a:pPr>
            <a:r>
              <a:rPr lang="en-US" sz="2200" dirty="0" smtClean="0"/>
              <a:t>Now supports </a:t>
            </a:r>
            <a:r>
              <a:rPr lang="en-US" sz="2200" dirty="0"/>
              <a:t>all NOAA requirements including National Weather Service (NWS), National Ocean Service (NOS), and National Marine and Fisheries Service (NMFS), with a special emphasis on NOAA’s Weather Enterprise operational needs and mission support. </a:t>
            </a:r>
            <a:endParaRPr lang="en-US" sz="2200" dirty="0" smtClean="0"/>
          </a:p>
          <a:p>
            <a:pPr>
              <a:spcBef>
                <a:spcPts val="1200"/>
              </a:spcBef>
            </a:pPr>
            <a:r>
              <a:rPr lang="en-US" sz="2200" dirty="0" smtClean="0"/>
              <a:t>A </a:t>
            </a:r>
            <a:r>
              <a:rPr lang="en-US" sz="2200" dirty="0"/>
              <a:t>combined governance structure facilitates a common approach is taken for both PG and RR activities. </a:t>
            </a:r>
          </a:p>
          <a:p>
            <a:pPr>
              <a:spcBef>
                <a:spcPts val="1200"/>
              </a:spcBef>
            </a:pPr>
            <a:r>
              <a:rPr lang="en-US" sz="2200" dirty="0"/>
              <a:t>This approach allows for the demonstration and rapid prototyping of the most promising satellite capabilities while allowing for risk­ taking to achieve stretch goals and sustain core elements of long term development. </a:t>
            </a:r>
            <a:endParaRPr lang="en-US" sz="2200" dirty="0" smtClean="0"/>
          </a:p>
          <a:p>
            <a:pPr>
              <a:spcBef>
                <a:spcPts val="1200"/>
              </a:spcBef>
            </a:pPr>
            <a:r>
              <a:rPr lang="en-US" sz="2200" dirty="0"/>
              <a:t>The management of this combined activity will be carried out through the </a:t>
            </a:r>
            <a:r>
              <a:rPr lang="en-US" sz="2200" dirty="0" smtClean="0"/>
              <a:t>SDEB.  </a:t>
            </a:r>
            <a:endParaRPr lang="en-US" sz="2200" dirty="0"/>
          </a:p>
          <a:p>
            <a:endParaRPr lang="en-US" sz="2200" dirty="0"/>
          </a:p>
          <a:p>
            <a:endParaRPr lang="en-US" sz="2200" dirty="0"/>
          </a:p>
        </p:txBody>
      </p:sp>
      <p:sp>
        <p:nvSpPr>
          <p:cNvPr id="4" name="Slide Number Placeholder 3"/>
          <p:cNvSpPr>
            <a:spLocks noGrp="1"/>
          </p:cNvSpPr>
          <p:nvPr>
            <p:ph type="sldNum" sz="quarter" idx="12"/>
          </p:nvPr>
        </p:nvSpPr>
        <p:spPr/>
        <p:txBody>
          <a:bodyPr/>
          <a:lstStyle/>
          <a:p>
            <a:pPr>
              <a:defRPr/>
            </a:pPr>
            <a:fld id="{6ECF5EF8-31B4-4F78-B46E-860652303D3D}" type="slidenum">
              <a:rPr lang="en-US" smtClean="0"/>
              <a:pPr>
                <a:defRPr/>
              </a:pPr>
              <a:t>3</a:t>
            </a:fld>
            <a:endParaRPr lang="en-US" dirty="0"/>
          </a:p>
        </p:txBody>
      </p:sp>
    </p:spTree>
    <p:extLst>
      <p:ext uri="{BB962C8B-B14F-4D97-AF65-F5344CB8AC3E}">
        <p14:creationId xmlns:p14="http://schemas.microsoft.com/office/powerpoint/2010/main" val="2304541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245505"/>
            <a:ext cx="7086600" cy="1143000"/>
          </a:xfrm>
        </p:spPr>
        <p:txBody>
          <a:bodyPr/>
          <a:lstStyle/>
          <a:p>
            <a:r>
              <a:rPr lang="en-US" dirty="0" smtClean="0">
                <a:solidFill>
                  <a:schemeClr val="tx1"/>
                </a:solidFill>
              </a:rPr>
              <a:t>SDEB Charter Update</a:t>
            </a:r>
            <a:endParaRPr lang="en-US" dirty="0">
              <a:solidFill>
                <a:schemeClr val="tx1"/>
              </a:solidFill>
            </a:endParaRPr>
          </a:p>
        </p:txBody>
      </p:sp>
      <p:sp>
        <p:nvSpPr>
          <p:cNvPr id="3" name="Content Placeholder 2"/>
          <p:cNvSpPr>
            <a:spLocks noGrp="1"/>
          </p:cNvSpPr>
          <p:nvPr>
            <p:ph idx="1"/>
          </p:nvPr>
        </p:nvSpPr>
        <p:spPr>
          <a:xfrm>
            <a:off x="457200" y="1413353"/>
            <a:ext cx="8229600" cy="4449763"/>
          </a:xfrm>
        </p:spPr>
        <p:txBody>
          <a:bodyPr/>
          <a:lstStyle/>
          <a:p>
            <a:r>
              <a:rPr lang="en-US" sz="2200" dirty="0"/>
              <a:t>SDEB members participate in the creation of the formal call for PG and RR proposals for their respective satellite programs, conduct reviews of proposals received, and provide feedback on project awards based on program funding levels</a:t>
            </a:r>
            <a:r>
              <a:rPr lang="en-US" sz="2200" dirty="0" smtClean="0"/>
              <a:t>.</a:t>
            </a:r>
          </a:p>
          <a:p>
            <a:pPr>
              <a:spcBef>
                <a:spcPts val="1200"/>
              </a:spcBef>
            </a:pPr>
            <a:r>
              <a:rPr lang="en-US" sz="2200" dirty="0" smtClean="0"/>
              <a:t>The </a:t>
            </a:r>
            <a:r>
              <a:rPr lang="en-US" sz="2200" dirty="0"/>
              <a:t>SDEB, as a whole, may review selected project progress and determine their readiness. </a:t>
            </a:r>
            <a:endParaRPr lang="en-US" sz="2200" dirty="0" smtClean="0"/>
          </a:p>
          <a:p>
            <a:pPr>
              <a:spcBef>
                <a:spcPts val="1200"/>
              </a:spcBef>
            </a:pPr>
            <a:r>
              <a:rPr lang="en-US" sz="2400" dirty="0"/>
              <a:t>An operational advisory team composed of members from NWS operations and a technical advisory group composed of subject matter experts supports the SDEB activities and an independent advisory committee provides senior­ level expertise for the various PG and RR projects</a:t>
            </a:r>
            <a:r>
              <a:rPr lang="en-US" sz="2400" dirty="0" smtClean="0"/>
              <a:t>.</a:t>
            </a:r>
          </a:p>
          <a:p>
            <a:pPr>
              <a:spcBef>
                <a:spcPts val="1200"/>
              </a:spcBef>
            </a:pPr>
            <a:r>
              <a:rPr lang="en-US" sz="2400" dirty="0" smtClean="0"/>
              <a:t>The </a:t>
            </a:r>
            <a:r>
              <a:rPr lang="en-US" sz="2400" dirty="0"/>
              <a:t>SDEB will be comprised of NOAA federal personnel due to funding responsibilities.</a:t>
            </a:r>
          </a:p>
          <a:p>
            <a:pPr>
              <a:spcBef>
                <a:spcPts val="1200"/>
              </a:spcBef>
            </a:pPr>
            <a:endParaRPr lang="en-US" sz="2200" dirty="0"/>
          </a:p>
        </p:txBody>
      </p:sp>
      <p:sp>
        <p:nvSpPr>
          <p:cNvPr id="4" name="Slide Number Placeholder 3"/>
          <p:cNvSpPr>
            <a:spLocks noGrp="1"/>
          </p:cNvSpPr>
          <p:nvPr>
            <p:ph type="sldNum" sz="quarter" idx="12"/>
          </p:nvPr>
        </p:nvSpPr>
        <p:spPr/>
        <p:txBody>
          <a:bodyPr/>
          <a:lstStyle/>
          <a:p>
            <a:pPr>
              <a:defRPr/>
            </a:pPr>
            <a:fld id="{6ECF5EF8-31B4-4F78-B46E-860652303D3D}" type="slidenum">
              <a:rPr lang="en-US" smtClean="0"/>
              <a:pPr>
                <a:defRPr/>
              </a:pPr>
              <a:t>4</a:t>
            </a:fld>
            <a:endParaRPr lang="en-US" dirty="0"/>
          </a:p>
        </p:txBody>
      </p:sp>
    </p:spTree>
    <p:extLst>
      <p:ext uri="{BB962C8B-B14F-4D97-AF65-F5344CB8AC3E}">
        <p14:creationId xmlns:p14="http://schemas.microsoft.com/office/powerpoint/2010/main" val="4277986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78" y="350728"/>
            <a:ext cx="8292231" cy="917531"/>
          </a:xfrm>
        </p:spPr>
        <p:txBody>
          <a:bodyPr/>
          <a:lstStyle/>
          <a:p>
            <a:r>
              <a:rPr lang="en-US" b="1" dirty="0">
                <a:solidFill>
                  <a:schemeClr val="tx1"/>
                </a:solidFill>
              </a:rPr>
              <a:t>NWS Operational Advisory Team (NOAT</a:t>
            </a:r>
            <a:r>
              <a:rPr lang="en-US" b="1" dirty="0" smtClean="0">
                <a:solidFill>
                  <a:schemeClr val="tx1"/>
                </a:solidFill>
              </a:rPr>
              <a:t>)</a:t>
            </a:r>
            <a:endParaRPr lang="en-US" dirty="0">
              <a:solidFill>
                <a:schemeClr val="tx1"/>
              </a:solidFill>
            </a:endParaRPr>
          </a:p>
        </p:txBody>
      </p:sp>
      <p:sp>
        <p:nvSpPr>
          <p:cNvPr id="3" name="Content Placeholder 2"/>
          <p:cNvSpPr>
            <a:spLocks noGrp="1"/>
          </p:cNvSpPr>
          <p:nvPr>
            <p:ph idx="1"/>
          </p:nvPr>
        </p:nvSpPr>
        <p:spPr>
          <a:xfrm>
            <a:off x="457200" y="1063864"/>
            <a:ext cx="8229600" cy="4449763"/>
          </a:xfrm>
        </p:spPr>
        <p:txBody>
          <a:bodyPr/>
          <a:lstStyle/>
          <a:p>
            <a:r>
              <a:rPr lang="en-US" sz="2200" dirty="0"/>
              <a:t>The NOAT develops a yearly guidance memorandum that serves to guide the SDEB in making annual and multi-year program adjustments to ensure science development and demonstration activities are aligned with operational priorities</a:t>
            </a:r>
            <a:r>
              <a:rPr lang="en-US" sz="2200" dirty="0" smtClean="0"/>
              <a:t>.</a:t>
            </a:r>
          </a:p>
          <a:p>
            <a:pPr>
              <a:spcBef>
                <a:spcPts val="1200"/>
              </a:spcBef>
            </a:pPr>
            <a:r>
              <a:rPr lang="en-US" sz="2200" dirty="0" smtClean="0"/>
              <a:t>The </a:t>
            </a:r>
            <a:r>
              <a:rPr lang="en-US" sz="2200" dirty="0"/>
              <a:t>NOAT may be called on by the SDEB to provide an operational perspective when the SDEB is reviewing proposals.  </a:t>
            </a:r>
          </a:p>
          <a:p>
            <a:endParaRPr lang="en-US" sz="2200" dirty="0"/>
          </a:p>
        </p:txBody>
      </p:sp>
      <p:sp>
        <p:nvSpPr>
          <p:cNvPr id="4" name="Slide Number Placeholder 3"/>
          <p:cNvSpPr>
            <a:spLocks noGrp="1"/>
          </p:cNvSpPr>
          <p:nvPr>
            <p:ph type="sldNum" sz="quarter" idx="12"/>
          </p:nvPr>
        </p:nvSpPr>
        <p:spPr/>
        <p:txBody>
          <a:bodyPr/>
          <a:lstStyle/>
          <a:p>
            <a:pPr>
              <a:defRPr/>
            </a:pPr>
            <a:fld id="{6ECF5EF8-31B4-4F78-B46E-860652303D3D}" type="slidenum">
              <a:rPr lang="en-US" smtClean="0"/>
              <a:pPr>
                <a:defRPr/>
              </a:pPr>
              <a:t>5</a:t>
            </a:fld>
            <a:endParaRPr lang="en-US" dirty="0"/>
          </a:p>
        </p:txBody>
      </p:sp>
      <p:sp>
        <p:nvSpPr>
          <p:cNvPr id="5" name="Title 1"/>
          <p:cNvSpPr txBox="1">
            <a:spLocks/>
          </p:cNvSpPr>
          <p:nvPr/>
        </p:nvSpPr>
        <p:spPr bwMode="auto">
          <a:xfrm>
            <a:off x="457199" y="3214927"/>
            <a:ext cx="78232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a:lstStyle>
          <a:p>
            <a:r>
              <a:rPr lang="en-US" b="1" dirty="0" smtClean="0">
                <a:solidFill>
                  <a:schemeClr val="tx1"/>
                </a:solidFill>
              </a:rPr>
              <a:t>Independent Advisory Committee (IAC)</a:t>
            </a:r>
            <a:endParaRPr lang="en-US" dirty="0">
              <a:solidFill>
                <a:schemeClr val="tx1"/>
              </a:solidFill>
            </a:endParaRPr>
          </a:p>
        </p:txBody>
      </p:sp>
      <p:sp>
        <p:nvSpPr>
          <p:cNvPr id="6" name="Content Placeholder 2"/>
          <p:cNvSpPr txBox="1">
            <a:spLocks/>
          </p:cNvSpPr>
          <p:nvPr/>
        </p:nvSpPr>
        <p:spPr bwMode="auto">
          <a:xfrm>
            <a:off x="497518" y="4008067"/>
            <a:ext cx="8229600" cy="10861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t>The IAC is an external (non-NOAA) group of senior-level technical experts who are responsible for performing technical appraisals of the projects developed under the Science and Demonstration activities. </a:t>
            </a:r>
            <a:endParaRPr lang="en-US" sz="2000" dirty="0"/>
          </a:p>
        </p:txBody>
      </p:sp>
      <p:sp>
        <p:nvSpPr>
          <p:cNvPr id="7" name="Title 1"/>
          <p:cNvSpPr txBox="1">
            <a:spLocks/>
          </p:cNvSpPr>
          <p:nvPr/>
        </p:nvSpPr>
        <p:spPr bwMode="auto">
          <a:xfrm>
            <a:off x="660356" y="4798337"/>
            <a:ext cx="78232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a:lstStyle>
          <a:p>
            <a:r>
              <a:rPr lang="en-US" b="1" dirty="0">
                <a:solidFill>
                  <a:schemeClr val="tx1"/>
                </a:solidFill>
              </a:rPr>
              <a:t>Technical Advisory Group (TAG)</a:t>
            </a:r>
            <a:endParaRPr lang="en-US" dirty="0">
              <a:solidFill>
                <a:schemeClr val="tx1"/>
              </a:solidFill>
            </a:endParaRPr>
          </a:p>
        </p:txBody>
      </p:sp>
      <p:sp>
        <p:nvSpPr>
          <p:cNvPr id="8" name="Content Placeholder 2"/>
          <p:cNvSpPr txBox="1">
            <a:spLocks/>
          </p:cNvSpPr>
          <p:nvPr/>
        </p:nvSpPr>
        <p:spPr bwMode="auto">
          <a:xfrm>
            <a:off x="457198" y="5676465"/>
            <a:ext cx="8229600" cy="10979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The TAG may be </a:t>
            </a:r>
            <a:r>
              <a:rPr lang="en-US" sz="2000" dirty="0" smtClean="0"/>
              <a:t>called </a:t>
            </a:r>
            <a:r>
              <a:rPr lang="en-US" sz="2000" dirty="0"/>
              <a:t>on by the SDEB and the NOAT to provide subject matter expertise during the proposal review process. The TAG is an advisory group to the Executive Board and does not hold voting privileges. </a:t>
            </a:r>
            <a:endParaRPr lang="en-US" sz="2000" dirty="0"/>
          </a:p>
        </p:txBody>
      </p:sp>
    </p:spTree>
    <p:extLst>
      <p:ext uri="{BB962C8B-B14F-4D97-AF65-F5344CB8AC3E}">
        <p14:creationId xmlns:p14="http://schemas.microsoft.com/office/powerpoint/2010/main" val="2089349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7293" y="4648200"/>
            <a:ext cx="2068286"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4" descr="CA350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4059" y="4546785"/>
            <a:ext cx="276948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76200"/>
            <a:ext cx="8229600" cy="639762"/>
          </a:xfrm>
        </p:spPr>
        <p:txBody>
          <a:bodyPr>
            <a:noAutofit/>
          </a:bodyPr>
          <a:lstStyle/>
          <a:p>
            <a:r>
              <a:rPr lang="en-US" b="1" dirty="0" smtClean="0">
                <a:solidFill>
                  <a:schemeClr val="tx1"/>
                </a:solidFill>
                <a:latin typeface="Arial" panose="020B0604020202020204" pitchFamily="34" charset="0"/>
                <a:cs typeface="Arial" panose="020B0604020202020204" pitchFamily="34" charset="0"/>
              </a:rPr>
              <a:t>Weather Impacts on Society</a:t>
            </a:r>
            <a:endParaRPr lang="en-US" b="1" dirty="0">
              <a:solidFill>
                <a:schemeClr val="tx1"/>
              </a:solidFill>
              <a:latin typeface="Arial" panose="020B0604020202020204" pitchFamily="34" charset="0"/>
              <a:cs typeface="Arial" panose="020B0604020202020204" pitchFamily="34" charset="0"/>
            </a:endParaRPr>
          </a:p>
        </p:txBody>
      </p:sp>
      <p:sp>
        <p:nvSpPr>
          <p:cNvPr id="7" name="TextBox 6"/>
          <p:cNvSpPr txBox="1"/>
          <p:nvPr/>
        </p:nvSpPr>
        <p:spPr>
          <a:xfrm>
            <a:off x="511629" y="739914"/>
            <a:ext cx="8229600" cy="707886"/>
          </a:xfrm>
          <a:prstGeom prst="rect">
            <a:avLst/>
          </a:prstGeom>
          <a:noFill/>
        </p:spPr>
        <p:txBody>
          <a:bodyPr wrap="square" rtlCol="0">
            <a:spAutoFit/>
          </a:bodyPr>
          <a:lstStyle/>
          <a:p>
            <a:pPr eaLnBrk="1" hangingPunct="1"/>
            <a:r>
              <a:rPr lang="en-US" sz="2000" dirty="0" smtClean="0">
                <a:solidFill>
                  <a:srgbClr val="FFFF00"/>
                </a:solidFill>
                <a:latin typeface="Arial" charset="0"/>
              </a:rPr>
              <a:t>Since 1980 the US has experienced 148 weather-related disasters costing at least $1 billion in standardized losses (4.2 disasters per year) </a:t>
            </a:r>
            <a:endParaRPr lang="en-US" sz="2000" dirty="0">
              <a:solidFill>
                <a:srgbClr val="FFFF00"/>
              </a:solidFill>
              <a:latin typeface="Arial" charset="0"/>
            </a:endParaRPr>
          </a:p>
        </p:txBody>
      </p:sp>
      <p:pic>
        <p:nvPicPr>
          <p:cNvPr id="9" name="Picture 19" descr="http://www.arrl.org/news/features/2006/05/31/1/HurricaneRita0905.jpg"/>
          <p:cNvPicPr>
            <a:picLocks noGrp="1" noChangeAspect="1" noChangeArrowheads="1"/>
          </p:cNvPicPr>
          <p:nvPr>
            <p:ph idx="1"/>
          </p:nvPr>
        </p:nvPicPr>
        <p:blipFill>
          <a:blip r:embed="rId5" cstate="print">
            <a:lum bright="6000"/>
          </a:blip>
          <a:srcRect l="5542" t="24611" r="6468" b="4189"/>
          <a:stretch>
            <a:fillRect/>
          </a:stretch>
        </p:blipFill>
        <p:spPr bwMode="auto">
          <a:xfrm>
            <a:off x="178667" y="2286000"/>
            <a:ext cx="1808046" cy="1828800"/>
          </a:xfrm>
          <a:prstGeom prst="rect">
            <a:avLst/>
          </a:prstGeom>
          <a:noFill/>
          <a:ln w="9525">
            <a:noFill/>
            <a:miter lim="800000"/>
            <a:headEnd/>
            <a:tailEnd/>
          </a:ln>
          <a:effectLst>
            <a:outerShdw blurRad="63500" dist="89803" dir="2700000" algn="ctr" rotWithShape="0">
              <a:schemeClr val="bg1">
                <a:alpha val="74998"/>
              </a:schemeClr>
            </a:outerShdw>
          </a:effectLst>
        </p:spPr>
      </p:pic>
      <p:sp>
        <p:nvSpPr>
          <p:cNvPr id="14" name="TextBox 13"/>
          <p:cNvSpPr txBox="1"/>
          <p:nvPr/>
        </p:nvSpPr>
        <p:spPr>
          <a:xfrm>
            <a:off x="310313" y="4143997"/>
            <a:ext cx="1676400" cy="307777"/>
          </a:xfrm>
          <a:prstGeom prst="rect">
            <a:avLst/>
          </a:prstGeom>
          <a:noFill/>
        </p:spPr>
        <p:txBody>
          <a:bodyPr wrap="square" rtlCol="0">
            <a:spAutoFit/>
          </a:bodyPr>
          <a:lstStyle/>
          <a:p>
            <a:pPr algn="ctr" eaLnBrk="1" hangingPunct="1"/>
            <a:r>
              <a:rPr lang="en-US" sz="1400" dirty="0" smtClean="0">
                <a:latin typeface="Arial" charset="0"/>
              </a:rPr>
              <a:t>Hurricanes</a:t>
            </a:r>
            <a:endParaRPr lang="en-US" sz="1400" dirty="0">
              <a:latin typeface="Arial" charset="0"/>
            </a:endParaRPr>
          </a:p>
        </p:txBody>
      </p:sp>
      <p:sp>
        <p:nvSpPr>
          <p:cNvPr id="15" name="TextBox 14"/>
          <p:cNvSpPr txBox="1"/>
          <p:nvPr/>
        </p:nvSpPr>
        <p:spPr>
          <a:xfrm>
            <a:off x="2158767" y="4038600"/>
            <a:ext cx="1676400" cy="307777"/>
          </a:xfrm>
          <a:prstGeom prst="rect">
            <a:avLst/>
          </a:prstGeom>
          <a:noFill/>
        </p:spPr>
        <p:txBody>
          <a:bodyPr wrap="square" rtlCol="0">
            <a:spAutoFit/>
          </a:bodyPr>
          <a:lstStyle/>
          <a:p>
            <a:pPr algn="ctr" eaLnBrk="1" hangingPunct="1"/>
            <a:r>
              <a:rPr lang="en-US" sz="1400" dirty="0" smtClean="0">
                <a:latin typeface="Arial" charset="0"/>
              </a:rPr>
              <a:t>Tornadoes</a:t>
            </a:r>
            <a:endParaRPr lang="en-US" sz="1400" dirty="0">
              <a:latin typeface="Arial" charset="0"/>
            </a:endParaRPr>
          </a:p>
        </p:txBody>
      </p:sp>
      <p:sp>
        <p:nvSpPr>
          <p:cNvPr id="17" name="TextBox 16"/>
          <p:cNvSpPr txBox="1"/>
          <p:nvPr/>
        </p:nvSpPr>
        <p:spPr>
          <a:xfrm>
            <a:off x="4005666" y="4189511"/>
            <a:ext cx="1676400" cy="307777"/>
          </a:xfrm>
          <a:prstGeom prst="rect">
            <a:avLst/>
          </a:prstGeom>
          <a:noFill/>
        </p:spPr>
        <p:txBody>
          <a:bodyPr wrap="square" rtlCol="0">
            <a:spAutoFit/>
          </a:bodyPr>
          <a:lstStyle/>
          <a:p>
            <a:pPr algn="ctr" eaLnBrk="1" hangingPunct="1"/>
            <a:r>
              <a:rPr lang="en-US" sz="1400" dirty="0" smtClean="0">
                <a:latin typeface="Arial" charset="0"/>
              </a:rPr>
              <a:t>Floods</a:t>
            </a:r>
            <a:endParaRPr lang="en-US" sz="1400" dirty="0">
              <a:latin typeface="Arial" charset="0"/>
            </a:endParaRPr>
          </a:p>
        </p:txBody>
      </p:sp>
      <p:sp>
        <p:nvSpPr>
          <p:cNvPr id="18" name="TextBox 17"/>
          <p:cNvSpPr txBox="1"/>
          <p:nvPr/>
        </p:nvSpPr>
        <p:spPr>
          <a:xfrm>
            <a:off x="2592589" y="6433214"/>
            <a:ext cx="1676400" cy="307777"/>
          </a:xfrm>
          <a:prstGeom prst="rect">
            <a:avLst/>
          </a:prstGeom>
          <a:noFill/>
        </p:spPr>
        <p:txBody>
          <a:bodyPr wrap="square" rtlCol="0">
            <a:spAutoFit/>
          </a:bodyPr>
          <a:lstStyle/>
          <a:p>
            <a:pPr algn="ctr" eaLnBrk="1" hangingPunct="1"/>
            <a:r>
              <a:rPr lang="en-US" sz="1400" dirty="0" smtClean="0">
                <a:latin typeface="Arial" charset="0"/>
              </a:rPr>
              <a:t>Volcanic Ash</a:t>
            </a:r>
            <a:endParaRPr lang="en-US" sz="1400" dirty="0">
              <a:latin typeface="Arial" charset="0"/>
            </a:endParaRPr>
          </a:p>
        </p:txBody>
      </p:sp>
      <p:pic>
        <p:nvPicPr>
          <p:cNvPr id="20" name="Picture 19" descr="tornado.jpg"/>
          <p:cNvPicPr>
            <a:picLocks noChangeAspect="1"/>
          </p:cNvPicPr>
          <p:nvPr/>
        </p:nvPicPr>
        <p:blipFill>
          <a:blip r:embed="rId6" cstate="print"/>
          <a:srcRect l="10112" r="19103"/>
          <a:stretch>
            <a:fillRect/>
          </a:stretch>
        </p:blipFill>
        <p:spPr>
          <a:xfrm>
            <a:off x="1986713" y="2207061"/>
            <a:ext cx="1879134" cy="1828800"/>
          </a:xfrm>
          <a:prstGeom prst="rect">
            <a:avLst/>
          </a:prstGeom>
        </p:spPr>
      </p:pic>
      <p:pic>
        <p:nvPicPr>
          <p:cNvPr id="21" name="Picture 20" descr="East Avenue West Warwick, RI near crest 20.6 ft.jpg"/>
          <p:cNvPicPr>
            <a:picLocks noChangeAspect="1"/>
          </p:cNvPicPr>
          <p:nvPr/>
        </p:nvPicPr>
        <p:blipFill>
          <a:blip r:embed="rId7" cstate="print"/>
          <a:srcRect l="6257" r="15525"/>
          <a:stretch>
            <a:fillRect/>
          </a:stretch>
        </p:blipFill>
        <p:spPr bwMode="auto">
          <a:xfrm>
            <a:off x="3865847" y="2362200"/>
            <a:ext cx="1896767" cy="1828800"/>
          </a:xfrm>
          <a:prstGeom prst="rect">
            <a:avLst/>
          </a:prstGeom>
          <a:noFill/>
          <a:ln>
            <a:noFill/>
          </a:ln>
          <a:effectLst>
            <a:outerShdw blurRad="63500" dist="38100" dir="13500000" algn="br" rotWithShape="0">
              <a:srgbClr val="000000">
                <a:alpha val="39998"/>
              </a:srgbClr>
            </a:outerShdw>
          </a:effectLst>
          <a:extLst/>
        </p:spPr>
      </p:pic>
      <p:pic>
        <p:nvPicPr>
          <p:cNvPr id="22" name="Picture 21" descr="Chicago snow.jpg"/>
          <p:cNvPicPr>
            <a:picLocks noChangeAspect="1"/>
          </p:cNvPicPr>
          <p:nvPr/>
        </p:nvPicPr>
        <p:blipFill>
          <a:blip r:embed="rId8" cstate="print"/>
          <a:srcRect l="9636" t="14000" r="20545" b="6500"/>
          <a:stretch>
            <a:fillRect/>
          </a:stretch>
        </p:blipFill>
        <p:spPr>
          <a:xfrm>
            <a:off x="5562600" y="2133600"/>
            <a:ext cx="2208363" cy="1828800"/>
          </a:xfrm>
          <a:prstGeom prst="rect">
            <a:avLst/>
          </a:prstGeom>
        </p:spPr>
      </p:pic>
      <p:sp>
        <p:nvSpPr>
          <p:cNvPr id="16" name="TextBox 15"/>
          <p:cNvSpPr txBox="1"/>
          <p:nvPr/>
        </p:nvSpPr>
        <p:spPr>
          <a:xfrm>
            <a:off x="511629" y="1447800"/>
            <a:ext cx="8098971" cy="646331"/>
          </a:xfrm>
          <a:prstGeom prst="rect">
            <a:avLst/>
          </a:prstGeom>
          <a:noFill/>
        </p:spPr>
        <p:txBody>
          <a:bodyPr wrap="square" rtlCol="0">
            <a:spAutoFit/>
          </a:bodyPr>
          <a:lstStyle/>
          <a:p>
            <a:pPr algn="ctr" eaLnBrk="1" hangingPunct="1"/>
            <a:r>
              <a:rPr lang="en-US" b="1" dirty="0" smtClean="0">
                <a:latin typeface="Arial" charset="0"/>
              </a:rPr>
              <a:t>During 2011-2014 there were 41 $1 billion disasters – more than half were caused by tornadoes &amp; severe thunderstorms</a:t>
            </a:r>
            <a:endParaRPr lang="en-US" b="1" dirty="0">
              <a:latin typeface="Arial" charset="0"/>
            </a:endParaRPr>
          </a:p>
        </p:txBody>
      </p:sp>
      <p:pic>
        <p:nvPicPr>
          <p:cNvPr id="26" name="Picture 6" descr="ejafjalla16apr2010-mfulle4118j"/>
          <p:cNvPicPr>
            <a:picLocks noChangeAspect="1" noChangeArrowheads="1"/>
          </p:cNvPicPr>
          <p:nvPr/>
        </p:nvPicPr>
        <p:blipFill>
          <a:blip r:embed="rId9"/>
          <a:srcRect/>
          <a:stretch>
            <a:fillRect/>
          </a:stretch>
        </p:blipFill>
        <p:spPr bwMode="auto">
          <a:xfrm flipH="1">
            <a:off x="2057400" y="4648200"/>
            <a:ext cx="2746778" cy="1828800"/>
          </a:xfrm>
          <a:prstGeom prst="rect">
            <a:avLst/>
          </a:prstGeom>
          <a:noFill/>
          <a:ln w="9525">
            <a:noFill/>
            <a:miter lim="800000"/>
            <a:headEnd/>
            <a:tailEnd/>
          </a:ln>
        </p:spPr>
      </p:pic>
      <p:sp>
        <p:nvSpPr>
          <p:cNvPr id="27" name="TextBox 26"/>
          <p:cNvSpPr txBox="1"/>
          <p:nvPr/>
        </p:nvSpPr>
        <p:spPr>
          <a:xfrm>
            <a:off x="5682066" y="4015839"/>
            <a:ext cx="1676400" cy="307777"/>
          </a:xfrm>
          <a:prstGeom prst="rect">
            <a:avLst/>
          </a:prstGeom>
          <a:noFill/>
        </p:spPr>
        <p:txBody>
          <a:bodyPr wrap="square" rtlCol="0">
            <a:spAutoFit/>
          </a:bodyPr>
          <a:lstStyle/>
          <a:p>
            <a:pPr algn="ctr" eaLnBrk="1" hangingPunct="1"/>
            <a:r>
              <a:rPr lang="en-US" sz="1400" dirty="0" smtClean="0">
                <a:latin typeface="Arial" charset="0"/>
              </a:rPr>
              <a:t>Blizzards</a:t>
            </a:r>
            <a:endParaRPr lang="en-US" sz="1400" dirty="0">
              <a:latin typeface="Arial" charset="0"/>
            </a:endParaRPr>
          </a:p>
        </p:txBody>
      </p:sp>
      <p:sp>
        <p:nvSpPr>
          <p:cNvPr id="28" name="TextBox 27"/>
          <p:cNvSpPr txBox="1"/>
          <p:nvPr/>
        </p:nvSpPr>
        <p:spPr>
          <a:xfrm>
            <a:off x="7023541" y="6474023"/>
            <a:ext cx="1999467" cy="307777"/>
          </a:xfrm>
          <a:prstGeom prst="rect">
            <a:avLst/>
          </a:prstGeom>
          <a:noFill/>
        </p:spPr>
        <p:txBody>
          <a:bodyPr wrap="square" rtlCol="0">
            <a:spAutoFit/>
          </a:bodyPr>
          <a:lstStyle/>
          <a:p>
            <a:pPr algn="ctr" eaLnBrk="1" hangingPunct="1"/>
            <a:r>
              <a:rPr lang="en-US" sz="1400" dirty="0" smtClean="0">
                <a:latin typeface="Arial" charset="0"/>
              </a:rPr>
              <a:t>Solar storms</a:t>
            </a:r>
            <a:endParaRPr lang="en-US" sz="1400" dirty="0">
              <a:latin typeface="Arial" charset="0"/>
            </a:endParaRPr>
          </a:p>
        </p:txBody>
      </p:sp>
      <p:sp>
        <p:nvSpPr>
          <p:cNvPr id="29" name="TextBox 28"/>
          <p:cNvSpPr txBox="1"/>
          <p:nvPr/>
        </p:nvSpPr>
        <p:spPr>
          <a:xfrm>
            <a:off x="4843866" y="6397823"/>
            <a:ext cx="2090334" cy="307777"/>
          </a:xfrm>
          <a:prstGeom prst="rect">
            <a:avLst/>
          </a:prstGeom>
          <a:noFill/>
        </p:spPr>
        <p:txBody>
          <a:bodyPr wrap="square" rtlCol="0">
            <a:spAutoFit/>
          </a:bodyPr>
          <a:lstStyle/>
          <a:p>
            <a:pPr algn="ctr" eaLnBrk="1" hangingPunct="1"/>
            <a:r>
              <a:rPr lang="en-US" sz="1400" dirty="0" smtClean="0">
                <a:latin typeface="Arial" charset="0"/>
              </a:rPr>
              <a:t>Fog and Low Cloud</a:t>
            </a:r>
            <a:endParaRPr lang="en-US" sz="1400" dirty="0">
              <a:latin typeface="Arial" charset="0"/>
            </a:endParaRPr>
          </a:p>
        </p:txBody>
      </p:sp>
      <p:sp>
        <p:nvSpPr>
          <p:cNvPr id="30" name="TextBox 29"/>
          <p:cNvSpPr txBox="1"/>
          <p:nvPr/>
        </p:nvSpPr>
        <p:spPr>
          <a:xfrm>
            <a:off x="7391400" y="4264223"/>
            <a:ext cx="1748155" cy="307777"/>
          </a:xfrm>
          <a:prstGeom prst="rect">
            <a:avLst/>
          </a:prstGeom>
          <a:noFill/>
        </p:spPr>
        <p:txBody>
          <a:bodyPr wrap="square" rtlCol="0">
            <a:spAutoFit/>
          </a:bodyPr>
          <a:lstStyle/>
          <a:p>
            <a:pPr algn="ctr" eaLnBrk="1" hangingPunct="1"/>
            <a:r>
              <a:rPr lang="en-US" sz="1400" dirty="0" smtClean="0">
                <a:latin typeface="Arial" charset="0"/>
              </a:rPr>
              <a:t>Lightning</a:t>
            </a:r>
            <a:endParaRPr lang="en-US" sz="1400" dirty="0">
              <a:latin typeface="Arial" charset="0"/>
            </a:endParaRPr>
          </a:p>
        </p:txBody>
      </p:sp>
      <p:pic>
        <p:nvPicPr>
          <p:cNvPr id="31"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4572000"/>
            <a:ext cx="2437957"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310313" y="6413415"/>
            <a:ext cx="1676400" cy="307777"/>
          </a:xfrm>
          <a:prstGeom prst="rect">
            <a:avLst/>
          </a:prstGeom>
          <a:noFill/>
        </p:spPr>
        <p:txBody>
          <a:bodyPr wrap="square" rtlCol="0">
            <a:spAutoFit/>
          </a:bodyPr>
          <a:lstStyle/>
          <a:p>
            <a:pPr algn="ctr" eaLnBrk="1" hangingPunct="1"/>
            <a:r>
              <a:rPr lang="en-US" sz="1400" dirty="0" smtClean="0">
                <a:latin typeface="Arial" charset="0"/>
              </a:rPr>
              <a:t>Forest Fires</a:t>
            </a:r>
            <a:endParaRPr lang="en-US" sz="1400" dirty="0">
              <a:latin typeface="Arial" charset="0"/>
            </a:endParaRPr>
          </a:p>
        </p:txBody>
      </p:sp>
      <p:pic>
        <p:nvPicPr>
          <p:cNvPr id="1126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71996" y="2293660"/>
            <a:ext cx="1862611" cy="197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14991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004" y="894045"/>
            <a:ext cx="9432099" cy="1143000"/>
          </a:xfrm>
        </p:spPr>
        <p:txBody>
          <a:bodyPr/>
          <a:lstStyle/>
          <a:p>
            <a:r>
              <a:rPr lang="en-US" b="1" dirty="0">
                <a:solidFill>
                  <a:schemeClr val="tx1"/>
                </a:solidFill>
              </a:rPr>
              <a:t>The </a:t>
            </a:r>
            <a:r>
              <a:rPr lang="en-US" b="1" dirty="0" smtClean="0">
                <a:solidFill>
                  <a:schemeClr val="tx1"/>
                </a:solidFill>
              </a:rPr>
              <a:t>2015 GOES-R </a:t>
            </a:r>
            <a:r>
              <a:rPr lang="en-US" b="1" dirty="0">
                <a:solidFill>
                  <a:schemeClr val="tx1"/>
                </a:solidFill>
              </a:rPr>
              <a:t>Proving Ground at the </a:t>
            </a:r>
            <a:r>
              <a:rPr lang="en-US" b="1" dirty="0" smtClean="0">
                <a:solidFill>
                  <a:schemeClr val="tx1"/>
                </a:solidFill>
              </a:rPr>
              <a:t/>
            </a:r>
            <a:br>
              <a:rPr lang="en-US" b="1" dirty="0" smtClean="0">
                <a:solidFill>
                  <a:schemeClr val="tx1"/>
                </a:solidFill>
              </a:rPr>
            </a:br>
            <a:r>
              <a:rPr lang="en-US" b="1" dirty="0" smtClean="0">
                <a:solidFill>
                  <a:schemeClr val="tx1"/>
                </a:solidFill>
              </a:rPr>
              <a:t>Hazardous </a:t>
            </a:r>
            <a:r>
              <a:rPr lang="en-US" b="1" dirty="0">
                <a:solidFill>
                  <a:schemeClr val="tx1"/>
                </a:solidFill>
              </a:rPr>
              <a:t>Weather </a:t>
            </a:r>
            <a:r>
              <a:rPr lang="en-US" b="1" dirty="0" err="1" smtClean="0">
                <a:solidFill>
                  <a:schemeClr val="tx1"/>
                </a:solidFill>
              </a:rPr>
              <a:t>Testbed</a:t>
            </a:r>
            <a:r>
              <a:rPr lang="en-US" b="1" dirty="0">
                <a:solidFill>
                  <a:schemeClr val="tx1"/>
                </a:solidFill>
              </a:rPr>
              <a:t/>
            </a:r>
            <a:br>
              <a:rPr lang="en-US" b="1" dirty="0">
                <a:solidFill>
                  <a:schemeClr val="tx1"/>
                </a:solidFill>
              </a:rPr>
            </a:br>
            <a:r>
              <a:rPr lang="en-US" sz="2800" b="1" dirty="0">
                <a:solidFill>
                  <a:srgbClr val="FFFF00"/>
                </a:solidFill>
              </a:rPr>
              <a:t>http://goesrhwt.blogspot.com/</a:t>
            </a:r>
            <a:br>
              <a:rPr lang="en-US" sz="2800" b="1" dirty="0">
                <a:solidFill>
                  <a:srgbClr val="FFFF00"/>
                </a:solidFill>
              </a:rPr>
            </a:br>
            <a:r>
              <a:rPr lang="en-US" sz="2800" b="1" dirty="0">
                <a:solidFill>
                  <a:srgbClr val="FFFF00"/>
                </a:solidFill>
              </a:rPr>
              <a:t>http://hwt.nssl.noaa.gov/spring_experiment/</a:t>
            </a:r>
          </a:p>
        </p:txBody>
      </p:sp>
      <p:sp>
        <p:nvSpPr>
          <p:cNvPr id="4" name="Slide Number Placeholder 3"/>
          <p:cNvSpPr>
            <a:spLocks noGrp="1"/>
          </p:cNvSpPr>
          <p:nvPr>
            <p:ph type="sldNum" sz="quarter" idx="12"/>
          </p:nvPr>
        </p:nvSpPr>
        <p:spPr/>
        <p:txBody>
          <a:bodyPr/>
          <a:lstStyle/>
          <a:p>
            <a:pPr>
              <a:defRPr/>
            </a:pPr>
            <a:fld id="{6ECF5EF8-31B4-4F78-B46E-860652303D3D}" type="slidenum">
              <a:rPr lang="en-US" smtClean="0"/>
              <a:pPr>
                <a:defRPr/>
              </a:pPr>
              <a:t>7</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139" y="2439996"/>
            <a:ext cx="3878499" cy="4443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39996"/>
            <a:ext cx="5502254" cy="4443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61331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ECF5EF8-31B4-4F78-B46E-860652303D3D}" type="slidenum">
              <a:rPr lang="en-US" smtClean="0">
                <a:solidFill>
                  <a:prstClr val="black"/>
                </a:solidFill>
              </a:rPr>
              <a:pPr>
                <a:defRPr/>
              </a:pPr>
              <a:t>8</a:t>
            </a:fld>
            <a:endParaRPr lang="en-US" dirty="0">
              <a:solidFill>
                <a:prstClr val="black"/>
              </a:solidFill>
            </a:endParaRPr>
          </a:p>
        </p:txBody>
      </p:sp>
      <p:sp>
        <p:nvSpPr>
          <p:cNvPr id="5" name="Title 11"/>
          <p:cNvSpPr>
            <a:spLocks noGrp="1"/>
          </p:cNvSpPr>
          <p:nvPr>
            <p:ph type="title"/>
          </p:nvPr>
        </p:nvSpPr>
        <p:spPr>
          <a:xfrm>
            <a:off x="457200" y="-76200"/>
            <a:ext cx="8229600" cy="1143000"/>
          </a:xfrm>
        </p:spPr>
        <p:txBody>
          <a:bodyPr>
            <a:normAutofit/>
          </a:bodyPr>
          <a:lstStyle/>
          <a:p>
            <a:r>
              <a:rPr lang="en-US" sz="3200" b="1" dirty="0" smtClean="0">
                <a:solidFill>
                  <a:schemeClr val="tx1"/>
                </a:solidFill>
              </a:rPr>
              <a:t>GOES-14 </a:t>
            </a:r>
            <a:r>
              <a:rPr lang="en-US" sz="3200" b="1" dirty="0">
                <a:solidFill>
                  <a:schemeClr val="tx1"/>
                </a:solidFill>
              </a:rPr>
              <a:t>Super Rapid Scan Operations </a:t>
            </a:r>
            <a:r>
              <a:rPr lang="en-US" sz="3200" b="1" dirty="0" smtClean="0">
                <a:solidFill>
                  <a:schemeClr val="tx1"/>
                </a:solidFill>
              </a:rPr>
              <a:t/>
            </a:r>
            <a:br>
              <a:rPr lang="en-US" sz="3200" b="1" dirty="0" smtClean="0">
                <a:solidFill>
                  <a:schemeClr val="tx1"/>
                </a:solidFill>
              </a:rPr>
            </a:br>
            <a:r>
              <a:rPr lang="en-US" sz="3200" b="1" dirty="0" smtClean="0">
                <a:solidFill>
                  <a:schemeClr val="tx1"/>
                </a:solidFill>
              </a:rPr>
              <a:t>to </a:t>
            </a:r>
            <a:r>
              <a:rPr lang="en-US" sz="3200" b="1" dirty="0">
                <a:solidFill>
                  <a:schemeClr val="tx1"/>
                </a:solidFill>
              </a:rPr>
              <a:t>Prepare for </a:t>
            </a:r>
            <a:r>
              <a:rPr lang="en-US" sz="3200" b="1" dirty="0" smtClean="0">
                <a:solidFill>
                  <a:schemeClr val="tx1"/>
                </a:solidFill>
              </a:rPr>
              <a:t>GOES-R (SRSOR)</a:t>
            </a:r>
            <a:endParaRPr lang="en-US" sz="3200" b="1" dirty="0">
              <a:solidFill>
                <a:schemeClr val="tx1"/>
              </a:solidFill>
            </a:endParaRPr>
          </a:p>
        </p:txBody>
      </p:sp>
      <p:sp>
        <p:nvSpPr>
          <p:cNvPr id="6" name="Content Placeholder 12"/>
          <p:cNvSpPr>
            <a:spLocks noGrp="1"/>
          </p:cNvSpPr>
          <p:nvPr>
            <p:ph sz="half" idx="1"/>
          </p:nvPr>
        </p:nvSpPr>
        <p:spPr>
          <a:xfrm>
            <a:off x="152400" y="1212215"/>
            <a:ext cx="4495800" cy="5112385"/>
          </a:xfrm>
        </p:spPr>
        <p:txBody>
          <a:bodyPr>
            <a:noAutofit/>
          </a:bodyPr>
          <a:lstStyle/>
          <a:p>
            <a:pPr marL="0" indent="0">
              <a:buNone/>
              <a:defRPr/>
            </a:pPr>
            <a:r>
              <a:rPr lang="en-US" sz="2400" dirty="0" smtClean="0">
                <a:solidFill>
                  <a:srgbClr val="FFFF00"/>
                </a:solidFill>
              </a:rPr>
              <a:t>SRSOR plans for 2015 : </a:t>
            </a:r>
            <a:r>
              <a:rPr lang="en-US" sz="2400" dirty="0">
                <a:solidFill>
                  <a:srgbClr val="FFFF00"/>
                </a:solidFill>
              </a:rPr>
              <a:t>May </a:t>
            </a:r>
            <a:r>
              <a:rPr lang="en-US" sz="2400" dirty="0" smtClean="0">
                <a:solidFill>
                  <a:srgbClr val="FFFF00"/>
                </a:solidFill>
              </a:rPr>
              <a:t>18-June </a:t>
            </a:r>
            <a:r>
              <a:rPr lang="en-US" sz="2400" dirty="0" smtClean="0">
                <a:solidFill>
                  <a:srgbClr val="FFFF00"/>
                </a:solidFill>
              </a:rPr>
              <a:t>12 (includes PECAN support June 1-12), </a:t>
            </a:r>
            <a:r>
              <a:rPr lang="en-US" sz="2400" dirty="0">
                <a:solidFill>
                  <a:srgbClr val="FFFF00"/>
                </a:solidFill>
              </a:rPr>
              <a:t>and August </a:t>
            </a:r>
            <a:r>
              <a:rPr lang="en-US" sz="2400" dirty="0" smtClean="0">
                <a:solidFill>
                  <a:srgbClr val="FFFF00"/>
                </a:solidFill>
              </a:rPr>
              <a:t>10-22: </a:t>
            </a:r>
          </a:p>
          <a:p>
            <a:pPr marL="457200" lvl="1" indent="0">
              <a:buNone/>
              <a:defRPr/>
            </a:pPr>
            <a:r>
              <a:rPr lang="en-US" sz="1800" i="1" dirty="0" smtClean="0"/>
              <a:t>http://cimss.ssec.wisc.edu/goes/</a:t>
            </a:r>
          </a:p>
          <a:p>
            <a:pPr marL="457200" lvl="1" indent="0">
              <a:buNone/>
              <a:defRPr/>
            </a:pPr>
            <a:r>
              <a:rPr lang="en-US" sz="1800" i="1" dirty="0" smtClean="0"/>
              <a:t>srsor2015/GOES-14_SRSOR.html</a:t>
            </a:r>
            <a:r>
              <a:rPr lang="en-US" sz="2000" i="1" dirty="0" smtClean="0"/>
              <a:t/>
            </a:r>
            <a:br>
              <a:rPr lang="en-US" sz="2000" i="1" dirty="0" smtClean="0"/>
            </a:br>
            <a:endParaRPr lang="en-US" sz="1000" i="1" dirty="0" smtClean="0"/>
          </a:p>
          <a:p>
            <a:pPr marL="0" indent="0">
              <a:lnSpc>
                <a:spcPct val="95000"/>
              </a:lnSpc>
              <a:buNone/>
              <a:defRPr/>
            </a:pPr>
            <a:r>
              <a:rPr lang="en-US" sz="2000" b="1" dirty="0" smtClean="0">
                <a:solidFill>
                  <a:srgbClr val="FFFF00"/>
                </a:solidFill>
              </a:rPr>
              <a:t>GOES-14 </a:t>
            </a:r>
            <a:r>
              <a:rPr lang="en-US" sz="2000" b="1" dirty="0">
                <a:solidFill>
                  <a:srgbClr val="FFFF00"/>
                </a:solidFill>
              </a:rPr>
              <a:t>provided very unique data and offered a glimpse into the possibilities that will be provided by the ABI on GOES-R in one minute mesoscale </a:t>
            </a:r>
            <a:r>
              <a:rPr lang="en-US" sz="2000" b="1" dirty="0" smtClean="0">
                <a:solidFill>
                  <a:srgbClr val="FFFF00"/>
                </a:solidFill>
              </a:rPr>
              <a:t>imagery</a:t>
            </a:r>
          </a:p>
          <a:p>
            <a:pPr marL="0" indent="0">
              <a:lnSpc>
                <a:spcPct val="95000"/>
              </a:lnSpc>
              <a:buNone/>
              <a:defRPr/>
            </a:pPr>
            <a:endParaRPr lang="en-US" sz="2000" b="1" dirty="0">
              <a:solidFill>
                <a:srgbClr val="FFFF00"/>
              </a:solidFill>
            </a:endParaRPr>
          </a:p>
          <a:p>
            <a:pPr marL="0" indent="0">
              <a:lnSpc>
                <a:spcPct val="95000"/>
              </a:lnSpc>
              <a:buNone/>
              <a:defRPr/>
            </a:pPr>
            <a:r>
              <a:rPr lang="en-US" sz="2000" b="1" dirty="0" smtClean="0">
                <a:solidFill>
                  <a:srgbClr val="FFFF00"/>
                </a:solidFill>
              </a:rPr>
              <a:t>GOES-14 SRSOR 2016 request submitted to support VORTEX-SE February-April/May prior to GOES-R going operational.</a:t>
            </a:r>
            <a:r>
              <a:rPr lang="en-US" sz="2000" b="1" dirty="0" smtClean="0">
                <a:solidFill>
                  <a:srgbClr val="FFFF00"/>
                </a:solidFill>
              </a:rPr>
              <a:t/>
            </a:r>
            <a:br>
              <a:rPr lang="en-US" sz="2000" b="1" dirty="0" smtClean="0">
                <a:solidFill>
                  <a:srgbClr val="FFFF00"/>
                </a:solidFill>
              </a:rPr>
            </a:br>
            <a:endParaRPr lang="en-US" sz="2000" b="1" dirty="0">
              <a:solidFill>
                <a:srgbClr val="FFFF00"/>
              </a:solidFill>
            </a:endParaRPr>
          </a:p>
        </p:txBody>
      </p:sp>
      <p:sp>
        <p:nvSpPr>
          <p:cNvPr id="7" name="Slide Number Placeholder 10"/>
          <p:cNvSpPr txBox="1">
            <a:spLocks/>
          </p:cNvSpPr>
          <p:nvPr/>
        </p:nvSpPr>
        <p:spPr>
          <a:xfrm>
            <a:off x="6553200" y="6416723"/>
            <a:ext cx="21336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B8BF32-6F5A-422F-A146-B65F2B98D5BA}" type="slidenum">
              <a:rPr lang="en-US" smtClean="0">
                <a:solidFill>
                  <a:srgbClr val="000000"/>
                </a:solidFill>
              </a:rPr>
              <a:pPr/>
              <a:t>8</a:t>
            </a:fld>
            <a:endParaRPr lang="en-US" dirty="0">
              <a:solidFill>
                <a:srgbClr val="000000"/>
              </a:solidFill>
            </a:endParaRPr>
          </a:p>
        </p:txBody>
      </p:sp>
      <p:pic>
        <p:nvPicPr>
          <p:cNvPr id="2" name="800x800_AGOES14_B1_CON_LA_animated_2015138_113000_182_2015138_132400_182_EB_TSTORM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94634" y="1407666"/>
            <a:ext cx="4230161" cy="4230161"/>
          </a:xfrm>
          <a:prstGeom prst="rect">
            <a:avLst/>
          </a:prstGeom>
        </p:spPr>
      </p:pic>
      <p:pic>
        <p:nvPicPr>
          <p:cNvPr id="1026" name="Picture 2" descr="yesterday Reports Graph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3429" y="1407666"/>
            <a:ext cx="2461365" cy="1725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2857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5"/>
          <p:cNvSpPr txBox="1">
            <a:spLocks/>
          </p:cNvSpPr>
          <p:nvPr/>
        </p:nvSpPr>
        <p:spPr>
          <a:xfrm>
            <a:off x="6997296" y="6503223"/>
            <a:ext cx="2133600" cy="365125"/>
          </a:xfrm>
          <a:prstGeom prst="rect">
            <a:avLst/>
          </a:prstGeom>
        </p:spPr>
        <p:txBody>
          <a:bodyPr vert="horz" lIns="91440" tIns="45720" rIns="91440" bIns="45720" rtlCol="0" anchor="b"/>
          <a:lstStyle>
            <a:defPPr>
              <a:defRPr lang="en-US"/>
            </a:defPPr>
            <a:lvl1pPr algn="r" rtl="0" fontAlgn="auto">
              <a:spcBef>
                <a:spcPts val="0"/>
              </a:spcBef>
              <a:spcAft>
                <a:spcPts val="0"/>
              </a:spcAft>
              <a:defRPr sz="1200" kern="1200">
                <a:solidFill>
                  <a:schemeClr val="bg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dirty="0" smtClean="0">
                <a:solidFill>
                  <a:prstClr val="white"/>
                </a:solidFill>
              </a:rPr>
              <a:t>29</a:t>
            </a:r>
            <a:endParaRPr lang="en-US" dirty="0">
              <a:solidFill>
                <a:prstClr val="white"/>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4" y="1285361"/>
            <a:ext cx="9144000" cy="4774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8268" y="3309349"/>
            <a:ext cx="2743200" cy="1587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859692" y="836482"/>
            <a:ext cx="5424616" cy="369332"/>
          </a:xfrm>
          <a:prstGeom prst="rect">
            <a:avLst/>
          </a:prstGeom>
        </p:spPr>
        <p:txBody>
          <a:bodyPr wrap="square">
            <a:spAutoFit/>
          </a:bodyPr>
          <a:lstStyle/>
          <a:p>
            <a:pPr fontAlgn="base">
              <a:spcBef>
                <a:spcPct val="0"/>
              </a:spcBef>
              <a:spcAft>
                <a:spcPct val="0"/>
              </a:spcAft>
            </a:pPr>
            <a:r>
              <a:rPr lang="en-US" dirty="0">
                <a:solidFill>
                  <a:srgbClr val="FFC000"/>
                </a:solidFill>
                <a:latin typeface="Arial" charset="0"/>
              </a:rPr>
              <a:t>http://www.goes-r.gov/users/risk-reduce/index.html</a:t>
            </a:r>
          </a:p>
        </p:txBody>
      </p:sp>
      <p:sp>
        <p:nvSpPr>
          <p:cNvPr id="8" name="Title 1"/>
          <p:cNvSpPr>
            <a:spLocks noGrp="1"/>
          </p:cNvSpPr>
          <p:nvPr>
            <p:ph type="title"/>
          </p:nvPr>
        </p:nvSpPr>
        <p:spPr>
          <a:xfrm>
            <a:off x="1051560" y="0"/>
            <a:ext cx="7086600" cy="1143000"/>
          </a:xfrm>
        </p:spPr>
        <p:txBody>
          <a:bodyPr/>
          <a:lstStyle/>
          <a:p>
            <a:r>
              <a:rPr lang="en-US" sz="3600" b="1" dirty="0" smtClean="0">
                <a:solidFill>
                  <a:schemeClr val="tx1"/>
                </a:solidFill>
                <a:effectLst>
                  <a:outerShdw blurRad="38100" dist="38100" dir="2700000" algn="tl">
                    <a:srgbClr val="000000">
                      <a:alpha val="43137"/>
                    </a:srgbClr>
                  </a:outerShdw>
                </a:effectLst>
              </a:rPr>
              <a:t>GOES-R Science Program</a:t>
            </a:r>
            <a:endParaRPr lang="en-US" sz="3600" b="1" dirty="0">
              <a:solidFill>
                <a:schemeClr val="tx1"/>
              </a:solidFill>
              <a:effectLst>
                <a:outerShdw blurRad="38100" dist="38100" dir="2700000" algn="tl">
                  <a:srgbClr val="000000">
                    <a:alpha val="43137"/>
                  </a:srgbClr>
                </a:outerShdw>
              </a:effectLst>
            </a:endParaRPr>
          </a:p>
        </p:txBody>
      </p:sp>
      <p:sp>
        <p:nvSpPr>
          <p:cNvPr id="2" name="TextBox 1"/>
          <p:cNvSpPr txBox="1"/>
          <p:nvPr/>
        </p:nvSpPr>
        <p:spPr>
          <a:xfrm>
            <a:off x="73825" y="6188832"/>
            <a:ext cx="9070175" cy="646331"/>
          </a:xfrm>
          <a:prstGeom prst="rect">
            <a:avLst/>
          </a:prstGeom>
          <a:noFill/>
        </p:spPr>
        <p:txBody>
          <a:bodyPr wrap="none" rtlCol="0">
            <a:spAutoFit/>
          </a:bodyPr>
          <a:lstStyle/>
          <a:p>
            <a:r>
              <a:rPr lang="en-US" dirty="0" smtClean="0"/>
              <a:t>Science Week, February 23-27, 2015: </a:t>
            </a:r>
            <a:r>
              <a:rPr lang="en-US" b="1" u="sng" dirty="0"/>
              <a:t>http://courses.comet.ucar.edu/course/view.php?id=149</a:t>
            </a:r>
            <a:endParaRPr lang="en-US" dirty="0"/>
          </a:p>
          <a:p>
            <a:endParaRPr lang="en-US" dirty="0"/>
          </a:p>
        </p:txBody>
      </p:sp>
    </p:spTree>
    <p:extLst>
      <p:ext uri="{BB962C8B-B14F-4D97-AF65-F5344CB8AC3E}">
        <p14:creationId xmlns:p14="http://schemas.microsoft.com/office/powerpoint/2010/main" val="79804469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ster">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66"/>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66"/>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bwMode="auto">
        <a:noFill/>
        <a:ln w="9525">
          <a:noFill/>
          <a:miter lim="800000"/>
          <a:headEnd/>
          <a:tailEnd/>
        </a:ln>
      </a:spPr>
      <a:bodyPr vert="horz" wrap="square" lIns="91440" tIns="45720" rIns="91440" bIns="45720" numCol="1" anchor="ctr" anchorCtr="0" compatLnSpc="1">
        <a:prstTxWarp prst="textNoShape">
          <a:avLst/>
        </a:prstTxWarp>
      </a:bodyPr>
      <a:lstStyle>
        <a:defPPr algn="l">
          <a:defRPr sz="1200" b="0" dirty="0" smtClean="0">
            <a:latin typeface="Arial Narrow" pitchFamily="34"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Master">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66"/>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66"/>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bwMode="auto">
        <a:noFill/>
        <a:ln w="9525">
          <a:noFill/>
          <a:miter lim="800000"/>
          <a:headEnd/>
          <a:tailEnd/>
        </a:ln>
      </a:spPr>
      <a:bodyPr vert="horz" wrap="square" lIns="91440" tIns="45720" rIns="91440" bIns="45720" numCol="1" anchor="ctr" anchorCtr="0" compatLnSpc="1">
        <a:prstTxWarp prst="textNoShape">
          <a:avLst/>
        </a:prstTxWarp>
      </a:bodyPr>
      <a:lstStyle>
        <a:defPPr algn="l">
          <a:defRPr sz="1200" b="0" dirty="0" smtClean="0">
            <a:latin typeface="Arial Narrow" pitchFamily="34"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Master">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66"/>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66"/>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bwMode="auto">
        <a:noFill/>
        <a:ln w="9525">
          <a:noFill/>
          <a:miter lim="800000"/>
          <a:headEnd/>
          <a:tailEnd/>
        </a:ln>
      </a:spPr>
      <a:bodyPr vert="horz" wrap="square" lIns="91440" tIns="45720" rIns="91440" bIns="45720" numCol="1" anchor="ctr" anchorCtr="0" compatLnSpc="1">
        <a:prstTxWarp prst="textNoShape">
          <a:avLst/>
        </a:prstTxWarp>
      </a:bodyPr>
      <a:lstStyle>
        <a:defPPr algn="l">
          <a:defRPr sz="1200" b="0" dirty="0" smtClean="0">
            <a:latin typeface="Arial Narrow" pitchFamily="34"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Master">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66"/>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66"/>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bwMode="auto">
        <a:noFill/>
        <a:ln w="9525">
          <a:noFill/>
          <a:miter lim="800000"/>
          <a:headEnd/>
          <a:tailEnd/>
        </a:ln>
      </a:spPr>
      <a:bodyPr vert="horz" wrap="square" lIns="91440" tIns="45720" rIns="91440" bIns="45720" numCol="1" anchor="ctr" anchorCtr="0" compatLnSpc="1">
        <a:prstTxWarp prst="textNoShape">
          <a:avLst/>
        </a:prstTxWarp>
      </a:bodyPr>
      <a:lstStyle>
        <a:defPPr algn="l">
          <a:defRPr sz="1200" b="0" dirty="0" smtClean="0">
            <a:latin typeface="Arial Narrow" pitchFamily="34"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19892</TotalTime>
  <Words>1195</Words>
  <Application>Microsoft Office PowerPoint</Application>
  <PresentationFormat>On-screen Show (4:3)</PresentationFormat>
  <Paragraphs>183</Paragraphs>
  <Slides>12</Slides>
  <Notes>9</Notes>
  <HiddenSlides>0</HiddenSlides>
  <MMClips>1</MMClips>
  <ScaleCrop>false</ScaleCrop>
  <HeadingPairs>
    <vt:vector size="4" baseType="variant">
      <vt:variant>
        <vt:lpstr>Theme</vt:lpstr>
      </vt:variant>
      <vt:variant>
        <vt:i4>5</vt:i4>
      </vt:variant>
      <vt:variant>
        <vt:lpstr>Slide Titles</vt:lpstr>
      </vt:variant>
      <vt:variant>
        <vt:i4>12</vt:i4>
      </vt:variant>
    </vt:vector>
  </HeadingPairs>
  <TitlesOfParts>
    <vt:vector size="17" baseType="lpstr">
      <vt:lpstr>Office Theme</vt:lpstr>
      <vt:lpstr>Master</vt:lpstr>
      <vt:lpstr>1_Master</vt:lpstr>
      <vt:lpstr>2_Master</vt:lpstr>
      <vt:lpstr>3_Master</vt:lpstr>
      <vt:lpstr>PowerPoint Presentation</vt:lpstr>
      <vt:lpstr>Outline</vt:lpstr>
      <vt:lpstr>SDEB Charter Update</vt:lpstr>
      <vt:lpstr>SDEB Charter Update</vt:lpstr>
      <vt:lpstr>NWS Operational Advisory Team (NOAT)</vt:lpstr>
      <vt:lpstr>Weather Impacts on Society</vt:lpstr>
      <vt:lpstr>The 2015 GOES-R Proving Ground at the  Hazardous Weather Testbed http://goesrhwt.blogspot.com/ http://hwt.nssl.noaa.gov/spring_experiment/</vt:lpstr>
      <vt:lpstr>GOES-14 Super Rapid Scan Operations  to Prepare for GOES-R (SRSOR)</vt:lpstr>
      <vt:lpstr>GOES-R Science Program</vt:lpstr>
      <vt:lpstr>FY15 Plans- Himawari 8</vt:lpstr>
      <vt:lpstr>Summary </vt:lpstr>
      <vt:lpstr>PowerPoint Presentation</vt:lpstr>
    </vt:vector>
  </TitlesOfParts>
  <Company>NASA Goddard Space Flight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McMurdy, Michelle L. (GSFC-417.0)[ADNET SYSTEMS INC]</dc:creator>
  <cp:lastModifiedBy>GOODMAN, STEVEN J. (GSFC-417.0)[NOAA]</cp:lastModifiedBy>
  <cp:revision>1367</cp:revision>
  <cp:lastPrinted>2015-05-09T19:25:03Z</cp:lastPrinted>
  <dcterms:created xsi:type="dcterms:W3CDTF">2012-01-17T18:04:27Z</dcterms:created>
  <dcterms:modified xsi:type="dcterms:W3CDTF">2015-06-14T21:02:00Z</dcterms:modified>
</cp:coreProperties>
</file>