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29"/>
  </p:notesMasterIdLst>
  <p:handoutMasterIdLst>
    <p:handoutMasterId r:id="rId30"/>
  </p:handoutMasterIdLst>
  <p:sldIdLst>
    <p:sldId id="617" r:id="rId10"/>
    <p:sldId id="604" r:id="rId11"/>
    <p:sldId id="641" r:id="rId12"/>
    <p:sldId id="642" r:id="rId13"/>
    <p:sldId id="644" r:id="rId14"/>
    <p:sldId id="643" r:id="rId15"/>
    <p:sldId id="647" r:id="rId16"/>
    <p:sldId id="645" r:id="rId17"/>
    <p:sldId id="650" r:id="rId18"/>
    <p:sldId id="653" r:id="rId19"/>
    <p:sldId id="657" r:id="rId20"/>
    <p:sldId id="652" r:id="rId21"/>
    <p:sldId id="655" r:id="rId22"/>
    <p:sldId id="651" r:id="rId23"/>
    <p:sldId id="656" r:id="rId24"/>
    <p:sldId id="654" r:id="rId25"/>
    <p:sldId id="646" r:id="rId26"/>
    <p:sldId id="648" r:id="rId27"/>
    <p:sldId id="638" r:id="rId2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001"/>
    <a:srgbClr val="0C131E"/>
    <a:srgbClr val="FF8000"/>
    <a:srgbClr val="0066FF"/>
    <a:srgbClr val="00FFFF"/>
    <a:srgbClr val="ECF8FE"/>
    <a:srgbClr val="D7F0F5"/>
    <a:srgbClr val="E3F6F9"/>
    <a:srgbClr val="C7D5E7"/>
    <a:srgbClr val="EB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8" autoAdjust="0"/>
    <p:restoredTop sz="93174" autoAdjust="0"/>
  </p:normalViewPr>
  <p:slideViewPr>
    <p:cSldViewPr>
      <p:cViewPr>
        <p:scale>
          <a:sx n="120" d="100"/>
          <a:sy n="120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44" y="-72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8DA2E1-889B-43C5-996F-A80C313E913F}" type="datetimeFigureOut">
              <a:rPr lang="en-US"/>
              <a:pPr>
                <a:defRPr/>
              </a:pPr>
              <a:t>5/5/16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FAEC7F-4EEF-42D7-AF85-7DBEBEBD5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5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8D90FC48-611A-4652-B699-2F3D3AF70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9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18 meteorologists</a:t>
            </a:r>
            <a:r>
              <a:rPr lang="is-IS" sz="800" dirty="0" smtClean="0"/>
              <a:t>…48WFOs...864total</a:t>
            </a:r>
            <a:endParaRPr lang="en-US" sz="800" dirty="0" smtClean="0"/>
          </a:p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1373B-12FC-4CD6-A0DC-E3C7765597A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713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9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091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97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316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46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779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035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45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45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861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913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161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53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39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408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69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092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070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48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98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67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22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07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659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8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184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0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4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332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772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994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70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58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943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502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03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61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21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526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935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59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463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052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40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780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23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33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577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34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350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425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693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424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103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470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57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896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563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814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159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9816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361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630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984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838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47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018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0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07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793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393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9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187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796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333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6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2E8-1316-4AD9-BF45-5DCECE85E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525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0133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280D-89E0-47A7-A3FE-7C4091A05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776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B58F-2AA5-429B-A1DF-8C04AD073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43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E5450-72C2-4B80-8741-C6F697AAD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947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5801-3438-4293-919A-06474829F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955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2585-04FB-4F0B-B8BD-8D451706EA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786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C89A-3339-4D8A-8754-7F214A1CA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3443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31CD-FBA2-4F8E-A400-74CCBC3A6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15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E8BCF-C677-48A6-B1BC-171EC1CB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677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557-EADF-40D9-A2A5-ED51253A8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822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38B6-5C1F-4246-8728-6C00CAFD1E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4413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3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0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3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CB81D29-95F0-4400-8A75-3A810D9A6A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5425" y="2891330"/>
            <a:ext cx="887155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500" dirty="0" smtClean="0"/>
              <a:t>An Evaluation of the </a:t>
            </a:r>
            <a:r>
              <a:rPr lang="en-US" sz="2500" dirty="0" smtClean="0"/>
              <a:t>ProbSevere Model </a:t>
            </a:r>
            <a:r>
              <a:rPr lang="en-US" sz="2500" dirty="0" smtClean="0"/>
              <a:t>at</a:t>
            </a:r>
          </a:p>
          <a:p>
            <a:pPr algn="r" eaLnBrk="1" hangingPunct="1">
              <a:defRPr/>
            </a:pPr>
            <a:r>
              <a:rPr lang="en-US" sz="2500" dirty="0" smtClean="0"/>
              <a:t>NWS </a:t>
            </a:r>
            <a:r>
              <a:rPr lang="en-US" sz="2500" dirty="0" smtClean="0"/>
              <a:t>Central </a:t>
            </a:r>
            <a:r>
              <a:rPr lang="en-US" sz="2500" dirty="0"/>
              <a:t>and Eastern </a:t>
            </a:r>
            <a:r>
              <a:rPr lang="en-US" sz="2500" dirty="0" smtClean="0"/>
              <a:t>Regions</a:t>
            </a:r>
          </a:p>
          <a:p>
            <a:pPr algn="r" eaLnBrk="1" hangingPunct="1">
              <a:defRPr/>
            </a:pPr>
            <a:r>
              <a:rPr lang="en-US" sz="2500" dirty="0" smtClean="0"/>
              <a:t>During </a:t>
            </a:r>
            <a:r>
              <a:rPr lang="en-US" sz="2500" dirty="0"/>
              <a:t>the Spring and Summer of 2016</a:t>
            </a:r>
            <a:r>
              <a:rPr lang="en-US" sz="2600" dirty="0" smtClean="0">
                <a:solidFill>
                  <a:srgbClr val="FFFFFF"/>
                </a:solidFill>
                <a:latin typeface="Tahoma"/>
              </a:rPr>
              <a:t/>
            </a:r>
            <a:br>
              <a:rPr lang="en-US" sz="2600" dirty="0" smtClean="0">
                <a:solidFill>
                  <a:srgbClr val="FFFFFF"/>
                </a:solidFill>
                <a:latin typeface="Tahoma"/>
              </a:rPr>
            </a:br>
            <a:r>
              <a:rPr lang="en-US" sz="3000" dirty="0" smtClean="0">
                <a:solidFill>
                  <a:srgbClr val="FFFFFF"/>
                </a:solidFill>
                <a:latin typeface="Tahoma"/>
              </a:rPr>
              <a:t/>
            </a:r>
            <a:br>
              <a:rPr lang="en-US" sz="3000" dirty="0" smtClean="0">
                <a:solidFill>
                  <a:srgbClr val="FFFFFF"/>
                </a:solidFill>
                <a:latin typeface="Tahoma"/>
              </a:rPr>
            </a:br>
            <a:endParaRPr lang="en-US" sz="3000" dirty="0" smtClean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  <a:latin typeface="Tahoma"/>
              </a:rPr>
              <a:t>Chad </a:t>
            </a:r>
            <a:r>
              <a:rPr lang="en-US" sz="1700" dirty="0" smtClean="0">
                <a:solidFill>
                  <a:srgbClr val="FFFFFF"/>
                </a:solidFill>
                <a:latin typeface="Tahoma"/>
              </a:rPr>
              <a:t>M. Gravelle, PhD</a:t>
            </a:r>
            <a:br>
              <a:rPr lang="en-US" sz="1700" dirty="0" smtClean="0">
                <a:solidFill>
                  <a:srgbClr val="FFFFFF"/>
                </a:solidFill>
                <a:latin typeface="Tahoma"/>
              </a:rPr>
            </a:br>
            <a:r>
              <a:rPr lang="en-US" sz="1700" dirty="0" smtClean="0">
                <a:solidFill>
                  <a:srgbClr val="FFFFFF"/>
                </a:solidFill>
                <a:latin typeface="Tahoma"/>
              </a:rPr>
              <a:t> GOES-R Satellite Liaison</a:t>
            </a:r>
            <a:br>
              <a:rPr lang="en-US" sz="1700" dirty="0" smtClean="0">
                <a:solidFill>
                  <a:srgbClr val="FFFFFF"/>
                </a:solidFill>
                <a:latin typeface="Tahoma"/>
              </a:rPr>
            </a:br>
            <a:r>
              <a:rPr lang="en-US" sz="1700" dirty="0" smtClean="0">
                <a:solidFill>
                  <a:srgbClr val="FFFFFF"/>
                </a:solidFill>
                <a:latin typeface="Tahoma"/>
              </a:rPr>
              <a:t>NWS Operations Proving Ground</a:t>
            </a:r>
            <a:br>
              <a:rPr lang="en-US" sz="1700" dirty="0" smtClean="0">
                <a:solidFill>
                  <a:srgbClr val="FFFFFF"/>
                </a:solidFill>
                <a:latin typeface="Tahoma"/>
              </a:rPr>
            </a:br>
            <a:r>
              <a:rPr lang="en-US" sz="1700" dirty="0" smtClean="0">
                <a:solidFill>
                  <a:srgbClr val="FFFFFF"/>
                </a:solidFill>
                <a:latin typeface="Tahoma"/>
              </a:rPr>
              <a:t>University of Wisconsin - CIMSS</a:t>
            </a:r>
            <a:br>
              <a:rPr lang="en-US" sz="1700" dirty="0" smtClean="0">
                <a:solidFill>
                  <a:srgbClr val="FFFFFF"/>
                </a:solidFill>
                <a:latin typeface="Tahoma"/>
              </a:rPr>
            </a:br>
            <a:r>
              <a:rPr lang="en-US" sz="1700" dirty="0" smtClean="0">
                <a:solidFill>
                  <a:srgbClr val="FFFFFF"/>
                </a:solidFill>
                <a:latin typeface="Tahoma"/>
              </a:rPr>
              <a:t>Kansas City, </a:t>
            </a:r>
            <a:r>
              <a:rPr lang="en-US" sz="1700" dirty="0" smtClean="0">
                <a:solidFill>
                  <a:srgbClr val="FFFFFF"/>
                </a:solidFill>
                <a:latin typeface="Tahoma"/>
              </a:rPr>
              <a:t>MO</a:t>
            </a:r>
            <a:endParaRPr lang="en-US" sz="2000" dirty="0" smtClean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 smtClean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 smtClean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 smtClean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 smtClean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endParaRPr lang="en-US" sz="1700" dirty="0" smtClean="0">
              <a:solidFill>
                <a:srgbClr val="FFFFFF"/>
              </a:solidFill>
              <a:latin typeface="Tahoma"/>
            </a:endParaRPr>
          </a:p>
          <a:p>
            <a:pPr algn="r"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</a:rPr>
              <a:t>2016 </a:t>
            </a:r>
            <a:r>
              <a:rPr lang="en-US" sz="1700" dirty="0">
                <a:solidFill>
                  <a:srgbClr val="FFFFFF"/>
                </a:solidFill>
              </a:rPr>
              <a:t>Satellite User Readiness Meeting</a:t>
            </a:r>
          </a:p>
          <a:p>
            <a:pPr algn="r"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</a:rPr>
              <a:t>Norman, Oklahoma</a:t>
            </a:r>
            <a:endParaRPr lang="en-US" sz="1700" dirty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r>
              <a:rPr lang="en-US" sz="1700" dirty="0" smtClean="0">
                <a:solidFill>
                  <a:srgbClr val="FFFFFF"/>
                </a:solidFill>
              </a:rPr>
              <a:t>11 May 2016</a:t>
            </a:r>
            <a:endParaRPr lang="en-US" sz="1700" dirty="0">
              <a:solidFill>
                <a:srgbClr val="FFFFFF"/>
              </a:solidFill>
            </a:endParaRPr>
          </a:p>
          <a:p>
            <a:pPr algn="r" eaLnBrk="1" hangingPunct="1">
              <a:defRPr/>
            </a:pPr>
            <a:endParaRPr lang="en-US" sz="1700" dirty="0" smtClean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5" name="Picture 4" descr="ProbSevereTEST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4758" r="3891"/>
          <a:stretch/>
        </p:blipFill>
        <p:spPr>
          <a:xfrm>
            <a:off x="323571" y="1854395"/>
            <a:ext cx="5131744" cy="39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79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  <a:latin typeface="Tahoma"/>
              </a:rPr>
              <a:t>1 April - 1 May Feedback: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Probability “Jumps”</a:t>
            </a: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Forecaster comment in submitted survey</a:t>
            </a: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…</a:t>
            </a:r>
          </a:p>
          <a:p>
            <a:pPr marL="0" indent="0">
              <a:buFontTx/>
              <a:buNone/>
            </a:pPr>
            <a:endParaRPr lang="is-I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None/>
            </a:pPr>
            <a:endParaRPr lang="en-US" sz="1600" i="1" kern="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600" i="1" kern="0" dirty="0" smtClean="0">
                <a:solidFill>
                  <a:srgbClr val="FFFFFF"/>
                </a:solidFill>
              </a:rPr>
              <a:t>“To </a:t>
            </a:r>
            <a:r>
              <a:rPr lang="en-US" sz="1600" i="1" kern="0" dirty="0">
                <a:solidFill>
                  <a:srgbClr val="FFFFFF"/>
                </a:solidFill>
              </a:rPr>
              <a:t>me the probability jumps were absolutely the key in this </a:t>
            </a:r>
            <a:r>
              <a:rPr lang="en-US" sz="1600" i="1" kern="0" dirty="0" smtClean="0">
                <a:solidFill>
                  <a:srgbClr val="FFFFFF"/>
                </a:solidFill>
              </a:rPr>
              <a:t>event. </a:t>
            </a:r>
            <a:r>
              <a:rPr lang="en-US" sz="1600" i="1" kern="0" dirty="0">
                <a:solidFill>
                  <a:srgbClr val="FFFFFF"/>
                </a:solidFill>
              </a:rPr>
              <a:t>So much so that I really would like to have a </a:t>
            </a:r>
            <a:r>
              <a:rPr lang="en-US" sz="1600" i="1" kern="0" dirty="0" smtClean="0">
                <a:solidFill>
                  <a:srgbClr val="FFFFFF"/>
                </a:solidFill>
              </a:rPr>
              <a:t>‘rate </a:t>
            </a:r>
            <a:r>
              <a:rPr lang="en-US" sz="1600" i="1" kern="0" dirty="0">
                <a:solidFill>
                  <a:srgbClr val="FFFFFF"/>
                </a:solidFill>
              </a:rPr>
              <a:t>of </a:t>
            </a:r>
            <a:r>
              <a:rPr lang="en-US" sz="1600" i="1" kern="0" dirty="0" smtClean="0">
                <a:solidFill>
                  <a:srgbClr val="FFFFFF"/>
                </a:solidFill>
              </a:rPr>
              <a:t>change’ </a:t>
            </a:r>
            <a:r>
              <a:rPr lang="en-US" sz="1600" i="1" kern="0" dirty="0">
                <a:solidFill>
                  <a:srgbClr val="FFFFFF"/>
                </a:solidFill>
              </a:rPr>
              <a:t>of the </a:t>
            </a:r>
            <a:r>
              <a:rPr lang="en-US" sz="1600" i="1" kern="0" dirty="0" smtClean="0">
                <a:solidFill>
                  <a:srgbClr val="FFFFFF"/>
                </a:solidFill>
              </a:rPr>
              <a:t>ProbSevere output. </a:t>
            </a:r>
            <a:r>
              <a:rPr lang="en-US" sz="1600" i="1" kern="0" dirty="0">
                <a:solidFill>
                  <a:srgbClr val="FFFFFF"/>
                </a:solidFill>
              </a:rPr>
              <a:t>The reason for this is that in some cases the actual values of ProbSevere were not high but when these storms produced a high rate of change of </a:t>
            </a:r>
            <a:r>
              <a:rPr lang="en-US" sz="1600" i="1" kern="0" dirty="0" smtClean="0">
                <a:solidFill>
                  <a:srgbClr val="FFFFFF"/>
                </a:solidFill>
              </a:rPr>
              <a:t>ProbSevere probabilities </a:t>
            </a:r>
            <a:r>
              <a:rPr lang="en-US" sz="1600" i="1" kern="0" dirty="0">
                <a:solidFill>
                  <a:srgbClr val="FFFFFF"/>
                </a:solidFill>
              </a:rPr>
              <a:t>they actually became severe </a:t>
            </a:r>
            <a:r>
              <a:rPr lang="en-US" sz="1600" i="1" kern="0" dirty="0" smtClean="0">
                <a:solidFill>
                  <a:srgbClr val="FFFFFF"/>
                </a:solidFill>
              </a:rPr>
              <a:t>in some cases.</a:t>
            </a:r>
          </a:p>
          <a:p>
            <a:pPr marL="0" indent="0" algn="ctr">
              <a:buNone/>
            </a:pPr>
            <a:endParaRPr lang="en-US" sz="1600" i="1" kern="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1600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116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  <a:latin typeface="Tahoma"/>
              </a:rPr>
              <a:t>1 April - 1 May Feedback: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Probability “Jumps”</a:t>
            </a: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Forecaster comment in submitted survey</a:t>
            </a: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…</a:t>
            </a:r>
          </a:p>
          <a:p>
            <a:pPr marL="0" indent="0">
              <a:buFontTx/>
              <a:buNone/>
            </a:pPr>
            <a:endParaRPr lang="is-I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i="1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ctr">
              <a:buFontTx/>
              <a:buNone/>
            </a:pP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“To </a:t>
            </a:r>
            <a:r>
              <a:rPr lang="en-US" sz="1600" i="1" kern="0" dirty="0">
                <a:solidFill>
                  <a:srgbClr val="FFFFFF"/>
                </a:solidFill>
                <a:latin typeface="Tahoma"/>
              </a:rPr>
              <a:t>me the probability jumps were absolutely the key in this 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event. </a:t>
            </a:r>
            <a:r>
              <a:rPr lang="en-US" sz="1600" i="1" kern="0" dirty="0">
                <a:solidFill>
                  <a:srgbClr val="FFFFFF"/>
                </a:solidFill>
                <a:latin typeface="Tahoma"/>
              </a:rPr>
              <a:t>So much so that I really would like to have a 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‘rate </a:t>
            </a:r>
            <a:r>
              <a:rPr lang="en-US" sz="1600" i="1" kern="0" dirty="0">
                <a:solidFill>
                  <a:srgbClr val="FFFFFF"/>
                </a:solidFill>
                <a:latin typeface="Tahoma"/>
              </a:rPr>
              <a:t>of 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change’ </a:t>
            </a:r>
            <a:r>
              <a:rPr lang="en-US" sz="1600" i="1" kern="0" dirty="0">
                <a:solidFill>
                  <a:srgbClr val="FFFFFF"/>
                </a:solidFill>
                <a:latin typeface="Tahoma"/>
              </a:rPr>
              <a:t>of the 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ProbSevere output. </a:t>
            </a:r>
            <a:r>
              <a:rPr lang="en-US" sz="1600" i="1" kern="0" dirty="0">
                <a:solidFill>
                  <a:srgbClr val="FFFFFF"/>
                </a:solidFill>
                <a:latin typeface="Tahoma"/>
              </a:rPr>
              <a:t>The reason for this is that in some cases the actual values of ProbSevere were not high but when these storms produced a high rate of change of 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ProbSevere probabilities </a:t>
            </a:r>
            <a:r>
              <a:rPr lang="en-US" sz="1600" i="1" kern="0" dirty="0">
                <a:solidFill>
                  <a:srgbClr val="FFFFFF"/>
                </a:solidFill>
                <a:latin typeface="Tahoma"/>
              </a:rPr>
              <a:t>they actually became severe 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in some cases.</a:t>
            </a:r>
          </a:p>
          <a:p>
            <a:pPr marL="0" indent="0" algn="ctr">
              <a:buFontTx/>
              <a:buNone/>
            </a:pPr>
            <a:endParaRPr lang="en-US" sz="1600" i="1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FontTx/>
              <a:buNone/>
            </a:pPr>
            <a:r>
              <a:rPr lang="en-US" sz="1600" i="1" dirty="0">
                <a:solidFill>
                  <a:srgbClr val="FFFFFF"/>
                </a:solidFill>
                <a:latin typeface="Tahoma"/>
              </a:rPr>
              <a:t>One other observation I had was that in some cases storms that I did not believe to be severe on radar had a high value of </a:t>
            </a:r>
            <a:r>
              <a:rPr lang="en-US" sz="1600" i="1" dirty="0" smtClean="0">
                <a:solidFill>
                  <a:srgbClr val="FFFFFF"/>
                </a:solidFill>
                <a:latin typeface="Tahoma"/>
              </a:rPr>
              <a:t>ProbSevere</a:t>
            </a:r>
            <a:r>
              <a:rPr lang="en-US" sz="1600" i="1" dirty="0">
                <a:solidFill>
                  <a:srgbClr val="FFFFFF"/>
                </a:solidFill>
                <a:latin typeface="Tahoma"/>
              </a:rPr>
              <a:t>. This actually decreased my confidence in the warning process.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”</a:t>
            </a:r>
            <a:endParaRPr lang="en-US" sz="1600" i="1" kern="0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03778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  <a:latin typeface="Tahoma"/>
              </a:rPr>
              <a:t>1 April - 1 May Feedback: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Probability “Jumps”</a:t>
            </a: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Email sent by a CR ProbSevere POC to Office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S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taff</a:t>
            </a: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…</a:t>
            </a:r>
          </a:p>
          <a:p>
            <a:pPr marL="0" indent="0">
              <a:buFontTx/>
              <a:buNone/>
            </a:pPr>
            <a:endParaRPr lang="is-I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None/>
            </a:pPr>
            <a:r>
              <a:rPr lang="en-US" sz="1600" kern="0" dirty="0" smtClean="0">
                <a:solidFill>
                  <a:srgbClr val="FFFFFF"/>
                </a:solidFill>
              </a:rPr>
              <a:t>All</a:t>
            </a:r>
            <a:r>
              <a:rPr lang="en-US" sz="1600" kern="0" dirty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1600" kern="0" dirty="0">
                <a:solidFill>
                  <a:srgbClr val="FFFFFF"/>
                </a:solidFill>
              </a:rPr>
              <a:t>We had a good taste of severe weather Sunday and Monday and this was one of the first times we have had a good chance to take a closer look at </a:t>
            </a:r>
            <a:r>
              <a:rPr lang="en-US" sz="1600" kern="0" dirty="0" err="1">
                <a:solidFill>
                  <a:srgbClr val="FFFFFF"/>
                </a:solidFill>
              </a:rPr>
              <a:t>Prob</a:t>
            </a:r>
            <a:r>
              <a:rPr lang="en-US" sz="1600" kern="0" dirty="0">
                <a:solidFill>
                  <a:srgbClr val="FFFFFF"/>
                </a:solidFill>
              </a:rPr>
              <a:t> Severe and MRMS.</a:t>
            </a:r>
          </a:p>
          <a:p>
            <a:pPr marL="0" indent="0">
              <a:buNone/>
            </a:pPr>
            <a:endParaRPr lang="en-US" sz="1600" kern="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kern="0" dirty="0">
                <a:solidFill>
                  <a:srgbClr val="FFFFFF"/>
                </a:solidFill>
              </a:rPr>
              <a:t>Below I took a few captures from one storm from Monday. </a:t>
            </a:r>
            <a:r>
              <a:rPr lang="en-US" sz="1600" kern="0" dirty="0" smtClean="0">
                <a:solidFill>
                  <a:srgbClr val="FFFFFF"/>
                </a:solidFill>
              </a:rPr>
              <a:t>ProbSevere probabilities with this storm </a:t>
            </a:r>
            <a:r>
              <a:rPr lang="en-US" sz="1600" kern="0" dirty="0">
                <a:solidFill>
                  <a:srgbClr val="FFFFFF"/>
                </a:solidFill>
              </a:rPr>
              <a:t>went from 32% at 1758z to 70% </a:t>
            </a:r>
            <a:r>
              <a:rPr lang="en-US" sz="1600" kern="0" dirty="0" smtClean="0">
                <a:solidFill>
                  <a:srgbClr val="FFFFFF"/>
                </a:solidFill>
              </a:rPr>
              <a:t>at 1800z </a:t>
            </a:r>
            <a:r>
              <a:rPr lang="en-US" sz="1600" kern="0" dirty="0">
                <a:solidFill>
                  <a:srgbClr val="FFFFFF"/>
                </a:solidFill>
              </a:rPr>
              <a:t>and we issued a warning at 1806z. </a:t>
            </a:r>
            <a:r>
              <a:rPr lang="en-US" sz="1600" kern="0" dirty="0" smtClean="0">
                <a:solidFill>
                  <a:srgbClr val="FFFFFF"/>
                </a:solidFill>
              </a:rPr>
              <a:t>At the </a:t>
            </a:r>
            <a:r>
              <a:rPr lang="en-US" sz="1600" kern="0" dirty="0">
                <a:solidFill>
                  <a:srgbClr val="FFFFFF"/>
                </a:solidFill>
              </a:rPr>
              <a:t>70% </a:t>
            </a:r>
            <a:r>
              <a:rPr lang="en-US" sz="1600" kern="0" dirty="0" smtClean="0">
                <a:solidFill>
                  <a:srgbClr val="FFFFFF"/>
                </a:solidFill>
              </a:rPr>
              <a:t>probability you </a:t>
            </a:r>
            <a:r>
              <a:rPr lang="en-US" sz="1600" kern="0" dirty="0">
                <a:solidFill>
                  <a:srgbClr val="FFFFFF"/>
                </a:solidFill>
              </a:rPr>
              <a:t>would have had 6 additional minutes of lead time. This storm reached as high as 98% </a:t>
            </a:r>
            <a:r>
              <a:rPr lang="en-US" sz="1600" kern="0" dirty="0" smtClean="0">
                <a:solidFill>
                  <a:srgbClr val="FFFFFF"/>
                </a:solidFill>
              </a:rPr>
              <a:t>and </a:t>
            </a:r>
            <a:r>
              <a:rPr lang="en-US" sz="1600" kern="0" dirty="0">
                <a:solidFill>
                  <a:srgbClr val="FFFFFF"/>
                </a:solidFill>
              </a:rPr>
              <a:t>remained elevated through much of the life cycle of the </a:t>
            </a:r>
            <a:r>
              <a:rPr lang="en-US" sz="1600" kern="0" dirty="0" smtClean="0">
                <a:solidFill>
                  <a:srgbClr val="FFFFFF"/>
                </a:solidFill>
              </a:rPr>
              <a:t>storm. It </a:t>
            </a:r>
            <a:r>
              <a:rPr lang="en-US" sz="1600" kern="0" dirty="0">
                <a:solidFill>
                  <a:srgbClr val="FFFFFF"/>
                </a:solidFill>
              </a:rPr>
              <a:t>comes as no surprise to anyone that the </a:t>
            </a:r>
            <a:r>
              <a:rPr lang="en-US" sz="1600" kern="0" dirty="0" smtClean="0">
                <a:solidFill>
                  <a:srgbClr val="FFFFFF"/>
                </a:solidFill>
              </a:rPr>
              <a:t>ProbSevere </a:t>
            </a:r>
            <a:r>
              <a:rPr lang="en-US" sz="1600" kern="0" dirty="0">
                <a:solidFill>
                  <a:srgbClr val="FFFFFF"/>
                </a:solidFill>
              </a:rPr>
              <a:t>threshold needed for a severe storm on a given day will be highly dependent on the kinematic and thermodynamic environment as well as the cloud cover of course</a:t>
            </a:r>
            <a:r>
              <a:rPr lang="en-US" sz="1600" kern="0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2467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  <a:latin typeface="Tahoma"/>
              </a:rPr>
              <a:t>1 April - 1 May Feedback: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Probability “Jumps”</a:t>
            </a: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Email sent by a CR ProbSevere POC to Office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S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taff</a:t>
            </a: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…</a:t>
            </a:r>
          </a:p>
          <a:p>
            <a:pPr marL="0" indent="0">
              <a:buFontTx/>
              <a:buNone/>
            </a:pPr>
            <a:endParaRPr lang="is-I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All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,</a:t>
            </a: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</a:rPr>
              <a:t>We had a good taste of severe weather Sunday and Monday and this was one of the first times we have had a good chance to take a closer look at </a:t>
            </a:r>
            <a:r>
              <a:rPr lang="en-US" sz="1600" kern="0" dirty="0" err="1">
                <a:solidFill>
                  <a:srgbClr val="FFFFFF"/>
                </a:solidFill>
                <a:latin typeface="Tahoma"/>
              </a:rPr>
              <a:t>Prob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 Severe and MRMS.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</a:rPr>
              <a:t>Below I took a few captures from one storm from Monday. 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ProbSevere probabilities with this storm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went from 32% at 1758z to 70%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at 1800z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and we issued a warning at 1806z. 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At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the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70%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probability you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would have had 6 additional minutes of lead time.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This storm reached as high as 98%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and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remained elevated through much of the life cycle of the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storm.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It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comes as no surprise to anyone that the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ProbSevere 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threshold needed for a severe storm on a given day will be highly dependent on the kinematic and thermodynamic environment as well as the cloud cover of course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.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FFFFFF"/>
                </a:solidFill>
                <a:latin typeface="Tahoma"/>
              </a:rPr>
              <a:t>1756: 27% 0.63" 10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fl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/min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FFFFFF"/>
                </a:solidFill>
                <a:latin typeface="Tahoma"/>
              </a:rPr>
              <a:t>1758: 32% 0.63" 18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fl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/min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FFFFFF"/>
                </a:solidFill>
                <a:latin typeface="Tahoma"/>
              </a:rPr>
              <a:t>1800: </a:t>
            </a:r>
            <a:r>
              <a:rPr lang="en-US" sz="1200" kern="0" dirty="0">
                <a:solidFill>
                  <a:srgbClr val="FBC001"/>
                </a:solidFill>
                <a:latin typeface="Tahoma"/>
              </a:rPr>
              <a:t>70%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 1.13" 18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fl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/min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FFFFFF"/>
                </a:solidFill>
                <a:latin typeface="Tahoma"/>
              </a:rPr>
              <a:t>1802: 70% 1.13" 18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fl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/</a:t>
            </a: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min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43775" y="5080415"/>
            <a:ext cx="3878905" cy="9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1804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: </a:t>
            </a:r>
            <a:r>
              <a:rPr lang="en-US" sz="1200" kern="0" dirty="0">
                <a:solidFill>
                  <a:srgbClr val="FBC001"/>
                </a:solidFill>
                <a:latin typeface="Tahoma"/>
              </a:rPr>
              <a:t>85%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 1.13" 32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fl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/min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FFFFFF"/>
                </a:solidFill>
                <a:latin typeface="Tahoma"/>
              </a:rPr>
              <a:t>1806: 90% 1.13" 45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fl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/</a:t>
            </a: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min &lt;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----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svr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 issued</a:t>
            </a:r>
          </a:p>
          <a:p>
            <a:pPr marL="0" indent="0">
              <a:buFontTx/>
              <a:buNone/>
            </a:pPr>
            <a:r>
              <a:rPr lang="en-US" sz="1200" kern="0" dirty="0">
                <a:solidFill>
                  <a:srgbClr val="FFFFFF"/>
                </a:solidFill>
                <a:latin typeface="Tahoma"/>
              </a:rPr>
              <a:t>1808: 95% 1.50" 50 </a:t>
            </a:r>
            <a:r>
              <a:rPr lang="en-US" sz="1200" kern="0" dirty="0" err="1">
                <a:solidFill>
                  <a:srgbClr val="FFFFFF"/>
                </a:solidFill>
                <a:latin typeface="Tahoma"/>
              </a:rPr>
              <a:t>fl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/</a:t>
            </a: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min </a:t>
            </a:r>
            <a:r>
              <a:rPr lang="en-US" sz="1200" kern="0" dirty="0">
                <a:solidFill>
                  <a:srgbClr val="FFFFFF"/>
                </a:solidFill>
                <a:latin typeface="Tahoma"/>
              </a:rPr>
              <a:t>&lt;---</a:t>
            </a: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-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21" y="5569097"/>
            <a:ext cx="221280" cy="2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37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  <a:latin typeface="Tahoma"/>
              </a:rPr>
              <a:t>1 April - 1 May Feedback: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ProbSevere Near CWA Boundaries</a:t>
            </a: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H/T</a:t>
            </a:r>
            <a:r>
              <a:rPr lang="en-US" sz="1600" kern="0" dirty="0">
                <a:solidFill>
                  <a:srgbClr val="FFFFFF"/>
                </a:solidFill>
              </a:rPr>
              <a:t>: Jim </a:t>
            </a:r>
            <a:r>
              <a:rPr lang="en-US" sz="1600" kern="0" dirty="0" err="1" smtClean="0">
                <a:solidFill>
                  <a:srgbClr val="FFFFFF"/>
                </a:solidFill>
              </a:rPr>
              <a:t>Sieveking</a:t>
            </a:r>
            <a:r>
              <a:rPr lang="en-US" sz="1600" kern="0" dirty="0" smtClean="0">
                <a:solidFill>
                  <a:srgbClr val="FFFFFF"/>
                </a:solidFill>
              </a:rPr>
              <a:t> (LSX SOO)</a:t>
            </a: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t="31742" r="71277" b="24468"/>
          <a:stretch/>
        </p:blipFill>
        <p:spPr bwMode="auto">
          <a:xfrm>
            <a:off x="997094" y="1356043"/>
            <a:ext cx="3365227" cy="4223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40474" r="73042" b="44128"/>
          <a:stretch/>
        </p:blipFill>
        <p:spPr bwMode="auto">
          <a:xfrm>
            <a:off x="2072434" y="1431940"/>
            <a:ext cx="2224832" cy="145939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982496" y="2846823"/>
            <a:ext cx="790540" cy="12857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765194" y="3050511"/>
            <a:ext cx="1511465" cy="354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28483" y="3309537"/>
            <a:ext cx="1140647" cy="424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763975" y="2847536"/>
            <a:ext cx="1762" cy="22019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251297" y="3087520"/>
            <a:ext cx="15420" cy="775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251583" y="3160165"/>
            <a:ext cx="7604" cy="7681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3243993" y="3232315"/>
            <a:ext cx="15420" cy="775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004262" y="855865"/>
            <a:ext cx="3364992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kern="0" dirty="0" smtClean="0">
                <a:solidFill>
                  <a:srgbClr val="FFFFFF"/>
                </a:solidFill>
              </a:rPr>
              <a:t>Storm Moving NE at 45 mph</a:t>
            </a:r>
          </a:p>
          <a:p>
            <a:pPr marL="0" indent="0" algn="ctr"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~16 miles from CWA Border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3035800" y="3313786"/>
            <a:ext cx="576075" cy="691289"/>
          </a:xfrm>
          <a:prstGeom prst="straightConnector1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0197" y="5349250"/>
            <a:ext cx="3672232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kern="0" dirty="0" smtClean="0">
                <a:solidFill>
                  <a:srgbClr val="FFFFFF"/>
                </a:solidFill>
              </a:rPr>
              <a:t>2152 UTC</a:t>
            </a:r>
          </a:p>
          <a:p>
            <a:pPr marL="0" indent="0" algn="ctr">
              <a:buNone/>
            </a:pPr>
            <a:endParaRPr lang="en-US" sz="800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2.25” hail reported at 2253 UTC in DVN CWA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885120" y="4581150"/>
            <a:ext cx="138258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LSX</a:t>
            </a:r>
            <a:endParaRPr lang="en-US" sz="1800" kern="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846715" y="1969610"/>
            <a:ext cx="138258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DVN</a:t>
            </a:r>
            <a:endParaRPr lang="en-US" sz="1800" kern="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4533595" y="1969610"/>
            <a:ext cx="138258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DVN</a:t>
            </a:r>
            <a:endParaRPr lang="en-US" sz="1800" kern="0" dirty="0">
              <a:solidFill>
                <a:schemeClr val="tx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212582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  <a:latin typeface="Tahoma"/>
              </a:rPr>
              <a:t>1 April - 1 May Feedback: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ProbSevere Near CWA Boundaries</a:t>
            </a: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H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/T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: Jim </a:t>
            </a:r>
            <a:r>
              <a:rPr lang="en-US" sz="1600" kern="0" dirty="0" err="1" smtClean="0">
                <a:solidFill>
                  <a:srgbClr val="FFFFFF"/>
                </a:solidFill>
                <a:latin typeface="Tahoma"/>
              </a:rPr>
              <a:t>Sieveking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 (LSX SOO)</a:t>
            </a: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t="31742" r="71277" b="24468"/>
          <a:stretch/>
        </p:blipFill>
        <p:spPr bwMode="auto">
          <a:xfrm>
            <a:off x="997094" y="1356043"/>
            <a:ext cx="3365227" cy="4223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40474" r="73042" b="44128"/>
          <a:stretch/>
        </p:blipFill>
        <p:spPr bwMode="auto">
          <a:xfrm>
            <a:off x="2072434" y="1431940"/>
            <a:ext cx="2224832" cy="145939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982496" y="2846823"/>
            <a:ext cx="790540" cy="12857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765194" y="3050511"/>
            <a:ext cx="1511465" cy="354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28483" y="3309537"/>
            <a:ext cx="1140647" cy="424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763975" y="2847536"/>
            <a:ext cx="1762" cy="22019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3251297" y="3087520"/>
            <a:ext cx="15420" cy="775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251583" y="3160165"/>
            <a:ext cx="7604" cy="7681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3243993" y="3232315"/>
            <a:ext cx="15420" cy="775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30368" r="74311" b="26215"/>
          <a:stretch/>
        </p:blipFill>
        <p:spPr bwMode="auto">
          <a:xfrm>
            <a:off x="4787272" y="1361027"/>
            <a:ext cx="3356393" cy="421865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38857" r="77970" b="46000"/>
          <a:stretch/>
        </p:blipFill>
        <p:spPr bwMode="auto">
          <a:xfrm>
            <a:off x="5800960" y="1431940"/>
            <a:ext cx="2296563" cy="14630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 bwMode="auto">
          <a:xfrm>
            <a:off x="5122333" y="2994437"/>
            <a:ext cx="1325684" cy="17643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440175" y="3202911"/>
            <a:ext cx="1511465" cy="354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438956" y="2999936"/>
            <a:ext cx="1762" cy="22019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7926278" y="3239920"/>
            <a:ext cx="15420" cy="775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926564" y="3312565"/>
            <a:ext cx="7604" cy="7681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7918974" y="3384715"/>
            <a:ext cx="15420" cy="77528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004262" y="855865"/>
            <a:ext cx="3364992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Storm Moving NE at 45 mph</a:t>
            </a: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~16 miles from CWA Border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3035800" y="3313786"/>
            <a:ext cx="576075" cy="691289"/>
          </a:xfrm>
          <a:prstGeom prst="straightConnector1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6338630" y="3198571"/>
            <a:ext cx="499265" cy="576074"/>
          </a:xfrm>
          <a:prstGeom prst="straightConnector1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767952" y="855865"/>
            <a:ext cx="3364992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Storm Moving NE at 45 mph</a:t>
            </a: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~13 miles from CWA Border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0197" y="5349250"/>
            <a:ext cx="3672232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2152 UTC</a:t>
            </a:r>
          </a:p>
          <a:p>
            <a:pPr marL="0" indent="0" algn="ctr">
              <a:buFontTx/>
              <a:buNone/>
            </a:pPr>
            <a:endParaRPr lang="en-US" sz="800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2.25” hail reported at 2253 UTC in DVN CWA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687214" y="5349250"/>
            <a:ext cx="3582249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2200 UTC</a:t>
            </a:r>
          </a:p>
          <a:p>
            <a:pPr marL="0" indent="0" algn="ctr">
              <a:buFontTx/>
              <a:buNone/>
            </a:pPr>
            <a:endParaRPr lang="en-US" sz="800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FontTx/>
              <a:buNone/>
            </a:pPr>
            <a:r>
              <a:rPr lang="en-US" sz="1200" kern="0" dirty="0" smtClean="0">
                <a:solidFill>
                  <a:srgbClr val="FFFFFF"/>
                </a:solidFill>
                <a:latin typeface="Tahoma"/>
              </a:rPr>
              <a:t>1.00” hail reported at 2211 UTC in LSX CWA</a:t>
            </a:r>
            <a:endParaRPr lang="en-US" sz="1200" kern="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885120" y="4581150"/>
            <a:ext cx="138258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Tahoma"/>
              </a:rPr>
              <a:t>LSX</a:t>
            </a:r>
            <a:endParaRPr lang="en-US" sz="1800" kern="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846715" y="1969610"/>
            <a:ext cx="138258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Tahoma"/>
              </a:rPr>
              <a:t>DVN</a:t>
            </a:r>
            <a:endParaRPr lang="en-US" sz="1800" kern="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4572000" y="4581150"/>
            <a:ext cx="138258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Tahoma"/>
              </a:rPr>
              <a:t>LSX</a:t>
            </a:r>
            <a:endParaRPr lang="en-US" sz="1800" kern="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4533595" y="1969610"/>
            <a:ext cx="138258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>
                <a:solidFill>
                  <a:srgbClr val="000000"/>
                </a:solidFill>
                <a:latin typeface="Tahoma"/>
              </a:rPr>
              <a:t>DVN</a:t>
            </a:r>
            <a:endParaRPr lang="en-US" sz="1800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74964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</a:rPr>
              <a:t>1 April - 1 May Feedback: ProbSevere Near CWA Boundaries</a:t>
            </a: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None/>
            </a:pPr>
            <a:r>
              <a:rPr lang="en-US" sz="1600" kern="0" dirty="0" smtClean="0">
                <a:solidFill>
                  <a:srgbClr val="FFFFFF"/>
                </a:solidFill>
              </a:rPr>
              <a:t>Jim to his staff</a:t>
            </a:r>
            <a:r>
              <a:rPr lang="is-IS" sz="1600" kern="0" dirty="0" smtClean="0">
                <a:solidFill>
                  <a:srgbClr val="FFFFFF"/>
                </a:solidFill>
              </a:rPr>
              <a:t>…</a:t>
            </a:r>
            <a:endParaRPr lang="en-US" sz="1600" kern="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kern="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kern="0" dirty="0" smtClean="0">
                <a:solidFill>
                  <a:srgbClr val="FFFFFF"/>
                </a:solidFill>
              </a:rPr>
              <a:t>“Warning </a:t>
            </a:r>
            <a:r>
              <a:rPr lang="en-US" sz="1600" kern="0" dirty="0">
                <a:solidFill>
                  <a:srgbClr val="FFFFFF"/>
                </a:solidFill>
              </a:rPr>
              <a:t>forecasters must remember that the ProbSevere algorithm was trained to predict the probability of severe weather occurring with a thunderstorm within the next 60 minutes.</a:t>
            </a:r>
          </a:p>
          <a:p>
            <a:pPr marL="0" indent="0">
              <a:buNone/>
            </a:pPr>
            <a:endParaRPr lang="en-US" sz="1600" kern="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600" kern="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kern="0" dirty="0" smtClean="0">
                <a:solidFill>
                  <a:srgbClr val="FFFFFF"/>
                </a:solidFill>
              </a:rPr>
              <a:t>When </a:t>
            </a:r>
            <a:r>
              <a:rPr lang="en-US" sz="1600" kern="0" dirty="0">
                <a:solidFill>
                  <a:srgbClr val="FFFFFF"/>
                </a:solidFill>
              </a:rPr>
              <a:t>storms are developing near CWA boundaries, warning forecasters must pay special attention to…</a:t>
            </a:r>
          </a:p>
          <a:p>
            <a:pPr marL="0" indent="0">
              <a:buNone/>
            </a:pPr>
            <a:endParaRPr lang="en-US" sz="1600" kern="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kern="0" dirty="0" smtClean="0">
                <a:solidFill>
                  <a:srgbClr val="FFFFFF"/>
                </a:solidFill>
              </a:rPr>
              <a:t>- storm </a:t>
            </a:r>
            <a:r>
              <a:rPr lang="en-US" sz="1600" kern="0" dirty="0">
                <a:solidFill>
                  <a:srgbClr val="FFFFFF"/>
                </a:solidFill>
              </a:rPr>
              <a:t>motion to determine the amount of time that the storm will be in the CWA.</a:t>
            </a:r>
          </a:p>
          <a:p>
            <a:pPr marL="0" indent="0">
              <a:buNone/>
            </a:pPr>
            <a:endParaRPr lang="en-US" sz="1600" kern="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kern="0" dirty="0" smtClean="0">
                <a:solidFill>
                  <a:srgbClr val="FFFFFF"/>
                </a:solidFill>
              </a:rPr>
              <a:t>- trends </a:t>
            </a:r>
            <a:r>
              <a:rPr lang="en-US" sz="1600" kern="0" dirty="0">
                <a:solidFill>
                  <a:srgbClr val="FFFFFF"/>
                </a:solidFill>
              </a:rPr>
              <a:t>in ProbSevere probabilities and its components </a:t>
            </a:r>
            <a:r>
              <a:rPr lang="en-US" sz="1600" kern="0" dirty="0" smtClean="0">
                <a:solidFill>
                  <a:srgbClr val="FFFFFF"/>
                </a:solidFill>
              </a:rPr>
              <a:t>to </a:t>
            </a:r>
            <a:r>
              <a:rPr lang="en-US" sz="1600" kern="0" dirty="0">
                <a:solidFill>
                  <a:srgbClr val="FFFFFF"/>
                </a:solidFill>
              </a:rPr>
              <a:t>anticipate if there is a higher probability the storm will produce severe weather</a:t>
            </a:r>
            <a:r>
              <a:rPr lang="en-US" sz="1600" kern="0" dirty="0" smtClean="0">
                <a:solidFill>
                  <a:srgbClr val="FFFFFF"/>
                </a:solidFill>
              </a:rPr>
              <a:t>.”</a:t>
            </a:r>
          </a:p>
          <a:p>
            <a:pPr marL="0" indent="0" algn="r">
              <a:buFontTx/>
              <a:buNone/>
            </a:pPr>
            <a:endParaRPr lang="en-US" sz="1600" kern="0" dirty="0" smtClean="0">
              <a:solidFill>
                <a:srgbClr val="FFFFFF"/>
              </a:solidFill>
            </a:endParaRPr>
          </a:p>
          <a:p>
            <a:pPr marL="0" indent="0" algn="r">
              <a:buFontTx/>
              <a:buNone/>
            </a:pPr>
            <a:endParaRPr lang="en-US" sz="1600" kern="0" dirty="0">
              <a:solidFill>
                <a:srgbClr val="FFFFFF"/>
              </a:solidFill>
            </a:endParaRPr>
          </a:p>
          <a:p>
            <a:pPr marL="0" indent="0" algn="r">
              <a:buFontTx/>
              <a:buNone/>
            </a:pPr>
            <a:endParaRPr lang="en-US" sz="1600" kern="0" dirty="0" smtClean="0">
              <a:solidFill>
                <a:srgbClr val="FFFFFF"/>
              </a:solidFill>
            </a:endParaRPr>
          </a:p>
          <a:p>
            <a:pPr marL="0" indent="0" algn="r">
              <a:buFontTx/>
              <a:buNone/>
            </a:pPr>
            <a:endParaRPr lang="en-US" sz="1600" kern="0" dirty="0">
              <a:solidFill>
                <a:srgbClr val="FFFFFF"/>
              </a:solidFill>
            </a:endParaRPr>
          </a:p>
          <a:p>
            <a:pPr marL="0" indent="0" algn="r">
              <a:buFontTx/>
              <a:buNone/>
            </a:pPr>
            <a:endParaRPr lang="en-US" sz="1550" kern="0" dirty="0" smtClean="0">
              <a:solidFill>
                <a:srgbClr val="FFFFFF"/>
              </a:solidFill>
            </a:endParaRPr>
          </a:p>
          <a:p>
            <a:pPr marL="0" indent="0" algn="r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</a:rPr>
              <a:t>H</a:t>
            </a:r>
            <a:r>
              <a:rPr lang="en-US" sz="1600" kern="0" dirty="0">
                <a:solidFill>
                  <a:srgbClr val="FFFFFF"/>
                </a:solidFill>
              </a:rPr>
              <a:t>/T: Jim </a:t>
            </a:r>
            <a:r>
              <a:rPr lang="en-US" sz="1600" kern="0" dirty="0" err="1">
                <a:solidFill>
                  <a:srgbClr val="FFFFFF"/>
                </a:solidFill>
              </a:rPr>
              <a:t>Sieveking</a:t>
            </a:r>
            <a:r>
              <a:rPr lang="en-US" sz="1600" kern="0" dirty="0">
                <a:solidFill>
                  <a:srgbClr val="FFFFFF"/>
                </a:solidFill>
              </a:rPr>
              <a:t> (LSX SOO</a:t>
            </a:r>
            <a:r>
              <a:rPr lang="en-US" sz="1600" kern="0" dirty="0" smtClean="0">
                <a:solidFill>
                  <a:srgbClr val="FFFFFF"/>
                </a:solidFill>
              </a:rPr>
              <a:t>)</a:t>
            </a:r>
            <a:endParaRPr lang="en-US" sz="16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68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1 April - 1 May Feedback: Forecaster Surveys  </a:t>
            </a: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Forecaster Surveys Submitted: 23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(20 in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Central Region)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How </a:t>
            </a:r>
            <a:r>
              <a:rPr lang="en-US" sz="1600" dirty="0">
                <a:solidFill>
                  <a:srgbClr val="FFFFFF"/>
                </a:solidFill>
              </a:rPr>
              <a:t>likely are you to use the ProbSevere Model for an upcoming convective event</a:t>
            </a:r>
            <a:r>
              <a:rPr lang="en-US" sz="1600" dirty="0" smtClean="0">
                <a:solidFill>
                  <a:srgbClr val="FFFFFF"/>
                </a:solidFill>
              </a:rPr>
              <a:t>?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10 (Extremely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Likely)</a:t>
            </a:r>
            <a:endParaRPr lang="en-US" sz="1600" kern="0" dirty="0" smtClean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9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8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7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6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5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4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3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2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1 (Not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Likely)</a:t>
            </a:r>
            <a:endParaRPr lang="en-US" sz="1600" kern="0" dirty="0" smtClean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2443638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1 April - 1 May Feedback: Forecaster Surveys  </a:t>
            </a: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Forecaster Surveys Submitted: 23 (20 in Central Region)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latin typeface="Tahoma"/>
              </a:rPr>
              <a:t>How </a:t>
            </a:r>
            <a:r>
              <a:rPr lang="en-US" sz="1600" dirty="0">
                <a:solidFill>
                  <a:srgbClr val="FFFFFF"/>
                </a:solidFill>
                <a:latin typeface="Tahoma"/>
              </a:rPr>
              <a:t>likely are you to use the ProbSevere Model for an upcoming convective event</a:t>
            </a:r>
            <a:r>
              <a:rPr lang="en-US" sz="1600" dirty="0" smtClean="0">
                <a:solidFill>
                  <a:srgbClr val="FFFFFF"/>
                </a:solidFill>
                <a:latin typeface="Tahoma"/>
              </a:rPr>
              <a:t>?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10 (Extremely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Likely)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9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8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7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6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5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4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3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2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1 (Not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Likely)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3470" y="2545685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kern="0" dirty="0" smtClean="0">
                <a:solidFill>
                  <a:srgbClr val="FBC001"/>
                </a:solidFill>
                <a:latin typeface="Tahoma"/>
              </a:rPr>
              <a:t>Mode</a:t>
            </a:r>
            <a:endParaRPr lang="en-US" sz="1600" kern="0" dirty="0">
              <a:solidFill>
                <a:srgbClr val="FBC001"/>
              </a:solidFill>
              <a:latin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600" y="2810593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kern="0" dirty="0" smtClean="0">
                <a:solidFill>
                  <a:srgbClr val="FBC001"/>
                </a:solidFill>
                <a:latin typeface="Tahoma"/>
              </a:rPr>
              <a:t>Average (9.1)</a:t>
            </a:r>
            <a:endParaRPr lang="en-US" sz="1600" kern="0" dirty="0">
              <a:solidFill>
                <a:srgbClr val="FBC001"/>
              </a:solidFill>
              <a:latin typeface="Tahoma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93095" y="3002618"/>
            <a:ext cx="844910" cy="0"/>
          </a:xfrm>
          <a:prstGeom prst="straightConnector1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303165" y="2737710"/>
            <a:ext cx="729695" cy="0"/>
          </a:xfrm>
          <a:prstGeom prst="line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69905" y="4207683"/>
            <a:ext cx="4262955" cy="0"/>
          </a:xfrm>
          <a:prstGeom prst="line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011694" y="2740440"/>
            <a:ext cx="21166" cy="1487752"/>
          </a:xfrm>
          <a:prstGeom prst="line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994455" y="3275380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kern="0" dirty="0" smtClean="0">
                <a:solidFill>
                  <a:srgbClr val="FBC001"/>
                </a:solidFill>
                <a:latin typeface="Tahoma"/>
              </a:rPr>
              <a:t>Range</a:t>
            </a:r>
            <a:endParaRPr lang="en-US" sz="1600" kern="0" dirty="0">
              <a:solidFill>
                <a:srgbClr val="FBC001"/>
              </a:solidFill>
              <a:latin typeface="Tahoma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766965" y="2737710"/>
            <a:ext cx="844910" cy="0"/>
          </a:xfrm>
          <a:prstGeom prst="straightConnector1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79946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161166" y="4614076"/>
            <a:ext cx="2834640" cy="1426464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5475" y="1892800"/>
            <a:ext cx="8940248" cy="168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endParaRPr lang="en-US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dirty="0" smtClean="0"/>
              <a:t>“ProbSevere </a:t>
            </a:r>
            <a:r>
              <a:rPr lang="en-US" dirty="0"/>
              <a:t>is a highly valued tool, one that forecasters are becoming more reliant on as its credibility continues to increase</a:t>
            </a:r>
            <a:r>
              <a:rPr lang="en-US" dirty="0" smtClean="0"/>
              <a:t>. I'm</a:t>
            </a:r>
            <a:r>
              <a:rPr lang="en-US" dirty="0"/>
              <a:t>/we're impressed so far</a:t>
            </a:r>
            <a:r>
              <a:rPr lang="en-US" dirty="0" smtClean="0"/>
              <a:t>.”</a:t>
            </a:r>
            <a:endParaRPr lang="en-US" kern="0" dirty="0">
              <a:solidFill>
                <a:srgbClr val="FF8000"/>
              </a:solidFill>
              <a:latin typeface="Tahoma"/>
            </a:endParaRPr>
          </a:p>
        </p:txBody>
      </p:sp>
      <p:pic>
        <p:nvPicPr>
          <p:cNvPr id="2" name="Picture 1" descr="opg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37" y="4614076"/>
            <a:ext cx="2834411" cy="14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</a:rPr>
              <a:t>2014 and 2015 Hazardous Weather Testbed Evaluation </a:t>
            </a:r>
            <a:endParaRPr lang="en-US" sz="2000" kern="0" dirty="0" smtClean="0">
              <a:solidFill>
                <a:srgbClr val="FFC000"/>
              </a:solidFill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u="sng" kern="0" dirty="0" smtClean="0"/>
              <a:t>2014 (12 participants)</a:t>
            </a:r>
          </a:p>
          <a:p>
            <a:pPr marL="0" indent="0">
              <a:buNone/>
            </a:pPr>
            <a:r>
              <a:rPr lang="en-US" sz="1600" kern="0" dirty="0"/>
              <a:t>W</a:t>
            </a:r>
            <a:r>
              <a:rPr lang="en-US" sz="1600" kern="0" dirty="0" smtClean="0"/>
              <a:t>hen participants were asked </a:t>
            </a:r>
            <a:r>
              <a:rPr lang="en-US" sz="1600" kern="0" dirty="0"/>
              <a:t>if the ProbSevere model helped to increase their confidence in issuing severe thunderstorm (tornado) warnings, 78% of respondents answered “yes”</a:t>
            </a:r>
            <a:r>
              <a:rPr lang="en-US" sz="1600" kern="0" dirty="0" smtClean="0"/>
              <a:t>.</a:t>
            </a:r>
          </a:p>
          <a:p>
            <a:pPr marL="0" indent="0">
              <a:buNone/>
            </a:pPr>
            <a:endParaRPr lang="en-US" sz="1600" kern="0" dirty="0"/>
          </a:p>
          <a:p>
            <a:pPr marL="0" indent="0">
              <a:buNone/>
            </a:pPr>
            <a:r>
              <a:rPr lang="en-US" sz="1600" kern="0" dirty="0" smtClean="0"/>
              <a:t>Additionally</a:t>
            </a:r>
            <a:r>
              <a:rPr lang="en-US" sz="1600" kern="0" dirty="0"/>
              <a:t>, </a:t>
            </a:r>
            <a:r>
              <a:rPr lang="en-US" sz="1600" kern="0" dirty="0" smtClean="0"/>
              <a:t>47% of </a:t>
            </a:r>
            <a:r>
              <a:rPr lang="en-US" sz="1600" kern="0" dirty="0"/>
              <a:t>the </a:t>
            </a:r>
            <a:r>
              <a:rPr lang="en-US" sz="1600" kern="0" dirty="0" smtClean="0"/>
              <a:t>respondents answered </a:t>
            </a:r>
            <a:r>
              <a:rPr lang="en-US" sz="1600" kern="0" dirty="0"/>
              <a:t>that the model increased lead-time to warning issuance</a:t>
            </a:r>
            <a:r>
              <a:rPr lang="en-US" sz="1600" kern="0" dirty="0" smtClean="0"/>
              <a:t>.</a:t>
            </a:r>
          </a:p>
          <a:p>
            <a:pPr marL="0" indent="0">
              <a:buNone/>
            </a:pPr>
            <a:endParaRPr lang="en-US" sz="1600" kern="0" dirty="0"/>
          </a:p>
          <a:p>
            <a:pPr marL="0" indent="0">
              <a:buNone/>
            </a:pPr>
            <a:endParaRPr lang="en-US" sz="1600" kern="0" dirty="0" smtClean="0"/>
          </a:p>
          <a:p>
            <a:pPr marL="0" indent="0">
              <a:buNone/>
            </a:pPr>
            <a:r>
              <a:rPr lang="en-US" sz="1600" u="sng" kern="0" dirty="0" smtClean="0"/>
              <a:t>2015 (25 participants)</a:t>
            </a:r>
          </a:p>
          <a:p>
            <a:pPr marL="0" indent="0">
              <a:buNone/>
            </a:pPr>
            <a:r>
              <a:rPr lang="en-US" sz="1600" kern="0" dirty="0"/>
              <a:t>On 95% of days, forecasters </a:t>
            </a:r>
            <a:r>
              <a:rPr lang="en-US" sz="1600" kern="0" dirty="0" smtClean="0"/>
              <a:t>said the </a:t>
            </a:r>
            <a:r>
              <a:rPr lang="en-US" sz="1600" kern="0" dirty="0"/>
              <a:t>ProbSevere model </a:t>
            </a:r>
            <a:r>
              <a:rPr lang="en-US" sz="1600" kern="0" dirty="0" smtClean="0"/>
              <a:t>helped </a:t>
            </a:r>
            <a:r>
              <a:rPr lang="en-US" sz="1600" kern="0" dirty="0"/>
              <a:t>to increase their confidence in issuing (or not issuing) severe thunderstorm or tornado warnings</a:t>
            </a:r>
            <a:r>
              <a:rPr lang="en-US" sz="1600" kern="0" dirty="0" smtClean="0"/>
              <a:t>.</a:t>
            </a:r>
          </a:p>
          <a:p>
            <a:pPr marL="0" indent="0">
              <a:buNone/>
            </a:pPr>
            <a:endParaRPr lang="en-US" sz="1600" kern="0" dirty="0"/>
          </a:p>
          <a:p>
            <a:pPr marL="0" indent="0">
              <a:buNone/>
            </a:pPr>
            <a:r>
              <a:rPr lang="en-US" sz="1600" kern="0" dirty="0" smtClean="0"/>
              <a:t>Forecasters answered ProbSevere helped </a:t>
            </a:r>
            <a:r>
              <a:rPr lang="en-US" sz="1600" kern="0" dirty="0"/>
              <a:t>increase lead time to severe thunderstorm and tornado warning issuance on 76% of days</a:t>
            </a:r>
            <a:r>
              <a:rPr lang="en-US" sz="1600" kern="0" dirty="0" smtClean="0"/>
              <a:t>.</a:t>
            </a:r>
          </a:p>
          <a:p>
            <a:pPr marL="0" indent="0">
              <a:buNone/>
            </a:pPr>
            <a:endParaRPr lang="en-US" sz="1600" kern="0" dirty="0"/>
          </a:p>
          <a:p>
            <a:pPr marL="0" indent="0">
              <a:buNone/>
            </a:pPr>
            <a:r>
              <a:rPr lang="en-US" sz="1600" kern="0" dirty="0"/>
              <a:t>By the final day of each week, all 25 </a:t>
            </a:r>
            <a:r>
              <a:rPr lang="en-US" sz="1600" kern="0" dirty="0" smtClean="0"/>
              <a:t>participants </a:t>
            </a:r>
            <a:r>
              <a:rPr lang="en-US" sz="1600" kern="0" dirty="0"/>
              <a:t>answered that they would use the ProbSevere model output if available during warning operations at their WFO. 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1183963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Why Evaluate ProbSevere at NWS Forecast Offices?</a:t>
            </a: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2" name="Picture 1" descr="2013_05_20_WFO_Ops-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7751" r="11889" b="10083"/>
          <a:stretch/>
        </p:blipFill>
        <p:spPr>
          <a:xfrm>
            <a:off x="1028580" y="971080"/>
            <a:ext cx="7091680" cy="50088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06397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Why Evaluate ProbSevere at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NWS Forecast 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Offices</a:t>
            </a: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?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FFC000"/>
              </a:solidFill>
              <a:latin typeface="Tahoma"/>
            </a:endParaRPr>
          </a:p>
          <a:p>
            <a:pPr marL="0" indent="0" algn="ctr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FACETS - 2014 Prototype Probabilistic Hazard Information (PHI)</a:t>
            </a: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2000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endParaRPr lang="en-US" sz="1400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endParaRPr lang="en-US" sz="1400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endParaRPr lang="en-US" sz="1400" kern="0" dirty="0">
              <a:solidFill>
                <a:srgbClr val="FFFFFF"/>
              </a:solidFill>
              <a:latin typeface="Tahoma"/>
            </a:endParaRPr>
          </a:p>
          <a:p>
            <a:pPr marL="0" indent="0" algn="r">
              <a:buFontTx/>
              <a:buNone/>
            </a:pPr>
            <a:r>
              <a:rPr lang="en-US" sz="1400" kern="0" dirty="0" err="1" smtClean="0">
                <a:solidFill>
                  <a:srgbClr val="FFFFFF"/>
                </a:solidFill>
                <a:latin typeface="Tahoma"/>
              </a:rPr>
              <a:t>Karstens</a:t>
            </a:r>
            <a:r>
              <a:rPr lang="en-US" sz="1400" kern="0" dirty="0" smtClean="0">
                <a:solidFill>
                  <a:srgbClr val="FFFFFF"/>
                </a:solidFill>
                <a:latin typeface="Tahoma"/>
              </a:rPr>
              <a:t> (2015)</a:t>
            </a:r>
            <a:endParaRPr lang="en-US" sz="1800" kern="0" dirty="0" smtClean="0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endParaRPr lang="en-US" sz="2000" kern="0" dirty="0" smtClean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0" t="501"/>
          <a:stretch/>
        </p:blipFill>
        <p:spPr>
          <a:xfrm>
            <a:off x="539988" y="1233625"/>
            <a:ext cx="8072462" cy="43562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074356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Spring/Summer 2016 Central and Eastern Region Evaluation </a:t>
            </a: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Participating Forecast Offices</a:t>
            </a: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…</a:t>
            </a: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Eastern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Region: 15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Central Region: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33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48 offices</a:t>
            </a: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…18 forecasters…</a:t>
            </a:r>
            <a:r>
              <a:rPr lang="en-US" sz="1600" kern="0" dirty="0">
                <a:solidFill>
                  <a:srgbClr val="FFFFFF"/>
                </a:solidFill>
                <a:latin typeface="Tahoma"/>
              </a:rPr>
              <a:t>p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otentially 864 sets of eyes.</a:t>
            </a: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4" name="Picture 3" descr="Picture1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b="31117"/>
          <a:stretch/>
        </p:blipFill>
        <p:spPr>
          <a:xfrm>
            <a:off x="532669" y="1201510"/>
            <a:ext cx="8100262" cy="40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93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Spring/Summer 2016 Central and Eastern Region Evaluation </a:t>
            </a: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Evaluation: 1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April through 1 October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2016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Two live webinars on ProbSevere were scheduled with participating WFOs the last week in March.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WFO points of contact were given recorded Articulate Module on ProbSevere to distribute to forecasters that could not attend live webinars.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Feedback</a:t>
            </a: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…</a:t>
            </a:r>
          </a:p>
          <a:p>
            <a:pPr marL="0" indent="0">
              <a:buFontTx/>
              <a:buNone/>
            </a:pP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- Short online survey, seven questions</a:t>
            </a:r>
          </a:p>
          <a:p>
            <a:pPr marL="0" indent="0">
              <a:buFontTx/>
              <a:buNone/>
            </a:pPr>
            <a:r>
              <a:rPr lang="is-IS" sz="1600" kern="0" dirty="0" smtClean="0">
                <a:solidFill>
                  <a:srgbClr val="FFFFFF"/>
                </a:solidFill>
                <a:latin typeface="Tahoma"/>
              </a:rPr>
              <a:t>- Email exchanges with the field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- Bimonthly conference calls</a:t>
            </a: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47962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1 April - 1 May Feedback: Forecaster Surveys  </a:t>
            </a: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Forecaster Surveys Submitted: 23 (20 in Central Region)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latin typeface="Tahoma"/>
              </a:rPr>
              <a:t>How </a:t>
            </a:r>
            <a:r>
              <a:rPr lang="en-US" sz="1600" dirty="0">
                <a:solidFill>
                  <a:srgbClr val="FFFFFF"/>
                </a:solidFill>
                <a:latin typeface="Tahoma"/>
              </a:rPr>
              <a:t>useful did you find the ProbSevere Model for providing confidence in issuing or not issuing convective warnings on thunderstorms</a:t>
            </a:r>
            <a:r>
              <a:rPr lang="en-US" sz="1600" dirty="0" smtClean="0">
                <a:solidFill>
                  <a:srgbClr val="FFFFFF"/>
                </a:solidFill>
                <a:latin typeface="Tahoma"/>
              </a:rPr>
              <a:t>?</a:t>
            </a: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10 (Extremely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Useful)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9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8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7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6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5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4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3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2</a:t>
            </a:r>
            <a:endParaRPr lang="en-US" sz="1600" kern="0" dirty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1 (Not 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Useful</a:t>
            </a:r>
            <a:r>
              <a:rPr lang="en-US" sz="1600" kern="0" dirty="0" smtClean="0">
                <a:solidFill>
                  <a:srgbClr val="FFFFFF"/>
                </a:solidFill>
                <a:latin typeface="Tahoma"/>
                <a:ea typeface="Lucida Grande"/>
                <a:cs typeface="Lucida Grande"/>
              </a:rPr>
              <a:t>)</a:t>
            </a:r>
            <a:endParaRPr lang="en-US" sz="1600" kern="0" dirty="0" smtClean="0">
              <a:solidFill>
                <a:srgbClr val="FFFFFF"/>
              </a:solidFill>
              <a:latin typeface="Tahoma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0379171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FFC000"/>
                </a:solidFill>
                <a:latin typeface="Tahoma"/>
              </a:rPr>
              <a:t>1 April - 1 May Feedback: Forecaster Surveys  </a:t>
            </a:r>
          </a:p>
          <a:p>
            <a:pPr marL="0" indent="0">
              <a:buFontTx/>
              <a:buNone/>
            </a:pPr>
            <a:endParaRPr lang="en-US" sz="18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solidFill>
                  <a:srgbClr val="FFFFFF"/>
                </a:solidFill>
                <a:latin typeface="Tahoma"/>
              </a:rPr>
              <a:t>Forecaster Surveys Submitted: 23 (20 in Central Region)</a:t>
            </a:r>
          </a:p>
          <a:p>
            <a:pPr marL="0" indent="0">
              <a:buFontTx/>
              <a:buNone/>
            </a:pP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r>
              <a:rPr lang="en-US" sz="1600" dirty="0" smtClean="0"/>
              <a:t>How </a:t>
            </a:r>
            <a:r>
              <a:rPr lang="en-US" sz="1600" dirty="0"/>
              <a:t>useful did you find the ProbSevere Model for providing confidence in issuing or not issuing convective warnings on thunderstorms</a:t>
            </a:r>
            <a:r>
              <a:rPr lang="en-US" sz="1600" dirty="0" smtClean="0"/>
              <a:t>?</a:t>
            </a:r>
            <a:endParaRPr lang="en-US" sz="1600" kern="0" dirty="0" smtClean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endParaRPr lang="en-US" sz="1600" kern="0" dirty="0">
              <a:solidFill>
                <a:srgbClr val="FFFFFF"/>
              </a:solidFill>
              <a:latin typeface="Tahoma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ea typeface="Lucida Grande"/>
                <a:cs typeface="Lucida Grande"/>
              </a:rPr>
              <a:t>10 (Extremely </a:t>
            </a:r>
            <a:r>
              <a:rPr lang="en-US" sz="1600" kern="0" dirty="0" smtClean="0">
                <a:ea typeface="Lucida Grande"/>
                <a:cs typeface="Lucida Grande"/>
              </a:rPr>
              <a:t>Useful)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9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8</a:t>
            </a: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7</a:t>
            </a:r>
            <a:endParaRPr lang="en-US" sz="1600" kern="0" dirty="0"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6</a:t>
            </a:r>
            <a:endParaRPr lang="en-US" sz="1600" kern="0" dirty="0"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5</a:t>
            </a:r>
            <a:endParaRPr lang="en-US" sz="1600" kern="0" dirty="0"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4</a:t>
            </a:r>
            <a:endParaRPr lang="en-US" sz="1600" kern="0" dirty="0"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3</a:t>
            </a:r>
            <a:endParaRPr lang="en-US" sz="1600" kern="0" dirty="0"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2</a:t>
            </a:r>
            <a:endParaRPr lang="en-US" sz="1600" kern="0" dirty="0"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>
                <a:ea typeface="Lucida Grande"/>
                <a:cs typeface="Lucida Grande"/>
              </a:rPr>
              <a:t>1 (Not </a:t>
            </a:r>
            <a:r>
              <a:rPr lang="en-US" sz="1600" kern="0" dirty="0" smtClean="0">
                <a:ea typeface="Lucida Grande"/>
                <a:cs typeface="Lucida Grande"/>
              </a:rPr>
              <a:t>Useful)</a:t>
            </a:r>
          </a:p>
          <a:p>
            <a:pPr marL="0" indent="0">
              <a:buFontTx/>
              <a:buNone/>
            </a:pPr>
            <a:endParaRPr lang="en-US" sz="1600" kern="0" dirty="0">
              <a:ea typeface="Lucida Grande"/>
              <a:cs typeface="Lucida Grande"/>
            </a:endParaRPr>
          </a:p>
          <a:p>
            <a:pPr marL="0" indent="0">
              <a:buFontTx/>
              <a:buNone/>
            </a:pPr>
            <a:r>
              <a:rPr lang="en-US" sz="1600" kern="0" dirty="0" smtClean="0">
                <a:ea typeface="Lucida Grande"/>
                <a:cs typeface="Lucida Grande"/>
              </a:rPr>
              <a:t>- comments discussed using with dense cirrus and linear convection</a:t>
            </a:r>
          </a:p>
          <a:p>
            <a:pPr marL="0" indent="0">
              <a:buFontTx/>
              <a:buNone/>
            </a:pPr>
            <a:r>
              <a:rPr lang="en-US" sz="1600" kern="0" dirty="0" smtClean="0"/>
              <a:t>- </a:t>
            </a:r>
            <a:r>
              <a:rPr lang="en-US" sz="1600" kern="0" dirty="0" smtClean="0">
                <a:ea typeface="Lucida Grande"/>
                <a:cs typeface="Lucida Grande"/>
              </a:rPr>
              <a:t>“</a:t>
            </a:r>
            <a:r>
              <a:rPr lang="en-US" sz="1600" kern="0" dirty="0">
                <a:ea typeface="Lucida Grande"/>
                <a:cs typeface="Lucida Grande"/>
              </a:rPr>
              <a:t>false alarms</a:t>
            </a:r>
            <a:r>
              <a:rPr lang="en-US" sz="1600" kern="0" dirty="0" smtClean="0">
                <a:ea typeface="Lucida Grande"/>
                <a:cs typeface="Lucida Grande"/>
              </a:rPr>
              <a:t>”</a:t>
            </a:r>
            <a:r>
              <a:rPr lang="is-IS" sz="1600" kern="0" dirty="0" smtClean="0">
                <a:ea typeface="Lucida Grande"/>
                <a:cs typeface="Lucida Grande"/>
              </a:rPr>
              <a:t>…</a:t>
            </a:r>
            <a:r>
              <a:rPr lang="en-US" sz="1600" kern="0" dirty="0"/>
              <a:t>forecaster </a:t>
            </a:r>
            <a:r>
              <a:rPr lang="en-US" sz="1600" kern="0" dirty="0" smtClean="0"/>
              <a:t>needs to think probabilistically</a:t>
            </a:r>
            <a:endParaRPr lang="en-US" sz="16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499600" y="3544215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1600" kern="0" dirty="0" smtClean="0">
                <a:solidFill>
                  <a:srgbClr val="FBC001"/>
                </a:solidFill>
                <a:latin typeface="Tahoma"/>
              </a:rPr>
              <a:t>Average (6.6)</a:t>
            </a:r>
            <a:endParaRPr lang="en-US" sz="1600" kern="0" dirty="0">
              <a:solidFill>
                <a:srgbClr val="FBC001"/>
              </a:solidFill>
              <a:latin typeface="Tahoma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93095" y="3736240"/>
            <a:ext cx="844910" cy="0"/>
          </a:xfrm>
          <a:prstGeom prst="straightConnector1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920585" y="2737710"/>
            <a:ext cx="729695" cy="0"/>
          </a:xfrm>
          <a:prstGeom prst="line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920585" y="4811580"/>
            <a:ext cx="729695" cy="0"/>
          </a:xfrm>
          <a:prstGeom prst="line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629114" y="2740439"/>
            <a:ext cx="21166" cy="2091258"/>
          </a:xfrm>
          <a:prstGeom prst="line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11875" y="3593203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1600" kern="0" dirty="0" smtClean="0">
                <a:solidFill>
                  <a:srgbClr val="FBC001"/>
                </a:solidFill>
                <a:latin typeface="Tahoma"/>
              </a:rPr>
              <a:t>Range</a:t>
            </a:r>
            <a:endParaRPr lang="en-US" sz="1600" kern="0" dirty="0">
              <a:solidFill>
                <a:srgbClr val="FBC001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9600" y="3994927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1600" kern="0" dirty="0" smtClean="0">
                <a:solidFill>
                  <a:srgbClr val="FBC001"/>
                </a:solidFill>
                <a:latin typeface="Tahoma"/>
              </a:rPr>
              <a:t>Mode</a:t>
            </a:r>
            <a:endParaRPr lang="en-US" sz="1600" kern="0" dirty="0">
              <a:solidFill>
                <a:srgbClr val="FBC001"/>
              </a:solidFill>
              <a:latin typeface="Tahoma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93095" y="4186952"/>
            <a:ext cx="844910" cy="0"/>
          </a:xfrm>
          <a:prstGeom prst="straightConnector1">
            <a:avLst/>
          </a:prstGeom>
          <a:noFill/>
          <a:ln w="38100" cap="flat" cmpd="sng" algn="ctr">
            <a:solidFill>
              <a:srgbClr val="FBC00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3372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33" y="164575"/>
            <a:ext cx="8247888" cy="6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>
                <a:solidFill>
                  <a:srgbClr val="FFC000"/>
                </a:solidFill>
              </a:rPr>
              <a:t>1 April - 1 May Feedback: Forecaster Surveys  </a:t>
            </a:r>
          </a:p>
          <a:p>
            <a:pPr marL="0" indent="0" algn="ctr">
              <a:buFontTx/>
              <a:buNone/>
            </a:pPr>
            <a:endParaRPr lang="en-US" sz="1800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en-US" sz="1600" i="1" kern="0" dirty="0" smtClean="0">
                <a:solidFill>
                  <a:srgbClr val="FFFFFF"/>
                </a:solidFill>
              </a:rPr>
              <a:t>“Overall</a:t>
            </a:r>
            <a:r>
              <a:rPr lang="en-US" sz="1600" i="1" kern="0" dirty="0">
                <a:solidFill>
                  <a:srgbClr val="FFFFFF"/>
                </a:solidFill>
              </a:rPr>
              <a:t>, the ProbSevere </a:t>
            </a:r>
            <a:r>
              <a:rPr lang="en-US" sz="1600" i="1" kern="0" dirty="0" smtClean="0">
                <a:solidFill>
                  <a:srgbClr val="FFFFFF"/>
                </a:solidFill>
              </a:rPr>
              <a:t>Model </a:t>
            </a:r>
            <a:r>
              <a:rPr lang="en-US" sz="1600" i="1" kern="0" dirty="0">
                <a:solidFill>
                  <a:srgbClr val="FFFFFF"/>
                </a:solidFill>
              </a:rPr>
              <a:t>resulted in a high false alarm rate for only marginal severe pulse convection</a:t>
            </a:r>
            <a:r>
              <a:rPr lang="en-US" sz="1600" i="1" kern="0" dirty="0" smtClean="0">
                <a:solidFill>
                  <a:srgbClr val="FFFFFF"/>
                </a:solidFill>
              </a:rPr>
              <a:t>.”</a:t>
            </a:r>
          </a:p>
          <a:p>
            <a:pPr marL="0" indent="0" algn="ctr">
              <a:buNone/>
            </a:pPr>
            <a:endParaRPr lang="en-US" sz="1600" i="1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endParaRPr lang="en-US" sz="1600" i="1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en-US" sz="1600" i="1" kern="0" dirty="0" smtClean="0">
                <a:solidFill>
                  <a:srgbClr val="FFFFFF"/>
                </a:solidFill>
              </a:rPr>
              <a:t>“We </a:t>
            </a:r>
            <a:r>
              <a:rPr lang="en-US" sz="1600" i="1" kern="0" dirty="0">
                <a:solidFill>
                  <a:srgbClr val="FFFFFF"/>
                </a:solidFill>
              </a:rPr>
              <a:t>had several tornado touch downs with </a:t>
            </a:r>
            <a:r>
              <a:rPr lang="en-US" sz="1600" i="1" kern="0" dirty="0" err="1">
                <a:solidFill>
                  <a:srgbClr val="FFFFFF"/>
                </a:solidFill>
              </a:rPr>
              <a:t>Prob</a:t>
            </a:r>
            <a:r>
              <a:rPr lang="en-US" sz="1600" i="1" kern="0" dirty="0">
                <a:solidFill>
                  <a:srgbClr val="FFFFFF"/>
                </a:solidFill>
              </a:rPr>
              <a:t> Severe numbers of 10-25, if I recall. As event shifted toward large hail, </a:t>
            </a:r>
            <a:r>
              <a:rPr lang="en-US" sz="1600" i="1" kern="0" dirty="0" smtClean="0">
                <a:solidFill>
                  <a:srgbClr val="FFFFFF"/>
                </a:solidFill>
              </a:rPr>
              <a:t>ProbSevere numbers </a:t>
            </a:r>
            <a:r>
              <a:rPr lang="en-US" sz="1600" i="1" kern="0" dirty="0">
                <a:solidFill>
                  <a:srgbClr val="FFFFFF"/>
                </a:solidFill>
              </a:rPr>
              <a:t>helped greatly.</a:t>
            </a:r>
            <a:r>
              <a:rPr lang="en-US" sz="1600" i="1" kern="0" dirty="0" smtClean="0">
                <a:solidFill>
                  <a:srgbClr val="FFFFFF"/>
                </a:solidFill>
              </a:rPr>
              <a:t>”</a:t>
            </a:r>
          </a:p>
          <a:p>
            <a:pPr marL="0" indent="0" algn="ctr">
              <a:buNone/>
            </a:pPr>
            <a:endParaRPr lang="en-US" sz="1600" i="1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endParaRPr lang="en-US" sz="1600" i="1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“</a:t>
            </a:r>
            <a:r>
              <a:rPr lang="en-US" sz="1600" i="1" dirty="0"/>
              <a:t>I like the model and idea. However, for this </a:t>
            </a:r>
            <a:r>
              <a:rPr lang="en-US" sz="1600" i="1" dirty="0" smtClean="0"/>
              <a:t>marginal</a:t>
            </a:r>
            <a:r>
              <a:rPr lang="en-US" sz="1600" i="1" dirty="0"/>
              <a:t> </a:t>
            </a:r>
            <a:r>
              <a:rPr lang="en-US" sz="1600" i="1" dirty="0" smtClean="0"/>
              <a:t>low-end </a:t>
            </a:r>
            <a:r>
              <a:rPr lang="en-US" sz="1600" i="1" dirty="0"/>
              <a:t>event, the False Alarm Rate was very high</a:t>
            </a:r>
            <a:r>
              <a:rPr lang="en-US" sz="1600" i="1" dirty="0" smtClean="0"/>
              <a:t>.</a:t>
            </a:r>
            <a:r>
              <a:rPr lang="en-US" sz="1600" i="1" kern="0" dirty="0" smtClean="0">
                <a:solidFill>
                  <a:srgbClr val="FFFFFF"/>
                </a:solidFill>
                <a:latin typeface="Tahoma"/>
              </a:rPr>
              <a:t>”</a:t>
            </a:r>
          </a:p>
          <a:p>
            <a:pPr marL="0" indent="0" algn="ctr">
              <a:buNone/>
            </a:pPr>
            <a:endParaRPr lang="en-US" sz="1600" i="1" kern="0" dirty="0" smtClean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endParaRPr lang="en-US" sz="1600" i="1" kern="0" dirty="0">
              <a:solidFill>
                <a:srgbClr val="FFFFFF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en-US" sz="1600" i="1" kern="0" dirty="0">
                <a:solidFill>
                  <a:srgbClr val="FFFFFF"/>
                </a:solidFill>
              </a:rPr>
              <a:t>“It appears </a:t>
            </a:r>
            <a:r>
              <a:rPr lang="en-US" sz="1600" i="1" kern="0" dirty="0" smtClean="0">
                <a:solidFill>
                  <a:srgbClr val="FFFFFF"/>
                </a:solidFill>
              </a:rPr>
              <a:t>ProbSevere </a:t>
            </a:r>
            <a:r>
              <a:rPr lang="en-US" sz="1600" i="1" kern="0" dirty="0">
                <a:solidFill>
                  <a:srgbClr val="FFFFFF"/>
                </a:solidFill>
              </a:rPr>
              <a:t>is too quick to suggest the storms are severe. This is my first time using it and from what I have seen while working radar is that the trends were more useful than following just numbers.”</a:t>
            </a:r>
            <a:endParaRPr lang="en-US" sz="1600" i="1" kern="0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332654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FF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1387</Words>
  <Application>Microsoft Macintosh PowerPoint</Application>
  <PresentationFormat>On-screen Show (4:3)</PresentationFormat>
  <Paragraphs>326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Default Design</vt:lpstr>
      <vt:lpstr>1_Default Design</vt:lpstr>
      <vt:lpstr>4_Default Design</vt:lpstr>
      <vt:lpstr>2_Default Design</vt:lpstr>
      <vt:lpstr>5_Default Design</vt:lpstr>
      <vt:lpstr>3_Default Design</vt:lpstr>
      <vt:lpstr>6_Default Design</vt:lpstr>
      <vt:lpstr>7_Default Design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2008-12-14T17:46:44Z</dcterms:created>
  <dcterms:modified xsi:type="dcterms:W3CDTF">2016-05-11T14:54:06Z</dcterms:modified>
</cp:coreProperties>
</file>