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84" r:id="rId3"/>
    <p:sldId id="300" r:id="rId4"/>
    <p:sldId id="285" r:id="rId5"/>
    <p:sldId id="259" r:id="rId6"/>
    <p:sldId id="267" r:id="rId7"/>
    <p:sldId id="291" r:id="rId8"/>
    <p:sldId id="292" r:id="rId9"/>
    <p:sldId id="270" r:id="rId10"/>
    <p:sldId id="293" r:id="rId11"/>
    <p:sldId id="312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90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6406-0370-40B4-9006-A851FD5117D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12D2-283A-4CFF-A698-F41BD87A9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1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F995646-BD50-4D6B-9795-3A13EC6762D6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BE995D-F564-4988-80C5-DF4BD57F2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200" y="228600"/>
            <a:ext cx="6280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GOES-R PG/UR Meeting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7526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Advisory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(NOAT)</a:t>
            </a:r>
          </a:p>
          <a:p>
            <a:pPr algn="ctr"/>
            <a:endParaRPr lang="en-US" dirty="0" smtClean="0"/>
          </a:p>
          <a:p>
            <a:pPr algn="ctr"/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Ward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Chief, Environmental and Scientific Services Division (ESSD)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Region Headquarters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NOAT Chair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2187" y="171450"/>
            <a:ext cx="8972550" cy="628650"/>
            <a:chOff x="95536" y="170787"/>
            <a:chExt cx="8845904" cy="628650"/>
          </a:xfrm>
        </p:grpSpPr>
        <p:pic>
          <p:nvPicPr>
            <p:cNvPr id="9" name="Picture 7" descr="Nws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oaa_sm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828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Modeling Example:  </a:t>
            </a:r>
            <a:r>
              <a:rPr lang="en-US" sz="2000" b="1" dirty="0" smtClean="0">
                <a:solidFill>
                  <a:schemeClr val="tx2"/>
                </a:solidFill>
              </a:rPr>
              <a:t>Convective Initiation/Severe Weather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Does it make more sense to assimilate the information into convective resolving NWP models?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/>
              <a:t>  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581400"/>
            <a:ext cx="32351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Why we need this?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Situational Awareness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Convective warning confidence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Decision Support (venues)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67400" y="3276600"/>
            <a:ext cx="31242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4114800"/>
            <a:ext cx="238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JPSS /GOES-R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radiances or other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satellite data (</a:t>
            </a:r>
            <a:r>
              <a:rPr lang="en-US" sz="1600" dirty="0" err="1" smtClean="0">
                <a:solidFill>
                  <a:schemeClr val="tx2"/>
                </a:solidFill>
              </a:rPr>
              <a:t>CriS</a:t>
            </a:r>
            <a:r>
              <a:rPr lang="en-US" sz="1600" dirty="0" smtClean="0">
                <a:solidFill>
                  <a:schemeClr val="tx2"/>
                </a:solidFill>
              </a:rPr>
              <a:t>/ATMS)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5220" y="2971800"/>
            <a:ext cx="2291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Warn on Forecast (</a:t>
            </a:r>
            <a:r>
              <a:rPr lang="en-US" sz="1600" dirty="0" err="1" smtClean="0">
                <a:solidFill>
                  <a:schemeClr val="tx2"/>
                </a:solidFill>
              </a:rPr>
              <a:t>WoF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System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7660" name="Picture 12" descr="Damage from May 3 OK torn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0"/>
            <a:ext cx="2504090" cy="121031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895600" y="2895600"/>
            <a:ext cx="2743200" cy="3352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38400" y="4495800"/>
            <a:ext cx="6858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8801" y="76200"/>
            <a:ext cx="8116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WRN - Science and Technology Concepts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69998" y="171450"/>
            <a:ext cx="8845550" cy="628650"/>
            <a:chOff x="95536" y="170787"/>
            <a:chExt cx="8845904" cy="628650"/>
          </a:xfrm>
        </p:grpSpPr>
        <p:pic>
          <p:nvPicPr>
            <p:cNvPr id="15" name="Picture 7" descr="Nw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noaa_sm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96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9998" y="171450"/>
            <a:ext cx="8845550" cy="628650"/>
            <a:chOff x="95536" y="170787"/>
            <a:chExt cx="8845904" cy="628650"/>
          </a:xfrm>
        </p:grpSpPr>
        <p:pic>
          <p:nvPicPr>
            <p:cNvPr id="13" name="Picture 7" descr="Nws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noaa_sm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08801" y="76200"/>
            <a:ext cx="8116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WRN - Science and Technology Concepts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823" y="160673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475" lvl="0" indent="-117475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Impacts and Issues: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117475" lvl="0" indent="-117475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Initial zero hour of the forecast database and </a:t>
            </a:r>
            <a:r>
              <a:rPr lang="en-US" sz="1600" b="1" u="sng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data assimilation </a:t>
            </a:r>
            <a:endParaRPr lang="en-US" sz="1600" b="1" u="sng" dirty="0" smtClean="0">
              <a:solidFill>
                <a:schemeClr val="tx2"/>
              </a:solidFill>
              <a:cs typeface="Arial" pitchFamily="34" charset="0"/>
            </a:endParaRPr>
          </a:p>
          <a:p>
            <a:pPr marL="117475" lvl="0" indent="-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Initial conditions to next generation modeling systems </a:t>
            </a:r>
            <a:endParaRPr lang="en-US" sz="16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117475" lvl="0" indent="-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Forecaster assist in monitoring /</a:t>
            </a:r>
            <a:r>
              <a:rPr lang="en-US" sz="1600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QCing</a:t>
            </a: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 the forecast database</a:t>
            </a:r>
            <a:endParaRPr lang="en-US" sz="16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117475" lvl="0" indent="-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Forecaster situational </a:t>
            </a:r>
            <a:r>
              <a:rPr lang="en-US" sz="1600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a</a:t>
            </a: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wareness </a:t>
            </a:r>
            <a:endParaRPr lang="en-US" sz="16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117475" lvl="0" indent="-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6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Verification</a:t>
            </a:r>
          </a:p>
          <a:p>
            <a:pPr marL="117475" indent="-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Better </a:t>
            </a:r>
            <a:r>
              <a:rPr lang="en-US" sz="1600" dirty="0">
                <a:solidFill>
                  <a:schemeClr val="tx2"/>
                </a:solidFill>
              </a:rPr>
              <a:t>boundary layer depiction, especially low level distribution of </a:t>
            </a:r>
            <a:r>
              <a:rPr lang="en-US" sz="1600" dirty="0" smtClean="0">
                <a:solidFill>
                  <a:schemeClr val="tx2"/>
                </a:solidFill>
              </a:rPr>
              <a:t>moisture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Enable </a:t>
            </a:r>
            <a:r>
              <a:rPr lang="en-US" sz="1600" dirty="0">
                <a:solidFill>
                  <a:schemeClr val="tx2"/>
                </a:solidFill>
              </a:rPr>
              <a:t>concept of “Warn on Forecast”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Improved QPE/QPF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Development of general convection anticipated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Improved boundary layer forecasts of cloud, fog and </a:t>
            </a:r>
            <a:r>
              <a:rPr lang="en-US" sz="1600" dirty="0" smtClean="0">
                <a:solidFill>
                  <a:schemeClr val="tx2"/>
                </a:solidFill>
              </a:rPr>
              <a:t>visibility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Improved architecture for IDSS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Input into advanced DS systems (</a:t>
            </a:r>
            <a:r>
              <a:rPr lang="en-US" sz="1600" dirty="0" err="1">
                <a:solidFill>
                  <a:schemeClr val="tx2"/>
                </a:solidFill>
              </a:rPr>
              <a:t>Avn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NextGen</a:t>
            </a:r>
            <a:r>
              <a:rPr lang="en-US" sz="1600" dirty="0">
                <a:solidFill>
                  <a:schemeClr val="tx2"/>
                </a:solidFill>
              </a:rPr>
              <a:t>, fire </a:t>
            </a:r>
            <a:r>
              <a:rPr lang="en-US" sz="1600" dirty="0" err="1">
                <a:solidFill>
                  <a:schemeClr val="tx2"/>
                </a:solidFill>
              </a:rPr>
              <a:t>wx</a:t>
            </a:r>
            <a:r>
              <a:rPr lang="en-US" sz="1600" dirty="0">
                <a:solidFill>
                  <a:schemeClr val="tx2"/>
                </a:solidFill>
              </a:rPr>
              <a:t>, environmental/ecosystems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16118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How do you fit?</a:t>
            </a:r>
            <a:endParaRPr lang="en-US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54011" y="1917442"/>
            <a:ext cx="1851789" cy="47089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Smoke and dust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Moisture/clouds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Derived winds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Fire hot spots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QPE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SST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TPW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Snow/ice cover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Sea ice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Volcanic ash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Low clouds/fog</a:t>
            </a:r>
          </a:p>
          <a:p>
            <a:r>
              <a:rPr lang="en-US" sz="1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Visibility</a:t>
            </a:r>
          </a:p>
          <a:p>
            <a:r>
              <a:rPr lang="en-US" sz="1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CI</a:t>
            </a:r>
          </a:p>
          <a:p>
            <a:r>
              <a:rPr lang="en-US" sz="1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Overshooting Tops</a:t>
            </a:r>
          </a:p>
          <a:p>
            <a:r>
              <a:rPr lang="en-US" sz="1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Enhanced V</a:t>
            </a:r>
          </a:p>
          <a:p>
            <a:r>
              <a:rPr lang="en-US" sz="1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Lightning Jump</a:t>
            </a:r>
          </a:p>
          <a:p>
            <a:r>
              <a:rPr lang="en-US" sz="1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Stability Indices</a:t>
            </a:r>
          </a:p>
          <a:p>
            <a:r>
              <a:rPr lang="en-US" sz="1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Hurricane Intensity</a:t>
            </a:r>
          </a:p>
          <a:p>
            <a:r>
              <a:rPr lang="en-US" sz="1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Moisture profile</a:t>
            </a:r>
          </a:p>
          <a:p>
            <a:r>
              <a:rPr lang="en-US" sz="15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Nearcast</a:t>
            </a:r>
            <a:r>
              <a:rPr lang="en-US" sz="1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5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etc</a:t>
            </a:r>
            <a:endParaRPr lang="en-US" sz="15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4478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99741" y="76200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Additional Activities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9998" y="171450"/>
            <a:ext cx="8845550" cy="628650"/>
            <a:chOff x="95536" y="170787"/>
            <a:chExt cx="8845904" cy="628650"/>
          </a:xfrm>
        </p:grpSpPr>
        <p:pic>
          <p:nvPicPr>
            <p:cNvPr id="10" name="Picture 7" descr="Nws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oaa_sm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81000" y="1371600"/>
            <a:ext cx="7620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Training: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NOAT is heavily engaged with the Satellite Proving Grounds, and the OCLO to develop the next generation of satellite training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OCONUS NOAT members (especially PR) are developing H8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raining that will inform/influence NWS satellite training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2 – Future Operational Capabilities: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NOAT is working with NESDIS and Cooperative Institutes on getting candidate products/capabilities funded and evaluated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GOES-R Scan Mode Alternatives</a:t>
            </a:r>
            <a:r>
              <a:rPr lang="en-US" sz="2000" b="1" dirty="0" smtClean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New capabilities with GOES-R allow for multiple modes of operations. NOAT is working with NESDIS to develop an implementation strategy</a:t>
            </a:r>
          </a:p>
          <a:p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GOES-R Rapid Scan Strategy: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GOES-R is capable of scanning 1 </a:t>
            </a:r>
            <a:r>
              <a:rPr lang="en-US" sz="2000" dirty="0" err="1" smtClean="0">
                <a:solidFill>
                  <a:schemeClr val="tx2"/>
                </a:solidFill>
              </a:rPr>
              <a:t>meso</a:t>
            </a:r>
            <a:r>
              <a:rPr lang="en-US" sz="2000" dirty="0" smtClean="0">
                <a:solidFill>
                  <a:schemeClr val="tx2"/>
                </a:solidFill>
              </a:rPr>
              <a:t>-area every 30 seconds or 2 different areas (alternating) every minute. NOAT is working with NESDIS to develop implementation strategy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493" y="76200"/>
            <a:ext cx="714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NWS Operational Advisory Team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1905000"/>
            <a:ext cx="800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the NOAT?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 group comprised of the SSD Chiefs from the six (6) NWS Regions plus a representative for NCEP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 smtClean="0"/>
              <a:t>NOAT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Greg Patrick </a:t>
            </a:r>
            <a:r>
              <a:rPr lang="en-US" sz="2000" dirty="0">
                <a:solidFill>
                  <a:schemeClr val="tx2"/>
                </a:solidFill>
              </a:rPr>
              <a:t>(Southern Region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Jeff Craven (Central 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Ken </a:t>
            </a:r>
            <a:r>
              <a:rPr lang="en-US" sz="2000" dirty="0">
                <a:solidFill>
                  <a:schemeClr val="tx2"/>
                </a:solidFill>
              </a:rPr>
              <a:t>Johnson (Eastern </a:t>
            </a:r>
            <a:r>
              <a:rPr lang="en-US" sz="2000" dirty="0" smtClean="0">
                <a:solidFill>
                  <a:schemeClr val="tx2"/>
                </a:solidFill>
              </a:rPr>
              <a:t>Region) – Deputy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Andy </a:t>
            </a:r>
            <a:r>
              <a:rPr lang="en-US" sz="2000" dirty="0">
                <a:solidFill>
                  <a:schemeClr val="tx2"/>
                </a:solidFill>
              </a:rPr>
              <a:t>Edman (Western </a:t>
            </a:r>
            <a:r>
              <a:rPr lang="en-US" sz="2000" dirty="0" smtClean="0">
                <a:solidFill>
                  <a:schemeClr val="tx2"/>
                </a:solidFill>
              </a:rPr>
              <a:t>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Eugene </a:t>
            </a:r>
            <a:r>
              <a:rPr lang="en-US" sz="2000" dirty="0" err="1" smtClean="0">
                <a:solidFill>
                  <a:schemeClr val="tx2"/>
                </a:solidFill>
              </a:rPr>
              <a:t>Petrescue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(Alaska </a:t>
            </a:r>
            <a:r>
              <a:rPr lang="en-US" sz="2000" dirty="0" smtClean="0">
                <a:solidFill>
                  <a:schemeClr val="tx2"/>
                </a:solidFill>
              </a:rPr>
              <a:t>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Bill </a:t>
            </a:r>
            <a:r>
              <a:rPr lang="en-US" sz="2000" dirty="0">
                <a:solidFill>
                  <a:schemeClr val="tx2"/>
                </a:solidFill>
              </a:rPr>
              <a:t>Ward (Pacific </a:t>
            </a:r>
            <a:r>
              <a:rPr lang="en-US" sz="2000" dirty="0" smtClean="0">
                <a:solidFill>
                  <a:schemeClr val="tx2"/>
                </a:solidFill>
              </a:rPr>
              <a:t>Region) –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Jim </a:t>
            </a:r>
            <a:r>
              <a:rPr lang="en-US" sz="2000" dirty="0" err="1">
                <a:solidFill>
                  <a:schemeClr val="tx2"/>
                </a:solidFill>
              </a:rPr>
              <a:t>Yoe</a:t>
            </a:r>
            <a:r>
              <a:rPr lang="en-US" sz="2000" dirty="0">
                <a:solidFill>
                  <a:schemeClr val="tx2"/>
                </a:solidFill>
              </a:rPr>
              <a:t> (NCEP)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/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>
                  <a:lumMod val="9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46050" y="171450"/>
            <a:ext cx="8845550" cy="628650"/>
            <a:chOff x="95536" y="170787"/>
            <a:chExt cx="8845904" cy="628650"/>
          </a:xfrm>
        </p:grpSpPr>
        <p:pic>
          <p:nvPicPr>
            <p:cNvPr id="9" name="Picture 7" descr="Nws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oaa_sm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67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493" y="76200"/>
            <a:ext cx="714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Purpose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1905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the purpose of the NOAT?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Develop guidance for the NESDIS Science and Demonstration Executive Board (SDEB) to ensure GOES-R and JPSS science development and demonstration activities are more likely to be </a:t>
            </a:r>
            <a:r>
              <a:rPr lang="en-US" sz="2000" u="sng" dirty="0">
                <a:solidFill>
                  <a:schemeClr val="tx2"/>
                </a:solidFill>
              </a:rPr>
              <a:t>aligned with NWS operational priorities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/>
              <a:t>The NOAT does </a:t>
            </a:r>
            <a:r>
              <a:rPr lang="en-US" sz="2000" b="1" u="sng" dirty="0"/>
              <a:t>not</a:t>
            </a:r>
            <a:r>
              <a:rPr lang="en-US" sz="2000" b="1" dirty="0"/>
              <a:t> fund the future projects nor do we determine what is funded.  We are an advisory group to the SDEB. </a:t>
            </a:r>
          </a:p>
          <a:p>
            <a:endParaRPr lang="en-US" sz="2000" dirty="0"/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>
                  <a:lumMod val="9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46050" y="171450"/>
            <a:ext cx="8845550" cy="628650"/>
            <a:chOff x="95536" y="170787"/>
            <a:chExt cx="8845904" cy="628650"/>
          </a:xfrm>
        </p:grpSpPr>
        <p:pic>
          <p:nvPicPr>
            <p:cNvPr id="9" name="Picture 7" descr="Nws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oaa_sm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5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6E98-8668-4CAE-8B90-47E98694A372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15772"/>
            <a:ext cx="7010400" cy="41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1074" y="12627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 NOAT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</a:b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WRN - </a:t>
            </a:r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Science and Technology Concepts</a:t>
            </a:r>
            <a:r>
              <a:rPr lang="en-US" sz="33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 </a:t>
            </a:r>
            <a:endParaRPr lang="en-US" sz="33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95250" y="171450"/>
            <a:ext cx="8845550" cy="628650"/>
            <a:chOff x="95536" y="170787"/>
            <a:chExt cx="8845904" cy="628650"/>
          </a:xfrm>
        </p:grpSpPr>
        <p:pic>
          <p:nvPicPr>
            <p:cNvPr id="7" name="Picture 7" descr="Nw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noaa_sm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ounded Rectangle 8"/>
          <p:cNvSpPr/>
          <p:nvPr/>
        </p:nvSpPr>
        <p:spPr>
          <a:xfrm>
            <a:off x="3276600" y="4343400"/>
            <a:ext cx="1905000" cy="2229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8378" y="1704312"/>
            <a:ext cx="280647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What the NOAT focuses on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2" idx="2"/>
            <a:endCxn id="9" idx="0"/>
          </p:cNvCxnSpPr>
          <p:nvPr/>
        </p:nvCxnSpPr>
        <p:spPr>
          <a:xfrm>
            <a:off x="4211615" y="2073644"/>
            <a:ext cx="17485" cy="22697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990" y="150222"/>
            <a:ext cx="8116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WRN - Science and Technology Concepts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19050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The NOAT Science Vision (Key Themes) come from the Science and Technology (S&amp;T) CAPSTONE document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Themes are tied to Underlying S&amp;T Concepts in WRN Roadmap: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Best State of the Atmosphere (e.g., comprehensive </a:t>
            </a:r>
            <a:r>
              <a:rPr lang="en-US" sz="2000" dirty="0">
                <a:solidFill>
                  <a:schemeClr val="tx2"/>
                </a:solidFill>
              </a:rPr>
              <a:t>situational </a:t>
            </a:r>
            <a:r>
              <a:rPr lang="en-US" sz="2000" dirty="0" smtClean="0">
                <a:solidFill>
                  <a:schemeClr val="tx2"/>
                </a:solidFill>
              </a:rPr>
              <a:t>knowledge, 3-D analysis)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Next-Generation </a:t>
            </a:r>
            <a:r>
              <a:rPr lang="en-US" sz="2000" dirty="0">
                <a:solidFill>
                  <a:schemeClr val="tx2"/>
                </a:solidFill>
              </a:rPr>
              <a:t>F</a:t>
            </a:r>
            <a:r>
              <a:rPr lang="en-US" sz="2000" dirty="0" smtClean="0">
                <a:solidFill>
                  <a:schemeClr val="tx2"/>
                </a:solidFill>
              </a:rPr>
              <a:t>orecast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Convective initiation/Warn on </a:t>
            </a:r>
            <a:r>
              <a:rPr lang="en-US" sz="2000" dirty="0" smtClean="0">
                <a:solidFill>
                  <a:schemeClr val="tx2"/>
                </a:solidFill>
              </a:rPr>
              <a:t>Forecast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Decision Support Information </a:t>
            </a:r>
            <a:r>
              <a:rPr lang="en-US" sz="2000" dirty="0" smtClean="0">
                <a:solidFill>
                  <a:schemeClr val="tx2"/>
                </a:solidFill>
              </a:rPr>
              <a:t>Systems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Integration of Social Science into the forecast </a:t>
            </a:r>
            <a:r>
              <a:rPr lang="en-US" sz="2000" dirty="0" smtClean="0">
                <a:solidFill>
                  <a:schemeClr val="tx2"/>
                </a:solidFill>
              </a:rPr>
              <a:t>process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Risk Reduction as a Core Validation Activity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32987" y="171450"/>
            <a:ext cx="8845550" cy="628650"/>
            <a:chOff x="95536" y="170787"/>
            <a:chExt cx="8845904" cy="628650"/>
          </a:xfrm>
        </p:grpSpPr>
        <p:pic>
          <p:nvPicPr>
            <p:cNvPr id="9" name="Picture 7" descr="Nws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oaa_sm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1752600"/>
            <a:ext cx="807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Question…Do you just throw a satellite product at a problem/challenge/issue? The NOAT considers: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What is the proposed project path to operations (R2O…Capital O)?</a:t>
            </a:r>
          </a:p>
          <a:p>
            <a:pPr marL="574675" lvl="1" indent="-117475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Current and future NWS operations</a:t>
            </a:r>
          </a:p>
          <a:p>
            <a:pPr marL="574675" lvl="1" indent="-117475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AWIPS II and/or evolving prototypes of future systems</a:t>
            </a:r>
          </a:p>
          <a:p>
            <a:pPr marL="574675" lvl="1" indent="-117475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Test bed, Proving Ground, operational (NWS) personnel</a:t>
            </a:r>
          </a:p>
          <a:p>
            <a:pPr marL="574675" lvl="1" indent="-117475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Integration into current/evolving operational modeling and data assimilation systems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Is a project satellite-centric?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Okay </a:t>
            </a:r>
            <a:r>
              <a:rPr lang="en-US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 smtClean="0">
                <a:solidFill>
                  <a:schemeClr val="tx2"/>
                </a:solidFill>
              </a:rPr>
              <a:t> it makes sense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Fusion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Multisensor</a:t>
            </a:r>
            <a:r>
              <a:rPr lang="en-US" dirty="0" smtClean="0">
                <a:solidFill>
                  <a:schemeClr val="tx2"/>
                </a:solidFill>
              </a:rPr>
              <a:t> (more than just other sat sensors)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NOAA/NWS Integrated observation system and operational NWP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Don’t forget potential end-user/stakeholder info (e.g., aviation routes, traffic)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801" y="76200"/>
            <a:ext cx="8116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WRN - Science and Technology Concepts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9998" y="171450"/>
            <a:ext cx="8845550" cy="628650"/>
            <a:chOff x="95536" y="170787"/>
            <a:chExt cx="8845904" cy="628650"/>
          </a:xfrm>
        </p:grpSpPr>
        <p:pic>
          <p:nvPicPr>
            <p:cNvPr id="10" name="Picture 7" descr="Nws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oaa_sm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9050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Operational Example</a:t>
            </a:r>
            <a:r>
              <a:rPr lang="en-US" sz="2000" b="1" dirty="0" smtClean="0"/>
              <a:t>:  </a:t>
            </a:r>
            <a:r>
              <a:rPr lang="en-US" sz="2000" b="1" dirty="0" smtClean="0">
                <a:solidFill>
                  <a:schemeClr val="tx2"/>
                </a:solidFill>
              </a:rPr>
              <a:t>Blended TPW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err="1" smtClean="0">
                <a:solidFill>
                  <a:schemeClr val="tx2"/>
                </a:solidFill>
              </a:rPr>
              <a:t>Multisensor</a:t>
            </a:r>
            <a:r>
              <a:rPr lang="en-US" sz="2000" dirty="0" smtClean="0">
                <a:solidFill>
                  <a:schemeClr val="tx2"/>
                </a:solidFill>
              </a:rPr>
              <a:t> (GPS, AMSU-SSMI) product well used by forecasters because it dealt with a significant issue:  moisture distribution </a:t>
            </a:r>
          </a:p>
          <a:p>
            <a:endParaRPr lang="en-US" sz="2000" dirty="0"/>
          </a:p>
        </p:txBody>
      </p:sp>
      <p:pic>
        <p:nvPicPr>
          <p:cNvPr id="6145" name="Picture 1" descr="C:\Users\rusty\Desktop\20120503_0015_sport_cira_conus_tp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4968488" cy="254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1200" y="3581400"/>
            <a:ext cx="20778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we need this?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Atmospheric Rivers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Heavy rain/snow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Flood/Blizzard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Drought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Convective Storms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5000" y="3429000"/>
            <a:ext cx="25908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8801" y="76200"/>
            <a:ext cx="8116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WRN - Science and Technology Concepts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9998" y="171450"/>
            <a:ext cx="8845550" cy="628650"/>
            <a:chOff x="95536" y="170787"/>
            <a:chExt cx="8845904" cy="628650"/>
          </a:xfrm>
        </p:grpSpPr>
        <p:pic>
          <p:nvPicPr>
            <p:cNvPr id="12" name="Picture 7" descr="Nw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noaa_sm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85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9050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Fusion Example</a:t>
            </a:r>
            <a:r>
              <a:rPr lang="en-US" sz="2000" b="1" dirty="0" smtClean="0"/>
              <a:t>:  </a:t>
            </a:r>
            <a:r>
              <a:rPr lang="en-US" sz="2000" b="1" dirty="0" smtClean="0">
                <a:solidFill>
                  <a:schemeClr val="tx2"/>
                </a:solidFill>
              </a:rPr>
              <a:t>QPE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Can we do a Blended TPW-like QPE?</a:t>
            </a:r>
          </a:p>
          <a:p>
            <a:endParaRPr lang="en-US" sz="2000" dirty="0" smtClean="0"/>
          </a:p>
          <a:p>
            <a:r>
              <a:rPr lang="en-US" sz="2000" dirty="0" smtClean="0"/>
              <a:t>   </a:t>
            </a:r>
          </a:p>
          <a:p>
            <a:endParaRPr lang="en-US" sz="2000" dirty="0"/>
          </a:p>
        </p:txBody>
      </p:sp>
      <p:pic>
        <p:nvPicPr>
          <p:cNvPr id="6145" name="Picture 1" descr="C:\Users\rusty\Desktop\20120503_0015_sport_cira_conus_tp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2199268" cy="11243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3581400"/>
            <a:ext cx="19912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we need this?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Flood/flash flood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Transportation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Drought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C:\Users\rusty\Desktop\RFC Precipitation Analysis - Google Chrome_2012-05-02_22-52-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2133600" cy="1164830"/>
          </a:xfrm>
          <a:prstGeom prst="rect">
            <a:avLst/>
          </a:prstGeom>
          <a:noFill/>
        </p:spPr>
      </p:pic>
      <p:pic>
        <p:nvPicPr>
          <p:cNvPr id="23556" name="Picture 4" descr="http://www.goes-r.gov/products/images/opt2-rainfall-potential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95600"/>
            <a:ext cx="1344709" cy="17633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429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GOES 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32460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Radar/</a:t>
            </a:r>
            <a:r>
              <a:rPr lang="en-US" dirty="0" err="1" smtClean="0">
                <a:solidFill>
                  <a:schemeClr val="tx2"/>
                </a:solidFill>
              </a:rPr>
              <a:t>sfc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obs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5720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43434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58140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Global Precipitation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3276600"/>
            <a:ext cx="31242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8801" y="76200"/>
            <a:ext cx="8116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WRN - Science and Technology Concepts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69998" y="171450"/>
            <a:ext cx="8845550" cy="628650"/>
            <a:chOff x="95536" y="170787"/>
            <a:chExt cx="8845904" cy="628650"/>
          </a:xfrm>
        </p:grpSpPr>
        <p:pic>
          <p:nvPicPr>
            <p:cNvPr id="17" name="Picture 7" descr="Nws.ep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noaa_sm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64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600200"/>
            <a:ext cx="7543800" cy="0"/>
          </a:xfrm>
          <a:prstGeom prst="line">
            <a:avLst/>
          </a:prstGeom>
          <a:ln w="317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9050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Operational Example:  </a:t>
            </a:r>
            <a:r>
              <a:rPr lang="en-US" b="1" dirty="0" smtClean="0">
                <a:solidFill>
                  <a:schemeClr val="tx2"/>
                </a:solidFill>
              </a:rPr>
              <a:t>Convective Initiation/Severe Weather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Can we integrate the information in future tools?</a:t>
            </a:r>
          </a:p>
          <a:p>
            <a:endParaRPr lang="en-US" sz="2000" dirty="0" smtClean="0"/>
          </a:p>
          <a:p>
            <a:r>
              <a:rPr lang="en-US" sz="2000" dirty="0" smtClean="0"/>
              <a:t>  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581400"/>
            <a:ext cx="32848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Why we need this?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Situational Awareness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Convective warning confidence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Decision Support (venues)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67400" y="3276600"/>
            <a:ext cx="31242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http://cimss.ssec.wisc.edu/snaap/convinit/examples/instcibli_20090323_1915U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1442283" cy="1062482"/>
          </a:xfrm>
          <a:prstGeom prst="rect">
            <a:avLst/>
          </a:prstGeom>
          <a:noFill/>
        </p:spPr>
      </p:pic>
      <p:pic>
        <p:nvPicPr>
          <p:cNvPr id="27652" name="Picture 4" descr="IRW-texture OT detection product:  29 October 2009 at 2315 U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1188204" cy="876301"/>
          </a:xfrm>
          <a:prstGeom prst="rect">
            <a:avLst/>
          </a:prstGeom>
          <a:noFill/>
        </p:spPr>
      </p:pic>
      <p:pic>
        <p:nvPicPr>
          <p:cNvPr id="27654" name="Picture 6" descr="http://weather.msfc.nasa.gov/sport/lma/images/lightning_ju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105400"/>
            <a:ext cx="1217223" cy="130857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1000" y="31242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038600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Over-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shooting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tops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497" y="5486400"/>
            <a:ext cx="910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Lightning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Jumps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667000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Next Generation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Warning System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7660" name="Picture 12" descr="Damage from May 3 OK torn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733800"/>
            <a:ext cx="2504090" cy="1210310"/>
          </a:xfrm>
          <a:prstGeom prst="rect">
            <a:avLst/>
          </a:prstGeom>
          <a:noFill/>
        </p:spPr>
      </p:pic>
      <p:pic>
        <p:nvPicPr>
          <p:cNvPr id="27658" name="Picture 10" descr="http://branch.nsstc.nasa.gov/PUBLIC/NALMA/images/LMA/2012/6+/2012-04-17/2012-04-17_1000km_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352800"/>
            <a:ext cx="1295400" cy="1502229"/>
          </a:xfrm>
          <a:prstGeom prst="rect">
            <a:avLst/>
          </a:prstGeom>
          <a:noFill/>
        </p:spPr>
      </p:pic>
      <p:pic>
        <p:nvPicPr>
          <p:cNvPr id="27656" name="Picture 8" descr="http://www.erh.noaa.gov/mhx/tour/AWIPS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572000"/>
            <a:ext cx="1828800" cy="1536192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28600" y="2667000"/>
            <a:ext cx="2362200" cy="3886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95600" y="2667000"/>
            <a:ext cx="2743200" cy="3886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38400" y="4495800"/>
            <a:ext cx="6858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8801" y="76200"/>
            <a:ext cx="8116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NOAT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WRN - Science and Technology Concepts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69998" y="171450"/>
            <a:ext cx="8845550" cy="628650"/>
            <a:chOff x="95536" y="170787"/>
            <a:chExt cx="8845904" cy="628650"/>
          </a:xfrm>
        </p:grpSpPr>
        <p:pic>
          <p:nvPicPr>
            <p:cNvPr id="29" name="Picture 7" descr="Nws.ep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90" y="170787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noaa_sm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6" y="177423"/>
              <a:ext cx="614147" cy="61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14218</TotalTime>
  <Words>832</Words>
  <Application>Microsoft Office PowerPoint</Application>
  <PresentationFormat>On-screen Show (4:3)</PresentationFormat>
  <Paragraphs>175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Lucida Bright</vt:lpstr>
      <vt:lpstr>Symbol</vt:lpstr>
      <vt:lpstr>Times New Roman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rusty;carven</dc:creator>
  <cp:lastModifiedBy>billward501</cp:lastModifiedBy>
  <cp:revision>216</cp:revision>
  <dcterms:created xsi:type="dcterms:W3CDTF">2012-05-02T13:20:23Z</dcterms:created>
  <dcterms:modified xsi:type="dcterms:W3CDTF">2016-05-12T20:41:16Z</dcterms:modified>
</cp:coreProperties>
</file>