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74" r:id="rId4"/>
    <p:sldId id="275" r:id="rId5"/>
    <p:sldId id="277" r:id="rId6"/>
    <p:sldId id="278" r:id="rId7"/>
    <p:sldId id="279" r:id="rId8"/>
    <p:sldId id="287" r:id="rId9"/>
    <p:sldId id="282" r:id="rId10"/>
    <p:sldId id="280" r:id="rId11"/>
    <p:sldId id="281" r:id="rId12"/>
    <p:sldId id="288" r:id="rId13"/>
    <p:sldId id="283" r:id="rId14"/>
    <p:sldId id="284" r:id="rId15"/>
    <p:sldId id="285" r:id="rId16"/>
    <p:sldId id="286" r:id="rId17"/>
    <p:sldId id="269" r:id="rId18"/>
    <p:sldId id="258" r:id="rId19"/>
    <p:sldId id="259" r:id="rId20"/>
    <p:sldId id="266" r:id="rId21"/>
    <p:sldId id="260" r:id="rId22"/>
    <p:sldId id="262" r:id="rId23"/>
    <p:sldId id="264" r:id="rId24"/>
    <p:sldId id="265" r:id="rId25"/>
    <p:sldId id="261" r:id="rId26"/>
    <p:sldId id="263" r:id="rId27"/>
    <p:sldId id="271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4" d="100"/>
          <a:sy n="104" d="100"/>
        </p:scale>
        <p:origin x="-728" y="-104"/>
      </p:cViewPr>
      <p:guideLst>
        <p:guide orient="horz" pos="3934"/>
        <p:guide pos="30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074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913590" y="220980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59939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373624" y="1600200"/>
            <a:ext cx="731317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913590" y="220980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59939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1277054" y="4406900"/>
            <a:ext cx="7217657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4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1277054" y="2906713"/>
            <a:ext cx="7217657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1295400" y="16129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5030610" y="1600200"/>
            <a:ext cx="365618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1295311" y="1535112"/>
            <a:ext cx="365777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2"/>
          </p:nvPr>
        </p:nvSpPr>
        <p:spPr>
          <a:xfrm>
            <a:off x="1295311" y="2174875"/>
            <a:ext cx="3657778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3"/>
          </p:nvPr>
        </p:nvSpPr>
        <p:spPr>
          <a:xfrm>
            <a:off x="5030610" y="1535112"/>
            <a:ext cx="3656188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4"/>
          </p:nvPr>
        </p:nvSpPr>
        <p:spPr>
          <a:xfrm>
            <a:off x="5030610" y="2174875"/>
            <a:ext cx="3656188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913590" y="273050"/>
            <a:ext cx="255192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2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2"/>
          </p:nvPr>
        </p:nvSpPr>
        <p:spPr>
          <a:xfrm>
            <a:off x="1234720" y="1435100"/>
            <a:ext cx="2230790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2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 rot="5400000">
            <a:off x="2767230" y="206593"/>
            <a:ext cx="4525963" cy="7313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295400" y="16129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5030610" y="1600200"/>
            <a:ext cx="365618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 rot="5400000">
            <a:off x="947737" y="596900"/>
            <a:ext cx="5851525" cy="520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1295311" y="1535112"/>
            <a:ext cx="365777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1295311" y="2174875"/>
            <a:ext cx="3657778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5030610" y="1535112"/>
            <a:ext cx="3656188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5030610" y="2174875"/>
            <a:ext cx="3656188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913590" y="273050"/>
            <a:ext cx="255192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2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1234720" y="1435100"/>
            <a:ext cx="2230790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20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767230" y="206593"/>
            <a:ext cx="4525963" cy="7313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947737" y="596900"/>
            <a:ext cx="5851525" cy="520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373624" y="1600200"/>
            <a:ext cx="731317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Shape 11"/>
          <p:cNvCxnSpPr/>
          <p:nvPr/>
        </p:nvCxnSpPr>
        <p:spPr>
          <a:xfrm>
            <a:off x="460814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538514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hape 13"/>
          <p:cNvCxnSpPr/>
          <p:nvPr/>
        </p:nvCxnSpPr>
        <p:spPr>
          <a:xfrm>
            <a:off x="616208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Shape 14"/>
          <p:cNvCxnSpPr/>
          <p:nvPr/>
        </p:nvCxnSpPr>
        <p:spPr>
          <a:xfrm>
            <a:off x="693900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Shape 15"/>
          <p:cNvCxnSpPr/>
          <p:nvPr/>
        </p:nvCxnSpPr>
        <p:spPr>
          <a:xfrm>
            <a:off x="771597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Shape 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622" y="4948321"/>
            <a:ext cx="1187708" cy="118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1300" y="0"/>
            <a:ext cx="2237774" cy="5546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36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1373624" y="1600200"/>
            <a:ext cx="7313175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913590" y="6356350"/>
            <a:ext cx="167720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Shape 93"/>
          <p:cNvCxnSpPr/>
          <p:nvPr/>
        </p:nvCxnSpPr>
        <p:spPr>
          <a:xfrm>
            <a:off x="460814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Shape 94"/>
          <p:cNvCxnSpPr/>
          <p:nvPr/>
        </p:nvCxnSpPr>
        <p:spPr>
          <a:xfrm>
            <a:off x="538514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Shape 95"/>
          <p:cNvCxnSpPr/>
          <p:nvPr/>
        </p:nvCxnSpPr>
        <p:spPr>
          <a:xfrm>
            <a:off x="616208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Shape 96"/>
          <p:cNvCxnSpPr/>
          <p:nvPr/>
        </p:nvCxnSpPr>
        <p:spPr>
          <a:xfrm>
            <a:off x="693900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Shape 97"/>
          <p:cNvCxnSpPr/>
          <p:nvPr/>
        </p:nvCxnSpPr>
        <p:spPr>
          <a:xfrm>
            <a:off x="771597" y="1820"/>
            <a:ext cx="0" cy="685800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8" name="Shape 9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4920096"/>
            <a:ext cx="1234440" cy="1234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ctrTitle"/>
          </p:nvPr>
        </p:nvSpPr>
        <p:spPr>
          <a:xfrm>
            <a:off x="913590" y="220980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 Black"/>
              <a:buNone/>
            </a:pPr>
            <a:r>
              <a:rPr lang="en-US"/>
              <a:t>How WES2 can facilitate satellite user readiness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ubTitle" idx="1"/>
          </p:nvPr>
        </p:nvSpPr>
        <p:spPr>
          <a:xfrm>
            <a:off x="159939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Michael Bowlan (OU/CIMMS/WDTD),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James LaDue (WDTD)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S2-T-25m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594" y="1417637"/>
            <a:ext cx="7825066" cy="440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3591" y="4910166"/>
            <a:ext cx="7674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Nascent </a:t>
            </a:r>
            <a:r>
              <a:rPr lang="en-US" sz="1800" dirty="0" err="1" smtClean="0"/>
              <a:t>supercell</a:t>
            </a:r>
            <a:r>
              <a:rPr lang="en-US" sz="1800" dirty="0" smtClean="0"/>
              <a:t> with midlevel funnel right at intersection of three boundaries.  These are covered in Satellite foundational and reinforced in WES2 exercises.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95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90" y="1323019"/>
            <a:ext cx="8121387" cy="4355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07045" y="5598894"/>
            <a:ext cx="7674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/>
              <a:t>Probsevere</a:t>
            </a:r>
            <a:r>
              <a:rPr lang="en-US" sz="1800" dirty="0" smtClean="0"/>
              <a:t> jumps to 90% with strong satellite-based growth rate helping to influence. WES2 can display any product AWIPS2 can.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56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2275" y="6501189"/>
            <a:ext cx="108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5 min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797023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1676" y="5138885"/>
            <a:ext cx="510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How can we give this resident better lead time?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045" y="1417637"/>
            <a:ext cx="7776210" cy="4639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45" y="1417637"/>
            <a:ext cx="7776210" cy="463931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2051676" y="2136924"/>
            <a:ext cx="806015" cy="402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>
            <a:off x="2051676" y="2692287"/>
            <a:ext cx="806015" cy="4029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0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ES2-T-5m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306" y="1417637"/>
            <a:ext cx="7154151" cy="4024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2275" y="6501189"/>
            <a:ext cx="108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5 min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797023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1676" y="5138885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Five images are available for every 88D volumetric scan</a:t>
            </a:r>
            <a:endParaRPr lang="en-US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9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509_160645-N3210Rt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54" y="1417637"/>
            <a:ext cx="6774803" cy="4234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2275" y="6501189"/>
            <a:ext cx="108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5 min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797023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4503" y="4466188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Another live image available to WFO can also be made available in WES2</a:t>
            </a:r>
            <a:endParaRPr lang="en-US" sz="1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3769343" y="2014672"/>
            <a:ext cx="476282" cy="65939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5917951" y="2014672"/>
            <a:ext cx="476282" cy="65939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531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-6679" t="7335" r="24007" b="3140"/>
          <a:stretch/>
        </p:blipFill>
        <p:spPr>
          <a:xfrm>
            <a:off x="913590" y="1417637"/>
            <a:ext cx="7241926" cy="4678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28457" y="6501189"/>
            <a:ext cx="52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42275" y="6501189"/>
            <a:ext cx="108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5 min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587627" y="633974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797023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94695" y="5520716"/>
            <a:ext cx="51047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Tornado begins</a:t>
            </a:r>
            <a:endParaRPr lang="en-US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pic>
        <p:nvPicPr>
          <p:cNvPr id="17" name="Katie-tor-multi-vorte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9722" y="3371468"/>
            <a:ext cx="4674278" cy="26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9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RAC FY16\Workshop\Class Pictures\Workshop1\2016April_RACWorkshop1 (6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23" y="1694902"/>
            <a:ext cx="7432437" cy="49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590" y="0"/>
            <a:ext cx="777320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“Train As You Fight” with AWIPS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40625" y="905470"/>
            <a:ext cx="1002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WES</a:t>
            </a:r>
          </a:p>
          <a:p>
            <a:pPr algn="ctr"/>
            <a:r>
              <a:rPr lang="en-US" dirty="0" smtClean="0"/>
              <a:t>Scripting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75239" y="829270"/>
            <a:ext cx="971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Dual-Pol</a:t>
            </a:r>
          </a:p>
          <a:p>
            <a:pPr algn="ctr"/>
            <a:r>
              <a:rPr lang="en-US" dirty="0" smtClean="0"/>
              <a:t>Radar</a:t>
            </a:r>
          </a:p>
          <a:p>
            <a:pPr algn="ctr"/>
            <a:r>
              <a:rPr lang="en-US" dirty="0" smtClean="0"/>
              <a:t>Analysis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1219200"/>
            <a:ext cx="10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Warngen</a:t>
            </a:r>
            <a:endParaRPr lang="en-US" dirty="0" smtClean="0"/>
          </a:p>
        </p:txBody>
      </p:sp>
      <p:cxnSp>
        <p:nvCxnSpPr>
          <p:cNvPr id="16" name="Straight Arrow Connector 15"/>
          <p:cNvCxnSpPr>
            <a:stCxn id="8" idx="2"/>
          </p:cNvCxnSpPr>
          <p:nvPr/>
        </p:nvCxnSpPr>
        <p:spPr>
          <a:xfrm flipH="1">
            <a:off x="3842012" y="1551801"/>
            <a:ext cx="1" cy="111519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562599" y="1704201"/>
            <a:ext cx="1" cy="111519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705600" y="1694902"/>
            <a:ext cx="457201" cy="127689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996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 Black"/>
              <a:buNone/>
            </a:pPr>
            <a:r>
              <a:rPr lang="en-US"/>
              <a:t>WES2 capabilities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1282486" y="1600200"/>
            <a:ext cx="3755938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US" dirty="0"/>
              <a:t>Manage time in software </a:t>
            </a:r>
          </a:p>
          <a:p>
            <a:pPr lvl="1"/>
            <a:r>
              <a:rPr lang="en-US" dirty="0"/>
              <a:t>Case Review</a:t>
            </a:r>
          </a:p>
          <a:p>
            <a:pPr lvl="1"/>
            <a:r>
              <a:rPr lang="en-US" dirty="0" smtClean="0"/>
              <a:t>Simulation</a:t>
            </a:r>
            <a:endParaRPr lang="en-US" dirty="0"/>
          </a:p>
          <a:p>
            <a:pPr marL="1028700" lvl="2" indent="0">
              <a:buNone/>
            </a:pPr>
            <a:endParaRPr lang="en-US" sz="1600" dirty="0"/>
          </a:p>
          <a:p>
            <a:r>
              <a:rPr lang="en-US" dirty="0"/>
              <a:t>Exchanging Cases &amp;</a:t>
            </a:r>
            <a:br>
              <a:rPr lang="en-US" dirty="0"/>
            </a:br>
            <a:r>
              <a:rPr lang="en-US" dirty="0"/>
              <a:t>Localizations</a:t>
            </a:r>
            <a:endParaRPr lang="en-US" sz="2000" dirty="0"/>
          </a:p>
          <a:p>
            <a:pPr marL="0" marR="0" lvl="0" indent="0" algn="l" rtl="0">
              <a:spcBef>
                <a:spcPts val="480"/>
              </a:spcBef>
              <a:buNone/>
            </a:pPr>
            <a:endParaRPr sz="2000" dirty="0"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999" y="1871549"/>
            <a:ext cx="4037796" cy="3028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 Black"/>
              <a:buNone/>
            </a:pPr>
            <a:r>
              <a:rPr lang="en-US"/>
              <a:t>types of WES2 interaction follows stage of learning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13600" y="4386650"/>
            <a:ext cx="2205600" cy="10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1800" dirty="0"/>
              <a:t>Foundational and focused applications:  </a:t>
            </a:r>
          </a:p>
          <a:p>
            <a:pPr lvl="0" algn="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 dirty="0"/>
          </a:p>
          <a:p>
            <a:pPr lvl="0" algn="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 dirty="0"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674" y="2377950"/>
            <a:ext cx="3999848" cy="325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2949675" y="1591350"/>
            <a:ext cx="3654000" cy="78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/>
              <a:t>What does it take to do a task (e.g., issue a warning)?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603675" y="4427500"/>
            <a:ext cx="2205600" cy="10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1800" dirty="0" err="1"/>
              <a:t>Jobsheets</a:t>
            </a:r>
            <a:r>
              <a:rPr lang="en-US" sz="1800" dirty="0"/>
              <a:t>, </a:t>
            </a:r>
            <a:endParaRPr sz="1800" dirty="0"/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3587" y="3293450"/>
            <a:ext cx="2205600" cy="10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1800" dirty="0"/>
              <a:t>Job-oriented:  </a:t>
            </a:r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5654625" y="3334300"/>
            <a:ext cx="3154500" cy="10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1800" dirty="0"/>
              <a:t>Simulation,  </a:t>
            </a:r>
            <a:r>
              <a:rPr lang="en-US" sz="1800" dirty="0" err="1"/>
              <a:t>miniscenario</a:t>
            </a:r>
            <a:r>
              <a:rPr lang="en-US" sz="1800" dirty="0"/>
              <a:t>,</a:t>
            </a:r>
          </a:p>
          <a:p>
            <a:pPr lvl="0" algn="l" rtl="0">
              <a:spcBef>
                <a:spcPts val="0"/>
              </a:spcBef>
              <a:buNone/>
            </a:pPr>
            <a:endParaRPr sz="1800" dirty="0"/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892350" y="2201900"/>
            <a:ext cx="2205600" cy="10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1800" dirty="0"/>
              <a:t>Job-oriented:  </a:t>
            </a:r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582425" y="2242750"/>
            <a:ext cx="2205600" cy="109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1800" dirty="0"/>
              <a:t>IDSS Simulation: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en-US" sz="1400" dirty="0" smtClean="0"/>
              <a:t>.  </a:t>
            </a:r>
            <a:endParaRPr lang="en-US" sz="1400" dirty="0"/>
          </a:p>
          <a:p>
            <a:pPr lvl="0" algn="ctr" rtl="0">
              <a:spcBef>
                <a:spcPts val="0"/>
              </a:spcBef>
              <a:buNone/>
            </a:pPr>
            <a:endParaRPr sz="1800" dirty="0"/>
          </a:p>
          <a:p>
            <a:pPr lvl="0" algn="r" rtl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Demonstration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373624" y="1600200"/>
            <a:ext cx="73131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Foundational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Job-task CI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Job-task Warning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Job-task DSS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42275" y="6501189"/>
            <a:ext cx="108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5 min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797023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60" y="1496422"/>
            <a:ext cx="6176679" cy="42080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1676" y="4910166"/>
            <a:ext cx="510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How can we give this resident better lead time?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74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525" y="1651400"/>
            <a:ext cx="5048250" cy="33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Foundational tasks - demonstrate you know the basics</a:t>
            </a:r>
          </a:p>
        </p:txBody>
      </p:sp>
      <p:pic>
        <p:nvPicPr>
          <p:cNvPr id="206" name="Shape 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750" y="3626874"/>
            <a:ext cx="4385675" cy="291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Job oriented decision tasks</a:t>
            </a:r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1373625" y="1600200"/>
            <a:ext cx="69792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US" dirty="0"/>
              <a:t>Limited data </a:t>
            </a:r>
            <a:r>
              <a:rPr lang="en-US" dirty="0" smtClean="0"/>
              <a:t>source</a:t>
            </a:r>
          </a:p>
          <a:p>
            <a:pPr marL="457200" lvl="0" indent="-228600" rtl="0">
              <a:spcBef>
                <a:spcPts val="0"/>
              </a:spcBef>
            </a:pPr>
            <a:endParaRPr lang="en-US" dirty="0"/>
          </a:p>
          <a:p>
            <a:pPr marL="457200" lvl="0" indent="-228600" rtl="0">
              <a:spcBef>
                <a:spcPts val="0"/>
              </a:spcBef>
            </a:pPr>
            <a:r>
              <a:rPr lang="en-US" dirty="0" smtClean="0"/>
              <a:t>Full </a:t>
            </a:r>
            <a:r>
              <a:rPr lang="en-US" dirty="0"/>
              <a:t>data </a:t>
            </a:r>
            <a:r>
              <a:rPr lang="en-US" dirty="0" smtClean="0"/>
              <a:t>fusion</a:t>
            </a:r>
            <a:endParaRPr lang="en-US" dirty="0"/>
          </a:p>
        </p:txBody>
      </p:sp>
      <p:pic>
        <p:nvPicPr>
          <p:cNvPr id="219" name="Shape 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714" y="2747842"/>
            <a:ext cx="4790150" cy="32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Full simulation</a:t>
            </a:r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524" y="1525247"/>
            <a:ext cx="3664272" cy="2748222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50145" y="1358675"/>
            <a:ext cx="4870161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/>
              <a:t>Replicate job </a:t>
            </a:r>
            <a:r>
              <a:rPr lang="en-US" sz="1800" dirty="0" smtClean="0"/>
              <a:t>environment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endParaRPr lang="en-US" sz="1800" dirty="0"/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/>
              <a:t>All data sources </a:t>
            </a:r>
            <a:r>
              <a:rPr lang="en-US" sz="1800" dirty="0" smtClean="0"/>
              <a:t>available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endParaRPr lang="en-US" sz="1800" dirty="0"/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 smtClean="0"/>
              <a:t>individual </a:t>
            </a:r>
            <a:r>
              <a:rPr lang="en-US" sz="1800" dirty="0"/>
              <a:t>or in small </a:t>
            </a:r>
            <a:r>
              <a:rPr lang="en-US" sz="1800" dirty="0" smtClean="0"/>
              <a:t>teams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endParaRPr lang="en-US" sz="1800" dirty="0"/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/>
              <a:t>Objectives task-oriented or </a:t>
            </a:r>
            <a:r>
              <a:rPr lang="en-US" sz="1800" dirty="0" smtClean="0"/>
              <a:t>conceptual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endParaRPr lang="en-US" sz="1800" dirty="0"/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-US" sz="1800" dirty="0"/>
              <a:t>Experiment, take chances</a:t>
            </a:r>
          </a:p>
          <a:p>
            <a:pPr marL="0" lvl="0" indent="0">
              <a:spcBef>
                <a:spcPts val="0"/>
              </a:spcBef>
              <a:buNone/>
            </a:pPr>
            <a:endParaRPr sz="18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Full simulation</a:t>
            </a:r>
          </a:p>
        </p:txBody>
      </p:sp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524" y="1525247"/>
            <a:ext cx="3664272" cy="274822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913599" y="1358675"/>
            <a:ext cx="43413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241" name="Shape 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6700" y="3783775"/>
            <a:ext cx="4932575" cy="292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9749" y="3198775"/>
            <a:ext cx="4878957" cy="36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/>
          <p:nvPr/>
        </p:nvSpPr>
        <p:spPr>
          <a:xfrm>
            <a:off x="6586075" y="4349675"/>
            <a:ext cx="399600" cy="7746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6154262" y="5124275"/>
            <a:ext cx="1948800" cy="55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Reference sheets available for practice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2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 Black"/>
              <a:buNone/>
            </a:pPr>
            <a:r>
              <a:rPr lang="en-US"/>
              <a:t>sample GOES-R lesson candidates for foundational job sheets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1373624" y="1905000"/>
            <a:ext cx="73131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Pre-convective environment. (20 min.)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Pre-convective cloud features.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Boundary-forced convection.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Mountain waves and orographic enhancement.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Fog / low cloud formation and dissipation.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Mesolows.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Convective evolution mini-modules: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Cumulus congestus / growth.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Discrete storms. (20 min.)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Mesoscale convective systems.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913590" y="274637"/>
            <a:ext cx="77733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Example - miniscenario exercise</a:t>
            </a:r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1675" y="1851175"/>
            <a:ext cx="5882724" cy="404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5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51676" y="5515338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SA begins hours in advance and our training begins here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4625"/>
          <a:stretch/>
        </p:blipFill>
        <p:spPr>
          <a:xfrm>
            <a:off x="1397000" y="1552143"/>
            <a:ext cx="6349181" cy="3797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1764" t="39067" r="37655" b="44625"/>
          <a:stretch/>
        </p:blipFill>
        <p:spPr>
          <a:xfrm>
            <a:off x="5710429" y="3083513"/>
            <a:ext cx="3018756" cy="2583734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>
            <a:off x="7034316" y="4347114"/>
            <a:ext cx="317521" cy="89140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3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S2-middayWV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951" y="1605837"/>
            <a:ext cx="6458098" cy="3632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51676" y="5515338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SA begins hours in advance and our training begins here with satellite foundational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sp>
        <p:nvSpPr>
          <p:cNvPr id="18" name="Up Arrow 17"/>
          <p:cNvSpPr/>
          <p:nvPr/>
        </p:nvSpPr>
        <p:spPr>
          <a:xfrm>
            <a:off x="4312631" y="3957295"/>
            <a:ext cx="317521" cy="89140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3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S2-T-120m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20" y="1417637"/>
            <a:ext cx="7605243" cy="4277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1676" y="4923723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Old outflow boundary seen in SRSO with post </a:t>
            </a:r>
            <a:r>
              <a:rPr lang="en-US" sz="1800" dirty="0" err="1" smtClean="0">
                <a:solidFill>
                  <a:schemeClr val="tx2"/>
                </a:solidFill>
              </a:rPr>
              <a:t>dryline</a:t>
            </a:r>
            <a:r>
              <a:rPr lang="en-US" sz="1800" dirty="0" smtClean="0">
                <a:solidFill>
                  <a:schemeClr val="tx2"/>
                </a:solidFill>
              </a:rPr>
              <a:t> cumulus line.  CI likely at triple point</a:t>
            </a:r>
            <a:endParaRPr lang="en-US" sz="1800" dirty="0">
              <a:solidFill>
                <a:schemeClr val="tx2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3022845" y="3638876"/>
            <a:ext cx="818227" cy="781504"/>
          </a:xfrm>
          <a:custGeom>
            <a:avLst/>
            <a:gdLst>
              <a:gd name="connsiteX0" fmla="*/ 0 w 818227"/>
              <a:gd name="connsiteY0" fmla="*/ 781504 h 781504"/>
              <a:gd name="connsiteX1" fmla="*/ 403007 w 818227"/>
              <a:gd name="connsiteY1" fmla="*/ 476229 h 781504"/>
              <a:gd name="connsiteX2" fmla="*/ 818227 w 818227"/>
              <a:gd name="connsiteY2" fmla="*/ 0 h 78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227" h="781504">
                <a:moveTo>
                  <a:pt x="0" y="781504"/>
                </a:moveTo>
                <a:cubicBezTo>
                  <a:pt x="133318" y="693992"/>
                  <a:pt x="266636" y="606480"/>
                  <a:pt x="403007" y="476229"/>
                </a:cubicBezTo>
                <a:cubicBezTo>
                  <a:pt x="539378" y="345978"/>
                  <a:pt x="818227" y="0"/>
                  <a:pt x="818227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69477" y="1381004"/>
            <a:ext cx="560411" cy="3443501"/>
          </a:xfrm>
          <a:custGeom>
            <a:avLst/>
            <a:gdLst>
              <a:gd name="connsiteX0" fmla="*/ 0 w 560411"/>
              <a:gd name="connsiteY0" fmla="*/ 0 h 3443501"/>
              <a:gd name="connsiteX1" fmla="*/ 403008 w 560411"/>
              <a:gd name="connsiteY1" fmla="*/ 1208889 h 3443501"/>
              <a:gd name="connsiteX2" fmla="*/ 549556 w 560411"/>
              <a:gd name="connsiteY2" fmla="*/ 2674208 h 3443501"/>
              <a:gd name="connsiteX3" fmla="*/ 549556 w 560411"/>
              <a:gd name="connsiteY3" fmla="*/ 3443501 h 34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11" h="3443501">
                <a:moveTo>
                  <a:pt x="0" y="0"/>
                </a:moveTo>
                <a:cubicBezTo>
                  <a:pt x="155707" y="381594"/>
                  <a:pt x="311415" y="763188"/>
                  <a:pt x="403008" y="1208889"/>
                </a:cubicBezTo>
                <a:cubicBezTo>
                  <a:pt x="494601" y="1654590"/>
                  <a:pt x="525131" y="2301773"/>
                  <a:pt x="549556" y="2674208"/>
                </a:cubicBezTo>
                <a:cubicBezTo>
                  <a:pt x="573981" y="3046643"/>
                  <a:pt x="549556" y="3443501"/>
                  <a:pt x="549556" y="3443501"/>
                </a:cubicBezTo>
              </a:path>
            </a:pathLst>
          </a:custGeom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29888" y="3596138"/>
            <a:ext cx="2430258" cy="1648484"/>
          </a:xfrm>
          <a:custGeom>
            <a:avLst/>
            <a:gdLst>
              <a:gd name="connsiteX0" fmla="*/ 0 w 2430258"/>
              <a:gd name="connsiteY0" fmla="*/ 0 h 1648484"/>
              <a:gd name="connsiteX1" fmla="*/ 537344 w 2430258"/>
              <a:gd name="connsiteY1" fmla="*/ 757081 h 1648484"/>
              <a:gd name="connsiteX2" fmla="*/ 1343359 w 2430258"/>
              <a:gd name="connsiteY2" fmla="*/ 1343209 h 1648484"/>
              <a:gd name="connsiteX3" fmla="*/ 2430258 w 2430258"/>
              <a:gd name="connsiteY3" fmla="*/ 1648484 h 164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258" h="1648484">
                <a:moveTo>
                  <a:pt x="0" y="0"/>
                </a:moveTo>
                <a:cubicBezTo>
                  <a:pt x="156725" y="266606"/>
                  <a:pt x="313451" y="533213"/>
                  <a:pt x="537344" y="757081"/>
                </a:cubicBezTo>
                <a:cubicBezTo>
                  <a:pt x="761237" y="980949"/>
                  <a:pt x="1027873" y="1194642"/>
                  <a:pt x="1343359" y="1343209"/>
                </a:cubicBezTo>
                <a:cubicBezTo>
                  <a:pt x="1658845" y="1491776"/>
                  <a:pt x="2430258" y="1648484"/>
                  <a:pt x="2430258" y="164848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8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1676" y="4923723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>
                    <a:lumMod val="25000"/>
                  </a:schemeClr>
                </a:solidFill>
              </a:rPr>
              <a:t>Significant tornado parameter high in region of potential CI</a:t>
            </a:r>
            <a:endParaRPr lang="en-US" sz="1800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200" t="1" r="27212" b="38568"/>
          <a:stretch/>
        </p:blipFill>
        <p:spPr>
          <a:xfrm>
            <a:off x="1847655" y="912175"/>
            <a:ext cx="5448689" cy="4011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1676" y="5407069"/>
            <a:ext cx="510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>
                    <a:lumMod val="25000"/>
                  </a:schemeClr>
                </a:solidFill>
              </a:rPr>
              <a:t>potential CI</a:t>
            </a:r>
            <a:endParaRPr lang="en-US" sz="1800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23" y="1417637"/>
            <a:ext cx="7092324" cy="3989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23" y="1417637"/>
            <a:ext cx="7119008" cy="380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99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67459" y="5520716"/>
            <a:ext cx="510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WES2 can emulate injects of any imagery and information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1023"/>
          <a:stretch/>
        </p:blipFill>
        <p:spPr>
          <a:xfrm>
            <a:off x="913590" y="1417637"/>
            <a:ext cx="4496483" cy="3670062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727559" y="3089381"/>
            <a:ext cx="1890123" cy="63497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Funnel already sent via Twitter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9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10475" r="17062" b="4691"/>
          <a:stretch/>
        </p:blipFill>
        <p:spPr>
          <a:xfrm>
            <a:off x="1576260" y="1417637"/>
            <a:ext cx="6670282" cy="4070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train to be user ready:  case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7045" y="6161669"/>
            <a:ext cx="7644623" cy="163473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1000"/>
                </a:schemeClr>
              </a:gs>
              <a:gs pos="100000">
                <a:srgbClr val="FF0000">
                  <a:alpha val="99000"/>
                </a:srgbClr>
              </a:gs>
              <a:gs pos="72000">
                <a:srgbClr val="FFFF00">
                  <a:alpha val="6400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56092" y="6501189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25 min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993845" y="6337715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99130" y="6340716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86885" y="6497411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–120 min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6260" y="5520716"/>
            <a:ext cx="667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Already </a:t>
            </a:r>
            <a:r>
              <a:rPr lang="en-US" sz="1800" dirty="0" err="1" smtClean="0"/>
              <a:t>mesocyclone</a:t>
            </a:r>
            <a:r>
              <a:rPr lang="en-US" sz="1800" dirty="0" smtClean="0"/>
              <a:t> is visible aloft in immature convection.  These concepts taught in Radar course foundational</a:t>
            </a:r>
            <a:endParaRPr lang="en-US" sz="18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37439" y="6351790"/>
            <a:ext cx="2436" cy="176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5194" y="6485358"/>
            <a:ext cx="122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Tor – 6 </a:t>
            </a:r>
            <a:r>
              <a:rPr lang="en-US" dirty="0" err="1" smtClean="0"/>
              <a:t>hr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1023"/>
          <a:stretch/>
        </p:blipFill>
        <p:spPr>
          <a:xfrm>
            <a:off x="4161293" y="4085158"/>
            <a:ext cx="821413" cy="67044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3305338" y="4048525"/>
            <a:ext cx="844441" cy="1221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499130" y="1770594"/>
            <a:ext cx="1290939" cy="113562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8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OES-R Generic Theme">
  <a:themeElements>
    <a:clrScheme name="GOES-R">
      <a:dk1>
        <a:srgbClr val="000000"/>
      </a:dk1>
      <a:lt1>
        <a:srgbClr val="FFFFFF"/>
      </a:lt1>
      <a:dk2>
        <a:srgbClr val="808080"/>
      </a:dk2>
      <a:lt2>
        <a:srgbClr val="EBE6E1"/>
      </a:lt2>
      <a:accent1>
        <a:srgbClr val="23408F"/>
      </a:accent1>
      <a:accent2>
        <a:srgbClr val="B7D44D"/>
      </a:accent2>
      <a:accent3>
        <a:srgbClr val="DDB359"/>
      </a:accent3>
      <a:accent4>
        <a:srgbClr val="00AEEF"/>
      </a:accent4>
      <a:accent5>
        <a:srgbClr val="6E4A90"/>
      </a:accent5>
      <a:accent6>
        <a:srgbClr val="FA7841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OES-R Mesoscale Theme">
  <a:themeElements>
    <a:clrScheme name="GOES-R">
      <a:dk1>
        <a:srgbClr val="000000"/>
      </a:dk1>
      <a:lt1>
        <a:srgbClr val="FFFFFF"/>
      </a:lt1>
      <a:dk2>
        <a:srgbClr val="808080"/>
      </a:dk2>
      <a:lt2>
        <a:srgbClr val="EBE6E1"/>
      </a:lt2>
      <a:accent1>
        <a:srgbClr val="23408F"/>
      </a:accent1>
      <a:accent2>
        <a:srgbClr val="B7D44D"/>
      </a:accent2>
      <a:accent3>
        <a:srgbClr val="DDB359"/>
      </a:accent3>
      <a:accent4>
        <a:srgbClr val="00AEEF"/>
      </a:accent4>
      <a:accent5>
        <a:srgbClr val="6E4A90"/>
      </a:accent5>
      <a:accent6>
        <a:srgbClr val="FA7841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713</Words>
  <Application>Microsoft Macintosh PowerPoint</Application>
  <PresentationFormat>On-screen Show (4:3)</PresentationFormat>
  <Paragraphs>136</Paragraphs>
  <Slides>26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 Narrow</vt:lpstr>
      <vt:lpstr>Arial Black</vt:lpstr>
      <vt:lpstr>GOES-R Generic Theme</vt:lpstr>
      <vt:lpstr>GOES-R Mesoscale Theme</vt:lpstr>
      <vt:lpstr>How WES2 can facilitate satellite user readiness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How to train to be user ready:  case study</vt:lpstr>
      <vt:lpstr>“Train As You Fight” with AWIPS</vt:lpstr>
      <vt:lpstr>WES2 capabilities</vt:lpstr>
      <vt:lpstr>types of WES2 interaction follows stage of learning</vt:lpstr>
      <vt:lpstr>Demonstration</vt:lpstr>
      <vt:lpstr>Foundational tasks - demonstrate you know the basics</vt:lpstr>
      <vt:lpstr>Job oriented decision tasks</vt:lpstr>
      <vt:lpstr>Full simulation</vt:lpstr>
      <vt:lpstr>Full simulation</vt:lpstr>
      <vt:lpstr>sample GOES-R lesson candidates for foundational job sheets</vt:lpstr>
      <vt:lpstr>Example - miniscenario exercise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WES2 can facilitate satellite user readiness</dc:title>
  <cp:lastModifiedBy>Jim LaDue</cp:lastModifiedBy>
  <cp:revision>29</cp:revision>
  <dcterms:modified xsi:type="dcterms:W3CDTF">2016-05-12T15:30:09Z</dcterms:modified>
</cp:coreProperties>
</file>