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 id="2147483708" r:id="rId2"/>
    <p:sldMasterId id="2147483721" r:id="rId3"/>
    <p:sldMasterId id="2147483734" r:id="rId4"/>
  </p:sldMasterIdLst>
  <p:notesMasterIdLst>
    <p:notesMasterId r:id="rId19"/>
  </p:notesMasterIdLst>
  <p:sldIdLst>
    <p:sldId id="351" r:id="rId5"/>
    <p:sldId id="371" r:id="rId6"/>
    <p:sldId id="372" r:id="rId7"/>
    <p:sldId id="373" r:id="rId8"/>
    <p:sldId id="374" r:id="rId9"/>
    <p:sldId id="375" r:id="rId10"/>
    <p:sldId id="380" r:id="rId11"/>
    <p:sldId id="379" r:id="rId12"/>
    <p:sldId id="376" r:id="rId13"/>
    <p:sldId id="377" r:id="rId14"/>
    <p:sldId id="333" r:id="rId15"/>
    <p:sldId id="353" r:id="rId16"/>
    <p:sldId id="355" r:id="rId17"/>
    <p:sldId id="378" r:id="rId18"/>
  </p:sldIdLst>
  <p:sldSz cx="9144000" cy="6858000" type="screen4x3"/>
  <p:notesSz cx="6934200" cy="92329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4E24324-13BB-4A3C-B1BA-4EB2EE05263A}">
  <a:tblStyle styleId="{24E24324-13BB-4A3C-B1BA-4EB2EE05263A}" styleName="Table_0">
    <a:wholeTbl>
      <a:tcTxStyle b="off" i="off">
        <a:schemeClr val="dk1"/>
      </a:tcTxStyle>
      <a:tcStyle>
        <a:tcBdr>
          <a:left>
            <a:ln w="9525" cap="flat">
              <a:solidFill>
                <a:srgbClr val="000000">
                  <a:alpha val="0"/>
                </a:srgbClr>
              </a:solidFill>
              <a:prstDash val="solid"/>
              <a:round/>
              <a:headEnd type="none" w="med" len="med"/>
              <a:tailEnd type="none" w="med" len="med"/>
            </a:ln>
          </a:left>
          <a:right>
            <a:ln w="9525" cap="flat">
              <a:solidFill>
                <a:srgbClr val="000000">
                  <a:alpha val="0"/>
                </a:srgbClr>
              </a:solidFill>
              <a:prstDash val="solid"/>
              <a:round/>
              <a:headEnd type="none" w="med" len="med"/>
              <a:tailEnd type="none" w="med" len="med"/>
            </a:ln>
          </a:right>
          <a:top>
            <a:ln w="12700" cap="flat">
              <a:solidFill>
                <a:schemeClr val="accent6"/>
              </a:solidFill>
              <a:prstDash val="solid"/>
              <a:round/>
              <a:headEnd type="none" w="med" len="med"/>
              <a:tailEnd type="none" w="med" len="med"/>
            </a:ln>
          </a:top>
          <a:bottom>
            <a:ln w="12700" cap="flat">
              <a:solidFill>
                <a:schemeClr val="accent6"/>
              </a:solidFill>
              <a:prstDash val="solid"/>
              <a:round/>
              <a:headEnd type="none" w="med" len="med"/>
              <a:tailEnd type="none" w="med" len="med"/>
            </a:ln>
          </a:bottom>
          <a:insideH>
            <a:ln w="9525" cap="flat">
              <a:solidFill>
                <a:srgbClr val="000000">
                  <a:alpha val="0"/>
                </a:srgbClr>
              </a:solidFill>
              <a:prstDash val="solid"/>
              <a:round/>
              <a:headEnd type="none" w="med" len="med"/>
              <a:tailEnd type="none" w="med" len="med"/>
            </a:ln>
          </a:insideH>
          <a:insideV>
            <a:ln w="9525" cap="flat">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i="off"/>
      <a:tcStyle>
        <a:tcBdr/>
      </a:tcStyle>
    </a:lastCol>
    <a:firstCol>
      <a:tcTxStyle b="on" i="off"/>
      <a:tcStyle>
        <a:tcBdr/>
      </a:tcStyle>
    </a:firstCol>
    <a:lastRow>
      <a:tcTxStyle b="on" i="off"/>
      <a:tcStyle>
        <a:tcBdr>
          <a:top>
            <a:ln w="12700" cap="flat">
              <a:solidFill>
                <a:schemeClr val="accent6"/>
              </a:solidFill>
              <a:prstDash val="solid"/>
              <a:round/>
              <a:headEnd type="none" w="med" len="med"/>
              <a:tailEnd type="none" w="med" len="med"/>
            </a:ln>
          </a:top>
        </a:tcBdr>
        <a:fill>
          <a:solidFill>
            <a:srgbClr val="FFFFFF">
              <a:alpha val="0"/>
            </a:srgbClr>
          </a:solidFill>
        </a:fill>
      </a:tcStyle>
    </a:lastRow>
    <a:firstRow>
      <a:tcTxStyle b="on" i="off"/>
      <a:tcStyle>
        <a:tcBdr>
          <a:bottom>
            <a:ln w="12700" cap="flat">
              <a:solidFill>
                <a:schemeClr val="accent6"/>
              </a:solidFill>
              <a:prstDash val="solid"/>
              <a:round/>
              <a:headEnd type="none" w="med" len="med"/>
              <a:tailEnd type="none" w="med" len="med"/>
            </a:ln>
          </a:bottom>
        </a:tcBdr>
        <a:fill>
          <a:solidFill>
            <a:srgbClr val="FFFFFF">
              <a:alpha val="0"/>
            </a:srgbClr>
          </a:solidFill>
        </a:fill>
      </a:tcStyle>
    </a:firstRow>
  </a:tblStyle>
  <a:tblStyle styleId="{8C53D575-1232-471A-8C43-2A8EE8227A88}" styleName="Table_1"/>
  <a:tblStyle styleId="{9515D807-9C81-4AE1-A023-CCA40F40139D}" styleName="Table_2"/>
  <a:tblStyle styleId="{C8ECA0EB-F882-4249-B5B1-48E06826C5A0}" styleName="Table_3"/>
  <a:tblStyle styleId="{10E9A851-F70F-4E97-B9F6-BDF5D7F5D125}" styleName="Table_4"/>
  <a:tblStyle styleId="{A2A7D02D-6EA4-472B-81A8-B027DB09918F}" styleName="Table_5"/>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360" autoAdjust="0"/>
  </p:normalViewPr>
  <p:slideViewPr>
    <p:cSldViewPr>
      <p:cViewPr>
        <p:scale>
          <a:sx n="73" d="100"/>
          <a:sy n="73" d="100"/>
        </p:scale>
        <p:origin x="-1860" y="-72"/>
      </p:cViewPr>
      <p:guideLst>
        <p:guide orient="horz" pos="2160"/>
        <p:guide pos="2880"/>
      </p:guideLst>
    </p:cSldViewPr>
  </p:slideViewPr>
  <p:notesTextViewPr>
    <p:cViewPr>
      <p:scale>
        <a:sx n="1" d="1"/>
        <a:sy n="1" d="1"/>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97F187-F2EF-444A-8D52-FF1E58CCA4CC}" type="doc">
      <dgm:prSet loTypeId="urn:microsoft.com/office/officeart/2005/8/layout/pyramid1" loCatId="pyramid" qsTypeId="urn:microsoft.com/office/officeart/2005/8/quickstyle/simple1" qsCatId="simple" csTypeId="urn:microsoft.com/office/officeart/2005/8/colors/accent1_2" csCatId="accent1" phldr="1"/>
      <dgm:spPr/>
    </dgm:pt>
    <dgm:pt modelId="{AA416235-FC71-45FC-B03A-0CBB913FEB2C}">
      <dgm:prSet phldrT="[Text]" custT="1"/>
      <dgm:spPr>
        <a:ln>
          <a:solidFill>
            <a:srgbClr val="A50021"/>
          </a:solidFill>
        </a:ln>
      </dgm:spPr>
      <dgm:t>
        <a:bodyPr/>
        <a:lstStyle/>
        <a:p>
          <a:endParaRPr lang="en-US" sz="1200" dirty="0" smtClean="0">
            <a:latin typeface="Arial Narrow" panose="020B0606020202030204" pitchFamily="34" charset="0"/>
          </a:endParaRPr>
        </a:p>
      </dgm:t>
    </dgm:pt>
    <dgm:pt modelId="{61CA6270-1F90-445A-9C47-BD9E1FB09456}" type="parTrans" cxnId="{E4DF2C94-79B3-4961-AB5F-57E25BC6F4A0}">
      <dgm:prSet/>
      <dgm:spPr/>
      <dgm:t>
        <a:bodyPr/>
        <a:lstStyle/>
        <a:p>
          <a:endParaRPr lang="en-US"/>
        </a:p>
      </dgm:t>
    </dgm:pt>
    <dgm:pt modelId="{AE95BC0B-660D-4FAA-A2C1-A6C0493E7455}" type="sibTrans" cxnId="{E4DF2C94-79B3-4961-AB5F-57E25BC6F4A0}">
      <dgm:prSet/>
      <dgm:spPr/>
      <dgm:t>
        <a:bodyPr/>
        <a:lstStyle/>
        <a:p>
          <a:endParaRPr lang="en-US"/>
        </a:p>
      </dgm:t>
    </dgm:pt>
    <dgm:pt modelId="{A269F0C9-F5DB-400E-B87B-8775F95CDA90}">
      <dgm:prSet phldrT="[Text]" custT="1"/>
      <dgm:spPr>
        <a:ln>
          <a:solidFill>
            <a:srgbClr val="A50021"/>
          </a:solidFill>
        </a:ln>
      </dgm:spPr>
      <dgm:t>
        <a:bodyPr/>
        <a:lstStyle/>
        <a:p>
          <a:endParaRPr lang="en-US" sz="1800" b="1" dirty="0">
            <a:solidFill>
              <a:schemeClr val="bg1"/>
            </a:solidFill>
            <a:effectLst>
              <a:outerShdw blurRad="38100" dist="38100" dir="2700000" algn="tl">
                <a:srgbClr val="000000">
                  <a:alpha val="43137"/>
                </a:srgbClr>
              </a:outerShdw>
            </a:effectLst>
            <a:latin typeface="Arial Narrow" panose="020B0606020202030204" pitchFamily="34" charset="0"/>
          </a:endParaRPr>
        </a:p>
      </dgm:t>
    </dgm:pt>
    <dgm:pt modelId="{2D0FF7D0-296C-4AE2-813A-31B463454F72}" type="parTrans" cxnId="{D5E83CF5-CC47-44F9-8DB0-2F0BCCD96339}">
      <dgm:prSet/>
      <dgm:spPr/>
      <dgm:t>
        <a:bodyPr/>
        <a:lstStyle/>
        <a:p>
          <a:endParaRPr lang="en-US"/>
        </a:p>
      </dgm:t>
    </dgm:pt>
    <dgm:pt modelId="{286A73A7-49F3-4F5A-9C28-0060B36288CE}" type="sibTrans" cxnId="{D5E83CF5-CC47-44F9-8DB0-2F0BCCD96339}">
      <dgm:prSet/>
      <dgm:spPr/>
      <dgm:t>
        <a:bodyPr/>
        <a:lstStyle/>
        <a:p>
          <a:endParaRPr lang="en-US"/>
        </a:p>
      </dgm:t>
    </dgm:pt>
    <dgm:pt modelId="{026487FE-5B81-4C52-97BF-78C36700CAC7}">
      <dgm:prSet phldrT="[Text]" custT="1"/>
      <dgm:spPr>
        <a:ln>
          <a:solidFill>
            <a:srgbClr val="A50021"/>
          </a:solidFill>
        </a:ln>
      </dgm:spPr>
      <dgm:t>
        <a:bodyPr/>
        <a:lstStyle/>
        <a:p>
          <a:endParaRPr lang="en-US" sz="1600" b="1" dirty="0">
            <a:latin typeface="Arial Narrow" panose="020B0606020202030204" pitchFamily="34" charset="0"/>
          </a:endParaRPr>
        </a:p>
      </dgm:t>
    </dgm:pt>
    <dgm:pt modelId="{13D8185F-09CB-4E6E-B4A2-90E3E6D62CDC}" type="parTrans" cxnId="{724BC379-B4F6-4983-A7C5-CDD7C089D143}">
      <dgm:prSet/>
      <dgm:spPr/>
      <dgm:t>
        <a:bodyPr/>
        <a:lstStyle/>
        <a:p>
          <a:endParaRPr lang="en-US"/>
        </a:p>
      </dgm:t>
    </dgm:pt>
    <dgm:pt modelId="{49D791F5-EAB0-40B5-A1B4-F788183E65C9}" type="sibTrans" cxnId="{724BC379-B4F6-4983-A7C5-CDD7C089D143}">
      <dgm:prSet/>
      <dgm:spPr/>
      <dgm:t>
        <a:bodyPr/>
        <a:lstStyle/>
        <a:p>
          <a:endParaRPr lang="en-US"/>
        </a:p>
      </dgm:t>
    </dgm:pt>
    <dgm:pt modelId="{41A59BCB-CCD3-488C-B11C-D2F06F01F76D}">
      <dgm:prSet phldrT="[Text]" custT="1"/>
      <dgm:spPr>
        <a:ln>
          <a:solidFill>
            <a:srgbClr val="A50021"/>
          </a:solidFill>
        </a:ln>
      </dgm:spPr>
      <dgm:t>
        <a:bodyPr/>
        <a:lstStyle/>
        <a:p>
          <a:endParaRPr lang="en-US" sz="1800" b="1" dirty="0">
            <a:solidFill>
              <a:schemeClr val="bg1"/>
            </a:solidFill>
            <a:effectLst>
              <a:outerShdw blurRad="38100" dist="38100" dir="2700000" algn="tl">
                <a:srgbClr val="000000">
                  <a:alpha val="43137"/>
                </a:srgbClr>
              </a:outerShdw>
            </a:effectLst>
            <a:latin typeface="Arial Narrow" panose="020B0606020202030204" pitchFamily="34" charset="0"/>
          </a:endParaRPr>
        </a:p>
      </dgm:t>
    </dgm:pt>
    <dgm:pt modelId="{20D140C1-D2D0-4322-AA30-BEB28BA976E3}" type="parTrans" cxnId="{6E3AAC8B-3084-40D9-ABAE-1D1CD4AC43E5}">
      <dgm:prSet/>
      <dgm:spPr/>
      <dgm:t>
        <a:bodyPr/>
        <a:lstStyle/>
        <a:p>
          <a:endParaRPr lang="en-US"/>
        </a:p>
      </dgm:t>
    </dgm:pt>
    <dgm:pt modelId="{59D41865-F206-4FC2-9EC4-066338919ABF}" type="sibTrans" cxnId="{6E3AAC8B-3084-40D9-ABAE-1D1CD4AC43E5}">
      <dgm:prSet/>
      <dgm:spPr/>
      <dgm:t>
        <a:bodyPr/>
        <a:lstStyle/>
        <a:p>
          <a:endParaRPr lang="en-US"/>
        </a:p>
      </dgm:t>
    </dgm:pt>
    <dgm:pt modelId="{70A7E6D4-928E-4C68-A95E-47F5962D2B89}">
      <dgm:prSet custT="1"/>
      <dgm:spPr>
        <a:ln>
          <a:solidFill>
            <a:srgbClr val="A50021"/>
          </a:solidFill>
        </a:ln>
      </dgm:spPr>
      <dgm:t>
        <a:bodyPr/>
        <a:lstStyle/>
        <a:p>
          <a:r>
            <a:rPr lang="en-US" sz="1800" b="1" dirty="0" smtClean="0">
              <a:solidFill>
                <a:schemeClr val="bg1"/>
              </a:solidFill>
              <a:effectLst>
                <a:outerShdw blurRad="38100" dist="38100" dir="2700000" algn="tl">
                  <a:srgbClr val="000000">
                    <a:alpha val="43137"/>
                  </a:srgbClr>
                </a:outerShdw>
              </a:effectLst>
              <a:latin typeface="Arial Narrow" panose="020B0606020202030204" pitchFamily="34" charset="0"/>
            </a:rPr>
            <a:t>Observations and Numerical Weather Prediction</a:t>
          </a:r>
          <a:endParaRPr lang="en-US" sz="1800" dirty="0"/>
        </a:p>
      </dgm:t>
    </dgm:pt>
    <dgm:pt modelId="{48AFC3F4-1573-4814-9C6C-ED12FD0A4CC7}" type="parTrans" cxnId="{B04888FD-80CE-48F7-A43E-EFE9562BF79A}">
      <dgm:prSet/>
      <dgm:spPr/>
      <dgm:t>
        <a:bodyPr/>
        <a:lstStyle/>
        <a:p>
          <a:endParaRPr lang="en-US"/>
        </a:p>
      </dgm:t>
    </dgm:pt>
    <dgm:pt modelId="{6C36ECB1-251E-4169-9D96-9686D221D896}" type="sibTrans" cxnId="{B04888FD-80CE-48F7-A43E-EFE9562BF79A}">
      <dgm:prSet/>
      <dgm:spPr/>
      <dgm:t>
        <a:bodyPr/>
        <a:lstStyle/>
        <a:p>
          <a:endParaRPr lang="en-US"/>
        </a:p>
      </dgm:t>
    </dgm:pt>
    <dgm:pt modelId="{F9342AA1-A95F-4080-AE4E-5C2E8092BB46}">
      <dgm:prSet phldrT="[Text]"/>
      <dgm:spPr>
        <a:ln>
          <a:solidFill>
            <a:srgbClr val="A50021"/>
          </a:solidFill>
        </a:ln>
      </dgm:spPr>
      <dgm:t>
        <a:bodyPr/>
        <a:lstStyle/>
        <a:p>
          <a:endParaRPr lang="en-US" b="1" dirty="0">
            <a:latin typeface="Arial Narrow" panose="020B0606020202030204" pitchFamily="34" charset="0"/>
          </a:endParaRPr>
        </a:p>
      </dgm:t>
    </dgm:pt>
    <dgm:pt modelId="{813F3866-03C1-48BE-B63E-A25D538CC29D}" type="parTrans" cxnId="{7C857BF2-5791-4DC0-8F96-688751BAE5C9}">
      <dgm:prSet/>
      <dgm:spPr/>
      <dgm:t>
        <a:bodyPr/>
        <a:lstStyle/>
        <a:p>
          <a:endParaRPr lang="en-US"/>
        </a:p>
      </dgm:t>
    </dgm:pt>
    <dgm:pt modelId="{7A89E463-F225-4094-9EBC-3E3C8841C747}" type="sibTrans" cxnId="{7C857BF2-5791-4DC0-8F96-688751BAE5C9}">
      <dgm:prSet/>
      <dgm:spPr/>
      <dgm:t>
        <a:bodyPr/>
        <a:lstStyle/>
        <a:p>
          <a:endParaRPr lang="en-US"/>
        </a:p>
      </dgm:t>
    </dgm:pt>
    <dgm:pt modelId="{0F674482-0C11-41F7-AE1B-7FC7B17CE944}" type="pres">
      <dgm:prSet presAssocID="{2E97F187-F2EF-444A-8D52-FF1E58CCA4CC}" presName="Name0" presStyleCnt="0">
        <dgm:presLayoutVars>
          <dgm:dir/>
          <dgm:animLvl val="lvl"/>
          <dgm:resizeHandles val="exact"/>
        </dgm:presLayoutVars>
      </dgm:prSet>
      <dgm:spPr/>
    </dgm:pt>
    <dgm:pt modelId="{370D5752-32DB-4712-8C47-941A5EA5185E}" type="pres">
      <dgm:prSet presAssocID="{AA416235-FC71-45FC-B03A-0CBB913FEB2C}" presName="Name8" presStyleCnt="0"/>
      <dgm:spPr/>
    </dgm:pt>
    <dgm:pt modelId="{FB34491B-0DA9-4695-A596-E636EF3219C4}" type="pres">
      <dgm:prSet presAssocID="{AA416235-FC71-45FC-B03A-0CBB913FEB2C}" presName="level" presStyleLbl="node1" presStyleIdx="0" presStyleCnt="6" custScaleY="89602">
        <dgm:presLayoutVars>
          <dgm:chMax val="1"/>
          <dgm:bulletEnabled val="1"/>
        </dgm:presLayoutVars>
      </dgm:prSet>
      <dgm:spPr/>
      <dgm:t>
        <a:bodyPr/>
        <a:lstStyle/>
        <a:p>
          <a:endParaRPr lang="en-US"/>
        </a:p>
      </dgm:t>
    </dgm:pt>
    <dgm:pt modelId="{44FDE299-1C45-48DF-9F12-DD4C3C5C6216}" type="pres">
      <dgm:prSet presAssocID="{AA416235-FC71-45FC-B03A-0CBB913FEB2C}" presName="levelTx" presStyleLbl="revTx" presStyleIdx="0" presStyleCnt="0">
        <dgm:presLayoutVars>
          <dgm:chMax val="1"/>
          <dgm:bulletEnabled val="1"/>
        </dgm:presLayoutVars>
      </dgm:prSet>
      <dgm:spPr/>
      <dgm:t>
        <a:bodyPr/>
        <a:lstStyle/>
        <a:p>
          <a:endParaRPr lang="en-US"/>
        </a:p>
      </dgm:t>
    </dgm:pt>
    <dgm:pt modelId="{66E4BB66-71CE-4C2A-BE8F-F04421DF3FFA}" type="pres">
      <dgm:prSet presAssocID="{026487FE-5B81-4C52-97BF-78C36700CAC7}" presName="Name8" presStyleCnt="0"/>
      <dgm:spPr/>
    </dgm:pt>
    <dgm:pt modelId="{A6EDC958-4BA1-4568-A22B-B2CF6C0EFC1A}" type="pres">
      <dgm:prSet presAssocID="{026487FE-5B81-4C52-97BF-78C36700CAC7}" presName="level" presStyleLbl="node1" presStyleIdx="1" presStyleCnt="6" custScaleY="33952" custLinFactNeighborY="176">
        <dgm:presLayoutVars>
          <dgm:chMax val="1"/>
          <dgm:bulletEnabled val="1"/>
        </dgm:presLayoutVars>
      </dgm:prSet>
      <dgm:spPr/>
      <dgm:t>
        <a:bodyPr/>
        <a:lstStyle/>
        <a:p>
          <a:endParaRPr lang="en-US"/>
        </a:p>
      </dgm:t>
    </dgm:pt>
    <dgm:pt modelId="{86A7B3C3-B514-4647-8EE4-76C8E4D8766F}" type="pres">
      <dgm:prSet presAssocID="{026487FE-5B81-4C52-97BF-78C36700CAC7}" presName="levelTx" presStyleLbl="revTx" presStyleIdx="0" presStyleCnt="0">
        <dgm:presLayoutVars>
          <dgm:chMax val="1"/>
          <dgm:bulletEnabled val="1"/>
        </dgm:presLayoutVars>
      </dgm:prSet>
      <dgm:spPr/>
      <dgm:t>
        <a:bodyPr/>
        <a:lstStyle/>
        <a:p>
          <a:endParaRPr lang="en-US"/>
        </a:p>
      </dgm:t>
    </dgm:pt>
    <dgm:pt modelId="{C7FA25E2-32EF-466D-AD88-C608DA256A4E}" type="pres">
      <dgm:prSet presAssocID="{F9342AA1-A95F-4080-AE4E-5C2E8092BB46}" presName="Name8" presStyleCnt="0"/>
      <dgm:spPr/>
    </dgm:pt>
    <dgm:pt modelId="{C02EA90E-A4D1-4692-A7A5-2B78002C33E7}" type="pres">
      <dgm:prSet presAssocID="{F9342AA1-A95F-4080-AE4E-5C2E8092BB46}" presName="level" presStyleLbl="node1" presStyleIdx="2" presStyleCnt="6" custScaleY="47041" custLinFactNeighborY="176">
        <dgm:presLayoutVars>
          <dgm:chMax val="1"/>
          <dgm:bulletEnabled val="1"/>
        </dgm:presLayoutVars>
      </dgm:prSet>
      <dgm:spPr/>
      <dgm:t>
        <a:bodyPr/>
        <a:lstStyle/>
        <a:p>
          <a:endParaRPr lang="en-US"/>
        </a:p>
      </dgm:t>
    </dgm:pt>
    <dgm:pt modelId="{C0A6EADD-BB3F-4F08-A974-EB7ECA9C19E7}" type="pres">
      <dgm:prSet presAssocID="{F9342AA1-A95F-4080-AE4E-5C2E8092BB46}" presName="levelTx" presStyleLbl="revTx" presStyleIdx="0" presStyleCnt="0">
        <dgm:presLayoutVars>
          <dgm:chMax val="1"/>
          <dgm:bulletEnabled val="1"/>
        </dgm:presLayoutVars>
      </dgm:prSet>
      <dgm:spPr/>
      <dgm:t>
        <a:bodyPr/>
        <a:lstStyle/>
        <a:p>
          <a:endParaRPr lang="en-US"/>
        </a:p>
      </dgm:t>
    </dgm:pt>
    <dgm:pt modelId="{0C1E97E1-890E-43E6-8ED9-7985846F102C}" type="pres">
      <dgm:prSet presAssocID="{A269F0C9-F5DB-400E-B87B-8775F95CDA90}" presName="Name8" presStyleCnt="0"/>
      <dgm:spPr/>
    </dgm:pt>
    <dgm:pt modelId="{E79775B0-0756-48B7-A313-8CFE63F41BC0}" type="pres">
      <dgm:prSet presAssocID="{A269F0C9-F5DB-400E-B87B-8775F95CDA90}" presName="level" presStyleLbl="node1" presStyleIdx="3" presStyleCnt="6" custScaleY="24358">
        <dgm:presLayoutVars>
          <dgm:chMax val="1"/>
          <dgm:bulletEnabled val="1"/>
        </dgm:presLayoutVars>
      </dgm:prSet>
      <dgm:spPr/>
      <dgm:t>
        <a:bodyPr/>
        <a:lstStyle/>
        <a:p>
          <a:endParaRPr lang="en-US"/>
        </a:p>
      </dgm:t>
    </dgm:pt>
    <dgm:pt modelId="{222A9DDF-A555-41E6-B287-5F59FDC78BFD}" type="pres">
      <dgm:prSet presAssocID="{A269F0C9-F5DB-400E-B87B-8775F95CDA90}" presName="levelTx" presStyleLbl="revTx" presStyleIdx="0" presStyleCnt="0">
        <dgm:presLayoutVars>
          <dgm:chMax val="1"/>
          <dgm:bulletEnabled val="1"/>
        </dgm:presLayoutVars>
      </dgm:prSet>
      <dgm:spPr/>
      <dgm:t>
        <a:bodyPr/>
        <a:lstStyle/>
        <a:p>
          <a:endParaRPr lang="en-US"/>
        </a:p>
      </dgm:t>
    </dgm:pt>
    <dgm:pt modelId="{58F1508C-D367-4A13-BEE0-747A1E9D613D}" type="pres">
      <dgm:prSet presAssocID="{41A59BCB-CCD3-488C-B11C-D2F06F01F76D}" presName="Name8" presStyleCnt="0"/>
      <dgm:spPr/>
    </dgm:pt>
    <dgm:pt modelId="{D0F2D12F-D8C7-4D5A-85FA-96592CADD3BA}" type="pres">
      <dgm:prSet presAssocID="{41A59BCB-CCD3-488C-B11C-D2F06F01F76D}" presName="level" presStyleLbl="node1" presStyleIdx="4" presStyleCnt="6" custScaleY="26035">
        <dgm:presLayoutVars>
          <dgm:chMax val="1"/>
          <dgm:bulletEnabled val="1"/>
        </dgm:presLayoutVars>
      </dgm:prSet>
      <dgm:spPr/>
      <dgm:t>
        <a:bodyPr/>
        <a:lstStyle/>
        <a:p>
          <a:endParaRPr lang="en-US"/>
        </a:p>
      </dgm:t>
    </dgm:pt>
    <dgm:pt modelId="{083BE0E8-0461-4E68-941F-B53FA955178D}" type="pres">
      <dgm:prSet presAssocID="{41A59BCB-CCD3-488C-B11C-D2F06F01F76D}" presName="levelTx" presStyleLbl="revTx" presStyleIdx="0" presStyleCnt="0">
        <dgm:presLayoutVars>
          <dgm:chMax val="1"/>
          <dgm:bulletEnabled val="1"/>
        </dgm:presLayoutVars>
      </dgm:prSet>
      <dgm:spPr/>
      <dgm:t>
        <a:bodyPr/>
        <a:lstStyle/>
        <a:p>
          <a:endParaRPr lang="en-US"/>
        </a:p>
      </dgm:t>
    </dgm:pt>
    <dgm:pt modelId="{C4B6DAD1-FE70-494C-B134-1D42D43594F9}" type="pres">
      <dgm:prSet presAssocID="{70A7E6D4-928E-4C68-A95E-47F5962D2B89}" presName="Name8" presStyleCnt="0"/>
      <dgm:spPr/>
    </dgm:pt>
    <dgm:pt modelId="{D57BA3E1-D1A5-4A2B-BFD6-E8BFFC18D349}" type="pres">
      <dgm:prSet presAssocID="{70A7E6D4-928E-4C68-A95E-47F5962D2B89}" presName="level" presStyleLbl="node1" presStyleIdx="5" presStyleCnt="6" custScaleY="18838">
        <dgm:presLayoutVars>
          <dgm:chMax val="1"/>
          <dgm:bulletEnabled val="1"/>
        </dgm:presLayoutVars>
      </dgm:prSet>
      <dgm:spPr/>
      <dgm:t>
        <a:bodyPr/>
        <a:lstStyle/>
        <a:p>
          <a:endParaRPr lang="en-US"/>
        </a:p>
      </dgm:t>
    </dgm:pt>
    <dgm:pt modelId="{1B172804-294F-4FF4-9869-FEDA8677198D}" type="pres">
      <dgm:prSet presAssocID="{70A7E6D4-928E-4C68-A95E-47F5962D2B89}" presName="levelTx" presStyleLbl="revTx" presStyleIdx="0" presStyleCnt="0">
        <dgm:presLayoutVars>
          <dgm:chMax val="1"/>
          <dgm:bulletEnabled val="1"/>
        </dgm:presLayoutVars>
      </dgm:prSet>
      <dgm:spPr/>
      <dgm:t>
        <a:bodyPr/>
        <a:lstStyle/>
        <a:p>
          <a:endParaRPr lang="en-US"/>
        </a:p>
      </dgm:t>
    </dgm:pt>
  </dgm:ptLst>
  <dgm:cxnLst>
    <dgm:cxn modelId="{E301A01C-6962-4402-82DF-51B89D57FBB2}" type="presOf" srcId="{026487FE-5B81-4C52-97BF-78C36700CAC7}" destId="{86A7B3C3-B514-4647-8EE4-76C8E4D8766F}" srcOrd="1" destOrd="0" presId="urn:microsoft.com/office/officeart/2005/8/layout/pyramid1"/>
    <dgm:cxn modelId="{754355F0-B68D-4742-8F91-24C2FA842879}" type="presOf" srcId="{AA416235-FC71-45FC-B03A-0CBB913FEB2C}" destId="{44FDE299-1C45-48DF-9F12-DD4C3C5C6216}" srcOrd="1" destOrd="0" presId="urn:microsoft.com/office/officeart/2005/8/layout/pyramid1"/>
    <dgm:cxn modelId="{C1A9AB35-10FE-47FF-883F-149620B2ACB6}" type="presOf" srcId="{70A7E6D4-928E-4C68-A95E-47F5962D2B89}" destId="{1B172804-294F-4FF4-9869-FEDA8677198D}" srcOrd="1" destOrd="0" presId="urn:microsoft.com/office/officeart/2005/8/layout/pyramid1"/>
    <dgm:cxn modelId="{6E3AAC8B-3084-40D9-ABAE-1D1CD4AC43E5}" srcId="{2E97F187-F2EF-444A-8D52-FF1E58CCA4CC}" destId="{41A59BCB-CCD3-488C-B11C-D2F06F01F76D}" srcOrd="4" destOrd="0" parTransId="{20D140C1-D2D0-4322-AA30-BEB28BA976E3}" sibTransId="{59D41865-F206-4FC2-9EC4-066338919ABF}"/>
    <dgm:cxn modelId="{DED55F2E-6EB1-4173-9DD7-AB6D4CCAD02F}" type="presOf" srcId="{A269F0C9-F5DB-400E-B87B-8775F95CDA90}" destId="{222A9DDF-A555-41E6-B287-5F59FDC78BFD}" srcOrd="1" destOrd="0" presId="urn:microsoft.com/office/officeart/2005/8/layout/pyramid1"/>
    <dgm:cxn modelId="{18309484-5F7E-4864-9459-5CC855605D80}" type="presOf" srcId="{F9342AA1-A95F-4080-AE4E-5C2E8092BB46}" destId="{C02EA90E-A4D1-4692-A7A5-2B78002C33E7}" srcOrd="0" destOrd="0" presId="urn:microsoft.com/office/officeart/2005/8/layout/pyramid1"/>
    <dgm:cxn modelId="{7C857BF2-5791-4DC0-8F96-688751BAE5C9}" srcId="{2E97F187-F2EF-444A-8D52-FF1E58CCA4CC}" destId="{F9342AA1-A95F-4080-AE4E-5C2E8092BB46}" srcOrd="2" destOrd="0" parTransId="{813F3866-03C1-48BE-B63E-A25D538CC29D}" sibTransId="{7A89E463-F225-4094-9EBC-3E3C8841C747}"/>
    <dgm:cxn modelId="{7EDAEA0B-AC82-4E7D-A5F1-22180503F157}" type="presOf" srcId="{AA416235-FC71-45FC-B03A-0CBB913FEB2C}" destId="{FB34491B-0DA9-4695-A596-E636EF3219C4}" srcOrd="0" destOrd="0" presId="urn:microsoft.com/office/officeart/2005/8/layout/pyramid1"/>
    <dgm:cxn modelId="{2478121E-F5CE-4BC9-9302-1D05FA0F0AF8}" type="presOf" srcId="{41A59BCB-CCD3-488C-B11C-D2F06F01F76D}" destId="{D0F2D12F-D8C7-4D5A-85FA-96592CADD3BA}" srcOrd="0" destOrd="0" presId="urn:microsoft.com/office/officeart/2005/8/layout/pyramid1"/>
    <dgm:cxn modelId="{52A8EF2F-0A46-4258-A7D8-497341489D75}" type="presOf" srcId="{41A59BCB-CCD3-488C-B11C-D2F06F01F76D}" destId="{083BE0E8-0461-4E68-941F-B53FA955178D}" srcOrd="1" destOrd="0" presId="urn:microsoft.com/office/officeart/2005/8/layout/pyramid1"/>
    <dgm:cxn modelId="{6E09DC3A-06AB-4818-9A7A-0237AB5C56B6}" type="presOf" srcId="{026487FE-5B81-4C52-97BF-78C36700CAC7}" destId="{A6EDC958-4BA1-4568-A22B-B2CF6C0EFC1A}" srcOrd="0" destOrd="0" presId="urn:microsoft.com/office/officeart/2005/8/layout/pyramid1"/>
    <dgm:cxn modelId="{B04888FD-80CE-48F7-A43E-EFE9562BF79A}" srcId="{2E97F187-F2EF-444A-8D52-FF1E58CCA4CC}" destId="{70A7E6D4-928E-4C68-A95E-47F5962D2B89}" srcOrd="5" destOrd="0" parTransId="{48AFC3F4-1573-4814-9C6C-ED12FD0A4CC7}" sibTransId="{6C36ECB1-251E-4169-9D96-9686D221D896}"/>
    <dgm:cxn modelId="{724BC379-B4F6-4983-A7C5-CDD7C089D143}" srcId="{2E97F187-F2EF-444A-8D52-FF1E58CCA4CC}" destId="{026487FE-5B81-4C52-97BF-78C36700CAC7}" srcOrd="1" destOrd="0" parTransId="{13D8185F-09CB-4E6E-B4A2-90E3E6D62CDC}" sibTransId="{49D791F5-EAB0-40B5-A1B4-F788183E65C9}"/>
    <dgm:cxn modelId="{541177B2-C2F7-46A7-81BA-FED695F5AD21}" type="presOf" srcId="{2E97F187-F2EF-444A-8D52-FF1E58CCA4CC}" destId="{0F674482-0C11-41F7-AE1B-7FC7B17CE944}" srcOrd="0" destOrd="0" presId="urn:microsoft.com/office/officeart/2005/8/layout/pyramid1"/>
    <dgm:cxn modelId="{C01B4401-3364-405A-B5CF-75A02782C93F}" type="presOf" srcId="{F9342AA1-A95F-4080-AE4E-5C2E8092BB46}" destId="{C0A6EADD-BB3F-4F08-A974-EB7ECA9C19E7}" srcOrd="1" destOrd="0" presId="urn:microsoft.com/office/officeart/2005/8/layout/pyramid1"/>
    <dgm:cxn modelId="{E4DF2C94-79B3-4961-AB5F-57E25BC6F4A0}" srcId="{2E97F187-F2EF-444A-8D52-FF1E58CCA4CC}" destId="{AA416235-FC71-45FC-B03A-0CBB913FEB2C}" srcOrd="0" destOrd="0" parTransId="{61CA6270-1F90-445A-9C47-BD9E1FB09456}" sibTransId="{AE95BC0B-660D-4FAA-A2C1-A6C0493E7455}"/>
    <dgm:cxn modelId="{11941962-278F-4A57-9593-92BA1625DD76}" type="presOf" srcId="{A269F0C9-F5DB-400E-B87B-8775F95CDA90}" destId="{E79775B0-0756-48B7-A313-8CFE63F41BC0}" srcOrd="0" destOrd="0" presId="urn:microsoft.com/office/officeart/2005/8/layout/pyramid1"/>
    <dgm:cxn modelId="{D5E83CF5-CC47-44F9-8DB0-2F0BCCD96339}" srcId="{2E97F187-F2EF-444A-8D52-FF1E58CCA4CC}" destId="{A269F0C9-F5DB-400E-B87B-8775F95CDA90}" srcOrd="3" destOrd="0" parTransId="{2D0FF7D0-296C-4AE2-813A-31B463454F72}" sibTransId="{286A73A7-49F3-4F5A-9C28-0060B36288CE}"/>
    <dgm:cxn modelId="{00229D81-EFC6-49F3-BFD0-E99DF2AFD24F}" type="presOf" srcId="{70A7E6D4-928E-4C68-A95E-47F5962D2B89}" destId="{D57BA3E1-D1A5-4A2B-BFD6-E8BFFC18D349}" srcOrd="0" destOrd="0" presId="urn:microsoft.com/office/officeart/2005/8/layout/pyramid1"/>
    <dgm:cxn modelId="{0DEEA916-7FC8-4A83-9982-D7E4747FC37D}" type="presParOf" srcId="{0F674482-0C11-41F7-AE1B-7FC7B17CE944}" destId="{370D5752-32DB-4712-8C47-941A5EA5185E}" srcOrd="0" destOrd="0" presId="urn:microsoft.com/office/officeart/2005/8/layout/pyramid1"/>
    <dgm:cxn modelId="{AF512DEC-3B69-4332-A21E-C71DFB6C44DB}" type="presParOf" srcId="{370D5752-32DB-4712-8C47-941A5EA5185E}" destId="{FB34491B-0DA9-4695-A596-E636EF3219C4}" srcOrd="0" destOrd="0" presId="urn:microsoft.com/office/officeart/2005/8/layout/pyramid1"/>
    <dgm:cxn modelId="{F9958005-967B-4DD5-A414-7CC3B9A98A6B}" type="presParOf" srcId="{370D5752-32DB-4712-8C47-941A5EA5185E}" destId="{44FDE299-1C45-48DF-9F12-DD4C3C5C6216}" srcOrd="1" destOrd="0" presId="urn:microsoft.com/office/officeart/2005/8/layout/pyramid1"/>
    <dgm:cxn modelId="{8AF1C192-02BB-411B-B406-5A345734D19F}" type="presParOf" srcId="{0F674482-0C11-41F7-AE1B-7FC7B17CE944}" destId="{66E4BB66-71CE-4C2A-BE8F-F04421DF3FFA}" srcOrd="1" destOrd="0" presId="urn:microsoft.com/office/officeart/2005/8/layout/pyramid1"/>
    <dgm:cxn modelId="{1BED82DD-9276-4A54-875D-29B38EEED60F}" type="presParOf" srcId="{66E4BB66-71CE-4C2A-BE8F-F04421DF3FFA}" destId="{A6EDC958-4BA1-4568-A22B-B2CF6C0EFC1A}" srcOrd="0" destOrd="0" presId="urn:microsoft.com/office/officeart/2005/8/layout/pyramid1"/>
    <dgm:cxn modelId="{194836E7-BD0E-4856-816E-79D592DD4872}" type="presParOf" srcId="{66E4BB66-71CE-4C2A-BE8F-F04421DF3FFA}" destId="{86A7B3C3-B514-4647-8EE4-76C8E4D8766F}" srcOrd="1" destOrd="0" presId="urn:microsoft.com/office/officeart/2005/8/layout/pyramid1"/>
    <dgm:cxn modelId="{CEFB48A9-596F-4F87-9BB9-B080AE2682AC}" type="presParOf" srcId="{0F674482-0C11-41F7-AE1B-7FC7B17CE944}" destId="{C7FA25E2-32EF-466D-AD88-C608DA256A4E}" srcOrd="2" destOrd="0" presId="urn:microsoft.com/office/officeart/2005/8/layout/pyramid1"/>
    <dgm:cxn modelId="{DA19BA24-8865-4464-85CC-5C7B49F0A497}" type="presParOf" srcId="{C7FA25E2-32EF-466D-AD88-C608DA256A4E}" destId="{C02EA90E-A4D1-4692-A7A5-2B78002C33E7}" srcOrd="0" destOrd="0" presId="urn:microsoft.com/office/officeart/2005/8/layout/pyramid1"/>
    <dgm:cxn modelId="{8876DD35-E7CB-416A-80E1-6FC97927BA17}" type="presParOf" srcId="{C7FA25E2-32EF-466D-AD88-C608DA256A4E}" destId="{C0A6EADD-BB3F-4F08-A974-EB7ECA9C19E7}" srcOrd="1" destOrd="0" presId="urn:microsoft.com/office/officeart/2005/8/layout/pyramid1"/>
    <dgm:cxn modelId="{F0FF44E4-E188-4C6D-AC27-9EC6FB252D41}" type="presParOf" srcId="{0F674482-0C11-41F7-AE1B-7FC7B17CE944}" destId="{0C1E97E1-890E-43E6-8ED9-7985846F102C}" srcOrd="3" destOrd="0" presId="urn:microsoft.com/office/officeart/2005/8/layout/pyramid1"/>
    <dgm:cxn modelId="{3B3B93A2-3051-4BDD-A8C9-4BBDAA9014FB}" type="presParOf" srcId="{0C1E97E1-890E-43E6-8ED9-7985846F102C}" destId="{E79775B0-0756-48B7-A313-8CFE63F41BC0}" srcOrd="0" destOrd="0" presId="urn:microsoft.com/office/officeart/2005/8/layout/pyramid1"/>
    <dgm:cxn modelId="{2785115D-D3FF-4D98-A27E-CC20156C0126}" type="presParOf" srcId="{0C1E97E1-890E-43E6-8ED9-7985846F102C}" destId="{222A9DDF-A555-41E6-B287-5F59FDC78BFD}" srcOrd="1" destOrd="0" presId="urn:microsoft.com/office/officeart/2005/8/layout/pyramid1"/>
    <dgm:cxn modelId="{EAFE7A4E-211D-4480-B487-CD8DD32E56DC}" type="presParOf" srcId="{0F674482-0C11-41F7-AE1B-7FC7B17CE944}" destId="{58F1508C-D367-4A13-BEE0-747A1E9D613D}" srcOrd="4" destOrd="0" presId="urn:microsoft.com/office/officeart/2005/8/layout/pyramid1"/>
    <dgm:cxn modelId="{7F9B9574-748A-42A1-A5B3-EE31C3D7AC1B}" type="presParOf" srcId="{58F1508C-D367-4A13-BEE0-747A1E9D613D}" destId="{D0F2D12F-D8C7-4D5A-85FA-96592CADD3BA}" srcOrd="0" destOrd="0" presId="urn:microsoft.com/office/officeart/2005/8/layout/pyramid1"/>
    <dgm:cxn modelId="{8EE08457-EF99-42E6-A8CA-B70514A6255D}" type="presParOf" srcId="{58F1508C-D367-4A13-BEE0-747A1E9D613D}" destId="{083BE0E8-0461-4E68-941F-B53FA955178D}" srcOrd="1" destOrd="0" presId="urn:microsoft.com/office/officeart/2005/8/layout/pyramid1"/>
    <dgm:cxn modelId="{21F65047-C740-45FC-BEDC-10C39065167F}" type="presParOf" srcId="{0F674482-0C11-41F7-AE1B-7FC7B17CE944}" destId="{C4B6DAD1-FE70-494C-B134-1D42D43594F9}" srcOrd="5" destOrd="0" presId="urn:microsoft.com/office/officeart/2005/8/layout/pyramid1"/>
    <dgm:cxn modelId="{3B2188C9-9E7F-4063-8287-D7602AFAA5C1}" type="presParOf" srcId="{C4B6DAD1-FE70-494C-B134-1D42D43594F9}" destId="{D57BA3E1-D1A5-4A2B-BFD6-E8BFFC18D349}" srcOrd="0" destOrd="0" presId="urn:microsoft.com/office/officeart/2005/8/layout/pyramid1"/>
    <dgm:cxn modelId="{8541ACA7-7741-4773-92BA-84748B78E88F}" type="presParOf" srcId="{C4B6DAD1-FE70-494C-B134-1D42D43594F9}" destId="{1B172804-294F-4FF4-9869-FEDA8677198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CA6FBD-3FAA-411F-9885-9DDD10A1A277}" type="doc">
      <dgm:prSet loTypeId="urn:microsoft.com/office/officeart/2005/8/layout/pyramid3" loCatId="pyramid" qsTypeId="urn:microsoft.com/office/officeart/2005/8/quickstyle/simple1" qsCatId="simple" csTypeId="urn:microsoft.com/office/officeart/2005/8/colors/accent1_2" csCatId="accent1" phldr="1"/>
      <dgm:spPr/>
    </dgm:pt>
    <dgm:pt modelId="{A746BCCA-A17B-4552-8FF8-7EB69B56658B}">
      <dgm:prSet phldrT="[Text]" custT="1"/>
      <dgm:spPr>
        <a:ln>
          <a:solidFill>
            <a:srgbClr val="0000FF"/>
          </a:solidFill>
        </a:ln>
      </dgm:spPr>
      <dgm:t>
        <a:bodyPr/>
        <a:lstStyle/>
        <a:p>
          <a:r>
            <a:rPr lang="en-US"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Building a Weather-Ready Nation</a:t>
          </a:r>
          <a:endParaRPr 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dgm:t>
    </dgm:pt>
    <dgm:pt modelId="{23554780-AC4C-442C-8A31-2944CB468469}" type="parTrans" cxnId="{6FEFAEF3-6950-4904-92C7-D7B095414249}">
      <dgm:prSet/>
      <dgm:spPr/>
      <dgm:t>
        <a:bodyPr/>
        <a:lstStyle/>
        <a:p>
          <a:endParaRPr lang="en-US"/>
        </a:p>
      </dgm:t>
    </dgm:pt>
    <dgm:pt modelId="{7D8703C6-9CF1-4E03-A5AB-9D1FC9BFD4BD}" type="sibTrans" cxnId="{6FEFAEF3-6950-4904-92C7-D7B095414249}">
      <dgm:prSet/>
      <dgm:spPr/>
      <dgm:t>
        <a:bodyPr/>
        <a:lstStyle/>
        <a:p>
          <a:endParaRPr lang="en-US"/>
        </a:p>
      </dgm:t>
    </dgm:pt>
    <dgm:pt modelId="{6F44BEBA-3F1C-4E69-9C02-FDBE1650ACE1}">
      <dgm:prSet phldrT="[Text]" custT="1"/>
      <dgm:spPr>
        <a:ln>
          <a:solidFill>
            <a:srgbClr val="0000FF"/>
          </a:solidFill>
        </a:ln>
      </dgm:spPr>
      <dgm:t>
        <a:bodyPr/>
        <a:lstStyle/>
        <a:p>
          <a:r>
            <a:rPr lang="en-US" sz="1600" b="1" dirty="0" smtClean="0">
              <a:solidFill>
                <a:prstClr val="white"/>
              </a:solidFill>
              <a:effectLst>
                <a:outerShdw blurRad="38100" dist="38100" dir="2700000" algn="tl">
                  <a:srgbClr val="000000">
                    <a:alpha val="43137"/>
                  </a:srgbClr>
                </a:outerShdw>
              </a:effectLst>
              <a:latin typeface="Arial Narrow" panose="020B0606020202030204" pitchFamily="34" charset="0"/>
            </a:rPr>
            <a:t>Multi-faceted Communication Strategy</a:t>
          </a:r>
          <a:endParaRPr lang="en-US" sz="1600" dirty="0"/>
        </a:p>
      </dgm:t>
    </dgm:pt>
    <dgm:pt modelId="{8A9320CE-9B99-47AD-B6EB-512092A14694}" type="parTrans" cxnId="{C533E769-3802-4261-923A-8D920BC45B90}">
      <dgm:prSet/>
      <dgm:spPr/>
      <dgm:t>
        <a:bodyPr/>
        <a:lstStyle/>
        <a:p>
          <a:endParaRPr lang="en-US"/>
        </a:p>
      </dgm:t>
    </dgm:pt>
    <dgm:pt modelId="{D7CA57F9-A73F-4C99-BC04-05B94BE0A827}" type="sibTrans" cxnId="{C533E769-3802-4261-923A-8D920BC45B90}">
      <dgm:prSet/>
      <dgm:spPr/>
      <dgm:t>
        <a:bodyPr/>
        <a:lstStyle/>
        <a:p>
          <a:endParaRPr lang="en-US"/>
        </a:p>
      </dgm:t>
    </dgm:pt>
    <dgm:pt modelId="{C08FF5EE-0782-4792-9A0E-5540433D2EDD}">
      <dgm:prSet phldrT="[Text]" custT="1"/>
      <dgm:spPr>
        <a:ln>
          <a:solidFill>
            <a:srgbClr val="0000FF"/>
          </a:solidFill>
        </a:ln>
      </dgm:spPr>
      <dgm:t>
        <a:bodyPr tIns="91440" anchor="t"/>
        <a:lstStyle/>
        <a:p>
          <a:pPr>
            <a:spcBef>
              <a:spcPts val="1200"/>
            </a:spcBef>
          </a:pPr>
          <a:r>
            <a:rPr lang="en-US"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Ready, Responsive, Resilient</a:t>
          </a:r>
          <a:endParaRPr 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dgm:t>
    </dgm:pt>
    <dgm:pt modelId="{F18EAD28-B3D8-44E4-8344-59C6BF214A8A}" type="parTrans" cxnId="{D6029DAF-EE4F-4177-813B-BBA1EE3480E9}">
      <dgm:prSet/>
      <dgm:spPr/>
      <dgm:t>
        <a:bodyPr/>
        <a:lstStyle/>
        <a:p>
          <a:endParaRPr lang="en-US"/>
        </a:p>
      </dgm:t>
    </dgm:pt>
    <dgm:pt modelId="{B1B2331E-36D1-4A44-901A-AB104AB3EE83}" type="sibTrans" cxnId="{D6029DAF-EE4F-4177-813B-BBA1EE3480E9}">
      <dgm:prSet/>
      <dgm:spPr/>
      <dgm:t>
        <a:bodyPr/>
        <a:lstStyle/>
        <a:p>
          <a:endParaRPr lang="en-US"/>
        </a:p>
      </dgm:t>
    </dgm:pt>
    <dgm:pt modelId="{2973AAAB-D1A3-42D4-B46C-1AC3C347C874}">
      <dgm:prSet phldrT="[Text]" custT="1"/>
      <dgm:spPr>
        <a:ln>
          <a:solidFill>
            <a:srgbClr val="0000FF"/>
          </a:solidFill>
        </a:ln>
      </dgm:spPr>
      <dgm:t>
        <a:bodyPr/>
        <a:lstStyle/>
        <a:p>
          <a:r>
            <a:rPr lang="en-US" sz="1600" b="1" dirty="0" smtClean="0">
              <a:solidFill>
                <a:prstClr val="white"/>
              </a:solidFill>
              <a:effectLst>
                <a:outerShdw blurRad="38100" dist="38100" dir="2700000" algn="tl">
                  <a:srgbClr val="000000">
                    <a:alpha val="43137"/>
                  </a:srgbClr>
                </a:outerShdw>
              </a:effectLst>
              <a:latin typeface="Arial Narrow" panose="020B0606020202030204" pitchFamily="34" charset="0"/>
            </a:rPr>
            <a:t>3608 WRN Ambassadors</a:t>
          </a:r>
          <a:endParaRPr lang="en-US" sz="16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dgm:t>
    </dgm:pt>
    <dgm:pt modelId="{C31C5ACB-3610-4295-B93F-CDF9DA6DBB8E}" type="parTrans" cxnId="{F52E5917-851B-4EDC-966E-044EEDEDECAB}">
      <dgm:prSet/>
      <dgm:spPr/>
      <dgm:t>
        <a:bodyPr/>
        <a:lstStyle/>
        <a:p>
          <a:endParaRPr lang="en-US"/>
        </a:p>
      </dgm:t>
    </dgm:pt>
    <dgm:pt modelId="{9CD56F91-B50E-467B-B0C5-79F446DF4FF4}" type="sibTrans" cxnId="{F52E5917-851B-4EDC-966E-044EEDEDECAB}">
      <dgm:prSet/>
      <dgm:spPr/>
      <dgm:t>
        <a:bodyPr/>
        <a:lstStyle/>
        <a:p>
          <a:endParaRPr lang="en-US"/>
        </a:p>
      </dgm:t>
    </dgm:pt>
    <dgm:pt modelId="{0AFA4B8B-6ECA-43EA-A01B-21EBDBE55563}">
      <dgm:prSet phldrT="[Text]" custT="1"/>
      <dgm:spPr>
        <a:ln>
          <a:solidFill>
            <a:srgbClr val="0000FF"/>
          </a:solidFill>
        </a:ln>
      </dgm:spPr>
      <dgm:t>
        <a:bodyPr tIns="91440" anchor="t"/>
        <a:lstStyle/>
        <a:p>
          <a:pPr>
            <a:lnSpc>
              <a:spcPts val="2400"/>
            </a:lnSpc>
          </a:pPr>
          <a:r>
            <a:rPr lang="en-US" sz="1800" b="1" dirty="0" smtClean="0">
              <a:solidFill>
                <a:prstClr val="white"/>
              </a:solidFill>
              <a:effectLst>
                <a:outerShdw blurRad="38100" dist="38100" dir="2700000" algn="tl">
                  <a:srgbClr val="000000">
                    <a:alpha val="43137"/>
                  </a:srgbClr>
                </a:outerShdw>
              </a:effectLst>
              <a:latin typeface="Arial Narrow" panose="020B0606020202030204" pitchFamily="34" charset="0"/>
            </a:rPr>
            <a:t>Deep Relationships                            Core Partners</a:t>
          </a:r>
          <a:endParaRPr lang="en-US" sz="1800" dirty="0"/>
        </a:p>
      </dgm:t>
    </dgm:pt>
    <dgm:pt modelId="{42E10CFE-B9D3-4360-9497-01E0D605AA11}" type="parTrans" cxnId="{B9033241-1ABC-421B-930E-18DAC80DFD2F}">
      <dgm:prSet/>
      <dgm:spPr/>
      <dgm:t>
        <a:bodyPr/>
        <a:lstStyle/>
        <a:p>
          <a:endParaRPr lang="en-US"/>
        </a:p>
      </dgm:t>
    </dgm:pt>
    <dgm:pt modelId="{28137C69-C1ED-42F0-911D-BFEDA24DB4E2}" type="sibTrans" cxnId="{B9033241-1ABC-421B-930E-18DAC80DFD2F}">
      <dgm:prSet/>
      <dgm:spPr/>
      <dgm:t>
        <a:bodyPr/>
        <a:lstStyle/>
        <a:p>
          <a:endParaRPr lang="en-US"/>
        </a:p>
      </dgm:t>
    </dgm:pt>
    <dgm:pt modelId="{4BE6C284-00DF-4360-8899-94F04B0A45D0}" type="pres">
      <dgm:prSet presAssocID="{EECA6FBD-3FAA-411F-9885-9DDD10A1A277}" presName="Name0" presStyleCnt="0">
        <dgm:presLayoutVars>
          <dgm:dir/>
          <dgm:animLvl val="lvl"/>
          <dgm:resizeHandles val="exact"/>
        </dgm:presLayoutVars>
      </dgm:prSet>
      <dgm:spPr/>
    </dgm:pt>
    <dgm:pt modelId="{32323AAB-A71C-4D86-B72B-9FCBD6FED363}" type="pres">
      <dgm:prSet presAssocID="{A746BCCA-A17B-4552-8FF8-7EB69B56658B}" presName="Name8" presStyleCnt="0"/>
      <dgm:spPr/>
    </dgm:pt>
    <dgm:pt modelId="{9B76B235-35DF-4BCD-B40B-8C5CA1AA6E13}" type="pres">
      <dgm:prSet presAssocID="{A746BCCA-A17B-4552-8FF8-7EB69B56658B}" presName="level" presStyleLbl="node1" presStyleIdx="0" presStyleCnt="5" custScaleY="35548">
        <dgm:presLayoutVars>
          <dgm:chMax val="1"/>
          <dgm:bulletEnabled val="1"/>
        </dgm:presLayoutVars>
      </dgm:prSet>
      <dgm:spPr/>
      <dgm:t>
        <a:bodyPr/>
        <a:lstStyle/>
        <a:p>
          <a:endParaRPr lang="en-US"/>
        </a:p>
      </dgm:t>
    </dgm:pt>
    <dgm:pt modelId="{E8B30724-479A-4115-8AB1-2F890D1478E9}" type="pres">
      <dgm:prSet presAssocID="{A746BCCA-A17B-4552-8FF8-7EB69B56658B}" presName="levelTx" presStyleLbl="revTx" presStyleIdx="0" presStyleCnt="0">
        <dgm:presLayoutVars>
          <dgm:chMax val="1"/>
          <dgm:bulletEnabled val="1"/>
        </dgm:presLayoutVars>
      </dgm:prSet>
      <dgm:spPr/>
      <dgm:t>
        <a:bodyPr/>
        <a:lstStyle/>
        <a:p>
          <a:endParaRPr lang="en-US"/>
        </a:p>
      </dgm:t>
    </dgm:pt>
    <dgm:pt modelId="{F473B2F2-55F8-477C-A5DC-2E3A98C6758A}" type="pres">
      <dgm:prSet presAssocID="{C08FF5EE-0782-4792-9A0E-5540433D2EDD}" presName="Name8" presStyleCnt="0"/>
      <dgm:spPr/>
    </dgm:pt>
    <dgm:pt modelId="{284F45B2-553F-4EAE-997F-13B2BB539AD8}" type="pres">
      <dgm:prSet presAssocID="{C08FF5EE-0782-4792-9A0E-5540433D2EDD}" presName="level" presStyleLbl="node1" presStyleIdx="1" presStyleCnt="5" custScaleY="48202" custLinFactNeighborX="40" custLinFactNeighborY="-207">
        <dgm:presLayoutVars>
          <dgm:chMax val="1"/>
          <dgm:bulletEnabled val="1"/>
        </dgm:presLayoutVars>
      </dgm:prSet>
      <dgm:spPr/>
      <dgm:t>
        <a:bodyPr/>
        <a:lstStyle/>
        <a:p>
          <a:endParaRPr lang="en-US"/>
        </a:p>
      </dgm:t>
    </dgm:pt>
    <dgm:pt modelId="{809B0ADB-3007-4BCD-BC2B-A5ADE2609903}" type="pres">
      <dgm:prSet presAssocID="{C08FF5EE-0782-4792-9A0E-5540433D2EDD}" presName="levelTx" presStyleLbl="revTx" presStyleIdx="0" presStyleCnt="0">
        <dgm:presLayoutVars>
          <dgm:chMax val="1"/>
          <dgm:bulletEnabled val="1"/>
        </dgm:presLayoutVars>
      </dgm:prSet>
      <dgm:spPr/>
      <dgm:t>
        <a:bodyPr/>
        <a:lstStyle/>
        <a:p>
          <a:endParaRPr lang="en-US"/>
        </a:p>
      </dgm:t>
    </dgm:pt>
    <dgm:pt modelId="{B470D046-4D81-49B5-8466-B069273EFEEF}" type="pres">
      <dgm:prSet presAssocID="{2973AAAB-D1A3-42D4-B46C-1AC3C347C874}" presName="Name8" presStyleCnt="0"/>
      <dgm:spPr/>
    </dgm:pt>
    <dgm:pt modelId="{17FF97E3-DBBF-4C26-8CA0-88508F4BC146}" type="pres">
      <dgm:prSet presAssocID="{2973AAAB-D1A3-42D4-B46C-1AC3C347C874}" presName="level" presStyleLbl="node1" presStyleIdx="2" presStyleCnt="5" custScaleY="43271" custLinFactNeighborX="113" custLinFactNeighborY="-287">
        <dgm:presLayoutVars>
          <dgm:chMax val="1"/>
          <dgm:bulletEnabled val="1"/>
        </dgm:presLayoutVars>
      </dgm:prSet>
      <dgm:spPr/>
      <dgm:t>
        <a:bodyPr/>
        <a:lstStyle/>
        <a:p>
          <a:endParaRPr lang="en-US"/>
        </a:p>
      </dgm:t>
    </dgm:pt>
    <dgm:pt modelId="{A0E29432-1891-437E-BD6A-A2D7222DADBC}" type="pres">
      <dgm:prSet presAssocID="{2973AAAB-D1A3-42D4-B46C-1AC3C347C874}" presName="levelTx" presStyleLbl="revTx" presStyleIdx="0" presStyleCnt="0">
        <dgm:presLayoutVars>
          <dgm:chMax val="1"/>
          <dgm:bulletEnabled val="1"/>
        </dgm:presLayoutVars>
      </dgm:prSet>
      <dgm:spPr/>
      <dgm:t>
        <a:bodyPr/>
        <a:lstStyle/>
        <a:p>
          <a:endParaRPr lang="en-US"/>
        </a:p>
      </dgm:t>
    </dgm:pt>
    <dgm:pt modelId="{C7A038B0-F375-4DBD-AC9B-65D7B13EE610}" type="pres">
      <dgm:prSet presAssocID="{6F44BEBA-3F1C-4E69-9C02-FDBE1650ACE1}" presName="Name8" presStyleCnt="0"/>
      <dgm:spPr/>
    </dgm:pt>
    <dgm:pt modelId="{F1F206F9-8191-4BA4-97AB-97219FDEEABA}" type="pres">
      <dgm:prSet presAssocID="{6F44BEBA-3F1C-4E69-9C02-FDBE1650ACE1}" presName="level" presStyleLbl="node1" presStyleIdx="3" presStyleCnt="5" custScaleY="37276" custLinFactNeighborX="218" custLinFactNeighborY="-676">
        <dgm:presLayoutVars>
          <dgm:chMax val="1"/>
          <dgm:bulletEnabled val="1"/>
        </dgm:presLayoutVars>
      </dgm:prSet>
      <dgm:spPr/>
      <dgm:t>
        <a:bodyPr/>
        <a:lstStyle/>
        <a:p>
          <a:endParaRPr lang="en-US"/>
        </a:p>
      </dgm:t>
    </dgm:pt>
    <dgm:pt modelId="{88BE1225-B436-4B04-B744-A555CFE8342E}" type="pres">
      <dgm:prSet presAssocID="{6F44BEBA-3F1C-4E69-9C02-FDBE1650ACE1}" presName="levelTx" presStyleLbl="revTx" presStyleIdx="0" presStyleCnt="0">
        <dgm:presLayoutVars>
          <dgm:chMax val="1"/>
          <dgm:bulletEnabled val="1"/>
        </dgm:presLayoutVars>
      </dgm:prSet>
      <dgm:spPr/>
      <dgm:t>
        <a:bodyPr/>
        <a:lstStyle/>
        <a:p>
          <a:endParaRPr lang="en-US"/>
        </a:p>
      </dgm:t>
    </dgm:pt>
    <dgm:pt modelId="{D283B67E-0C6C-4645-AC39-D1D28DBDF9A8}" type="pres">
      <dgm:prSet presAssocID="{0AFA4B8B-6ECA-43EA-A01B-21EBDBE55563}" presName="Name8" presStyleCnt="0"/>
      <dgm:spPr/>
    </dgm:pt>
    <dgm:pt modelId="{3461D239-22B2-4505-80FA-A37C87C7FC59}" type="pres">
      <dgm:prSet presAssocID="{0AFA4B8B-6ECA-43EA-A01B-21EBDBE55563}" presName="level" presStyleLbl="node1" presStyleIdx="4" presStyleCnt="5" custScaleY="117599" custLinFactNeighborX="287" custLinFactNeighborY="-676">
        <dgm:presLayoutVars>
          <dgm:chMax val="1"/>
          <dgm:bulletEnabled val="1"/>
        </dgm:presLayoutVars>
      </dgm:prSet>
      <dgm:spPr/>
      <dgm:t>
        <a:bodyPr/>
        <a:lstStyle/>
        <a:p>
          <a:endParaRPr lang="en-US"/>
        </a:p>
      </dgm:t>
    </dgm:pt>
    <dgm:pt modelId="{8D27B01A-EB4F-4A74-AC47-DA66EACBB9EF}" type="pres">
      <dgm:prSet presAssocID="{0AFA4B8B-6ECA-43EA-A01B-21EBDBE55563}" presName="levelTx" presStyleLbl="revTx" presStyleIdx="0" presStyleCnt="0">
        <dgm:presLayoutVars>
          <dgm:chMax val="1"/>
          <dgm:bulletEnabled val="1"/>
        </dgm:presLayoutVars>
      </dgm:prSet>
      <dgm:spPr/>
      <dgm:t>
        <a:bodyPr/>
        <a:lstStyle/>
        <a:p>
          <a:endParaRPr lang="en-US"/>
        </a:p>
      </dgm:t>
    </dgm:pt>
  </dgm:ptLst>
  <dgm:cxnLst>
    <dgm:cxn modelId="{733D1142-37F9-410B-A1F2-D4F879931379}" type="presOf" srcId="{6F44BEBA-3F1C-4E69-9C02-FDBE1650ACE1}" destId="{F1F206F9-8191-4BA4-97AB-97219FDEEABA}" srcOrd="0" destOrd="0" presId="urn:microsoft.com/office/officeart/2005/8/layout/pyramid3"/>
    <dgm:cxn modelId="{514065A5-9E9C-4DB3-BA9A-80DA4A65C265}" type="presOf" srcId="{A746BCCA-A17B-4552-8FF8-7EB69B56658B}" destId="{9B76B235-35DF-4BCD-B40B-8C5CA1AA6E13}" srcOrd="0" destOrd="0" presId="urn:microsoft.com/office/officeart/2005/8/layout/pyramid3"/>
    <dgm:cxn modelId="{B9033241-1ABC-421B-930E-18DAC80DFD2F}" srcId="{EECA6FBD-3FAA-411F-9885-9DDD10A1A277}" destId="{0AFA4B8B-6ECA-43EA-A01B-21EBDBE55563}" srcOrd="4" destOrd="0" parTransId="{42E10CFE-B9D3-4360-9497-01E0D605AA11}" sibTransId="{28137C69-C1ED-42F0-911D-BFEDA24DB4E2}"/>
    <dgm:cxn modelId="{F8F71A13-D7EC-4CE0-B722-D1C7B880ACDD}" type="presOf" srcId="{C08FF5EE-0782-4792-9A0E-5540433D2EDD}" destId="{809B0ADB-3007-4BCD-BC2B-A5ADE2609903}" srcOrd="1" destOrd="0" presId="urn:microsoft.com/office/officeart/2005/8/layout/pyramid3"/>
    <dgm:cxn modelId="{F52E5917-851B-4EDC-966E-044EEDEDECAB}" srcId="{EECA6FBD-3FAA-411F-9885-9DDD10A1A277}" destId="{2973AAAB-D1A3-42D4-B46C-1AC3C347C874}" srcOrd="2" destOrd="0" parTransId="{C31C5ACB-3610-4295-B93F-CDF9DA6DBB8E}" sibTransId="{9CD56F91-B50E-467B-B0C5-79F446DF4FF4}"/>
    <dgm:cxn modelId="{9249278D-2064-43F2-A166-164AE86C4CF1}" type="presOf" srcId="{2973AAAB-D1A3-42D4-B46C-1AC3C347C874}" destId="{A0E29432-1891-437E-BD6A-A2D7222DADBC}" srcOrd="1" destOrd="0" presId="urn:microsoft.com/office/officeart/2005/8/layout/pyramid3"/>
    <dgm:cxn modelId="{D6029DAF-EE4F-4177-813B-BBA1EE3480E9}" srcId="{EECA6FBD-3FAA-411F-9885-9DDD10A1A277}" destId="{C08FF5EE-0782-4792-9A0E-5540433D2EDD}" srcOrd="1" destOrd="0" parTransId="{F18EAD28-B3D8-44E4-8344-59C6BF214A8A}" sibTransId="{B1B2331E-36D1-4A44-901A-AB104AB3EE83}"/>
    <dgm:cxn modelId="{6FEFAEF3-6950-4904-92C7-D7B095414249}" srcId="{EECA6FBD-3FAA-411F-9885-9DDD10A1A277}" destId="{A746BCCA-A17B-4552-8FF8-7EB69B56658B}" srcOrd="0" destOrd="0" parTransId="{23554780-AC4C-442C-8A31-2944CB468469}" sibTransId="{7D8703C6-9CF1-4E03-A5AB-9D1FC9BFD4BD}"/>
    <dgm:cxn modelId="{E48F331B-9252-4860-B7F8-EF25F881745F}" type="presOf" srcId="{C08FF5EE-0782-4792-9A0E-5540433D2EDD}" destId="{284F45B2-553F-4EAE-997F-13B2BB539AD8}" srcOrd="0" destOrd="0" presId="urn:microsoft.com/office/officeart/2005/8/layout/pyramid3"/>
    <dgm:cxn modelId="{21ABA22D-ED4D-4615-8FF2-DE81D3CC0B52}" type="presOf" srcId="{6F44BEBA-3F1C-4E69-9C02-FDBE1650ACE1}" destId="{88BE1225-B436-4B04-B744-A555CFE8342E}" srcOrd="1" destOrd="0" presId="urn:microsoft.com/office/officeart/2005/8/layout/pyramid3"/>
    <dgm:cxn modelId="{2DC88C1A-5390-42A3-85E7-D38A05FE408A}" type="presOf" srcId="{A746BCCA-A17B-4552-8FF8-7EB69B56658B}" destId="{E8B30724-479A-4115-8AB1-2F890D1478E9}" srcOrd="1" destOrd="0" presId="urn:microsoft.com/office/officeart/2005/8/layout/pyramid3"/>
    <dgm:cxn modelId="{EC546086-D9B2-4F1D-A850-96BD5513CF6B}" type="presOf" srcId="{EECA6FBD-3FAA-411F-9885-9DDD10A1A277}" destId="{4BE6C284-00DF-4360-8899-94F04B0A45D0}" srcOrd="0" destOrd="0" presId="urn:microsoft.com/office/officeart/2005/8/layout/pyramid3"/>
    <dgm:cxn modelId="{6D982695-3204-4B08-B633-298F9FA6CF4E}" type="presOf" srcId="{0AFA4B8B-6ECA-43EA-A01B-21EBDBE55563}" destId="{8D27B01A-EB4F-4A74-AC47-DA66EACBB9EF}" srcOrd="1" destOrd="0" presId="urn:microsoft.com/office/officeart/2005/8/layout/pyramid3"/>
    <dgm:cxn modelId="{A1DC85BC-3FC4-4F78-9F03-44014B4F3D63}" type="presOf" srcId="{2973AAAB-D1A3-42D4-B46C-1AC3C347C874}" destId="{17FF97E3-DBBF-4C26-8CA0-88508F4BC146}" srcOrd="0" destOrd="0" presId="urn:microsoft.com/office/officeart/2005/8/layout/pyramid3"/>
    <dgm:cxn modelId="{C533E769-3802-4261-923A-8D920BC45B90}" srcId="{EECA6FBD-3FAA-411F-9885-9DDD10A1A277}" destId="{6F44BEBA-3F1C-4E69-9C02-FDBE1650ACE1}" srcOrd="3" destOrd="0" parTransId="{8A9320CE-9B99-47AD-B6EB-512092A14694}" sibTransId="{D7CA57F9-A73F-4C99-BC04-05B94BE0A827}"/>
    <dgm:cxn modelId="{3C99F9E6-2E93-4F70-949B-B6591D78E9A0}" type="presOf" srcId="{0AFA4B8B-6ECA-43EA-A01B-21EBDBE55563}" destId="{3461D239-22B2-4505-80FA-A37C87C7FC59}" srcOrd="0" destOrd="0" presId="urn:microsoft.com/office/officeart/2005/8/layout/pyramid3"/>
    <dgm:cxn modelId="{A6308011-ECD5-40F9-9829-488316277C80}" type="presParOf" srcId="{4BE6C284-00DF-4360-8899-94F04B0A45D0}" destId="{32323AAB-A71C-4D86-B72B-9FCBD6FED363}" srcOrd="0" destOrd="0" presId="urn:microsoft.com/office/officeart/2005/8/layout/pyramid3"/>
    <dgm:cxn modelId="{5273B34E-96FA-4273-9969-124B236AF431}" type="presParOf" srcId="{32323AAB-A71C-4D86-B72B-9FCBD6FED363}" destId="{9B76B235-35DF-4BCD-B40B-8C5CA1AA6E13}" srcOrd="0" destOrd="0" presId="urn:microsoft.com/office/officeart/2005/8/layout/pyramid3"/>
    <dgm:cxn modelId="{8661952D-A620-4DB5-AA3A-8CE3C0328E92}" type="presParOf" srcId="{32323AAB-A71C-4D86-B72B-9FCBD6FED363}" destId="{E8B30724-479A-4115-8AB1-2F890D1478E9}" srcOrd="1" destOrd="0" presId="urn:microsoft.com/office/officeart/2005/8/layout/pyramid3"/>
    <dgm:cxn modelId="{B0429613-D091-4A47-86B2-1AEA49DE16BE}" type="presParOf" srcId="{4BE6C284-00DF-4360-8899-94F04B0A45D0}" destId="{F473B2F2-55F8-477C-A5DC-2E3A98C6758A}" srcOrd="1" destOrd="0" presId="urn:microsoft.com/office/officeart/2005/8/layout/pyramid3"/>
    <dgm:cxn modelId="{03D47DF7-07BC-456F-A1F6-DA45FC195E20}" type="presParOf" srcId="{F473B2F2-55F8-477C-A5DC-2E3A98C6758A}" destId="{284F45B2-553F-4EAE-997F-13B2BB539AD8}" srcOrd="0" destOrd="0" presId="urn:microsoft.com/office/officeart/2005/8/layout/pyramid3"/>
    <dgm:cxn modelId="{1F59EFB5-145F-4BE7-BB97-057429B89571}" type="presParOf" srcId="{F473B2F2-55F8-477C-A5DC-2E3A98C6758A}" destId="{809B0ADB-3007-4BCD-BC2B-A5ADE2609903}" srcOrd="1" destOrd="0" presId="urn:microsoft.com/office/officeart/2005/8/layout/pyramid3"/>
    <dgm:cxn modelId="{DF65BA54-F23D-40A7-81B9-B5B19685A086}" type="presParOf" srcId="{4BE6C284-00DF-4360-8899-94F04B0A45D0}" destId="{B470D046-4D81-49B5-8466-B069273EFEEF}" srcOrd="2" destOrd="0" presId="urn:microsoft.com/office/officeart/2005/8/layout/pyramid3"/>
    <dgm:cxn modelId="{C91A08A7-18A8-48A9-8A1F-6449A5C9FE82}" type="presParOf" srcId="{B470D046-4D81-49B5-8466-B069273EFEEF}" destId="{17FF97E3-DBBF-4C26-8CA0-88508F4BC146}" srcOrd="0" destOrd="0" presId="urn:microsoft.com/office/officeart/2005/8/layout/pyramid3"/>
    <dgm:cxn modelId="{34F165F2-8C68-4F55-9280-F4FA8C092B72}" type="presParOf" srcId="{B470D046-4D81-49B5-8466-B069273EFEEF}" destId="{A0E29432-1891-437E-BD6A-A2D7222DADBC}" srcOrd="1" destOrd="0" presId="urn:microsoft.com/office/officeart/2005/8/layout/pyramid3"/>
    <dgm:cxn modelId="{B66AE53C-4BE1-412B-B03C-61AB709CD54F}" type="presParOf" srcId="{4BE6C284-00DF-4360-8899-94F04B0A45D0}" destId="{C7A038B0-F375-4DBD-AC9B-65D7B13EE610}" srcOrd="3" destOrd="0" presId="urn:microsoft.com/office/officeart/2005/8/layout/pyramid3"/>
    <dgm:cxn modelId="{86C776C9-0071-4BC1-965C-F989A40E7E4E}" type="presParOf" srcId="{C7A038B0-F375-4DBD-AC9B-65D7B13EE610}" destId="{F1F206F9-8191-4BA4-97AB-97219FDEEABA}" srcOrd="0" destOrd="0" presId="urn:microsoft.com/office/officeart/2005/8/layout/pyramid3"/>
    <dgm:cxn modelId="{DE1BDECB-DE2B-4265-900E-98F6A6147106}" type="presParOf" srcId="{C7A038B0-F375-4DBD-AC9B-65D7B13EE610}" destId="{88BE1225-B436-4B04-B744-A555CFE8342E}" srcOrd="1" destOrd="0" presId="urn:microsoft.com/office/officeart/2005/8/layout/pyramid3"/>
    <dgm:cxn modelId="{A2D7D6CE-0D7F-4B8B-AA4B-3743D0EEB9CC}" type="presParOf" srcId="{4BE6C284-00DF-4360-8899-94F04B0A45D0}" destId="{D283B67E-0C6C-4645-AC39-D1D28DBDF9A8}" srcOrd="4" destOrd="0" presId="urn:microsoft.com/office/officeart/2005/8/layout/pyramid3"/>
    <dgm:cxn modelId="{A1B65ADD-D48A-424B-B174-928745B34ECF}" type="presParOf" srcId="{D283B67E-0C6C-4645-AC39-D1D28DBDF9A8}" destId="{3461D239-22B2-4505-80FA-A37C87C7FC59}" srcOrd="0" destOrd="0" presId="urn:microsoft.com/office/officeart/2005/8/layout/pyramid3"/>
    <dgm:cxn modelId="{539D003F-682B-46B6-A88B-92C60B23E663}" type="presParOf" srcId="{D283B67E-0C6C-4645-AC39-D1D28DBDF9A8}" destId="{8D27B01A-EB4F-4A74-AC47-DA66EACBB9EF}" srcOrd="1" destOrd="0" presId="urn:microsoft.com/office/officeart/2005/8/layout/pyramid3"/>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4491B-0DA9-4695-A596-E636EF3219C4}">
      <dsp:nvSpPr>
        <dsp:cNvPr id="0" name=""/>
        <dsp:cNvSpPr/>
      </dsp:nvSpPr>
      <dsp:spPr>
        <a:xfrm>
          <a:off x="2124016" y="0"/>
          <a:ext cx="2533764" cy="1264035"/>
        </a:xfrm>
        <a:prstGeom prst="trapezoid">
          <a:avLst>
            <a:gd name="adj" fmla="val 100225"/>
          </a:avLst>
        </a:prstGeom>
        <a:solidFill>
          <a:schemeClr val="accent1">
            <a:hueOff val="0"/>
            <a:satOff val="0"/>
            <a:lumOff val="0"/>
            <a:alphaOff val="0"/>
          </a:schemeClr>
        </a:solidFill>
        <a:ln w="25400" cap="flat" cmpd="sng" algn="ctr">
          <a:solidFill>
            <a:srgbClr val="A500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smtClean="0">
            <a:latin typeface="Arial Narrow" panose="020B0606020202030204" pitchFamily="34" charset="0"/>
          </a:endParaRPr>
        </a:p>
      </dsp:txBody>
      <dsp:txXfrm>
        <a:off x="2124016" y="0"/>
        <a:ext cx="2533764" cy="1264035"/>
      </dsp:txXfrm>
    </dsp:sp>
    <dsp:sp modelId="{A6EDC958-4BA1-4568-A22B-B2CF6C0EFC1A}">
      <dsp:nvSpPr>
        <dsp:cNvPr id="0" name=""/>
        <dsp:cNvSpPr/>
      </dsp:nvSpPr>
      <dsp:spPr>
        <a:xfrm>
          <a:off x="1643969" y="1266518"/>
          <a:ext cx="3493859" cy="478968"/>
        </a:xfrm>
        <a:prstGeom prst="trapezoid">
          <a:avLst>
            <a:gd name="adj" fmla="val 100225"/>
          </a:avLst>
        </a:prstGeom>
        <a:solidFill>
          <a:schemeClr val="accent1">
            <a:hueOff val="0"/>
            <a:satOff val="0"/>
            <a:lumOff val="0"/>
            <a:alphaOff val="0"/>
          </a:schemeClr>
        </a:solidFill>
        <a:ln w="25400" cap="flat" cmpd="sng" algn="ctr">
          <a:solidFill>
            <a:srgbClr val="A500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b="1" kern="1200" dirty="0">
            <a:latin typeface="Arial Narrow" panose="020B0606020202030204" pitchFamily="34" charset="0"/>
          </a:endParaRPr>
        </a:p>
      </dsp:txBody>
      <dsp:txXfrm>
        <a:off x="2255394" y="1266518"/>
        <a:ext cx="2271008" cy="478968"/>
      </dsp:txXfrm>
    </dsp:sp>
    <dsp:sp modelId="{C02EA90E-A4D1-4692-A7A5-2B78002C33E7}">
      <dsp:nvSpPr>
        <dsp:cNvPr id="0" name=""/>
        <dsp:cNvSpPr/>
      </dsp:nvSpPr>
      <dsp:spPr>
        <a:xfrm>
          <a:off x="978856" y="1745487"/>
          <a:ext cx="4824084" cy="663618"/>
        </a:xfrm>
        <a:prstGeom prst="trapezoid">
          <a:avLst>
            <a:gd name="adj" fmla="val 100225"/>
          </a:avLst>
        </a:prstGeom>
        <a:solidFill>
          <a:schemeClr val="accent1">
            <a:hueOff val="0"/>
            <a:satOff val="0"/>
            <a:lumOff val="0"/>
            <a:alphaOff val="0"/>
          </a:schemeClr>
        </a:solidFill>
        <a:ln w="25400" cap="flat" cmpd="sng" algn="ctr">
          <a:solidFill>
            <a:srgbClr val="A500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endParaRPr lang="en-US" sz="4200" b="1" kern="1200" dirty="0">
            <a:latin typeface="Arial Narrow" panose="020B0606020202030204" pitchFamily="34" charset="0"/>
          </a:endParaRPr>
        </a:p>
      </dsp:txBody>
      <dsp:txXfrm>
        <a:off x="1823071" y="1745487"/>
        <a:ext cx="3135654" cy="663618"/>
      </dsp:txXfrm>
    </dsp:sp>
    <dsp:sp modelId="{E79775B0-0756-48B7-A313-8CFE63F41BC0}">
      <dsp:nvSpPr>
        <dsp:cNvPr id="0" name=""/>
        <dsp:cNvSpPr/>
      </dsp:nvSpPr>
      <dsp:spPr>
        <a:xfrm>
          <a:off x="634459" y="2406622"/>
          <a:ext cx="5512879" cy="343623"/>
        </a:xfrm>
        <a:prstGeom prst="trapezoid">
          <a:avLst>
            <a:gd name="adj" fmla="val 100225"/>
          </a:avLst>
        </a:prstGeom>
        <a:solidFill>
          <a:schemeClr val="accent1">
            <a:hueOff val="0"/>
            <a:satOff val="0"/>
            <a:lumOff val="0"/>
            <a:alphaOff val="0"/>
          </a:schemeClr>
        </a:solidFill>
        <a:ln w="25400" cap="flat" cmpd="sng" algn="ctr">
          <a:solidFill>
            <a:srgbClr val="A500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b="1" kern="1200" dirty="0">
            <a:solidFill>
              <a:schemeClr val="bg1"/>
            </a:solidFill>
            <a:effectLst>
              <a:outerShdw blurRad="38100" dist="38100" dir="2700000" algn="tl">
                <a:srgbClr val="000000">
                  <a:alpha val="43137"/>
                </a:srgbClr>
              </a:outerShdw>
            </a:effectLst>
            <a:latin typeface="Arial Narrow" panose="020B0606020202030204" pitchFamily="34" charset="0"/>
          </a:endParaRPr>
        </a:p>
      </dsp:txBody>
      <dsp:txXfrm>
        <a:off x="1599213" y="2406622"/>
        <a:ext cx="3583371" cy="343623"/>
      </dsp:txXfrm>
    </dsp:sp>
    <dsp:sp modelId="{D0F2D12F-D8C7-4D5A-85FA-96592CADD3BA}">
      <dsp:nvSpPr>
        <dsp:cNvPr id="0" name=""/>
        <dsp:cNvSpPr/>
      </dsp:nvSpPr>
      <dsp:spPr>
        <a:xfrm>
          <a:off x="266350" y="2750246"/>
          <a:ext cx="6249097" cy="367281"/>
        </a:xfrm>
        <a:prstGeom prst="trapezoid">
          <a:avLst>
            <a:gd name="adj" fmla="val 100225"/>
          </a:avLst>
        </a:prstGeom>
        <a:solidFill>
          <a:schemeClr val="accent1">
            <a:hueOff val="0"/>
            <a:satOff val="0"/>
            <a:lumOff val="0"/>
            <a:alphaOff val="0"/>
          </a:schemeClr>
        </a:solidFill>
        <a:ln w="25400" cap="flat" cmpd="sng" algn="ctr">
          <a:solidFill>
            <a:srgbClr val="A500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b="1" kern="1200" dirty="0">
            <a:solidFill>
              <a:schemeClr val="bg1"/>
            </a:solidFill>
            <a:effectLst>
              <a:outerShdw blurRad="38100" dist="38100" dir="2700000" algn="tl">
                <a:srgbClr val="000000">
                  <a:alpha val="43137"/>
                </a:srgbClr>
              </a:outerShdw>
            </a:effectLst>
            <a:latin typeface="Arial Narrow" panose="020B0606020202030204" pitchFamily="34" charset="0"/>
          </a:endParaRPr>
        </a:p>
      </dsp:txBody>
      <dsp:txXfrm>
        <a:off x="1359942" y="2750246"/>
        <a:ext cx="4061913" cy="367281"/>
      </dsp:txXfrm>
    </dsp:sp>
    <dsp:sp modelId="{D57BA3E1-D1A5-4A2B-BFD6-E8BFFC18D349}">
      <dsp:nvSpPr>
        <dsp:cNvPr id="0" name=""/>
        <dsp:cNvSpPr/>
      </dsp:nvSpPr>
      <dsp:spPr>
        <a:xfrm>
          <a:off x="0" y="3117528"/>
          <a:ext cx="6781798" cy="265751"/>
        </a:xfrm>
        <a:prstGeom prst="trapezoid">
          <a:avLst>
            <a:gd name="adj" fmla="val 100225"/>
          </a:avLst>
        </a:prstGeom>
        <a:solidFill>
          <a:schemeClr val="accent1">
            <a:hueOff val="0"/>
            <a:satOff val="0"/>
            <a:lumOff val="0"/>
            <a:alphaOff val="0"/>
          </a:schemeClr>
        </a:solidFill>
        <a:ln w="25400" cap="flat" cmpd="sng" algn="ctr">
          <a:solidFill>
            <a:srgbClr val="A500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effectLst>
                <a:outerShdw blurRad="38100" dist="38100" dir="2700000" algn="tl">
                  <a:srgbClr val="000000">
                    <a:alpha val="43137"/>
                  </a:srgbClr>
                </a:outerShdw>
              </a:effectLst>
              <a:latin typeface="Arial Narrow" panose="020B0606020202030204" pitchFamily="34" charset="0"/>
            </a:rPr>
            <a:t>Observations and Numerical Weather Prediction</a:t>
          </a:r>
          <a:endParaRPr lang="en-US" sz="1800" kern="1200" dirty="0"/>
        </a:p>
      </dsp:txBody>
      <dsp:txXfrm>
        <a:off x="1186814" y="3117528"/>
        <a:ext cx="4408168" cy="265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6B235-35DF-4BCD-B40B-8C5CA1AA6E13}">
      <dsp:nvSpPr>
        <dsp:cNvPr id="0" name=""/>
        <dsp:cNvSpPr/>
      </dsp:nvSpPr>
      <dsp:spPr>
        <a:xfrm rot="10800000">
          <a:off x="0" y="0"/>
          <a:ext cx="6781797" cy="426642"/>
        </a:xfrm>
        <a:prstGeom prst="trapezoid">
          <a:avLst>
            <a:gd name="adj" fmla="val 100225"/>
          </a:avLst>
        </a:prstGeom>
        <a:solidFill>
          <a:schemeClr val="accen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effectLst>
                <a:outerShdw blurRad="38100" dist="38100" dir="2700000" algn="tl">
                  <a:srgbClr val="000000">
                    <a:alpha val="43137"/>
                  </a:srgbClr>
                </a:outerShdw>
              </a:effectLst>
              <a:latin typeface="Arial Narrow" panose="020B0606020202030204" pitchFamily="34" charset="0"/>
            </a:rPr>
            <a:t>Building a Weather-Ready Nation</a:t>
          </a:r>
          <a:endParaRPr lang="en-US" sz="2400" b="1" kern="1200" dirty="0">
            <a:solidFill>
              <a:schemeClr val="bg1"/>
            </a:solidFill>
            <a:effectLst>
              <a:outerShdw blurRad="38100" dist="38100" dir="2700000" algn="tl">
                <a:srgbClr val="000000">
                  <a:alpha val="43137"/>
                </a:srgbClr>
              </a:outerShdw>
            </a:effectLst>
            <a:latin typeface="Arial Narrow" panose="020B0606020202030204" pitchFamily="34" charset="0"/>
          </a:endParaRPr>
        </a:p>
      </dsp:txBody>
      <dsp:txXfrm rot="-10800000">
        <a:off x="1186814" y="0"/>
        <a:ext cx="4408168" cy="426642"/>
      </dsp:txXfrm>
    </dsp:sp>
    <dsp:sp modelId="{284F45B2-553F-4EAE-997F-13B2BB539AD8}">
      <dsp:nvSpPr>
        <dsp:cNvPr id="0" name=""/>
        <dsp:cNvSpPr/>
      </dsp:nvSpPr>
      <dsp:spPr>
        <a:xfrm rot="10800000">
          <a:off x="429973" y="424158"/>
          <a:ext cx="5926591" cy="578514"/>
        </a:xfrm>
        <a:prstGeom prst="trapezoid">
          <a:avLst>
            <a:gd name="adj" fmla="val 100225"/>
          </a:avLst>
        </a:prstGeom>
        <a:solidFill>
          <a:schemeClr val="accen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91440" rIns="30480" bIns="30480" numCol="1" spcCol="1270" anchor="t" anchorCtr="0">
          <a:noAutofit/>
        </a:bodyPr>
        <a:lstStyle/>
        <a:p>
          <a:pPr lvl="0" algn="ctr" defTabSz="1066800">
            <a:lnSpc>
              <a:spcPct val="90000"/>
            </a:lnSpc>
            <a:spcBef>
              <a:spcPct val="0"/>
            </a:spcBef>
            <a:spcAft>
              <a:spcPct val="35000"/>
            </a:spcAft>
          </a:pPr>
          <a:r>
            <a:rPr lang="en-US" sz="2400" b="1" kern="1200" dirty="0" smtClean="0">
              <a:solidFill>
                <a:schemeClr val="bg1"/>
              </a:solidFill>
              <a:effectLst>
                <a:outerShdw blurRad="38100" dist="38100" dir="2700000" algn="tl">
                  <a:srgbClr val="000000">
                    <a:alpha val="43137"/>
                  </a:srgbClr>
                </a:outerShdw>
              </a:effectLst>
              <a:latin typeface="Arial Narrow" panose="020B0606020202030204" pitchFamily="34" charset="0"/>
            </a:rPr>
            <a:t>Ready, Responsive, Resilient</a:t>
          </a:r>
          <a:endParaRPr lang="en-US" sz="2400" b="1" kern="1200" dirty="0">
            <a:solidFill>
              <a:schemeClr val="bg1"/>
            </a:solidFill>
            <a:effectLst>
              <a:outerShdw blurRad="38100" dist="38100" dir="2700000" algn="tl">
                <a:srgbClr val="000000">
                  <a:alpha val="43137"/>
                </a:srgbClr>
              </a:outerShdw>
            </a:effectLst>
            <a:latin typeface="Arial Narrow" panose="020B0606020202030204" pitchFamily="34" charset="0"/>
          </a:endParaRPr>
        </a:p>
      </dsp:txBody>
      <dsp:txXfrm rot="-10800000">
        <a:off x="1467127" y="424158"/>
        <a:ext cx="3852284" cy="578514"/>
      </dsp:txXfrm>
    </dsp:sp>
    <dsp:sp modelId="{17FF97E3-DBBF-4C26-8CA0-88508F4BC146}">
      <dsp:nvSpPr>
        <dsp:cNvPr id="0" name=""/>
        <dsp:cNvSpPr/>
      </dsp:nvSpPr>
      <dsp:spPr>
        <a:xfrm rot="10800000">
          <a:off x="1012807" y="1001712"/>
          <a:ext cx="4766957" cy="519333"/>
        </a:xfrm>
        <a:prstGeom prst="trapezoid">
          <a:avLst>
            <a:gd name="adj" fmla="val 100225"/>
          </a:avLst>
        </a:prstGeom>
        <a:solidFill>
          <a:schemeClr val="accen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prstClr val="white"/>
              </a:solidFill>
              <a:effectLst>
                <a:outerShdw blurRad="38100" dist="38100" dir="2700000" algn="tl">
                  <a:srgbClr val="000000">
                    <a:alpha val="43137"/>
                  </a:srgbClr>
                </a:outerShdw>
              </a:effectLst>
              <a:latin typeface="Arial Narrow" panose="020B0606020202030204" pitchFamily="34" charset="0"/>
            </a:rPr>
            <a:t>3608 WRN Ambassadors</a:t>
          </a:r>
          <a:endParaRPr lang="en-US" sz="1600" b="1" kern="1200" dirty="0">
            <a:solidFill>
              <a:schemeClr val="bg1"/>
            </a:solidFill>
            <a:effectLst>
              <a:outerShdw blurRad="38100" dist="38100" dir="2700000" algn="tl">
                <a:srgbClr val="000000">
                  <a:alpha val="43137"/>
                </a:srgbClr>
              </a:outerShdw>
            </a:effectLst>
            <a:latin typeface="Arial Rounded MT Bold" panose="020F0704030504030204" pitchFamily="34" charset="0"/>
          </a:endParaRPr>
        </a:p>
      </dsp:txBody>
      <dsp:txXfrm rot="-10800000">
        <a:off x="1847024" y="1001712"/>
        <a:ext cx="3098522" cy="519333"/>
      </dsp:txXfrm>
    </dsp:sp>
    <dsp:sp modelId="{F1F206F9-8191-4BA4-97AB-97219FDEEABA}">
      <dsp:nvSpPr>
        <dsp:cNvPr id="0" name=""/>
        <dsp:cNvSpPr/>
      </dsp:nvSpPr>
      <dsp:spPr>
        <a:xfrm rot="10800000">
          <a:off x="1536045" y="1516376"/>
          <a:ext cx="3725952" cy="447381"/>
        </a:xfrm>
        <a:prstGeom prst="trapezoid">
          <a:avLst>
            <a:gd name="adj" fmla="val 100225"/>
          </a:avLst>
        </a:prstGeom>
        <a:solidFill>
          <a:schemeClr val="accen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prstClr val="white"/>
              </a:solidFill>
              <a:effectLst>
                <a:outerShdw blurRad="38100" dist="38100" dir="2700000" algn="tl">
                  <a:srgbClr val="000000">
                    <a:alpha val="43137"/>
                  </a:srgbClr>
                </a:outerShdw>
              </a:effectLst>
              <a:latin typeface="Arial Narrow" panose="020B0606020202030204" pitchFamily="34" charset="0"/>
            </a:rPr>
            <a:t>Multi-faceted Communication Strategy</a:t>
          </a:r>
          <a:endParaRPr lang="en-US" sz="1600" kern="1200" dirty="0"/>
        </a:p>
      </dsp:txBody>
      <dsp:txXfrm rot="-10800000">
        <a:off x="2188087" y="1516376"/>
        <a:ext cx="2421868" cy="447381"/>
      </dsp:txXfrm>
    </dsp:sp>
    <dsp:sp modelId="{3461D239-22B2-4505-80FA-A37C87C7FC59}">
      <dsp:nvSpPr>
        <dsp:cNvPr id="0" name=""/>
        <dsp:cNvSpPr/>
      </dsp:nvSpPr>
      <dsp:spPr>
        <a:xfrm rot="10800000">
          <a:off x="1984432" y="1963758"/>
          <a:ext cx="2829173" cy="1411408"/>
        </a:xfrm>
        <a:prstGeom prst="trapezoid">
          <a:avLst>
            <a:gd name="adj" fmla="val 100225"/>
          </a:avLst>
        </a:prstGeom>
        <a:solidFill>
          <a:schemeClr val="accen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91440" rIns="22860" bIns="22860" numCol="1" spcCol="1270" anchor="t" anchorCtr="0">
          <a:noAutofit/>
        </a:bodyPr>
        <a:lstStyle/>
        <a:p>
          <a:pPr lvl="0" algn="ctr" defTabSz="800100">
            <a:lnSpc>
              <a:spcPts val="2400"/>
            </a:lnSpc>
            <a:spcBef>
              <a:spcPct val="0"/>
            </a:spcBef>
            <a:spcAft>
              <a:spcPct val="35000"/>
            </a:spcAft>
          </a:pPr>
          <a:r>
            <a:rPr lang="en-US" sz="1800" b="1" kern="1200" dirty="0" smtClean="0">
              <a:solidFill>
                <a:prstClr val="white"/>
              </a:solidFill>
              <a:effectLst>
                <a:outerShdw blurRad="38100" dist="38100" dir="2700000" algn="tl">
                  <a:srgbClr val="000000">
                    <a:alpha val="43137"/>
                  </a:srgbClr>
                </a:outerShdw>
              </a:effectLst>
              <a:latin typeface="Arial Narrow" panose="020B0606020202030204" pitchFamily="34" charset="0"/>
            </a:rPr>
            <a:t>Deep Relationships                            Core Partners</a:t>
          </a:r>
          <a:endParaRPr lang="en-US" sz="1800" kern="1200" dirty="0"/>
        </a:p>
      </dsp:txBody>
      <dsp:txXfrm rot="-10800000">
        <a:off x="1984432" y="1963758"/>
        <a:ext cx="2829173" cy="141140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04820" cy="461645"/>
          </a:xfrm>
          <a:prstGeom prst="rect">
            <a:avLst/>
          </a:prstGeom>
          <a:noFill/>
          <a:ln>
            <a:noFill/>
          </a:ln>
        </p:spPr>
        <p:txBody>
          <a:bodyPr lIns="91425" tIns="91425" rIns="91425" bIns="91425" anchor="t"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3" name="Shape 3"/>
          <p:cNvSpPr txBox="1">
            <a:spLocks noGrp="1"/>
          </p:cNvSpPr>
          <p:nvPr>
            <p:ph type="dt" idx="10"/>
          </p:nvPr>
        </p:nvSpPr>
        <p:spPr>
          <a:xfrm>
            <a:off x="3927775" y="0"/>
            <a:ext cx="3004820" cy="461645"/>
          </a:xfrm>
          <a:prstGeom prst="rect">
            <a:avLst/>
          </a:prstGeom>
          <a:noFill/>
          <a:ln>
            <a:noFill/>
          </a:ln>
        </p:spPr>
        <p:txBody>
          <a:bodyPr lIns="91425" tIns="91425" rIns="91425" bIns="91425" anchor="t"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4" name="Shape 4"/>
          <p:cNvSpPr>
            <a:spLocks noGrp="1" noRot="1" noChangeAspect="1"/>
          </p:cNvSpPr>
          <p:nvPr>
            <p:ph type="sldImg" idx="3"/>
          </p:nvPr>
        </p:nvSpPr>
        <p:spPr>
          <a:xfrm>
            <a:off x="1158875" y="692150"/>
            <a:ext cx="4616450" cy="34623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93420" y="4385628"/>
            <a:ext cx="5547360" cy="4154805"/>
          </a:xfrm>
          <a:prstGeom prst="rect">
            <a:avLst/>
          </a:prstGeom>
          <a:noFill/>
          <a:ln>
            <a:noFill/>
          </a:ln>
        </p:spPr>
        <p:txBody>
          <a:bodyPr lIns="91425" tIns="91425" rIns="91425" bIns="91425" anchor="ctr" anchorCtr="0"/>
          <a:lstStyle>
            <a:lvl1pPr marL="0" marR="0" indent="0" algn="l" rtl="0">
              <a:defRPr sz="18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6" name="Shape 6"/>
          <p:cNvSpPr txBox="1">
            <a:spLocks noGrp="1"/>
          </p:cNvSpPr>
          <p:nvPr>
            <p:ph type="ftr" idx="11"/>
          </p:nvPr>
        </p:nvSpPr>
        <p:spPr>
          <a:xfrm>
            <a:off x="0" y="8769653"/>
            <a:ext cx="3004820" cy="461645"/>
          </a:xfrm>
          <a:prstGeom prst="rect">
            <a:avLst/>
          </a:prstGeom>
          <a:noFill/>
          <a:ln>
            <a:noFill/>
          </a:ln>
        </p:spPr>
        <p:txBody>
          <a:bodyPr lIns="91425" tIns="91425" rIns="91425" bIns="91425" anchor="b"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7" name="Shape 7"/>
          <p:cNvSpPr txBox="1">
            <a:spLocks noGrp="1"/>
          </p:cNvSpPr>
          <p:nvPr>
            <p:ph type="sldNum" idx="12"/>
          </p:nvPr>
        </p:nvSpPr>
        <p:spPr>
          <a:xfrm>
            <a:off x="3927775" y="8769653"/>
            <a:ext cx="3004820" cy="461645"/>
          </a:xfrm>
          <a:prstGeom prst="rect">
            <a:avLst/>
          </a:prstGeom>
          <a:noFill/>
          <a:ln>
            <a:noFill/>
          </a:ln>
        </p:spPr>
        <p:txBody>
          <a:bodyPr lIns="91425" tIns="91425" rIns="91425" bIns="91425" anchor="b"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Tree>
    <p:extLst>
      <p:ext uri="{BB962C8B-B14F-4D97-AF65-F5344CB8AC3E}">
        <p14:creationId xmlns:p14="http://schemas.microsoft.com/office/powerpoint/2010/main" val="306523152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84339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3738"/>
            <a:ext cx="46164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7DB1-65E3-46C6-9A8B-24A69E320F9A}"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082013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dirty="0" smtClean="0">
              <a:ea typeface="ＭＳ Ｐゴシック" pitchFamily="34" charset="-128"/>
            </a:endParaRPr>
          </a:p>
        </p:txBody>
      </p:sp>
    </p:spTree>
    <p:extLst>
      <p:ext uri="{BB962C8B-B14F-4D97-AF65-F5344CB8AC3E}">
        <p14:creationId xmlns:p14="http://schemas.microsoft.com/office/powerpoint/2010/main" val="113045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crux of Evolve is positioning NWS to provide IDSS, or Impact-based decision support services, to our core partners. So I want to take a moment to define what that is:</a:t>
            </a:r>
          </a:p>
          <a:p>
            <a:endParaRPr lang="en-US" sz="1100" dirty="0"/>
          </a:p>
          <a:p>
            <a:r>
              <a:rPr lang="en-US" sz="1100" dirty="0"/>
              <a:t>Evolving to IDSS is a shift from product-oriented agency to a science-based service agency.</a:t>
            </a:r>
          </a:p>
          <a:p>
            <a:endParaRPr lang="en-US" sz="1100" dirty="0"/>
          </a:p>
          <a:p>
            <a:r>
              <a:rPr lang="en-US" sz="1100" dirty="0"/>
              <a:t>New and evolving needs in society call for the NWS to shift from the way we forecast and warn today to an impact-based decision support services approach.</a:t>
            </a:r>
          </a:p>
          <a:p>
            <a:endParaRPr lang="en-US" sz="1100" dirty="0"/>
          </a:p>
          <a:p>
            <a:r>
              <a:rPr lang="en-US" sz="1100" dirty="0"/>
              <a:t>We must go beyond the production of accurate forecasts and timely warnings and build in improved understanding and anticipation of the likely human and economic impacts of such events.</a:t>
            </a:r>
          </a:p>
          <a:p>
            <a:r>
              <a:rPr lang="en-US" sz="1100" dirty="0"/>
              <a:t>	We can do this by evolving to real-time, interactive communication of information, forecast, and risks that aids community decision-makers</a:t>
            </a:r>
          </a:p>
          <a:p>
            <a:endParaRPr lang="en-US" sz="1100" dirty="0"/>
          </a:p>
          <a:p>
            <a:r>
              <a:rPr lang="en-US" sz="1100" dirty="0"/>
              <a:t>Today, our staff is not able to spend time where they would add the most value. Significant resources are tied up in gridded forecast production.</a:t>
            </a:r>
          </a:p>
          <a:p>
            <a:endParaRPr lang="en-US" sz="1100" dirty="0"/>
          </a:p>
          <a:p>
            <a:r>
              <a:rPr lang="en-US" sz="1100" dirty="0"/>
              <a:t>We are doing IDSS today, but the time we spend on it is not equal to what our partners need, and how we do it is not consistently applied across the country.</a:t>
            </a:r>
          </a:p>
        </p:txBody>
      </p:sp>
      <p:sp>
        <p:nvSpPr>
          <p:cNvPr id="4" name="Slide Number Placeholder 3"/>
          <p:cNvSpPr>
            <a:spLocks noGrp="1"/>
          </p:cNvSpPr>
          <p:nvPr>
            <p:ph type="sldNum" sz="quarter" idx="10"/>
          </p:nvPr>
        </p:nvSpPr>
        <p:spPr/>
        <p:txBody>
          <a:bodyPr/>
          <a:lstStyle/>
          <a:p>
            <a:fld id="{0B2A8693-ED32-446A-A5A5-2D7F87EACE4E}" type="slidenum">
              <a:rPr lang="en-US" smtClean="0">
                <a:uFillTx/>
              </a:rPr>
              <a:t>14</a:t>
            </a:fld>
            <a:endParaRPr lang="en-US">
              <a:uFillTx/>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0B2A8693-ED32-446A-A5A5-2D7F87EACE4E}" type="slidenum">
              <a:rPr lang="en-US" smtClean="0">
                <a:uFillTx/>
              </a:rPr>
              <a:t>2</a:t>
            </a:fld>
            <a:endParaRPr lang="en-US">
              <a:uFillTx/>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0B2A8693-ED32-446A-A5A5-2D7F87EACE4E}" type="slidenum">
              <a:rPr lang="en-US" smtClean="0">
                <a:uFillTx/>
              </a:rPr>
              <a:t>3</a:t>
            </a:fld>
            <a:endParaRPr lang="en-US">
              <a:uFillTx/>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0B2A8693-ED32-446A-A5A5-2D7F87EACE4E}" type="slidenum">
              <a:rPr lang="en-US" smtClean="0">
                <a:uFillTx/>
              </a:rPr>
              <a:t>4</a:t>
            </a:fld>
            <a:endParaRPr lang="en-US">
              <a:uFillTx/>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616"/>
              </a:spcBef>
              <a:buSzPct val="100000"/>
            </a:pPr>
            <a:endParaRPr lang="en-US" dirty="0">
              <a:uFillTx/>
            </a:endParaRPr>
          </a:p>
        </p:txBody>
      </p:sp>
      <p:sp>
        <p:nvSpPr>
          <p:cNvPr id="4" name="Slide Number Placeholder 3"/>
          <p:cNvSpPr>
            <a:spLocks noGrp="1"/>
          </p:cNvSpPr>
          <p:nvPr>
            <p:ph type="sldNum" sz="quarter" idx="10"/>
          </p:nvPr>
        </p:nvSpPr>
        <p:spPr/>
        <p:txBody>
          <a:bodyPr/>
          <a:lstStyle/>
          <a:p>
            <a:fld id="{0B2A8693-ED32-446A-A5A5-2D7F87EACE4E}" type="slidenum">
              <a:rPr lang="en-US" smtClean="0">
                <a:uFillTx/>
              </a:rPr>
              <a:t>5</a:t>
            </a:fld>
            <a:endParaRPr lang="en-US">
              <a:uFillTx/>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0B2A8693-ED32-446A-A5A5-2D7F87EACE4E}" type="slidenum">
              <a:rPr lang="en-US" smtClean="0">
                <a:uFillTx/>
              </a:rPr>
              <a:t>6</a:t>
            </a:fld>
            <a:endParaRPr lang="en-US">
              <a:uFillTx/>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DD63F669-F331-4B46-8CAF-B9F51DA282A4}" type="slidenum">
              <a:rPr lang="en-US" smtClean="0"/>
              <a:pPr/>
              <a:t>8</a:t>
            </a:fld>
            <a:endParaRPr lang="en-US" dirty="0" smtClean="0"/>
          </a:p>
        </p:txBody>
      </p:sp>
      <p:sp>
        <p:nvSpPr>
          <p:cNvPr id="10243" name="Rectangle 2"/>
          <p:cNvSpPr>
            <a:spLocks noGrp="1" noRot="1" noChangeAspect="1" noChangeArrowheads="1" noTextEdit="1"/>
          </p:cNvSpPr>
          <p:nvPr>
            <p:ph type="sldImg"/>
          </p:nvPr>
        </p:nvSpPr>
        <p:spPr>
          <a:xfrm>
            <a:off x="1209675" y="701675"/>
            <a:ext cx="4673600" cy="3505200"/>
          </a:xfrm>
          <a:ln/>
        </p:spPr>
      </p:sp>
      <p:sp>
        <p:nvSpPr>
          <p:cNvPr id="10244"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483172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0B2A8693-ED32-446A-A5A5-2D7F87EACE4E}" type="slidenum">
              <a:rPr lang="en-US" smtClean="0">
                <a:uFillTx/>
              </a:rPr>
              <a:t>9</a:t>
            </a:fld>
            <a:endParaRPr lang="en-US">
              <a:uFillTx/>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 fires is 83,986 and average acre</a:t>
            </a:r>
            <a:r>
              <a:rPr lang="en-US" baseline="0" dirty="0"/>
              <a:t>s burned is 4,774,384 from </a:t>
            </a:r>
            <a:r>
              <a:rPr lang="en-US" dirty="0"/>
              <a:t>1980-2015  (Source:</a:t>
            </a:r>
            <a:r>
              <a:rPr lang="en-US" baseline="0" dirty="0"/>
              <a:t> https://www.nifc.gov/fireInfo/fireInfo_stats_totalFires.html)</a:t>
            </a:r>
          </a:p>
          <a:p>
            <a:endParaRPr lang="en-US" baseline="0" dirty="0"/>
          </a:p>
          <a:p>
            <a:r>
              <a:rPr lang="en-US" baseline="0" dirty="0"/>
              <a:t>30 year average stats: https://www.munichre.com/us/weather-resilience-and-protection/media-relations/news/160104-natcatstats2015/index.html</a:t>
            </a:r>
          </a:p>
          <a:p>
            <a:r>
              <a:rPr lang="en-US" baseline="0" dirty="0"/>
              <a:t>FATALITIES: 580</a:t>
            </a:r>
          </a:p>
          <a:p>
            <a:r>
              <a:rPr lang="en-US" baseline="0" dirty="0"/>
              <a:t>TOR: 1360</a:t>
            </a:r>
          </a:p>
          <a:p>
            <a:endParaRPr lang="en-US" dirty="0"/>
          </a:p>
        </p:txBody>
      </p:sp>
      <p:sp>
        <p:nvSpPr>
          <p:cNvPr id="4" name="Slide Number Placeholder 3"/>
          <p:cNvSpPr>
            <a:spLocks noGrp="1"/>
          </p:cNvSpPr>
          <p:nvPr>
            <p:ph type="sldNum" sz="quarter" idx="10"/>
          </p:nvPr>
        </p:nvSpPr>
        <p:spPr/>
        <p:txBody>
          <a:bodyPr/>
          <a:lstStyle/>
          <a:p>
            <a:fld id="{295A23CF-6434-4E25-9A28-35225795D74B}"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403679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3.vml"/><Relationship Id="rId6" Type="http://schemas.openxmlformats.org/officeDocument/2006/relationships/image" Target="../media/image6.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vmlDrawing" Target="../drawings/vmlDrawing5.vml"/><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7DD772-1A50-4DF1-BB4C-1F0E25E82C7A}"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10400" y="6492875"/>
            <a:ext cx="2133600" cy="365125"/>
          </a:xfrm>
        </p:spPr>
        <p:txBody>
          <a:bodyPr/>
          <a:lstStyle>
            <a:lvl1pPr>
              <a:defRPr b="1">
                <a:solidFill>
                  <a:schemeClr val="tx1"/>
                </a:solidFill>
              </a:defRPr>
            </a:lvl1pPr>
          </a:lstStyle>
          <a:p>
            <a:fld id="{C7782D01-1D25-4BDA-8749-AB28E140EA18}"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1955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7B694-DF5B-4C09-A03A-A834E49260A8}"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502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91CC5-6975-4DDD-BB1E-86657608A837}"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459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539C95A3-2A62-449D-A0A3-F9DA0BB872B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4780206"/>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7DD772-1A50-4DF1-BB4C-1F0E25E82C7A}"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10400" y="6492875"/>
            <a:ext cx="2133600" cy="365125"/>
          </a:xfrm>
        </p:spPr>
        <p:txBody>
          <a:bodyPr/>
          <a:lstStyle>
            <a:lvl1pPr>
              <a:defRPr b="1">
                <a:solidFill>
                  <a:schemeClr val="tx1"/>
                </a:solidFill>
              </a:defRPr>
            </a:lvl1pPr>
          </a:lstStyle>
          <a:p>
            <a:fld id="{C7782D01-1D25-4BDA-8749-AB28E140EA18}"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77512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4132C0-4A25-4102-85FA-600476A1CA51}"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250403" cy="1600200"/>
          </a:xfrm>
          <a:prstGeom prst="rect">
            <a:avLst/>
          </a:prstGeom>
        </p:spPr>
      </p:pic>
    </p:spTree>
    <p:extLst>
      <p:ext uri="{BB962C8B-B14F-4D97-AF65-F5344CB8AC3E}">
        <p14:creationId xmlns:p14="http://schemas.microsoft.com/office/powerpoint/2010/main" val="1681134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625E1E-46BA-4206-8E6D-BBF126EF90FA}"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062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6CD9FF-661B-463D-925D-96C31FCA2464}" type="datetime1">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566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60D611-9136-4391-A85F-993142A900FF}" type="datetime1">
              <a:rPr lang="en-US" smtClean="0">
                <a:solidFill>
                  <a:prstClr val="black">
                    <a:tint val="75000"/>
                  </a:prstClr>
                </a:solidFill>
              </a:rPr>
              <a:pPr/>
              <a:t>11/17/2016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454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12AA22-705B-46AD-95E0-309F44408F20}" type="datetime1">
              <a:rPr lang="en-US" smtClean="0">
                <a:solidFill>
                  <a:prstClr val="black">
                    <a:tint val="75000"/>
                  </a:prstClr>
                </a:solidFill>
              </a:rPr>
              <a:pPr/>
              <a:t>11/17/2016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834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2920A-D3AB-4D5F-939C-B4DE63B2705C}" type="datetime1">
              <a:rPr lang="en-US" smtClean="0">
                <a:solidFill>
                  <a:prstClr val="black">
                    <a:tint val="75000"/>
                  </a:prstClr>
                </a:solidFill>
              </a:rPr>
              <a:pPr/>
              <a:t>11/17/2016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60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4132C0-4A25-4102-85FA-600476A1CA51}"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250403" cy="1600200"/>
          </a:xfrm>
          <a:prstGeom prst="rect">
            <a:avLst/>
          </a:prstGeom>
        </p:spPr>
      </p:pic>
    </p:spTree>
    <p:extLst>
      <p:ext uri="{BB962C8B-B14F-4D97-AF65-F5344CB8AC3E}">
        <p14:creationId xmlns:p14="http://schemas.microsoft.com/office/powerpoint/2010/main" val="2550232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CD7D5E-F197-4441-8C9B-945DD7CEC797}" type="datetime1">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989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61AB4-BB78-4AAC-A46A-B1D3240DED31}" type="datetime1">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017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7B694-DF5B-4C09-A03A-A834E49260A8}"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165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91CC5-6975-4DDD-BB1E-86657608A837}"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8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539C95A3-2A62-449D-A0A3-F9DA0BB872B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42102046"/>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7DD772-1A50-4DF1-BB4C-1F0E25E82C7A}"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10400" y="6492875"/>
            <a:ext cx="2133600" cy="365125"/>
          </a:xfrm>
        </p:spPr>
        <p:txBody>
          <a:bodyPr/>
          <a:lstStyle>
            <a:lvl1pPr>
              <a:defRPr b="1">
                <a:solidFill>
                  <a:schemeClr val="tx1"/>
                </a:solidFill>
              </a:defRPr>
            </a:lvl1pPr>
          </a:lstStyle>
          <a:p>
            <a:fld id="{C7782D01-1D25-4BDA-8749-AB28E140EA18}"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26940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4132C0-4A25-4102-85FA-600476A1CA51}"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250403" cy="1600200"/>
          </a:xfrm>
          <a:prstGeom prst="rect">
            <a:avLst/>
          </a:prstGeom>
        </p:spPr>
      </p:pic>
    </p:spTree>
    <p:extLst>
      <p:ext uri="{BB962C8B-B14F-4D97-AF65-F5344CB8AC3E}">
        <p14:creationId xmlns:p14="http://schemas.microsoft.com/office/powerpoint/2010/main" val="2213098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625E1E-46BA-4206-8E6D-BBF126EF90FA}"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964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6CD9FF-661B-463D-925D-96C31FCA2464}" type="datetime1">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0290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60D611-9136-4391-A85F-993142A900FF}" type="datetime1">
              <a:rPr lang="en-US" smtClean="0">
                <a:solidFill>
                  <a:prstClr val="black">
                    <a:tint val="75000"/>
                  </a:prstClr>
                </a:solidFill>
              </a:rPr>
              <a:pPr/>
              <a:t>11/17/2016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216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625E1E-46BA-4206-8E6D-BBF126EF90FA}"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61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12AA22-705B-46AD-95E0-309F44408F20}" type="datetime1">
              <a:rPr lang="en-US" smtClean="0">
                <a:solidFill>
                  <a:prstClr val="black">
                    <a:tint val="75000"/>
                  </a:prstClr>
                </a:solidFill>
              </a:rPr>
              <a:pPr/>
              <a:t>11/17/2016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11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2920A-D3AB-4D5F-939C-B4DE63B2705C}" type="datetime1">
              <a:rPr lang="en-US" smtClean="0">
                <a:solidFill>
                  <a:prstClr val="black">
                    <a:tint val="75000"/>
                  </a:prstClr>
                </a:solidFill>
              </a:rPr>
              <a:pPr/>
              <a:t>11/17/2016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943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CD7D5E-F197-4441-8C9B-945DD7CEC797}" type="datetime1">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336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61AB4-BB78-4AAC-A46A-B1D3240DED31}" type="datetime1">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579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7B694-DF5B-4C09-A03A-A834E49260A8}"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640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91CC5-6975-4DDD-BB1E-86657608A837}" type="datetime1">
              <a:rPr lang="en-US" smtClean="0">
                <a:solidFill>
                  <a:prstClr val="black">
                    <a:tint val="75000"/>
                  </a:prstClr>
                </a:solidFill>
              </a:rPr>
              <a:pPr/>
              <a:t>11/17/2016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646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539C95A3-2A62-449D-A0A3-F9DA0BB872B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37484165"/>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61780386"/>
              </p:ext>
            </p:extLst>
          </p:nvPr>
        </p:nvGraphicFramePr>
        <p:xfrm>
          <a:off x="1621" y="1622"/>
          <a:ext cx="1619" cy="1619"/>
        </p:xfrm>
        <a:graphic>
          <a:graphicData uri="http://schemas.openxmlformats.org/presentationml/2006/ole">
            <mc:AlternateContent xmlns:mc="http://schemas.openxmlformats.org/markup-compatibility/2006">
              <mc:Choice xmlns:v="urn:schemas-microsoft-com:vml" Requires="v">
                <p:oleObj spid="_x0000_s720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1" y="1622"/>
                        <a:ext cx="1619" cy="1619"/>
                      </a:xfrm>
                      <a:prstGeom prst="rect">
                        <a:avLst/>
                      </a:prstGeom>
                    </p:spPr>
                  </p:pic>
                </p:oleObj>
              </mc:Fallback>
            </mc:AlternateContent>
          </a:graphicData>
        </a:graphic>
      </p:graphicFrame>
      <p:sp>
        <p:nvSpPr>
          <p:cNvPr id="16" name="Rectangle 15"/>
          <p:cNvSpPr/>
          <p:nvPr userDrawn="1"/>
        </p:nvSpPr>
        <p:spPr>
          <a:xfrm>
            <a:off x="0" y="-10724"/>
            <a:ext cx="9144000" cy="6916869"/>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kern="1200" dirty="0" err="1" smtClean="0">
              <a:solidFill>
                <a:srgbClr val="000000"/>
              </a:solidFill>
            </a:endParaRPr>
          </a:p>
        </p:txBody>
      </p:sp>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6682" y="337124"/>
            <a:ext cx="4664747" cy="6221173"/>
          </a:xfrm>
          <a:prstGeom prst="rect">
            <a:avLst/>
          </a:prstGeom>
        </p:spPr>
      </p:pic>
      <p:sp>
        <p:nvSpPr>
          <p:cNvPr id="37" name="TitleRectangle"/>
          <p:cNvSpPr>
            <a:spLocks/>
          </p:cNvSpPr>
          <p:nvPr userDrawn="1"/>
        </p:nvSpPr>
        <p:spPr bwMode="white">
          <a:xfrm>
            <a:off x="2127162" y="1029488"/>
            <a:ext cx="7016838" cy="3018988"/>
          </a:xfrm>
          <a:prstGeom prst="rect">
            <a:avLst/>
          </a:prstGeom>
          <a:solidFill>
            <a:schemeClr val="bg2">
              <a:alpha val="6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x-none" sz="1600" kern="1200" dirty="0" smtClean="0">
              <a:solidFill>
                <a:srgbClr val="000000"/>
              </a:solidFill>
            </a:endParaRPr>
          </a:p>
        </p:txBody>
      </p:sp>
      <p:sp>
        <p:nvSpPr>
          <p:cNvPr id="5" name="doc id" hidden="1"/>
          <p:cNvSpPr txBox="1">
            <a:spLocks noChangeArrowheads="1"/>
          </p:cNvSpPr>
          <p:nvPr userDrawn="1"/>
        </p:nvSpPr>
        <p:spPr bwMode="auto">
          <a:xfrm>
            <a:off x="8696930" y="37256"/>
            <a:ext cx="30129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fontAlgn="base" hangingPunct="1">
              <a:spcBef>
                <a:spcPct val="0"/>
              </a:spcBef>
              <a:spcAft>
                <a:spcPct val="0"/>
              </a:spcAft>
              <a:defRPr lang="x-none"/>
            </a:pPr>
            <a:endParaRPr sz="1067" kern="1200" dirty="0" smtClean="0">
              <a:solidFill>
                <a:srgbClr val="482A06"/>
              </a:solidFill>
              <a:latin typeface="Arial"/>
              <a:ea typeface="+mn-ea"/>
              <a:cs typeface="+mn-cs"/>
            </a:endParaRPr>
          </a:p>
        </p:txBody>
      </p:sp>
      <p:sp>
        <p:nvSpPr>
          <p:cNvPr id="4" name="Working Draft Text" hidden="1"/>
          <p:cNvSpPr txBox="1">
            <a:spLocks noChangeArrowheads="1"/>
          </p:cNvSpPr>
          <p:nvPr userDrawn="1"/>
        </p:nvSpPr>
        <p:spPr bwMode="black">
          <a:xfrm>
            <a:off x="6202975" y="6381112"/>
            <a:ext cx="67537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fontAlgn="base" hangingPunct="1">
              <a:spcBef>
                <a:spcPct val="0"/>
              </a:spcBef>
              <a:spcAft>
                <a:spcPct val="0"/>
              </a:spcAft>
              <a:defRPr lang="x-none"/>
            </a:pPr>
            <a:r>
              <a:rPr sz="800" b="1" kern="1200" dirty="0" smtClean="0">
                <a:solidFill>
                  <a:srgbClr val="FFFFFF"/>
                </a:solidFill>
                <a:latin typeface="Arial"/>
                <a:ea typeface="+mn-ea"/>
                <a:cs typeface="+mn-cs"/>
              </a:rPr>
              <a:t>WORKING DRAFT</a:t>
            </a:r>
          </a:p>
        </p:txBody>
      </p:sp>
      <p:sp>
        <p:nvSpPr>
          <p:cNvPr id="6" name="Working Draft" hidden="1"/>
          <p:cNvSpPr txBox="1">
            <a:spLocks noChangeArrowheads="1"/>
          </p:cNvSpPr>
          <p:nvPr userDrawn="1"/>
        </p:nvSpPr>
        <p:spPr bwMode="black">
          <a:xfrm>
            <a:off x="6202976" y="6506723"/>
            <a:ext cx="2861839" cy="125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fontAlgn="base" hangingPunct="1">
              <a:spcBef>
                <a:spcPct val="0"/>
              </a:spcBef>
              <a:spcAft>
                <a:spcPct val="0"/>
              </a:spcAft>
              <a:defRPr lang="x-none"/>
            </a:pPr>
            <a:r>
              <a:rPr lang="en-US" sz="800" kern="1200" smtClean="0">
                <a:solidFill>
                  <a:srgbClr val="FFFFFF"/>
                </a:solidFill>
                <a:latin typeface="Arial"/>
                <a:ea typeface="+mn-ea"/>
                <a:cs typeface="+mn-cs"/>
              </a:rPr>
              <a:t>Last Modified 10/6/2016 6:17 PM Eastern Standard Time</a:t>
            </a:r>
            <a:endParaRPr sz="800" kern="1200" dirty="0" smtClean="0">
              <a:solidFill>
                <a:srgbClr val="FFFFFF"/>
              </a:solidFill>
              <a:latin typeface="Arial"/>
              <a:ea typeface="+mn-ea"/>
              <a:cs typeface="+mn-cs"/>
            </a:endParaRPr>
          </a:p>
        </p:txBody>
      </p:sp>
      <p:sp>
        <p:nvSpPr>
          <p:cNvPr id="7" name="Printed" hidden="1"/>
          <p:cNvSpPr txBox="1">
            <a:spLocks noChangeArrowheads="1"/>
          </p:cNvSpPr>
          <p:nvPr userDrawn="1"/>
        </p:nvSpPr>
        <p:spPr bwMode="black">
          <a:xfrm>
            <a:off x="6202976" y="6632336"/>
            <a:ext cx="2714247" cy="1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fontAlgn="base" hangingPunct="1">
              <a:spcBef>
                <a:spcPct val="0"/>
              </a:spcBef>
              <a:spcAft>
                <a:spcPct val="0"/>
              </a:spcAft>
              <a:defRPr lang="x-none"/>
            </a:pPr>
            <a:r>
              <a:rPr sz="800" kern="1200" dirty="0" smtClean="0">
                <a:solidFill>
                  <a:srgbClr val="FFFFFF"/>
                </a:solidFill>
                <a:latin typeface="Arial"/>
                <a:ea typeface="+mn-ea"/>
                <a:cs typeface="+mn-cs"/>
              </a:rPr>
              <a:t>Printed</a:t>
            </a:r>
          </a:p>
        </p:txBody>
      </p:sp>
      <p:sp>
        <p:nvSpPr>
          <p:cNvPr id="13314" name="Title"/>
          <p:cNvSpPr>
            <a:spLocks noGrp="1" noChangeArrowheads="1"/>
          </p:cNvSpPr>
          <p:nvPr userDrawn="1">
            <p:ph type="ctrTitle"/>
          </p:nvPr>
        </p:nvSpPr>
        <p:spPr bwMode="gray">
          <a:xfrm>
            <a:off x="2314475" y="1463556"/>
            <a:ext cx="6358614" cy="502445"/>
          </a:xfrm>
          <a:prstGeom prst="rect">
            <a:avLst/>
          </a:prstGeom>
        </p:spPr>
        <p:txBody>
          <a:bodyPr/>
          <a:lstStyle>
            <a:lvl1pPr>
              <a:defRPr lang="x-none" sz="3200" b="0" baseline="0">
                <a:solidFill>
                  <a:schemeClr val="accent4"/>
                </a:solidFill>
                <a:latin typeface="+mj-lt"/>
                <a:ea typeface="+mj-ea"/>
              </a:defRPr>
            </a:lvl1pPr>
          </a:lstStyle>
          <a:p>
            <a:pPr lvl="0" latinLnBrk="0"/>
            <a:r>
              <a:rPr lang="en-US" noProof="0" dirty="0" smtClean="0"/>
              <a:t>Click to edit Master title style</a:t>
            </a:r>
            <a:endParaRPr lang="x-none" noProof="0" dirty="0" smtClean="0"/>
          </a:p>
        </p:txBody>
      </p:sp>
      <p:sp>
        <p:nvSpPr>
          <p:cNvPr id="13315" name="Subtitle"/>
          <p:cNvSpPr>
            <a:spLocks noGrp="1" noChangeArrowheads="1"/>
          </p:cNvSpPr>
          <p:nvPr userDrawn="1">
            <p:ph type="subTitle" idx="1"/>
          </p:nvPr>
        </p:nvSpPr>
        <p:spPr bwMode="gray">
          <a:xfrm>
            <a:off x="2314475" y="3182433"/>
            <a:ext cx="6358614" cy="219820"/>
          </a:xfrm>
          <a:prstGeom prst="rect">
            <a:avLst/>
          </a:prstGeom>
        </p:spPr>
        <p:txBody>
          <a:bodyPr wrap="square">
            <a:spAutoFit/>
          </a:bodyPr>
          <a:lstStyle>
            <a:lvl1pPr>
              <a:defRPr lang="x-none" sz="1400" cap="all" baseline="0">
                <a:solidFill>
                  <a:schemeClr val="accent4"/>
                </a:solidFill>
                <a:latin typeface="+mn-lt"/>
                <a:ea typeface="+mn-ea"/>
              </a:defRPr>
            </a:lvl1pPr>
          </a:lstStyle>
          <a:p>
            <a:pPr lvl="0" latinLnBrk="0"/>
            <a:r>
              <a:rPr lang="en-US" noProof="0" dirty="0" smtClean="0"/>
              <a:t>Click to edit Master subtitle style</a:t>
            </a:r>
            <a:endParaRPr lang="x-none" noProof="0" dirty="0" smtClean="0"/>
          </a:p>
        </p:txBody>
      </p:sp>
      <p:sp>
        <p:nvSpPr>
          <p:cNvPr id="57" name="Document type" hidden="1"/>
          <p:cNvSpPr txBox="1">
            <a:spLocks noChangeArrowheads="1"/>
          </p:cNvSpPr>
          <p:nvPr userDrawn="1"/>
        </p:nvSpPr>
        <p:spPr bwMode="gray">
          <a:xfrm>
            <a:off x="2314475" y="3656943"/>
            <a:ext cx="6358614" cy="2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fontAlgn="base" hangingPunct="1">
              <a:spcBef>
                <a:spcPct val="0"/>
              </a:spcBef>
              <a:spcAft>
                <a:spcPct val="0"/>
              </a:spcAft>
              <a:defRPr lang="x-none"/>
            </a:pPr>
            <a:r>
              <a:rPr sz="1400" kern="1200" dirty="0" smtClean="0">
                <a:solidFill>
                  <a:srgbClr val="808080"/>
                </a:solidFill>
                <a:latin typeface="Arial"/>
                <a:ea typeface="+mn-ea"/>
                <a:cs typeface="+mn-cs"/>
              </a:rPr>
              <a:t>Document type | Date</a:t>
            </a:r>
          </a:p>
        </p:txBody>
      </p:sp>
      <p:sp>
        <p:nvSpPr>
          <p:cNvPr id="26" name="Disclaimer-English (United States)" hidden="1"/>
          <p:cNvSpPr>
            <a:spLocks noChangeArrowheads="1"/>
          </p:cNvSpPr>
          <p:nvPr userDrawn="1"/>
        </p:nvSpPr>
        <p:spPr bwMode="black">
          <a:xfrm>
            <a:off x="2128471" y="6381112"/>
            <a:ext cx="3918450" cy="36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1073204" eaLnBrk="0" fontAlgn="base" hangingPunct="0">
              <a:spcBef>
                <a:spcPct val="0"/>
              </a:spcBef>
              <a:spcAft>
                <a:spcPct val="0"/>
              </a:spcAft>
            </a:pPr>
            <a:r>
              <a:rPr lang="x-none" sz="800" kern="1200" dirty="0" smtClean="0">
                <a:solidFill>
                  <a:srgbClr val="FFFFFF"/>
                </a:solidFill>
                <a:ea typeface="+mn-ea"/>
                <a:cs typeface="+mn-cs"/>
              </a:rPr>
              <a:t>CONFIDENTIAL AND PROPRIETARY</a:t>
            </a:r>
            <a:endParaRPr lang="x-none" sz="800" kern="1200" dirty="0">
              <a:solidFill>
                <a:srgbClr val="FFFFFF"/>
              </a:solidFill>
              <a:ea typeface="+mn-ea"/>
              <a:cs typeface="+mn-cs"/>
            </a:endParaRPr>
          </a:p>
          <a:p>
            <a:pPr defTabSz="1073204" eaLnBrk="0" fontAlgn="base" hangingPunct="0">
              <a:spcBef>
                <a:spcPct val="0"/>
              </a:spcBef>
              <a:spcAft>
                <a:spcPct val="0"/>
              </a:spcAft>
            </a:pPr>
            <a:r>
              <a:rPr lang="x-none" sz="800" kern="1200" dirty="0" smtClean="0">
                <a:solidFill>
                  <a:srgbClr val="FFFFFF"/>
                </a:solidFill>
                <a:ea typeface="+mn-ea"/>
                <a:cs typeface="+mn-cs"/>
              </a:rPr>
              <a:t>Any use of this material without specific permission of McKinsey &amp; Company is strictly prohibited</a:t>
            </a:r>
            <a:endParaRPr lang="x-none" sz="800" kern="1200" dirty="0">
              <a:solidFill>
                <a:srgbClr val="FFFFFF"/>
              </a:solidFill>
              <a:ea typeface="+mn-ea"/>
              <a:cs typeface="+mn-cs"/>
            </a:endParaRPr>
          </a:p>
        </p:txBody>
      </p:sp>
    </p:spTree>
    <p:extLst>
      <p:ext uri="{BB962C8B-B14F-4D97-AF65-F5344CB8AC3E}">
        <p14:creationId xmlns:p14="http://schemas.microsoft.com/office/powerpoint/2010/main" val="330748040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13921734"/>
              </p:ext>
            </p:extLst>
          </p:nvPr>
        </p:nvGraphicFramePr>
        <p:xfrm>
          <a:off x="1216" y="1621"/>
          <a:ext cx="1214" cy="1619"/>
        </p:xfrm>
        <a:graphic>
          <a:graphicData uri="http://schemas.openxmlformats.org/presentationml/2006/ole">
            <mc:AlternateContent xmlns:mc="http://schemas.openxmlformats.org/markup-compatibility/2006">
              <mc:Choice xmlns:v="urn:schemas-microsoft-com:vml" Requires="v">
                <p:oleObj spid="_x0000_s8230" name="think-cell Slide" r:id="rId5" imgW="526" imgH="526" progId="TCLayout.ActiveDocument.1">
                  <p:embed/>
                </p:oleObj>
              </mc:Choice>
              <mc:Fallback>
                <p:oleObj name="think-cell Slide" r:id="rId5" imgW="526" imgH="526" progId="TCLayout.ActiveDocument.1">
                  <p:embed/>
                  <p:pic>
                    <p:nvPicPr>
                      <p:cNvPr id="0" name=""/>
                      <p:cNvPicPr/>
                      <p:nvPr/>
                    </p:nvPicPr>
                    <p:blipFill>
                      <a:blip r:embed="rId6"/>
                      <a:stretch>
                        <a:fillRect/>
                      </a:stretch>
                    </p:blipFill>
                    <p:spPr>
                      <a:xfrm>
                        <a:off x="1216" y="1621"/>
                        <a:ext cx="1214" cy="1619"/>
                      </a:xfrm>
                      <a:prstGeom prst="rect">
                        <a:avLst/>
                      </a:prstGeom>
                    </p:spPr>
                  </p:pic>
                </p:oleObj>
              </mc:Fallback>
            </mc:AlternateContent>
          </a:graphicData>
        </a:graphic>
      </p:graphicFrame>
      <p:sp>
        <p:nvSpPr>
          <p:cNvPr id="7" name="Rectangle 6"/>
          <p:cNvSpPr/>
          <p:nvPr userDrawn="1"/>
        </p:nvSpPr>
        <p:spPr>
          <a:xfrm>
            <a:off x="1" y="1"/>
            <a:ext cx="9143999" cy="6540425"/>
          </a:xfrm>
          <a:prstGeom prst="rect">
            <a:avLst/>
          </a:prstGeom>
          <a:gradFill flip="none" rotWithShape="1">
            <a:gsLst>
              <a:gs pos="0">
                <a:schemeClr val="accent1">
                  <a:lumMod val="5000"/>
                  <a:lumOff val="95000"/>
                </a:schemeClr>
              </a:gs>
              <a:gs pos="100000">
                <a:srgbClr val="E6F8FF"/>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kern="1200" dirty="0" err="1" smtClean="0">
              <a:solidFill>
                <a:srgbClr val="000000"/>
              </a:solidFill>
            </a:endParaRPr>
          </a:p>
        </p:txBody>
      </p:sp>
      <p:sp>
        <p:nvSpPr>
          <p:cNvPr id="2" name="2. Slide Title"/>
          <p:cNvSpPr>
            <a:spLocks noGrp="1"/>
          </p:cNvSpPr>
          <p:nvPr>
            <p:ph type="title"/>
          </p:nvPr>
        </p:nvSpPr>
        <p:spPr bwMode="gray"/>
        <p:txBody>
          <a:bodyPr/>
          <a:lstStyle/>
          <a:p>
            <a:r>
              <a:rPr lang="en-US" smtClean="0"/>
              <a:t>Click to edit Master title style</a:t>
            </a:r>
            <a:endParaRPr lang="x-none" dirty="0"/>
          </a:p>
        </p:txBody>
      </p:sp>
      <p:sp>
        <p:nvSpPr>
          <p:cNvPr id="8" name="Slide Number"/>
          <p:cNvSpPr txBox="1">
            <a:spLocks/>
          </p:cNvSpPr>
          <p:nvPr userDrawn="1"/>
        </p:nvSpPr>
        <p:spPr bwMode="gray">
          <a:xfrm>
            <a:off x="8739040" y="6641717"/>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fontAlgn="base">
              <a:spcBef>
                <a:spcPct val="0"/>
              </a:spcBef>
              <a:spcAft>
                <a:spcPct val="0"/>
              </a:spcAft>
            </a:pPr>
            <a:fld id="{42C328C1-A84F-4A39-A664-DBA00541A8C6}" type="slidenum">
              <a:rPr sz="800" kern="1200" smtClean="0">
                <a:solidFill>
                  <a:srgbClr val="808080"/>
                </a:solidFill>
                <a:ea typeface="+mn-ea"/>
                <a:cs typeface="+mn-cs"/>
              </a:rPr>
              <a:pPr fontAlgn="base">
                <a:spcBef>
                  <a:spcPct val="0"/>
                </a:spcBef>
                <a:spcAft>
                  <a:spcPct val="0"/>
                </a:spcAft>
              </a:pPr>
              <a:t>‹#›</a:t>
            </a:fld>
            <a:endParaRPr sz="800" kern="1200" dirty="0">
              <a:solidFill>
                <a:srgbClr val="808080"/>
              </a:solidFill>
              <a:ea typeface="+mn-ea"/>
              <a:cs typeface="+mn-cs"/>
            </a:endParaRPr>
          </a:p>
        </p:txBody>
      </p:sp>
      <p:sp>
        <p:nvSpPr>
          <p:cNvPr id="9" name="SlideLogoText"/>
          <p:cNvSpPr>
            <a:spLocks noChangeArrowheads="1"/>
          </p:cNvSpPr>
          <p:nvPr userDrawn="1">
            <p:custDataLst>
              <p:tags r:id="rId3"/>
            </p:custDataLst>
          </p:nvPr>
        </p:nvSpPr>
        <p:spPr bwMode="gray">
          <a:xfrm>
            <a:off x="6315194" y="6641717"/>
            <a:ext cx="232114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193860" fontAlgn="base">
              <a:spcBef>
                <a:spcPct val="0"/>
              </a:spcBef>
              <a:spcAft>
                <a:spcPct val="0"/>
              </a:spcAft>
            </a:pPr>
            <a:r>
              <a:rPr lang="en-US" sz="800" kern="1200" dirty="0" smtClean="0">
                <a:solidFill>
                  <a:srgbClr val="808080"/>
                </a:solidFill>
                <a:ea typeface="+mn-ea"/>
                <a:cs typeface="+mn-cs"/>
              </a:rPr>
              <a:t>Draft/Pre-decisional — Proprietary and confidential</a:t>
            </a:r>
            <a:endParaRPr lang="x-none" sz="800" kern="1200" dirty="0">
              <a:solidFill>
                <a:srgbClr val="808080"/>
              </a:solidFill>
              <a:ea typeface="+mn-ea"/>
              <a:cs typeface="+mn-cs"/>
            </a:endParaRPr>
          </a:p>
        </p:txBody>
      </p:sp>
      <p:sp>
        <p:nvSpPr>
          <p:cNvPr id="5" name="doc id" hidden="1"/>
          <p:cNvSpPr>
            <a:spLocks noChangeArrowheads="1"/>
          </p:cNvSpPr>
          <p:nvPr userDrawn="1"/>
        </p:nvSpPr>
        <p:spPr bwMode="gray">
          <a:xfrm flipH="1">
            <a:off x="7993502" y="51835"/>
            <a:ext cx="923672" cy="9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193860" fontAlgn="base">
              <a:spcBef>
                <a:spcPct val="0"/>
              </a:spcBef>
              <a:spcAft>
                <a:spcPct val="0"/>
              </a:spcAft>
            </a:pPr>
            <a:endParaRPr lang="x-none" sz="600" kern="1200" dirty="0">
              <a:solidFill>
                <a:srgbClr val="808080"/>
              </a:solidFill>
              <a:ea typeface="+mn-ea"/>
              <a:cs typeface="+mn-cs"/>
            </a:endParaRPr>
          </a:p>
        </p:txBody>
      </p:sp>
    </p:spTree>
    <p:extLst>
      <p:ext uri="{BB962C8B-B14F-4D97-AF65-F5344CB8AC3E}">
        <p14:creationId xmlns:p14="http://schemas.microsoft.com/office/powerpoint/2010/main" val="31059652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7340" userDrawn="1">
          <p15:clr>
            <a:srgbClr val="F26B43"/>
          </p15:clr>
        </p15:guide>
        <p15:guide id="2" pos="99" userDrawn="1">
          <p15:clr>
            <a:srgbClr val="F26B43"/>
          </p15:clr>
        </p15:guide>
        <p15:guide id="3" orient="horz" pos="688" userDrawn="1">
          <p15:clr>
            <a:srgbClr val="F26B43"/>
          </p15:clr>
        </p15:guide>
        <p15:guide id="4" orient="horz" pos="3911" userDrawn="1">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70088673"/>
              </p:ext>
            </p:extLst>
          </p:nvPr>
        </p:nvGraphicFramePr>
        <p:xfrm>
          <a:off x="1216" y="1621"/>
          <a:ext cx="1214" cy="1619"/>
        </p:xfrm>
        <a:graphic>
          <a:graphicData uri="http://schemas.openxmlformats.org/presentationml/2006/ole">
            <mc:AlternateContent xmlns:mc="http://schemas.openxmlformats.org/markup-compatibility/2006">
              <mc:Choice xmlns:v="urn:schemas-microsoft-com:vml" Requires="v">
                <p:oleObj spid="_x0000_s9254" name="think-cell Slide" r:id="rId5" imgW="526" imgH="526" progId="TCLayout.ActiveDocument.1">
                  <p:embed/>
                </p:oleObj>
              </mc:Choice>
              <mc:Fallback>
                <p:oleObj name="think-cell Slide" r:id="rId5" imgW="526" imgH="526" progId="TCLayout.ActiveDocument.1">
                  <p:embed/>
                  <p:pic>
                    <p:nvPicPr>
                      <p:cNvPr id="0" name=""/>
                      <p:cNvPicPr/>
                      <p:nvPr/>
                    </p:nvPicPr>
                    <p:blipFill>
                      <a:blip r:embed="rId6"/>
                      <a:stretch>
                        <a:fillRect/>
                      </a:stretch>
                    </p:blipFill>
                    <p:spPr>
                      <a:xfrm>
                        <a:off x="1216" y="1621"/>
                        <a:ext cx="1214" cy="1619"/>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smtClean="0"/>
              <a:t>Click to edit Master title style</a:t>
            </a:r>
            <a:endParaRPr lang="x-none" dirty="0"/>
          </a:p>
        </p:txBody>
      </p:sp>
      <p:sp>
        <p:nvSpPr>
          <p:cNvPr id="9" name="Slide Number"/>
          <p:cNvSpPr txBox="1">
            <a:spLocks/>
          </p:cNvSpPr>
          <p:nvPr userDrawn="1"/>
        </p:nvSpPr>
        <p:spPr bwMode="black">
          <a:xfrm>
            <a:off x="8739040" y="6641717"/>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fontAlgn="base">
              <a:spcBef>
                <a:spcPct val="0"/>
              </a:spcBef>
              <a:spcAft>
                <a:spcPct val="0"/>
              </a:spcAft>
            </a:pPr>
            <a:fld id="{42C328C1-A84F-4A39-A664-DBA00541A8C6}" type="slidenum">
              <a:rPr sz="800" kern="1200" smtClean="0">
                <a:solidFill>
                  <a:srgbClr val="FFFFFF"/>
                </a:solidFill>
                <a:ea typeface="+mn-ea"/>
                <a:cs typeface="+mn-cs"/>
              </a:rPr>
              <a:pPr fontAlgn="base">
                <a:spcBef>
                  <a:spcPct val="0"/>
                </a:spcBef>
                <a:spcAft>
                  <a:spcPct val="0"/>
                </a:spcAft>
              </a:pPr>
              <a:t>‹#›</a:t>
            </a:fld>
            <a:endParaRPr sz="800" kern="1200" dirty="0">
              <a:solidFill>
                <a:srgbClr val="FFFFFF"/>
              </a:solidFill>
              <a:ea typeface="+mn-ea"/>
              <a:cs typeface="+mn-cs"/>
            </a:endParaRPr>
          </a:p>
        </p:txBody>
      </p:sp>
      <p:sp>
        <p:nvSpPr>
          <p:cNvPr id="10" name="SlideLogoText"/>
          <p:cNvSpPr>
            <a:spLocks noChangeArrowheads="1"/>
          </p:cNvSpPr>
          <p:nvPr userDrawn="1">
            <p:custDataLst>
              <p:tags r:id="rId3"/>
            </p:custDataLst>
          </p:nvPr>
        </p:nvSpPr>
        <p:spPr bwMode="black">
          <a:xfrm>
            <a:off x="6315194" y="6641717"/>
            <a:ext cx="232114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193860" fontAlgn="base">
              <a:spcBef>
                <a:spcPct val="0"/>
              </a:spcBef>
              <a:spcAft>
                <a:spcPct val="0"/>
              </a:spcAft>
            </a:pPr>
            <a:r>
              <a:rPr lang="en-US" sz="800" kern="1200" dirty="0" smtClean="0">
                <a:solidFill>
                  <a:srgbClr val="FFFFFF"/>
                </a:solidFill>
                <a:ea typeface="+mn-ea"/>
                <a:cs typeface="+mn-cs"/>
              </a:rPr>
              <a:t>Draft/Pre-decisional — Proprietary and confidential</a:t>
            </a:r>
            <a:endParaRPr lang="en-US" sz="800" kern="1200" dirty="0">
              <a:solidFill>
                <a:srgbClr val="FFFFFF"/>
              </a:solidFill>
              <a:ea typeface="+mn-ea"/>
              <a:cs typeface="+mn-cs"/>
            </a:endParaRPr>
          </a:p>
        </p:txBody>
      </p:sp>
      <p:sp>
        <p:nvSpPr>
          <p:cNvPr id="5" name="doc id" hidden="1"/>
          <p:cNvSpPr>
            <a:spLocks noChangeArrowheads="1"/>
          </p:cNvSpPr>
          <p:nvPr userDrawn="1"/>
        </p:nvSpPr>
        <p:spPr bwMode="gray">
          <a:xfrm flipH="1">
            <a:off x="7993502" y="51835"/>
            <a:ext cx="923672" cy="9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193860" fontAlgn="base">
              <a:spcBef>
                <a:spcPct val="0"/>
              </a:spcBef>
              <a:spcAft>
                <a:spcPct val="0"/>
              </a:spcAft>
            </a:pPr>
            <a:endParaRPr lang="x-none" sz="600" kern="1200" dirty="0">
              <a:solidFill>
                <a:srgbClr val="808080"/>
              </a:solidFill>
              <a:ea typeface="+mn-ea"/>
              <a:cs typeface="+mn-cs"/>
            </a:endParaRPr>
          </a:p>
        </p:txBody>
      </p:sp>
    </p:spTree>
    <p:extLst>
      <p:ext uri="{BB962C8B-B14F-4D97-AF65-F5344CB8AC3E}">
        <p14:creationId xmlns:p14="http://schemas.microsoft.com/office/powerpoint/2010/main" val="2449128758"/>
      </p:ext>
    </p:extLst>
  </p:cSld>
  <p:clrMapOvr>
    <a:masterClrMapping/>
  </p:clrMapOvr>
  <p:extLst mod="1">
    <p:ext uri="{DCECCB84-F9BA-43D5-87BE-67443E8EF086}">
      <p15:sldGuideLst xmlns="" xmlns:p15="http://schemas.microsoft.com/office/powerpoint/2012/main">
        <p15:guide id="1" pos="5008" userDrawn="1">
          <p15:clr>
            <a:srgbClr val="000000"/>
          </p15:clr>
        </p15:guide>
        <p15:guide id="2" orient="horz" pos="570" userDrawn="1">
          <p15:clr>
            <a:srgbClr val="000000"/>
          </p15:clr>
        </p15:guide>
        <p15:guide id="3" orient="horz" pos="3912" userDrawn="1">
          <p15:clr>
            <a:srgbClr val="000000"/>
          </p15:clr>
        </p15:guide>
        <p15:guide id="4" pos="96" userDrawn="1">
          <p15:clr>
            <a:srgbClr val="00000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6CD9FF-661B-463D-925D-96C31FCA2464}" type="datetime1">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273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28759895"/>
              </p:ext>
            </p:extLst>
          </p:nvPr>
        </p:nvGraphicFramePr>
        <p:xfrm>
          <a:off x="1216" y="1621"/>
          <a:ext cx="1214" cy="1619"/>
        </p:xfrm>
        <a:graphic>
          <a:graphicData uri="http://schemas.openxmlformats.org/presentationml/2006/ole">
            <mc:AlternateContent xmlns:mc="http://schemas.openxmlformats.org/markup-compatibility/2006">
              <mc:Choice xmlns:v="urn:schemas-microsoft-com:vml" Requires="v">
                <p:oleObj spid="_x0000_s10278" name="think-cell Slide" r:id="rId4" imgW="526" imgH="526" progId="TCLayout.ActiveDocument.1">
                  <p:embed/>
                </p:oleObj>
              </mc:Choice>
              <mc:Fallback>
                <p:oleObj name="think-cell Slide" r:id="rId4" imgW="526" imgH="526" progId="TCLayout.ActiveDocument.1">
                  <p:embed/>
                  <p:pic>
                    <p:nvPicPr>
                      <p:cNvPr id="0" name=""/>
                      <p:cNvPicPr/>
                      <p:nvPr/>
                    </p:nvPicPr>
                    <p:blipFill>
                      <a:blip r:embed="rId5"/>
                      <a:stretch>
                        <a:fillRect/>
                      </a:stretch>
                    </p:blipFill>
                    <p:spPr>
                      <a:xfrm>
                        <a:off x="1216" y="1621"/>
                        <a:ext cx="1214" cy="1619"/>
                      </a:xfrm>
                      <a:prstGeom prst="rect">
                        <a:avLst/>
                      </a:prstGeom>
                    </p:spPr>
                  </p:pic>
                </p:oleObj>
              </mc:Fallback>
            </mc:AlternateContent>
          </a:graphicData>
        </a:graphic>
      </p:graphicFrame>
      <p:sp>
        <p:nvSpPr>
          <p:cNvPr id="3" name="Rectangle 2"/>
          <p:cNvSpPr/>
          <p:nvPr userDrawn="1"/>
        </p:nvSpPr>
        <p:spPr>
          <a:xfrm>
            <a:off x="1" y="1"/>
            <a:ext cx="9143999" cy="6540425"/>
          </a:xfrm>
          <a:prstGeom prst="rect">
            <a:avLst/>
          </a:prstGeom>
          <a:gradFill flip="none" rotWithShape="1">
            <a:gsLst>
              <a:gs pos="0">
                <a:schemeClr val="accent1">
                  <a:lumMod val="5000"/>
                  <a:lumOff val="95000"/>
                </a:schemeClr>
              </a:gs>
              <a:gs pos="100000">
                <a:srgbClr val="E6F8FF"/>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kern="1200" dirty="0" err="1"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79039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9 point bold title">
    <p:spTree>
      <p:nvGrpSpPr>
        <p:cNvPr id="1" name=""/>
        <p:cNvGrpSpPr/>
        <p:nvPr/>
      </p:nvGrpSpPr>
      <p:grpSpPr>
        <a:xfrm>
          <a:off x="0" y="0"/>
          <a:ext cx="0" cy="0"/>
          <a:chOff x="0" y="0"/>
          <a:chExt cx="0" cy="0"/>
        </a:xfrm>
      </p:grpSpPr>
      <p:sp>
        <p:nvSpPr>
          <p:cNvPr id="2" name="Title 1"/>
          <p:cNvSpPr>
            <a:spLocks noGrp="1"/>
          </p:cNvSpPr>
          <p:nvPr>
            <p:ph type="title"/>
          </p:nvPr>
        </p:nvSpPr>
        <p:spPr>
          <a:xfrm>
            <a:off x="121510" y="234863"/>
            <a:ext cx="8794113" cy="408237"/>
          </a:xfrm>
          <a:prstGeom prst="rect">
            <a:avLst/>
          </a:prstGeom>
        </p:spPr>
        <p:txBody>
          <a:bodyPr lIns="91244" tIns="45624" rIns="91244" bIns="45624">
            <a:spAutoFit/>
          </a:bodyPr>
          <a:lstStyle>
            <a:lvl1pPr>
              <a:defRPr sz="2000" b="1">
                <a:solidFill>
                  <a:schemeClr val="bg1"/>
                </a:solidFill>
                <a:latin typeface="+mn-lt"/>
              </a:defRPr>
            </a:lvl1pPr>
          </a:lstStyle>
          <a:p>
            <a:r>
              <a:rPr lang="en-US" dirty="0"/>
              <a:t>Click to edit Master title style</a:t>
            </a:r>
          </a:p>
        </p:txBody>
      </p:sp>
      <p:sp>
        <p:nvSpPr>
          <p:cNvPr id="3" name="doc id"/>
          <p:cNvSpPr>
            <a:spLocks noChangeArrowheads="1"/>
          </p:cNvSpPr>
          <p:nvPr userDrawn="1"/>
        </p:nvSpPr>
        <p:spPr bwMode="auto">
          <a:xfrm>
            <a:off x="8246617" y="37256"/>
            <a:ext cx="670614" cy="124720"/>
          </a:xfrm>
          <a:prstGeom prst="rect">
            <a:avLst/>
          </a:prstGeom>
          <a:noFill/>
          <a:ln>
            <a:noFill/>
          </a:ln>
          <a:extLst/>
        </p:spPr>
        <p:txBody>
          <a:bodyPr wrap="none" lIns="0" tIns="0" rIns="0" bIns="0"/>
          <a:lstStyle/>
          <a:p>
            <a:pPr algn="r" defTabSz="893453" fontAlgn="base">
              <a:spcBef>
                <a:spcPct val="0"/>
              </a:spcBef>
              <a:spcAft>
                <a:spcPct val="0"/>
              </a:spcAft>
              <a:defRPr/>
            </a:pPr>
            <a:endParaRPr lang="en-US" sz="800" kern="1200">
              <a:latin typeface="Arial" charset="0"/>
              <a:ea typeface="ヒラギノ角ゴ Pro W3" charset="0"/>
              <a:cs typeface="ヒラギノ角ゴ Pro W3" charset="0"/>
            </a:endParaRPr>
          </a:p>
        </p:txBody>
      </p:sp>
      <p:sp>
        <p:nvSpPr>
          <p:cNvPr id="4" name="Slide Number Placeholder 1"/>
          <p:cNvSpPr txBox="1">
            <a:spLocks/>
          </p:cNvSpPr>
          <p:nvPr userDrawn="1"/>
        </p:nvSpPr>
        <p:spPr>
          <a:xfrm>
            <a:off x="8690466" y="6560196"/>
            <a:ext cx="213009" cy="157014"/>
          </a:xfrm>
          <a:prstGeom prst="rect">
            <a:avLst/>
          </a:prstGeom>
        </p:spPr>
        <p:txBody>
          <a:bodyPr wrap="none" lIns="0" tIns="0" rIns="0" bIns="0"/>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r"/>
            <a:fld id="{3A7D31EC-C163-4EF2-95AB-1AFD7B6F658B}" type="slidenum">
              <a:rPr lang="en-US" sz="1000" smtClean="0">
                <a:solidFill>
                  <a:srgbClr val="000000"/>
                </a:solidFill>
              </a:rPr>
              <a:pPr algn="r"/>
              <a:t>‹#›</a:t>
            </a:fld>
            <a:r>
              <a:rPr lang="en-US" sz="1000" dirty="0" smtClean="0">
                <a:solidFill>
                  <a:srgbClr val="000000"/>
                </a:solidFill>
              </a:rPr>
              <a:t> </a:t>
            </a:r>
            <a:endParaRPr lang="en-US" sz="1000" dirty="0">
              <a:solidFill>
                <a:srgbClr val="000000"/>
              </a:solidFill>
            </a:endParaRPr>
          </a:p>
        </p:txBody>
      </p:sp>
      <p:sp>
        <p:nvSpPr>
          <p:cNvPr id="5" name="TextBox 4"/>
          <p:cNvSpPr txBox="1"/>
          <p:nvPr userDrawn="1"/>
        </p:nvSpPr>
        <p:spPr>
          <a:xfrm>
            <a:off x="8719603" y="6566446"/>
            <a:ext cx="213009" cy="155496"/>
          </a:xfrm>
          <a:prstGeom prst="rect">
            <a:avLst/>
          </a:prstGeom>
          <a:noFill/>
        </p:spPr>
        <p:txBody>
          <a:bodyPr vert="horz" wrap="none" lIns="0" tIns="0" rIns="0" bIns="0" rtlCol="0">
            <a:noAutofit/>
          </a:bodyPr>
          <a:lstStyle/>
          <a:p>
            <a:pPr fontAlgn="base">
              <a:spcBef>
                <a:spcPct val="0"/>
              </a:spcBef>
              <a:spcAft>
                <a:spcPct val="0"/>
              </a:spcAft>
            </a:pPr>
            <a:fld id="{6C1EE6EB-AF21-4EEC-B98F-B754A7B4A749}" type="slidenum">
              <a:rPr lang="en-US" sz="1000" kern="1200" smtClean="0">
                <a:latin typeface="Arial" charset="0"/>
                <a:ea typeface="+mn-ea"/>
                <a:cs typeface="+mn-cs"/>
              </a:rPr>
              <a:pPr fontAlgn="base">
                <a:spcBef>
                  <a:spcPct val="0"/>
                </a:spcBef>
                <a:spcAft>
                  <a:spcPct val="0"/>
                </a:spcAft>
              </a:pPr>
              <a:t>‹#›</a:t>
            </a:fld>
            <a:endParaRPr lang="en-US" sz="1000" kern="1200">
              <a:latin typeface="Arial" charset="0"/>
              <a:ea typeface="+mn-ea"/>
              <a:cs typeface="+mn-cs"/>
            </a:endParaRPr>
          </a:p>
        </p:txBody>
      </p:sp>
      <p:sp>
        <p:nvSpPr>
          <p:cNvPr id="6" name="TextBox 5"/>
          <p:cNvSpPr txBox="1"/>
          <p:nvPr userDrawn="1"/>
        </p:nvSpPr>
        <p:spPr>
          <a:xfrm>
            <a:off x="8719603" y="6566446"/>
            <a:ext cx="213009" cy="155496"/>
          </a:xfrm>
          <a:prstGeom prst="rect">
            <a:avLst/>
          </a:prstGeom>
          <a:noFill/>
        </p:spPr>
        <p:txBody>
          <a:bodyPr vert="horz" wrap="none" lIns="0" tIns="0" rIns="0" bIns="0" rtlCol="0">
            <a:noAutofit/>
          </a:bodyPr>
          <a:lstStyle/>
          <a:p>
            <a:pPr fontAlgn="base">
              <a:spcBef>
                <a:spcPct val="0"/>
              </a:spcBef>
              <a:spcAft>
                <a:spcPct val="0"/>
              </a:spcAft>
            </a:pPr>
            <a:fld id="{CF5A2E3C-83A0-4B79-A6C9-2068999A775B}" type="slidenum">
              <a:rPr lang="en-US" sz="1000" kern="1200" smtClean="0">
                <a:latin typeface="Arial" charset="0"/>
                <a:ea typeface="+mn-ea"/>
                <a:cs typeface="+mn-cs"/>
              </a:rPr>
              <a:pPr fontAlgn="base">
                <a:spcBef>
                  <a:spcPct val="0"/>
                </a:spcBef>
                <a:spcAft>
                  <a:spcPct val="0"/>
                </a:spcAft>
              </a:pPr>
              <a:t>‹#›</a:t>
            </a:fld>
            <a:endParaRPr lang="en-US" sz="1000" kern="1200">
              <a:latin typeface="Arial" charset="0"/>
              <a:ea typeface="+mn-ea"/>
              <a:cs typeface="+mn-cs"/>
            </a:endParaRPr>
          </a:p>
        </p:txBody>
      </p:sp>
      <p:sp>
        <p:nvSpPr>
          <p:cNvPr id="7" name="TextBox 6"/>
          <p:cNvSpPr txBox="1"/>
          <p:nvPr userDrawn="1"/>
        </p:nvSpPr>
        <p:spPr>
          <a:xfrm>
            <a:off x="8719603" y="6566446"/>
            <a:ext cx="213009" cy="155496"/>
          </a:xfrm>
          <a:prstGeom prst="rect">
            <a:avLst/>
          </a:prstGeom>
          <a:noFill/>
        </p:spPr>
        <p:txBody>
          <a:bodyPr vert="horz" wrap="none" lIns="0" tIns="0" rIns="0" bIns="0" rtlCol="0">
            <a:noAutofit/>
          </a:bodyPr>
          <a:lstStyle/>
          <a:p>
            <a:pPr fontAlgn="base">
              <a:spcBef>
                <a:spcPct val="0"/>
              </a:spcBef>
              <a:spcAft>
                <a:spcPct val="0"/>
              </a:spcAft>
            </a:pPr>
            <a:fld id="{3FF9CA92-D379-4DC3-B21F-76C8A5FA990B}" type="slidenum">
              <a:rPr lang="en-US" sz="1000" kern="1200" smtClean="0">
                <a:latin typeface="Arial" charset="0"/>
                <a:ea typeface="+mn-ea"/>
                <a:cs typeface="+mn-cs"/>
              </a:rPr>
              <a:pPr fontAlgn="base">
                <a:spcBef>
                  <a:spcPct val="0"/>
                </a:spcBef>
                <a:spcAft>
                  <a:spcPct val="0"/>
                </a:spcAft>
              </a:pPr>
              <a:t>‹#›</a:t>
            </a:fld>
            <a:endParaRPr lang="en-US" sz="1000" kern="1200">
              <a:latin typeface="Arial" charset="0"/>
              <a:ea typeface="+mn-ea"/>
              <a:cs typeface="+mn-cs"/>
            </a:endParaRPr>
          </a:p>
        </p:txBody>
      </p:sp>
      <p:sp>
        <p:nvSpPr>
          <p:cNvPr id="8" name="TextBox 7"/>
          <p:cNvSpPr txBox="1"/>
          <p:nvPr userDrawn="1"/>
        </p:nvSpPr>
        <p:spPr>
          <a:xfrm>
            <a:off x="6539412" y="6566446"/>
            <a:ext cx="159750" cy="155496"/>
          </a:xfrm>
          <a:prstGeom prst="rect">
            <a:avLst/>
          </a:prstGeom>
          <a:noFill/>
        </p:spPr>
        <p:txBody>
          <a:bodyPr vert="horz" wrap="none" lIns="0" tIns="0" rIns="0" bIns="0" rtlCol="0">
            <a:noAutofit/>
          </a:bodyPr>
          <a:lstStyle/>
          <a:p>
            <a:pPr fontAlgn="base">
              <a:spcBef>
                <a:spcPct val="0"/>
              </a:spcBef>
              <a:spcAft>
                <a:spcPct val="0"/>
              </a:spcAft>
            </a:pPr>
            <a:fld id="{17546E7F-1604-4F18-865B-84789C03B7CE}" type="slidenum">
              <a:rPr lang="en-CA" sz="1000" kern="1200" smtClean="0">
                <a:latin typeface="Arial" charset="0"/>
                <a:ea typeface="+mn-ea"/>
                <a:cs typeface="+mn-cs"/>
              </a:rPr>
              <a:pPr fontAlgn="base">
                <a:spcBef>
                  <a:spcPct val="0"/>
                </a:spcBef>
                <a:spcAft>
                  <a:spcPct val="0"/>
                </a:spcAft>
              </a:pPr>
              <a:t>‹#›</a:t>
            </a:fld>
            <a:endParaRPr lang="en-CA" sz="1000" kern="1200">
              <a:latin typeface="Arial" charset="0"/>
              <a:ea typeface="+mn-ea"/>
              <a:cs typeface="+mn-cs"/>
            </a:endParaRPr>
          </a:p>
        </p:txBody>
      </p:sp>
    </p:spTree>
    <p:extLst>
      <p:ext uri="{BB962C8B-B14F-4D97-AF65-F5344CB8AC3E}">
        <p14:creationId xmlns:p14="http://schemas.microsoft.com/office/powerpoint/2010/main" val="148386030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60D611-9136-4391-A85F-993142A900FF}" type="datetime1">
              <a:rPr lang="en-US" smtClean="0">
                <a:solidFill>
                  <a:prstClr val="black">
                    <a:tint val="75000"/>
                  </a:prstClr>
                </a:solidFill>
              </a:rPr>
              <a:pPr/>
              <a:t>11/17/2016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998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12AA22-705B-46AD-95E0-309F44408F20}" type="datetime1">
              <a:rPr lang="en-US" smtClean="0">
                <a:solidFill>
                  <a:prstClr val="black">
                    <a:tint val="75000"/>
                  </a:prstClr>
                </a:solidFill>
              </a:rPr>
              <a:pPr/>
              <a:t>11/17/2016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712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2920A-D3AB-4D5F-939C-B4DE63B2705C}" type="datetime1">
              <a:rPr lang="en-US" smtClean="0">
                <a:solidFill>
                  <a:prstClr val="black">
                    <a:tint val="75000"/>
                  </a:prstClr>
                </a:solidFill>
              </a:rPr>
              <a:pPr/>
              <a:t>11/17/2016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338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CD7D5E-F197-4441-8C9B-945DD7CEC797}" type="datetime1">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12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61AB4-BB78-4AAC-A46A-B1D3240DED31}" type="datetime1">
              <a:rPr lang="en-US" smtClean="0">
                <a:solidFill>
                  <a:prstClr val="black">
                    <a:tint val="75000"/>
                  </a:prstClr>
                </a:solidFill>
              </a:rPr>
              <a:pPr/>
              <a:t>11/17/2016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343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tags" Target="../tags/tag6.xml"/><Relationship Id="rId18" Type="http://schemas.openxmlformats.org/officeDocument/2006/relationships/tags" Target="../tags/tag11.xml"/><Relationship Id="rId26" Type="http://schemas.openxmlformats.org/officeDocument/2006/relationships/image" Target="../media/image3.emf"/><Relationship Id="rId3" Type="http://schemas.openxmlformats.org/officeDocument/2006/relationships/slideLayout" Target="../slideLayouts/slideLayout39.xml"/><Relationship Id="rId21" Type="http://schemas.openxmlformats.org/officeDocument/2006/relationships/tags" Target="../tags/tag14.xml"/><Relationship Id="rId7" Type="http://schemas.openxmlformats.org/officeDocument/2006/relationships/vmlDrawing" Target="../drawings/vmlDrawing1.vml"/><Relationship Id="rId12" Type="http://schemas.openxmlformats.org/officeDocument/2006/relationships/tags" Target="../tags/tag5.xml"/><Relationship Id="rId17" Type="http://schemas.openxmlformats.org/officeDocument/2006/relationships/tags" Target="../tags/tag10.xml"/><Relationship Id="rId25" Type="http://schemas.openxmlformats.org/officeDocument/2006/relationships/oleObject" Target="../embeddings/oleObject1.bin"/><Relationship Id="rId2" Type="http://schemas.openxmlformats.org/officeDocument/2006/relationships/slideLayout" Target="../slideLayouts/slideLayout38.xml"/><Relationship Id="rId16" Type="http://schemas.openxmlformats.org/officeDocument/2006/relationships/tags" Target="../tags/tag9.xml"/><Relationship Id="rId20" Type="http://schemas.openxmlformats.org/officeDocument/2006/relationships/tags" Target="../tags/tag13.xml"/><Relationship Id="rId1" Type="http://schemas.openxmlformats.org/officeDocument/2006/relationships/slideLayout" Target="../slideLayouts/slideLayout37.xml"/><Relationship Id="rId6" Type="http://schemas.openxmlformats.org/officeDocument/2006/relationships/theme" Target="../theme/theme4.xml"/><Relationship Id="rId11" Type="http://schemas.openxmlformats.org/officeDocument/2006/relationships/tags" Target="../tags/tag4.xml"/><Relationship Id="rId24" Type="http://schemas.openxmlformats.org/officeDocument/2006/relationships/tags" Target="../tags/tag17.xml"/><Relationship Id="rId5" Type="http://schemas.openxmlformats.org/officeDocument/2006/relationships/slideLayout" Target="../slideLayouts/slideLayout41.xml"/><Relationship Id="rId15" Type="http://schemas.openxmlformats.org/officeDocument/2006/relationships/tags" Target="../tags/tag8.xml"/><Relationship Id="rId23" Type="http://schemas.openxmlformats.org/officeDocument/2006/relationships/tags" Target="../tags/tag16.xml"/><Relationship Id="rId10" Type="http://schemas.openxmlformats.org/officeDocument/2006/relationships/tags" Target="../tags/tag3.xml"/><Relationship Id="rId19" Type="http://schemas.openxmlformats.org/officeDocument/2006/relationships/tags" Target="../tags/tag12.xml"/><Relationship Id="rId4" Type="http://schemas.openxmlformats.org/officeDocument/2006/relationships/slideLayout" Target="../slideLayouts/slideLayout40.xml"/><Relationship Id="rId9" Type="http://schemas.openxmlformats.org/officeDocument/2006/relationships/tags" Target="../tags/tag2.xml"/><Relationship Id="rId14" Type="http://schemas.openxmlformats.org/officeDocument/2006/relationships/tags" Target="../tags/tag7.xml"/><Relationship Id="rId22" Type="http://schemas.openxmlformats.org/officeDocument/2006/relationships/tags" Target="../tags/tag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626"/>
            <a:fld id="{9C836E25-9358-4DB5-9E0D-6F09B83984B0}" type="datetime1">
              <a:rPr lang="en-US" kern="1200" smtClean="0">
                <a:solidFill>
                  <a:prstClr val="black">
                    <a:tint val="75000"/>
                  </a:prstClr>
                </a:solidFill>
                <a:latin typeface="Calibri"/>
                <a:ea typeface="+mn-ea"/>
                <a:cs typeface="+mn-cs"/>
              </a:rPr>
              <a:pPr defTabSz="913626"/>
              <a:t>11/17/2016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626"/>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626"/>
            <a:fld id="{C7782D01-1D25-4BDA-8749-AB28E140EA18}" type="slidenum">
              <a:rPr lang="en-US" kern="1200" smtClean="0">
                <a:solidFill>
                  <a:prstClr val="black">
                    <a:tint val="75000"/>
                  </a:prstClr>
                </a:solidFill>
                <a:latin typeface="Calibri"/>
                <a:ea typeface="+mn-ea"/>
                <a:cs typeface="+mn-cs"/>
              </a:rPr>
              <a:pPr defTabSz="913626"/>
              <a:t>‹#›</a:t>
            </a:fld>
            <a:endParaRPr lang="en-US" kern="1200">
              <a:solidFill>
                <a:prstClr val="black">
                  <a:tint val="75000"/>
                </a:prstClr>
              </a:solidFill>
              <a:latin typeface="Calibri"/>
              <a:ea typeface="+mn-ea"/>
              <a:cs typeface="+mn-cs"/>
            </a:endParaRPr>
          </a:p>
        </p:txBody>
      </p:sp>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2250403" cy="1600200"/>
          </a:xfrm>
          <a:prstGeom prst="rect">
            <a:avLst/>
          </a:prstGeom>
        </p:spPr>
      </p:pic>
    </p:spTree>
    <p:extLst>
      <p:ext uri="{BB962C8B-B14F-4D97-AF65-F5344CB8AC3E}">
        <p14:creationId xmlns:p14="http://schemas.microsoft.com/office/powerpoint/2010/main" val="20195763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626"/>
            <a:fld id="{9C836E25-9358-4DB5-9E0D-6F09B83984B0}" type="datetime1">
              <a:rPr lang="en-US" kern="1200" smtClean="0">
                <a:solidFill>
                  <a:prstClr val="black">
                    <a:tint val="75000"/>
                  </a:prstClr>
                </a:solidFill>
                <a:latin typeface="Calibri"/>
                <a:ea typeface="+mn-ea"/>
                <a:cs typeface="+mn-cs"/>
              </a:rPr>
              <a:pPr defTabSz="913626"/>
              <a:t>11/17/2016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626"/>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626"/>
            <a:fld id="{C7782D01-1D25-4BDA-8749-AB28E140EA18}" type="slidenum">
              <a:rPr lang="en-US" kern="1200" smtClean="0">
                <a:solidFill>
                  <a:prstClr val="black">
                    <a:tint val="75000"/>
                  </a:prstClr>
                </a:solidFill>
                <a:latin typeface="Calibri"/>
                <a:ea typeface="+mn-ea"/>
                <a:cs typeface="+mn-cs"/>
              </a:rPr>
              <a:pPr defTabSz="913626"/>
              <a:t>‹#›</a:t>
            </a:fld>
            <a:endParaRPr lang="en-US" kern="1200">
              <a:solidFill>
                <a:prstClr val="black">
                  <a:tint val="75000"/>
                </a:prstClr>
              </a:solidFill>
              <a:latin typeface="Calibri"/>
              <a:ea typeface="+mn-ea"/>
              <a:cs typeface="+mn-cs"/>
            </a:endParaRPr>
          </a:p>
        </p:txBody>
      </p:sp>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2250403" cy="1600200"/>
          </a:xfrm>
          <a:prstGeom prst="rect">
            <a:avLst/>
          </a:prstGeom>
        </p:spPr>
      </p:pic>
    </p:spTree>
    <p:extLst>
      <p:ext uri="{BB962C8B-B14F-4D97-AF65-F5344CB8AC3E}">
        <p14:creationId xmlns:p14="http://schemas.microsoft.com/office/powerpoint/2010/main" val="21396263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626"/>
            <a:fld id="{9C836E25-9358-4DB5-9E0D-6F09B83984B0}" type="datetime1">
              <a:rPr lang="en-US" kern="1200" smtClean="0">
                <a:solidFill>
                  <a:prstClr val="black">
                    <a:tint val="75000"/>
                  </a:prstClr>
                </a:solidFill>
                <a:latin typeface="Calibri"/>
                <a:ea typeface="+mn-ea"/>
                <a:cs typeface="+mn-cs"/>
              </a:rPr>
              <a:pPr defTabSz="913626"/>
              <a:t>11/17/2016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626"/>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626"/>
            <a:fld id="{C7782D01-1D25-4BDA-8749-AB28E140EA18}" type="slidenum">
              <a:rPr lang="en-US" kern="1200" smtClean="0">
                <a:solidFill>
                  <a:prstClr val="black">
                    <a:tint val="75000"/>
                  </a:prstClr>
                </a:solidFill>
                <a:latin typeface="Calibri"/>
                <a:ea typeface="+mn-ea"/>
                <a:cs typeface="+mn-cs"/>
              </a:rPr>
              <a:pPr defTabSz="913626"/>
              <a:t>‹#›</a:t>
            </a:fld>
            <a:endParaRPr lang="en-US" kern="1200">
              <a:solidFill>
                <a:prstClr val="black">
                  <a:tint val="75000"/>
                </a:prstClr>
              </a:solidFill>
              <a:latin typeface="Calibri"/>
              <a:ea typeface="+mn-ea"/>
              <a:cs typeface="+mn-cs"/>
            </a:endParaRPr>
          </a:p>
        </p:txBody>
      </p:sp>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2250403" cy="1600200"/>
          </a:xfrm>
          <a:prstGeom prst="rect">
            <a:avLst/>
          </a:prstGeom>
        </p:spPr>
      </p:pic>
    </p:spTree>
    <p:extLst>
      <p:ext uri="{BB962C8B-B14F-4D97-AF65-F5344CB8AC3E}">
        <p14:creationId xmlns:p14="http://schemas.microsoft.com/office/powerpoint/2010/main" val="316959936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
            </p:custDataLst>
            <p:extLst>
              <p:ext uri="{D42A27DB-BD31-4B8C-83A1-F6EECF244321}">
                <p14:modId xmlns:p14="http://schemas.microsoft.com/office/powerpoint/2010/main" val="3889517272"/>
              </p:ex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6182" name="think-cell Slide" r:id="rId25" imgW="270" imgH="270" progId="TCLayout.ActiveDocument.1">
                  <p:embed/>
                </p:oleObj>
              </mc:Choice>
              <mc:Fallback>
                <p:oleObj name="think-cell Slide" r:id="rId25" imgW="270" imgH="270" progId="TCLayout.ActiveDocument.1">
                  <p:embed/>
                  <p:pic>
                    <p:nvPicPr>
                      <p:cNvPr id="0" name=""/>
                      <p:cNvPicPr/>
                      <p:nvPr/>
                    </p:nvPicPr>
                    <p:blipFill>
                      <a:blip r:embed="rId26"/>
                      <a:stretch>
                        <a:fillRect/>
                      </a:stretch>
                    </p:blipFill>
                    <p:spPr>
                      <a:xfrm>
                        <a:off x="0" y="0"/>
                        <a:ext cx="161984" cy="161974"/>
                      </a:xfrm>
                      <a:prstGeom prst="rect">
                        <a:avLst/>
                      </a:prstGeom>
                    </p:spPr>
                  </p:pic>
                </p:oleObj>
              </mc:Fallback>
            </mc:AlternateContent>
          </a:graphicData>
        </a:graphic>
      </p:graphicFrame>
      <p:sp>
        <p:nvSpPr>
          <p:cNvPr id="6" name="Rectangle 5" hidden="1"/>
          <p:cNvSpPr/>
          <p:nvPr userDrawn="1">
            <p:custDataLst>
              <p:tags r:id="rId9"/>
            </p:custDataLst>
          </p:nvPr>
        </p:nvSpPr>
        <p:spPr bwMode="auto">
          <a:xfrm>
            <a:off x="0" y="0"/>
            <a:ext cx="161984"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base">
              <a:spcBef>
                <a:spcPct val="0"/>
              </a:spcBef>
              <a:spcAft>
                <a:spcPct val="0"/>
              </a:spcAft>
            </a:pPr>
            <a:endParaRPr lang="x-none" sz="2133" kern="1200" dirty="0" smtClean="0">
              <a:solidFill>
                <a:srgbClr val="000000"/>
              </a:solidFill>
              <a:sym typeface="Arial" panose="020B0604020202020204" pitchFamily="34" charset="0"/>
            </a:endParaRPr>
          </a:p>
        </p:txBody>
      </p:sp>
      <p:sp>
        <p:nvSpPr>
          <p:cNvPr id="1033" name="doc id" hidden="1"/>
          <p:cNvSpPr>
            <a:spLocks noChangeArrowheads="1"/>
          </p:cNvSpPr>
          <p:nvPr/>
        </p:nvSpPr>
        <p:spPr bwMode="gray">
          <a:xfrm flipH="1">
            <a:off x="7993502" y="51835"/>
            <a:ext cx="923672" cy="9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193860" fontAlgn="base">
              <a:spcBef>
                <a:spcPct val="0"/>
              </a:spcBef>
              <a:spcAft>
                <a:spcPct val="0"/>
              </a:spcAft>
            </a:pPr>
            <a:endParaRPr lang="x-none" sz="600" kern="1200" dirty="0">
              <a:solidFill>
                <a:srgbClr val="808080"/>
              </a:solidFill>
              <a:ea typeface="+mn-ea"/>
              <a:cs typeface="+mn-cs"/>
            </a:endParaRPr>
          </a:p>
        </p:txBody>
      </p:sp>
      <p:sp>
        <p:nvSpPr>
          <p:cNvPr id="1034" name="Working Draft" hidden="1"/>
          <p:cNvSpPr txBox="1">
            <a:spLocks noChangeArrowheads="1"/>
          </p:cNvSpPr>
          <p:nvPr/>
        </p:nvSpPr>
        <p:spPr bwMode="gray">
          <a:xfrm rot="5400000">
            <a:off x="8098905" y="1980947"/>
            <a:ext cx="194764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fontAlgn="base" hangingPunct="1">
              <a:spcBef>
                <a:spcPct val="0"/>
              </a:spcBef>
              <a:spcAft>
                <a:spcPct val="0"/>
              </a:spcAft>
              <a:defRPr lang="x-none"/>
            </a:pPr>
            <a:r>
              <a:rPr lang="en-US" sz="600" kern="1200" smtClean="0">
                <a:solidFill>
                  <a:srgbClr val="808080"/>
                </a:solidFill>
                <a:latin typeface="Arial"/>
                <a:ea typeface="+mn-ea"/>
                <a:cs typeface="+mn-cs"/>
              </a:rPr>
              <a:t>Last Modified 10/6/2016 6:17 PM Eastern Standard Time</a:t>
            </a:r>
            <a:endParaRPr sz="600" kern="1200" dirty="0" smtClean="0">
              <a:solidFill>
                <a:srgbClr val="808080"/>
              </a:solidFill>
              <a:latin typeface="Arial"/>
              <a:ea typeface="+mn-ea"/>
              <a:cs typeface="+mn-cs"/>
            </a:endParaRPr>
          </a:p>
        </p:txBody>
      </p:sp>
      <p:sp>
        <p:nvSpPr>
          <p:cNvPr id="1035" name="Printed" hidden="1"/>
          <p:cNvSpPr txBox="1">
            <a:spLocks noChangeArrowheads="1"/>
          </p:cNvSpPr>
          <p:nvPr/>
        </p:nvSpPr>
        <p:spPr bwMode="gray">
          <a:xfrm rot="5400000">
            <a:off x="8950097" y="4198927"/>
            <a:ext cx="245260"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fontAlgn="base" hangingPunct="1">
              <a:spcBef>
                <a:spcPct val="0"/>
              </a:spcBef>
              <a:spcAft>
                <a:spcPct val="0"/>
              </a:spcAft>
              <a:defRPr lang="x-none"/>
            </a:pPr>
            <a:r>
              <a:rPr sz="600" kern="1200" dirty="0" smtClean="0">
                <a:solidFill>
                  <a:srgbClr val="808080"/>
                </a:solidFill>
                <a:latin typeface="Arial"/>
                <a:ea typeface="+mn-ea"/>
                <a:cs typeface="+mn-cs"/>
              </a:rPr>
              <a:t>Printed</a:t>
            </a:r>
          </a:p>
        </p:txBody>
      </p:sp>
      <p:sp>
        <p:nvSpPr>
          <p:cNvPr id="19" name="Title Placeholder 2"/>
          <p:cNvSpPr>
            <a:spLocks noGrp="1" noChangeArrowheads="1"/>
          </p:cNvSpPr>
          <p:nvPr>
            <p:ph type="title"/>
          </p:nvPr>
        </p:nvSpPr>
        <p:spPr bwMode="gray">
          <a:xfrm>
            <a:off x="121490" y="234865"/>
            <a:ext cx="8794113"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endParaRPr lang="x-none" noProof="0" dirty="0" smtClean="0"/>
          </a:p>
        </p:txBody>
      </p:sp>
      <p:sp>
        <p:nvSpPr>
          <p:cNvPr id="10" name="1. On-page tracker" hidden="1"/>
          <p:cNvSpPr>
            <a:spLocks noChangeArrowheads="1"/>
          </p:cNvSpPr>
          <p:nvPr userDrawn="1"/>
        </p:nvSpPr>
        <p:spPr bwMode="gray">
          <a:xfrm>
            <a:off x="121489" y="77303"/>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pPr>
            <a:r>
              <a:rPr lang="x-none" sz="800" kern="1200" cap="all" dirty="0">
                <a:solidFill>
                  <a:srgbClr val="808080"/>
                </a:solidFill>
                <a:ea typeface="+mn-ea"/>
                <a:cs typeface="+mn-cs"/>
              </a:rPr>
              <a:t>TRACKER</a:t>
            </a:r>
          </a:p>
        </p:txBody>
      </p:sp>
      <p:sp>
        <p:nvSpPr>
          <p:cNvPr id="11" name="3. Unit of measure" hidden="1"/>
          <p:cNvSpPr txBox="1">
            <a:spLocks noChangeArrowheads="1"/>
          </p:cNvSpPr>
          <p:nvPr userDrawn="1"/>
        </p:nvSpPr>
        <p:spPr bwMode="gray">
          <a:xfrm>
            <a:off x="121490" y="566136"/>
            <a:ext cx="8794113"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fontAlgn="base">
              <a:spcBef>
                <a:spcPct val="0"/>
              </a:spcBef>
              <a:spcAft>
                <a:spcPct val="0"/>
              </a:spcAft>
              <a:defRPr lang="x-none"/>
            </a:pPr>
            <a:r>
              <a:rPr sz="1600" kern="1200" dirty="0" smtClean="0">
                <a:solidFill>
                  <a:srgbClr val="808080"/>
                </a:solidFill>
                <a:latin typeface="Arial"/>
                <a:ea typeface="+mn-ea"/>
                <a:cs typeface="+mn-cs"/>
              </a:rPr>
              <a:t>Unit of measure</a:t>
            </a:r>
          </a:p>
        </p:txBody>
      </p:sp>
      <p:grpSp>
        <p:nvGrpSpPr>
          <p:cNvPr id="12" name="Slide Elements" hidden="1"/>
          <p:cNvGrpSpPr>
            <a:grpSpLocks/>
          </p:cNvGrpSpPr>
          <p:nvPr userDrawn="1"/>
        </p:nvGrpSpPr>
        <p:grpSpPr bwMode="gray">
          <a:xfrm>
            <a:off x="121489" y="6434030"/>
            <a:ext cx="8722840" cy="332048"/>
            <a:chOff x="75" y="3936"/>
            <a:chExt cx="5385" cy="205"/>
          </a:xfrm>
        </p:grpSpPr>
        <p:sp>
          <p:nvSpPr>
            <p:cNvPr id="13" name="4. Footnote"/>
            <p:cNvSpPr txBox="1">
              <a:spLocks noChangeArrowheads="1"/>
            </p:cNvSpPr>
            <p:nvPr/>
          </p:nvSpPr>
          <p:spPr bwMode="gray">
            <a:xfrm>
              <a:off x="75" y="3936"/>
              <a:ext cx="5385" cy="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indent="-85725" fontAlgn="base">
                <a:spcBef>
                  <a:spcPct val="0"/>
                </a:spcBef>
                <a:spcAft>
                  <a:spcPct val="0"/>
                </a:spcAft>
                <a:defRPr lang="x-none"/>
              </a:pPr>
              <a:r>
                <a:rPr sz="800" kern="1200" dirty="0" smtClean="0">
                  <a:solidFill>
                    <a:srgbClr val="808080"/>
                  </a:solidFill>
                  <a:latin typeface="Arial"/>
                  <a:ea typeface="+mn-ea"/>
                  <a:cs typeface="+mn-cs"/>
                </a:rPr>
                <a:t>1 Footnote</a:t>
              </a:r>
            </a:p>
          </p:txBody>
        </p:sp>
        <p:sp>
          <p:nvSpPr>
            <p:cNvPr id="14" name="5. Source"/>
            <p:cNvSpPr>
              <a:spLocks noChangeArrowheads="1"/>
            </p:cNvSpPr>
            <p:nvPr/>
          </p:nvSpPr>
          <p:spPr bwMode="gray">
            <a:xfrm>
              <a:off x="75" y="4063"/>
              <a:ext cx="4702" cy="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493713" indent="-493713" defTabSz="1193860" fontAlgn="base">
                <a:spcBef>
                  <a:spcPct val="0"/>
                </a:spcBef>
                <a:spcAft>
                  <a:spcPct val="0"/>
                </a:spcAft>
              </a:pPr>
              <a:r>
                <a:rPr lang="x-none" sz="800" kern="1200" dirty="0">
                  <a:solidFill>
                    <a:srgbClr val="808080"/>
                  </a:solidFill>
                  <a:ea typeface="+mn-ea"/>
                  <a:cs typeface="+mn-cs"/>
                </a:rPr>
                <a:t>SOURCE : Source</a:t>
              </a:r>
            </a:p>
          </p:txBody>
        </p:sp>
      </p:grpSp>
      <p:sp>
        <p:nvSpPr>
          <p:cNvPr id="3" name="Text Placeholder 2"/>
          <p:cNvSpPr>
            <a:spLocks noGrp="1"/>
          </p:cNvSpPr>
          <p:nvPr>
            <p:ph type="body" idx="1"/>
          </p:nvPr>
        </p:nvSpPr>
        <p:spPr bwMode="gray">
          <a:xfrm>
            <a:off x="1482157" y="1991016"/>
            <a:ext cx="2756500" cy="1256112"/>
          </a:xfrm>
          <a:prstGeom prst="rect">
            <a:avLst/>
          </a:prstGeom>
        </p:spPr>
        <p:txBody>
          <a:bodyPr vert="horz" wrap="square" lIns="0" tIns="0" rIns="0" bIns="0" rtlCol="0">
            <a:spAutoFit/>
          </a:bodyPr>
          <a:lstStyle/>
          <a:p>
            <a:pPr lvl="0" latinLnBrk="0"/>
            <a:r>
              <a:rPr lang="en-US" smtClean="0"/>
              <a:t>Click to edit Master text styles</a:t>
            </a:r>
          </a:p>
          <a:p>
            <a:pPr lvl="1" latinLnBrk="0"/>
            <a:r>
              <a:rPr lang="en-US" smtClean="0"/>
              <a:t>Second level</a:t>
            </a:r>
          </a:p>
          <a:p>
            <a:pPr lvl="2" latinLnBrk="0"/>
            <a:r>
              <a:rPr lang="en-US" smtClean="0"/>
              <a:t>Third level</a:t>
            </a:r>
          </a:p>
          <a:p>
            <a:pPr lvl="3" latinLnBrk="0"/>
            <a:r>
              <a:rPr lang="en-US" smtClean="0"/>
              <a:t>Fourth level</a:t>
            </a:r>
          </a:p>
          <a:p>
            <a:pPr lvl="4" latinLnBrk="0"/>
            <a:r>
              <a:rPr lang="en-US" smtClean="0"/>
              <a:t>Fifth level</a:t>
            </a:r>
            <a:endParaRPr lang="x-none" dirty="0"/>
          </a:p>
        </p:txBody>
      </p:sp>
      <p:grpSp>
        <p:nvGrpSpPr>
          <p:cNvPr id="15" name="ACET" hidden="1"/>
          <p:cNvGrpSpPr>
            <a:grpSpLocks/>
          </p:cNvGrpSpPr>
          <p:nvPr userDrawn="1"/>
        </p:nvGrpSpPr>
        <p:grpSpPr bwMode="gray">
          <a:xfrm>
            <a:off x="1482155" y="1280062"/>
            <a:ext cx="4350891" cy="521558"/>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pPr>
              <a:r>
                <a:rPr lang="x-none" sz="1600" b="1" kern="1200" dirty="0">
                  <a:ea typeface="+mn-ea"/>
                  <a:cs typeface="+mn-cs"/>
                </a:rPr>
                <a:t>Title</a:t>
              </a:r>
            </a:p>
            <a:p>
              <a:pPr fontAlgn="base">
                <a:spcBef>
                  <a:spcPct val="0"/>
                </a:spcBef>
                <a:spcAft>
                  <a:spcPct val="0"/>
                </a:spcAft>
              </a:pPr>
              <a:r>
                <a:rPr lang="x-none" sz="1600" kern="1200" dirty="0">
                  <a:solidFill>
                    <a:srgbClr val="808080"/>
                  </a:solidFill>
                  <a:ea typeface="+mn-ea"/>
                  <a:cs typeface="+mn-cs"/>
                </a:rPr>
                <a:t>Unit of measure</a:t>
              </a:r>
            </a:p>
          </p:txBody>
        </p:sp>
      </p:grpSp>
      <p:grpSp>
        <p:nvGrpSpPr>
          <p:cNvPr id="17" name="Sticker" hidden="1"/>
          <p:cNvGrpSpPr/>
          <p:nvPr userDrawn="1"/>
        </p:nvGrpSpPr>
        <p:grpSpPr bwMode="gray">
          <a:xfrm>
            <a:off x="8442251" y="291555"/>
            <a:ext cx="473335" cy="150811"/>
            <a:chOff x="8276889" y="285750"/>
            <a:chExt cx="463886" cy="147809"/>
          </a:xfrm>
        </p:grpSpPr>
        <p:sp>
          <p:nvSpPr>
            <p:cNvPr id="20" name="StickerRectangle"/>
            <p:cNvSpPr>
              <a:spLocks noChangeArrowheads="1"/>
            </p:cNvSpPr>
            <p:nvPr/>
          </p:nvSpPr>
          <p:spPr bwMode="gray">
            <a:xfrm>
              <a:off x="8276889" y="285750"/>
              <a:ext cx="463886" cy="147809"/>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1193860" fontAlgn="base">
                <a:spcBef>
                  <a:spcPct val="0"/>
                </a:spcBef>
                <a:spcAft>
                  <a:spcPct val="0"/>
                </a:spcAft>
                <a:buClr>
                  <a:srgbClr val="002960"/>
                </a:buClr>
              </a:pPr>
              <a:r>
                <a:rPr lang="x-none" sz="800" kern="1200" dirty="0" smtClean="0">
                  <a:solidFill>
                    <a:srgbClr val="808080"/>
                  </a:solidFill>
                  <a:ea typeface="+mn-ea"/>
                  <a:cs typeface="+mn-cs"/>
                </a:rPr>
                <a:t>STICKER</a:t>
              </a:r>
              <a:endParaRPr lang="x-none" sz="800" kern="1200" dirty="0">
                <a:solidFill>
                  <a:srgbClr val="808080"/>
                </a:solidFill>
                <a:ea typeface="+mn-ea"/>
                <a:cs typeface="+mn-cs"/>
              </a:endParaRPr>
            </a:p>
          </p:txBody>
        </p:sp>
        <p:cxnSp>
          <p:nvCxnSpPr>
            <p:cNvPr id="21" name="AutoShape 31"/>
            <p:cNvCxnSpPr>
              <a:cxnSpLocks noChangeShapeType="1"/>
              <a:stCxn id="20" idx="2"/>
              <a:endCxn id="20" idx="4"/>
            </p:cNvCxnSpPr>
            <p:nvPr/>
          </p:nvCxnSpPr>
          <p:spPr bwMode="gray">
            <a:xfrm>
              <a:off x="8276889" y="285750"/>
              <a:ext cx="0" cy="147809"/>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76889" y="433559"/>
              <a:ext cx="46388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23" name="LegendBoxes" hidden="1"/>
          <p:cNvGrpSpPr/>
          <p:nvPr userDrawn="1"/>
        </p:nvGrpSpPr>
        <p:grpSpPr bwMode="gray">
          <a:xfrm>
            <a:off x="8331147" y="285076"/>
            <a:ext cx="704128" cy="1013976"/>
            <a:chOff x="7835905" y="279400"/>
            <a:chExt cx="920133" cy="993791"/>
          </a:xfrm>
        </p:grpSpPr>
        <p:sp>
          <p:nvSpPr>
            <p:cNvPr id="24"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sp>
          <p:nvSpPr>
            <p:cNvPr id="25"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sp>
          <p:nvSpPr>
            <p:cNvPr id="26"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sp>
          <p:nvSpPr>
            <p:cNvPr id="27"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sp>
          <p:nvSpPr>
            <p:cNvPr id="28" name="Legend1"/>
            <p:cNvSpPr>
              <a:spLocks noChangeArrowheads="1"/>
            </p:cNvSpPr>
            <p:nvPr/>
          </p:nvSpPr>
          <p:spPr bwMode="gray">
            <a:xfrm>
              <a:off x="8089905" y="279400"/>
              <a:ext cx="666133"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2960"/>
                </a:buClr>
              </a:pPr>
              <a:r>
                <a:rPr lang="x-none" sz="1200" kern="1200" dirty="0" smtClean="0">
                  <a:ea typeface="+mn-ea"/>
                  <a:cs typeface="+mn-cs"/>
                </a:rPr>
                <a:t>Legend</a:t>
              </a:r>
              <a:endParaRPr lang="x-none" sz="1200" kern="1200" dirty="0">
                <a:ea typeface="+mn-ea"/>
                <a:cs typeface="+mn-cs"/>
              </a:endParaRPr>
            </a:p>
          </p:txBody>
        </p:sp>
        <p:sp>
          <p:nvSpPr>
            <p:cNvPr id="29" name="Legend2"/>
            <p:cNvSpPr>
              <a:spLocks noChangeArrowheads="1"/>
            </p:cNvSpPr>
            <p:nvPr/>
          </p:nvSpPr>
          <p:spPr bwMode="gray">
            <a:xfrm>
              <a:off x="8089904" y="549275"/>
              <a:ext cx="666132"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2960"/>
                </a:buClr>
              </a:pPr>
              <a:r>
                <a:rPr lang="x-none" sz="1200" kern="1200" dirty="0" smtClean="0">
                  <a:ea typeface="+mn-ea"/>
                  <a:cs typeface="+mn-cs"/>
                </a:rPr>
                <a:t>Legend</a:t>
              </a:r>
              <a:endParaRPr lang="x-none" sz="1200" kern="1200" dirty="0">
                <a:ea typeface="+mn-ea"/>
                <a:cs typeface="+mn-cs"/>
              </a:endParaRPr>
            </a:p>
          </p:txBody>
        </p:sp>
        <p:sp>
          <p:nvSpPr>
            <p:cNvPr id="30" name="Legend3"/>
            <p:cNvSpPr>
              <a:spLocks noChangeArrowheads="1"/>
            </p:cNvSpPr>
            <p:nvPr/>
          </p:nvSpPr>
          <p:spPr bwMode="gray">
            <a:xfrm>
              <a:off x="8089904" y="820738"/>
              <a:ext cx="666132"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2960"/>
                </a:buClr>
              </a:pPr>
              <a:r>
                <a:rPr lang="x-none" sz="1200" kern="1200" dirty="0">
                  <a:ea typeface="+mn-ea"/>
                  <a:cs typeface="+mn-cs"/>
                </a:rPr>
                <a:t>Legend</a:t>
              </a:r>
            </a:p>
          </p:txBody>
        </p:sp>
        <p:sp>
          <p:nvSpPr>
            <p:cNvPr id="31" name="Legend4"/>
            <p:cNvSpPr>
              <a:spLocks noChangeArrowheads="1"/>
            </p:cNvSpPr>
            <p:nvPr/>
          </p:nvSpPr>
          <p:spPr bwMode="gray">
            <a:xfrm>
              <a:off x="8089904" y="1092201"/>
              <a:ext cx="666132"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2960"/>
                </a:buClr>
              </a:pPr>
              <a:r>
                <a:rPr lang="x-none" sz="1200" kern="1200" dirty="0">
                  <a:ea typeface="+mn-ea"/>
                  <a:cs typeface="+mn-cs"/>
                </a:rPr>
                <a:t>Legend</a:t>
              </a:r>
            </a:p>
          </p:txBody>
        </p:sp>
      </p:grpSp>
      <p:grpSp>
        <p:nvGrpSpPr>
          <p:cNvPr id="32" name="LegendLines" hidden="1"/>
          <p:cNvGrpSpPr/>
          <p:nvPr userDrawn="1"/>
        </p:nvGrpSpPr>
        <p:grpSpPr bwMode="gray">
          <a:xfrm>
            <a:off x="8095595" y="285075"/>
            <a:ext cx="939804" cy="741860"/>
            <a:chOff x="7540629" y="279400"/>
            <a:chExt cx="1228109" cy="727091"/>
          </a:xfrm>
        </p:grpSpPr>
        <p:sp>
          <p:nvSpPr>
            <p:cNvPr id="33"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x-none" sz="1600" kern="1200" dirty="0">
                <a:ea typeface="+mn-ea"/>
                <a:cs typeface="+mn-cs"/>
              </a:endParaRPr>
            </a:p>
          </p:txBody>
        </p:sp>
        <p:sp>
          <p:nvSpPr>
            <p:cNvPr id="34"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x-none" sz="1600" kern="1200" dirty="0">
                <a:ea typeface="+mn-ea"/>
                <a:cs typeface="+mn-cs"/>
              </a:endParaRPr>
            </a:p>
          </p:txBody>
        </p:sp>
        <p:sp>
          <p:nvSpPr>
            <p:cNvPr id="35"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x-none" sz="1600" kern="1200" dirty="0">
                <a:ea typeface="+mn-ea"/>
                <a:cs typeface="+mn-cs"/>
              </a:endParaRPr>
            </a:p>
          </p:txBody>
        </p:sp>
        <p:sp>
          <p:nvSpPr>
            <p:cNvPr id="36" name="Legend1"/>
            <p:cNvSpPr>
              <a:spLocks noChangeArrowheads="1"/>
            </p:cNvSpPr>
            <p:nvPr/>
          </p:nvSpPr>
          <p:spPr bwMode="gray">
            <a:xfrm>
              <a:off x="8102603" y="279400"/>
              <a:ext cx="666133"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2960"/>
                </a:buClr>
              </a:pPr>
              <a:r>
                <a:rPr lang="x-none" sz="1200" kern="1200" dirty="0" smtClean="0">
                  <a:ea typeface="+mn-ea"/>
                  <a:cs typeface="+mn-cs"/>
                </a:rPr>
                <a:t>Legend</a:t>
              </a:r>
              <a:endParaRPr lang="x-none" sz="1200" kern="1200" dirty="0">
                <a:ea typeface="+mn-ea"/>
                <a:cs typeface="+mn-cs"/>
              </a:endParaRPr>
            </a:p>
          </p:txBody>
        </p:sp>
        <p:sp>
          <p:nvSpPr>
            <p:cNvPr id="37" name="Legend2"/>
            <p:cNvSpPr>
              <a:spLocks noChangeArrowheads="1"/>
            </p:cNvSpPr>
            <p:nvPr/>
          </p:nvSpPr>
          <p:spPr bwMode="gray">
            <a:xfrm>
              <a:off x="8102604" y="546100"/>
              <a:ext cx="66613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2960"/>
                </a:buClr>
              </a:pPr>
              <a:r>
                <a:rPr lang="x-none" sz="1200" kern="1200" dirty="0" smtClean="0">
                  <a:ea typeface="+mn-ea"/>
                  <a:cs typeface="+mn-cs"/>
                </a:rPr>
                <a:t>Legend</a:t>
              </a:r>
              <a:endParaRPr lang="x-none" sz="1200" kern="1200" dirty="0">
                <a:ea typeface="+mn-ea"/>
                <a:cs typeface="+mn-cs"/>
              </a:endParaRPr>
            </a:p>
          </p:txBody>
        </p:sp>
        <p:sp>
          <p:nvSpPr>
            <p:cNvPr id="38" name="Legend3"/>
            <p:cNvSpPr>
              <a:spLocks noChangeArrowheads="1"/>
            </p:cNvSpPr>
            <p:nvPr/>
          </p:nvSpPr>
          <p:spPr bwMode="gray">
            <a:xfrm>
              <a:off x="8102603" y="825501"/>
              <a:ext cx="666133"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2960"/>
                </a:buClr>
              </a:pPr>
              <a:r>
                <a:rPr lang="x-none" sz="1200" kern="1200" dirty="0" smtClean="0">
                  <a:ea typeface="+mn-ea"/>
                  <a:cs typeface="+mn-cs"/>
                </a:rPr>
                <a:t>Legend</a:t>
              </a:r>
              <a:endParaRPr lang="x-none" sz="1200" kern="1200" dirty="0">
                <a:ea typeface="+mn-ea"/>
                <a:cs typeface="+mn-cs"/>
              </a:endParaRPr>
            </a:p>
          </p:txBody>
        </p:sp>
      </p:grpSp>
      <p:grpSp>
        <p:nvGrpSpPr>
          <p:cNvPr id="39" name="LegendMoons" hidden="1"/>
          <p:cNvGrpSpPr/>
          <p:nvPr userDrawn="1"/>
        </p:nvGrpSpPr>
        <p:grpSpPr bwMode="gray">
          <a:xfrm>
            <a:off x="8280119" y="255920"/>
            <a:ext cx="755150" cy="1333054"/>
            <a:chOff x="7769225" y="250825"/>
            <a:chExt cx="986809" cy="1306516"/>
          </a:xfrm>
        </p:grpSpPr>
        <p:grpSp>
          <p:nvGrpSpPr>
            <p:cNvPr id="40" name="MoonLegend1"/>
            <p:cNvGrpSpPr>
              <a:grpSpLocks noChangeAspect="1"/>
            </p:cNvGrpSpPr>
            <p:nvPr>
              <p:custDataLst>
                <p:tags r:id="rId10"/>
              </p:custDataLst>
            </p:nvPr>
          </p:nvGrpSpPr>
          <p:grpSpPr bwMode="gray">
            <a:xfrm>
              <a:off x="7769225" y="250825"/>
              <a:ext cx="209550" cy="209551"/>
              <a:chOff x="4533" y="183"/>
              <a:chExt cx="144" cy="144"/>
            </a:xfrm>
          </p:grpSpPr>
          <p:sp>
            <p:nvSpPr>
              <p:cNvPr id="58"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sp>
            <p:nvSpPr>
              <p:cNvPr id="59"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grpSp>
        <p:grpSp>
          <p:nvGrpSpPr>
            <p:cNvPr id="41" name="MoonLegend2"/>
            <p:cNvGrpSpPr>
              <a:grpSpLocks noChangeAspect="1"/>
            </p:cNvGrpSpPr>
            <p:nvPr>
              <p:custDataLst>
                <p:tags r:id="rId11"/>
              </p:custDataLst>
            </p:nvPr>
          </p:nvGrpSpPr>
          <p:grpSpPr bwMode="gray">
            <a:xfrm>
              <a:off x="7769225" y="525066"/>
              <a:ext cx="209550" cy="209551"/>
              <a:chOff x="1694" y="2044"/>
              <a:chExt cx="160" cy="160"/>
            </a:xfrm>
          </p:grpSpPr>
          <p:sp>
            <p:nvSpPr>
              <p:cNvPr id="56"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sp>
            <p:nvSpPr>
              <p:cNvPr id="57"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grpSp>
        <p:grpSp>
          <p:nvGrpSpPr>
            <p:cNvPr id="42"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4"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sp>
            <p:nvSpPr>
              <p:cNvPr id="55"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grpSp>
        <p:grpSp>
          <p:nvGrpSpPr>
            <p:cNvPr id="43"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2"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sp>
            <p:nvSpPr>
              <p:cNvPr id="53"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grpSp>
        <p:grpSp>
          <p:nvGrpSpPr>
            <p:cNvPr id="44" name="MoonLegend3"/>
            <p:cNvGrpSpPr>
              <a:grpSpLocks noChangeAspect="1"/>
            </p:cNvGrpSpPr>
            <p:nvPr>
              <p:custDataLst>
                <p:tags r:id="rId14"/>
              </p:custDataLst>
            </p:nvPr>
          </p:nvGrpSpPr>
          <p:grpSpPr bwMode="gray">
            <a:xfrm>
              <a:off x="7769225" y="799307"/>
              <a:ext cx="209550" cy="209551"/>
              <a:chOff x="4495" y="1198"/>
              <a:chExt cx="160" cy="160"/>
            </a:xfrm>
          </p:grpSpPr>
          <p:sp>
            <p:nvSpPr>
              <p:cNvPr id="50"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sp>
            <p:nvSpPr>
              <p:cNvPr id="51"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x-none" sz="1600" kern="1200" dirty="0">
                  <a:ea typeface="+mn-ea"/>
                  <a:cs typeface="+mn-cs"/>
                </a:endParaRPr>
              </a:p>
            </p:txBody>
          </p:sp>
        </p:grpSp>
        <p:sp>
          <p:nvSpPr>
            <p:cNvPr id="45" name="Legend1"/>
            <p:cNvSpPr>
              <a:spLocks noChangeArrowheads="1"/>
            </p:cNvSpPr>
            <p:nvPr/>
          </p:nvSpPr>
          <p:spPr bwMode="gray">
            <a:xfrm>
              <a:off x="8089900" y="263525"/>
              <a:ext cx="666133"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2960"/>
                </a:buClr>
              </a:pPr>
              <a:r>
                <a:rPr lang="x-none" sz="1200" kern="1200" dirty="0" smtClean="0">
                  <a:ea typeface="+mn-ea"/>
                  <a:cs typeface="+mn-cs"/>
                </a:rPr>
                <a:t>Legend</a:t>
              </a:r>
              <a:endParaRPr lang="x-none" sz="1200" kern="1200" dirty="0">
                <a:ea typeface="+mn-ea"/>
                <a:cs typeface="+mn-cs"/>
              </a:endParaRPr>
            </a:p>
          </p:txBody>
        </p:sp>
        <p:sp>
          <p:nvSpPr>
            <p:cNvPr id="46" name="Legend2"/>
            <p:cNvSpPr>
              <a:spLocks noChangeArrowheads="1"/>
            </p:cNvSpPr>
            <p:nvPr/>
          </p:nvSpPr>
          <p:spPr bwMode="gray">
            <a:xfrm>
              <a:off x="8089900" y="538163"/>
              <a:ext cx="66613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2960"/>
                </a:buClr>
              </a:pPr>
              <a:r>
                <a:rPr lang="x-none" sz="1200" kern="1200" dirty="0" smtClean="0">
                  <a:ea typeface="+mn-ea"/>
                  <a:cs typeface="+mn-cs"/>
                </a:rPr>
                <a:t>Legend</a:t>
              </a:r>
              <a:endParaRPr lang="x-none" sz="1200" kern="1200" dirty="0">
                <a:ea typeface="+mn-ea"/>
                <a:cs typeface="+mn-cs"/>
              </a:endParaRPr>
            </a:p>
          </p:txBody>
        </p:sp>
        <p:sp>
          <p:nvSpPr>
            <p:cNvPr id="47" name="Legend3"/>
            <p:cNvSpPr>
              <a:spLocks noChangeArrowheads="1"/>
            </p:cNvSpPr>
            <p:nvPr/>
          </p:nvSpPr>
          <p:spPr bwMode="gray">
            <a:xfrm>
              <a:off x="8089900" y="812802"/>
              <a:ext cx="66613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2960"/>
                </a:buClr>
              </a:pPr>
              <a:r>
                <a:rPr lang="x-none" sz="1200" kern="1200" dirty="0" smtClean="0">
                  <a:ea typeface="+mn-ea"/>
                  <a:cs typeface="+mn-cs"/>
                </a:rPr>
                <a:t>Legend</a:t>
              </a:r>
              <a:endParaRPr lang="x-none" sz="1200" kern="1200" dirty="0">
                <a:ea typeface="+mn-ea"/>
                <a:cs typeface="+mn-cs"/>
              </a:endParaRPr>
            </a:p>
          </p:txBody>
        </p:sp>
        <p:sp>
          <p:nvSpPr>
            <p:cNvPr id="48" name="Legend4"/>
            <p:cNvSpPr>
              <a:spLocks noChangeArrowheads="1"/>
            </p:cNvSpPr>
            <p:nvPr/>
          </p:nvSpPr>
          <p:spPr bwMode="gray">
            <a:xfrm>
              <a:off x="8089900" y="1084265"/>
              <a:ext cx="66613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2960"/>
                </a:buClr>
              </a:pPr>
              <a:r>
                <a:rPr lang="x-none" sz="1200" kern="1200" dirty="0" smtClean="0">
                  <a:ea typeface="+mn-ea"/>
                  <a:cs typeface="+mn-cs"/>
                </a:rPr>
                <a:t>Legend</a:t>
              </a:r>
              <a:endParaRPr lang="x-none" sz="1200" kern="1200" dirty="0">
                <a:ea typeface="+mn-ea"/>
                <a:cs typeface="+mn-cs"/>
              </a:endParaRPr>
            </a:p>
          </p:txBody>
        </p:sp>
        <p:sp>
          <p:nvSpPr>
            <p:cNvPr id="49" name="Legend5"/>
            <p:cNvSpPr>
              <a:spLocks noChangeArrowheads="1"/>
            </p:cNvSpPr>
            <p:nvPr/>
          </p:nvSpPr>
          <p:spPr bwMode="gray">
            <a:xfrm>
              <a:off x="8089900" y="1360490"/>
              <a:ext cx="66613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02960"/>
                </a:buClr>
              </a:pPr>
              <a:r>
                <a:rPr lang="x-none" sz="1200" kern="1200" dirty="0" smtClean="0">
                  <a:ea typeface="+mn-ea"/>
                  <a:cs typeface="+mn-cs"/>
                </a:rPr>
                <a:t>Legend</a:t>
              </a:r>
              <a:endParaRPr lang="x-none" sz="1200" kern="1200" dirty="0">
                <a:ea typeface="+mn-ea"/>
                <a:cs typeface="+mn-cs"/>
              </a:endParaRPr>
            </a:p>
          </p:txBody>
        </p:sp>
      </p:grpSp>
      <p:sp>
        <p:nvSpPr>
          <p:cNvPr id="60" name="SlideBottomBar" hidden="1"/>
          <p:cNvSpPr/>
          <p:nvPr userDrawn="1"/>
        </p:nvSpPr>
        <p:spPr>
          <a:xfrm>
            <a:off x="9002413" y="6639739"/>
            <a:ext cx="34986" cy="1263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x-none" sz="1600" kern="1200" dirty="0" smtClean="0">
              <a:solidFill>
                <a:srgbClr val="000000"/>
              </a:solidFill>
            </a:endParaRPr>
          </a:p>
        </p:txBody>
      </p:sp>
    </p:spTree>
    <p:extLst>
      <p:ext uri="{BB962C8B-B14F-4D97-AF65-F5344CB8AC3E}">
        <p14:creationId xmlns:p14="http://schemas.microsoft.com/office/powerpoint/2010/main" val="2044981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timing>
    <p:tnLst>
      <p:par>
        <p:cTn id="1" dur="indefinite" restart="never" nodeType="tmRoot"/>
      </p:par>
    </p:tnLst>
  </p:timing>
  <p:hf hdr="0" ftr="0" dt="0"/>
  <p:txStyles>
    <p:titleStyle>
      <a:lvl1pPr algn="l" defTabSz="1193860" rtl="0" eaLnBrk="1" fontAlgn="base" hangingPunct="1">
        <a:spcBef>
          <a:spcPct val="0"/>
        </a:spcBef>
        <a:spcAft>
          <a:spcPct val="0"/>
        </a:spcAft>
        <a:tabLst>
          <a:tab pos="359851" algn="l"/>
        </a:tabLst>
        <a:defRPr lang="x-none" sz="2000" b="0" baseline="0">
          <a:solidFill>
            <a:schemeClr val="tx2"/>
          </a:solidFill>
          <a:latin typeface="+mj-lt"/>
          <a:ea typeface="+mj-ea"/>
          <a:cs typeface="+mj-cs"/>
        </a:defRPr>
      </a:lvl1pPr>
      <a:lvl2pPr algn="l" defTabSz="1193860" rtl="0" eaLnBrk="1" fontAlgn="base" hangingPunct="1">
        <a:spcBef>
          <a:spcPct val="0"/>
        </a:spcBef>
        <a:spcAft>
          <a:spcPct val="0"/>
        </a:spcAft>
        <a:defRPr lang="x-none" sz="2533" b="1">
          <a:solidFill>
            <a:schemeClr val="tx2"/>
          </a:solidFill>
          <a:latin typeface="Arial" charset="0"/>
        </a:defRPr>
      </a:lvl2pPr>
      <a:lvl3pPr algn="l" defTabSz="1193860" rtl="0" eaLnBrk="1" fontAlgn="base" hangingPunct="1">
        <a:spcBef>
          <a:spcPct val="0"/>
        </a:spcBef>
        <a:spcAft>
          <a:spcPct val="0"/>
        </a:spcAft>
        <a:defRPr lang="x-none" sz="2533" b="1">
          <a:solidFill>
            <a:schemeClr val="tx2"/>
          </a:solidFill>
          <a:latin typeface="Arial" charset="0"/>
        </a:defRPr>
      </a:lvl3pPr>
      <a:lvl4pPr algn="l" defTabSz="1193860" rtl="0" eaLnBrk="1" fontAlgn="base" hangingPunct="1">
        <a:spcBef>
          <a:spcPct val="0"/>
        </a:spcBef>
        <a:spcAft>
          <a:spcPct val="0"/>
        </a:spcAft>
        <a:defRPr lang="x-none" sz="2533" b="1">
          <a:solidFill>
            <a:schemeClr val="tx2"/>
          </a:solidFill>
          <a:latin typeface="Arial" charset="0"/>
        </a:defRPr>
      </a:lvl4pPr>
      <a:lvl5pPr algn="l" defTabSz="1193860" rtl="0" eaLnBrk="1" fontAlgn="base" hangingPunct="1">
        <a:spcBef>
          <a:spcPct val="0"/>
        </a:spcBef>
        <a:spcAft>
          <a:spcPct val="0"/>
        </a:spcAft>
        <a:defRPr lang="x-none" sz="2533" b="1">
          <a:solidFill>
            <a:schemeClr val="tx2"/>
          </a:solidFill>
          <a:latin typeface="Arial" charset="0"/>
        </a:defRPr>
      </a:lvl5pPr>
      <a:lvl6pPr marL="609630" algn="l" defTabSz="1193860" rtl="0" eaLnBrk="1" fontAlgn="base" hangingPunct="1">
        <a:spcBef>
          <a:spcPct val="0"/>
        </a:spcBef>
        <a:spcAft>
          <a:spcPct val="0"/>
        </a:spcAft>
        <a:defRPr lang="x-none" sz="2533" b="1">
          <a:solidFill>
            <a:schemeClr val="tx2"/>
          </a:solidFill>
          <a:latin typeface="Arial" charset="0"/>
        </a:defRPr>
      </a:lvl6pPr>
      <a:lvl7pPr marL="1219261" algn="l" defTabSz="1193860" rtl="0" eaLnBrk="1" fontAlgn="base" hangingPunct="1">
        <a:spcBef>
          <a:spcPct val="0"/>
        </a:spcBef>
        <a:spcAft>
          <a:spcPct val="0"/>
        </a:spcAft>
        <a:defRPr lang="x-none" sz="2533" b="1">
          <a:solidFill>
            <a:schemeClr val="tx2"/>
          </a:solidFill>
          <a:latin typeface="Arial" charset="0"/>
        </a:defRPr>
      </a:lvl7pPr>
      <a:lvl8pPr marL="1828891" algn="l" defTabSz="1193860" rtl="0" eaLnBrk="1" fontAlgn="base" hangingPunct="1">
        <a:spcBef>
          <a:spcPct val="0"/>
        </a:spcBef>
        <a:spcAft>
          <a:spcPct val="0"/>
        </a:spcAft>
        <a:defRPr lang="x-none" sz="2533" b="1">
          <a:solidFill>
            <a:schemeClr val="tx2"/>
          </a:solidFill>
          <a:latin typeface="Arial" charset="0"/>
        </a:defRPr>
      </a:lvl8pPr>
      <a:lvl9pPr marL="2438522" algn="l" defTabSz="1193860" rtl="0" eaLnBrk="1" fontAlgn="base" hangingPunct="1">
        <a:spcBef>
          <a:spcPct val="0"/>
        </a:spcBef>
        <a:spcAft>
          <a:spcPct val="0"/>
        </a:spcAft>
        <a:defRPr lang="x-none" sz="2533" b="1">
          <a:solidFill>
            <a:schemeClr val="tx2"/>
          </a:solidFill>
          <a:latin typeface="Arial" charset="0"/>
        </a:defRPr>
      </a:lvl9pPr>
    </p:titleStyle>
    <p:bodyStyle>
      <a:lvl1pPr marL="0" indent="0" algn="l" defTabSz="1193860"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4400" indent="-190800" algn="l" defTabSz="1193860"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609630" indent="-349268" algn="l" defTabSz="1193860"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819192" indent="-207444" algn="l" defTabSz="1193860"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999794" indent="-173575" algn="l" defTabSz="119386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6pPr>
      <a:lvl7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7pPr>
      <a:lvl8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8pPr>
      <a:lvl9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9pPr>
    </p:bodyStyle>
    <p:otherStyle>
      <a:defPPr>
        <a:defRPr lang="x-none"/>
      </a:defPPr>
      <a:lvl1pPr marL="0" algn="l" defTabSz="1219261" rtl="0" eaLnBrk="1" latinLnBrk="0" hangingPunct="1">
        <a:defRPr lang="x-none" sz="2400" kern="1200">
          <a:solidFill>
            <a:schemeClr val="tx1"/>
          </a:solidFill>
          <a:latin typeface="+mn-lt"/>
          <a:ea typeface="+mn-ea"/>
          <a:cs typeface="+mn-cs"/>
        </a:defRPr>
      </a:lvl1pPr>
      <a:lvl2pPr marL="609630" algn="l" defTabSz="1219261" rtl="0" eaLnBrk="1" latinLnBrk="0" hangingPunct="1">
        <a:defRPr lang="x-none" sz="2400" kern="1200">
          <a:solidFill>
            <a:schemeClr val="tx1"/>
          </a:solidFill>
          <a:latin typeface="+mn-lt"/>
          <a:ea typeface="+mn-ea"/>
          <a:cs typeface="+mn-cs"/>
        </a:defRPr>
      </a:lvl2pPr>
      <a:lvl3pPr marL="1219261" algn="l" defTabSz="1219261" rtl="0" eaLnBrk="1" latinLnBrk="0" hangingPunct="1">
        <a:defRPr lang="x-none" sz="2400" kern="1200">
          <a:solidFill>
            <a:schemeClr val="tx1"/>
          </a:solidFill>
          <a:latin typeface="+mn-lt"/>
          <a:ea typeface="+mn-ea"/>
          <a:cs typeface="+mn-cs"/>
        </a:defRPr>
      </a:lvl3pPr>
      <a:lvl4pPr marL="1828891" algn="l" defTabSz="1219261" rtl="0" eaLnBrk="1" latinLnBrk="0" hangingPunct="1">
        <a:defRPr lang="x-none" sz="2400" kern="1200">
          <a:solidFill>
            <a:schemeClr val="tx1"/>
          </a:solidFill>
          <a:latin typeface="+mn-lt"/>
          <a:ea typeface="+mn-ea"/>
          <a:cs typeface="+mn-cs"/>
        </a:defRPr>
      </a:lvl4pPr>
      <a:lvl5pPr marL="2438522" algn="l" defTabSz="1219261" rtl="0" eaLnBrk="1" latinLnBrk="0" hangingPunct="1">
        <a:defRPr lang="x-none" sz="2400" kern="1200">
          <a:solidFill>
            <a:schemeClr val="tx1"/>
          </a:solidFill>
          <a:latin typeface="+mn-lt"/>
          <a:ea typeface="+mn-ea"/>
          <a:cs typeface="+mn-cs"/>
        </a:defRPr>
      </a:lvl5pPr>
      <a:lvl6pPr marL="3048152" algn="l" defTabSz="1219261" rtl="0" eaLnBrk="1" latinLnBrk="0" hangingPunct="1">
        <a:defRPr lang="x-none" sz="2400" kern="1200">
          <a:solidFill>
            <a:schemeClr val="tx1"/>
          </a:solidFill>
          <a:latin typeface="+mn-lt"/>
          <a:ea typeface="+mn-ea"/>
          <a:cs typeface="+mn-cs"/>
        </a:defRPr>
      </a:lvl6pPr>
      <a:lvl7pPr marL="3657783" algn="l" defTabSz="1219261" rtl="0" eaLnBrk="1" latinLnBrk="0" hangingPunct="1">
        <a:defRPr lang="x-none" sz="2400" kern="1200">
          <a:solidFill>
            <a:schemeClr val="tx1"/>
          </a:solidFill>
          <a:latin typeface="+mn-lt"/>
          <a:ea typeface="+mn-ea"/>
          <a:cs typeface="+mn-cs"/>
        </a:defRPr>
      </a:lvl7pPr>
      <a:lvl8pPr marL="4267413" algn="l" defTabSz="1219261" rtl="0" eaLnBrk="1" latinLnBrk="0" hangingPunct="1">
        <a:defRPr lang="x-none" sz="2400" kern="1200">
          <a:solidFill>
            <a:schemeClr val="tx1"/>
          </a:solidFill>
          <a:latin typeface="+mn-lt"/>
          <a:ea typeface="+mn-ea"/>
          <a:cs typeface="+mn-cs"/>
        </a:defRPr>
      </a:lvl8pPr>
      <a:lvl9pPr marL="4877044" algn="l" defTabSz="1219261" rtl="0" eaLnBrk="1" latinLnBrk="0" hangingPunct="1">
        <a:defRPr lang="x-none" sz="24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5.png"/><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676400"/>
            <a:ext cx="9144000" cy="1828800"/>
          </a:xfrm>
        </p:spPr>
        <p:txBody>
          <a:bodyPr>
            <a:normAutofit/>
          </a:bodyPr>
          <a:lstStyle/>
          <a:p>
            <a:pPr algn="ctr"/>
            <a:r>
              <a:rPr lang="en-US" sz="3600" b="1" dirty="0" smtClean="0">
                <a:solidFill>
                  <a:srgbClr val="002060"/>
                </a:solidFill>
                <a:latin typeface="Franklin Gothic Medium" panose="020B0603020102020204" pitchFamily="34" charset="0"/>
              </a:rPr>
              <a:t>The National Weather Service</a:t>
            </a:r>
          </a:p>
          <a:p>
            <a:pPr algn="ctr"/>
            <a:r>
              <a:rPr lang="en-US" sz="3600" b="1" dirty="0" smtClean="0">
                <a:solidFill>
                  <a:srgbClr val="002060"/>
                </a:solidFill>
                <a:latin typeface="Franklin Gothic Medium" panose="020B0603020102020204" pitchFamily="34" charset="0"/>
              </a:rPr>
              <a:t>Evolving to Build a Weather-Ready Nation</a:t>
            </a:r>
          </a:p>
        </p:txBody>
      </p:sp>
      <p:sp>
        <p:nvSpPr>
          <p:cNvPr id="4" name="TextBox 3"/>
          <p:cNvSpPr txBox="1"/>
          <p:nvPr/>
        </p:nvSpPr>
        <p:spPr>
          <a:xfrm>
            <a:off x="609600" y="4572000"/>
            <a:ext cx="7924800" cy="1785104"/>
          </a:xfrm>
          <a:prstGeom prst="rect">
            <a:avLst/>
          </a:prstGeom>
          <a:noFill/>
        </p:spPr>
        <p:txBody>
          <a:bodyPr wrap="square" rtlCol="0">
            <a:spAutoFit/>
          </a:bodyPr>
          <a:lstStyle/>
          <a:p>
            <a:pPr algn="ctr"/>
            <a:r>
              <a:rPr lang="en-US" sz="1800" dirty="0" smtClean="0"/>
              <a:t>Joseph A. Pica</a:t>
            </a:r>
          </a:p>
          <a:p>
            <a:pPr algn="ctr"/>
            <a:r>
              <a:rPr lang="en-US" sz="1800" dirty="0" smtClean="0"/>
              <a:t>Director, Office of Observations</a:t>
            </a:r>
          </a:p>
          <a:p>
            <a:pPr algn="ctr"/>
            <a:r>
              <a:rPr lang="en-US" sz="1800" dirty="0" smtClean="0"/>
              <a:t>NOAA’s National Weather Service</a:t>
            </a:r>
          </a:p>
          <a:p>
            <a:pPr algn="ctr"/>
            <a:endParaRPr lang="en-US" sz="2000" dirty="0" smtClean="0"/>
          </a:p>
          <a:p>
            <a:pPr algn="ctr"/>
            <a:r>
              <a:rPr lang="en-US" sz="1800" dirty="0" smtClean="0"/>
              <a:t>GOES-R Broadcaster Meteorologist Workshop</a:t>
            </a:r>
          </a:p>
          <a:p>
            <a:pPr algn="ctr"/>
            <a:r>
              <a:rPr lang="en-US" sz="1800" dirty="0" smtClean="0"/>
              <a:t>November 18, 2016</a:t>
            </a:r>
            <a:endParaRPr lang="en-US" sz="1800" dirty="0"/>
          </a:p>
        </p:txBody>
      </p:sp>
    </p:spTree>
    <p:extLst>
      <p:ext uri="{BB962C8B-B14F-4D97-AF65-F5344CB8AC3E}">
        <p14:creationId xmlns:p14="http://schemas.microsoft.com/office/powerpoint/2010/main" val="2348060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71800"/>
            <a:ext cx="8229600" cy="1143000"/>
          </a:xfrm>
        </p:spPr>
        <p:txBody>
          <a:bodyPr/>
          <a:lstStyle/>
          <a:p>
            <a:r>
              <a:rPr lang="en-US" b="1" dirty="0" smtClean="0">
                <a:latin typeface="Franklin Gothic Medium" panose="020B0603020102020204" pitchFamily="34" charset="0"/>
              </a:rPr>
              <a:t>Backup</a:t>
            </a:r>
            <a:endParaRPr lang="en-US" b="1" dirty="0">
              <a:latin typeface="Franklin Gothic Medium" panose="020B0603020102020204" pitchFamily="34" charset="0"/>
            </a:endParaRPr>
          </a:p>
        </p:txBody>
      </p:sp>
      <p:sp>
        <p:nvSpPr>
          <p:cNvPr id="5" name="Shape 231"/>
          <p:cNvSpPr txBox="1">
            <a:spLocks/>
          </p:cNvSpPr>
          <p:nvPr/>
        </p:nvSpPr>
        <p:spPr>
          <a:xfrm>
            <a:off x="7010400" y="6553200"/>
            <a:ext cx="2133598" cy="304798"/>
          </a:xfrm>
          <a:prstGeom prst="rect">
            <a:avLst/>
          </a:prstGeom>
          <a:noFill/>
          <a:ln>
            <a:noFill/>
          </a:ln>
        </p:spPr>
        <p:txBody>
          <a:bodyPr vert="horz" lIns="91425" tIns="45700" rIns="91425" bIns="45700" rtlCol="0" anchor="t"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FFFFCC"/>
              </a:buClr>
              <a:buSzPct val="25000"/>
              <a:buFont typeface="Arial"/>
              <a:buNone/>
            </a:pPr>
            <a:fld id="{00000000-1234-1234-1234-123412341234}" type="slidenum">
              <a:rPr lang="en-US" smtClean="0">
                <a:solidFill>
                  <a:schemeClr val="tx1"/>
                </a:solidFill>
                <a:latin typeface="Franklin Gothic Book" panose="020B0503020102020204" pitchFamily="34" charset="0"/>
              </a:rPr>
              <a:pPr>
                <a:buClr>
                  <a:srgbClr val="FFFFCC"/>
                </a:buClr>
                <a:buSzPct val="25000"/>
                <a:buFont typeface="Arial"/>
                <a:buNone/>
              </a:pPr>
              <a:t>10</a:t>
            </a:fld>
            <a:endParaRPr lang="en-US"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132412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0"/>
            <a:ext cx="9144001" cy="1429912"/>
          </a:xfrm>
          <a:prstGeom prst="rect">
            <a:avLst/>
          </a:prstGeom>
          <a:noFill/>
          <a:ln>
            <a:noFill/>
          </a:ln>
          <a:effectLst>
            <a:outerShdw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276" tIns="45638" rIns="182551" bIns="45638" numCol="1" anchor="ctr" anchorCtr="0" compatLnSpc="1">
            <a:prstTxWarp prst="textNoShape">
              <a:avLst/>
            </a:prstTxWarp>
          </a:bodyPr>
          <a:lstStyle>
            <a:lvl1pPr algn="ctr" rtl="0" eaLnBrk="0" fontAlgn="base" hangingPunct="0">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Demi" pitchFamily="34" charset="0"/>
              </a:defRPr>
            </a:lvl2pPr>
            <a:lvl3pPr algn="r" rtl="0" eaLnBrk="0" fontAlgn="base" hangingPunct="0">
              <a:lnSpc>
                <a:spcPct val="90000"/>
              </a:lnSpc>
              <a:spcBef>
                <a:spcPct val="0"/>
              </a:spcBef>
              <a:spcAft>
                <a:spcPct val="0"/>
              </a:spcAft>
              <a:defRPr sz="4400">
                <a:solidFill>
                  <a:srgbClr val="FFFFCC"/>
                </a:solidFill>
                <a:latin typeface="Franklin Gothic Demi" pitchFamily="34" charset="0"/>
              </a:defRPr>
            </a:lvl3pPr>
            <a:lvl4pPr algn="r" rtl="0" eaLnBrk="0" fontAlgn="base" hangingPunct="0">
              <a:lnSpc>
                <a:spcPct val="90000"/>
              </a:lnSpc>
              <a:spcBef>
                <a:spcPct val="0"/>
              </a:spcBef>
              <a:spcAft>
                <a:spcPct val="0"/>
              </a:spcAft>
              <a:defRPr sz="4400">
                <a:solidFill>
                  <a:srgbClr val="FFFFCC"/>
                </a:solidFill>
                <a:latin typeface="Franklin Gothic Demi" pitchFamily="34" charset="0"/>
              </a:defRPr>
            </a:lvl4pPr>
            <a:lvl5pPr algn="r" rtl="0" eaLnBrk="0" fontAlgn="base" hangingPunct="0">
              <a:lnSpc>
                <a:spcPct val="90000"/>
              </a:lnSpc>
              <a:spcBef>
                <a:spcPct val="0"/>
              </a:spcBef>
              <a:spcAft>
                <a:spcPct val="0"/>
              </a:spcAft>
              <a:defRPr sz="4400">
                <a:solidFill>
                  <a:srgbClr val="FFFFCC"/>
                </a:solidFill>
                <a:latin typeface="Franklin Gothic Demi" pitchFamily="34" charset="0"/>
              </a:defRPr>
            </a:lvl5pPr>
            <a:lvl6pPr marL="45638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2753"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69131"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5506" algn="r" rtl="0" eaLnBrk="1" fontAlgn="base" hangingPunct="1">
              <a:lnSpc>
                <a:spcPct val="90000"/>
              </a:lnSpc>
              <a:spcBef>
                <a:spcPct val="0"/>
              </a:spcBef>
              <a:spcAft>
                <a:spcPct val="0"/>
              </a:spcAft>
              <a:defRPr sz="4400">
                <a:solidFill>
                  <a:srgbClr val="FFFFCC"/>
                </a:solidFill>
                <a:latin typeface="SolexBlackLiningItalic" pitchFamily="2" charset="0"/>
              </a:defRPr>
            </a:lvl9pPr>
          </a:lstStyle>
          <a:p>
            <a:pPr eaLnBrk="1" hangingPunct="1">
              <a:lnSpc>
                <a:spcPts val="4000"/>
              </a:lnSpc>
              <a:defRPr/>
            </a:pPr>
            <a:r>
              <a:rPr lang="en-US" sz="3600" b="1" dirty="0">
                <a:solidFill>
                  <a:prstClr val="black"/>
                </a:solidFill>
                <a:latin typeface="Franklin Gothic Medium" panose="020B0603020102020204" pitchFamily="34" charset="0"/>
                <a:cs typeface="Arial" panose="020B0604020202020204" pitchFamily="34" charset="0"/>
              </a:rPr>
              <a:t>Increasing Societal </a:t>
            </a:r>
            <a:r>
              <a:rPr lang="en-US" sz="3600" b="1" dirty="0">
                <a:solidFill>
                  <a:prstClr val="black"/>
                </a:solidFill>
                <a:latin typeface="Franklin Gothic Medium" panose="020B0603020102020204" pitchFamily="34" charset="0"/>
              </a:rPr>
              <a:t>Vulnerability to Environmental Hazards</a:t>
            </a:r>
          </a:p>
        </p:txBody>
      </p:sp>
      <p:grpSp>
        <p:nvGrpSpPr>
          <p:cNvPr id="13" name="Group 12"/>
          <p:cNvGrpSpPr/>
          <p:nvPr/>
        </p:nvGrpSpPr>
        <p:grpSpPr>
          <a:xfrm>
            <a:off x="228600" y="4724400"/>
            <a:ext cx="4038601" cy="1524000"/>
            <a:chOff x="533400" y="5107777"/>
            <a:chExt cx="4038601" cy="1524000"/>
          </a:xfrm>
        </p:grpSpPr>
        <p:pic>
          <p:nvPicPr>
            <p:cNvPr id="17410" name="Picture 2" descr="http://cliparts.co/cliparts/kT8/oja/kT8oja7xc.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2913" y="5107777"/>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liparts.co/cliparts/kT8/oja/kT8oja7xc.png"/>
            <p:cNvPicPr>
              <a:picLocks noChangeAspect="1" noChangeArrowheads="1"/>
            </p:cNvPicPr>
            <p:nvPr/>
          </p:nvPicPr>
          <p:blipFill>
            <a:blip r:embed="rId3" cstate="print">
              <a:duotone>
                <a:srgbClr val="C0504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449698" y="5107777"/>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cliparts.co/cliparts/kT8/oja/kT8oja7xc.png"/>
            <p:cNvPicPr>
              <a:picLocks noChangeAspect="1" noChangeArrowheads="1"/>
            </p:cNvPicPr>
            <p:nvPr/>
          </p:nvPicPr>
          <p:blipFill>
            <a:blip r:embed="rId3" cstate="print">
              <a:duotone>
                <a:srgbClr val="C0504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211698" y="5107777"/>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cliparts.co/cliparts/kT8/oja/kT8oja7xc.png"/>
            <p:cNvPicPr>
              <a:picLocks noChangeAspect="1" noChangeArrowheads="1"/>
            </p:cNvPicPr>
            <p:nvPr/>
          </p:nvPicPr>
          <p:blipFill>
            <a:blip r:embed="rId3" cstate="print">
              <a:duotone>
                <a:srgbClr val="C0504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973698" y="5107777"/>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cliparts.co/cliparts/kT8/oja/kT8oja7xc.png"/>
            <p:cNvPicPr>
              <a:picLocks noChangeAspect="1" noChangeArrowheads="1"/>
            </p:cNvPicPr>
            <p:nvPr/>
          </p:nvPicPr>
          <p:blipFill>
            <a:blip r:embed="rId3" cstate="print">
              <a:duotone>
                <a:srgbClr val="C0504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735698" y="5107777"/>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3400" y="5800780"/>
              <a:ext cx="4038601" cy="830997"/>
            </a:xfrm>
            <a:prstGeom prst="rect">
              <a:avLst/>
            </a:prstGeom>
          </p:spPr>
          <p:txBody>
            <a:bodyPr wrap="square">
              <a:spAutoFit/>
            </a:bodyPr>
            <a:lstStyle/>
            <a:p>
              <a:pPr algn="ctr"/>
              <a:r>
                <a:rPr lang="en-US" sz="1600" kern="1200" dirty="0">
                  <a:solidFill>
                    <a:prstClr val="black"/>
                  </a:solidFill>
                  <a:latin typeface="Calibri"/>
                  <a:ea typeface="+mn-ea"/>
                  <a:cs typeface="+mn-cs"/>
                </a:rPr>
                <a:t>4 out of 5 Americans live in counties that have been declared weather-related disaster areas in the past six years*</a:t>
              </a:r>
            </a:p>
          </p:txBody>
        </p:sp>
      </p:grpSp>
      <p:grpSp>
        <p:nvGrpSpPr>
          <p:cNvPr id="20" name="Group 19"/>
          <p:cNvGrpSpPr/>
          <p:nvPr/>
        </p:nvGrpSpPr>
        <p:grpSpPr>
          <a:xfrm>
            <a:off x="4708257" y="4577224"/>
            <a:ext cx="3886200" cy="1823576"/>
            <a:chOff x="5183828" y="1551925"/>
            <a:chExt cx="3886200" cy="1823576"/>
          </a:xfrm>
        </p:grpSpPr>
        <p:sp>
          <p:nvSpPr>
            <p:cNvPr id="17" name="TextBox 16"/>
            <p:cNvSpPr txBox="1"/>
            <p:nvPr/>
          </p:nvSpPr>
          <p:spPr>
            <a:xfrm>
              <a:off x="5183828" y="1551925"/>
              <a:ext cx="3886200" cy="1823576"/>
            </a:xfrm>
            <a:prstGeom prst="rect">
              <a:avLst/>
            </a:prstGeom>
            <a:noFill/>
            <a:ln w="25400">
              <a:noFill/>
            </a:ln>
          </p:spPr>
          <p:txBody>
            <a:bodyPr wrap="square">
              <a:spAutoFit/>
            </a:bodyPr>
            <a:lstStyle/>
            <a:p>
              <a:pPr algn="ctr" fontAlgn="base">
                <a:spcBef>
                  <a:spcPts val="600"/>
                </a:spcBef>
                <a:spcAft>
                  <a:spcPts val="300"/>
                </a:spcAft>
                <a:defRPr/>
              </a:pPr>
              <a:r>
                <a:rPr lang="en-US" sz="1800" b="1" u="sng" kern="1200" dirty="0">
                  <a:solidFill>
                    <a:prstClr val="black"/>
                  </a:solidFill>
                  <a:latin typeface="Calibri" pitchFamily="34" charset="0"/>
                  <a:ea typeface="+mn-ea"/>
                  <a:cs typeface="Calibri" pitchFamily="34" charset="0"/>
                </a:rPr>
                <a:t>Factors contributing to increased risk</a:t>
              </a:r>
              <a:endParaRPr lang="en-US" sz="900" b="1" u="sng" kern="1200" dirty="0">
                <a:solidFill>
                  <a:prstClr val="black"/>
                </a:solidFill>
                <a:latin typeface="Calibri" pitchFamily="34" charset="0"/>
                <a:ea typeface="+mn-ea"/>
                <a:cs typeface="Calibri" pitchFamily="34" charset="0"/>
              </a:endParaRPr>
            </a:p>
            <a:p>
              <a:pPr marL="822960" indent="-342900" fontAlgn="base">
                <a:spcBef>
                  <a:spcPts val="600"/>
                </a:spcBef>
                <a:spcAft>
                  <a:spcPct val="0"/>
                </a:spcAft>
                <a:buClr>
                  <a:srgbClr val="C00000"/>
                </a:buClr>
                <a:buSzPct val="125000"/>
                <a:buFont typeface="Wingdings" panose="05000000000000000000" pitchFamily="2" charset="2"/>
                <a:buChar char="ü"/>
                <a:defRPr/>
              </a:pPr>
              <a:r>
                <a:rPr lang="en-US" sz="1800" b="1" kern="1200" dirty="0">
                  <a:solidFill>
                    <a:prstClr val="black"/>
                  </a:solidFill>
                  <a:latin typeface="Calibri" pitchFamily="34" charset="0"/>
                  <a:ea typeface="+mn-ea"/>
                  <a:cs typeface="Calibri" pitchFamily="34" charset="0"/>
                </a:rPr>
                <a:t>Increasing population</a:t>
              </a:r>
            </a:p>
            <a:p>
              <a:pPr marL="822960" indent="-342900" fontAlgn="base">
                <a:spcBef>
                  <a:spcPts val="600"/>
                </a:spcBef>
                <a:spcAft>
                  <a:spcPct val="0"/>
                </a:spcAft>
                <a:buClr>
                  <a:srgbClr val="C00000"/>
                </a:buClr>
                <a:buSzPct val="125000"/>
                <a:buFont typeface="Wingdings" panose="05000000000000000000" pitchFamily="2" charset="2"/>
                <a:buChar char="ü"/>
                <a:defRPr/>
              </a:pPr>
              <a:r>
                <a:rPr lang="en-US" sz="1800" b="1" kern="1200" dirty="0">
                  <a:solidFill>
                    <a:prstClr val="black"/>
                  </a:solidFill>
                  <a:latin typeface="Calibri" pitchFamily="34" charset="0"/>
                  <a:ea typeface="+mn-ea"/>
                  <a:cs typeface="Calibri" pitchFamily="34" charset="0"/>
                </a:rPr>
                <a:t>Increasing vulnerability </a:t>
              </a:r>
            </a:p>
            <a:p>
              <a:pPr marL="822960" indent="-342900" fontAlgn="base">
                <a:spcBef>
                  <a:spcPts val="600"/>
                </a:spcBef>
                <a:spcAft>
                  <a:spcPct val="0"/>
                </a:spcAft>
                <a:buClr>
                  <a:srgbClr val="C00000"/>
                </a:buClr>
                <a:buSzPct val="125000"/>
                <a:buFont typeface="Wingdings" panose="05000000000000000000" pitchFamily="2" charset="2"/>
                <a:buChar char="ü"/>
                <a:defRPr/>
              </a:pPr>
              <a:r>
                <a:rPr lang="en-US" sz="1800" b="1" kern="1200" dirty="0">
                  <a:solidFill>
                    <a:prstClr val="black"/>
                  </a:solidFill>
                  <a:latin typeface="Calibri" pitchFamily="34" charset="0"/>
                  <a:ea typeface="+mn-ea"/>
                  <a:cs typeface="Calibri" pitchFamily="34" charset="0"/>
                </a:rPr>
                <a:t>More infrastructure at risk</a:t>
              </a:r>
            </a:p>
            <a:p>
              <a:pPr marL="822960" indent="-342900" fontAlgn="base">
                <a:spcBef>
                  <a:spcPts val="600"/>
                </a:spcBef>
                <a:spcAft>
                  <a:spcPct val="0"/>
                </a:spcAft>
                <a:buClr>
                  <a:srgbClr val="C00000"/>
                </a:buClr>
                <a:buSzPct val="125000"/>
                <a:buFont typeface="Wingdings" panose="05000000000000000000" pitchFamily="2" charset="2"/>
                <a:buChar char="ü"/>
                <a:defRPr/>
              </a:pPr>
              <a:r>
                <a:rPr lang="en-US" sz="1800" b="1" kern="1200" dirty="0">
                  <a:solidFill>
                    <a:prstClr val="black"/>
                  </a:solidFill>
                  <a:latin typeface="Calibri" pitchFamily="34" charset="0"/>
                  <a:ea typeface="+mn-ea"/>
                  <a:cs typeface="Calibri" pitchFamily="34" charset="0"/>
                </a:rPr>
                <a:t>Signs of climate change</a:t>
              </a:r>
            </a:p>
          </p:txBody>
        </p:sp>
        <p:sp>
          <p:nvSpPr>
            <p:cNvPr id="18" name="Rectangle 17"/>
            <p:cNvSpPr/>
            <p:nvPr/>
          </p:nvSpPr>
          <p:spPr>
            <a:xfrm>
              <a:off x="5717228" y="1933675"/>
              <a:ext cx="229628" cy="2761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21" name="Rectangle 20"/>
            <p:cNvSpPr/>
            <p:nvPr/>
          </p:nvSpPr>
          <p:spPr>
            <a:xfrm>
              <a:off x="5718256" y="2286000"/>
              <a:ext cx="229628" cy="2761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22" name="Rectangle 21"/>
            <p:cNvSpPr/>
            <p:nvPr/>
          </p:nvSpPr>
          <p:spPr>
            <a:xfrm>
              <a:off x="5718256" y="2667000"/>
              <a:ext cx="229628" cy="2761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23" name="Rectangle 22"/>
            <p:cNvSpPr/>
            <p:nvPr/>
          </p:nvSpPr>
          <p:spPr>
            <a:xfrm>
              <a:off x="5718256" y="3000475"/>
              <a:ext cx="229628" cy="2761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7415" name="Rectangle 17414"/>
          <p:cNvSpPr/>
          <p:nvPr/>
        </p:nvSpPr>
        <p:spPr>
          <a:xfrm>
            <a:off x="575029" y="1371600"/>
            <a:ext cx="3143424" cy="461665"/>
          </a:xfrm>
          <a:prstGeom prst="rect">
            <a:avLst/>
          </a:prstGeom>
        </p:spPr>
        <p:txBody>
          <a:bodyPr wrap="square">
            <a:spAutoFit/>
          </a:bodyPr>
          <a:lstStyle/>
          <a:p>
            <a:pPr lvl="1" algn="ctr" fontAlgn="base">
              <a:spcBef>
                <a:spcPct val="0"/>
              </a:spcBef>
              <a:spcAft>
                <a:spcPct val="0"/>
              </a:spcAft>
              <a:buSzPct val="120000"/>
            </a:pPr>
            <a:r>
              <a:rPr lang="en-US" altLang="en-US" sz="2400" b="1" u="sng" kern="1200" dirty="0">
                <a:solidFill>
                  <a:prstClr val="white"/>
                </a:solidFill>
                <a:effectLst>
                  <a:glow rad="76200">
                    <a:prstClr val="black">
                      <a:alpha val="75000"/>
                    </a:prstClr>
                  </a:glow>
                </a:effectLst>
                <a:latin typeface="Calibri" pitchFamily="34" charset="0"/>
                <a:ea typeface="ＭＳ Ｐゴシック" pitchFamily="34" charset="-128"/>
                <a:cs typeface="Arial" pitchFamily="34" charset="0"/>
              </a:rPr>
              <a:t>Average Year</a:t>
            </a:r>
          </a:p>
        </p:txBody>
      </p:sp>
      <p:grpSp>
        <p:nvGrpSpPr>
          <p:cNvPr id="56" name="Group 55"/>
          <p:cNvGrpSpPr/>
          <p:nvPr/>
        </p:nvGrpSpPr>
        <p:grpSpPr>
          <a:xfrm>
            <a:off x="533400" y="1896192"/>
            <a:ext cx="3194918" cy="2371008"/>
            <a:chOff x="5526252" y="3956842"/>
            <a:chExt cx="2938269" cy="2069263"/>
          </a:xfrm>
        </p:grpSpPr>
        <p:pic>
          <p:nvPicPr>
            <p:cNvPr id="57" name="Picture 9" descr="W:\Movies, Images and Sounds\Weather\Hurricanes\Hurricane Damage\Katrina 2005\FEMA Wet Traffic.jpg"/>
            <p:cNvPicPr>
              <a:picLocks noChangeAspect="1" noChangeArrowheads="1"/>
            </p:cNvPicPr>
            <p:nvPr/>
          </p:nvPicPr>
          <p:blipFill>
            <a:blip r:embed="rId4">
              <a:duotone>
                <a:srgbClr val="C0504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097175" y="5086592"/>
              <a:ext cx="1367346" cy="933956"/>
            </a:xfrm>
            <a:prstGeom prst="rect">
              <a:avLst/>
            </a:prstGeom>
            <a:noFill/>
            <a:ln w="12700" cmpd="sng">
              <a:solidFill>
                <a:sysClr val="windowText" lastClr="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58" name="Picture 18" descr="C:\Users\Sean\AppData\Local\Microsoft\Windows\Temporary Internet Files\Content.IE5\36QB4J83\MPj04069410000[1].jpg"/>
            <p:cNvPicPr>
              <a:picLocks noChangeArrowheads="1"/>
            </p:cNvPicPr>
            <p:nvPr/>
          </p:nvPicPr>
          <p:blipFill>
            <a:blip r:embed="rId5">
              <a:duotone>
                <a:srgbClr val="C0504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564537" y="5081034"/>
              <a:ext cx="1332612" cy="945071"/>
            </a:xfrm>
            <a:prstGeom prst="rect">
              <a:avLst/>
            </a:prstGeom>
            <a:noFill/>
            <a:ln w="12700" cmpd="sng">
              <a:solidFill>
                <a:sysClr val="windowText" lastClr="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59" name="Picture 10" descr="W:\Movies, Images and Sounds\Weather\Hurricanes\Hurricane Weather\Katrina 2005\Katrina1545zD-050828-1kg12SMALL.jpg"/>
            <p:cNvPicPr>
              <a:picLocks noChangeAspect="1" noChangeArrowheads="1"/>
            </p:cNvPicPr>
            <p:nvPr/>
          </p:nvPicPr>
          <p:blipFill>
            <a:blip r:embed="rId6">
              <a:duotone>
                <a:srgbClr val="C0504D">
                  <a:shade val="45000"/>
                  <a:satMod val="135000"/>
                </a:srgbClr>
                <a:prstClr val="white"/>
              </a:duotone>
              <a:extLst>
                <a:ext uri="{28A0092B-C50C-407E-A947-70E740481C1C}">
                  <a14:useLocalDpi xmlns:a14="http://schemas.microsoft.com/office/drawing/2010/main" val="0"/>
                </a:ext>
              </a:extLst>
            </a:blip>
            <a:srcRect l="5479" r="6850"/>
            <a:stretch>
              <a:fillRect/>
            </a:stretch>
          </p:blipFill>
          <p:spPr bwMode="auto">
            <a:xfrm>
              <a:off x="7097175" y="3968740"/>
              <a:ext cx="1333404" cy="919224"/>
            </a:xfrm>
            <a:prstGeom prst="rect">
              <a:avLst/>
            </a:prstGeom>
            <a:noFill/>
            <a:ln w="12700" cmpd="sng">
              <a:solidFill>
                <a:sysClr val="windowText" lastClr="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60" name="Picture 11" descr="16thAndFlorida_LightningStrike_WP.jpg"/>
            <p:cNvPicPr>
              <a:picLocks noChangeAspect="1"/>
            </p:cNvPicPr>
            <p:nvPr/>
          </p:nvPicPr>
          <p:blipFill>
            <a:blip r:embed="rId7">
              <a:duotone>
                <a:srgbClr val="C0504D">
                  <a:shade val="45000"/>
                  <a:satMod val="135000"/>
                </a:srgbClr>
                <a:prstClr val="white"/>
              </a:duotone>
              <a:extLst>
                <a:ext uri="{28A0092B-C50C-407E-A947-70E740481C1C}">
                  <a14:useLocalDpi xmlns:a14="http://schemas.microsoft.com/office/drawing/2010/main" val="0"/>
                </a:ext>
              </a:extLst>
            </a:blip>
            <a:srcRect t="7574"/>
            <a:stretch>
              <a:fillRect/>
            </a:stretch>
          </p:blipFill>
          <p:spPr bwMode="auto">
            <a:xfrm>
              <a:off x="5576850" y="3962400"/>
              <a:ext cx="1333402" cy="925564"/>
            </a:xfrm>
            <a:prstGeom prst="rect">
              <a:avLst/>
            </a:prstGeom>
            <a:noFill/>
            <a:ln w="12700" cmpd="sng">
              <a:solidFill>
                <a:sysClr val="windowText" lastClr="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61" name="Rectangle 13"/>
            <p:cNvSpPr>
              <a:spLocks noChangeArrowheads="1"/>
            </p:cNvSpPr>
            <p:nvPr/>
          </p:nvSpPr>
          <p:spPr bwMode="auto">
            <a:xfrm>
              <a:off x="7097175" y="3956842"/>
              <a:ext cx="1333404" cy="92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marL="342900" indent="-342900" eaLnBrk="0" hangingPunct="0">
                <a:lnSpc>
                  <a:spcPct val="90000"/>
                </a:lnSpc>
                <a:spcBef>
                  <a:spcPct val="75000"/>
                </a:spcBef>
                <a:defRPr sz="2800">
                  <a:solidFill>
                    <a:srgbClr val="083763"/>
                  </a:solidFill>
                  <a:latin typeface="Franklin Gothic Medium" pitchFamily="34" charset="0"/>
                </a:defRPr>
              </a:lvl1pPr>
              <a:lvl2pPr marL="1588" indent="-1588" eaLnBrk="0" hangingPunct="0">
                <a:spcBef>
                  <a:spcPct val="5000"/>
                </a:spcBef>
                <a:buBlip>
                  <a:blip r:embed="rId8"/>
                </a:buBlip>
                <a:defRPr sz="2000">
                  <a:solidFill>
                    <a:srgbClr val="083763"/>
                  </a:solidFill>
                  <a:latin typeface="Franklin Gothic Medium Cond" pitchFamily="34" charset="0"/>
                </a:defRPr>
              </a:lvl2pPr>
              <a:lvl3pPr marL="1143000" indent="-228600" eaLnBrk="0" hangingPunct="0">
                <a:spcBef>
                  <a:spcPct val="5000"/>
                </a:spcBef>
                <a:buBlip>
                  <a:blip r:embed="rId9"/>
                </a:buBlip>
                <a:defRPr>
                  <a:solidFill>
                    <a:srgbClr val="083763"/>
                  </a:solidFill>
                  <a:latin typeface="Franklin Gothic Medium Cond" pitchFamily="34" charset="0"/>
                </a:defRPr>
              </a:lvl3pPr>
              <a:lvl4pPr marL="1600200" indent="-228600" eaLnBrk="0" hangingPunct="0">
                <a:spcBef>
                  <a:spcPct val="5000"/>
                </a:spcBef>
                <a:buBlip>
                  <a:blip r:embed="rId10"/>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lvl="1" algn="ctr" eaLnBrk="1" fontAlgn="base" hangingPunct="1">
                <a:spcBef>
                  <a:spcPct val="0"/>
                </a:spcBef>
                <a:spcAft>
                  <a:spcPct val="0"/>
                </a:spcAft>
                <a:buSzPct val="120000"/>
                <a:buFontTx/>
                <a:buNone/>
                <a:defRPr/>
              </a:pPr>
              <a:r>
                <a:rPr lang="en-US" altLang="en-US" b="1" dirty="0">
                  <a:solidFill>
                    <a:prstClr val="black"/>
                  </a:solidFill>
                  <a:effectLst>
                    <a:glow rad="76200">
                      <a:prstClr val="white">
                        <a:alpha val="75000"/>
                      </a:prstClr>
                    </a:glow>
                  </a:effectLst>
                  <a:latin typeface="Calibri" pitchFamily="34" charset="0"/>
                  <a:ea typeface="ＭＳ Ｐゴシック" pitchFamily="34" charset="-128"/>
                  <a:cs typeface="Arial" pitchFamily="34" charset="0"/>
                </a:rPr>
                <a:t>6 Atlantic</a:t>
              </a:r>
            </a:p>
            <a:p>
              <a:pPr lvl="1" algn="ctr" eaLnBrk="1" fontAlgn="base" hangingPunct="1">
                <a:spcBef>
                  <a:spcPct val="0"/>
                </a:spcBef>
                <a:spcAft>
                  <a:spcPct val="0"/>
                </a:spcAft>
                <a:buSzPct val="120000"/>
                <a:buFontTx/>
                <a:buNone/>
                <a:defRPr/>
              </a:pPr>
              <a:r>
                <a:rPr lang="en-US" altLang="en-US" b="1" dirty="0">
                  <a:solidFill>
                    <a:prstClr val="black"/>
                  </a:solidFill>
                  <a:effectLst>
                    <a:glow rad="76200">
                      <a:prstClr val="white">
                        <a:alpha val="75000"/>
                      </a:prstClr>
                    </a:glow>
                  </a:effectLst>
                  <a:latin typeface="Calibri" pitchFamily="34" charset="0"/>
                  <a:ea typeface="ＭＳ Ｐゴシック" pitchFamily="34" charset="-128"/>
                  <a:cs typeface="Arial" pitchFamily="34" charset="0"/>
                </a:rPr>
                <a:t>Hurricanes</a:t>
              </a:r>
            </a:p>
          </p:txBody>
        </p:sp>
        <p:sp>
          <p:nvSpPr>
            <p:cNvPr id="62" name="Rectangle 13"/>
            <p:cNvSpPr>
              <a:spLocks noChangeArrowheads="1"/>
            </p:cNvSpPr>
            <p:nvPr/>
          </p:nvSpPr>
          <p:spPr bwMode="auto">
            <a:xfrm>
              <a:off x="5576848" y="3957530"/>
              <a:ext cx="1333404" cy="92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marL="342900" indent="-342900" eaLnBrk="0" hangingPunct="0">
                <a:lnSpc>
                  <a:spcPct val="90000"/>
                </a:lnSpc>
                <a:spcBef>
                  <a:spcPct val="75000"/>
                </a:spcBef>
                <a:defRPr sz="2800">
                  <a:solidFill>
                    <a:srgbClr val="083763"/>
                  </a:solidFill>
                  <a:latin typeface="Franklin Gothic Medium" pitchFamily="34" charset="0"/>
                </a:defRPr>
              </a:lvl1pPr>
              <a:lvl2pPr marL="1588" indent="-1588" eaLnBrk="0" hangingPunct="0">
                <a:spcBef>
                  <a:spcPct val="5000"/>
                </a:spcBef>
                <a:buBlip>
                  <a:blip r:embed="rId8"/>
                </a:buBlip>
                <a:defRPr sz="2000">
                  <a:solidFill>
                    <a:srgbClr val="083763"/>
                  </a:solidFill>
                  <a:latin typeface="Franklin Gothic Medium Cond" pitchFamily="34" charset="0"/>
                </a:defRPr>
              </a:lvl2pPr>
              <a:lvl3pPr marL="1143000" indent="-228600" eaLnBrk="0" hangingPunct="0">
                <a:spcBef>
                  <a:spcPct val="5000"/>
                </a:spcBef>
                <a:buBlip>
                  <a:blip r:embed="rId9"/>
                </a:buBlip>
                <a:defRPr>
                  <a:solidFill>
                    <a:srgbClr val="083763"/>
                  </a:solidFill>
                  <a:latin typeface="Franklin Gothic Medium Cond" pitchFamily="34" charset="0"/>
                </a:defRPr>
              </a:lvl3pPr>
              <a:lvl4pPr marL="1600200" indent="-228600" eaLnBrk="0" hangingPunct="0">
                <a:spcBef>
                  <a:spcPct val="5000"/>
                </a:spcBef>
                <a:buBlip>
                  <a:blip r:embed="rId10"/>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lvl="1" algn="ctr" eaLnBrk="1" fontAlgn="base" hangingPunct="1">
                <a:spcBef>
                  <a:spcPct val="0"/>
                </a:spcBef>
                <a:spcAft>
                  <a:spcPct val="0"/>
                </a:spcAft>
                <a:buSzPct val="120000"/>
                <a:buFontTx/>
                <a:buNone/>
                <a:defRPr/>
              </a:pPr>
              <a:r>
                <a:rPr lang="en-US" altLang="en-US" b="1" dirty="0">
                  <a:solidFill>
                    <a:prstClr val="black"/>
                  </a:solidFill>
                  <a:effectLst>
                    <a:glow rad="76200">
                      <a:prstClr val="white">
                        <a:alpha val="75000"/>
                      </a:prstClr>
                    </a:glow>
                  </a:effectLst>
                  <a:latin typeface="Calibri" pitchFamily="34" charset="0"/>
                  <a:ea typeface="ＭＳ Ｐゴシック" pitchFamily="34" charset="-128"/>
                  <a:cs typeface="Arial" pitchFamily="34" charset="0"/>
                </a:rPr>
                <a:t>26,000</a:t>
              </a:r>
            </a:p>
            <a:p>
              <a:pPr lvl="1" algn="ctr" eaLnBrk="1" fontAlgn="base" hangingPunct="1">
                <a:lnSpc>
                  <a:spcPts val="1800"/>
                </a:lnSpc>
                <a:spcBef>
                  <a:spcPct val="0"/>
                </a:spcBef>
                <a:spcAft>
                  <a:spcPct val="0"/>
                </a:spcAft>
                <a:buSzPct val="120000"/>
                <a:buFontTx/>
                <a:buNone/>
                <a:defRPr/>
              </a:pPr>
              <a:r>
                <a:rPr lang="en-US" altLang="en-US" b="1" dirty="0">
                  <a:solidFill>
                    <a:prstClr val="black"/>
                  </a:solidFill>
                  <a:effectLst>
                    <a:glow rad="76200">
                      <a:prstClr val="white">
                        <a:alpha val="75000"/>
                      </a:prstClr>
                    </a:glow>
                  </a:effectLst>
                  <a:latin typeface="Calibri" pitchFamily="34" charset="0"/>
                  <a:ea typeface="ＭＳ Ｐゴシック" pitchFamily="34" charset="-128"/>
                  <a:cs typeface="Arial" pitchFamily="34" charset="0"/>
                </a:rPr>
                <a:t>Severe</a:t>
              </a:r>
            </a:p>
            <a:p>
              <a:pPr lvl="1" algn="ctr" eaLnBrk="1" fontAlgn="base" hangingPunct="1">
                <a:lnSpc>
                  <a:spcPts val="1800"/>
                </a:lnSpc>
                <a:spcBef>
                  <a:spcPct val="0"/>
                </a:spcBef>
                <a:spcAft>
                  <a:spcPct val="0"/>
                </a:spcAft>
                <a:buSzPct val="120000"/>
                <a:buFontTx/>
                <a:buNone/>
                <a:defRPr/>
              </a:pPr>
              <a:r>
                <a:rPr lang="en-US" altLang="en-US" b="1" dirty="0">
                  <a:solidFill>
                    <a:prstClr val="black"/>
                  </a:solidFill>
                  <a:effectLst>
                    <a:glow rad="76200">
                      <a:prstClr val="white">
                        <a:alpha val="75000"/>
                      </a:prstClr>
                    </a:glow>
                  </a:effectLst>
                  <a:latin typeface="Calibri" pitchFamily="34" charset="0"/>
                  <a:ea typeface="ＭＳ Ｐゴシック" pitchFamily="34" charset="-128"/>
                  <a:cs typeface="Arial" pitchFamily="34" charset="0"/>
                </a:rPr>
                <a:t>Storms</a:t>
              </a:r>
            </a:p>
          </p:txBody>
        </p:sp>
        <p:sp>
          <p:nvSpPr>
            <p:cNvPr id="63" name="Rectangle 13"/>
            <p:cNvSpPr>
              <a:spLocks noChangeArrowheads="1"/>
            </p:cNvSpPr>
            <p:nvPr/>
          </p:nvSpPr>
          <p:spPr bwMode="auto">
            <a:xfrm>
              <a:off x="5526252" y="5069666"/>
              <a:ext cx="1370897" cy="950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ormAutofit/>
            </a:bodyPr>
            <a:lstStyle>
              <a:lvl1pPr marL="342900" indent="-342900" eaLnBrk="0" hangingPunct="0">
                <a:lnSpc>
                  <a:spcPct val="90000"/>
                </a:lnSpc>
                <a:spcBef>
                  <a:spcPct val="75000"/>
                </a:spcBef>
                <a:defRPr sz="2800">
                  <a:solidFill>
                    <a:srgbClr val="083763"/>
                  </a:solidFill>
                  <a:latin typeface="Franklin Gothic Medium" pitchFamily="34" charset="0"/>
                </a:defRPr>
              </a:lvl1pPr>
              <a:lvl2pPr marL="1588" indent="-1588" eaLnBrk="0" hangingPunct="0">
                <a:spcBef>
                  <a:spcPct val="5000"/>
                </a:spcBef>
                <a:buBlip>
                  <a:blip r:embed="rId8"/>
                </a:buBlip>
                <a:defRPr sz="2000">
                  <a:solidFill>
                    <a:srgbClr val="083763"/>
                  </a:solidFill>
                  <a:latin typeface="Franklin Gothic Medium Cond" pitchFamily="34" charset="0"/>
                </a:defRPr>
              </a:lvl2pPr>
              <a:lvl3pPr marL="1143000" indent="-228600" eaLnBrk="0" hangingPunct="0">
                <a:spcBef>
                  <a:spcPct val="5000"/>
                </a:spcBef>
                <a:buBlip>
                  <a:blip r:embed="rId9"/>
                </a:buBlip>
                <a:defRPr>
                  <a:solidFill>
                    <a:srgbClr val="083763"/>
                  </a:solidFill>
                  <a:latin typeface="Franklin Gothic Medium Cond" pitchFamily="34" charset="0"/>
                </a:defRPr>
              </a:lvl3pPr>
              <a:lvl4pPr marL="1600200" indent="-228600" eaLnBrk="0" hangingPunct="0">
                <a:spcBef>
                  <a:spcPct val="5000"/>
                </a:spcBef>
                <a:buBlip>
                  <a:blip r:embed="rId10"/>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lvl="1" algn="ctr" eaLnBrk="1" fontAlgn="base" hangingPunct="1">
                <a:spcBef>
                  <a:spcPct val="0"/>
                </a:spcBef>
                <a:spcAft>
                  <a:spcPct val="0"/>
                </a:spcAft>
                <a:buSzPct val="120000"/>
                <a:buFontTx/>
                <a:buNone/>
                <a:defRPr/>
              </a:pPr>
              <a:r>
                <a:rPr lang="en-US" altLang="en-US" b="1" dirty="0">
                  <a:solidFill>
                    <a:prstClr val="black"/>
                  </a:solidFill>
                  <a:effectLst>
                    <a:glow rad="76200">
                      <a:prstClr val="white">
                        <a:alpha val="75000"/>
                      </a:prstClr>
                    </a:glow>
                  </a:effectLst>
                  <a:latin typeface="Calibri" pitchFamily="34" charset="0"/>
                  <a:ea typeface="ＭＳ Ｐゴシック" pitchFamily="34" charset="-128"/>
                  <a:cs typeface="Arial" pitchFamily="34" charset="0"/>
                </a:rPr>
                <a:t>1,300 </a:t>
              </a:r>
            </a:p>
            <a:p>
              <a:pPr lvl="1" algn="ctr" eaLnBrk="1" fontAlgn="base" hangingPunct="1">
                <a:spcBef>
                  <a:spcPct val="0"/>
                </a:spcBef>
                <a:spcAft>
                  <a:spcPct val="0"/>
                </a:spcAft>
                <a:buSzPct val="120000"/>
                <a:buFontTx/>
                <a:buNone/>
                <a:defRPr/>
              </a:pPr>
              <a:r>
                <a:rPr lang="en-US" altLang="en-US" b="1" dirty="0">
                  <a:solidFill>
                    <a:prstClr val="black"/>
                  </a:solidFill>
                  <a:effectLst>
                    <a:glow rad="76200">
                      <a:prstClr val="white">
                        <a:alpha val="75000"/>
                      </a:prstClr>
                    </a:glow>
                  </a:effectLst>
                  <a:latin typeface="Calibri" pitchFamily="34" charset="0"/>
                  <a:ea typeface="ＭＳ Ｐゴシック" pitchFamily="34" charset="-128"/>
                  <a:cs typeface="Arial" pitchFamily="34" charset="0"/>
                </a:rPr>
                <a:t>Tornadoes</a:t>
              </a:r>
            </a:p>
          </p:txBody>
        </p:sp>
        <p:sp>
          <p:nvSpPr>
            <p:cNvPr id="64" name="Rectangle 13"/>
            <p:cNvSpPr>
              <a:spLocks noChangeArrowheads="1"/>
            </p:cNvSpPr>
            <p:nvPr/>
          </p:nvSpPr>
          <p:spPr bwMode="auto">
            <a:xfrm>
              <a:off x="7097175" y="5081034"/>
              <a:ext cx="1333404" cy="92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ormAutofit/>
            </a:bodyPr>
            <a:lstStyle>
              <a:lvl1pPr marL="342900" indent="-342900" eaLnBrk="0" hangingPunct="0">
                <a:lnSpc>
                  <a:spcPct val="90000"/>
                </a:lnSpc>
                <a:spcBef>
                  <a:spcPct val="75000"/>
                </a:spcBef>
                <a:defRPr sz="2800">
                  <a:solidFill>
                    <a:srgbClr val="083763"/>
                  </a:solidFill>
                  <a:latin typeface="Franklin Gothic Medium" pitchFamily="34" charset="0"/>
                </a:defRPr>
              </a:lvl1pPr>
              <a:lvl2pPr marL="1588" indent="-1588" eaLnBrk="0" hangingPunct="0">
                <a:spcBef>
                  <a:spcPct val="5000"/>
                </a:spcBef>
                <a:buBlip>
                  <a:blip r:embed="rId8"/>
                </a:buBlip>
                <a:defRPr sz="2000">
                  <a:solidFill>
                    <a:srgbClr val="083763"/>
                  </a:solidFill>
                  <a:latin typeface="Franklin Gothic Medium Cond" pitchFamily="34" charset="0"/>
                </a:defRPr>
              </a:lvl2pPr>
              <a:lvl3pPr marL="1143000" indent="-228600" eaLnBrk="0" hangingPunct="0">
                <a:spcBef>
                  <a:spcPct val="5000"/>
                </a:spcBef>
                <a:buBlip>
                  <a:blip r:embed="rId9"/>
                </a:buBlip>
                <a:defRPr>
                  <a:solidFill>
                    <a:srgbClr val="083763"/>
                  </a:solidFill>
                  <a:latin typeface="Franklin Gothic Medium Cond" pitchFamily="34" charset="0"/>
                </a:defRPr>
              </a:lvl3pPr>
              <a:lvl4pPr marL="1600200" indent="-228600" eaLnBrk="0" hangingPunct="0">
                <a:spcBef>
                  <a:spcPct val="5000"/>
                </a:spcBef>
                <a:buBlip>
                  <a:blip r:embed="rId10"/>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lvl="1" algn="ctr" eaLnBrk="1" fontAlgn="base" hangingPunct="1">
                <a:spcBef>
                  <a:spcPct val="0"/>
                </a:spcBef>
                <a:spcAft>
                  <a:spcPct val="0"/>
                </a:spcAft>
                <a:buSzPct val="120000"/>
                <a:buFontTx/>
                <a:buNone/>
                <a:defRPr/>
              </a:pPr>
              <a:r>
                <a:rPr lang="en-US" altLang="en-US" b="1" dirty="0">
                  <a:solidFill>
                    <a:prstClr val="black"/>
                  </a:solidFill>
                  <a:effectLst>
                    <a:glow rad="76200">
                      <a:prstClr val="white">
                        <a:alpha val="75000"/>
                      </a:prstClr>
                    </a:glow>
                  </a:effectLst>
                  <a:latin typeface="Calibri" pitchFamily="34" charset="0"/>
                  <a:ea typeface="ＭＳ Ｐゴシック" pitchFamily="34" charset="-128"/>
                  <a:cs typeface="Arial" pitchFamily="34" charset="0"/>
                </a:rPr>
                <a:t>5,000 </a:t>
              </a:r>
            </a:p>
            <a:p>
              <a:pPr lvl="1" algn="ctr" eaLnBrk="1" fontAlgn="base" hangingPunct="1">
                <a:spcBef>
                  <a:spcPct val="0"/>
                </a:spcBef>
                <a:spcAft>
                  <a:spcPct val="0"/>
                </a:spcAft>
                <a:buSzPct val="120000"/>
                <a:buFontTx/>
                <a:buNone/>
                <a:defRPr/>
              </a:pPr>
              <a:r>
                <a:rPr lang="en-US" altLang="en-US" b="1" dirty="0">
                  <a:solidFill>
                    <a:prstClr val="black"/>
                  </a:solidFill>
                  <a:effectLst>
                    <a:glow rad="76200">
                      <a:prstClr val="white">
                        <a:alpha val="75000"/>
                      </a:prstClr>
                    </a:glow>
                  </a:effectLst>
                  <a:latin typeface="Calibri" pitchFamily="34" charset="0"/>
                  <a:ea typeface="ＭＳ Ｐゴシック" pitchFamily="34" charset="-128"/>
                  <a:cs typeface="Arial" pitchFamily="34" charset="0"/>
                </a:rPr>
                <a:t>Floods</a:t>
              </a:r>
            </a:p>
          </p:txBody>
        </p:sp>
      </p:grpSp>
      <p:grpSp>
        <p:nvGrpSpPr>
          <p:cNvPr id="17424" name="Group 17423"/>
          <p:cNvGrpSpPr/>
          <p:nvPr/>
        </p:nvGrpSpPr>
        <p:grpSpPr>
          <a:xfrm>
            <a:off x="4038600" y="1397262"/>
            <a:ext cx="4941098" cy="3098538"/>
            <a:chOff x="4495800" y="1480438"/>
            <a:chExt cx="4495799" cy="2779787"/>
          </a:xfrm>
        </p:grpSpPr>
        <p:grpSp>
          <p:nvGrpSpPr>
            <p:cNvPr id="17422" name="Group 17421"/>
            <p:cNvGrpSpPr/>
            <p:nvPr/>
          </p:nvGrpSpPr>
          <p:grpSpPr>
            <a:xfrm>
              <a:off x="4495800" y="1480438"/>
              <a:ext cx="4495799" cy="2779787"/>
              <a:chOff x="479672" y="2333525"/>
              <a:chExt cx="4876799" cy="3015362"/>
            </a:xfrm>
          </p:grpSpPr>
          <p:pic>
            <p:nvPicPr>
              <p:cNvPr id="70" name="Shape 414"/>
              <p:cNvPicPr preferRelativeResize="0"/>
              <p:nvPr/>
            </p:nvPicPr>
            <p:blipFill rotWithShape="1">
              <a:blip r:embed="rId11">
                <a:alphaModFix/>
              </a:blip>
              <a:srcRect t="3553" b="11437"/>
              <a:stretch/>
            </p:blipFill>
            <p:spPr>
              <a:xfrm>
                <a:off x="479672" y="2333525"/>
                <a:ext cx="4876799" cy="3015362"/>
              </a:xfrm>
              <a:prstGeom prst="rect">
                <a:avLst/>
              </a:prstGeom>
              <a:noFill/>
              <a:ln w="31750" cap="flat" cmpd="sng">
                <a:solidFill>
                  <a:srgbClr val="1D1D1D"/>
                </a:solidFill>
                <a:prstDash val="solid"/>
                <a:round/>
                <a:headEnd type="none" w="med" len="med"/>
                <a:tailEnd type="none" w="med" len="med"/>
              </a:ln>
            </p:spPr>
          </p:pic>
          <p:sp>
            <p:nvSpPr>
              <p:cNvPr id="71" name="TextBox 70"/>
              <p:cNvSpPr txBox="1"/>
              <p:nvPr/>
            </p:nvSpPr>
            <p:spPr>
              <a:xfrm>
                <a:off x="532102" y="2349809"/>
                <a:ext cx="3169378" cy="307777"/>
              </a:xfrm>
              <a:prstGeom prst="rect">
                <a:avLst/>
              </a:prstGeom>
              <a:solidFill>
                <a:schemeClr val="tx1"/>
              </a:solidFill>
            </p:spPr>
            <p:txBody>
              <a:bodyPr wrap="square" rtlCol="0">
                <a:spAutoFit/>
              </a:bodyPr>
              <a:lstStyle/>
              <a:p>
                <a:r>
                  <a:rPr lang="en-US" b="1" kern="1200" dirty="0">
                    <a:solidFill>
                      <a:prstClr val="white"/>
                    </a:solidFill>
                    <a:latin typeface="Calibri"/>
                    <a:ea typeface="+mn-ea"/>
                    <a:cs typeface="+mn-cs"/>
                  </a:rPr>
                  <a:t>Loss Events in the US (1980-2015)</a:t>
                </a:r>
              </a:p>
            </p:txBody>
          </p:sp>
        </p:grpSp>
        <p:sp>
          <p:nvSpPr>
            <p:cNvPr id="17423" name="Rectangle 17422"/>
            <p:cNvSpPr/>
            <p:nvPr/>
          </p:nvSpPr>
          <p:spPr>
            <a:xfrm>
              <a:off x="4708257" y="4191000"/>
              <a:ext cx="4207143" cy="69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74" name="Rectangle 73"/>
            <p:cNvSpPr/>
            <p:nvPr/>
          </p:nvSpPr>
          <p:spPr>
            <a:xfrm>
              <a:off x="4708256" y="4156387"/>
              <a:ext cx="4207143" cy="69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3" name="TextBox 2"/>
          <p:cNvSpPr txBox="1"/>
          <p:nvPr/>
        </p:nvSpPr>
        <p:spPr>
          <a:xfrm>
            <a:off x="0" y="6306979"/>
            <a:ext cx="3575450" cy="246221"/>
          </a:xfrm>
          <a:prstGeom prst="rect">
            <a:avLst/>
          </a:prstGeom>
          <a:noFill/>
        </p:spPr>
        <p:txBody>
          <a:bodyPr wrap="square" rtlCol="0">
            <a:spAutoFit/>
          </a:bodyPr>
          <a:lstStyle/>
          <a:p>
            <a:r>
              <a:rPr lang="en-US" sz="1000" kern="1200" dirty="0">
                <a:solidFill>
                  <a:prstClr val="white"/>
                </a:solidFill>
                <a:latin typeface="Calibri"/>
                <a:ea typeface="+mn-ea"/>
                <a:cs typeface="+mn-cs"/>
              </a:rPr>
              <a:t>*Source: Environment America</a:t>
            </a:r>
          </a:p>
        </p:txBody>
      </p:sp>
      <p:sp>
        <p:nvSpPr>
          <p:cNvPr id="36" name="Shape 231"/>
          <p:cNvSpPr txBox="1">
            <a:spLocks/>
          </p:cNvSpPr>
          <p:nvPr/>
        </p:nvSpPr>
        <p:spPr>
          <a:xfrm>
            <a:off x="7010400" y="6553200"/>
            <a:ext cx="2133598" cy="304798"/>
          </a:xfrm>
          <a:prstGeom prst="rect">
            <a:avLst/>
          </a:prstGeom>
          <a:noFill/>
          <a:ln>
            <a:noFill/>
          </a:ln>
        </p:spPr>
        <p:txBody>
          <a:bodyPr vert="horz" lIns="91425" tIns="45700" rIns="91425" bIns="45700" rtlCol="0" anchor="t"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FFFFCC"/>
              </a:buClr>
              <a:buSzPct val="25000"/>
              <a:buFont typeface="Arial"/>
              <a:buNone/>
            </a:pPr>
            <a:fld id="{00000000-1234-1234-1234-123412341234}" type="slidenum">
              <a:rPr lang="en-US" smtClean="0">
                <a:solidFill>
                  <a:schemeClr val="tx1"/>
                </a:solidFill>
                <a:latin typeface="Franklin Gothic Book" panose="020B0503020102020204" pitchFamily="34" charset="0"/>
              </a:rPr>
              <a:pPr>
                <a:buClr>
                  <a:srgbClr val="FFFFCC"/>
                </a:buClr>
                <a:buSzPct val="25000"/>
                <a:buFont typeface="Arial"/>
                <a:buNone/>
              </a:pPr>
              <a:t>11</a:t>
            </a:fld>
            <a:endParaRPr lang="en-US"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47841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0" descr="data:image/jpeg;base64,/9j/4AAQSkZJRgABAQAAAQABAAD/2wCEAAkGBxQTEhQUExQWFBQXFxcYGBcWFRYXGBcXFBQWFxcYFxoYHSggGBwlHBQUITEhJSkrLi4uFx8zODMsNygtLiwBCgoKDg0OGhAQGiwkHCQsLCwsLCwsLCwsLCwsLCwsLCwsLCwsLCwsLCwsLCwsLCwsLCwsLCwsLCwsLCwsLCwsLP/AABEIAOEA4AMBEQACEQEDEQH/xAAcAAEAAgIDAQAAAAAAAAAAAAAAAQIDBwUGCAT/xABIEAACAQIBBQkLCgUEAwAAAAAAAQIDEQQSITFBUQUGB2FxgZGy0RMiJFNyc5OhscHwFBcjMlKCktLh8SUzQmOiFTVigxZDRP/EABsBAQACAwEBAAAAAAAAAAAAAAABBQIDBAYH/8QANxEBAAECAgcDCwQCAwAAAAAAAAECAwQRBRIxMlFxkRMhsRQVMzRBUmGBocHRJEJy8FPhBiJD/9oADAMBAAIRAxEAPwDeIAAAAAAAAAAAAAAAAAAAAAAAAAAAAAAAAAAAAAAAAAAAClaqoxcpNRildtuySWlsTOTKmmapimmM5l0ndrhHpU240Vltf1v6vMk7vnscteJiN1e4bQVyrvuzl8I2/jxdK3S39Yqo81Rwjsj3r/xOeq9XPtXVnRWGt/tzn49/i4apuxWk7upN8s5X9bNec+2XZTZt090Ux0hlobv14/VqSX3mnzWEVTHtY1Ya1Vtpjo5jc7f9iqdu/wAtbKjuulq/rNlN+un2uO9onDXP25cu7/X0d63C3+0ato1bU5PXd5L6c8fXynTRiYne7lHitC3bffa/7R9f9/3uduhNNJppp6Gs6fIdKlmJicpWCAAAAAAAAAAAAAAAAAAAAAADgd/T8AxPkP2o1XtyVhov1u3zaFb4/WVr3SAJuv3AmXFfnAhrl5wLRdtDYG+95K8Bw1/Fr13LOzuQ8JpP1u5zc2bHAAAAAAAAAAAAAAAAAAAAAAAdf3/f7fiPI96NV7clY6K9bo5tDZ9Sv7Ste5TzdoErZbtAL4uBKW32AIrargb/AN6MbYLDeah1UWdrch4HSE54q5zly5scYAAAAAAAAAAAAAAAAAAAAAB1zhDlbc+v5KXTJGq/6OVloj1uj5+DRSK17g+OMCeftAnJ+M4C3GAV/wB2B6C3rrwPDeap9VFpb3IeAx3rNz+U+LlDNyAAAAAAAAAAAAAAAAAAAAAAHXOEN/w+vyR68TVf3JWWiPW6Pn4NEq37Fc9wnMQF9XvAjkAt6gJQHoXe5G2Fw6/tU+oi0t7scnz7GTniLn8p8XImbmAAAAAAAAAAAAAAAAAAAAAAOscJH+31vudeJpv7krTQ/rdPz8Gj3xLoK57YzgL6uwAgGTtXTqAJ8XSgl6J3DXg9DzUOoi1o3YfPMV6evnPi+4yc4AAAAAAAAAAAAAAAAAAAAAB1fhKf8Pq8sOujTiNyVrob1un5+DSDXGV72olxkA1+wDJ4wIsBLVwmHo3ctfQ0vNw6qLWndh85v+lq5z4vqMmoAAAAAAAAAAAAAAAAAAAAAA6pwnPwCp5VPro0YjcW2hI/VxynwaVtf9yve0VdgFwAAA0ExtekMArUqfkR6qLanZD5xe9JVzlnJawAAAAAAAAAAAAAAAAAAAAADqvCav4fV8qHXRpxG4ttCz+rp5T4NLU6eU0syu/brK57TY5KW5cIpOc76rRWe/vDVFyZnKIXxO5dOKupN21JXemwRTcmZ2Kz3Iio3y3ovbJV/b6gmLk55ZMdPcjKjfKzf8lZoJm5lOT4qtFJXve97ZrPZrIbInvehtyauVQpS204Ppii2p76YfO8RTq3a4+M+L6zJpAAAAAAAAAAABixeJjThKc2owirtvUiJmIjOWdu3VcqimmM5lw3/mWC8fHN/wAZ9hr7e3xdvmrF+54flK34YJq6xEGvvdg7e3xR5rxf+OfoyLfXg27fKKd3tdvaT21HFjOjcV/jlmjvhwrdliKV/OR7Se1o4wwnA4mP/OrpLKt2MO1dV6VvOR7Sdeniw8lv+5V0k/1jD+Ppekj2jXp4p8lv+5V0ldbp0X/7af449o16eLHye7H7J6SiW6tBaa1P0ke0a9PFMYa9Oyiekuub+8bSrYKpCFWnKTcbJTTbtNPQtOg036qZonKVnoqxdt4qmqqiYjv2x8GqobnSiry0vUnq+LHA9ZrxOxTuklrX6cZCcolMMQ1peYGrC/yl6NXrvzagjVhHd282laOfUDJCwDm+958p6OQlM1xG1ube5unRjhaEZVqeVGnCLTnG90knfOWNuunVjveJxuGvVYiuqKJyzn2S5RbqUfHU/SR7TZr08XJ5Ne9yekrxx9J6KkHyTj2k60cUTZuRtpnpJ8vpeMh+OPaNaOKOxue7PQ+XU/GQ/HHtGtHE7G57s9Ef6hS8bT/HHtI1o4p7C77s9JQ90qOjutO/lx7RrU8TsLvuz0k/1Gj42n+OPaNaOJ2F33Z6SiW6lFaa1NctSPaNanimMPenZRPSX1RkmrrOnoa1mTVMZd0pCADW/C9uy4xp4aL+t9JPkTagulN/dRyYqvZS9JoDDZzVfn2d0ff+/Fq5ze39DjemHNvWBMajQFu6v7XMrkCY1paE7epAyT3d6b59XEDJPyietvp+LEoyhlwmIs1e9los2veRkiqODkamPjlZSvdK1r97y22ksIonLJ8uI3QyrNX6b37SGUUZPjlibjJlko64ySnu4yMl41/jWEZPrw+JsrX53pDGYfUsUsiym1La1fXsDHVnN8WKx0m7Rk7fGwM4pYPlc/ty6dATlCflU3ncnyokyhV4iV9PvIyTkfKJfabGRkh129YyELENfHvGQt8pfxpJyMm4uDPdvu+G7lJ/SUbLjcHfIefka5jvw9edOXB4/TeF7K92kbKvH2/l3A6FKAaC38bod2xteV7pTcFyU+8zc8X0lZdnWrmXvdHWeywtFPwz697geg1u1LV9FvYgIv8AFgJ5bdIE22IBzc4C21ATyJgTlAY5NsmBF2wlGkCVsAjK1E5DJGTMULt7cwFVygWXL6gGkBlavUAatrAhsCMoCL21+4Dt3Bjj+5Y2CbsqilBrbfvo+tLpZusVZV81Xpiz2mFqn209/wCfo3WWLxKJOyYTDzViauVOUvtScr+U2/eVMvpFNOrERw7mOxCUPiQEoBYCY8S5gDALnAlICGwKMmEqyJEsCGBGrjJSvTMZRLIs7IQyStYgV6CQ06wGUA9YFWAygJTtx/HGB9m4dZwxFGSeirTf+aMqZyqhqxFOtarp4xPg9Flq+dK1FmfIExteaakLNp6U2uh2ZUy+kxOferbaiAa2ICMwC3EBIE9NwCYFpz1fDAxtEiIhKCQ5QKkgErxMZQvHoIQlAHzAGuT2AL8gDlAWAdAC2fPb2oD6dzI3rUrae6Q66MqdsNd3uoq5T4PR5avnIB59344LuONxELW+kco7Mmp366xWXYyrmHv9H3e1w1FXwy6dzhka3WP41gAHx+wACwEXuAUrAVb0EpSncCHnJEaRsFbt5iQvqAvF6jGRaK1EISgJsBFti5gAE8oACAJttQHO7xsF3XHUFa6U8t8kE5X6UjbajOuHDpK72eFrn4Zde5vssngwDWPDBuN/LxUVmS7nU6fo2+dyXOjkxNH7npdAYresTzj7/lrLK4zkyelMq2sjIOcJFNPX+gyE5VtYQLlAnKvrAxVMxlCYY7PmJSKYyGRyIQiVtoSl22hCJNA71HInITGTvoGQzU2YySu+QhCLbOgAAAAAF9vYBs/ge3MzVsQ1ptTg82rPNrnyVzHZhqdtTzP/ACC/302Y5z9myjrebAMOMwsKsJU6kVKEk1JPWmRMZxlLOiuqiqKqZymHU5cGmBeqrxLuj95q7CjgsfPOL976QLgzwK0RqekkOwo4HnjF+99IVfBjgPs1PSyJ7Cg884v3vpBPgywT1VV/2P3ojsKExpnFx+76Qx/Ndg/tVl9+P5R5PQy894rjHRilwVYXxtf8UPyEeT0Mo07ifh0UlwUYbVWrr0f5CPJ6WUaexHCP782SnwVYRaaleXLKCt0QJ8npROncTOzLo4bffwe4fDYWpWpzquUcmylKLWeST0RW013bVNNOcO3R+lr9+/FuvLKc/Y1pKnY5s3o1MokMoG1CkE55piyBkjSuxnkNu7icHODq4ejUl3VTnThKVqma8opuyazaTsos0zTEy8litL4m3eropmMomY2Ps+a/Bf3vSfoZdhQ0efMXxjpB81+C21vSL8o7Cg894vjHSE/Nhgf73pP0HYUI894vjHSEfNfgttb0n6DsKE+e8XxjpDDLgrwnjK6+9D8hHk9DKNOYr4dFHwUYXx1fpp/kHk9LLz9ieEdF/mqwlv5lflyofkHk9CPPuKz9nRkjwW4PN31Z/fjn/wASewoY+fMXxjo7duZgKdClClSjkwgrJe1t629NzbTERGUKu9ervVzXXOcy+olrAAAAAAAAAAAB1XhNfgFTyqfXRoxG4ttC+txynwaQqQv+hwROT2issPrz8ecnWFJ0L6xrCXh+O9hrCfk/Hcawz0Y2zGMj0NuArYWgv7VPqItKN2OT57i5zv1/ynxfeZucAAAAAAAAAAAAAAAAAAAAAA6pwnPwCp5VPro0YjcW2hI/VxynwaS+M5wPaLLMQFuO/MBDQBKwFkgPRG4q8Ho+ap9RFrRuw+eYn01fOfF9pk0AAAAAAAAAAAAAAAAAAAAAAHT+FR+AS85D23NGJ3FxoP1r5S0x7SveyQnxATlICAC5ALJgejNyv5NLzcOqi1p3YfOr/pauc+L6jJqAAAAAAAAAAAAAAAAAAAAAAOm8K0rYHlqQ97OfE7i60FH6n5S0ycD2CXtAhu4BgNIBvN0hMbXpHAxtTgtkI9VFtTsfOLs511c5ZyWsAAAAAAAAAAAAAAAAAAAAAA6XwsPwJedh7JHPidxd6B9ZnlP2ab6TgevAIYEgAEtH7WCY2vSeF+pDyV7C2jY+b3N+ebKSwAAAAAAAAAAAAAAAAAAAAAAOj8Lr8Dh52PVkc2J3fmvNAesVfx+8NPp8XacL1yckCoBdPKgAE34r8wTG16Uw77yPkr2FtGx82r3pZCWIAAAAAAAAAAAAAAAAAAAAAB0XhefgtPzq6kzmxW7C+0B6er+P3hqL44zhesQwFuMBYB8ZwHFfbpCY2vSmHXex5F7C2jY+bV70shLEAAAAAAAAAAAAAAAAAAAAAA6JwvLwWls7supM5sVuwvtAenq/j94ajRwvWCAS+LgVAAJaOYJp2vSuGXeR8lewto2Pm9e9PNkJYAAAAAAAAAAAAAAAAAAAAAAHC76970cbR7lKTg1LKjJJO0kms6elZ3sMLlEVxlLswWMqwtzXpjP2S1Hu5vIxmGu+591pr+ukr5uOP1l0W4zirsVUvV4bS+GvbZ1Z4T+djrblbM8z49KNMwsomJjOC/wxkkb2oZDJh8POo8mFOdR7Ixcnn4kiYomdjCu7RbjOuqI5zk7vvf4M69S0sTJUYP8AoVpVHy/0x9fIdNGGmd5SYrTtujusxrTxnZ+Z+jbtOFklsSXQdjykznOawQAAAAAAAAAAAAAAAAAAAAAAAAHw7obj0K/86jTqccoJvp0oiaYnbDbbv3LU50VTHKXDVOD/AHPf/wA9uSpVXskYdjRwdcaVxcfvn6MmH3i4CGjDQl5blPrNiLVEexjXpLFVbbk/Lu8HOYTB06SyacI01shFRXqM4iI2OOququc6pzZyWIAAAAAAAAAAAAAAAAAAAAAAAAAAAAAAAAAAAAAAAAAAAA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2" descr="data:image/jpeg;base64,/9j/4AAQSkZJRgABAQAAAQABAAD/2wCEAAkGBxQTEhQUExQWFBQXFxcYGBcWFRYXGBcXFBQWFxcYFxoYHSggGBwlHBQUITEhJSkrLi4uFx8zODMsNygtLiwBCgoKDg0OGhAQGiwkHCQsLCwsLCwsLCwsLCwsLCwsLCwsLCwsLCwsLCwsLCwsLCwsLCwsLCwsLCwsLCwsLCwsLP/AABEIAOEA4AMBEQACEQEDEQH/xAAcAAEAAgIDAQAAAAAAAAAAAAAAAQIDBwUGCAT/xABIEAACAQIBBQkLCgUEAwAAAAAAAQIDEQQSITFBUQUGB2FxgZGy0RMiJFNyc5OhscHwFBcjMlKCktLh8SUzQmOiFTVigxZDRP/EABsBAQACAwEBAAAAAAAAAAAAAAABBQIDBAYH/8QANxEBAAECAgcDCwQCAwAAAAAAAAECAwQRBRIxMlFxkRMhsRQVMzRBUmGBocHRJEJy8FPhBiJD/9oADAMBAAIRAxEAPwDeIAAAAAAAAAAAAAAAAAAAAAAAAAAAAAAAAAAAAAAAAAAAClaqoxcpNRildtuySWlsTOTKmmapimmM5l0ndrhHpU240Vltf1v6vMk7vnscteJiN1e4bQVyrvuzl8I2/jxdK3S39Yqo81Rwjsj3r/xOeq9XPtXVnRWGt/tzn49/i4apuxWk7upN8s5X9bNec+2XZTZt090Ux0hlobv14/VqSX3mnzWEVTHtY1Ya1Vtpjo5jc7f9iqdu/wAtbKjuulq/rNlN+un2uO9onDXP25cu7/X0d63C3+0ato1bU5PXd5L6c8fXynTRiYne7lHitC3bffa/7R9f9/3uduhNNJppp6Gs6fIdKlmJicpWCAAAAAAAAAAAAAAAAAAAAAADgd/T8AxPkP2o1XtyVhov1u3zaFb4/WVr3SAJuv3AmXFfnAhrl5wLRdtDYG+95K8Bw1/Fr13LOzuQ8JpP1u5zc2bHAAAAAAAAAAAAAAAAAAAAAAAdf3/f7fiPI96NV7clY6K9bo5tDZ9Sv7Ste5TzdoErZbtAL4uBKW32AIrargb/AN6MbYLDeah1UWdrch4HSE54q5zly5scYAAAAAAAAAAAAAAAAAAAAAB1zhDlbc+v5KXTJGq/6OVloj1uj5+DRSK17g+OMCeftAnJ+M4C3GAV/wB2B6C3rrwPDeap9VFpb3IeAx3rNz+U+LlDNyAAAAAAAAAAAAAAAAAAAAAAHXOEN/w+vyR68TVf3JWWiPW6Pn4NEq37Fc9wnMQF9XvAjkAt6gJQHoXe5G2Fw6/tU+oi0t7scnz7GTniLn8p8XImbmAAAAAAAAAAAAAAAAAAAAAAOscJH+31vudeJpv7krTQ/rdPz8Gj3xLoK57YzgL6uwAgGTtXTqAJ8XSgl6J3DXg9DzUOoi1o3YfPMV6evnPi+4yc4AAAAAAAAAAAAAAAAAAAAAB1fhKf8Pq8sOujTiNyVrob1un5+DSDXGV72olxkA1+wDJ4wIsBLVwmHo3ctfQ0vNw6qLWndh85v+lq5z4vqMmoAAAAAAAAAAAAAAAAAAAAAA6pwnPwCp5VPro0YjcW2hI/VxynwaVtf9yve0VdgFwAAA0ExtekMArUqfkR6qLanZD5xe9JVzlnJawAAAAAAAAAAAAAAAAAAAAADqvCav4fV8qHXRpxG4ttCz+rp5T4NLU6eU0syu/brK57TY5KW5cIpOc76rRWe/vDVFyZnKIXxO5dOKupN21JXemwRTcmZ2Kz3Iio3y3ovbJV/b6gmLk55ZMdPcjKjfKzf8lZoJm5lOT4qtFJXve97ZrPZrIbInvehtyauVQpS204Ppii2p76YfO8RTq3a4+M+L6zJpAAAAAAAAAAABixeJjThKc2owirtvUiJmIjOWdu3VcqimmM5lw3/mWC8fHN/wAZ9hr7e3xdvmrF+54flK34YJq6xEGvvdg7e3xR5rxf+OfoyLfXg27fKKd3tdvaT21HFjOjcV/jlmjvhwrdliKV/OR7Se1o4wwnA4mP/OrpLKt2MO1dV6VvOR7Sdeniw8lv+5V0k/1jD+Ppekj2jXp4p8lv+5V0ldbp0X/7af449o16eLHye7H7J6SiW6tBaa1P0ke0a9PFMYa9Oyiekuub+8bSrYKpCFWnKTcbJTTbtNPQtOg036qZonKVnoqxdt4qmqqiYjv2x8GqobnSiry0vUnq+LHA9ZrxOxTuklrX6cZCcolMMQ1peYGrC/yl6NXrvzagjVhHd282laOfUDJCwDm+958p6OQlM1xG1ube5unRjhaEZVqeVGnCLTnG90knfOWNuunVjveJxuGvVYiuqKJyzn2S5RbqUfHU/SR7TZr08XJ5Ne9yekrxx9J6KkHyTj2k60cUTZuRtpnpJ8vpeMh+OPaNaOKOxue7PQ+XU/GQ/HHtGtHE7G57s9Ef6hS8bT/HHtI1o4p7C77s9JQ90qOjutO/lx7RrU8TsLvuz0k/1Gj42n+OPaNaOJ2F33Z6SiW6lFaa1NctSPaNanimMPenZRPSX1RkmrrOnoa1mTVMZd0pCADW/C9uy4xp4aL+t9JPkTagulN/dRyYqvZS9JoDDZzVfn2d0ff+/Fq5ze39DjemHNvWBMajQFu6v7XMrkCY1paE7epAyT3d6b59XEDJPyietvp+LEoyhlwmIs1e9los2veRkiqODkamPjlZSvdK1r97y22ksIonLJ8uI3QyrNX6b37SGUUZPjlibjJlko64ySnu4yMl41/jWEZPrw+JsrX53pDGYfUsUsiym1La1fXsDHVnN8WKx0m7Rk7fGwM4pYPlc/ty6dATlCflU3ncnyokyhV4iV9PvIyTkfKJfabGRkh129YyELENfHvGQt8pfxpJyMm4uDPdvu+G7lJ/SUbLjcHfIefka5jvw9edOXB4/TeF7K92kbKvH2/l3A6FKAaC38bod2xteV7pTcFyU+8zc8X0lZdnWrmXvdHWeywtFPwz697geg1u1LV9FvYgIv8AFgJ5bdIE22IBzc4C21ATyJgTlAY5NsmBF2wlGkCVsAjK1E5DJGTMULt7cwFVygWXL6gGkBlavUAatrAhsCMoCL21+4Dt3Bjj+5Y2CbsqilBrbfvo+tLpZusVZV81Xpiz2mFqn209/wCfo3WWLxKJOyYTDzViauVOUvtScr+U2/eVMvpFNOrERw7mOxCUPiQEoBYCY8S5gDALnAlICGwKMmEqyJEsCGBGrjJSvTMZRLIs7IQyStYgV6CQ06wGUA9YFWAygJTtx/HGB9m4dZwxFGSeirTf+aMqZyqhqxFOtarp4xPg9Flq+dK1FmfIExteaakLNp6U2uh2ZUy+kxOferbaiAa2ICMwC3EBIE9NwCYFpz1fDAxtEiIhKCQ5QKkgErxMZQvHoIQlAHzAGuT2AL8gDlAWAdAC2fPb2oD6dzI3rUrae6Q66MqdsNd3uoq5T4PR5avnIB59344LuONxELW+kco7Mmp366xWXYyrmHv9H3e1w1FXwy6dzhka3WP41gAHx+wACwEXuAUrAVb0EpSncCHnJEaRsFbt5iQvqAvF6jGRaK1EISgJsBFti5gAE8oACAJttQHO7xsF3XHUFa6U8t8kE5X6UjbajOuHDpK72eFrn4Zde5vssngwDWPDBuN/LxUVmS7nU6fo2+dyXOjkxNH7npdAYresTzj7/lrLK4zkyelMq2sjIOcJFNPX+gyE5VtYQLlAnKvrAxVMxlCYY7PmJSKYyGRyIQiVtoSl22hCJNA71HInITGTvoGQzU2YySu+QhCLbOgAAAAAF9vYBs/ge3MzVsQ1ptTg82rPNrnyVzHZhqdtTzP/ACC/302Y5z9myjrebAMOMwsKsJU6kVKEk1JPWmRMZxlLOiuqiqKqZymHU5cGmBeqrxLuj95q7CjgsfPOL976QLgzwK0RqekkOwo4HnjF+99IVfBjgPs1PSyJ7Cg884v3vpBPgywT1VV/2P3ojsKExpnFx+76Qx/Ndg/tVl9+P5R5PQy894rjHRilwVYXxtf8UPyEeT0Mo07ifh0UlwUYbVWrr0f5CPJ6WUaexHCP782SnwVYRaaleXLKCt0QJ8npROncTOzLo4bffwe4fDYWpWpzquUcmylKLWeST0RW013bVNNOcO3R+lr9+/FuvLKc/Y1pKnY5s3o1MokMoG1CkE55piyBkjSuxnkNu7icHODq4ejUl3VTnThKVqma8opuyazaTsos0zTEy8litL4m3eropmMomY2Ps+a/Bf3vSfoZdhQ0efMXxjpB81+C21vSL8o7Cg894vjHSE/Nhgf73pP0HYUI894vjHSEfNfgttb0n6DsKE+e8XxjpDDLgrwnjK6+9D8hHk9DKNOYr4dFHwUYXx1fpp/kHk9LLz9ieEdF/mqwlv5lflyofkHk9CPPuKz9nRkjwW4PN31Z/fjn/wASewoY+fMXxjo7duZgKdClClSjkwgrJe1t629NzbTERGUKu9ervVzXXOcy+olrAAAAAAAAAAAB1XhNfgFTyqfXRoxG4ttC+txynwaQqQv+hwROT2issPrz8ecnWFJ0L6xrCXh+O9hrCfk/Hcawz0Y2zGMj0NuArYWgv7VPqItKN2OT57i5zv1/ynxfeZucAAAAAAAAAAAAAAAAAAAAAA6pwnPwCp5VPro0YjcW2hI/VxynwaS+M5wPaLLMQFuO/MBDQBKwFkgPRG4q8Ho+ap9RFrRuw+eYn01fOfF9pk0AAAAAAAAAAAAAAAAAAAAAAHT+FR+AS85D23NGJ3FxoP1r5S0x7SveyQnxATlICAC5ALJgejNyv5NLzcOqi1p3YfOr/pauc+L6jJqAAAAAAAAAAAAAAAAAAAAAAOm8K0rYHlqQ97OfE7i60FH6n5S0ycD2CXtAhu4BgNIBvN0hMbXpHAxtTgtkI9VFtTsfOLs511c5ZyWsAAAAAAAAAAAAAAAAAAAAAA6XwsPwJedh7JHPidxd6B9ZnlP2ab6TgevAIYEgAEtH7WCY2vSeF+pDyV7C2jY+b3N+ebKSwAAAAAAAAAAAAAAAAAAAAAAOj8Lr8Dh52PVkc2J3fmvNAesVfx+8NPp8XacL1yckCoBdPKgAE34r8wTG16Uw77yPkr2FtGx82r3pZCWIAAAAAAAAAAAAAAAAAAAAAB0XhefgtPzq6kzmxW7C+0B6er+P3hqL44zhesQwFuMBYB8ZwHFfbpCY2vSmHXex5F7C2jY+bV70shLEAAAAAAAAAAAAAAAAAAAAAA6JwvLwWls7supM5sVuwvtAenq/j94ajRwvWCAS+LgVAAJaOYJp2vSuGXeR8lewto2Pm9e9PNkJYAAAAAAAAAAAAAAAAAAAAAAHC76970cbR7lKTg1LKjJJO0kms6elZ3sMLlEVxlLswWMqwtzXpjP2S1Hu5vIxmGu+591pr+ukr5uOP1l0W4zirsVUvV4bS+GvbZ1Z4T+djrblbM8z49KNMwsomJjOC/wxkkb2oZDJh8POo8mFOdR7Ixcnn4kiYomdjCu7RbjOuqI5zk7vvf4M69S0sTJUYP8AoVpVHy/0x9fIdNGGmd5SYrTtujusxrTxnZ+Z+jbtOFklsSXQdjykznOawQAAAAAAAAAAAAAAAAAAAAAAAAHw7obj0K/86jTqccoJvp0oiaYnbDbbv3LU50VTHKXDVOD/AHPf/wA9uSpVXskYdjRwdcaVxcfvn6MmH3i4CGjDQl5blPrNiLVEexjXpLFVbbk/Lu8HOYTB06SyacI01shFRXqM4iI2OOququc6pzZyWIAAAAAAAAAAAAAAAAAAAAAAAAAAAAAAAAAAAAAAAAAAAAA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AutoShape 14" descr="data:image/jpeg;base64,/9j/4AAQSkZJRgABAQAAAQABAAD/2wCEAAkGBxQTEhQUExQWFBQXFxcYGBcWFRYXGBcXFBQWFxcYFxoYHSggGBwlHBQUITEhJSkrLi4uFx8zODMsNygtLiwBCgoKDg0OGhAQGiwkHCQsLCwsLCwsLCwsLCwsLCwsLCwsLCwsLCwsLCwsLCwsLCwsLCwsLCwsLCwsLCwsLCwsLP/AABEIAOEA4AMBEQACEQEDEQH/xAAcAAEAAgIDAQAAAAAAAAAAAAAAAQIDBwUGCAT/xABIEAACAQIBBQkLCgUEAwAAAAAAAQIDEQQSITFBUQUGB2FxgZGy0RMiJFNyc5OhscHwFBcjMlKCktLh8SUzQmOiFTVigxZDRP/EABsBAQACAwEBAAAAAAAAAAAAAAABBQIDBAYH/8QANxEBAAECAgcDCwQCAwAAAAAAAAECAwQRBRIxMlFxkRMhsRQVMzRBUmGBocHRJEJy8FPhBiJD/9oADAMBAAIRAxEAPwDeIAAAAAAAAAAAAAAAAAAAAAAAAAAAAAAAAAAAAAAAAAAAClaqoxcpNRildtuySWlsTOTKmmapimmM5l0ndrhHpU240Vltf1v6vMk7vnscteJiN1e4bQVyrvuzl8I2/jxdK3S39Yqo81Rwjsj3r/xOeq9XPtXVnRWGt/tzn49/i4apuxWk7upN8s5X9bNec+2XZTZt090Ux0hlobv14/VqSX3mnzWEVTHtY1Ya1Vtpjo5jc7f9iqdu/wAtbKjuulq/rNlN+un2uO9onDXP25cu7/X0d63C3+0ato1bU5PXd5L6c8fXynTRiYne7lHitC3bffa/7R9f9/3uduhNNJppp6Gs6fIdKlmJicpWCAAAAAAAAAAAAAAAAAAAAAADgd/T8AxPkP2o1XtyVhov1u3zaFb4/WVr3SAJuv3AmXFfnAhrl5wLRdtDYG+95K8Bw1/Fr13LOzuQ8JpP1u5zc2bHAAAAAAAAAAAAAAAAAAAAAAAdf3/f7fiPI96NV7clY6K9bo5tDZ9Sv7Ste5TzdoErZbtAL4uBKW32AIrargb/AN6MbYLDeah1UWdrch4HSE54q5zly5scYAAAAAAAAAAAAAAAAAAAAAB1zhDlbc+v5KXTJGq/6OVloj1uj5+DRSK17g+OMCeftAnJ+M4C3GAV/wB2B6C3rrwPDeap9VFpb3IeAx3rNz+U+LlDNyAAAAAAAAAAAAAAAAAAAAAAHXOEN/w+vyR68TVf3JWWiPW6Pn4NEq37Fc9wnMQF9XvAjkAt6gJQHoXe5G2Fw6/tU+oi0t7scnz7GTniLn8p8XImbmAAAAAAAAAAAAAAAAAAAAAAOscJH+31vudeJpv7krTQ/rdPz8Gj3xLoK57YzgL6uwAgGTtXTqAJ8XSgl6J3DXg9DzUOoi1o3YfPMV6evnPi+4yc4AAAAAAAAAAAAAAAAAAAAAB1fhKf8Pq8sOujTiNyVrob1un5+DSDXGV72olxkA1+wDJ4wIsBLVwmHo3ctfQ0vNw6qLWndh85v+lq5z4vqMmoAAAAAAAAAAAAAAAAAAAAAA6pwnPwCp5VPro0YjcW2hI/VxynwaVtf9yve0VdgFwAAA0ExtekMArUqfkR6qLanZD5xe9JVzlnJawAAAAAAAAAAAAAAAAAAAAADqvCav4fV8qHXRpxG4ttCz+rp5T4NLU6eU0syu/brK57TY5KW5cIpOc76rRWe/vDVFyZnKIXxO5dOKupN21JXemwRTcmZ2Kz3Iio3y3ovbJV/b6gmLk55ZMdPcjKjfKzf8lZoJm5lOT4qtFJXve97ZrPZrIbInvehtyauVQpS204Ppii2p76YfO8RTq3a4+M+L6zJpAAAAAAAAAAABixeJjThKc2owirtvUiJmIjOWdu3VcqimmM5lw3/mWC8fHN/wAZ9hr7e3xdvmrF+54flK34YJq6xEGvvdg7e3xR5rxf+OfoyLfXg27fKKd3tdvaT21HFjOjcV/jlmjvhwrdliKV/OR7Se1o4wwnA4mP/OrpLKt2MO1dV6VvOR7Sdeniw8lv+5V0k/1jD+Ppekj2jXp4p8lv+5V0ldbp0X/7af449o16eLHye7H7J6SiW6tBaa1P0ke0a9PFMYa9Oyiekuub+8bSrYKpCFWnKTcbJTTbtNPQtOg036qZonKVnoqxdt4qmqqiYjv2x8GqobnSiry0vUnq+LHA9ZrxOxTuklrX6cZCcolMMQ1peYGrC/yl6NXrvzagjVhHd282laOfUDJCwDm+958p6OQlM1xG1ube5unRjhaEZVqeVGnCLTnG90knfOWNuunVjveJxuGvVYiuqKJyzn2S5RbqUfHU/SR7TZr08XJ5Ne9yekrxx9J6KkHyTj2k60cUTZuRtpnpJ8vpeMh+OPaNaOKOxue7PQ+XU/GQ/HHtGtHE7G57s9Ef6hS8bT/HHtI1o4p7C77s9JQ90qOjutO/lx7RrU8TsLvuz0k/1Gj42n+OPaNaOJ2F33Z6SiW6lFaa1NctSPaNanimMPenZRPSX1RkmrrOnoa1mTVMZd0pCADW/C9uy4xp4aL+t9JPkTagulN/dRyYqvZS9JoDDZzVfn2d0ff+/Fq5ze39DjemHNvWBMajQFu6v7XMrkCY1paE7epAyT3d6b59XEDJPyietvp+LEoyhlwmIs1e9los2veRkiqODkamPjlZSvdK1r97y22ksIonLJ8uI3QyrNX6b37SGUUZPjlibjJlko64ySnu4yMl41/jWEZPrw+JsrX53pDGYfUsUsiym1La1fXsDHVnN8WKx0m7Rk7fGwM4pYPlc/ty6dATlCflU3ncnyokyhV4iV9PvIyTkfKJfabGRkh129YyELENfHvGQt8pfxpJyMm4uDPdvu+G7lJ/SUbLjcHfIefka5jvw9edOXB4/TeF7K92kbKvH2/l3A6FKAaC38bod2xteV7pTcFyU+8zc8X0lZdnWrmXvdHWeywtFPwz697geg1u1LV9FvYgIv8AFgJ5bdIE22IBzc4C21ATyJgTlAY5NsmBF2wlGkCVsAjK1E5DJGTMULt7cwFVygWXL6gGkBlavUAatrAhsCMoCL21+4Dt3Bjj+5Y2CbsqilBrbfvo+tLpZusVZV81Xpiz2mFqn209/wCfo3WWLxKJOyYTDzViauVOUvtScr+U2/eVMvpFNOrERw7mOxCUPiQEoBYCY8S5gDALnAlICGwKMmEqyJEsCGBGrjJSvTMZRLIs7IQyStYgV6CQ06wGUA9YFWAygJTtx/HGB9m4dZwxFGSeirTf+aMqZyqhqxFOtarp4xPg9Flq+dK1FmfIExteaakLNp6U2uh2ZUy+kxOferbaiAa2ICMwC3EBIE9NwCYFpz1fDAxtEiIhKCQ5QKkgErxMZQvHoIQlAHzAGuT2AL8gDlAWAdAC2fPb2oD6dzI3rUrae6Q66MqdsNd3uoq5T4PR5avnIB59344LuONxELW+kco7Mmp366xWXYyrmHv9H3e1w1FXwy6dzhka3WP41gAHx+wACwEXuAUrAVb0EpSncCHnJEaRsFbt5iQvqAvF6jGRaK1EISgJsBFti5gAE8oACAJttQHO7xsF3XHUFa6U8t8kE5X6UjbajOuHDpK72eFrn4Zde5vssngwDWPDBuN/LxUVmS7nU6fo2+dyXOjkxNH7npdAYresTzj7/lrLK4zkyelMq2sjIOcJFNPX+gyE5VtYQLlAnKvrAxVMxlCYY7PmJSKYyGRyIQiVtoSl22hCJNA71HInITGTvoGQzU2YySu+QhCLbOgAAAAAF9vYBs/ge3MzVsQ1ptTg82rPNrnyVzHZhqdtTzP/ACC/302Y5z9myjrebAMOMwsKsJU6kVKEk1JPWmRMZxlLOiuqiqKqZymHU5cGmBeqrxLuj95q7CjgsfPOL976QLgzwK0RqekkOwo4HnjF+99IVfBjgPs1PSyJ7Cg884v3vpBPgywT1VV/2P3ojsKExpnFx+76Qx/Ndg/tVl9+P5R5PQy894rjHRilwVYXxtf8UPyEeT0Mo07ifh0UlwUYbVWrr0f5CPJ6WUaexHCP782SnwVYRaaleXLKCt0QJ8npROncTOzLo4bffwe4fDYWpWpzquUcmylKLWeST0RW013bVNNOcO3R+lr9+/FuvLKc/Y1pKnY5s3o1MokMoG1CkE55piyBkjSuxnkNu7icHODq4ejUl3VTnThKVqma8opuyazaTsos0zTEy8litL4m3eropmMomY2Ps+a/Bf3vSfoZdhQ0efMXxjpB81+C21vSL8o7Cg894vjHSE/Nhgf73pP0HYUI894vjHSEfNfgttb0n6DsKE+e8XxjpDDLgrwnjK6+9D8hHk9DKNOYr4dFHwUYXx1fpp/kHk9LLz9ieEdF/mqwlv5lflyofkHk9CPPuKz9nRkjwW4PN31Z/fjn/wASewoY+fMXxjo7duZgKdClClSjkwgrJe1t629NzbTERGUKu9ervVzXXOcy+olrAAAAAAAAAAAB1XhNfgFTyqfXRoxG4ttC+txynwaQqQv+hwROT2issPrz8ecnWFJ0L6xrCXh+O9hrCfk/Hcawz0Y2zGMj0NuArYWgv7VPqItKN2OT57i5zv1/ynxfeZucAAAAAAAAAAAAAAAAAAAAAA6pwnPwCp5VPro0YjcW2hI/VxynwaS+M5wPaLLMQFuO/MBDQBKwFkgPRG4q8Ho+ap9RFrRuw+eYn01fOfF9pk0AAAAAAAAAAAAAAAAAAAAAAHT+FR+AS85D23NGJ3FxoP1r5S0x7SveyQnxATlICAC5ALJgejNyv5NLzcOqi1p3YfOr/pauc+L6jJqAAAAAAAAAAAAAAAAAAAAAAOm8K0rYHlqQ97OfE7i60FH6n5S0ycD2CXtAhu4BgNIBvN0hMbXpHAxtTgtkI9VFtTsfOLs511c5ZyWsAAAAAAAAAAAAAAAAAAAAAA6XwsPwJedh7JHPidxd6B9ZnlP2ab6TgevAIYEgAEtH7WCY2vSeF+pDyV7C2jY+b3N+ebKSwAAAAAAAAAAAAAAAAAAAAAAOj8Lr8Dh52PVkc2J3fmvNAesVfx+8NPp8XacL1yckCoBdPKgAE34r8wTG16Uw77yPkr2FtGx82r3pZCWIAAAAAAAAAAAAAAAAAAAAAB0XhefgtPzq6kzmxW7C+0B6er+P3hqL44zhesQwFuMBYB8ZwHFfbpCY2vSmHXex5F7C2jY+bV70shLEAAAAAAAAAAAAAAAAAAAAAA6JwvLwWls7supM5sVuwvtAenq/j94ajRwvWCAS+LgVAAJaOYJp2vSuGXeR8lewto2Pm9e9PNkJYAAAAAAAAAAAAAAAAAAAAAAHC76970cbR7lKTg1LKjJJO0kms6elZ3sMLlEVxlLswWMqwtzXpjP2S1Hu5vIxmGu+591pr+ukr5uOP1l0W4zirsVUvV4bS+GvbZ1Z4T+djrblbM8z49KNMwsomJjOC/wxkkb2oZDJh8POo8mFOdR7Ixcnn4kiYomdjCu7RbjOuqI5zk7vvf4M69S0sTJUYP8AoVpVHy/0x9fIdNGGmd5SYrTtujusxrTxnZ+Z+jbtOFklsSXQdjykznOawQAAAAAAAAAAAAAAAAAAAAAAAAHw7obj0K/86jTqccoJvp0oiaYnbDbbv3LU50VTHKXDVOD/AHPf/wA9uSpVXskYdjRwdcaVxcfvn6MmH3i4CGjDQl5blPrNiLVEexjXpLFVbbk/Lu8HOYTB06SyacI01shFRXqM4iI2OOququc6pzZyWIAAAAAAAAAAAAAAAAAAAAAAAAAAAAAAAAAAAAAAAAAAAAA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Rectangle 2"/>
          <p:cNvSpPr>
            <a:spLocks noGrp="1" noChangeArrowheads="1"/>
          </p:cNvSpPr>
          <p:nvPr>
            <p:ph type="title" idx="4294967295"/>
          </p:nvPr>
        </p:nvSpPr>
        <p:spPr>
          <a:xfrm>
            <a:off x="1" y="0"/>
            <a:ext cx="9144000" cy="1371600"/>
          </a:xfrm>
          <a:effectLst>
            <a:outerShdw dir="2700000" algn="ctr" rotWithShape="0">
              <a:schemeClr val="bg1"/>
            </a:outerShdw>
          </a:effectLst>
        </p:spPr>
        <p:txBody>
          <a:bodyPr>
            <a:noAutofit/>
          </a:bodyPr>
          <a:lstStyle/>
          <a:p>
            <a:pPr eaLnBrk="1" hangingPunct="1">
              <a:defRPr/>
            </a:pPr>
            <a:r>
              <a:rPr lang="en-US" sz="3600" b="1" dirty="0" smtClean="0">
                <a:latin typeface="Franklin Gothic Medium" panose="020B0603020102020204" pitchFamily="34" charset="0"/>
                <a:cs typeface="Arial" panose="020B0604020202020204" pitchFamily="34" charset="0"/>
              </a:rPr>
              <a:t>Comparing the 1974 and 2011 </a:t>
            </a:r>
            <a:br>
              <a:rPr lang="en-US" sz="3600" b="1" dirty="0" smtClean="0">
                <a:latin typeface="Franklin Gothic Medium" panose="020B0603020102020204" pitchFamily="34" charset="0"/>
                <a:cs typeface="Arial" panose="020B0604020202020204" pitchFamily="34" charset="0"/>
              </a:rPr>
            </a:br>
            <a:r>
              <a:rPr lang="en-US" sz="3600" b="1" dirty="0" smtClean="0">
                <a:latin typeface="Franklin Gothic Medium" panose="020B0603020102020204" pitchFamily="34" charset="0"/>
                <a:cs typeface="Arial" panose="020B0604020202020204" pitchFamily="34" charset="0"/>
              </a:rPr>
              <a:t>Severe Weather Outbreaks</a:t>
            </a:r>
            <a:endParaRPr lang="en-US" sz="2800" b="1" i="1" dirty="0" smtClean="0">
              <a:latin typeface="Franklin Gothic Medium" panose="020B0603020102020204" pitchFamily="34" charset="0"/>
              <a:cs typeface="Arial" panose="020B060402020202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719" y="3698524"/>
            <a:ext cx="4115600" cy="266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t="9467" b="13254"/>
          <a:stretch>
            <a:fillRect/>
          </a:stretch>
        </p:blipFill>
        <p:spPr bwMode="auto">
          <a:xfrm>
            <a:off x="1107747" y="1543327"/>
            <a:ext cx="4073853" cy="2635823"/>
          </a:xfrm>
          <a:prstGeom prst="rect">
            <a:avLst/>
          </a:prstGeom>
          <a:noFill/>
          <a:ln w="12700">
            <a:solidFill>
              <a:sysClr val="windowText" lastClr="000000"/>
            </a:solidFill>
            <a:miter lim="800000"/>
            <a:headEnd/>
            <a:tailEnd/>
          </a:ln>
        </p:spPr>
      </p:pic>
      <p:sp>
        <p:nvSpPr>
          <p:cNvPr id="2" name="TextBox 1"/>
          <p:cNvSpPr txBox="1"/>
          <p:nvPr/>
        </p:nvSpPr>
        <p:spPr>
          <a:xfrm>
            <a:off x="5200049" y="1524000"/>
            <a:ext cx="3867751" cy="2308324"/>
          </a:xfrm>
          <a:prstGeom prst="rect">
            <a:avLst/>
          </a:prstGeom>
          <a:solidFill>
            <a:schemeClr val="bg1"/>
          </a:solidFill>
          <a:ln>
            <a:solidFill>
              <a:srgbClr val="FF0000"/>
            </a:solidFill>
          </a:ln>
        </p:spPr>
        <p:txBody>
          <a:bodyPr wrap="square" rtlCol="0">
            <a:spAutoFit/>
          </a:bodyPr>
          <a:lstStyle/>
          <a:p>
            <a:pPr>
              <a:lnSpc>
                <a:spcPct val="150000"/>
              </a:lnSpc>
            </a:pPr>
            <a:r>
              <a:rPr lang="en-US" sz="1600" b="1" u="sng" dirty="0" smtClean="0"/>
              <a:t>April 3-4, 1974 Super Outbreak</a:t>
            </a:r>
          </a:p>
          <a:p>
            <a:pPr marL="285750" indent="-285750">
              <a:lnSpc>
                <a:spcPct val="150000"/>
              </a:lnSpc>
              <a:buFont typeface="Arial" panose="020B0604020202020204" pitchFamily="34" charset="0"/>
              <a:buChar char="•"/>
            </a:pPr>
            <a:r>
              <a:rPr lang="en-US" sz="1600" b="1" dirty="0" smtClean="0"/>
              <a:t>150 tornadoes across 13 states</a:t>
            </a:r>
          </a:p>
          <a:p>
            <a:pPr marL="285750" indent="-285750">
              <a:lnSpc>
                <a:spcPct val="150000"/>
              </a:lnSpc>
              <a:buFont typeface="Arial" panose="020B0604020202020204" pitchFamily="34" charset="0"/>
              <a:buChar char="•"/>
            </a:pPr>
            <a:r>
              <a:rPr lang="en-US" sz="1600" b="1" dirty="0" smtClean="0"/>
              <a:t>6 F5 (2 in AL), 24 F4</a:t>
            </a:r>
          </a:p>
          <a:p>
            <a:pPr marL="285750" indent="-285750">
              <a:lnSpc>
                <a:spcPct val="150000"/>
              </a:lnSpc>
              <a:buFont typeface="Arial" panose="020B0604020202020204" pitchFamily="34" charset="0"/>
              <a:buChar char="•"/>
            </a:pPr>
            <a:r>
              <a:rPr lang="en-US" sz="1600" b="1" dirty="0" smtClean="0">
                <a:solidFill>
                  <a:srgbClr val="FF0000"/>
                </a:solidFill>
              </a:rPr>
              <a:t>Tornado Track Length: 2500 mi</a:t>
            </a:r>
          </a:p>
          <a:p>
            <a:pPr marL="285750" indent="-285750">
              <a:lnSpc>
                <a:spcPct val="150000"/>
              </a:lnSpc>
              <a:buFont typeface="Arial" panose="020B0604020202020204" pitchFamily="34" charset="0"/>
              <a:buChar char="•"/>
            </a:pPr>
            <a:r>
              <a:rPr lang="en-US" sz="1600" b="1" dirty="0" smtClean="0">
                <a:solidFill>
                  <a:srgbClr val="FF0000"/>
                </a:solidFill>
              </a:rPr>
              <a:t>Tornado Time: 50 hours</a:t>
            </a:r>
          </a:p>
          <a:p>
            <a:pPr marL="285750" indent="-285750">
              <a:lnSpc>
                <a:spcPct val="150000"/>
              </a:lnSpc>
              <a:buFont typeface="Arial" panose="020B0604020202020204" pitchFamily="34" charset="0"/>
              <a:buChar char="•"/>
            </a:pPr>
            <a:r>
              <a:rPr lang="en-US" sz="1600" b="1" dirty="0" smtClean="0">
                <a:solidFill>
                  <a:srgbClr val="FF0000"/>
                </a:solidFill>
              </a:rPr>
              <a:t>Fatalities: 310-319 (72-77 AL)</a:t>
            </a:r>
            <a:endParaRPr lang="en-US" sz="1400" b="1" dirty="0">
              <a:solidFill>
                <a:srgbClr val="FF0000"/>
              </a:solidFill>
            </a:endParaRPr>
          </a:p>
        </p:txBody>
      </p:sp>
      <p:sp>
        <p:nvSpPr>
          <p:cNvPr id="13" name="TextBox 12"/>
          <p:cNvSpPr txBox="1"/>
          <p:nvPr/>
        </p:nvSpPr>
        <p:spPr>
          <a:xfrm>
            <a:off x="612775" y="4158286"/>
            <a:ext cx="3657600" cy="2308324"/>
          </a:xfrm>
          <a:prstGeom prst="rect">
            <a:avLst/>
          </a:prstGeom>
          <a:solidFill>
            <a:schemeClr val="bg1"/>
          </a:solidFill>
          <a:ln>
            <a:solidFill>
              <a:schemeClr val="accent1">
                <a:lumMod val="75000"/>
              </a:schemeClr>
            </a:solidFill>
          </a:ln>
        </p:spPr>
        <p:txBody>
          <a:bodyPr wrap="square" rtlCol="0">
            <a:spAutoFit/>
          </a:bodyPr>
          <a:lstStyle/>
          <a:p>
            <a:pPr>
              <a:lnSpc>
                <a:spcPct val="150000"/>
              </a:lnSpc>
            </a:pPr>
            <a:r>
              <a:rPr lang="en-US" sz="1600" b="1" u="sng" dirty="0" smtClean="0"/>
              <a:t>April 27-28, 2011 Super Outbreak</a:t>
            </a:r>
          </a:p>
          <a:p>
            <a:pPr marL="285750" indent="-285750">
              <a:lnSpc>
                <a:spcPct val="150000"/>
              </a:lnSpc>
              <a:buFont typeface="Arial" panose="020B0604020202020204" pitchFamily="34" charset="0"/>
              <a:buChar char="•"/>
            </a:pPr>
            <a:r>
              <a:rPr lang="en-US" sz="1600" b="1" dirty="0" smtClean="0"/>
              <a:t>200 tornadoes across 16 states</a:t>
            </a:r>
          </a:p>
          <a:p>
            <a:pPr marL="285750" indent="-285750">
              <a:lnSpc>
                <a:spcPct val="150000"/>
              </a:lnSpc>
              <a:buFont typeface="Arial" panose="020B0604020202020204" pitchFamily="34" charset="0"/>
              <a:buChar char="•"/>
            </a:pPr>
            <a:r>
              <a:rPr lang="en-US" sz="1600" b="1" dirty="0"/>
              <a:t>4</a:t>
            </a:r>
            <a:r>
              <a:rPr lang="en-US" sz="1600" b="1" dirty="0" smtClean="0"/>
              <a:t> F5 (3 in AL), 11 F4</a:t>
            </a:r>
          </a:p>
          <a:p>
            <a:pPr marL="285750" indent="-285750">
              <a:lnSpc>
                <a:spcPct val="150000"/>
              </a:lnSpc>
              <a:buFont typeface="Arial" panose="020B0604020202020204" pitchFamily="34" charset="0"/>
              <a:buChar char="•"/>
            </a:pPr>
            <a:r>
              <a:rPr lang="en-US" sz="1600" b="1" dirty="0" smtClean="0">
                <a:solidFill>
                  <a:schemeClr val="accent1">
                    <a:lumMod val="75000"/>
                  </a:schemeClr>
                </a:solidFill>
              </a:rPr>
              <a:t>Tornado Track Length: 2500 mi</a:t>
            </a:r>
          </a:p>
          <a:p>
            <a:pPr marL="285750" indent="-285750">
              <a:lnSpc>
                <a:spcPct val="150000"/>
              </a:lnSpc>
              <a:buFont typeface="Arial" panose="020B0604020202020204" pitchFamily="34" charset="0"/>
              <a:buChar char="•"/>
            </a:pPr>
            <a:r>
              <a:rPr lang="en-US" sz="1600" b="1" dirty="0" smtClean="0">
                <a:solidFill>
                  <a:schemeClr val="accent1">
                    <a:lumMod val="75000"/>
                  </a:schemeClr>
                </a:solidFill>
              </a:rPr>
              <a:t>Tornado Time: 50 hours</a:t>
            </a:r>
          </a:p>
          <a:p>
            <a:pPr marL="285750" indent="-285750">
              <a:lnSpc>
                <a:spcPct val="150000"/>
              </a:lnSpc>
              <a:buFont typeface="Arial" panose="020B0604020202020204" pitchFamily="34" charset="0"/>
              <a:buChar char="•"/>
            </a:pPr>
            <a:r>
              <a:rPr lang="en-US" sz="1600" b="1" dirty="0" smtClean="0">
                <a:solidFill>
                  <a:schemeClr val="accent1">
                    <a:lumMod val="75000"/>
                  </a:schemeClr>
                </a:solidFill>
              </a:rPr>
              <a:t>Fatalities: 316 (235 AL)</a:t>
            </a:r>
            <a:endParaRPr lang="en-US" sz="1400" b="1" dirty="0">
              <a:solidFill>
                <a:schemeClr val="accent1">
                  <a:lumMod val="75000"/>
                </a:schemeClr>
              </a:solidFill>
            </a:endParaRPr>
          </a:p>
        </p:txBody>
      </p:sp>
      <p:sp>
        <p:nvSpPr>
          <p:cNvPr id="14" name="Shape 231"/>
          <p:cNvSpPr txBox="1">
            <a:spLocks/>
          </p:cNvSpPr>
          <p:nvPr/>
        </p:nvSpPr>
        <p:spPr>
          <a:xfrm>
            <a:off x="7010400" y="6553200"/>
            <a:ext cx="2133598" cy="304798"/>
          </a:xfrm>
          <a:prstGeom prst="rect">
            <a:avLst/>
          </a:prstGeom>
          <a:noFill/>
          <a:ln>
            <a:noFill/>
          </a:ln>
        </p:spPr>
        <p:txBody>
          <a:bodyPr vert="horz" lIns="91425" tIns="45700" rIns="91425" bIns="45700" rtlCol="0" anchor="t"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FFFFCC"/>
              </a:buClr>
              <a:buSzPct val="25000"/>
              <a:buFont typeface="Arial"/>
              <a:buNone/>
            </a:pPr>
            <a:fld id="{00000000-1234-1234-1234-123412341234}" type="slidenum">
              <a:rPr lang="en-US" smtClean="0">
                <a:solidFill>
                  <a:schemeClr val="tx1"/>
                </a:solidFill>
                <a:latin typeface="Franklin Gothic Book" panose="020B0503020102020204" pitchFamily="34" charset="0"/>
              </a:rPr>
              <a:pPr>
                <a:buClr>
                  <a:srgbClr val="FFFFCC"/>
                </a:buClr>
                <a:buSzPct val="25000"/>
                <a:buFont typeface="Arial"/>
                <a:buNone/>
              </a:pPr>
              <a:t>12</a:t>
            </a:fld>
            <a:endParaRPr lang="en-US"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1067973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76200"/>
            <a:ext cx="9144000" cy="1230086"/>
          </a:xfrm>
        </p:spPr>
        <p:txBody>
          <a:bodyPr/>
          <a:lstStyle/>
          <a:p>
            <a:pPr>
              <a:lnSpc>
                <a:spcPct val="100000"/>
              </a:lnSpc>
              <a:defRPr/>
            </a:pPr>
            <a:r>
              <a:rPr lang="en-US" sz="3600" b="1" dirty="0" smtClean="0">
                <a:latin typeface="Franklin Gothic Medium" panose="020B0603020102020204" pitchFamily="34" charset="0"/>
                <a:cs typeface="Arial" panose="020B0604020202020204" pitchFamily="34" charset="0"/>
              </a:rPr>
              <a:t>Building a Weather-Ready Nation</a:t>
            </a:r>
            <a:endParaRPr lang="en-US" sz="4000" i="1" dirty="0" smtClean="0">
              <a:latin typeface="Franklin Gothic Medium" panose="020B0603020102020204" pitchFamily="34" charset="0"/>
              <a:cs typeface="Arial" panose="020B0604020202020204" pitchFamily="34" charset="0"/>
            </a:endParaRPr>
          </a:p>
        </p:txBody>
      </p:sp>
      <p:sp>
        <p:nvSpPr>
          <p:cNvPr id="17411" name="Content Placeholder 6"/>
          <p:cNvSpPr>
            <a:spLocks noGrp="1"/>
          </p:cNvSpPr>
          <p:nvPr>
            <p:ph idx="4294967295"/>
          </p:nvPr>
        </p:nvSpPr>
        <p:spPr>
          <a:xfrm>
            <a:off x="-5751" y="2362200"/>
            <a:ext cx="6248400" cy="3962400"/>
          </a:xfrm>
        </p:spPr>
        <p:txBody>
          <a:bodyPr>
            <a:normAutofit/>
          </a:bodyPr>
          <a:lstStyle/>
          <a:p>
            <a:pPr indent="-182880">
              <a:lnSpc>
                <a:spcPct val="150000"/>
              </a:lnSpc>
              <a:spcBef>
                <a:spcPts val="100"/>
              </a:spcBef>
              <a:spcAft>
                <a:spcPts val="100"/>
              </a:spcAft>
              <a:buClr>
                <a:srgbClr val="C00000"/>
              </a:buClr>
              <a:buSzPct val="135000"/>
              <a:buFont typeface="Arial" panose="020B0604020202020204" pitchFamily="34" charset="0"/>
              <a:buChar char="•"/>
            </a:pPr>
            <a:r>
              <a:rPr lang="en-US" altLang="en-US" sz="1400" b="1" dirty="0" smtClean="0">
                <a:latin typeface="+mn-lt"/>
                <a:cs typeface="Arial" panose="020B0604020202020204" pitchFamily="34" charset="0"/>
              </a:rPr>
              <a:t>Becoming more oriented toward Earth </a:t>
            </a:r>
            <a:r>
              <a:rPr lang="en-US" altLang="en-US" sz="1400" b="1" dirty="0">
                <a:latin typeface="+mn-lt"/>
                <a:cs typeface="Arial" panose="020B0604020202020204" pitchFamily="34" charset="0"/>
              </a:rPr>
              <a:t>S</a:t>
            </a:r>
            <a:r>
              <a:rPr lang="en-US" altLang="en-US" sz="1400" b="1" dirty="0" smtClean="0">
                <a:latin typeface="+mn-lt"/>
                <a:cs typeface="Arial" panose="020B0604020202020204" pitchFamily="34" charset="0"/>
              </a:rPr>
              <a:t>ystem </a:t>
            </a:r>
            <a:r>
              <a:rPr lang="en-US" altLang="en-US" sz="1400" b="1" dirty="0">
                <a:latin typeface="+mn-lt"/>
                <a:cs typeface="Arial" panose="020B0604020202020204" pitchFamily="34" charset="0"/>
              </a:rPr>
              <a:t>S</a:t>
            </a:r>
            <a:r>
              <a:rPr lang="en-US" altLang="en-US" sz="1400" b="1" dirty="0" smtClean="0">
                <a:latin typeface="+mn-lt"/>
                <a:cs typeface="Arial" panose="020B0604020202020204" pitchFamily="34" charset="0"/>
              </a:rPr>
              <a:t>ciences (atmosphere, ocean, land, cryosphere)</a:t>
            </a:r>
          </a:p>
          <a:p>
            <a:pPr indent="-182880">
              <a:lnSpc>
                <a:spcPct val="150000"/>
              </a:lnSpc>
              <a:spcBef>
                <a:spcPts val="100"/>
              </a:spcBef>
              <a:spcAft>
                <a:spcPts val="100"/>
              </a:spcAft>
              <a:buClr>
                <a:srgbClr val="C00000"/>
              </a:buClr>
              <a:buSzPct val="135000"/>
              <a:buFont typeface="Arial" panose="020B0604020202020204" pitchFamily="34" charset="0"/>
              <a:buChar char="•"/>
            </a:pPr>
            <a:r>
              <a:rPr lang="en-US" altLang="en-US" sz="1400" b="1" dirty="0" smtClean="0">
                <a:latin typeface="+mn-lt"/>
                <a:cs typeface="Arial" panose="020B0604020202020204" pitchFamily="34" charset="0"/>
              </a:rPr>
              <a:t>Social Science - to ensure message delivered = message received for desired outcomes  (e.g. How to describe and display “storm surge?”)</a:t>
            </a:r>
          </a:p>
          <a:p>
            <a:pPr indent="-182880">
              <a:lnSpc>
                <a:spcPct val="150000"/>
              </a:lnSpc>
              <a:spcBef>
                <a:spcPts val="100"/>
              </a:spcBef>
              <a:spcAft>
                <a:spcPts val="100"/>
              </a:spcAft>
              <a:buClr>
                <a:srgbClr val="C00000"/>
              </a:buClr>
              <a:buSzPct val="135000"/>
              <a:buFont typeface="Arial" panose="020B0604020202020204" pitchFamily="34" charset="0"/>
              <a:buChar char="•"/>
            </a:pPr>
            <a:r>
              <a:rPr lang="en-US" altLang="en-US" sz="1400" b="1" dirty="0" smtClean="0">
                <a:latin typeface="+mn-lt"/>
                <a:cs typeface="Arial" panose="020B0604020202020204" pitchFamily="34" charset="0"/>
              </a:rPr>
              <a:t>Understanding decision </a:t>
            </a:r>
            <a:r>
              <a:rPr lang="en-US" altLang="en-US" sz="1400" b="1" dirty="0">
                <a:latin typeface="+mn-lt"/>
                <a:cs typeface="Arial" panose="020B0604020202020204" pitchFamily="34" charset="0"/>
              </a:rPr>
              <a:t>m</a:t>
            </a:r>
            <a:r>
              <a:rPr lang="en-US" altLang="en-US" sz="1400" b="1" dirty="0" smtClean="0">
                <a:latin typeface="+mn-lt"/>
                <a:cs typeface="Arial" panose="020B0604020202020204" pitchFamily="34" charset="0"/>
              </a:rPr>
              <a:t>akers and their “shifting risk preferences” before/during/after an event</a:t>
            </a:r>
          </a:p>
          <a:p>
            <a:pPr indent="-182880">
              <a:lnSpc>
                <a:spcPct val="150000"/>
              </a:lnSpc>
              <a:spcBef>
                <a:spcPts val="100"/>
              </a:spcBef>
              <a:spcAft>
                <a:spcPts val="100"/>
              </a:spcAft>
              <a:buClr>
                <a:srgbClr val="C00000"/>
              </a:buClr>
              <a:buSzPct val="135000"/>
              <a:buFont typeface="Arial" panose="020B0604020202020204" pitchFamily="34" charset="0"/>
              <a:buChar char="•"/>
            </a:pPr>
            <a:r>
              <a:rPr lang="en-US" altLang="en-US" sz="1400" b="1" dirty="0" smtClean="0">
                <a:latin typeface="+mn-lt"/>
                <a:cs typeface="Arial" panose="020B0604020202020204" pitchFamily="34" charset="0"/>
              </a:rPr>
              <a:t>Connecting observations/forecasts/warnings to “Key Decision Points” in all service areas</a:t>
            </a:r>
          </a:p>
          <a:p>
            <a:pPr marL="160020" indent="0">
              <a:lnSpc>
                <a:spcPct val="150000"/>
              </a:lnSpc>
              <a:spcBef>
                <a:spcPts val="100"/>
              </a:spcBef>
              <a:spcAft>
                <a:spcPts val="100"/>
              </a:spcAft>
              <a:buClr>
                <a:srgbClr val="C00000"/>
              </a:buClr>
              <a:buSzPct val="135000"/>
              <a:buNone/>
            </a:pPr>
            <a:r>
              <a:rPr lang="en-US" altLang="en-US" sz="1400" b="1" dirty="0" err="1" smtClean="0">
                <a:cs typeface="Arial" panose="020B0604020202020204" pitchFamily="34" charset="0"/>
              </a:rPr>
              <a:t>Westh</a:t>
            </a:r>
            <a:endParaRPr lang="en-US" altLang="en-US" sz="1400" b="1" dirty="0" smtClean="0">
              <a:cs typeface="Arial" panose="020B0604020202020204" pitchFamily="34" charset="0"/>
            </a:endParaRPr>
          </a:p>
          <a:p>
            <a:pPr marL="160020" indent="0">
              <a:lnSpc>
                <a:spcPct val="150000"/>
              </a:lnSpc>
              <a:spcBef>
                <a:spcPts val="100"/>
              </a:spcBef>
              <a:spcAft>
                <a:spcPts val="100"/>
              </a:spcAft>
              <a:buClr>
                <a:srgbClr val="C00000"/>
              </a:buClr>
              <a:buSzPct val="135000"/>
              <a:buNone/>
            </a:pPr>
            <a:endParaRPr lang="en-US" altLang="en-US" sz="1400" b="1" dirty="0" smtClean="0">
              <a:latin typeface="+mn-lt"/>
              <a:cs typeface="Arial" panose="020B0604020202020204" pitchFamily="34" charset="0"/>
            </a:endParaRPr>
          </a:p>
          <a:p>
            <a:pPr indent="-182880">
              <a:lnSpc>
                <a:spcPct val="150000"/>
              </a:lnSpc>
              <a:spcBef>
                <a:spcPts val="100"/>
              </a:spcBef>
              <a:spcAft>
                <a:spcPts val="100"/>
              </a:spcAft>
              <a:buClr>
                <a:srgbClr val="C00000"/>
              </a:buClr>
              <a:buSzPct val="135000"/>
              <a:buFont typeface="Arial" panose="020B0604020202020204" pitchFamily="34" charset="0"/>
              <a:buChar char="•"/>
            </a:pPr>
            <a:r>
              <a:rPr lang="en-US" altLang="en-US" sz="1400" dirty="0">
                <a:cs typeface="Arial" panose="020B0604020202020204" pitchFamily="34" charset="0"/>
              </a:rPr>
              <a:t>How we measure </a:t>
            </a:r>
            <a:r>
              <a:rPr lang="en-US" altLang="en-US" sz="1400" dirty="0" smtClean="0">
                <a:cs typeface="Arial" panose="020B0604020202020204" pitchFamily="34" charset="0"/>
              </a:rPr>
              <a:t>success: </a:t>
            </a:r>
            <a:r>
              <a:rPr lang="en-US" altLang="en-US" sz="1400" b="1" dirty="0">
                <a:cs typeface="Arial" panose="020B0604020202020204" pitchFamily="34" charset="0"/>
              </a:rPr>
              <a:t>determining intrinsic </a:t>
            </a:r>
            <a:r>
              <a:rPr lang="en-US" altLang="en-US" sz="1400" b="1" dirty="0" smtClean="0">
                <a:cs typeface="Arial" panose="020B0604020202020204" pitchFamily="34" charset="0"/>
              </a:rPr>
              <a:t>value</a:t>
            </a:r>
            <a:endParaRPr lang="en-US" altLang="en-US" sz="1400" b="1" dirty="0">
              <a:cs typeface="Arial" panose="020B0604020202020204" pitchFamily="34" charset="0"/>
            </a:endParaRPr>
          </a:p>
        </p:txBody>
      </p:sp>
      <p:sp>
        <p:nvSpPr>
          <p:cNvPr id="2" name="TextBox 1"/>
          <p:cNvSpPr txBox="1"/>
          <p:nvPr/>
        </p:nvSpPr>
        <p:spPr>
          <a:xfrm>
            <a:off x="294689" y="1371600"/>
            <a:ext cx="8610600" cy="830997"/>
          </a:xfrm>
          <a:prstGeom prst="rect">
            <a:avLst/>
          </a:prstGeom>
          <a:solidFill>
            <a:schemeClr val="accent1">
              <a:lumMod val="75000"/>
            </a:schemeClr>
          </a:solidFill>
          <a:ln w="19050">
            <a:solidFill>
              <a:schemeClr val="accent1">
                <a:lumMod val="75000"/>
              </a:schemeClr>
            </a:solidFill>
          </a:ln>
          <a:scene3d>
            <a:camera prst="orthographicFront"/>
            <a:lightRig rig="threePt" dir="t"/>
          </a:scene3d>
          <a:sp3d>
            <a:bevelT/>
          </a:sp3d>
        </p:spPr>
        <p:txBody>
          <a:bodyPr wrap="square" rtlCol="0">
            <a:spAutoFit/>
          </a:bodyPr>
          <a:lstStyle/>
          <a:p>
            <a:pPr algn="ctr" defTabSz="914400"/>
            <a:r>
              <a:rPr lang="en-US" sz="2400" b="1" dirty="0" smtClean="0">
                <a:solidFill>
                  <a:prstClr val="white"/>
                </a:solidFill>
              </a:rPr>
              <a:t>Building a Weather </a:t>
            </a:r>
            <a:r>
              <a:rPr lang="en-US" sz="2400" b="1" dirty="0">
                <a:solidFill>
                  <a:prstClr val="white"/>
                </a:solidFill>
              </a:rPr>
              <a:t>Ready </a:t>
            </a:r>
            <a:r>
              <a:rPr lang="en-US" sz="2400" b="1" dirty="0" smtClean="0">
                <a:solidFill>
                  <a:prstClr val="white"/>
                </a:solidFill>
              </a:rPr>
              <a:t>Nation </a:t>
            </a:r>
            <a:r>
              <a:rPr lang="en-US" sz="2400" b="1" dirty="0">
                <a:solidFill>
                  <a:prstClr val="white"/>
                </a:solidFill>
              </a:rPr>
              <a:t>will change the way we work– </a:t>
            </a:r>
            <a:r>
              <a:rPr lang="en-US" sz="2400" b="1" dirty="0" smtClean="0">
                <a:solidFill>
                  <a:prstClr val="white"/>
                </a:solidFill>
              </a:rPr>
              <a:t>and </a:t>
            </a:r>
            <a:r>
              <a:rPr lang="en-US" sz="2400" b="1" dirty="0">
                <a:solidFill>
                  <a:prstClr val="white"/>
                </a:solidFill>
              </a:rPr>
              <a:t>change the nature of our products:</a:t>
            </a:r>
          </a:p>
        </p:txBody>
      </p:sp>
      <p:sp>
        <p:nvSpPr>
          <p:cNvPr id="6" name="TextBox 5"/>
          <p:cNvSpPr txBox="1"/>
          <p:nvPr/>
        </p:nvSpPr>
        <p:spPr>
          <a:xfrm>
            <a:off x="1" y="6396335"/>
            <a:ext cx="9134474" cy="369332"/>
          </a:xfrm>
          <a:prstGeom prst="rect">
            <a:avLst/>
          </a:prstGeom>
          <a:solidFill>
            <a:schemeClr val="accent1">
              <a:lumMod val="75000"/>
            </a:schemeClr>
          </a:solidFill>
          <a:ln w="25400">
            <a:solidFill>
              <a:schemeClr val="accent1">
                <a:lumMod val="75000"/>
              </a:schemeClr>
            </a:solidFill>
          </a:ln>
          <a:scene3d>
            <a:camera prst="orthographicFront"/>
            <a:lightRig rig="threePt" dir="t"/>
          </a:scene3d>
          <a:sp3d>
            <a:bevelT/>
          </a:sp3d>
        </p:spPr>
        <p:txBody>
          <a:bodyPr wrap="square">
            <a:spAutoFit/>
          </a:bodyPr>
          <a:lstStyle/>
          <a:p>
            <a:pPr algn="ctr" defTabSz="913626">
              <a:buClr>
                <a:srgbClr val="FFFFFF"/>
              </a:buClr>
              <a:buSzPct val="25000"/>
            </a:pPr>
            <a:r>
              <a:rPr lang="en-US" sz="1800" b="1" i="1" kern="1200" dirty="0">
                <a:solidFill>
                  <a:prstClr val="white"/>
                </a:solidFill>
                <a:latin typeface="Calibri"/>
                <a:ea typeface="Calibri"/>
                <a:cs typeface="Calibri"/>
                <a:sym typeface="Calibri"/>
              </a:rPr>
              <a:t>Involves the entire </a:t>
            </a:r>
            <a:r>
              <a:rPr lang="en-US" sz="1800" b="1" i="1" kern="1200" dirty="0" smtClean="0">
                <a:solidFill>
                  <a:prstClr val="white"/>
                </a:solidFill>
                <a:latin typeface="Calibri"/>
                <a:ea typeface="Calibri"/>
                <a:cs typeface="Calibri"/>
                <a:sym typeface="Calibri"/>
              </a:rPr>
              <a:t>Weather</a:t>
            </a:r>
            <a:r>
              <a:rPr lang="en-US" sz="1800" b="1" i="1" kern="1200" dirty="0">
                <a:solidFill>
                  <a:prstClr val="white"/>
                </a:solidFill>
                <a:latin typeface="Calibri"/>
                <a:ea typeface="Calibri"/>
                <a:cs typeface="Calibri"/>
                <a:sym typeface="Calibri"/>
              </a:rPr>
              <a:t>, Water and Climate Enterprise WORKING TOGETHER</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186" y="2434240"/>
            <a:ext cx="2972239" cy="373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3"/>
          <p:cNvSpPr>
            <a:spLocks noGrp="1"/>
          </p:cNvSpPr>
          <p:nvPr>
            <p:ph type="sldNum" sz="quarter" idx="10"/>
          </p:nvPr>
        </p:nvSpPr>
        <p:spPr>
          <a:xfrm>
            <a:off x="6981825" y="6477000"/>
            <a:ext cx="2133600" cy="304800"/>
          </a:xfrm>
        </p:spPr>
        <p:txBody>
          <a:bodyPr/>
          <a:lstStyle/>
          <a:p>
            <a:pPr algn="r">
              <a:defRPr/>
            </a:pPr>
            <a:fld id="{6E4D556B-21A1-40B2-8390-E90515BCE50C}" type="slidenum">
              <a:rPr lang="en-US" smtClean="0">
                <a:solidFill>
                  <a:schemeClr val="tx1"/>
                </a:solidFill>
              </a:rPr>
              <a:pPr algn="r">
                <a:defRPr/>
              </a:pPr>
              <a:t>13</a:t>
            </a:fld>
            <a:endParaRPr lang="en-US" dirty="0">
              <a:solidFill>
                <a:schemeClr val="tx1"/>
              </a:solidFill>
            </a:endParaRPr>
          </a:p>
        </p:txBody>
      </p:sp>
      <p:sp>
        <p:nvSpPr>
          <p:cNvPr id="3" name="TextBox 2"/>
          <p:cNvSpPr txBox="1"/>
          <p:nvPr/>
        </p:nvSpPr>
        <p:spPr>
          <a:xfrm>
            <a:off x="6629400" y="5895201"/>
            <a:ext cx="1637356" cy="276999"/>
          </a:xfrm>
          <a:prstGeom prst="rect">
            <a:avLst/>
          </a:prstGeom>
          <a:noFill/>
        </p:spPr>
        <p:txBody>
          <a:bodyPr wrap="square" rtlCol="0">
            <a:spAutoFit/>
          </a:bodyPr>
          <a:lstStyle/>
          <a:p>
            <a:pPr defTabSz="914400"/>
            <a:r>
              <a:rPr lang="en-US" sz="1200" dirty="0" smtClean="0">
                <a:solidFill>
                  <a:prstClr val="white"/>
                </a:solidFill>
              </a:rPr>
              <a:t>2-5 July 2014</a:t>
            </a:r>
            <a:endParaRPr lang="en-US" sz="1200" dirty="0">
              <a:solidFill>
                <a:prstClr val="white"/>
              </a:solidFill>
            </a:endParaRPr>
          </a:p>
        </p:txBody>
      </p:sp>
      <p:sp>
        <p:nvSpPr>
          <p:cNvPr id="9" name="RoundedRectangle 7"/>
          <p:cNvSpPr txBox="1">
            <a:spLocks/>
          </p:cNvSpPr>
          <p:nvPr>
            <p:custDataLst>
              <p:tags r:id="rId1"/>
            </p:custDataLst>
          </p:nvPr>
        </p:nvSpPr>
        <p:spPr bwMode="gray">
          <a:xfrm>
            <a:off x="95250" y="5200652"/>
            <a:ext cx="2362200" cy="457200"/>
          </a:xfrm>
          <a:prstGeom prst="homePlate">
            <a:avLst>
              <a:gd name="adj" fmla="val 18199"/>
            </a:avLst>
          </a:prstGeom>
          <a:solidFill>
            <a:schemeClr val="accent2"/>
          </a:solidFill>
          <a:ln w="19050">
            <a:solidFill>
              <a:schemeClr val="bg1"/>
            </a:solidFill>
            <a:miter lim="800000"/>
            <a:headEnd/>
            <a:tailEnd/>
          </a:ln>
          <a:effectLst/>
        </p:spPr>
        <p:txBody>
          <a:bodyPr vert="horz" wrap="square" lIns="51433" tIns="0" rIns="0" bIns="0" numCol="1" anchor="ctr" anchorCtr="0" compatLnSpc="1">
            <a:prstTxWarp prst="textNoShape">
              <a:avLst/>
            </a:prstTxWarp>
            <a:noAutofit/>
          </a:bodyPr>
          <a:lstStyle>
            <a:defPPr>
              <a:defRPr lang="en-US"/>
            </a:defPPr>
            <a:lvl1pPr marL="0" lvl="0" indent="0" defTabSz="895350" eaLnBrk="1" hangingPunct="1">
              <a:buClr>
                <a:schemeClr val="tx2"/>
              </a:buClr>
              <a:defRPr sz="1050" b="1" baseline="0">
                <a:solidFill>
                  <a:schemeClr val="bg1"/>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600" dirty="0"/>
              <a:t>Monitoring &amp; observation</a:t>
            </a:r>
          </a:p>
        </p:txBody>
      </p:sp>
      <p:sp>
        <p:nvSpPr>
          <p:cNvPr id="10" name="RoundedRectangle 7"/>
          <p:cNvSpPr txBox="1">
            <a:spLocks/>
          </p:cNvSpPr>
          <p:nvPr>
            <p:custDataLst>
              <p:tags r:id="rId2"/>
            </p:custDataLst>
          </p:nvPr>
        </p:nvSpPr>
        <p:spPr bwMode="gray">
          <a:xfrm>
            <a:off x="2313989" y="5191130"/>
            <a:ext cx="2286000" cy="457200"/>
          </a:xfrm>
          <a:prstGeom prst="chevron">
            <a:avLst>
              <a:gd name="adj" fmla="val 18199"/>
            </a:avLst>
          </a:prstGeom>
          <a:solidFill>
            <a:schemeClr val="accent3"/>
          </a:solidFill>
          <a:ln w="19050">
            <a:solidFill>
              <a:schemeClr val="bg1"/>
            </a:solidFill>
            <a:miter lim="800000"/>
            <a:headEnd/>
            <a:tailEnd/>
          </a:ln>
          <a:effectLst/>
        </p:spPr>
        <p:txBody>
          <a:bodyPr vert="horz" wrap="square" lIns="51433" tIns="0" rIns="0" bIns="0" numCol="1" anchor="ctr" anchorCtr="0" compatLnSpc="1">
            <a:prstTxWarp prst="textNoShape">
              <a:avLst/>
            </a:prstTxWarp>
            <a:noAutofit/>
          </a:bodyPr>
          <a:lstStyle>
            <a:defPPr>
              <a:defRPr lang="en-US"/>
            </a:defPPr>
            <a:lvl1pPr marL="0" lvl="0" indent="0" defTabSz="895350" eaLnBrk="1" hangingPunct="1">
              <a:buClr>
                <a:schemeClr val="tx2"/>
              </a:buClr>
              <a:defRPr sz="1050" b="1" baseline="0">
                <a:solidFill>
                  <a:schemeClr val="bg1"/>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600" dirty="0">
                <a:solidFill>
                  <a:srgbClr val="FFFFFF"/>
                </a:solidFill>
              </a:rPr>
              <a:t>Modeling &amp; forecasting </a:t>
            </a:r>
          </a:p>
        </p:txBody>
      </p:sp>
      <p:sp>
        <p:nvSpPr>
          <p:cNvPr id="11" name="RoundedRectangle 7"/>
          <p:cNvSpPr txBox="1">
            <a:spLocks/>
          </p:cNvSpPr>
          <p:nvPr>
            <p:custDataLst>
              <p:tags r:id="rId3"/>
            </p:custDataLst>
          </p:nvPr>
        </p:nvSpPr>
        <p:spPr bwMode="gray">
          <a:xfrm>
            <a:off x="4495800" y="5198096"/>
            <a:ext cx="1647386" cy="459758"/>
          </a:xfrm>
          <a:prstGeom prst="chevron">
            <a:avLst>
              <a:gd name="adj" fmla="val 18199"/>
            </a:avLst>
          </a:prstGeom>
          <a:solidFill>
            <a:srgbClr val="FFC000"/>
          </a:solidFill>
          <a:ln w="19050">
            <a:solidFill>
              <a:schemeClr val="bg1"/>
            </a:solidFill>
            <a:miter lim="800000"/>
            <a:headEnd/>
            <a:tailEnd/>
          </a:ln>
          <a:effectLst/>
        </p:spPr>
        <p:txBody>
          <a:bodyPr vert="horz" wrap="square" lIns="51433" tIns="0" rIns="0" bIns="0" numCol="1" anchor="ctr" anchorCtr="0" compatLnSpc="1">
            <a:prstTxWarp prst="textNoShape">
              <a:avLst/>
            </a:prstTxWarp>
            <a:noAutofit/>
          </a:bodyPr>
          <a:lstStyle>
            <a:defPPr>
              <a:defRPr lang="en-US"/>
            </a:defPPr>
            <a:lvl1pPr marL="0" lvl="0" indent="0" defTabSz="895350" eaLnBrk="1" hangingPunct="1">
              <a:buClr>
                <a:schemeClr val="tx2"/>
              </a:buClr>
              <a:defRPr sz="1050" b="1" baseline="0">
                <a:solidFill>
                  <a:schemeClr val="bg1"/>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600" dirty="0" smtClean="0">
                <a:solidFill>
                  <a:srgbClr val="FFFFFF"/>
                </a:solidFill>
              </a:rPr>
              <a:t>Service Delivery</a:t>
            </a:r>
            <a:endParaRPr lang="en-US" sz="1600" dirty="0">
              <a:solidFill>
                <a:srgbClr val="FFFFFF"/>
              </a:solidFill>
            </a:endParaRPr>
          </a:p>
        </p:txBody>
      </p:sp>
      <p:sp>
        <p:nvSpPr>
          <p:cNvPr id="4" name="Rectangle 3"/>
          <p:cNvSpPr/>
          <p:nvPr/>
        </p:nvSpPr>
        <p:spPr>
          <a:xfrm>
            <a:off x="2133600" y="4880381"/>
            <a:ext cx="2026517" cy="307777"/>
          </a:xfrm>
          <a:prstGeom prst="rect">
            <a:avLst/>
          </a:prstGeom>
        </p:spPr>
        <p:txBody>
          <a:bodyPr wrap="none">
            <a:spAutoFit/>
          </a:bodyPr>
          <a:lstStyle/>
          <a:p>
            <a:pPr>
              <a:buClr>
                <a:srgbClr val="000000"/>
              </a:buClr>
            </a:pPr>
            <a:r>
              <a:rPr lang="en-US" dirty="0" smtClean="0">
                <a:solidFill>
                  <a:srgbClr val="002060"/>
                </a:solidFill>
              </a:rPr>
              <a:t>Enterprise Value Chain</a:t>
            </a:r>
            <a:endParaRPr lang="en-US" dirty="0">
              <a:solidFill>
                <a:srgbClr val="002060"/>
              </a:solidFill>
            </a:endParaRPr>
          </a:p>
        </p:txBody>
      </p:sp>
    </p:spTree>
    <p:extLst>
      <p:ext uri="{BB962C8B-B14F-4D97-AF65-F5344CB8AC3E}">
        <p14:creationId xmlns:p14="http://schemas.microsoft.com/office/powerpoint/2010/main" val="3461354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525963"/>
          </a:xfrm>
        </p:spPr>
        <p:txBody>
          <a:bodyPr>
            <a:normAutofit/>
          </a:bodyPr>
          <a:lstStyle/>
          <a:p>
            <a:pPr marL="0" indent="0" algn="ctr">
              <a:buNone/>
            </a:pPr>
            <a:r>
              <a:rPr lang="en-US" b="1" dirty="0" smtClean="0">
                <a:solidFill>
                  <a:schemeClr val="tx2"/>
                </a:solidFill>
                <a:uFillTx/>
                <a:latin typeface="Franklin Gothic Medium" panose="020B0603020102020204" pitchFamily="34" charset="0"/>
              </a:rPr>
              <a:t>Impact-Based Decision Support Services</a:t>
            </a:r>
          </a:p>
          <a:p>
            <a:pPr marL="0" indent="0" algn="ctr">
              <a:buNone/>
            </a:pPr>
            <a:endParaRPr lang="en-US" dirty="0">
              <a:uFillTx/>
              <a:latin typeface="Franklin Gothic Medium" panose="020B0603020102020204" pitchFamily="34" charset="0"/>
            </a:endParaRPr>
          </a:p>
          <a:p>
            <a:pPr marL="0" indent="0">
              <a:buNone/>
            </a:pPr>
            <a:endParaRPr lang="en-US" dirty="0" smtClean="0">
              <a:solidFill>
                <a:schemeClr val="tx2"/>
              </a:solidFill>
              <a:uFillTx/>
              <a:latin typeface="Franklin Gothic Medium" panose="020B0603020102020204" pitchFamily="34" charset="0"/>
            </a:endParaRPr>
          </a:p>
          <a:p>
            <a:pPr marL="0" indent="0">
              <a:buNone/>
            </a:pPr>
            <a:endParaRPr lang="en-US" dirty="0" smtClean="0">
              <a:solidFill>
                <a:schemeClr val="tx2"/>
              </a:solidFill>
              <a:uFillTx/>
              <a:latin typeface="Franklin Gothic Medium" panose="020B0603020102020204" pitchFamily="34" charset="0"/>
            </a:endParaRPr>
          </a:p>
        </p:txBody>
      </p:sp>
      <p:sp>
        <p:nvSpPr>
          <p:cNvPr id="2" name="Title 1"/>
          <p:cNvSpPr>
            <a:spLocks noGrp="1"/>
          </p:cNvSpPr>
          <p:nvPr>
            <p:ph type="title"/>
          </p:nvPr>
        </p:nvSpPr>
        <p:spPr/>
        <p:txBody>
          <a:bodyPr>
            <a:normAutofit/>
          </a:bodyPr>
          <a:lstStyle/>
          <a:p>
            <a:r>
              <a:rPr lang="en-US" sz="4000" b="1" dirty="0" smtClean="0">
                <a:uFillTx/>
                <a:latin typeface="Franklin Gothic Medium" panose="020B0603020102020204" pitchFamily="34" charset="0"/>
              </a:rPr>
              <a:t>What is IDSS?</a:t>
            </a:r>
            <a:endParaRPr lang="en-US" sz="4000" b="1" dirty="0">
              <a:uFillTx/>
              <a:latin typeface="Franklin Gothic Medium" panose="020B0603020102020204" pitchFamily="34" charset="0"/>
            </a:endParaRPr>
          </a:p>
        </p:txBody>
      </p:sp>
      <p:pic>
        <p:nvPicPr>
          <p:cNvPr id="5" name="Picture 4"/>
          <p:cNvPicPr>
            <a:picLocks noChangeAspect="1"/>
          </p:cNvPicPr>
          <p:nvPr/>
        </p:nvPicPr>
        <p:blipFill>
          <a:blip r:embed="rId3"/>
          <a:stretch>
            <a:fillRect/>
          </a:stretch>
        </p:blipFill>
        <p:spPr>
          <a:xfrm>
            <a:off x="4572000" y="3414712"/>
            <a:ext cx="4224131" cy="2833688"/>
          </a:xfrm>
          <a:prstGeom prst="rect">
            <a:avLst/>
          </a:prstGeom>
          <a:ln>
            <a:noFill/>
          </a:ln>
          <a:effectLst>
            <a:softEdge rad="112500"/>
          </a:effectLst>
        </p:spPr>
      </p:pic>
      <p:sp>
        <p:nvSpPr>
          <p:cNvPr id="6" name="TextBox 5"/>
          <p:cNvSpPr txBox="1">
            <a:spLocks/>
          </p:cNvSpPr>
          <p:nvPr/>
        </p:nvSpPr>
        <p:spPr>
          <a:xfrm>
            <a:off x="533400" y="2209800"/>
            <a:ext cx="8442427" cy="1384995"/>
          </a:xfrm>
          <a:prstGeom prst="rect">
            <a:avLst/>
          </a:prstGeom>
          <a:noFill/>
        </p:spPr>
        <p:txBody>
          <a:bodyPr wrap="square" rtlCol="0">
            <a:spAutoFit/>
          </a:bodyPr>
          <a:lstStyle/>
          <a:p>
            <a:r>
              <a:rPr lang="en-US" sz="2200" dirty="0">
                <a:solidFill>
                  <a:schemeClr val="tx2"/>
                </a:solidFill>
                <a:uFillTx/>
                <a:latin typeface="Franklin Gothic Medium" panose="020B0603020102020204" pitchFamily="34" charset="0"/>
              </a:rPr>
              <a:t>Definition</a:t>
            </a:r>
            <a:r>
              <a:rPr lang="en-US" sz="2200" dirty="0">
                <a:uFillTx/>
                <a:latin typeface="Franklin Gothic Medium" panose="020B0603020102020204" pitchFamily="34" charset="0"/>
              </a:rPr>
              <a:t>: </a:t>
            </a:r>
            <a:r>
              <a:rPr lang="en-US" sz="2200" i="1" dirty="0">
                <a:uFillTx/>
                <a:latin typeface="Franklin Gothic Medium" panose="020B0603020102020204" pitchFamily="34" charset="0"/>
              </a:rPr>
              <a:t>The provision of relevant information and interpretative services to enable core partners’ decisions when weather, water, or climate has a direct impact </a:t>
            </a:r>
            <a:r>
              <a:rPr lang="en-US" sz="2200" i="1" dirty="0" smtClean="0">
                <a:uFillTx/>
                <a:latin typeface="Franklin Gothic Medium" panose="020B0603020102020204" pitchFamily="34" charset="0"/>
              </a:rPr>
              <a:t>on </a:t>
            </a:r>
            <a:r>
              <a:rPr lang="en-US" sz="2200" i="1" dirty="0">
                <a:uFillTx/>
                <a:latin typeface="Franklin Gothic Medium" panose="020B0603020102020204" pitchFamily="34" charset="0"/>
              </a:rPr>
              <a:t>the protection of lives and livelihoods.</a:t>
            </a:r>
          </a:p>
          <a:p>
            <a:endParaRPr lang="en-US" dirty="0">
              <a:uFillTx/>
              <a:latin typeface="Franklin Gothic Medium" panose="020B0603020102020204" pitchFamily="34" charset="0"/>
            </a:endParaRPr>
          </a:p>
        </p:txBody>
      </p:sp>
      <p:sp>
        <p:nvSpPr>
          <p:cNvPr id="8" name="TextBox 7"/>
          <p:cNvSpPr txBox="1">
            <a:spLocks/>
          </p:cNvSpPr>
          <p:nvPr/>
        </p:nvSpPr>
        <p:spPr>
          <a:xfrm>
            <a:off x="533400" y="3505200"/>
            <a:ext cx="3657600" cy="3108543"/>
          </a:xfrm>
          <a:prstGeom prst="rect">
            <a:avLst/>
          </a:prstGeom>
          <a:noFill/>
        </p:spPr>
        <p:txBody>
          <a:bodyPr wrap="square" rtlCol="0">
            <a:spAutoFit/>
          </a:bodyPr>
          <a:lstStyle/>
          <a:p>
            <a:pPr algn="ctr"/>
            <a:r>
              <a:rPr lang="en-US" sz="2800" b="1" dirty="0" smtClean="0">
                <a:solidFill>
                  <a:schemeClr val="tx2"/>
                </a:solidFill>
                <a:uFillTx/>
                <a:latin typeface="Franklin Gothic Medium" panose="020B0603020102020204" pitchFamily="34" charset="0"/>
              </a:rPr>
              <a:t>IDSS</a:t>
            </a:r>
            <a:r>
              <a:rPr lang="en-US" sz="2800" dirty="0">
                <a:uFillTx/>
                <a:latin typeface="Franklin Gothic Medium" panose="020B0603020102020204" pitchFamily="34" charset="0"/>
              </a:rPr>
              <a:t> </a:t>
            </a:r>
            <a:r>
              <a:rPr lang="en-US" sz="2800" dirty="0" smtClean="0">
                <a:uFillTx/>
                <a:latin typeface="Franklin Gothic Medium" panose="020B0603020102020204" pitchFamily="34" charset="0"/>
              </a:rPr>
              <a:t> connects our forecasts and warnings to decision makers on the local, state and federal levels to save lives and property. </a:t>
            </a:r>
            <a:endParaRPr lang="en-US" sz="2800" dirty="0">
              <a:uFillTx/>
              <a:latin typeface="Franklin Gothic Medium" panose="020B0603020102020204" pitchFamily="34" charset="0"/>
            </a:endParaRPr>
          </a:p>
        </p:txBody>
      </p:sp>
      <p:sp>
        <p:nvSpPr>
          <p:cNvPr id="9" name="Shape 231"/>
          <p:cNvSpPr txBox="1">
            <a:spLocks/>
          </p:cNvSpPr>
          <p:nvPr/>
        </p:nvSpPr>
        <p:spPr>
          <a:xfrm>
            <a:off x="7010400" y="6553200"/>
            <a:ext cx="2133598" cy="304798"/>
          </a:xfrm>
          <a:prstGeom prst="rect">
            <a:avLst/>
          </a:prstGeom>
          <a:noFill/>
          <a:ln>
            <a:noFill/>
          </a:ln>
        </p:spPr>
        <p:txBody>
          <a:bodyPr vert="horz" lIns="91425" tIns="45700" rIns="91425" bIns="45700" rtlCol="0" anchor="t"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FFFFCC"/>
              </a:buClr>
              <a:buSzPct val="25000"/>
              <a:buFont typeface="Arial"/>
              <a:buNone/>
            </a:pPr>
            <a:fld id="{00000000-1234-1234-1234-123412341234}" type="slidenum">
              <a:rPr lang="en-US" smtClean="0">
                <a:solidFill>
                  <a:schemeClr val="tx1"/>
                </a:solidFill>
                <a:latin typeface="Franklin Gothic Book" panose="020B0503020102020204" pitchFamily="34" charset="0"/>
              </a:rPr>
              <a:pPr>
                <a:buClr>
                  <a:srgbClr val="FFFFCC"/>
                </a:buClr>
                <a:buSzPct val="25000"/>
                <a:buFont typeface="Arial"/>
                <a:buNone/>
              </a:pPr>
              <a:t>14</a:t>
            </a:fld>
            <a:endParaRPr lang="en-US"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964981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790700"/>
            <a:ext cx="8229600" cy="3276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uFillTx/>
                <a:latin typeface="+mj-lt"/>
                <a:ea typeface="+mj-ea"/>
                <a:cs typeface="+mj-cs"/>
              </a:defRPr>
            </a:lvl1pPr>
          </a:lstStyle>
          <a:p>
            <a:pPr>
              <a:spcBef>
                <a:spcPts val="1200"/>
              </a:spcBef>
              <a:spcAft>
                <a:spcPts val="2400"/>
              </a:spcAft>
            </a:pPr>
            <a:endParaRPr lang="en-US" sz="3600" b="1" i="1" dirty="0">
              <a:effectLst>
                <a:outerShdw blurRad="38100" dist="38100" dir="2700000" algn="tl">
                  <a:srgbClr val="000000">
                    <a:alpha val="43137"/>
                  </a:srgbClr>
                </a:outerShdw>
              </a:effectLst>
              <a:uFillTx/>
              <a:latin typeface="Franklin Gothic Medium" panose="020B0603020102020204" pitchFamily="34" charset="0"/>
              <a:cs typeface="Arial" panose="020B0604020202020204" pitchFamily="34" charset="0"/>
            </a:endParaRPr>
          </a:p>
        </p:txBody>
      </p:sp>
      <p:sp>
        <p:nvSpPr>
          <p:cNvPr id="2" name="TextBox 1"/>
          <p:cNvSpPr txBox="1">
            <a:spLocks/>
          </p:cNvSpPr>
          <p:nvPr/>
        </p:nvSpPr>
        <p:spPr>
          <a:xfrm>
            <a:off x="914400" y="533400"/>
            <a:ext cx="7696200" cy="707886"/>
          </a:xfrm>
          <a:prstGeom prst="rect">
            <a:avLst/>
          </a:prstGeom>
          <a:noFill/>
        </p:spPr>
        <p:txBody>
          <a:bodyPr wrap="square" rtlCol="0">
            <a:spAutoFit/>
          </a:bodyPr>
          <a:lstStyle/>
          <a:p>
            <a:pPr algn="ctr"/>
            <a:r>
              <a:rPr lang="en-US" sz="4000" b="1" dirty="0" smtClean="0">
                <a:uFillTx/>
                <a:latin typeface="Franklin Gothic Medium" panose="020B0603020102020204" pitchFamily="34" charset="0"/>
              </a:rPr>
              <a:t>Why Are We Evolving our Service?</a:t>
            </a:r>
            <a:endParaRPr lang="en-US" sz="4000" b="1" dirty="0">
              <a:uFillTx/>
              <a:latin typeface="Franklin Gothic Medium" panose="020B0603020102020204" pitchFamily="34" charset="0"/>
            </a:endParaRPr>
          </a:p>
        </p:txBody>
      </p:sp>
      <p:sp>
        <p:nvSpPr>
          <p:cNvPr id="4" name="TextBox 3"/>
          <p:cNvSpPr txBox="1">
            <a:spLocks/>
          </p:cNvSpPr>
          <p:nvPr/>
        </p:nvSpPr>
        <p:spPr>
          <a:xfrm>
            <a:off x="990600" y="1447800"/>
            <a:ext cx="7398224" cy="4062651"/>
          </a:xfrm>
          <a:prstGeom prst="rect">
            <a:avLst/>
          </a:prstGeom>
          <a:noFill/>
        </p:spPr>
        <p:txBody>
          <a:bodyPr wrap="square" rtlCol="0">
            <a:spAutoFit/>
          </a:bodyPr>
          <a:lstStyle/>
          <a:p>
            <a:r>
              <a:rPr lang="en-US" sz="2000" b="1" dirty="0" smtClean="0">
                <a:solidFill>
                  <a:schemeClr val="tx2"/>
                </a:solidFill>
                <a:uFillTx/>
                <a:latin typeface="Franklin Gothic Medium" panose="020B0603020102020204" pitchFamily="34" charset="0"/>
              </a:rPr>
              <a:t>Three Reasons:</a:t>
            </a:r>
          </a:p>
          <a:p>
            <a:endParaRPr lang="en-US" sz="2000" dirty="0">
              <a:uFillTx/>
              <a:latin typeface="Franklin Gothic Medium" panose="020B0603020102020204" pitchFamily="34" charset="0"/>
            </a:endParaRPr>
          </a:p>
          <a:p>
            <a:r>
              <a:rPr lang="en-US" sz="2000" b="1" dirty="0" smtClean="0">
                <a:uFillTx/>
                <a:latin typeface="Franklin Gothic Medium" panose="020B0603020102020204" pitchFamily="34" charset="0"/>
              </a:rPr>
              <a:t>Increased Vulnerability </a:t>
            </a:r>
            <a:r>
              <a:rPr lang="en-US" sz="2000" dirty="0" smtClean="0">
                <a:uFillTx/>
                <a:latin typeface="Franklin Gothic Medium" panose="020B0603020102020204" pitchFamily="34" charset="0"/>
              </a:rPr>
              <a:t>– Extreme Climate, Water, and Weather Events are on the rise and we have Increased Public Vulnerability.</a:t>
            </a:r>
          </a:p>
          <a:p>
            <a:endParaRPr lang="en-US" sz="2000" dirty="0">
              <a:uFillTx/>
              <a:latin typeface="Franklin Gothic Medium" panose="020B0603020102020204" pitchFamily="34" charset="0"/>
            </a:endParaRPr>
          </a:p>
          <a:p>
            <a:r>
              <a:rPr lang="en-US" sz="2000" b="1" dirty="0" smtClean="0">
                <a:uFillTx/>
                <a:latin typeface="Franklin Gothic Medium" panose="020B0603020102020204" pitchFamily="34" charset="0"/>
              </a:rPr>
              <a:t>Need</a:t>
            </a:r>
            <a:r>
              <a:rPr lang="en-US" sz="2000" dirty="0" smtClean="0">
                <a:uFillTx/>
                <a:latin typeface="Franklin Gothic Medium" panose="020B0603020102020204" pitchFamily="34" charset="0"/>
              </a:rPr>
              <a:t> </a:t>
            </a:r>
            <a:r>
              <a:rPr lang="en-US" sz="2000" b="1" dirty="0" smtClean="0">
                <a:uFillTx/>
                <a:latin typeface="Franklin Gothic Medium" panose="020B0603020102020204" pitchFamily="34" charset="0"/>
              </a:rPr>
              <a:t>/Demand</a:t>
            </a:r>
            <a:r>
              <a:rPr lang="en-US" sz="2000" dirty="0" smtClean="0">
                <a:uFillTx/>
                <a:latin typeface="Franklin Gothic Medium" panose="020B0603020102020204" pitchFamily="34" charset="0"/>
              </a:rPr>
              <a:t>– Our core partners (local, state and federal agencies) need more actionable information beyond the forecast to protect the public. (Impact!)</a:t>
            </a:r>
          </a:p>
          <a:p>
            <a:endParaRPr lang="en-US" sz="2000" dirty="0">
              <a:uFillTx/>
              <a:latin typeface="Franklin Gothic Medium" panose="020B0603020102020204" pitchFamily="34" charset="0"/>
            </a:endParaRPr>
          </a:p>
          <a:p>
            <a:r>
              <a:rPr lang="en-US" sz="2000" b="1" dirty="0" smtClean="0">
                <a:uFillTx/>
                <a:latin typeface="Franklin Gothic Medium" panose="020B0603020102020204" pitchFamily="34" charset="0"/>
              </a:rPr>
              <a:t>Mission</a:t>
            </a:r>
            <a:r>
              <a:rPr lang="en-US" sz="2000" dirty="0" smtClean="0">
                <a:uFillTx/>
                <a:latin typeface="Franklin Gothic Medium" panose="020B0603020102020204" pitchFamily="34" charset="0"/>
              </a:rPr>
              <a:t>  </a:t>
            </a:r>
            <a:r>
              <a:rPr lang="en-US" sz="2000" b="1" dirty="0" smtClean="0">
                <a:uFillTx/>
                <a:latin typeface="Franklin Gothic Medium" panose="020B0603020102020204" pitchFamily="34" charset="0"/>
              </a:rPr>
              <a:t>Fulfilment</a:t>
            </a:r>
            <a:r>
              <a:rPr lang="en-US" sz="2000" dirty="0" smtClean="0">
                <a:uFillTx/>
                <a:latin typeface="Franklin Gothic Medium" panose="020B0603020102020204" pitchFamily="34" charset="0"/>
              </a:rPr>
              <a:t> – The National Weather Service can’t accomplish the </a:t>
            </a:r>
            <a:r>
              <a:rPr lang="en-US" sz="2000" b="1" u="sng" dirty="0" smtClean="0">
                <a:uFillTx/>
                <a:latin typeface="Franklin Gothic Medium" panose="020B0603020102020204" pitchFamily="34" charset="0"/>
              </a:rPr>
              <a:t>service</a:t>
            </a:r>
            <a:r>
              <a:rPr lang="en-US" sz="2000" dirty="0">
                <a:uFillTx/>
                <a:latin typeface="Franklin Gothic Medium" panose="020B0603020102020204" pitchFamily="34" charset="0"/>
              </a:rPr>
              <a:t> </a:t>
            </a:r>
            <a:r>
              <a:rPr lang="en-US" sz="2000" dirty="0" smtClean="0">
                <a:uFillTx/>
                <a:latin typeface="Franklin Gothic Medium" panose="020B0603020102020204" pitchFamily="34" charset="0"/>
              </a:rPr>
              <a:t>part of its mission without evolving to provide IDSS across all our 11 service areas.</a:t>
            </a:r>
          </a:p>
          <a:p>
            <a:endParaRPr lang="en-US" dirty="0">
              <a:uFillTx/>
            </a:endParaRPr>
          </a:p>
        </p:txBody>
      </p:sp>
      <p:sp>
        <p:nvSpPr>
          <p:cNvPr id="6" name="TextBox 5"/>
          <p:cNvSpPr txBox="1">
            <a:spLocks/>
          </p:cNvSpPr>
          <p:nvPr/>
        </p:nvSpPr>
        <p:spPr>
          <a:xfrm>
            <a:off x="914400" y="5461337"/>
            <a:ext cx="7315200" cy="1015663"/>
          </a:xfrm>
          <a:prstGeom prst="rect">
            <a:avLst/>
          </a:prstGeom>
          <a:solidFill>
            <a:schemeClr val="tx2"/>
          </a:solidFill>
          <a:effectLst>
            <a:glow rad="139700">
              <a:schemeClr val="tx2">
                <a:alpha val="40000"/>
              </a:schemeClr>
            </a:glow>
            <a:outerShdw blurRad="50800" dist="38100" dir="8100000" algn="tr" rotWithShape="0">
              <a:srgbClr val="000000">
                <a:alpha val="40000"/>
              </a:srgbClr>
            </a:outerShdw>
          </a:effectLst>
        </p:spPr>
        <p:txBody>
          <a:bodyPr wrap="square" rtlCol="0">
            <a:spAutoFit/>
          </a:bodyPr>
          <a:lstStyle/>
          <a:p>
            <a:pPr lvl="1"/>
            <a:r>
              <a:rPr lang="en-US" sz="2000" dirty="0" smtClean="0">
                <a:solidFill>
                  <a:schemeClr val="bg1"/>
                </a:solidFill>
                <a:uFillTx/>
              </a:rPr>
              <a:t>NWS </a:t>
            </a:r>
            <a:r>
              <a:rPr lang="en-US" sz="2000" dirty="0">
                <a:solidFill>
                  <a:schemeClr val="bg1"/>
                </a:solidFill>
                <a:uFillTx/>
              </a:rPr>
              <a:t>Mission: to provide weather, water, and climate data, forecasts and warnings for the </a:t>
            </a:r>
            <a:r>
              <a:rPr lang="en-US" sz="2000" b="1" dirty="0">
                <a:solidFill>
                  <a:schemeClr val="bg1"/>
                </a:solidFill>
                <a:uFillTx/>
              </a:rPr>
              <a:t>protection of life and property and the enhancement of the national economy</a:t>
            </a:r>
            <a:r>
              <a:rPr lang="en-US" sz="2000" dirty="0">
                <a:solidFill>
                  <a:schemeClr val="bg1"/>
                </a:solidFill>
                <a:uFillTx/>
              </a:rPr>
              <a:t>.</a:t>
            </a:r>
          </a:p>
        </p:txBody>
      </p:sp>
      <p:sp>
        <p:nvSpPr>
          <p:cNvPr id="7" name="Shape 231"/>
          <p:cNvSpPr txBox="1">
            <a:spLocks/>
          </p:cNvSpPr>
          <p:nvPr/>
        </p:nvSpPr>
        <p:spPr>
          <a:xfrm>
            <a:off x="7010400" y="6553200"/>
            <a:ext cx="2133598" cy="304798"/>
          </a:xfrm>
          <a:prstGeom prst="rect">
            <a:avLst/>
          </a:prstGeom>
          <a:noFill/>
          <a:ln>
            <a:noFill/>
          </a:ln>
        </p:spPr>
        <p:txBody>
          <a:bodyPr vert="horz" lIns="91425" tIns="45700" rIns="91425" bIns="45700" rtlCol="0" anchor="t"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FFFFCC"/>
              </a:buClr>
              <a:buSzPct val="25000"/>
              <a:buFont typeface="Arial"/>
              <a:buNone/>
            </a:pPr>
            <a:fld id="{00000000-1234-1234-1234-123412341234}" type="slidenum">
              <a:rPr lang="en-US" smtClean="0">
                <a:solidFill>
                  <a:schemeClr val="tx1"/>
                </a:solidFill>
                <a:latin typeface="Franklin Gothic Book" panose="020B0503020102020204" pitchFamily="34" charset="0"/>
              </a:rPr>
              <a:pPr>
                <a:buClr>
                  <a:srgbClr val="FFFFCC"/>
                </a:buClr>
                <a:buSzPct val="25000"/>
                <a:buFont typeface="Arial"/>
                <a:buNone/>
              </a:pPr>
              <a:t>2</a:t>
            </a:fld>
            <a:endParaRPr lang="en-US"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1762426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uFillTx/>
                <a:latin typeface="Franklin Gothic Medium" panose="020B0603020102020204" pitchFamily="34" charset="0"/>
              </a:rPr>
              <a:t>Genesis of Evolve</a:t>
            </a:r>
            <a:endParaRPr lang="en-US" b="1" dirty="0">
              <a:uFillTx/>
              <a:latin typeface="Franklin Gothic Medium" panose="020B0603020102020204" pitchFamily="34" charset="0"/>
            </a:endParaRPr>
          </a:p>
        </p:txBody>
      </p:sp>
      <p:sp>
        <p:nvSpPr>
          <p:cNvPr id="3" name="Content Placeholder 2"/>
          <p:cNvSpPr>
            <a:spLocks noGrp="1"/>
          </p:cNvSpPr>
          <p:nvPr>
            <p:ph idx="1"/>
          </p:nvPr>
        </p:nvSpPr>
        <p:spPr>
          <a:xfrm>
            <a:off x="457200" y="1600200"/>
            <a:ext cx="4038600" cy="4571999"/>
          </a:xfrm>
        </p:spPr>
        <p:txBody>
          <a:bodyPr>
            <a:normAutofit fontScale="85000" lnSpcReduction="20000"/>
          </a:bodyPr>
          <a:lstStyle/>
          <a:p>
            <a:r>
              <a:rPr lang="en-US" dirty="0" smtClean="0">
                <a:uFillTx/>
                <a:latin typeface="Franklin Gothic Medium" panose="020B0603020102020204" pitchFamily="34" charset="0"/>
              </a:rPr>
              <a:t>2011 Tornadoes (Alabama, Joplin, MO)</a:t>
            </a:r>
          </a:p>
          <a:p>
            <a:pPr marL="0" indent="0">
              <a:buNone/>
            </a:pPr>
            <a:endParaRPr lang="en-US" dirty="0" smtClean="0">
              <a:uFillTx/>
              <a:latin typeface="Franklin Gothic Medium" panose="020B0603020102020204" pitchFamily="34" charset="0"/>
            </a:endParaRPr>
          </a:p>
          <a:p>
            <a:r>
              <a:rPr lang="en-US" dirty="0" smtClean="0">
                <a:uFillTx/>
                <a:latin typeface="Franklin Gothic Medium" panose="020B0603020102020204" pitchFamily="34" charset="0"/>
              </a:rPr>
              <a:t>Two Congressionally directed Academy studies</a:t>
            </a:r>
          </a:p>
          <a:p>
            <a:pPr marL="0" indent="0">
              <a:buNone/>
            </a:pPr>
            <a:endParaRPr lang="en-US" dirty="0" smtClean="0">
              <a:uFillTx/>
              <a:latin typeface="Franklin Gothic Medium" panose="020B0603020102020204" pitchFamily="34" charset="0"/>
            </a:endParaRPr>
          </a:p>
          <a:p>
            <a:r>
              <a:rPr lang="en-US" dirty="0" smtClean="0">
                <a:uFillTx/>
                <a:latin typeface="Franklin Gothic Medium" panose="020B0603020102020204" pitchFamily="34" charset="0"/>
              </a:rPr>
              <a:t>Contracted with McKinsey and Company</a:t>
            </a:r>
          </a:p>
          <a:p>
            <a:pPr marL="0" indent="0">
              <a:buNone/>
            </a:pPr>
            <a:endParaRPr lang="en-US" dirty="0" smtClean="0">
              <a:uFillTx/>
              <a:latin typeface="Franklin Gothic Medium" panose="020B0603020102020204" pitchFamily="34" charset="0"/>
            </a:endParaRPr>
          </a:p>
          <a:p>
            <a:r>
              <a:rPr lang="en-US" dirty="0" smtClean="0">
                <a:uFillTx/>
                <a:latin typeface="Franklin Gothic Medium" panose="020B0603020102020204" pitchFamily="34" charset="0"/>
              </a:rPr>
              <a:t>Internal and External Engagement</a:t>
            </a:r>
            <a:endParaRPr lang="en-US" dirty="0">
              <a:uFillTx/>
            </a:endParaRPr>
          </a:p>
        </p:txBody>
      </p:sp>
      <p:pic>
        <p:nvPicPr>
          <p:cNvPr id="6" name="Picture 5"/>
          <p:cNvPicPr>
            <a:picLocks noChangeAspect="1"/>
          </p:cNvPicPr>
          <p:nvPr/>
        </p:nvPicPr>
        <p:blipFill rotWithShape="1">
          <a:blip r:embed="rId3"/>
          <a:srcRect l="11532" r="10617"/>
          <a:stretch/>
        </p:blipFill>
        <p:spPr>
          <a:xfrm rot="528564">
            <a:off x="6400800" y="3034633"/>
            <a:ext cx="2209800" cy="2838509"/>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rot="21095150">
            <a:off x="4533453" y="1588224"/>
            <a:ext cx="2121868" cy="2753714"/>
          </a:xfrm>
          <a:prstGeom prst="rect">
            <a:avLst/>
          </a:prstGeom>
          <a:ln>
            <a:noFill/>
          </a:ln>
          <a:effectLst>
            <a:softEdge rad="112500"/>
          </a:effectLst>
        </p:spPr>
      </p:pic>
      <p:sp>
        <p:nvSpPr>
          <p:cNvPr id="8" name="Shape 231"/>
          <p:cNvSpPr txBox="1">
            <a:spLocks/>
          </p:cNvSpPr>
          <p:nvPr/>
        </p:nvSpPr>
        <p:spPr>
          <a:xfrm>
            <a:off x="7010400" y="6553200"/>
            <a:ext cx="2133598" cy="304798"/>
          </a:xfrm>
          <a:prstGeom prst="rect">
            <a:avLst/>
          </a:prstGeom>
          <a:noFill/>
          <a:ln>
            <a:noFill/>
          </a:ln>
        </p:spPr>
        <p:txBody>
          <a:bodyPr vert="horz" lIns="91425" tIns="45700" rIns="91425" bIns="45700" rtlCol="0" anchor="t"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FFFFCC"/>
              </a:buClr>
              <a:buSzPct val="25000"/>
              <a:buFont typeface="Arial"/>
              <a:buNone/>
            </a:pPr>
            <a:fld id="{00000000-1234-1234-1234-123412341234}" type="slidenum">
              <a:rPr lang="en-US" smtClean="0">
                <a:solidFill>
                  <a:schemeClr val="tx1"/>
                </a:solidFill>
                <a:latin typeface="Franklin Gothic Book" panose="020B0503020102020204" pitchFamily="34" charset="0"/>
              </a:rPr>
              <a:pPr>
                <a:buClr>
                  <a:srgbClr val="FFFFCC"/>
                </a:buClr>
                <a:buSzPct val="25000"/>
                <a:buFont typeface="Arial"/>
                <a:buNone/>
              </a:pPr>
              <a:t>3</a:t>
            </a:fld>
            <a:endParaRPr lang="en-US"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24916559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167" y="279317"/>
            <a:ext cx="7575266" cy="1143000"/>
          </a:xfrm>
        </p:spPr>
        <p:txBody>
          <a:bodyPr/>
          <a:lstStyle/>
          <a:p>
            <a:r>
              <a:rPr lang="en-US" b="1" dirty="0" smtClean="0">
                <a:uFillTx/>
              </a:rPr>
              <a:t>What Will Evolve Look Like?</a:t>
            </a:r>
            <a:endParaRPr lang="en-US" b="1" dirty="0">
              <a:uFillTx/>
            </a:endParaRPr>
          </a:p>
        </p:txBody>
      </p:sp>
      <p:pic>
        <p:nvPicPr>
          <p:cNvPr id="8" name="Picture 7"/>
          <p:cNvPicPr>
            <a:picLocks noChangeAspect="1"/>
          </p:cNvPicPr>
          <p:nvPr/>
        </p:nvPicPr>
        <p:blipFill>
          <a:blip r:embed="rId3" cstate="print"/>
          <a:stretch>
            <a:fillRect/>
          </a:stretch>
        </p:blipFill>
        <p:spPr>
          <a:xfrm>
            <a:off x="5257800" y="3810000"/>
            <a:ext cx="3251200" cy="2438400"/>
          </a:xfrm>
          <a:prstGeom prst="rect">
            <a:avLst/>
          </a:prstGeom>
          <a:ln>
            <a:noFill/>
          </a:ln>
          <a:effectLst>
            <a:softEdge rad="112500"/>
          </a:effectLst>
        </p:spPr>
      </p:pic>
      <p:pic>
        <p:nvPicPr>
          <p:cNvPr id="9" name="Picture 8"/>
          <p:cNvPicPr>
            <a:picLocks noChangeAspect="1"/>
          </p:cNvPicPr>
          <p:nvPr/>
        </p:nvPicPr>
        <p:blipFill>
          <a:blip r:embed="rId4" cstate="print"/>
          <a:stretch>
            <a:fillRect/>
          </a:stretch>
        </p:blipFill>
        <p:spPr>
          <a:xfrm>
            <a:off x="1433015" y="4191000"/>
            <a:ext cx="3327400" cy="2495550"/>
          </a:xfrm>
          <a:prstGeom prst="rect">
            <a:avLst/>
          </a:prstGeom>
          <a:ln>
            <a:noFill/>
          </a:ln>
          <a:effectLst>
            <a:softEdge rad="112500"/>
          </a:effectLst>
        </p:spPr>
      </p:pic>
      <p:pic>
        <p:nvPicPr>
          <p:cNvPr id="10" name="Picture 9"/>
          <p:cNvPicPr>
            <a:picLocks noChangeAspect="1"/>
          </p:cNvPicPr>
          <p:nvPr/>
        </p:nvPicPr>
        <p:blipFill>
          <a:blip r:embed="rId5" cstate="print"/>
          <a:stretch>
            <a:fillRect/>
          </a:stretch>
        </p:blipFill>
        <p:spPr>
          <a:xfrm>
            <a:off x="228600" y="1422317"/>
            <a:ext cx="3429000" cy="2572491"/>
          </a:xfrm>
          <a:prstGeom prst="rect">
            <a:avLst/>
          </a:prstGeom>
          <a:ln>
            <a:noFill/>
          </a:ln>
          <a:effectLst>
            <a:softEdge rad="112500"/>
          </a:effectLst>
        </p:spPr>
      </p:pic>
      <p:pic>
        <p:nvPicPr>
          <p:cNvPr id="12" name="Picture 11"/>
          <p:cNvPicPr>
            <a:picLocks noChangeAspect="1"/>
          </p:cNvPicPr>
          <p:nvPr/>
        </p:nvPicPr>
        <p:blipFill>
          <a:blip r:embed="rId6"/>
          <a:stretch>
            <a:fillRect/>
          </a:stretch>
        </p:blipFill>
        <p:spPr>
          <a:xfrm>
            <a:off x="4703265" y="1540079"/>
            <a:ext cx="3072420" cy="2061082"/>
          </a:xfrm>
          <a:prstGeom prst="rect">
            <a:avLst/>
          </a:prstGeom>
          <a:ln>
            <a:noFill/>
          </a:ln>
          <a:effectLst>
            <a:softEdge rad="112500"/>
          </a:effectLst>
        </p:spPr>
      </p:pic>
      <p:sp>
        <p:nvSpPr>
          <p:cNvPr id="11" name="Shape 231"/>
          <p:cNvSpPr txBox="1">
            <a:spLocks/>
          </p:cNvSpPr>
          <p:nvPr/>
        </p:nvSpPr>
        <p:spPr>
          <a:xfrm>
            <a:off x="7010400" y="6553200"/>
            <a:ext cx="2133598" cy="304798"/>
          </a:xfrm>
          <a:prstGeom prst="rect">
            <a:avLst/>
          </a:prstGeom>
          <a:noFill/>
          <a:ln>
            <a:noFill/>
          </a:ln>
        </p:spPr>
        <p:txBody>
          <a:bodyPr vert="horz" lIns="91425" tIns="45700" rIns="91425" bIns="45700" rtlCol="0" anchor="t"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FFFFCC"/>
              </a:buClr>
              <a:buSzPct val="25000"/>
              <a:buFont typeface="Arial"/>
              <a:buNone/>
            </a:pPr>
            <a:fld id="{00000000-1234-1234-1234-123412341234}" type="slidenum">
              <a:rPr lang="en-US" smtClean="0">
                <a:solidFill>
                  <a:schemeClr val="tx1"/>
                </a:solidFill>
                <a:latin typeface="Franklin Gothic Book" panose="020B0503020102020204" pitchFamily="34" charset="0"/>
              </a:rPr>
              <a:pPr>
                <a:buClr>
                  <a:srgbClr val="FFFFCC"/>
                </a:buClr>
                <a:buSzPct val="25000"/>
                <a:buFont typeface="Arial"/>
                <a:buNone/>
              </a:pPr>
              <a:t>4</a:t>
            </a:fld>
            <a:endParaRPr lang="en-US"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4154217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uFillTx/>
                <a:latin typeface="Franklin Gothic Medium" panose="020B0603020102020204" pitchFamily="34" charset="0"/>
              </a:rPr>
              <a:t>5 Key Ways Forward</a:t>
            </a:r>
            <a:endParaRPr lang="en-US" b="1" dirty="0">
              <a:uFillTx/>
              <a:latin typeface="Franklin Gothic Medium" panose="020B0603020102020204" pitchFamily="34" charset="0"/>
            </a:endParaRPr>
          </a:p>
        </p:txBody>
      </p:sp>
      <p:sp>
        <p:nvSpPr>
          <p:cNvPr id="5" name="Content Placeholder 4"/>
          <p:cNvSpPr txBox="1">
            <a:spLocks noGrp="1"/>
          </p:cNvSpPr>
          <p:nvPr>
            <p:ph idx="1"/>
          </p:nvPr>
        </p:nvSpPr>
        <p:spPr>
          <a:xfrm>
            <a:off x="457200" y="1658809"/>
            <a:ext cx="8229600" cy="4824398"/>
          </a:xfrm>
          <a:prstGeom prst="rect">
            <a:avLst/>
          </a:prstGeom>
          <a:noFill/>
          <a:ln w="9525">
            <a:noFill/>
            <a:miter lim="800000"/>
          </a:ln>
          <a:effec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uFillTx/>
                <a:latin typeface="+mn-lt"/>
              </a:defRPr>
            </a:lvl1pPr>
            <a:lvl2pPr marL="193675" lvl="1" indent="-192088" defTabSz="895350" eaLnBrk="1" hangingPunct="1">
              <a:buClr>
                <a:schemeClr val="tx2"/>
              </a:buClr>
              <a:buSzPct val="125000"/>
              <a:buFont typeface="Arial" charset="0"/>
              <a:buChar char="▪"/>
              <a:defRPr baseline="0">
                <a:uFillTx/>
                <a:latin typeface="+mn-lt"/>
              </a:defRPr>
            </a:lvl2pPr>
            <a:lvl3pPr marL="457200" lvl="2" indent="-261938" defTabSz="895350" eaLnBrk="1" hangingPunct="1">
              <a:buClr>
                <a:schemeClr val="tx2"/>
              </a:buClr>
              <a:buSzPct val="120000"/>
              <a:buFont typeface="Arial" charset="0"/>
              <a:buChar char="–"/>
              <a:defRPr baseline="0">
                <a:uFillTx/>
                <a:latin typeface="+mn-lt"/>
              </a:defRPr>
            </a:lvl3pPr>
            <a:lvl4pPr marL="614363" lvl="3" indent="-155575" defTabSz="895350" eaLnBrk="1" hangingPunct="1">
              <a:buClr>
                <a:schemeClr val="tx2"/>
              </a:buClr>
              <a:buSzPct val="120000"/>
              <a:buFont typeface="Arial" charset="0"/>
              <a:buChar char="▫"/>
              <a:defRPr baseline="0">
                <a:uFillTx/>
                <a:latin typeface="+mn-lt"/>
              </a:defRPr>
            </a:lvl4pPr>
            <a:lvl5pPr marL="749808" lvl="4" indent="-130175" defTabSz="895350" eaLnBrk="1" hangingPunct="1">
              <a:buClr>
                <a:schemeClr val="tx2"/>
              </a:buClr>
              <a:buSzPct val="89000"/>
              <a:buFont typeface="Arial" charset="0"/>
              <a:buChar char="-"/>
              <a:defRPr baseline="0">
                <a:uFillTx/>
                <a:latin typeface="+mn-lt"/>
              </a:defRPr>
            </a:lvl5pPr>
            <a:lvl6pPr marL="749808" indent="-130175" defTabSz="895350" fontAlgn="base">
              <a:spcBef>
                <a:spcPct val="0"/>
              </a:spcBef>
              <a:spcAft>
                <a:spcPct val="0"/>
              </a:spcAft>
              <a:buClr>
                <a:schemeClr val="tx2"/>
              </a:buClr>
              <a:buSzPct val="89000"/>
              <a:buFont typeface="Arial" charset="0"/>
              <a:buChar char="-"/>
              <a:defRPr baseline="0">
                <a:uFillTx/>
                <a:latin typeface="+mn-lt"/>
              </a:defRPr>
            </a:lvl6pPr>
            <a:lvl7pPr marL="749808" indent="-130175" defTabSz="895350" fontAlgn="base">
              <a:spcBef>
                <a:spcPct val="0"/>
              </a:spcBef>
              <a:spcAft>
                <a:spcPct val="0"/>
              </a:spcAft>
              <a:buClr>
                <a:schemeClr val="tx2"/>
              </a:buClr>
              <a:buSzPct val="89000"/>
              <a:buFont typeface="Arial" charset="0"/>
              <a:buChar char="-"/>
              <a:defRPr baseline="0">
                <a:uFillTx/>
                <a:latin typeface="+mn-lt"/>
              </a:defRPr>
            </a:lvl7pPr>
            <a:lvl8pPr marL="749808" indent="-130175" defTabSz="895350" fontAlgn="base">
              <a:spcBef>
                <a:spcPct val="0"/>
              </a:spcBef>
              <a:spcAft>
                <a:spcPct val="0"/>
              </a:spcAft>
              <a:buClr>
                <a:schemeClr val="tx2"/>
              </a:buClr>
              <a:buSzPct val="89000"/>
              <a:buFont typeface="Arial" charset="0"/>
              <a:buChar char="-"/>
              <a:defRPr baseline="0">
                <a:uFillTx/>
                <a:latin typeface="+mn-lt"/>
              </a:defRPr>
            </a:lvl8pPr>
            <a:lvl9pPr marL="749808" indent="-130175" defTabSz="895350" fontAlgn="base">
              <a:spcBef>
                <a:spcPct val="0"/>
              </a:spcBef>
              <a:spcAft>
                <a:spcPct val="0"/>
              </a:spcAft>
              <a:buClr>
                <a:schemeClr val="tx2"/>
              </a:buClr>
              <a:buSzPct val="89000"/>
              <a:buFont typeface="Arial" charset="0"/>
              <a:buChar char="-"/>
              <a:defRPr baseline="0">
                <a:uFillTx/>
                <a:latin typeface="+mn-lt"/>
              </a:defRPr>
            </a:lvl9pPr>
          </a:lstStyle>
          <a:p>
            <a:pPr marL="1587" lvl="1" indent="0">
              <a:spcBef>
                <a:spcPct val="50000"/>
              </a:spcBef>
              <a:buClr>
                <a:srgbClr val="000000"/>
              </a:buClr>
              <a:buNone/>
            </a:pPr>
            <a:r>
              <a:rPr lang="en-US" sz="1900" b="1" dirty="0" smtClean="0">
                <a:uFillTx/>
                <a:latin typeface="Franklin Gothic Medium" panose="020B0603020102020204" pitchFamily="34" charset="0"/>
              </a:rPr>
              <a:t>We are evolving the National Weather Service by:</a:t>
            </a:r>
          </a:p>
          <a:p>
            <a:pPr lvl="1">
              <a:spcBef>
                <a:spcPct val="50000"/>
              </a:spcBef>
              <a:buClr>
                <a:srgbClr val="000000"/>
              </a:buClr>
            </a:pPr>
            <a:r>
              <a:rPr lang="en-US" sz="1900" b="1" dirty="0" smtClean="0">
                <a:solidFill>
                  <a:schemeClr val="tx2"/>
                </a:solidFill>
                <a:uFillTx/>
                <a:latin typeface="Franklin Gothic Medium" panose="020B0603020102020204" pitchFamily="34" charset="0"/>
              </a:rPr>
              <a:t>Better </a:t>
            </a:r>
            <a:r>
              <a:rPr lang="en-US" sz="1900" b="1" dirty="0">
                <a:solidFill>
                  <a:schemeClr val="tx2"/>
                </a:solidFill>
                <a:uFillTx/>
                <a:latin typeface="Franklin Gothic Medium" panose="020B0603020102020204" pitchFamily="34" charset="0"/>
              </a:rPr>
              <a:t>serving partners </a:t>
            </a:r>
            <a:r>
              <a:rPr lang="en-US" sz="1900" dirty="0">
                <a:solidFill>
                  <a:schemeClr val="tx2"/>
                </a:solidFill>
                <a:uFillTx/>
                <a:latin typeface="Franklin Gothic Medium" panose="020B0603020102020204" pitchFamily="34" charset="0"/>
              </a:rPr>
              <a:t>by enhancing quality and consistency of </a:t>
            </a:r>
            <a:r>
              <a:rPr lang="en-US" sz="1900" dirty="0" smtClean="0">
                <a:solidFill>
                  <a:schemeClr val="tx2"/>
                </a:solidFill>
                <a:uFillTx/>
                <a:latin typeface="Franklin Gothic Medium" panose="020B0603020102020204" pitchFamily="34" charset="0"/>
              </a:rPr>
              <a:t>Impact-based Decision Support Services (IDSS) </a:t>
            </a:r>
            <a:r>
              <a:rPr lang="en-US" sz="1900" dirty="0">
                <a:solidFill>
                  <a:schemeClr val="tx2"/>
                </a:solidFill>
                <a:uFillTx/>
                <a:latin typeface="Franklin Gothic Medium" panose="020B0603020102020204" pitchFamily="34" charset="0"/>
              </a:rPr>
              <a:t>at all levels of the </a:t>
            </a:r>
            <a:r>
              <a:rPr lang="en-US" sz="1900" dirty="0" smtClean="0">
                <a:solidFill>
                  <a:schemeClr val="tx2"/>
                </a:solidFill>
                <a:uFillTx/>
                <a:latin typeface="Franklin Gothic Medium" panose="020B0603020102020204" pitchFamily="34" charset="0"/>
              </a:rPr>
              <a:t>organization, </a:t>
            </a:r>
            <a:r>
              <a:rPr lang="en-US" sz="1900" dirty="0">
                <a:solidFill>
                  <a:schemeClr val="tx2"/>
                </a:solidFill>
                <a:uFillTx/>
                <a:latin typeface="Franklin Gothic Medium" panose="020B0603020102020204" pitchFamily="34" charset="0"/>
              </a:rPr>
              <a:t>in all current locations because analysis shows 94% of </a:t>
            </a:r>
            <a:r>
              <a:rPr lang="en-US" sz="1900" dirty="0" smtClean="0">
                <a:solidFill>
                  <a:schemeClr val="tx2"/>
                </a:solidFill>
                <a:uFillTx/>
                <a:latin typeface="Franklin Gothic Medium" panose="020B0603020102020204" pitchFamily="34" charset="0"/>
              </a:rPr>
              <a:t>partners are local partners </a:t>
            </a:r>
            <a:r>
              <a:rPr lang="en-US" sz="1900" dirty="0">
                <a:solidFill>
                  <a:schemeClr val="tx2"/>
                </a:solidFill>
                <a:uFillTx/>
                <a:latin typeface="Franklin Gothic Medium" panose="020B0603020102020204" pitchFamily="34" charset="0"/>
              </a:rPr>
              <a:t>– no office </a:t>
            </a:r>
            <a:r>
              <a:rPr lang="en-US" sz="1900" dirty="0" smtClean="0">
                <a:solidFill>
                  <a:schemeClr val="tx2"/>
                </a:solidFill>
                <a:uFillTx/>
                <a:latin typeface="Franklin Gothic Medium" panose="020B0603020102020204" pitchFamily="34" charset="0"/>
              </a:rPr>
              <a:t>closures</a:t>
            </a:r>
            <a:endParaRPr lang="en-US" sz="1900" dirty="0">
              <a:solidFill>
                <a:schemeClr val="tx2"/>
              </a:solidFill>
              <a:uFillTx/>
              <a:latin typeface="Franklin Gothic Medium" panose="020B0603020102020204" pitchFamily="34" charset="0"/>
            </a:endParaRPr>
          </a:p>
          <a:p>
            <a:pPr lvl="1">
              <a:spcBef>
                <a:spcPct val="50000"/>
              </a:spcBef>
              <a:buClr>
                <a:srgbClr val="000000"/>
              </a:buClr>
            </a:pPr>
            <a:r>
              <a:rPr lang="en-US" sz="1900" dirty="0" smtClean="0">
                <a:solidFill>
                  <a:schemeClr val="tx2"/>
                </a:solidFill>
                <a:uFillTx/>
                <a:latin typeface="Franklin Gothic Medium" panose="020B0603020102020204" pitchFamily="34" charset="0"/>
              </a:rPr>
              <a:t>Improving </a:t>
            </a:r>
            <a:r>
              <a:rPr lang="en-US" sz="1900" b="1" dirty="0" smtClean="0">
                <a:solidFill>
                  <a:schemeClr val="tx2"/>
                </a:solidFill>
                <a:uFillTx/>
                <a:latin typeface="Franklin Gothic Medium" panose="020B0603020102020204" pitchFamily="34" charset="0"/>
              </a:rPr>
              <a:t>effectiveness of forecasting in support of IDSS </a:t>
            </a:r>
            <a:r>
              <a:rPr lang="en-US" sz="1900" dirty="0" smtClean="0">
                <a:solidFill>
                  <a:schemeClr val="tx2"/>
                </a:solidFill>
                <a:uFillTx/>
                <a:latin typeface="Franklin Gothic Medium" panose="020B0603020102020204" pitchFamily="34" charset="0"/>
              </a:rPr>
              <a:t>through a collaborative process that makes the best use of technology, reduces duplication, and ensures consistency of the forecast</a:t>
            </a:r>
          </a:p>
          <a:p>
            <a:pPr lvl="1">
              <a:spcBef>
                <a:spcPct val="50000"/>
              </a:spcBef>
              <a:buClr>
                <a:srgbClr val="000000"/>
              </a:buClr>
            </a:pPr>
            <a:r>
              <a:rPr lang="en-US" sz="1900" b="1" dirty="0" smtClean="0">
                <a:solidFill>
                  <a:schemeClr val="tx2"/>
                </a:solidFill>
                <a:uFillTx/>
                <a:latin typeface="Franklin Gothic Medium" panose="020B0603020102020204" pitchFamily="34" charset="0"/>
              </a:rPr>
              <a:t>Matching workforce to workload</a:t>
            </a:r>
            <a:r>
              <a:rPr lang="en-US" sz="1900" dirty="0" smtClean="0">
                <a:solidFill>
                  <a:schemeClr val="tx2"/>
                </a:solidFill>
                <a:uFillTx/>
                <a:latin typeface="Franklin Gothic Medium" panose="020B0603020102020204" pitchFamily="34" charset="0"/>
              </a:rPr>
              <a:t> across the organization and </a:t>
            </a:r>
            <a:r>
              <a:rPr lang="en-US" sz="1900" b="1" dirty="0" smtClean="0">
                <a:solidFill>
                  <a:schemeClr val="tx2"/>
                </a:solidFill>
                <a:uFillTx/>
                <a:latin typeface="Franklin Gothic Medium" panose="020B0603020102020204" pitchFamily="34" charset="0"/>
              </a:rPr>
              <a:t>building a healthy organizational structure</a:t>
            </a:r>
            <a:r>
              <a:rPr lang="en-US" sz="1900" dirty="0" smtClean="0">
                <a:solidFill>
                  <a:schemeClr val="tx2"/>
                </a:solidFill>
                <a:uFillTx/>
                <a:latin typeface="Franklin Gothic Medium" panose="020B0603020102020204" pitchFamily="34" charset="0"/>
              </a:rPr>
              <a:t> to better meet the needs of NWS partners</a:t>
            </a:r>
          </a:p>
          <a:p>
            <a:pPr lvl="1">
              <a:spcBef>
                <a:spcPct val="50000"/>
              </a:spcBef>
              <a:buClr>
                <a:srgbClr val="000000"/>
              </a:buClr>
            </a:pPr>
            <a:r>
              <a:rPr lang="en-US" sz="1900" dirty="0" smtClean="0">
                <a:solidFill>
                  <a:schemeClr val="tx2"/>
                </a:solidFill>
                <a:uFillTx/>
                <a:latin typeface="Franklin Gothic Medium" panose="020B0603020102020204" pitchFamily="34" charset="0"/>
              </a:rPr>
              <a:t>Building </a:t>
            </a:r>
            <a:r>
              <a:rPr lang="en-US" sz="1900" dirty="0">
                <a:solidFill>
                  <a:schemeClr val="tx2"/>
                </a:solidFill>
                <a:uFillTx/>
                <a:latin typeface="Franklin Gothic Medium" panose="020B0603020102020204" pitchFamily="34" charset="0"/>
              </a:rPr>
              <a:t>a </a:t>
            </a:r>
            <a:r>
              <a:rPr lang="en-US" sz="1900" b="1" dirty="0">
                <a:solidFill>
                  <a:schemeClr val="tx2"/>
                </a:solidFill>
                <a:uFillTx/>
                <a:latin typeface="Franklin Gothic Medium" panose="020B0603020102020204" pitchFamily="34" charset="0"/>
              </a:rPr>
              <a:t>workforce the NWS needs to deliver science-based service: </a:t>
            </a:r>
            <a:r>
              <a:rPr lang="en-US" sz="1900" dirty="0">
                <a:solidFill>
                  <a:schemeClr val="tx2"/>
                </a:solidFill>
                <a:uFillTx/>
                <a:latin typeface="Franklin Gothic Medium" panose="020B0603020102020204" pitchFamily="34" charset="0"/>
              </a:rPr>
              <a:t>both through enhancing skills today and hiring for tomorrow</a:t>
            </a:r>
          </a:p>
          <a:p>
            <a:pPr lvl="1">
              <a:spcBef>
                <a:spcPct val="50000"/>
              </a:spcBef>
              <a:buClr>
                <a:srgbClr val="000000"/>
              </a:buClr>
            </a:pPr>
            <a:r>
              <a:rPr lang="en-US" sz="1900" dirty="0" smtClean="0">
                <a:solidFill>
                  <a:schemeClr val="tx2"/>
                </a:solidFill>
                <a:uFillTx/>
                <a:latin typeface="Franklin Gothic Medium" panose="020B0603020102020204" pitchFamily="34" charset="0"/>
              </a:rPr>
              <a:t>Supporting</a:t>
            </a:r>
            <a:r>
              <a:rPr lang="en-US" sz="1900" b="1" dirty="0" smtClean="0">
                <a:solidFill>
                  <a:schemeClr val="tx2"/>
                </a:solidFill>
                <a:uFillTx/>
                <a:latin typeface="Franklin Gothic Medium" panose="020B0603020102020204" pitchFamily="34" charset="0"/>
              </a:rPr>
              <a:t> </a:t>
            </a:r>
            <a:r>
              <a:rPr lang="en-US" sz="1900" b="1" dirty="0">
                <a:solidFill>
                  <a:schemeClr val="tx2"/>
                </a:solidFill>
                <a:uFillTx/>
                <a:latin typeface="Franklin Gothic Medium" panose="020B0603020102020204" pitchFamily="34" charset="0"/>
              </a:rPr>
              <a:t>critical science, research, technology and innovation</a:t>
            </a:r>
            <a:r>
              <a:rPr lang="en-US" sz="1900" dirty="0">
                <a:solidFill>
                  <a:schemeClr val="tx2"/>
                </a:solidFill>
                <a:uFillTx/>
                <a:latin typeface="Franklin Gothic Medium" panose="020B0603020102020204" pitchFamily="34" charset="0"/>
              </a:rPr>
              <a:t> to best </a:t>
            </a:r>
            <a:r>
              <a:rPr lang="en-US" sz="1900" dirty="0" smtClean="0">
                <a:solidFill>
                  <a:schemeClr val="tx2"/>
                </a:solidFill>
                <a:uFillTx/>
                <a:latin typeface="Franklin Gothic Medium" panose="020B0603020102020204" pitchFamily="34" charset="0"/>
              </a:rPr>
              <a:t>meet the NWS mission</a:t>
            </a:r>
            <a:endParaRPr lang="en-US" sz="1900" dirty="0">
              <a:solidFill>
                <a:schemeClr val="tx2"/>
              </a:solidFill>
              <a:uFillTx/>
              <a:latin typeface="Franklin Gothic Medium" panose="020B0603020102020204" pitchFamily="34" charset="0"/>
            </a:endParaRPr>
          </a:p>
        </p:txBody>
      </p:sp>
      <p:sp>
        <p:nvSpPr>
          <p:cNvPr id="6" name="Shape 231"/>
          <p:cNvSpPr txBox="1">
            <a:spLocks/>
          </p:cNvSpPr>
          <p:nvPr/>
        </p:nvSpPr>
        <p:spPr>
          <a:xfrm>
            <a:off x="7010400" y="6553200"/>
            <a:ext cx="2133598" cy="304798"/>
          </a:xfrm>
          <a:prstGeom prst="rect">
            <a:avLst/>
          </a:prstGeom>
          <a:noFill/>
          <a:ln>
            <a:noFill/>
          </a:ln>
        </p:spPr>
        <p:txBody>
          <a:bodyPr vert="horz" lIns="91425" tIns="45700" rIns="91425" bIns="45700" rtlCol="0" anchor="t"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FFFFCC"/>
              </a:buClr>
              <a:buSzPct val="25000"/>
              <a:buFont typeface="Arial"/>
              <a:buNone/>
            </a:pPr>
            <a:fld id="{00000000-1234-1234-1234-123412341234}" type="slidenum">
              <a:rPr lang="en-US" smtClean="0">
                <a:solidFill>
                  <a:schemeClr val="tx1"/>
                </a:solidFill>
                <a:latin typeface="Franklin Gothic Book" panose="020B0503020102020204" pitchFamily="34" charset="0"/>
              </a:rPr>
              <a:pPr>
                <a:buClr>
                  <a:srgbClr val="FFFFCC"/>
                </a:buClr>
                <a:buSzPct val="25000"/>
                <a:buFont typeface="Arial"/>
                <a:buNone/>
              </a:pPr>
              <a:t>5</a:t>
            </a:fld>
            <a:endParaRPr lang="en-US"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2256712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6</a:t>
            </a:fld>
            <a:endParaRPr lang="en-US">
              <a:solidFill>
                <a:srgbClr val="000000">
                  <a:tint val="75000"/>
                </a:srgbClr>
              </a:solidFill>
              <a:uFillTx/>
            </a:endParaRPr>
          </a:p>
        </p:txBody>
      </p:sp>
      <p:graphicFrame>
        <p:nvGraphicFramePr>
          <p:cNvPr id="5" name="Diagram 4"/>
          <p:cNvGraphicFramePr>
            <a:graphicFrameLocks noChangeAspect="1"/>
          </p:cNvGraphicFramePr>
          <p:nvPr/>
        </p:nvGraphicFramePr>
        <p:xfrm>
          <a:off x="2286000" y="3448276"/>
          <a:ext cx="6781798" cy="3383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a:graphicFrameLocks noChangeAspect="1"/>
          </p:cNvGraphicFramePr>
          <p:nvPr/>
        </p:nvGraphicFramePr>
        <p:xfrm>
          <a:off x="2286002" y="63696"/>
          <a:ext cx="6781798" cy="3383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a:spLocks/>
          </p:cNvSpPr>
          <p:nvPr/>
        </p:nvSpPr>
        <p:spPr>
          <a:xfrm>
            <a:off x="3304125" y="2971803"/>
            <a:ext cx="4750214" cy="783187"/>
          </a:xfrm>
          <a:prstGeom prst="rect">
            <a:avLst/>
          </a:prstGeom>
          <a:solidFill>
            <a:schemeClr val="accent1"/>
          </a:solidFill>
          <a:ln w="6350">
            <a:solidFill>
              <a:schemeClr val="tx1"/>
            </a:solidFill>
            <a:prstDash val="solid"/>
          </a:ln>
          <a:effectLst>
            <a:outerShdw blurRad="50800" dist="38100" dir="2700000" algn="tl" rotWithShape="0">
              <a:srgbClr val="000000">
                <a:alpha val="40000"/>
              </a:srgbClr>
            </a:outerShdw>
          </a:effectLst>
        </p:spPr>
        <p:txBody>
          <a:bodyPr wrap="square" lIns="91306" tIns="45653" rIns="91306" bIns="45653" rtlCol="0">
            <a:spAutoFit/>
          </a:bodyPr>
          <a:lstStyle/>
          <a:p>
            <a:pPr algn="ctr" defTabSz="913044"/>
            <a:r>
              <a:rPr lang="en-US" sz="2200" b="1" dirty="0">
                <a:solidFill>
                  <a:srgbClr val="FFFF00"/>
                </a:solidFill>
                <a:effectLst>
                  <a:outerShdw blurRad="38100" dist="38100" dir="2700000" algn="tl">
                    <a:srgbClr val="000000">
                      <a:alpha val="43137"/>
                    </a:srgbClr>
                  </a:outerShdw>
                </a:effectLst>
                <a:uFillTx/>
                <a:latin typeface="Arial Narrow" panose="020B0606020202030204" pitchFamily="34" charset="0"/>
              </a:rPr>
              <a:t>NWS Providing Impact-Based </a:t>
            </a:r>
          </a:p>
          <a:p>
            <a:pPr algn="ctr" defTabSz="913044"/>
            <a:r>
              <a:rPr lang="en-US" sz="2200" b="1" dirty="0">
                <a:solidFill>
                  <a:srgbClr val="FFFF00"/>
                </a:solidFill>
                <a:effectLst>
                  <a:outerShdw blurRad="38100" dist="38100" dir="2700000" algn="tl">
                    <a:srgbClr val="000000">
                      <a:alpha val="43137"/>
                    </a:srgbClr>
                  </a:outerShdw>
                </a:effectLst>
                <a:uFillTx/>
                <a:latin typeface="Arial Narrow" panose="020B0606020202030204" pitchFamily="34" charset="0"/>
              </a:rPr>
              <a:t>Decision Support Services (IDSS)</a:t>
            </a:r>
          </a:p>
        </p:txBody>
      </p:sp>
      <p:sp>
        <p:nvSpPr>
          <p:cNvPr id="8" name="TextBox 7"/>
          <p:cNvSpPr txBox="1">
            <a:spLocks/>
          </p:cNvSpPr>
          <p:nvPr/>
        </p:nvSpPr>
        <p:spPr>
          <a:xfrm>
            <a:off x="3613171" y="5181600"/>
            <a:ext cx="4235429" cy="626172"/>
          </a:xfrm>
          <a:prstGeom prst="rect">
            <a:avLst/>
          </a:prstGeom>
          <a:noFill/>
        </p:spPr>
        <p:txBody>
          <a:bodyPr wrap="square" lIns="91306" tIns="45653" rIns="91306" bIns="45653" rtlCol="0">
            <a:spAutoFit/>
          </a:bodyPr>
          <a:lstStyle/>
          <a:p>
            <a:pPr algn="ctr" defTabSz="913044"/>
            <a:r>
              <a:rPr lang="en-US" sz="1700" b="1" dirty="0">
                <a:solidFill>
                  <a:srgbClr val="FFFFFF"/>
                </a:solidFill>
                <a:effectLst>
                  <a:outerShdw blurRad="38100" dist="38100" dir="2700000" algn="tl">
                    <a:srgbClr val="000000">
                      <a:alpha val="43137"/>
                    </a:srgbClr>
                  </a:outerShdw>
                </a:effectLst>
                <a:uFillTx/>
                <a:latin typeface="Arial Narrow" panose="020B0606020202030204" pitchFamily="34" charset="0"/>
              </a:rPr>
              <a:t>Fully-Integrated Field Structure</a:t>
            </a:r>
            <a:br>
              <a:rPr lang="en-US" sz="1700" b="1" dirty="0">
                <a:solidFill>
                  <a:srgbClr val="FFFFFF"/>
                </a:solidFill>
                <a:effectLst>
                  <a:outerShdw blurRad="38100" dist="38100" dir="2700000" algn="tl">
                    <a:srgbClr val="000000">
                      <a:alpha val="43137"/>
                    </a:srgbClr>
                  </a:outerShdw>
                </a:effectLst>
                <a:uFillTx/>
                <a:latin typeface="Arial Narrow" panose="020B0606020202030204" pitchFamily="34" charset="0"/>
              </a:rPr>
            </a:br>
            <a:r>
              <a:rPr lang="en-US" sz="1700" b="1" dirty="0">
                <a:solidFill>
                  <a:srgbClr val="FFFFFF"/>
                </a:solidFill>
                <a:effectLst>
                  <a:outerShdw blurRad="38100" dist="38100" dir="2700000" algn="tl">
                    <a:srgbClr val="000000">
                      <a:alpha val="43137"/>
                    </a:srgbClr>
                  </a:outerShdw>
                </a:effectLst>
                <a:uFillTx/>
                <a:latin typeface="Arial Narrow" panose="020B0606020202030204" pitchFamily="34" charset="0"/>
              </a:rPr>
              <a:t>through a Collaborative Forecast Process</a:t>
            </a:r>
          </a:p>
        </p:txBody>
      </p:sp>
      <p:sp>
        <p:nvSpPr>
          <p:cNvPr id="9" name="TextBox 8"/>
          <p:cNvSpPr txBox="1">
            <a:spLocks/>
          </p:cNvSpPr>
          <p:nvPr/>
        </p:nvSpPr>
        <p:spPr>
          <a:xfrm>
            <a:off x="4419600" y="3810000"/>
            <a:ext cx="2545721" cy="940201"/>
          </a:xfrm>
          <a:prstGeom prst="rect">
            <a:avLst/>
          </a:prstGeom>
          <a:noFill/>
        </p:spPr>
        <p:txBody>
          <a:bodyPr wrap="square" lIns="91306" tIns="45653" rIns="91306" bIns="45653" rtlCol="0">
            <a:spAutoFit/>
          </a:bodyPr>
          <a:lstStyle/>
          <a:p>
            <a:pPr algn="ctr" defTabSz="913044"/>
            <a:r>
              <a:rPr lang="en-US" b="1" dirty="0">
                <a:solidFill>
                  <a:srgbClr val="FFFFFF"/>
                </a:solidFill>
                <a:effectLst>
                  <a:outerShdw blurRad="38100" dist="38100" dir="2700000" algn="tl">
                    <a:srgbClr val="000000">
                      <a:alpha val="43137"/>
                    </a:srgbClr>
                  </a:outerShdw>
                </a:effectLst>
                <a:uFillTx/>
                <a:latin typeface="Arial Narrow" panose="020B0606020202030204" pitchFamily="34" charset="0"/>
              </a:rPr>
              <a:t>Accurate </a:t>
            </a:r>
          </a:p>
          <a:p>
            <a:pPr algn="ctr" defTabSz="913044"/>
            <a:r>
              <a:rPr lang="en-US" b="1" dirty="0">
                <a:solidFill>
                  <a:srgbClr val="FFFFFF"/>
                </a:solidFill>
                <a:effectLst>
                  <a:outerShdw blurRad="38100" dist="38100" dir="2700000" algn="tl">
                    <a:srgbClr val="000000">
                      <a:alpha val="43137"/>
                    </a:srgbClr>
                  </a:outerShdw>
                </a:effectLst>
                <a:uFillTx/>
                <a:latin typeface="Arial Narrow" panose="020B0606020202030204" pitchFamily="34" charset="0"/>
              </a:rPr>
              <a:t>&amp; Consistent </a:t>
            </a:r>
          </a:p>
          <a:p>
            <a:pPr algn="ctr" defTabSz="913044"/>
            <a:r>
              <a:rPr lang="en-US" b="1" dirty="0">
                <a:solidFill>
                  <a:srgbClr val="FFFFFF"/>
                </a:solidFill>
                <a:effectLst>
                  <a:outerShdw blurRad="38100" dist="38100" dir="2700000" algn="tl">
                    <a:srgbClr val="000000">
                      <a:alpha val="43137"/>
                    </a:srgbClr>
                  </a:outerShdw>
                </a:effectLst>
                <a:uFillTx/>
                <a:latin typeface="Arial Narrow" panose="020B0606020202030204" pitchFamily="34" charset="0"/>
              </a:rPr>
              <a:t>Forecasts/Warnings</a:t>
            </a:r>
            <a:endParaRPr lang="en-US" sz="2000" b="1" dirty="0">
              <a:solidFill>
                <a:srgbClr val="FFFFFF"/>
              </a:solidFill>
              <a:effectLst>
                <a:outerShdw blurRad="38100" dist="38100" dir="2700000" algn="tl">
                  <a:srgbClr val="000000">
                    <a:alpha val="43137"/>
                  </a:srgbClr>
                </a:outerShdw>
              </a:effectLst>
              <a:uFillTx/>
              <a:latin typeface="Arial Narrow" panose="020B0606020202030204" pitchFamily="34" charset="0"/>
            </a:endParaRPr>
          </a:p>
        </p:txBody>
      </p:sp>
      <p:sp>
        <p:nvSpPr>
          <p:cNvPr id="10" name="TextBox 9"/>
          <p:cNvSpPr txBox="1">
            <a:spLocks/>
          </p:cNvSpPr>
          <p:nvPr/>
        </p:nvSpPr>
        <p:spPr>
          <a:xfrm>
            <a:off x="3173628" y="5867400"/>
            <a:ext cx="5132172" cy="338419"/>
          </a:xfrm>
          <a:prstGeom prst="rect">
            <a:avLst/>
          </a:prstGeom>
          <a:noFill/>
        </p:spPr>
        <p:txBody>
          <a:bodyPr wrap="square" lIns="91306" tIns="45653" rIns="91306" bIns="45653" rtlCol="0">
            <a:spAutoFit/>
          </a:bodyPr>
          <a:lstStyle/>
          <a:p>
            <a:pPr algn="ctr" defTabSz="913044"/>
            <a:r>
              <a:rPr lang="en-US" sz="1600" b="1" dirty="0">
                <a:solidFill>
                  <a:srgbClr val="FFFFFF"/>
                </a:solidFill>
                <a:effectLst>
                  <a:outerShdw blurRad="38100" dist="38100" dir="2700000" algn="tl">
                    <a:srgbClr val="000000">
                      <a:alpha val="43137"/>
                    </a:srgbClr>
                  </a:outerShdw>
                </a:effectLst>
                <a:uFillTx/>
                <a:latin typeface="Arial Narrow" panose="020B0606020202030204" pitchFamily="34" charset="0"/>
              </a:rPr>
              <a:t>National Blend of Models:  </a:t>
            </a:r>
            <a:r>
              <a:rPr lang="en-US" sz="1600" b="1" dirty="0" smtClean="0">
                <a:solidFill>
                  <a:srgbClr val="FFFFFF"/>
                </a:solidFill>
                <a:effectLst>
                  <a:outerShdw blurRad="38100" dist="38100" dir="2700000" algn="tl">
                    <a:srgbClr val="000000">
                      <a:alpha val="43137"/>
                    </a:srgbClr>
                  </a:outerShdw>
                </a:effectLst>
                <a:uFillTx/>
                <a:latin typeface="Arial Narrow" panose="020B0606020202030204" pitchFamily="34" charset="0"/>
              </a:rPr>
              <a:t>Forecast starting point</a:t>
            </a:r>
            <a:endParaRPr lang="en-US" sz="1600" dirty="0">
              <a:solidFill>
                <a:srgbClr val="000000"/>
              </a:solidFill>
              <a:effectLst>
                <a:outerShdw blurRad="38100" dist="38100" dir="2700000" algn="tl">
                  <a:srgbClr val="000000">
                    <a:alpha val="43137"/>
                  </a:srgbClr>
                </a:outerShdw>
              </a:effectLst>
              <a:uFillTx/>
            </a:endParaRPr>
          </a:p>
        </p:txBody>
      </p:sp>
      <p:sp>
        <p:nvSpPr>
          <p:cNvPr id="11" name="TextBox 10"/>
          <p:cNvSpPr txBox="1">
            <a:spLocks/>
          </p:cNvSpPr>
          <p:nvPr/>
        </p:nvSpPr>
        <p:spPr>
          <a:xfrm>
            <a:off x="3424681" y="6172200"/>
            <a:ext cx="4729623" cy="374950"/>
          </a:xfrm>
          <a:prstGeom prst="rect">
            <a:avLst/>
          </a:prstGeom>
          <a:noFill/>
        </p:spPr>
        <p:txBody>
          <a:bodyPr wrap="square" lIns="91306" tIns="45653" rIns="91306" bIns="45653" rtlCol="0">
            <a:spAutoFit/>
          </a:bodyPr>
          <a:lstStyle/>
          <a:p>
            <a:pPr algn="ctr" defTabSz="913044"/>
            <a:r>
              <a:rPr lang="en-US" b="1" dirty="0">
                <a:solidFill>
                  <a:srgbClr val="FFFFFF"/>
                </a:solidFill>
                <a:effectLst>
                  <a:outerShdw blurRad="38100" dist="38100" dir="2700000" algn="tl">
                    <a:srgbClr val="000000">
                      <a:alpha val="43137"/>
                    </a:srgbClr>
                  </a:outerShdw>
                </a:effectLst>
                <a:uFillTx/>
                <a:latin typeface="Arial Narrow" panose="020B0606020202030204" pitchFamily="34" charset="0"/>
              </a:rPr>
              <a:t>One NWS, One Dissemination Network</a:t>
            </a:r>
          </a:p>
        </p:txBody>
      </p:sp>
      <p:sp>
        <p:nvSpPr>
          <p:cNvPr id="14" name="Slide Number Placeholder 1"/>
          <p:cNvSpPr txBox="1">
            <a:spLocks/>
          </p:cNvSpPr>
          <p:nvPr/>
        </p:nvSpPr>
        <p:spPr>
          <a:xfrm rot="5400000">
            <a:off x="7878796" y="5077610"/>
            <a:ext cx="2133473" cy="365146"/>
          </a:xfrm>
          <a:prstGeom prst="rect">
            <a:avLst/>
          </a:prstGeom>
        </p:spPr>
        <p:txBody>
          <a:bodyPr vert="horz" lIns="91315" tIns="45658" rIns="91315" bIns="45658" rtlCol="0" anchor="ctr"/>
          <a:lstStyle>
            <a:defPPr>
              <a:defRPr lang="en-US">
                <a:uFillTx/>
              </a:defRPr>
            </a:defPPr>
            <a:lvl1pPr algn="r" rtl="0" fontAlgn="base">
              <a:spcBef>
                <a:spcPct val="0"/>
              </a:spcBef>
              <a:spcAft>
                <a:spcPct val="0"/>
              </a:spcAft>
              <a:defRPr sz="1200" kern="1200">
                <a:solidFill>
                  <a:schemeClr val="tx1">
                    <a:tint val="75000"/>
                  </a:schemeClr>
                </a:solidFill>
                <a:uFillTx/>
                <a:latin typeface="Arial" charset="0"/>
                <a:ea typeface="+mn-ea"/>
                <a:cs typeface="+mn-cs"/>
              </a:defRPr>
            </a:lvl1pPr>
            <a:lvl2pPr marL="456710" algn="l" rtl="0" fontAlgn="base">
              <a:spcBef>
                <a:spcPct val="0"/>
              </a:spcBef>
              <a:spcAft>
                <a:spcPct val="0"/>
              </a:spcAft>
              <a:defRPr sz="1600" kern="1200">
                <a:solidFill>
                  <a:schemeClr val="tx1"/>
                </a:solidFill>
                <a:uFillTx/>
                <a:latin typeface="Arial" charset="0"/>
                <a:ea typeface="+mn-ea"/>
                <a:cs typeface="+mn-cs"/>
              </a:defRPr>
            </a:lvl2pPr>
            <a:lvl3pPr marL="913434" algn="l" rtl="0" fontAlgn="base">
              <a:spcBef>
                <a:spcPct val="0"/>
              </a:spcBef>
              <a:spcAft>
                <a:spcPct val="0"/>
              </a:spcAft>
              <a:defRPr sz="1600" kern="1200">
                <a:solidFill>
                  <a:schemeClr val="tx1"/>
                </a:solidFill>
                <a:uFillTx/>
                <a:latin typeface="Arial" charset="0"/>
                <a:ea typeface="+mn-ea"/>
                <a:cs typeface="+mn-cs"/>
              </a:defRPr>
            </a:lvl3pPr>
            <a:lvl4pPr marL="1370149" algn="l" rtl="0" fontAlgn="base">
              <a:spcBef>
                <a:spcPct val="0"/>
              </a:spcBef>
              <a:spcAft>
                <a:spcPct val="0"/>
              </a:spcAft>
              <a:defRPr sz="1600" kern="1200">
                <a:solidFill>
                  <a:schemeClr val="tx1"/>
                </a:solidFill>
                <a:uFillTx/>
                <a:latin typeface="Arial" charset="0"/>
                <a:ea typeface="+mn-ea"/>
                <a:cs typeface="+mn-cs"/>
              </a:defRPr>
            </a:lvl4pPr>
            <a:lvl5pPr marL="1826861" algn="l" rtl="0" fontAlgn="base">
              <a:spcBef>
                <a:spcPct val="0"/>
              </a:spcBef>
              <a:spcAft>
                <a:spcPct val="0"/>
              </a:spcAft>
              <a:defRPr sz="1600" kern="1200">
                <a:solidFill>
                  <a:schemeClr val="tx1"/>
                </a:solidFill>
                <a:uFillTx/>
                <a:latin typeface="Arial" charset="0"/>
                <a:ea typeface="+mn-ea"/>
                <a:cs typeface="+mn-cs"/>
              </a:defRPr>
            </a:lvl5pPr>
            <a:lvl6pPr marL="2283578" algn="l" defTabSz="913434" rtl="0" eaLnBrk="1" latinLnBrk="0" hangingPunct="1">
              <a:defRPr sz="1600" kern="1200">
                <a:solidFill>
                  <a:schemeClr val="tx1"/>
                </a:solidFill>
                <a:uFillTx/>
                <a:latin typeface="Arial" charset="0"/>
                <a:ea typeface="+mn-ea"/>
                <a:cs typeface="+mn-cs"/>
              </a:defRPr>
            </a:lvl6pPr>
            <a:lvl7pPr marL="2740294" algn="l" defTabSz="913434" rtl="0" eaLnBrk="1" latinLnBrk="0" hangingPunct="1">
              <a:defRPr sz="1600" kern="1200">
                <a:solidFill>
                  <a:schemeClr val="tx1"/>
                </a:solidFill>
                <a:uFillTx/>
                <a:latin typeface="Arial" charset="0"/>
                <a:ea typeface="+mn-ea"/>
                <a:cs typeface="+mn-cs"/>
              </a:defRPr>
            </a:lvl7pPr>
            <a:lvl8pPr marL="3197008" algn="l" defTabSz="913434" rtl="0" eaLnBrk="1" latinLnBrk="0" hangingPunct="1">
              <a:defRPr sz="1600" kern="1200">
                <a:solidFill>
                  <a:schemeClr val="tx1"/>
                </a:solidFill>
                <a:uFillTx/>
                <a:latin typeface="Arial" charset="0"/>
                <a:ea typeface="+mn-ea"/>
                <a:cs typeface="+mn-cs"/>
              </a:defRPr>
            </a:lvl8pPr>
            <a:lvl9pPr marL="3653724" algn="l" defTabSz="913434" rtl="0" eaLnBrk="1" latinLnBrk="0" hangingPunct="1">
              <a:defRPr sz="1600" kern="1200">
                <a:solidFill>
                  <a:schemeClr val="tx1"/>
                </a:solidFill>
                <a:uFillTx/>
                <a:latin typeface="Arial" charset="0"/>
                <a:ea typeface="+mn-ea"/>
                <a:cs typeface="+mn-cs"/>
              </a:defRPr>
            </a:lvl9pPr>
          </a:lstStyle>
          <a:p>
            <a:pPr defTabSz="913626">
              <a:buClr>
                <a:srgbClr val="888888"/>
              </a:buClr>
              <a:buSzPct val="25000"/>
              <a:buFont typeface="Arial"/>
              <a:buNone/>
            </a:pPr>
            <a:r>
              <a:rPr lang="en-US" sz="1000" cap="small" dirty="0">
                <a:solidFill>
                  <a:srgbClr val="888888"/>
                </a:solidFill>
                <a:uFillTx/>
              </a:rPr>
              <a:t> </a:t>
            </a:r>
            <a:r>
              <a:rPr lang="en-US" sz="1000" cap="all" dirty="0">
                <a:solidFill>
                  <a:srgbClr val="888888"/>
                </a:solidFill>
                <a:uFillTx/>
              </a:rPr>
              <a:t>Draft/Pre-Decisional</a:t>
            </a:r>
            <a:endParaRPr lang="en-US" sz="1000" dirty="0">
              <a:solidFill>
                <a:srgbClr val="888888"/>
              </a:solidFill>
              <a:uFillTx/>
            </a:endParaRPr>
          </a:p>
        </p:txBody>
      </p:sp>
      <p:sp>
        <p:nvSpPr>
          <p:cNvPr id="16" name="TextBox 15"/>
          <p:cNvSpPr txBox="1">
            <a:spLocks/>
          </p:cNvSpPr>
          <p:nvPr/>
        </p:nvSpPr>
        <p:spPr>
          <a:xfrm>
            <a:off x="0" y="1753747"/>
            <a:ext cx="4182591" cy="3046853"/>
          </a:xfrm>
          <a:prstGeom prst="rect">
            <a:avLst/>
          </a:prstGeom>
          <a:noFill/>
        </p:spPr>
        <p:txBody>
          <a:bodyPr wrap="square" lIns="91306" tIns="45653" rIns="91306" bIns="45653" rtlCol="0">
            <a:spAutoFit/>
          </a:bodyPr>
          <a:lstStyle/>
          <a:p>
            <a:pPr algn="ctr" defTabSz="913044"/>
            <a:r>
              <a:rPr lang="en-US" sz="3200" b="1" dirty="0" smtClean="0">
                <a:solidFill>
                  <a:srgbClr val="000000"/>
                </a:solidFill>
                <a:effectLst>
                  <a:outerShdw blurRad="38100" dist="38100" dir="2700000" algn="tl">
                    <a:srgbClr val="000000">
                      <a:alpha val="43137"/>
                    </a:srgbClr>
                  </a:outerShdw>
                </a:effectLst>
                <a:uFillTx/>
                <a:latin typeface="Franklin Gothic Medium" panose="020B0603020102020204" pitchFamily="34" charset="0"/>
              </a:rPr>
              <a:t>Pulling it all together to accomplish </a:t>
            </a:r>
          </a:p>
          <a:p>
            <a:pPr algn="ctr" defTabSz="913044"/>
            <a:r>
              <a:rPr lang="en-US" sz="3200" b="1" dirty="0" smtClean="0">
                <a:solidFill>
                  <a:srgbClr val="000000"/>
                </a:solidFill>
                <a:effectLst>
                  <a:outerShdw blurRad="38100" dist="38100" dir="2700000" algn="tl">
                    <a:srgbClr val="000000">
                      <a:alpha val="43137"/>
                    </a:srgbClr>
                  </a:outerShdw>
                </a:effectLst>
                <a:uFillTx/>
                <a:latin typeface="Franklin Gothic Medium" panose="020B0603020102020204" pitchFamily="34" charset="0"/>
              </a:rPr>
              <a:t>our mission</a:t>
            </a:r>
          </a:p>
          <a:p>
            <a:pPr algn="ctr" defTabSz="913044"/>
            <a:r>
              <a:rPr lang="en-US" sz="3200" b="1" dirty="0" smtClean="0">
                <a:solidFill>
                  <a:srgbClr val="000000"/>
                </a:solidFill>
                <a:effectLst>
                  <a:outerShdw blurRad="38100" dist="38100" dir="2700000" algn="tl">
                    <a:srgbClr val="000000">
                      <a:alpha val="43137"/>
                    </a:srgbClr>
                  </a:outerShdw>
                </a:effectLst>
                <a:uFillTx/>
                <a:latin typeface="Franklin Gothic Medium" panose="020B0603020102020204" pitchFamily="34" charset="0"/>
              </a:rPr>
              <a:t>and to </a:t>
            </a:r>
          </a:p>
          <a:p>
            <a:pPr algn="ctr" defTabSz="913044"/>
            <a:r>
              <a:rPr lang="en-US" sz="3200" b="1" dirty="0" smtClean="0">
                <a:solidFill>
                  <a:srgbClr val="000000"/>
                </a:solidFill>
                <a:effectLst>
                  <a:outerShdw blurRad="38100" dist="38100" dir="2700000" algn="tl">
                    <a:srgbClr val="000000">
                      <a:alpha val="43137"/>
                    </a:srgbClr>
                  </a:outerShdw>
                </a:effectLst>
                <a:uFillTx/>
                <a:latin typeface="Franklin Gothic Medium" panose="020B0603020102020204" pitchFamily="34" charset="0"/>
              </a:rPr>
              <a:t>build </a:t>
            </a:r>
            <a:r>
              <a:rPr lang="en-US" sz="3200" b="1" dirty="0">
                <a:solidFill>
                  <a:srgbClr val="000000"/>
                </a:solidFill>
                <a:effectLst>
                  <a:outerShdw blurRad="38100" dist="38100" dir="2700000" algn="tl">
                    <a:srgbClr val="000000">
                      <a:alpha val="43137"/>
                    </a:srgbClr>
                  </a:outerShdw>
                </a:effectLst>
                <a:uFillTx/>
                <a:latin typeface="Franklin Gothic Medium" panose="020B0603020102020204" pitchFamily="34" charset="0"/>
              </a:rPr>
              <a:t>a Weather-Ready Nation</a:t>
            </a:r>
          </a:p>
        </p:txBody>
      </p:sp>
      <p:sp>
        <p:nvSpPr>
          <p:cNvPr id="15" name="TextBox 14"/>
          <p:cNvSpPr txBox="1">
            <a:spLocks/>
          </p:cNvSpPr>
          <p:nvPr/>
        </p:nvSpPr>
        <p:spPr>
          <a:xfrm>
            <a:off x="3613171" y="4751592"/>
            <a:ext cx="4235429" cy="353808"/>
          </a:xfrm>
          <a:prstGeom prst="rect">
            <a:avLst/>
          </a:prstGeom>
          <a:noFill/>
        </p:spPr>
        <p:txBody>
          <a:bodyPr wrap="square" lIns="91306" tIns="45653" rIns="91306" bIns="45653" rtlCol="0">
            <a:spAutoFit/>
          </a:bodyPr>
          <a:lstStyle/>
          <a:p>
            <a:pPr algn="ctr" defTabSz="913044"/>
            <a:r>
              <a:rPr lang="en-US" sz="1700" b="1" dirty="0" smtClean="0">
                <a:solidFill>
                  <a:srgbClr val="FFFFFF"/>
                </a:solidFill>
                <a:effectLst>
                  <a:outerShdw blurRad="38100" dist="38100" dir="2700000" algn="tl">
                    <a:srgbClr val="000000">
                      <a:alpha val="43137"/>
                    </a:srgbClr>
                  </a:outerShdw>
                </a:effectLst>
                <a:uFillTx/>
                <a:latin typeface="Arial Narrow" panose="020B0606020202030204" pitchFamily="34" charset="0"/>
              </a:rPr>
              <a:t>Social Science</a:t>
            </a:r>
            <a:endParaRPr lang="en-US" sz="1700" b="1" dirty="0">
              <a:solidFill>
                <a:srgbClr val="FFFFFF"/>
              </a:solidFill>
              <a:effectLst>
                <a:outerShdw blurRad="38100" dist="38100" dir="2700000" algn="tl">
                  <a:srgbClr val="000000">
                    <a:alpha val="43137"/>
                  </a:srgbClr>
                </a:outerShdw>
              </a:effectLst>
              <a:uFillTx/>
              <a:latin typeface="Arial Narrow" panose="020B0606020202030204" pitchFamily="34" charset="0"/>
            </a:endParaRPr>
          </a:p>
        </p:txBody>
      </p:sp>
      <p:sp>
        <p:nvSpPr>
          <p:cNvPr id="17" name="Shape 231"/>
          <p:cNvSpPr txBox="1">
            <a:spLocks/>
          </p:cNvSpPr>
          <p:nvPr/>
        </p:nvSpPr>
        <p:spPr>
          <a:xfrm>
            <a:off x="7010400" y="6553200"/>
            <a:ext cx="2133598" cy="304798"/>
          </a:xfrm>
          <a:prstGeom prst="rect">
            <a:avLst/>
          </a:prstGeom>
          <a:noFill/>
          <a:ln>
            <a:noFill/>
          </a:ln>
        </p:spPr>
        <p:txBody>
          <a:bodyPr vert="horz" lIns="91425" tIns="45700" rIns="91425" bIns="45700" rtlCol="0" anchor="t"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FFFFCC"/>
              </a:buClr>
              <a:buSzPct val="25000"/>
              <a:buFont typeface="Arial"/>
              <a:buNone/>
            </a:pPr>
            <a:fld id="{00000000-1234-1234-1234-123412341234}" type="slidenum">
              <a:rPr lang="en-US" smtClean="0">
                <a:solidFill>
                  <a:schemeClr val="tx1"/>
                </a:solidFill>
                <a:latin typeface="Franklin Gothic Book" panose="020B0503020102020204" pitchFamily="34" charset="0"/>
              </a:rPr>
              <a:pPr>
                <a:buClr>
                  <a:srgbClr val="FFFFCC"/>
                </a:buClr>
                <a:buSzPct val="25000"/>
                <a:buFont typeface="Arial"/>
                <a:buNone/>
              </a:pPr>
              <a:t>6</a:t>
            </a:fld>
            <a:endParaRPr lang="en-US"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399697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world_physical_america_center.PNG"/>
          <p:cNvPicPr>
            <a:picLocks noChangeAspect="1"/>
          </p:cNvPicPr>
          <p:nvPr/>
        </p:nvPicPr>
        <p:blipFill>
          <a:blip r:embed="rId2" cstate="print"/>
          <a:stretch>
            <a:fillRect/>
          </a:stretch>
        </p:blipFill>
        <p:spPr>
          <a:xfrm>
            <a:off x="407894" y="1585975"/>
            <a:ext cx="8406029" cy="4176713"/>
          </a:xfrm>
          <a:prstGeom prst="rect">
            <a:avLst/>
          </a:prstGeom>
        </p:spPr>
        <p:style>
          <a:lnRef idx="0">
            <a:schemeClr val="dk1"/>
          </a:lnRef>
          <a:fillRef idx="3">
            <a:schemeClr val="dk1"/>
          </a:fillRef>
          <a:effectRef idx="3">
            <a:schemeClr val="dk1"/>
          </a:effectRef>
          <a:fontRef idx="minor">
            <a:schemeClr val="lt1"/>
          </a:fontRef>
        </p:style>
      </p:pic>
      <p:sp>
        <p:nvSpPr>
          <p:cNvPr id="19" name="Rounded Rectangle 18"/>
          <p:cNvSpPr/>
          <p:nvPr/>
        </p:nvSpPr>
        <p:spPr>
          <a:xfrm>
            <a:off x="1779494" y="1952688"/>
            <a:ext cx="3048000" cy="3502152"/>
          </a:xfrm>
          <a:prstGeom prst="roundRect">
            <a:avLst>
              <a:gd name="adj" fmla="val 37567"/>
            </a:avLst>
          </a:prstGeom>
          <a:gradFill flip="none" rotWithShape="1">
            <a:gsLst>
              <a:gs pos="0">
                <a:schemeClr val="bg1">
                  <a:lumMod val="75000"/>
                  <a:alpha val="30000"/>
                </a:schemeClr>
              </a:gs>
              <a:gs pos="80000">
                <a:schemeClr val="bg1">
                  <a:lumMod val="75000"/>
                  <a:alpha val="30000"/>
                </a:schemeClr>
              </a:gs>
              <a:gs pos="100000">
                <a:schemeClr val="bg1">
                  <a:lumMod val="75000"/>
                  <a:alpha val="30000"/>
                </a:schemeClr>
              </a:gs>
            </a:gsLst>
            <a:path path="shap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2" name="Content Placeholder 32"/>
          <p:cNvSpPr txBox="1">
            <a:spLocks/>
          </p:cNvSpPr>
          <p:nvPr/>
        </p:nvSpPr>
        <p:spPr>
          <a:xfrm>
            <a:off x="469214" y="5762688"/>
            <a:ext cx="8229600" cy="1046852"/>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lnSpc>
                <a:spcPct val="80000"/>
              </a:lnSpc>
              <a:spcBef>
                <a:spcPct val="0"/>
              </a:spcBef>
              <a:buFont typeface="Arial" pitchFamily="34" charset="0"/>
              <a:buChar char="•"/>
            </a:pPr>
            <a:r>
              <a:rPr lang="en-US" sz="2000" dirty="0" smtClean="0">
                <a:solidFill>
                  <a:schemeClr val="tx1"/>
                </a:solidFill>
              </a:rPr>
              <a:t>Primary source of data for short term forecasting, especially of severe weather such as tropical storms</a:t>
            </a:r>
          </a:p>
          <a:p>
            <a:pPr>
              <a:lnSpc>
                <a:spcPct val="80000"/>
              </a:lnSpc>
              <a:spcBef>
                <a:spcPct val="0"/>
              </a:spcBef>
            </a:pPr>
            <a:r>
              <a:rPr lang="en-US" sz="2000" dirty="0" smtClean="0">
                <a:solidFill>
                  <a:schemeClr val="tx1"/>
                </a:solidFill>
              </a:rPr>
              <a:t>Continuity of Operations since 1974	</a:t>
            </a:r>
          </a:p>
        </p:txBody>
      </p:sp>
      <p:sp>
        <p:nvSpPr>
          <p:cNvPr id="24" name="Rounded Rectangle 23"/>
          <p:cNvSpPr/>
          <p:nvPr/>
        </p:nvSpPr>
        <p:spPr>
          <a:xfrm>
            <a:off x="3366994" y="1954866"/>
            <a:ext cx="3044952" cy="3505200"/>
          </a:xfrm>
          <a:prstGeom prst="roundRect">
            <a:avLst>
              <a:gd name="adj" fmla="val 37567"/>
            </a:avLst>
          </a:prstGeom>
          <a:gradFill flip="none" rotWithShape="1">
            <a:gsLst>
              <a:gs pos="0">
                <a:schemeClr val="bg1">
                  <a:lumMod val="75000"/>
                  <a:alpha val="30000"/>
                </a:schemeClr>
              </a:gs>
              <a:gs pos="80000">
                <a:schemeClr val="bg1">
                  <a:lumMod val="75000"/>
                  <a:alpha val="30000"/>
                </a:schemeClr>
              </a:gs>
              <a:gs pos="100000">
                <a:schemeClr val="bg1">
                  <a:lumMod val="75000"/>
                  <a:alpha val="30000"/>
                </a:schemeClr>
              </a:gs>
            </a:gsLst>
            <a:path path="shap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21" name="Picture 2"/>
          <p:cNvPicPr>
            <a:picLocks noChangeAspect="1" noChangeArrowheads="1"/>
          </p:cNvPicPr>
          <p:nvPr/>
        </p:nvPicPr>
        <p:blipFill>
          <a:blip r:embed="rId3" cstate="print"/>
          <a:srcRect/>
          <a:stretch>
            <a:fillRect/>
          </a:stretch>
        </p:blipFill>
        <p:spPr bwMode="auto">
          <a:xfrm>
            <a:off x="2922494" y="3363477"/>
            <a:ext cx="835025" cy="622300"/>
          </a:xfrm>
          <a:prstGeom prst="rect">
            <a:avLst/>
          </a:prstGeom>
          <a:noFill/>
          <a:ln w="9525">
            <a:noFill/>
            <a:miter lim="800000"/>
            <a:headEnd/>
            <a:tailEnd/>
          </a:ln>
          <a:effectLst/>
        </p:spPr>
      </p:pic>
      <p:sp>
        <p:nvSpPr>
          <p:cNvPr id="20" name="Rectangle 23"/>
          <p:cNvSpPr>
            <a:spLocks noChangeAspect="1" noChangeArrowheads="1"/>
          </p:cNvSpPr>
          <p:nvPr/>
        </p:nvSpPr>
        <p:spPr bwMode="auto">
          <a:xfrm>
            <a:off x="2911396" y="2803646"/>
            <a:ext cx="778097" cy="553998"/>
          </a:xfrm>
          <a:prstGeom prst="rect">
            <a:avLst/>
          </a:prstGeom>
          <a:noFill/>
          <a:ln w="9525">
            <a:noFill/>
            <a:miter lim="800000"/>
            <a:headEnd/>
            <a:tailEnd/>
          </a:ln>
        </p:spPr>
        <p:txBody>
          <a:bodyPr wrap="none" lIns="0" tIns="0" rIns="0" bIns="0">
            <a:spAutoFit/>
          </a:bodyPr>
          <a:lstStyle/>
          <a:p>
            <a:pPr algn="ctr"/>
            <a:r>
              <a:rPr lang="en-US" sz="1200" dirty="0" smtClean="0">
                <a:solidFill>
                  <a:schemeClr val="bg1"/>
                </a:solidFill>
              </a:rPr>
              <a:t>GOES-West</a:t>
            </a:r>
          </a:p>
          <a:p>
            <a:pPr algn="ctr"/>
            <a:r>
              <a:rPr lang="en-US" sz="1200" dirty="0" smtClean="0">
                <a:solidFill>
                  <a:schemeClr val="bg1"/>
                </a:solidFill>
              </a:rPr>
              <a:t>GOES-15</a:t>
            </a:r>
            <a:endParaRPr lang="en-US" sz="1200" dirty="0">
              <a:solidFill>
                <a:schemeClr val="bg1"/>
              </a:solidFill>
            </a:endParaRPr>
          </a:p>
          <a:p>
            <a:pPr algn="ctr"/>
            <a:r>
              <a:rPr lang="en-US" sz="1200" dirty="0" smtClean="0">
                <a:solidFill>
                  <a:schemeClr val="bg1"/>
                </a:solidFill>
              </a:rPr>
              <a:t>135° West </a:t>
            </a:r>
            <a:endParaRPr lang="en-US" sz="1200" dirty="0">
              <a:solidFill>
                <a:schemeClr val="bg1"/>
              </a:solidFill>
            </a:endParaRPr>
          </a:p>
        </p:txBody>
      </p:sp>
      <p:sp>
        <p:nvSpPr>
          <p:cNvPr id="25" name="Rectangle 24"/>
          <p:cNvSpPr>
            <a:spLocks noChangeAspect="1" noChangeArrowheads="1"/>
          </p:cNvSpPr>
          <p:nvPr/>
        </p:nvSpPr>
        <p:spPr bwMode="auto">
          <a:xfrm>
            <a:off x="4530001" y="2816346"/>
            <a:ext cx="699550" cy="553998"/>
          </a:xfrm>
          <a:prstGeom prst="rect">
            <a:avLst/>
          </a:prstGeom>
          <a:noFill/>
          <a:ln w="9525">
            <a:noFill/>
            <a:miter lim="800000"/>
            <a:headEnd/>
            <a:tailEnd/>
          </a:ln>
        </p:spPr>
        <p:txBody>
          <a:bodyPr wrap="none" lIns="0" tIns="0" rIns="0" bIns="0">
            <a:spAutoFit/>
          </a:bodyPr>
          <a:lstStyle/>
          <a:p>
            <a:pPr algn="ctr"/>
            <a:r>
              <a:rPr lang="en-US" sz="1200" dirty="0" smtClean="0">
                <a:solidFill>
                  <a:schemeClr val="bg1"/>
                </a:solidFill>
              </a:rPr>
              <a:t>GOES-East</a:t>
            </a:r>
          </a:p>
          <a:p>
            <a:pPr algn="ctr"/>
            <a:r>
              <a:rPr lang="en-US" sz="1200" dirty="0" smtClean="0">
                <a:solidFill>
                  <a:schemeClr val="bg1"/>
                </a:solidFill>
              </a:rPr>
              <a:t>GOES-13</a:t>
            </a:r>
            <a:endParaRPr lang="en-US" sz="1200" dirty="0">
              <a:solidFill>
                <a:schemeClr val="bg1"/>
              </a:solidFill>
            </a:endParaRPr>
          </a:p>
          <a:p>
            <a:pPr algn="ctr"/>
            <a:r>
              <a:rPr lang="en-US" sz="1200" dirty="0">
                <a:solidFill>
                  <a:schemeClr val="bg1"/>
                </a:solidFill>
              </a:rPr>
              <a:t>75° West </a:t>
            </a:r>
          </a:p>
        </p:txBody>
      </p:sp>
      <p:pic>
        <p:nvPicPr>
          <p:cNvPr id="26" name="Picture 2"/>
          <p:cNvPicPr>
            <a:picLocks noChangeAspect="1" noChangeArrowheads="1"/>
          </p:cNvPicPr>
          <p:nvPr/>
        </p:nvPicPr>
        <p:blipFill>
          <a:blip r:embed="rId3" cstate="print"/>
          <a:srcRect/>
          <a:stretch>
            <a:fillRect/>
          </a:stretch>
        </p:blipFill>
        <p:spPr bwMode="auto">
          <a:xfrm>
            <a:off x="4459194" y="3363477"/>
            <a:ext cx="835025" cy="622300"/>
          </a:xfrm>
          <a:prstGeom prst="rect">
            <a:avLst/>
          </a:prstGeom>
          <a:noFill/>
          <a:ln w="9525">
            <a:noFill/>
            <a:miter lim="800000"/>
            <a:headEnd/>
            <a:tailEnd/>
          </a:ln>
          <a:effectLst/>
        </p:spPr>
      </p:pic>
      <p:sp>
        <p:nvSpPr>
          <p:cNvPr id="28" name="Rectangle 25"/>
          <p:cNvSpPr>
            <a:spLocks noChangeAspect="1" noChangeArrowheads="1"/>
          </p:cNvSpPr>
          <p:nvPr/>
        </p:nvSpPr>
        <p:spPr bwMode="auto">
          <a:xfrm>
            <a:off x="3774411" y="4037666"/>
            <a:ext cx="742831" cy="553998"/>
          </a:xfrm>
          <a:prstGeom prst="rect">
            <a:avLst/>
          </a:prstGeom>
          <a:noFill/>
          <a:ln w="9525">
            <a:noFill/>
            <a:miter lim="800000"/>
            <a:headEnd/>
            <a:tailEnd/>
          </a:ln>
        </p:spPr>
        <p:txBody>
          <a:bodyPr wrap="none" lIns="0" tIns="0" rIns="0" bIns="0">
            <a:spAutoFit/>
          </a:bodyPr>
          <a:lstStyle/>
          <a:p>
            <a:pPr algn="ctr"/>
            <a:r>
              <a:rPr lang="en-US" sz="1200" dirty="0" smtClean="0">
                <a:solidFill>
                  <a:schemeClr val="bg1"/>
                </a:solidFill>
              </a:rPr>
              <a:t>Standby</a:t>
            </a:r>
          </a:p>
          <a:p>
            <a:pPr algn="ctr"/>
            <a:r>
              <a:rPr lang="en-US" sz="1200" dirty="0" smtClean="0">
                <a:solidFill>
                  <a:schemeClr val="bg1"/>
                </a:solidFill>
              </a:rPr>
              <a:t>GOES-14</a:t>
            </a:r>
          </a:p>
          <a:p>
            <a:pPr algn="ctr"/>
            <a:r>
              <a:rPr lang="en-US" sz="1200" dirty="0" smtClean="0">
                <a:solidFill>
                  <a:schemeClr val="bg1"/>
                </a:solidFill>
              </a:rPr>
              <a:t>105° West</a:t>
            </a:r>
            <a:endParaRPr lang="en-US" sz="1200" dirty="0">
              <a:solidFill>
                <a:schemeClr val="bg1"/>
              </a:solidFill>
            </a:endParaRPr>
          </a:p>
        </p:txBody>
      </p:sp>
      <p:pic>
        <p:nvPicPr>
          <p:cNvPr id="29" name="Picture 2"/>
          <p:cNvPicPr>
            <a:picLocks noChangeAspect="1" noChangeArrowheads="1"/>
          </p:cNvPicPr>
          <p:nvPr/>
        </p:nvPicPr>
        <p:blipFill>
          <a:blip r:embed="rId3" cstate="print"/>
          <a:srcRect/>
          <a:stretch>
            <a:fillRect/>
          </a:stretch>
        </p:blipFill>
        <p:spPr bwMode="auto">
          <a:xfrm>
            <a:off x="3684494" y="3363477"/>
            <a:ext cx="835025" cy="622300"/>
          </a:xfrm>
          <a:prstGeom prst="rect">
            <a:avLst/>
          </a:prstGeom>
          <a:noFill/>
          <a:ln w="9525">
            <a:noFill/>
            <a:miter lim="800000"/>
            <a:headEnd/>
            <a:tailEnd/>
          </a:ln>
          <a:effectLst/>
        </p:spPr>
      </p:pic>
      <p:pic>
        <p:nvPicPr>
          <p:cNvPr id="32" name="Picture 3" descr="C:\Users\kyle.herring\Desktop\goes-r-no-background-lr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9662">
            <a:off x="4279226" y="3464502"/>
            <a:ext cx="1096535" cy="66888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25"/>
          <p:cNvSpPr>
            <a:spLocks noChangeAspect="1" noChangeArrowheads="1"/>
          </p:cNvSpPr>
          <p:nvPr/>
        </p:nvSpPr>
        <p:spPr bwMode="auto">
          <a:xfrm>
            <a:off x="4670204" y="4234511"/>
            <a:ext cx="781304" cy="553998"/>
          </a:xfrm>
          <a:prstGeom prst="rect">
            <a:avLst/>
          </a:prstGeom>
          <a:noFill/>
          <a:ln w="9525">
            <a:noFill/>
            <a:miter lim="800000"/>
            <a:headEnd/>
            <a:tailEnd/>
          </a:ln>
        </p:spPr>
        <p:txBody>
          <a:bodyPr wrap="none" lIns="0" tIns="0" rIns="0" bIns="0">
            <a:spAutoFit/>
          </a:bodyPr>
          <a:lstStyle/>
          <a:p>
            <a:pPr algn="ctr"/>
            <a:r>
              <a:rPr lang="en-US" sz="1200" dirty="0" smtClean="0">
                <a:solidFill>
                  <a:srgbClr val="FFFF00"/>
                </a:solidFill>
              </a:rPr>
              <a:t>GOES-R</a:t>
            </a:r>
          </a:p>
          <a:p>
            <a:pPr algn="ctr"/>
            <a:r>
              <a:rPr lang="en-US" sz="1200" dirty="0" smtClean="0">
                <a:solidFill>
                  <a:srgbClr val="FFFF00"/>
                </a:solidFill>
              </a:rPr>
              <a:t>Checkout</a:t>
            </a:r>
          </a:p>
          <a:p>
            <a:pPr algn="ctr"/>
            <a:r>
              <a:rPr lang="en-US" sz="1200" dirty="0" smtClean="0">
                <a:solidFill>
                  <a:srgbClr val="FFFF00"/>
                </a:solidFill>
              </a:rPr>
              <a:t>89.5° West</a:t>
            </a:r>
            <a:endParaRPr lang="en-US" sz="1200" dirty="0">
              <a:solidFill>
                <a:srgbClr val="FFFF00"/>
              </a:solidFill>
            </a:endParaRPr>
          </a:p>
        </p:txBody>
      </p:sp>
      <p:sp>
        <p:nvSpPr>
          <p:cNvPr id="18" name="Rectangle 16"/>
          <p:cNvSpPr txBox="1">
            <a:spLocks noChangeArrowheads="1"/>
          </p:cNvSpPr>
          <p:nvPr/>
        </p:nvSpPr>
        <p:spPr>
          <a:xfrm>
            <a:off x="0" y="111940"/>
            <a:ext cx="9144000" cy="628650"/>
          </a:xfrm>
          <a:prstGeom prst="rect">
            <a:avLst/>
          </a:prstGeom>
        </p:spPr>
        <p:txBody>
          <a:bodyPr/>
          <a:lstStyle/>
          <a:p>
            <a:pPr algn="ctr">
              <a:defRPr/>
            </a:pPr>
            <a:r>
              <a:rPr lang="en-US" sz="3600" b="1" kern="0" dirty="0" smtClean="0">
                <a:solidFill>
                  <a:schemeClr val="tx1"/>
                </a:solidFill>
                <a:effectLst>
                  <a:outerShdw blurRad="38100" dist="38100" dir="2700000" algn="tl">
                    <a:srgbClr val="000000">
                      <a:alpha val="43137"/>
                    </a:srgbClr>
                  </a:outerShdw>
                </a:effectLst>
                <a:latin typeface="Franklin Gothic Medium" panose="020B0603020102020204" pitchFamily="34" charset="0"/>
                <a:ea typeface="+mj-ea"/>
                <a:cs typeface="+mj-cs"/>
              </a:rPr>
              <a:t>Observations that Support a </a:t>
            </a:r>
          </a:p>
          <a:p>
            <a:pPr algn="ctr">
              <a:defRPr/>
            </a:pPr>
            <a:r>
              <a:rPr lang="en-US" sz="3600" b="1" kern="0" dirty="0" smtClean="0">
                <a:solidFill>
                  <a:schemeClr val="tx1"/>
                </a:solidFill>
                <a:effectLst>
                  <a:outerShdw blurRad="38100" dist="38100" dir="2700000" algn="tl">
                    <a:srgbClr val="000000">
                      <a:alpha val="43137"/>
                    </a:srgbClr>
                  </a:outerShdw>
                </a:effectLst>
                <a:latin typeface="Franklin Gothic Medium" panose="020B0603020102020204" pitchFamily="34" charset="0"/>
                <a:ea typeface="+mj-ea"/>
                <a:cs typeface="+mj-cs"/>
              </a:rPr>
              <a:t>Weather-Ready Nation:  </a:t>
            </a:r>
            <a:r>
              <a:rPr lang="en-US" sz="3600" b="1" kern="0" dirty="0" smtClean="0">
                <a:solidFill>
                  <a:srgbClr val="002060"/>
                </a:solidFill>
                <a:effectLst>
                  <a:outerShdw blurRad="38100" dist="38100" dir="2700000" algn="tl">
                    <a:srgbClr val="000000">
                      <a:alpha val="43137"/>
                    </a:srgbClr>
                  </a:outerShdw>
                </a:effectLst>
                <a:latin typeface="Franklin Gothic Medium" panose="020B0603020102020204" pitchFamily="34" charset="0"/>
                <a:ea typeface="+mj-ea"/>
                <a:cs typeface="+mj-cs"/>
              </a:rPr>
              <a:t>GOES</a:t>
            </a:r>
            <a:endParaRPr lang="en-US" sz="3600" b="1" kern="0" dirty="0">
              <a:solidFill>
                <a:srgbClr val="002060"/>
              </a:solidFill>
              <a:effectLst>
                <a:outerShdw blurRad="38100" dist="38100" dir="2700000" algn="tl">
                  <a:srgbClr val="000000">
                    <a:alpha val="43137"/>
                  </a:srgbClr>
                </a:outerShdw>
              </a:effectLst>
              <a:latin typeface="Franklin Gothic Medium" panose="020B0603020102020204" pitchFamily="34" charset="0"/>
              <a:ea typeface="+mj-ea"/>
              <a:cs typeface="+mj-cs"/>
            </a:endParaRPr>
          </a:p>
        </p:txBody>
      </p:sp>
      <p:sp>
        <p:nvSpPr>
          <p:cNvPr id="23" name="Shape 231"/>
          <p:cNvSpPr txBox="1">
            <a:spLocks/>
          </p:cNvSpPr>
          <p:nvPr/>
        </p:nvSpPr>
        <p:spPr>
          <a:xfrm>
            <a:off x="7010400" y="6553200"/>
            <a:ext cx="2133598" cy="304798"/>
          </a:xfrm>
          <a:prstGeom prst="rect">
            <a:avLst/>
          </a:prstGeom>
          <a:noFill/>
          <a:ln>
            <a:noFill/>
          </a:ln>
        </p:spPr>
        <p:txBody>
          <a:bodyPr vert="horz" lIns="91425" tIns="45700" rIns="91425" bIns="45700" rtlCol="0" anchor="t"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FFFFCC"/>
              </a:buClr>
              <a:buSzPct val="25000"/>
              <a:buFont typeface="Arial"/>
              <a:buNone/>
            </a:pPr>
            <a:fld id="{00000000-1234-1234-1234-123412341234}" type="slidenum">
              <a:rPr lang="en-US" smtClean="0">
                <a:solidFill>
                  <a:schemeClr val="tx1"/>
                </a:solidFill>
                <a:latin typeface="Franklin Gothic Book" panose="020B0503020102020204" pitchFamily="34" charset="0"/>
              </a:rPr>
              <a:pPr>
                <a:buClr>
                  <a:srgbClr val="FFFFCC"/>
                </a:buClr>
                <a:buSzPct val="25000"/>
                <a:buFont typeface="Arial"/>
                <a:buNone/>
              </a:pPr>
              <a:t>7</a:t>
            </a:fld>
            <a:endParaRPr lang="en-US"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201150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800" decel="100000"/>
                                        <p:tgtEl>
                                          <p:spTgt spid="32"/>
                                        </p:tgtEl>
                                      </p:cBhvr>
                                    </p:animEffect>
                                    <p:anim calcmode="lin" valueType="num">
                                      <p:cBhvr>
                                        <p:cTn id="8" dur="800" decel="100000" fill="hold"/>
                                        <p:tgtEl>
                                          <p:spTgt spid="32"/>
                                        </p:tgtEl>
                                        <p:attrNameLst>
                                          <p:attrName>style.rotation</p:attrName>
                                        </p:attrNameLst>
                                      </p:cBhvr>
                                      <p:tavLst>
                                        <p:tav tm="0">
                                          <p:val>
                                            <p:fltVal val="-90"/>
                                          </p:val>
                                        </p:tav>
                                        <p:tav tm="100000">
                                          <p:val>
                                            <p:fltVal val="0"/>
                                          </p:val>
                                        </p:tav>
                                      </p:tavLst>
                                    </p:anim>
                                    <p:anim calcmode="lin" valueType="num">
                                      <p:cBhvr>
                                        <p:cTn id="9" dur="800" decel="100000" fill="hold"/>
                                        <p:tgtEl>
                                          <p:spTgt spid="32"/>
                                        </p:tgtEl>
                                        <p:attrNameLst>
                                          <p:attrName>ppt_x</p:attrName>
                                        </p:attrNameLst>
                                      </p:cBhvr>
                                      <p:tavLst>
                                        <p:tav tm="0">
                                          <p:val>
                                            <p:strVal val="#ppt_x+0.4"/>
                                          </p:val>
                                        </p:tav>
                                        <p:tav tm="100000">
                                          <p:val>
                                            <p:strVal val="#ppt_x-0.05"/>
                                          </p:val>
                                        </p:tav>
                                      </p:tavLst>
                                    </p:anim>
                                    <p:anim calcmode="lin" valueType="num">
                                      <p:cBhvr>
                                        <p:cTn id="10" dur="800" decel="100000" fill="hold"/>
                                        <p:tgtEl>
                                          <p:spTgt spid="3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800" decel="100000"/>
                                        <p:tgtEl>
                                          <p:spTgt spid="33"/>
                                        </p:tgtEl>
                                      </p:cBhvr>
                                    </p:animEffect>
                                    <p:anim calcmode="lin" valueType="num">
                                      <p:cBhvr>
                                        <p:cTn id="16" dur="800" decel="100000" fill="hold"/>
                                        <p:tgtEl>
                                          <p:spTgt spid="33"/>
                                        </p:tgtEl>
                                        <p:attrNameLst>
                                          <p:attrName>style.rotation</p:attrName>
                                        </p:attrNameLst>
                                      </p:cBhvr>
                                      <p:tavLst>
                                        <p:tav tm="0">
                                          <p:val>
                                            <p:fltVal val="-90"/>
                                          </p:val>
                                        </p:tav>
                                        <p:tav tm="100000">
                                          <p:val>
                                            <p:fltVal val="0"/>
                                          </p:val>
                                        </p:tav>
                                      </p:tavLst>
                                    </p:anim>
                                    <p:anim calcmode="lin" valueType="num">
                                      <p:cBhvr>
                                        <p:cTn id="17" dur="800" decel="100000" fill="hold"/>
                                        <p:tgtEl>
                                          <p:spTgt spid="33"/>
                                        </p:tgtEl>
                                        <p:attrNameLst>
                                          <p:attrName>ppt_x</p:attrName>
                                        </p:attrNameLst>
                                      </p:cBhvr>
                                      <p:tavLst>
                                        <p:tav tm="0">
                                          <p:val>
                                            <p:strVal val="#ppt_x+0.4"/>
                                          </p:val>
                                        </p:tav>
                                        <p:tav tm="100000">
                                          <p:val>
                                            <p:strVal val="#ppt_x-0.05"/>
                                          </p:val>
                                        </p:tav>
                                      </p:tavLst>
                                    </p:anim>
                                    <p:anim calcmode="lin" valueType="num">
                                      <p:cBhvr>
                                        <p:cTn id="18" dur="800" decel="100000" fill="hold"/>
                                        <p:tgtEl>
                                          <p:spTgt spid="3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1763" y="3723657"/>
            <a:ext cx="8945710" cy="2107800"/>
          </a:xfrm>
          <a:prstGeom prst="rect">
            <a:avLst/>
          </a:prstGeom>
          <a:solidFill>
            <a:schemeClr val="accent1">
              <a:lumMod val="5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defRPr/>
            </a:pPr>
            <a:endParaRPr lang="en-US" sz="1800" dirty="0">
              <a:solidFill>
                <a:prstClr val="white"/>
              </a:solidFill>
              <a:latin typeface="Calibri"/>
            </a:endParaRPr>
          </a:p>
        </p:txBody>
      </p:sp>
      <p:sp>
        <p:nvSpPr>
          <p:cNvPr id="18" name="Rectangle 16"/>
          <p:cNvSpPr txBox="1">
            <a:spLocks noChangeArrowheads="1"/>
          </p:cNvSpPr>
          <p:nvPr/>
        </p:nvSpPr>
        <p:spPr>
          <a:xfrm>
            <a:off x="0" y="111940"/>
            <a:ext cx="9144000" cy="628650"/>
          </a:xfrm>
          <a:prstGeom prst="rect">
            <a:avLst/>
          </a:prstGeom>
        </p:spPr>
        <p:txBody>
          <a:bodyPr/>
          <a:lstStyle/>
          <a:p>
            <a:pPr algn="ctr">
              <a:defRPr/>
            </a:pPr>
            <a:r>
              <a:rPr lang="en-US" sz="3600" b="1" kern="0" dirty="0" smtClean="0">
                <a:solidFill>
                  <a:schemeClr val="tx1"/>
                </a:solidFill>
                <a:effectLst>
                  <a:outerShdw blurRad="38100" dist="38100" dir="2700000" algn="tl">
                    <a:srgbClr val="000000">
                      <a:alpha val="43137"/>
                    </a:srgbClr>
                  </a:outerShdw>
                </a:effectLst>
                <a:latin typeface="Franklin Gothic Medium" panose="020B0603020102020204" pitchFamily="34" charset="0"/>
                <a:ea typeface="+mj-ea"/>
                <a:cs typeface="+mj-cs"/>
              </a:rPr>
              <a:t>Observations that Support a </a:t>
            </a:r>
          </a:p>
          <a:p>
            <a:pPr algn="ctr">
              <a:defRPr/>
            </a:pPr>
            <a:r>
              <a:rPr lang="en-US" sz="3600" b="1" kern="0" dirty="0" smtClean="0">
                <a:solidFill>
                  <a:schemeClr val="tx1"/>
                </a:solidFill>
                <a:effectLst>
                  <a:outerShdw blurRad="38100" dist="38100" dir="2700000" algn="tl">
                    <a:srgbClr val="000000">
                      <a:alpha val="43137"/>
                    </a:srgbClr>
                  </a:outerShdw>
                </a:effectLst>
                <a:latin typeface="Franklin Gothic Medium" panose="020B0603020102020204" pitchFamily="34" charset="0"/>
                <a:ea typeface="+mj-ea"/>
                <a:cs typeface="+mj-cs"/>
              </a:rPr>
              <a:t>Weather-Ready Nation:  </a:t>
            </a:r>
          </a:p>
          <a:p>
            <a:pPr algn="ctr">
              <a:defRPr/>
            </a:pPr>
            <a:r>
              <a:rPr lang="en-US" sz="3600" b="1" kern="0" dirty="0" smtClean="0">
                <a:solidFill>
                  <a:srgbClr val="FF0000"/>
                </a:solidFill>
                <a:effectLst>
                  <a:outerShdw blurRad="38100" dist="38100" dir="2700000" algn="tl">
                    <a:srgbClr val="000000">
                      <a:alpha val="43137"/>
                    </a:srgbClr>
                  </a:outerShdw>
                </a:effectLst>
                <a:latin typeface="Franklin Gothic Medium" panose="020B0603020102020204" pitchFamily="34" charset="0"/>
                <a:ea typeface="+mj-ea"/>
                <a:cs typeface="+mj-cs"/>
              </a:rPr>
              <a:t>GOES-R</a:t>
            </a:r>
            <a:endParaRPr lang="en-US" sz="3600" b="1" kern="0" dirty="0">
              <a:solidFill>
                <a:srgbClr val="FF0000"/>
              </a:solidFill>
              <a:effectLst>
                <a:outerShdw blurRad="38100" dist="38100" dir="2700000" algn="tl">
                  <a:srgbClr val="000000">
                    <a:alpha val="43137"/>
                  </a:srgbClr>
                </a:outerShdw>
              </a:effectLst>
              <a:latin typeface="Franklin Gothic Medium" panose="020B0603020102020204" pitchFamily="34" charset="0"/>
              <a:ea typeface="+mj-ea"/>
              <a:cs typeface="+mj-cs"/>
            </a:endParaRPr>
          </a:p>
        </p:txBody>
      </p:sp>
      <p:pic>
        <p:nvPicPr>
          <p:cNvPr id="19" name="Picture 17"/>
          <p:cNvPicPr>
            <a:picLocks noChangeAspect="1" noChangeArrowheads="1"/>
          </p:cNvPicPr>
          <p:nvPr/>
        </p:nvPicPr>
        <p:blipFill>
          <a:blip r:embed="rId3" cstate="print"/>
          <a:srcRect/>
          <a:stretch>
            <a:fillRect/>
          </a:stretch>
        </p:blipFill>
        <p:spPr bwMode="auto">
          <a:xfrm>
            <a:off x="7226936" y="4287464"/>
            <a:ext cx="1506035" cy="1341935"/>
          </a:xfrm>
          <a:prstGeom prst="rect">
            <a:avLst/>
          </a:prstGeom>
          <a:noFill/>
          <a:ln w="9525">
            <a:noFill/>
            <a:miter lim="800000"/>
            <a:headEnd/>
            <a:tailEnd/>
          </a:ln>
        </p:spPr>
      </p:pic>
      <p:pic>
        <p:nvPicPr>
          <p:cNvPr id="20" name="Picture 18" descr="msm_mag_110799"/>
          <p:cNvPicPr>
            <a:picLocks noChangeAspect="1" noChangeArrowheads="1"/>
          </p:cNvPicPr>
          <p:nvPr/>
        </p:nvPicPr>
        <p:blipFill>
          <a:blip r:embed="rId4" cstate="print"/>
          <a:srcRect/>
          <a:stretch>
            <a:fillRect/>
          </a:stretch>
        </p:blipFill>
        <p:spPr bwMode="auto">
          <a:xfrm>
            <a:off x="4913315" y="4251974"/>
            <a:ext cx="1936370" cy="1333610"/>
          </a:xfrm>
          <a:prstGeom prst="rect">
            <a:avLst/>
          </a:prstGeom>
          <a:noFill/>
          <a:ln w="9525">
            <a:noFill/>
            <a:miter lim="800000"/>
            <a:headEnd/>
            <a:tailEnd/>
          </a:ln>
        </p:spPr>
      </p:pic>
      <p:sp>
        <p:nvSpPr>
          <p:cNvPr id="23" name="Text Box 21"/>
          <p:cNvSpPr txBox="1">
            <a:spLocks noChangeArrowheads="1"/>
          </p:cNvSpPr>
          <p:nvPr/>
        </p:nvSpPr>
        <p:spPr bwMode="auto">
          <a:xfrm>
            <a:off x="239956" y="6033516"/>
            <a:ext cx="2145473" cy="307777"/>
          </a:xfrm>
          <a:prstGeom prst="rect">
            <a:avLst/>
          </a:prstGeom>
          <a:noFill/>
          <a:ln w="9525" algn="ctr">
            <a:noFill/>
            <a:miter lim="800000"/>
            <a:headEnd/>
            <a:tailEnd/>
          </a:ln>
        </p:spPr>
        <p:txBody>
          <a:bodyPr wrap="square">
            <a:spAutoFit/>
          </a:bodyPr>
          <a:lstStyle/>
          <a:p>
            <a:pPr algn="ctr">
              <a:spcBef>
                <a:spcPct val="50000"/>
              </a:spcBef>
            </a:pPr>
            <a:r>
              <a:rPr lang="en-US" b="1" i="1" dirty="0">
                <a:solidFill>
                  <a:schemeClr val="tx1"/>
                </a:solidFill>
              </a:rPr>
              <a:t>Visible &amp; IR Imagery</a:t>
            </a:r>
          </a:p>
        </p:txBody>
      </p:sp>
      <p:sp>
        <p:nvSpPr>
          <p:cNvPr id="24" name="Text Box 22"/>
          <p:cNvSpPr txBox="1">
            <a:spLocks noChangeArrowheads="1"/>
          </p:cNvSpPr>
          <p:nvPr/>
        </p:nvSpPr>
        <p:spPr bwMode="auto">
          <a:xfrm>
            <a:off x="2405691" y="6033516"/>
            <a:ext cx="2154725" cy="307777"/>
          </a:xfrm>
          <a:prstGeom prst="rect">
            <a:avLst/>
          </a:prstGeom>
          <a:noFill/>
          <a:ln w="9525" algn="ctr">
            <a:noFill/>
            <a:miter lim="800000"/>
            <a:headEnd/>
            <a:tailEnd/>
          </a:ln>
        </p:spPr>
        <p:txBody>
          <a:bodyPr wrap="square">
            <a:spAutoFit/>
          </a:bodyPr>
          <a:lstStyle/>
          <a:p>
            <a:pPr algn="ctr">
              <a:spcBef>
                <a:spcPct val="50000"/>
              </a:spcBef>
            </a:pPr>
            <a:r>
              <a:rPr lang="en-US" b="1" i="1" dirty="0">
                <a:solidFill>
                  <a:schemeClr val="tx1"/>
                </a:solidFill>
              </a:rPr>
              <a:t>Lightning Mapping</a:t>
            </a:r>
          </a:p>
        </p:txBody>
      </p:sp>
      <p:sp>
        <p:nvSpPr>
          <p:cNvPr id="25" name="Text Box 23"/>
          <p:cNvSpPr txBox="1">
            <a:spLocks noChangeArrowheads="1"/>
          </p:cNvSpPr>
          <p:nvPr/>
        </p:nvSpPr>
        <p:spPr bwMode="auto">
          <a:xfrm>
            <a:off x="4593895" y="6033515"/>
            <a:ext cx="2750640" cy="307777"/>
          </a:xfrm>
          <a:prstGeom prst="rect">
            <a:avLst/>
          </a:prstGeom>
          <a:noFill/>
          <a:ln w="9525" algn="ctr">
            <a:noFill/>
            <a:miter lim="800000"/>
            <a:headEnd/>
            <a:tailEnd/>
          </a:ln>
        </p:spPr>
        <p:txBody>
          <a:bodyPr wrap="square">
            <a:spAutoFit/>
          </a:bodyPr>
          <a:lstStyle/>
          <a:p>
            <a:pPr algn="ctr">
              <a:spcBef>
                <a:spcPct val="50000"/>
              </a:spcBef>
            </a:pPr>
            <a:r>
              <a:rPr lang="en-US" b="1" i="1" dirty="0">
                <a:solidFill>
                  <a:schemeClr val="tx1"/>
                </a:solidFill>
              </a:rPr>
              <a:t>Space Weather Monitoring</a:t>
            </a:r>
          </a:p>
        </p:txBody>
      </p:sp>
      <p:sp>
        <p:nvSpPr>
          <p:cNvPr id="26" name="Text Box 24"/>
          <p:cNvSpPr txBox="1">
            <a:spLocks noChangeArrowheads="1"/>
          </p:cNvSpPr>
          <p:nvPr/>
        </p:nvSpPr>
        <p:spPr bwMode="auto">
          <a:xfrm>
            <a:off x="7324541" y="6033516"/>
            <a:ext cx="1737093" cy="307777"/>
          </a:xfrm>
          <a:prstGeom prst="rect">
            <a:avLst/>
          </a:prstGeom>
          <a:noFill/>
          <a:ln w="9525" algn="ctr">
            <a:noFill/>
            <a:miter lim="800000"/>
            <a:headEnd/>
            <a:tailEnd/>
          </a:ln>
        </p:spPr>
        <p:txBody>
          <a:bodyPr wrap="square">
            <a:spAutoFit/>
          </a:bodyPr>
          <a:lstStyle/>
          <a:p>
            <a:pPr algn="ctr">
              <a:spcBef>
                <a:spcPct val="50000"/>
              </a:spcBef>
            </a:pPr>
            <a:r>
              <a:rPr lang="en-US" b="1" i="1" dirty="0">
                <a:solidFill>
                  <a:schemeClr val="tx1"/>
                </a:solidFill>
              </a:rPr>
              <a:t>Solar Imaging</a:t>
            </a:r>
          </a:p>
        </p:txBody>
      </p:sp>
      <p:sp>
        <p:nvSpPr>
          <p:cNvPr id="67" name="Rectangle 66"/>
          <p:cNvSpPr/>
          <p:nvPr/>
        </p:nvSpPr>
        <p:spPr>
          <a:xfrm>
            <a:off x="587329" y="1676400"/>
            <a:ext cx="8145642" cy="1846659"/>
          </a:xfrm>
          <a:prstGeom prst="rect">
            <a:avLst/>
          </a:prstGeom>
        </p:spPr>
        <p:txBody>
          <a:bodyPr wrap="square">
            <a:spAutoFit/>
          </a:bodyPr>
          <a:lstStyle/>
          <a:p>
            <a:pPr algn="l">
              <a:spcBef>
                <a:spcPct val="25000"/>
              </a:spcBef>
              <a:buSzPct val="50000"/>
              <a:buFont typeface="Monotype Sorts"/>
              <a:buNone/>
            </a:pPr>
            <a:endParaRPr lang="en-US" sz="1800" i="1" dirty="0">
              <a:solidFill>
                <a:schemeClr val="bg1"/>
              </a:solidFill>
              <a:latin typeface="+mj-lt"/>
              <a:sym typeface="Symbol" pitchFamily="18" charset="2"/>
            </a:endParaRPr>
          </a:p>
          <a:p>
            <a:pPr algn="ctr"/>
            <a:r>
              <a:rPr lang="en-US" sz="2400" b="1" dirty="0">
                <a:solidFill>
                  <a:srgbClr val="002060"/>
                </a:solidFill>
                <a:latin typeface="+mj-lt"/>
              </a:rPr>
              <a:t>      The GOES-R series will provide significant improvements in the detection and observations of meteorological phenomena that directly impact public safety, </a:t>
            </a:r>
            <a:r>
              <a:rPr lang="en-US" sz="2400" b="1" dirty="0" smtClean="0">
                <a:solidFill>
                  <a:srgbClr val="002060"/>
                </a:solidFill>
                <a:latin typeface="+mj-lt"/>
              </a:rPr>
              <a:t>protection </a:t>
            </a:r>
            <a:r>
              <a:rPr lang="en-US" sz="2400" b="1" dirty="0">
                <a:solidFill>
                  <a:srgbClr val="002060"/>
                </a:solidFill>
                <a:latin typeface="+mj-lt"/>
              </a:rPr>
              <a:t>of property, </a:t>
            </a:r>
            <a:r>
              <a:rPr lang="en-US" sz="2400" b="1" dirty="0" smtClean="0">
                <a:solidFill>
                  <a:srgbClr val="002060"/>
                </a:solidFill>
                <a:latin typeface="+mj-lt"/>
              </a:rPr>
              <a:t>and our </a:t>
            </a:r>
            <a:r>
              <a:rPr lang="en-US" sz="2400" b="1" dirty="0">
                <a:solidFill>
                  <a:srgbClr val="002060"/>
                </a:solidFill>
                <a:latin typeface="+mj-lt"/>
              </a:rPr>
              <a:t>Nation’s economic health and prosperity.</a:t>
            </a:r>
          </a:p>
        </p:txBody>
      </p:sp>
      <p:pic>
        <p:nvPicPr>
          <p:cNvPr id="72" name="Picture 3" descr="GOES_E_W_GLM fov combined"/>
          <p:cNvPicPr>
            <a:picLocks noChangeAspect="1" noChangeArrowheads="1"/>
          </p:cNvPicPr>
          <p:nvPr/>
        </p:nvPicPr>
        <p:blipFill>
          <a:blip r:embed="rId5" cstate="print"/>
          <a:srcRect/>
          <a:stretch>
            <a:fillRect/>
          </a:stretch>
        </p:blipFill>
        <p:spPr bwMode="auto">
          <a:xfrm>
            <a:off x="2355248" y="4312957"/>
            <a:ext cx="2065112" cy="1290380"/>
          </a:xfrm>
          <a:prstGeom prst="rect">
            <a:avLst/>
          </a:prstGeom>
          <a:noFill/>
          <a:ln w="9525">
            <a:noFill/>
            <a:miter lim="800000"/>
            <a:headEnd/>
            <a:tailEnd/>
          </a:ln>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368" y="4135174"/>
            <a:ext cx="1680982" cy="1567210"/>
          </a:xfrm>
          <a:prstGeom prst="rect">
            <a:avLst/>
          </a:prstGeom>
        </p:spPr>
      </p:pic>
      <p:sp>
        <p:nvSpPr>
          <p:cNvPr id="27" name="TextBox 26"/>
          <p:cNvSpPr txBox="1"/>
          <p:nvPr/>
        </p:nvSpPr>
        <p:spPr>
          <a:xfrm>
            <a:off x="797979" y="3692810"/>
            <a:ext cx="921485" cy="369332"/>
          </a:xfrm>
          <a:prstGeom prst="rect">
            <a:avLst/>
          </a:prstGeom>
          <a:noFill/>
        </p:spPr>
        <p:txBody>
          <a:bodyPr wrap="square" rtlCol="0">
            <a:spAutoFit/>
          </a:bodyPr>
          <a:lstStyle/>
          <a:p>
            <a:pPr defTabSz="914400" fontAlgn="auto">
              <a:spcBef>
                <a:spcPts val="0"/>
              </a:spcBef>
              <a:spcAft>
                <a:spcPts val="0"/>
              </a:spcAft>
              <a:defRPr/>
            </a:pPr>
            <a:r>
              <a:rPr lang="en-US" sz="1800" dirty="0">
                <a:solidFill>
                  <a:schemeClr val="tx1"/>
                </a:solidFill>
                <a:effectLst>
                  <a:outerShdw blurRad="38100" dist="38100" dir="2700000" algn="tl">
                    <a:srgbClr val="000000">
                      <a:alpha val="43137"/>
                    </a:srgbClr>
                  </a:outerShdw>
                </a:effectLst>
                <a:latin typeface="Calibri"/>
                <a:ea typeface="+mn-ea"/>
              </a:rPr>
              <a:t>ABI</a:t>
            </a:r>
          </a:p>
        </p:txBody>
      </p:sp>
      <p:sp>
        <p:nvSpPr>
          <p:cNvPr id="28" name="TextBox 27"/>
          <p:cNvSpPr txBox="1"/>
          <p:nvPr/>
        </p:nvSpPr>
        <p:spPr>
          <a:xfrm>
            <a:off x="3047260" y="3734465"/>
            <a:ext cx="921485" cy="369332"/>
          </a:xfrm>
          <a:prstGeom prst="rect">
            <a:avLst/>
          </a:prstGeom>
          <a:noFill/>
        </p:spPr>
        <p:txBody>
          <a:bodyPr wrap="square" rtlCol="0">
            <a:spAutoFit/>
          </a:bodyPr>
          <a:lstStyle/>
          <a:p>
            <a:pPr defTabSz="914400" fontAlgn="auto">
              <a:spcBef>
                <a:spcPts val="0"/>
              </a:spcBef>
              <a:spcAft>
                <a:spcPts val="0"/>
              </a:spcAft>
              <a:defRPr/>
            </a:pPr>
            <a:r>
              <a:rPr lang="en-US" sz="1800" b="1" dirty="0">
                <a:solidFill>
                  <a:schemeClr val="tx1"/>
                </a:solidFill>
                <a:effectLst>
                  <a:outerShdw blurRad="38100" dist="38100" dir="2700000" algn="tl">
                    <a:srgbClr val="000000">
                      <a:alpha val="43137"/>
                    </a:srgbClr>
                  </a:outerShdw>
                </a:effectLst>
                <a:latin typeface="Calibri"/>
                <a:ea typeface="+mn-ea"/>
              </a:rPr>
              <a:t>GLM</a:t>
            </a:r>
          </a:p>
        </p:txBody>
      </p:sp>
      <p:sp>
        <p:nvSpPr>
          <p:cNvPr id="29" name="TextBox 28"/>
          <p:cNvSpPr txBox="1"/>
          <p:nvPr/>
        </p:nvSpPr>
        <p:spPr>
          <a:xfrm>
            <a:off x="4947098" y="3765842"/>
            <a:ext cx="2017801" cy="369332"/>
          </a:xfrm>
          <a:prstGeom prst="rect">
            <a:avLst/>
          </a:prstGeom>
          <a:noFill/>
        </p:spPr>
        <p:txBody>
          <a:bodyPr wrap="square" rtlCol="0">
            <a:spAutoFit/>
          </a:bodyPr>
          <a:lstStyle/>
          <a:p>
            <a:pPr defTabSz="914400" fontAlgn="auto">
              <a:spcBef>
                <a:spcPts val="0"/>
              </a:spcBef>
              <a:spcAft>
                <a:spcPts val="0"/>
              </a:spcAft>
              <a:defRPr/>
            </a:pPr>
            <a:r>
              <a:rPr lang="en-US" sz="1800" b="1" dirty="0">
                <a:solidFill>
                  <a:schemeClr val="tx1"/>
                </a:solidFill>
                <a:effectLst>
                  <a:outerShdw blurRad="38100" dist="38100" dir="2700000" algn="tl">
                    <a:srgbClr val="000000">
                      <a:alpha val="43137"/>
                    </a:srgbClr>
                  </a:outerShdw>
                </a:effectLst>
                <a:latin typeface="Calibri"/>
                <a:ea typeface="+mn-ea"/>
              </a:rPr>
              <a:t>SEISS and MAG</a:t>
            </a:r>
          </a:p>
        </p:txBody>
      </p:sp>
      <p:sp>
        <p:nvSpPr>
          <p:cNvPr id="30" name="TextBox 29"/>
          <p:cNvSpPr txBox="1"/>
          <p:nvPr/>
        </p:nvSpPr>
        <p:spPr>
          <a:xfrm>
            <a:off x="7126199" y="3765842"/>
            <a:ext cx="2017801" cy="369332"/>
          </a:xfrm>
          <a:prstGeom prst="rect">
            <a:avLst/>
          </a:prstGeom>
          <a:noFill/>
        </p:spPr>
        <p:txBody>
          <a:bodyPr wrap="square" rtlCol="0">
            <a:spAutoFit/>
          </a:bodyPr>
          <a:lstStyle/>
          <a:p>
            <a:pPr defTabSz="914400" fontAlgn="auto">
              <a:spcBef>
                <a:spcPts val="0"/>
              </a:spcBef>
              <a:spcAft>
                <a:spcPts val="0"/>
              </a:spcAft>
              <a:defRPr/>
            </a:pPr>
            <a:r>
              <a:rPr lang="en-US" sz="1800" b="1" dirty="0">
                <a:solidFill>
                  <a:schemeClr val="tx1"/>
                </a:solidFill>
                <a:effectLst>
                  <a:outerShdw blurRad="38100" dist="38100" dir="2700000" algn="tl">
                    <a:srgbClr val="000000">
                      <a:alpha val="43137"/>
                    </a:srgbClr>
                  </a:outerShdw>
                </a:effectLst>
                <a:latin typeface="Calibri"/>
                <a:ea typeface="+mn-ea"/>
              </a:rPr>
              <a:t>EXIS and SUVI</a:t>
            </a:r>
          </a:p>
        </p:txBody>
      </p:sp>
      <p:sp>
        <p:nvSpPr>
          <p:cNvPr id="21" name="Shape 231"/>
          <p:cNvSpPr txBox="1">
            <a:spLocks/>
          </p:cNvSpPr>
          <p:nvPr/>
        </p:nvSpPr>
        <p:spPr>
          <a:xfrm>
            <a:off x="7010400" y="6553200"/>
            <a:ext cx="2133598" cy="304798"/>
          </a:xfrm>
          <a:prstGeom prst="rect">
            <a:avLst/>
          </a:prstGeom>
          <a:noFill/>
          <a:ln>
            <a:noFill/>
          </a:ln>
        </p:spPr>
        <p:txBody>
          <a:bodyPr vert="horz" lIns="91425" tIns="45700" rIns="91425" bIns="45700" rtlCol="0" anchor="t"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FFFFCC"/>
              </a:buClr>
              <a:buSzPct val="25000"/>
              <a:buFont typeface="Arial"/>
              <a:buNone/>
            </a:pPr>
            <a:fld id="{00000000-1234-1234-1234-123412341234}" type="slidenum">
              <a:rPr lang="en-US" smtClean="0">
                <a:solidFill>
                  <a:schemeClr val="tx1"/>
                </a:solidFill>
                <a:latin typeface="Franklin Gothic Book" panose="020B0503020102020204" pitchFamily="34" charset="0"/>
              </a:rPr>
              <a:pPr>
                <a:buClr>
                  <a:srgbClr val="FFFFCC"/>
                </a:buClr>
                <a:buSzPct val="25000"/>
                <a:buFont typeface="Arial"/>
                <a:buNone/>
              </a:pPr>
              <a:t>8</a:t>
            </a:fld>
            <a:endParaRPr lang="en-US"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1525790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579" y="381000"/>
            <a:ext cx="8229600" cy="868362"/>
          </a:xfrm>
        </p:spPr>
        <p:txBody>
          <a:bodyPr>
            <a:normAutofit/>
          </a:bodyPr>
          <a:lstStyle/>
          <a:p>
            <a:r>
              <a:rPr lang="en-US" b="1" dirty="0" smtClean="0">
                <a:uFillTx/>
                <a:latin typeface="Franklin Gothic Medium" panose="020B0603020102020204" pitchFamily="34" charset="0"/>
              </a:rPr>
              <a:t>Questions?</a:t>
            </a:r>
            <a:endParaRPr lang="en-US" dirty="0">
              <a:uFillTx/>
            </a:endParaRPr>
          </a:p>
        </p:txBody>
      </p:sp>
      <p:sp>
        <p:nvSpPr>
          <p:cNvPr id="3" name="Content Placeholder 2"/>
          <p:cNvSpPr>
            <a:spLocks noGrp="1"/>
          </p:cNvSpPr>
          <p:nvPr>
            <p:ph idx="1"/>
          </p:nvPr>
        </p:nvSpPr>
        <p:spPr/>
        <p:txBody>
          <a:bodyPr/>
          <a:lstStyle/>
          <a:p>
            <a:pPr marL="0" indent="0" algn="ctr">
              <a:buNone/>
            </a:pPr>
            <a:endParaRPr lang="en-US" sz="4300" b="1" dirty="0" smtClean="0">
              <a:uFillTx/>
              <a:latin typeface="Franklin Gothic Medium" panose="020B0603020102020204" pitchFamily="34" charset="0"/>
            </a:endParaRPr>
          </a:p>
          <a:p>
            <a:pPr marL="0" indent="0">
              <a:buNone/>
            </a:pPr>
            <a:endParaRPr lang="en-US" dirty="0">
              <a:uFillTx/>
            </a:endParaRPr>
          </a:p>
        </p:txBody>
      </p:sp>
      <p:pic>
        <p:nvPicPr>
          <p:cNvPr id="5" name="Picture 4"/>
          <p:cNvPicPr>
            <a:picLocks noChangeAspect="1"/>
          </p:cNvPicPr>
          <p:nvPr/>
        </p:nvPicPr>
        <p:blipFill>
          <a:blip r:embed="rId3" cstate="print"/>
          <a:stretch>
            <a:fillRect/>
          </a:stretch>
        </p:blipFill>
        <p:spPr>
          <a:xfrm>
            <a:off x="228600" y="1009934"/>
            <a:ext cx="3068765" cy="2301574"/>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457200" y="3900766"/>
            <a:ext cx="8153400" cy="2423834"/>
          </a:xfrm>
          <a:prstGeom prst="rect">
            <a:avLst/>
          </a:prstGeom>
        </p:spPr>
      </p:pic>
      <p:pic>
        <p:nvPicPr>
          <p:cNvPr id="7" name="Picture 6"/>
          <p:cNvPicPr>
            <a:picLocks noChangeAspect="1"/>
          </p:cNvPicPr>
          <p:nvPr/>
        </p:nvPicPr>
        <p:blipFill>
          <a:blip r:embed="rId5"/>
          <a:stretch>
            <a:fillRect/>
          </a:stretch>
        </p:blipFill>
        <p:spPr>
          <a:xfrm>
            <a:off x="6096000" y="1009934"/>
            <a:ext cx="2778052" cy="1914288"/>
          </a:xfrm>
          <a:prstGeom prst="rect">
            <a:avLst/>
          </a:prstGeom>
          <a:ln>
            <a:noFill/>
          </a:ln>
          <a:effectLst>
            <a:softEdge rad="112500"/>
          </a:effectLst>
        </p:spPr>
      </p:pic>
      <p:pic>
        <p:nvPicPr>
          <p:cNvPr id="9" name="Picture 8"/>
          <p:cNvPicPr>
            <a:picLocks noChangeAspect="1"/>
          </p:cNvPicPr>
          <p:nvPr/>
        </p:nvPicPr>
        <p:blipFill>
          <a:blip r:embed="rId6" cstate="print"/>
          <a:stretch>
            <a:fillRect/>
          </a:stretch>
        </p:blipFill>
        <p:spPr>
          <a:xfrm>
            <a:off x="3200400" y="1827792"/>
            <a:ext cx="3109461" cy="2072974"/>
          </a:xfrm>
          <a:prstGeom prst="rect">
            <a:avLst/>
          </a:prstGeom>
          <a:ln>
            <a:noFill/>
          </a:ln>
          <a:effectLst>
            <a:softEdge rad="112500"/>
          </a:effectLst>
        </p:spPr>
      </p:pic>
      <p:sp>
        <p:nvSpPr>
          <p:cNvPr id="10" name="Shape 231"/>
          <p:cNvSpPr txBox="1">
            <a:spLocks/>
          </p:cNvSpPr>
          <p:nvPr/>
        </p:nvSpPr>
        <p:spPr>
          <a:xfrm>
            <a:off x="7010400" y="6553200"/>
            <a:ext cx="2133598" cy="304798"/>
          </a:xfrm>
          <a:prstGeom prst="rect">
            <a:avLst/>
          </a:prstGeom>
          <a:noFill/>
          <a:ln>
            <a:noFill/>
          </a:ln>
        </p:spPr>
        <p:txBody>
          <a:bodyPr vert="horz" lIns="91425" tIns="45700" rIns="91425" bIns="45700" rtlCol="0" anchor="t"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None/>
              <a:defRPr sz="1200" b="0" i="0" u="none" strike="noStrike" cap="none" baseline="0">
                <a:solidFill>
                  <a:schemeClr val="tx1">
                    <a:tint val="75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FFFFCC"/>
              </a:buClr>
              <a:buSzPct val="25000"/>
              <a:buFont typeface="Arial"/>
              <a:buNone/>
            </a:pPr>
            <a:fld id="{00000000-1234-1234-1234-123412341234}" type="slidenum">
              <a:rPr lang="en-US" smtClean="0">
                <a:solidFill>
                  <a:schemeClr val="tx1"/>
                </a:solidFill>
                <a:latin typeface="Franklin Gothic Book" panose="020B0503020102020204" pitchFamily="34" charset="0"/>
              </a:rPr>
              <a:pPr>
                <a:buClr>
                  <a:srgbClr val="FFFFCC"/>
                </a:buClr>
                <a:buSzPct val="25000"/>
                <a:buFont typeface="Arial"/>
                <a:buNone/>
              </a:pPr>
              <a:t>9</a:t>
            </a:fld>
            <a:endParaRPr lang="en-US"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5933778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Logo"/>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NAME" val="Logo"/>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NAME" val="RoundedRectangle"/>
</p:tagLst>
</file>

<file path=ppt/tags/tag25.xml><?xml version="1.0" encoding="utf-8"?>
<p:tagLst xmlns:a="http://schemas.openxmlformats.org/drawingml/2006/main" xmlns:r="http://schemas.openxmlformats.org/officeDocument/2006/relationships" xmlns:p="http://schemas.openxmlformats.org/presentationml/2006/main">
  <p:tag name="NAME" val="RoundedRectangle"/>
</p:tagLst>
</file>

<file path=ppt/tags/tag26.xml><?xml version="1.0" encoding="utf-8"?>
<p:tagLst xmlns:a="http://schemas.openxmlformats.org/drawingml/2006/main" xmlns:r="http://schemas.openxmlformats.org/officeDocument/2006/relationships" xmlns:p="http://schemas.openxmlformats.org/presentationml/2006/main">
  <p:tag name="NAME" val="RoundedRectangl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irm Format - template_Blu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Firm Format - template - blue - wide" id="{D44CB43B-36BF-4892-9FA1-9202DB698BDC}" vid="{A31D16EF-0BFC-4E58-9101-1E816436060E}"/>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3380</TotalTime>
  <Words>1014</Words>
  <Application>Microsoft Office PowerPoint</Application>
  <PresentationFormat>On-screen Show (4:3)</PresentationFormat>
  <Paragraphs>177</Paragraphs>
  <Slides>14</Slides>
  <Notes>12</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14</vt:i4>
      </vt:variant>
    </vt:vector>
  </HeadingPairs>
  <TitlesOfParts>
    <vt:vector size="19" baseType="lpstr">
      <vt:lpstr>1_Office Theme</vt:lpstr>
      <vt:lpstr>2_Office Theme</vt:lpstr>
      <vt:lpstr>3_Office Theme</vt:lpstr>
      <vt:lpstr>Firm Format - template_Blue</vt:lpstr>
      <vt:lpstr>think-cell Slide</vt:lpstr>
      <vt:lpstr>PowerPoint Presentation</vt:lpstr>
      <vt:lpstr>PowerPoint Presentation</vt:lpstr>
      <vt:lpstr>Genesis of Evolve</vt:lpstr>
      <vt:lpstr>What Will Evolve Look Like?</vt:lpstr>
      <vt:lpstr>5 Key Ways Forward</vt:lpstr>
      <vt:lpstr>PowerPoint Presentation</vt:lpstr>
      <vt:lpstr>PowerPoint Presentation</vt:lpstr>
      <vt:lpstr>PowerPoint Presentation</vt:lpstr>
      <vt:lpstr>Questions?</vt:lpstr>
      <vt:lpstr>Backup</vt:lpstr>
      <vt:lpstr>PowerPoint Presentation</vt:lpstr>
      <vt:lpstr>Comparing the 1974 and 2011  Severe Weather Outbreaks</vt:lpstr>
      <vt:lpstr>Building a Weather-Ready Nation</vt:lpstr>
      <vt:lpstr>What is IDSS?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NESDIS  Strategy and Resources Management Board Meeting FY 2013-3</dc:title>
  <dc:creator>Cherish</dc:creator>
  <cp:lastModifiedBy>fyffe</cp:lastModifiedBy>
  <cp:revision>153</cp:revision>
  <dcterms:modified xsi:type="dcterms:W3CDTF">2016-11-17T20:08:17Z</dcterms:modified>
</cp:coreProperties>
</file>