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7010400" cy="92964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1484" autoAdjust="0"/>
    <p:restoredTop sz="99647" autoAdjust="0"/>
  </p:normalViewPr>
  <p:slideViewPr>
    <p:cSldViewPr snapToGrid="0">
      <p:cViewPr>
        <p:scale>
          <a:sx n="50" d="100"/>
          <a:sy n="50" d="100"/>
        </p:scale>
        <p:origin x="-510" y="7560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6AD08C-60E0-D049-A25A-672C1FA16836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4C3622-1A6A-9648-8A73-1ECB4973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3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C3622-1A6A-9648-8A73-1ECB497317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6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5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4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87"/>
            <a:ext cx="7406640" cy="37449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87"/>
            <a:ext cx="21671280" cy="37449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4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1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7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9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8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4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4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4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4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0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4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ECB6-EB37-4A27-A2C0-C7173D34539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5890-3E20-401A-956F-73A16FA34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6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2425" y="457201"/>
            <a:ext cx="32291654" cy="554354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780674" y="797577"/>
            <a:ext cx="29545331" cy="4765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spcBef>
                <a:spcPct val="50000"/>
              </a:spcBef>
              <a:defRPr/>
            </a:pPr>
            <a:r>
              <a:rPr kumimoji="0" lang="en-US" sz="80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7200" kern="0" dirty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Using Total Lightning Data to Improve Real-Time Tropical Cyclone Intensity </a:t>
            </a:r>
            <a:r>
              <a:rPr lang="en-US" sz="7200" kern="0" dirty="0" smtClean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Forecasts</a:t>
            </a:r>
            <a:endParaRPr lang="en-US" sz="7200" kern="0" dirty="0">
              <a:solidFill>
                <a:srgbClr val="FFFFFF"/>
              </a:solidFill>
              <a:latin typeface="Arial" pitchFamily="34" charset="0"/>
              <a:ea typeface="Arial" charset="0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Andrea Schumacher</a:t>
            </a:r>
            <a:r>
              <a:rPr kumimoji="0" lang="en-US" sz="4400" i="1" u="none" strike="noStrike" kern="0" cap="none" spc="0" normalizeH="0" baseline="3000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1</a:t>
            </a:r>
            <a:r>
              <a:rPr lang="en-US" sz="4400" i="1" kern="0" dirty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,</a:t>
            </a:r>
            <a:r>
              <a:rPr kumimoji="0" lang="en-US" sz="4400" i="1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4400" i="1" kern="0" noProof="0" dirty="0" smtClean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M</a:t>
            </a:r>
            <a:r>
              <a:rPr kumimoji="0" lang="en-US" sz="4400" i="1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. DeMaria</a:t>
            </a:r>
            <a:r>
              <a:rPr kumimoji="0" lang="en-US" sz="4400" i="1" u="none" strike="noStrike" kern="0" cap="none" spc="0" normalizeH="0" baseline="3000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2</a:t>
            </a:r>
            <a:r>
              <a:rPr kumimoji="0" lang="en-US" sz="4400" i="1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, and R. </a:t>
            </a:r>
            <a:r>
              <a:rPr kumimoji="0" lang="en-US" sz="4400" i="1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DeMaria</a:t>
            </a:r>
            <a:r>
              <a:rPr lang="en-US" sz="4400" i="1" kern="0" baseline="30000" dirty="0" smtClean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1" u="none" strike="noStrike" kern="0" cap="none" spc="0" normalizeH="0" baseline="3000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" charset="0"/>
              <a:cs typeface="Arial" pitchFamily="34" charset="0"/>
            </a:endParaRPr>
          </a:p>
          <a:p>
            <a:pPr marL="514350" marR="0" lvl="0" indent="-514350" algn="ctr" defTabSz="914400" eaLnBrk="1" fontAlgn="auto" latinLnBrk="0" hangingPunct="1">
              <a:spcBef>
                <a:spcPts val="72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n-US" sz="280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" charset="0"/>
                <a:cs typeface="Arial" pitchFamily="34" charset="0"/>
              </a:rPr>
              <a:t>CIRA / Colorado State University, Fort Collins, CO</a:t>
            </a:r>
            <a:endParaRPr lang="en-US" sz="2800" i="1" kern="0" dirty="0">
              <a:solidFill>
                <a:srgbClr val="FFFFFF"/>
              </a:solidFill>
              <a:latin typeface="Arial" pitchFamily="34" charset="0"/>
              <a:ea typeface="Arial" charset="0"/>
              <a:cs typeface="Arial" pitchFamily="34" charset="0"/>
            </a:endParaRPr>
          </a:p>
          <a:p>
            <a:pPr marL="514350" marR="0" lvl="0" indent="-514350" algn="ctr" defTabSz="914400" eaLnBrk="1" fontAlgn="auto" latinLnBrk="0" hangingPunct="1">
              <a:spcBef>
                <a:spcPts val="72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2800" i="1" kern="0" dirty="0" smtClean="0">
                <a:solidFill>
                  <a:srgbClr val="FFFFFF"/>
                </a:solidFill>
                <a:latin typeface="Arial" pitchFamily="34" charset="0"/>
                <a:ea typeface="Arial" charset="0"/>
                <a:cs typeface="Arial" pitchFamily="34" charset="0"/>
              </a:rPr>
              <a:t>NOAA/NWS/National Hurricane Center, Miami, FL</a:t>
            </a:r>
            <a:endParaRPr kumimoji="0" lang="en-US" sz="2800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35" name="Rectangle 1706"/>
          <p:cNvSpPr>
            <a:spLocks noChangeArrowheads="1"/>
          </p:cNvSpPr>
          <p:nvPr/>
        </p:nvSpPr>
        <p:spPr bwMode="auto">
          <a:xfrm>
            <a:off x="360757" y="7489323"/>
            <a:ext cx="15910560" cy="340436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3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89"/>
          <p:cNvSpPr txBox="1">
            <a:spLocks noChangeArrowheads="1"/>
          </p:cNvSpPr>
          <p:nvPr/>
        </p:nvSpPr>
        <p:spPr bwMode="auto">
          <a:xfrm>
            <a:off x="363140" y="6335367"/>
            <a:ext cx="15908178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Motivation and Background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1706"/>
          <p:cNvSpPr>
            <a:spLocks noChangeArrowheads="1"/>
          </p:cNvSpPr>
          <p:nvPr/>
        </p:nvSpPr>
        <p:spPr bwMode="auto">
          <a:xfrm>
            <a:off x="16733520" y="7504918"/>
            <a:ext cx="15910560" cy="3402809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3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0" name="TextBox 105"/>
          <p:cNvSpPr txBox="1">
            <a:spLocks noChangeArrowheads="1"/>
          </p:cNvSpPr>
          <p:nvPr/>
        </p:nvSpPr>
        <p:spPr bwMode="auto">
          <a:xfrm>
            <a:off x="16733520" y="6319772"/>
            <a:ext cx="15910559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0" algn="ctr" defTabSz="914400" eaLnBrk="1" hangingPunct="1">
              <a:defRPr/>
            </a:pPr>
            <a:r>
              <a:rPr lang="en-US" sz="40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Lightning 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40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TC </a:t>
            </a:r>
            <a:r>
              <a:rPr lang="en-US" sz="40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ntensity Change</a:t>
            </a:r>
            <a:endParaRPr lang="en-US" sz="40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14"/>
          <p:cNvSpPr txBox="1">
            <a:spLocks noChangeArrowheads="1"/>
          </p:cNvSpPr>
          <p:nvPr/>
        </p:nvSpPr>
        <p:spPr bwMode="auto">
          <a:xfrm>
            <a:off x="16733520" y="23696799"/>
            <a:ext cx="15910559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Lightning 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and Rapid </a:t>
            </a:r>
            <a:r>
              <a:rPr lang="en-US" sz="40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ntensification 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Weakening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110"/>
          <p:cNvSpPr txBox="1">
            <a:spLocks noChangeArrowheads="1"/>
          </p:cNvSpPr>
          <p:nvPr/>
        </p:nvSpPr>
        <p:spPr bwMode="auto">
          <a:xfrm>
            <a:off x="377828" y="20416758"/>
            <a:ext cx="15893490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Data and Methodology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4030" y="9259183"/>
            <a:ext cx="99117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38325" lvl="3" defTabSz="914400">
              <a:spcBef>
                <a:spcPts val="1200"/>
              </a:spcBef>
              <a:defRPr/>
            </a:pPr>
            <a:endParaRPr lang="en-US" sz="2200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715529" y="7825347"/>
            <a:ext cx="14001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62" marR="0" lvl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Eyewall (r = 0-50 km) - WWLLN and ENTLN provide conflicting signals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058429" y="25115975"/>
            <a:ext cx="140585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Rapid intensification defined as </a:t>
            </a: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Δv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≥ 30 </a:t>
            </a:r>
            <a:r>
              <a:rPr lang="en-US" sz="3200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kt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24 hours</a:t>
            </a: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Rapid weakening defined as </a:t>
            </a:r>
            <a:r>
              <a:rPr lang="en-US" sz="3200" i="1" kern="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Δv</a:t>
            </a:r>
            <a:r>
              <a:rPr lang="en-US" sz="3200" i="1" kern="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≤ -20 </a:t>
            </a:r>
            <a:r>
              <a:rPr lang="en-US" sz="3200" kern="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kt</a:t>
            </a: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24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hours</a:t>
            </a: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Once again, the signals are mixed…</a:t>
            </a: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3848" y="7764413"/>
            <a:ext cx="15369578" cy="1295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marR="0" lvl="0" indent="-457200" algn="l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The relationship between lightning activity and tropical cyclone (TC) intensity change is still unclear</a:t>
            </a: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Some studies show inner core lightning bursts precede TC intensification</a:t>
            </a:r>
            <a:endParaRPr lang="en-US" sz="3200" kern="0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  <a:sym typeface="Wingdings"/>
              </a:rPr>
              <a:t>Other studies show inner core lightning activity may indicate intensification is coming to an end and subsequent weakening (e.g., </a:t>
            </a:r>
            <a:r>
              <a:rPr lang="en-US" sz="3200" kern="0" dirty="0" err="1" smtClean="0">
                <a:latin typeface="Arial" pitchFamily="34" charset="0"/>
                <a:cs typeface="Arial" pitchFamily="34" charset="0"/>
                <a:sym typeface="Wingdings"/>
              </a:rPr>
              <a:t>DeMaria</a:t>
            </a:r>
            <a:r>
              <a:rPr lang="en-US" sz="3200" kern="0" dirty="0" smtClean="0">
                <a:latin typeface="Arial" pitchFamily="34" charset="0"/>
                <a:cs typeface="Arial" pitchFamily="34" charset="0"/>
                <a:sym typeface="Wingdings"/>
              </a:rPr>
              <a:t> et al. 2012)</a:t>
            </a: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  <a:sym typeface="Wingdings"/>
              </a:rPr>
              <a:t>Most studies suggest other environmental factors (e.g., vertical shear, sea surface temperature) influence both lightning activity and TC intensity change</a:t>
            </a:r>
            <a:endParaRPr lang="en-US" sz="3200" kern="0" dirty="0" smtClean="0">
              <a:latin typeface="Arial" pitchFamily="34" charset="0"/>
              <a:cs typeface="Arial" pitchFamily="34" charset="0"/>
            </a:endParaRPr>
          </a:p>
          <a:p>
            <a:pPr marL="610362" marR="0" lvl="0" indent="-457200" algn="l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Limitations of current lightning data for TC research</a:t>
            </a: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Ground-based networks have low flash detection efficiency away from land</a:t>
            </a: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Low earth orbiting sensors (e.g., TRMM LIS) have low temporal frequency</a:t>
            </a:r>
          </a:p>
          <a:p>
            <a:pPr marL="610362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b="1" i="1" kern="0" dirty="0" smtClean="0">
                <a:latin typeface="Arial" pitchFamily="34" charset="0"/>
                <a:cs typeface="Arial" pitchFamily="34" charset="0"/>
              </a:rPr>
              <a:t>GOES-R Geostationary Lightning Mapper (GLM) will provide continuous lightning flash data with high (est. 75%) total lightning detection efficiency</a:t>
            </a:r>
          </a:p>
          <a:p>
            <a:pPr marL="610362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In preparation for the GLM, the goal of this work to further examine relationship between </a:t>
            </a:r>
            <a:r>
              <a:rPr lang="en-US" sz="3200" i="1" kern="0" dirty="0" smtClean="0">
                <a:latin typeface="Arial" pitchFamily="34" charset="0"/>
                <a:cs typeface="Arial" pitchFamily="34" charset="0"/>
              </a:rPr>
              <a:t>total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 lightning activity and TC intensity change</a:t>
            </a: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Total lightning has been found to be better correlated with convective strength than cloud-to-ground, hence is hypothesized to be better indicator of TC intensity change</a:t>
            </a:r>
            <a:endParaRPr lang="en-US" sz="3200" kern="0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marL="1371600" lvl="1" indent="-457200" defTabSz="914400">
              <a:spcBef>
                <a:spcPts val="1200"/>
              </a:spcBef>
              <a:buFont typeface="Wingdings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Past TC-lightning studies have used the World Wide Lightning Location Network (WWLLN), but we will use Earth Networks Total Lightning Network (ENTLN) because it’s higher total lightning detection efficiency (</a:t>
            </a:r>
            <a:r>
              <a:rPr lang="en-US" sz="3200" kern="0" dirty="0" err="1" smtClean="0">
                <a:latin typeface="Arial" pitchFamily="34" charset="0"/>
                <a:cs typeface="Arial" pitchFamily="34" charset="0"/>
              </a:rPr>
              <a:t>Rudlosky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 2015) may be a better proxy for the GLM</a:t>
            </a:r>
          </a:p>
          <a:p>
            <a:pPr marL="2181225" lvl="3" indent="-342900" defTabSz="914400">
              <a:spcBef>
                <a:spcPts val="1200"/>
              </a:spcBef>
              <a:buFont typeface="Wingdings" charset="2"/>
              <a:buChar char="§"/>
              <a:defRPr/>
            </a:pPr>
            <a:endParaRPr lang="en-US" sz="2200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3847" y="21959221"/>
            <a:ext cx="15667471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World Wide Lightning Location Network (WWLLN)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Global flashes, 2005-2013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Provided by B. Callahan and S. </a:t>
            </a:r>
            <a:r>
              <a:rPr lang="en-US" sz="3200" kern="0" dirty="0" err="1" smtClean="0">
                <a:latin typeface="Arial" pitchFamily="34" charset="0"/>
                <a:cs typeface="Arial" pitchFamily="34" charset="0"/>
              </a:rPr>
              <a:t>Prinzivalli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, Earth Networks Inc.</a:t>
            </a: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Earth Networks Total Lightning Network (ENTLN)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Global flashes, 2010-2013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Provided by the University of Washington</a:t>
            </a: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National Hurricane Center Best Tracks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TC locations and intensity estimates every 6 hours</a:t>
            </a: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Azimuthal average of lightning density (LD) will be examined at various radial intervals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err="1" smtClean="0">
                <a:latin typeface="Arial" pitchFamily="34" charset="0"/>
                <a:cs typeface="Arial" pitchFamily="34" charset="0"/>
              </a:rPr>
              <a:t>Eyewall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, r = 0-50 km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Inner core, r = 0-100 km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err="1" smtClean="0">
                <a:latin typeface="Arial" pitchFamily="34" charset="0"/>
                <a:cs typeface="Arial" pitchFamily="34" charset="0"/>
              </a:rPr>
              <a:t>Rainband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, r = 200-300 km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3951" y="41893844"/>
            <a:ext cx="32328602" cy="163121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 wrap="square" lIns="182880" tIns="182880" rIns="182880" bIns="182880" rtlCol="0">
            <a:spAutoFit/>
          </a:bodyPr>
          <a:lstStyle/>
          <a:p>
            <a:pPr marL="610362" lvl="0" indent="-457200" defTabSz="91440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kern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DeMaria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M., R. T. </a:t>
            </a: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DeMaria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J. A. </a:t>
            </a: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Knaff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and D. </a:t>
            </a: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Molenar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2012: Tropical Cyclone Lightning and Rapid Intensity Change, </a:t>
            </a:r>
            <a:r>
              <a:rPr lang="en-US" sz="24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Mon. </a:t>
            </a:r>
            <a:r>
              <a:rPr lang="en-US" sz="2400" i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Wea</a:t>
            </a:r>
            <a:r>
              <a:rPr lang="en-US" sz="24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Rev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24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140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1828-1842.</a:t>
            </a:r>
          </a:p>
          <a:p>
            <a:pPr marL="610362" lvl="0" indent="-457200" defTabSz="91440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Rudlosky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S. D., 2015: Evaluating ENTLN performance relative to TRMM/LIS. </a:t>
            </a:r>
            <a:r>
              <a:rPr lang="en-US" sz="24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J. Operational Meteor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24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(2)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11–20</a:t>
            </a:r>
            <a:r>
              <a:rPr lang="en-US" sz="24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10362" lvl="0" indent="-457200" defTabSz="91440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kern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Abarca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S. F., K. L. </a:t>
            </a: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Corbosiero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and D. </a:t>
            </a:r>
            <a:r>
              <a:rPr lang="en-US" sz="2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Vollaro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2011: The World Wide Lightning Location Network and convective activity in tropical cyclones, </a:t>
            </a:r>
            <a:r>
              <a:rPr lang="en-US" sz="24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Mon. </a:t>
            </a:r>
            <a:r>
              <a:rPr lang="en-US" sz="2400" i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Wea</a:t>
            </a:r>
            <a:r>
              <a:rPr lang="en-US" sz="24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Rev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24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139</a:t>
            </a:r>
            <a:r>
              <a:rPr lang="en-US" sz="2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175-191.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721578" y="7834175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50" name="Picture 49" descr="w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49" y="8483824"/>
            <a:ext cx="6887725" cy="3415916"/>
          </a:xfrm>
          <a:prstGeom prst="rect">
            <a:avLst/>
          </a:prstGeom>
        </p:spPr>
      </p:pic>
      <p:pic>
        <p:nvPicPr>
          <p:cNvPr id="51" name="Picture 50" descr="eew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2526" y="8483823"/>
            <a:ext cx="6874397" cy="3415916"/>
          </a:xfrm>
          <a:prstGeom prst="rect">
            <a:avLst/>
          </a:prstGeom>
        </p:spPr>
      </p:pic>
      <p:pic>
        <p:nvPicPr>
          <p:cNvPr id="52" name="Picture 51" descr="eic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6143" y="13770184"/>
            <a:ext cx="6891528" cy="3424428"/>
          </a:xfrm>
          <a:prstGeom prst="rect">
            <a:avLst/>
          </a:prstGeom>
        </p:spPr>
      </p:pic>
      <p:pic>
        <p:nvPicPr>
          <p:cNvPr id="53" name="Picture 52" descr="wic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475" y="13770184"/>
            <a:ext cx="6891528" cy="3424428"/>
          </a:xfrm>
          <a:prstGeom prst="rect">
            <a:avLst/>
          </a:prstGeom>
        </p:spPr>
      </p:pic>
      <p:pic>
        <p:nvPicPr>
          <p:cNvPr id="54" name="Picture 53" descr="wrb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475" y="19152984"/>
            <a:ext cx="6891528" cy="3424428"/>
          </a:xfrm>
          <a:prstGeom prst="rect">
            <a:avLst/>
          </a:prstGeom>
        </p:spPr>
      </p:pic>
      <p:pic>
        <p:nvPicPr>
          <p:cNvPr id="55" name="Picture 54" descr="erb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2525" y="19152984"/>
            <a:ext cx="6891528" cy="342442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811748" y="11842987"/>
            <a:ext cx="6887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Increase in lightning </a:t>
            </a:r>
            <a:r>
              <a:rPr lang="en-US" sz="2400" dirty="0" smtClean="0">
                <a:sym typeface="Wingdings"/>
              </a:rPr>
              <a:t> TC currently intensifying, weakening expected in next 4-24 hours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842525" y="11899740"/>
            <a:ext cx="6855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Increase in lightning </a:t>
            </a:r>
            <a:r>
              <a:rPr lang="en-US" sz="2400" dirty="0" smtClean="0">
                <a:sym typeface="Wingdings"/>
              </a:rPr>
              <a:t> TC currently weakening, intensification expected in ~24 hours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17728229" y="13093016"/>
            <a:ext cx="14045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62" marR="0" lvl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Inner Core (r = 0-100 km) - WWLLN and ENTLN provide similar signals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770475" y="17194654"/>
            <a:ext cx="6891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Increase in lightning </a:t>
            </a:r>
            <a:r>
              <a:rPr lang="en-US" sz="2400" dirty="0" smtClean="0">
                <a:sym typeface="Wingdings"/>
              </a:rPr>
              <a:t> TC currently intensifying, possibly weakening in short term (next 6 hours)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806143" y="17194612"/>
            <a:ext cx="6891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Increase in lightning </a:t>
            </a:r>
            <a:r>
              <a:rPr lang="en-US" sz="2400" dirty="0" smtClean="0">
                <a:sym typeface="Wingdings"/>
              </a:rPr>
              <a:t> TC currently intensifying,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17811748" y="18460062"/>
            <a:ext cx="13885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62" marR="0" lvl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3200" kern="0" dirty="0" err="1" smtClean="0">
                <a:latin typeface="Arial" pitchFamily="34" charset="0"/>
                <a:cs typeface="Arial" pitchFamily="34" charset="0"/>
              </a:rPr>
              <a:t>Rainband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 (r = 200-300 km) - WWLLN and ENTLN patterns very similar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811749" y="22584512"/>
            <a:ext cx="6850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Increase in lightning </a:t>
            </a:r>
            <a:r>
              <a:rPr lang="en-US" sz="2400" dirty="0" smtClean="0">
                <a:sym typeface="Wingdings"/>
              </a:rPr>
              <a:t> TC currently intensifying, continuing to intensify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4806142" y="22546373"/>
            <a:ext cx="6891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Increase in lightning </a:t>
            </a:r>
            <a:r>
              <a:rPr lang="en-US" sz="2400" dirty="0">
                <a:sym typeface="Wingdings"/>
              </a:rPr>
              <a:t> TC currently intensifying, continuing to intensify</a:t>
            </a:r>
          </a:p>
        </p:txBody>
      </p:sp>
      <p:pic>
        <p:nvPicPr>
          <p:cNvPr id="64" name="Picture 63" descr="ri_w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964" y="27249445"/>
            <a:ext cx="7063740" cy="4137660"/>
          </a:xfrm>
          <a:prstGeom prst="rect">
            <a:avLst/>
          </a:prstGeom>
        </p:spPr>
      </p:pic>
      <p:pic>
        <p:nvPicPr>
          <p:cNvPr id="65" name="Picture 64" descr="ri_e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9319" y="27249445"/>
            <a:ext cx="7063740" cy="413766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19741515" y="28641118"/>
            <a:ext cx="794385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27276425" y="28802167"/>
            <a:ext cx="131666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0497800" y="28035060"/>
            <a:ext cx="30613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62" lvl="0" algn="ctr" defTabSz="914400">
              <a:spcBef>
                <a:spcPts val="1800"/>
              </a:spcBef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Increased lightning in </a:t>
            </a:r>
            <a:r>
              <a:rPr lang="en-US" sz="2000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eyewall</a:t>
            </a: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may signal rapid weakening is occurring / about to occur</a:t>
            </a:r>
            <a:endParaRPr lang="en-US" sz="20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8757297" y="28043884"/>
            <a:ext cx="25687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62" lvl="0" algn="ctr" defTabSz="914400">
              <a:spcBef>
                <a:spcPts val="1800"/>
              </a:spcBef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Increased lightning in 50-300 km may signal rapid intensification is occurring / about to occur</a:t>
            </a:r>
            <a:endParaRPr lang="en-US" sz="20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6" name="Picture 75" descr="ts_wwlln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0" y="31919529"/>
            <a:ext cx="10186370" cy="3424171"/>
          </a:xfrm>
          <a:prstGeom prst="rect">
            <a:avLst/>
          </a:prstGeom>
        </p:spPr>
      </p:pic>
      <p:pic>
        <p:nvPicPr>
          <p:cNvPr id="77" name="Picture 76" descr="ts_entln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0" y="35430440"/>
            <a:ext cx="10186370" cy="3424171"/>
          </a:xfrm>
          <a:prstGeom prst="rect">
            <a:avLst/>
          </a:prstGeom>
        </p:spPr>
      </p:pic>
      <p:sp>
        <p:nvSpPr>
          <p:cNvPr id="60" name="TextBox 114"/>
          <p:cNvSpPr txBox="1">
            <a:spLocks noChangeArrowheads="1"/>
          </p:cNvSpPr>
          <p:nvPr/>
        </p:nvSpPr>
        <p:spPr bwMode="auto">
          <a:xfrm>
            <a:off x="16733520" y="31776687"/>
            <a:ext cx="15910559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Summary and Future</a:t>
            </a:r>
            <a:r>
              <a:rPr kumimoji="0" lang="en-US" sz="40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Work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60" y="4089164"/>
            <a:ext cx="4377048" cy="17508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662" y="3410757"/>
            <a:ext cx="2336687" cy="2348141"/>
          </a:xfrm>
          <a:prstGeom prst="rect">
            <a:avLst/>
          </a:prstGeom>
        </p:spPr>
      </p:pic>
      <p:sp>
        <p:nvSpPr>
          <p:cNvPr id="66" name="TextBox 110"/>
          <p:cNvSpPr txBox="1">
            <a:spLocks noChangeArrowheads="1"/>
          </p:cNvSpPr>
          <p:nvPr/>
        </p:nvSpPr>
        <p:spPr bwMode="auto">
          <a:xfrm>
            <a:off x="377828" y="30344826"/>
            <a:ext cx="15893490" cy="11695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square" tIns="274320" bIns="27432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kern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WWLLN vs. ENTLN, 2010-2013 Atlantic TCs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820400" y="32056997"/>
            <a:ext cx="5431867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Correlation between inner core and </a:t>
            </a:r>
            <a:r>
              <a:rPr lang="en-US" sz="3200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rainband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LD, by network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WWLLN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0.3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ENTLN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0.5</a:t>
            </a:r>
          </a:p>
          <a:p>
            <a:pPr marL="914400" lvl="1" defTabSz="914400">
              <a:spcBef>
                <a:spcPts val="1200"/>
              </a:spcBef>
              <a:defRPr/>
            </a:pPr>
            <a:endParaRPr lang="en-US" sz="32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10362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Correlation between WWLLN &amp; ENTLN in different radial intervals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IC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0.5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RB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0.6</a:t>
            </a: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61660" y="38972147"/>
            <a:ext cx="1555464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Low </a:t>
            </a: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WWLLN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ENTLN</a:t>
            </a:r>
            <a:r>
              <a:rPr lang="en-US" sz="3200" kern="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suggest lightning in inner and outer parts of TC may provide independent information</a:t>
            </a:r>
            <a:endParaRPr lang="en-US" sz="32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Low </a:t>
            </a: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IC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i="1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200" i="1" kern="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RB</a:t>
            </a:r>
            <a:r>
              <a:rPr lang="en-US" sz="3200" kern="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suggest different networks are providing different data (i.e., ENTLN may be providing more IC lightning flashes than WWLLN)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915429" y="33136024"/>
            <a:ext cx="15578920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Similarities between WWLLN and ENTLN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analyses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Lightning activity in TCs is episodic, more so in inner core than </a:t>
            </a:r>
            <a:r>
              <a:rPr lang="en-US" sz="3200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rainbands</a:t>
            </a:r>
            <a:endParaRPr lang="en-US" sz="32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Intensifying TCs have more lightning in </a:t>
            </a:r>
            <a:r>
              <a:rPr lang="en-US" sz="3200" kern="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rainband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region than weakening TCs</a:t>
            </a: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Differences </a:t>
            </a: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between WWLLN and ENTLN analyses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Largest differences in eyewall region analyses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WWLLN suggests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 in eyewall lightning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weakening / RW</a:t>
            </a: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ENTLN suggests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 in inner core lightning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intensification / RI</a:t>
            </a: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Future work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Examine asymmetric lightning density and relationship to TC intensity change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Explore relationships between LD, TC intensity change, and other environmental and storm-related conditions (shear, SST, storm motion)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Using variable radial intervals, based on TC size (currently fixed)</a:t>
            </a:r>
          </a:p>
          <a:p>
            <a:pPr marL="1371600" lvl="1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Incorporate ENTLN LD into 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Rapid </a:t>
            </a:r>
            <a:r>
              <a:rPr lang="en-US" sz="32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Intensification Index (RII</a:t>
            </a:r>
            <a:r>
              <a:rPr lang="en-US" sz="32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610362" lvl="0" indent="-457200" defTabSz="914400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US" sz="3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873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CIRA/RAMMB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Schumacher</dc:creator>
  <cp:lastModifiedBy>Andrea Schumacher</cp:lastModifiedBy>
  <cp:revision>127</cp:revision>
  <cp:lastPrinted>2015-02-18T16:39:11Z</cp:lastPrinted>
  <dcterms:created xsi:type="dcterms:W3CDTF">2012-03-01T15:06:32Z</dcterms:created>
  <dcterms:modified xsi:type="dcterms:W3CDTF">2015-02-18T16:52:52Z</dcterms:modified>
</cp:coreProperties>
</file>