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48" r:id="rId1"/>
  </p:sldMasterIdLst>
  <p:notesMasterIdLst>
    <p:notesMasterId r:id="rId26"/>
  </p:notesMasterIdLst>
  <p:handoutMasterIdLst>
    <p:handoutMasterId r:id="rId27"/>
  </p:handoutMasterIdLst>
  <p:sldIdLst>
    <p:sldId id="670" r:id="rId2"/>
    <p:sldId id="648" r:id="rId3"/>
    <p:sldId id="649" r:id="rId4"/>
    <p:sldId id="729" r:id="rId5"/>
    <p:sldId id="741" r:id="rId6"/>
    <p:sldId id="734" r:id="rId7"/>
    <p:sldId id="732" r:id="rId8"/>
    <p:sldId id="663" r:id="rId9"/>
    <p:sldId id="736" r:id="rId10"/>
    <p:sldId id="740" r:id="rId11"/>
    <p:sldId id="739" r:id="rId12"/>
    <p:sldId id="731" r:id="rId13"/>
    <p:sldId id="674" r:id="rId14"/>
    <p:sldId id="733" r:id="rId15"/>
    <p:sldId id="742" r:id="rId16"/>
    <p:sldId id="730" r:id="rId17"/>
    <p:sldId id="725" r:id="rId18"/>
    <p:sldId id="737" r:id="rId19"/>
    <p:sldId id="738" r:id="rId20"/>
    <p:sldId id="735" r:id="rId21"/>
    <p:sldId id="710" r:id="rId22"/>
    <p:sldId id="711" r:id="rId23"/>
    <p:sldId id="613" r:id="rId24"/>
    <p:sldId id="609" r:id="rId2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DAFF"/>
    <a:srgbClr val="99CCFF"/>
    <a:srgbClr val="0000FF"/>
    <a:srgbClr val="9900CC"/>
    <a:srgbClr val="FF00FF"/>
    <a:srgbClr val="BBE4DC"/>
    <a:srgbClr val="BBEEDC"/>
    <a:srgbClr val="008000"/>
    <a:srgbClr val="000099"/>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44" autoAdjust="0"/>
    <p:restoredTop sz="91872" autoAdjust="0"/>
  </p:normalViewPr>
  <p:slideViewPr>
    <p:cSldViewPr>
      <p:cViewPr varScale="1">
        <p:scale>
          <a:sx n="99" d="100"/>
          <a:sy n="99" d="100"/>
        </p:scale>
        <p:origin x="1002" y="7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468"/>
    </p:cViewPr>
  </p:sorterViewPr>
  <p:notesViewPr>
    <p:cSldViewPr>
      <p:cViewPr varScale="1">
        <p:scale>
          <a:sx n="80" d="100"/>
          <a:sy n="80" d="100"/>
        </p:scale>
        <p:origin x="-2022"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EA83BC30-1F69-4946-BBAC-4AA479495E61}" type="datetimeFigureOut">
              <a:rPr lang="en-US" smtClean="0"/>
              <a:pPr/>
              <a:t>6/14/2015</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613B6E2A-B48F-4EDA-B4DB-54954093E731}" type="slidenum">
              <a:rPr lang="en-US" smtClean="0"/>
              <a:pPr/>
              <a:t>‹#›</a:t>
            </a:fld>
            <a:endParaRPr lang="en-US" dirty="0"/>
          </a:p>
        </p:txBody>
      </p:sp>
    </p:spTree>
    <p:extLst>
      <p:ext uri="{BB962C8B-B14F-4D97-AF65-F5344CB8AC3E}">
        <p14:creationId xmlns:p14="http://schemas.microsoft.com/office/powerpoint/2010/main" val="20747610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6946CF8-0CF1-420D-AA2F-5587892411BB}" type="datetimeFigureOut">
              <a:rPr lang="en-US" smtClean="0"/>
              <a:pPr/>
              <a:t>6/14/2015</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F388DBB-B7EC-4EA0-8A0F-916237568FD6}" type="slidenum">
              <a:rPr lang="en-US" smtClean="0"/>
              <a:pPr/>
              <a:t>‹#›</a:t>
            </a:fld>
            <a:endParaRPr lang="en-US" dirty="0"/>
          </a:p>
        </p:txBody>
      </p:sp>
    </p:spTree>
    <p:extLst>
      <p:ext uri="{BB962C8B-B14F-4D97-AF65-F5344CB8AC3E}">
        <p14:creationId xmlns:p14="http://schemas.microsoft.com/office/powerpoint/2010/main" val="1987271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Exciting preview</a:t>
            </a:r>
            <a:r>
              <a:rPr lang="en-US" baseline="0" dirty="0" smtClean="0"/>
              <a:t> of GOES-R-like capabilities.  Shown here is the 1km, 1-minute Visible band imagery from GOES-14 when it was in the Super Rapid Scan Schedule.  Another great example of how GOES-R will routinely (not just in Super Rapid Scan), be able to provide insight to how the weather IS developing, instead of how the weather WAS developing.  </a:t>
            </a:r>
          </a:p>
          <a:p>
            <a:endParaRPr lang="en-US" baseline="0" dirty="0" smtClean="0"/>
          </a:p>
          <a:p>
            <a:r>
              <a:rPr lang="en-US" dirty="0" smtClean="0"/>
              <a:t>The GOES-R ABI will have sixteen spectral bands vice five (3</a:t>
            </a:r>
            <a:r>
              <a:rPr lang="en-US" baseline="0" dirty="0" smtClean="0"/>
              <a:t> times more),</a:t>
            </a:r>
            <a:endParaRPr lang="en-US" dirty="0" smtClean="0"/>
          </a:p>
          <a:p>
            <a:r>
              <a:rPr lang="en-US" dirty="0" smtClean="0"/>
              <a:t>four times the spatial resolution, and </a:t>
            </a:r>
          </a:p>
          <a:p>
            <a:r>
              <a:rPr lang="en-US" dirty="0" smtClean="0"/>
              <a:t>more than five times faster temporal coverage than the current system. </a:t>
            </a:r>
          </a:p>
          <a:p>
            <a:endParaRPr lang="en-US" dirty="0" smtClean="0"/>
          </a:p>
          <a:p>
            <a:r>
              <a:rPr lang="en-US" dirty="0" smtClean="0"/>
              <a:t>Mode 3 generates 3 times more files than Mode 4. </a:t>
            </a:r>
          </a:p>
          <a:p>
            <a:r>
              <a:rPr lang="en-US" dirty="0">
                <a:solidFill>
                  <a:schemeClr val="bg1"/>
                </a:solidFill>
              </a:rPr>
              <a:t>New Capabilities come with computational cost.</a:t>
            </a:r>
          </a:p>
          <a:p>
            <a:pPr marL="291179" indent="-291179">
              <a:buFont typeface="Arial" panose="020B0604020202020204" pitchFamily="34" charset="0"/>
              <a:buChar char="•"/>
            </a:pPr>
            <a:r>
              <a:rPr lang="en-US" dirty="0">
                <a:solidFill>
                  <a:schemeClr val="bg1"/>
                </a:solidFill>
              </a:rPr>
              <a:t>See Talks for GOES-R Data Volumes:</a:t>
            </a:r>
          </a:p>
          <a:p>
            <a:pPr marL="291179" indent="-291179">
              <a:buFont typeface="Arial" panose="020B0604020202020204" pitchFamily="34" charset="0"/>
              <a:buChar char="•"/>
            </a:pPr>
            <a:r>
              <a:rPr lang="en-US" dirty="0">
                <a:solidFill>
                  <a:schemeClr val="bg1"/>
                </a:solidFill>
              </a:rPr>
              <a:t>Schmit - ABI</a:t>
            </a:r>
          </a:p>
          <a:p>
            <a:pPr marL="291179" indent="-291179">
              <a:buFont typeface="Arial" panose="020B0604020202020204" pitchFamily="34" charset="0"/>
              <a:buChar char="•"/>
            </a:pPr>
            <a:r>
              <a:rPr lang="en-US" dirty="0">
                <a:solidFill>
                  <a:schemeClr val="bg1"/>
                </a:solidFill>
              </a:rPr>
              <a:t>Goodman - GLM</a:t>
            </a:r>
          </a:p>
          <a:p>
            <a:pPr marL="291179" indent="-291179">
              <a:buFont typeface="Arial" panose="020B0604020202020204" pitchFamily="34" charset="0"/>
              <a:buChar char="•"/>
            </a:pPr>
            <a:r>
              <a:rPr lang="en-US" dirty="0">
                <a:solidFill>
                  <a:schemeClr val="bg1"/>
                </a:solidFill>
              </a:rPr>
              <a:t>Denig - Space Wx</a:t>
            </a:r>
          </a:p>
          <a:p>
            <a:pPr marL="291179" indent="-291179">
              <a:buFont typeface="Arial" panose="020B0604020202020204" pitchFamily="34" charset="0"/>
              <a:buChar char="•"/>
            </a:pPr>
            <a:r>
              <a:rPr lang="en-US" dirty="0">
                <a:solidFill>
                  <a:schemeClr val="bg1"/>
                </a:solidFill>
              </a:rPr>
              <a:t>Metcalf - DCS</a:t>
            </a:r>
          </a:p>
          <a:p>
            <a:pPr marL="291179" indent="-291179">
              <a:buFont typeface="Arial" panose="020B0604020202020204" pitchFamily="34" charset="0"/>
              <a:buChar char="•"/>
            </a:pPr>
            <a:r>
              <a:rPr lang="en-US" dirty="0">
                <a:solidFill>
                  <a:schemeClr val="bg1"/>
                </a:solidFill>
              </a:rPr>
              <a:t>Seymour - GRB &amp; HRIT/EMWIN</a:t>
            </a:r>
          </a:p>
          <a:p>
            <a:endParaRPr lang="en-US" dirty="0" smtClean="0"/>
          </a:p>
          <a:p>
            <a:r>
              <a:rPr lang="en-US" dirty="0" smtClean="0"/>
              <a:t>My Talk</a:t>
            </a:r>
            <a:r>
              <a:rPr lang="en-US" baseline="0" dirty="0" smtClean="0"/>
              <a:t> is going to focus on what Users should expect to see leading up to and during the Joint Operations of GOES-13/14/15 &amp; GOES-R.</a:t>
            </a:r>
            <a:endParaRPr lang="en-US" dirty="0" smtClean="0"/>
          </a:p>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1</a:t>
            </a:fld>
            <a:endParaRPr lang="en-US" dirty="0"/>
          </a:p>
        </p:txBody>
      </p:sp>
    </p:spTree>
    <p:extLst>
      <p:ext uri="{BB962C8B-B14F-4D97-AF65-F5344CB8AC3E}">
        <p14:creationId xmlns:p14="http://schemas.microsoft.com/office/powerpoint/2010/main" val="3410402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work with a great number of tremendously talented</a:t>
            </a:r>
            <a:r>
              <a:rPr lang="en-US" baseline="0" dirty="0" smtClean="0"/>
              <a:t> people spread across the NOAA organization and I greatly appreciate their collaboration.  </a:t>
            </a: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2</a:t>
            </a:fld>
            <a:endParaRPr lang="en-US" dirty="0"/>
          </a:p>
        </p:txBody>
      </p:sp>
    </p:spTree>
    <p:extLst>
      <p:ext uri="{BB962C8B-B14F-4D97-AF65-F5344CB8AC3E}">
        <p14:creationId xmlns:p14="http://schemas.microsoft.com/office/powerpoint/2010/main" val="1045518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Photo:  CBU:  Consolidated</a:t>
            </a:r>
            <a:r>
              <a:rPr lang="en-US" baseline="0" dirty="0" smtClean="0"/>
              <a:t> Back-Up in Fairmont, WV</a:t>
            </a:r>
            <a:endParaRPr lang="en-US" dirty="0" smtClean="0"/>
          </a:p>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8</a:t>
            </a:fld>
            <a:endParaRPr lang="en-US" dirty="0"/>
          </a:p>
        </p:txBody>
      </p:sp>
    </p:spTree>
    <p:extLst>
      <p:ext uri="{BB962C8B-B14F-4D97-AF65-F5344CB8AC3E}">
        <p14:creationId xmlns:p14="http://schemas.microsoft.com/office/powerpoint/2010/main" val="4169843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solidFill>
                  <a:srgbClr val="000000"/>
                </a:solidFill>
              </a:rPr>
              <a:t>Successive Order of Interaction (SOI) forward </a:t>
            </a:r>
            <a:r>
              <a:rPr lang="en-US" dirty="0" err="1" smtClean="0">
                <a:solidFill>
                  <a:srgbClr val="000000"/>
                </a:solidFill>
              </a:rPr>
              <a:t>radiative</a:t>
            </a:r>
            <a:r>
              <a:rPr lang="en-US" dirty="0" smtClean="0">
                <a:solidFill>
                  <a:srgbClr val="000000"/>
                </a:solidFill>
              </a:rPr>
              <a:t> transfer model </a:t>
            </a:r>
          </a:p>
          <a:p>
            <a:pPr>
              <a:spcBef>
                <a:spcPct val="0"/>
              </a:spcBef>
            </a:pPr>
            <a:endParaRPr lang="en-US" dirty="0" smtClean="0">
              <a:solidFill>
                <a:srgbClr val="000000"/>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sz="1200" b="1" dirty="0" smtClean="0">
                <a:solidFill>
                  <a:srgbClr val="000099"/>
                </a:solidFill>
                <a:latin typeface="+mn-lt"/>
                <a:cs typeface="+mn-cs"/>
              </a:rPr>
              <a:t>These high fidelity simulated datasets are important for </a:t>
            </a:r>
            <a:r>
              <a:rPr lang="en-US" sz="1200" b="1" u="sng" dirty="0" smtClean="0">
                <a:solidFill>
                  <a:srgbClr val="000099"/>
                </a:solidFill>
                <a:latin typeface="+mn-lt"/>
                <a:cs typeface="+mn-cs"/>
              </a:rPr>
              <a:t>pre-launch</a:t>
            </a:r>
            <a:r>
              <a:rPr lang="en-US" sz="1200" b="1" dirty="0" smtClean="0">
                <a:solidFill>
                  <a:srgbClr val="000099"/>
                </a:solidFill>
                <a:latin typeface="+mn-lt"/>
                <a:cs typeface="+mn-cs"/>
              </a:rPr>
              <a:t> algorithm development, testing, verification, and user readiness activities</a:t>
            </a:r>
          </a:p>
          <a:p>
            <a:pPr>
              <a:spcBef>
                <a:spcPct val="0"/>
              </a:spcBef>
            </a:pPr>
            <a:endParaRPr lang="en-US" dirty="0" smtClean="0"/>
          </a:p>
        </p:txBody>
      </p:sp>
      <p:sp>
        <p:nvSpPr>
          <p:cNvPr id="614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A9A0224-C719-435A-A082-670FEAC5415B}" type="slidenum">
              <a:rPr lang="en-US">
                <a:solidFill>
                  <a:srgbClr val="000000"/>
                </a:solidFill>
              </a:rPr>
              <a:pPr fontAlgn="base">
                <a:spcBef>
                  <a:spcPct val="0"/>
                </a:spcBef>
                <a:spcAft>
                  <a:spcPct val="0"/>
                </a:spcAft>
              </a:pPr>
              <a:t>10</a:t>
            </a:fld>
            <a:endParaRPr lang="en-US">
              <a:solidFill>
                <a:srgbClr val="000000"/>
              </a:solidFill>
            </a:endParaRPr>
          </a:p>
        </p:txBody>
      </p:sp>
    </p:spTree>
    <p:extLst>
      <p:ext uri="{BB962C8B-B14F-4D97-AF65-F5344CB8AC3E}">
        <p14:creationId xmlns:p14="http://schemas.microsoft.com/office/powerpoint/2010/main" val="53692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More precisely:  L1b Validation – On-orbit product performance recertified against pre-launch analytically-predicted product performance.  </a:t>
            </a:r>
          </a:p>
          <a:p>
            <a:pPr defTabSz="931774">
              <a:defRPr/>
            </a:pPr>
            <a:endParaRPr lang="en-US" dirty="0"/>
          </a:p>
        </p:txBody>
      </p:sp>
      <p:sp>
        <p:nvSpPr>
          <p:cNvPr id="4" name="Slide Number Placeholder 3"/>
          <p:cNvSpPr>
            <a:spLocks noGrp="1"/>
          </p:cNvSpPr>
          <p:nvPr>
            <p:ph type="sldNum" sz="quarter" idx="10"/>
          </p:nvPr>
        </p:nvSpPr>
        <p:spPr/>
        <p:txBody>
          <a:bodyPr/>
          <a:lstStyle/>
          <a:p>
            <a:fld id="{F684D099-D296-4F9B-AE91-07111C525E83}" type="slidenum">
              <a:rPr lang="en-US" smtClean="0"/>
              <a:pPr/>
              <a:t>17</a:t>
            </a:fld>
            <a:endParaRPr lang="en-US" dirty="0"/>
          </a:p>
        </p:txBody>
      </p:sp>
    </p:spTree>
    <p:extLst>
      <p:ext uri="{BB962C8B-B14F-4D97-AF65-F5344CB8AC3E}">
        <p14:creationId xmlns:p14="http://schemas.microsoft.com/office/powerpoint/2010/main" val="1958118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The Himawari-8 Advanced </a:t>
            </a:r>
            <a:r>
              <a:rPr lang="en-US" b="1" dirty="0" err="1"/>
              <a:t>Himawari</a:t>
            </a:r>
            <a:r>
              <a:rPr lang="en-US" b="1" dirty="0"/>
              <a:t> Imager (AHI) is in the relatively early stages of in-orbit checkout</a:t>
            </a:r>
          </a:p>
          <a:p>
            <a:endParaRPr lang="en-US" b="1" dirty="0"/>
          </a:p>
          <a:p>
            <a:r>
              <a:rPr lang="en-US" b="1" dirty="0"/>
              <a:t>Over 50,000 AMVS were generated over the FD (~ 4x increase from current GOES</a:t>
            </a:r>
            <a:r>
              <a:rPr lang="en-US" b="1" dirty="0" smtClean="0"/>
              <a:t>)</a:t>
            </a:r>
          </a:p>
          <a:p>
            <a:endParaRPr lang="en-US" b="1" dirty="0" smtClean="0"/>
          </a:p>
          <a:p>
            <a:r>
              <a:rPr lang="en-US" b="1" dirty="0" smtClean="0"/>
              <a:t>These</a:t>
            </a:r>
            <a:r>
              <a:rPr lang="en-US" b="1" baseline="0" dirty="0" smtClean="0"/>
              <a:t> winds were generated using 3 FD images separated by 10 minutes.   Image registration for these three images </a:t>
            </a:r>
            <a:r>
              <a:rPr lang="en-US" b="1" baseline="0" smtClean="0"/>
              <a:t>was quite good.</a:t>
            </a:r>
            <a:endParaRPr lang="en-US" b="1" dirty="0"/>
          </a:p>
        </p:txBody>
      </p:sp>
      <p:sp>
        <p:nvSpPr>
          <p:cNvPr id="4" name="Slide Number Placeholder 3"/>
          <p:cNvSpPr>
            <a:spLocks noGrp="1"/>
          </p:cNvSpPr>
          <p:nvPr>
            <p:ph type="sldNum" sz="quarter" idx="10"/>
          </p:nvPr>
        </p:nvSpPr>
        <p:spPr/>
        <p:txBody>
          <a:bodyPr/>
          <a:lstStyle/>
          <a:p>
            <a:fld id="{F0C59CE8-16D7-41AF-A83D-BA33AF266FA2}"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4041029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dirty="0" smtClean="0"/>
              <a:t>OSAAP is the requirements lead for NESDIS and identify to OSGS what needs to be done and the funding to be used.  OSGS will follow the SPSRB process when executing projects.  In the future, if a user request comes into the SPSRB it will be sent to OSAAP for validation and determination whether funding is available or not to execute.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D9A9C7B-5E25-443C-AC54-52F9E39B8423}" type="slidenum">
              <a:rPr lang="en-US" smtClean="0"/>
              <a:pPr>
                <a:defRPr/>
              </a:pPr>
              <a:t>21</a:t>
            </a:fld>
            <a:endParaRPr lang="en-US" dirty="0"/>
          </a:p>
        </p:txBody>
      </p:sp>
    </p:spTree>
    <p:extLst>
      <p:ext uri="{BB962C8B-B14F-4D97-AF65-F5344CB8AC3E}">
        <p14:creationId xmlns:p14="http://schemas.microsoft.com/office/powerpoint/2010/main" val="406252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team is specific to GOES-R,</a:t>
            </a:r>
            <a:r>
              <a:rPr lang="en-US" baseline="0" dirty="0" smtClean="0"/>
              <a:t> the mixed legacy GOES-13/14/15 &amp; GOES-R constellation, and the out-year GOES-S and GOES-T.  </a:t>
            </a:r>
            <a:endParaRPr lang="en-US" dirty="0" smtClean="0"/>
          </a:p>
          <a:p>
            <a:r>
              <a:rPr lang="en-US" dirty="0" smtClean="0"/>
              <a:t>U/S</a:t>
            </a:r>
            <a:r>
              <a:rPr lang="en-US" baseline="0" dirty="0" smtClean="0"/>
              <a:t> Coordinator – Anomaly Reporting, Planned Notifications</a:t>
            </a:r>
            <a:endParaRPr lang="en-US" dirty="0" smtClean="0"/>
          </a:p>
          <a:p>
            <a:endParaRPr lang="en-US" dirty="0" smtClean="0"/>
          </a:p>
          <a:p>
            <a:r>
              <a:rPr lang="en-US" dirty="0" smtClean="0"/>
              <a:t>Submission of the positions from OSPO to NOAA Human Resources</a:t>
            </a:r>
            <a:r>
              <a:rPr lang="en-US" baseline="0" dirty="0" smtClean="0"/>
              <a:t> is being conducted in single file serial fashion by priority</a:t>
            </a:r>
            <a:r>
              <a:rPr lang="en-US" dirty="0" smtClean="0"/>
              <a:t>, so each of the positions is currently in the queue.</a:t>
            </a:r>
            <a:r>
              <a:rPr lang="en-US" baseline="0" dirty="0" smtClean="0"/>
              <a:t>  </a:t>
            </a:r>
            <a:endParaRPr lang="en-US" dirty="0" smtClean="0"/>
          </a:p>
          <a:p>
            <a:endParaRPr lang="en-US" dirty="0" smtClean="0"/>
          </a:p>
          <a:p>
            <a:r>
              <a:rPr lang="en-US" dirty="0" smtClean="0"/>
              <a:t>EMWIN - direct service that provides users with weather forecasts, warnings, graphics, and other information directly from the National Weather Service (NWS) in near real time</a:t>
            </a:r>
          </a:p>
          <a:p>
            <a:r>
              <a:rPr lang="en-US" dirty="0" smtClean="0"/>
              <a:t>HRIT - provides broadcast of low-resolution GOES satellite imagery data and selected products to remotely located user HRIT Terminals</a:t>
            </a:r>
          </a:p>
          <a:p>
            <a:r>
              <a:rPr lang="en-US" dirty="0" smtClean="0"/>
              <a:t>GRB - provide the primary relay of full resolution, calibrated, near-real-time direct broadcast space relay of Level 1b data from each instrument and Level 2 data from the Geostationary Lightning Mapper (GLM). GRB will replace the GOES VARiable (GVAR) service. The GRB contains the ABI, GLM, space environment, and solar data which drive data flow in the NOAA space and Earth environment research and operational framework</a:t>
            </a: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23</a:t>
            </a:fld>
            <a:endParaRPr lang="en-US" dirty="0"/>
          </a:p>
        </p:txBody>
      </p:sp>
    </p:spTree>
    <p:extLst>
      <p:ext uri="{BB962C8B-B14F-4D97-AF65-F5344CB8AC3E}">
        <p14:creationId xmlns:p14="http://schemas.microsoft.com/office/powerpoint/2010/main" val="3789632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team is specific to GOES-R,</a:t>
            </a:r>
            <a:r>
              <a:rPr lang="en-US" baseline="0" dirty="0" smtClean="0"/>
              <a:t> the mixed legacy GOES-13/14/15 &amp; GOES-R constellation, and the out-year GOES-S and GOES-T.  </a:t>
            </a:r>
            <a:endParaRPr lang="en-US" dirty="0" smtClean="0"/>
          </a:p>
          <a:p>
            <a:r>
              <a:rPr lang="en-US" dirty="0" smtClean="0"/>
              <a:t>U/S</a:t>
            </a:r>
            <a:r>
              <a:rPr lang="en-US" baseline="0" dirty="0" smtClean="0"/>
              <a:t> Coordinator – Anomaly Reporting, Planned Notifications</a:t>
            </a:r>
            <a:endParaRPr lang="en-US" dirty="0" smtClean="0"/>
          </a:p>
          <a:p>
            <a:endParaRPr lang="en-US" dirty="0" smtClean="0"/>
          </a:p>
          <a:p>
            <a:r>
              <a:rPr lang="en-US" dirty="0" smtClean="0"/>
              <a:t>Submission of the positions from OSPO to NOAA Human Resources</a:t>
            </a:r>
            <a:r>
              <a:rPr lang="en-US" baseline="0" dirty="0" smtClean="0"/>
              <a:t> is being conducted in single file serial fashion by priority</a:t>
            </a:r>
            <a:r>
              <a:rPr lang="en-US" dirty="0" smtClean="0"/>
              <a:t>, so each of the positions is currently in the queue.</a:t>
            </a:r>
            <a:r>
              <a:rPr lang="en-US" baseline="0" dirty="0" smtClean="0"/>
              <a:t>  </a:t>
            </a:r>
            <a:endParaRPr lang="en-US" dirty="0" smtClean="0"/>
          </a:p>
          <a:p>
            <a:endParaRPr lang="en-US" dirty="0" smtClean="0"/>
          </a:p>
          <a:p>
            <a:r>
              <a:rPr lang="en-US" dirty="0" smtClean="0"/>
              <a:t>EMWIN - direct service that provides users with weather forecasts, warnings, graphics, and other information directly from the National Weather Service (NWS) in near real time</a:t>
            </a:r>
          </a:p>
          <a:p>
            <a:r>
              <a:rPr lang="en-US" dirty="0" smtClean="0"/>
              <a:t>HRIT - provides broadcast of low-resolution GOES satellite imagery data and selected products to remotely located user HRIT Terminals</a:t>
            </a:r>
          </a:p>
          <a:p>
            <a:r>
              <a:rPr lang="en-US" dirty="0" smtClean="0"/>
              <a:t>GRB - provide the primary relay of full resolution, calibrated, near-real-time direct broadcast space relay of Level 1b data from each instrument and Level 2 data from the Geostationary Lightning Mapper (GLM). GRB will replace the GOES VARiable (GVAR) service. The GRB contains the ABI, GLM, space environment, and solar data which drive data flow in the NOAA space and Earth environment research and operational framework</a:t>
            </a: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24</a:t>
            </a:fld>
            <a:endParaRPr lang="en-US" dirty="0"/>
          </a:p>
        </p:txBody>
      </p:sp>
    </p:spTree>
    <p:extLst>
      <p:ext uri="{BB962C8B-B14F-4D97-AF65-F5344CB8AC3E}">
        <p14:creationId xmlns:p14="http://schemas.microsoft.com/office/powerpoint/2010/main" val="3789632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6461F381-B37C-44C4-B978-803DC0123C81}" type="slidenum">
              <a:rPr lang="en-US"/>
              <a:pPr>
                <a:defRPr/>
              </a:pPr>
              <a:t>‹#›</a:t>
            </a:fld>
            <a:endParaRPr lang="en-US" dirty="0"/>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6461F381-B37C-44C4-B978-803DC0123C81}" type="slidenum">
              <a:rPr lang="en-US"/>
              <a:pPr>
                <a:defRPr/>
              </a:pPr>
              <a:t>‹#›</a:t>
            </a:fld>
            <a:endParaRPr lang="en-US" dirty="0"/>
          </a:p>
        </p:txBody>
      </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6461F381-B37C-44C4-B978-803DC0123C81}" type="slidenum">
              <a:rPr lang="en-US"/>
              <a:pPr>
                <a:defRPr/>
              </a:pPr>
              <a:t>‹#›</a:t>
            </a:fld>
            <a:endParaRPr lang="en-US" dirty="0"/>
          </a:p>
        </p:txBody>
      </p:sp>
    </p:spTree>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6461F381-B37C-44C4-B978-803DC0123C81}" type="slidenum">
              <a:rPr lang="en-US"/>
              <a:pPr>
                <a:defRPr/>
              </a:pPr>
              <a:t>‹#›</a:t>
            </a:fld>
            <a:endParaRPr lang="en-US" dirty="0"/>
          </a:p>
        </p:txBody>
      </p:sp>
    </p:spTree>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4"/>
          <p:cNvSpPr>
            <a:spLocks noGrp="1"/>
          </p:cNvSpPr>
          <p:nvPr>
            <p:ph type="title"/>
          </p:nvPr>
        </p:nvSpPr>
        <p:spPr>
          <a:xfrm>
            <a:off x="0" y="1222516"/>
            <a:ext cx="9144000" cy="1199555"/>
          </a:xfrm>
          <a:solidFill>
            <a:srgbClr val="FFFFFF">
              <a:shade val="85000"/>
            </a:srgbClr>
          </a:solidFill>
          <a:ln w="19050" cmpd="sng"/>
        </p:spPr>
        <p:txBody>
          <a:bodyPr/>
          <a:lstStyle>
            <a:lvl1pPr algn="ctr">
              <a:defRPr>
                <a:solidFill>
                  <a:srgbClr val="FFFF00"/>
                </a:solidFill>
              </a:defRPr>
            </a:lvl1pPr>
          </a:lstStyle>
          <a:p>
            <a:r>
              <a:rPr lang="en-US" smtClean="0"/>
              <a:t>Click to edit Master title style</a:t>
            </a:r>
            <a:endParaRPr lang="en-US" dirty="0"/>
          </a:p>
        </p:txBody>
      </p:sp>
      <p:sp>
        <p:nvSpPr>
          <p:cNvPr id="9" name="Text Placeholder 8"/>
          <p:cNvSpPr>
            <a:spLocks noGrp="1"/>
          </p:cNvSpPr>
          <p:nvPr>
            <p:ph type="body" sz="quarter" idx="10"/>
          </p:nvPr>
        </p:nvSpPr>
        <p:spPr>
          <a:xfrm>
            <a:off x="346228" y="2435040"/>
            <a:ext cx="8389990" cy="4191000"/>
          </a:xfrm>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Only (Non-Export Controlled)">
    <p:spTree>
      <p:nvGrpSpPr>
        <p:cNvPr id="1" name=""/>
        <p:cNvGrpSpPr/>
        <p:nvPr/>
      </p:nvGrpSpPr>
      <p:grpSpPr>
        <a:xfrm>
          <a:off x="0" y="0"/>
          <a:ext cx="0" cy="0"/>
          <a:chOff x="0" y="0"/>
          <a:chExt cx="0" cy="0"/>
        </a:xfrm>
      </p:grpSpPr>
    </p:spTree>
    <p:extLst>
      <p:ext uri="{BB962C8B-B14F-4D97-AF65-F5344CB8AC3E}">
        <p14:creationId xmlns:p14="http://schemas.microsoft.com/office/powerpoint/2010/main" val="6145050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4" name="Content Placeholder 2"/>
          <p:cNvSpPr>
            <a:spLocks noGrp="1"/>
          </p:cNvSpPr>
          <p:nvPr>
            <p:ph sz="half" idx="11"/>
          </p:nvPr>
        </p:nvSpPr>
        <p:spPr>
          <a:xfrm>
            <a:off x="109729" y="921716"/>
            <a:ext cx="8939175" cy="5486400"/>
          </a:xfrm>
          <a:prstGeom prst="rect">
            <a:avLst/>
          </a:prstGeom>
        </p:spPr>
        <p:txBody>
          <a:bodyPr/>
          <a:lstStyle>
            <a:lvl1pPr marL="227013" indent="-227013">
              <a:defRPr sz="1400">
                <a:latin typeface="Arial" pitchFamily="34" charset="0"/>
                <a:cs typeface="Arial" pitchFamily="34" charset="0"/>
              </a:defRPr>
            </a:lvl1pPr>
            <a:lvl2pPr marL="569913" indent="-230188">
              <a:defRPr sz="1400">
                <a:latin typeface="Arial" pitchFamily="34" charset="0"/>
                <a:cs typeface="Arial" pitchFamily="34" charset="0"/>
              </a:defRPr>
            </a:lvl2pPr>
            <a:lvl3pPr marL="915988" indent="-228600">
              <a:defRPr sz="1400">
                <a:latin typeface="Arial" pitchFamily="34" charset="0"/>
                <a:cs typeface="Arial" pitchFamily="34" charset="0"/>
              </a:defRPr>
            </a:lvl3pPr>
            <a:lvl4pPr marL="1257300" indent="-228600">
              <a:defRPr sz="1400">
                <a:latin typeface="Arial" pitchFamily="34" charset="0"/>
                <a:cs typeface="Arial" pitchFamily="34" charset="0"/>
              </a:defRPr>
            </a:lvl4pPr>
            <a:lvl5pPr>
              <a:defRPr sz="11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Title 1"/>
          <p:cNvSpPr>
            <a:spLocks noGrp="1"/>
          </p:cNvSpPr>
          <p:nvPr>
            <p:ph type="title"/>
          </p:nvPr>
        </p:nvSpPr>
        <p:spPr>
          <a:xfrm>
            <a:off x="1861" y="13051"/>
            <a:ext cx="9142139" cy="821521"/>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49458810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Box 4"/>
          <p:cNvSpPr txBox="1"/>
          <p:nvPr/>
        </p:nvSpPr>
        <p:spPr>
          <a:xfrm>
            <a:off x="0" y="6581001"/>
            <a:ext cx="9144000" cy="276999"/>
          </a:xfrm>
          <a:prstGeom prst="rect">
            <a:avLst/>
          </a:prstGeom>
          <a:solidFill>
            <a:schemeClr val="tx1"/>
          </a:solidFill>
        </p:spPr>
        <p:txBody>
          <a:bodyPr wrap="square" tIns="0" bIns="0" rtlCol="0">
            <a:spAutoFit/>
          </a:bodyPr>
          <a:lstStyle/>
          <a:p>
            <a:pPr algn="ctr"/>
            <a:endParaRPr lang="en-US" dirty="0">
              <a:solidFill>
                <a:schemeClr val="bg1"/>
              </a:solidFill>
            </a:endParaRPr>
          </a:p>
        </p:txBody>
      </p:sp>
      <p:pic>
        <p:nvPicPr>
          <p:cNvPr id="6" name="Picture 7" descr="Dept of Commerce Seal"/>
          <p:cNvPicPr>
            <a:picLocks noChangeAspect="1" noChangeArrowheads="1"/>
          </p:cNvPicPr>
          <p:nvPr/>
        </p:nvPicPr>
        <p:blipFill>
          <a:blip r:embed="rId20" cstate="print"/>
          <a:srcRect/>
          <a:stretch>
            <a:fillRect/>
          </a:stretch>
        </p:blipFill>
        <p:spPr bwMode="auto">
          <a:xfrm>
            <a:off x="38645" y="6603891"/>
            <a:ext cx="239351" cy="237744"/>
          </a:xfrm>
          <a:prstGeom prst="rect">
            <a:avLst/>
          </a:prstGeom>
          <a:noFill/>
          <a:ln w="9525">
            <a:noFill/>
            <a:miter lim="800000"/>
            <a:headEnd/>
            <a:tailEnd/>
          </a:ln>
        </p:spPr>
      </p:pic>
      <p:pic>
        <p:nvPicPr>
          <p:cNvPr id="8" name="Picture 8" descr="NOAA"/>
          <p:cNvPicPr>
            <a:picLocks noChangeAspect="1" noChangeArrowheads="1"/>
          </p:cNvPicPr>
          <p:nvPr/>
        </p:nvPicPr>
        <p:blipFill>
          <a:blip r:embed="rId21" cstate="print"/>
          <a:srcRect/>
          <a:stretch>
            <a:fillRect/>
          </a:stretch>
        </p:blipFill>
        <p:spPr bwMode="auto">
          <a:xfrm>
            <a:off x="346075" y="6607066"/>
            <a:ext cx="228600" cy="228600"/>
          </a:xfrm>
          <a:prstGeom prst="rect">
            <a:avLst/>
          </a:prstGeom>
          <a:noFill/>
          <a:ln w="9525">
            <a:noFill/>
            <a:miter lim="800000"/>
            <a:headEnd/>
            <a:tailEnd/>
          </a:ln>
        </p:spPr>
      </p:pic>
      <p:sp>
        <p:nvSpPr>
          <p:cNvPr id="7" name="TextBox 6"/>
          <p:cNvSpPr txBox="1"/>
          <p:nvPr/>
        </p:nvSpPr>
        <p:spPr>
          <a:xfrm>
            <a:off x="7010400" y="6550223"/>
            <a:ext cx="2133600" cy="307777"/>
          </a:xfrm>
          <a:prstGeom prst="rect">
            <a:avLst/>
          </a:prstGeom>
          <a:noFill/>
        </p:spPr>
        <p:txBody>
          <a:bodyPr wrap="square" rtlCol="0">
            <a:spAutoFit/>
          </a:bodyPr>
          <a:lstStyle/>
          <a:p>
            <a:pPr algn="r"/>
            <a:fld id="{81E742A0-6DE7-4873-B540-0A0A1E517E82}" type="slidenum">
              <a:rPr lang="en-US" sz="1400" smtClean="0">
                <a:solidFill>
                  <a:schemeClr val="bg1"/>
                </a:solidFill>
              </a:rPr>
              <a:pPr algn="r"/>
              <a:t>‹#›</a:t>
            </a:fld>
            <a:endParaRPr lang="en-US" sz="1400" dirty="0">
              <a:solidFill>
                <a:schemeClr val="bg1"/>
              </a:solidFill>
            </a:endParaRPr>
          </a:p>
        </p:txBody>
      </p:sp>
      <p:sp>
        <p:nvSpPr>
          <p:cNvPr id="10" name="Rectangle 9"/>
          <p:cNvSpPr/>
          <p:nvPr/>
        </p:nvSpPr>
        <p:spPr>
          <a:xfrm>
            <a:off x="0" y="6540057"/>
            <a:ext cx="9144000" cy="276999"/>
          </a:xfrm>
          <a:prstGeom prst="rect">
            <a:avLst/>
          </a:prstGeom>
          <a:noFill/>
        </p:spPr>
        <p:txBody>
          <a:bodyPr wrap="square" lIns="91440" tIns="0" rIns="91440" bIns="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1800" b="0" cap="all" spc="0" baseline="0" dirty="0" smtClean="0">
                <a:ln w="0"/>
                <a:gradFill flip="none">
                  <a:gsLst>
                    <a:gs pos="0">
                      <a:schemeClr val="bg1"/>
                    </a:gs>
                    <a:gs pos="49000">
                      <a:schemeClr val="bg1">
                        <a:lumMod val="95000"/>
                      </a:schemeClr>
                    </a:gs>
                    <a:gs pos="50000">
                      <a:schemeClr val="bg1">
                        <a:lumMod val="85000"/>
                      </a:schemeClr>
                    </a:gs>
                    <a:gs pos="92000">
                      <a:schemeClr val="bg1">
                        <a:lumMod val="75000"/>
                      </a:schemeClr>
                    </a:gs>
                  </a:gsLst>
                  <a:lin ang="5400000"/>
                </a:gradFill>
                <a:effectLst>
                  <a:reflection blurRad="12700" stA="50000" endPos="50000" dist="5000" dir="5400000" sy="-100000" rotWithShape="0"/>
                </a:effectLst>
                <a:latin typeface="Haettenschweiler" pitchFamily="34" charset="0"/>
              </a:rPr>
              <a:t>OFFICE  OF  SATELLITE  AND  PRODUCT  OPERATIONS</a:t>
            </a:r>
            <a:endParaRPr lang="en-US" sz="1800" b="0" cap="all" spc="0" baseline="0" dirty="0">
              <a:ln w="0"/>
              <a:gradFill flip="none">
                <a:gsLst>
                  <a:gs pos="0">
                    <a:schemeClr val="bg1"/>
                  </a:gs>
                  <a:gs pos="49000">
                    <a:schemeClr val="bg1">
                      <a:lumMod val="95000"/>
                    </a:schemeClr>
                  </a:gs>
                  <a:gs pos="50000">
                    <a:schemeClr val="bg1">
                      <a:lumMod val="85000"/>
                    </a:schemeClr>
                  </a:gs>
                  <a:gs pos="92000">
                    <a:schemeClr val="bg1">
                      <a:lumMod val="75000"/>
                    </a:schemeClr>
                  </a:gs>
                </a:gsLst>
                <a:lin ang="5400000"/>
              </a:gradFill>
              <a:effectLst>
                <a:reflection blurRad="12700" stA="50000" endPos="50000" dist="5000" dir="5400000" sy="-100000" rotWithShape="0"/>
              </a:effectLst>
              <a:latin typeface="Haettenschweiler"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7" r:id="rId14"/>
    <p:sldLayoutId id="2147483668" r:id="rId15"/>
    <p:sldLayoutId id="2147483669" r:id="rId16"/>
    <p:sldLayoutId id="2147483672" r:id="rId17"/>
    <p:sldLayoutId id="2147483673" r:id="rId18"/>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gif"/><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8.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http://www.goes-r.gov/education/images/logos/Color/Small/GOES-R_logo_smal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326136"/>
            <a:ext cx="1876778" cy="119786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87824" y="143416"/>
            <a:ext cx="5936776" cy="6063198"/>
          </a:xfrm>
          <a:prstGeom prst="rect">
            <a:avLst/>
          </a:prstGeom>
          <a:noFill/>
          <a:ln>
            <a:noFill/>
          </a:ln>
        </p:spPr>
        <p:txBody>
          <a:bodyPr wrap="square" lIns="91440" tIns="45720" rIns="91440" bIns="45720">
            <a:spAutoFit/>
          </a:bodyPr>
          <a:lstStyle/>
          <a:p>
            <a:r>
              <a:rPr lang="en-US" sz="4800" dirty="0" smtClean="0">
                <a:ln w="22225" cmpd="sng">
                  <a:solidFill>
                    <a:schemeClr val="tx1"/>
                  </a:solidFill>
                  <a:prstDash val="solid"/>
                  <a:miter lim="800000"/>
                </a:ln>
                <a:gradFill>
                  <a:gsLst>
                    <a:gs pos="10000">
                      <a:schemeClr val="bg1"/>
                    </a:gs>
                    <a:gs pos="90000">
                      <a:schemeClr val="bg1"/>
                    </a:gs>
                  </a:gsLst>
                  <a:lin ang="5400000"/>
                </a:gradFill>
                <a:effectLst>
                  <a:outerShdw blurRad="55000" dist="50800" dir="5400000" algn="tl">
                    <a:srgbClr val="000000">
                      <a:alpha val="33000"/>
                    </a:srgbClr>
                  </a:outerShdw>
                </a:effectLst>
                <a:latin typeface="Haettenschweiler" pitchFamily="34" charset="0"/>
              </a:rPr>
              <a:t>GOES-R Product Readiness and Operations Team: Pre-Launch Preparation</a:t>
            </a:r>
          </a:p>
          <a:p>
            <a:endParaRPr lang="en-US" sz="4800" dirty="0" smtClean="0">
              <a:ln w="22225" cmpd="sng">
                <a:solidFill>
                  <a:schemeClr val="tx1"/>
                </a:solidFill>
                <a:prstDash val="solid"/>
                <a:miter lim="800000"/>
              </a:ln>
              <a:gradFill>
                <a:gsLst>
                  <a:gs pos="10000">
                    <a:schemeClr val="bg1"/>
                  </a:gs>
                  <a:gs pos="90000">
                    <a:schemeClr val="bg1"/>
                  </a:gs>
                </a:gsLst>
                <a:lin ang="5400000"/>
              </a:gradFill>
              <a:effectLst>
                <a:outerShdw blurRad="55000" dist="50800" dir="5400000" algn="tl">
                  <a:srgbClr val="000000">
                    <a:alpha val="33000"/>
                  </a:srgbClr>
                </a:outerShdw>
              </a:effectLst>
              <a:latin typeface="Haettenschweiler" pitchFamily="34" charset="0"/>
            </a:endParaRPr>
          </a:p>
          <a:p>
            <a:endParaRPr lang="en-US" sz="4800" dirty="0" smtClean="0">
              <a:ln w="22225" cmpd="sng">
                <a:solidFill>
                  <a:schemeClr val="tx1"/>
                </a:solidFill>
                <a:prstDash val="solid"/>
                <a:miter lim="800000"/>
              </a:ln>
              <a:gradFill>
                <a:gsLst>
                  <a:gs pos="10000">
                    <a:schemeClr val="bg1"/>
                  </a:gs>
                  <a:gs pos="90000">
                    <a:schemeClr val="bg1"/>
                  </a:gs>
                </a:gsLst>
                <a:lin ang="5400000"/>
              </a:gradFill>
              <a:effectLst>
                <a:outerShdw blurRad="55000" dist="50800" dir="5400000" algn="tl">
                  <a:srgbClr val="000000">
                    <a:alpha val="33000"/>
                  </a:srgbClr>
                </a:outerShdw>
              </a:effectLst>
              <a:latin typeface="Haettenschweiler" pitchFamily="34" charset="0"/>
            </a:endParaRPr>
          </a:p>
          <a:p>
            <a:r>
              <a:rPr lang="en-US" sz="4400" dirty="0" smtClean="0">
                <a:ln w="22225" cmpd="sng">
                  <a:solidFill>
                    <a:schemeClr val="tx1"/>
                  </a:solidFill>
                  <a:prstDash val="solid"/>
                  <a:miter lim="800000"/>
                </a:ln>
                <a:gradFill>
                  <a:gsLst>
                    <a:gs pos="10000">
                      <a:schemeClr val="bg1"/>
                    </a:gs>
                    <a:gs pos="90000">
                      <a:schemeClr val="bg1"/>
                    </a:gs>
                  </a:gsLst>
                  <a:lin ang="5400000"/>
                </a:gradFill>
                <a:effectLst>
                  <a:outerShdw blurRad="55000" dist="50800" dir="5400000" algn="tl">
                    <a:srgbClr val="000000">
                      <a:alpha val="33000"/>
                    </a:srgbClr>
                  </a:outerShdw>
                </a:effectLst>
                <a:latin typeface="Haettenschweiler" pitchFamily="34" charset="0"/>
              </a:rPr>
              <a:t>Wayne </a:t>
            </a:r>
            <a:r>
              <a:rPr lang="en-US" sz="4400" dirty="0" err="1" smtClean="0">
                <a:ln w="22225" cmpd="sng">
                  <a:solidFill>
                    <a:schemeClr val="tx1"/>
                  </a:solidFill>
                  <a:prstDash val="solid"/>
                  <a:miter lim="800000"/>
                </a:ln>
                <a:gradFill>
                  <a:gsLst>
                    <a:gs pos="10000">
                      <a:schemeClr val="bg1"/>
                    </a:gs>
                    <a:gs pos="90000">
                      <a:schemeClr val="bg1"/>
                    </a:gs>
                  </a:gsLst>
                  <a:lin ang="5400000"/>
                </a:gradFill>
                <a:effectLst>
                  <a:outerShdw blurRad="55000" dist="50800" dir="5400000" algn="tl">
                    <a:srgbClr val="000000">
                      <a:alpha val="33000"/>
                    </a:srgbClr>
                  </a:outerShdw>
                </a:effectLst>
                <a:latin typeface="Haettenschweiler" pitchFamily="34" charset="0"/>
              </a:rPr>
              <a:t>MacKenzie</a:t>
            </a:r>
            <a:endParaRPr lang="en-US" sz="4400" dirty="0" smtClean="0">
              <a:ln w="22225" cmpd="sng">
                <a:solidFill>
                  <a:schemeClr val="tx1"/>
                </a:solidFill>
                <a:prstDash val="solid"/>
                <a:miter lim="800000"/>
              </a:ln>
              <a:gradFill>
                <a:gsLst>
                  <a:gs pos="10000">
                    <a:schemeClr val="bg1"/>
                  </a:gs>
                  <a:gs pos="90000">
                    <a:schemeClr val="bg1"/>
                  </a:gs>
                </a:gsLst>
                <a:lin ang="5400000"/>
              </a:gradFill>
              <a:effectLst>
                <a:outerShdw blurRad="55000" dist="50800" dir="5400000" algn="tl">
                  <a:srgbClr val="000000">
                    <a:alpha val="33000"/>
                  </a:srgbClr>
                </a:outerShdw>
              </a:effectLst>
              <a:latin typeface="Haettenschweiler" pitchFamily="34" charset="0"/>
            </a:endParaRPr>
          </a:p>
          <a:p>
            <a:r>
              <a:rPr lang="en-US" sz="2800" dirty="0" smtClean="0">
                <a:ln w="22225" cmpd="sng">
                  <a:solidFill>
                    <a:schemeClr val="tx1"/>
                  </a:solidFill>
                  <a:prstDash val="solid"/>
                  <a:miter lim="800000"/>
                </a:ln>
                <a:gradFill>
                  <a:gsLst>
                    <a:gs pos="10000">
                      <a:schemeClr val="bg1"/>
                    </a:gs>
                    <a:gs pos="90000">
                      <a:schemeClr val="bg1"/>
                    </a:gs>
                  </a:gsLst>
                  <a:lin ang="5400000"/>
                </a:gradFill>
                <a:effectLst>
                  <a:outerShdw blurRad="55000" dist="50800" dir="5400000" algn="tl">
                    <a:srgbClr val="000000">
                      <a:alpha val="33000"/>
                    </a:srgbClr>
                  </a:outerShdw>
                </a:effectLst>
                <a:latin typeface="Haettenschweiler" pitchFamily="34" charset="0"/>
              </a:rPr>
              <a:t>GOES-R Product Area Lead</a:t>
            </a:r>
          </a:p>
          <a:p>
            <a:r>
              <a:rPr lang="en-US" sz="2800" dirty="0" smtClean="0">
                <a:ln w="22225" cmpd="sng">
                  <a:solidFill>
                    <a:schemeClr val="tx1"/>
                  </a:solidFill>
                  <a:prstDash val="solid"/>
                  <a:miter lim="800000"/>
                </a:ln>
                <a:gradFill>
                  <a:gsLst>
                    <a:gs pos="10000">
                      <a:schemeClr val="bg1"/>
                    </a:gs>
                    <a:gs pos="90000">
                      <a:schemeClr val="bg1"/>
                    </a:gs>
                  </a:gsLst>
                  <a:lin ang="5400000"/>
                </a:gradFill>
                <a:effectLst>
                  <a:outerShdw blurRad="55000" dist="50800" dir="5400000" algn="tl">
                    <a:srgbClr val="000000">
                      <a:alpha val="33000"/>
                    </a:srgbClr>
                  </a:outerShdw>
                </a:effectLst>
                <a:latin typeface="Haettenschweiler" pitchFamily="34" charset="0"/>
              </a:rPr>
              <a:t>NESDIS/OSPO/SPSD</a:t>
            </a:r>
          </a:p>
          <a:p>
            <a:endParaRPr lang="en-US" sz="4800" dirty="0" smtClean="0">
              <a:ln w="22225" cmpd="sng">
                <a:solidFill>
                  <a:schemeClr val="tx1"/>
                </a:solidFill>
                <a:prstDash val="solid"/>
                <a:miter lim="800000"/>
              </a:ln>
              <a:gradFill>
                <a:gsLst>
                  <a:gs pos="10000">
                    <a:schemeClr val="bg1"/>
                  </a:gs>
                  <a:gs pos="90000">
                    <a:schemeClr val="bg1"/>
                  </a:gs>
                </a:gsLst>
                <a:lin ang="5400000"/>
              </a:gradFill>
              <a:effectLst>
                <a:outerShdw blurRad="55000" dist="50800" dir="5400000" algn="tl">
                  <a:srgbClr val="000000">
                    <a:alpha val="33000"/>
                  </a:srgbClr>
                </a:outerShdw>
              </a:effectLst>
              <a:latin typeface="Haettenschweiler" pitchFamily="34" charset="0"/>
            </a:endParaRPr>
          </a:p>
        </p:txBody>
      </p:sp>
      <p:sp>
        <p:nvSpPr>
          <p:cNvPr id="12" name="TextBox 11"/>
          <p:cNvSpPr txBox="1"/>
          <p:nvPr/>
        </p:nvSpPr>
        <p:spPr>
          <a:xfrm>
            <a:off x="387824" y="5389602"/>
            <a:ext cx="3041176" cy="553998"/>
          </a:xfrm>
          <a:prstGeom prst="rect">
            <a:avLst/>
          </a:prstGeom>
          <a:noFill/>
        </p:spPr>
        <p:txBody>
          <a:bodyPr wrap="square" rtlCol="0">
            <a:spAutoFit/>
          </a:bodyPr>
          <a:lstStyle/>
          <a:p>
            <a:r>
              <a:rPr lang="en-US" sz="1000" dirty="0" smtClean="0">
                <a:solidFill>
                  <a:schemeClr val="bg1"/>
                </a:solidFill>
                <a:latin typeface="Arial" pitchFamily="34" charset="0"/>
                <a:cs typeface="Arial" pitchFamily="34" charset="0"/>
              </a:rPr>
              <a:t>2015 NOAA OCONUS Proving Ground Meeting</a:t>
            </a:r>
          </a:p>
          <a:p>
            <a:r>
              <a:rPr lang="en-US" sz="1000" dirty="0" smtClean="0">
                <a:solidFill>
                  <a:schemeClr val="bg1"/>
                </a:solidFill>
                <a:latin typeface="Arial" pitchFamily="34" charset="0"/>
                <a:cs typeface="Arial" pitchFamily="34" charset="0"/>
              </a:rPr>
              <a:t>Anchorage, AK</a:t>
            </a:r>
          </a:p>
          <a:p>
            <a:r>
              <a:rPr lang="en-US" sz="1000" dirty="0" smtClean="0">
                <a:solidFill>
                  <a:schemeClr val="bg1"/>
                </a:solidFill>
                <a:latin typeface="Arial" pitchFamily="34" charset="0"/>
                <a:cs typeface="Arial" pitchFamily="34" charset="0"/>
              </a:rPr>
              <a:t>May 15, 2015</a:t>
            </a:r>
            <a:endParaRPr lang="en-US" sz="10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0420889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p:cNvSpPr>
            <a:spLocks noGrp="1" noChangeArrowheads="1"/>
          </p:cNvSpPr>
          <p:nvPr>
            <p:ph type="body" idx="1"/>
          </p:nvPr>
        </p:nvSpPr>
        <p:spPr>
          <a:xfrm>
            <a:off x="179388" y="1174750"/>
            <a:ext cx="4485377" cy="5516563"/>
          </a:xfrm>
        </p:spPr>
        <p:txBody>
          <a:bodyPr>
            <a:normAutofit lnSpcReduction="10000"/>
          </a:bodyPr>
          <a:lstStyle/>
          <a:p>
            <a:pPr>
              <a:lnSpc>
                <a:spcPct val="120000"/>
              </a:lnSpc>
            </a:pPr>
            <a:r>
              <a:rPr lang="en-US" sz="1800" b="1" dirty="0" smtClean="0">
                <a:solidFill>
                  <a:srgbClr val="000099"/>
                </a:solidFill>
              </a:rPr>
              <a:t>Atmospherically realistic data </a:t>
            </a:r>
            <a:r>
              <a:rPr lang="en-US" sz="1800" dirty="0" smtClean="0">
                <a:solidFill>
                  <a:srgbClr val="000099"/>
                </a:solidFill>
              </a:rPr>
              <a:t>generated via combination of high spatial resolution numerical model runs and advanced ‘forward’ </a:t>
            </a:r>
            <a:r>
              <a:rPr lang="en-US" sz="1800" dirty="0" err="1" smtClean="0">
                <a:solidFill>
                  <a:srgbClr val="000099"/>
                </a:solidFill>
              </a:rPr>
              <a:t>radiative</a:t>
            </a:r>
            <a:r>
              <a:rPr lang="en-US" sz="1800" dirty="0" smtClean="0">
                <a:solidFill>
                  <a:srgbClr val="000099"/>
                </a:solidFill>
              </a:rPr>
              <a:t> transfer models</a:t>
            </a:r>
          </a:p>
          <a:p>
            <a:pPr>
              <a:lnSpc>
                <a:spcPct val="120000"/>
              </a:lnSpc>
            </a:pPr>
            <a:endParaRPr lang="en-US" sz="700" dirty="0" smtClean="0">
              <a:solidFill>
                <a:srgbClr val="000099"/>
              </a:solidFill>
            </a:endParaRPr>
          </a:p>
          <a:p>
            <a:pPr>
              <a:lnSpc>
                <a:spcPct val="120000"/>
              </a:lnSpc>
            </a:pPr>
            <a:r>
              <a:rPr lang="en-US" sz="1800" dirty="0" smtClean="0">
                <a:solidFill>
                  <a:srgbClr val="000099"/>
                </a:solidFill>
              </a:rPr>
              <a:t>All 16 bands, various </a:t>
            </a:r>
            <a:r>
              <a:rPr lang="en-US" sz="1800" dirty="0" err="1" smtClean="0">
                <a:solidFill>
                  <a:srgbClr val="000099"/>
                </a:solidFill>
              </a:rPr>
              <a:t>coverages</a:t>
            </a:r>
            <a:r>
              <a:rPr lang="en-US" sz="1800" dirty="0" smtClean="0">
                <a:solidFill>
                  <a:srgbClr val="000099"/>
                </a:solidFill>
              </a:rPr>
              <a:t> (FD, CONUS, </a:t>
            </a:r>
            <a:r>
              <a:rPr lang="en-US" sz="1800" dirty="0" err="1" smtClean="0">
                <a:solidFill>
                  <a:srgbClr val="000099"/>
                </a:solidFill>
              </a:rPr>
              <a:t>Meso</a:t>
            </a:r>
            <a:r>
              <a:rPr lang="en-US" sz="1800" dirty="0" smtClean="0">
                <a:solidFill>
                  <a:srgbClr val="000099"/>
                </a:solidFill>
              </a:rPr>
              <a:t>), spatial resolutions, and formats (GOES-R Fixed Grid Format, </a:t>
            </a:r>
            <a:r>
              <a:rPr lang="en-US" sz="1800" dirty="0" err="1" smtClean="0">
                <a:solidFill>
                  <a:srgbClr val="000099"/>
                </a:solidFill>
              </a:rPr>
              <a:t>NetCDF</a:t>
            </a:r>
            <a:r>
              <a:rPr lang="en-US" sz="1800" dirty="0" smtClean="0">
                <a:solidFill>
                  <a:srgbClr val="000099"/>
                </a:solidFill>
              </a:rPr>
              <a:t>)</a:t>
            </a:r>
          </a:p>
          <a:p>
            <a:pPr>
              <a:lnSpc>
                <a:spcPct val="120000"/>
              </a:lnSpc>
            </a:pPr>
            <a:endParaRPr lang="en-US" sz="700" dirty="0" smtClean="0">
              <a:solidFill>
                <a:srgbClr val="000099"/>
              </a:solidFill>
            </a:endParaRPr>
          </a:p>
          <a:p>
            <a:pPr>
              <a:lnSpc>
                <a:spcPct val="120000"/>
              </a:lnSpc>
            </a:pPr>
            <a:r>
              <a:rPr lang="en-US" sz="1800" dirty="0" smtClean="0">
                <a:solidFill>
                  <a:srgbClr val="000099"/>
                </a:solidFill>
              </a:rPr>
              <a:t>Used by AWG product teams and in a number of GOES-R Proving Ground demonstrations</a:t>
            </a:r>
          </a:p>
          <a:p>
            <a:pPr>
              <a:lnSpc>
                <a:spcPct val="120000"/>
              </a:lnSpc>
            </a:pPr>
            <a:endParaRPr lang="en-US" sz="700" dirty="0" smtClean="0">
              <a:solidFill>
                <a:srgbClr val="000099"/>
              </a:solidFill>
            </a:endParaRPr>
          </a:p>
          <a:p>
            <a:pPr>
              <a:lnSpc>
                <a:spcPct val="120000"/>
              </a:lnSpc>
            </a:pPr>
            <a:r>
              <a:rPr lang="en-US" sz="1800" dirty="0" smtClean="0">
                <a:solidFill>
                  <a:srgbClr val="000099"/>
                </a:solidFill>
              </a:rPr>
              <a:t>Used to support ABI waiver analyses </a:t>
            </a:r>
            <a:endParaRPr lang="en-US" sz="1800" i="1" dirty="0" smtClean="0">
              <a:solidFill>
                <a:srgbClr val="000099"/>
              </a:solidFill>
            </a:endParaRPr>
          </a:p>
          <a:p>
            <a:pPr>
              <a:lnSpc>
                <a:spcPct val="120000"/>
              </a:lnSpc>
            </a:pPr>
            <a:endParaRPr lang="en-US" sz="700" dirty="0" smtClean="0">
              <a:solidFill>
                <a:srgbClr val="000099"/>
              </a:solidFill>
            </a:endParaRPr>
          </a:p>
          <a:p>
            <a:pPr>
              <a:lnSpc>
                <a:spcPct val="120000"/>
              </a:lnSpc>
            </a:pPr>
            <a:r>
              <a:rPr lang="en-US" sz="1800" dirty="0" smtClean="0">
                <a:solidFill>
                  <a:srgbClr val="000099"/>
                </a:solidFill>
              </a:rPr>
              <a:t>Planned use in GOES-R Ground System verification testing activities</a:t>
            </a:r>
          </a:p>
          <a:p>
            <a:pPr>
              <a:lnSpc>
                <a:spcPct val="120000"/>
              </a:lnSpc>
            </a:pPr>
            <a:endParaRPr lang="en-US" sz="1400" dirty="0" smtClean="0">
              <a:solidFill>
                <a:srgbClr val="000099"/>
              </a:solidFill>
            </a:endParaRPr>
          </a:p>
        </p:txBody>
      </p:sp>
      <p:pic>
        <p:nvPicPr>
          <p:cNvPr id="36867" name="Picture 3"/>
          <p:cNvPicPr>
            <a:picLocks noChangeAspect="1"/>
          </p:cNvPicPr>
          <p:nvPr/>
        </p:nvPicPr>
        <p:blipFill>
          <a:blip r:embed="rId3" cstate="print"/>
          <a:srcRect/>
          <a:stretch>
            <a:fillRect/>
          </a:stretch>
        </p:blipFill>
        <p:spPr bwMode="auto">
          <a:xfrm>
            <a:off x="5400339" y="1256272"/>
            <a:ext cx="3562686" cy="2528887"/>
          </a:xfrm>
          <a:prstGeom prst="rect">
            <a:avLst/>
          </a:prstGeom>
          <a:noFill/>
          <a:ln w="9525">
            <a:noFill/>
            <a:miter lim="800000"/>
            <a:headEnd/>
            <a:tailEnd/>
          </a:ln>
          <a:effectLst>
            <a:outerShdw blurRad="317500" dist="38100" dir="8100000" algn="tr" rotWithShape="0">
              <a:prstClr val="black">
                <a:alpha val="40000"/>
              </a:prstClr>
            </a:outerShdw>
          </a:effectLst>
        </p:spPr>
      </p:pic>
      <p:sp>
        <p:nvSpPr>
          <p:cNvPr id="11" name="Title 1"/>
          <p:cNvSpPr>
            <a:spLocks noGrp="1"/>
          </p:cNvSpPr>
          <p:nvPr>
            <p:ph type="title"/>
          </p:nvPr>
        </p:nvSpPr>
        <p:spPr>
          <a:xfrm>
            <a:off x="1148867" y="128930"/>
            <a:ext cx="6900862" cy="752475"/>
          </a:xfrm>
        </p:spPr>
        <p:txBody>
          <a:bodyPr rtlCol="0">
            <a:normAutofit/>
          </a:bodyPr>
          <a:lstStyle/>
          <a:p>
            <a:pPr fontAlgn="auto">
              <a:spcAft>
                <a:spcPts val="0"/>
              </a:spcAft>
              <a:defRPr/>
            </a:pPr>
            <a:r>
              <a:rPr lang="en-US" sz="2600" b="1" dirty="0" smtClean="0">
                <a:effectLst>
                  <a:outerShdw blurRad="38100" dist="38100" dir="2700000" algn="tl">
                    <a:srgbClr val="000000">
                      <a:alpha val="43137"/>
                    </a:srgbClr>
                  </a:outerShdw>
                </a:effectLst>
              </a:rPr>
              <a:t>GOES-R ABI High Fidelity Simulated Datasets </a:t>
            </a:r>
            <a:endParaRPr lang="en-US" sz="2600" b="1" dirty="0">
              <a:effectLst>
                <a:outerShdw blurRad="38100" dist="38100" dir="2700000" algn="tl">
                  <a:srgbClr val="000000">
                    <a:alpha val="43137"/>
                  </a:srgbClr>
                </a:outerShdw>
              </a:effectLst>
            </a:endParaRPr>
          </a:p>
        </p:txBody>
      </p:sp>
      <p:pic>
        <p:nvPicPr>
          <p:cNvPr id="9" name="Picture 8" descr="\\beans\users$\bpierce\Data\Documents\Attachments\feb_01\CIMSS.ABI.PROXY.TB07.2013-01-29-12Z_2013-01-30_11Z.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6829" y="3879790"/>
            <a:ext cx="3587751" cy="2152651"/>
          </a:xfrm>
          <a:prstGeom prst="rect">
            <a:avLst/>
          </a:prstGeom>
          <a:noFill/>
          <a:effectLst>
            <a:outerShdw blurRad="3175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949440" y="6172980"/>
            <a:ext cx="2194560" cy="307777"/>
          </a:xfrm>
          <a:prstGeom prst="rect">
            <a:avLst/>
          </a:prstGeom>
          <a:solidFill>
            <a:schemeClr val="bg2"/>
          </a:solidFill>
        </p:spPr>
        <p:txBody>
          <a:bodyPr wrap="square" rtlCol="0">
            <a:spAutoFit/>
          </a:bodyPr>
          <a:lstStyle/>
          <a:p>
            <a:r>
              <a:rPr lang="en-US" sz="1400" b="1" i="1" dirty="0" smtClean="0">
                <a:solidFill>
                  <a:srgbClr val="FF0000"/>
                </a:solidFill>
              </a:rPr>
              <a:t>AWG Proxy Team at CIMSS</a:t>
            </a:r>
            <a:endParaRPr lang="en-US" sz="1400" b="1" i="1" dirty="0">
              <a:solidFill>
                <a:srgbClr val="FF0000"/>
              </a:solidFill>
            </a:endParaRPr>
          </a:p>
        </p:txBody>
      </p:sp>
    </p:spTree>
    <p:extLst>
      <p:ext uri="{BB962C8B-B14F-4D97-AF65-F5344CB8AC3E}">
        <p14:creationId xmlns:p14="http://schemas.microsoft.com/office/powerpoint/2010/main" val="920583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happens in each DOE?</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37152594"/>
              </p:ext>
            </p:extLst>
          </p:nvPr>
        </p:nvGraphicFramePr>
        <p:xfrm>
          <a:off x="304800" y="1279038"/>
          <a:ext cx="8610600" cy="5121762"/>
        </p:xfrm>
        <a:graphic>
          <a:graphicData uri="http://schemas.openxmlformats.org/drawingml/2006/table">
            <a:tbl>
              <a:tblPr firstRow="1" bandRow="1">
                <a:tableStyleId>{5C22544A-7EE6-4342-B048-85BDC9FD1C3A}</a:tableStyleId>
              </a:tblPr>
              <a:tblGrid>
                <a:gridCol w="1722120"/>
                <a:gridCol w="1173480"/>
                <a:gridCol w="1676400"/>
                <a:gridCol w="2316480"/>
                <a:gridCol w="1722120"/>
              </a:tblGrid>
              <a:tr h="602542">
                <a:tc>
                  <a:txBody>
                    <a:bodyPr/>
                    <a:lstStyle/>
                    <a:p>
                      <a:endParaRPr lang="en-US" sz="1600" dirty="0"/>
                    </a:p>
                  </a:txBody>
                  <a:tcPr/>
                </a:tc>
                <a:tc>
                  <a:txBody>
                    <a:bodyPr/>
                    <a:lstStyle/>
                    <a:p>
                      <a:r>
                        <a:rPr lang="en-US" sz="1600" dirty="0" smtClean="0"/>
                        <a:t>DOE-0</a:t>
                      </a:r>
                      <a:endParaRPr lang="en-US" sz="1600" dirty="0"/>
                    </a:p>
                  </a:txBody>
                  <a:tcPr/>
                </a:tc>
                <a:tc>
                  <a:txBody>
                    <a:bodyPr/>
                    <a:lstStyle/>
                    <a:p>
                      <a:r>
                        <a:rPr lang="en-US" sz="1600" dirty="0" smtClean="0"/>
                        <a:t>DOE-1/2</a:t>
                      </a:r>
                      <a:endParaRPr lang="en-US" sz="1600" dirty="0"/>
                    </a:p>
                  </a:txBody>
                  <a:tcPr/>
                </a:tc>
                <a:tc>
                  <a:txBody>
                    <a:bodyPr/>
                    <a:lstStyle/>
                    <a:p>
                      <a:r>
                        <a:rPr lang="en-US" sz="1600" dirty="0" smtClean="0"/>
                        <a:t>DOE-3</a:t>
                      </a:r>
                      <a:endParaRPr lang="en-US" sz="1600" dirty="0"/>
                    </a:p>
                  </a:txBody>
                  <a:tcPr/>
                </a:tc>
                <a:tc>
                  <a:txBody>
                    <a:bodyPr/>
                    <a:lstStyle/>
                    <a:p>
                      <a:r>
                        <a:rPr lang="en-US" sz="1600" dirty="0" smtClean="0"/>
                        <a:t>DOE-4</a:t>
                      </a:r>
                      <a:endParaRPr lang="en-US" sz="1600" dirty="0"/>
                    </a:p>
                  </a:txBody>
                  <a:tcPr/>
                </a:tc>
              </a:tr>
              <a:tr h="692856">
                <a:tc>
                  <a:txBody>
                    <a:bodyPr/>
                    <a:lstStyle/>
                    <a:p>
                      <a:r>
                        <a:rPr lang="en-US" sz="1600" b="1" dirty="0" smtClean="0"/>
                        <a:t>Dates</a:t>
                      </a:r>
                      <a:endParaRPr lang="en-US" sz="1600" b="1" dirty="0"/>
                    </a:p>
                  </a:txBody>
                  <a:tcPr/>
                </a:tc>
                <a:tc>
                  <a:txBody>
                    <a:bodyPr/>
                    <a:lstStyle/>
                    <a:p>
                      <a:r>
                        <a:rPr lang="en-US" sz="1600" dirty="0" smtClean="0"/>
                        <a:t>Nov 1-5, 2014</a:t>
                      </a:r>
                      <a:endParaRPr lang="en-US" sz="1600" dirty="0"/>
                    </a:p>
                  </a:txBody>
                  <a:tcPr/>
                </a:tc>
                <a:tc>
                  <a:txBody>
                    <a:bodyPr/>
                    <a:lstStyle/>
                    <a:p>
                      <a:r>
                        <a:rPr lang="en-US" sz="1600" dirty="0" smtClean="0"/>
                        <a:t>June 15-30</a:t>
                      </a:r>
                      <a:r>
                        <a:rPr lang="en-US" sz="1600" baseline="0" dirty="0" smtClean="0"/>
                        <a:t> (16 days)</a:t>
                      </a:r>
                      <a:endParaRPr lang="en-US" sz="1600" dirty="0"/>
                    </a:p>
                  </a:txBody>
                  <a:tcPr/>
                </a:tc>
                <a:tc>
                  <a:txBody>
                    <a:bodyPr/>
                    <a:lstStyle/>
                    <a:p>
                      <a:r>
                        <a:rPr lang="en-US" sz="1600" dirty="0" smtClean="0"/>
                        <a:t>Aug 20-Sept</a:t>
                      </a:r>
                      <a:r>
                        <a:rPr lang="en-US" sz="1600" baseline="0" dirty="0" smtClean="0"/>
                        <a:t> 8 (20 days)</a:t>
                      </a:r>
                      <a:endParaRPr lang="en-US" sz="1600" dirty="0"/>
                    </a:p>
                  </a:txBody>
                  <a:tcPr/>
                </a:tc>
                <a:tc>
                  <a:txBody>
                    <a:bodyPr/>
                    <a:lstStyle/>
                    <a:p>
                      <a:r>
                        <a:rPr lang="en-US" sz="1600" dirty="0" smtClean="0"/>
                        <a:t>Oct 5-Nov 11 (37 days)</a:t>
                      </a:r>
                      <a:endParaRPr lang="en-US" sz="1600" dirty="0"/>
                    </a:p>
                  </a:txBody>
                  <a:tcPr/>
                </a:tc>
              </a:tr>
              <a:tr h="609600">
                <a:tc>
                  <a:txBody>
                    <a:bodyPr/>
                    <a:lstStyle/>
                    <a:p>
                      <a:r>
                        <a:rPr lang="en-US" sz="1600" b="1" dirty="0" smtClean="0"/>
                        <a:t>Input Datasets</a:t>
                      </a:r>
                      <a:endParaRPr lang="en-US" sz="1600" b="1" dirty="0"/>
                    </a:p>
                  </a:txBody>
                  <a:tcPr/>
                </a:tc>
                <a:tc>
                  <a:txBody>
                    <a:bodyPr/>
                    <a:lstStyle/>
                    <a:p>
                      <a:r>
                        <a:rPr lang="en-US" sz="1600" dirty="0" smtClean="0"/>
                        <a:t>Triplet</a:t>
                      </a:r>
                      <a:r>
                        <a:rPr lang="en-US" sz="1600" baseline="0" dirty="0" smtClean="0"/>
                        <a:t> Data</a:t>
                      </a:r>
                      <a:endParaRPr lang="en-US" sz="1600" dirty="0"/>
                    </a:p>
                  </a:txBody>
                  <a:tcPr/>
                </a:tc>
                <a:tc>
                  <a:txBody>
                    <a:bodyPr/>
                    <a:lstStyle/>
                    <a:p>
                      <a:r>
                        <a:rPr lang="en-US" sz="1600" dirty="0" smtClean="0"/>
                        <a:t>Triplet Data</a:t>
                      </a:r>
                      <a:endParaRPr lang="en-US" sz="1600" dirty="0"/>
                    </a:p>
                  </a:txBody>
                  <a:tcPr/>
                </a:tc>
                <a:tc>
                  <a:txBody>
                    <a:bodyPr/>
                    <a:lstStyle/>
                    <a:p>
                      <a:r>
                        <a:rPr lang="en-US" sz="1600" dirty="0" smtClean="0"/>
                        <a:t>Triplet Data</a:t>
                      </a:r>
                      <a:endParaRPr lang="en-US" sz="1600" dirty="0"/>
                    </a:p>
                  </a:txBody>
                  <a:tcPr/>
                </a:tc>
                <a:tc>
                  <a:txBody>
                    <a:bodyPr/>
                    <a:lstStyle/>
                    <a:p>
                      <a:r>
                        <a:rPr lang="en-US" sz="1600" dirty="0" smtClean="0"/>
                        <a:t>Near Real-Time Simulated Data (AAWDS)</a:t>
                      </a:r>
                      <a:endParaRPr lang="en-US" sz="1600" dirty="0"/>
                    </a:p>
                  </a:txBody>
                  <a:tcPr/>
                </a:tc>
              </a:tr>
              <a:tr h="602542">
                <a:tc>
                  <a:txBody>
                    <a:bodyPr/>
                    <a:lstStyle/>
                    <a:p>
                      <a:r>
                        <a:rPr lang="en-US" sz="1600" b="1" dirty="0" smtClean="0"/>
                        <a:t>PDA Data</a:t>
                      </a:r>
                      <a:r>
                        <a:rPr lang="en-US" sz="1600" b="1" baseline="0" dirty="0" smtClean="0"/>
                        <a:t> Delivery to users</a:t>
                      </a:r>
                      <a:endParaRPr lang="en-US" sz="1600" b="1" dirty="0"/>
                    </a:p>
                  </a:txBody>
                  <a:tcPr/>
                </a:tc>
                <a:tc>
                  <a:txBody>
                    <a:bodyPr/>
                    <a:lstStyle/>
                    <a:p>
                      <a:r>
                        <a:rPr lang="en-US" sz="1600" dirty="0" smtClean="0"/>
                        <a:t>No</a:t>
                      </a:r>
                      <a:endParaRPr lang="en-US" sz="1600" dirty="0"/>
                    </a:p>
                  </a:txBody>
                  <a:tcPr/>
                </a:tc>
                <a:tc>
                  <a:txBody>
                    <a:bodyPr/>
                    <a:lstStyle/>
                    <a:p>
                      <a:r>
                        <a:rPr lang="en-US" sz="1600" dirty="0" smtClean="0"/>
                        <a:t>PDA to select users</a:t>
                      </a:r>
                      <a:endParaRPr lang="en-US" sz="1600" dirty="0"/>
                    </a:p>
                  </a:txBody>
                  <a:tcPr/>
                </a:tc>
                <a:tc>
                  <a:txBody>
                    <a:bodyPr/>
                    <a:lstStyle/>
                    <a:p>
                      <a:pPr algn="ctr"/>
                      <a:r>
                        <a:rPr lang="en-US" sz="1600" dirty="0" smtClean="0"/>
                        <a:t>PDA to AWIPS ANCF/BNCF,</a:t>
                      </a:r>
                      <a:r>
                        <a:rPr lang="en-US" sz="1600" baseline="0" dirty="0" smtClean="0"/>
                        <a:t> </a:t>
                      </a:r>
                      <a:r>
                        <a:rPr lang="en-US" sz="1600" dirty="0" smtClean="0"/>
                        <a:t>NGDC,</a:t>
                      </a:r>
                      <a:r>
                        <a:rPr lang="en-US" sz="1600" baseline="0" dirty="0" smtClean="0"/>
                        <a:t> </a:t>
                      </a:r>
                      <a:r>
                        <a:rPr lang="en-US" sz="1600" dirty="0" smtClean="0"/>
                        <a:t>CLASS</a:t>
                      </a:r>
                    </a:p>
                    <a:p>
                      <a:pPr algn="ctr"/>
                      <a:endParaRPr lang="en-US" sz="1600" dirty="0" smtClean="0"/>
                    </a:p>
                    <a:p>
                      <a:pPr algn="ctr"/>
                      <a:r>
                        <a:rPr lang="en-US" sz="1600" dirty="0" smtClean="0"/>
                        <a:t>PDA to selected WFOs</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(CLASS </a:t>
                      </a:r>
                      <a:r>
                        <a:rPr lang="en-US" sz="1600" baseline="0" dirty="0" smtClean="0"/>
                        <a:t>forwards to </a:t>
                      </a:r>
                      <a:r>
                        <a:rPr lang="en-US" sz="1600" dirty="0" smtClean="0"/>
                        <a:t>MSFC)</a:t>
                      </a:r>
                    </a:p>
                    <a:p>
                      <a:endParaRPr lang="en-US" sz="16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PDA to NWS/NGDC/CLASS</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6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PDA to selected WFOs</a:t>
                      </a:r>
                    </a:p>
                    <a:p>
                      <a:endParaRPr lang="en-US" sz="1600" dirty="0"/>
                    </a:p>
                  </a:txBody>
                  <a:tcPr/>
                </a:tc>
              </a:tr>
              <a:tr h="602542">
                <a:tc>
                  <a:txBody>
                    <a:bodyPr/>
                    <a:lstStyle/>
                    <a:p>
                      <a:r>
                        <a:rPr lang="en-US" sz="1600" b="1" dirty="0" smtClean="0"/>
                        <a:t>Algorithm Change</a:t>
                      </a:r>
                      <a:endParaRPr lang="en-US" sz="1600" b="1" dirty="0"/>
                    </a:p>
                  </a:txBody>
                  <a:tcPr/>
                </a:tc>
                <a:tc>
                  <a:txBody>
                    <a:bodyPr/>
                    <a:lstStyle/>
                    <a:p>
                      <a:r>
                        <a:rPr lang="en-US" sz="1600" dirty="0" smtClean="0"/>
                        <a:t>No</a:t>
                      </a:r>
                      <a:endParaRPr lang="en-US" sz="1600" dirty="0"/>
                    </a:p>
                  </a:txBody>
                  <a:tcPr/>
                </a:tc>
                <a:tc>
                  <a:txBody>
                    <a:bodyPr/>
                    <a:lstStyle/>
                    <a:p>
                      <a:r>
                        <a:rPr lang="en-US" sz="1600" dirty="0" smtClean="0"/>
                        <a:t>Yes, L2 algorithm change</a:t>
                      </a:r>
                      <a:endParaRPr lang="en-US" sz="1600" dirty="0"/>
                    </a:p>
                  </a:txBody>
                  <a:tcPr/>
                </a:tc>
                <a:tc>
                  <a:txBody>
                    <a:bodyPr/>
                    <a:lstStyle/>
                    <a:p>
                      <a:r>
                        <a:rPr lang="en-US" sz="1600" dirty="0" smtClean="0"/>
                        <a:t>No</a:t>
                      </a:r>
                      <a:endParaRPr lang="en-US" sz="1600" dirty="0"/>
                    </a:p>
                  </a:txBody>
                  <a:tcPr/>
                </a:tc>
                <a:tc>
                  <a:txBody>
                    <a:bodyPr/>
                    <a:lstStyle/>
                    <a:p>
                      <a:r>
                        <a:rPr lang="en-US" sz="1600" dirty="0" smtClean="0"/>
                        <a:t>Yes, Cal/INR</a:t>
                      </a:r>
                      <a:r>
                        <a:rPr lang="en-US" sz="1600" baseline="0" dirty="0" smtClean="0"/>
                        <a:t> update test</a:t>
                      </a:r>
                      <a:endParaRPr lang="en-US" sz="1600" dirty="0"/>
                    </a:p>
                  </a:txBody>
                  <a:tcPr/>
                </a:tc>
              </a:tr>
              <a:tr h="602542">
                <a:tc>
                  <a:txBody>
                    <a:bodyPr/>
                    <a:lstStyle/>
                    <a:p>
                      <a:r>
                        <a:rPr lang="en-US" sz="1600" b="1" dirty="0" smtClean="0"/>
                        <a:t>System Errors</a:t>
                      </a:r>
                      <a:endParaRPr lang="en-US" sz="1600" b="1" dirty="0"/>
                    </a:p>
                  </a:txBody>
                  <a:tcPr/>
                </a:tc>
                <a:tc>
                  <a:txBody>
                    <a:bodyPr/>
                    <a:lstStyle/>
                    <a:p>
                      <a:r>
                        <a:rPr lang="en-US" sz="1600" dirty="0" smtClean="0"/>
                        <a:t>No</a:t>
                      </a:r>
                      <a:endParaRPr lang="en-US" sz="1600" dirty="0"/>
                    </a:p>
                  </a:txBody>
                  <a:tcPr/>
                </a:tc>
                <a:tc>
                  <a:txBody>
                    <a:bodyPr/>
                    <a:lstStyle/>
                    <a:p>
                      <a:r>
                        <a:rPr lang="en-US" sz="1600" dirty="0" smtClean="0"/>
                        <a:t>System</a:t>
                      </a:r>
                      <a:endParaRPr lang="en-US" sz="1600" dirty="0"/>
                    </a:p>
                  </a:txBody>
                  <a:tcPr/>
                </a:tc>
                <a:tc>
                  <a:txBody>
                    <a:bodyPr/>
                    <a:lstStyle/>
                    <a:p>
                      <a:r>
                        <a:rPr lang="en-US" sz="1600" dirty="0" smtClean="0"/>
                        <a:t>System</a:t>
                      </a:r>
                      <a:endParaRPr lang="en-US" sz="1600" dirty="0"/>
                    </a:p>
                  </a:txBody>
                  <a:tcPr/>
                </a:tc>
                <a:tc>
                  <a:txBody>
                    <a:bodyPr/>
                    <a:lstStyle/>
                    <a:p>
                      <a:r>
                        <a:rPr lang="en-US" sz="1600" dirty="0" smtClean="0"/>
                        <a:t>(L1b AAWDS Data)</a:t>
                      </a:r>
                      <a:endParaRPr lang="en-US" sz="1600" dirty="0"/>
                    </a:p>
                  </a:txBody>
                  <a:tcPr/>
                </a:tc>
              </a:tr>
            </a:tbl>
          </a:graphicData>
        </a:graphic>
      </p:graphicFrame>
    </p:spTree>
    <p:extLst>
      <p:ext uri="{BB962C8B-B14F-4D97-AF65-F5344CB8AC3E}">
        <p14:creationId xmlns:p14="http://schemas.microsoft.com/office/powerpoint/2010/main" val="2148628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DOE Activities</a:t>
            </a:r>
            <a:endParaRPr lang="en-US" dirty="0"/>
          </a:p>
        </p:txBody>
      </p:sp>
      <p:sp>
        <p:nvSpPr>
          <p:cNvPr id="3" name="Content Placeholder 2"/>
          <p:cNvSpPr>
            <a:spLocks noGrp="1"/>
          </p:cNvSpPr>
          <p:nvPr>
            <p:ph idx="1"/>
          </p:nvPr>
        </p:nvSpPr>
        <p:spPr>
          <a:xfrm>
            <a:off x="457200" y="1600200"/>
            <a:ext cx="8229600" cy="4876800"/>
          </a:xfrm>
        </p:spPr>
        <p:txBody>
          <a:bodyPr>
            <a:normAutofit fontScale="77500" lnSpcReduction="20000"/>
          </a:bodyPr>
          <a:lstStyle/>
          <a:p>
            <a:r>
              <a:rPr lang="en-US" dirty="0" smtClean="0"/>
              <a:t>AWG </a:t>
            </a:r>
            <a:r>
              <a:rPr lang="en-US" dirty="0"/>
              <a:t>and CWG participating in Ground Segment’s Data Operations Exercises (DOEs</a:t>
            </a:r>
            <a:r>
              <a:rPr lang="en-US" dirty="0" smtClean="0"/>
              <a:t>)</a:t>
            </a:r>
            <a:endParaRPr lang="en-US" dirty="0"/>
          </a:p>
          <a:p>
            <a:pPr lvl="1"/>
            <a:r>
              <a:rPr lang="en-US" dirty="0" smtClean="0"/>
              <a:t>DOE-0: NOV 2014: Analysis </a:t>
            </a:r>
            <a:r>
              <a:rPr lang="en-US" dirty="0"/>
              <a:t>of DOE 0 data is almost </a:t>
            </a:r>
            <a:r>
              <a:rPr lang="en-US" dirty="0" smtClean="0"/>
              <a:t>complete</a:t>
            </a:r>
          </a:p>
          <a:p>
            <a:pPr lvl="2"/>
            <a:r>
              <a:rPr lang="en-US" dirty="0" smtClean="0"/>
              <a:t>Input Data: Triplet Dataset (KPPs generated only for L2)</a:t>
            </a:r>
            <a:endParaRPr lang="en-US" dirty="0"/>
          </a:p>
          <a:p>
            <a:pPr lvl="1"/>
            <a:r>
              <a:rPr lang="en-US" dirty="0" smtClean="0"/>
              <a:t>DOE-1</a:t>
            </a:r>
            <a:r>
              <a:rPr lang="en-US" dirty="0"/>
              <a:t>-</a:t>
            </a:r>
            <a:r>
              <a:rPr lang="en-US" dirty="0" smtClean="0"/>
              <a:t>2: 15-30 JUN 2015</a:t>
            </a:r>
          </a:p>
          <a:p>
            <a:pPr lvl="2"/>
            <a:r>
              <a:rPr lang="en-US" dirty="0" smtClean="0"/>
              <a:t>Algorithm change</a:t>
            </a:r>
            <a:endParaRPr lang="en-US" dirty="0"/>
          </a:p>
          <a:p>
            <a:pPr lvl="2"/>
            <a:r>
              <a:rPr lang="en-US" dirty="0"/>
              <a:t>M</a:t>
            </a:r>
            <a:r>
              <a:rPr lang="en-US" dirty="0" smtClean="0"/>
              <a:t>anually transfer </a:t>
            </a:r>
            <a:r>
              <a:rPr lang="en-US" dirty="0"/>
              <a:t>data off of OE to DE (NSOF PPZ DE</a:t>
            </a:r>
            <a:r>
              <a:rPr lang="en-US" dirty="0" smtClean="0"/>
              <a:t>)</a:t>
            </a:r>
          </a:p>
          <a:p>
            <a:pPr lvl="2"/>
            <a:r>
              <a:rPr lang="en-US" dirty="0" smtClean="0"/>
              <a:t>Input Data: Triplet Dataset (ABI and non-ABI Instruments)</a:t>
            </a:r>
            <a:endParaRPr lang="en-US" dirty="0"/>
          </a:p>
          <a:p>
            <a:pPr lvl="1"/>
            <a:r>
              <a:rPr lang="en-US" dirty="0" smtClean="0"/>
              <a:t>DOE-3: AUG 2015</a:t>
            </a:r>
          </a:p>
          <a:p>
            <a:pPr lvl="2"/>
            <a:r>
              <a:rPr lang="en-US" dirty="0" smtClean="0"/>
              <a:t>Analyze </a:t>
            </a:r>
            <a:r>
              <a:rPr lang="en-US" dirty="0"/>
              <a:t>Space </a:t>
            </a:r>
            <a:r>
              <a:rPr lang="en-US" dirty="0" err="1"/>
              <a:t>Wx</a:t>
            </a:r>
            <a:r>
              <a:rPr lang="en-US" dirty="0"/>
              <a:t> Prototypes and Final Product Set updates (WCDAS DE</a:t>
            </a:r>
            <a:r>
              <a:rPr lang="en-US" dirty="0" smtClean="0"/>
              <a:t>)</a:t>
            </a:r>
          </a:p>
          <a:p>
            <a:pPr lvl="2"/>
            <a:r>
              <a:rPr lang="en-US" dirty="0" smtClean="0"/>
              <a:t>Input Data: Triplet Dataset (ABI and non-ABI Instruments)</a:t>
            </a:r>
            <a:endParaRPr lang="en-US" dirty="0"/>
          </a:p>
          <a:p>
            <a:pPr lvl="1"/>
            <a:r>
              <a:rPr lang="en-US" dirty="0" smtClean="0"/>
              <a:t>DOE-4: OCT 2015</a:t>
            </a:r>
          </a:p>
          <a:p>
            <a:pPr lvl="2"/>
            <a:r>
              <a:rPr lang="en-US" dirty="0" smtClean="0"/>
              <a:t> </a:t>
            </a:r>
            <a:r>
              <a:rPr lang="en-US" dirty="0"/>
              <a:t>Cal INR update (Fast track LUT process</a:t>
            </a:r>
            <a:r>
              <a:rPr lang="en-US" dirty="0" smtClean="0"/>
              <a:t>)</a:t>
            </a:r>
          </a:p>
          <a:p>
            <a:pPr lvl="2"/>
            <a:r>
              <a:rPr lang="en-US" dirty="0" smtClean="0"/>
              <a:t>Input Data: near real-time simulated data from CIMSS</a:t>
            </a:r>
            <a:endParaRPr lang="en-US" dirty="0"/>
          </a:p>
        </p:txBody>
      </p:sp>
      <p:sp>
        <p:nvSpPr>
          <p:cNvPr id="4" name="Slide Number Placeholder 3"/>
          <p:cNvSpPr>
            <a:spLocks noGrp="1"/>
          </p:cNvSpPr>
          <p:nvPr>
            <p:ph type="sldNum" sz="quarter" idx="4294967295"/>
          </p:nvPr>
        </p:nvSpPr>
        <p:spPr>
          <a:xfrm>
            <a:off x="7071996" y="6400800"/>
            <a:ext cx="1828800" cy="365125"/>
          </a:xfrm>
          <a:prstGeom prst="rect">
            <a:avLst/>
          </a:prstGeom>
        </p:spPr>
        <p:txBody>
          <a:bodyPr/>
          <a:lstStyle/>
          <a:p>
            <a:fld id="{97FA8124-9865-F141-9E48-75D99BBAEFD0}" type="slidenum">
              <a:rPr lang="en-US" smtClean="0"/>
              <a:pPr/>
              <a:t>12</a:t>
            </a:fld>
            <a:endParaRPr lang="en-US" dirty="0"/>
          </a:p>
        </p:txBody>
      </p:sp>
      <p:pic>
        <p:nvPicPr>
          <p:cNvPr id="7" name="Picture 6" descr="http://www.goes-r.gov/education/images/logos/Color/Small/GOES-R_logo_sma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4800" y="326136"/>
            <a:ext cx="962378" cy="614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45234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191500" cy="6553200"/>
          </a:xfrm>
          <a:prstGeom prst="rect">
            <a:avLst/>
          </a:prstGeom>
        </p:spPr>
      </p:pic>
      <p:sp>
        <p:nvSpPr>
          <p:cNvPr id="4" name="Rectangle 3"/>
          <p:cNvSpPr/>
          <p:nvPr/>
        </p:nvSpPr>
        <p:spPr>
          <a:xfrm>
            <a:off x="0" y="0"/>
            <a:ext cx="9144000" cy="1143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3"/>
          <p:cNvSpPr txBox="1">
            <a:spLocks/>
          </p:cNvSpPr>
          <p:nvPr/>
        </p:nvSpPr>
        <p:spPr>
          <a:xfrm>
            <a:off x="228600" y="152400"/>
            <a:ext cx="7772400" cy="990600"/>
          </a:xfrm>
          <a:prstGeom prst="rect">
            <a:avLst/>
          </a:prstGeom>
          <a:no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schemeClr val="bg1"/>
                </a:solidFill>
              </a:rPr>
              <a:t>Simulated Cloud &amp; Moisture Imagery (CMI) from the</a:t>
            </a:r>
            <a:br>
              <a:rPr lang="en-US" sz="2800" dirty="0" smtClean="0">
                <a:solidFill>
                  <a:schemeClr val="bg1"/>
                </a:solidFill>
              </a:rPr>
            </a:br>
            <a:r>
              <a:rPr lang="en-US" sz="2800" dirty="0" smtClean="0">
                <a:solidFill>
                  <a:schemeClr val="bg1"/>
                </a:solidFill>
              </a:rPr>
              <a:t>First GOES-R Data Operations Exercise (DOE-0)</a:t>
            </a:r>
            <a:endParaRPr lang="en-US" sz="2800" dirty="0">
              <a:solidFill>
                <a:schemeClr val="bg1"/>
              </a:solidFill>
            </a:endParaRPr>
          </a:p>
        </p:txBody>
      </p:sp>
      <p:sp>
        <p:nvSpPr>
          <p:cNvPr id="5" name="TextBox 4"/>
          <p:cNvSpPr txBox="1"/>
          <p:nvPr/>
        </p:nvSpPr>
        <p:spPr>
          <a:xfrm>
            <a:off x="7502319" y="2348805"/>
            <a:ext cx="1438214" cy="1384995"/>
          </a:xfrm>
          <a:prstGeom prst="rect">
            <a:avLst/>
          </a:prstGeom>
          <a:noFill/>
        </p:spPr>
        <p:txBody>
          <a:bodyPr wrap="none" rtlCol="0">
            <a:spAutoFit/>
          </a:bodyPr>
          <a:lstStyle/>
          <a:p>
            <a:r>
              <a:rPr lang="en-US" sz="1400" u="sng" dirty="0" smtClean="0">
                <a:solidFill>
                  <a:schemeClr val="bg1"/>
                </a:solidFill>
              </a:rPr>
              <a:t>DOE-0 Principals:</a:t>
            </a:r>
          </a:p>
          <a:p>
            <a:r>
              <a:rPr lang="en-US" sz="1400" dirty="0" smtClean="0">
                <a:solidFill>
                  <a:schemeClr val="bg1"/>
                </a:solidFill>
              </a:rPr>
              <a:t>Dan Linebarger</a:t>
            </a:r>
          </a:p>
          <a:p>
            <a:r>
              <a:rPr lang="en-US" sz="1400" dirty="0" smtClean="0">
                <a:solidFill>
                  <a:schemeClr val="bg1"/>
                </a:solidFill>
              </a:rPr>
              <a:t>Mike Andrews</a:t>
            </a:r>
          </a:p>
          <a:p>
            <a:r>
              <a:rPr lang="en-US" sz="1400" dirty="0" smtClean="0">
                <a:solidFill>
                  <a:schemeClr val="bg1"/>
                </a:solidFill>
              </a:rPr>
              <a:t>Moji Thompson</a:t>
            </a:r>
          </a:p>
          <a:p>
            <a:r>
              <a:rPr lang="en-US" sz="1400" dirty="0">
                <a:solidFill>
                  <a:schemeClr val="bg1"/>
                </a:solidFill>
              </a:rPr>
              <a:t>Kim </a:t>
            </a:r>
            <a:r>
              <a:rPr lang="en-US" sz="1400" dirty="0" smtClean="0">
                <a:solidFill>
                  <a:schemeClr val="bg1"/>
                </a:solidFill>
              </a:rPr>
              <a:t>Pham</a:t>
            </a:r>
          </a:p>
          <a:p>
            <a:r>
              <a:rPr lang="en-US" sz="1400" dirty="0" smtClean="0">
                <a:solidFill>
                  <a:schemeClr val="bg1"/>
                </a:solidFill>
              </a:rPr>
              <a:t>Nikki Wilcox</a:t>
            </a:r>
            <a:endParaRPr lang="en-US" sz="1400" dirty="0">
              <a:solidFill>
                <a:schemeClr val="bg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3735526"/>
            <a:ext cx="2667000" cy="2000250"/>
          </a:xfrm>
          <a:prstGeom prst="rect">
            <a:avLst/>
          </a:prstGeom>
        </p:spPr>
        <p:style>
          <a:lnRef idx="0">
            <a:schemeClr val="dk1"/>
          </a:lnRef>
          <a:fillRef idx="3">
            <a:schemeClr val="dk1"/>
          </a:fillRef>
          <a:effectRef idx="3">
            <a:schemeClr val="dk1"/>
          </a:effectRef>
          <a:fontRef idx="minor">
            <a:schemeClr val="lt1"/>
          </a:fontRef>
        </p:style>
      </p:pic>
      <p:sp>
        <p:nvSpPr>
          <p:cNvPr id="7" name="TextBox 6"/>
          <p:cNvSpPr txBox="1"/>
          <p:nvPr/>
        </p:nvSpPr>
        <p:spPr>
          <a:xfrm>
            <a:off x="7467600" y="6400800"/>
            <a:ext cx="762000" cy="169277"/>
          </a:xfrm>
          <a:prstGeom prst="rect">
            <a:avLst/>
          </a:prstGeom>
          <a:solidFill>
            <a:schemeClr val="tx1"/>
          </a:solidFill>
        </p:spPr>
        <p:txBody>
          <a:bodyPr wrap="square" lIns="0" tIns="0" rIns="0" bIns="0" rtlCol="0">
            <a:spAutoFit/>
          </a:bodyPr>
          <a:lstStyle/>
          <a:p>
            <a:pPr algn="ctr"/>
            <a:r>
              <a:rPr lang="en-US" sz="1100" dirty="0" smtClean="0"/>
              <a:t>DOE-0</a:t>
            </a:r>
            <a:endParaRPr lang="en-US" sz="1100" dirty="0"/>
          </a:p>
        </p:txBody>
      </p:sp>
      <p:pic>
        <p:nvPicPr>
          <p:cNvPr id="9" name="Picture 8" descr="http://www.goes-r.gov/education/images/logos/Color/Small/GOES-R_logo_smal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4800" y="326136"/>
            <a:ext cx="962378" cy="614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97131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CAL/VAL Activities</a:t>
            </a:r>
            <a:endParaRPr lang="en-US" dirty="0"/>
          </a:p>
        </p:txBody>
      </p:sp>
      <p:sp>
        <p:nvSpPr>
          <p:cNvPr id="3" name="Text Placeholder 2"/>
          <p:cNvSpPr>
            <a:spLocks noGrp="1"/>
          </p:cNvSpPr>
          <p:nvPr>
            <p:ph type="body" idx="1"/>
          </p:nvPr>
        </p:nvSpPr>
        <p:spPr/>
        <p:txBody>
          <a:bodyPr/>
          <a:lstStyle/>
          <a:p>
            <a:endParaRPr lang="en-US"/>
          </a:p>
        </p:txBody>
      </p:sp>
      <p:pic>
        <p:nvPicPr>
          <p:cNvPr id="4" name="Picture 3" descr="http://www.goes-r.gov/education/images/logos/Color/Small/GOES-R_logo_sma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4800" y="326136"/>
            <a:ext cx="962378" cy="614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2278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76200"/>
            <a:ext cx="7014210" cy="752475"/>
          </a:xfrm>
        </p:spPr>
        <p:txBody>
          <a:bodyPr>
            <a:normAutofit fontScale="90000"/>
          </a:bodyPr>
          <a:lstStyle/>
          <a:p>
            <a:r>
              <a:rPr lang="en-US" dirty="0" smtClean="0"/>
              <a:t>GOES-R Product Portfolio Status</a:t>
            </a:r>
            <a:endParaRPr lang="en-US" dirty="0"/>
          </a:p>
        </p:txBody>
      </p:sp>
      <p:sp>
        <p:nvSpPr>
          <p:cNvPr id="3" name="Slide Number Placeholder 2"/>
          <p:cNvSpPr>
            <a:spLocks noGrp="1"/>
          </p:cNvSpPr>
          <p:nvPr>
            <p:ph type="sldNum" sz="quarter" idx="4294967295"/>
          </p:nvPr>
        </p:nvSpPr>
        <p:spPr>
          <a:xfrm>
            <a:off x="7010400" y="6553200"/>
            <a:ext cx="2133600" cy="288925"/>
          </a:xfrm>
          <a:prstGeom prst="rect">
            <a:avLst/>
          </a:prstGeom>
        </p:spPr>
        <p:txBody>
          <a:bodyPr/>
          <a:lstStyle/>
          <a:p>
            <a:r>
              <a:rPr lang="en-US" smtClean="0">
                <a:solidFill>
                  <a:srgbClr val="000000"/>
                </a:solidFill>
              </a:rPr>
              <a:t>8-</a:t>
            </a:r>
            <a:fld id="{13AF08EC-556D-4A1C-845F-2ABFACE9E84C}" type="slidenum">
              <a:rPr smtClean="0">
                <a:solidFill>
                  <a:srgbClr val="000000"/>
                </a:solidFill>
              </a:rPr>
              <a:pPr/>
              <a:t>15</a:t>
            </a:fld>
            <a:endParaRPr dirty="0">
              <a:solidFill>
                <a:srgbClr val="000000"/>
              </a:solidFill>
            </a:endParaRPr>
          </a:p>
        </p:txBody>
      </p:sp>
      <p:sp>
        <p:nvSpPr>
          <p:cNvPr id="4" name="Rounded Rectangle 3"/>
          <p:cNvSpPr/>
          <p:nvPr/>
        </p:nvSpPr>
        <p:spPr>
          <a:xfrm>
            <a:off x="228600" y="6024084"/>
            <a:ext cx="5638800" cy="429768"/>
          </a:xfrm>
          <a:prstGeom prst="roundRect">
            <a:avLst/>
          </a:prstGeom>
          <a:solidFill>
            <a:sysClr val="window" lastClr="FFFFFF">
              <a:lumMod val="85000"/>
            </a:sys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smtClean="0">
              <a:ln>
                <a:noFill/>
              </a:ln>
              <a:solidFill>
                <a:sysClr val="windowText" lastClr="000000"/>
              </a:solidFill>
              <a:effectLst/>
              <a:uLnTx/>
              <a:uFillTx/>
              <a:latin typeface="Calibri"/>
              <a:ea typeface="+mn-ea"/>
              <a:cs typeface="+mn-cs"/>
            </a:endParaRPr>
          </a:p>
        </p:txBody>
      </p:sp>
      <p:graphicFrame>
        <p:nvGraphicFramePr>
          <p:cNvPr id="5" name="Content Placeholder 4"/>
          <p:cNvGraphicFramePr>
            <a:graphicFrameLocks/>
          </p:cNvGraphicFramePr>
          <p:nvPr>
            <p:extLst/>
          </p:nvPr>
        </p:nvGraphicFramePr>
        <p:xfrm>
          <a:off x="152400" y="796460"/>
          <a:ext cx="2917541" cy="5108415"/>
        </p:xfrm>
        <a:graphic>
          <a:graphicData uri="http://schemas.openxmlformats.org/drawingml/2006/table">
            <a:tbl>
              <a:tblPr firstRow="1" bandRow="1"/>
              <a:tblGrid>
                <a:gridCol w="2917541"/>
              </a:tblGrid>
              <a:tr h="37619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200" b="1" dirty="0" smtClean="0">
                          <a:solidFill>
                            <a:srgbClr val="FFFF00"/>
                          </a:solidFill>
                        </a:rPr>
                        <a:t>Advanced Baseline</a:t>
                      </a:r>
                      <a:r>
                        <a:rPr lang="en-US" sz="1200" b="1" baseline="0" dirty="0" smtClean="0">
                          <a:solidFill>
                            <a:srgbClr val="FFFF00"/>
                          </a:solidFill>
                        </a:rPr>
                        <a:t> Imager (ABI)</a:t>
                      </a:r>
                      <a:endParaRPr lang="en-US" sz="1200" b="1" dirty="0">
                        <a:solidFill>
                          <a:srgbClr val="FFFF00"/>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gradFill flip="none" rotWithShape="1">
                      <a:gsLst>
                        <a:gs pos="31000">
                          <a:srgbClr val="374D6B"/>
                        </a:gs>
                        <a:gs pos="2000">
                          <a:srgbClr val="EEECE1">
                            <a:lumMod val="50000"/>
                          </a:srgbClr>
                        </a:gs>
                      </a:gsLst>
                      <a:lin ang="16200000" scaled="1"/>
                      <a:tileRect/>
                    </a:gradFill>
                  </a:tcPr>
                </a:tc>
              </a:tr>
              <a:tr h="473221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228600" indent="-228600">
                        <a:spcAft>
                          <a:spcPts val="200"/>
                        </a:spcAft>
                        <a:buFont typeface="+mj-lt"/>
                        <a:buAutoNum type="arabicPeriod"/>
                      </a:pPr>
                      <a:r>
                        <a:rPr lang="en-US" sz="1050" dirty="0" smtClean="0"/>
                        <a:t>Aerosol Detection (Including Smoke</a:t>
                      </a:r>
                      <a:r>
                        <a:rPr lang="en-US" sz="1050" baseline="0" dirty="0" smtClean="0"/>
                        <a:t> and Dust)</a:t>
                      </a:r>
                    </a:p>
                    <a:p>
                      <a:pPr marL="228600" indent="-228600">
                        <a:spcAft>
                          <a:spcPts val="200"/>
                        </a:spcAft>
                        <a:buFont typeface="+mj-lt"/>
                        <a:buAutoNum type="arabicPeriod"/>
                      </a:pPr>
                      <a:r>
                        <a:rPr lang="en-US" sz="1050" baseline="0" dirty="0" smtClean="0"/>
                        <a:t>Aerosol Optical Depth (AOD)</a:t>
                      </a:r>
                    </a:p>
                    <a:p>
                      <a:pPr marL="228600" indent="-228600">
                        <a:spcAft>
                          <a:spcPts val="200"/>
                        </a:spcAft>
                        <a:buFont typeface="+mj-lt"/>
                        <a:buAutoNum type="arabicPeriod"/>
                      </a:pPr>
                      <a:r>
                        <a:rPr lang="en-US" sz="1050" baseline="0" dirty="0" smtClean="0"/>
                        <a:t>Clear Sky Masks</a:t>
                      </a:r>
                    </a:p>
                    <a:p>
                      <a:pPr marL="228600" indent="-228600">
                        <a:spcAft>
                          <a:spcPts val="200"/>
                        </a:spcAft>
                        <a:buFont typeface="+mj-lt"/>
                        <a:buAutoNum type="arabicPeriod"/>
                      </a:pPr>
                      <a:r>
                        <a:rPr lang="en-US" sz="1050" baseline="0" dirty="0" smtClean="0"/>
                        <a:t>Cloud and Moisture Imagery (KPP)</a:t>
                      </a:r>
                    </a:p>
                    <a:p>
                      <a:pPr marL="228600" indent="-228600">
                        <a:spcAft>
                          <a:spcPts val="200"/>
                        </a:spcAft>
                        <a:buFont typeface="+mj-lt"/>
                        <a:buAutoNum type="arabicPeriod"/>
                      </a:pPr>
                      <a:r>
                        <a:rPr lang="en-US" sz="1050" baseline="0" dirty="0" smtClean="0"/>
                        <a:t>Cloud Optical Depth</a:t>
                      </a:r>
                    </a:p>
                    <a:p>
                      <a:pPr marL="228600" indent="-228600">
                        <a:spcAft>
                          <a:spcPts val="200"/>
                        </a:spcAft>
                        <a:buFont typeface="+mj-lt"/>
                        <a:buAutoNum type="arabicPeriod"/>
                      </a:pPr>
                      <a:r>
                        <a:rPr lang="en-US" sz="1050" baseline="0" dirty="0" smtClean="0"/>
                        <a:t>Cloud Particle Size Distribution</a:t>
                      </a:r>
                    </a:p>
                    <a:p>
                      <a:pPr marL="228600" indent="-228600">
                        <a:spcAft>
                          <a:spcPts val="200"/>
                        </a:spcAft>
                        <a:buFont typeface="+mj-lt"/>
                        <a:buAutoNum type="arabicPeriod"/>
                      </a:pPr>
                      <a:r>
                        <a:rPr lang="en-US" sz="1050" baseline="0" dirty="0" smtClean="0"/>
                        <a:t>Cloud Top Height</a:t>
                      </a:r>
                    </a:p>
                    <a:p>
                      <a:pPr marL="228600" indent="-228600">
                        <a:spcAft>
                          <a:spcPts val="200"/>
                        </a:spcAft>
                        <a:buFont typeface="+mj-lt"/>
                        <a:buAutoNum type="arabicPeriod"/>
                      </a:pPr>
                      <a:r>
                        <a:rPr lang="en-US" sz="1050" baseline="0" dirty="0" smtClean="0"/>
                        <a:t>Cloud Top Phase</a:t>
                      </a:r>
                    </a:p>
                    <a:p>
                      <a:pPr marL="228600" indent="-228600">
                        <a:spcAft>
                          <a:spcPts val="200"/>
                        </a:spcAft>
                        <a:buFont typeface="+mj-lt"/>
                        <a:buAutoNum type="arabicPeriod"/>
                      </a:pPr>
                      <a:r>
                        <a:rPr lang="en-US" sz="1050" baseline="0" dirty="0" smtClean="0"/>
                        <a:t>Cloud Top Pressure</a:t>
                      </a:r>
                    </a:p>
                    <a:p>
                      <a:pPr marL="228600" indent="-228600">
                        <a:spcAft>
                          <a:spcPts val="200"/>
                        </a:spcAft>
                        <a:buFont typeface="+mj-lt"/>
                        <a:buAutoNum type="arabicPeriod"/>
                      </a:pPr>
                      <a:r>
                        <a:rPr lang="en-US" sz="1050" baseline="0" dirty="0" smtClean="0"/>
                        <a:t>Cloud Top Temperature</a:t>
                      </a:r>
                    </a:p>
                    <a:p>
                      <a:pPr marL="228600" indent="-228600">
                        <a:spcAft>
                          <a:spcPts val="200"/>
                        </a:spcAft>
                        <a:buFont typeface="+mj-lt"/>
                        <a:buAutoNum type="arabicPeriod"/>
                      </a:pPr>
                      <a:r>
                        <a:rPr lang="en-US" sz="1050" baseline="0" dirty="0" smtClean="0"/>
                        <a:t>Derived Motion Winds</a:t>
                      </a:r>
                    </a:p>
                    <a:p>
                      <a:pPr marL="228600" indent="-228600">
                        <a:spcAft>
                          <a:spcPts val="200"/>
                        </a:spcAft>
                        <a:buFont typeface="+mj-lt"/>
                        <a:buAutoNum type="arabicPeriod"/>
                      </a:pPr>
                      <a:r>
                        <a:rPr lang="en-US" sz="1050" dirty="0" smtClean="0"/>
                        <a:t>Derived Stability Indices</a:t>
                      </a:r>
                    </a:p>
                    <a:p>
                      <a:pPr marL="228600" indent="-228600">
                        <a:spcAft>
                          <a:spcPts val="200"/>
                        </a:spcAft>
                        <a:buFont typeface="+mj-lt"/>
                        <a:buAutoNum type="arabicPeriod"/>
                      </a:pPr>
                      <a:r>
                        <a:rPr lang="en-US" sz="1050" dirty="0" smtClean="0"/>
                        <a:t>Downward</a:t>
                      </a:r>
                      <a:r>
                        <a:rPr lang="en-US" sz="1050" baseline="0" dirty="0" smtClean="0"/>
                        <a:t> Shortwave Radiation: Surface</a:t>
                      </a:r>
                    </a:p>
                    <a:p>
                      <a:pPr marL="228600" indent="-228600">
                        <a:spcAft>
                          <a:spcPts val="200"/>
                        </a:spcAft>
                        <a:buFont typeface="+mj-lt"/>
                        <a:buAutoNum type="arabicPeriod"/>
                      </a:pPr>
                      <a:r>
                        <a:rPr lang="en-US" sz="1050" baseline="0" dirty="0" smtClean="0"/>
                        <a:t>Fire/Hot Spot Characterization</a:t>
                      </a:r>
                    </a:p>
                    <a:p>
                      <a:pPr marL="228600" indent="-228600">
                        <a:spcAft>
                          <a:spcPts val="200"/>
                        </a:spcAft>
                        <a:buFont typeface="+mj-lt"/>
                        <a:buAutoNum type="arabicPeriod"/>
                      </a:pPr>
                      <a:r>
                        <a:rPr lang="en-US" sz="1050" baseline="0" dirty="0" smtClean="0"/>
                        <a:t>Hurricane Intensity Estimation</a:t>
                      </a:r>
                    </a:p>
                    <a:p>
                      <a:pPr marL="228600" indent="-228600">
                        <a:spcAft>
                          <a:spcPts val="200"/>
                        </a:spcAft>
                        <a:buFont typeface="+mj-lt"/>
                        <a:buAutoNum type="arabicPeriod"/>
                      </a:pPr>
                      <a:r>
                        <a:rPr lang="en-US" sz="1050" baseline="0" dirty="0" smtClean="0"/>
                        <a:t>Land Surface Temperature (Skin)</a:t>
                      </a:r>
                    </a:p>
                    <a:p>
                      <a:pPr marL="228600" indent="-228600">
                        <a:spcAft>
                          <a:spcPts val="200"/>
                        </a:spcAft>
                        <a:buFont typeface="+mj-lt"/>
                        <a:buAutoNum type="arabicPeriod"/>
                      </a:pPr>
                      <a:r>
                        <a:rPr lang="en-US" sz="1050" baseline="0" dirty="0" smtClean="0"/>
                        <a:t>Legacy Vertical Moisture Profile</a:t>
                      </a:r>
                    </a:p>
                    <a:p>
                      <a:pPr marL="228600" indent="-228600">
                        <a:spcAft>
                          <a:spcPts val="200"/>
                        </a:spcAft>
                        <a:buFont typeface="+mj-lt"/>
                        <a:buAutoNum type="arabicPeriod"/>
                      </a:pPr>
                      <a:r>
                        <a:rPr lang="en-US" sz="1050" baseline="0" dirty="0" smtClean="0"/>
                        <a:t>Legacy Vertical Temperature Profile</a:t>
                      </a:r>
                    </a:p>
                    <a:p>
                      <a:pPr marL="228600" indent="-228600">
                        <a:spcAft>
                          <a:spcPts val="200"/>
                        </a:spcAft>
                        <a:buFont typeface="+mj-lt"/>
                        <a:buAutoNum type="arabicPeriod"/>
                      </a:pPr>
                      <a:r>
                        <a:rPr lang="en-US" sz="1050" baseline="0" dirty="0" smtClean="0"/>
                        <a:t>Radiances</a:t>
                      </a:r>
                    </a:p>
                    <a:p>
                      <a:pPr marL="228600" indent="-228600">
                        <a:spcAft>
                          <a:spcPts val="200"/>
                        </a:spcAft>
                        <a:buFont typeface="+mj-lt"/>
                        <a:buAutoNum type="arabicPeriod"/>
                      </a:pPr>
                      <a:r>
                        <a:rPr lang="en-US" sz="1050" baseline="0" dirty="0" smtClean="0"/>
                        <a:t>Rainfall Rate/QPE</a:t>
                      </a:r>
                    </a:p>
                    <a:p>
                      <a:pPr marL="228600" indent="-228600">
                        <a:spcAft>
                          <a:spcPts val="200"/>
                        </a:spcAft>
                        <a:buFont typeface="+mj-lt"/>
                        <a:buAutoNum type="arabicPeriod"/>
                      </a:pPr>
                      <a:r>
                        <a:rPr lang="en-US" sz="1050" baseline="0" dirty="0" smtClean="0"/>
                        <a:t>Reflected Shortwave Radiation: TOA</a:t>
                      </a:r>
                    </a:p>
                    <a:p>
                      <a:pPr marL="228600" indent="-228600">
                        <a:spcAft>
                          <a:spcPts val="200"/>
                        </a:spcAft>
                        <a:buFont typeface="+mj-lt"/>
                        <a:buAutoNum type="arabicPeriod"/>
                      </a:pPr>
                      <a:r>
                        <a:rPr lang="en-US" sz="1050" baseline="0" dirty="0" smtClean="0"/>
                        <a:t>Sea Surface Temperature (Skin)</a:t>
                      </a:r>
                    </a:p>
                    <a:p>
                      <a:pPr marL="228600" indent="-228600">
                        <a:spcAft>
                          <a:spcPts val="200"/>
                        </a:spcAft>
                        <a:buFont typeface="+mj-lt"/>
                        <a:buAutoNum type="arabicPeriod"/>
                      </a:pPr>
                      <a:r>
                        <a:rPr lang="en-US" sz="1050" baseline="0" dirty="0" smtClean="0"/>
                        <a:t>Snow Cover</a:t>
                      </a:r>
                    </a:p>
                    <a:p>
                      <a:pPr marL="228600" indent="-228600">
                        <a:spcAft>
                          <a:spcPts val="200"/>
                        </a:spcAft>
                        <a:buFont typeface="+mj-lt"/>
                        <a:buAutoNum type="arabicPeriod"/>
                      </a:pPr>
                      <a:r>
                        <a:rPr lang="en-US" sz="1050" baseline="0" dirty="0" smtClean="0"/>
                        <a:t>Total Precipitable Water</a:t>
                      </a:r>
                    </a:p>
                    <a:p>
                      <a:pPr marL="228600" indent="-228600">
                        <a:spcAft>
                          <a:spcPts val="200"/>
                        </a:spcAft>
                        <a:buFont typeface="+mj-lt"/>
                        <a:buAutoNum type="arabicPeriod"/>
                      </a:pPr>
                      <a:r>
                        <a:rPr lang="en-US" sz="1050" baseline="0" dirty="0" smtClean="0"/>
                        <a:t>Volcanic Ash: Detection and Height</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BEEDC"/>
                    </a:solidFill>
                  </a:tcPr>
                </a:tc>
              </a:tr>
            </a:tbl>
          </a:graphicData>
        </a:graphic>
      </p:graphicFrame>
      <p:graphicFrame>
        <p:nvGraphicFramePr>
          <p:cNvPr id="6" name="Table 5"/>
          <p:cNvGraphicFramePr>
            <a:graphicFrameLocks noGrp="1"/>
          </p:cNvGraphicFramePr>
          <p:nvPr>
            <p:extLst/>
          </p:nvPr>
        </p:nvGraphicFramePr>
        <p:xfrm>
          <a:off x="3080984" y="799476"/>
          <a:ext cx="3137648" cy="5105399"/>
        </p:xfrm>
        <a:graphic>
          <a:graphicData uri="http://schemas.openxmlformats.org/drawingml/2006/table">
            <a:tbl>
              <a:tblPr firstRow="1" bandRow="1"/>
              <a:tblGrid>
                <a:gridCol w="3137648"/>
              </a:tblGrid>
              <a:tr h="38099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200" dirty="0" smtClean="0">
                          <a:solidFill>
                            <a:srgbClr val="FFFF00"/>
                          </a:solidFill>
                        </a:rPr>
                        <a:t>Geostationary Lightning Mapper (GLM)</a:t>
                      </a:r>
                      <a:endParaRPr lang="en-US" sz="1200" dirty="0">
                        <a:solidFill>
                          <a:srgbClr val="FFFF00"/>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gradFill>
                      <a:gsLst>
                        <a:gs pos="31000">
                          <a:srgbClr val="374D6B"/>
                        </a:gs>
                        <a:gs pos="2000">
                          <a:srgbClr val="EEECE1">
                            <a:lumMod val="50000"/>
                          </a:srgbClr>
                        </a:gs>
                      </a:gsLst>
                      <a:lin ang="16200000" scaled="1"/>
                    </a:gradFill>
                  </a:tcPr>
                </a:tc>
              </a:tr>
              <a:tr h="40444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228600" indent="-228600">
                        <a:buFont typeface="+mj-lt"/>
                        <a:buAutoNum type="arabicPeriod"/>
                      </a:pPr>
                      <a:r>
                        <a:rPr lang="en-US" sz="1050" dirty="0" smtClean="0"/>
                        <a:t>Lightning Detection:</a:t>
                      </a:r>
                      <a:r>
                        <a:rPr lang="en-US" sz="1050" baseline="0" dirty="0" smtClean="0"/>
                        <a:t> Events, Groups &amp; Flashes</a:t>
                      </a:r>
                      <a:endParaRPr lang="en-US" sz="1050" dirty="0"/>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BEEDC"/>
                    </a:solidFill>
                  </a:tcPr>
                </a:tc>
              </a:tr>
              <a:tr h="40444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100" b="1" dirty="0" smtClean="0">
                          <a:solidFill>
                            <a:srgbClr val="FFFF00"/>
                          </a:solidFill>
                        </a:rPr>
                        <a:t>Space Environment</a:t>
                      </a:r>
                      <a:r>
                        <a:rPr lang="en-US" sz="1100" b="1" baseline="0" dirty="0" smtClean="0">
                          <a:solidFill>
                            <a:srgbClr val="FFFF00"/>
                          </a:solidFill>
                        </a:rPr>
                        <a:t> In-Situ Suite (SEISS)</a:t>
                      </a:r>
                      <a:endParaRPr lang="en-US" sz="1100" b="1" dirty="0">
                        <a:solidFill>
                          <a:srgbClr val="FFFF00"/>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gradFill>
                      <a:gsLst>
                        <a:gs pos="31000">
                          <a:srgbClr val="374D6B"/>
                        </a:gs>
                        <a:gs pos="2000">
                          <a:srgbClr val="EEECE1">
                            <a:lumMod val="50000"/>
                          </a:srgbClr>
                        </a:gs>
                      </a:gsLst>
                      <a:lin ang="16200000" scaled="1"/>
                    </a:gradFill>
                  </a:tcPr>
                </a:tc>
              </a:tr>
              <a:tr h="111723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228600" indent="-228600" algn="l" defTabSz="457200" rtl="0" eaLnBrk="1" latinLnBrk="0" hangingPunct="1">
                        <a:spcBef>
                          <a:spcPts val="200"/>
                        </a:spcBef>
                        <a:spcAft>
                          <a:spcPts val="200"/>
                        </a:spcAft>
                        <a:buFont typeface="+mj-lt"/>
                        <a:buAutoNum type="arabicPeriod" startAt="2"/>
                      </a:pPr>
                      <a:r>
                        <a:rPr lang="en-US" sz="1050" kern="1200" dirty="0" smtClean="0">
                          <a:solidFill>
                            <a:schemeClr val="dk1"/>
                          </a:solidFill>
                          <a:latin typeface="Calibri" panose="020F0502020204030204" pitchFamily="34" charset="0"/>
                          <a:ea typeface="+mn-ea"/>
                          <a:cs typeface="+mn-cs"/>
                        </a:rPr>
                        <a:t>Energetic Heavy Ions</a:t>
                      </a:r>
                    </a:p>
                    <a:p>
                      <a:pPr marL="228600" indent="-228600" algn="l" defTabSz="457200" rtl="0" eaLnBrk="1" latinLnBrk="0" hangingPunct="1">
                        <a:spcBef>
                          <a:spcPts val="200"/>
                        </a:spcBef>
                        <a:spcAft>
                          <a:spcPts val="200"/>
                        </a:spcAft>
                        <a:buFont typeface="+mj-lt"/>
                        <a:buAutoNum type="arabicPeriod" startAt="2"/>
                      </a:pPr>
                      <a:r>
                        <a:rPr lang="en-US" sz="1050" kern="1200" dirty="0" smtClean="0">
                          <a:solidFill>
                            <a:schemeClr val="dk1"/>
                          </a:solidFill>
                          <a:latin typeface="Calibri" panose="020F0502020204030204" pitchFamily="34" charset="0"/>
                          <a:ea typeface="+mn-ea"/>
                          <a:cs typeface="+mn-cs"/>
                        </a:rPr>
                        <a:t>Magnetospheric Electrons  &amp; Protons: Low Energy</a:t>
                      </a:r>
                    </a:p>
                    <a:p>
                      <a:pPr marL="228600" indent="-228600" algn="l" defTabSz="457200" rtl="0" eaLnBrk="1" latinLnBrk="0" hangingPunct="1">
                        <a:spcBef>
                          <a:spcPts val="200"/>
                        </a:spcBef>
                        <a:spcAft>
                          <a:spcPts val="200"/>
                        </a:spcAft>
                        <a:buFont typeface="+mj-lt"/>
                        <a:buAutoNum type="arabicPeriod" startAt="2"/>
                      </a:pPr>
                      <a:r>
                        <a:rPr lang="en-US" sz="1050" kern="1200" dirty="0" smtClean="0">
                          <a:solidFill>
                            <a:schemeClr val="dk1"/>
                          </a:solidFill>
                          <a:latin typeface="Calibri" panose="020F0502020204030204" pitchFamily="34" charset="0"/>
                          <a:ea typeface="+mn-ea"/>
                          <a:cs typeface="+mn-cs"/>
                        </a:rPr>
                        <a:t>Magnetospheric Electrons: Med &amp; High Energy</a:t>
                      </a:r>
                    </a:p>
                    <a:p>
                      <a:pPr marL="228600" indent="-228600" algn="l" defTabSz="457200" rtl="0" eaLnBrk="1" latinLnBrk="0" hangingPunct="1">
                        <a:spcBef>
                          <a:spcPts val="200"/>
                        </a:spcBef>
                        <a:spcAft>
                          <a:spcPts val="200"/>
                        </a:spcAft>
                        <a:buFont typeface="+mj-lt"/>
                        <a:buAutoNum type="arabicPeriod" startAt="2"/>
                      </a:pPr>
                      <a:r>
                        <a:rPr lang="en-US" sz="1050" kern="1200" dirty="0" smtClean="0">
                          <a:solidFill>
                            <a:schemeClr val="dk1"/>
                          </a:solidFill>
                          <a:latin typeface="Calibri" panose="020F0502020204030204" pitchFamily="34" charset="0"/>
                          <a:ea typeface="+mn-ea"/>
                          <a:cs typeface="+mn-cs"/>
                        </a:rPr>
                        <a:t>Magnetospheric Protons: Med &amp; High Energy</a:t>
                      </a:r>
                    </a:p>
                    <a:p>
                      <a:pPr marL="228600" indent="-228600" algn="l" defTabSz="457200" rtl="0" eaLnBrk="1" latinLnBrk="0" hangingPunct="1">
                        <a:spcBef>
                          <a:spcPts val="200"/>
                        </a:spcBef>
                        <a:spcAft>
                          <a:spcPts val="200"/>
                        </a:spcAft>
                        <a:buFont typeface="+mj-lt"/>
                        <a:buAutoNum type="arabicPeriod" startAt="2"/>
                      </a:pPr>
                      <a:r>
                        <a:rPr lang="en-US" sz="1050" kern="1200" dirty="0" smtClean="0">
                          <a:solidFill>
                            <a:schemeClr val="dk1"/>
                          </a:solidFill>
                          <a:latin typeface="Calibri" panose="020F0502020204030204" pitchFamily="34" charset="0"/>
                          <a:ea typeface="+mn-ea"/>
                          <a:cs typeface="+mn-cs"/>
                        </a:rPr>
                        <a:t>Solar and Galactic Protons</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BEEDC"/>
                    </a:solidFill>
                  </a:tcPr>
                </a:tc>
              </a:tr>
              <a:tr h="40444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200" b="1" dirty="0" smtClean="0">
                          <a:solidFill>
                            <a:srgbClr val="FFFF00"/>
                          </a:solidFill>
                        </a:rPr>
                        <a:t>Magnetometer (MAG)</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gradFill>
                      <a:gsLst>
                        <a:gs pos="31000">
                          <a:srgbClr val="374D6B"/>
                        </a:gs>
                        <a:gs pos="2000">
                          <a:srgbClr val="EEECE1">
                            <a:lumMod val="50000"/>
                          </a:srgbClr>
                        </a:gs>
                      </a:gsLst>
                      <a:lin ang="16200000" scaled="1"/>
                    </a:gradFill>
                  </a:tcPr>
                </a:tc>
              </a:tr>
              <a:tr h="29161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228600" indent="-228600">
                        <a:buFont typeface="+mj-lt"/>
                        <a:buAutoNum type="arabicPeriod" startAt="7"/>
                      </a:pPr>
                      <a:r>
                        <a:rPr lang="en-US" sz="1050" dirty="0" smtClean="0"/>
                        <a:t>Geomagnetic Field</a:t>
                      </a:r>
                      <a:endParaRPr lang="en-US" sz="105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BEEDC"/>
                    </a:solidFill>
                  </a:tcPr>
                </a:tc>
              </a:tr>
              <a:tr h="55985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200" b="1" dirty="0" smtClean="0">
                          <a:solidFill>
                            <a:srgbClr val="FFFF00"/>
                          </a:solidFill>
                        </a:rPr>
                        <a:t>Extreme Ultraviolet</a:t>
                      </a:r>
                      <a:r>
                        <a:rPr lang="en-US" sz="1200" b="1" baseline="0" dirty="0" smtClean="0">
                          <a:solidFill>
                            <a:srgbClr val="FFFF00"/>
                          </a:solidFill>
                        </a:rPr>
                        <a:t> and X-ray Irradiance Suite (EXIS)</a:t>
                      </a:r>
                      <a:endParaRPr lang="en-US" sz="1200" b="1" dirty="0">
                        <a:solidFill>
                          <a:srgbClr val="FFFF00"/>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gradFill>
                      <a:gsLst>
                        <a:gs pos="31000">
                          <a:srgbClr val="374D6B"/>
                        </a:gs>
                        <a:gs pos="2000">
                          <a:srgbClr val="EEECE1">
                            <a:lumMod val="50000"/>
                          </a:srgbClr>
                        </a:gs>
                      </a:gsLst>
                      <a:lin ang="16200000" scaled="1"/>
                    </a:gradFill>
                  </a:tcPr>
                </a:tc>
              </a:tr>
              <a:tr h="43774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228600" indent="-228600">
                        <a:buFont typeface="+mj-lt"/>
                        <a:buAutoNum type="arabicPeriod" startAt="8"/>
                      </a:pPr>
                      <a:r>
                        <a:rPr lang="en-US" sz="1050" dirty="0" smtClean="0"/>
                        <a:t>Solar Flux: EUV</a:t>
                      </a:r>
                    </a:p>
                    <a:p>
                      <a:pPr marL="228600" indent="-228600">
                        <a:buFont typeface="+mj-lt"/>
                        <a:buAutoNum type="arabicPeriod" startAt="8"/>
                      </a:pPr>
                      <a:r>
                        <a:rPr lang="en-US" sz="1050" dirty="0" smtClean="0"/>
                        <a:t>Solar Flux: X-ray Irradiance</a:t>
                      </a:r>
                      <a:endParaRPr lang="en-US" sz="105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BEEDC"/>
                    </a:solidFill>
                  </a:tcPr>
                </a:tc>
              </a:tr>
              <a:tr h="55032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200" b="1" dirty="0" smtClean="0">
                          <a:solidFill>
                            <a:srgbClr val="FFFF00"/>
                          </a:solidFill>
                        </a:rPr>
                        <a:t>Solar Ultraviolet Imager (SUVI)</a:t>
                      </a:r>
                      <a:endParaRPr lang="en-US" sz="1200" b="1" dirty="0">
                        <a:solidFill>
                          <a:srgbClr val="FFFF00"/>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gradFill>
                      <a:gsLst>
                        <a:gs pos="31000">
                          <a:srgbClr val="374D6B"/>
                        </a:gs>
                        <a:gs pos="2000">
                          <a:srgbClr val="EEECE1">
                            <a:lumMod val="50000"/>
                          </a:srgbClr>
                        </a:gs>
                      </a:gsLst>
                      <a:lin ang="16200000" scaled="1"/>
                    </a:gradFill>
                  </a:tcPr>
                </a:tc>
              </a:tr>
              <a:tr h="55429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228600" marR="0" lvl="1" indent="-228600" algn="l" defTabSz="914400" rtl="0" eaLnBrk="1" fontAlgn="auto" latinLnBrk="0" hangingPunct="1">
                        <a:lnSpc>
                          <a:spcPct val="100000"/>
                        </a:lnSpc>
                        <a:spcBef>
                          <a:spcPts val="0"/>
                        </a:spcBef>
                        <a:spcAft>
                          <a:spcPts val="0"/>
                        </a:spcAft>
                        <a:buClrTx/>
                        <a:buSzTx/>
                        <a:buFont typeface="+mj-lt"/>
                        <a:buAutoNum type="arabicPeriod" startAt="10"/>
                        <a:tabLst/>
                        <a:defRPr/>
                      </a:pPr>
                      <a:r>
                        <a:rPr lang="en-US" sz="1050" kern="0" noProof="0" dirty="0" smtClean="0">
                          <a:latin typeface="Calibri" panose="020F0502020204030204" pitchFamily="34" charset="0"/>
                        </a:rPr>
                        <a:t>Solar Imagery (X-ray): coronal holes,</a:t>
                      </a:r>
                      <a:r>
                        <a:rPr lang="en-US" sz="1050" kern="0" baseline="0" noProof="0" dirty="0" smtClean="0">
                          <a:latin typeface="Calibri" panose="020F0502020204030204" pitchFamily="34" charset="0"/>
                        </a:rPr>
                        <a:t> s</a:t>
                      </a:r>
                      <a:r>
                        <a:rPr lang="en-US" sz="1050" kern="0" noProof="0" dirty="0" smtClean="0">
                          <a:latin typeface="Calibri" panose="020F0502020204030204" pitchFamily="34" charset="0"/>
                        </a:rPr>
                        <a:t>olar</a:t>
                      </a:r>
                      <a:r>
                        <a:rPr lang="en-US" sz="1050" kern="0" baseline="0" noProof="0" dirty="0" smtClean="0">
                          <a:latin typeface="Calibri" panose="020F0502020204030204" pitchFamily="34" charset="0"/>
                        </a:rPr>
                        <a:t> </a:t>
                      </a:r>
                      <a:r>
                        <a:rPr lang="en-US" sz="1050" kern="0" noProof="0" dirty="0" smtClean="0">
                          <a:latin typeface="Calibri" panose="020F0502020204030204" pitchFamily="34" charset="0"/>
                        </a:rPr>
                        <a:t>flares,</a:t>
                      </a:r>
                      <a:r>
                        <a:rPr lang="en-US" sz="1050" kern="0" baseline="0" noProof="0" dirty="0" smtClean="0">
                          <a:latin typeface="Calibri" panose="020F0502020204030204" pitchFamily="34" charset="0"/>
                        </a:rPr>
                        <a:t> </a:t>
                      </a:r>
                      <a:r>
                        <a:rPr lang="en-US" sz="1050" kern="0" noProof="0" dirty="0" smtClean="0">
                          <a:latin typeface="Calibri" panose="020F0502020204030204" pitchFamily="34" charset="0"/>
                        </a:rPr>
                        <a:t>coronal mass ejection source regions</a:t>
                      </a:r>
                      <a:endParaRPr lang="en-US" sz="1050" kern="0" dirty="0" smtClean="0">
                        <a:latin typeface="Calibri" panose="020F050202020403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BEEDC"/>
                    </a:solidFill>
                  </a:tcPr>
                </a:tc>
              </a:tr>
            </a:tbl>
          </a:graphicData>
        </a:graphic>
      </p:graphicFrame>
      <p:graphicFrame>
        <p:nvGraphicFramePr>
          <p:cNvPr id="7" name="Table 6"/>
          <p:cNvGraphicFramePr>
            <a:graphicFrameLocks noGrp="1"/>
          </p:cNvGraphicFramePr>
          <p:nvPr>
            <p:extLst/>
          </p:nvPr>
        </p:nvGraphicFramePr>
        <p:xfrm>
          <a:off x="6400800" y="793780"/>
          <a:ext cx="2590800" cy="5433059"/>
        </p:xfrm>
        <a:graphic>
          <a:graphicData uri="http://schemas.openxmlformats.org/drawingml/2006/table">
            <a:tbl>
              <a:tblPr firstRow="1" bandRow="1"/>
              <a:tblGrid>
                <a:gridCol w="2590800"/>
              </a:tblGrid>
              <a:tr h="38099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200" b="1" dirty="0" smtClean="0">
                          <a:solidFill>
                            <a:srgbClr val="FFFF00"/>
                          </a:solidFill>
                        </a:rPr>
                        <a:t>Advanced Baseline</a:t>
                      </a:r>
                      <a:r>
                        <a:rPr lang="en-US" sz="1200" b="1" baseline="0" dirty="0" smtClean="0">
                          <a:solidFill>
                            <a:srgbClr val="FFFF00"/>
                          </a:solidFill>
                        </a:rPr>
                        <a:t> Imager (ABI) </a:t>
                      </a:r>
                      <a:endParaRPr lang="en-US" sz="1200" b="1" dirty="0">
                        <a:solidFill>
                          <a:srgbClr val="FFFF00"/>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gradFill>
                      <a:gsLst>
                        <a:gs pos="31000">
                          <a:srgbClr val="374D6B"/>
                        </a:gs>
                        <a:gs pos="2000">
                          <a:srgbClr val="EEECE1">
                            <a:lumMod val="50000"/>
                          </a:srgbClr>
                        </a:gs>
                      </a:gsLst>
                      <a:lin ang="16200000" scaled="1"/>
                    </a:gradFill>
                  </a:tcPr>
                </a:tc>
              </a:tr>
              <a:tr h="62090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0"/>
                        </a:spcAft>
                      </a:pPr>
                      <a:r>
                        <a:rPr lang="en-US" sz="1050" dirty="0" smtClean="0"/>
                        <a:t>Absorbed Shortwave Radiation:</a:t>
                      </a:r>
                      <a:r>
                        <a:rPr lang="en-US" sz="1050" baseline="0" dirty="0" smtClean="0"/>
                        <a:t> Surface</a:t>
                      </a:r>
                    </a:p>
                    <a:p>
                      <a:pPr>
                        <a:spcAft>
                          <a:spcPts val="0"/>
                        </a:spcAft>
                      </a:pPr>
                      <a:r>
                        <a:rPr lang="en-US" sz="1050" baseline="0" dirty="0" smtClean="0"/>
                        <a:t>Aerosol Particle Size</a:t>
                      </a:r>
                    </a:p>
                    <a:p>
                      <a:pPr>
                        <a:spcAft>
                          <a:spcPts val="0"/>
                        </a:spcAft>
                      </a:pPr>
                      <a:r>
                        <a:rPr lang="en-US" sz="1050" baseline="0" dirty="0" smtClean="0"/>
                        <a:t>Aircraft Icing Threat</a:t>
                      </a:r>
                    </a:p>
                    <a:p>
                      <a:pPr>
                        <a:spcAft>
                          <a:spcPts val="0"/>
                        </a:spcAft>
                      </a:pPr>
                      <a:r>
                        <a:rPr lang="en-US" sz="1050" baseline="0" dirty="0" smtClean="0"/>
                        <a:t>Cloud Ice Water Path</a:t>
                      </a:r>
                    </a:p>
                    <a:p>
                      <a:pPr>
                        <a:spcAft>
                          <a:spcPts val="0"/>
                        </a:spcAft>
                      </a:pPr>
                      <a:r>
                        <a:rPr lang="en-US" sz="1050" baseline="0" dirty="0" smtClean="0"/>
                        <a:t>Cloud Layers/Heights</a:t>
                      </a:r>
                    </a:p>
                    <a:p>
                      <a:pPr>
                        <a:spcAft>
                          <a:spcPts val="0"/>
                        </a:spcAft>
                      </a:pPr>
                      <a:r>
                        <a:rPr lang="en-US" sz="1050" baseline="0" dirty="0" smtClean="0"/>
                        <a:t>Cloud Liquid Water</a:t>
                      </a:r>
                    </a:p>
                    <a:p>
                      <a:pPr>
                        <a:spcAft>
                          <a:spcPts val="0"/>
                        </a:spcAft>
                      </a:pPr>
                      <a:r>
                        <a:rPr lang="en-US" sz="1050" baseline="0" dirty="0" smtClean="0"/>
                        <a:t>Cloud Type</a:t>
                      </a:r>
                    </a:p>
                    <a:p>
                      <a:pPr>
                        <a:spcAft>
                          <a:spcPts val="0"/>
                        </a:spcAft>
                      </a:pPr>
                      <a:r>
                        <a:rPr lang="en-US" sz="1050" baseline="0" dirty="0" smtClean="0"/>
                        <a:t>Convective Initiation</a:t>
                      </a:r>
                    </a:p>
                    <a:p>
                      <a:pPr>
                        <a:spcAft>
                          <a:spcPts val="0"/>
                        </a:spcAft>
                      </a:pPr>
                      <a:r>
                        <a:rPr lang="en-US" sz="1050" baseline="0" dirty="0" smtClean="0"/>
                        <a:t>Currents</a:t>
                      </a:r>
                    </a:p>
                    <a:p>
                      <a:pPr>
                        <a:spcAft>
                          <a:spcPts val="0"/>
                        </a:spcAft>
                      </a:pPr>
                      <a:r>
                        <a:rPr lang="en-US" sz="1050" baseline="0" dirty="0" smtClean="0"/>
                        <a:t>Currents: Offshore</a:t>
                      </a:r>
                    </a:p>
                    <a:p>
                      <a:pPr>
                        <a:spcAft>
                          <a:spcPts val="0"/>
                        </a:spcAft>
                      </a:pPr>
                      <a:r>
                        <a:rPr lang="en-US" sz="1050" baseline="0" dirty="0" smtClean="0"/>
                        <a:t>Downward Longwave Radiation: Surface</a:t>
                      </a:r>
                    </a:p>
                    <a:p>
                      <a:pPr>
                        <a:spcAft>
                          <a:spcPts val="0"/>
                        </a:spcAft>
                      </a:pPr>
                      <a:r>
                        <a:rPr lang="en-US" sz="1050" baseline="0" dirty="0" smtClean="0"/>
                        <a:t>Enhanced “V”/Overshooting Top Detection</a:t>
                      </a:r>
                    </a:p>
                    <a:p>
                      <a:pPr>
                        <a:spcAft>
                          <a:spcPts val="0"/>
                        </a:spcAft>
                      </a:pPr>
                      <a:r>
                        <a:rPr lang="en-US" sz="1050" baseline="0" dirty="0" smtClean="0"/>
                        <a:t>Flood/Standing Water</a:t>
                      </a:r>
                    </a:p>
                    <a:p>
                      <a:pPr>
                        <a:spcAft>
                          <a:spcPts val="0"/>
                        </a:spcAft>
                      </a:pPr>
                      <a:r>
                        <a:rPr lang="en-US" sz="1050" baseline="0" dirty="0" smtClean="0"/>
                        <a:t>Ice Cover</a:t>
                      </a:r>
                    </a:p>
                    <a:p>
                      <a:pPr>
                        <a:spcAft>
                          <a:spcPts val="0"/>
                        </a:spcAft>
                      </a:pPr>
                      <a:r>
                        <a:rPr lang="en-US" sz="1050" baseline="0" dirty="0" smtClean="0"/>
                        <a:t>Low Cloud and Fog</a:t>
                      </a:r>
                    </a:p>
                    <a:p>
                      <a:pPr>
                        <a:spcAft>
                          <a:spcPts val="0"/>
                        </a:spcAft>
                      </a:pPr>
                      <a:r>
                        <a:rPr lang="en-US" sz="1050" baseline="0" dirty="0" smtClean="0"/>
                        <a:t>Ozone Total</a:t>
                      </a:r>
                    </a:p>
                    <a:p>
                      <a:pPr>
                        <a:spcAft>
                          <a:spcPts val="0"/>
                        </a:spcAft>
                      </a:pPr>
                      <a:r>
                        <a:rPr lang="en-US" sz="1050" baseline="0" dirty="0" smtClean="0"/>
                        <a:t>Probability of Rainfall</a:t>
                      </a:r>
                    </a:p>
                    <a:p>
                      <a:pPr>
                        <a:spcAft>
                          <a:spcPts val="0"/>
                        </a:spcAft>
                      </a:pPr>
                      <a:r>
                        <a:rPr lang="en-US" sz="1050" baseline="0" dirty="0" smtClean="0"/>
                        <a:t>Rainfall Potential</a:t>
                      </a:r>
                    </a:p>
                    <a:p>
                      <a:pPr>
                        <a:spcAft>
                          <a:spcPts val="0"/>
                        </a:spcAft>
                      </a:pPr>
                      <a:r>
                        <a:rPr lang="en-US" sz="1050" baseline="0" dirty="0" smtClean="0"/>
                        <a:t>Sea and Lake Ice: Age</a:t>
                      </a:r>
                    </a:p>
                    <a:p>
                      <a:pPr>
                        <a:spcAft>
                          <a:spcPts val="0"/>
                        </a:spcAft>
                      </a:pPr>
                      <a:r>
                        <a:rPr lang="en-US" sz="1050" baseline="0" dirty="0" smtClean="0"/>
                        <a:t>Sea and Lake Ice: Concentration</a:t>
                      </a:r>
                    </a:p>
                    <a:p>
                      <a:pPr>
                        <a:spcAft>
                          <a:spcPts val="0"/>
                        </a:spcAft>
                      </a:pPr>
                      <a:r>
                        <a:rPr lang="en-US" sz="1050" baseline="0" dirty="0" smtClean="0"/>
                        <a:t>Sea and Lake Ice: Motion</a:t>
                      </a:r>
                    </a:p>
                    <a:p>
                      <a:pPr>
                        <a:spcAft>
                          <a:spcPts val="0"/>
                        </a:spcAft>
                      </a:pPr>
                      <a:r>
                        <a:rPr lang="en-US" sz="1050" baseline="0" dirty="0" smtClean="0"/>
                        <a:t>Snow Depth (Over Plains)</a:t>
                      </a:r>
                    </a:p>
                    <a:p>
                      <a:pPr>
                        <a:spcAft>
                          <a:spcPts val="0"/>
                        </a:spcAft>
                      </a:pPr>
                      <a:r>
                        <a:rPr lang="en-US" sz="1050" baseline="0" dirty="0" smtClean="0"/>
                        <a:t>SO</a:t>
                      </a:r>
                      <a:r>
                        <a:rPr lang="en-US" sz="1050" baseline="-25000" dirty="0" smtClean="0"/>
                        <a:t>2 </a:t>
                      </a:r>
                      <a:r>
                        <a:rPr lang="en-US" sz="1050" baseline="0" dirty="0" smtClean="0"/>
                        <a:t>Detection</a:t>
                      </a:r>
                    </a:p>
                    <a:p>
                      <a:pPr>
                        <a:spcAft>
                          <a:spcPts val="0"/>
                        </a:spcAft>
                      </a:pPr>
                      <a:r>
                        <a:rPr lang="en-US" sz="1050" baseline="0" dirty="0" smtClean="0"/>
                        <a:t>Surface Albedo</a:t>
                      </a:r>
                    </a:p>
                    <a:p>
                      <a:pPr>
                        <a:spcAft>
                          <a:spcPts val="0"/>
                        </a:spcAft>
                      </a:pPr>
                      <a:r>
                        <a:rPr lang="en-US" sz="1050" baseline="0" dirty="0" smtClean="0"/>
                        <a:t>Surface Emissivity</a:t>
                      </a:r>
                    </a:p>
                    <a:p>
                      <a:pPr>
                        <a:spcAft>
                          <a:spcPts val="0"/>
                        </a:spcAft>
                      </a:pPr>
                      <a:r>
                        <a:rPr lang="en-US" sz="1050" baseline="0" dirty="0" smtClean="0"/>
                        <a:t>Tropopause Folding Turbulence Prediction</a:t>
                      </a:r>
                    </a:p>
                    <a:p>
                      <a:pPr>
                        <a:spcAft>
                          <a:spcPts val="0"/>
                        </a:spcAft>
                      </a:pPr>
                      <a:r>
                        <a:rPr lang="en-US" sz="1050" baseline="0" dirty="0" smtClean="0"/>
                        <a:t>Upward Longwave Radiation: Surface</a:t>
                      </a:r>
                    </a:p>
                    <a:p>
                      <a:pPr>
                        <a:spcAft>
                          <a:spcPts val="0"/>
                        </a:spcAft>
                      </a:pPr>
                      <a:r>
                        <a:rPr lang="en-US" sz="1050" baseline="0" dirty="0" smtClean="0"/>
                        <a:t>Upward Longwave Radiation: TOA</a:t>
                      </a:r>
                    </a:p>
                    <a:p>
                      <a:pPr>
                        <a:spcAft>
                          <a:spcPts val="0"/>
                        </a:spcAft>
                      </a:pPr>
                      <a:r>
                        <a:rPr lang="en-US" sz="1050" baseline="0" dirty="0" smtClean="0"/>
                        <a:t>Vegetation Fraction: Green</a:t>
                      </a:r>
                    </a:p>
                    <a:p>
                      <a:pPr>
                        <a:spcAft>
                          <a:spcPts val="0"/>
                        </a:spcAft>
                      </a:pPr>
                      <a:r>
                        <a:rPr lang="en-US" sz="1050" baseline="0" dirty="0" smtClean="0"/>
                        <a:t>Vegetation Index</a:t>
                      </a:r>
                    </a:p>
                    <a:p>
                      <a:pPr>
                        <a:spcAft>
                          <a:spcPts val="0"/>
                        </a:spcAft>
                      </a:pPr>
                      <a:r>
                        <a:rPr lang="en-US" sz="1050" baseline="0" dirty="0" smtClean="0"/>
                        <a:t>Visibility</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r>
            </a:tbl>
          </a:graphicData>
        </a:graphic>
      </p:graphicFrame>
      <p:cxnSp>
        <p:nvCxnSpPr>
          <p:cNvPr id="8" name="Straight Connector 7"/>
          <p:cNvCxnSpPr/>
          <p:nvPr/>
        </p:nvCxnSpPr>
        <p:spPr>
          <a:xfrm>
            <a:off x="6313311" y="815814"/>
            <a:ext cx="0" cy="5852160"/>
          </a:xfrm>
          <a:prstGeom prst="line">
            <a:avLst/>
          </a:prstGeom>
          <a:noFill/>
          <a:ln w="28575" cap="flat" cmpd="sng" algn="ctr">
            <a:solidFill>
              <a:srgbClr val="4F81BD">
                <a:shade val="95000"/>
                <a:satMod val="105000"/>
              </a:srgbClr>
            </a:solidFill>
            <a:prstDash val="solid"/>
          </a:ln>
          <a:effectLst/>
        </p:spPr>
      </p:cxnSp>
      <p:sp>
        <p:nvSpPr>
          <p:cNvPr id="9" name="TextBox 8"/>
          <p:cNvSpPr txBox="1"/>
          <p:nvPr/>
        </p:nvSpPr>
        <p:spPr>
          <a:xfrm>
            <a:off x="152400" y="515176"/>
            <a:ext cx="6019800" cy="338554"/>
          </a:xfrm>
          <a:prstGeom prst="rect">
            <a:avLst/>
          </a:prstGeom>
          <a:noFill/>
        </p:spPr>
        <p:txBody>
          <a:bodyPr wrap="square" rtlCol="0">
            <a:spAutoFit/>
          </a:bodyPr>
          <a:lstStyle/>
          <a:p>
            <a:pPr algn="ctr" defTabSz="914400"/>
            <a:r>
              <a:rPr lang="en-US" sz="1600" b="1" dirty="0" smtClean="0">
                <a:solidFill>
                  <a:prstClr val="black"/>
                </a:solidFill>
                <a:latin typeface="Calibri"/>
              </a:rPr>
              <a:t>Baseline Products</a:t>
            </a:r>
            <a:endParaRPr lang="en-US" sz="1600" b="1" dirty="0">
              <a:solidFill>
                <a:prstClr val="black"/>
              </a:solidFill>
              <a:latin typeface="Calibri"/>
            </a:endParaRPr>
          </a:p>
        </p:txBody>
      </p:sp>
      <p:sp>
        <p:nvSpPr>
          <p:cNvPr id="10" name="TextBox 9"/>
          <p:cNvSpPr txBox="1"/>
          <p:nvPr/>
        </p:nvSpPr>
        <p:spPr>
          <a:xfrm>
            <a:off x="6433073" y="515176"/>
            <a:ext cx="2560320" cy="338554"/>
          </a:xfrm>
          <a:prstGeom prst="rect">
            <a:avLst/>
          </a:prstGeom>
          <a:noFill/>
        </p:spPr>
        <p:txBody>
          <a:bodyPr wrap="square" rtlCol="0">
            <a:spAutoFit/>
          </a:bodyPr>
          <a:lstStyle/>
          <a:p>
            <a:pPr algn="ctr" defTabSz="914400"/>
            <a:r>
              <a:rPr lang="en-US" sz="1600" b="1" dirty="0" smtClean="0">
                <a:solidFill>
                  <a:prstClr val="black"/>
                </a:solidFill>
                <a:latin typeface="Calibri"/>
              </a:rPr>
              <a:t>Future Capabilities</a:t>
            </a:r>
            <a:endParaRPr lang="en-US" sz="1600" b="1" dirty="0">
              <a:solidFill>
                <a:prstClr val="black"/>
              </a:solidFill>
              <a:latin typeface="Calibri"/>
            </a:endParaRPr>
          </a:p>
        </p:txBody>
      </p:sp>
      <p:sp>
        <p:nvSpPr>
          <p:cNvPr id="11" name="Rounded Rectangle 10"/>
          <p:cNvSpPr/>
          <p:nvPr/>
        </p:nvSpPr>
        <p:spPr>
          <a:xfrm>
            <a:off x="152400" y="1784380"/>
            <a:ext cx="2438400" cy="152400"/>
          </a:xfrm>
          <a:prstGeom prst="round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2" name="Rounded Rectangle 11"/>
          <p:cNvSpPr/>
          <p:nvPr/>
        </p:nvSpPr>
        <p:spPr>
          <a:xfrm>
            <a:off x="6433073" y="4908580"/>
            <a:ext cx="2438400" cy="152400"/>
          </a:xfrm>
          <a:prstGeom prst="roundRect">
            <a:avLst/>
          </a:prstGeom>
          <a:no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3" name="Rounded Rectangle 12"/>
          <p:cNvSpPr/>
          <p:nvPr/>
        </p:nvSpPr>
        <p:spPr>
          <a:xfrm>
            <a:off x="6433851" y="3471797"/>
            <a:ext cx="2438400" cy="152400"/>
          </a:xfrm>
          <a:prstGeom prst="roundRect">
            <a:avLst/>
          </a:prstGeom>
          <a:noFill/>
          <a:ln w="25400" cap="flat" cmpd="sng" algn="ctr">
            <a:solidFill>
              <a:srgbClr val="0000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4" name="Rounded Rectangle 13"/>
          <p:cNvSpPr/>
          <p:nvPr/>
        </p:nvSpPr>
        <p:spPr>
          <a:xfrm>
            <a:off x="6433851" y="4091495"/>
            <a:ext cx="2438400" cy="498996"/>
          </a:xfrm>
          <a:prstGeom prst="roundRect">
            <a:avLst/>
          </a:prstGeom>
          <a:noFill/>
          <a:ln w="25400" cap="flat" cmpd="sng" algn="ctr">
            <a:solidFill>
              <a:srgbClr val="0000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5" name="Rounded Rectangle 14"/>
          <p:cNvSpPr/>
          <p:nvPr/>
        </p:nvSpPr>
        <p:spPr>
          <a:xfrm>
            <a:off x="6443949" y="1860580"/>
            <a:ext cx="2438400" cy="152400"/>
          </a:xfrm>
          <a:prstGeom prst="roundRect">
            <a:avLst/>
          </a:prstGeom>
          <a:noFill/>
          <a:ln w="25400" cap="flat" cmpd="sng" algn="ctr">
            <a:solidFill>
              <a:srgbClr val="0000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6" name="Rounded Rectangle 15"/>
          <p:cNvSpPr/>
          <p:nvPr/>
        </p:nvSpPr>
        <p:spPr>
          <a:xfrm>
            <a:off x="6443949" y="1381346"/>
            <a:ext cx="2438400" cy="152400"/>
          </a:xfrm>
          <a:prstGeom prst="roundRect">
            <a:avLst/>
          </a:prstGeom>
          <a:noFill/>
          <a:ln w="25400" cap="flat" cmpd="sng" algn="ctr">
            <a:solidFill>
              <a:srgbClr val="0000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7" name="Rounded Rectangle 16"/>
          <p:cNvSpPr/>
          <p:nvPr/>
        </p:nvSpPr>
        <p:spPr>
          <a:xfrm>
            <a:off x="321970" y="6066575"/>
            <a:ext cx="2651760" cy="152400"/>
          </a:xfrm>
          <a:prstGeom prst="roundRect">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sysClr val="windowText" lastClr="000000"/>
                </a:solidFill>
                <a:effectLst/>
                <a:uLnTx/>
                <a:uFillTx/>
                <a:latin typeface="Calibri"/>
                <a:ea typeface="+mn-ea"/>
                <a:cs typeface="+mn-cs"/>
              </a:rPr>
              <a:t>GOES-R Key Performance Parameters</a:t>
            </a:r>
          </a:p>
        </p:txBody>
      </p:sp>
      <p:sp>
        <p:nvSpPr>
          <p:cNvPr id="18" name="Rounded Rectangle 17"/>
          <p:cNvSpPr/>
          <p:nvPr/>
        </p:nvSpPr>
        <p:spPr>
          <a:xfrm>
            <a:off x="320453" y="6262462"/>
            <a:ext cx="2651760" cy="152400"/>
          </a:xfrm>
          <a:prstGeom prst="roundRect">
            <a:avLst/>
          </a:prstGeom>
          <a:solidFill>
            <a:sysClr val="window" lastClr="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sysClr val="windowText" lastClr="000000"/>
                </a:solidFill>
                <a:effectLst/>
                <a:uLnTx/>
                <a:uFillTx/>
                <a:latin typeface="Calibri"/>
                <a:ea typeface="+mn-ea"/>
                <a:cs typeface="+mn-cs"/>
              </a:rPr>
              <a:t>Added to Baseline, required for Snow Cover</a:t>
            </a:r>
          </a:p>
        </p:txBody>
      </p:sp>
      <p:sp>
        <p:nvSpPr>
          <p:cNvPr id="19" name="Rounded Rectangle 18"/>
          <p:cNvSpPr/>
          <p:nvPr/>
        </p:nvSpPr>
        <p:spPr>
          <a:xfrm>
            <a:off x="3048000" y="6255607"/>
            <a:ext cx="2651760" cy="152400"/>
          </a:xfrm>
          <a:prstGeom prst="roundRect">
            <a:avLst/>
          </a:prstGeom>
          <a:solidFill>
            <a:sysClr val="window" lastClr="FFFFFF"/>
          </a:solidFill>
          <a:ln w="25400" cap="flat" cmpd="sng" algn="ctr">
            <a:solidFill>
              <a:srgbClr val="CC00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sysClr val="windowText" lastClr="000000"/>
                </a:solidFill>
                <a:effectLst/>
                <a:uLnTx/>
                <a:uFillTx/>
                <a:latin typeface="Calibri"/>
                <a:ea typeface="+mn-ea"/>
                <a:cs typeface="+mn-cs"/>
              </a:rPr>
              <a:t>Prospective Prototype Wrapped Algorithms</a:t>
            </a:r>
          </a:p>
        </p:txBody>
      </p:sp>
      <p:sp>
        <p:nvSpPr>
          <p:cNvPr id="20" name="Rounded Rectangle 19"/>
          <p:cNvSpPr/>
          <p:nvPr/>
        </p:nvSpPr>
        <p:spPr>
          <a:xfrm>
            <a:off x="3051810" y="6065107"/>
            <a:ext cx="2651760" cy="152400"/>
          </a:xfrm>
          <a:prstGeom prst="roundRect">
            <a:avLst/>
          </a:prstGeom>
          <a:solidFill>
            <a:sysClr val="window" lastClr="FFFFFF"/>
          </a:solidFill>
          <a:ln w="25400" cap="flat" cmpd="sng" algn="ctr">
            <a:solidFill>
              <a:srgbClr val="0000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sysClr val="windowText" lastClr="000000"/>
                </a:solidFill>
                <a:effectLst/>
                <a:uLnTx/>
                <a:uFillTx/>
                <a:latin typeface="Calibri"/>
                <a:ea typeface="+mn-ea"/>
                <a:cs typeface="+mn-cs"/>
              </a:rPr>
              <a:t>Prospective Post-Handover Implementation</a:t>
            </a:r>
          </a:p>
        </p:txBody>
      </p:sp>
      <p:sp>
        <p:nvSpPr>
          <p:cNvPr id="21" name="Rounded Rectangle 20"/>
          <p:cNvSpPr/>
          <p:nvPr/>
        </p:nvSpPr>
        <p:spPr>
          <a:xfrm>
            <a:off x="6433073" y="6463680"/>
            <a:ext cx="2449276" cy="152400"/>
          </a:xfrm>
          <a:prstGeom prst="roundRect">
            <a:avLst/>
          </a:prstGeom>
          <a:noFill/>
          <a:ln w="25400" cap="flat" cmpd="sng" algn="ctr">
            <a:solidFill>
              <a:srgbClr val="CC00CC"/>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sysClr val="windowText" lastClr="000000"/>
                </a:solidFill>
                <a:effectLst/>
                <a:uLnTx/>
                <a:uFillTx/>
                <a:latin typeface="Calibri"/>
                <a:ea typeface="+mn-ea"/>
                <a:cs typeface="+mn-cs"/>
              </a:rPr>
              <a:t>2015 NMSC</a:t>
            </a:r>
            <a:r>
              <a:rPr kumimoji="0" lang="en-US" sz="1050" b="0" i="0" u="none" strike="noStrike" kern="0" cap="none" spc="0" normalizeH="0" noProof="0" dirty="0" smtClean="0">
                <a:ln>
                  <a:noFill/>
                </a:ln>
                <a:solidFill>
                  <a:sysClr val="windowText" lastClr="000000"/>
                </a:solidFill>
                <a:effectLst/>
                <a:uLnTx/>
                <a:uFillTx/>
                <a:latin typeface="Calibri"/>
                <a:ea typeface="+mn-ea"/>
                <a:cs typeface="+mn-cs"/>
              </a:rPr>
              <a:t> – Convective Initiation</a:t>
            </a:r>
            <a:endParaRPr kumimoji="0" lang="en-US" sz="1050" b="0" i="0" u="none" strike="noStrike" kern="0" cap="none" spc="0" normalizeH="0" baseline="0" noProof="0" dirty="0" smtClean="0">
              <a:ln>
                <a:noFill/>
              </a:ln>
              <a:solidFill>
                <a:sysClr val="windowText" lastClr="000000"/>
              </a:solidFill>
              <a:effectLst/>
              <a:uLnTx/>
              <a:uFillTx/>
              <a:latin typeface="Calibri"/>
              <a:ea typeface="+mn-ea"/>
              <a:cs typeface="+mn-cs"/>
            </a:endParaRPr>
          </a:p>
        </p:txBody>
      </p:sp>
      <p:sp>
        <p:nvSpPr>
          <p:cNvPr id="22" name="Rounded Rectangle 21"/>
          <p:cNvSpPr/>
          <p:nvPr/>
        </p:nvSpPr>
        <p:spPr>
          <a:xfrm>
            <a:off x="6436883" y="6284610"/>
            <a:ext cx="2449276" cy="152400"/>
          </a:xfrm>
          <a:prstGeom prst="roundRect">
            <a:avLst/>
          </a:prstGeom>
          <a:noFill/>
          <a:ln w="25400" cap="flat" cmpd="sng" algn="ctr">
            <a:solidFill>
              <a:srgbClr val="CC00CC"/>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US" sz="1050" kern="0" dirty="0" smtClean="0">
                <a:solidFill>
                  <a:sysClr val="windowText" lastClr="000000"/>
                </a:solidFill>
                <a:latin typeface="Calibri"/>
              </a:rPr>
              <a:t>2015 CIMSS - Probability of Severe </a:t>
            </a:r>
            <a:r>
              <a:rPr lang="en-US" sz="1050" kern="0" dirty="0" err="1" smtClean="0">
                <a:solidFill>
                  <a:sysClr val="windowText" lastClr="000000"/>
                </a:solidFill>
                <a:latin typeface="Calibri"/>
              </a:rPr>
              <a:t>Wx</a:t>
            </a:r>
            <a:endParaRPr kumimoji="0" lang="en-US" sz="1050" b="0" i="0" u="none" strike="noStrike" kern="0" cap="none" spc="0" normalizeH="0" baseline="0" noProof="0" dirty="0" smtClean="0">
              <a:ln>
                <a:noFill/>
              </a:ln>
              <a:solidFill>
                <a:sysClr val="windowText" lastClr="000000"/>
              </a:solidFill>
              <a:effectLst/>
              <a:uLnTx/>
              <a:uFillTx/>
              <a:latin typeface="Calibri"/>
              <a:ea typeface="+mn-ea"/>
              <a:cs typeface="+mn-cs"/>
            </a:endParaRPr>
          </a:p>
        </p:txBody>
      </p:sp>
      <p:cxnSp>
        <p:nvCxnSpPr>
          <p:cNvPr id="23" name="Straight Connector 22"/>
          <p:cNvCxnSpPr/>
          <p:nvPr/>
        </p:nvCxnSpPr>
        <p:spPr>
          <a:xfrm flipH="1">
            <a:off x="6317121" y="6214584"/>
            <a:ext cx="2678289" cy="0"/>
          </a:xfrm>
          <a:prstGeom prst="line">
            <a:avLst/>
          </a:prstGeom>
          <a:noFill/>
          <a:ln w="28575" cap="flat" cmpd="sng" algn="ctr">
            <a:solidFill>
              <a:srgbClr val="4F81BD">
                <a:shade val="95000"/>
                <a:satMod val="105000"/>
              </a:srgbClr>
            </a:solidFill>
            <a:prstDash val="solid"/>
          </a:ln>
          <a:effectLst/>
        </p:spPr>
      </p:cxnSp>
    </p:spTree>
    <p:extLst>
      <p:ext uri="{BB962C8B-B14F-4D97-AF65-F5344CB8AC3E}">
        <p14:creationId xmlns:p14="http://schemas.microsoft.com/office/powerpoint/2010/main" val="2696543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1"/>
          </p:nvPr>
        </p:nvSpPr>
        <p:spPr>
          <a:xfrm>
            <a:off x="411238" y="1405465"/>
            <a:ext cx="8637666" cy="4995335"/>
          </a:xfrm>
        </p:spPr>
        <p:txBody>
          <a:bodyPr>
            <a:normAutofit lnSpcReduction="10000"/>
          </a:bodyPr>
          <a:lstStyle/>
          <a:p>
            <a:r>
              <a:rPr lang="en-US" sz="1800" dirty="0"/>
              <a:t>Goal of the Cal/Val Program is to have Provisional L1b </a:t>
            </a:r>
            <a:r>
              <a:rPr lang="en-US" sz="1800" dirty="0" smtClean="0"/>
              <a:t>(and CMI) and </a:t>
            </a:r>
            <a:r>
              <a:rPr lang="en-US" sz="1800" dirty="0"/>
              <a:t>Beta L2 data products at the Operations Handover to be held about 6 months post-launch</a:t>
            </a:r>
          </a:p>
          <a:p>
            <a:pPr lvl="1"/>
            <a:r>
              <a:rPr lang="en-US" sz="1800" dirty="0"/>
              <a:t>Provisional = Ready for users to assess in their applications for operational use</a:t>
            </a:r>
          </a:p>
          <a:p>
            <a:pPr lvl="1"/>
            <a:r>
              <a:rPr lang="en-US" sz="1800" dirty="0"/>
              <a:t>Beta = Product is minimally validated and may contain significant </a:t>
            </a:r>
            <a:r>
              <a:rPr lang="en-US" sz="1800" dirty="0" smtClean="0"/>
              <a:t>errors</a:t>
            </a:r>
          </a:p>
          <a:p>
            <a:pPr lvl="1"/>
            <a:endParaRPr lang="en-US" sz="1800" dirty="0"/>
          </a:p>
          <a:p>
            <a:r>
              <a:rPr lang="en-US" sz="1800" dirty="0"/>
              <a:t>Calibration Working Group (CWG) will conduct Post-Launch Performance Tests to calibrate and validate the L1B data products</a:t>
            </a:r>
          </a:p>
          <a:p>
            <a:pPr lvl="1"/>
            <a:r>
              <a:rPr lang="en-US" sz="1800" dirty="0" smtClean="0"/>
              <a:t>CWG will identify, report and collaborate with instrument vendors to resolve issues with ground segment algorithms</a:t>
            </a:r>
          </a:p>
          <a:p>
            <a:pPr lvl="1"/>
            <a:r>
              <a:rPr lang="en-US" sz="1800" dirty="0" smtClean="0"/>
              <a:t>CWG </a:t>
            </a:r>
            <a:r>
              <a:rPr lang="en-US" sz="1800" dirty="0"/>
              <a:t>will modify calibration tables as </a:t>
            </a:r>
            <a:r>
              <a:rPr lang="en-US" sz="1800" dirty="0" smtClean="0"/>
              <a:t>needed</a:t>
            </a:r>
          </a:p>
          <a:p>
            <a:pPr lvl="1"/>
            <a:endParaRPr lang="en-US" sz="1800" dirty="0"/>
          </a:p>
          <a:p>
            <a:r>
              <a:rPr lang="en-US" sz="1800" dirty="0"/>
              <a:t>Algorithm Working Group </a:t>
            </a:r>
            <a:r>
              <a:rPr lang="en-US" sz="1800" dirty="0" smtClean="0"/>
              <a:t>(AWG) will </a:t>
            </a:r>
            <a:r>
              <a:rPr lang="en-US" sz="1800" dirty="0"/>
              <a:t>also perform post-launch analyses to calibrate and validated the L2 data products</a:t>
            </a:r>
          </a:p>
          <a:p>
            <a:pPr lvl="1"/>
            <a:r>
              <a:rPr lang="en-US" sz="1800" dirty="0"/>
              <a:t>AWG will identify, report, and resolve issues with ground segment algorithms.</a:t>
            </a:r>
          </a:p>
          <a:p>
            <a:pPr lvl="1"/>
            <a:r>
              <a:rPr lang="en-US" sz="1800" dirty="0"/>
              <a:t>AWG will modify configuration tables as needed</a:t>
            </a:r>
            <a:r>
              <a:rPr lang="en-US" sz="1800" dirty="0" smtClean="0"/>
              <a:t>.</a:t>
            </a:r>
            <a:endParaRPr lang="en-US" sz="1800" dirty="0"/>
          </a:p>
        </p:txBody>
      </p:sp>
      <p:sp>
        <p:nvSpPr>
          <p:cNvPr id="2" name="Title 1"/>
          <p:cNvSpPr>
            <a:spLocks noGrp="1"/>
          </p:cNvSpPr>
          <p:nvPr>
            <p:ph type="title"/>
          </p:nvPr>
        </p:nvSpPr>
        <p:spPr>
          <a:xfrm>
            <a:off x="304800" y="245279"/>
            <a:ext cx="8229600" cy="821521"/>
          </a:xfrm>
        </p:spPr>
        <p:txBody>
          <a:bodyPr>
            <a:normAutofit fontScale="90000"/>
          </a:bodyPr>
          <a:lstStyle/>
          <a:p>
            <a:r>
              <a:rPr lang="en-US" dirty="0" smtClean="0"/>
              <a:t>GOES-R Calibration/Validation Program</a:t>
            </a:r>
            <a:endParaRPr lang="en-US" dirty="0"/>
          </a:p>
        </p:txBody>
      </p:sp>
      <p:sp>
        <p:nvSpPr>
          <p:cNvPr id="3" name="Slide Number Placeholder 2"/>
          <p:cNvSpPr>
            <a:spLocks noGrp="1"/>
          </p:cNvSpPr>
          <p:nvPr>
            <p:ph type="sldNum" sz="quarter" idx="4294967295"/>
          </p:nvPr>
        </p:nvSpPr>
        <p:spPr>
          <a:xfrm>
            <a:off x="7315200" y="6400800"/>
            <a:ext cx="1828800" cy="365125"/>
          </a:xfrm>
          <a:prstGeom prst="rect">
            <a:avLst/>
          </a:prstGeom>
        </p:spPr>
        <p:txBody>
          <a:bodyPr/>
          <a:lstStyle/>
          <a:p>
            <a:fld id="{97FA8124-9865-F141-9E48-75D99BBAEFD0}" type="slidenum">
              <a:rPr lang="en-US" smtClean="0"/>
              <a:pPr/>
              <a:t>16</a:t>
            </a:fld>
            <a:endParaRPr lang="en-US" dirty="0"/>
          </a:p>
        </p:txBody>
      </p:sp>
      <p:pic>
        <p:nvPicPr>
          <p:cNvPr id="5" name="Picture 4" descr="http://www.goes-r.gov/education/images/logos/Color/Small/GOES-R_logo_sma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4800" y="326136"/>
            <a:ext cx="962378" cy="614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168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237493" y="609601"/>
            <a:ext cx="1458669" cy="584775"/>
          </a:xfrm>
          <a:prstGeom prst="rect">
            <a:avLst/>
          </a:prstGeom>
          <a:noFill/>
        </p:spPr>
        <p:txBody>
          <a:bodyPr wrap="none" rtlCol="0">
            <a:spAutoFit/>
          </a:bodyPr>
          <a:lstStyle/>
          <a:p>
            <a:pPr algn="ctr"/>
            <a:r>
              <a:rPr lang="en-US" sz="1600" dirty="0" smtClean="0"/>
              <a:t>GOES-R Launch</a:t>
            </a:r>
          </a:p>
          <a:p>
            <a:pPr algn="ctr"/>
            <a:r>
              <a:rPr lang="en-US" sz="1600" dirty="0" smtClean="0"/>
              <a:t>to 89.5° West</a:t>
            </a:r>
            <a:endParaRPr lang="en-US" sz="1600" dirty="0"/>
          </a:p>
        </p:txBody>
      </p:sp>
      <p:cxnSp>
        <p:nvCxnSpPr>
          <p:cNvPr id="49" name="Straight Arrow Connector 48"/>
          <p:cNvCxnSpPr/>
          <p:nvPr/>
        </p:nvCxnSpPr>
        <p:spPr>
          <a:xfrm flipH="1">
            <a:off x="5023250" y="1164430"/>
            <a:ext cx="1" cy="182880"/>
          </a:xfrm>
          <a:prstGeom prst="straightConnector1">
            <a:avLst/>
          </a:prstGeom>
          <a:ln w="19050">
            <a:solidFill>
              <a:schemeClr val="tx1"/>
            </a:solidFill>
            <a:headEnd type="none"/>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H="1">
            <a:off x="2982560" y="1167053"/>
            <a:ext cx="1" cy="182880"/>
          </a:xfrm>
          <a:prstGeom prst="straightConnector1">
            <a:avLst/>
          </a:prstGeom>
          <a:ln w="19050">
            <a:solidFill>
              <a:schemeClr val="tx1"/>
            </a:solidFill>
            <a:headEnd type="none"/>
            <a:tailEnd type="triangle" w="med" len="med"/>
          </a:ln>
          <a:effectLst/>
        </p:spPr>
        <p:style>
          <a:lnRef idx="2">
            <a:schemeClr val="accent1"/>
          </a:lnRef>
          <a:fillRef idx="0">
            <a:schemeClr val="accent1"/>
          </a:fillRef>
          <a:effectRef idx="1">
            <a:schemeClr val="accent1"/>
          </a:effectRef>
          <a:fontRef idx="minor">
            <a:schemeClr val="tx1"/>
          </a:fontRef>
        </p:style>
      </p:cxnSp>
      <p:sp>
        <p:nvSpPr>
          <p:cNvPr id="125" name="TextBox 124"/>
          <p:cNvSpPr txBox="1"/>
          <p:nvPr/>
        </p:nvSpPr>
        <p:spPr>
          <a:xfrm>
            <a:off x="433530" y="801051"/>
            <a:ext cx="1488421" cy="830997"/>
          </a:xfrm>
          <a:prstGeom prst="rect">
            <a:avLst/>
          </a:prstGeom>
          <a:noFill/>
        </p:spPr>
        <p:txBody>
          <a:bodyPr wrap="none" rtlCol="0">
            <a:spAutoFit/>
          </a:bodyPr>
          <a:lstStyle/>
          <a:p>
            <a:pPr algn="r"/>
            <a:r>
              <a:rPr lang="en-US" sz="1600" dirty="0" smtClean="0"/>
              <a:t>Milestone:</a:t>
            </a:r>
          </a:p>
          <a:p>
            <a:pPr algn="r"/>
            <a:endParaRPr lang="en-US" sz="1600" dirty="0"/>
          </a:p>
          <a:p>
            <a:pPr algn="r"/>
            <a:r>
              <a:rPr lang="en-US" sz="1600" dirty="0" smtClean="0"/>
              <a:t>Program Phase:</a:t>
            </a:r>
          </a:p>
        </p:txBody>
      </p:sp>
      <p:graphicFrame>
        <p:nvGraphicFramePr>
          <p:cNvPr id="25" name="Table 24"/>
          <p:cNvGraphicFramePr>
            <a:graphicFrameLocks noGrp="1"/>
          </p:cNvGraphicFramePr>
          <p:nvPr>
            <p:extLst>
              <p:ext uri="{D42A27DB-BD31-4B8C-83A1-F6EECF244321}">
                <p14:modId xmlns:p14="http://schemas.microsoft.com/office/powerpoint/2010/main" val="4221519239"/>
              </p:ext>
            </p:extLst>
          </p:nvPr>
        </p:nvGraphicFramePr>
        <p:xfrm>
          <a:off x="1956861" y="1366346"/>
          <a:ext cx="6565165" cy="243840"/>
        </p:xfrm>
        <a:graphic>
          <a:graphicData uri="http://schemas.openxmlformats.org/drawingml/2006/table">
            <a:tbl>
              <a:tblPr firstRow="1" bandRow="1">
                <a:effectLst/>
                <a:tableStyleId>{D7AC3CCA-C797-4891-BE02-D94E43425B78}</a:tableStyleId>
              </a:tblPr>
              <a:tblGrid>
                <a:gridCol w="1023319"/>
                <a:gridCol w="2043919"/>
                <a:gridCol w="3497927"/>
              </a:tblGrid>
              <a:tr h="185420">
                <a:tc>
                  <a:txBody>
                    <a:bodyPr/>
                    <a:lstStyle/>
                    <a:p>
                      <a:pPr algn="ctr"/>
                      <a:r>
                        <a:rPr lang="en-US" sz="1600" b="0" dirty="0" smtClean="0">
                          <a:solidFill>
                            <a:schemeClr val="tx1"/>
                          </a:solidFill>
                        </a:rPr>
                        <a:t>Pre-Launch</a:t>
                      </a:r>
                      <a:endParaRPr lang="en-US" sz="1600" b="0" dirty="0">
                        <a:solidFill>
                          <a:schemeClr val="tx1"/>
                        </a:solidFill>
                      </a:endParaRPr>
                    </a:p>
                  </a:txBody>
                  <a:tcPr marL="0" marR="0"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00"/>
                    </a:solidFill>
                  </a:tcPr>
                </a:tc>
                <a:tc>
                  <a:txBody>
                    <a:bodyPr/>
                    <a:lstStyle/>
                    <a:p>
                      <a:pPr algn="ctr"/>
                      <a:r>
                        <a:rPr lang="en-US" sz="1600" b="0" dirty="0" smtClean="0">
                          <a:solidFill>
                            <a:schemeClr val="tx1"/>
                          </a:solidFill>
                        </a:rPr>
                        <a:t>PLT (6 months)</a:t>
                      </a:r>
                      <a:endParaRPr lang="en-US" sz="1600" b="0" dirty="0">
                        <a:solidFill>
                          <a:schemeClr val="tx1"/>
                        </a:solidFill>
                      </a:endParaRPr>
                    </a:p>
                  </a:txBody>
                  <a:tcPr marL="0" marR="0"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00"/>
                    </a:solidFill>
                  </a:tcPr>
                </a:tc>
                <a:tc>
                  <a:txBody>
                    <a:bodyPr/>
                    <a:lstStyle/>
                    <a:p>
                      <a:pPr algn="ctr"/>
                      <a:r>
                        <a:rPr lang="en-US" sz="1600" b="0" dirty="0" smtClean="0">
                          <a:solidFill>
                            <a:schemeClr val="tx1"/>
                          </a:solidFill>
                        </a:rPr>
                        <a:t>Post-Handover</a:t>
                      </a:r>
                      <a:endParaRPr lang="en-US" sz="1600" b="0" dirty="0">
                        <a:solidFill>
                          <a:schemeClr val="tx1"/>
                        </a:solidFill>
                      </a:endParaRPr>
                    </a:p>
                  </a:txBody>
                  <a:tcPr marL="0" marR="0"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00"/>
                    </a:solidFill>
                  </a:tcPr>
                </a:tc>
              </a:tr>
            </a:tbl>
          </a:graphicData>
        </a:graphic>
      </p:graphicFrame>
      <p:sp>
        <p:nvSpPr>
          <p:cNvPr id="36" name="Title 29"/>
          <p:cNvSpPr>
            <a:spLocks noGrp="1"/>
          </p:cNvSpPr>
          <p:nvPr>
            <p:ph type="title"/>
          </p:nvPr>
        </p:nvSpPr>
        <p:spPr>
          <a:xfrm>
            <a:off x="0" y="121497"/>
            <a:ext cx="8686800" cy="564303"/>
          </a:xfrm>
        </p:spPr>
        <p:txBody>
          <a:bodyPr>
            <a:noAutofit/>
          </a:bodyPr>
          <a:lstStyle/>
          <a:p>
            <a:r>
              <a:rPr lang="en-US" sz="2400" b="0" dirty="0" smtClean="0"/>
              <a:t>Validation and Availability for GOES-R Baseline Products</a:t>
            </a:r>
            <a:endParaRPr lang="en-US" sz="2400" b="0" dirty="0"/>
          </a:p>
        </p:txBody>
      </p:sp>
      <p:cxnSp>
        <p:nvCxnSpPr>
          <p:cNvPr id="30" name="Straight Arrow Connector 29"/>
          <p:cNvCxnSpPr/>
          <p:nvPr/>
        </p:nvCxnSpPr>
        <p:spPr>
          <a:xfrm flipH="1">
            <a:off x="7086731" y="1166930"/>
            <a:ext cx="1" cy="182880"/>
          </a:xfrm>
          <a:prstGeom prst="straightConnector1">
            <a:avLst/>
          </a:prstGeom>
          <a:ln w="19050">
            <a:solidFill>
              <a:schemeClr val="tx1"/>
            </a:solidFill>
            <a:headEnd type="none"/>
            <a:tailEnd type="triangle" w="med" len="med"/>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4007265" y="609600"/>
            <a:ext cx="1967783" cy="584775"/>
          </a:xfrm>
          <a:prstGeom prst="rect">
            <a:avLst/>
          </a:prstGeom>
          <a:noFill/>
        </p:spPr>
        <p:txBody>
          <a:bodyPr wrap="none" rtlCol="0">
            <a:spAutoFit/>
          </a:bodyPr>
          <a:lstStyle/>
          <a:p>
            <a:pPr algn="ctr"/>
            <a:r>
              <a:rPr lang="en-US" sz="1600" dirty="0" smtClean="0"/>
              <a:t>Operations Handover</a:t>
            </a:r>
          </a:p>
          <a:p>
            <a:pPr algn="ctr"/>
            <a:r>
              <a:rPr lang="en-US" sz="1600" dirty="0" smtClean="0"/>
              <a:t>(includes Products)</a:t>
            </a:r>
          </a:p>
        </p:txBody>
      </p:sp>
      <p:sp>
        <p:nvSpPr>
          <p:cNvPr id="44" name="TextBox 43"/>
          <p:cNvSpPr txBox="1"/>
          <p:nvPr/>
        </p:nvSpPr>
        <p:spPr>
          <a:xfrm>
            <a:off x="6191573" y="609601"/>
            <a:ext cx="1813831" cy="584775"/>
          </a:xfrm>
          <a:prstGeom prst="rect">
            <a:avLst/>
          </a:prstGeom>
          <a:noFill/>
        </p:spPr>
        <p:txBody>
          <a:bodyPr wrap="none" rtlCol="0">
            <a:spAutoFit/>
          </a:bodyPr>
          <a:lstStyle/>
          <a:p>
            <a:pPr algn="ctr"/>
            <a:r>
              <a:rPr lang="en-US" sz="1600" dirty="0" smtClean="0"/>
              <a:t>On-Orbit East/West</a:t>
            </a:r>
          </a:p>
          <a:p>
            <a:pPr algn="ctr"/>
            <a:r>
              <a:rPr lang="en-US" sz="1600" dirty="0" smtClean="0"/>
              <a:t>Operations</a:t>
            </a:r>
          </a:p>
        </p:txBody>
      </p:sp>
      <p:sp>
        <p:nvSpPr>
          <p:cNvPr id="57" name="TextBox 56"/>
          <p:cNvSpPr txBox="1"/>
          <p:nvPr/>
        </p:nvSpPr>
        <p:spPr>
          <a:xfrm>
            <a:off x="5286248" y="1100582"/>
            <a:ext cx="1647952" cy="307777"/>
          </a:xfrm>
          <a:prstGeom prst="rect">
            <a:avLst/>
          </a:prstGeom>
          <a:noFill/>
        </p:spPr>
        <p:txBody>
          <a:bodyPr wrap="none" rtlCol="0">
            <a:spAutoFit/>
          </a:bodyPr>
          <a:lstStyle/>
          <a:p>
            <a:pPr algn="ctr"/>
            <a:r>
              <a:rPr lang="en-US" sz="1400" dirty="0" smtClean="0"/>
              <a:t>Extended Validation</a:t>
            </a:r>
          </a:p>
        </p:txBody>
      </p:sp>
      <p:cxnSp>
        <p:nvCxnSpPr>
          <p:cNvPr id="39" name="Straight Arrow Connector 38"/>
          <p:cNvCxnSpPr/>
          <p:nvPr/>
        </p:nvCxnSpPr>
        <p:spPr>
          <a:xfrm flipH="1">
            <a:off x="4114217" y="1613106"/>
            <a:ext cx="1" cy="182880"/>
          </a:xfrm>
          <a:prstGeom prst="straightConnector1">
            <a:avLst/>
          </a:prstGeom>
          <a:ln w="19050">
            <a:solidFill>
              <a:schemeClr val="tx1"/>
            </a:solidFill>
            <a:headEnd type="triangl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H="1">
            <a:off x="5029199" y="1612913"/>
            <a:ext cx="1" cy="182880"/>
          </a:xfrm>
          <a:prstGeom prst="straightConnector1">
            <a:avLst/>
          </a:prstGeom>
          <a:ln w="19050">
            <a:solidFill>
              <a:schemeClr val="tx1"/>
            </a:solidFill>
            <a:headEnd type="triangl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flipH="1">
            <a:off x="685800" y="1795793"/>
            <a:ext cx="3428417" cy="2612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023250" y="1795793"/>
            <a:ext cx="3467803" cy="2612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446245" y="2057214"/>
            <a:ext cx="8240555" cy="1460389"/>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dirty="0" smtClean="0">
                <a:solidFill>
                  <a:schemeClr val="tx1"/>
                </a:solidFill>
              </a:rPr>
              <a:t>L1b Product </a:t>
            </a:r>
            <a:r>
              <a:rPr lang="en-US" sz="1600" dirty="0">
                <a:solidFill>
                  <a:schemeClr val="tx1"/>
                </a:solidFill>
              </a:rPr>
              <a:t>Activities</a:t>
            </a:r>
          </a:p>
          <a:p>
            <a:pPr marL="285750" indent="-285750">
              <a:buFont typeface="Arial" panose="020B0604020202020204" pitchFamily="34" charset="0"/>
              <a:buChar char="•"/>
            </a:pPr>
            <a:r>
              <a:rPr lang="en-US" sz="1600" dirty="0">
                <a:solidFill>
                  <a:schemeClr val="tx1"/>
                </a:solidFill>
              </a:rPr>
              <a:t>L1b Validation - Products recertified against pre-launch instrument performance</a:t>
            </a:r>
          </a:p>
          <a:p>
            <a:pPr marL="285750" indent="-285750">
              <a:buFont typeface="Arial" panose="020B0604020202020204" pitchFamily="34" charset="0"/>
              <a:buChar char="•"/>
            </a:pPr>
            <a:r>
              <a:rPr lang="en-US" sz="1600" dirty="0">
                <a:solidFill>
                  <a:schemeClr val="tx1"/>
                </a:solidFill>
              </a:rPr>
              <a:t>‘First Light’ Data </a:t>
            </a:r>
            <a:r>
              <a:rPr lang="en-US" sz="1600" dirty="0" smtClean="0">
                <a:solidFill>
                  <a:schemeClr val="tx1"/>
                </a:solidFill>
              </a:rPr>
              <a:t>captures shared </a:t>
            </a:r>
            <a:r>
              <a:rPr lang="en-US" sz="1600" dirty="0">
                <a:solidFill>
                  <a:schemeClr val="tx1"/>
                </a:solidFill>
              </a:rPr>
              <a:t>from Instruments</a:t>
            </a:r>
          </a:p>
          <a:p>
            <a:pPr marL="285750" indent="-285750">
              <a:buFont typeface="Arial" panose="020B0604020202020204" pitchFamily="34" charset="0"/>
              <a:buChar char="•"/>
            </a:pPr>
            <a:r>
              <a:rPr lang="en-US" sz="1600" dirty="0">
                <a:solidFill>
                  <a:schemeClr val="tx1"/>
                </a:solidFill>
              </a:rPr>
              <a:t>Insertion of L1b products into GRB service is controlled by ground system and will occur as products are certified</a:t>
            </a:r>
          </a:p>
          <a:p>
            <a:pPr marL="285750" indent="-285750">
              <a:buFont typeface="Arial" panose="020B0604020202020204" pitchFamily="34" charset="0"/>
              <a:buChar char="•"/>
            </a:pPr>
            <a:endParaRPr lang="en-US" sz="1600" dirty="0" smtClean="0">
              <a:solidFill>
                <a:schemeClr val="tx1"/>
              </a:solidFill>
            </a:endParaRPr>
          </a:p>
          <a:p>
            <a:r>
              <a:rPr lang="en-US" sz="1600" dirty="0" smtClean="0">
                <a:solidFill>
                  <a:schemeClr val="tx1"/>
                </a:solidFill>
              </a:rPr>
              <a:t>L2+ Product Activities</a:t>
            </a:r>
            <a:endParaRPr lang="en-US" sz="1600" dirty="0">
              <a:solidFill>
                <a:schemeClr val="tx1"/>
              </a:solidFill>
            </a:endParaRPr>
          </a:p>
          <a:p>
            <a:pPr marL="285750" indent="-285750">
              <a:buFont typeface="Arial" panose="020B0604020202020204" pitchFamily="34" charset="0"/>
              <a:buChar char="•"/>
            </a:pPr>
            <a:r>
              <a:rPr lang="en-US" sz="1600" dirty="0" smtClean="0">
                <a:solidFill>
                  <a:schemeClr val="tx1"/>
                </a:solidFill>
              </a:rPr>
              <a:t>L2+ Validation – Same certification process as L1b products</a:t>
            </a:r>
          </a:p>
          <a:p>
            <a:pPr marL="285750" indent="-285750">
              <a:buFont typeface="Arial" panose="020B0604020202020204" pitchFamily="34" charset="0"/>
              <a:buChar char="•"/>
            </a:pPr>
            <a:r>
              <a:rPr lang="en-US" sz="1600" dirty="0" smtClean="0">
                <a:solidFill>
                  <a:schemeClr val="tx1"/>
                </a:solidFill>
              </a:rPr>
              <a:t>However, L2+ certification begins after L1b products and the portfolio will mature at an overall slower rate with some products certified post-Operations Handover</a:t>
            </a:r>
          </a:p>
          <a:p>
            <a:endParaRPr lang="en-US" sz="1600" dirty="0">
              <a:solidFill>
                <a:schemeClr val="tx1"/>
              </a:solidFill>
            </a:endParaRPr>
          </a:p>
          <a:p>
            <a:r>
              <a:rPr lang="en-US" sz="1600" dirty="0">
                <a:solidFill>
                  <a:schemeClr val="tx1"/>
                </a:solidFill>
              </a:rPr>
              <a:t>Distribution Testing</a:t>
            </a:r>
          </a:p>
          <a:p>
            <a:pPr marL="285750" indent="-285750">
              <a:buFont typeface="Arial" panose="020B0604020202020204" pitchFamily="34" charset="0"/>
              <a:buChar char="•"/>
            </a:pPr>
            <a:r>
              <a:rPr lang="en-US" sz="1600" dirty="0">
                <a:solidFill>
                  <a:schemeClr val="tx1"/>
                </a:solidFill>
              </a:rPr>
              <a:t>Testing of Distribution Requirements for </a:t>
            </a:r>
            <a:r>
              <a:rPr lang="en-US" sz="1600" dirty="0" smtClean="0">
                <a:solidFill>
                  <a:schemeClr val="tx1"/>
                </a:solidFill>
              </a:rPr>
              <a:t>GRB, AWIPS, and PDA will occur with </a:t>
            </a:r>
            <a:r>
              <a:rPr lang="en-US" sz="1600" dirty="0">
                <a:solidFill>
                  <a:schemeClr val="tx1"/>
                </a:solidFill>
              </a:rPr>
              <a:t>Integration &amp; Test Customers, utilizing a terrestrial test-purpose data flow from Wallops to </a:t>
            </a:r>
            <a:r>
              <a:rPr lang="en-US" sz="1600" dirty="0" smtClean="0">
                <a:solidFill>
                  <a:schemeClr val="tx1"/>
                </a:solidFill>
              </a:rPr>
              <a:t>NSOF</a:t>
            </a:r>
            <a:endParaRPr lang="en-US" sz="1600" dirty="0">
              <a:solidFill>
                <a:schemeClr val="tx1"/>
              </a:solidFill>
            </a:endParaRPr>
          </a:p>
          <a:p>
            <a:endParaRPr lang="en-US" sz="1600" dirty="0" smtClean="0">
              <a:solidFill>
                <a:schemeClr val="tx1"/>
              </a:solidFill>
            </a:endParaRPr>
          </a:p>
          <a:p>
            <a:r>
              <a:rPr lang="en-US" sz="1600" dirty="0" smtClean="0">
                <a:solidFill>
                  <a:schemeClr val="tx1"/>
                </a:solidFill>
              </a:rPr>
              <a:t>Mission Notifications</a:t>
            </a:r>
          </a:p>
          <a:p>
            <a:pPr marL="285750" indent="-285750">
              <a:buFont typeface="Arial" panose="020B0604020202020204" pitchFamily="34" charset="0"/>
              <a:buChar char="•"/>
            </a:pPr>
            <a:r>
              <a:rPr lang="en-US" sz="1600" dirty="0">
                <a:solidFill>
                  <a:schemeClr val="tx1"/>
                </a:solidFill>
              </a:rPr>
              <a:t>Mission notifications will inform users of new product operations and caveats (e.g. GOES maneuver data caveats) leading up to, during, and after Operations Handover</a:t>
            </a:r>
          </a:p>
          <a:p>
            <a:endParaRPr lang="en-US" sz="1600" dirty="0">
              <a:solidFill>
                <a:schemeClr val="tx1"/>
              </a:solidFill>
            </a:endParaRPr>
          </a:p>
        </p:txBody>
      </p:sp>
      <p:pic>
        <p:nvPicPr>
          <p:cNvPr id="18" name="Picture 17" descr="http://www.goes-r.gov/education/images/logos/Color/Small/GOES-R_logo_smal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152400"/>
            <a:ext cx="962378" cy="614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72249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388"/>
            <a:ext cx="8229600" cy="1143000"/>
          </a:xfrm>
        </p:spPr>
        <p:txBody>
          <a:bodyPr>
            <a:noAutofit/>
          </a:bodyPr>
          <a:lstStyle/>
          <a:p>
            <a:r>
              <a:rPr lang="en-US" sz="3600" b="1" dirty="0" smtClean="0">
                <a:effectLst>
                  <a:outerShdw blurRad="38100" dist="38100" dir="2700000" algn="tl">
                    <a:srgbClr val="000000">
                      <a:alpha val="43137"/>
                    </a:srgbClr>
                  </a:outerShdw>
                </a:effectLst>
              </a:rPr>
              <a:t>Leveraging </a:t>
            </a:r>
            <a:r>
              <a:rPr lang="en-US" sz="3600" b="1" dirty="0" err="1" smtClean="0">
                <a:effectLst>
                  <a:outerShdw blurRad="38100" dist="38100" dir="2700000" algn="tl">
                    <a:srgbClr val="000000">
                      <a:alpha val="43137"/>
                    </a:srgbClr>
                  </a:outerShdw>
                </a:effectLst>
              </a:rPr>
              <a:t>Himawari</a:t>
            </a:r>
            <a:r>
              <a:rPr lang="en-US" sz="3600" b="1" dirty="0" smtClean="0">
                <a:effectLst>
                  <a:outerShdw blurRad="38100" dist="38100" dir="2700000" algn="tl">
                    <a:srgbClr val="000000">
                      <a:alpha val="43137"/>
                    </a:srgbClr>
                  </a:outerShdw>
                </a:effectLst>
              </a:rPr>
              <a:t>-8/AHI for </a:t>
            </a:r>
            <a:br>
              <a:rPr lang="en-US" sz="3600" b="1" dirty="0" smtClean="0">
                <a:effectLst>
                  <a:outerShdw blurRad="38100" dist="38100" dir="2700000" algn="tl">
                    <a:srgbClr val="000000">
                      <a:alpha val="43137"/>
                    </a:srgbClr>
                  </a:outerShdw>
                </a:effectLst>
              </a:rPr>
            </a:br>
            <a:r>
              <a:rPr lang="en-US" sz="3600" b="1" dirty="0" smtClean="0">
                <a:effectLst>
                  <a:outerShdw blurRad="38100" dist="38100" dir="2700000" algn="tl">
                    <a:srgbClr val="000000">
                      <a:alpha val="43137"/>
                    </a:srgbClr>
                  </a:outerShdw>
                </a:effectLst>
              </a:rPr>
              <a:t>GOES-R Readiness</a:t>
            </a:r>
            <a:endParaRPr lang="en-US" sz="3600" b="1" dirty="0">
              <a:effectLst>
                <a:outerShdw blurRad="38100" dist="38100" dir="2700000" algn="tl">
                  <a:srgbClr val="000000">
                    <a:alpha val="43137"/>
                  </a:srgbClr>
                </a:outerShdw>
              </a:effectLst>
            </a:endParaRPr>
          </a:p>
        </p:txBody>
      </p:sp>
      <p:sp>
        <p:nvSpPr>
          <p:cNvPr id="6" name="Content Placeholder 2"/>
          <p:cNvSpPr>
            <a:spLocks noGrp="1"/>
          </p:cNvSpPr>
          <p:nvPr>
            <p:ph idx="1"/>
          </p:nvPr>
        </p:nvSpPr>
        <p:spPr>
          <a:xfrm>
            <a:off x="457200" y="1340768"/>
            <a:ext cx="8471284" cy="5004556"/>
          </a:xfrm>
        </p:spPr>
        <p:txBody>
          <a:bodyPr>
            <a:normAutofit fontScale="92500"/>
          </a:bodyPr>
          <a:lstStyle/>
          <a:p>
            <a:r>
              <a:rPr lang="en-US" sz="2400" dirty="0" smtClean="0">
                <a:solidFill>
                  <a:srgbClr val="003399"/>
                </a:solidFill>
              </a:rPr>
              <a:t>Himawari-8 was successfully launched October 7, 2014 and carries the AHI which is an almost identical instrument to the ABI</a:t>
            </a:r>
          </a:p>
          <a:p>
            <a:endParaRPr lang="en-US" sz="2400" dirty="0" smtClean="0">
              <a:solidFill>
                <a:srgbClr val="003399"/>
              </a:solidFill>
            </a:endParaRPr>
          </a:p>
          <a:p>
            <a:r>
              <a:rPr lang="en-US" sz="2400" dirty="0" smtClean="0">
                <a:solidFill>
                  <a:srgbClr val="003399"/>
                </a:solidFill>
              </a:rPr>
              <a:t>Availability of AHI datasets brings an unprecedented opportunity to exercise the Level-2 algorithm developed for GOES-R </a:t>
            </a:r>
          </a:p>
          <a:p>
            <a:endParaRPr lang="en-US" sz="2400" dirty="0" smtClean="0">
              <a:solidFill>
                <a:srgbClr val="003399"/>
              </a:solidFill>
            </a:endParaRPr>
          </a:p>
          <a:p>
            <a:r>
              <a:rPr lang="en-US" sz="2400" dirty="0" smtClean="0">
                <a:solidFill>
                  <a:srgbClr val="003399"/>
                </a:solidFill>
              </a:rPr>
              <a:t>NESDIS/STAR is now pulling AHI data from JMA’s Cloud Service </a:t>
            </a:r>
          </a:p>
          <a:p>
            <a:endParaRPr lang="en-US" sz="2400" dirty="0" smtClean="0">
              <a:solidFill>
                <a:srgbClr val="003399"/>
              </a:solidFill>
            </a:endParaRPr>
          </a:p>
          <a:p>
            <a:r>
              <a:rPr lang="en-US" sz="2400" dirty="0" smtClean="0">
                <a:solidFill>
                  <a:srgbClr val="003399"/>
                </a:solidFill>
              </a:rPr>
              <a:t>GOES-R Algorithm Working Group (AWG) teams are working to test their product algorithms with AHI data</a:t>
            </a:r>
          </a:p>
          <a:p>
            <a:endParaRPr lang="en-US" sz="2400" dirty="0" smtClean="0">
              <a:solidFill>
                <a:srgbClr val="003399"/>
              </a:solidFill>
            </a:endParaRPr>
          </a:p>
          <a:p>
            <a:r>
              <a:rPr lang="en-US" sz="2400" dirty="0" smtClean="0">
                <a:solidFill>
                  <a:srgbClr val="003399"/>
                </a:solidFill>
              </a:rPr>
              <a:t>Special thanks to JMA for sharing data and collaborating with NOAA and NASA during their post launch checkout</a:t>
            </a:r>
            <a:endParaRPr lang="en-US" sz="2400" dirty="0" smtClean="0"/>
          </a:p>
          <a:p>
            <a:pPr lvl="1"/>
            <a:endParaRPr lang="en-US" dirty="0" smtClean="0"/>
          </a:p>
        </p:txBody>
      </p:sp>
      <p:pic>
        <p:nvPicPr>
          <p:cNvPr id="5" name="Picture 4" descr="http://www.goes-r.gov/education/images/logos/Color/Small/GOES-R_logo_sma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4800" y="152400"/>
            <a:ext cx="962378" cy="614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0925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bwMode="auto">
          <a:xfrm>
            <a:off x="228600" y="-152400"/>
            <a:ext cx="861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457200"/>
            <a:r>
              <a:rPr lang="en-US" sz="3600" b="1" dirty="0" smtClean="0">
                <a:solidFill>
                  <a:schemeClr val="tx1"/>
                </a:solidFill>
                <a:effectLst>
                  <a:outerShdw blurRad="38100" dist="38100" dir="2700000" algn="tl">
                    <a:srgbClr val="000000">
                      <a:alpha val="43137"/>
                    </a:srgbClr>
                  </a:outerShdw>
                </a:effectLst>
              </a:rPr>
              <a:t>H-8/AHI Winds</a:t>
            </a:r>
            <a:endParaRPr lang="en-US" sz="3600" b="1" dirty="0">
              <a:solidFill>
                <a:schemeClr val="tx1"/>
              </a:solidFill>
              <a:effectLst>
                <a:outerShdw blurRad="38100" dist="38100" dir="2700000" algn="tl">
                  <a:srgbClr val="000000">
                    <a:alpha val="43137"/>
                  </a:srgbClr>
                </a:outerShdw>
              </a:effectLst>
            </a:endParaRPr>
          </a:p>
        </p:txBody>
      </p:sp>
      <p:sp>
        <p:nvSpPr>
          <p:cNvPr id="13" name="TextBox 12"/>
          <p:cNvSpPr txBox="1"/>
          <p:nvPr/>
        </p:nvSpPr>
        <p:spPr>
          <a:xfrm>
            <a:off x="2336800" y="749300"/>
            <a:ext cx="4127500" cy="369332"/>
          </a:xfrm>
          <a:prstGeom prst="rect">
            <a:avLst/>
          </a:prstGeom>
          <a:solidFill>
            <a:schemeClr val="tx1"/>
          </a:solidFill>
        </p:spPr>
        <p:txBody>
          <a:bodyPr wrap="square" rtlCol="0">
            <a:spAutoFit/>
          </a:bodyPr>
          <a:lstStyle/>
          <a:p>
            <a:pPr defTabSz="457200"/>
            <a:r>
              <a:rPr lang="en-US" dirty="0">
                <a:solidFill>
                  <a:srgbClr val="FFFF00"/>
                </a:solidFill>
              </a:rPr>
              <a:t>HIMAWARI-8 AHI   1/24/2015  2120 UTC</a:t>
            </a:r>
          </a:p>
        </p:txBody>
      </p:sp>
      <p:pic>
        <p:nvPicPr>
          <p:cNvPr id="7" name="Picture 6" descr="AHI_MCX8.gif"/>
          <p:cNvPicPr>
            <a:picLocks noChangeAspect="1"/>
          </p:cNvPicPr>
          <p:nvPr/>
        </p:nvPicPr>
        <p:blipFill>
          <a:blip r:embed="rId3" cstate="print"/>
          <a:stretch>
            <a:fillRect/>
          </a:stretch>
        </p:blipFill>
        <p:spPr>
          <a:xfrm>
            <a:off x="1828800" y="1219200"/>
            <a:ext cx="5715000" cy="5257800"/>
          </a:xfrm>
          <a:prstGeom prst="rect">
            <a:avLst/>
          </a:prstGeom>
        </p:spPr>
      </p:pic>
      <p:sp>
        <p:nvSpPr>
          <p:cNvPr id="10" name="TextBox 9"/>
          <p:cNvSpPr txBox="1"/>
          <p:nvPr/>
        </p:nvSpPr>
        <p:spPr>
          <a:xfrm>
            <a:off x="6600973" y="1219200"/>
            <a:ext cx="2085827" cy="338554"/>
          </a:xfrm>
          <a:prstGeom prst="rect">
            <a:avLst/>
          </a:prstGeom>
          <a:noFill/>
        </p:spPr>
        <p:txBody>
          <a:bodyPr wrap="none" rtlCol="0">
            <a:spAutoFit/>
          </a:bodyPr>
          <a:lstStyle/>
          <a:p>
            <a:pPr defTabSz="457200"/>
            <a:r>
              <a:rPr lang="en-US" sz="1600" dirty="0">
                <a:solidFill>
                  <a:srgbClr val="002060"/>
                </a:solidFill>
              </a:rPr>
              <a:t>Band 14 (11um) Winds</a:t>
            </a:r>
          </a:p>
        </p:txBody>
      </p:sp>
      <p:grpSp>
        <p:nvGrpSpPr>
          <p:cNvPr id="2" name="Group 19"/>
          <p:cNvGrpSpPr/>
          <p:nvPr/>
        </p:nvGrpSpPr>
        <p:grpSpPr>
          <a:xfrm>
            <a:off x="1796410" y="6096000"/>
            <a:ext cx="5594990" cy="276225"/>
            <a:chOff x="293370" y="5817071"/>
            <a:chExt cx="5594990" cy="276225"/>
          </a:xfrm>
        </p:grpSpPr>
        <p:sp>
          <p:nvSpPr>
            <p:cNvPr id="8" name="Text Box 6"/>
            <p:cNvSpPr txBox="1">
              <a:spLocks noChangeArrowheads="1"/>
            </p:cNvSpPr>
            <p:nvPr/>
          </p:nvSpPr>
          <p:spPr bwMode="auto">
            <a:xfrm>
              <a:off x="4211960" y="5817071"/>
              <a:ext cx="1676400" cy="276225"/>
            </a:xfrm>
            <a:prstGeom prst="rect">
              <a:avLst/>
            </a:prstGeom>
            <a:solidFill>
              <a:srgbClr val="000000"/>
            </a:solidFill>
            <a:ln w="9525">
              <a:noFill/>
              <a:miter lim="800000"/>
              <a:headEnd/>
              <a:tailEnd/>
            </a:ln>
            <a:effectLst/>
          </p:spPr>
          <p:txBody>
            <a:bodyPr>
              <a:spAutoFit/>
            </a:bodyPr>
            <a:lstStyle/>
            <a:p>
              <a:pPr fontAlgn="auto">
                <a:spcBef>
                  <a:spcPct val="50000"/>
                </a:spcBef>
                <a:spcAft>
                  <a:spcPts val="0"/>
                </a:spcAft>
                <a:defRPr/>
              </a:pPr>
              <a:r>
                <a:rPr lang="en-US" sz="1200" i="0" kern="0" dirty="0">
                  <a:solidFill>
                    <a:srgbClr val="FFFF00"/>
                  </a:solidFill>
                  <a:latin typeface="Comic Sans MS" pitchFamily="66" charset="0"/>
                  <a:ea typeface="ＭＳ Ｐゴシック" pitchFamily="34" charset="-128"/>
                </a:rPr>
                <a:t>Low-Level &gt;700 mb </a:t>
              </a:r>
            </a:p>
          </p:txBody>
        </p:sp>
        <p:sp>
          <p:nvSpPr>
            <p:cNvPr id="9" name="Text Box 6"/>
            <p:cNvSpPr txBox="1">
              <a:spLocks noChangeArrowheads="1"/>
            </p:cNvSpPr>
            <p:nvPr/>
          </p:nvSpPr>
          <p:spPr bwMode="auto">
            <a:xfrm>
              <a:off x="2231740" y="5817071"/>
              <a:ext cx="1981200" cy="276225"/>
            </a:xfrm>
            <a:prstGeom prst="rect">
              <a:avLst/>
            </a:prstGeom>
            <a:solidFill>
              <a:srgbClr val="000000"/>
            </a:solidFill>
            <a:ln w="9525">
              <a:noFill/>
              <a:miter lim="800000"/>
              <a:headEnd/>
              <a:tailEnd/>
            </a:ln>
            <a:effectLst/>
          </p:spPr>
          <p:txBody>
            <a:bodyPr>
              <a:spAutoFit/>
            </a:bodyPr>
            <a:lstStyle/>
            <a:p>
              <a:pPr fontAlgn="auto">
                <a:spcBef>
                  <a:spcPct val="50000"/>
                </a:spcBef>
                <a:spcAft>
                  <a:spcPts val="0"/>
                </a:spcAft>
                <a:defRPr/>
              </a:pPr>
              <a:r>
                <a:rPr lang="en-US" sz="1200" i="0" kern="0" dirty="0">
                  <a:solidFill>
                    <a:srgbClr val="33CCFF"/>
                  </a:solidFill>
                  <a:latin typeface="Comic Sans MS" pitchFamily="66" charset="0"/>
                  <a:ea typeface="ＭＳ Ｐゴシック" pitchFamily="34" charset="-128"/>
                </a:rPr>
                <a:t>Mid-Level 400-700 mb </a:t>
              </a:r>
            </a:p>
          </p:txBody>
        </p:sp>
        <p:sp>
          <p:nvSpPr>
            <p:cNvPr id="11" name="Text Box 6"/>
            <p:cNvSpPr txBox="1">
              <a:spLocks noChangeArrowheads="1"/>
            </p:cNvSpPr>
            <p:nvPr/>
          </p:nvSpPr>
          <p:spPr bwMode="auto">
            <a:xfrm>
              <a:off x="293370" y="5817071"/>
              <a:ext cx="1981200" cy="276225"/>
            </a:xfrm>
            <a:prstGeom prst="rect">
              <a:avLst/>
            </a:prstGeom>
            <a:solidFill>
              <a:srgbClr val="000000"/>
            </a:solidFill>
            <a:ln w="9525">
              <a:noFill/>
              <a:miter lim="800000"/>
              <a:headEnd/>
              <a:tailEnd/>
            </a:ln>
            <a:effectLst/>
          </p:spPr>
          <p:txBody>
            <a:bodyPr>
              <a:spAutoFit/>
            </a:bodyPr>
            <a:lstStyle/>
            <a:p>
              <a:pPr fontAlgn="auto">
                <a:spcBef>
                  <a:spcPct val="50000"/>
                </a:spcBef>
                <a:spcAft>
                  <a:spcPts val="0"/>
                </a:spcAft>
                <a:defRPr/>
              </a:pPr>
              <a:r>
                <a:rPr lang="en-US" sz="1200" i="0" kern="0" dirty="0">
                  <a:solidFill>
                    <a:srgbClr val="CC0099"/>
                  </a:solidFill>
                  <a:latin typeface="Comic Sans MS" pitchFamily="66" charset="0"/>
                  <a:ea typeface="ＭＳ Ｐゴシック" pitchFamily="34" charset="-128"/>
                </a:rPr>
                <a:t>High-Level 100-400 mb </a:t>
              </a:r>
            </a:p>
          </p:txBody>
        </p:sp>
      </p:grpSp>
      <p:sp>
        <p:nvSpPr>
          <p:cNvPr id="14" name="Rectangle 13"/>
          <p:cNvSpPr/>
          <p:nvPr/>
        </p:nvSpPr>
        <p:spPr>
          <a:xfrm>
            <a:off x="8566248" y="6488668"/>
            <a:ext cx="301686" cy="369332"/>
          </a:xfrm>
          <a:prstGeom prst="rect">
            <a:avLst/>
          </a:prstGeom>
        </p:spPr>
        <p:txBody>
          <a:bodyPr wrap="none">
            <a:spAutoFit/>
          </a:bodyPr>
          <a:lstStyle/>
          <a:p>
            <a:fld id="{5BA0CD8C-480D-4EFE-B840-7F15D9DDF482}" type="slidenum">
              <a:rPr lang="en-US" smtClean="0">
                <a:solidFill>
                  <a:srgbClr val="FFC000"/>
                </a:solidFill>
              </a:rPr>
              <a:pPr/>
              <a:t>19</a:t>
            </a:fld>
            <a:endParaRPr lang="en-US" dirty="0">
              <a:solidFill>
                <a:srgbClr val="FFC000"/>
              </a:solidFill>
            </a:endParaRPr>
          </a:p>
        </p:txBody>
      </p:sp>
      <p:pic>
        <p:nvPicPr>
          <p:cNvPr id="15" name="Picture 14" descr="http://www.goes-r.gov/education/images/logos/Color/Small/GOES-R_logo_smal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4800" y="152400"/>
            <a:ext cx="962378" cy="614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7964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2"/>
          </a:xfrm>
        </p:spPr>
        <p:txBody>
          <a:bodyPr/>
          <a:lstStyle/>
          <a:p>
            <a:r>
              <a:rPr lang="en-US" dirty="0" smtClean="0"/>
              <a:t>Slide Collaborators</a:t>
            </a:r>
            <a:endParaRPr lang="en-US" dirty="0">
              <a:solidFill>
                <a:srgbClr val="FF0000"/>
              </a:solidFill>
            </a:endParaRPr>
          </a:p>
        </p:txBody>
      </p:sp>
      <p:sp>
        <p:nvSpPr>
          <p:cNvPr id="3" name="Content Placeholder 2"/>
          <p:cNvSpPr>
            <a:spLocks noGrp="1"/>
          </p:cNvSpPr>
          <p:nvPr>
            <p:ph idx="1"/>
          </p:nvPr>
        </p:nvSpPr>
        <p:spPr>
          <a:xfrm>
            <a:off x="457200" y="914400"/>
            <a:ext cx="8382000" cy="5410200"/>
          </a:xfrm>
        </p:spPr>
        <p:txBody>
          <a:bodyPr>
            <a:noAutofit/>
          </a:bodyPr>
          <a:lstStyle/>
          <a:p>
            <a:r>
              <a:rPr lang="en-US" sz="2000" dirty="0" smtClean="0"/>
              <a:t>Jaime </a:t>
            </a:r>
            <a:r>
              <a:rPr lang="en-US" sz="2000" dirty="0"/>
              <a:t>Daniels – STAR AWG </a:t>
            </a:r>
            <a:r>
              <a:rPr lang="en-US" sz="2000" dirty="0" smtClean="0"/>
              <a:t>Lead</a:t>
            </a:r>
            <a:endParaRPr lang="en-US" sz="2000" dirty="0">
              <a:solidFill>
                <a:srgbClr val="433AF0"/>
              </a:solidFill>
            </a:endParaRPr>
          </a:p>
          <a:p>
            <a:r>
              <a:rPr lang="en-US" sz="2000" dirty="0"/>
              <a:t>Steve Goodman </a:t>
            </a:r>
            <a:r>
              <a:rPr lang="en-US" sz="2000" dirty="0" smtClean="0"/>
              <a:t>– GOES-R Program Scientist </a:t>
            </a:r>
          </a:p>
          <a:p>
            <a:r>
              <a:rPr lang="en-US" sz="2000" dirty="0" smtClean="0"/>
              <a:t>Bob </a:t>
            </a:r>
            <a:r>
              <a:rPr lang="en-US" sz="2000" dirty="0"/>
              <a:t>Iacovazzi – GOES-R </a:t>
            </a:r>
            <a:r>
              <a:rPr lang="en-US" sz="2000" dirty="0" smtClean="0"/>
              <a:t>L1b Cal </a:t>
            </a:r>
            <a:r>
              <a:rPr lang="en-US" sz="2000" dirty="0"/>
              <a:t>Val </a:t>
            </a:r>
            <a:r>
              <a:rPr lang="en-US" sz="2000" dirty="0" smtClean="0"/>
              <a:t>Lead</a:t>
            </a:r>
            <a:endParaRPr lang="en-US" sz="2000" dirty="0"/>
          </a:p>
          <a:p>
            <a:r>
              <a:rPr lang="en-US" sz="2000" dirty="0" smtClean="0"/>
              <a:t>Satya Kalluri – GOES-R Development, Integration, &amp; Test</a:t>
            </a:r>
            <a:endParaRPr lang="en-US" sz="2000" dirty="0" smtClean="0">
              <a:solidFill>
                <a:srgbClr val="433AF0"/>
              </a:solidFill>
            </a:endParaRPr>
          </a:p>
          <a:p>
            <a:r>
              <a:rPr lang="en-US" sz="2000" dirty="0"/>
              <a:t>Heather Kilcoyne – </a:t>
            </a:r>
            <a:r>
              <a:rPr lang="en-US" sz="2000" dirty="0" smtClean="0"/>
              <a:t>GOES-R Product Readiness Deputy &amp; Quality Lead</a:t>
            </a:r>
            <a:endParaRPr lang="en-US" sz="2000" dirty="0" smtClean="0">
              <a:solidFill>
                <a:srgbClr val="433AF0"/>
              </a:solidFill>
            </a:endParaRPr>
          </a:p>
          <a:p>
            <a:r>
              <a:rPr lang="en-US" sz="2000" dirty="0" smtClean="0"/>
              <a:t>Maurice McHugh – GOES-R Product Distribution &amp; DOE-4 Lead</a:t>
            </a:r>
          </a:p>
          <a:p>
            <a:r>
              <a:rPr lang="en-US" sz="2000" dirty="0" smtClean="0"/>
              <a:t>Donna McNamara – ESPC Data Access Manager</a:t>
            </a:r>
          </a:p>
          <a:p>
            <a:r>
              <a:rPr lang="en-US" sz="2000" dirty="0" smtClean="0"/>
              <a:t>Tim </a:t>
            </a:r>
            <a:r>
              <a:rPr lang="en-US" sz="2000" dirty="0"/>
              <a:t>Meisenhelder – GOES-R DOE Data Lead</a:t>
            </a:r>
          </a:p>
          <a:p>
            <a:r>
              <a:rPr lang="en-US" sz="2000" dirty="0" smtClean="0"/>
              <a:t>Thomas Renkevens – OSPO/SPSD Deputy Division Chief</a:t>
            </a:r>
          </a:p>
          <a:p>
            <a:r>
              <a:rPr lang="en-US" sz="2000" dirty="0" smtClean="0"/>
              <a:t>Tim </a:t>
            </a:r>
            <a:r>
              <a:rPr lang="en-US" sz="2000" dirty="0"/>
              <a:t>Schmit – </a:t>
            </a:r>
            <a:r>
              <a:rPr lang="en-US" sz="2000" dirty="0" smtClean="0"/>
              <a:t>STAR@CIMSS </a:t>
            </a:r>
            <a:r>
              <a:rPr lang="en-US" sz="2000" dirty="0"/>
              <a:t>ABI Science </a:t>
            </a:r>
            <a:r>
              <a:rPr lang="en-US" sz="2000" dirty="0" smtClean="0"/>
              <a:t>Lead</a:t>
            </a:r>
            <a:endParaRPr lang="en-US" sz="2000" dirty="0">
              <a:solidFill>
                <a:srgbClr val="433AF0"/>
              </a:solidFill>
            </a:endParaRPr>
          </a:p>
          <a:p>
            <a:r>
              <a:rPr lang="en-US" sz="2000" dirty="0" smtClean="0"/>
              <a:t>Tom Schott – OSGS Satellite Products Manager</a:t>
            </a:r>
          </a:p>
          <a:p>
            <a:r>
              <a:rPr lang="en-US" sz="2000" dirty="0" smtClean="0"/>
              <a:t>Matthew Seybold – GOES-R Data Operations Manager</a:t>
            </a:r>
          </a:p>
          <a:p>
            <a:r>
              <a:rPr lang="en-US" sz="2000" dirty="0" smtClean="0"/>
              <a:t>Chris </a:t>
            </a:r>
            <a:r>
              <a:rPr lang="en-US" sz="2000" dirty="0"/>
              <a:t>Sisko – </a:t>
            </a:r>
            <a:r>
              <a:rPr lang="en-US" sz="2000" dirty="0" smtClean="0"/>
              <a:t>OSPO/MOD JPSS Data Operations Manager</a:t>
            </a:r>
            <a:endParaRPr lang="en-US" sz="2000" dirty="0"/>
          </a:p>
          <a:p>
            <a:r>
              <a:rPr lang="en-US" sz="2000" dirty="0" smtClean="0"/>
              <a:t>Nikki </a:t>
            </a:r>
            <a:r>
              <a:rPr lang="en-US" sz="2000" dirty="0"/>
              <a:t>Wilcox – GOES-R </a:t>
            </a:r>
            <a:r>
              <a:rPr lang="en-US" sz="2000" dirty="0" smtClean="0"/>
              <a:t>DOE-0 and DOE-3 </a:t>
            </a:r>
            <a:r>
              <a:rPr lang="en-US" sz="2000" dirty="0"/>
              <a:t>Lead</a:t>
            </a:r>
          </a:p>
          <a:p>
            <a:r>
              <a:rPr lang="en-US" sz="2000" dirty="0" smtClean="0"/>
              <a:t>Walter Wolf – STAR Algorithm Integration Team (AIT) Lead</a:t>
            </a:r>
            <a:endParaRPr lang="en-US" sz="2000" dirty="0"/>
          </a:p>
        </p:txBody>
      </p:sp>
      <p:pic>
        <p:nvPicPr>
          <p:cNvPr id="4" name="Picture 3" descr="http://www.goes-r.gov/education/images/logos/Color/Small/GOES-R_logo_smal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326136"/>
            <a:ext cx="962378" cy="614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2840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 Launch Activities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637834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98438"/>
            <a:ext cx="8001000" cy="868362"/>
          </a:xfrm>
        </p:spPr>
        <p:txBody>
          <a:bodyPr>
            <a:normAutofit fontScale="90000"/>
          </a:bodyPr>
          <a:lstStyle/>
          <a:p>
            <a:r>
              <a:rPr lang="en-US" dirty="0" smtClean="0"/>
              <a:t>Current GOES-13/14/15 Capabilities without GOES-R Succession Products</a:t>
            </a:r>
            <a:endParaRPr lang="en-US" dirty="0"/>
          </a:p>
        </p:txBody>
      </p:sp>
      <p:sp>
        <p:nvSpPr>
          <p:cNvPr id="3" name="Content Placeholder 2"/>
          <p:cNvSpPr>
            <a:spLocks noGrp="1"/>
          </p:cNvSpPr>
          <p:nvPr>
            <p:ph idx="1"/>
          </p:nvPr>
        </p:nvSpPr>
        <p:spPr>
          <a:xfrm>
            <a:off x="457200" y="1265238"/>
            <a:ext cx="8229600" cy="5287962"/>
          </a:xfrm>
        </p:spPr>
        <p:txBody>
          <a:bodyPr>
            <a:normAutofit fontScale="85000" lnSpcReduction="10000"/>
          </a:bodyPr>
          <a:lstStyle/>
          <a:p>
            <a:r>
              <a:rPr lang="en-US" sz="1800" dirty="0" smtClean="0">
                <a:solidFill>
                  <a:schemeClr val="tx2"/>
                </a:solidFill>
              </a:rPr>
              <a:t>ASOS Cloud Product (clear, broken, scattered, cloudy for 3 layers – high, mid, and low)</a:t>
            </a:r>
          </a:p>
          <a:p>
            <a:r>
              <a:rPr lang="en-US" sz="1800" dirty="0"/>
              <a:t>Effective Cloud Amount</a:t>
            </a:r>
          </a:p>
          <a:p>
            <a:r>
              <a:rPr lang="en-US" sz="1800" dirty="0" smtClean="0"/>
              <a:t>Evapotranspiration and Drought Map</a:t>
            </a:r>
          </a:p>
          <a:p>
            <a:r>
              <a:rPr lang="en-US" sz="1800" dirty="0" smtClean="0">
                <a:solidFill>
                  <a:schemeClr val="tx2"/>
                </a:solidFill>
              </a:rPr>
              <a:t>Tropical </a:t>
            </a:r>
            <a:r>
              <a:rPr lang="en-US" sz="1800" dirty="0">
                <a:solidFill>
                  <a:schemeClr val="tx2"/>
                </a:solidFill>
              </a:rPr>
              <a:t>Cyclone Formation Probability (TCFP)</a:t>
            </a:r>
          </a:p>
          <a:p>
            <a:r>
              <a:rPr lang="en-US" sz="1800" dirty="0">
                <a:solidFill>
                  <a:schemeClr val="tx2"/>
                </a:solidFill>
              </a:rPr>
              <a:t>Upward Longwave Radiation (TOA and Surface)</a:t>
            </a:r>
          </a:p>
          <a:p>
            <a:r>
              <a:rPr lang="en-US" sz="1800" dirty="0" smtClean="0"/>
              <a:t>Blended products (combination of geo/polar or multi-geo satellites)</a:t>
            </a:r>
          </a:p>
          <a:p>
            <a:pPr lvl="1"/>
            <a:r>
              <a:rPr lang="en-US" sz="1600" dirty="0">
                <a:solidFill>
                  <a:srgbClr val="FF0000"/>
                </a:solidFill>
              </a:rPr>
              <a:t>Arctic Composite Satellite Imagery</a:t>
            </a:r>
          </a:p>
          <a:p>
            <a:pPr lvl="1"/>
            <a:r>
              <a:rPr lang="en-US" sz="1600" dirty="0">
                <a:solidFill>
                  <a:srgbClr val="FF0000"/>
                </a:solidFill>
              </a:rPr>
              <a:t>Biomass Burning Emissions</a:t>
            </a:r>
          </a:p>
          <a:p>
            <a:pPr lvl="1"/>
            <a:r>
              <a:rPr lang="en-US" sz="1600" dirty="0"/>
              <a:t>Downward Longwave Radiation (Surface)</a:t>
            </a:r>
          </a:p>
          <a:p>
            <a:pPr lvl="1"/>
            <a:r>
              <a:rPr lang="en-US" sz="1600" dirty="0"/>
              <a:t>Global Imagery Mosaics (visible, IR)</a:t>
            </a:r>
          </a:p>
          <a:p>
            <a:pPr lvl="1"/>
            <a:r>
              <a:rPr lang="en-US" sz="1600" dirty="0">
                <a:solidFill>
                  <a:srgbClr val="FF0000"/>
                </a:solidFill>
              </a:rPr>
              <a:t>Hydrometeorological Products (Rain Rate and TPW)</a:t>
            </a:r>
          </a:p>
          <a:p>
            <a:pPr lvl="1"/>
            <a:r>
              <a:rPr lang="en-US" sz="1600" dirty="0"/>
              <a:t>Photosynthetically Active Radiation (PAR)</a:t>
            </a:r>
          </a:p>
          <a:p>
            <a:pPr lvl="1"/>
            <a:r>
              <a:rPr lang="en-US" sz="1600" dirty="0" smtClean="0">
                <a:solidFill>
                  <a:srgbClr val="FF0000"/>
                </a:solidFill>
              </a:rPr>
              <a:t>Rain Rate from land falling tropical cyclones (eTRaP)</a:t>
            </a:r>
          </a:p>
          <a:p>
            <a:pPr lvl="1"/>
            <a:r>
              <a:rPr lang="en-US" sz="1600" dirty="0" smtClean="0">
                <a:solidFill>
                  <a:srgbClr val="FF0000"/>
                </a:solidFill>
              </a:rPr>
              <a:t>Sea Surface Temperature</a:t>
            </a:r>
          </a:p>
          <a:p>
            <a:pPr lvl="1"/>
            <a:r>
              <a:rPr lang="en-US" sz="1600" dirty="0">
                <a:solidFill>
                  <a:srgbClr val="FF0000"/>
                </a:solidFill>
              </a:rPr>
              <a:t>Snow Cover, Ice Cover, Snow Depth, Ice Thickness</a:t>
            </a:r>
          </a:p>
          <a:p>
            <a:r>
              <a:rPr lang="en-US" sz="1800" dirty="0" smtClean="0">
                <a:solidFill>
                  <a:srgbClr val="FF0000"/>
                </a:solidFill>
              </a:rPr>
              <a:t>NCEP’s </a:t>
            </a:r>
            <a:r>
              <a:rPr lang="en-US" sz="1800" dirty="0">
                <a:solidFill>
                  <a:srgbClr val="FF0000"/>
                </a:solidFill>
              </a:rPr>
              <a:t>product tailoring needs (BUFR formatted files</a:t>
            </a:r>
            <a:r>
              <a:rPr lang="en-US" sz="1800" dirty="0" smtClean="0">
                <a:solidFill>
                  <a:srgbClr val="FF0000"/>
                </a:solidFill>
              </a:rPr>
              <a:t>)</a:t>
            </a:r>
          </a:p>
          <a:p>
            <a:endParaRPr lang="en-US" sz="1800" dirty="0" smtClean="0"/>
          </a:p>
          <a:p>
            <a:r>
              <a:rPr lang="en-US" sz="1800" dirty="0" smtClean="0"/>
              <a:t>Requests for products are prioritized by the NOAA GORWG (Geostationary Operational Requirements Working Group) and submitted to the NESDIS OSAAP &amp; OSGS for consideration</a:t>
            </a:r>
          </a:p>
          <a:p>
            <a:pPr marL="0" indent="0">
              <a:buNone/>
            </a:pPr>
            <a:r>
              <a:rPr lang="en-US" sz="1600" dirty="0" smtClean="0">
                <a:solidFill>
                  <a:srgbClr val="FF0000"/>
                </a:solidFill>
              </a:rPr>
              <a:t>Red highlighted above are within the current JPSS requirements and JPSS is funding.</a:t>
            </a:r>
          </a:p>
          <a:p>
            <a:pPr marL="0" indent="0">
              <a:buNone/>
            </a:pPr>
            <a:r>
              <a:rPr lang="en-US" sz="1600" dirty="0" smtClean="0">
                <a:solidFill>
                  <a:schemeClr val="tx2"/>
                </a:solidFill>
              </a:rPr>
              <a:t>Blue highlighted are PSDI proposals for GOES-R capability.</a:t>
            </a:r>
          </a:p>
        </p:txBody>
      </p:sp>
      <p:pic>
        <p:nvPicPr>
          <p:cNvPr id="4" name="Picture 3" descr="http://www.goes-r.gov/education/images/logos/Color/Small/GOES-R_logo_smal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152400"/>
            <a:ext cx="962378" cy="614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7756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GOES-R Algorithms Used for</a:t>
            </a:r>
            <a:br>
              <a:rPr lang="en-US" dirty="0" smtClean="0"/>
            </a:br>
            <a:r>
              <a:rPr lang="en-US" dirty="0" smtClean="0"/>
              <a:t>Development of Non-GOES-R Products</a:t>
            </a:r>
            <a:endParaRPr lang="en-US" dirty="0"/>
          </a:p>
        </p:txBody>
      </p:sp>
      <p:sp>
        <p:nvSpPr>
          <p:cNvPr id="3" name="Content Placeholder 2"/>
          <p:cNvSpPr>
            <a:spLocks noGrp="1"/>
          </p:cNvSpPr>
          <p:nvPr>
            <p:ph idx="1"/>
          </p:nvPr>
        </p:nvSpPr>
        <p:spPr>
          <a:xfrm>
            <a:off x="457200" y="1600200"/>
            <a:ext cx="8229600" cy="4876800"/>
          </a:xfrm>
        </p:spPr>
        <p:txBody>
          <a:bodyPr>
            <a:normAutofit fontScale="85000" lnSpcReduction="20000"/>
          </a:bodyPr>
          <a:lstStyle/>
          <a:p>
            <a:r>
              <a:rPr lang="en-US" sz="2200" dirty="0" smtClean="0"/>
              <a:t>AVHRR</a:t>
            </a:r>
          </a:p>
          <a:p>
            <a:pPr lvl="1"/>
            <a:r>
              <a:rPr lang="en-US" sz="1800" dirty="0" smtClean="0"/>
              <a:t>Cloud Products</a:t>
            </a:r>
          </a:p>
          <a:p>
            <a:pPr lvl="1"/>
            <a:r>
              <a:rPr lang="en-US" sz="1800" dirty="0" smtClean="0"/>
              <a:t>Volcanic Ash Detection </a:t>
            </a:r>
            <a:r>
              <a:rPr lang="en-US" sz="1800" dirty="0"/>
              <a:t>and </a:t>
            </a:r>
            <a:r>
              <a:rPr lang="en-US" sz="1800" dirty="0" smtClean="0"/>
              <a:t>Height</a:t>
            </a:r>
            <a:endParaRPr lang="en-US" sz="1800" dirty="0"/>
          </a:p>
          <a:p>
            <a:r>
              <a:rPr lang="en-US" sz="2200" dirty="0"/>
              <a:t>GOES-13/14/15</a:t>
            </a:r>
          </a:p>
          <a:p>
            <a:pPr lvl="1"/>
            <a:r>
              <a:rPr lang="en-US" sz="1800" dirty="0"/>
              <a:t>ASOS Satellite Cloud Products</a:t>
            </a:r>
          </a:p>
          <a:p>
            <a:pPr lvl="1"/>
            <a:r>
              <a:rPr lang="en-US" sz="1800" dirty="0"/>
              <a:t>Blended Global Biomass Burning Emissions</a:t>
            </a:r>
          </a:p>
          <a:p>
            <a:pPr lvl="1"/>
            <a:r>
              <a:rPr lang="en-US" sz="1800" dirty="0"/>
              <a:t>Cloud Products</a:t>
            </a:r>
          </a:p>
          <a:p>
            <a:pPr lvl="1"/>
            <a:r>
              <a:rPr lang="en-US" sz="1800" dirty="0"/>
              <a:t>Fog and Low Stratus</a:t>
            </a:r>
          </a:p>
          <a:p>
            <a:pPr lvl="1"/>
            <a:r>
              <a:rPr lang="en-US" sz="1800" dirty="0" smtClean="0"/>
              <a:t>Magnetopause </a:t>
            </a:r>
            <a:r>
              <a:rPr lang="en-US" sz="1800" dirty="0"/>
              <a:t>Crossings/Location</a:t>
            </a:r>
          </a:p>
          <a:p>
            <a:pPr lvl="1"/>
            <a:r>
              <a:rPr lang="en-US" sz="1800" dirty="0"/>
              <a:t>Wind Products</a:t>
            </a:r>
            <a:endParaRPr lang="en-US" sz="2200" dirty="0" smtClean="0"/>
          </a:p>
          <a:p>
            <a:r>
              <a:rPr lang="en-US" sz="2200" dirty="0" smtClean="0"/>
              <a:t>CLAVR-x and GSIP processing systems</a:t>
            </a:r>
          </a:p>
          <a:p>
            <a:pPr lvl="1"/>
            <a:r>
              <a:rPr lang="en-US" sz="1800" dirty="0" smtClean="0"/>
              <a:t>GOES-R validation tools used to verify Level 2 Cloud Files</a:t>
            </a:r>
          </a:p>
          <a:p>
            <a:r>
              <a:rPr lang="en-US" sz="2200" dirty="0" smtClean="0"/>
              <a:t>MetOp-B</a:t>
            </a:r>
          </a:p>
          <a:p>
            <a:pPr lvl="1"/>
            <a:r>
              <a:rPr lang="en-US" sz="1800" dirty="0" smtClean="0"/>
              <a:t>Space Weather </a:t>
            </a:r>
            <a:r>
              <a:rPr lang="en-US" sz="1800" dirty="0"/>
              <a:t>P</a:t>
            </a:r>
            <a:r>
              <a:rPr lang="en-US" sz="1800" dirty="0" smtClean="0"/>
              <a:t>roducts</a:t>
            </a:r>
          </a:p>
          <a:p>
            <a:r>
              <a:rPr lang="en-US" sz="2200" dirty="0" smtClean="0"/>
              <a:t>VIIRS</a:t>
            </a:r>
          </a:p>
          <a:p>
            <a:pPr lvl="1"/>
            <a:r>
              <a:rPr lang="en-US" sz="1800" dirty="0" smtClean="0"/>
              <a:t>Aerosol Optical Depth, Particle Size, and Detection</a:t>
            </a:r>
          </a:p>
          <a:p>
            <a:pPr lvl="1"/>
            <a:r>
              <a:rPr lang="en-US" sz="1800" dirty="0" smtClean="0"/>
              <a:t>Cloud Products</a:t>
            </a:r>
          </a:p>
          <a:p>
            <a:pPr lvl="1"/>
            <a:r>
              <a:rPr lang="en-US" sz="1800" dirty="0" smtClean="0"/>
              <a:t>Cryosphere Products</a:t>
            </a:r>
          </a:p>
          <a:p>
            <a:pPr lvl="1"/>
            <a:r>
              <a:rPr lang="en-US" sz="1800" dirty="0" smtClean="0"/>
              <a:t>Polar Winds</a:t>
            </a:r>
            <a:endParaRPr lang="en-US" sz="1800" dirty="0"/>
          </a:p>
        </p:txBody>
      </p:sp>
      <p:pic>
        <p:nvPicPr>
          <p:cNvPr id="6" name="Picture 5" descr="http://www.goes-r.gov/education/images/logos/Color/Small/GOES-R_logo_sma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4800" y="152400"/>
            <a:ext cx="962378" cy="614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93593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Elbow Connector 20"/>
          <p:cNvCxnSpPr/>
          <p:nvPr/>
        </p:nvCxnSpPr>
        <p:spPr>
          <a:xfrm flipV="1">
            <a:off x="8650704" y="5486400"/>
            <a:ext cx="274320" cy="0"/>
          </a:xfrm>
          <a:prstGeom prst="straightConnector1">
            <a:avLst/>
          </a:prstGeom>
          <a:ln w="28575"/>
        </p:spPr>
        <p:style>
          <a:lnRef idx="1">
            <a:schemeClr val="accent1"/>
          </a:lnRef>
          <a:fillRef idx="0">
            <a:schemeClr val="accent1"/>
          </a:fillRef>
          <a:effectRef idx="0">
            <a:schemeClr val="accent1"/>
          </a:effectRef>
          <a:fontRef idx="minor">
            <a:schemeClr val="tx1"/>
          </a:fontRef>
        </p:style>
      </p:cxnSp>
      <p:cxnSp>
        <p:nvCxnSpPr>
          <p:cNvPr id="13" name="Elbow Connector 20"/>
          <p:cNvCxnSpPr/>
          <p:nvPr/>
        </p:nvCxnSpPr>
        <p:spPr>
          <a:xfrm flipV="1">
            <a:off x="8650224" y="3352800"/>
            <a:ext cx="274320" cy="0"/>
          </a:xfrm>
          <a:prstGeom prst="straightConnector1">
            <a:avLst/>
          </a:prstGeom>
          <a:ln w="28575"/>
        </p:spPr>
        <p:style>
          <a:lnRef idx="1">
            <a:schemeClr val="accent1"/>
          </a:lnRef>
          <a:fillRef idx="0">
            <a:schemeClr val="accent1"/>
          </a:fillRef>
          <a:effectRef idx="0">
            <a:schemeClr val="accent1"/>
          </a:effectRef>
          <a:fontRef idx="minor">
            <a:schemeClr val="tx1"/>
          </a:fontRef>
        </p:style>
      </p:cxnSp>
      <p:sp>
        <p:nvSpPr>
          <p:cNvPr id="4" name="Rectangular Callout 3"/>
          <p:cNvSpPr/>
          <p:nvPr/>
        </p:nvSpPr>
        <p:spPr>
          <a:xfrm>
            <a:off x="304799" y="1080448"/>
            <a:ext cx="5128083" cy="5175912"/>
          </a:xfrm>
          <a:prstGeom prst="wedgeRectCallout">
            <a:avLst>
              <a:gd name="adj1" fmla="val 61881"/>
              <a:gd name="adj2" fmla="val -34244"/>
            </a:avLst>
          </a:prstGeom>
          <a:solidFill>
            <a:srgbClr val="C5DAFF"/>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2" name="Title 1"/>
          <p:cNvSpPr>
            <a:spLocks noGrp="1"/>
          </p:cNvSpPr>
          <p:nvPr>
            <p:ph type="title"/>
          </p:nvPr>
        </p:nvSpPr>
        <p:spPr>
          <a:xfrm>
            <a:off x="152400" y="113928"/>
            <a:ext cx="8839200" cy="1029072"/>
          </a:xfrm>
        </p:spPr>
        <p:txBody>
          <a:bodyPr>
            <a:normAutofit/>
          </a:bodyPr>
          <a:lstStyle/>
          <a:p>
            <a:r>
              <a:rPr lang="en-US" dirty="0" smtClean="0"/>
              <a:t>GOES-R Product Help Team</a:t>
            </a:r>
            <a:endParaRPr lang="en-US" dirty="0"/>
          </a:p>
        </p:txBody>
      </p:sp>
      <p:sp>
        <p:nvSpPr>
          <p:cNvPr id="3" name="Content Placeholder 2"/>
          <p:cNvSpPr>
            <a:spLocks noGrp="1"/>
          </p:cNvSpPr>
          <p:nvPr>
            <p:ph idx="1"/>
          </p:nvPr>
        </p:nvSpPr>
        <p:spPr>
          <a:xfrm>
            <a:off x="304800" y="1143000"/>
            <a:ext cx="5181600" cy="5410200"/>
          </a:xfrm>
        </p:spPr>
        <p:txBody>
          <a:bodyPr>
            <a:normAutofit fontScale="77500" lnSpcReduction="20000"/>
          </a:bodyPr>
          <a:lstStyle/>
          <a:p>
            <a:r>
              <a:rPr lang="en-US" dirty="0"/>
              <a:t>Dual Capabilities</a:t>
            </a:r>
          </a:p>
          <a:p>
            <a:pPr lvl="1"/>
            <a:r>
              <a:rPr lang="en-US" dirty="0"/>
              <a:t>GOES-13/14/15</a:t>
            </a:r>
          </a:p>
          <a:p>
            <a:pPr lvl="1"/>
            <a:r>
              <a:rPr lang="en-US" dirty="0"/>
              <a:t>GOES-R</a:t>
            </a:r>
          </a:p>
          <a:p>
            <a:r>
              <a:rPr lang="en-US" dirty="0" smtClean="0"/>
              <a:t>ESPC Help Desk at NSOF</a:t>
            </a:r>
          </a:p>
          <a:p>
            <a:pPr lvl="1"/>
            <a:r>
              <a:rPr lang="en-US" dirty="0"/>
              <a:t>Help Ticket submissions</a:t>
            </a:r>
          </a:p>
          <a:p>
            <a:pPr lvl="2"/>
            <a:r>
              <a:rPr lang="en-US" dirty="0"/>
              <a:t>ESPCoperations@noaa.gov</a:t>
            </a:r>
          </a:p>
          <a:p>
            <a:pPr lvl="2"/>
            <a:r>
              <a:rPr lang="en-US" dirty="0"/>
              <a:t>(301) 817-3880</a:t>
            </a:r>
          </a:p>
          <a:p>
            <a:pPr lvl="1"/>
            <a:r>
              <a:rPr lang="en-US" dirty="0"/>
              <a:t>Anomaly Notifications</a:t>
            </a:r>
          </a:p>
          <a:p>
            <a:pPr lvl="2"/>
            <a:r>
              <a:rPr lang="en-US" dirty="0"/>
              <a:t>Future Subscription Service</a:t>
            </a:r>
          </a:p>
          <a:p>
            <a:pPr lvl="1"/>
            <a:r>
              <a:rPr lang="en-US" dirty="0"/>
              <a:t>RSO </a:t>
            </a:r>
            <a:r>
              <a:rPr lang="en-US" dirty="0" smtClean="0"/>
              <a:t>&amp; Meso Requests from </a:t>
            </a:r>
            <a:r>
              <a:rPr lang="en-US" dirty="0"/>
              <a:t>SDM</a:t>
            </a:r>
          </a:p>
          <a:p>
            <a:r>
              <a:rPr lang="en-US" dirty="0" smtClean="0"/>
              <a:t>User Services Coordinators at NCWCP:  </a:t>
            </a:r>
            <a:r>
              <a:rPr lang="en-US" sz="2500" dirty="0" smtClean="0"/>
              <a:t>SPSD.UserServices@noaa.gov</a:t>
            </a:r>
          </a:p>
          <a:p>
            <a:pPr lvl="1"/>
            <a:r>
              <a:rPr lang="en-US" dirty="0" smtClean="0"/>
              <a:t>Natalia Donoho (OSPO Enterprise)</a:t>
            </a:r>
          </a:p>
          <a:p>
            <a:pPr lvl="1"/>
            <a:r>
              <a:rPr lang="en-US" dirty="0" smtClean="0"/>
              <a:t>Jason Taylor (OSPO Enterprise)</a:t>
            </a:r>
          </a:p>
          <a:p>
            <a:pPr lvl="1"/>
            <a:r>
              <a:rPr lang="en-US" dirty="0" smtClean="0"/>
              <a:t>TBD (specific to GOES-R)</a:t>
            </a:r>
          </a:p>
        </p:txBody>
      </p:sp>
      <p:sp>
        <p:nvSpPr>
          <p:cNvPr id="5" name="Flowchart: Process 4"/>
          <p:cNvSpPr/>
          <p:nvPr/>
        </p:nvSpPr>
        <p:spPr>
          <a:xfrm>
            <a:off x="5715000" y="1143000"/>
            <a:ext cx="990600" cy="362904"/>
          </a:xfrm>
          <a:prstGeom prst="flowChartProcess">
            <a:avLst/>
          </a:prstGeom>
          <a:ln w="28575"/>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NESDIS</a:t>
            </a:r>
            <a:endParaRPr lang="en-US" dirty="0"/>
          </a:p>
        </p:txBody>
      </p:sp>
      <p:sp>
        <p:nvSpPr>
          <p:cNvPr id="10" name="Flowchart: Process 9"/>
          <p:cNvSpPr/>
          <p:nvPr/>
        </p:nvSpPr>
        <p:spPr>
          <a:xfrm>
            <a:off x="6324600" y="1703558"/>
            <a:ext cx="2286000" cy="362904"/>
          </a:xfrm>
          <a:prstGeom prst="flowChartProcess">
            <a:avLst/>
          </a:prstGeom>
          <a:ln w="28575"/>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OSPO (Operations)</a:t>
            </a:r>
            <a:endParaRPr lang="en-US" dirty="0"/>
          </a:p>
        </p:txBody>
      </p:sp>
      <p:cxnSp>
        <p:nvCxnSpPr>
          <p:cNvPr id="25" name="Elbow Connector 24"/>
          <p:cNvCxnSpPr>
            <a:stCxn id="5" idx="2"/>
            <a:endCxn id="10" idx="1"/>
          </p:cNvCxnSpPr>
          <p:nvPr/>
        </p:nvCxnSpPr>
        <p:spPr>
          <a:xfrm rot="16200000" flipH="1">
            <a:off x="6077897" y="1638307"/>
            <a:ext cx="379106" cy="114300"/>
          </a:xfrm>
          <a:prstGeom prst="bentConnector2">
            <a:avLst/>
          </a:prstGeom>
          <a:ln w="28575"/>
        </p:spPr>
        <p:style>
          <a:lnRef idx="1">
            <a:schemeClr val="accent1"/>
          </a:lnRef>
          <a:fillRef idx="0">
            <a:schemeClr val="accent1"/>
          </a:fillRef>
          <a:effectRef idx="0">
            <a:schemeClr val="accent1"/>
          </a:effectRef>
          <a:fontRef idx="minor">
            <a:schemeClr val="tx1"/>
          </a:fontRef>
        </p:style>
      </p:cxnSp>
      <p:pic>
        <p:nvPicPr>
          <p:cNvPr id="23" name="Picture 22" descr="NSOF_photo.PNG"/>
          <p:cNvPicPr>
            <a:picLocks noChangeAspect="1"/>
          </p:cNvPicPr>
          <p:nvPr/>
        </p:nvPicPr>
        <p:blipFill>
          <a:blip r:embed="rId3" cstate="print"/>
          <a:stretch>
            <a:fillRect/>
          </a:stretch>
        </p:blipFill>
        <p:spPr>
          <a:xfrm>
            <a:off x="5907908" y="2426607"/>
            <a:ext cx="2778892" cy="1916793"/>
          </a:xfrm>
          <a:prstGeom prst="rect">
            <a:avLst/>
          </a:prstGeom>
        </p:spPr>
        <p:style>
          <a:lnRef idx="0">
            <a:schemeClr val="dk1"/>
          </a:lnRef>
          <a:fillRef idx="3">
            <a:schemeClr val="dk1"/>
          </a:fillRef>
          <a:effectRef idx="3">
            <a:schemeClr val="dk1"/>
          </a:effectRef>
          <a:fontRef idx="minor">
            <a:schemeClr val="lt1"/>
          </a:fontRef>
        </p:style>
      </p:pic>
      <p:sp>
        <p:nvSpPr>
          <p:cNvPr id="24" name="TextBox 23"/>
          <p:cNvSpPr txBox="1"/>
          <p:nvPr/>
        </p:nvSpPr>
        <p:spPr>
          <a:xfrm>
            <a:off x="6629400" y="4287068"/>
            <a:ext cx="1356183" cy="338554"/>
          </a:xfrm>
          <a:prstGeom prst="rect">
            <a:avLst/>
          </a:prstGeom>
          <a:noFill/>
        </p:spPr>
        <p:txBody>
          <a:bodyPr wrap="square" rtlCol="0">
            <a:spAutoFit/>
          </a:bodyPr>
          <a:lstStyle/>
          <a:p>
            <a:pPr algn="ctr"/>
            <a:r>
              <a:rPr lang="en-US" sz="1600" dirty="0" smtClean="0">
                <a:latin typeface="+mn-lt"/>
              </a:rPr>
              <a:t>NSOF</a:t>
            </a:r>
            <a:endParaRPr lang="en-US" sz="1600" dirty="0">
              <a:latin typeface="+mn-lt"/>
            </a:endParaRPr>
          </a:p>
        </p:txBody>
      </p:sp>
      <p:sp>
        <p:nvSpPr>
          <p:cNvPr id="26" name="TextBox 25"/>
          <p:cNvSpPr txBox="1"/>
          <p:nvPr/>
        </p:nvSpPr>
        <p:spPr>
          <a:xfrm>
            <a:off x="6874115" y="6169490"/>
            <a:ext cx="822085" cy="338554"/>
          </a:xfrm>
          <a:prstGeom prst="rect">
            <a:avLst/>
          </a:prstGeom>
          <a:noFill/>
        </p:spPr>
        <p:txBody>
          <a:bodyPr wrap="none" rtlCol="0">
            <a:spAutoFit/>
          </a:bodyPr>
          <a:lstStyle/>
          <a:p>
            <a:pPr algn="ctr"/>
            <a:r>
              <a:rPr lang="en-US" sz="1600" dirty="0" smtClean="0"/>
              <a:t>NCWCP</a:t>
            </a:r>
            <a:endParaRPr lang="en-US" sz="1600" dirty="0">
              <a:latin typeface="+mn-lt"/>
            </a:endParaRPr>
          </a:p>
        </p:txBody>
      </p:sp>
      <p:pic>
        <p:nvPicPr>
          <p:cNvPr id="27" name="Picture 26" descr="NCWPC.PNG"/>
          <p:cNvPicPr>
            <a:picLocks noChangeAspect="1"/>
          </p:cNvPicPr>
          <p:nvPr/>
        </p:nvPicPr>
        <p:blipFill>
          <a:blip r:embed="rId4" cstate="print"/>
          <a:stretch>
            <a:fillRect/>
          </a:stretch>
        </p:blipFill>
        <p:spPr>
          <a:xfrm>
            <a:off x="5910272" y="4700772"/>
            <a:ext cx="2776528" cy="1508580"/>
          </a:xfrm>
          <a:prstGeom prst="rect">
            <a:avLst/>
          </a:prstGeom>
          <a:ln w="15875">
            <a:solidFill>
              <a:schemeClr val="tx1"/>
            </a:solidFill>
          </a:ln>
        </p:spPr>
        <p:style>
          <a:lnRef idx="0">
            <a:schemeClr val="dk1"/>
          </a:lnRef>
          <a:fillRef idx="3">
            <a:schemeClr val="dk1"/>
          </a:fillRef>
          <a:effectRef idx="3">
            <a:schemeClr val="dk1"/>
          </a:effectRef>
          <a:fontRef idx="minor">
            <a:schemeClr val="lt1"/>
          </a:fontRef>
        </p:style>
      </p:pic>
      <p:cxnSp>
        <p:nvCxnSpPr>
          <p:cNvPr id="14" name="Elbow Connector 13"/>
          <p:cNvCxnSpPr/>
          <p:nvPr/>
        </p:nvCxnSpPr>
        <p:spPr>
          <a:xfrm rot="16200000" flipV="1">
            <a:off x="6962305" y="3533305"/>
            <a:ext cx="3601390" cy="304800"/>
          </a:xfrm>
          <a:prstGeom prst="bentConnector2">
            <a:avLst/>
          </a:prstGeom>
          <a:ln w="28575"/>
        </p:spPr>
        <p:style>
          <a:lnRef idx="1">
            <a:schemeClr val="accent1"/>
          </a:lnRef>
          <a:fillRef idx="0">
            <a:schemeClr val="accent1"/>
          </a:fillRef>
          <a:effectRef idx="0">
            <a:schemeClr val="accent1"/>
          </a:effectRef>
          <a:fontRef idx="minor">
            <a:schemeClr val="tx1"/>
          </a:fontRef>
        </p:style>
      </p:cxnSp>
      <p:pic>
        <p:nvPicPr>
          <p:cNvPr id="15" name="Picture 14" descr="http://www.goes-r.gov/education/images/logos/Color/Small/GOES-R_logo_smal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24800" y="152400"/>
            <a:ext cx="962378" cy="614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3316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Elbow Connector 20"/>
          <p:cNvCxnSpPr/>
          <p:nvPr/>
        </p:nvCxnSpPr>
        <p:spPr>
          <a:xfrm flipV="1">
            <a:off x="8650704" y="5486400"/>
            <a:ext cx="274320" cy="0"/>
          </a:xfrm>
          <a:prstGeom prst="straightConnector1">
            <a:avLst/>
          </a:prstGeom>
          <a:ln w="28575"/>
        </p:spPr>
        <p:style>
          <a:lnRef idx="1">
            <a:schemeClr val="accent1"/>
          </a:lnRef>
          <a:fillRef idx="0">
            <a:schemeClr val="accent1"/>
          </a:fillRef>
          <a:effectRef idx="0">
            <a:schemeClr val="accent1"/>
          </a:effectRef>
          <a:fontRef idx="minor">
            <a:schemeClr val="tx1"/>
          </a:fontRef>
        </p:style>
      </p:cxnSp>
      <p:cxnSp>
        <p:nvCxnSpPr>
          <p:cNvPr id="24" name="Elbow Connector 20"/>
          <p:cNvCxnSpPr/>
          <p:nvPr/>
        </p:nvCxnSpPr>
        <p:spPr>
          <a:xfrm flipV="1">
            <a:off x="8650224" y="3352800"/>
            <a:ext cx="274320" cy="0"/>
          </a:xfrm>
          <a:prstGeom prst="straightConnector1">
            <a:avLst/>
          </a:prstGeom>
          <a:ln w="28575"/>
        </p:spPr>
        <p:style>
          <a:lnRef idx="1">
            <a:schemeClr val="accent1"/>
          </a:lnRef>
          <a:fillRef idx="0">
            <a:schemeClr val="accent1"/>
          </a:fillRef>
          <a:effectRef idx="0">
            <a:schemeClr val="accent1"/>
          </a:effectRef>
          <a:fontRef idx="minor">
            <a:schemeClr val="tx1"/>
          </a:fontRef>
        </p:style>
      </p:cxnSp>
      <p:sp>
        <p:nvSpPr>
          <p:cNvPr id="4" name="Rectangular Callout 3"/>
          <p:cNvSpPr/>
          <p:nvPr/>
        </p:nvSpPr>
        <p:spPr>
          <a:xfrm>
            <a:off x="457200" y="838200"/>
            <a:ext cx="4993508" cy="3787422"/>
          </a:xfrm>
          <a:prstGeom prst="wedgeRectCallout">
            <a:avLst>
              <a:gd name="adj1" fmla="val 62480"/>
              <a:gd name="adj2" fmla="val -27118"/>
            </a:avLst>
          </a:prstGeom>
          <a:solidFill>
            <a:srgbClr val="C5DAFF"/>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23" name="Rectangular Callout 22"/>
          <p:cNvSpPr/>
          <p:nvPr/>
        </p:nvSpPr>
        <p:spPr>
          <a:xfrm>
            <a:off x="457200" y="5105400"/>
            <a:ext cx="4993508" cy="1344304"/>
          </a:xfrm>
          <a:prstGeom prst="wedgeRectCallout">
            <a:avLst>
              <a:gd name="adj1" fmla="val 49925"/>
              <a:gd name="adj2" fmla="val -20065"/>
            </a:avLst>
          </a:prstGeom>
          <a:solidFill>
            <a:srgbClr val="C5DAFF"/>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2" name="Title 1"/>
          <p:cNvSpPr>
            <a:spLocks noGrp="1"/>
          </p:cNvSpPr>
          <p:nvPr>
            <p:ph type="title"/>
          </p:nvPr>
        </p:nvSpPr>
        <p:spPr>
          <a:xfrm>
            <a:off x="457200" y="94296"/>
            <a:ext cx="7467600" cy="820104"/>
          </a:xfrm>
        </p:spPr>
        <p:txBody>
          <a:bodyPr>
            <a:normAutofit fontScale="90000"/>
          </a:bodyPr>
          <a:lstStyle/>
          <a:p>
            <a:r>
              <a:rPr lang="en-US" dirty="0" smtClean="0"/>
              <a:t>GOES-R Product Operations Team</a:t>
            </a:r>
            <a:endParaRPr lang="en-US" dirty="0"/>
          </a:p>
        </p:txBody>
      </p:sp>
      <p:sp>
        <p:nvSpPr>
          <p:cNvPr id="3" name="Content Placeholder 2"/>
          <p:cNvSpPr>
            <a:spLocks noGrp="1"/>
          </p:cNvSpPr>
          <p:nvPr>
            <p:ph idx="1"/>
          </p:nvPr>
        </p:nvSpPr>
        <p:spPr>
          <a:xfrm>
            <a:off x="457200" y="838200"/>
            <a:ext cx="4993508" cy="6400800"/>
          </a:xfrm>
        </p:spPr>
        <p:txBody>
          <a:bodyPr>
            <a:normAutofit fontScale="47500" lnSpcReduction="20000"/>
          </a:bodyPr>
          <a:lstStyle/>
          <a:p>
            <a:r>
              <a:rPr lang="en-US" dirty="0" smtClean="0"/>
              <a:t>Data </a:t>
            </a:r>
            <a:r>
              <a:rPr lang="en-US" dirty="0"/>
              <a:t>Operations </a:t>
            </a:r>
            <a:r>
              <a:rPr lang="en-US" dirty="0" smtClean="0"/>
              <a:t>Manager (DOM) </a:t>
            </a:r>
            <a:r>
              <a:rPr lang="en-US" dirty="0"/>
              <a:t>at </a:t>
            </a:r>
            <a:r>
              <a:rPr lang="en-US" dirty="0" smtClean="0"/>
              <a:t>GSFC/NSOF/NCWCP</a:t>
            </a:r>
          </a:p>
          <a:p>
            <a:pPr lvl="1"/>
            <a:r>
              <a:rPr lang="en-US" dirty="0" smtClean="0"/>
              <a:t>Matthew </a:t>
            </a:r>
            <a:r>
              <a:rPr lang="en-US" dirty="0"/>
              <a:t>Seybold </a:t>
            </a:r>
          </a:p>
          <a:p>
            <a:r>
              <a:rPr lang="en-US" dirty="0" smtClean="0"/>
              <a:t>GOES-R PAL (Product Area Lead) at GSFC/NCWCP</a:t>
            </a:r>
          </a:p>
          <a:p>
            <a:pPr lvl="1"/>
            <a:r>
              <a:rPr lang="en-US" dirty="0" smtClean="0"/>
              <a:t>Wayne MacKenzie</a:t>
            </a:r>
          </a:p>
          <a:p>
            <a:pPr lvl="1"/>
            <a:r>
              <a:rPr lang="en-US" dirty="0" smtClean="0"/>
              <a:t>ABI (Advanced Baseline Imager)</a:t>
            </a:r>
          </a:p>
          <a:p>
            <a:pPr lvl="1"/>
            <a:r>
              <a:rPr lang="en-US" dirty="0" smtClean="0"/>
              <a:t>GLM (Geostationary Lightning Mapper)</a:t>
            </a:r>
          </a:p>
          <a:p>
            <a:r>
              <a:rPr lang="en-US" dirty="0"/>
              <a:t>Direct Readout Services PAL (Product Area Lead) at NSOF</a:t>
            </a:r>
          </a:p>
          <a:p>
            <a:pPr lvl="1"/>
            <a:r>
              <a:rPr lang="en-US" dirty="0"/>
              <a:t>PALs – TBD &amp; </a:t>
            </a:r>
            <a:r>
              <a:rPr lang="en-US" dirty="0" smtClean="0"/>
              <a:t>Paul Seymour</a:t>
            </a:r>
            <a:endParaRPr lang="en-US" dirty="0"/>
          </a:p>
          <a:p>
            <a:pPr lvl="1"/>
            <a:r>
              <a:rPr lang="en-US" dirty="0"/>
              <a:t>HRIT/EMWIN (High Rate Information Transmission / Emergency Managers Weather Information Network)</a:t>
            </a:r>
          </a:p>
          <a:p>
            <a:pPr lvl="1"/>
            <a:r>
              <a:rPr lang="en-US" dirty="0"/>
              <a:t>GRB (</a:t>
            </a:r>
            <a:r>
              <a:rPr lang="en-US" dirty="0" smtClean="0"/>
              <a:t>GOES </a:t>
            </a:r>
            <a:r>
              <a:rPr lang="en-US" dirty="0"/>
              <a:t>Rebroadcast</a:t>
            </a:r>
            <a:r>
              <a:rPr lang="en-US" dirty="0" smtClean="0"/>
              <a:t>)</a:t>
            </a:r>
          </a:p>
          <a:p>
            <a:r>
              <a:rPr lang="en-US" dirty="0" smtClean="0"/>
              <a:t>Legacy </a:t>
            </a:r>
            <a:r>
              <a:rPr lang="en-US" dirty="0"/>
              <a:t>GOES-13/14/15 </a:t>
            </a:r>
            <a:r>
              <a:rPr lang="en-US" dirty="0" smtClean="0"/>
              <a:t>Staff at NSOF/NCWCP</a:t>
            </a:r>
            <a:endParaRPr lang="en-US" dirty="0"/>
          </a:p>
          <a:p>
            <a:pPr lvl="1"/>
            <a:r>
              <a:rPr lang="en-US" dirty="0" smtClean="0"/>
              <a:t>System Engineers &amp; PALs - Bonnie </a:t>
            </a:r>
            <a:r>
              <a:rPr lang="en-US" dirty="0"/>
              <a:t>Morgan, Kay Metcalf, </a:t>
            </a:r>
            <a:r>
              <a:rPr lang="en-US" dirty="0" smtClean="0"/>
              <a:t>Paul Seymour, Marlin </a:t>
            </a:r>
            <a:r>
              <a:rPr lang="en-US" dirty="0"/>
              <a:t>Perkins, </a:t>
            </a:r>
            <a:r>
              <a:rPr lang="en-US" dirty="0" smtClean="0"/>
              <a:t>Lakel </a:t>
            </a:r>
            <a:r>
              <a:rPr lang="en-US" dirty="0"/>
              <a:t>Smith, John Paquette, Derived Product </a:t>
            </a:r>
            <a:r>
              <a:rPr lang="en-US" dirty="0" smtClean="0"/>
              <a:t>PALs</a:t>
            </a:r>
          </a:p>
          <a:p>
            <a:r>
              <a:rPr lang="en-US" dirty="0" smtClean="0"/>
              <a:t>Data Access including PDA at NSOF</a:t>
            </a:r>
          </a:p>
          <a:p>
            <a:pPr lvl="1"/>
            <a:r>
              <a:rPr lang="en-US" dirty="0" smtClean="0"/>
              <a:t>Donna McNamara (Data Access Manager)</a:t>
            </a:r>
          </a:p>
          <a:p>
            <a:pPr lvl="1"/>
            <a:r>
              <a:rPr lang="en-US" dirty="0" smtClean="0"/>
              <a:t>Chris Sisko (JPSS Data Operations Manager)</a:t>
            </a:r>
          </a:p>
          <a:p>
            <a:endParaRPr lang="en-US" dirty="0" smtClean="0"/>
          </a:p>
          <a:p>
            <a:endParaRPr lang="en-US" dirty="0"/>
          </a:p>
          <a:p>
            <a:pPr marL="0" indent="0">
              <a:buNone/>
            </a:pPr>
            <a:endParaRPr lang="en-US" dirty="0"/>
          </a:p>
          <a:p>
            <a:r>
              <a:rPr lang="en-US" dirty="0" smtClean="0"/>
              <a:t>Space </a:t>
            </a:r>
            <a:r>
              <a:rPr lang="en-US" dirty="0"/>
              <a:t>Weather </a:t>
            </a:r>
            <a:r>
              <a:rPr lang="en-US" dirty="0" smtClean="0"/>
              <a:t>Products Support </a:t>
            </a:r>
            <a:r>
              <a:rPr lang="en-US" dirty="0"/>
              <a:t>at </a:t>
            </a:r>
            <a:r>
              <a:rPr lang="en-US" dirty="0" smtClean="0"/>
              <a:t>NCEI/CO in </a:t>
            </a:r>
            <a:r>
              <a:rPr lang="en-US" dirty="0"/>
              <a:t>Boulder, </a:t>
            </a:r>
            <a:r>
              <a:rPr lang="en-US" dirty="0" smtClean="0"/>
              <a:t>CO</a:t>
            </a:r>
          </a:p>
          <a:p>
            <a:r>
              <a:rPr lang="en-US" dirty="0" smtClean="0"/>
              <a:t>ABI Products Support for Science Quality at STAR in College Park, MD; Cooperative Institutes</a:t>
            </a:r>
          </a:p>
          <a:p>
            <a:r>
              <a:rPr lang="en-US" dirty="0" smtClean="0"/>
              <a:t>GLM Products Support for Science Quality at STAR with support from NASA MSFC</a:t>
            </a:r>
            <a:endParaRPr lang="en-US" dirty="0"/>
          </a:p>
        </p:txBody>
      </p:sp>
      <p:sp>
        <p:nvSpPr>
          <p:cNvPr id="27" name="Flowchart: Process 26"/>
          <p:cNvSpPr/>
          <p:nvPr/>
        </p:nvSpPr>
        <p:spPr>
          <a:xfrm>
            <a:off x="5715000" y="1143000"/>
            <a:ext cx="990600" cy="362904"/>
          </a:xfrm>
          <a:prstGeom prst="flowChartProcess">
            <a:avLst/>
          </a:prstGeom>
          <a:ln w="28575"/>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NESDIS</a:t>
            </a:r>
            <a:endParaRPr lang="en-US" dirty="0"/>
          </a:p>
        </p:txBody>
      </p:sp>
      <p:sp>
        <p:nvSpPr>
          <p:cNvPr id="29" name="Flowchart: Process 28"/>
          <p:cNvSpPr/>
          <p:nvPr/>
        </p:nvSpPr>
        <p:spPr>
          <a:xfrm>
            <a:off x="6324600" y="1703558"/>
            <a:ext cx="2286000" cy="362904"/>
          </a:xfrm>
          <a:prstGeom prst="flowChartProcess">
            <a:avLst/>
          </a:prstGeom>
          <a:ln w="28575"/>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OSPO (Operations)</a:t>
            </a:r>
            <a:endParaRPr lang="en-US" dirty="0"/>
          </a:p>
        </p:txBody>
      </p:sp>
      <p:cxnSp>
        <p:nvCxnSpPr>
          <p:cNvPr id="30" name="Elbow Connector 29"/>
          <p:cNvCxnSpPr>
            <a:stCxn id="27" idx="2"/>
            <a:endCxn id="29" idx="1"/>
          </p:cNvCxnSpPr>
          <p:nvPr/>
        </p:nvCxnSpPr>
        <p:spPr>
          <a:xfrm rot="16200000" flipH="1">
            <a:off x="6077897" y="1638307"/>
            <a:ext cx="379106" cy="114300"/>
          </a:xfrm>
          <a:prstGeom prst="bentConnector2">
            <a:avLst/>
          </a:prstGeom>
          <a:ln w="28575"/>
        </p:spPr>
        <p:style>
          <a:lnRef idx="1">
            <a:schemeClr val="accent1"/>
          </a:lnRef>
          <a:fillRef idx="0">
            <a:schemeClr val="accent1"/>
          </a:fillRef>
          <a:effectRef idx="0">
            <a:schemeClr val="accent1"/>
          </a:effectRef>
          <a:fontRef idx="minor">
            <a:schemeClr val="tx1"/>
          </a:fontRef>
        </p:style>
      </p:cxnSp>
      <p:pic>
        <p:nvPicPr>
          <p:cNvPr id="31" name="Picture 30" descr="NSOF_photo.PNG"/>
          <p:cNvPicPr>
            <a:picLocks noChangeAspect="1"/>
          </p:cNvPicPr>
          <p:nvPr/>
        </p:nvPicPr>
        <p:blipFill>
          <a:blip r:embed="rId3" cstate="print"/>
          <a:stretch>
            <a:fillRect/>
          </a:stretch>
        </p:blipFill>
        <p:spPr>
          <a:xfrm>
            <a:off x="5907908" y="2426607"/>
            <a:ext cx="2778892" cy="1916793"/>
          </a:xfrm>
          <a:prstGeom prst="rect">
            <a:avLst/>
          </a:prstGeom>
        </p:spPr>
        <p:style>
          <a:lnRef idx="0">
            <a:schemeClr val="dk1"/>
          </a:lnRef>
          <a:fillRef idx="3">
            <a:schemeClr val="dk1"/>
          </a:fillRef>
          <a:effectRef idx="3">
            <a:schemeClr val="dk1"/>
          </a:effectRef>
          <a:fontRef idx="minor">
            <a:schemeClr val="lt1"/>
          </a:fontRef>
        </p:style>
      </p:pic>
      <p:sp>
        <p:nvSpPr>
          <p:cNvPr id="32" name="TextBox 31"/>
          <p:cNvSpPr txBox="1"/>
          <p:nvPr/>
        </p:nvSpPr>
        <p:spPr>
          <a:xfrm>
            <a:off x="6629400" y="4287068"/>
            <a:ext cx="1356183" cy="338554"/>
          </a:xfrm>
          <a:prstGeom prst="rect">
            <a:avLst/>
          </a:prstGeom>
          <a:noFill/>
        </p:spPr>
        <p:txBody>
          <a:bodyPr wrap="square" rtlCol="0">
            <a:spAutoFit/>
          </a:bodyPr>
          <a:lstStyle/>
          <a:p>
            <a:pPr algn="ctr"/>
            <a:r>
              <a:rPr lang="en-US" sz="1600" dirty="0" smtClean="0">
                <a:latin typeface="+mn-lt"/>
              </a:rPr>
              <a:t>NSOF</a:t>
            </a:r>
            <a:endParaRPr lang="en-US" sz="1600" dirty="0">
              <a:latin typeface="+mn-lt"/>
            </a:endParaRPr>
          </a:p>
        </p:txBody>
      </p:sp>
      <p:sp>
        <p:nvSpPr>
          <p:cNvPr id="33" name="TextBox 32"/>
          <p:cNvSpPr txBox="1"/>
          <p:nvPr/>
        </p:nvSpPr>
        <p:spPr>
          <a:xfrm>
            <a:off x="6874115" y="6169490"/>
            <a:ext cx="822085" cy="338554"/>
          </a:xfrm>
          <a:prstGeom prst="rect">
            <a:avLst/>
          </a:prstGeom>
          <a:noFill/>
        </p:spPr>
        <p:txBody>
          <a:bodyPr wrap="none" rtlCol="0">
            <a:spAutoFit/>
          </a:bodyPr>
          <a:lstStyle/>
          <a:p>
            <a:pPr algn="ctr"/>
            <a:r>
              <a:rPr lang="en-US" sz="1600" dirty="0" smtClean="0"/>
              <a:t>NCWCP</a:t>
            </a:r>
            <a:endParaRPr lang="en-US" sz="1600" dirty="0">
              <a:latin typeface="+mn-lt"/>
            </a:endParaRPr>
          </a:p>
        </p:txBody>
      </p:sp>
      <p:pic>
        <p:nvPicPr>
          <p:cNvPr id="34" name="Picture 33" descr="NCWPC.PNG"/>
          <p:cNvPicPr>
            <a:picLocks noChangeAspect="1"/>
          </p:cNvPicPr>
          <p:nvPr/>
        </p:nvPicPr>
        <p:blipFill>
          <a:blip r:embed="rId4" cstate="print"/>
          <a:stretch>
            <a:fillRect/>
          </a:stretch>
        </p:blipFill>
        <p:spPr>
          <a:xfrm>
            <a:off x="5910272" y="4700772"/>
            <a:ext cx="2776528" cy="1508580"/>
          </a:xfrm>
          <a:prstGeom prst="rect">
            <a:avLst/>
          </a:prstGeom>
          <a:ln w="15875">
            <a:solidFill>
              <a:schemeClr val="tx1"/>
            </a:solidFill>
          </a:ln>
        </p:spPr>
        <p:style>
          <a:lnRef idx="0">
            <a:schemeClr val="dk1"/>
          </a:lnRef>
          <a:fillRef idx="3">
            <a:schemeClr val="dk1"/>
          </a:fillRef>
          <a:effectRef idx="3">
            <a:schemeClr val="dk1"/>
          </a:effectRef>
          <a:fontRef idx="minor">
            <a:schemeClr val="lt1"/>
          </a:fontRef>
        </p:style>
      </p:pic>
      <p:cxnSp>
        <p:nvCxnSpPr>
          <p:cNvPr id="13" name="Elbow Connector 12"/>
          <p:cNvCxnSpPr>
            <a:endCxn id="29" idx="3"/>
          </p:cNvCxnSpPr>
          <p:nvPr/>
        </p:nvCxnSpPr>
        <p:spPr>
          <a:xfrm rot="16200000" flipV="1">
            <a:off x="6962305" y="3533305"/>
            <a:ext cx="3601390" cy="304800"/>
          </a:xfrm>
          <a:prstGeom prst="bentConnector2">
            <a:avLst/>
          </a:prstGeom>
          <a:ln w="28575"/>
        </p:spPr>
        <p:style>
          <a:lnRef idx="1">
            <a:schemeClr val="accent1"/>
          </a:lnRef>
          <a:fillRef idx="0">
            <a:schemeClr val="accent1"/>
          </a:fillRef>
          <a:effectRef idx="0">
            <a:schemeClr val="accent1"/>
          </a:effectRef>
          <a:fontRef idx="minor">
            <a:schemeClr val="tx1"/>
          </a:fontRef>
        </p:style>
      </p:cxnSp>
      <p:pic>
        <p:nvPicPr>
          <p:cNvPr id="16" name="Picture 15" descr="http://www.goes-r.gov/education/images/logos/Color/Small/GOES-R_logo_smal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24800" y="152400"/>
            <a:ext cx="962378" cy="614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1544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3"/>
          </a:xfrm>
        </p:spPr>
        <p:txBody>
          <a:bodyPr>
            <a:noAutofit/>
          </a:bodyPr>
          <a:lstStyle/>
          <a:p>
            <a:r>
              <a:rPr lang="en-US" sz="4000" dirty="0" smtClean="0"/>
              <a:t>Outline</a:t>
            </a:r>
            <a:endParaRPr lang="en-US" sz="3600" dirty="0"/>
          </a:p>
        </p:txBody>
      </p:sp>
      <p:sp>
        <p:nvSpPr>
          <p:cNvPr id="3" name="Content Placeholder 2"/>
          <p:cNvSpPr>
            <a:spLocks noGrp="1"/>
          </p:cNvSpPr>
          <p:nvPr>
            <p:ph idx="1"/>
          </p:nvPr>
        </p:nvSpPr>
        <p:spPr>
          <a:xfrm>
            <a:off x="457200" y="1219201"/>
            <a:ext cx="8229600" cy="5181600"/>
          </a:xfrm>
        </p:spPr>
        <p:txBody>
          <a:bodyPr>
            <a:normAutofit/>
          </a:bodyPr>
          <a:lstStyle/>
          <a:p>
            <a:r>
              <a:rPr lang="en-US" dirty="0" smtClean="0"/>
              <a:t>Role of the PAL</a:t>
            </a:r>
          </a:p>
          <a:p>
            <a:r>
              <a:rPr lang="en-US" dirty="0" smtClean="0"/>
              <a:t>Pre-Launch Activities</a:t>
            </a:r>
          </a:p>
          <a:p>
            <a:pPr lvl="1"/>
            <a:r>
              <a:rPr lang="en-US" dirty="0" smtClean="0"/>
              <a:t>PRO Team</a:t>
            </a:r>
          </a:p>
          <a:p>
            <a:pPr lvl="1"/>
            <a:r>
              <a:rPr lang="en-US" dirty="0" smtClean="0"/>
              <a:t>DOEs</a:t>
            </a:r>
          </a:p>
          <a:p>
            <a:pPr lvl="1"/>
            <a:r>
              <a:rPr lang="en-US" dirty="0" smtClean="0"/>
              <a:t>Cal/Val Activities</a:t>
            </a:r>
          </a:p>
          <a:p>
            <a:pPr lvl="2"/>
            <a:r>
              <a:rPr lang="en-US" dirty="0" smtClean="0"/>
              <a:t>AWG/CWG Participation</a:t>
            </a:r>
            <a:endParaRPr lang="en-US" dirty="0"/>
          </a:p>
          <a:p>
            <a:r>
              <a:rPr lang="en-US" dirty="0" smtClean="0"/>
              <a:t>Post-Launch</a:t>
            </a:r>
          </a:p>
          <a:p>
            <a:pPr lvl="1"/>
            <a:r>
              <a:rPr lang="en-US" dirty="0" smtClean="0"/>
              <a:t>Current Ops vs GOES-R </a:t>
            </a:r>
            <a:r>
              <a:rPr lang="en-US" dirty="0" err="1" smtClean="0"/>
              <a:t>Obs</a:t>
            </a:r>
            <a:endParaRPr lang="en-US" dirty="0"/>
          </a:p>
          <a:p>
            <a:pPr lvl="1"/>
            <a:r>
              <a:rPr lang="en-US" dirty="0" smtClean="0"/>
              <a:t>User Support</a:t>
            </a:r>
          </a:p>
        </p:txBody>
      </p:sp>
      <p:pic>
        <p:nvPicPr>
          <p:cNvPr id="4" name="Picture 3" descr="http://www.goes-r.gov/education/images/logos/Color/Small/GOES-R_logo_sma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4800" y="326136"/>
            <a:ext cx="962378" cy="614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2085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3"/>
          </a:xfrm>
        </p:spPr>
        <p:txBody>
          <a:bodyPr>
            <a:noAutofit/>
          </a:bodyPr>
          <a:lstStyle/>
          <a:p>
            <a:r>
              <a:rPr lang="en-US" sz="4000" dirty="0" smtClean="0"/>
              <a:t>GOES-R PAL is Everyone’s PAL</a:t>
            </a:r>
            <a:endParaRPr lang="en-US" sz="3600" dirty="0"/>
          </a:p>
        </p:txBody>
      </p:sp>
      <p:sp>
        <p:nvSpPr>
          <p:cNvPr id="3" name="Content Placeholder 2"/>
          <p:cNvSpPr>
            <a:spLocks noGrp="1"/>
          </p:cNvSpPr>
          <p:nvPr>
            <p:ph idx="1"/>
          </p:nvPr>
        </p:nvSpPr>
        <p:spPr>
          <a:xfrm>
            <a:off x="457200" y="1219201"/>
            <a:ext cx="8229600" cy="5181600"/>
          </a:xfrm>
        </p:spPr>
        <p:txBody>
          <a:bodyPr>
            <a:normAutofit fontScale="92500" lnSpcReduction="20000"/>
          </a:bodyPr>
          <a:lstStyle/>
          <a:p>
            <a:r>
              <a:rPr lang="en-US" dirty="0" smtClean="0"/>
              <a:t>High-level Role:</a:t>
            </a:r>
          </a:p>
          <a:p>
            <a:pPr lvl="1"/>
            <a:r>
              <a:rPr lang="en-US" dirty="0"/>
              <a:t>I</a:t>
            </a:r>
            <a:r>
              <a:rPr lang="en-US" dirty="0" smtClean="0"/>
              <a:t>nterface between satellite operations, user community and research community.</a:t>
            </a:r>
          </a:p>
          <a:p>
            <a:r>
              <a:rPr lang="en-US" dirty="0" smtClean="0"/>
              <a:t>What does that mean for GOES-R?</a:t>
            </a:r>
          </a:p>
          <a:p>
            <a:pPr lvl="1"/>
            <a:r>
              <a:rPr lang="en-US" dirty="0" smtClean="0"/>
              <a:t>Work with the AWG to ensure correct implementation of the baseline algorithms for GOES-R</a:t>
            </a:r>
          </a:p>
          <a:p>
            <a:pPr lvl="1"/>
            <a:r>
              <a:rPr lang="en-US" dirty="0" smtClean="0"/>
              <a:t>Work to get new products into the GOES-R Ground System</a:t>
            </a:r>
          </a:p>
          <a:p>
            <a:pPr lvl="1"/>
            <a:r>
              <a:rPr lang="en-US" dirty="0" smtClean="0"/>
              <a:t>Pre-Launch: Participate in Ground System Testing</a:t>
            </a:r>
          </a:p>
          <a:p>
            <a:pPr lvl="1"/>
            <a:r>
              <a:rPr lang="en-US" dirty="0" smtClean="0"/>
              <a:t>Pre-Launch: Participate in Cal/Val activities</a:t>
            </a:r>
          </a:p>
          <a:p>
            <a:pPr lvl="1"/>
            <a:r>
              <a:rPr lang="en-US" dirty="0" smtClean="0"/>
              <a:t>Post-Launch: Interface with users during operations to resolve issues/anomalies and answer questions about L2 products</a:t>
            </a:r>
          </a:p>
        </p:txBody>
      </p:sp>
      <p:pic>
        <p:nvPicPr>
          <p:cNvPr id="4" name="Picture 3" descr="http://www.goes-r.gov/education/images/logos/Color/Small/GOES-R_logo_sma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4800" y="326136"/>
            <a:ext cx="962378" cy="614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6031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 Overview &amp; Scope</a:t>
            </a:r>
            <a:endParaRPr lang="en-US" dirty="0"/>
          </a:p>
        </p:txBody>
      </p:sp>
      <p:sp>
        <p:nvSpPr>
          <p:cNvPr id="3" name="Slide Number Placeholder 2"/>
          <p:cNvSpPr>
            <a:spLocks noGrp="1"/>
          </p:cNvSpPr>
          <p:nvPr>
            <p:ph type="sldNum" sz="quarter" idx="4294967295"/>
          </p:nvPr>
        </p:nvSpPr>
        <p:spPr>
          <a:xfrm>
            <a:off x="7010400" y="6553200"/>
            <a:ext cx="2133600" cy="288925"/>
          </a:xfrm>
          <a:prstGeom prst="rect">
            <a:avLst/>
          </a:prstGeom>
        </p:spPr>
        <p:txBody>
          <a:bodyPr/>
          <a:lstStyle/>
          <a:p>
            <a:r>
              <a:rPr lang="en-US" smtClean="0">
                <a:solidFill>
                  <a:srgbClr val="000000"/>
                </a:solidFill>
              </a:rPr>
              <a:t>8-</a:t>
            </a:r>
            <a:fld id="{13AF08EC-556D-4A1C-845F-2ABFACE9E84C}" type="slidenum">
              <a:rPr smtClean="0">
                <a:solidFill>
                  <a:srgbClr val="000000"/>
                </a:solidFill>
              </a:rPr>
              <a:pPr/>
              <a:t>5</a:t>
            </a:fld>
            <a:endParaRPr dirty="0">
              <a:solidFill>
                <a:srgbClr val="000000"/>
              </a:solidFill>
            </a:endParaRPr>
          </a:p>
        </p:txBody>
      </p:sp>
      <p:cxnSp>
        <p:nvCxnSpPr>
          <p:cNvPr id="56" name="Elbow Connector 55"/>
          <p:cNvCxnSpPr>
            <a:stCxn id="61" idx="2"/>
            <a:endCxn id="71" idx="1"/>
          </p:cNvCxnSpPr>
          <p:nvPr/>
        </p:nvCxnSpPr>
        <p:spPr>
          <a:xfrm rot="16200000" flipH="1">
            <a:off x="5473968" y="510018"/>
            <a:ext cx="436568" cy="2277733"/>
          </a:xfrm>
          <a:prstGeom prst="bentConnector2">
            <a:avLst/>
          </a:prstGeom>
          <a:noFill/>
          <a:ln w="19050" cap="flat" cmpd="sng" algn="ctr">
            <a:solidFill>
              <a:srgbClr val="5B9BD5"/>
            </a:solidFill>
            <a:prstDash val="solid"/>
            <a:miter lim="800000"/>
          </a:ln>
          <a:effectLst/>
        </p:spPr>
      </p:cxnSp>
      <p:cxnSp>
        <p:nvCxnSpPr>
          <p:cNvPr id="57" name="Elbow Connector 56"/>
          <p:cNvCxnSpPr>
            <a:stCxn id="61" idx="2"/>
            <a:endCxn id="67" idx="0"/>
          </p:cNvCxnSpPr>
          <p:nvPr/>
        </p:nvCxnSpPr>
        <p:spPr>
          <a:xfrm rot="16200000" flipH="1">
            <a:off x="4220718" y="1763268"/>
            <a:ext cx="1650055" cy="984719"/>
          </a:xfrm>
          <a:prstGeom prst="bentConnector3">
            <a:avLst>
              <a:gd name="adj1" fmla="val 86722"/>
            </a:avLst>
          </a:prstGeom>
          <a:noFill/>
          <a:ln w="19050" cap="flat" cmpd="sng" algn="ctr">
            <a:solidFill>
              <a:srgbClr val="5B9BD5"/>
            </a:solidFill>
            <a:prstDash val="solid"/>
            <a:miter lim="800000"/>
          </a:ln>
          <a:effectLst/>
        </p:spPr>
      </p:cxnSp>
      <p:cxnSp>
        <p:nvCxnSpPr>
          <p:cNvPr id="58" name="Elbow Connector 57"/>
          <p:cNvCxnSpPr>
            <a:stCxn id="61" idx="2"/>
            <a:endCxn id="69" idx="0"/>
          </p:cNvCxnSpPr>
          <p:nvPr/>
        </p:nvCxnSpPr>
        <p:spPr>
          <a:xfrm rot="16200000" flipH="1">
            <a:off x="5306520" y="677466"/>
            <a:ext cx="1660282" cy="3166551"/>
          </a:xfrm>
          <a:prstGeom prst="bentConnector3">
            <a:avLst>
              <a:gd name="adj1" fmla="val 85832"/>
            </a:avLst>
          </a:prstGeom>
          <a:noFill/>
          <a:ln w="19050" cap="flat" cmpd="sng" algn="ctr">
            <a:solidFill>
              <a:srgbClr val="5B9BD5"/>
            </a:solidFill>
            <a:prstDash val="solid"/>
            <a:miter lim="800000"/>
          </a:ln>
          <a:effectLst/>
        </p:spPr>
      </p:cxnSp>
      <p:cxnSp>
        <p:nvCxnSpPr>
          <p:cNvPr id="59" name="Elbow Connector 58"/>
          <p:cNvCxnSpPr>
            <a:stCxn id="61" idx="2"/>
            <a:endCxn id="63" idx="0"/>
          </p:cNvCxnSpPr>
          <p:nvPr/>
        </p:nvCxnSpPr>
        <p:spPr>
          <a:xfrm rot="5400000">
            <a:off x="2064032" y="582061"/>
            <a:ext cx="1640814" cy="3337894"/>
          </a:xfrm>
          <a:prstGeom prst="bentConnector3">
            <a:avLst>
              <a:gd name="adj1" fmla="val 86929"/>
            </a:avLst>
          </a:prstGeom>
          <a:noFill/>
          <a:ln w="19050" cap="flat" cmpd="sng" algn="ctr">
            <a:solidFill>
              <a:srgbClr val="5B9BD5"/>
            </a:solidFill>
            <a:prstDash val="solid"/>
            <a:miter lim="800000"/>
          </a:ln>
          <a:effectLst/>
        </p:spPr>
      </p:cxnSp>
      <p:cxnSp>
        <p:nvCxnSpPr>
          <p:cNvPr id="60" name="Elbow Connector 59"/>
          <p:cNvCxnSpPr>
            <a:stCxn id="61" idx="2"/>
            <a:endCxn id="65" idx="0"/>
          </p:cNvCxnSpPr>
          <p:nvPr/>
        </p:nvCxnSpPr>
        <p:spPr>
          <a:xfrm rot="5400000">
            <a:off x="3140065" y="1662712"/>
            <a:ext cx="1645433" cy="1181210"/>
          </a:xfrm>
          <a:prstGeom prst="bentConnector3">
            <a:avLst>
              <a:gd name="adj1" fmla="val 86825"/>
            </a:avLst>
          </a:prstGeom>
          <a:noFill/>
          <a:ln w="19050" cap="flat" cmpd="sng" algn="ctr">
            <a:solidFill>
              <a:srgbClr val="5B9BD5"/>
            </a:solidFill>
            <a:prstDash val="solid"/>
            <a:miter lim="800000"/>
          </a:ln>
          <a:effectLst/>
        </p:spPr>
      </p:cxnSp>
      <p:sp>
        <p:nvSpPr>
          <p:cNvPr id="61" name="Rectangle 60"/>
          <p:cNvSpPr/>
          <p:nvPr/>
        </p:nvSpPr>
        <p:spPr>
          <a:xfrm>
            <a:off x="3610489" y="1064841"/>
            <a:ext cx="1885793" cy="365760"/>
          </a:xfrm>
          <a:prstGeom prst="rect">
            <a:avLst/>
          </a:prstGeom>
          <a:solidFill>
            <a:srgbClr val="5B9BD5"/>
          </a:solidFill>
          <a:ln w="12700" cap="flat" cmpd="sng" algn="ctr">
            <a:solidFill>
              <a:sysClr val="windowText" lastClr="000000"/>
            </a:solidFill>
            <a:prstDash val="solid"/>
            <a:miter lim="800000"/>
          </a:ln>
          <a:effectLst/>
        </p:spPr>
        <p:txBody>
          <a:bodyPr lIns="0" tIns="0" rIns="0" bIns="9144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white"/>
                </a:solidFill>
                <a:effectLst/>
                <a:uLnTx/>
                <a:uFillTx/>
                <a:latin typeface="Calibri" panose="020F0502020204030204"/>
                <a:ea typeface="+mn-ea"/>
                <a:cs typeface="+mn-cs"/>
              </a:rPr>
              <a:t>Product Operations Manager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white"/>
                </a:solidFill>
                <a:effectLst/>
                <a:uLnTx/>
                <a:uFillTx/>
                <a:latin typeface="Calibri" panose="020F0502020204030204"/>
                <a:ea typeface="+mn-ea"/>
                <a:cs typeface="+mn-cs"/>
              </a:rPr>
              <a:t>“OSPO DOM”</a:t>
            </a:r>
          </a:p>
        </p:txBody>
      </p:sp>
      <p:sp>
        <p:nvSpPr>
          <p:cNvPr id="62" name="Rectangle 61"/>
          <p:cNvSpPr/>
          <p:nvPr/>
        </p:nvSpPr>
        <p:spPr>
          <a:xfrm>
            <a:off x="3742432" y="1354334"/>
            <a:ext cx="2009293" cy="317233"/>
          </a:xfrm>
          <a:prstGeom prst="rect">
            <a:avLst/>
          </a:prstGeom>
          <a:solidFill>
            <a:sysClr val="window" lastClr="FFFFFF"/>
          </a:solidFill>
          <a:ln w="12700" cap="flat" cmpd="sng" algn="ctr">
            <a:solidFill>
              <a:sysClr val="windowText" lastClr="000000"/>
            </a:solidFill>
            <a:prstDash val="solid"/>
            <a:miter lim="800000"/>
          </a:ln>
          <a:effectLst/>
        </p:spPr>
        <p:txBody>
          <a:bodyPr lIns="27432" rIns="27432" rtlCol="0"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Calibri" panose="020F0502020204030204"/>
                <a:ea typeface="+mn-ea"/>
                <a:cs typeface="+mn-cs"/>
              </a:rPr>
              <a:t>Matt Seybold (OSPO)</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effectLst/>
                <a:uLnTx/>
                <a:uFillTx/>
                <a:latin typeface="Calibri" panose="020F0502020204030204"/>
                <a:ea typeface="+mn-ea"/>
                <a:cs typeface="+mn-cs"/>
              </a:rPr>
              <a:t>Deputy – Heather Kilcoyne (Program)</a:t>
            </a:r>
          </a:p>
        </p:txBody>
      </p:sp>
      <p:sp>
        <p:nvSpPr>
          <p:cNvPr id="63" name="Rectangle 62"/>
          <p:cNvSpPr/>
          <p:nvPr/>
        </p:nvSpPr>
        <p:spPr>
          <a:xfrm>
            <a:off x="338567" y="3071415"/>
            <a:ext cx="1753849" cy="365760"/>
          </a:xfrm>
          <a:prstGeom prst="rect">
            <a:avLst/>
          </a:prstGeom>
          <a:solidFill>
            <a:srgbClr val="5B9BD5"/>
          </a:solidFill>
          <a:ln w="12700" cap="flat" cmpd="sng" algn="ctr">
            <a:solidFill>
              <a:sysClr val="windowText" lastClr="000000"/>
            </a:solidFill>
            <a:prstDash val="solid"/>
            <a:miter lim="800000"/>
          </a:ln>
          <a:effectLst/>
        </p:spPr>
        <p:txBody>
          <a:bodyPr lIns="0" tIns="0" rIns="0" bIns="9144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err="1" smtClean="0">
                <a:ln>
                  <a:noFill/>
                </a:ln>
                <a:solidFill>
                  <a:prstClr val="white"/>
                </a:solidFill>
                <a:effectLst/>
                <a:uLnTx/>
                <a:uFillTx/>
                <a:latin typeface="Calibri" panose="020F0502020204030204"/>
                <a:ea typeface="+mn-ea"/>
                <a:cs typeface="+mn-cs"/>
              </a:rPr>
              <a:t>Alg</a:t>
            </a:r>
            <a:r>
              <a:rPr kumimoji="0" lang="en-US" sz="1000" b="0" i="0" u="none" strike="noStrike" kern="0" cap="none" spc="0" normalizeH="0" baseline="0" noProof="0" dirty="0" smtClean="0">
                <a:ln>
                  <a:noFill/>
                </a:ln>
                <a:solidFill>
                  <a:prstClr val="white"/>
                </a:solidFill>
                <a:effectLst/>
                <a:uLnTx/>
                <a:uFillTx/>
                <a:latin typeface="Calibri" panose="020F0502020204030204"/>
                <a:ea typeface="+mn-ea"/>
                <a:cs typeface="+mn-cs"/>
              </a:rPr>
              <a:t> &amp; Product Development Lead</a:t>
            </a:r>
          </a:p>
        </p:txBody>
      </p:sp>
      <p:sp>
        <p:nvSpPr>
          <p:cNvPr id="64" name="Rectangle 63"/>
          <p:cNvSpPr/>
          <p:nvPr/>
        </p:nvSpPr>
        <p:spPr>
          <a:xfrm>
            <a:off x="626031" y="3360909"/>
            <a:ext cx="1645920" cy="149902"/>
          </a:xfrm>
          <a:prstGeom prst="rect">
            <a:avLst/>
          </a:prstGeom>
          <a:solidFill>
            <a:sysClr val="window" lastClr="FFFFFF"/>
          </a:solidFill>
          <a:ln w="12700" cap="flat" cmpd="sng" algn="ctr">
            <a:solidFill>
              <a:sysClr val="windowText" lastClr="000000"/>
            </a:solidFill>
            <a:prstDash val="solid"/>
            <a:miter lim="800000"/>
          </a:ln>
          <a:effectLst/>
        </p:spPr>
        <p:txBody>
          <a:bodyPr lIns="27432" rIns="27432" rtlCol="0"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effectLst/>
                <a:uLnTx/>
                <a:uFillTx/>
                <a:latin typeface="Calibri" panose="020F0502020204030204"/>
                <a:ea typeface="+mn-ea"/>
                <a:cs typeface="+mn-cs"/>
              </a:rPr>
              <a:t>Satya Kalluri (OSGS)</a:t>
            </a:r>
          </a:p>
        </p:txBody>
      </p:sp>
      <p:sp>
        <p:nvSpPr>
          <p:cNvPr id="65" name="Rectangle 64"/>
          <p:cNvSpPr/>
          <p:nvPr/>
        </p:nvSpPr>
        <p:spPr>
          <a:xfrm>
            <a:off x="2495251" y="3076034"/>
            <a:ext cx="1753849" cy="365760"/>
          </a:xfrm>
          <a:prstGeom prst="rect">
            <a:avLst/>
          </a:prstGeom>
          <a:solidFill>
            <a:srgbClr val="5B9BD5"/>
          </a:solidFill>
          <a:ln w="12700" cap="flat" cmpd="sng" algn="ctr">
            <a:solidFill>
              <a:sysClr val="windowText" lastClr="000000"/>
            </a:solidFill>
            <a:prstDash val="solid"/>
            <a:miter lim="800000"/>
          </a:ln>
          <a:effectLst/>
        </p:spPr>
        <p:txBody>
          <a:bodyPr lIns="0" tIns="0" rIns="0" bIns="9144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white"/>
                </a:solidFill>
                <a:effectLst/>
                <a:uLnTx/>
                <a:uFillTx/>
                <a:latin typeface="Calibri" panose="020F0502020204030204"/>
                <a:ea typeface="+mn-ea"/>
                <a:cs typeface="+mn-cs"/>
              </a:rPr>
              <a:t>Product Quality Lead</a:t>
            </a:r>
          </a:p>
        </p:txBody>
      </p:sp>
      <p:sp>
        <p:nvSpPr>
          <p:cNvPr id="66" name="Rectangle 65"/>
          <p:cNvSpPr/>
          <p:nvPr/>
        </p:nvSpPr>
        <p:spPr>
          <a:xfrm>
            <a:off x="2801191" y="3365528"/>
            <a:ext cx="1645920" cy="149902"/>
          </a:xfrm>
          <a:prstGeom prst="rect">
            <a:avLst/>
          </a:prstGeom>
          <a:solidFill>
            <a:sysClr val="window" lastClr="FFFFFF"/>
          </a:solidFill>
          <a:ln w="12700" cap="flat" cmpd="sng" algn="ctr">
            <a:solidFill>
              <a:sysClr val="windowText" lastClr="000000"/>
            </a:solidFill>
            <a:prstDash val="solid"/>
            <a:miter lim="800000"/>
          </a:ln>
          <a:effectLst/>
        </p:spPr>
        <p:txBody>
          <a:bodyPr lIns="27432" rIns="27432" rtlCol="0"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effectLst/>
                <a:uLnTx/>
                <a:uFillTx/>
                <a:latin typeface="Calibri" panose="020F0502020204030204"/>
                <a:ea typeface="+mn-ea"/>
                <a:cs typeface="+mn-cs"/>
              </a:rPr>
              <a:t>Heather Kilcoyne (Program)</a:t>
            </a:r>
          </a:p>
        </p:txBody>
      </p:sp>
      <p:sp>
        <p:nvSpPr>
          <p:cNvPr id="67" name="Rectangle 66"/>
          <p:cNvSpPr/>
          <p:nvPr/>
        </p:nvSpPr>
        <p:spPr>
          <a:xfrm>
            <a:off x="4661180" y="3080656"/>
            <a:ext cx="1753849" cy="365760"/>
          </a:xfrm>
          <a:prstGeom prst="rect">
            <a:avLst/>
          </a:prstGeom>
          <a:solidFill>
            <a:srgbClr val="5B9BD5"/>
          </a:solidFill>
          <a:ln w="12700" cap="flat" cmpd="sng" algn="ctr">
            <a:solidFill>
              <a:sysClr val="windowText" lastClr="000000"/>
            </a:solidFill>
            <a:prstDash val="solid"/>
            <a:miter lim="800000"/>
          </a:ln>
          <a:effectLst/>
        </p:spPr>
        <p:txBody>
          <a:bodyPr lIns="0" tIns="0" rIns="0" bIns="9144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white"/>
                </a:solidFill>
                <a:effectLst/>
                <a:uLnTx/>
                <a:uFillTx/>
                <a:latin typeface="Calibri" panose="020F0502020204030204"/>
                <a:ea typeface="+mn-ea"/>
                <a:cs typeface="+mn-cs"/>
              </a:rPr>
              <a:t>Product Operations Lead (includes Cal/Val L2+) “PAL”</a:t>
            </a:r>
          </a:p>
        </p:txBody>
      </p:sp>
      <p:sp>
        <p:nvSpPr>
          <p:cNvPr id="68" name="Rectangle 67"/>
          <p:cNvSpPr/>
          <p:nvPr/>
        </p:nvSpPr>
        <p:spPr>
          <a:xfrm>
            <a:off x="4967117" y="3370150"/>
            <a:ext cx="1645920" cy="149902"/>
          </a:xfrm>
          <a:prstGeom prst="rect">
            <a:avLst/>
          </a:prstGeom>
          <a:solidFill>
            <a:sysClr val="window" lastClr="FFFFFF"/>
          </a:solidFill>
          <a:ln w="12700" cap="flat" cmpd="sng" algn="ctr">
            <a:solidFill>
              <a:sysClr val="windowText" lastClr="000000"/>
            </a:solidFill>
            <a:prstDash val="solid"/>
            <a:miter lim="800000"/>
          </a:ln>
          <a:effectLst/>
        </p:spPr>
        <p:txBody>
          <a:bodyPr lIns="27432" rIns="27432" rtlCol="0"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Calibri" panose="020F0502020204030204"/>
                <a:ea typeface="+mn-ea"/>
                <a:cs typeface="+mn-cs"/>
              </a:rPr>
              <a:t>Wayne MacKenzie (OSPO)</a:t>
            </a:r>
          </a:p>
        </p:txBody>
      </p:sp>
      <p:sp>
        <p:nvSpPr>
          <p:cNvPr id="69" name="Rectangle 68"/>
          <p:cNvSpPr/>
          <p:nvPr/>
        </p:nvSpPr>
        <p:spPr>
          <a:xfrm>
            <a:off x="6843012" y="3090883"/>
            <a:ext cx="1753849" cy="365760"/>
          </a:xfrm>
          <a:prstGeom prst="rect">
            <a:avLst/>
          </a:prstGeom>
          <a:solidFill>
            <a:srgbClr val="5B9BD5"/>
          </a:solidFill>
          <a:ln w="12700" cap="flat" cmpd="sng" algn="ctr">
            <a:solidFill>
              <a:sysClr val="windowText" lastClr="000000"/>
            </a:solidFill>
            <a:prstDash val="solid"/>
            <a:miter lim="800000"/>
          </a:ln>
          <a:effectLst/>
        </p:spPr>
        <p:txBody>
          <a:bodyPr lIns="0" tIns="0" rIns="0" bIns="9144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white"/>
                </a:solidFill>
                <a:effectLst/>
                <a:uLnTx/>
                <a:uFillTx/>
                <a:latin typeface="Calibri" panose="020F0502020204030204"/>
                <a:ea typeface="+mn-ea"/>
                <a:cs typeface="+mn-cs"/>
              </a:rPr>
              <a:t>UPS Operations Lead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white"/>
                </a:solidFill>
                <a:effectLst/>
                <a:uLnTx/>
                <a:uFillTx/>
                <a:latin typeface="Calibri" panose="020F0502020204030204"/>
                <a:ea typeface="+mn-ea"/>
                <a:cs typeface="+mn-cs"/>
              </a:rPr>
              <a:t> (GRB, HRIT/EMWIN) “PAL”</a:t>
            </a:r>
          </a:p>
        </p:txBody>
      </p:sp>
      <p:sp>
        <p:nvSpPr>
          <p:cNvPr id="70" name="Rectangle 69"/>
          <p:cNvSpPr/>
          <p:nvPr/>
        </p:nvSpPr>
        <p:spPr>
          <a:xfrm>
            <a:off x="7148952" y="3380377"/>
            <a:ext cx="1645920" cy="149902"/>
          </a:xfrm>
          <a:prstGeom prst="rect">
            <a:avLst/>
          </a:prstGeom>
          <a:solidFill>
            <a:schemeClr val="bg1">
              <a:lumMod val="75000"/>
            </a:schemeClr>
          </a:solidFill>
          <a:ln w="12700" cap="flat" cmpd="sng" algn="ctr">
            <a:solidFill>
              <a:sysClr val="windowText" lastClr="000000"/>
            </a:solidFill>
            <a:prstDash val="solid"/>
            <a:miter lim="800000"/>
          </a:ln>
          <a:effectLst/>
        </p:spPr>
        <p:txBody>
          <a:bodyPr lIns="27432" rIns="27432" rtlCol="0"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Calibri" panose="020F0502020204030204"/>
                <a:ea typeface="+mn-ea"/>
                <a:cs typeface="+mn-cs"/>
              </a:rPr>
              <a:t>TBD NOAA Fed (OSPO)</a:t>
            </a:r>
          </a:p>
        </p:txBody>
      </p:sp>
      <p:sp>
        <p:nvSpPr>
          <p:cNvPr id="71" name="Rectangle 70"/>
          <p:cNvSpPr/>
          <p:nvPr/>
        </p:nvSpPr>
        <p:spPr>
          <a:xfrm>
            <a:off x="6831119" y="1684289"/>
            <a:ext cx="1753849" cy="365760"/>
          </a:xfrm>
          <a:prstGeom prst="rect">
            <a:avLst/>
          </a:prstGeom>
          <a:solidFill>
            <a:srgbClr val="5B9BD5"/>
          </a:solidFill>
          <a:ln w="12700" cap="flat" cmpd="sng" algn="ctr">
            <a:solidFill>
              <a:sysClr val="windowText" lastClr="000000"/>
            </a:solidFill>
            <a:prstDash val="solid"/>
            <a:miter lim="800000"/>
          </a:ln>
          <a:effectLst/>
        </p:spPr>
        <p:txBody>
          <a:bodyPr lIns="0" tIns="0" rIns="0" bIns="9144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white"/>
                </a:solidFill>
                <a:effectLst/>
                <a:uLnTx/>
                <a:uFillTx/>
                <a:latin typeface="Calibri" panose="020F0502020204030204"/>
                <a:ea typeface="+mn-ea"/>
                <a:cs typeface="+mn-cs"/>
              </a:rPr>
              <a:t>User Services</a:t>
            </a:r>
          </a:p>
        </p:txBody>
      </p:sp>
      <p:sp>
        <p:nvSpPr>
          <p:cNvPr id="72" name="Rectangle 71"/>
          <p:cNvSpPr/>
          <p:nvPr/>
        </p:nvSpPr>
        <p:spPr>
          <a:xfrm>
            <a:off x="7137059" y="1973783"/>
            <a:ext cx="1645920" cy="149902"/>
          </a:xfrm>
          <a:prstGeom prst="rect">
            <a:avLst/>
          </a:prstGeom>
          <a:solidFill>
            <a:schemeClr val="bg1">
              <a:lumMod val="75000"/>
            </a:schemeClr>
          </a:solidFill>
          <a:ln w="12700" cap="flat" cmpd="sng" algn="ctr">
            <a:solidFill>
              <a:sysClr val="windowText" lastClr="000000"/>
            </a:solidFill>
            <a:prstDash val="solid"/>
            <a:miter lim="800000"/>
          </a:ln>
          <a:effectLst/>
        </p:spPr>
        <p:txBody>
          <a:bodyPr lIns="27432" rIns="27432" rtlCol="0"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Calibri" panose="020F0502020204030204"/>
                <a:ea typeface="+mn-ea"/>
                <a:cs typeface="+mn-cs"/>
              </a:rPr>
              <a:t>TBD NOAA Fed (OSPO)</a:t>
            </a:r>
          </a:p>
        </p:txBody>
      </p:sp>
      <p:sp>
        <p:nvSpPr>
          <p:cNvPr id="73" name="Rectangle 72"/>
          <p:cNvSpPr/>
          <p:nvPr/>
        </p:nvSpPr>
        <p:spPr>
          <a:xfrm>
            <a:off x="5197457" y="3676949"/>
            <a:ext cx="1217572" cy="365760"/>
          </a:xfrm>
          <a:prstGeom prst="rect">
            <a:avLst/>
          </a:prstGeom>
          <a:solidFill>
            <a:srgbClr val="5B9BD5"/>
          </a:solidFill>
          <a:ln w="12700" cap="flat" cmpd="sng" algn="ctr">
            <a:solidFill>
              <a:sysClr val="windowText" lastClr="000000"/>
            </a:solidFill>
            <a:prstDash val="solid"/>
            <a:miter lim="800000"/>
          </a:ln>
          <a:effectLst/>
        </p:spPr>
        <p:txBody>
          <a:bodyPr lIns="0" tIns="0" rIns="0" bIns="9144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white"/>
                </a:solidFill>
                <a:effectLst/>
                <a:uLnTx/>
                <a:uFillTx/>
                <a:latin typeface="Calibri" panose="020F0502020204030204"/>
                <a:ea typeface="+mn-ea"/>
                <a:cs typeface="+mn-cs"/>
              </a:rPr>
              <a:t>Cal/Val L2+ &amp; L1 Support </a:t>
            </a:r>
          </a:p>
        </p:txBody>
      </p:sp>
      <p:sp>
        <p:nvSpPr>
          <p:cNvPr id="74" name="Rectangle 73"/>
          <p:cNvSpPr/>
          <p:nvPr/>
        </p:nvSpPr>
        <p:spPr>
          <a:xfrm>
            <a:off x="5327906" y="3966443"/>
            <a:ext cx="1188720" cy="149902"/>
          </a:xfrm>
          <a:prstGeom prst="rect">
            <a:avLst/>
          </a:prstGeom>
          <a:solidFill>
            <a:schemeClr val="bg1"/>
          </a:solidFill>
          <a:ln w="12700" cap="flat" cmpd="sng" algn="ctr">
            <a:solidFill>
              <a:sysClr val="windowText" lastClr="000000"/>
            </a:solidFill>
            <a:prstDash val="solid"/>
            <a:miter lim="800000"/>
          </a:ln>
          <a:effectLst/>
        </p:spPr>
        <p:txBody>
          <a:bodyPr lIns="27432" rIns="27432" rtlCol="0"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Calibri" panose="020F0502020204030204"/>
                <a:ea typeface="+mn-ea"/>
                <a:cs typeface="+mn-cs"/>
              </a:rPr>
              <a:t>Elizabeth McMichael</a:t>
            </a:r>
          </a:p>
        </p:txBody>
      </p:sp>
      <p:cxnSp>
        <p:nvCxnSpPr>
          <p:cNvPr id="75" name="Elbow Connector 74"/>
          <p:cNvCxnSpPr>
            <a:stCxn id="73" idx="1"/>
          </p:cNvCxnSpPr>
          <p:nvPr/>
        </p:nvCxnSpPr>
        <p:spPr>
          <a:xfrm rot="10800000">
            <a:off x="4778345" y="3371893"/>
            <a:ext cx="419113" cy="487937"/>
          </a:xfrm>
          <a:prstGeom prst="bentConnector2">
            <a:avLst/>
          </a:prstGeom>
          <a:noFill/>
          <a:ln w="19050" cap="flat" cmpd="sng" algn="ctr">
            <a:solidFill>
              <a:srgbClr val="5B9BD5"/>
            </a:solidFill>
            <a:prstDash val="solid"/>
            <a:miter lim="800000"/>
          </a:ln>
          <a:effectLst/>
        </p:spPr>
      </p:cxnSp>
      <p:sp>
        <p:nvSpPr>
          <p:cNvPr id="76" name="Rectangle 75"/>
          <p:cNvSpPr/>
          <p:nvPr/>
        </p:nvSpPr>
        <p:spPr>
          <a:xfrm>
            <a:off x="3022290" y="3681569"/>
            <a:ext cx="1016926" cy="365760"/>
          </a:xfrm>
          <a:prstGeom prst="rect">
            <a:avLst/>
          </a:prstGeom>
          <a:solidFill>
            <a:srgbClr val="5B9BD5"/>
          </a:solidFill>
          <a:ln w="12700" cap="flat" cmpd="sng" algn="ctr">
            <a:solidFill>
              <a:sysClr val="windowText" lastClr="000000"/>
            </a:solidFill>
            <a:prstDash val="solid"/>
            <a:miter lim="800000"/>
          </a:ln>
          <a:effectLst/>
        </p:spPr>
        <p:txBody>
          <a:bodyPr lIns="0" tIns="0" rIns="0" bIns="9144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white"/>
                </a:solidFill>
                <a:effectLst/>
                <a:uLnTx/>
                <a:uFillTx/>
                <a:latin typeface="Calibri" panose="020F0502020204030204"/>
                <a:ea typeface="+mn-ea"/>
                <a:cs typeface="+mn-cs"/>
              </a:rPr>
              <a:t>Cal/Val L1</a:t>
            </a:r>
          </a:p>
        </p:txBody>
      </p:sp>
      <p:sp>
        <p:nvSpPr>
          <p:cNvPr id="77" name="Rectangle 76"/>
          <p:cNvSpPr/>
          <p:nvPr/>
        </p:nvSpPr>
        <p:spPr>
          <a:xfrm>
            <a:off x="3152739" y="3971063"/>
            <a:ext cx="1188720" cy="149902"/>
          </a:xfrm>
          <a:prstGeom prst="rect">
            <a:avLst/>
          </a:prstGeom>
          <a:solidFill>
            <a:sysClr val="window" lastClr="FFFFFF"/>
          </a:solidFill>
          <a:ln w="12700" cap="flat" cmpd="sng" algn="ctr">
            <a:solidFill>
              <a:sysClr val="windowText" lastClr="000000"/>
            </a:solidFill>
            <a:prstDash val="solid"/>
            <a:miter lim="800000"/>
          </a:ln>
          <a:effectLst/>
        </p:spPr>
        <p:txBody>
          <a:bodyPr lIns="27432" rIns="27432" rtlCol="0"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Calibri" panose="020F0502020204030204"/>
                <a:ea typeface="+mn-ea"/>
                <a:cs typeface="+mn-cs"/>
              </a:rPr>
              <a:t>Bob </a:t>
            </a:r>
            <a:r>
              <a:rPr kumimoji="0" lang="en-US" sz="1000" b="0" i="0" u="none" strike="noStrike" kern="0" cap="none" spc="0" normalizeH="0" baseline="0" noProof="0" dirty="0" err="1" smtClean="0">
                <a:ln>
                  <a:noFill/>
                </a:ln>
                <a:solidFill>
                  <a:prstClr val="black"/>
                </a:solidFill>
                <a:effectLst/>
                <a:uLnTx/>
                <a:uFillTx/>
                <a:latin typeface="Calibri" panose="020F0502020204030204"/>
                <a:ea typeface="+mn-ea"/>
                <a:cs typeface="+mn-cs"/>
              </a:rPr>
              <a:t>Iacovazzi</a:t>
            </a:r>
            <a:endParaRPr kumimoji="0" lang="en-US" sz="1000" b="0" i="0" u="none" strike="noStrike" kern="0" cap="none" spc="0" normalizeH="0" baseline="0" noProof="0" dirty="0" smtClean="0">
              <a:ln>
                <a:noFill/>
              </a:ln>
              <a:solidFill>
                <a:prstClr val="black"/>
              </a:solidFill>
              <a:effectLst/>
              <a:uLnTx/>
              <a:uFillTx/>
              <a:latin typeface="Calibri" panose="020F0502020204030204"/>
              <a:ea typeface="+mn-ea"/>
              <a:cs typeface="+mn-cs"/>
            </a:endParaRPr>
          </a:p>
        </p:txBody>
      </p:sp>
      <p:cxnSp>
        <p:nvCxnSpPr>
          <p:cNvPr id="78" name="Elbow Connector 77"/>
          <p:cNvCxnSpPr>
            <a:stCxn id="76" idx="1"/>
          </p:cNvCxnSpPr>
          <p:nvPr/>
        </p:nvCxnSpPr>
        <p:spPr>
          <a:xfrm rot="10800000">
            <a:off x="2601830" y="3437175"/>
            <a:ext cx="420461" cy="427274"/>
          </a:xfrm>
          <a:prstGeom prst="bentConnector2">
            <a:avLst/>
          </a:prstGeom>
          <a:noFill/>
          <a:ln w="19050" cap="flat" cmpd="sng" algn="ctr">
            <a:solidFill>
              <a:srgbClr val="5B9BD5"/>
            </a:solidFill>
            <a:prstDash val="solid"/>
            <a:miter lim="800000"/>
          </a:ln>
          <a:effectLst/>
        </p:spPr>
      </p:cxnSp>
      <p:sp>
        <p:nvSpPr>
          <p:cNvPr id="79" name="Rectangle 78"/>
          <p:cNvSpPr/>
          <p:nvPr/>
        </p:nvSpPr>
        <p:spPr>
          <a:xfrm>
            <a:off x="3025632" y="4187489"/>
            <a:ext cx="1016926" cy="365760"/>
          </a:xfrm>
          <a:prstGeom prst="rect">
            <a:avLst/>
          </a:prstGeom>
          <a:solidFill>
            <a:srgbClr val="5B9BD5"/>
          </a:solidFill>
          <a:ln w="12700" cap="flat" cmpd="sng" algn="ctr">
            <a:solidFill>
              <a:sysClr val="windowText" lastClr="000000"/>
            </a:solidFill>
            <a:prstDash val="solid"/>
            <a:miter lim="800000"/>
          </a:ln>
          <a:effectLst/>
        </p:spPr>
        <p:txBody>
          <a:bodyPr lIns="0" tIns="0" rIns="0" bIns="9144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white"/>
                </a:solidFill>
                <a:effectLst/>
                <a:uLnTx/>
                <a:uFillTx/>
                <a:latin typeface="Calibri" panose="020F0502020204030204"/>
                <a:ea typeface="+mn-ea"/>
                <a:cs typeface="+mn-cs"/>
              </a:rPr>
              <a:t>L1 Cal Tools</a:t>
            </a:r>
          </a:p>
        </p:txBody>
      </p:sp>
      <p:sp>
        <p:nvSpPr>
          <p:cNvPr id="80" name="Rectangle 79"/>
          <p:cNvSpPr/>
          <p:nvPr/>
        </p:nvSpPr>
        <p:spPr>
          <a:xfrm>
            <a:off x="3153677" y="4478457"/>
            <a:ext cx="1188720" cy="149902"/>
          </a:xfrm>
          <a:prstGeom prst="rect">
            <a:avLst/>
          </a:prstGeom>
          <a:solidFill>
            <a:sysClr val="window" lastClr="FFFFFF"/>
          </a:solidFill>
          <a:ln w="12700" cap="flat" cmpd="sng" algn="ctr">
            <a:solidFill>
              <a:sysClr val="windowText" lastClr="000000"/>
            </a:solidFill>
            <a:prstDash val="solid"/>
            <a:miter lim="800000"/>
          </a:ln>
          <a:effectLst/>
        </p:spPr>
        <p:txBody>
          <a:bodyPr lIns="27432" rIns="27432" rtlCol="0"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Calibri" panose="020F0502020204030204"/>
                <a:ea typeface="+mn-ea"/>
                <a:cs typeface="+mn-cs"/>
              </a:rPr>
              <a:t>Dave </a:t>
            </a:r>
            <a:r>
              <a:rPr kumimoji="0" lang="en-US" sz="1000" b="0" i="0" u="none" strike="noStrike" kern="0" cap="none" spc="0" normalizeH="0" baseline="0" noProof="0" dirty="0" err="1" smtClean="0">
                <a:ln>
                  <a:noFill/>
                </a:ln>
                <a:solidFill>
                  <a:prstClr val="black"/>
                </a:solidFill>
                <a:effectLst/>
                <a:uLnTx/>
                <a:uFillTx/>
                <a:latin typeface="Calibri" panose="020F0502020204030204"/>
                <a:ea typeface="+mn-ea"/>
                <a:cs typeface="+mn-cs"/>
              </a:rPr>
              <a:t>Pogorzala</a:t>
            </a:r>
            <a:endParaRPr kumimoji="0" lang="en-US" sz="1000" b="0" i="0" u="none" strike="noStrike" kern="0" cap="none" spc="0" normalizeH="0" baseline="0" noProof="0" dirty="0" smtClean="0">
              <a:ln>
                <a:noFill/>
              </a:ln>
              <a:solidFill>
                <a:prstClr val="black"/>
              </a:solidFill>
              <a:effectLst/>
              <a:uLnTx/>
              <a:uFillTx/>
              <a:latin typeface="Calibri" panose="020F0502020204030204"/>
              <a:ea typeface="+mn-ea"/>
              <a:cs typeface="+mn-cs"/>
            </a:endParaRPr>
          </a:p>
        </p:txBody>
      </p:sp>
      <p:cxnSp>
        <p:nvCxnSpPr>
          <p:cNvPr id="81" name="Elbow Connector 80"/>
          <p:cNvCxnSpPr>
            <a:stCxn id="79" idx="1"/>
          </p:cNvCxnSpPr>
          <p:nvPr/>
        </p:nvCxnSpPr>
        <p:spPr>
          <a:xfrm rot="10800000">
            <a:off x="2603296" y="3413371"/>
            <a:ext cx="422337" cy="956998"/>
          </a:xfrm>
          <a:prstGeom prst="bentConnector2">
            <a:avLst/>
          </a:prstGeom>
          <a:noFill/>
          <a:ln w="19050" cap="flat" cmpd="sng" algn="ctr">
            <a:solidFill>
              <a:srgbClr val="5B9BD5"/>
            </a:solidFill>
            <a:prstDash val="solid"/>
            <a:miter lim="800000"/>
          </a:ln>
          <a:effectLst/>
        </p:spPr>
      </p:cxnSp>
      <p:sp>
        <p:nvSpPr>
          <p:cNvPr id="82" name="Rectangle 81"/>
          <p:cNvSpPr/>
          <p:nvPr/>
        </p:nvSpPr>
        <p:spPr>
          <a:xfrm>
            <a:off x="877702" y="3681569"/>
            <a:ext cx="1016926" cy="365760"/>
          </a:xfrm>
          <a:prstGeom prst="rect">
            <a:avLst/>
          </a:prstGeom>
          <a:solidFill>
            <a:srgbClr val="5B9BD5"/>
          </a:solidFill>
          <a:ln w="12700" cap="flat" cmpd="sng" algn="ctr">
            <a:solidFill>
              <a:sysClr val="windowText" lastClr="000000"/>
            </a:solidFill>
            <a:prstDash val="solid"/>
            <a:miter lim="800000"/>
          </a:ln>
          <a:effectLst/>
        </p:spPr>
        <p:txBody>
          <a:bodyPr lIns="0" tIns="0" rIns="0" bIns="9144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white"/>
                </a:solidFill>
                <a:effectLst/>
                <a:uLnTx/>
                <a:uFillTx/>
                <a:latin typeface="Calibri" panose="020F0502020204030204"/>
                <a:ea typeface="+mn-ea"/>
                <a:cs typeface="+mn-cs"/>
              </a:rPr>
              <a:t>Dev Support</a:t>
            </a:r>
          </a:p>
        </p:txBody>
      </p:sp>
      <p:sp>
        <p:nvSpPr>
          <p:cNvPr id="83" name="Rectangle 82"/>
          <p:cNvSpPr/>
          <p:nvPr/>
        </p:nvSpPr>
        <p:spPr>
          <a:xfrm>
            <a:off x="1008151" y="3971063"/>
            <a:ext cx="1188720" cy="149902"/>
          </a:xfrm>
          <a:prstGeom prst="rect">
            <a:avLst/>
          </a:prstGeom>
          <a:solidFill>
            <a:sysClr val="window" lastClr="FFFFFF"/>
          </a:solidFill>
          <a:ln w="12700" cap="flat" cmpd="sng" algn="ctr">
            <a:solidFill>
              <a:sysClr val="windowText" lastClr="000000"/>
            </a:solidFill>
            <a:prstDash val="solid"/>
            <a:miter lim="800000"/>
          </a:ln>
          <a:effectLst/>
        </p:spPr>
        <p:txBody>
          <a:bodyPr lIns="27432" rIns="27432" rtlCol="0"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Calibri" panose="020F0502020204030204"/>
                <a:ea typeface="+mn-ea"/>
                <a:cs typeface="+mn-cs"/>
              </a:rPr>
              <a:t>Randy Race</a:t>
            </a:r>
          </a:p>
        </p:txBody>
      </p:sp>
      <p:cxnSp>
        <p:nvCxnSpPr>
          <p:cNvPr id="84" name="Elbow Connector 83"/>
          <p:cNvCxnSpPr>
            <a:stCxn id="82" idx="1"/>
          </p:cNvCxnSpPr>
          <p:nvPr/>
        </p:nvCxnSpPr>
        <p:spPr>
          <a:xfrm rot="10800000">
            <a:off x="458586" y="3376509"/>
            <a:ext cx="419117" cy="487941"/>
          </a:xfrm>
          <a:prstGeom prst="bentConnector2">
            <a:avLst/>
          </a:prstGeom>
          <a:noFill/>
          <a:ln w="19050" cap="flat" cmpd="sng" algn="ctr">
            <a:solidFill>
              <a:srgbClr val="5B9BD5"/>
            </a:solidFill>
            <a:prstDash val="solid"/>
            <a:miter lim="800000"/>
          </a:ln>
          <a:effectLst/>
        </p:spPr>
      </p:cxnSp>
      <p:sp>
        <p:nvSpPr>
          <p:cNvPr id="86" name="Rectangle 85"/>
          <p:cNvSpPr/>
          <p:nvPr/>
        </p:nvSpPr>
        <p:spPr>
          <a:xfrm>
            <a:off x="691815" y="1053595"/>
            <a:ext cx="1082405" cy="165217"/>
          </a:xfrm>
          <a:prstGeom prst="rect">
            <a:avLst/>
          </a:prstGeom>
          <a:solidFill>
            <a:srgbClr val="5B9BD5"/>
          </a:solidFill>
          <a:ln w="12700" cap="flat" cmpd="sng" algn="ctr">
            <a:solidFill>
              <a:sysClr val="windowText" lastClr="000000"/>
            </a:solidFill>
            <a:prstDash val="solid"/>
            <a:miter lim="800000"/>
          </a:ln>
          <a:effectLst/>
        </p:spPr>
        <p:txBody>
          <a:bodyPr lIns="0" tIns="91440" rIns="0" bIns="9144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white"/>
                </a:solidFill>
                <a:effectLst/>
                <a:uLnTx/>
                <a:uFillTx/>
                <a:latin typeface="Calibri" panose="020F0502020204030204"/>
                <a:ea typeface="+mn-ea"/>
                <a:cs typeface="+mn-cs"/>
              </a:rPr>
              <a:t>GOES-R Assets</a:t>
            </a:r>
          </a:p>
        </p:txBody>
      </p:sp>
      <p:sp>
        <p:nvSpPr>
          <p:cNvPr id="88" name="Rectangle 87"/>
          <p:cNvSpPr/>
          <p:nvPr/>
        </p:nvSpPr>
        <p:spPr>
          <a:xfrm>
            <a:off x="3024694" y="4701593"/>
            <a:ext cx="1016926" cy="365760"/>
          </a:xfrm>
          <a:prstGeom prst="rect">
            <a:avLst/>
          </a:prstGeom>
          <a:solidFill>
            <a:srgbClr val="5B9BD5"/>
          </a:solidFill>
          <a:ln w="12700" cap="flat" cmpd="sng" algn="ctr">
            <a:solidFill>
              <a:sysClr val="windowText" lastClr="000000"/>
            </a:solidFill>
            <a:prstDash val="solid"/>
            <a:miter lim="800000"/>
          </a:ln>
          <a:effectLst/>
        </p:spPr>
        <p:txBody>
          <a:bodyPr lIns="0" tIns="0" rIns="0" bIns="9144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00" kern="0" dirty="0" smtClean="0">
                <a:solidFill>
                  <a:prstClr val="white"/>
                </a:solidFill>
                <a:latin typeface="Calibri" panose="020F0502020204030204"/>
              </a:rPr>
              <a:t>Change </a:t>
            </a:r>
            <a:r>
              <a:rPr kumimoji="0" lang="en-US" sz="1000" b="0" i="0" u="none" strike="noStrike" kern="0" cap="none" spc="0" normalizeH="0" baseline="0" noProof="0" dirty="0" smtClean="0">
                <a:ln>
                  <a:noFill/>
                </a:ln>
                <a:solidFill>
                  <a:prstClr val="white"/>
                </a:solidFill>
                <a:effectLst/>
                <a:uLnTx/>
                <a:uFillTx/>
                <a:latin typeface="Calibri" panose="020F0502020204030204"/>
                <a:ea typeface="+mn-ea"/>
                <a:cs typeface="+mn-cs"/>
              </a:rPr>
              <a:t>Support</a:t>
            </a:r>
          </a:p>
        </p:txBody>
      </p:sp>
      <p:sp>
        <p:nvSpPr>
          <p:cNvPr id="89" name="Rectangle 88"/>
          <p:cNvSpPr/>
          <p:nvPr/>
        </p:nvSpPr>
        <p:spPr>
          <a:xfrm>
            <a:off x="3152739" y="4992561"/>
            <a:ext cx="1188720" cy="149902"/>
          </a:xfrm>
          <a:prstGeom prst="rect">
            <a:avLst/>
          </a:prstGeom>
          <a:solidFill>
            <a:schemeClr val="bg1"/>
          </a:solidFill>
          <a:ln w="12700" cap="flat" cmpd="sng" algn="ctr">
            <a:solidFill>
              <a:sysClr val="windowText" lastClr="000000"/>
            </a:solidFill>
            <a:prstDash val="solid"/>
            <a:miter lim="800000"/>
          </a:ln>
          <a:effectLst/>
        </p:spPr>
        <p:txBody>
          <a:bodyPr lIns="27432" rIns="27432" rtlCol="0"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Calibri" panose="020F0502020204030204"/>
                <a:ea typeface="+mn-ea"/>
                <a:cs typeface="+mn-cs"/>
              </a:rPr>
              <a:t>Ryan Williams</a:t>
            </a:r>
          </a:p>
        </p:txBody>
      </p:sp>
      <p:cxnSp>
        <p:nvCxnSpPr>
          <p:cNvPr id="90" name="Elbow Connector 89"/>
          <p:cNvCxnSpPr>
            <a:stCxn id="88" idx="1"/>
          </p:cNvCxnSpPr>
          <p:nvPr/>
        </p:nvCxnSpPr>
        <p:spPr>
          <a:xfrm rot="10800000">
            <a:off x="2602358" y="3927475"/>
            <a:ext cx="422337" cy="956998"/>
          </a:xfrm>
          <a:prstGeom prst="bentConnector2">
            <a:avLst/>
          </a:prstGeom>
          <a:noFill/>
          <a:ln w="19050" cap="flat" cmpd="sng" algn="ctr">
            <a:solidFill>
              <a:srgbClr val="5B9BD5"/>
            </a:solidFill>
            <a:prstDash val="solid"/>
            <a:miter lim="800000"/>
          </a:ln>
          <a:effectLst/>
        </p:spPr>
      </p:cxnSp>
      <p:sp>
        <p:nvSpPr>
          <p:cNvPr id="91" name="Rectangle 90"/>
          <p:cNvSpPr/>
          <p:nvPr/>
        </p:nvSpPr>
        <p:spPr>
          <a:xfrm>
            <a:off x="877702" y="5780133"/>
            <a:ext cx="1016926" cy="365760"/>
          </a:xfrm>
          <a:prstGeom prst="rect">
            <a:avLst/>
          </a:prstGeom>
          <a:solidFill>
            <a:srgbClr val="FFC000">
              <a:lumMod val="50000"/>
            </a:srgbClr>
          </a:solidFill>
          <a:ln w="12700" cap="flat" cmpd="sng" algn="ctr">
            <a:solidFill>
              <a:sysClr val="windowText" lastClr="000000"/>
            </a:solidFill>
            <a:prstDash val="solid"/>
            <a:miter lim="800000"/>
          </a:ln>
          <a:effectLst/>
        </p:spPr>
        <p:txBody>
          <a:bodyPr lIns="0" tIns="0" rIns="0" bIns="9144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white"/>
                </a:solidFill>
                <a:effectLst/>
                <a:uLnTx/>
                <a:uFillTx/>
                <a:latin typeface="Calibri" panose="020F0502020204030204"/>
                <a:ea typeface="+mn-ea"/>
                <a:cs typeface="+mn-cs"/>
              </a:rPr>
              <a:t>Dev I&amp;T</a:t>
            </a:r>
          </a:p>
        </p:txBody>
      </p:sp>
      <p:sp>
        <p:nvSpPr>
          <p:cNvPr id="92" name="Rectangle 91"/>
          <p:cNvSpPr/>
          <p:nvPr/>
        </p:nvSpPr>
        <p:spPr>
          <a:xfrm>
            <a:off x="1008151" y="6069627"/>
            <a:ext cx="1188720" cy="149902"/>
          </a:xfrm>
          <a:prstGeom prst="rect">
            <a:avLst/>
          </a:prstGeom>
          <a:solidFill>
            <a:sysClr val="window" lastClr="FFFFFF"/>
          </a:solidFill>
          <a:ln w="12700" cap="flat" cmpd="sng" algn="ctr">
            <a:solidFill>
              <a:sysClr val="windowText" lastClr="000000"/>
            </a:solidFill>
            <a:prstDash val="solid"/>
            <a:miter lim="800000"/>
          </a:ln>
          <a:effectLst/>
        </p:spPr>
        <p:txBody>
          <a:bodyPr lIns="27432" rIns="27432" rtlCol="0"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Calibri" panose="020F0502020204030204"/>
                <a:ea typeface="+mn-ea"/>
                <a:cs typeface="+mn-cs"/>
              </a:rPr>
              <a:t>Harris</a:t>
            </a:r>
          </a:p>
        </p:txBody>
      </p:sp>
      <p:sp>
        <p:nvSpPr>
          <p:cNvPr id="93" name="Rectangle 92"/>
          <p:cNvSpPr/>
          <p:nvPr/>
        </p:nvSpPr>
        <p:spPr>
          <a:xfrm>
            <a:off x="691814" y="1227362"/>
            <a:ext cx="1082405" cy="165217"/>
          </a:xfrm>
          <a:prstGeom prst="rect">
            <a:avLst/>
          </a:prstGeom>
          <a:solidFill>
            <a:srgbClr val="FFC000">
              <a:lumMod val="50000"/>
            </a:srgbClr>
          </a:solidFill>
          <a:ln w="12700" cap="flat" cmpd="sng" algn="ctr">
            <a:solidFill>
              <a:sysClr val="windowText" lastClr="000000"/>
            </a:solidFill>
            <a:prstDash val="solid"/>
            <a:miter lim="800000"/>
          </a:ln>
          <a:effectLst/>
        </p:spPr>
        <p:txBody>
          <a:bodyPr lIns="0" tIns="91440" rIns="0" bIns="9144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white"/>
                </a:solidFill>
                <a:effectLst/>
                <a:uLnTx/>
                <a:uFillTx/>
                <a:latin typeface="Calibri" panose="020F0502020204030204"/>
                <a:ea typeface="+mn-ea"/>
                <a:cs typeface="+mn-cs"/>
              </a:rPr>
              <a:t>Non-GOES-R Assets</a:t>
            </a:r>
          </a:p>
        </p:txBody>
      </p:sp>
      <p:sp>
        <p:nvSpPr>
          <p:cNvPr id="94" name="Rectangle 93"/>
          <p:cNvSpPr/>
          <p:nvPr/>
        </p:nvSpPr>
        <p:spPr>
          <a:xfrm>
            <a:off x="3022290" y="5780133"/>
            <a:ext cx="1016926" cy="365760"/>
          </a:xfrm>
          <a:prstGeom prst="rect">
            <a:avLst/>
          </a:prstGeom>
          <a:solidFill>
            <a:srgbClr val="FFC000">
              <a:lumMod val="50000"/>
            </a:srgbClr>
          </a:solidFill>
          <a:ln w="12700" cap="flat" cmpd="sng" algn="ctr">
            <a:solidFill>
              <a:sysClr val="windowText" lastClr="000000"/>
            </a:solidFill>
            <a:prstDash val="solid"/>
            <a:miter lim="800000"/>
          </a:ln>
          <a:effectLst/>
        </p:spPr>
        <p:txBody>
          <a:bodyPr lIns="0" tIns="0" rIns="0" bIns="9144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white"/>
                </a:solidFill>
                <a:effectLst/>
                <a:uLnTx/>
                <a:uFillTx/>
                <a:latin typeface="Calibri" panose="020F0502020204030204"/>
                <a:ea typeface="+mn-ea"/>
                <a:cs typeface="+mn-cs"/>
              </a:rPr>
              <a:t>CWG</a:t>
            </a:r>
          </a:p>
        </p:txBody>
      </p:sp>
      <p:sp>
        <p:nvSpPr>
          <p:cNvPr id="95" name="Rectangle 94"/>
          <p:cNvSpPr/>
          <p:nvPr/>
        </p:nvSpPr>
        <p:spPr>
          <a:xfrm>
            <a:off x="3152739" y="6069627"/>
            <a:ext cx="1188720" cy="149902"/>
          </a:xfrm>
          <a:prstGeom prst="rect">
            <a:avLst/>
          </a:prstGeom>
          <a:solidFill>
            <a:sysClr val="window" lastClr="FFFFFF"/>
          </a:solidFill>
          <a:ln w="12700" cap="flat" cmpd="sng" algn="ctr">
            <a:solidFill>
              <a:sysClr val="windowText" lastClr="000000"/>
            </a:solidFill>
            <a:prstDash val="solid"/>
            <a:miter lim="800000"/>
          </a:ln>
          <a:effectLst/>
        </p:spPr>
        <p:txBody>
          <a:bodyPr lIns="27432" rIns="27432" rtlCol="0"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Calibri" panose="020F0502020204030204"/>
                <a:ea typeface="+mn-ea"/>
                <a:cs typeface="+mn-cs"/>
              </a:rPr>
              <a:t>Fred Wu (STAR)</a:t>
            </a:r>
          </a:p>
        </p:txBody>
      </p:sp>
      <p:sp>
        <p:nvSpPr>
          <p:cNvPr id="96" name="Rectangle 95"/>
          <p:cNvSpPr/>
          <p:nvPr/>
        </p:nvSpPr>
        <p:spPr>
          <a:xfrm>
            <a:off x="5197457" y="5785768"/>
            <a:ext cx="1217572" cy="365760"/>
          </a:xfrm>
          <a:prstGeom prst="rect">
            <a:avLst/>
          </a:prstGeom>
          <a:solidFill>
            <a:srgbClr val="FFC000">
              <a:lumMod val="50000"/>
            </a:srgbClr>
          </a:solidFill>
          <a:ln w="12700" cap="flat" cmpd="sng" algn="ctr">
            <a:solidFill>
              <a:sysClr val="windowText" lastClr="000000"/>
            </a:solidFill>
            <a:prstDash val="solid"/>
            <a:miter lim="800000"/>
          </a:ln>
          <a:effectLst/>
        </p:spPr>
        <p:txBody>
          <a:bodyPr lIns="0" tIns="0" rIns="0" bIns="9144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white"/>
                </a:solidFill>
                <a:effectLst/>
                <a:uLnTx/>
                <a:uFillTx/>
                <a:latin typeface="Calibri" panose="020F0502020204030204"/>
                <a:ea typeface="+mn-ea"/>
                <a:cs typeface="+mn-cs"/>
              </a:rPr>
              <a:t>AWG</a:t>
            </a:r>
          </a:p>
        </p:txBody>
      </p:sp>
      <p:sp>
        <p:nvSpPr>
          <p:cNvPr id="97" name="Rectangle 96"/>
          <p:cNvSpPr/>
          <p:nvPr/>
        </p:nvSpPr>
        <p:spPr>
          <a:xfrm>
            <a:off x="5327906" y="6075262"/>
            <a:ext cx="1188720" cy="149902"/>
          </a:xfrm>
          <a:prstGeom prst="rect">
            <a:avLst/>
          </a:prstGeom>
          <a:solidFill>
            <a:sysClr val="window" lastClr="FFFFFF"/>
          </a:solidFill>
          <a:ln w="12700" cap="flat" cmpd="sng" algn="ctr">
            <a:solidFill>
              <a:sysClr val="windowText" lastClr="000000"/>
            </a:solidFill>
            <a:prstDash val="solid"/>
            <a:miter lim="800000"/>
          </a:ln>
          <a:effectLst/>
        </p:spPr>
        <p:txBody>
          <a:bodyPr lIns="27432" rIns="27432" rtlCol="0"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Calibri" panose="020F0502020204030204"/>
                <a:ea typeface="+mn-ea"/>
                <a:cs typeface="+mn-cs"/>
              </a:rPr>
              <a:t>Jaime Daniels (STAR)</a:t>
            </a:r>
          </a:p>
        </p:txBody>
      </p:sp>
      <p:sp>
        <p:nvSpPr>
          <p:cNvPr id="98" name="Rectangle 97"/>
          <p:cNvSpPr/>
          <p:nvPr/>
        </p:nvSpPr>
        <p:spPr>
          <a:xfrm>
            <a:off x="7406858" y="5785768"/>
            <a:ext cx="1217572" cy="365760"/>
          </a:xfrm>
          <a:prstGeom prst="rect">
            <a:avLst/>
          </a:prstGeom>
          <a:solidFill>
            <a:srgbClr val="FFC000">
              <a:lumMod val="50000"/>
            </a:srgbClr>
          </a:solidFill>
          <a:ln w="12700" cap="flat" cmpd="sng" algn="ctr">
            <a:solidFill>
              <a:sysClr val="windowText" lastClr="000000"/>
            </a:solidFill>
            <a:prstDash val="solid"/>
            <a:miter lim="800000"/>
          </a:ln>
          <a:effectLst/>
        </p:spPr>
        <p:txBody>
          <a:bodyPr lIns="0" tIns="0" rIns="0" bIns="9144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white"/>
                </a:solidFill>
                <a:effectLst/>
                <a:uLnTx/>
                <a:uFillTx/>
                <a:latin typeface="Calibri" panose="020F0502020204030204"/>
                <a:ea typeface="+mn-ea"/>
                <a:cs typeface="+mn-cs"/>
              </a:rPr>
              <a:t>GRB Simulators</a:t>
            </a:r>
          </a:p>
        </p:txBody>
      </p:sp>
      <p:sp>
        <p:nvSpPr>
          <p:cNvPr id="99" name="Rectangle 98"/>
          <p:cNvSpPr/>
          <p:nvPr/>
        </p:nvSpPr>
        <p:spPr>
          <a:xfrm>
            <a:off x="7537307" y="6075262"/>
            <a:ext cx="1188720" cy="149902"/>
          </a:xfrm>
          <a:prstGeom prst="rect">
            <a:avLst/>
          </a:prstGeom>
          <a:solidFill>
            <a:sysClr val="window" lastClr="FFFFFF"/>
          </a:solidFill>
          <a:ln w="12700" cap="flat" cmpd="sng" algn="ctr">
            <a:solidFill>
              <a:sysClr val="windowText" lastClr="000000"/>
            </a:solidFill>
            <a:prstDash val="solid"/>
            <a:miter lim="800000"/>
          </a:ln>
          <a:effectLst/>
        </p:spPr>
        <p:txBody>
          <a:bodyPr lIns="27432" rIns="27432" rtlCol="0"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Calibri" panose="020F0502020204030204"/>
                <a:ea typeface="+mn-ea"/>
                <a:cs typeface="+mn-cs"/>
              </a:rPr>
              <a:t>Harris IT Services</a:t>
            </a:r>
          </a:p>
        </p:txBody>
      </p:sp>
      <p:cxnSp>
        <p:nvCxnSpPr>
          <p:cNvPr id="100" name="Elbow Connector 99"/>
          <p:cNvCxnSpPr/>
          <p:nvPr/>
        </p:nvCxnSpPr>
        <p:spPr>
          <a:xfrm rot="10800000">
            <a:off x="454252" y="5322933"/>
            <a:ext cx="419117" cy="640080"/>
          </a:xfrm>
          <a:prstGeom prst="bentConnector2">
            <a:avLst/>
          </a:prstGeom>
          <a:noFill/>
          <a:ln w="19050" cap="flat" cmpd="sng" algn="ctr">
            <a:solidFill>
              <a:srgbClr val="FFC000">
                <a:lumMod val="50000"/>
              </a:srgbClr>
            </a:solidFill>
            <a:prstDash val="solid"/>
            <a:miter lim="800000"/>
            <a:headEnd type="triangle"/>
            <a:tailEnd type="triangle"/>
          </a:ln>
          <a:effectLst/>
        </p:spPr>
      </p:cxnSp>
      <p:cxnSp>
        <p:nvCxnSpPr>
          <p:cNvPr id="101" name="Elbow Connector 100"/>
          <p:cNvCxnSpPr/>
          <p:nvPr/>
        </p:nvCxnSpPr>
        <p:spPr>
          <a:xfrm rot="10800000">
            <a:off x="2602501" y="5336962"/>
            <a:ext cx="419117" cy="640080"/>
          </a:xfrm>
          <a:prstGeom prst="bentConnector2">
            <a:avLst/>
          </a:prstGeom>
          <a:noFill/>
          <a:ln w="19050" cap="flat" cmpd="sng" algn="ctr">
            <a:solidFill>
              <a:srgbClr val="FFC000">
                <a:lumMod val="50000"/>
              </a:srgbClr>
            </a:solidFill>
            <a:prstDash val="solid"/>
            <a:miter lim="800000"/>
            <a:headEnd type="triangle"/>
            <a:tailEnd type="triangle"/>
          </a:ln>
          <a:effectLst/>
        </p:spPr>
      </p:cxnSp>
      <p:cxnSp>
        <p:nvCxnSpPr>
          <p:cNvPr id="102" name="Elbow Connector 101"/>
          <p:cNvCxnSpPr/>
          <p:nvPr/>
        </p:nvCxnSpPr>
        <p:spPr>
          <a:xfrm rot="10800000">
            <a:off x="4791883" y="5336962"/>
            <a:ext cx="419117" cy="640080"/>
          </a:xfrm>
          <a:prstGeom prst="bentConnector2">
            <a:avLst/>
          </a:prstGeom>
          <a:noFill/>
          <a:ln w="19050" cap="flat" cmpd="sng" algn="ctr">
            <a:solidFill>
              <a:srgbClr val="FFC000">
                <a:lumMod val="50000"/>
              </a:srgbClr>
            </a:solidFill>
            <a:prstDash val="solid"/>
            <a:miter lim="800000"/>
            <a:headEnd type="triangle"/>
            <a:tailEnd type="triangle"/>
          </a:ln>
          <a:effectLst/>
        </p:spPr>
      </p:cxnSp>
      <p:cxnSp>
        <p:nvCxnSpPr>
          <p:cNvPr id="103" name="Elbow Connector 102"/>
          <p:cNvCxnSpPr/>
          <p:nvPr/>
        </p:nvCxnSpPr>
        <p:spPr>
          <a:xfrm rot="10800000">
            <a:off x="6984932" y="5336962"/>
            <a:ext cx="419117" cy="640080"/>
          </a:xfrm>
          <a:prstGeom prst="bentConnector2">
            <a:avLst/>
          </a:prstGeom>
          <a:noFill/>
          <a:ln w="19050" cap="flat" cmpd="sng" algn="ctr">
            <a:solidFill>
              <a:srgbClr val="FFC000">
                <a:lumMod val="50000"/>
              </a:srgbClr>
            </a:solidFill>
            <a:prstDash val="solid"/>
            <a:miter lim="800000"/>
            <a:headEnd type="triangle"/>
            <a:tailEnd type="triangle"/>
          </a:ln>
          <a:effectLst/>
        </p:spPr>
      </p:cxnSp>
      <p:sp>
        <p:nvSpPr>
          <p:cNvPr id="104" name="Rounded Rectangle 103"/>
          <p:cNvSpPr/>
          <p:nvPr/>
        </p:nvSpPr>
        <p:spPr>
          <a:xfrm>
            <a:off x="120073" y="5468602"/>
            <a:ext cx="8871334" cy="256115"/>
          </a:xfrm>
          <a:prstGeom prst="roundRect">
            <a:avLst/>
          </a:prstGeom>
          <a:solidFill>
            <a:sysClr val="windowText" lastClr="000000">
              <a:alpha val="56000"/>
            </a:sys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white"/>
                </a:solidFill>
                <a:effectLst/>
                <a:uLnTx/>
                <a:uFillTx/>
                <a:latin typeface="Calibri" panose="020F0502020204030204"/>
                <a:ea typeface="+mn-ea"/>
                <a:cs typeface="+mn-cs"/>
              </a:rPr>
              <a:t>Interfaces with External (Non-GOES-R) Assets</a:t>
            </a:r>
          </a:p>
        </p:txBody>
      </p:sp>
      <p:sp>
        <p:nvSpPr>
          <p:cNvPr id="105" name="Rectangle 104"/>
          <p:cNvSpPr/>
          <p:nvPr/>
        </p:nvSpPr>
        <p:spPr>
          <a:xfrm>
            <a:off x="7452468" y="2270342"/>
            <a:ext cx="1016926" cy="365760"/>
          </a:xfrm>
          <a:prstGeom prst="rect">
            <a:avLst/>
          </a:prstGeom>
          <a:solidFill>
            <a:srgbClr val="5B9BD5"/>
          </a:solidFill>
          <a:ln w="12700" cap="flat" cmpd="sng" algn="ctr">
            <a:solidFill>
              <a:sysClr val="windowText" lastClr="000000"/>
            </a:solidFill>
            <a:prstDash val="solid"/>
            <a:miter lim="800000"/>
          </a:ln>
          <a:effectLst/>
        </p:spPr>
        <p:txBody>
          <a:bodyPr lIns="0" tIns="0" rIns="0" bIns="9144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white"/>
                </a:solidFill>
                <a:effectLst/>
                <a:uLnTx/>
                <a:uFillTx/>
                <a:latin typeface="Calibri" panose="020F0502020204030204"/>
                <a:ea typeface="+mn-ea"/>
                <a:cs typeface="+mn-cs"/>
              </a:rPr>
              <a:t>U/S &amp; Cal/Val L2+ Support</a:t>
            </a:r>
          </a:p>
        </p:txBody>
      </p:sp>
      <p:sp>
        <p:nvSpPr>
          <p:cNvPr id="106" name="Rectangle 105"/>
          <p:cNvSpPr/>
          <p:nvPr/>
        </p:nvSpPr>
        <p:spPr>
          <a:xfrm>
            <a:off x="7580513" y="2561310"/>
            <a:ext cx="1188720" cy="149902"/>
          </a:xfrm>
          <a:prstGeom prst="rect">
            <a:avLst/>
          </a:prstGeom>
          <a:solidFill>
            <a:schemeClr val="bg1"/>
          </a:solidFill>
          <a:ln w="12700" cap="flat" cmpd="sng" algn="ctr">
            <a:solidFill>
              <a:sysClr val="windowText" lastClr="000000"/>
            </a:solidFill>
            <a:prstDash val="solid"/>
            <a:miter lim="800000"/>
          </a:ln>
          <a:effectLst/>
        </p:spPr>
        <p:txBody>
          <a:bodyPr lIns="27432" rIns="27432" rtlCol="0"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Calibri" panose="020F0502020204030204"/>
                <a:ea typeface="+mn-ea"/>
                <a:cs typeface="+mn-cs"/>
              </a:rPr>
              <a:t>Kathryn </a:t>
            </a:r>
            <a:r>
              <a:rPr kumimoji="0" lang="en-US" sz="1000" b="0" i="0" u="none" strike="noStrike" kern="0" cap="none" spc="0" normalizeH="0" baseline="0" noProof="0" dirty="0" err="1" smtClean="0">
                <a:ln>
                  <a:noFill/>
                </a:ln>
                <a:solidFill>
                  <a:prstClr val="black"/>
                </a:solidFill>
                <a:effectLst/>
                <a:uLnTx/>
                <a:uFillTx/>
                <a:latin typeface="Calibri" panose="020F0502020204030204"/>
                <a:ea typeface="+mn-ea"/>
                <a:cs typeface="+mn-cs"/>
              </a:rPr>
              <a:t>Miretzky</a:t>
            </a:r>
            <a:endParaRPr kumimoji="0" lang="en-US" sz="1000" b="0" i="0" u="none" strike="noStrike" kern="0" cap="none" spc="0" normalizeH="0" baseline="0" noProof="0" dirty="0" smtClean="0">
              <a:ln>
                <a:noFill/>
              </a:ln>
              <a:solidFill>
                <a:prstClr val="black"/>
              </a:solidFill>
              <a:effectLst/>
              <a:uLnTx/>
              <a:uFillTx/>
              <a:latin typeface="Calibri" panose="020F0502020204030204"/>
              <a:ea typeface="+mn-ea"/>
              <a:cs typeface="+mn-cs"/>
            </a:endParaRPr>
          </a:p>
        </p:txBody>
      </p:sp>
      <p:cxnSp>
        <p:nvCxnSpPr>
          <p:cNvPr id="107" name="Elbow Connector 106"/>
          <p:cNvCxnSpPr>
            <a:endCxn id="105" idx="1"/>
          </p:cNvCxnSpPr>
          <p:nvPr/>
        </p:nvCxnSpPr>
        <p:spPr>
          <a:xfrm rot="16200000" flipH="1">
            <a:off x="6921668" y="1922421"/>
            <a:ext cx="604539" cy="457061"/>
          </a:xfrm>
          <a:prstGeom prst="bentConnector2">
            <a:avLst/>
          </a:prstGeom>
          <a:noFill/>
          <a:ln w="19050" cap="flat" cmpd="sng" algn="ctr">
            <a:solidFill>
              <a:srgbClr val="5B9BD5"/>
            </a:solidFill>
            <a:prstDash val="solid"/>
            <a:miter lim="800000"/>
          </a:ln>
          <a:effectLst/>
        </p:spPr>
      </p:cxnSp>
      <p:sp>
        <p:nvSpPr>
          <p:cNvPr id="54" name="Rectangle 53"/>
          <p:cNvSpPr/>
          <p:nvPr/>
        </p:nvSpPr>
        <p:spPr>
          <a:xfrm>
            <a:off x="691815" y="1392579"/>
            <a:ext cx="1082405" cy="165217"/>
          </a:xfrm>
          <a:prstGeom prst="rect">
            <a:avLst/>
          </a:prstGeom>
          <a:solidFill>
            <a:schemeClr val="bg1">
              <a:lumMod val="75000"/>
            </a:schemeClr>
          </a:solidFill>
          <a:ln w="12700" cap="flat" cmpd="sng" algn="ctr">
            <a:solidFill>
              <a:sysClr val="windowText" lastClr="000000"/>
            </a:solidFill>
            <a:prstDash val="solid"/>
            <a:miter lim="800000"/>
          </a:ln>
          <a:effectLst/>
        </p:spPr>
        <p:txBody>
          <a:bodyPr lIns="0" tIns="91440" rIns="0" bIns="9144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effectLst/>
                <a:uLnTx/>
                <a:uFillTx/>
                <a:latin typeface="Calibri" panose="020F0502020204030204"/>
                <a:ea typeface="+mn-ea"/>
                <a:cs typeface="+mn-cs"/>
              </a:rPr>
              <a:t>Vacancies</a:t>
            </a:r>
          </a:p>
        </p:txBody>
      </p:sp>
      <p:sp>
        <p:nvSpPr>
          <p:cNvPr id="87" name="Rectangle 86"/>
          <p:cNvSpPr/>
          <p:nvPr/>
        </p:nvSpPr>
        <p:spPr>
          <a:xfrm>
            <a:off x="7392423" y="3685714"/>
            <a:ext cx="1217572" cy="365760"/>
          </a:xfrm>
          <a:prstGeom prst="rect">
            <a:avLst/>
          </a:prstGeom>
          <a:solidFill>
            <a:srgbClr val="5B9BD5"/>
          </a:solidFill>
          <a:ln w="12700" cap="flat" cmpd="sng" algn="ctr">
            <a:solidFill>
              <a:sysClr val="windowText" lastClr="000000"/>
            </a:solidFill>
            <a:prstDash val="solid"/>
            <a:miter lim="800000"/>
          </a:ln>
          <a:effectLst/>
        </p:spPr>
        <p:txBody>
          <a:bodyPr lIns="0" tIns="0" rIns="0" bIns="9144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white"/>
                </a:solidFill>
                <a:effectLst/>
                <a:uLnTx/>
                <a:uFillTx/>
                <a:latin typeface="Calibri" panose="020F0502020204030204"/>
                <a:ea typeface="+mn-ea"/>
                <a:cs typeface="+mn-cs"/>
              </a:rPr>
              <a:t>UPS Support </a:t>
            </a:r>
          </a:p>
        </p:txBody>
      </p:sp>
      <p:sp>
        <p:nvSpPr>
          <p:cNvPr id="108" name="Rectangle 107"/>
          <p:cNvSpPr/>
          <p:nvPr/>
        </p:nvSpPr>
        <p:spPr>
          <a:xfrm>
            <a:off x="7522872" y="3975208"/>
            <a:ext cx="1188720" cy="149902"/>
          </a:xfrm>
          <a:prstGeom prst="rect">
            <a:avLst/>
          </a:prstGeom>
          <a:solidFill>
            <a:schemeClr val="bg1">
              <a:lumMod val="75000"/>
            </a:schemeClr>
          </a:solidFill>
          <a:ln w="12700" cap="flat" cmpd="sng" algn="ctr">
            <a:solidFill>
              <a:sysClr val="windowText" lastClr="000000"/>
            </a:solidFill>
            <a:prstDash val="solid"/>
            <a:miter lim="800000"/>
          </a:ln>
          <a:effectLst/>
        </p:spPr>
        <p:txBody>
          <a:bodyPr lIns="27432" rIns="27432" rtlCol="0"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effectLst/>
                <a:uLnTx/>
                <a:uFillTx/>
                <a:latin typeface="Calibri" panose="020F0502020204030204"/>
                <a:ea typeface="+mn-ea"/>
                <a:cs typeface="+mn-cs"/>
              </a:rPr>
              <a:t>TBD Contractor</a:t>
            </a:r>
          </a:p>
        </p:txBody>
      </p:sp>
      <p:cxnSp>
        <p:nvCxnSpPr>
          <p:cNvPr id="109" name="Elbow Connector 108"/>
          <p:cNvCxnSpPr>
            <a:stCxn id="87" idx="1"/>
          </p:cNvCxnSpPr>
          <p:nvPr/>
        </p:nvCxnSpPr>
        <p:spPr>
          <a:xfrm rot="10800000">
            <a:off x="7005329" y="3380378"/>
            <a:ext cx="387095" cy="488216"/>
          </a:xfrm>
          <a:prstGeom prst="bentConnector2">
            <a:avLst/>
          </a:prstGeom>
          <a:noFill/>
          <a:ln w="19050" cap="flat" cmpd="sng" algn="ctr">
            <a:solidFill>
              <a:srgbClr val="5B9BD5"/>
            </a:solidFill>
            <a:prstDash val="solid"/>
            <a:miter lim="800000"/>
          </a:ln>
          <a:effectLst/>
        </p:spPr>
      </p:cxnSp>
    </p:spTree>
    <p:extLst>
      <p:ext uri="{BB962C8B-B14F-4D97-AF65-F5344CB8AC3E}">
        <p14:creationId xmlns:p14="http://schemas.microsoft.com/office/powerpoint/2010/main" val="22180444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92162"/>
          </a:xfrm>
        </p:spPr>
        <p:txBody>
          <a:bodyPr/>
          <a:lstStyle/>
          <a:p>
            <a:r>
              <a:rPr lang="en-US" dirty="0" smtClean="0"/>
              <a:t>PRO Team Activities</a:t>
            </a:r>
            <a:endParaRPr lang="en-US" dirty="0"/>
          </a:p>
        </p:txBody>
      </p:sp>
      <p:sp>
        <p:nvSpPr>
          <p:cNvPr id="3" name="Content Placeholder 2"/>
          <p:cNvSpPr>
            <a:spLocks noGrp="1"/>
          </p:cNvSpPr>
          <p:nvPr>
            <p:ph idx="1"/>
          </p:nvPr>
        </p:nvSpPr>
        <p:spPr>
          <a:xfrm>
            <a:off x="457200" y="1037915"/>
            <a:ext cx="8229600" cy="5515285"/>
          </a:xfrm>
        </p:spPr>
        <p:txBody>
          <a:bodyPr>
            <a:normAutofit fontScale="62500" lnSpcReduction="20000"/>
          </a:bodyPr>
          <a:lstStyle/>
          <a:p>
            <a:r>
              <a:rPr lang="en-US" dirty="0" smtClean="0"/>
              <a:t>Product Definition &amp; Users Guide (PUG), metadata, and support POCs</a:t>
            </a:r>
          </a:p>
          <a:p>
            <a:r>
              <a:rPr lang="en-US" dirty="0" smtClean="0"/>
              <a:t>Calibration and Validation Planning and Rehearsals via Data Operations Exercises</a:t>
            </a:r>
          </a:p>
          <a:p>
            <a:r>
              <a:rPr lang="en-US" dirty="0" smtClean="0"/>
              <a:t>Science Products and Tools Verification &amp; Validation</a:t>
            </a:r>
          </a:p>
          <a:p>
            <a:r>
              <a:rPr lang="en-US" dirty="0"/>
              <a:t>Finalizing Anomaly Tracking, Configuration Management, Integration, Test, and Check-Out Processes</a:t>
            </a:r>
          </a:p>
          <a:p>
            <a:r>
              <a:rPr lang="en-US" dirty="0" smtClean="0"/>
              <a:t>Formalizing Mission Notice Language and SOPs</a:t>
            </a:r>
          </a:p>
          <a:p>
            <a:r>
              <a:rPr lang="en-US" dirty="0" smtClean="0"/>
              <a:t>Reviewing Transition &amp; Handover Steps </a:t>
            </a:r>
            <a:r>
              <a:rPr lang="en-US" dirty="0"/>
              <a:t>and </a:t>
            </a:r>
            <a:r>
              <a:rPr lang="en-US" dirty="0" smtClean="0"/>
              <a:t>Timelines</a:t>
            </a:r>
            <a:endParaRPr lang="en-US" dirty="0"/>
          </a:p>
          <a:p>
            <a:r>
              <a:rPr lang="en-US" dirty="0" smtClean="0"/>
              <a:t>Setting ‘First </a:t>
            </a:r>
            <a:r>
              <a:rPr lang="en-US" dirty="0"/>
              <a:t>Light’ Imagery &amp; Data Release </a:t>
            </a:r>
            <a:r>
              <a:rPr lang="en-US" dirty="0" smtClean="0"/>
              <a:t>Strategies</a:t>
            </a:r>
          </a:p>
          <a:p>
            <a:r>
              <a:rPr lang="en-US" dirty="0" smtClean="0"/>
              <a:t>Working on SOPs for GOES-R mode changes and mesoscale domain defaults and changes</a:t>
            </a:r>
          </a:p>
          <a:p>
            <a:pPr lvl="1"/>
            <a:r>
              <a:rPr lang="en-US" dirty="0" smtClean="0"/>
              <a:t>Assisting NWS in updating their existing GOES-13/14/15 RSO request SOPs to also handle GOES-R</a:t>
            </a:r>
          </a:p>
          <a:p>
            <a:pPr lvl="1"/>
            <a:r>
              <a:rPr lang="en-US" dirty="0" smtClean="0"/>
              <a:t>Writing </a:t>
            </a:r>
            <a:r>
              <a:rPr lang="en-US" dirty="0"/>
              <a:t>SOPs for </a:t>
            </a:r>
            <a:r>
              <a:rPr lang="en-US" dirty="0" smtClean="0"/>
              <a:t>OSPO/SAB </a:t>
            </a:r>
            <a:r>
              <a:rPr lang="en-US" dirty="0"/>
              <a:t>to </a:t>
            </a:r>
            <a:r>
              <a:rPr lang="en-US" dirty="0" smtClean="0"/>
              <a:t>request GOES-R mode and domain changes</a:t>
            </a:r>
            <a:endParaRPr lang="en-US" dirty="0"/>
          </a:p>
          <a:p>
            <a:pPr lvl="1"/>
            <a:r>
              <a:rPr lang="en-US" dirty="0" smtClean="0"/>
              <a:t>Writing SOPs </a:t>
            </a:r>
            <a:r>
              <a:rPr lang="en-US" dirty="0"/>
              <a:t>for ESPC Help Desk to receive and transmit requests to </a:t>
            </a:r>
            <a:r>
              <a:rPr lang="en-US" dirty="0" smtClean="0"/>
              <a:t>GOES-R Satellite </a:t>
            </a:r>
            <a:r>
              <a:rPr lang="en-US" dirty="0"/>
              <a:t>Operations</a:t>
            </a:r>
          </a:p>
          <a:p>
            <a:r>
              <a:rPr lang="en-US" dirty="0" smtClean="0"/>
              <a:t>Initiating Processes </a:t>
            </a:r>
            <a:r>
              <a:rPr lang="en-US" dirty="0"/>
              <a:t>for Baseline Product Enhancements and New </a:t>
            </a:r>
            <a:r>
              <a:rPr lang="en-US" dirty="0" smtClean="0"/>
              <a:t>Products</a:t>
            </a:r>
            <a:endParaRPr lang="en-US" dirty="0"/>
          </a:p>
        </p:txBody>
      </p:sp>
      <p:pic>
        <p:nvPicPr>
          <p:cNvPr id="5" name="Picture 4" descr="http://www.goes-r.gov/education/images/logos/Color/Small/GOES-R_logo_sma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4800" y="326136"/>
            <a:ext cx="962378" cy="614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0366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DOE Activities</a:t>
            </a:r>
            <a:endParaRPr lang="en-US" dirty="0"/>
          </a:p>
        </p:txBody>
      </p:sp>
      <p:sp>
        <p:nvSpPr>
          <p:cNvPr id="3" name="Text Placeholder 2"/>
          <p:cNvSpPr>
            <a:spLocks noGrp="1"/>
          </p:cNvSpPr>
          <p:nvPr>
            <p:ph type="body" idx="1"/>
          </p:nvPr>
        </p:nvSpPr>
        <p:spPr/>
        <p:txBody>
          <a:bodyPr/>
          <a:lstStyle/>
          <a:p>
            <a:endParaRPr lang="en-US" dirty="0"/>
          </a:p>
        </p:txBody>
      </p:sp>
      <p:pic>
        <p:nvPicPr>
          <p:cNvPr id="4" name="Picture 3" descr="http://www.goes-r.gov/education/images/logos/Color/Small/GOES-R_logo_sma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4800" y="326136"/>
            <a:ext cx="962378" cy="614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3821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7620000" cy="563562"/>
          </a:xfrm>
        </p:spPr>
        <p:txBody>
          <a:bodyPr>
            <a:normAutofit fontScale="90000"/>
          </a:bodyPr>
          <a:lstStyle/>
          <a:p>
            <a:r>
              <a:rPr lang="en-US" dirty="0" smtClean="0"/>
              <a:t>Data Operations Exercises (DOEs)</a:t>
            </a:r>
            <a:endParaRPr lang="en-US" dirty="0"/>
          </a:p>
        </p:txBody>
      </p:sp>
      <p:sp>
        <p:nvSpPr>
          <p:cNvPr id="6" name="Content Placeholder 5"/>
          <p:cNvSpPr>
            <a:spLocks noGrp="1"/>
          </p:cNvSpPr>
          <p:nvPr>
            <p:ph idx="1"/>
          </p:nvPr>
        </p:nvSpPr>
        <p:spPr>
          <a:xfrm>
            <a:off x="457200" y="990599"/>
            <a:ext cx="8229600" cy="3733801"/>
          </a:xfrm>
        </p:spPr>
        <p:txBody>
          <a:bodyPr>
            <a:noAutofit/>
          </a:bodyPr>
          <a:lstStyle/>
          <a:p>
            <a:r>
              <a:rPr lang="en-US" sz="1800" dirty="0" smtClean="0"/>
              <a:t>DOEs are mission rehearsals executed by </a:t>
            </a:r>
            <a:r>
              <a:rPr lang="en-US" sz="1800" dirty="0"/>
              <a:t>the Data Operations </a:t>
            </a:r>
            <a:r>
              <a:rPr lang="en-US" sz="1800" dirty="0" smtClean="0"/>
              <a:t>team</a:t>
            </a:r>
          </a:p>
          <a:p>
            <a:r>
              <a:rPr lang="en-US" sz="1800" dirty="0" smtClean="0"/>
              <a:t>DOEs provide incremental readiness to prepare systems, operators, processes, and teams to support mission operations</a:t>
            </a:r>
          </a:p>
          <a:p>
            <a:r>
              <a:rPr lang="en-US" sz="1800" dirty="0" smtClean="0"/>
              <a:t>Conducted </a:t>
            </a:r>
            <a:r>
              <a:rPr lang="en-US" sz="1800" dirty="0"/>
              <a:t>in a “rehearse like we fly” manner</a:t>
            </a:r>
          </a:p>
          <a:p>
            <a:r>
              <a:rPr lang="en-US" sz="1800" dirty="0" smtClean="0"/>
              <a:t>Both nominal and anomalous conditions are exercised </a:t>
            </a:r>
          </a:p>
          <a:p>
            <a:pPr lvl="1"/>
            <a:r>
              <a:rPr lang="en-US" sz="1600" dirty="0" smtClean="0"/>
              <a:t>Problems encountered are recorded and opened for investigation</a:t>
            </a:r>
          </a:p>
          <a:p>
            <a:pPr lvl="1"/>
            <a:r>
              <a:rPr lang="en-US" sz="1600" dirty="0" smtClean="0"/>
              <a:t>Unscripted events are injected including failover scenarios</a:t>
            </a:r>
          </a:p>
          <a:p>
            <a:pPr lvl="1"/>
            <a:r>
              <a:rPr lang="en-US" sz="1600" dirty="0" smtClean="0"/>
              <a:t>Some long duration DOEs are planned to satisfy consumers’ needs</a:t>
            </a:r>
          </a:p>
          <a:p>
            <a:r>
              <a:rPr lang="en-US" sz="1800" dirty="0" smtClean="0"/>
              <a:t>Goal </a:t>
            </a:r>
            <a:r>
              <a:rPr lang="en-US" sz="1800" dirty="0"/>
              <a:t>is to </a:t>
            </a:r>
            <a:r>
              <a:rPr lang="en-US" sz="1800" dirty="0" smtClean="0"/>
              <a:t>ultimately exercise </a:t>
            </a:r>
            <a:r>
              <a:rPr lang="en-US" sz="1800" dirty="0"/>
              <a:t>the </a:t>
            </a:r>
            <a:r>
              <a:rPr lang="en-US" sz="1800" dirty="0" smtClean="0"/>
              <a:t>entire ground </a:t>
            </a:r>
            <a:r>
              <a:rPr lang="en-US" sz="1800" dirty="0"/>
              <a:t>system by processing </a:t>
            </a:r>
            <a:r>
              <a:rPr lang="en-US" sz="1800" dirty="0" smtClean="0"/>
              <a:t>various data sets </a:t>
            </a:r>
            <a:r>
              <a:rPr lang="en-US" sz="1800" dirty="0"/>
              <a:t>from </a:t>
            </a:r>
            <a:r>
              <a:rPr lang="en-US" sz="1800" dirty="0" smtClean="0"/>
              <a:t>end-to-end, from </a:t>
            </a:r>
            <a:r>
              <a:rPr lang="en-US" sz="1800" dirty="0"/>
              <a:t>L0 through L2+, including </a:t>
            </a:r>
            <a:r>
              <a:rPr lang="en-US" sz="1800" dirty="0" smtClean="0"/>
              <a:t>PDA in DOE-3 and DOE-4</a:t>
            </a:r>
          </a:p>
          <a:p>
            <a:r>
              <a:rPr lang="en-US" sz="1800" dirty="0" smtClean="0"/>
              <a:t>DOE-4 will include participation by the NWS TOWR-S (Total Operational Weather Readiness - Satellites) project which is incorporating distribution to elements of the AWIPS community</a:t>
            </a:r>
            <a:endParaRPr lang="en-US" sz="1800"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1001" t="21329" r="1001" b="36004"/>
          <a:stretch/>
        </p:blipFill>
        <p:spPr>
          <a:xfrm>
            <a:off x="2354579" y="4944340"/>
            <a:ext cx="4267200" cy="1551709"/>
          </a:xfrm>
          <a:prstGeom prst="rect">
            <a:avLst/>
          </a:prstGeom>
        </p:spPr>
        <p:style>
          <a:lnRef idx="0">
            <a:schemeClr val="dk1"/>
          </a:lnRef>
          <a:fillRef idx="3">
            <a:schemeClr val="dk1"/>
          </a:fillRef>
          <a:effectRef idx="3">
            <a:schemeClr val="dk1"/>
          </a:effectRef>
          <a:fontRef idx="minor">
            <a:schemeClr val="lt1"/>
          </a:fontRef>
        </p:style>
      </p:pic>
      <p:sp>
        <p:nvSpPr>
          <p:cNvPr id="2" name="Rectangle 1"/>
          <p:cNvSpPr/>
          <p:nvPr/>
        </p:nvSpPr>
        <p:spPr>
          <a:xfrm>
            <a:off x="2326003" y="6178856"/>
            <a:ext cx="4379597" cy="369332"/>
          </a:xfrm>
          <a:prstGeom prst="rect">
            <a:avLst/>
          </a:prstGeom>
        </p:spPr>
        <p:txBody>
          <a:bodyPr wrap="none">
            <a:spAutoFit/>
          </a:bodyPr>
          <a:lstStyle/>
          <a:p>
            <a:r>
              <a:rPr lang="en-US" dirty="0">
                <a:solidFill>
                  <a:schemeClr val="bg1"/>
                </a:solidFill>
              </a:rPr>
              <a:t>CBU:  Consolidated Back-Up in Fairmont, WV</a:t>
            </a:r>
          </a:p>
        </p:txBody>
      </p:sp>
      <p:pic>
        <p:nvPicPr>
          <p:cNvPr id="9" name="Picture 8" descr="http://www.goes-r.gov/education/images/logos/Color/Small/GOES-R_logo_smal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4800" y="326136"/>
            <a:ext cx="962378" cy="614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1959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1321092" y="63798"/>
            <a:ext cx="6578896" cy="954107"/>
          </a:xfrm>
          <a:prstGeom prst="rect">
            <a:avLst/>
          </a:prstGeom>
          <a:noFill/>
          <a:ln>
            <a:noFill/>
          </a:ln>
        </p:spPr>
        <p:txBody>
          <a:bodyPr wrap="square">
            <a:spAutoFit/>
          </a:bodyPr>
          <a:lstStyle/>
          <a:p>
            <a:pPr algn="ctr">
              <a:defRPr/>
            </a:pPr>
            <a:r>
              <a:rPr lang="en-US" sz="2800" b="1" dirty="0" smtClean="0">
                <a:effectLst>
                  <a:outerShdw blurRad="38100" dist="38100" dir="2700000" algn="tl">
                    <a:srgbClr val="000000">
                      <a:alpha val="43137"/>
                    </a:srgbClr>
                  </a:outerShdw>
                </a:effectLst>
                <a:latin typeface="Calibri" pitchFamily="34" charset="0"/>
                <a:cs typeface="Arial" pitchFamily="34" charset="0"/>
              </a:rPr>
              <a:t>AWG Proxy Team ABI </a:t>
            </a:r>
            <a:r>
              <a:rPr lang="en-US" sz="2800" b="1" dirty="0">
                <a:effectLst>
                  <a:outerShdw blurRad="38100" dist="38100" dir="2700000" algn="tl">
                    <a:srgbClr val="000000">
                      <a:alpha val="43137"/>
                    </a:srgbClr>
                  </a:outerShdw>
                </a:effectLst>
                <a:latin typeface="Calibri" pitchFamily="34" charset="0"/>
                <a:cs typeface="Arial" pitchFamily="34" charset="0"/>
              </a:rPr>
              <a:t>Image Triplet Test </a:t>
            </a:r>
            <a:r>
              <a:rPr lang="en-US" sz="2800" b="1" dirty="0" smtClean="0">
                <a:effectLst>
                  <a:outerShdw blurRad="38100" dist="38100" dir="2700000" algn="tl">
                    <a:srgbClr val="000000">
                      <a:alpha val="43137"/>
                    </a:srgbClr>
                  </a:outerShdw>
                </a:effectLst>
                <a:latin typeface="Calibri" pitchFamily="34" charset="0"/>
                <a:cs typeface="Arial" pitchFamily="34" charset="0"/>
              </a:rPr>
              <a:t>Datasets Delivered </a:t>
            </a:r>
            <a:r>
              <a:rPr lang="en-US" sz="2800" b="1" dirty="0">
                <a:effectLst>
                  <a:outerShdw blurRad="38100" dist="38100" dir="2700000" algn="tl">
                    <a:srgbClr val="000000">
                      <a:alpha val="43137"/>
                    </a:srgbClr>
                  </a:outerShdw>
                </a:effectLst>
                <a:latin typeface="Calibri" pitchFamily="34" charset="0"/>
                <a:cs typeface="Arial" pitchFamily="34" charset="0"/>
              </a:rPr>
              <a:t>to </a:t>
            </a:r>
            <a:r>
              <a:rPr lang="en-US" sz="2800" b="1" dirty="0" smtClean="0">
                <a:effectLst>
                  <a:outerShdw blurRad="38100" dist="38100" dir="2700000" algn="tl">
                    <a:srgbClr val="000000">
                      <a:alpha val="43137"/>
                    </a:srgbClr>
                  </a:outerShdw>
                </a:effectLst>
                <a:latin typeface="Calibri" pitchFamily="34" charset="0"/>
                <a:cs typeface="Arial" pitchFamily="34" charset="0"/>
              </a:rPr>
              <a:t>the GOES-Program</a:t>
            </a:r>
            <a:endParaRPr lang="en-US" sz="2800" b="1" dirty="0">
              <a:effectLst>
                <a:outerShdw blurRad="38100" dist="38100" dir="2700000" algn="tl">
                  <a:srgbClr val="000000">
                    <a:alpha val="43137"/>
                  </a:srgbClr>
                </a:outerShdw>
              </a:effectLst>
              <a:latin typeface="Calibri" pitchFamily="34" charset="0"/>
              <a:cs typeface="Arial" pitchFamily="34" charset="0"/>
            </a:endParaRPr>
          </a:p>
        </p:txBody>
      </p:sp>
      <p:graphicFrame>
        <p:nvGraphicFramePr>
          <p:cNvPr id="23" name="Table 22"/>
          <p:cNvGraphicFramePr>
            <a:graphicFrameLocks noGrp="1"/>
          </p:cNvGraphicFramePr>
          <p:nvPr/>
        </p:nvGraphicFramePr>
        <p:xfrm>
          <a:off x="5709" y="4006467"/>
          <a:ext cx="9138291" cy="2521653"/>
        </p:xfrm>
        <a:graphic>
          <a:graphicData uri="http://schemas.openxmlformats.org/drawingml/2006/table">
            <a:tbl>
              <a:tblPr firstRow="1" bandRow="1">
                <a:tableStyleId>{5C22544A-7EE6-4342-B048-85BDC9FD1C3A}</a:tableStyleId>
              </a:tblPr>
              <a:tblGrid>
                <a:gridCol w="1723986"/>
                <a:gridCol w="1314719"/>
                <a:gridCol w="3065930"/>
                <a:gridCol w="3033656"/>
              </a:tblGrid>
              <a:tr h="282389">
                <a:tc>
                  <a:txBody>
                    <a:bodyPr/>
                    <a:lstStyle/>
                    <a:p>
                      <a:r>
                        <a:rPr lang="en-US" sz="1600" dirty="0" smtClean="0">
                          <a:effectLst>
                            <a:outerShdw blurRad="38100" dist="38100" dir="2700000" algn="tl">
                              <a:srgbClr val="000000">
                                <a:alpha val="43137"/>
                              </a:srgbClr>
                            </a:outerShdw>
                          </a:effectLst>
                        </a:rPr>
                        <a:t>ABI Image Triplet</a:t>
                      </a:r>
                      <a:endParaRPr lang="en-US" sz="1600" dirty="0">
                        <a:effectLst>
                          <a:outerShdw blurRad="38100" dist="38100" dir="2700000" algn="tl">
                            <a:srgbClr val="000000">
                              <a:alpha val="43137"/>
                            </a:srgbClr>
                          </a:outerShdw>
                        </a:effectLst>
                      </a:endParaRPr>
                    </a:p>
                  </a:txBody>
                  <a:tcPr/>
                </a:tc>
                <a:tc>
                  <a:txBody>
                    <a:bodyPr/>
                    <a:lstStyle/>
                    <a:p>
                      <a:pPr algn="ctr"/>
                      <a:r>
                        <a:rPr lang="en-US" sz="1600" dirty="0" smtClean="0">
                          <a:solidFill>
                            <a:srgbClr val="FFFF00"/>
                          </a:solidFill>
                          <a:effectLst>
                            <a:outerShdw blurRad="38100" dist="38100" dir="2700000" algn="tl">
                              <a:srgbClr val="000000">
                                <a:alpha val="43137"/>
                              </a:srgbClr>
                            </a:outerShdw>
                          </a:effectLst>
                        </a:rPr>
                        <a:t>137W</a:t>
                      </a:r>
                      <a:endParaRPr lang="en-US" sz="1600" dirty="0">
                        <a:solidFill>
                          <a:srgbClr val="FFFF00"/>
                        </a:solidFill>
                        <a:effectLst>
                          <a:outerShdw blurRad="38100" dist="38100" dir="2700000" algn="tl">
                            <a:srgbClr val="000000">
                              <a:alpha val="43137"/>
                            </a:srgbClr>
                          </a:outerShdw>
                        </a:effectLst>
                      </a:endParaRPr>
                    </a:p>
                  </a:txBody>
                  <a:tcPr/>
                </a:tc>
                <a:tc>
                  <a:txBody>
                    <a:bodyPr/>
                    <a:lstStyle/>
                    <a:p>
                      <a:pPr algn="ctr"/>
                      <a:r>
                        <a:rPr lang="en-US" sz="1600" dirty="0" smtClean="0">
                          <a:solidFill>
                            <a:srgbClr val="FFFF00"/>
                          </a:solidFill>
                          <a:effectLst>
                            <a:outerShdw blurRad="38100" dist="38100" dir="2700000" algn="tl">
                              <a:srgbClr val="000000">
                                <a:alpha val="43137"/>
                              </a:srgbClr>
                            </a:outerShdw>
                          </a:effectLst>
                        </a:rPr>
                        <a:t>89.5W</a:t>
                      </a:r>
                      <a:endParaRPr lang="en-US" sz="1600" dirty="0">
                        <a:solidFill>
                          <a:srgbClr val="FFFF00"/>
                        </a:solidFill>
                        <a:effectLst>
                          <a:outerShdw blurRad="38100" dist="38100" dir="2700000" algn="tl">
                            <a:srgbClr val="000000">
                              <a:alpha val="43137"/>
                            </a:srgbClr>
                          </a:outerShdw>
                        </a:effectLst>
                      </a:endParaRPr>
                    </a:p>
                  </a:txBody>
                  <a:tcPr/>
                </a:tc>
                <a:tc>
                  <a:txBody>
                    <a:bodyPr/>
                    <a:lstStyle/>
                    <a:p>
                      <a:pPr algn="ctr"/>
                      <a:r>
                        <a:rPr lang="en-US" sz="1600" dirty="0" smtClean="0">
                          <a:solidFill>
                            <a:srgbClr val="FFFF00"/>
                          </a:solidFill>
                          <a:effectLst>
                            <a:outerShdw blurRad="38100" dist="38100" dir="2700000" algn="tl">
                              <a:srgbClr val="000000">
                                <a:alpha val="43137"/>
                              </a:srgbClr>
                            </a:outerShdw>
                          </a:effectLst>
                        </a:rPr>
                        <a:t>75W </a:t>
                      </a:r>
                      <a:endParaRPr lang="en-US" sz="1600" dirty="0">
                        <a:solidFill>
                          <a:srgbClr val="FFFF00"/>
                        </a:solidFill>
                        <a:effectLst>
                          <a:outerShdw blurRad="38100" dist="38100" dir="2700000" algn="tl">
                            <a:srgbClr val="000000">
                              <a:alpha val="43137"/>
                            </a:srgbClr>
                          </a:outerShdw>
                        </a:effectLst>
                      </a:endParaRPr>
                    </a:p>
                  </a:txBody>
                  <a:tcPr/>
                </a:tc>
              </a:tr>
              <a:tr h="312339">
                <a:tc>
                  <a:txBody>
                    <a:bodyPr/>
                    <a:lstStyle/>
                    <a:p>
                      <a:r>
                        <a:rPr lang="en-US" sz="1200" b="1" dirty="0" smtClean="0"/>
                        <a:t>Model</a:t>
                      </a:r>
                      <a:endParaRPr lang="en-US" sz="1200" b="1" dirty="0"/>
                    </a:p>
                  </a:txBody>
                  <a:tcPr/>
                </a:tc>
                <a:tc>
                  <a:txBody>
                    <a:bodyPr/>
                    <a:lstStyle/>
                    <a:p>
                      <a:pPr algn="ctr"/>
                      <a:r>
                        <a:rPr lang="en-US" sz="1200" dirty="0" smtClean="0"/>
                        <a:t>WRF</a:t>
                      </a:r>
                      <a:endParaRPr lang="en-US" sz="1200" dirty="0"/>
                    </a:p>
                  </a:txBody>
                  <a:tcPr/>
                </a:tc>
                <a:tc>
                  <a:txBody>
                    <a:bodyPr/>
                    <a:lstStyle/>
                    <a:p>
                      <a:pPr algn="ctr"/>
                      <a:r>
                        <a:rPr lang="en-US" sz="1200" dirty="0" smtClean="0"/>
                        <a:t>WRF</a:t>
                      </a:r>
                      <a:endParaRPr lang="en-US" sz="1200" dirty="0"/>
                    </a:p>
                  </a:txBody>
                  <a:tcPr/>
                </a:tc>
                <a:tc>
                  <a:txBody>
                    <a:bodyPr/>
                    <a:lstStyle/>
                    <a:p>
                      <a:pPr algn="ctr"/>
                      <a:r>
                        <a:rPr lang="en-US" sz="1200" dirty="0" smtClean="0"/>
                        <a:t>WRF</a:t>
                      </a:r>
                      <a:endParaRPr lang="en-US" sz="1200" dirty="0"/>
                    </a:p>
                  </a:txBody>
                  <a:tcPr/>
                </a:tc>
              </a:tr>
              <a:tr h="312339">
                <a:tc>
                  <a:txBody>
                    <a:bodyPr/>
                    <a:lstStyle/>
                    <a:p>
                      <a:r>
                        <a:rPr lang="en-US" sz="1200" b="1" dirty="0" smtClean="0"/>
                        <a:t>Number of times</a:t>
                      </a:r>
                      <a:endParaRPr lang="en-US" sz="1200" b="1" dirty="0"/>
                    </a:p>
                  </a:txBody>
                  <a:tcPr/>
                </a:tc>
                <a:tc>
                  <a:txBody>
                    <a:bodyPr/>
                    <a:lstStyle/>
                    <a:p>
                      <a:pPr algn="ctr"/>
                      <a:r>
                        <a:rPr lang="en-US" sz="1200" dirty="0" smtClean="0"/>
                        <a:t>7</a:t>
                      </a:r>
                      <a:endParaRPr lang="en-US" sz="1200" dirty="0"/>
                    </a:p>
                  </a:txBody>
                  <a:tcPr/>
                </a:tc>
                <a:tc>
                  <a:txBody>
                    <a:bodyPr/>
                    <a:lstStyle/>
                    <a:p>
                      <a:pPr algn="ctr"/>
                      <a:r>
                        <a:rPr lang="en-US" sz="1200" dirty="0" smtClean="0"/>
                        <a:t>7</a:t>
                      </a:r>
                      <a:endParaRPr lang="en-US" sz="1200" dirty="0"/>
                    </a:p>
                  </a:txBody>
                  <a:tcPr/>
                </a:tc>
                <a:tc>
                  <a:txBody>
                    <a:bodyPr/>
                    <a:lstStyle/>
                    <a:p>
                      <a:pPr algn="ctr"/>
                      <a:r>
                        <a:rPr lang="en-US" sz="1200" dirty="0" smtClean="0"/>
                        <a:t>7</a:t>
                      </a:r>
                      <a:endParaRPr lang="en-US" sz="1200" dirty="0"/>
                    </a:p>
                  </a:txBody>
                  <a:tcPr/>
                </a:tc>
              </a:tr>
              <a:tr h="312339">
                <a:tc>
                  <a:txBody>
                    <a:bodyPr/>
                    <a:lstStyle/>
                    <a:p>
                      <a:r>
                        <a:rPr lang="en-US" sz="1200" b="1" dirty="0" smtClean="0"/>
                        <a:t>Time range</a:t>
                      </a:r>
                      <a:endParaRPr lang="en-US" sz="1200" b="1" dirty="0"/>
                    </a:p>
                  </a:txBody>
                  <a:tcPr/>
                </a:tc>
                <a:tc>
                  <a:txBody>
                    <a:bodyPr/>
                    <a:lstStyle/>
                    <a:p>
                      <a:pPr algn="ctr"/>
                      <a:r>
                        <a:rPr lang="en-US" sz="1200" dirty="0" smtClean="0"/>
                        <a:t>20:00-20:30UTC</a:t>
                      </a:r>
                      <a:endParaRPr lang="en-US" sz="12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t>20:00-20:30UTC</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t>20:00-20:30UTC</a:t>
                      </a:r>
                    </a:p>
                  </a:txBody>
                  <a:tcPr/>
                </a:tc>
              </a:tr>
              <a:tr h="312339">
                <a:tc>
                  <a:txBody>
                    <a:bodyPr/>
                    <a:lstStyle/>
                    <a:p>
                      <a:r>
                        <a:rPr lang="en-US" sz="1200" b="1" dirty="0" smtClean="0"/>
                        <a:t>Day</a:t>
                      </a:r>
                      <a:endParaRPr lang="en-US" sz="1200" b="1" dirty="0"/>
                    </a:p>
                  </a:txBody>
                  <a:tcPr/>
                </a:tc>
                <a:tc>
                  <a:txBody>
                    <a:bodyPr/>
                    <a:lstStyle/>
                    <a:p>
                      <a:pPr algn="ctr"/>
                      <a:r>
                        <a:rPr lang="en-US" sz="1200" dirty="0" smtClean="0"/>
                        <a:t>04-Jun-2005</a:t>
                      </a:r>
                      <a:endParaRPr lang="en-US" sz="12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t>04-Jun-2005</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t>04-Jun-2005</a:t>
                      </a:r>
                    </a:p>
                  </a:txBody>
                  <a:tcPr/>
                </a:tc>
              </a:tr>
              <a:tr h="312339">
                <a:tc>
                  <a:txBody>
                    <a:bodyPr/>
                    <a:lstStyle/>
                    <a:p>
                      <a:r>
                        <a:rPr lang="en-US" sz="1200" b="1" dirty="0" smtClean="0"/>
                        <a:t>Sectors</a:t>
                      </a:r>
                      <a:endParaRPr lang="en-US" sz="1200" b="1" dirty="0"/>
                    </a:p>
                  </a:txBody>
                  <a:tcPr/>
                </a:tc>
                <a:tc>
                  <a:txBody>
                    <a:bodyPr/>
                    <a:lstStyle/>
                    <a:p>
                      <a:pPr algn="ctr"/>
                      <a:r>
                        <a:rPr lang="en-US" sz="1200" dirty="0" smtClean="0"/>
                        <a:t>FD, CONUS, MESO</a:t>
                      </a:r>
                      <a:endParaRPr lang="en-US" sz="12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t>FD, CONUS, MESO</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t>FD, CONUS, MESO</a:t>
                      </a:r>
                    </a:p>
                  </a:txBody>
                  <a:tcPr/>
                </a:tc>
              </a:tr>
              <a:tr h="312339">
                <a:tc>
                  <a:txBody>
                    <a:bodyPr/>
                    <a:lstStyle/>
                    <a:p>
                      <a:r>
                        <a:rPr lang="en-US" sz="1200" b="1" dirty="0" smtClean="0"/>
                        <a:t>Types</a:t>
                      </a:r>
                      <a:endParaRPr lang="en-US" sz="1200" b="1" dirty="0"/>
                    </a:p>
                  </a:txBody>
                  <a:tcPr/>
                </a:tc>
                <a:tc>
                  <a:txBody>
                    <a:bodyPr/>
                    <a:lstStyle/>
                    <a:p>
                      <a:pPr algn="ctr"/>
                      <a:r>
                        <a:rPr lang="en-US" sz="1200" dirty="0" smtClean="0"/>
                        <a:t>GRB, VAL</a:t>
                      </a:r>
                      <a:endParaRPr lang="en-US" sz="1200" dirty="0"/>
                    </a:p>
                  </a:txBody>
                  <a:tcPr/>
                </a:tc>
                <a:tc>
                  <a:txBody>
                    <a:bodyPr/>
                    <a:lstStyle/>
                    <a:p>
                      <a:pPr algn="ctr"/>
                      <a:r>
                        <a:rPr lang="en-US" sz="1200" dirty="0" smtClean="0"/>
                        <a:t>GRB, VAL</a:t>
                      </a:r>
                      <a:endParaRPr lang="en-US" sz="1200" dirty="0"/>
                    </a:p>
                  </a:txBody>
                  <a:tcPr/>
                </a:tc>
                <a:tc>
                  <a:txBody>
                    <a:bodyPr/>
                    <a:lstStyle/>
                    <a:p>
                      <a:pPr algn="ctr"/>
                      <a:r>
                        <a:rPr lang="en-US" sz="1200" dirty="0" smtClean="0"/>
                        <a:t>GRB, VAL</a:t>
                      </a:r>
                      <a:endParaRPr lang="en-US" sz="1200" dirty="0"/>
                    </a:p>
                  </a:txBody>
                  <a:tcPr/>
                </a:tc>
              </a:tr>
              <a:tr h="312339">
                <a:tc>
                  <a:txBody>
                    <a:bodyPr/>
                    <a:lstStyle/>
                    <a:p>
                      <a:r>
                        <a:rPr lang="en-US" sz="1200" b="1" dirty="0" smtClean="0"/>
                        <a:t>Navigation</a:t>
                      </a:r>
                      <a:endParaRPr lang="en-US" sz="1200" b="1" dirty="0"/>
                    </a:p>
                  </a:txBody>
                  <a:tcPr/>
                </a:tc>
                <a:tc>
                  <a:txBody>
                    <a:bodyPr/>
                    <a:lstStyle/>
                    <a:p>
                      <a:pPr algn="ctr"/>
                      <a:r>
                        <a:rPr lang="en-US" sz="1200" dirty="0" smtClean="0"/>
                        <a:t>FGF</a:t>
                      </a:r>
                      <a:endParaRPr lang="en-US" sz="1200" dirty="0"/>
                    </a:p>
                  </a:txBody>
                  <a:tcPr/>
                </a:tc>
                <a:tc>
                  <a:txBody>
                    <a:bodyPr/>
                    <a:lstStyle/>
                    <a:p>
                      <a:pPr algn="ctr"/>
                      <a:r>
                        <a:rPr lang="en-US" sz="1200" dirty="0" smtClean="0"/>
                        <a:t>FGF</a:t>
                      </a:r>
                      <a:endParaRPr lang="en-US" sz="1200" dirty="0"/>
                    </a:p>
                  </a:txBody>
                  <a:tcPr/>
                </a:tc>
                <a:tc>
                  <a:txBody>
                    <a:bodyPr/>
                    <a:lstStyle/>
                    <a:p>
                      <a:pPr algn="ctr"/>
                      <a:r>
                        <a:rPr lang="en-US" sz="1200" dirty="0" smtClean="0"/>
                        <a:t>FGF</a:t>
                      </a:r>
                      <a:endParaRPr lang="en-US" sz="1200" dirty="0"/>
                    </a:p>
                  </a:txBody>
                  <a:tcPr/>
                </a:tc>
              </a:tr>
            </a:tbl>
          </a:graphicData>
        </a:graphic>
      </p:graphicFrame>
      <p:pic>
        <p:nvPicPr>
          <p:cNvPr id="24"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3721" y="1139687"/>
            <a:ext cx="3092315" cy="2836892"/>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1540" y="1139588"/>
            <a:ext cx="3051545" cy="2845011"/>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32764"/>
            <a:ext cx="3040907" cy="2843817"/>
          </a:xfrm>
          <a:prstGeom prst="rect">
            <a:avLst/>
          </a:prstGeom>
        </p:spPr>
      </p:pic>
      <p:pic>
        <p:nvPicPr>
          <p:cNvPr id="8" name="Picture 7" descr="http://www.goes-r.gov/education/images/logos/Color/Small/GOES-R_logo_smal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24800" y="326136"/>
            <a:ext cx="962378" cy="614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4119105"/>
      </p:ext>
    </p:extLst>
  </p:cSld>
  <p:clrMapOvr>
    <a:masterClrMapping/>
  </p:clrMapOvr>
  <p:timing>
    <p:tnLst>
      <p:par>
        <p:cTn id="1" dur="indefinite" restart="never" nodeType="tmRoot"/>
      </p:par>
    </p:tnLst>
  </p:timing>
</p:sld>
</file>

<file path=ppt/theme/theme1.xml><?xml version="1.0" encoding="utf-8"?>
<a:theme xmlns:a="http://schemas.openxmlformats.org/drawingml/2006/main" name="MUG2013_SEYBOLD_v0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MUG2013_SEYBOLD_v01</Template>
  <TotalTime>36645</TotalTime>
  <Words>3104</Words>
  <Application>Microsoft Office PowerPoint</Application>
  <PresentationFormat>On-screen Show (4:3)</PresentationFormat>
  <Paragraphs>496</Paragraphs>
  <Slides>24</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ＭＳ Ｐゴシック</vt:lpstr>
      <vt:lpstr>Arial</vt:lpstr>
      <vt:lpstr>Calibri</vt:lpstr>
      <vt:lpstr>Comic Sans MS</vt:lpstr>
      <vt:lpstr>Haettenschweiler</vt:lpstr>
      <vt:lpstr>MUG2013_SEYBOLD_v01</vt:lpstr>
      <vt:lpstr>PowerPoint Presentation</vt:lpstr>
      <vt:lpstr>Slide Collaborators</vt:lpstr>
      <vt:lpstr>Outline</vt:lpstr>
      <vt:lpstr>GOES-R PAL is Everyone’s PAL</vt:lpstr>
      <vt:lpstr>PRO Overview &amp; Scope</vt:lpstr>
      <vt:lpstr>PRO Team Activities</vt:lpstr>
      <vt:lpstr>DOE Activities</vt:lpstr>
      <vt:lpstr>Data Operations Exercises (DOEs)</vt:lpstr>
      <vt:lpstr>PowerPoint Presentation</vt:lpstr>
      <vt:lpstr>GOES-R ABI High Fidelity Simulated Datasets </vt:lpstr>
      <vt:lpstr>What happens in each DOE?</vt:lpstr>
      <vt:lpstr>DOE Activities</vt:lpstr>
      <vt:lpstr>PowerPoint Presentation</vt:lpstr>
      <vt:lpstr>CAL/VAL Activities</vt:lpstr>
      <vt:lpstr>GOES-R Product Portfolio Status</vt:lpstr>
      <vt:lpstr>GOES-R Calibration/Validation Program</vt:lpstr>
      <vt:lpstr>Validation and Availability for GOES-R Baseline Products</vt:lpstr>
      <vt:lpstr>Leveraging Himawari-8/AHI for  GOES-R Readiness</vt:lpstr>
      <vt:lpstr>PowerPoint Presentation</vt:lpstr>
      <vt:lpstr>Post Launch Activities</vt:lpstr>
      <vt:lpstr>Current GOES-13/14/15 Capabilities without GOES-R Succession Products</vt:lpstr>
      <vt:lpstr>GOES-R Algorithms Used for Development of Non-GOES-R Products</vt:lpstr>
      <vt:lpstr>GOES-R Product Help Team</vt:lpstr>
      <vt:lpstr>GOES-R Product Operations Team</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Vanessa</dc:creator>
  <dc:description>Title Slide Background and Banner were designed by TeddyPavlis@gmail.com</dc:description>
  <cp:lastModifiedBy>MacKenzie, Wayne M. (GSFC-4170)[NOAA]</cp:lastModifiedBy>
  <cp:revision>559</cp:revision>
  <cp:lastPrinted>2015-04-24T14:18:29Z</cp:lastPrinted>
  <dcterms:created xsi:type="dcterms:W3CDTF">2013-09-01T23:12:18Z</dcterms:created>
  <dcterms:modified xsi:type="dcterms:W3CDTF">2015-06-14T23:52:39Z</dcterms:modified>
</cp:coreProperties>
</file>