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63" r:id="rId3"/>
    <p:sldId id="357" r:id="rId4"/>
    <p:sldId id="358" r:id="rId5"/>
    <p:sldId id="360" r:id="rId6"/>
    <p:sldId id="319" r:id="rId7"/>
    <p:sldId id="372" r:id="rId8"/>
    <p:sldId id="355" r:id="rId9"/>
    <p:sldId id="371" r:id="rId10"/>
    <p:sldId id="369" r:id="rId11"/>
    <p:sldId id="361" r:id="rId12"/>
    <p:sldId id="362" r:id="rId13"/>
    <p:sldId id="323" r:id="rId14"/>
    <p:sldId id="370" r:id="rId15"/>
    <p:sldId id="368" r:id="rId16"/>
    <p:sldId id="324" r:id="rId17"/>
    <p:sldId id="375" r:id="rId18"/>
    <p:sldId id="353" r:id="rId19"/>
    <p:sldId id="376" r:id="rId20"/>
    <p:sldId id="367" r:id="rId21"/>
    <p:sldId id="364" r:id="rId22"/>
    <p:sldId id="339" r:id="rId23"/>
    <p:sldId id="343" r:id="rId24"/>
    <p:sldId id="377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Dunbar" initials="A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B2B1-90F5-46FA-98AD-046D01910BE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4E90-ECA8-44A1-A4B6-6AA89460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53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535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535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2DD81D-3DBB-4A66-AC1F-C3FCF112F334}" type="slidenum">
              <a:rPr lang="en-US" sz="1200" b="0" smtClean="0"/>
              <a:pPr/>
              <a:t>13</a:t>
            </a:fld>
            <a:endParaRPr lang="en-US" sz="1200" b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9443" indent="-272863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1451" indent="-218290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8031" indent="-218290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4611" indent="-218290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0119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3777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7435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1093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OSTP Carbon Cycle  -- JH Butler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9443" indent="-272863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1451" indent="-218290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8031" indent="-218290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4611" indent="-218290" defTabSz="9049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0119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3777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7435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10932" indent="-218290" defTabSz="9049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2DB9F4-F06C-461F-AC44-4A9FB29D2550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4877098" y="0"/>
            <a:ext cx="1980902" cy="374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16" tIns="43658" rIns="87316" bIns="43658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A65D2D2-9129-4EDD-A7E1-848DAC0FFC3E}" type="slidenum">
              <a:rPr lang="en-US" smtClean="0">
                <a:latin typeface="Calibri" pitchFamily="34" charset="0"/>
              </a:rPr>
              <a:pPr eaLnBrk="1" hangingPunct="1"/>
              <a:t>25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0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E22C-E381-494A-B773-1407BD5F6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6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A324-592D-418A-B4E6-32D554BA5C9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4079-1E53-4F56-B2F9-31DD8242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90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25.gif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381000"/>
            <a:ext cx="9829800" cy="982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85800"/>
            <a:ext cx="5257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Earth System Analyzer: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Using all of the Data to Improve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NOAA’s Mission Capabilities</a:t>
            </a:r>
            <a:endParaRPr lang="en-US" sz="2800" b="1" dirty="0">
              <a:solidFill>
                <a:srgbClr val="00B0F0"/>
              </a:solidFill>
            </a:endParaRPr>
          </a:p>
          <a:p>
            <a:endParaRPr lang="en-US" sz="2800" b="1" dirty="0">
              <a:solidFill>
                <a:srgbClr val="00B0F0"/>
              </a:solidFill>
            </a:endParaRPr>
          </a:p>
          <a:p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000" b="1" dirty="0" smtClean="0">
                <a:solidFill>
                  <a:srgbClr val="92D050"/>
                </a:solidFill>
              </a:rPr>
              <a:t>Alexander E. MacDonald</a:t>
            </a:r>
          </a:p>
          <a:p>
            <a:endParaRPr lang="en-US" sz="2000" b="1" dirty="0" smtClean="0">
              <a:solidFill>
                <a:srgbClr val="92D050"/>
              </a:solidFill>
            </a:endParaRPr>
          </a:p>
          <a:p>
            <a:endParaRPr lang="en-US" sz="2000" b="1" dirty="0">
              <a:solidFill>
                <a:srgbClr val="92D050"/>
              </a:solidFill>
            </a:endParaRPr>
          </a:p>
          <a:p>
            <a:endParaRPr lang="en-US" sz="2000" b="1" dirty="0" smtClean="0">
              <a:solidFill>
                <a:srgbClr val="92D050"/>
              </a:solidFill>
            </a:endParaRPr>
          </a:p>
          <a:p>
            <a:endParaRPr lang="en-US" sz="2000" b="1" dirty="0" smtClean="0">
              <a:solidFill>
                <a:srgbClr val="92D050"/>
              </a:solidFill>
            </a:endParaRPr>
          </a:p>
          <a:p>
            <a:r>
              <a:rPr lang="en-US" sz="2000" b="1" dirty="0" smtClean="0">
                <a:solidFill>
                  <a:srgbClr val="00B0F0"/>
                </a:solidFill>
              </a:rPr>
              <a:t>NOAA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Earth System Research Laboratory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6" y="760699"/>
            <a:ext cx="7622381" cy="5364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2400"/>
            <a:ext cx="710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JPSS:  Advanced Technology Microwave Sounder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77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</a:t>
            </a:r>
            <a:r>
              <a:rPr lang="en-US" sz="2800" b="1" dirty="0" smtClean="0"/>
              <a:t>NOAA Earth System Analyzer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</a:t>
            </a:r>
            <a:r>
              <a:rPr lang="en-US" sz="2800" b="1" dirty="0" smtClean="0">
                <a:solidFill>
                  <a:srgbClr val="00B0F0"/>
                </a:solidFill>
              </a:rPr>
              <a:t>Key Innovations</a:t>
            </a:r>
          </a:p>
          <a:p>
            <a:endParaRPr lang="en-US" sz="2400" dirty="0"/>
          </a:p>
          <a:p>
            <a:r>
              <a:rPr lang="en-US" sz="2800" b="1" dirty="0" smtClean="0"/>
              <a:t>Weather:</a:t>
            </a:r>
          </a:p>
          <a:p>
            <a:endParaRPr lang="en-US" sz="2400" dirty="0"/>
          </a:p>
          <a:p>
            <a:r>
              <a:rPr lang="en-US" sz="2400" dirty="0" smtClean="0"/>
              <a:t>Use of all of the data with forward models, and a search for the best chemical, aerosol and biological tracers.</a:t>
            </a:r>
          </a:p>
          <a:p>
            <a:endParaRPr lang="en-US" sz="2400" dirty="0"/>
          </a:p>
          <a:p>
            <a:r>
              <a:rPr lang="en-US" sz="2800" b="1" dirty="0" smtClean="0"/>
              <a:t>Climate:</a:t>
            </a:r>
          </a:p>
          <a:p>
            <a:endParaRPr lang="en-US" sz="2400" dirty="0"/>
          </a:p>
          <a:p>
            <a:r>
              <a:rPr lang="en-US" sz="2400" dirty="0" smtClean="0"/>
              <a:t>Use years of full reanalysis.  Constrain every variable, except the target.  Get full statistical residual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9078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381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Ben </a:t>
            </a:r>
            <a:r>
              <a:rPr lang="en-US" b="1" dirty="0" err="1" smtClean="0">
                <a:solidFill>
                  <a:srgbClr val="00B050"/>
                </a:solidFill>
              </a:rPr>
              <a:t>Santer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dirty="0" smtClean="0"/>
              <a:t>"</a:t>
            </a:r>
            <a:r>
              <a:rPr lang="en-US" dirty="0"/>
              <a:t>The recent slow-down in observed surface and tropospheric warming is a fascinating detective story," </a:t>
            </a:r>
            <a:r>
              <a:rPr lang="en-US" dirty="0" err="1"/>
              <a:t>Santer</a:t>
            </a:r>
            <a:r>
              <a:rPr lang="en-US" dirty="0"/>
              <a:t> said. "There is not a single culprit, as some scientists have claimed. Multiple factors are implicated. One is the temporary cooling effect of </a:t>
            </a:r>
            <a:r>
              <a:rPr lang="en-US" dirty="0">
                <a:solidFill>
                  <a:srgbClr val="FF0000"/>
                </a:solidFill>
              </a:rPr>
              <a:t>internal climate noise</a:t>
            </a:r>
            <a:r>
              <a:rPr lang="en-US" dirty="0"/>
              <a:t>. Other factors are the external cooling influences of 21st century </a:t>
            </a:r>
            <a:r>
              <a:rPr lang="en-US" dirty="0">
                <a:solidFill>
                  <a:srgbClr val="FF0000"/>
                </a:solidFill>
              </a:rPr>
              <a:t>volcanic activity</a:t>
            </a:r>
            <a:r>
              <a:rPr lang="en-US" dirty="0"/>
              <a:t>, an unusually low and long </a:t>
            </a:r>
            <a:r>
              <a:rPr lang="en-US" dirty="0">
                <a:solidFill>
                  <a:srgbClr val="FF0000"/>
                </a:solidFill>
              </a:rPr>
              <a:t>minimum in the last solar cycle</a:t>
            </a:r>
            <a:r>
              <a:rPr lang="en-US" dirty="0"/>
              <a:t>, and an uptick in </a:t>
            </a:r>
            <a:r>
              <a:rPr lang="en-US" dirty="0">
                <a:solidFill>
                  <a:srgbClr val="FF0000"/>
                </a:solidFill>
              </a:rPr>
              <a:t>Chinese emissions of sulfur dioxide</a:t>
            </a:r>
            <a:r>
              <a:rPr lang="en-US" dirty="0"/>
              <a:t>.</a:t>
            </a:r>
          </a:p>
          <a:p>
            <a:r>
              <a:rPr lang="en-US" dirty="0"/>
              <a:t>"The real scientific challenge is to obtain hard </a:t>
            </a:r>
            <a:r>
              <a:rPr lang="en-US" dirty="0">
                <a:solidFill>
                  <a:srgbClr val="FF0000"/>
                </a:solidFill>
              </a:rPr>
              <a:t>quantitative estimates of the contributions </a:t>
            </a:r>
            <a:r>
              <a:rPr lang="en-US" dirty="0"/>
              <a:t>of each of these factors to the slow-down</a:t>
            </a:r>
            <a:r>
              <a:rPr lang="en-US" dirty="0" smtClean="0"/>
              <a:t>.“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791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Integrated , holistic observation based Earth system analysis 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the only way to sort out the component contributions.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81258"/>
            <a:ext cx="4876800" cy="30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22098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Chemical: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There </a:t>
            </a:r>
            <a:r>
              <a:rPr lang="en-US" dirty="0">
                <a:solidFill>
                  <a:srgbClr val="FFFF00"/>
                </a:solidFill>
              </a:rPr>
              <a:t>are </a:t>
            </a:r>
            <a:r>
              <a:rPr lang="en-US" dirty="0" smtClean="0">
                <a:solidFill>
                  <a:srgbClr val="FFFF00"/>
                </a:solidFill>
              </a:rPr>
              <a:t>about a </a:t>
            </a:r>
            <a:r>
              <a:rPr lang="en-US" dirty="0">
                <a:solidFill>
                  <a:srgbClr val="FFFF00"/>
                </a:solidFill>
              </a:rPr>
              <a:t>hundred atmospheric constituents that need to be tracked.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276600" y="6461125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3276600" y="62484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Black carbon (blue) and sulfates (green).</a:t>
            </a:r>
          </a:p>
        </p:txBody>
      </p:sp>
      <p:pic>
        <p:nvPicPr>
          <p:cNvPr id="3" name="blackcarbon_sulfate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867374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5944"/>
            <a:ext cx="801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Sulfur Dioxide from the GOES R </a:t>
            </a:r>
            <a:r>
              <a:rPr lang="en-US" sz="2400" b="1" dirty="0" smtClean="0">
                <a:solidFill>
                  <a:srgbClr val="00B050"/>
                </a:solidFill>
              </a:rPr>
              <a:t>Advance Baseline Imager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833" y="26161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JPSS: Cross-Track Infrared Sounder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914400"/>
            <a:ext cx="9144000" cy="4570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633" y="5638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1315 channels of CRIS will allow diagnosis of chemical constituents as well as temperature and moisture soundings.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5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85800"/>
            <a:ext cx="16736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Biology: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most complex part of the Earth System.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3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5826"/>
            <a:ext cx="8157112" cy="5743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956" y="152399"/>
            <a:ext cx="712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             Advanced geophysical assimilation.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</a:t>
            </a:r>
            <a:r>
              <a:rPr lang="en-US" sz="2400" b="1" dirty="0" smtClean="0"/>
              <a:t>Summary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Earth System Analyzer:  </a:t>
            </a:r>
            <a:r>
              <a:rPr lang="en-US" sz="2400" b="1" dirty="0" smtClean="0"/>
              <a:t>What is it?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How does this system improve NOAA’s capabilities?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toolkit that makes it possible.</a:t>
            </a:r>
          </a:p>
          <a:p>
            <a:endParaRPr lang="en-US" sz="2400" dirty="0"/>
          </a:p>
          <a:p>
            <a:r>
              <a:rPr lang="en-US" sz="2400" dirty="0" smtClean="0"/>
              <a:t>4.</a:t>
            </a:r>
            <a:r>
              <a:rPr lang="en-US" sz="2400" dirty="0" smtClean="0">
                <a:solidFill>
                  <a:srgbClr val="00B0F0"/>
                </a:solidFill>
              </a:rPr>
              <a:t>    Earth System Analyzer </a:t>
            </a:r>
            <a:r>
              <a:rPr lang="en-US" sz="2400" dirty="0" smtClean="0"/>
              <a:t>Pilot Projects:  </a:t>
            </a:r>
            <a:r>
              <a:rPr lang="en-US" sz="2400" dirty="0" smtClean="0">
                <a:solidFill>
                  <a:srgbClr val="FF0000"/>
                </a:solidFill>
              </a:rPr>
              <a:t>CO2 and CH4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4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827" y="177225"/>
            <a:ext cx="603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/>
              <a:t>Nonhydrostatic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Icosahderal</a:t>
            </a:r>
            <a:r>
              <a:rPr lang="en-US" sz="3200" b="1" dirty="0" smtClean="0"/>
              <a:t> Model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752600" y="1066800"/>
            <a:ext cx="381000" cy="3962400"/>
          </a:xfrm>
          <a:prstGeom prst="round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87188" y="1009268"/>
            <a:ext cx="2156212" cy="4019932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97833" y="1066800"/>
            <a:ext cx="2231567" cy="4019932"/>
          </a:xfrm>
          <a:prstGeom prst="round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2314" y="5257800"/>
            <a:ext cx="1266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Time tendency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9320" y="5257800"/>
            <a:ext cx="94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Flux terms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837" y="5257799"/>
            <a:ext cx="1192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Forcing Terms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5114" y="5257800"/>
            <a:ext cx="1158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Source Terms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54" y="3505200"/>
            <a:ext cx="3608146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37112" y="1015525"/>
                <a:ext cx="5654288" cy="4060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𝑈𝑢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𝑉𝑢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𝑊𝑢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 smtClean="0">
                    <a:ea typeface="Times New Roman"/>
                    <a:cs typeface="Times New Roman"/>
                  </a:rPr>
                  <a:t>  +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𝛾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𝜋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Θ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𝑓𝑉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               </a:t>
                </a:r>
                <a:r>
                  <a:rPr lang="en-US" sz="20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sub>
                    </m:sSub>
                  </m:oMath>
                </a14:m>
                <a:endParaRPr lang="en-US" sz="1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𝑈𝑣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𝑉𝑣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𝑊𝑣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 smtClean="0">
                    <a:ea typeface="Times New Roman"/>
                    <a:cs typeface="Times New Roman"/>
                  </a:rPr>
                  <a:t>   +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𝛾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𝜋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Θ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𝑓𝑈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           </a:t>
                </a:r>
                <a:r>
                  <a:rPr lang="en-US" sz="20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𝑉</m:t>
                        </m:r>
                      </m:sub>
                    </m:sSub>
                  </m:oMath>
                </a14:m>
                <a:endParaRPr lang="en-US" sz="1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dirty="0">
                    <a:ea typeface="Calibri"/>
                    <a:cs typeface="Times New Roman"/>
                  </a:rPr>
                  <a:t> </a:t>
                </a:r>
                <a:endParaRPr lang="en-US" sz="1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𝑈𝑤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𝑉𝑤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𝑊𝑤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𝛾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𝜋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Θ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𝑔𝑅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𝑣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𝜃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Θ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𝜌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𝑊</m:t>
                        </m:r>
                      </m:sub>
                    </m:sSub>
                  </m:oMath>
                </a14:m>
                <a:endParaRPr lang="en-US" sz="1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00" dirty="0">
                    <a:ea typeface="Calibri"/>
                    <a:cs typeface="Times New Roman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Θ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𝜃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𝜃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𝜃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ea typeface="Times New Roman"/>
                    <a:cs typeface="Times New Roman"/>
                  </a:rPr>
                  <a:t>                                          </a:t>
                </a:r>
                <a:r>
                  <a:rPr lang="en-US" sz="20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Θ</m:t>
                        </m:r>
                      </m:sub>
                    </m:sSub>
                  </m:oMath>
                </a14:m>
                <a:endParaRPr lang="en-US" sz="1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ρ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 +</a:t>
                </a:r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   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  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+</a:t>
                </a:r>
                <a:r>
                  <a:rPr lang="en-US" sz="2000" dirty="0" smtClean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>
                    <a:ea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ea typeface="Times New Roman"/>
                    <a:cs typeface="Times New Roman"/>
                  </a:rPr>
                  <a:t>                                            </a:t>
                </a:r>
                <a:r>
                  <a:rPr lang="en-US" sz="20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ρ</m:t>
                        </m:r>
                      </m:sub>
                    </m:sSub>
                  </m:oMath>
                </a14:m>
                <a:endParaRPr lang="en-US" sz="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12" y="1015525"/>
                <a:ext cx="5654288" cy="40603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781800" y="1143000"/>
            <a:ext cx="381000" cy="3962400"/>
          </a:xfrm>
          <a:prstGeom prst="round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Christina.Bonfanti\Downloads\Flux He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16697" r="17519" b="15676"/>
          <a:stretch/>
        </p:blipFill>
        <p:spPr bwMode="auto">
          <a:xfrm>
            <a:off x="593125" y="1534297"/>
            <a:ext cx="5502875" cy="46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50993" y="0"/>
            <a:ext cx="715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Design of ESRL NIM:</a:t>
            </a:r>
          </a:p>
          <a:p>
            <a:pPr algn="ctr"/>
            <a:r>
              <a:rPr lang="en-US" sz="2400" b="1" dirty="0" smtClean="0"/>
              <a:t> Speeds up chemical tracer calculations by factor of 10.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26593" y="946788"/>
                <a:ext cx="4261936" cy="6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𝑼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𝑾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93" y="946788"/>
                <a:ext cx="4261936" cy="678134"/>
              </a:xfrm>
              <a:prstGeom prst="rect">
                <a:avLst/>
              </a:prstGeom>
              <a:blipFill rotWithShape="1">
                <a:blip r:embed="rId3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91652" y="667545"/>
                <a:ext cx="2242152" cy="1237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</m:e>
                      </m:nary>
                      <m:acc>
                        <m:accPr>
                          <m:chr m:val="⃑"/>
                          <m:ctrlPr>
                            <a:rPr lang="en-US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𝒅𝒔</m:t>
                      </m:r>
                    </m:oMath>
                  </m:oMathPara>
                </a14:m>
                <a:endParaRPr lang="en-US" sz="24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652" y="667545"/>
                <a:ext cx="2242152" cy="1237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10200" y="2831901"/>
                <a:ext cx="364324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B050"/>
                    </a:solidFill>
                  </a:rPr>
                  <a:t>Mo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mentum vector: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acc>
                      <m:accPr>
                        <m:chr m:val="̂"/>
                        <m:ctrlP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𝑽</m:t>
                    </m:r>
                    <m:acc>
                      <m:accPr>
                        <m:chr m:val="̂"/>
                        <m:ctrlP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𝑾</m:t>
                    </m:r>
                    <m:acc>
                      <m:accPr>
                        <m:chr m:val="̂"/>
                        <m:ctrlPr>
                          <a:rPr lang="en-US" sz="1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</m:e>
                    </m:acc>
                  </m:oMath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31901"/>
                <a:ext cx="3643241" cy="368499"/>
              </a:xfrm>
              <a:prstGeom prst="rect">
                <a:avLst/>
              </a:prstGeom>
              <a:blipFill rotWithShape="1">
                <a:blip r:embed="rId5"/>
                <a:stretch>
                  <a:fillRect l="-1005" r="-7873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16873" y="2182446"/>
                <a:ext cx="2429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𝑼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16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𝒘</m:t>
                      </m:r>
                      <m:r>
                        <a:rPr lang="en-US" sz="16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73" y="2182446"/>
                <a:ext cx="242989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19040" y="667545"/>
                <a:ext cx="2342564" cy="1236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sub>
                        <m:sup/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𝜵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acc>
                        <m:accPr>
                          <m:chr m:val="⃑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𝒅𝑽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0" y="667545"/>
                <a:ext cx="2342564" cy="12364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61365" y="2531297"/>
                <a:ext cx="274091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rgbClr val="00B050"/>
                    </a:solidFill>
                  </a:rPr>
                  <a:t>w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here scalars are: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𝒘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65" y="2531297"/>
                <a:ext cx="2740912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33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590493">
                <a:off x="4045429" y="3551675"/>
                <a:ext cx="325634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0493">
                <a:off x="4045429" y="3551675"/>
                <a:ext cx="3256341" cy="437492"/>
              </a:xfrm>
              <a:prstGeom prst="rect">
                <a:avLst/>
              </a:prstGeom>
              <a:blipFill rotWithShape="1">
                <a:blip r:embed="rId9"/>
                <a:stretch>
                  <a:fillRect r="-5009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1031744">
                <a:off x="90285" y="3492007"/>
                <a:ext cx="3214663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31744">
                <a:off x="90285" y="3492007"/>
                <a:ext cx="3214663" cy="437492"/>
              </a:xfrm>
              <a:prstGeom prst="rect">
                <a:avLst/>
              </a:prstGeom>
              <a:blipFill rotWithShape="1">
                <a:blip r:embed="rId10"/>
                <a:stretch>
                  <a:fillRect t="-1258" r="-4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94765" y="5506108"/>
                <a:ext cx="4742965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765" y="5506108"/>
                <a:ext cx="4742965" cy="437492"/>
              </a:xfrm>
              <a:prstGeom prst="rect">
                <a:avLst/>
              </a:prstGeom>
              <a:blipFill rotWithShape="1">
                <a:blip r:embed="rId11"/>
                <a:stretch>
                  <a:fillRect t="-5556" r="-57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24200" y="5867400"/>
                <a:ext cx="4701287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z-Cyrl-AZ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Ө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867400"/>
                <a:ext cx="4701287" cy="437492"/>
              </a:xfrm>
              <a:prstGeom prst="rect">
                <a:avLst/>
              </a:prstGeom>
              <a:blipFill rotWithShape="1">
                <a:blip r:embed="rId12"/>
                <a:stretch>
                  <a:fillRect t="-5634" r="-5837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 rot="993820">
            <a:off x="1708339" y="4518918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Side 4</a:t>
            </a:r>
          </a:p>
        </p:txBody>
      </p:sp>
      <p:sp>
        <p:nvSpPr>
          <p:cNvPr id="18" name="Rectangle 17"/>
          <p:cNvSpPr/>
          <p:nvPr/>
        </p:nvSpPr>
        <p:spPr>
          <a:xfrm rot="20558793">
            <a:off x="4152799" y="4542838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Side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Rectangle 863"/>
          <p:cNvSpPr/>
          <p:nvPr/>
        </p:nvSpPr>
        <p:spPr>
          <a:xfrm>
            <a:off x="8153400" y="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895600" y="0"/>
            <a:ext cx="32289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428750" y="0"/>
            <a:ext cx="14890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6" name="TextBox 107"/>
          <p:cNvSpPr txBox="1">
            <a:spLocks noChangeArrowheads="1"/>
          </p:cNvSpPr>
          <p:nvPr/>
        </p:nvSpPr>
        <p:spPr bwMode="auto">
          <a:xfrm>
            <a:off x="1557338" y="-34925"/>
            <a:ext cx="124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66"/>
              </a:buClr>
              <a:buSzPct val="7500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Calibri" pitchFamily="34" charset="0"/>
              </a:rPr>
              <a:t>Research Groups</a:t>
            </a:r>
          </a:p>
        </p:txBody>
      </p:sp>
      <p:sp>
        <p:nvSpPr>
          <p:cNvPr id="5127" name="TextBox 177"/>
          <p:cNvSpPr txBox="1">
            <a:spLocks noChangeArrowheads="1"/>
          </p:cNvSpPr>
          <p:nvPr/>
        </p:nvSpPr>
        <p:spPr bwMode="auto">
          <a:xfrm>
            <a:off x="2908300" y="6550025"/>
            <a:ext cx="6235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66"/>
              </a:buClr>
              <a:buSzPct val="7500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alibri" pitchFamily="34" charset="0"/>
              </a:rPr>
              <a:t>Global Long Term Observing Network</a:t>
            </a:r>
          </a:p>
        </p:txBody>
      </p:sp>
      <p:grpSp>
        <p:nvGrpSpPr>
          <p:cNvPr id="5128" name="Group 1004"/>
          <p:cNvGrpSpPr>
            <a:grpSpLocks/>
          </p:cNvGrpSpPr>
          <p:nvPr/>
        </p:nvGrpSpPr>
        <p:grpSpPr bwMode="auto">
          <a:xfrm>
            <a:off x="1754188" y="5586413"/>
            <a:ext cx="798512" cy="720725"/>
            <a:chOff x="1105" y="3519"/>
            <a:chExt cx="503" cy="454"/>
          </a:xfrm>
        </p:grpSpPr>
        <p:sp>
          <p:nvSpPr>
            <p:cNvPr id="5980" name="TextBox 71"/>
            <p:cNvSpPr txBox="1">
              <a:spLocks noChangeArrowheads="1"/>
            </p:cNvSpPr>
            <p:nvPr/>
          </p:nvSpPr>
          <p:spPr bwMode="auto">
            <a:xfrm>
              <a:off x="1117" y="3630"/>
              <a:ext cx="4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Calibri" pitchFamily="34" charset="0"/>
                </a:rPr>
                <a:t>Radiation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Calibri" pitchFamily="34" charset="0"/>
                </a:rPr>
                <a:t>Group</a:t>
              </a:r>
            </a:p>
          </p:txBody>
        </p:sp>
        <p:sp>
          <p:nvSpPr>
            <p:cNvPr id="192" name="Hexagon 191"/>
            <p:cNvSpPr>
              <a:spLocks noChangeArrowheads="1"/>
            </p:cNvSpPr>
            <p:nvPr/>
          </p:nvSpPr>
          <p:spPr bwMode="auto">
            <a:xfrm>
              <a:off x="1105" y="3519"/>
              <a:ext cx="493" cy="454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12700" algn="ctr">
              <a:solidFill>
                <a:srgbClr val="3366FF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25" name="Donut 224"/>
          <p:cNvSpPr/>
          <p:nvPr/>
        </p:nvSpPr>
        <p:spPr>
          <a:xfrm>
            <a:off x="173038" y="449263"/>
            <a:ext cx="1108075" cy="1111250"/>
          </a:xfrm>
          <a:prstGeom prst="donut">
            <a:avLst>
              <a:gd name="adj" fmla="val 1547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17525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40500"/>
            <a:ext cx="2917825" cy="3175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0" y="6537325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3" name="TextBox 155"/>
          <p:cNvSpPr txBox="1">
            <a:spLocks noChangeArrowheads="1"/>
          </p:cNvSpPr>
          <p:nvPr/>
        </p:nvSpPr>
        <p:spPr bwMode="auto">
          <a:xfrm>
            <a:off x="0" y="6546850"/>
            <a:ext cx="291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66"/>
              </a:buClr>
              <a:buSzPct val="7500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alibri" pitchFamily="34" charset="0"/>
              </a:rPr>
              <a:t>GMD Core</a:t>
            </a:r>
          </a:p>
        </p:txBody>
      </p:sp>
      <p:sp>
        <p:nvSpPr>
          <p:cNvPr id="5134" name="AutoShape 1053"/>
          <p:cNvSpPr>
            <a:spLocks noChangeArrowheads="1"/>
          </p:cNvSpPr>
          <p:nvPr/>
        </p:nvSpPr>
        <p:spPr bwMode="auto">
          <a:xfrm rot="10800000">
            <a:off x="1363663" y="5880100"/>
            <a:ext cx="406400" cy="142875"/>
          </a:xfrm>
          <a:prstGeom prst="rightArrow">
            <a:avLst>
              <a:gd name="adj1" fmla="val 50000"/>
              <a:gd name="adj2" fmla="val 71111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66"/>
              </a:buClr>
              <a:buSzPct val="7500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pSp>
        <p:nvGrpSpPr>
          <p:cNvPr id="5135" name="Group 1005"/>
          <p:cNvGrpSpPr>
            <a:grpSpLocks/>
          </p:cNvGrpSpPr>
          <p:nvPr/>
        </p:nvGrpSpPr>
        <p:grpSpPr bwMode="auto">
          <a:xfrm>
            <a:off x="1362075" y="4383088"/>
            <a:ext cx="1177925" cy="722312"/>
            <a:chOff x="858" y="2761"/>
            <a:chExt cx="742" cy="455"/>
          </a:xfrm>
        </p:grpSpPr>
        <p:sp>
          <p:nvSpPr>
            <p:cNvPr id="5977" name="TextBox 72"/>
            <p:cNvSpPr txBox="1">
              <a:spLocks noChangeArrowheads="1"/>
            </p:cNvSpPr>
            <p:nvPr/>
          </p:nvSpPr>
          <p:spPr bwMode="auto">
            <a:xfrm>
              <a:off x="1145" y="2863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Calibri" pitchFamily="34" charset="0"/>
                </a:rPr>
                <a:t>Aerosol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Calibri" pitchFamily="34" charset="0"/>
                </a:rPr>
                <a:t>Group</a:t>
              </a:r>
            </a:p>
          </p:txBody>
        </p:sp>
        <p:sp>
          <p:nvSpPr>
            <p:cNvPr id="185" name="Hexagon 184"/>
            <p:cNvSpPr>
              <a:spLocks noChangeArrowheads="1"/>
            </p:cNvSpPr>
            <p:nvPr/>
          </p:nvSpPr>
          <p:spPr bwMode="auto">
            <a:xfrm>
              <a:off x="1107" y="2761"/>
              <a:ext cx="493" cy="455"/>
            </a:xfrm>
            <a:prstGeom prst="hexagon">
              <a:avLst>
                <a:gd name="adj" fmla="val 24976"/>
                <a:gd name="vf" fmla="val 115470"/>
              </a:avLst>
            </a:prstGeom>
            <a:noFill/>
            <a:ln w="12700" algn="ctr">
              <a:solidFill>
                <a:srgbClr val="00FF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79" name="AutoShape 1053"/>
            <p:cNvSpPr>
              <a:spLocks noChangeArrowheads="1"/>
            </p:cNvSpPr>
            <p:nvPr/>
          </p:nvSpPr>
          <p:spPr bwMode="auto">
            <a:xfrm rot="10800000">
              <a:off x="858" y="2954"/>
              <a:ext cx="256" cy="90"/>
            </a:xfrm>
            <a:prstGeom prst="rightArrow">
              <a:avLst>
                <a:gd name="adj1" fmla="val 50000"/>
                <a:gd name="adj2" fmla="val 71111"/>
              </a:avLst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36" name="Group 1006"/>
          <p:cNvGrpSpPr>
            <a:grpSpLocks/>
          </p:cNvGrpSpPr>
          <p:nvPr/>
        </p:nvGrpSpPr>
        <p:grpSpPr bwMode="auto">
          <a:xfrm>
            <a:off x="1371600" y="3217863"/>
            <a:ext cx="1168400" cy="720725"/>
            <a:chOff x="864" y="2027"/>
            <a:chExt cx="736" cy="454"/>
          </a:xfrm>
        </p:grpSpPr>
        <p:grpSp>
          <p:nvGrpSpPr>
            <p:cNvPr id="5973" name="Group 854"/>
            <p:cNvGrpSpPr>
              <a:grpSpLocks/>
            </p:cNvGrpSpPr>
            <p:nvPr/>
          </p:nvGrpSpPr>
          <p:grpSpPr bwMode="auto">
            <a:xfrm>
              <a:off x="1107" y="2027"/>
              <a:ext cx="493" cy="454"/>
              <a:chOff x="1107" y="2027"/>
              <a:chExt cx="493" cy="454"/>
            </a:xfrm>
          </p:grpSpPr>
          <p:sp>
            <p:nvSpPr>
              <p:cNvPr id="5975" name="TextBox 70"/>
              <p:cNvSpPr txBox="1">
                <a:spLocks noChangeArrowheads="1"/>
              </p:cNvSpPr>
              <p:nvPr/>
            </p:nvSpPr>
            <p:spPr bwMode="auto">
              <a:xfrm>
                <a:off x="1144" y="2130"/>
                <a:ext cx="4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Calibri" pitchFamily="34" charset="0"/>
                  </a:rPr>
                  <a:t>Ozone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Calibri" pitchFamily="34" charset="0"/>
                  </a:rPr>
                  <a:t>Group</a:t>
                </a:r>
              </a:p>
            </p:txBody>
          </p:sp>
          <p:sp>
            <p:nvSpPr>
              <p:cNvPr id="184" name="Hexagon 183"/>
              <p:cNvSpPr/>
              <p:nvPr/>
            </p:nvSpPr>
            <p:spPr>
              <a:xfrm>
                <a:off x="1107" y="2027"/>
                <a:ext cx="493" cy="454"/>
              </a:xfrm>
              <a:prstGeom prst="hexagon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974" name="AutoShape 1053"/>
            <p:cNvSpPr>
              <a:spLocks noChangeArrowheads="1"/>
            </p:cNvSpPr>
            <p:nvPr/>
          </p:nvSpPr>
          <p:spPr bwMode="auto">
            <a:xfrm rot="10800000">
              <a:off x="864" y="2219"/>
              <a:ext cx="256" cy="90"/>
            </a:xfrm>
            <a:prstGeom prst="rightArrow">
              <a:avLst>
                <a:gd name="adj1" fmla="val 50000"/>
                <a:gd name="adj2" fmla="val 71111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37" name="Group 860"/>
          <p:cNvGrpSpPr>
            <a:grpSpLocks/>
          </p:cNvGrpSpPr>
          <p:nvPr/>
        </p:nvGrpSpPr>
        <p:grpSpPr bwMode="auto">
          <a:xfrm>
            <a:off x="1366838" y="2014538"/>
            <a:ext cx="1220787" cy="722312"/>
            <a:chOff x="861" y="1269"/>
            <a:chExt cx="769" cy="455"/>
          </a:xfrm>
        </p:grpSpPr>
        <p:grpSp>
          <p:nvGrpSpPr>
            <p:cNvPr id="5969" name="Group 861"/>
            <p:cNvGrpSpPr>
              <a:grpSpLocks/>
            </p:cNvGrpSpPr>
            <p:nvPr/>
          </p:nvGrpSpPr>
          <p:grpSpPr bwMode="auto">
            <a:xfrm>
              <a:off x="1100" y="1269"/>
              <a:ext cx="530" cy="455"/>
              <a:chOff x="1100" y="1269"/>
              <a:chExt cx="530" cy="455"/>
            </a:xfrm>
          </p:grpSpPr>
          <p:sp>
            <p:nvSpPr>
              <p:cNvPr id="155" name="Hexagon 154"/>
              <p:cNvSpPr/>
              <p:nvPr/>
            </p:nvSpPr>
            <p:spPr>
              <a:xfrm>
                <a:off x="1112" y="1269"/>
                <a:ext cx="493" cy="455"/>
              </a:xfrm>
              <a:prstGeom prst="hexagon">
                <a:avLst/>
              </a:prstGeom>
              <a:noFill/>
              <a:ln w="127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72" name="TextBox 73"/>
              <p:cNvSpPr txBox="1">
                <a:spLocks noChangeArrowheads="1"/>
              </p:cNvSpPr>
              <p:nvPr/>
            </p:nvSpPr>
            <p:spPr bwMode="auto">
              <a:xfrm>
                <a:off x="1100" y="1422"/>
                <a:ext cx="53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Calibri" pitchFamily="34" charset="0"/>
                  </a:rPr>
                  <a:t>Halocarbons</a:t>
                </a:r>
              </a:p>
            </p:txBody>
          </p:sp>
        </p:grpSp>
        <p:sp>
          <p:nvSpPr>
            <p:cNvPr id="5970" name="AutoShape 1053"/>
            <p:cNvSpPr>
              <a:spLocks noChangeArrowheads="1"/>
            </p:cNvSpPr>
            <p:nvPr/>
          </p:nvSpPr>
          <p:spPr bwMode="auto">
            <a:xfrm rot="10800000">
              <a:off x="861" y="1458"/>
              <a:ext cx="256" cy="90"/>
            </a:xfrm>
            <a:prstGeom prst="rightArrow">
              <a:avLst>
                <a:gd name="adj1" fmla="val 50000"/>
                <a:gd name="adj2" fmla="val 71111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38" name="Group 854"/>
          <p:cNvGrpSpPr>
            <a:grpSpLocks/>
          </p:cNvGrpSpPr>
          <p:nvPr/>
        </p:nvGrpSpPr>
        <p:grpSpPr bwMode="auto">
          <a:xfrm>
            <a:off x="1374775" y="812800"/>
            <a:ext cx="1162050" cy="722313"/>
            <a:chOff x="1374775" y="812800"/>
            <a:chExt cx="1162051" cy="722313"/>
          </a:xfrm>
        </p:grpSpPr>
        <p:sp>
          <p:nvSpPr>
            <p:cNvPr id="2" name="Hexagon 1"/>
            <p:cNvSpPr>
              <a:spLocks noChangeArrowheads="1"/>
            </p:cNvSpPr>
            <p:nvPr/>
          </p:nvSpPr>
          <p:spPr bwMode="auto">
            <a:xfrm>
              <a:off x="1754188" y="812800"/>
              <a:ext cx="782638" cy="722313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12700" algn="ctr">
              <a:solidFill>
                <a:srgbClr val="C308C8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67" name="TextBox 69"/>
            <p:cNvSpPr txBox="1">
              <a:spLocks noChangeArrowheads="1"/>
            </p:cNvSpPr>
            <p:nvPr/>
          </p:nvSpPr>
          <p:spPr bwMode="auto">
            <a:xfrm>
              <a:off x="1811338" y="973138"/>
              <a:ext cx="6683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Calibri" pitchFamily="34" charset="0"/>
                </a:rPr>
                <a:t>Carbon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Calibri" pitchFamily="34" charset="0"/>
                </a:rPr>
                <a:t> Cycle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Calibri" pitchFamily="34" charset="0"/>
                </a:rPr>
                <a:t>Group</a:t>
              </a:r>
            </a:p>
          </p:txBody>
        </p:sp>
        <p:sp>
          <p:nvSpPr>
            <p:cNvPr id="5968" name="AutoShape 1053"/>
            <p:cNvSpPr>
              <a:spLocks noChangeArrowheads="1"/>
            </p:cNvSpPr>
            <p:nvPr/>
          </p:nvSpPr>
          <p:spPr bwMode="auto">
            <a:xfrm rot="10800000">
              <a:off x="1374775" y="1111250"/>
              <a:ext cx="406400" cy="142875"/>
            </a:xfrm>
            <a:prstGeom prst="rightArrow">
              <a:avLst>
                <a:gd name="adj1" fmla="val 50000"/>
                <a:gd name="adj2" fmla="val 71111"/>
              </a:avLst>
            </a:prstGeom>
            <a:solidFill>
              <a:srgbClr val="C308C8"/>
            </a:solidFill>
            <a:ln w="9525">
              <a:solidFill>
                <a:srgbClr val="C308C8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39" name="WordArt 843"/>
          <p:cNvSpPr>
            <a:spLocks noChangeArrowheads="1" noChangeShapeType="1" noTextEdit="1"/>
          </p:cNvSpPr>
          <p:nvPr/>
        </p:nvSpPr>
        <p:spPr bwMode="auto">
          <a:xfrm>
            <a:off x="33338" y="33338"/>
            <a:ext cx="13319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Observatory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Operations</a:t>
            </a:r>
          </a:p>
        </p:txBody>
      </p:sp>
      <p:grpSp>
        <p:nvGrpSpPr>
          <p:cNvPr id="126" name="Group 856"/>
          <p:cNvGrpSpPr>
            <a:grpSpLocks/>
          </p:cNvGrpSpPr>
          <p:nvPr/>
        </p:nvGrpSpPr>
        <p:grpSpPr bwMode="auto">
          <a:xfrm>
            <a:off x="2895600" y="177800"/>
            <a:ext cx="3173413" cy="6330950"/>
            <a:chOff x="2895600" y="177800"/>
            <a:chExt cx="3173413" cy="6330950"/>
          </a:xfrm>
        </p:grpSpPr>
        <p:sp>
          <p:nvSpPr>
            <p:cNvPr id="5715" name="TextBox 103"/>
            <p:cNvSpPr txBox="1">
              <a:spLocks noChangeArrowheads="1"/>
            </p:cNvSpPr>
            <p:nvPr/>
          </p:nvSpPr>
          <p:spPr bwMode="auto">
            <a:xfrm>
              <a:off x="2895600" y="177800"/>
              <a:ext cx="3173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latin typeface="Calibri" pitchFamily="34" charset="0"/>
                </a:rPr>
                <a:t>GMD Network</a:t>
              </a:r>
            </a:p>
          </p:txBody>
        </p:sp>
        <p:grpSp>
          <p:nvGrpSpPr>
            <p:cNvPr id="5716" name="Group 617"/>
            <p:cNvGrpSpPr>
              <a:grpSpLocks/>
            </p:cNvGrpSpPr>
            <p:nvPr/>
          </p:nvGrpSpPr>
          <p:grpSpPr bwMode="auto">
            <a:xfrm>
              <a:off x="3517900" y="576263"/>
              <a:ext cx="1949450" cy="1187450"/>
              <a:chOff x="288" y="704"/>
              <a:chExt cx="5184" cy="2693"/>
            </a:xfrm>
          </p:grpSpPr>
          <p:pic>
            <p:nvPicPr>
              <p:cNvPr id="5854" name="Picture 2" descr="Pacific vi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716"/>
                <a:ext cx="5184" cy="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5" name="Rectangle 3"/>
              <p:cNvSpPr>
                <a:spLocks noChangeArrowheads="1"/>
              </p:cNvSpPr>
              <p:nvPr/>
            </p:nvSpPr>
            <p:spPr bwMode="auto">
              <a:xfrm>
                <a:off x="4174" y="71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6" name="Rectangle 4"/>
              <p:cNvSpPr>
                <a:spLocks noChangeArrowheads="1"/>
              </p:cNvSpPr>
              <p:nvPr/>
            </p:nvSpPr>
            <p:spPr bwMode="auto">
              <a:xfrm>
                <a:off x="3036" y="732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7" name="Rectangle 5"/>
              <p:cNvSpPr>
                <a:spLocks noChangeArrowheads="1"/>
              </p:cNvSpPr>
              <p:nvPr/>
            </p:nvSpPr>
            <p:spPr bwMode="auto">
              <a:xfrm>
                <a:off x="3573" y="125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8" name="Rectangle 6"/>
              <p:cNvSpPr>
                <a:spLocks noChangeArrowheads="1"/>
              </p:cNvSpPr>
              <p:nvPr/>
            </p:nvSpPr>
            <p:spPr bwMode="auto">
              <a:xfrm>
                <a:off x="3139" y="154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9" name="Rectangle 7"/>
              <p:cNvSpPr>
                <a:spLocks noChangeArrowheads="1"/>
              </p:cNvSpPr>
              <p:nvPr/>
            </p:nvSpPr>
            <p:spPr bwMode="auto">
              <a:xfrm>
                <a:off x="2845" y="229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0" name="Rectangle 8"/>
              <p:cNvSpPr>
                <a:spLocks noChangeArrowheads="1"/>
              </p:cNvSpPr>
              <p:nvPr/>
            </p:nvSpPr>
            <p:spPr bwMode="auto">
              <a:xfrm>
                <a:off x="2799" y="324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1" name="Oval 9"/>
              <p:cNvSpPr>
                <a:spLocks noChangeArrowheads="1"/>
              </p:cNvSpPr>
              <p:nvPr/>
            </p:nvSpPr>
            <p:spPr bwMode="auto">
              <a:xfrm>
                <a:off x="3936" y="70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2" name="Oval 10"/>
              <p:cNvSpPr>
                <a:spLocks noChangeArrowheads="1"/>
              </p:cNvSpPr>
              <p:nvPr/>
            </p:nvSpPr>
            <p:spPr bwMode="auto">
              <a:xfrm>
                <a:off x="1973" y="11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3" name="Oval 11"/>
              <p:cNvSpPr>
                <a:spLocks noChangeArrowheads="1"/>
              </p:cNvSpPr>
              <p:nvPr/>
            </p:nvSpPr>
            <p:spPr bwMode="auto">
              <a:xfrm>
                <a:off x="3072" y="7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4" name="Oval 12"/>
              <p:cNvSpPr>
                <a:spLocks noChangeArrowheads="1"/>
              </p:cNvSpPr>
              <p:nvPr/>
            </p:nvSpPr>
            <p:spPr bwMode="auto">
              <a:xfrm>
                <a:off x="4216" y="7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5" name="Oval 13"/>
              <p:cNvSpPr>
                <a:spLocks noChangeArrowheads="1"/>
              </p:cNvSpPr>
              <p:nvPr/>
            </p:nvSpPr>
            <p:spPr bwMode="auto">
              <a:xfrm>
                <a:off x="3616" y="12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6" name="Oval 14"/>
              <p:cNvSpPr>
                <a:spLocks noChangeArrowheads="1"/>
              </p:cNvSpPr>
              <p:nvPr/>
            </p:nvSpPr>
            <p:spPr bwMode="auto">
              <a:xfrm>
                <a:off x="3173" y="15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7" name="Oval 15"/>
              <p:cNvSpPr>
                <a:spLocks noChangeArrowheads="1"/>
              </p:cNvSpPr>
              <p:nvPr/>
            </p:nvSpPr>
            <p:spPr bwMode="auto">
              <a:xfrm>
                <a:off x="2895" y="23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8" name="Oval 16"/>
              <p:cNvSpPr>
                <a:spLocks noChangeArrowheads="1"/>
              </p:cNvSpPr>
              <p:nvPr/>
            </p:nvSpPr>
            <p:spPr bwMode="auto">
              <a:xfrm>
                <a:off x="2842" y="32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69" name="Oval 17"/>
              <p:cNvSpPr>
                <a:spLocks noChangeArrowheads="1"/>
              </p:cNvSpPr>
              <p:nvPr/>
            </p:nvSpPr>
            <p:spPr bwMode="auto">
              <a:xfrm>
                <a:off x="1688" y="131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0" name="Oval 18"/>
              <p:cNvSpPr>
                <a:spLocks noChangeArrowheads="1"/>
              </p:cNvSpPr>
              <p:nvPr/>
            </p:nvSpPr>
            <p:spPr bwMode="auto">
              <a:xfrm>
                <a:off x="3108" y="95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1" name="Oval 19"/>
              <p:cNvSpPr>
                <a:spLocks noChangeArrowheads="1"/>
              </p:cNvSpPr>
              <p:nvPr/>
            </p:nvSpPr>
            <p:spPr bwMode="auto">
              <a:xfrm>
                <a:off x="528" y="24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2" name="Oval 20"/>
              <p:cNvSpPr>
                <a:spLocks noChangeArrowheads="1"/>
              </p:cNvSpPr>
              <p:nvPr/>
            </p:nvSpPr>
            <p:spPr bwMode="auto">
              <a:xfrm>
                <a:off x="3015" y="101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3" name="Oval 21"/>
              <p:cNvSpPr>
                <a:spLocks noChangeArrowheads="1"/>
              </p:cNvSpPr>
              <p:nvPr/>
            </p:nvSpPr>
            <p:spPr bwMode="auto">
              <a:xfrm>
                <a:off x="809" y="198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4" name="Oval 22"/>
              <p:cNvSpPr>
                <a:spLocks noChangeArrowheads="1"/>
              </p:cNvSpPr>
              <p:nvPr/>
            </p:nvSpPr>
            <p:spPr bwMode="auto">
              <a:xfrm>
                <a:off x="688" y="261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5" name="Oval 23"/>
              <p:cNvSpPr>
                <a:spLocks noChangeArrowheads="1"/>
              </p:cNvSpPr>
              <p:nvPr/>
            </p:nvSpPr>
            <p:spPr bwMode="auto">
              <a:xfrm>
                <a:off x="2827" y="140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6" name="Oval 24"/>
              <p:cNvSpPr>
                <a:spLocks noChangeArrowheads="1"/>
              </p:cNvSpPr>
              <p:nvPr/>
            </p:nvSpPr>
            <p:spPr bwMode="auto">
              <a:xfrm>
                <a:off x="3133" y="87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7" name="Oval 25"/>
              <p:cNvSpPr>
                <a:spLocks noChangeArrowheads="1"/>
              </p:cNvSpPr>
              <p:nvPr/>
            </p:nvSpPr>
            <p:spPr bwMode="auto">
              <a:xfrm>
                <a:off x="4472" y="318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8" name="Oval 26"/>
              <p:cNvSpPr>
                <a:spLocks noChangeArrowheads="1"/>
              </p:cNvSpPr>
              <p:nvPr/>
            </p:nvSpPr>
            <p:spPr bwMode="auto">
              <a:xfrm>
                <a:off x="4172" y="306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79" name="Oval 27"/>
              <p:cNvSpPr>
                <a:spLocks noChangeArrowheads="1"/>
              </p:cNvSpPr>
              <p:nvPr/>
            </p:nvSpPr>
            <p:spPr bwMode="auto">
              <a:xfrm>
                <a:off x="2763" y="28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0" name="Oval 28"/>
              <p:cNvSpPr>
                <a:spLocks noChangeArrowheads="1"/>
              </p:cNvSpPr>
              <p:nvPr/>
            </p:nvSpPr>
            <p:spPr bwMode="auto">
              <a:xfrm>
                <a:off x="1760" y="20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1" name="Oval 29"/>
              <p:cNvSpPr>
                <a:spLocks noChangeArrowheads="1"/>
              </p:cNvSpPr>
              <p:nvPr/>
            </p:nvSpPr>
            <p:spPr bwMode="auto">
              <a:xfrm>
                <a:off x="1141" y="318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2" name="Oval 30"/>
              <p:cNvSpPr>
                <a:spLocks noChangeArrowheads="1"/>
              </p:cNvSpPr>
              <p:nvPr/>
            </p:nvSpPr>
            <p:spPr bwMode="auto">
              <a:xfrm>
                <a:off x="4169" y="297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3" name="Oval 31"/>
              <p:cNvSpPr>
                <a:spLocks noChangeArrowheads="1"/>
              </p:cNvSpPr>
              <p:nvPr/>
            </p:nvSpPr>
            <p:spPr bwMode="auto">
              <a:xfrm>
                <a:off x="3764" y="255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4" name="Oval 32"/>
              <p:cNvSpPr>
                <a:spLocks noChangeArrowheads="1"/>
              </p:cNvSpPr>
              <p:nvPr/>
            </p:nvSpPr>
            <p:spPr bwMode="auto">
              <a:xfrm>
                <a:off x="2006" y="150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5" name="Oval 33"/>
              <p:cNvSpPr>
                <a:spLocks noChangeArrowheads="1"/>
              </p:cNvSpPr>
              <p:nvPr/>
            </p:nvSpPr>
            <p:spPr bwMode="auto">
              <a:xfrm>
                <a:off x="4568" y="172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6" name="Oval 34"/>
              <p:cNvSpPr>
                <a:spLocks noChangeArrowheads="1"/>
              </p:cNvSpPr>
              <p:nvPr/>
            </p:nvSpPr>
            <p:spPr bwMode="auto">
              <a:xfrm>
                <a:off x="1933" y="155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7" name="Oval 35"/>
              <p:cNvSpPr>
                <a:spLocks noChangeArrowheads="1"/>
              </p:cNvSpPr>
              <p:nvPr/>
            </p:nvSpPr>
            <p:spPr bwMode="auto">
              <a:xfrm>
                <a:off x="4080" y="311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8" name="Oval 36"/>
              <p:cNvSpPr>
                <a:spLocks noChangeArrowheads="1"/>
              </p:cNvSpPr>
              <p:nvPr/>
            </p:nvSpPr>
            <p:spPr bwMode="auto">
              <a:xfrm>
                <a:off x="2162" y="128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89" name="Oval 37"/>
              <p:cNvSpPr>
                <a:spLocks noChangeArrowheads="1"/>
              </p:cNvSpPr>
              <p:nvPr/>
            </p:nvSpPr>
            <p:spPr bwMode="auto">
              <a:xfrm>
                <a:off x="4861" y="22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0" name="Oval 38"/>
              <p:cNvSpPr>
                <a:spLocks noChangeArrowheads="1"/>
              </p:cNvSpPr>
              <p:nvPr/>
            </p:nvSpPr>
            <p:spPr bwMode="auto">
              <a:xfrm>
                <a:off x="4899" y="212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1" name="Oval 39"/>
              <p:cNvSpPr>
                <a:spLocks noChangeArrowheads="1"/>
              </p:cNvSpPr>
              <p:nvPr/>
            </p:nvSpPr>
            <p:spPr bwMode="auto">
              <a:xfrm>
                <a:off x="2731" y="10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2" name="Oval 40"/>
              <p:cNvSpPr>
                <a:spLocks noChangeArrowheads="1"/>
              </p:cNvSpPr>
              <p:nvPr/>
            </p:nvSpPr>
            <p:spPr bwMode="auto">
              <a:xfrm>
                <a:off x="2422" y="187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3" name="Oval 41"/>
              <p:cNvSpPr>
                <a:spLocks noChangeArrowheads="1"/>
              </p:cNvSpPr>
              <p:nvPr/>
            </p:nvSpPr>
            <p:spPr bwMode="auto">
              <a:xfrm>
                <a:off x="2042" y="121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4" name="Oval 42"/>
              <p:cNvSpPr>
                <a:spLocks noChangeArrowheads="1"/>
              </p:cNvSpPr>
              <p:nvPr/>
            </p:nvSpPr>
            <p:spPr bwMode="auto">
              <a:xfrm>
                <a:off x="3207" y="160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5" name="Oval 43"/>
              <p:cNvSpPr>
                <a:spLocks noChangeArrowheads="1"/>
              </p:cNvSpPr>
              <p:nvPr/>
            </p:nvSpPr>
            <p:spPr bwMode="auto">
              <a:xfrm>
                <a:off x="2405" y="275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6" name="Oval 44"/>
              <p:cNvSpPr>
                <a:spLocks noChangeArrowheads="1"/>
              </p:cNvSpPr>
              <p:nvPr/>
            </p:nvSpPr>
            <p:spPr bwMode="auto">
              <a:xfrm>
                <a:off x="2398" y="1755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7" name="Oval 45"/>
              <p:cNvSpPr>
                <a:spLocks noChangeArrowheads="1"/>
              </p:cNvSpPr>
              <p:nvPr/>
            </p:nvSpPr>
            <p:spPr bwMode="auto">
              <a:xfrm>
                <a:off x="2599" y="2374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8" name="Oval 46"/>
              <p:cNvSpPr>
                <a:spLocks noChangeArrowheads="1"/>
              </p:cNvSpPr>
              <p:nvPr/>
            </p:nvSpPr>
            <p:spPr bwMode="auto">
              <a:xfrm>
                <a:off x="2462" y="2081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99" name="Oval 47"/>
              <p:cNvSpPr>
                <a:spLocks noChangeArrowheads="1"/>
              </p:cNvSpPr>
              <p:nvPr/>
            </p:nvSpPr>
            <p:spPr bwMode="auto">
              <a:xfrm>
                <a:off x="2440" y="1960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0" name="Oval 48"/>
              <p:cNvSpPr>
                <a:spLocks noChangeArrowheads="1"/>
              </p:cNvSpPr>
              <p:nvPr/>
            </p:nvSpPr>
            <p:spPr bwMode="auto">
              <a:xfrm>
                <a:off x="1308" y="9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1" name="Oval 49"/>
              <p:cNvSpPr>
                <a:spLocks noChangeArrowheads="1"/>
              </p:cNvSpPr>
              <p:nvPr/>
            </p:nvSpPr>
            <p:spPr bwMode="auto">
              <a:xfrm>
                <a:off x="4950" y="103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2" name="Oval 50"/>
              <p:cNvSpPr>
                <a:spLocks noChangeArrowheads="1"/>
              </p:cNvSpPr>
              <p:nvPr/>
            </p:nvSpPr>
            <p:spPr bwMode="auto">
              <a:xfrm>
                <a:off x="2368" y="1665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3" name="Oval 51"/>
              <p:cNvSpPr>
                <a:spLocks noChangeArrowheads="1"/>
              </p:cNvSpPr>
              <p:nvPr/>
            </p:nvSpPr>
            <p:spPr bwMode="auto">
              <a:xfrm>
                <a:off x="2359" y="162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4" name="Oval 52"/>
              <p:cNvSpPr>
                <a:spLocks noChangeArrowheads="1"/>
              </p:cNvSpPr>
              <p:nvPr/>
            </p:nvSpPr>
            <p:spPr bwMode="auto">
              <a:xfrm>
                <a:off x="2635" y="2471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5" name="Oval 54"/>
              <p:cNvSpPr>
                <a:spLocks noChangeArrowheads="1"/>
              </p:cNvSpPr>
              <p:nvPr/>
            </p:nvSpPr>
            <p:spPr bwMode="auto">
              <a:xfrm>
                <a:off x="590" y="128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6" name="Oval 55"/>
              <p:cNvSpPr>
                <a:spLocks noChangeArrowheads="1"/>
              </p:cNvSpPr>
              <p:nvPr/>
            </p:nvSpPr>
            <p:spPr bwMode="auto">
              <a:xfrm>
                <a:off x="1135" y="106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7" name="Oval 56"/>
              <p:cNvSpPr>
                <a:spLocks noChangeArrowheads="1"/>
              </p:cNvSpPr>
              <p:nvPr/>
            </p:nvSpPr>
            <p:spPr bwMode="auto">
              <a:xfrm>
                <a:off x="4575" y="8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8" name="Oval 57"/>
              <p:cNvSpPr>
                <a:spLocks noChangeArrowheads="1"/>
              </p:cNvSpPr>
              <p:nvPr/>
            </p:nvSpPr>
            <p:spPr bwMode="auto">
              <a:xfrm>
                <a:off x="2330" y="153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09" name="Oval 58"/>
              <p:cNvSpPr>
                <a:spLocks noChangeArrowheads="1"/>
              </p:cNvSpPr>
              <p:nvPr/>
            </p:nvSpPr>
            <p:spPr bwMode="auto">
              <a:xfrm>
                <a:off x="2314" y="1439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0" name="Oval 59"/>
              <p:cNvSpPr>
                <a:spLocks noChangeArrowheads="1"/>
              </p:cNvSpPr>
              <p:nvPr/>
            </p:nvSpPr>
            <p:spPr bwMode="auto">
              <a:xfrm>
                <a:off x="815" y="113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1" name="Oval 60"/>
              <p:cNvSpPr>
                <a:spLocks noChangeArrowheads="1"/>
              </p:cNvSpPr>
              <p:nvPr/>
            </p:nvSpPr>
            <p:spPr bwMode="auto">
              <a:xfrm>
                <a:off x="883" y="137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2" name="Oval 61"/>
              <p:cNvSpPr>
                <a:spLocks noChangeArrowheads="1"/>
              </p:cNvSpPr>
              <p:nvPr/>
            </p:nvSpPr>
            <p:spPr bwMode="auto">
              <a:xfrm>
                <a:off x="1188" y="83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3" name="Oval 62"/>
              <p:cNvSpPr>
                <a:spLocks noChangeArrowheads="1"/>
              </p:cNvSpPr>
              <p:nvPr/>
            </p:nvSpPr>
            <p:spPr bwMode="auto">
              <a:xfrm>
                <a:off x="4957" y="125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4" name="Oval 63"/>
              <p:cNvSpPr>
                <a:spLocks noChangeArrowheads="1"/>
              </p:cNvSpPr>
              <p:nvPr/>
            </p:nvSpPr>
            <p:spPr bwMode="auto">
              <a:xfrm>
                <a:off x="5143" y="140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5" name="Oval 64"/>
              <p:cNvSpPr>
                <a:spLocks noChangeArrowheads="1"/>
              </p:cNvSpPr>
              <p:nvPr/>
            </p:nvSpPr>
            <p:spPr bwMode="auto">
              <a:xfrm>
                <a:off x="796" y="105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6" name="Oval 65"/>
              <p:cNvSpPr>
                <a:spLocks noChangeArrowheads="1"/>
              </p:cNvSpPr>
              <p:nvPr/>
            </p:nvSpPr>
            <p:spPr bwMode="auto">
              <a:xfrm>
                <a:off x="764" y="110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7" name="Oval 66"/>
              <p:cNvSpPr>
                <a:spLocks noChangeArrowheads="1"/>
              </p:cNvSpPr>
              <p:nvPr/>
            </p:nvSpPr>
            <p:spPr bwMode="auto">
              <a:xfrm>
                <a:off x="958" y="9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8" name="Oval 67"/>
              <p:cNvSpPr>
                <a:spLocks noChangeArrowheads="1"/>
              </p:cNvSpPr>
              <p:nvPr/>
            </p:nvSpPr>
            <p:spPr bwMode="auto">
              <a:xfrm>
                <a:off x="1421" y="71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19" name="Oval 68"/>
              <p:cNvSpPr>
                <a:spLocks noChangeArrowheads="1"/>
              </p:cNvSpPr>
              <p:nvPr/>
            </p:nvSpPr>
            <p:spPr bwMode="auto">
              <a:xfrm>
                <a:off x="5122" y="118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0" name="Oval 69"/>
              <p:cNvSpPr>
                <a:spLocks noChangeArrowheads="1"/>
              </p:cNvSpPr>
              <p:nvPr/>
            </p:nvSpPr>
            <p:spPr bwMode="auto">
              <a:xfrm>
                <a:off x="363" y="157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1" name="Oval 70"/>
              <p:cNvSpPr>
                <a:spLocks noChangeArrowheads="1"/>
              </p:cNvSpPr>
              <p:nvPr/>
            </p:nvSpPr>
            <p:spPr bwMode="auto">
              <a:xfrm>
                <a:off x="1042" y="209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2" name="Oval 71"/>
              <p:cNvSpPr>
                <a:spLocks noChangeArrowheads="1"/>
              </p:cNvSpPr>
              <p:nvPr/>
            </p:nvSpPr>
            <p:spPr bwMode="auto">
              <a:xfrm>
                <a:off x="2550" y="2282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3" name="Oval 72"/>
              <p:cNvSpPr>
                <a:spLocks noChangeArrowheads="1"/>
              </p:cNvSpPr>
              <p:nvPr/>
            </p:nvSpPr>
            <p:spPr bwMode="auto">
              <a:xfrm>
                <a:off x="2497" y="2182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4" name="Oval 73"/>
              <p:cNvSpPr>
                <a:spLocks noChangeArrowheads="1"/>
              </p:cNvSpPr>
              <p:nvPr/>
            </p:nvSpPr>
            <p:spPr bwMode="auto">
              <a:xfrm>
                <a:off x="2683" y="2570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5" name="Oval 74"/>
              <p:cNvSpPr>
                <a:spLocks noChangeArrowheads="1"/>
              </p:cNvSpPr>
              <p:nvPr/>
            </p:nvSpPr>
            <p:spPr bwMode="auto">
              <a:xfrm>
                <a:off x="2285" y="135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6" name="Oval 75"/>
              <p:cNvSpPr>
                <a:spLocks noChangeArrowheads="1"/>
              </p:cNvSpPr>
              <p:nvPr/>
            </p:nvSpPr>
            <p:spPr bwMode="auto">
              <a:xfrm>
                <a:off x="3029" y="2304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7" name="Oval 76"/>
              <p:cNvSpPr>
                <a:spLocks noChangeArrowheads="1"/>
              </p:cNvSpPr>
              <p:nvPr/>
            </p:nvSpPr>
            <p:spPr bwMode="auto">
              <a:xfrm>
                <a:off x="3064" y="249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8" name="Oval 77"/>
              <p:cNvSpPr>
                <a:spLocks noChangeArrowheads="1"/>
              </p:cNvSpPr>
              <p:nvPr/>
            </p:nvSpPr>
            <p:spPr bwMode="auto">
              <a:xfrm>
                <a:off x="2883" y="246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29" name="Oval 78"/>
              <p:cNvSpPr>
                <a:spLocks noChangeArrowheads="1"/>
              </p:cNvSpPr>
              <p:nvPr/>
            </p:nvSpPr>
            <p:spPr bwMode="auto">
              <a:xfrm>
                <a:off x="2920" y="2539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0" name="Oval 79"/>
              <p:cNvSpPr>
                <a:spLocks noChangeArrowheads="1"/>
              </p:cNvSpPr>
              <p:nvPr/>
            </p:nvSpPr>
            <p:spPr bwMode="auto">
              <a:xfrm>
                <a:off x="2851" y="2591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1" name="Oval 80"/>
              <p:cNvSpPr>
                <a:spLocks noChangeArrowheads="1"/>
              </p:cNvSpPr>
              <p:nvPr/>
            </p:nvSpPr>
            <p:spPr bwMode="auto">
              <a:xfrm>
                <a:off x="4030" y="128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2" name="Oval 81"/>
              <p:cNvSpPr>
                <a:spLocks noChangeArrowheads="1"/>
              </p:cNvSpPr>
              <p:nvPr/>
            </p:nvSpPr>
            <p:spPr bwMode="auto">
              <a:xfrm>
                <a:off x="3342" y="1690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3" name="Oval 82"/>
              <p:cNvSpPr>
                <a:spLocks noChangeArrowheads="1"/>
              </p:cNvSpPr>
              <p:nvPr/>
            </p:nvSpPr>
            <p:spPr bwMode="auto">
              <a:xfrm>
                <a:off x="3287" y="1808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4" name="Oval 83"/>
              <p:cNvSpPr>
                <a:spLocks noChangeArrowheads="1"/>
              </p:cNvSpPr>
              <p:nvPr/>
            </p:nvSpPr>
            <p:spPr bwMode="auto">
              <a:xfrm>
                <a:off x="3234" y="1941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5" name="Oval 84"/>
              <p:cNvSpPr>
                <a:spLocks noChangeArrowheads="1"/>
              </p:cNvSpPr>
              <p:nvPr/>
            </p:nvSpPr>
            <p:spPr bwMode="auto">
              <a:xfrm>
                <a:off x="3135" y="2038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6" name="Oval 85"/>
              <p:cNvSpPr>
                <a:spLocks noChangeArrowheads="1"/>
              </p:cNvSpPr>
              <p:nvPr/>
            </p:nvSpPr>
            <p:spPr bwMode="auto">
              <a:xfrm>
                <a:off x="3164" y="2088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7" name="Oval 86"/>
              <p:cNvSpPr>
                <a:spLocks noChangeArrowheads="1"/>
              </p:cNvSpPr>
              <p:nvPr/>
            </p:nvSpPr>
            <p:spPr bwMode="auto">
              <a:xfrm>
                <a:off x="3095" y="220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8" name="Oval 87"/>
              <p:cNvSpPr>
                <a:spLocks noChangeArrowheads="1"/>
              </p:cNvSpPr>
              <p:nvPr/>
            </p:nvSpPr>
            <p:spPr bwMode="auto">
              <a:xfrm>
                <a:off x="3969" y="12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39" name="Oval 88"/>
              <p:cNvSpPr>
                <a:spLocks noChangeArrowheads="1"/>
              </p:cNvSpPr>
              <p:nvPr/>
            </p:nvSpPr>
            <p:spPr bwMode="auto">
              <a:xfrm>
                <a:off x="3984" y="1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0" name="Oval 89"/>
              <p:cNvSpPr>
                <a:spLocks noChangeArrowheads="1"/>
              </p:cNvSpPr>
              <p:nvPr/>
            </p:nvSpPr>
            <p:spPr bwMode="auto">
              <a:xfrm>
                <a:off x="3526" y="1381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1" name="Oval 90"/>
              <p:cNvSpPr>
                <a:spLocks noChangeArrowheads="1"/>
              </p:cNvSpPr>
              <p:nvPr/>
            </p:nvSpPr>
            <p:spPr bwMode="auto">
              <a:xfrm>
                <a:off x="3472" y="147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2" name="Oval 91"/>
              <p:cNvSpPr>
                <a:spLocks noChangeArrowheads="1"/>
              </p:cNvSpPr>
              <p:nvPr/>
            </p:nvSpPr>
            <p:spPr bwMode="auto">
              <a:xfrm>
                <a:off x="3403" y="1580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3" name="Oval 92"/>
              <p:cNvSpPr>
                <a:spLocks noChangeArrowheads="1"/>
              </p:cNvSpPr>
              <p:nvPr/>
            </p:nvSpPr>
            <p:spPr bwMode="auto">
              <a:xfrm>
                <a:off x="4236" y="122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4" name="Oval 93"/>
              <p:cNvSpPr>
                <a:spLocks noChangeArrowheads="1"/>
              </p:cNvSpPr>
              <p:nvPr/>
            </p:nvSpPr>
            <p:spPr bwMode="auto">
              <a:xfrm>
                <a:off x="4205" y="130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5" name="Oval 94"/>
              <p:cNvSpPr>
                <a:spLocks noChangeArrowheads="1"/>
              </p:cNvSpPr>
              <p:nvPr/>
            </p:nvSpPr>
            <p:spPr bwMode="auto">
              <a:xfrm>
                <a:off x="4091" y="128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6" name="Oval 95"/>
              <p:cNvSpPr>
                <a:spLocks noChangeArrowheads="1"/>
              </p:cNvSpPr>
              <p:nvPr/>
            </p:nvSpPr>
            <p:spPr bwMode="auto">
              <a:xfrm>
                <a:off x="4052" y="12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7" name="Oval 96"/>
              <p:cNvSpPr>
                <a:spLocks noChangeArrowheads="1"/>
              </p:cNvSpPr>
              <p:nvPr/>
            </p:nvSpPr>
            <p:spPr bwMode="auto">
              <a:xfrm>
                <a:off x="3962" y="135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8" name="Oval 97"/>
              <p:cNvSpPr>
                <a:spLocks noChangeArrowheads="1"/>
              </p:cNvSpPr>
              <p:nvPr/>
            </p:nvSpPr>
            <p:spPr bwMode="auto">
              <a:xfrm>
                <a:off x="4199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49" name="Oval 98"/>
              <p:cNvSpPr>
                <a:spLocks noChangeArrowheads="1"/>
              </p:cNvSpPr>
              <p:nvPr/>
            </p:nvSpPr>
            <p:spPr bwMode="auto">
              <a:xfrm>
                <a:off x="4199" y="13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0" name="Oval 99"/>
              <p:cNvSpPr>
                <a:spLocks noChangeArrowheads="1"/>
              </p:cNvSpPr>
              <p:nvPr/>
            </p:nvSpPr>
            <p:spPr bwMode="auto">
              <a:xfrm>
                <a:off x="4205" y="136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1" name="Oval 100"/>
              <p:cNvSpPr>
                <a:spLocks noChangeArrowheads="1"/>
              </p:cNvSpPr>
              <p:nvPr/>
            </p:nvSpPr>
            <p:spPr bwMode="auto">
              <a:xfrm>
                <a:off x="3957" y="12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2" name="Oval 101"/>
              <p:cNvSpPr>
                <a:spLocks noChangeArrowheads="1"/>
              </p:cNvSpPr>
              <p:nvPr/>
            </p:nvSpPr>
            <p:spPr bwMode="auto">
              <a:xfrm>
                <a:off x="4195" y="128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3" name="Oval 102"/>
              <p:cNvSpPr>
                <a:spLocks noChangeArrowheads="1"/>
              </p:cNvSpPr>
              <p:nvPr/>
            </p:nvSpPr>
            <p:spPr bwMode="auto">
              <a:xfrm>
                <a:off x="4373" y="13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4" name="Oval 103"/>
              <p:cNvSpPr>
                <a:spLocks noChangeArrowheads="1"/>
              </p:cNvSpPr>
              <p:nvPr/>
            </p:nvSpPr>
            <p:spPr bwMode="auto">
              <a:xfrm>
                <a:off x="4200" y="145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5" name="Oval 104"/>
              <p:cNvSpPr>
                <a:spLocks noChangeArrowheads="1"/>
              </p:cNvSpPr>
              <p:nvPr/>
            </p:nvSpPr>
            <p:spPr bwMode="auto">
              <a:xfrm>
                <a:off x="4019" y="159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6" name="Oval 105"/>
              <p:cNvSpPr>
                <a:spLocks noChangeArrowheads="1"/>
              </p:cNvSpPr>
              <p:nvPr/>
            </p:nvSpPr>
            <p:spPr bwMode="auto">
              <a:xfrm>
                <a:off x="4040" y="161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7" name="Oval 107"/>
              <p:cNvSpPr>
                <a:spLocks noChangeArrowheads="1"/>
              </p:cNvSpPr>
              <p:nvPr/>
            </p:nvSpPr>
            <p:spPr bwMode="auto">
              <a:xfrm>
                <a:off x="3551" y="112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8" name="Oval 108"/>
              <p:cNvSpPr>
                <a:spLocks noChangeArrowheads="1"/>
              </p:cNvSpPr>
              <p:nvPr/>
            </p:nvSpPr>
            <p:spPr bwMode="auto">
              <a:xfrm>
                <a:off x="3669" y="13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59" name="Oval 109"/>
              <p:cNvSpPr>
                <a:spLocks noChangeArrowheads="1"/>
              </p:cNvSpPr>
              <p:nvPr/>
            </p:nvSpPr>
            <p:spPr bwMode="auto">
              <a:xfrm>
                <a:off x="3765" y="10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60" name="Oval 110"/>
              <p:cNvSpPr>
                <a:spLocks noChangeArrowheads="1"/>
              </p:cNvSpPr>
              <p:nvPr/>
            </p:nvSpPr>
            <p:spPr bwMode="auto">
              <a:xfrm>
                <a:off x="3846" y="113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61" name="Oval 111"/>
              <p:cNvSpPr>
                <a:spLocks noChangeArrowheads="1"/>
              </p:cNvSpPr>
              <p:nvPr/>
            </p:nvSpPr>
            <p:spPr bwMode="auto">
              <a:xfrm>
                <a:off x="3755" y="12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62" name="Oval 112"/>
              <p:cNvSpPr>
                <a:spLocks noChangeArrowheads="1"/>
              </p:cNvSpPr>
              <p:nvPr/>
            </p:nvSpPr>
            <p:spPr bwMode="auto">
              <a:xfrm>
                <a:off x="3866" y="128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63" name="Oval 113"/>
              <p:cNvSpPr>
                <a:spLocks noChangeArrowheads="1"/>
              </p:cNvSpPr>
              <p:nvPr/>
            </p:nvSpPr>
            <p:spPr bwMode="auto">
              <a:xfrm>
                <a:off x="3801" y="108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64" name="Oval 114"/>
              <p:cNvSpPr>
                <a:spLocks noChangeArrowheads="1"/>
              </p:cNvSpPr>
              <p:nvPr/>
            </p:nvSpPr>
            <p:spPr bwMode="auto">
              <a:xfrm>
                <a:off x="5190" y="223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965" name="Oval 115"/>
              <p:cNvSpPr>
                <a:spLocks noChangeArrowheads="1"/>
              </p:cNvSpPr>
              <p:nvPr/>
            </p:nvSpPr>
            <p:spPr bwMode="auto">
              <a:xfrm>
                <a:off x="990" y="281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717" name="Group 844"/>
            <p:cNvGrpSpPr>
              <a:grpSpLocks/>
            </p:cNvGrpSpPr>
            <p:nvPr/>
          </p:nvGrpSpPr>
          <p:grpSpPr bwMode="auto">
            <a:xfrm>
              <a:off x="3449638" y="4191000"/>
              <a:ext cx="1947862" cy="1155700"/>
              <a:chOff x="288" y="702"/>
              <a:chExt cx="5184" cy="2695"/>
            </a:xfrm>
          </p:grpSpPr>
          <p:pic>
            <p:nvPicPr>
              <p:cNvPr id="5831" name="Picture 5" descr="Pacific vi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716"/>
                <a:ext cx="5184" cy="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2" name="Rectangle 18"/>
              <p:cNvSpPr>
                <a:spLocks noChangeArrowheads="1"/>
              </p:cNvSpPr>
              <p:nvPr/>
            </p:nvSpPr>
            <p:spPr bwMode="auto">
              <a:xfrm>
                <a:off x="3036" y="732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3" name="Rectangle 19"/>
              <p:cNvSpPr>
                <a:spLocks noChangeArrowheads="1"/>
              </p:cNvSpPr>
              <p:nvPr/>
            </p:nvSpPr>
            <p:spPr bwMode="auto">
              <a:xfrm>
                <a:off x="3573" y="125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4" name="Rectangle 20"/>
              <p:cNvSpPr>
                <a:spLocks noChangeArrowheads="1"/>
              </p:cNvSpPr>
              <p:nvPr/>
            </p:nvSpPr>
            <p:spPr bwMode="auto">
              <a:xfrm>
                <a:off x="3139" y="154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5" name="Rectangle 22"/>
              <p:cNvSpPr>
                <a:spLocks noChangeArrowheads="1"/>
              </p:cNvSpPr>
              <p:nvPr/>
            </p:nvSpPr>
            <p:spPr bwMode="auto">
              <a:xfrm>
                <a:off x="2799" y="324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6" name="Oval 25"/>
              <p:cNvSpPr>
                <a:spLocks noChangeArrowheads="1"/>
              </p:cNvSpPr>
              <p:nvPr/>
            </p:nvSpPr>
            <p:spPr bwMode="auto">
              <a:xfrm>
                <a:off x="3072" y="7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7" name="Oval 27"/>
              <p:cNvSpPr>
                <a:spLocks noChangeArrowheads="1"/>
              </p:cNvSpPr>
              <p:nvPr/>
            </p:nvSpPr>
            <p:spPr bwMode="auto">
              <a:xfrm>
                <a:off x="3616" y="12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8" name="Oval 28"/>
              <p:cNvSpPr>
                <a:spLocks noChangeArrowheads="1"/>
              </p:cNvSpPr>
              <p:nvPr/>
            </p:nvSpPr>
            <p:spPr bwMode="auto">
              <a:xfrm>
                <a:off x="3173" y="15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" name="Oval 30"/>
              <p:cNvSpPr>
                <a:spLocks noChangeArrowheads="1"/>
              </p:cNvSpPr>
              <p:nvPr/>
            </p:nvSpPr>
            <p:spPr bwMode="auto">
              <a:xfrm>
                <a:off x="2842" y="32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0" name="Oval 42"/>
              <p:cNvSpPr>
                <a:spLocks noChangeArrowheads="1"/>
              </p:cNvSpPr>
              <p:nvPr/>
            </p:nvSpPr>
            <p:spPr bwMode="auto">
              <a:xfrm>
                <a:off x="3973" y="702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1" name="Oval 45"/>
              <p:cNvSpPr>
                <a:spLocks noChangeArrowheads="1"/>
              </p:cNvSpPr>
              <p:nvPr/>
            </p:nvSpPr>
            <p:spPr bwMode="auto">
              <a:xfrm>
                <a:off x="4013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2" name="Oval 42"/>
              <p:cNvSpPr>
                <a:spLocks noChangeArrowheads="1"/>
              </p:cNvSpPr>
              <p:nvPr/>
            </p:nvSpPr>
            <p:spPr bwMode="auto">
              <a:xfrm>
                <a:off x="4382" y="1620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3" name="Oval 42"/>
              <p:cNvSpPr>
                <a:spLocks noChangeArrowheads="1"/>
              </p:cNvSpPr>
              <p:nvPr/>
            </p:nvSpPr>
            <p:spPr bwMode="auto">
              <a:xfrm>
                <a:off x="818" y="1169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4" name="Oval 42"/>
              <p:cNvSpPr>
                <a:spLocks noChangeArrowheads="1"/>
              </p:cNvSpPr>
              <p:nvPr/>
            </p:nvSpPr>
            <p:spPr bwMode="auto">
              <a:xfrm>
                <a:off x="5269" y="1446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5" name="Oval 42"/>
              <p:cNvSpPr>
                <a:spLocks noChangeArrowheads="1"/>
              </p:cNvSpPr>
              <p:nvPr/>
            </p:nvSpPr>
            <p:spPr bwMode="auto">
              <a:xfrm>
                <a:off x="4154" y="1295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6" name="Oval 42"/>
              <p:cNvSpPr>
                <a:spLocks noChangeArrowheads="1"/>
              </p:cNvSpPr>
              <p:nvPr/>
            </p:nvSpPr>
            <p:spPr bwMode="auto">
              <a:xfrm>
                <a:off x="775" y="1112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7" name="Oval 42"/>
              <p:cNvSpPr>
                <a:spLocks noChangeArrowheads="1"/>
              </p:cNvSpPr>
              <p:nvPr/>
            </p:nvSpPr>
            <p:spPr bwMode="auto">
              <a:xfrm>
                <a:off x="4146" y="1137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8" name="Oval 42"/>
              <p:cNvSpPr>
                <a:spLocks noChangeArrowheads="1"/>
              </p:cNvSpPr>
              <p:nvPr/>
            </p:nvSpPr>
            <p:spPr bwMode="auto">
              <a:xfrm>
                <a:off x="681" y="2618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9" name="Oval 42"/>
              <p:cNvSpPr>
                <a:spLocks noChangeArrowheads="1"/>
              </p:cNvSpPr>
              <p:nvPr/>
            </p:nvSpPr>
            <p:spPr bwMode="auto">
              <a:xfrm>
                <a:off x="4232" y="767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0" name="Oval 42"/>
              <p:cNvSpPr>
                <a:spLocks noChangeArrowheads="1"/>
              </p:cNvSpPr>
              <p:nvPr/>
            </p:nvSpPr>
            <p:spPr bwMode="auto">
              <a:xfrm>
                <a:off x="3886" y="1275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1" name="Oval 42"/>
              <p:cNvSpPr>
                <a:spLocks noChangeArrowheads="1"/>
              </p:cNvSpPr>
              <p:nvPr/>
            </p:nvSpPr>
            <p:spPr bwMode="auto">
              <a:xfrm>
                <a:off x="3953" y="1311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2" name="Oval 42"/>
              <p:cNvSpPr>
                <a:spLocks noChangeArrowheads="1"/>
              </p:cNvSpPr>
              <p:nvPr/>
            </p:nvSpPr>
            <p:spPr bwMode="auto">
              <a:xfrm>
                <a:off x="4221" y="1176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53" name="Oval 42"/>
              <p:cNvSpPr>
                <a:spLocks noChangeArrowheads="1"/>
              </p:cNvSpPr>
              <p:nvPr/>
            </p:nvSpPr>
            <p:spPr bwMode="auto">
              <a:xfrm>
                <a:off x="2045" y="1499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718" name="Group 911"/>
            <p:cNvGrpSpPr>
              <a:grpSpLocks/>
            </p:cNvGrpSpPr>
            <p:nvPr/>
          </p:nvGrpSpPr>
          <p:grpSpPr bwMode="auto">
            <a:xfrm>
              <a:off x="3462338" y="5400675"/>
              <a:ext cx="1936750" cy="1108075"/>
              <a:chOff x="288" y="702"/>
              <a:chExt cx="5184" cy="2695"/>
            </a:xfrm>
          </p:grpSpPr>
          <p:pic>
            <p:nvPicPr>
              <p:cNvPr id="5808" name="Picture 2" descr="Pacific vi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716"/>
                <a:ext cx="5184" cy="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09" name="Rectangle 3"/>
              <p:cNvSpPr>
                <a:spLocks noChangeArrowheads="1"/>
              </p:cNvSpPr>
              <p:nvPr/>
            </p:nvSpPr>
            <p:spPr bwMode="auto">
              <a:xfrm>
                <a:off x="4174" y="71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0" name="Rectangle 4"/>
              <p:cNvSpPr>
                <a:spLocks noChangeArrowheads="1"/>
              </p:cNvSpPr>
              <p:nvPr/>
            </p:nvSpPr>
            <p:spPr bwMode="auto">
              <a:xfrm>
                <a:off x="3036" y="732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1" name="Rectangle 5"/>
              <p:cNvSpPr>
                <a:spLocks noChangeArrowheads="1"/>
              </p:cNvSpPr>
              <p:nvPr/>
            </p:nvSpPr>
            <p:spPr bwMode="auto">
              <a:xfrm>
                <a:off x="3573" y="125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2" name="Rectangle 6"/>
              <p:cNvSpPr>
                <a:spLocks noChangeArrowheads="1"/>
              </p:cNvSpPr>
              <p:nvPr/>
            </p:nvSpPr>
            <p:spPr bwMode="auto">
              <a:xfrm>
                <a:off x="3139" y="154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3" name="Rectangle 7"/>
              <p:cNvSpPr>
                <a:spLocks noChangeArrowheads="1"/>
              </p:cNvSpPr>
              <p:nvPr/>
            </p:nvSpPr>
            <p:spPr bwMode="auto">
              <a:xfrm>
                <a:off x="2845" y="229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4" name="Rectangle 8"/>
              <p:cNvSpPr>
                <a:spLocks noChangeArrowheads="1"/>
              </p:cNvSpPr>
              <p:nvPr/>
            </p:nvSpPr>
            <p:spPr bwMode="auto">
              <a:xfrm>
                <a:off x="2799" y="324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5" name="Oval 9"/>
              <p:cNvSpPr>
                <a:spLocks noChangeArrowheads="1"/>
              </p:cNvSpPr>
              <p:nvPr/>
            </p:nvSpPr>
            <p:spPr bwMode="auto">
              <a:xfrm>
                <a:off x="4063" y="133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6" name="Oval 10"/>
              <p:cNvSpPr>
                <a:spLocks noChangeArrowheads="1"/>
              </p:cNvSpPr>
              <p:nvPr/>
            </p:nvSpPr>
            <p:spPr bwMode="auto">
              <a:xfrm>
                <a:off x="3911" y="70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7" name="Oval 11"/>
              <p:cNvSpPr>
                <a:spLocks noChangeArrowheads="1"/>
              </p:cNvSpPr>
              <p:nvPr/>
            </p:nvSpPr>
            <p:spPr bwMode="auto">
              <a:xfrm>
                <a:off x="3072" y="7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8" name="Oval 12"/>
              <p:cNvSpPr>
                <a:spLocks noChangeArrowheads="1"/>
              </p:cNvSpPr>
              <p:nvPr/>
            </p:nvSpPr>
            <p:spPr bwMode="auto">
              <a:xfrm>
                <a:off x="4216" y="7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19" name="Oval 13"/>
              <p:cNvSpPr>
                <a:spLocks noChangeArrowheads="1"/>
              </p:cNvSpPr>
              <p:nvPr/>
            </p:nvSpPr>
            <p:spPr bwMode="auto">
              <a:xfrm>
                <a:off x="3616" y="12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0" name="Oval 14"/>
              <p:cNvSpPr>
                <a:spLocks noChangeArrowheads="1"/>
              </p:cNvSpPr>
              <p:nvPr/>
            </p:nvSpPr>
            <p:spPr bwMode="auto">
              <a:xfrm>
                <a:off x="3173" y="15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1" name="Oval 15"/>
              <p:cNvSpPr>
                <a:spLocks noChangeArrowheads="1"/>
              </p:cNvSpPr>
              <p:nvPr/>
            </p:nvSpPr>
            <p:spPr bwMode="auto">
              <a:xfrm>
                <a:off x="2895" y="23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2" name="Oval 16"/>
              <p:cNvSpPr>
                <a:spLocks noChangeArrowheads="1"/>
              </p:cNvSpPr>
              <p:nvPr/>
            </p:nvSpPr>
            <p:spPr bwMode="auto">
              <a:xfrm>
                <a:off x="2842" y="32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3" name="Oval 17"/>
              <p:cNvSpPr>
                <a:spLocks noChangeArrowheads="1"/>
              </p:cNvSpPr>
              <p:nvPr/>
            </p:nvSpPr>
            <p:spPr bwMode="auto">
              <a:xfrm>
                <a:off x="3916" y="124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4" name="Oval 22"/>
              <p:cNvSpPr>
                <a:spLocks noChangeArrowheads="1"/>
              </p:cNvSpPr>
              <p:nvPr/>
            </p:nvSpPr>
            <p:spPr bwMode="auto">
              <a:xfrm>
                <a:off x="4156" y="121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5" name="Oval 23"/>
              <p:cNvSpPr>
                <a:spLocks noChangeArrowheads="1"/>
              </p:cNvSpPr>
              <p:nvPr/>
            </p:nvSpPr>
            <p:spPr bwMode="auto">
              <a:xfrm>
                <a:off x="3702" y="133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6" name="Oval 26"/>
              <p:cNvSpPr>
                <a:spLocks noChangeArrowheads="1"/>
              </p:cNvSpPr>
              <p:nvPr/>
            </p:nvSpPr>
            <p:spPr bwMode="auto">
              <a:xfrm>
                <a:off x="4400" y="133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7" name="Oval 27"/>
              <p:cNvSpPr>
                <a:spLocks noChangeArrowheads="1"/>
              </p:cNvSpPr>
              <p:nvPr/>
            </p:nvSpPr>
            <p:spPr bwMode="auto">
              <a:xfrm>
                <a:off x="3809" y="117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8" name="Oval 30"/>
              <p:cNvSpPr>
                <a:spLocks noChangeArrowheads="1"/>
              </p:cNvSpPr>
              <p:nvPr/>
            </p:nvSpPr>
            <p:spPr bwMode="auto">
              <a:xfrm>
                <a:off x="2596" y="189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29" name="Oval 31"/>
              <p:cNvSpPr>
                <a:spLocks noChangeArrowheads="1"/>
              </p:cNvSpPr>
              <p:nvPr/>
            </p:nvSpPr>
            <p:spPr bwMode="auto">
              <a:xfrm>
                <a:off x="3822" y="129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0" name="Oval 32"/>
              <p:cNvSpPr>
                <a:spLocks noChangeArrowheads="1"/>
              </p:cNvSpPr>
              <p:nvPr/>
            </p:nvSpPr>
            <p:spPr bwMode="auto">
              <a:xfrm>
                <a:off x="4073" y="127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719" name="Group 862"/>
            <p:cNvGrpSpPr>
              <a:grpSpLocks/>
            </p:cNvGrpSpPr>
            <p:nvPr/>
          </p:nvGrpSpPr>
          <p:grpSpPr bwMode="auto">
            <a:xfrm>
              <a:off x="3497263" y="1801813"/>
              <a:ext cx="1935162" cy="1168400"/>
              <a:chOff x="288" y="702"/>
              <a:chExt cx="5184" cy="2695"/>
            </a:xfrm>
          </p:grpSpPr>
          <p:pic>
            <p:nvPicPr>
              <p:cNvPr id="5767" name="Picture 2" descr="Pacific vi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716"/>
                <a:ext cx="5184" cy="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68" name="Rectangle 3"/>
              <p:cNvSpPr>
                <a:spLocks noChangeArrowheads="1"/>
              </p:cNvSpPr>
              <p:nvPr/>
            </p:nvSpPr>
            <p:spPr bwMode="auto">
              <a:xfrm>
                <a:off x="4174" y="71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9" name="Rectangle 4"/>
              <p:cNvSpPr>
                <a:spLocks noChangeArrowheads="1"/>
              </p:cNvSpPr>
              <p:nvPr/>
            </p:nvSpPr>
            <p:spPr bwMode="auto">
              <a:xfrm>
                <a:off x="3036" y="732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0" name="Rectangle 5"/>
              <p:cNvSpPr>
                <a:spLocks noChangeArrowheads="1"/>
              </p:cNvSpPr>
              <p:nvPr/>
            </p:nvSpPr>
            <p:spPr bwMode="auto">
              <a:xfrm>
                <a:off x="3573" y="125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1" name="Rectangle 6"/>
              <p:cNvSpPr>
                <a:spLocks noChangeArrowheads="1"/>
              </p:cNvSpPr>
              <p:nvPr/>
            </p:nvSpPr>
            <p:spPr bwMode="auto">
              <a:xfrm>
                <a:off x="3139" y="154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2" name="Rectangle 7"/>
              <p:cNvSpPr>
                <a:spLocks noChangeArrowheads="1"/>
              </p:cNvSpPr>
              <p:nvPr/>
            </p:nvSpPr>
            <p:spPr bwMode="auto">
              <a:xfrm>
                <a:off x="2845" y="229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3" name="Rectangle 8"/>
              <p:cNvSpPr>
                <a:spLocks noChangeArrowheads="1"/>
              </p:cNvSpPr>
              <p:nvPr/>
            </p:nvSpPr>
            <p:spPr bwMode="auto">
              <a:xfrm>
                <a:off x="2799" y="324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4" name="Oval 9"/>
              <p:cNvSpPr>
                <a:spLocks noChangeArrowheads="1"/>
              </p:cNvSpPr>
              <p:nvPr/>
            </p:nvSpPr>
            <p:spPr bwMode="auto">
              <a:xfrm>
                <a:off x="3160" y="86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5" name="Oval 10"/>
              <p:cNvSpPr>
                <a:spLocks noChangeArrowheads="1"/>
              </p:cNvSpPr>
              <p:nvPr/>
            </p:nvSpPr>
            <p:spPr bwMode="auto">
              <a:xfrm>
                <a:off x="3911" y="70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6" name="Oval 11"/>
              <p:cNvSpPr>
                <a:spLocks noChangeArrowheads="1"/>
              </p:cNvSpPr>
              <p:nvPr/>
            </p:nvSpPr>
            <p:spPr bwMode="auto">
              <a:xfrm>
                <a:off x="3072" y="7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7" name="Oval 12"/>
              <p:cNvSpPr>
                <a:spLocks noChangeArrowheads="1"/>
              </p:cNvSpPr>
              <p:nvPr/>
            </p:nvSpPr>
            <p:spPr bwMode="auto">
              <a:xfrm>
                <a:off x="4216" y="7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8" name="Oval 13"/>
              <p:cNvSpPr>
                <a:spLocks noChangeArrowheads="1"/>
              </p:cNvSpPr>
              <p:nvPr/>
            </p:nvSpPr>
            <p:spPr bwMode="auto">
              <a:xfrm>
                <a:off x="3616" y="12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79" name="Oval 14"/>
              <p:cNvSpPr>
                <a:spLocks noChangeArrowheads="1"/>
              </p:cNvSpPr>
              <p:nvPr/>
            </p:nvSpPr>
            <p:spPr bwMode="auto">
              <a:xfrm>
                <a:off x="3173" y="15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0" name="Oval 15"/>
              <p:cNvSpPr>
                <a:spLocks noChangeArrowheads="1"/>
              </p:cNvSpPr>
              <p:nvPr/>
            </p:nvSpPr>
            <p:spPr bwMode="auto">
              <a:xfrm>
                <a:off x="2895" y="23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1" name="Oval 16"/>
              <p:cNvSpPr>
                <a:spLocks noChangeArrowheads="1"/>
              </p:cNvSpPr>
              <p:nvPr/>
            </p:nvSpPr>
            <p:spPr bwMode="auto">
              <a:xfrm>
                <a:off x="2842" y="32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2" name="Oval 17"/>
              <p:cNvSpPr>
                <a:spLocks noChangeArrowheads="1"/>
              </p:cNvSpPr>
              <p:nvPr/>
            </p:nvSpPr>
            <p:spPr bwMode="auto">
              <a:xfrm>
                <a:off x="3139" y="151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3" name="Oval 18"/>
              <p:cNvSpPr>
                <a:spLocks noChangeArrowheads="1"/>
              </p:cNvSpPr>
              <p:nvPr/>
            </p:nvSpPr>
            <p:spPr bwMode="auto">
              <a:xfrm>
                <a:off x="3557" y="112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4" name="Oval 19"/>
              <p:cNvSpPr>
                <a:spLocks noChangeArrowheads="1"/>
              </p:cNvSpPr>
              <p:nvPr/>
            </p:nvSpPr>
            <p:spPr bwMode="auto">
              <a:xfrm>
                <a:off x="1791" y="13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5" name="Oval 20"/>
              <p:cNvSpPr>
                <a:spLocks noChangeArrowheads="1"/>
              </p:cNvSpPr>
              <p:nvPr/>
            </p:nvSpPr>
            <p:spPr bwMode="auto">
              <a:xfrm>
                <a:off x="3667" y="132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6" name="Oval 21"/>
              <p:cNvSpPr>
                <a:spLocks noChangeArrowheads="1"/>
              </p:cNvSpPr>
              <p:nvPr/>
            </p:nvSpPr>
            <p:spPr bwMode="auto">
              <a:xfrm>
                <a:off x="2401" y="278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7" name="Oval 22"/>
              <p:cNvSpPr>
                <a:spLocks noChangeArrowheads="1"/>
              </p:cNvSpPr>
              <p:nvPr/>
            </p:nvSpPr>
            <p:spPr bwMode="auto">
              <a:xfrm>
                <a:off x="2985" y="241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8" name="Oval 23"/>
              <p:cNvSpPr>
                <a:spLocks noChangeArrowheads="1"/>
              </p:cNvSpPr>
              <p:nvPr/>
            </p:nvSpPr>
            <p:spPr bwMode="auto">
              <a:xfrm>
                <a:off x="3133" y="94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89" name="Oval 24"/>
              <p:cNvSpPr>
                <a:spLocks noChangeArrowheads="1"/>
              </p:cNvSpPr>
              <p:nvPr/>
            </p:nvSpPr>
            <p:spPr bwMode="auto">
              <a:xfrm>
                <a:off x="1036" y="84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0" name="Oval 27"/>
              <p:cNvSpPr>
                <a:spLocks noChangeArrowheads="1"/>
              </p:cNvSpPr>
              <p:nvPr/>
            </p:nvSpPr>
            <p:spPr bwMode="auto">
              <a:xfrm>
                <a:off x="3888" y="112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1" name="Oval 28"/>
              <p:cNvSpPr>
                <a:spLocks noChangeArrowheads="1"/>
              </p:cNvSpPr>
              <p:nvPr/>
            </p:nvSpPr>
            <p:spPr bwMode="auto">
              <a:xfrm>
                <a:off x="4186" y="135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2" name="Oval 29"/>
              <p:cNvSpPr>
                <a:spLocks noChangeArrowheads="1"/>
              </p:cNvSpPr>
              <p:nvPr/>
            </p:nvSpPr>
            <p:spPr bwMode="auto">
              <a:xfrm>
                <a:off x="4185" y="14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3" name="Oval 30"/>
              <p:cNvSpPr>
                <a:spLocks noChangeArrowheads="1"/>
              </p:cNvSpPr>
              <p:nvPr/>
            </p:nvSpPr>
            <p:spPr bwMode="auto">
              <a:xfrm>
                <a:off x="4191" y="146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4" name="Oval 31"/>
              <p:cNvSpPr>
                <a:spLocks noChangeArrowheads="1"/>
              </p:cNvSpPr>
              <p:nvPr/>
            </p:nvSpPr>
            <p:spPr bwMode="auto">
              <a:xfrm>
                <a:off x="3704" y="135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5" name="Oval 32"/>
              <p:cNvSpPr>
                <a:spLocks noChangeArrowheads="1"/>
              </p:cNvSpPr>
              <p:nvPr/>
            </p:nvSpPr>
            <p:spPr bwMode="auto">
              <a:xfrm>
                <a:off x="3969" y="13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6" name="Oval 33"/>
              <p:cNvSpPr>
                <a:spLocks noChangeArrowheads="1"/>
              </p:cNvSpPr>
              <p:nvPr/>
            </p:nvSpPr>
            <p:spPr bwMode="auto">
              <a:xfrm>
                <a:off x="3983" y="140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7" name="Oval 34"/>
              <p:cNvSpPr>
                <a:spLocks noChangeArrowheads="1"/>
              </p:cNvSpPr>
              <p:nvPr/>
            </p:nvSpPr>
            <p:spPr bwMode="auto">
              <a:xfrm>
                <a:off x="4191" y="12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8" name="Oval 35"/>
              <p:cNvSpPr>
                <a:spLocks noChangeArrowheads="1"/>
              </p:cNvSpPr>
              <p:nvPr/>
            </p:nvSpPr>
            <p:spPr bwMode="auto">
              <a:xfrm>
                <a:off x="4212" y="128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99" name="Oval 36"/>
              <p:cNvSpPr>
                <a:spLocks noChangeArrowheads="1"/>
              </p:cNvSpPr>
              <p:nvPr/>
            </p:nvSpPr>
            <p:spPr bwMode="auto">
              <a:xfrm>
                <a:off x="3972" y="11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0" name="Oval 37"/>
              <p:cNvSpPr>
                <a:spLocks noChangeArrowheads="1"/>
              </p:cNvSpPr>
              <p:nvPr/>
            </p:nvSpPr>
            <p:spPr bwMode="auto">
              <a:xfrm>
                <a:off x="4033" y="123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1" name="Oval 38"/>
              <p:cNvSpPr>
                <a:spLocks noChangeArrowheads="1"/>
              </p:cNvSpPr>
              <p:nvPr/>
            </p:nvSpPr>
            <p:spPr bwMode="auto">
              <a:xfrm>
                <a:off x="3943" y="124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2" name="Oval 39"/>
              <p:cNvSpPr>
                <a:spLocks noChangeArrowheads="1"/>
              </p:cNvSpPr>
              <p:nvPr/>
            </p:nvSpPr>
            <p:spPr bwMode="auto">
              <a:xfrm>
                <a:off x="3928" y="132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3" name="Oval 40"/>
              <p:cNvSpPr>
                <a:spLocks noChangeArrowheads="1"/>
              </p:cNvSpPr>
              <p:nvPr/>
            </p:nvSpPr>
            <p:spPr bwMode="auto">
              <a:xfrm>
                <a:off x="3859" y="12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4" name="Oval 41"/>
              <p:cNvSpPr>
                <a:spLocks noChangeArrowheads="1"/>
              </p:cNvSpPr>
              <p:nvPr/>
            </p:nvSpPr>
            <p:spPr bwMode="auto">
              <a:xfrm>
                <a:off x="3873" y="135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5" name="Oval 42"/>
              <p:cNvSpPr>
                <a:spLocks noChangeArrowheads="1"/>
              </p:cNvSpPr>
              <p:nvPr/>
            </p:nvSpPr>
            <p:spPr bwMode="auto">
              <a:xfrm>
                <a:off x="3797" y="105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6" name="Oval 19"/>
              <p:cNvSpPr>
                <a:spLocks noChangeArrowheads="1"/>
              </p:cNvSpPr>
              <p:nvPr/>
            </p:nvSpPr>
            <p:spPr bwMode="auto">
              <a:xfrm>
                <a:off x="862" y="13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07" name="Oval 19"/>
              <p:cNvSpPr>
                <a:spLocks noChangeArrowheads="1"/>
              </p:cNvSpPr>
              <p:nvPr/>
            </p:nvSpPr>
            <p:spPr bwMode="auto">
              <a:xfrm>
                <a:off x="4100" y="31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720" name="Group 953"/>
            <p:cNvGrpSpPr>
              <a:grpSpLocks/>
            </p:cNvGrpSpPr>
            <p:nvPr/>
          </p:nvGrpSpPr>
          <p:grpSpPr bwMode="auto">
            <a:xfrm>
              <a:off x="3497263" y="3025775"/>
              <a:ext cx="1935162" cy="1130300"/>
              <a:chOff x="288" y="710"/>
              <a:chExt cx="5184" cy="2687"/>
            </a:xfrm>
          </p:grpSpPr>
          <p:pic>
            <p:nvPicPr>
              <p:cNvPr id="5721" name="Picture 2" descr="Pacific vi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716"/>
                <a:ext cx="5184" cy="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2" name="Rectangle 3"/>
              <p:cNvSpPr>
                <a:spLocks noChangeArrowheads="1"/>
              </p:cNvSpPr>
              <p:nvPr/>
            </p:nvSpPr>
            <p:spPr bwMode="auto">
              <a:xfrm>
                <a:off x="4174" y="71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23" name="Rectangle 4"/>
              <p:cNvSpPr>
                <a:spLocks noChangeArrowheads="1"/>
              </p:cNvSpPr>
              <p:nvPr/>
            </p:nvSpPr>
            <p:spPr bwMode="auto">
              <a:xfrm>
                <a:off x="3036" y="732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24" name="Rectangle 5"/>
              <p:cNvSpPr>
                <a:spLocks noChangeArrowheads="1"/>
              </p:cNvSpPr>
              <p:nvPr/>
            </p:nvSpPr>
            <p:spPr bwMode="auto">
              <a:xfrm>
                <a:off x="3573" y="125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25" name="Rectangle 6"/>
              <p:cNvSpPr>
                <a:spLocks noChangeArrowheads="1"/>
              </p:cNvSpPr>
              <p:nvPr/>
            </p:nvSpPr>
            <p:spPr bwMode="auto">
              <a:xfrm>
                <a:off x="3139" y="1544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26" name="Rectangle 7"/>
              <p:cNvSpPr>
                <a:spLocks noChangeArrowheads="1"/>
              </p:cNvSpPr>
              <p:nvPr/>
            </p:nvSpPr>
            <p:spPr bwMode="auto">
              <a:xfrm>
                <a:off x="2845" y="229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27" name="Rectangle 8"/>
              <p:cNvSpPr>
                <a:spLocks noChangeArrowheads="1"/>
              </p:cNvSpPr>
              <p:nvPr/>
            </p:nvSpPr>
            <p:spPr bwMode="auto">
              <a:xfrm>
                <a:off x="2799" y="324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28" name="Oval 9"/>
              <p:cNvSpPr>
                <a:spLocks noChangeArrowheads="1"/>
              </p:cNvSpPr>
              <p:nvPr/>
            </p:nvSpPr>
            <p:spPr bwMode="auto">
              <a:xfrm>
                <a:off x="3166" y="86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29" name="Oval 10"/>
              <p:cNvSpPr>
                <a:spLocks noChangeArrowheads="1"/>
              </p:cNvSpPr>
              <p:nvPr/>
            </p:nvSpPr>
            <p:spPr bwMode="auto">
              <a:xfrm>
                <a:off x="4562" y="8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0" name="Oval 11"/>
              <p:cNvSpPr>
                <a:spLocks noChangeArrowheads="1"/>
              </p:cNvSpPr>
              <p:nvPr/>
            </p:nvSpPr>
            <p:spPr bwMode="auto">
              <a:xfrm>
                <a:off x="3072" y="7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1" name="Oval 12"/>
              <p:cNvSpPr>
                <a:spLocks noChangeArrowheads="1"/>
              </p:cNvSpPr>
              <p:nvPr/>
            </p:nvSpPr>
            <p:spPr bwMode="auto">
              <a:xfrm>
                <a:off x="4216" y="7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2" name="Oval 13"/>
              <p:cNvSpPr>
                <a:spLocks noChangeArrowheads="1"/>
              </p:cNvSpPr>
              <p:nvPr/>
            </p:nvSpPr>
            <p:spPr bwMode="auto">
              <a:xfrm>
                <a:off x="3616" y="12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3" name="Oval 14"/>
              <p:cNvSpPr>
                <a:spLocks noChangeArrowheads="1"/>
              </p:cNvSpPr>
              <p:nvPr/>
            </p:nvSpPr>
            <p:spPr bwMode="auto">
              <a:xfrm>
                <a:off x="3173" y="15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4" name="Oval 15"/>
              <p:cNvSpPr>
                <a:spLocks noChangeArrowheads="1"/>
              </p:cNvSpPr>
              <p:nvPr/>
            </p:nvSpPr>
            <p:spPr bwMode="auto">
              <a:xfrm>
                <a:off x="2895" y="23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5" name="Oval 16"/>
              <p:cNvSpPr>
                <a:spLocks noChangeArrowheads="1"/>
              </p:cNvSpPr>
              <p:nvPr/>
            </p:nvSpPr>
            <p:spPr bwMode="auto">
              <a:xfrm>
                <a:off x="2842" y="32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6" name="Oval 17"/>
              <p:cNvSpPr>
                <a:spLocks noChangeArrowheads="1"/>
              </p:cNvSpPr>
              <p:nvPr/>
            </p:nvSpPr>
            <p:spPr bwMode="auto">
              <a:xfrm>
                <a:off x="4358" y="222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7" name="Oval 18"/>
              <p:cNvSpPr>
                <a:spLocks noChangeArrowheads="1"/>
              </p:cNvSpPr>
              <p:nvPr/>
            </p:nvSpPr>
            <p:spPr bwMode="auto">
              <a:xfrm>
                <a:off x="3863" y="127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8" name="Oval 19"/>
              <p:cNvSpPr>
                <a:spLocks noChangeArrowheads="1"/>
              </p:cNvSpPr>
              <p:nvPr/>
            </p:nvSpPr>
            <p:spPr bwMode="auto">
              <a:xfrm>
                <a:off x="2727" y="283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39" name="Oval 20"/>
              <p:cNvSpPr>
                <a:spLocks noChangeArrowheads="1"/>
              </p:cNvSpPr>
              <p:nvPr/>
            </p:nvSpPr>
            <p:spPr bwMode="auto">
              <a:xfrm>
                <a:off x="3667" y="132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0" name="Oval 21"/>
              <p:cNvSpPr>
                <a:spLocks noChangeArrowheads="1"/>
              </p:cNvSpPr>
              <p:nvPr/>
            </p:nvSpPr>
            <p:spPr bwMode="auto">
              <a:xfrm>
                <a:off x="1975" y="26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1" name="Oval 22"/>
              <p:cNvSpPr>
                <a:spLocks noChangeArrowheads="1"/>
              </p:cNvSpPr>
              <p:nvPr/>
            </p:nvSpPr>
            <p:spPr bwMode="auto">
              <a:xfrm>
                <a:off x="2836" y="243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2" name="Oval 23"/>
              <p:cNvSpPr>
                <a:spLocks noChangeArrowheads="1"/>
              </p:cNvSpPr>
              <p:nvPr/>
            </p:nvSpPr>
            <p:spPr bwMode="auto">
              <a:xfrm>
                <a:off x="4263" y="179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3" name="Oval 24"/>
              <p:cNvSpPr>
                <a:spLocks noChangeArrowheads="1"/>
              </p:cNvSpPr>
              <p:nvPr/>
            </p:nvSpPr>
            <p:spPr bwMode="auto">
              <a:xfrm>
                <a:off x="4179" y="200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4" name="Oval 25"/>
              <p:cNvSpPr>
                <a:spLocks noChangeArrowheads="1"/>
              </p:cNvSpPr>
              <p:nvPr/>
            </p:nvSpPr>
            <p:spPr bwMode="auto">
              <a:xfrm>
                <a:off x="4255" y="113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5" name="Oval 26"/>
              <p:cNvSpPr>
                <a:spLocks noChangeArrowheads="1"/>
              </p:cNvSpPr>
              <p:nvPr/>
            </p:nvSpPr>
            <p:spPr bwMode="auto">
              <a:xfrm>
                <a:off x="4194" y="132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6" name="Oval 27"/>
              <p:cNvSpPr>
                <a:spLocks noChangeArrowheads="1"/>
              </p:cNvSpPr>
              <p:nvPr/>
            </p:nvSpPr>
            <p:spPr bwMode="auto">
              <a:xfrm>
                <a:off x="3968" y="139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7" name="Oval 28"/>
              <p:cNvSpPr>
                <a:spLocks noChangeArrowheads="1"/>
              </p:cNvSpPr>
              <p:nvPr/>
            </p:nvSpPr>
            <p:spPr bwMode="auto">
              <a:xfrm>
                <a:off x="4543" y="17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8" name="Oval 30"/>
              <p:cNvSpPr>
                <a:spLocks noChangeArrowheads="1"/>
              </p:cNvSpPr>
              <p:nvPr/>
            </p:nvSpPr>
            <p:spPr bwMode="auto">
              <a:xfrm>
                <a:off x="4223" y="124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49" name="Oval 31"/>
              <p:cNvSpPr>
                <a:spLocks noChangeArrowheads="1"/>
              </p:cNvSpPr>
              <p:nvPr/>
            </p:nvSpPr>
            <p:spPr bwMode="auto">
              <a:xfrm>
                <a:off x="4221" y="119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0" name="Oval 32"/>
              <p:cNvSpPr>
                <a:spLocks noChangeArrowheads="1"/>
              </p:cNvSpPr>
              <p:nvPr/>
            </p:nvSpPr>
            <p:spPr bwMode="auto">
              <a:xfrm>
                <a:off x="4153" y="136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1" name="Oval 33"/>
              <p:cNvSpPr>
                <a:spLocks noChangeArrowheads="1"/>
              </p:cNvSpPr>
              <p:nvPr/>
            </p:nvSpPr>
            <p:spPr bwMode="auto">
              <a:xfrm>
                <a:off x="3996" y="14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2" name="Oval 34"/>
              <p:cNvSpPr>
                <a:spLocks noChangeArrowheads="1"/>
              </p:cNvSpPr>
              <p:nvPr/>
            </p:nvSpPr>
            <p:spPr bwMode="auto">
              <a:xfrm>
                <a:off x="4135" y="13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3" name="Oval 35"/>
              <p:cNvSpPr>
                <a:spLocks noChangeArrowheads="1"/>
              </p:cNvSpPr>
              <p:nvPr/>
            </p:nvSpPr>
            <p:spPr bwMode="auto">
              <a:xfrm>
                <a:off x="4319" y="135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4" name="Oval 36"/>
              <p:cNvSpPr>
                <a:spLocks noChangeArrowheads="1"/>
              </p:cNvSpPr>
              <p:nvPr/>
            </p:nvSpPr>
            <p:spPr bwMode="auto">
              <a:xfrm>
                <a:off x="4214" y="129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5" name="Oval 37"/>
              <p:cNvSpPr>
                <a:spLocks noChangeArrowheads="1"/>
              </p:cNvSpPr>
              <p:nvPr/>
            </p:nvSpPr>
            <p:spPr bwMode="auto">
              <a:xfrm>
                <a:off x="3950" y="126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6" name="Oval 38"/>
              <p:cNvSpPr>
                <a:spLocks noChangeArrowheads="1"/>
              </p:cNvSpPr>
              <p:nvPr/>
            </p:nvSpPr>
            <p:spPr bwMode="auto">
              <a:xfrm>
                <a:off x="4046" y="124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7" name="Oval 39"/>
              <p:cNvSpPr>
                <a:spLocks noChangeArrowheads="1"/>
              </p:cNvSpPr>
              <p:nvPr/>
            </p:nvSpPr>
            <p:spPr bwMode="auto">
              <a:xfrm>
                <a:off x="4121" y="129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8" name="Oval 40"/>
              <p:cNvSpPr>
                <a:spLocks noChangeArrowheads="1"/>
              </p:cNvSpPr>
              <p:nvPr/>
            </p:nvSpPr>
            <p:spPr bwMode="auto">
              <a:xfrm>
                <a:off x="3954" y="131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59" name="Oval 41"/>
              <p:cNvSpPr>
                <a:spLocks noChangeArrowheads="1"/>
              </p:cNvSpPr>
              <p:nvPr/>
            </p:nvSpPr>
            <p:spPr bwMode="auto">
              <a:xfrm>
                <a:off x="626" y="115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0" name="Oval 42"/>
              <p:cNvSpPr>
                <a:spLocks noChangeArrowheads="1"/>
              </p:cNvSpPr>
              <p:nvPr/>
            </p:nvSpPr>
            <p:spPr bwMode="auto">
              <a:xfrm>
                <a:off x="3815" y="109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1" name="Oval 43"/>
              <p:cNvSpPr>
                <a:spLocks noChangeArrowheads="1"/>
              </p:cNvSpPr>
              <p:nvPr/>
            </p:nvSpPr>
            <p:spPr bwMode="auto">
              <a:xfrm>
                <a:off x="3873" y="113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2" name="Oval 44"/>
              <p:cNvSpPr>
                <a:spLocks noChangeArrowheads="1"/>
              </p:cNvSpPr>
              <p:nvPr/>
            </p:nvSpPr>
            <p:spPr bwMode="auto">
              <a:xfrm>
                <a:off x="4096" y="129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3" name="Oval 21"/>
              <p:cNvSpPr>
                <a:spLocks noChangeArrowheads="1"/>
              </p:cNvSpPr>
              <p:nvPr/>
            </p:nvSpPr>
            <p:spPr bwMode="auto">
              <a:xfrm>
                <a:off x="1099" y="233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4" name="Oval 21"/>
              <p:cNvSpPr>
                <a:spLocks noChangeArrowheads="1"/>
              </p:cNvSpPr>
              <p:nvPr/>
            </p:nvSpPr>
            <p:spPr bwMode="auto">
              <a:xfrm>
                <a:off x="1554" y="193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5" name="Oval 21"/>
              <p:cNvSpPr>
                <a:spLocks noChangeArrowheads="1"/>
              </p:cNvSpPr>
              <p:nvPr/>
            </p:nvSpPr>
            <p:spPr bwMode="auto">
              <a:xfrm>
                <a:off x="3903" y="203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766" name="Oval 21"/>
              <p:cNvSpPr>
                <a:spLocks noChangeArrowheads="1"/>
              </p:cNvSpPr>
              <p:nvPr/>
            </p:nvSpPr>
            <p:spPr bwMode="auto">
              <a:xfrm>
                <a:off x="1846" y="154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5141" name="Group 861"/>
          <p:cNvGrpSpPr>
            <a:grpSpLocks/>
          </p:cNvGrpSpPr>
          <p:nvPr/>
        </p:nvGrpSpPr>
        <p:grpSpPr bwMode="auto">
          <a:xfrm>
            <a:off x="271463" y="1649413"/>
            <a:ext cx="744537" cy="758825"/>
            <a:chOff x="192" y="1025"/>
            <a:chExt cx="469" cy="478"/>
          </a:xfrm>
        </p:grpSpPr>
        <p:sp>
          <p:nvSpPr>
            <p:cNvPr id="4" name="Oval 176"/>
            <p:cNvSpPr/>
            <p:nvPr/>
          </p:nvSpPr>
          <p:spPr>
            <a:xfrm>
              <a:off x="192" y="1025"/>
              <a:ext cx="469" cy="47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reeform 182"/>
            <p:cNvSpPr/>
            <p:nvPr/>
          </p:nvSpPr>
          <p:spPr>
            <a:xfrm>
              <a:off x="389" y="1198"/>
              <a:ext cx="197" cy="285"/>
            </a:xfrm>
            <a:custGeom>
              <a:avLst/>
              <a:gdLst>
                <a:gd name="connsiteX0" fmla="*/ 7767 w 313328"/>
                <a:gd name="connsiteY0" fmla="*/ 126206 h 419100"/>
                <a:gd name="connsiteX1" fmla="*/ 7767 w 313328"/>
                <a:gd name="connsiteY1" fmla="*/ 126206 h 419100"/>
                <a:gd name="connsiteX2" fmla="*/ 12529 w 313328"/>
                <a:gd name="connsiteY2" fmla="*/ 30956 h 419100"/>
                <a:gd name="connsiteX3" fmla="*/ 29198 w 313328"/>
                <a:gd name="connsiteY3" fmla="*/ 9525 h 419100"/>
                <a:gd name="connsiteX4" fmla="*/ 38723 w 313328"/>
                <a:gd name="connsiteY4" fmla="*/ 2381 h 419100"/>
                <a:gd name="connsiteX5" fmla="*/ 50629 w 313328"/>
                <a:gd name="connsiteY5" fmla="*/ 0 h 419100"/>
                <a:gd name="connsiteX6" fmla="*/ 62536 w 313328"/>
                <a:gd name="connsiteY6" fmla="*/ 2381 h 419100"/>
                <a:gd name="connsiteX7" fmla="*/ 81586 w 313328"/>
                <a:gd name="connsiteY7" fmla="*/ 19050 h 419100"/>
                <a:gd name="connsiteX8" fmla="*/ 93492 w 313328"/>
                <a:gd name="connsiteY8" fmla="*/ 28575 h 419100"/>
                <a:gd name="connsiteX9" fmla="*/ 100636 w 313328"/>
                <a:gd name="connsiteY9" fmla="*/ 42863 h 419100"/>
                <a:gd name="connsiteX10" fmla="*/ 105398 w 313328"/>
                <a:gd name="connsiteY10" fmla="*/ 54769 h 419100"/>
                <a:gd name="connsiteX11" fmla="*/ 112542 w 313328"/>
                <a:gd name="connsiteY11" fmla="*/ 83344 h 419100"/>
                <a:gd name="connsiteX12" fmla="*/ 117304 w 313328"/>
                <a:gd name="connsiteY12" fmla="*/ 114300 h 419100"/>
                <a:gd name="connsiteX13" fmla="*/ 124448 w 313328"/>
                <a:gd name="connsiteY13" fmla="*/ 121444 h 419100"/>
                <a:gd name="connsiteX14" fmla="*/ 133973 w 313328"/>
                <a:gd name="connsiteY14" fmla="*/ 138113 h 419100"/>
                <a:gd name="connsiteX15" fmla="*/ 143498 w 313328"/>
                <a:gd name="connsiteY15" fmla="*/ 161925 h 419100"/>
                <a:gd name="connsiteX16" fmla="*/ 153023 w 313328"/>
                <a:gd name="connsiteY16" fmla="*/ 183356 h 419100"/>
                <a:gd name="connsiteX17" fmla="*/ 162548 w 313328"/>
                <a:gd name="connsiteY17" fmla="*/ 219075 h 419100"/>
                <a:gd name="connsiteX18" fmla="*/ 167311 w 313328"/>
                <a:gd name="connsiteY18" fmla="*/ 233363 h 419100"/>
                <a:gd name="connsiteX19" fmla="*/ 176836 w 313328"/>
                <a:gd name="connsiteY19" fmla="*/ 240506 h 419100"/>
                <a:gd name="connsiteX20" fmla="*/ 207792 w 313328"/>
                <a:gd name="connsiteY20" fmla="*/ 250031 h 419100"/>
                <a:gd name="connsiteX21" fmla="*/ 238748 w 313328"/>
                <a:gd name="connsiteY21" fmla="*/ 252413 h 419100"/>
                <a:gd name="connsiteX22" fmla="*/ 262561 w 313328"/>
                <a:gd name="connsiteY22" fmla="*/ 259556 h 419100"/>
                <a:gd name="connsiteX23" fmla="*/ 293517 w 313328"/>
                <a:gd name="connsiteY23" fmla="*/ 264319 h 419100"/>
                <a:gd name="connsiteX24" fmla="*/ 307804 w 313328"/>
                <a:gd name="connsiteY24" fmla="*/ 276225 h 419100"/>
                <a:gd name="connsiteX25" fmla="*/ 310186 w 313328"/>
                <a:gd name="connsiteY25" fmla="*/ 285750 h 419100"/>
                <a:gd name="connsiteX26" fmla="*/ 312567 w 313328"/>
                <a:gd name="connsiteY26" fmla="*/ 292894 h 419100"/>
                <a:gd name="connsiteX27" fmla="*/ 310186 w 313328"/>
                <a:gd name="connsiteY27" fmla="*/ 316706 h 419100"/>
                <a:gd name="connsiteX28" fmla="*/ 298279 w 313328"/>
                <a:gd name="connsiteY28" fmla="*/ 326231 h 419100"/>
                <a:gd name="connsiteX29" fmla="*/ 267323 w 313328"/>
                <a:gd name="connsiteY29" fmla="*/ 335756 h 419100"/>
                <a:gd name="connsiteX30" fmla="*/ 248273 w 313328"/>
                <a:gd name="connsiteY30" fmla="*/ 359569 h 419100"/>
                <a:gd name="connsiteX31" fmla="*/ 248273 w 313328"/>
                <a:gd name="connsiteY31" fmla="*/ 359569 h 419100"/>
                <a:gd name="connsiteX32" fmla="*/ 226842 w 313328"/>
                <a:gd name="connsiteY32" fmla="*/ 371475 h 419100"/>
                <a:gd name="connsiteX33" fmla="*/ 219698 w 313328"/>
                <a:gd name="connsiteY33" fmla="*/ 378619 h 419100"/>
                <a:gd name="connsiteX34" fmla="*/ 210173 w 313328"/>
                <a:gd name="connsiteY34" fmla="*/ 383381 h 419100"/>
                <a:gd name="connsiteX35" fmla="*/ 200648 w 313328"/>
                <a:gd name="connsiteY35" fmla="*/ 390525 h 419100"/>
                <a:gd name="connsiteX36" fmla="*/ 193504 w 313328"/>
                <a:gd name="connsiteY36" fmla="*/ 395288 h 419100"/>
                <a:gd name="connsiteX37" fmla="*/ 157786 w 313328"/>
                <a:gd name="connsiteY37" fmla="*/ 419100 h 419100"/>
                <a:gd name="connsiteX38" fmla="*/ 153023 w 313328"/>
                <a:gd name="connsiteY38" fmla="*/ 407194 h 419100"/>
                <a:gd name="connsiteX39" fmla="*/ 148261 w 313328"/>
                <a:gd name="connsiteY39" fmla="*/ 376238 h 419100"/>
                <a:gd name="connsiteX40" fmla="*/ 141117 w 313328"/>
                <a:gd name="connsiteY40" fmla="*/ 271463 h 419100"/>
                <a:gd name="connsiteX41" fmla="*/ 138736 w 313328"/>
                <a:gd name="connsiteY41" fmla="*/ 261938 h 419100"/>
                <a:gd name="connsiteX42" fmla="*/ 136354 w 313328"/>
                <a:gd name="connsiteY42" fmla="*/ 250031 h 419100"/>
                <a:gd name="connsiteX43" fmla="*/ 129211 w 313328"/>
                <a:gd name="connsiteY43" fmla="*/ 221456 h 419100"/>
                <a:gd name="connsiteX44" fmla="*/ 105398 w 313328"/>
                <a:gd name="connsiteY44" fmla="*/ 180975 h 419100"/>
                <a:gd name="connsiteX45" fmla="*/ 64917 w 313328"/>
                <a:gd name="connsiteY45" fmla="*/ 140494 h 419100"/>
                <a:gd name="connsiteX46" fmla="*/ 57773 w 313328"/>
                <a:gd name="connsiteY46" fmla="*/ 138113 h 419100"/>
                <a:gd name="connsiteX47" fmla="*/ 26817 w 313328"/>
                <a:gd name="connsiteY47" fmla="*/ 135731 h 419100"/>
                <a:gd name="connsiteX48" fmla="*/ 12529 w 313328"/>
                <a:gd name="connsiteY48" fmla="*/ 130969 h 419100"/>
                <a:gd name="connsiteX49" fmla="*/ 7767 w 313328"/>
                <a:gd name="connsiteY49" fmla="*/ 12620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3328" h="419100">
                  <a:moveTo>
                    <a:pt x="7767" y="126206"/>
                  </a:moveTo>
                  <a:lnTo>
                    <a:pt x="7767" y="126206"/>
                  </a:lnTo>
                  <a:cubicBezTo>
                    <a:pt x="1394" y="68855"/>
                    <a:pt x="0" y="93596"/>
                    <a:pt x="12529" y="30956"/>
                  </a:cubicBezTo>
                  <a:cubicBezTo>
                    <a:pt x="14693" y="20136"/>
                    <a:pt x="19439" y="18309"/>
                    <a:pt x="29198" y="9525"/>
                  </a:cubicBezTo>
                  <a:cubicBezTo>
                    <a:pt x="32148" y="6870"/>
                    <a:pt x="35096" y="3993"/>
                    <a:pt x="38723" y="2381"/>
                  </a:cubicBezTo>
                  <a:cubicBezTo>
                    <a:pt x="42421" y="737"/>
                    <a:pt x="46660" y="794"/>
                    <a:pt x="50629" y="0"/>
                  </a:cubicBezTo>
                  <a:cubicBezTo>
                    <a:pt x="54598" y="794"/>
                    <a:pt x="58916" y="571"/>
                    <a:pt x="62536" y="2381"/>
                  </a:cubicBezTo>
                  <a:cubicBezTo>
                    <a:pt x="70843" y="6535"/>
                    <a:pt x="74975" y="13265"/>
                    <a:pt x="81586" y="19050"/>
                  </a:cubicBezTo>
                  <a:cubicBezTo>
                    <a:pt x="85411" y="22397"/>
                    <a:pt x="89898" y="24981"/>
                    <a:pt x="93492" y="28575"/>
                  </a:cubicBezTo>
                  <a:cubicBezTo>
                    <a:pt x="98547" y="33631"/>
                    <a:pt x="98313" y="36668"/>
                    <a:pt x="100636" y="42863"/>
                  </a:cubicBezTo>
                  <a:cubicBezTo>
                    <a:pt x="102137" y="46865"/>
                    <a:pt x="104046" y="50714"/>
                    <a:pt x="105398" y="54769"/>
                  </a:cubicBezTo>
                  <a:cubicBezTo>
                    <a:pt x="108622" y="64441"/>
                    <a:pt x="110884" y="73397"/>
                    <a:pt x="112542" y="83344"/>
                  </a:cubicBezTo>
                  <a:cubicBezTo>
                    <a:pt x="114258" y="93642"/>
                    <a:pt x="114190" y="104335"/>
                    <a:pt x="117304" y="114300"/>
                  </a:cubicBezTo>
                  <a:cubicBezTo>
                    <a:pt x="118308" y="117514"/>
                    <a:pt x="122517" y="118685"/>
                    <a:pt x="124448" y="121444"/>
                  </a:cubicBezTo>
                  <a:cubicBezTo>
                    <a:pt x="128118" y="126687"/>
                    <a:pt x="130798" y="132557"/>
                    <a:pt x="133973" y="138113"/>
                  </a:cubicBezTo>
                  <a:cubicBezTo>
                    <a:pt x="138967" y="158093"/>
                    <a:pt x="132739" y="136106"/>
                    <a:pt x="143498" y="161925"/>
                  </a:cubicBezTo>
                  <a:cubicBezTo>
                    <a:pt x="152945" y="184596"/>
                    <a:pt x="143322" y="168805"/>
                    <a:pt x="153023" y="183356"/>
                  </a:cubicBezTo>
                  <a:cubicBezTo>
                    <a:pt x="156706" y="198086"/>
                    <a:pt x="158179" y="204876"/>
                    <a:pt x="162548" y="219075"/>
                  </a:cubicBezTo>
                  <a:cubicBezTo>
                    <a:pt x="164024" y="223873"/>
                    <a:pt x="164526" y="229186"/>
                    <a:pt x="167311" y="233363"/>
                  </a:cubicBezTo>
                  <a:cubicBezTo>
                    <a:pt x="169512" y="236665"/>
                    <a:pt x="173471" y="238403"/>
                    <a:pt x="176836" y="240506"/>
                  </a:cubicBezTo>
                  <a:cubicBezTo>
                    <a:pt x="186373" y="246466"/>
                    <a:pt x="196694" y="248863"/>
                    <a:pt x="207792" y="250031"/>
                  </a:cubicBezTo>
                  <a:cubicBezTo>
                    <a:pt x="218084" y="251115"/>
                    <a:pt x="228429" y="251619"/>
                    <a:pt x="238748" y="252413"/>
                  </a:cubicBezTo>
                  <a:cubicBezTo>
                    <a:pt x="246686" y="254794"/>
                    <a:pt x="254521" y="257546"/>
                    <a:pt x="262561" y="259556"/>
                  </a:cubicBezTo>
                  <a:cubicBezTo>
                    <a:pt x="266979" y="260661"/>
                    <a:pt x="289977" y="263813"/>
                    <a:pt x="293517" y="264319"/>
                  </a:cubicBezTo>
                  <a:cubicBezTo>
                    <a:pt x="298071" y="267355"/>
                    <a:pt x="304982" y="271286"/>
                    <a:pt x="307804" y="276225"/>
                  </a:cubicBezTo>
                  <a:cubicBezTo>
                    <a:pt x="309428" y="279067"/>
                    <a:pt x="309287" y="282603"/>
                    <a:pt x="310186" y="285750"/>
                  </a:cubicBezTo>
                  <a:cubicBezTo>
                    <a:pt x="310876" y="288164"/>
                    <a:pt x="311773" y="290513"/>
                    <a:pt x="312567" y="292894"/>
                  </a:cubicBezTo>
                  <a:cubicBezTo>
                    <a:pt x="311773" y="300831"/>
                    <a:pt x="313328" y="309374"/>
                    <a:pt x="310186" y="316706"/>
                  </a:cubicBezTo>
                  <a:cubicBezTo>
                    <a:pt x="308184" y="321378"/>
                    <a:pt x="302754" y="323821"/>
                    <a:pt x="298279" y="326231"/>
                  </a:cubicBezTo>
                  <a:cubicBezTo>
                    <a:pt x="286468" y="332591"/>
                    <a:pt x="279297" y="333361"/>
                    <a:pt x="267323" y="335756"/>
                  </a:cubicBezTo>
                  <a:cubicBezTo>
                    <a:pt x="251448" y="343694"/>
                    <a:pt x="259386" y="337344"/>
                    <a:pt x="248273" y="359569"/>
                  </a:cubicBezTo>
                  <a:lnTo>
                    <a:pt x="248273" y="359569"/>
                  </a:lnTo>
                  <a:cubicBezTo>
                    <a:pt x="233811" y="371138"/>
                    <a:pt x="241298" y="367861"/>
                    <a:pt x="226842" y="371475"/>
                  </a:cubicBezTo>
                  <a:cubicBezTo>
                    <a:pt x="224461" y="373856"/>
                    <a:pt x="222438" y="376662"/>
                    <a:pt x="219698" y="378619"/>
                  </a:cubicBezTo>
                  <a:cubicBezTo>
                    <a:pt x="216809" y="380682"/>
                    <a:pt x="213183" y="381500"/>
                    <a:pt x="210173" y="383381"/>
                  </a:cubicBezTo>
                  <a:cubicBezTo>
                    <a:pt x="206807" y="385484"/>
                    <a:pt x="203877" y="388218"/>
                    <a:pt x="200648" y="390525"/>
                  </a:cubicBezTo>
                  <a:cubicBezTo>
                    <a:pt x="198319" y="392189"/>
                    <a:pt x="195631" y="393373"/>
                    <a:pt x="193504" y="395288"/>
                  </a:cubicBezTo>
                  <a:cubicBezTo>
                    <a:pt x="167953" y="418285"/>
                    <a:pt x="187721" y="407874"/>
                    <a:pt x="157786" y="419100"/>
                  </a:cubicBezTo>
                  <a:cubicBezTo>
                    <a:pt x="156198" y="415131"/>
                    <a:pt x="154148" y="411318"/>
                    <a:pt x="153023" y="407194"/>
                  </a:cubicBezTo>
                  <a:cubicBezTo>
                    <a:pt x="152033" y="403562"/>
                    <a:pt x="148636" y="378864"/>
                    <a:pt x="148261" y="376238"/>
                  </a:cubicBezTo>
                  <a:cubicBezTo>
                    <a:pt x="145880" y="341313"/>
                    <a:pt x="144024" y="306348"/>
                    <a:pt x="141117" y="271463"/>
                  </a:cubicBezTo>
                  <a:cubicBezTo>
                    <a:pt x="140845" y="268202"/>
                    <a:pt x="139446" y="265133"/>
                    <a:pt x="138736" y="261938"/>
                  </a:cubicBezTo>
                  <a:cubicBezTo>
                    <a:pt x="137858" y="257987"/>
                    <a:pt x="137281" y="253971"/>
                    <a:pt x="136354" y="250031"/>
                  </a:cubicBezTo>
                  <a:cubicBezTo>
                    <a:pt x="134105" y="240474"/>
                    <a:pt x="132316" y="230770"/>
                    <a:pt x="129211" y="221456"/>
                  </a:cubicBezTo>
                  <a:cubicBezTo>
                    <a:pt x="126079" y="212059"/>
                    <a:pt x="108131" y="184164"/>
                    <a:pt x="105398" y="180975"/>
                  </a:cubicBezTo>
                  <a:cubicBezTo>
                    <a:pt x="92979" y="166486"/>
                    <a:pt x="79101" y="153260"/>
                    <a:pt x="64917" y="140494"/>
                  </a:cubicBezTo>
                  <a:cubicBezTo>
                    <a:pt x="63051" y="138815"/>
                    <a:pt x="60264" y="138424"/>
                    <a:pt x="57773" y="138113"/>
                  </a:cubicBezTo>
                  <a:cubicBezTo>
                    <a:pt x="47504" y="136829"/>
                    <a:pt x="37136" y="136525"/>
                    <a:pt x="26817" y="135731"/>
                  </a:cubicBezTo>
                  <a:cubicBezTo>
                    <a:pt x="22054" y="134144"/>
                    <a:pt x="16786" y="133630"/>
                    <a:pt x="12529" y="130969"/>
                  </a:cubicBezTo>
                  <a:cubicBezTo>
                    <a:pt x="10102" y="129452"/>
                    <a:pt x="8561" y="127000"/>
                    <a:pt x="7767" y="126206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08" name="Freeform 185"/>
            <p:cNvSpPr>
              <a:spLocks/>
            </p:cNvSpPr>
            <p:nvPr/>
          </p:nvSpPr>
          <p:spPr bwMode="auto">
            <a:xfrm>
              <a:off x="436" y="1029"/>
              <a:ext cx="205" cy="164"/>
            </a:xfrm>
            <a:custGeom>
              <a:avLst/>
              <a:gdLst>
                <a:gd name="T0" fmla="*/ 0 w 308540"/>
                <a:gd name="T1" fmla="*/ 0 h 221587"/>
                <a:gd name="T2" fmla="*/ 0 w 308540"/>
                <a:gd name="T3" fmla="*/ 0 h 221587"/>
                <a:gd name="T4" fmla="*/ 0 w 308540"/>
                <a:gd name="T5" fmla="*/ 0 h 221587"/>
                <a:gd name="T6" fmla="*/ 0 w 308540"/>
                <a:gd name="T7" fmla="*/ 0 h 22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540"/>
                <a:gd name="T13" fmla="*/ 0 h 221587"/>
                <a:gd name="T14" fmla="*/ 308540 w 308540"/>
                <a:gd name="T15" fmla="*/ 221587 h 22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540" h="221587">
                  <a:moveTo>
                    <a:pt x="308540" y="196343"/>
                  </a:moveTo>
                  <a:cubicBezTo>
                    <a:pt x="280958" y="208965"/>
                    <a:pt x="253376" y="221587"/>
                    <a:pt x="207563" y="218782"/>
                  </a:cubicBezTo>
                  <a:cubicBezTo>
                    <a:pt x="161750" y="215977"/>
                    <a:pt x="67318" y="215978"/>
                    <a:pt x="33659" y="179514"/>
                  </a:cubicBezTo>
                  <a:cubicBezTo>
                    <a:pt x="0" y="143050"/>
                    <a:pt x="2805" y="71525"/>
                    <a:pt x="5610" y="0"/>
                  </a:cubicBezTo>
                </a:path>
              </a:pathLst>
            </a:custGeom>
            <a:noFill/>
            <a:ln w="25400" cap="flat" cmpd="sng" algn="ctr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186"/>
            <p:cNvSpPr/>
            <p:nvPr/>
          </p:nvSpPr>
          <p:spPr>
            <a:xfrm>
              <a:off x="485" y="1184"/>
              <a:ext cx="160" cy="202"/>
            </a:xfrm>
            <a:custGeom>
              <a:avLst/>
              <a:gdLst>
                <a:gd name="connsiteX0" fmla="*/ 252442 w 252442"/>
                <a:gd name="connsiteY0" fmla="*/ 0 h 319759"/>
                <a:gd name="connsiteX1" fmla="*/ 162685 w 252442"/>
                <a:gd name="connsiteY1" fmla="*/ 22439 h 319759"/>
                <a:gd name="connsiteX2" fmla="*/ 28049 w 252442"/>
                <a:gd name="connsiteY2" fmla="*/ 56098 h 319759"/>
                <a:gd name="connsiteX3" fmla="*/ 33659 w 252442"/>
                <a:gd name="connsiteY3" fmla="*/ 241222 h 319759"/>
                <a:gd name="connsiteX4" fmla="*/ 230003 w 252442"/>
                <a:gd name="connsiteY4" fmla="*/ 319759 h 3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42" h="319759">
                  <a:moveTo>
                    <a:pt x="252442" y="0"/>
                  </a:moveTo>
                  <a:lnTo>
                    <a:pt x="162685" y="22439"/>
                  </a:lnTo>
                  <a:cubicBezTo>
                    <a:pt x="125286" y="31789"/>
                    <a:pt x="49553" y="19634"/>
                    <a:pt x="28049" y="56098"/>
                  </a:cubicBezTo>
                  <a:cubicBezTo>
                    <a:pt x="6545" y="92562"/>
                    <a:pt x="0" y="197278"/>
                    <a:pt x="33659" y="241222"/>
                  </a:cubicBezTo>
                  <a:cubicBezTo>
                    <a:pt x="67318" y="285166"/>
                    <a:pt x="148660" y="302462"/>
                    <a:pt x="230003" y="319759"/>
                  </a:cubicBezTo>
                </a:path>
              </a:pathLst>
            </a:cu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187"/>
            <p:cNvSpPr/>
            <p:nvPr/>
          </p:nvSpPr>
          <p:spPr>
            <a:xfrm>
              <a:off x="211" y="1025"/>
              <a:ext cx="227" cy="177"/>
            </a:xfrm>
            <a:custGeom>
              <a:avLst/>
              <a:gdLst>
                <a:gd name="connsiteX0" fmla="*/ 353418 w 373987"/>
                <a:gd name="connsiteY0" fmla="*/ 0 h 300125"/>
                <a:gd name="connsiteX1" fmla="*/ 353418 w 373987"/>
                <a:gd name="connsiteY1" fmla="*/ 230002 h 300125"/>
                <a:gd name="connsiteX2" fmla="*/ 230002 w 373987"/>
                <a:gd name="connsiteY2" fmla="*/ 297320 h 300125"/>
                <a:gd name="connsiteX3" fmla="*/ 0 w 373987"/>
                <a:gd name="connsiteY3" fmla="*/ 246832 h 3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87" h="300125">
                  <a:moveTo>
                    <a:pt x="353418" y="0"/>
                  </a:moveTo>
                  <a:cubicBezTo>
                    <a:pt x="363702" y="90224"/>
                    <a:pt x="373987" y="180449"/>
                    <a:pt x="353418" y="230002"/>
                  </a:cubicBezTo>
                  <a:cubicBezTo>
                    <a:pt x="332849" y="279555"/>
                    <a:pt x="288905" y="294515"/>
                    <a:pt x="230002" y="297320"/>
                  </a:cubicBezTo>
                  <a:cubicBezTo>
                    <a:pt x="171099" y="300125"/>
                    <a:pt x="85549" y="273478"/>
                    <a:pt x="0" y="246832"/>
                  </a:cubicBezTo>
                </a:path>
              </a:pathLst>
            </a:custGeom>
            <a:ln w="50800">
              <a:solidFill>
                <a:srgbClr val="C30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88"/>
            <p:cNvSpPr/>
            <p:nvPr/>
          </p:nvSpPr>
          <p:spPr>
            <a:xfrm>
              <a:off x="195" y="1202"/>
              <a:ext cx="202" cy="216"/>
            </a:xfrm>
            <a:custGeom>
              <a:avLst/>
              <a:gdLst>
                <a:gd name="connsiteX0" fmla="*/ 0 w 320695"/>
                <a:gd name="connsiteY0" fmla="*/ 0 h 342198"/>
                <a:gd name="connsiteX1" fmla="*/ 280491 w 320695"/>
                <a:gd name="connsiteY1" fmla="*/ 50488 h 342198"/>
                <a:gd name="connsiteX2" fmla="*/ 241222 w 320695"/>
                <a:gd name="connsiteY2" fmla="*/ 218783 h 342198"/>
                <a:gd name="connsiteX3" fmla="*/ 78538 w 320695"/>
                <a:gd name="connsiteY3" fmla="*/ 342198 h 34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95" h="342198">
                  <a:moveTo>
                    <a:pt x="0" y="0"/>
                  </a:moveTo>
                  <a:cubicBezTo>
                    <a:pt x="120143" y="7012"/>
                    <a:pt x="240287" y="14024"/>
                    <a:pt x="280491" y="50488"/>
                  </a:cubicBezTo>
                  <a:cubicBezTo>
                    <a:pt x="320695" y="86952"/>
                    <a:pt x="274881" y="170165"/>
                    <a:pt x="241222" y="218783"/>
                  </a:cubicBezTo>
                  <a:cubicBezTo>
                    <a:pt x="207563" y="267401"/>
                    <a:pt x="143050" y="304799"/>
                    <a:pt x="78538" y="34219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89"/>
            <p:cNvSpPr/>
            <p:nvPr/>
          </p:nvSpPr>
          <p:spPr>
            <a:xfrm>
              <a:off x="262" y="1327"/>
              <a:ext cx="202" cy="169"/>
            </a:xfrm>
            <a:custGeom>
              <a:avLst/>
              <a:gdLst>
                <a:gd name="connsiteX0" fmla="*/ 0 w 319759"/>
                <a:gd name="connsiteY0" fmla="*/ 165490 h 266466"/>
                <a:gd name="connsiteX1" fmla="*/ 173904 w 319759"/>
                <a:gd name="connsiteY1" fmla="*/ 25244 h 266466"/>
                <a:gd name="connsiteX2" fmla="*/ 258051 w 319759"/>
                <a:gd name="connsiteY2" fmla="*/ 14025 h 266466"/>
                <a:gd name="connsiteX3" fmla="*/ 302930 w 319759"/>
                <a:gd name="connsiteY3" fmla="*/ 81343 h 266466"/>
                <a:gd name="connsiteX4" fmla="*/ 319759 w 319759"/>
                <a:gd name="connsiteY4" fmla="*/ 266466 h 2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59" h="266466">
                  <a:moveTo>
                    <a:pt x="0" y="165490"/>
                  </a:moveTo>
                  <a:cubicBezTo>
                    <a:pt x="65447" y="107989"/>
                    <a:pt x="130895" y="50488"/>
                    <a:pt x="173904" y="25244"/>
                  </a:cubicBezTo>
                  <a:cubicBezTo>
                    <a:pt x="216913" y="0"/>
                    <a:pt x="236547" y="4675"/>
                    <a:pt x="258051" y="14025"/>
                  </a:cubicBezTo>
                  <a:cubicBezTo>
                    <a:pt x="279555" y="23375"/>
                    <a:pt x="292645" y="39270"/>
                    <a:pt x="302930" y="81343"/>
                  </a:cubicBezTo>
                  <a:cubicBezTo>
                    <a:pt x="313215" y="123416"/>
                    <a:pt x="316487" y="194941"/>
                    <a:pt x="319759" y="266466"/>
                  </a:cubicBezTo>
                </a:path>
              </a:pathLst>
            </a:cu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227"/>
            <p:cNvSpPr/>
            <p:nvPr/>
          </p:nvSpPr>
          <p:spPr>
            <a:xfrm>
              <a:off x="364" y="1179"/>
              <a:ext cx="142" cy="1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14" name="TextBox 228"/>
            <p:cNvSpPr txBox="1">
              <a:spLocks noChangeArrowheads="1"/>
            </p:cNvSpPr>
            <p:nvPr/>
          </p:nvSpPr>
          <p:spPr bwMode="auto">
            <a:xfrm>
              <a:off x="295" y="1180"/>
              <a:ext cx="2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Calibri" pitchFamily="34" charset="0"/>
                </a:rPr>
                <a:t>THD</a:t>
              </a:r>
            </a:p>
          </p:txBody>
        </p:sp>
      </p:grpSp>
      <p:grpSp>
        <p:nvGrpSpPr>
          <p:cNvPr id="5142" name="Group 862"/>
          <p:cNvGrpSpPr>
            <a:grpSpLocks/>
          </p:cNvGrpSpPr>
          <p:nvPr/>
        </p:nvGrpSpPr>
        <p:grpSpPr bwMode="auto">
          <a:xfrm>
            <a:off x="279400" y="5556250"/>
            <a:ext cx="744538" cy="758825"/>
            <a:chOff x="192" y="1025"/>
            <a:chExt cx="469" cy="478"/>
          </a:xfrm>
        </p:grpSpPr>
        <p:sp>
          <p:nvSpPr>
            <p:cNvPr id="22" name="Oval 176"/>
            <p:cNvSpPr/>
            <p:nvPr/>
          </p:nvSpPr>
          <p:spPr>
            <a:xfrm>
              <a:off x="192" y="1025"/>
              <a:ext cx="469" cy="47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Freeform 182"/>
            <p:cNvSpPr/>
            <p:nvPr/>
          </p:nvSpPr>
          <p:spPr>
            <a:xfrm>
              <a:off x="389" y="1198"/>
              <a:ext cx="197" cy="285"/>
            </a:xfrm>
            <a:custGeom>
              <a:avLst/>
              <a:gdLst>
                <a:gd name="connsiteX0" fmla="*/ 7767 w 313328"/>
                <a:gd name="connsiteY0" fmla="*/ 126206 h 419100"/>
                <a:gd name="connsiteX1" fmla="*/ 7767 w 313328"/>
                <a:gd name="connsiteY1" fmla="*/ 126206 h 419100"/>
                <a:gd name="connsiteX2" fmla="*/ 12529 w 313328"/>
                <a:gd name="connsiteY2" fmla="*/ 30956 h 419100"/>
                <a:gd name="connsiteX3" fmla="*/ 29198 w 313328"/>
                <a:gd name="connsiteY3" fmla="*/ 9525 h 419100"/>
                <a:gd name="connsiteX4" fmla="*/ 38723 w 313328"/>
                <a:gd name="connsiteY4" fmla="*/ 2381 h 419100"/>
                <a:gd name="connsiteX5" fmla="*/ 50629 w 313328"/>
                <a:gd name="connsiteY5" fmla="*/ 0 h 419100"/>
                <a:gd name="connsiteX6" fmla="*/ 62536 w 313328"/>
                <a:gd name="connsiteY6" fmla="*/ 2381 h 419100"/>
                <a:gd name="connsiteX7" fmla="*/ 81586 w 313328"/>
                <a:gd name="connsiteY7" fmla="*/ 19050 h 419100"/>
                <a:gd name="connsiteX8" fmla="*/ 93492 w 313328"/>
                <a:gd name="connsiteY8" fmla="*/ 28575 h 419100"/>
                <a:gd name="connsiteX9" fmla="*/ 100636 w 313328"/>
                <a:gd name="connsiteY9" fmla="*/ 42863 h 419100"/>
                <a:gd name="connsiteX10" fmla="*/ 105398 w 313328"/>
                <a:gd name="connsiteY10" fmla="*/ 54769 h 419100"/>
                <a:gd name="connsiteX11" fmla="*/ 112542 w 313328"/>
                <a:gd name="connsiteY11" fmla="*/ 83344 h 419100"/>
                <a:gd name="connsiteX12" fmla="*/ 117304 w 313328"/>
                <a:gd name="connsiteY12" fmla="*/ 114300 h 419100"/>
                <a:gd name="connsiteX13" fmla="*/ 124448 w 313328"/>
                <a:gd name="connsiteY13" fmla="*/ 121444 h 419100"/>
                <a:gd name="connsiteX14" fmla="*/ 133973 w 313328"/>
                <a:gd name="connsiteY14" fmla="*/ 138113 h 419100"/>
                <a:gd name="connsiteX15" fmla="*/ 143498 w 313328"/>
                <a:gd name="connsiteY15" fmla="*/ 161925 h 419100"/>
                <a:gd name="connsiteX16" fmla="*/ 153023 w 313328"/>
                <a:gd name="connsiteY16" fmla="*/ 183356 h 419100"/>
                <a:gd name="connsiteX17" fmla="*/ 162548 w 313328"/>
                <a:gd name="connsiteY17" fmla="*/ 219075 h 419100"/>
                <a:gd name="connsiteX18" fmla="*/ 167311 w 313328"/>
                <a:gd name="connsiteY18" fmla="*/ 233363 h 419100"/>
                <a:gd name="connsiteX19" fmla="*/ 176836 w 313328"/>
                <a:gd name="connsiteY19" fmla="*/ 240506 h 419100"/>
                <a:gd name="connsiteX20" fmla="*/ 207792 w 313328"/>
                <a:gd name="connsiteY20" fmla="*/ 250031 h 419100"/>
                <a:gd name="connsiteX21" fmla="*/ 238748 w 313328"/>
                <a:gd name="connsiteY21" fmla="*/ 252413 h 419100"/>
                <a:gd name="connsiteX22" fmla="*/ 262561 w 313328"/>
                <a:gd name="connsiteY22" fmla="*/ 259556 h 419100"/>
                <a:gd name="connsiteX23" fmla="*/ 293517 w 313328"/>
                <a:gd name="connsiteY23" fmla="*/ 264319 h 419100"/>
                <a:gd name="connsiteX24" fmla="*/ 307804 w 313328"/>
                <a:gd name="connsiteY24" fmla="*/ 276225 h 419100"/>
                <a:gd name="connsiteX25" fmla="*/ 310186 w 313328"/>
                <a:gd name="connsiteY25" fmla="*/ 285750 h 419100"/>
                <a:gd name="connsiteX26" fmla="*/ 312567 w 313328"/>
                <a:gd name="connsiteY26" fmla="*/ 292894 h 419100"/>
                <a:gd name="connsiteX27" fmla="*/ 310186 w 313328"/>
                <a:gd name="connsiteY27" fmla="*/ 316706 h 419100"/>
                <a:gd name="connsiteX28" fmla="*/ 298279 w 313328"/>
                <a:gd name="connsiteY28" fmla="*/ 326231 h 419100"/>
                <a:gd name="connsiteX29" fmla="*/ 267323 w 313328"/>
                <a:gd name="connsiteY29" fmla="*/ 335756 h 419100"/>
                <a:gd name="connsiteX30" fmla="*/ 248273 w 313328"/>
                <a:gd name="connsiteY30" fmla="*/ 359569 h 419100"/>
                <a:gd name="connsiteX31" fmla="*/ 248273 w 313328"/>
                <a:gd name="connsiteY31" fmla="*/ 359569 h 419100"/>
                <a:gd name="connsiteX32" fmla="*/ 226842 w 313328"/>
                <a:gd name="connsiteY32" fmla="*/ 371475 h 419100"/>
                <a:gd name="connsiteX33" fmla="*/ 219698 w 313328"/>
                <a:gd name="connsiteY33" fmla="*/ 378619 h 419100"/>
                <a:gd name="connsiteX34" fmla="*/ 210173 w 313328"/>
                <a:gd name="connsiteY34" fmla="*/ 383381 h 419100"/>
                <a:gd name="connsiteX35" fmla="*/ 200648 w 313328"/>
                <a:gd name="connsiteY35" fmla="*/ 390525 h 419100"/>
                <a:gd name="connsiteX36" fmla="*/ 193504 w 313328"/>
                <a:gd name="connsiteY36" fmla="*/ 395288 h 419100"/>
                <a:gd name="connsiteX37" fmla="*/ 157786 w 313328"/>
                <a:gd name="connsiteY37" fmla="*/ 419100 h 419100"/>
                <a:gd name="connsiteX38" fmla="*/ 153023 w 313328"/>
                <a:gd name="connsiteY38" fmla="*/ 407194 h 419100"/>
                <a:gd name="connsiteX39" fmla="*/ 148261 w 313328"/>
                <a:gd name="connsiteY39" fmla="*/ 376238 h 419100"/>
                <a:gd name="connsiteX40" fmla="*/ 141117 w 313328"/>
                <a:gd name="connsiteY40" fmla="*/ 271463 h 419100"/>
                <a:gd name="connsiteX41" fmla="*/ 138736 w 313328"/>
                <a:gd name="connsiteY41" fmla="*/ 261938 h 419100"/>
                <a:gd name="connsiteX42" fmla="*/ 136354 w 313328"/>
                <a:gd name="connsiteY42" fmla="*/ 250031 h 419100"/>
                <a:gd name="connsiteX43" fmla="*/ 129211 w 313328"/>
                <a:gd name="connsiteY43" fmla="*/ 221456 h 419100"/>
                <a:gd name="connsiteX44" fmla="*/ 105398 w 313328"/>
                <a:gd name="connsiteY44" fmla="*/ 180975 h 419100"/>
                <a:gd name="connsiteX45" fmla="*/ 64917 w 313328"/>
                <a:gd name="connsiteY45" fmla="*/ 140494 h 419100"/>
                <a:gd name="connsiteX46" fmla="*/ 57773 w 313328"/>
                <a:gd name="connsiteY46" fmla="*/ 138113 h 419100"/>
                <a:gd name="connsiteX47" fmla="*/ 26817 w 313328"/>
                <a:gd name="connsiteY47" fmla="*/ 135731 h 419100"/>
                <a:gd name="connsiteX48" fmla="*/ 12529 w 313328"/>
                <a:gd name="connsiteY48" fmla="*/ 130969 h 419100"/>
                <a:gd name="connsiteX49" fmla="*/ 7767 w 313328"/>
                <a:gd name="connsiteY49" fmla="*/ 12620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3328" h="419100">
                  <a:moveTo>
                    <a:pt x="7767" y="126206"/>
                  </a:moveTo>
                  <a:lnTo>
                    <a:pt x="7767" y="126206"/>
                  </a:lnTo>
                  <a:cubicBezTo>
                    <a:pt x="1394" y="68855"/>
                    <a:pt x="0" y="93596"/>
                    <a:pt x="12529" y="30956"/>
                  </a:cubicBezTo>
                  <a:cubicBezTo>
                    <a:pt x="14693" y="20136"/>
                    <a:pt x="19439" y="18309"/>
                    <a:pt x="29198" y="9525"/>
                  </a:cubicBezTo>
                  <a:cubicBezTo>
                    <a:pt x="32148" y="6870"/>
                    <a:pt x="35096" y="3993"/>
                    <a:pt x="38723" y="2381"/>
                  </a:cubicBezTo>
                  <a:cubicBezTo>
                    <a:pt x="42421" y="737"/>
                    <a:pt x="46660" y="794"/>
                    <a:pt x="50629" y="0"/>
                  </a:cubicBezTo>
                  <a:cubicBezTo>
                    <a:pt x="54598" y="794"/>
                    <a:pt x="58916" y="571"/>
                    <a:pt x="62536" y="2381"/>
                  </a:cubicBezTo>
                  <a:cubicBezTo>
                    <a:pt x="70843" y="6535"/>
                    <a:pt x="74975" y="13265"/>
                    <a:pt x="81586" y="19050"/>
                  </a:cubicBezTo>
                  <a:cubicBezTo>
                    <a:pt x="85411" y="22397"/>
                    <a:pt x="89898" y="24981"/>
                    <a:pt x="93492" y="28575"/>
                  </a:cubicBezTo>
                  <a:cubicBezTo>
                    <a:pt x="98547" y="33631"/>
                    <a:pt x="98313" y="36668"/>
                    <a:pt x="100636" y="42863"/>
                  </a:cubicBezTo>
                  <a:cubicBezTo>
                    <a:pt x="102137" y="46865"/>
                    <a:pt x="104046" y="50714"/>
                    <a:pt x="105398" y="54769"/>
                  </a:cubicBezTo>
                  <a:cubicBezTo>
                    <a:pt x="108622" y="64441"/>
                    <a:pt x="110884" y="73397"/>
                    <a:pt x="112542" y="83344"/>
                  </a:cubicBezTo>
                  <a:cubicBezTo>
                    <a:pt x="114258" y="93642"/>
                    <a:pt x="114190" y="104335"/>
                    <a:pt x="117304" y="114300"/>
                  </a:cubicBezTo>
                  <a:cubicBezTo>
                    <a:pt x="118308" y="117514"/>
                    <a:pt x="122517" y="118685"/>
                    <a:pt x="124448" y="121444"/>
                  </a:cubicBezTo>
                  <a:cubicBezTo>
                    <a:pt x="128118" y="126687"/>
                    <a:pt x="130798" y="132557"/>
                    <a:pt x="133973" y="138113"/>
                  </a:cubicBezTo>
                  <a:cubicBezTo>
                    <a:pt x="138967" y="158093"/>
                    <a:pt x="132739" y="136106"/>
                    <a:pt x="143498" y="161925"/>
                  </a:cubicBezTo>
                  <a:cubicBezTo>
                    <a:pt x="152945" y="184596"/>
                    <a:pt x="143322" y="168805"/>
                    <a:pt x="153023" y="183356"/>
                  </a:cubicBezTo>
                  <a:cubicBezTo>
                    <a:pt x="156706" y="198086"/>
                    <a:pt x="158179" y="204876"/>
                    <a:pt x="162548" y="219075"/>
                  </a:cubicBezTo>
                  <a:cubicBezTo>
                    <a:pt x="164024" y="223873"/>
                    <a:pt x="164526" y="229186"/>
                    <a:pt x="167311" y="233363"/>
                  </a:cubicBezTo>
                  <a:cubicBezTo>
                    <a:pt x="169512" y="236665"/>
                    <a:pt x="173471" y="238403"/>
                    <a:pt x="176836" y="240506"/>
                  </a:cubicBezTo>
                  <a:cubicBezTo>
                    <a:pt x="186373" y="246466"/>
                    <a:pt x="196694" y="248863"/>
                    <a:pt x="207792" y="250031"/>
                  </a:cubicBezTo>
                  <a:cubicBezTo>
                    <a:pt x="218084" y="251115"/>
                    <a:pt x="228429" y="251619"/>
                    <a:pt x="238748" y="252413"/>
                  </a:cubicBezTo>
                  <a:cubicBezTo>
                    <a:pt x="246686" y="254794"/>
                    <a:pt x="254521" y="257546"/>
                    <a:pt x="262561" y="259556"/>
                  </a:cubicBezTo>
                  <a:cubicBezTo>
                    <a:pt x="266979" y="260661"/>
                    <a:pt x="289977" y="263813"/>
                    <a:pt x="293517" y="264319"/>
                  </a:cubicBezTo>
                  <a:cubicBezTo>
                    <a:pt x="298071" y="267355"/>
                    <a:pt x="304982" y="271286"/>
                    <a:pt x="307804" y="276225"/>
                  </a:cubicBezTo>
                  <a:cubicBezTo>
                    <a:pt x="309428" y="279067"/>
                    <a:pt x="309287" y="282603"/>
                    <a:pt x="310186" y="285750"/>
                  </a:cubicBezTo>
                  <a:cubicBezTo>
                    <a:pt x="310876" y="288164"/>
                    <a:pt x="311773" y="290513"/>
                    <a:pt x="312567" y="292894"/>
                  </a:cubicBezTo>
                  <a:cubicBezTo>
                    <a:pt x="311773" y="300831"/>
                    <a:pt x="313328" y="309374"/>
                    <a:pt x="310186" y="316706"/>
                  </a:cubicBezTo>
                  <a:cubicBezTo>
                    <a:pt x="308184" y="321378"/>
                    <a:pt x="302754" y="323821"/>
                    <a:pt x="298279" y="326231"/>
                  </a:cubicBezTo>
                  <a:cubicBezTo>
                    <a:pt x="286468" y="332591"/>
                    <a:pt x="279297" y="333361"/>
                    <a:pt x="267323" y="335756"/>
                  </a:cubicBezTo>
                  <a:cubicBezTo>
                    <a:pt x="251448" y="343694"/>
                    <a:pt x="259386" y="337344"/>
                    <a:pt x="248273" y="359569"/>
                  </a:cubicBezTo>
                  <a:lnTo>
                    <a:pt x="248273" y="359569"/>
                  </a:lnTo>
                  <a:cubicBezTo>
                    <a:pt x="233811" y="371138"/>
                    <a:pt x="241298" y="367861"/>
                    <a:pt x="226842" y="371475"/>
                  </a:cubicBezTo>
                  <a:cubicBezTo>
                    <a:pt x="224461" y="373856"/>
                    <a:pt x="222438" y="376662"/>
                    <a:pt x="219698" y="378619"/>
                  </a:cubicBezTo>
                  <a:cubicBezTo>
                    <a:pt x="216809" y="380682"/>
                    <a:pt x="213183" y="381500"/>
                    <a:pt x="210173" y="383381"/>
                  </a:cubicBezTo>
                  <a:cubicBezTo>
                    <a:pt x="206807" y="385484"/>
                    <a:pt x="203877" y="388218"/>
                    <a:pt x="200648" y="390525"/>
                  </a:cubicBezTo>
                  <a:cubicBezTo>
                    <a:pt x="198319" y="392189"/>
                    <a:pt x="195631" y="393373"/>
                    <a:pt x="193504" y="395288"/>
                  </a:cubicBezTo>
                  <a:cubicBezTo>
                    <a:pt x="167953" y="418285"/>
                    <a:pt x="187721" y="407874"/>
                    <a:pt x="157786" y="419100"/>
                  </a:cubicBezTo>
                  <a:cubicBezTo>
                    <a:pt x="156198" y="415131"/>
                    <a:pt x="154148" y="411318"/>
                    <a:pt x="153023" y="407194"/>
                  </a:cubicBezTo>
                  <a:cubicBezTo>
                    <a:pt x="152033" y="403562"/>
                    <a:pt x="148636" y="378864"/>
                    <a:pt x="148261" y="376238"/>
                  </a:cubicBezTo>
                  <a:cubicBezTo>
                    <a:pt x="145880" y="341313"/>
                    <a:pt x="144024" y="306348"/>
                    <a:pt x="141117" y="271463"/>
                  </a:cubicBezTo>
                  <a:cubicBezTo>
                    <a:pt x="140845" y="268202"/>
                    <a:pt x="139446" y="265133"/>
                    <a:pt x="138736" y="261938"/>
                  </a:cubicBezTo>
                  <a:cubicBezTo>
                    <a:pt x="137858" y="257987"/>
                    <a:pt x="137281" y="253971"/>
                    <a:pt x="136354" y="250031"/>
                  </a:cubicBezTo>
                  <a:cubicBezTo>
                    <a:pt x="134105" y="240474"/>
                    <a:pt x="132316" y="230770"/>
                    <a:pt x="129211" y="221456"/>
                  </a:cubicBezTo>
                  <a:cubicBezTo>
                    <a:pt x="126079" y="212059"/>
                    <a:pt x="108131" y="184164"/>
                    <a:pt x="105398" y="180975"/>
                  </a:cubicBezTo>
                  <a:cubicBezTo>
                    <a:pt x="92979" y="166486"/>
                    <a:pt x="79101" y="153260"/>
                    <a:pt x="64917" y="140494"/>
                  </a:cubicBezTo>
                  <a:cubicBezTo>
                    <a:pt x="63051" y="138815"/>
                    <a:pt x="60264" y="138424"/>
                    <a:pt x="57773" y="138113"/>
                  </a:cubicBezTo>
                  <a:cubicBezTo>
                    <a:pt x="47504" y="136829"/>
                    <a:pt x="37136" y="136525"/>
                    <a:pt x="26817" y="135731"/>
                  </a:cubicBezTo>
                  <a:cubicBezTo>
                    <a:pt x="22054" y="134144"/>
                    <a:pt x="16786" y="133630"/>
                    <a:pt x="12529" y="130969"/>
                  </a:cubicBezTo>
                  <a:cubicBezTo>
                    <a:pt x="10102" y="129452"/>
                    <a:pt x="8561" y="127000"/>
                    <a:pt x="7767" y="126206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99" name="Freeform 185"/>
            <p:cNvSpPr>
              <a:spLocks/>
            </p:cNvSpPr>
            <p:nvPr/>
          </p:nvSpPr>
          <p:spPr bwMode="auto">
            <a:xfrm>
              <a:off x="436" y="1029"/>
              <a:ext cx="205" cy="164"/>
            </a:xfrm>
            <a:custGeom>
              <a:avLst/>
              <a:gdLst>
                <a:gd name="T0" fmla="*/ 0 w 308540"/>
                <a:gd name="T1" fmla="*/ 0 h 221587"/>
                <a:gd name="T2" fmla="*/ 0 w 308540"/>
                <a:gd name="T3" fmla="*/ 0 h 221587"/>
                <a:gd name="T4" fmla="*/ 0 w 308540"/>
                <a:gd name="T5" fmla="*/ 0 h 221587"/>
                <a:gd name="T6" fmla="*/ 0 w 308540"/>
                <a:gd name="T7" fmla="*/ 0 h 22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540"/>
                <a:gd name="T13" fmla="*/ 0 h 221587"/>
                <a:gd name="T14" fmla="*/ 308540 w 308540"/>
                <a:gd name="T15" fmla="*/ 221587 h 22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540" h="221587">
                  <a:moveTo>
                    <a:pt x="308540" y="196343"/>
                  </a:moveTo>
                  <a:cubicBezTo>
                    <a:pt x="280958" y="208965"/>
                    <a:pt x="253376" y="221587"/>
                    <a:pt x="207563" y="218782"/>
                  </a:cubicBezTo>
                  <a:cubicBezTo>
                    <a:pt x="161750" y="215977"/>
                    <a:pt x="67318" y="215978"/>
                    <a:pt x="33659" y="179514"/>
                  </a:cubicBezTo>
                  <a:cubicBezTo>
                    <a:pt x="0" y="143050"/>
                    <a:pt x="2805" y="71525"/>
                    <a:pt x="5610" y="0"/>
                  </a:cubicBezTo>
                </a:path>
              </a:pathLst>
            </a:custGeom>
            <a:noFill/>
            <a:ln w="25400" cap="flat" cmpd="sng" algn="ctr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186"/>
            <p:cNvSpPr/>
            <p:nvPr/>
          </p:nvSpPr>
          <p:spPr>
            <a:xfrm>
              <a:off x="485" y="1184"/>
              <a:ext cx="160" cy="202"/>
            </a:xfrm>
            <a:custGeom>
              <a:avLst/>
              <a:gdLst>
                <a:gd name="connsiteX0" fmla="*/ 252442 w 252442"/>
                <a:gd name="connsiteY0" fmla="*/ 0 h 319759"/>
                <a:gd name="connsiteX1" fmla="*/ 162685 w 252442"/>
                <a:gd name="connsiteY1" fmla="*/ 22439 h 319759"/>
                <a:gd name="connsiteX2" fmla="*/ 28049 w 252442"/>
                <a:gd name="connsiteY2" fmla="*/ 56098 h 319759"/>
                <a:gd name="connsiteX3" fmla="*/ 33659 w 252442"/>
                <a:gd name="connsiteY3" fmla="*/ 241222 h 319759"/>
                <a:gd name="connsiteX4" fmla="*/ 230003 w 252442"/>
                <a:gd name="connsiteY4" fmla="*/ 319759 h 3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42" h="319759">
                  <a:moveTo>
                    <a:pt x="252442" y="0"/>
                  </a:moveTo>
                  <a:lnTo>
                    <a:pt x="162685" y="22439"/>
                  </a:lnTo>
                  <a:cubicBezTo>
                    <a:pt x="125286" y="31789"/>
                    <a:pt x="49553" y="19634"/>
                    <a:pt x="28049" y="56098"/>
                  </a:cubicBezTo>
                  <a:cubicBezTo>
                    <a:pt x="6545" y="92562"/>
                    <a:pt x="0" y="197278"/>
                    <a:pt x="33659" y="241222"/>
                  </a:cubicBezTo>
                  <a:cubicBezTo>
                    <a:pt x="67318" y="285166"/>
                    <a:pt x="148660" y="302462"/>
                    <a:pt x="230003" y="319759"/>
                  </a:cubicBezTo>
                </a:path>
              </a:pathLst>
            </a:cu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187"/>
            <p:cNvSpPr/>
            <p:nvPr/>
          </p:nvSpPr>
          <p:spPr>
            <a:xfrm>
              <a:off x="211" y="1025"/>
              <a:ext cx="227" cy="177"/>
            </a:xfrm>
            <a:custGeom>
              <a:avLst/>
              <a:gdLst>
                <a:gd name="connsiteX0" fmla="*/ 353418 w 373987"/>
                <a:gd name="connsiteY0" fmla="*/ 0 h 300125"/>
                <a:gd name="connsiteX1" fmla="*/ 353418 w 373987"/>
                <a:gd name="connsiteY1" fmla="*/ 230002 h 300125"/>
                <a:gd name="connsiteX2" fmla="*/ 230002 w 373987"/>
                <a:gd name="connsiteY2" fmla="*/ 297320 h 300125"/>
                <a:gd name="connsiteX3" fmla="*/ 0 w 373987"/>
                <a:gd name="connsiteY3" fmla="*/ 246832 h 3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87" h="300125">
                  <a:moveTo>
                    <a:pt x="353418" y="0"/>
                  </a:moveTo>
                  <a:cubicBezTo>
                    <a:pt x="363702" y="90224"/>
                    <a:pt x="373987" y="180449"/>
                    <a:pt x="353418" y="230002"/>
                  </a:cubicBezTo>
                  <a:cubicBezTo>
                    <a:pt x="332849" y="279555"/>
                    <a:pt x="288905" y="294515"/>
                    <a:pt x="230002" y="297320"/>
                  </a:cubicBezTo>
                  <a:cubicBezTo>
                    <a:pt x="171099" y="300125"/>
                    <a:pt x="85549" y="273478"/>
                    <a:pt x="0" y="246832"/>
                  </a:cubicBezTo>
                </a:path>
              </a:pathLst>
            </a:custGeom>
            <a:ln w="50800">
              <a:solidFill>
                <a:srgbClr val="C30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188"/>
            <p:cNvSpPr/>
            <p:nvPr/>
          </p:nvSpPr>
          <p:spPr>
            <a:xfrm>
              <a:off x="195" y="1202"/>
              <a:ext cx="202" cy="216"/>
            </a:xfrm>
            <a:custGeom>
              <a:avLst/>
              <a:gdLst>
                <a:gd name="connsiteX0" fmla="*/ 0 w 320695"/>
                <a:gd name="connsiteY0" fmla="*/ 0 h 342198"/>
                <a:gd name="connsiteX1" fmla="*/ 280491 w 320695"/>
                <a:gd name="connsiteY1" fmla="*/ 50488 h 342198"/>
                <a:gd name="connsiteX2" fmla="*/ 241222 w 320695"/>
                <a:gd name="connsiteY2" fmla="*/ 218783 h 342198"/>
                <a:gd name="connsiteX3" fmla="*/ 78538 w 320695"/>
                <a:gd name="connsiteY3" fmla="*/ 342198 h 34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95" h="342198">
                  <a:moveTo>
                    <a:pt x="0" y="0"/>
                  </a:moveTo>
                  <a:cubicBezTo>
                    <a:pt x="120143" y="7012"/>
                    <a:pt x="240287" y="14024"/>
                    <a:pt x="280491" y="50488"/>
                  </a:cubicBezTo>
                  <a:cubicBezTo>
                    <a:pt x="320695" y="86952"/>
                    <a:pt x="274881" y="170165"/>
                    <a:pt x="241222" y="218783"/>
                  </a:cubicBezTo>
                  <a:cubicBezTo>
                    <a:pt x="207563" y="267401"/>
                    <a:pt x="143050" y="304799"/>
                    <a:pt x="78538" y="34219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189"/>
            <p:cNvSpPr/>
            <p:nvPr/>
          </p:nvSpPr>
          <p:spPr>
            <a:xfrm>
              <a:off x="262" y="1327"/>
              <a:ext cx="202" cy="169"/>
            </a:xfrm>
            <a:custGeom>
              <a:avLst/>
              <a:gdLst>
                <a:gd name="connsiteX0" fmla="*/ 0 w 319759"/>
                <a:gd name="connsiteY0" fmla="*/ 165490 h 266466"/>
                <a:gd name="connsiteX1" fmla="*/ 173904 w 319759"/>
                <a:gd name="connsiteY1" fmla="*/ 25244 h 266466"/>
                <a:gd name="connsiteX2" fmla="*/ 258051 w 319759"/>
                <a:gd name="connsiteY2" fmla="*/ 14025 h 266466"/>
                <a:gd name="connsiteX3" fmla="*/ 302930 w 319759"/>
                <a:gd name="connsiteY3" fmla="*/ 81343 h 266466"/>
                <a:gd name="connsiteX4" fmla="*/ 319759 w 319759"/>
                <a:gd name="connsiteY4" fmla="*/ 266466 h 2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59" h="266466">
                  <a:moveTo>
                    <a:pt x="0" y="165490"/>
                  </a:moveTo>
                  <a:cubicBezTo>
                    <a:pt x="65447" y="107989"/>
                    <a:pt x="130895" y="50488"/>
                    <a:pt x="173904" y="25244"/>
                  </a:cubicBezTo>
                  <a:cubicBezTo>
                    <a:pt x="216913" y="0"/>
                    <a:pt x="236547" y="4675"/>
                    <a:pt x="258051" y="14025"/>
                  </a:cubicBezTo>
                  <a:cubicBezTo>
                    <a:pt x="279555" y="23375"/>
                    <a:pt x="292645" y="39270"/>
                    <a:pt x="302930" y="81343"/>
                  </a:cubicBezTo>
                  <a:cubicBezTo>
                    <a:pt x="313215" y="123416"/>
                    <a:pt x="316487" y="194941"/>
                    <a:pt x="319759" y="266466"/>
                  </a:cubicBezTo>
                </a:path>
              </a:pathLst>
            </a:cu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27"/>
            <p:cNvSpPr/>
            <p:nvPr/>
          </p:nvSpPr>
          <p:spPr>
            <a:xfrm>
              <a:off x="364" y="1179"/>
              <a:ext cx="142" cy="1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05" name="TextBox 228"/>
            <p:cNvSpPr txBox="1">
              <a:spLocks noChangeArrowheads="1"/>
            </p:cNvSpPr>
            <p:nvPr/>
          </p:nvSpPr>
          <p:spPr bwMode="auto">
            <a:xfrm>
              <a:off x="295" y="1180"/>
              <a:ext cx="2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Calibri" pitchFamily="34" charset="0"/>
                </a:rPr>
                <a:t>SUM</a:t>
              </a:r>
            </a:p>
          </p:txBody>
        </p:sp>
      </p:grpSp>
      <p:grpSp>
        <p:nvGrpSpPr>
          <p:cNvPr id="5143" name="Group 872"/>
          <p:cNvGrpSpPr>
            <a:grpSpLocks/>
          </p:cNvGrpSpPr>
          <p:nvPr/>
        </p:nvGrpSpPr>
        <p:grpSpPr bwMode="auto">
          <a:xfrm>
            <a:off x="268288" y="4567238"/>
            <a:ext cx="744537" cy="758825"/>
            <a:chOff x="192" y="1025"/>
            <a:chExt cx="469" cy="478"/>
          </a:xfrm>
        </p:grpSpPr>
        <p:sp>
          <p:nvSpPr>
            <p:cNvPr id="30" name="Oval 176"/>
            <p:cNvSpPr/>
            <p:nvPr/>
          </p:nvSpPr>
          <p:spPr>
            <a:xfrm>
              <a:off x="192" y="1025"/>
              <a:ext cx="469" cy="47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Freeform 182"/>
            <p:cNvSpPr/>
            <p:nvPr/>
          </p:nvSpPr>
          <p:spPr>
            <a:xfrm>
              <a:off x="389" y="1198"/>
              <a:ext cx="197" cy="285"/>
            </a:xfrm>
            <a:custGeom>
              <a:avLst/>
              <a:gdLst>
                <a:gd name="connsiteX0" fmla="*/ 7767 w 313328"/>
                <a:gd name="connsiteY0" fmla="*/ 126206 h 419100"/>
                <a:gd name="connsiteX1" fmla="*/ 7767 w 313328"/>
                <a:gd name="connsiteY1" fmla="*/ 126206 h 419100"/>
                <a:gd name="connsiteX2" fmla="*/ 12529 w 313328"/>
                <a:gd name="connsiteY2" fmla="*/ 30956 h 419100"/>
                <a:gd name="connsiteX3" fmla="*/ 29198 w 313328"/>
                <a:gd name="connsiteY3" fmla="*/ 9525 h 419100"/>
                <a:gd name="connsiteX4" fmla="*/ 38723 w 313328"/>
                <a:gd name="connsiteY4" fmla="*/ 2381 h 419100"/>
                <a:gd name="connsiteX5" fmla="*/ 50629 w 313328"/>
                <a:gd name="connsiteY5" fmla="*/ 0 h 419100"/>
                <a:gd name="connsiteX6" fmla="*/ 62536 w 313328"/>
                <a:gd name="connsiteY6" fmla="*/ 2381 h 419100"/>
                <a:gd name="connsiteX7" fmla="*/ 81586 w 313328"/>
                <a:gd name="connsiteY7" fmla="*/ 19050 h 419100"/>
                <a:gd name="connsiteX8" fmla="*/ 93492 w 313328"/>
                <a:gd name="connsiteY8" fmla="*/ 28575 h 419100"/>
                <a:gd name="connsiteX9" fmla="*/ 100636 w 313328"/>
                <a:gd name="connsiteY9" fmla="*/ 42863 h 419100"/>
                <a:gd name="connsiteX10" fmla="*/ 105398 w 313328"/>
                <a:gd name="connsiteY10" fmla="*/ 54769 h 419100"/>
                <a:gd name="connsiteX11" fmla="*/ 112542 w 313328"/>
                <a:gd name="connsiteY11" fmla="*/ 83344 h 419100"/>
                <a:gd name="connsiteX12" fmla="*/ 117304 w 313328"/>
                <a:gd name="connsiteY12" fmla="*/ 114300 h 419100"/>
                <a:gd name="connsiteX13" fmla="*/ 124448 w 313328"/>
                <a:gd name="connsiteY13" fmla="*/ 121444 h 419100"/>
                <a:gd name="connsiteX14" fmla="*/ 133973 w 313328"/>
                <a:gd name="connsiteY14" fmla="*/ 138113 h 419100"/>
                <a:gd name="connsiteX15" fmla="*/ 143498 w 313328"/>
                <a:gd name="connsiteY15" fmla="*/ 161925 h 419100"/>
                <a:gd name="connsiteX16" fmla="*/ 153023 w 313328"/>
                <a:gd name="connsiteY16" fmla="*/ 183356 h 419100"/>
                <a:gd name="connsiteX17" fmla="*/ 162548 w 313328"/>
                <a:gd name="connsiteY17" fmla="*/ 219075 h 419100"/>
                <a:gd name="connsiteX18" fmla="*/ 167311 w 313328"/>
                <a:gd name="connsiteY18" fmla="*/ 233363 h 419100"/>
                <a:gd name="connsiteX19" fmla="*/ 176836 w 313328"/>
                <a:gd name="connsiteY19" fmla="*/ 240506 h 419100"/>
                <a:gd name="connsiteX20" fmla="*/ 207792 w 313328"/>
                <a:gd name="connsiteY20" fmla="*/ 250031 h 419100"/>
                <a:gd name="connsiteX21" fmla="*/ 238748 w 313328"/>
                <a:gd name="connsiteY21" fmla="*/ 252413 h 419100"/>
                <a:gd name="connsiteX22" fmla="*/ 262561 w 313328"/>
                <a:gd name="connsiteY22" fmla="*/ 259556 h 419100"/>
                <a:gd name="connsiteX23" fmla="*/ 293517 w 313328"/>
                <a:gd name="connsiteY23" fmla="*/ 264319 h 419100"/>
                <a:gd name="connsiteX24" fmla="*/ 307804 w 313328"/>
                <a:gd name="connsiteY24" fmla="*/ 276225 h 419100"/>
                <a:gd name="connsiteX25" fmla="*/ 310186 w 313328"/>
                <a:gd name="connsiteY25" fmla="*/ 285750 h 419100"/>
                <a:gd name="connsiteX26" fmla="*/ 312567 w 313328"/>
                <a:gd name="connsiteY26" fmla="*/ 292894 h 419100"/>
                <a:gd name="connsiteX27" fmla="*/ 310186 w 313328"/>
                <a:gd name="connsiteY27" fmla="*/ 316706 h 419100"/>
                <a:gd name="connsiteX28" fmla="*/ 298279 w 313328"/>
                <a:gd name="connsiteY28" fmla="*/ 326231 h 419100"/>
                <a:gd name="connsiteX29" fmla="*/ 267323 w 313328"/>
                <a:gd name="connsiteY29" fmla="*/ 335756 h 419100"/>
                <a:gd name="connsiteX30" fmla="*/ 248273 w 313328"/>
                <a:gd name="connsiteY30" fmla="*/ 359569 h 419100"/>
                <a:gd name="connsiteX31" fmla="*/ 248273 w 313328"/>
                <a:gd name="connsiteY31" fmla="*/ 359569 h 419100"/>
                <a:gd name="connsiteX32" fmla="*/ 226842 w 313328"/>
                <a:gd name="connsiteY32" fmla="*/ 371475 h 419100"/>
                <a:gd name="connsiteX33" fmla="*/ 219698 w 313328"/>
                <a:gd name="connsiteY33" fmla="*/ 378619 h 419100"/>
                <a:gd name="connsiteX34" fmla="*/ 210173 w 313328"/>
                <a:gd name="connsiteY34" fmla="*/ 383381 h 419100"/>
                <a:gd name="connsiteX35" fmla="*/ 200648 w 313328"/>
                <a:gd name="connsiteY35" fmla="*/ 390525 h 419100"/>
                <a:gd name="connsiteX36" fmla="*/ 193504 w 313328"/>
                <a:gd name="connsiteY36" fmla="*/ 395288 h 419100"/>
                <a:gd name="connsiteX37" fmla="*/ 157786 w 313328"/>
                <a:gd name="connsiteY37" fmla="*/ 419100 h 419100"/>
                <a:gd name="connsiteX38" fmla="*/ 153023 w 313328"/>
                <a:gd name="connsiteY38" fmla="*/ 407194 h 419100"/>
                <a:gd name="connsiteX39" fmla="*/ 148261 w 313328"/>
                <a:gd name="connsiteY39" fmla="*/ 376238 h 419100"/>
                <a:gd name="connsiteX40" fmla="*/ 141117 w 313328"/>
                <a:gd name="connsiteY40" fmla="*/ 271463 h 419100"/>
                <a:gd name="connsiteX41" fmla="*/ 138736 w 313328"/>
                <a:gd name="connsiteY41" fmla="*/ 261938 h 419100"/>
                <a:gd name="connsiteX42" fmla="*/ 136354 w 313328"/>
                <a:gd name="connsiteY42" fmla="*/ 250031 h 419100"/>
                <a:gd name="connsiteX43" fmla="*/ 129211 w 313328"/>
                <a:gd name="connsiteY43" fmla="*/ 221456 h 419100"/>
                <a:gd name="connsiteX44" fmla="*/ 105398 w 313328"/>
                <a:gd name="connsiteY44" fmla="*/ 180975 h 419100"/>
                <a:gd name="connsiteX45" fmla="*/ 64917 w 313328"/>
                <a:gd name="connsiteY45" fmla="*/ 140494 h 419100"/>
                <a:gd name="connsiteX46" fmla="*/ 57773 w 313328"/>
                <a:gd name="connsiteY46" fmla="*/ 138113 h 419100"/>
                <a:gd name="connsiteX47" fmla="*/ 26817 w 313328"/>
                <a:gd name="connsiteY47" fmla="*/ 135731 h 419100"/>
                <a:gd name="connsiteX48" fmla="*/ 12529 w 313328"/>
                <a:gd name="connsiteY48" fmla="*/ 130969 h 419100"/>
                <a:gd name="connsiteX49" fmla="*/ 7767 w 313328"/>
                <a:gd name="connsiteY49" fmla="*/ 12620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3328" h="419100">
                  <a:moveTo>
                    <a:pt x="7767" y="126206"/>
                  </a:moveTo>
                  <a:lnTo>
                    <a:pt x="7767" y="126206"/>
                  </a:lnTo>
                  <a:cubicBezTo>
                    <a:pt x="1394" y="68855"/>
                    <a:pt x="0" y="93596"/>
                    <a:pt x="12529" y="30956"/>
                  </a:cubicBezTo>
                  <a:cubicBezTo>
                    <a:pt x="14693" y="20136"/>
                    <a:pt x="19439" y="18309"/>
                    <a:pt x="29198" y="9525"/>
                  </a:cubicBezTo>
                  <a:cubicBezTo>
                    <a:pt x="32148" y="6870"/>
                    <a:pt x="35096" y="3993"/>
                    <a:pt x="38723" y="2381"/>
                  </a:cubicBezTo>
                  <a:cubicBezTo>
                    <a:pt x="42421" y="737"/>
                    <a:pt x="46660" y="794"/>
                    <a:pt x="50629" y="0"/>
                  </a:cubicBezTo>
                  <a:cubicBezTo>
                    <a:pt x="54598" y="794"/>
                    <a:pt x="58916" y="571"/>
                    <a:pt x="62536" y="2381"/>
                  </a:cubicBezTo>
                  <a:cubicBezTo>
                    <a:pt x="70843" y="6535"/>
                    <a:pt x="74975" y="13265"/>
                    <a:pt x="81586" y="19050"/>
                  </a:cubicBezTo>
                  <a:cubicBezTo>
                    <a:pt x="85411" y="22397"/>
                    <a:pt x="89898" y="24981"/>
                    <a:pt x="93492" y="28575"/>
                  </a:cubicBezTo>
                  <a:cubicBezTo>
                    <a:pt x="98547" y="33631"/>
                    <a:pt x="98313" y="36668"/>
                    <a:pt x="100636" y="42863"/>
                  </a:cubicBezTo>
                  <a:cubicBezTo>
                    <a:pt x="102137" y="46865"/>
                    <a:pt x="104046" y="50714"/>
                    <a:pt x="105398" y="54769"/>
                  </a:cubicBezTo>
                  <a:cubicBezTo>
                    <a:pt x="108622" y="64441"/>
                    <a:pt x="110884" y="73397"/>
                    <a:pt x="112542" y="83344"/>
                  </a:cubicBezTo>
                  <a:cubicBezTo>
                    <a:pt x="114258" y="93642"/>
                    <a:pt x="114190" y="104335"/>
                    <a:pt x="117304" y="114300"/>
                  </a:cubicBezTo>
                  <a:cubicBezTo>
                    <a:pt x="118308" y="117514"/>
                    <a:pt x="122517" y="118685"/>
                    <a:pt x="124448" y="121444"/>
                  </a:cubicBezTo>
                  <a:cubicBezTo>
                    <a:pt x="128118" y="126687"/>
                    <a:pt x="130798" y="132557"/>
                    <a:pt x="133973" y="138113"/>
                  </a:cubicBezTo>
                  <a:cubicBezTo>
                    <a:pt x="138967" y="158093"/>
                    <a:pt x="132739" y="136106"/>
                    <a:pt x="143498" y="161925"/>
                  </a:cubicBezTo>
                  <a:cubicBezTo>
                    <a:pt x="152945" y="184596"/>
                    <a:pt x="143322" y="168805"/>
                    <a:pt x="153023" y="183356"/>
                  </a:cubicBezTo>
                  <a:cubicBezTo>
                    <a:pt x="156706" y="198086"/>
                    <a:pt x="158179" y="204876"/>
                    <a:pt x="162548" y="219075"/>
                  </a:cubicBezTo>
                  <a:cubicBezTo>
                    <a:pt x="164024" y="223873"/>
                    <a:pt x="164526" y="229186"/>
                    <a:pt x="167311" y="233363"/>
                  </a:cubicBezTo>
                  <a:cubicBezTo>
                    <a:pt x="169512" y="236665"/>
                    <a:pt x="173471" y="238403"/>
                    <a:pt x="176836" y="240506"/>
                  </a:cubicBezTo>
                  <a:cubicBezTo>
                    <a:pt x="186373" y="246466"/>
                    <a:pt x="196694" y="248863"/>
                    <a:pt x="207792" y="250031"/>
                  </a:cubicBezTo>
                  <a:cubicBezTo>
                    <a:pt x="218084" y="251115"/>
                    <a:pt x="228429" y="251619"/>
                    <a:pt x="238748" y="252413"/>
                  </a:cubicBezTo>
                  <a:cubicBezTo>
                    <a:pt x="246686" y="254794"/>
                    <a:pt x="254521" y="257546"/>
                    <a:pt x="262561" y="259556"/>
                  </a:cubicBezTo>
                  <a:cubicBezTo>
                    <a:pt x="266979" y="260661"/>
                    <a:pt x="289977" y="263813"/>
                    <a:pt x="293517" y="264319"/>
                  </a:cubicBezTo>
                  <a:cubicBezTo>
                    <a:pt x="298071" y="267355"/>
                    <a:pt x="304982" y="271286"/>
                    <a:pt x="307804" y="276225"/>
                  </a:cubicBezTo>
                  <a:cubicBezTo>
                    <a:pt x="309428" y="279067"/>
                    <a:pt x="309287" y="282603"/>
                    <a:pt x="310186" y="285750"/>
                  </a:cubicBezTo>
                  <a:cubicBezTo>
                    <a:pt x="310876" y="288164"/>
                    <a:pt x="311773" y="290513"/>
                    <a:pt x="312567" y="292894"/>
                  </a:cubicBezTo>
                  <a:cubicBezTo>
                    <a:pt x="311773" y="300831"/>
                    <a:pt x="313328" y="309374"/>
                    <a:pt x="310186" y="316706"/>
                  </a:cubicBezTo>
                  <a:cubicBezTo>
                    <a:pt x="308184" y="321378"/>
                    <a:pt x="302754" y="323821"/>
                    <a:pt x="298279" y="326231"/>
                  </a:cubicBezTo>
                  <a:cubicBezTo>
                    <a:pt x="286468" y="332591"/>
                    <a:pt x="279297" y="333361"/>
                    <a:pt x="267323" y="335756"/>
                  </a:cubicBezTo>
                  <a:cubicBezTo>
                    <a:pt x="251448" y="343694"/>
                    <a:pt x="259386" y="337344"/>
                    <a:pt x="248273" y="359569"/>
                  </a:cubicBezTo>
                  <a:lnTo>
                    <a:pt x="248273" y="359569"/>
                  </a:lnTo>
                  <a:cubicBezTo>
                    <a:pt x="233811" y="371138"/>
                    <a:pt x="241298" y="367861"/>
                    <a:pt x="226842" y="371475"/>
                  </a:cubicBezTo>
                  <a:cubicBezTo>
                    <a:pt x="224461" y="373856"/>
                    <a:pt x="222438" y="376662"/>
                    <a:pt x="219698" y="378619"/>
                  </a:cubicBezTo>
                  <a:cubicBezTo>
                    <a:pt x="216809" y="380682"/>
                    <a:pt x="213183" y="381500"/>
                    <a:pt x="210173" y="383381"/>
                  </a:cubicBezTo>
                  <a:cubicBezTo>
                    <a:pt x="206807" y="385484"/>
                    <a:pt x="203877" y="388218"/>
                    <a:pt x="200648" y="390525"/>
                  </a:cubicBezTo>
                  <a:cubicBezTo>
                    <a:pt x="198319" y="392189"/>
                    <a:pt x="195631" y="393373"/>
                    <a:pt x="193504" y="395288"/>
                  </a:cubicBezTo>
                  <a:cubicBezTo>
                    <a:pt x="167953" y="418285"/>
                    <a:pt x="187721" y="407874"/>
                    <a:pt x="157786" y="419100"/>
                  </a:cubicBezTo>
                  <a:cubicBezTo>
                    <a:pt x="156198" y="415131"/>
                    <a:pt x="154148" y="411318"/>
                    <a:pt x="153023" y="407194"/>
                  </a:cubicBezTo>
                  <a:cubicBezTo>
                    <a:pt x="152033" y="403562"/>
                    <a:pt x="148636" y="378864"/>
                    <a:pt x="148261" y="376238"/>
                  </a:cubicBezTo>
                  <a:cubicBezTo>
                    <a:pt x="145880" y="341313"/>
                    <a:pt x="144024" y="306348"/>
                    <a:pt x="141117" y="271463"/>
                  </a:cubicBezTo>
                  <a:cubicBezTo>
                    <a:pt x="140845" y="268202"/>
                    <a:pt x="139446" y="265133"/>
                    <a:pt x="138736" y="261938"/>
                  </a:cubicBezTo>
                  <a:cubicBezTo>
                    <a:pt x="137858" y="257987"/>
                    <a:pt x="137281" y="253971"/>
                    <a:pt x="136354" y="250031"/>
                  </a:cubicBezTo>
                  <a:cubicBezTo>
                    <a:pt x="134105" y="240474"/>
                    <a:pt x="132316" y="230770"/>
                    <a:pt x="129211" y="221456"/>
                  </a:cubicBezTo>
                  <a:cubicBezTo>
                    <a:pt x="126079" y="212059"/>
                    <a:pt x="108131" y="184164"/>
                    <a:pt x="105398" y="180975"/>
                  </a:cubicBezTo>
                  <a:cubicBezTo>
                    <a:pt x="92979" y="166486"/>
                    <a:pt x="79101" y="153260"/>
                    <a:pt x="64917" y="140494"/>
                  </a:cubicBezTo>
                  <a:cubicBezTo>
                    <a:pt x="63051" y="138815"/>
                    <a:pt x="60264" y="138424"/>
                    <a:pt x="57773" y="138113"/>
                  </a:cubicBezTo>
                  <a:cubicBezTo>
                    <a:pt x="47504" y="136829"/>
                    <a:pt x="37136" y="136525"/>
                    <a:pt x="26817" y="135731"/>
                  </a:cubicBezTo>
                  <a:cubicBezTo>
                    <a:pt x="22054" y="134144"/>
                    <a:pt x="16786" y="133630"/>
                    <a:pt x="12529" y="130969"/>
                  </a:cubicBezTo>
                  <a:cubicBezTo>
                    <a:pt x="10102" y="129452"/>
                    <a:pt x="8561" y="127000"/>
                    <a:pt x="7767" y="126206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90" name="Freeform 185"/>
            <p:cNvSpPr>
              <a:spLocks/>
            </p:cNvSpPr>
            <p:nvPr/>
          </p:nvSpPr>
          <p:spPr bwMode="auto">
            <a:xfrm>
              <a:off x="436" y="1029"/>
              <a:ext cx="205" cy="164"/>
            </a:xfrm>
            <a:custGeom>
              <a:avLst/>
              <a:gdLst>
                <a:gd name="T0" fmla="*/ 0 w 308540"/>
                <a:gd name="T1" fmla="*/ 0 h 221587"/>
                <a:gd name="T2" fmla="*/ 0 w 308540"/>
                <a:gd name="T3" fmla="*/ 0 h 221587"/>
                <a:gd name="T4" fmla="*/ 0 w 308540"/>
                <a:gd name="T5" fmla="*/ 0 h 221587"/>
                <a:gd name="T6" fmla="*/ 0 w 308540"/>
                <a:gd name="T7" fmla="*/ 0 h 22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540"/>
                <a:gd name="T13" fmla="*/ 0 h 221587"/>
                <a:gd name="T14" fmla="*/ 308540 w 308540"/>
                <a:gd name="T15" fmla="*/ 221587 h 22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540" h="221587">
                  <a:moveTo>
                    <a:pt x="308540" y="196343"/>
                  </a:moveTo>
                  <a:cubicBezTo>
                    <a:pt x="280958" y="208965"/>
                    <a:pt x="253376" y="221587"/>
                    <a:pt x="207563" y="218782"/>
                  </a:cubicBezTo>
                  <a:cubicBezTo>
                    <a:pt x="161750" y="215977"/>
                    <a:pt x="67318" y="215978"/>
                    <a:pt x="33659" y="179514"/>
                  </a:cubicBezTo>
                  <a:cubicBezTo>
                    <a:pt x="0" y="143050"/>
                    <a:pt x="2805" y="71525"/>
                    <a:pt x="5610" y="0"/>
                  </a:cubicBezTo>
                </a:path>
              </a:pathLst>
            </a:custGeom>
            <a:noFill/>
            <a:ln w="25400" cap="flat" cmpd="sng" algn="ctr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 186"/>
            <p:cNvSpPr/>
            <p:nvPr/>
          </p:nvSpPr>
          <p:spPr>
            <a:xfrm>
              <a:off x="485" y="1184"/>
              <a:ext cx="160" cy="202"/>
            </a:xfrm>
            <a:custGeom>
              <a:avLst/>
              <a:gdLst>
                <a:gd name="connsiteX0" fmla="*/ 252442 w 252442"/>
                <a:gd name="connsiteY0" fmla="*/ 0 h 319759"/>
                <a:gd name="connsiteX1" fmla="*/ 162685 w 252442"/>
                <a:gd name="connsiteY1" fmla="*/ 22439 h 319759"/>
                <a:gd name="connsiteX2" fmla="*/ 28049 w 252442"/>
                <a:gd name="connsiteY2" fmla="*/ 56098 h 319759"/>
                <a:gd name="connsiteX3" fmla="*/ 33659 w 252442"/>
                <a:gd name="connsiteY3" fmla="*/ 241222 h 319759"/>
                <a:gd name="connsiteX4" fmla="*/ 230003 w 252442"/>
                <a:gd name="connsiteY4" fmla="*/ 319759 h 3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42" h="319759">
                  <a:moveTo>
                    <a:pt x="252442" y="0"/>
                  </a:moveTo>
                  <a:lnTo>
                    <a:pt x="162685" y="22439"/>
                  </a:lnTo>
                  <a:cubicBezTo>
                    <a:pt x="125286" y="31789"/>
                    <a:pt x="49553" y="19634"/>
                    <a:pt x="28049" y="56098"/>
                  </a:cubicBezTo>
                  <a:cubicBezTo>
                    <a:pt x="6545" y="92562"/>
                    <a:pt x="0" y="197278"/>
                    <a:pt x="33659" y="241222"/>
                  </a:cubicBezTo>
                  <a:cubicBezTo>
                    <a:pt x="67318" y="285166"/>
                    <a:pt x="148660" y="302462"/>
                    <a:pt x="230003" y="319759"/>
                  </a:cubicBezTo>
                </a:path>
              </a:pathLst>
            </a:cu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Freeform 187"/>
            <p:cNvSpPr/>
            <p:nvPr/>
          </p:nvSpPr>
          <p:spPr>
            <a:xfrm>
              <a:off x="211" y="1025"/>
              <a:ext cx="227" cy="177"/>
            </a:xfrm>
            <a:custGeom>
              <a:avLst/>
              <a:gdLst>
                <a:gd name="connsiteX0" fmla="*/ 353418 w 373987"/>
                <a:gd name="connsiteY0" fmla="*/ 0 h 300125"/>
                <a:gd name="connsiteX1" fmla="*/ 353418 w 373987"/>
                <a:gd name="connsiteY1" fmla="*/ 230002 h 300125"/>
                <a:gd name="connsiteX2" fmla="*/ 230002 w 373987"/>
                <a:gd name="connsiteY2" fmla="*/ 297320 h 300125"/>
                <a:gd name="connsiteX3" fmla="*/ 0 w 373987"/>
                <a:gd name="connsiteY3" fmla="*/ 246832 h 3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87" h="300125">
                  <a:moveTo>
                    <a:pt x="353418" y="0"/>
                  </a:moveTo>
                  <a:cubicBezTo>
                    <a:pt x="363702" y="90224"/>
                    <a:pt x="373987" y="180449"/>
                    <a:pt x="353418" y="230002"/>
                  </a:cubicBezTo>
                  <a:cubicBezTo>
                    <a:pt x="332849" y="279555"/>
                    <a:pt x="288905" y="294515"/>
                    <a:pt x="230002" y="297320"/>
                  </a:cubicBezTo>
                  <a:cubicBezTo>
                    <a:pt x="171099" y="300125"/>
                    <a:pt x="85549" y="273478"/>
                    <a:pt x="0" y="246832"/>
                  </a:cubicBezTo>
                </a:path>
              </a:pathLst>
            </a:custGeom>
            <a:ln w="50800">
              <a:solidFill>
                <a:srgbClr val="C30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188"/>
            <p:cNvSpPr/>
            <p:nvPr/>
          </p:nvSpPr>
          <p:spPr>
            <a:xfrm>
              <a:off x="195" y="1202"/>
              <a:ext cx="202" cy="216"/>
            </a:xfrm>
            <a:custGeom>
              <a:avLst/>
              <a:gdLst>
                <a:gd name="connsiteX0" fmla="*/ 0 w 320695"/>
                <a:gd name="connsiteY0" fmla="*/ 0 h 342198"/>
                <a:gd name="connsiteX1" fmla="*/ 280491 w 320695"/>
                <a:gd name="connsiteY1" fmla="*/ 50488 h 342198"/>
                <a:gd name="connsiteX2" fmla="*/ 241222 w 320695"/>
                <a:gd name="connsiteY2" fmla="*/ 218783 h 342198"/>
                <a:gd name="connsiteX3" fmla="*/ 78538 w 320695"/>
                <a:gd name="connsiteY3" fmla="*/ 342198 h 34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95" h="342198">
                  <a:moveTo>
                    <a:pt x="0" y="0"/>
                  </a:moveTo>
                  <a:cubicBezTo>
                    <a:pt x="120143" y="7012"/>
                    <a:pt x="240287" y="14024"/>
                    <a:pt x="280491" y="50488"/>
                  </a:cubicBezTo>
                  <a:cubicBezTo>
                    <a:pt x="320695" y="86952"/>
                    <a:pt x="274881" y="170165"/>
                    <a:pt x="241222" y="218783"/>
                  </a:cubicBezTo>
                  <a:cubicBezTo>
                    <a:pt x="207563" y="267401"/>
                    <a:pt x="143050" y="304799"/>
                    <a:pt x="78538" y="34219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189"/>
            <p:cNvSpPr/>
            <p:nvPr/>
          </p:nvSpPr>
          <p:spPr>
            <a:xfrm>
              <a:off x="262" y="1327"/>
              <a:ext cx="202" cy="169"/>
            </a:xfrm>
            <a:custGeom>
              <a:avLst/>
              <a:gdLst>
                <a:gd name="connsiteX0" fmla="*/ 0 w 319759"/>
                <a:gd name="connsiteY0" fmla="*/ 165490 h 266466"/>
                <a:gd name="connsiteX1" fmla="*/ 173904 w 319759"/>
                <a:gd name="connsiteY1" fmla="*/ 25244 h 266466"/>
                <a:gd name="connsiteX2" fmla="*/ 258051 w 319759"/>
                <a:gd name="connsiteY2" fmla="*/ 14025 h 266466"/>
                <a:gd name="connsiteX3" fmla="*/ 302930 w 319759"/>
                <a:gd name="connsiteY3" fmla="*/ 81343 h 266466"/>
                <a:gd name="connsiteX4" fmla="*/ 319759 w 319759"/>
                <a:gd name="connsiteY4" fmla="*/ 266466 h 2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59" h="266466">
                  <a:moveTo>
                    <a:pt x="0" y="165490"/>
                  </a:moveTo>
                  <a:cubicBezTo>
                    <a:pt x="65447" y="107989"/>
                    <a:pt x="130895" y="50488"/>
                    <a:pt x="173904" y="25244"/>
                  </a:cubicBezTo>
                  <a:cubicBezTo>
                    <a:pt x="216913" y="0"/>
                    <a:pt x="236547" y="4675"/>
                    <a:pt x="258051" y="14025"/>
                  </a:cubicBezTo>
                  <a:cubicBezTo>
                    <a:pt x="279555" y="23375"/>
                    <a:pt x="292645" y="39270"/>
                    <a:pt x="302930" y="81343"/>
                  </a:cubicBezTo>
                  <a:cubicBezTo>
                    <a:pt x="313215" y="123416"/>
                    <a:pt x="316487" y="194941"/>
                    <a:pt x="319759" y="266466"/>
                  </a:cubicBezTo>
                </a:path>
              </a:pathLst>
            </a:cu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Oval 227"/>
            <p:cNvSpPr/>
            <p:nvPr/>
          </p:nvSpPr>
          <p:spPr>
            <a:xfrm>
              <a:off x="364" y="1179"/>
              <a:ext cx="142" cy="1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96" name="TextBox 228"/>
            <p:cNvSpPr txBox="1">
              <a:spLocks noChangeArrowheads="1"/>
            </p:cNvSpPr>
            <p:nvPr/>
          </p:nvSpPr>
          <p:spPr bwMode="auto">
            <a:xfrm>
              <a:off x="295" y="1180"/>
              <a:ext cx="2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Calibri" pitchFamily="34" charset="0"/>
                </a:rPr>
                <a:t>SPO</a:t>
              </a:r>
            </a:p>
          </p:txBody>
        </p:sp>
      </p:grpSp>
      <p:grpSp>
        <p:nvGrpSpPr>
          <p:cNvPr id="5144" name="Group 882"/>
          <p:cNvGrpSpPr>
            <a:grpSpLocks/>
          </p:cNvGrpSpPr>
          <p:nvPr/>
        </p:nvGrpSpPr>
        <p:grpSpPr bwMode="auto">
          <a:xfrm>
            <a:off x="263525" y="3627438"/>
            <a:ext cx="744538" cy="758825"/>
            <a:chOff x="192" y="1025"/>
            <a:chExt cx="469" cy="478"/>
          </a:xfrm>
        </p:grpSpPr>
        <p:sp>
          <p:nvSpPr>
            <p:cNvPr id="102" name="Oval 176"/>
            <p:cNvSpPr/>
            <p:nvPr/>
          </p:nvSpPr>
          <p:spPr>
            <a:xfrm>
              <a:off x="192" y="1025"/>
              <a:ext cx="469" cy="47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Freeform 182"/>
            <p:cNvSpPr/>
            <p:nvPr/>
          </p:nvSpPr>
          <p:spPr>
            <a:xfrm>
              <a:off x="389" y="1198"/>
              <a:ext cx="197" cy="285"/>
            </a:xfrm>
            <a:custGeom>
              <a:avLst/>
              <a:gdLst>
                <a:gd name="connsiteX0" fmla="*/ 7767 w 313328"/>
                <a:gd name="connsiteY0" fmla="*/ 126206 h 419100"/>
                <a:gd name="connsiteX1" fmla="*/ 7767 w 313328"/>
                <a:gd name="connsiteY1" fmla="*/ 126206 h 419100"/>
                <a:gd name="connsiteX2" fmla="*/ 12529 w 313328"/>
                <a:gd name="connsiteY2" fmla="*/ 30956 h 419100"/>
                <a:gd name="connsiteX3" fmla="*/ 29198 w 313328"/>
                <a:gd name="connsiteY3" fmla="*/ 9525 h 419100"/>
                <a:gd name="connsiteX4" fmla="*/ 38723 w 313328"/>
                <a:gd name="connsiteY4" fmla="*/ 2381 h 419100"/>
                <a:gd name="connsiteX5" fmla="*/ 50629 w 313328"/>
                <a:gd name="connsiteY5" fmla="*/ 0 h 419100"/>
                <a:gd name="connsiteX6" fmla="*/ 62536 w 313328"/>
                <a:gd name="connsiteY6" fmla="*/ 2381 h 419100"/>
                <a:gd name="connsiteX7" fmla="*/ 81586 w 313328"/>
                <a:gd name="connsiteY7" fmla="*/ 19050 h 419100"/>
                <a:gd name="connsiteX8" fmla="*/ 93492 w 313328"/>
                <a:gd name="connsiteY8" fmla="*/ 28575 h 419100"/>
                <a:gd name="connsiteX9" fmla="*/ 100636 w 313328"/>
                <a:gd name="connsiteY9" fmla="*/ 42863 h 419100"/>
                <a:gd name="connsiteX10" fmla="*/ 105398 w 313328"/>
                <a:gd name="connsiteY10" fmla="*/ 54769 h 419100"/>
                <a:gd name="connsiteX11" fmla="*/ 112542 w 313328"/>
                <a:gd name="connsiteY11" fmla="*/ 83344 h 419100"/>
                <a:gd name="connsiteX12" fmla="*/ 117304 w 313328"/>
                <a:gd name="connsiteY12" fmla="*/ 114300 h 419100"/>
                <a:gd name="connsiteX13" fmla="*/ 124448 w 313328"/>
                <a:gd name="connsiteY13" fmla="*/ 121444 h 419100"/>
                <a:gd name="connsiteX14" fmla="*/ 133973 w 313328"/>
                <a:gd name="connsiteY14" fmla="*/ 138113 h 419100"/>
                <a:gd name="connsiteX15" fmla="*/ 143498 w 313328"/>
                <a:gd name="connsiteY15" fmla="*/ 161925 h 419100"/>
                <a:gd name="connsiteX16" fmla="*/ 153023 w 313328"/>
                <a:gd name="connsiteY16" fmla="*/ 183356 h 419100"/>
                <a:gd name="connsiteX17" fmla="*/ 162548 w 313328"/>
                <a:gd name="connsiteY17" fmla="*/ 219075 h 419100"/>
                <a:gd name="connsiteX18" fmla="*/ 167311 w 313328"/>
                <a:gd name="connsiteY18" fmla="*/ 233363 h 419100"/>
                <a:gd name="connsiteX19" fmla="*/ 176836 w 313328"/>
                <a:gd name="connsiteY19" fmla="*/ 240506 h 419100"/>
                <a:gd name="connsiteX20" fmla="*/ 207792 w 313328"/>
                <a:gd name="connsiteY20" fmla="*/ 250031 h 419100"/>
                <a:gd name="connsiteX21" fmla="*/ 238748 w 313328"/>
                <a:gd name="connsiteY21" fmla="*/ 252413 h 419100"/>
                <a:gd name="connsiteX22" fmla="*/ 262561 w 313328"/>
                <a:gd name="connsiteY22" fmla="*/ 259556 h 419100"/>
                <a:gd name="connsiteX23" fmla="*/ 293517 w 313328"/>
                <a:gd name="connsiteY23" fmla="*/ 264319 h 419100"/>
                <a:gd name="connsiteX24" fmla="*/ 307804 w 313328"/>
                <a:gd name="connsiteY24" fmla="*/ 276225 h 419100"/>
                <a:gd name="connsiteX25" fmla="*/ 310186 w 313328"/>
                <a:gd name="connsiteY25" fmla="*/ 285750 h 419100"/>
                <a:gd name="connsiteX26" fmla="*/ 312567 w 313328"/>
                <a:gd name="connsiteY26" fmla="*/ 292894 h 419100"/>
                <a:gd name="connsiteX27" fmla="*/ 310186 w 313328"/>
                <a:gd name="connsiteY27" fmla="*/ 316706 h 419100"/>
                <a:gd name="connsiteX28" fmla="*/ 298279 w 313328"/>
                <a:gd name="connsiteY28" fmla="*/ 326231 h 419100"/>
                <a:gd name="connsiteX29" fmla="*/ 267323 w 313328"/>
                <a:gd name="connsiteY29" fmla="*/ 335756 h 419100"/>
                <a:gd name="connsiteX30" fmla="*/ 248273 w 313328"/>
                <a:gd name="connsiteY30" fmla="*/ 359569 h 419100"/>
                <a:gd name="connsiteX31" fmla="*/ 248273 w 313328"/>
                <a:gd name="connsiteY31" fmla="*/ 359569 h 419100"/>
                <a:gd name="connsiteX32" fmla="*/ 226842 w 313328"/>
                <a:gd name="connsiteY32" fmla="*/ 371475 h 419100"/>
                <a:gd name="connsiteX33" fmla="*/ 219698 w 313328"/>
                <a:gd name="connsiteY33" fmla="*/ 378619 h 419100"/>
                <a:gd name="connsiteX34" fmla="*/ 210173 w 313328"/>
                <a:gd name="connsiteY34" fmla="*/ 383381 h 419100"/>
                <a:gd name="connsiteX35" fmla="*/ 200648 w 313328"/>
                <a:gd name="connsiteY35" fmla="*/ 390525 h 419100"/>
                <a:gd name="connsiteX36" fmla="*/ 193504 w 313328"/>
                <a:gd name="connsiteY36" fmla="*/ 395288 h 419100"/>
                <a:gd name="connsiteX37" fmla="*/ 157786 w 313328"/>
                <a:gd name="connsiteY37" fmla="*/ 419100 h 419100"/>
                <a:gd name="connsiteX38" fmla="*/ 153023 w 313328"/>
                <a:gd name="connsiteY38" fmla="*/ 407194 h 419100"/>
                <a:gd name="connsiteX39" fmla="*/ 148261 w 313328"/>
                <a:gd name="connsiteY39" fmla="*/ 376238 h 419100"/>
                <a:gd name="connsiteX40" fmla="*/ 141117 w 313328"/>
                <a:gd name="connsiteY40" fmla="*/ 271463 h 419100"/>
                <a:gd name="connsiteX41" fmla="*/ 138736 w 313328"/>
                <a:gd name="connsiteY41" fmla="*/ 261938 h 419100"/>
                <a:gd name="connsiteX42" fmla="*/ 136354 w 313328"/>
                <a:gd name="connsiteY42" fmla="*/ 250031 h 419100"/>
                <a:gd name="connsiteX43" fmla="*/ 129211 w 313328"/>
                <a:gd name="connsiteY43" fmla="*/ 221456 h 419100"/>
                <a:gd name="connsiteX44" fmla="*/ 105398 w 313328"/>
                <a:gd name="connsiteY44" fmla="*/ 180975 h 419100"/>
                <a:gd name="connsiteX45" fmla="*/ 64917 w 313328"/>
                <a:gd name="connsiteY45" fmla="*/ 140494 h 419100"/>
                <a:gd name="connsiteX46" fmla="*/ 57773 w 313328"/>
                <a:gd name="connsiteY46" fmla="*/ 138113 h 419100"/>
                <a:gd name="connsiteX47" fmla="*/ 26817 w 313328"/>
                <a:gd name="connsiteY47" fmla="*/ 135731 h 419100"/>
                <a:gd name="connsiteX48" fmla="*/ 12529 w 313328"/>
                <a:gd name="connsiteY48" fmla="*/ 130969 h 419100"/>
                <a:gd name="connsiteX49" fmla="*/ 7767 w 313328"/>
                <a:gd name="connsiteY49" fmla="*/ 12620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3328" h="419100">
                  <a:moveTo>
                    <a:pt x="7767" y="126206"/>
                  </a:moveTo>
                  <a:lnTo>
                    <a:pt x="7767" y="126206"/>
                  </a:lnTo>
                  <a:cubicBezTo>
                    <a:pt x="1394" y="68855"/>
                    <a:pt x="0" y="93596"/>
                    <a:pt x="12529" y="30956"/>
                  </a:cubicBezTo>
                  <a:cubicBezTo>
                    <a:pt x="14693" y="20136"/>
                    <a:pt x="19439" y="18309"/>
                    <a:pt x="29198" y="9525"/>
                  </a:cubicBezTo>
                  <a:cubicBezTo>
                    <a:pt x="32148" y="6870"/>
                    <a:pt x="35096" y="3993"/>
                    <a:pt x="38723" y="2381"/>
                  </a:cubicBezTo>
                  <a:cubicBezTo>
                    <a:pt x="42421" y="737"/>
                    <a:pt x="46660" y="794"/>
                    <a:pt x="50629" y="0"/>
                  </a:cubicBezTo>
                  <a:cubicBezTo>
                    <a:pt x="54598" y="794"/>
                    <a:pt x="58916" y="571"/>
                    <a:pt x="62536" y="2381"/>
                  </a:cubicBezTo>
                  <a:cubicBezTo>
                    <a:pt x="70843" y="6535"/>
                    <a:pt x="74975" y="13265"/>
                    <a:pt x="81586" y="19050"/>
                  </a:cubicBezTo>
                  <a:cubicBezTo>
                    <a:pt x="85411" y="22397"/>
                    <a:pt x="89898" y="24981"/>
                    <a:pt x="93492" y="28575"/>
                  </a:cubicBezTo>
                  <a:cubicBezTo>
                    <a:pt x="98547" y="33631"/>
                    <a:pt x="98313" y="36668"/>
                    <a:pt x="100636" y="42863"/>
                  </a:cubicBezTo>
                  <a:cubicBezTo>
                    <a:pt x="102137" y="46865"/>
                    <a:pt x="104046" y="50714"/>
                    <a:pt x="105398" y="54769"/>
                  </a:cubicBezTo>
                  <a:cubicBezTo>
                    <a:pt x="108622" y="64441"/>
                    <a:pt x="110884" y="73397"/>
                    <a:pt x="112542" y="83344"/>
                  </a:cubicBezTo>
                  <a:cubicBezTo>
                    <a:pt x="114258" y="93642"/>
                    <a:pt x="114190" y="104335"/>
                    <a:pt x="117304" y="114300"/>
                  </a:cubicBezTo>
                  <a:cubicBezTo>
                    <a:pt x="118308" y="117514"/>
                    <a:pt x="122517" y="118685"/>
                    <a:pt x="124448" y="121444"/>
                  </a:cubicBezTo>
                  <a:cubicBezTo>
                    <a:pt x="128118" y="126687"/>
                    <a:pt x="130798" y="132557"/>
                    <a:pt x="133973" y="138113"/>
                  </a:cubicBezTo>
                  <a:cubicBezTo>
                    <a:pt x="138967" y="158093"/>
                    <a:pt x="132739" y="136106"/>
                    <a:pt x="143498" y="161925"/>
                  </a:cubicBezTo>
                  <a:cubicBezTo>
                    <a:pt x="152945" y="184596"/>
                    <a:pt x="143322" y="168805"/>
                    <a:pt x="153023" y="183356"/>
                  </a:cubicBezTo>
                  <a:cubicBezTo>
                    <a:pt x="156706" y="198086"/>
                    <a:pt x="158179" y="204876"/>
                    <a:pt x="162548" y="219075"/>
                  </a:cubicBezTo>
                  <a:cubicBezTo>
                    <a:pt x="164024" y="223873"/>
                    <a:pt x="164526" y="229186"/>
                    <a:pt x="167311" y="233363"/>
                  </a:cubicBezTo>
                  <a:cubicBezTo>
                    <a:pt x="169512" y="236665"/>
                    <a:pt x="173471" y="238403"/>
                    <a:pt x="176836" y="240506"/>
                  </a:cubicBezTo>
                  <a:cubicBezTo>
                    <a:pt x="186373" y="246466"/>
                    <a:pt x="196694" y="248863"/>
                    <a:pt x="207792" y="250031"/>
                  </a:cubicBezTo>
                  <a:cubicBezTo>
                    <a:pt x="218084" y="251115"/>
                    <a:pt x="228429" y="251619"/>
                    <a:pt x="238748" y="252413"/>
                  </a:cubicBezTo>
                  <a:cubicBezTo>
                    <a:pt x="246686" y="254794"/>
                    <a:pt x="254521" y="257546"/>
                    <a:pt x="262561" y="259556"/>
                  </a:cubicBezTo>
                  <a:cubicBezTo>
                    <a:pt x="266979" y="260661"/>
                    <a:pt x="289977" y="263813"/>
                    <a:pt x="293517" y="264319"/>
                  </a:cubicBezTo>
                  <a:cubicBezTo>
                    <a:pt x="298071" y="267355"/>
                    <a:pt x="304982" y="271286"/>
                    <a:pt x="307804" y="276225"/>
                  </a:cubicBezTo>
                  <a:cubicBezTo>
                    <a:pt x="309428" y="279067"/>
                    <a:pt x="309287" y="282603"/>
                    <a:pt x="310186" y="285750"/>
                  </a:cubicBezTo>
                  <a:cubicBezTo>
                    <a:pt x="310876" y="288164"/>
                    <a:pt x="311773" y="290513"/>
                    <a:pt x="312567" y="292894"/>
                  </a:cubicBezTo>
                  <a:cubicBezTo>
                    <a:pt x="311773" y="300831"/>
                    <a:pt x="313328" y="309374"/>
                    <a:pt x="310186" y="316706"/>
                  </a:cubicBezTo>
                  <a:cubicBezTo>
                    <a:pt x="308184" y="321378"/>
                    <a:pt x="302754" y="323821"/>
                    <a:pt x="298279" y="326231"/>
                  </a:cubicBezTo>
                  <a:cubicBezTo>
                    <a:pt x="286468" y="332591"/>
                    <a:pt x="279297" y="333361"/>
                    <a:pt x="267323" y="335756"/>
                  </a:cubicBezTo>
                  <a:cubicBezTo>
                    <a:pt x="251448" y="343694"/>
                    <a:pt x="259386" y="337344"/>
                    <a:pt x="248273" y="359569"/>
                  </a:cubicBezTo>
                  <a:lnTo>
                    <a:pt x="248273" y="359569"/>
                  </a:lnTo>
                  <a:cubicBezTo>
                    <a:pt x="233811" y="371138"/>
                    <a:pt x="241298" y="367861"/>
                    <a:pt x="226842" y="371475"/>
                  </a:cubicBezTo>
                  <a:cubicBezTo>
                    <a:pt x="224461" y="373856"/>
                    <a:pt x="222438" y="376662"/>
                    <a:pt x="219698" y="378619"/>
                  </a:cubicBezTo>
                  <a:cubicBezTo>
                    <a:pt x="216809" y="380682"/>
                    <a:pt x="213183" y="381500"/>
                    <a:pt x="210173" y="383381"/>
                  </a:cubicBezTo>
                  <a:cubicBezTo>
                    <a:pt x="206807" y="385484"/>
                    <a:pt x="203877" y="388218"/>
                    <a:pt x="200648" y="390525"/>
                  </a:cubicBezTo>
                  <a:cubicBezTo>
                    <a:pt x="198319" y="392189"/>
                    <a:pt x="195631" y="393373"/>
                    <a:pt x="193504" y="395288"/>
                  </a:cubicBezTo>
                  <a:cubicBezTo>
                    <a:pt x="167953" y="418285"/>
                    <a:pt x="187721" y="407874"/>
                    <a:pt x="157786" y="419100"/>
                  </a:cubicBezTo>
                  <a:cubicBezTo>
                    <a:pt x="156198" y="415131"/>
                    <a:pt x="154148" y="411318"/>
                    <a:pt x="153023" y="407194"/>
                  </a:cubicBezTo>
                  <a:cubicBezTo>
                    <a:pt x="152033" y="403562"/>
                    <a:pt x="148636" y="378864"/>
                    <a:pt x="148261" y="376238"/>
                  </a:cubicBezTo>
                  <a:cubicBezTo>
                    <a:pt x="145880" y="341313"/>
                    <a:pt x="144024" y="306348"/>
                    <a:pt x="141117" y="271463"/>
                  </a:cubicBezTo>
                  <a:cubicBezTo>
                    <a:pt x="140845" y="268202"/>
                    <a:pt x="139446" y="265133"/>
                    <a:pt x="138736" y="261938"/>
                  </a:cubicBezTo>
                  <a:cubicBezTo>
                    <a:pt x="137858" y="257987"/>
                    <a:pt x="137281" y="253971"/>
                    <a:pt x="136354" y="250031"/>
                  </a:cubicBezTo>
                  <a:cubicBezTo>
                    <a:pt x="134105" y="240474"/>
                    <a:pt x="132316" y="230770"/>
                    <a:pt x="129211" y="221456"/>
                  </a:cubicBezTo>
                  <a:cubicBezTo>
                    <a:pt x="126079" y="212059"/>
                    <a:pt x="108131" y="184164"/>
                    <a:pt x="105398" y="180975"/>
                  </a:cubicBezTo>
                  <a:cubicBezTo>
                    <a:pt x="92979" y="166486"/>
                    <a:pt x="79101" y="153260"/>
                    <a:pt x="64917" y="140494"/>
                  </a:cubicBezTo>
                  <a:cubicBezTo>
                    <a:pt x="63051" y="138815"/>
                    <a:pt x="60264" y="138424"/>
                    <a:pt x="57773" y="138113"/>
                  </a:cubicBezTo>
                  <a:cubicBezTo>
                    <a:pt x="47504" y="136829"/>
                    <a:pt x="37136" y="136525"/>
                    <a:pt x="26817" y="135731"/>
                  </a:cubicBezTo>
                  <a:cubicBezTo>
                    <a:pt x="22054" y="134144"/>
                    <a:pt x="16786" y="133630"/>
                    <a:pt x="12529" y="130969"/>
                  </a:cubicBezTo>
                  <a:cubicBezTo>
                    <a:pt x="10102" y="129452"/>
                    <a:pt x="8561" y="127000"/>
                    <a:pt x="7767" y="126206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81" name="Freeform 185"/>
            <p:cNvSpPr>
              <a:spLocks/>
            </p:cNvSpPr>
            <p:nvPr/>
          </p:nvSpPr>
          <p:spPr bwMode="auto">
            <a:xfrm>
              <a:off x="436" y="1029"/>
              <a:ext cx="205" cy="164"/>
            </a:xfrm>
            <a:custGeom>
              <a:avLst/>
              <a:gdLst>
                <a:gd name="T0" fmla="*/ 0 w 308540"/>
                <a:gd name="T1" fmla="*/ 0 h 221587"/>
                <a:gd name="T2" fmla="*/ 0 w 308540"/>
                <a:gd name="T3" fmla="*/ 0 h 221587"/>
                <a:gd name="T4" fmla="*/ 0 w 308540"/>
                <a:gd name="T5" fmla="*/ 0 h 221587"/>
                <a:gd name="T6" fmla="*/ 0 w 308540"/>
                <a:gd name="T7" fmla="*/ 0 h 22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540"/>
                <a:gd name="T13" fmla="*/ 0 h 221587"/>
                <a:gd name="T14" fmla="*/ 308540 w 308540"/>
                <a:gd name="T15" fmla="*/ 221587 h 22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540" h="221587">
                  <a:moveTo>
                    <a:pt x="308540" y="196343"/>
                  </a:moveTo>
                  <a:cubicBezTo>
                    <a:pt x="280958" y="208965"/>
                    <a:pt x="253376" y="221587"/>
                    <a:pt x="207563" y="218782"/>
                  </a:cubicBezTo>
                  <a:cubicBezTo>
                    <a:pt x="161750" y="215977"/>
                    <a:pt x="67318" y="215978"/>
                    <a:pt x="33659" y="179514"/>
                  </a:cubicBezTo>
                  <a:cubicBezTo>
                    <a:pt x="0" y="143050"/>
                    <a:pt x="2805" y="71525"/>
                    <a:pt x="5610" y="0"/>
                  </a:cubicBezTo>
                </a:path>
              </a:pathLst>
            </a:custGeom>
            <a:noFill/>
            <a:ln w="25400" cap="flat" cmpd="sng" algn="ctr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5" name="Freeform 186"/>
            <p:cNvSpPr/>
            <p:nvPr/>
          </p:nvSpPr>
          <p:spPr>
            <a:xfrm>
              <a:off x="485" y="1184"/>
              <a:ext cx="160" cy="202"/>
            </a:xfrm>
            <a:custGeom>
              <a:avLst/>
              <a:gdLst>
                <a:gd name="connsiteX0" fmla="*/ 252442 w 252442"/>
                <a:gd name="connsiteY0" fmla="*/ 0 h 319759"/>
                <a:gd name="connsiteX1" fmla="*/ 162685 w 252442"/>
                <a:gd name="connsiteY1" fmla="*/ 22439 h 319759"/>
                <a:gd name="connsiteX2" fmla="*/ 28049 w 252442"/>
                <a:gd name="connsiteY2" fmla="*/ 56098 h 319759"/>
                <a:gd name="connsiteX3" fmla="*/ 33659 w 252442"/>
                <a:gd name="connsiteY3" fmla="*/ 241222 h 319759"/>
                <a:gd name="connsiteX4" fmla="*/ 230003 w 252442"/>
                <a:gd name="connsiteY4" fmla="*/ 319759 h 3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42" h="319759">
                  <a:moveTo>
                    <a:pt x="252442" y="0"/>
                  </a:moveTo>
                  <a:lnTo>
                    <a:pt x="162685" y="22439"/>
                  </a:lnTo>
                  <a:cubicBezTo>
                    <a:pt x="125286" y="31789"/>
                    <a:pt x="49553" y="19634"/>
                    <a:pt x="28049" y="56098"/>
                  </a:cubicBezTo>
                  <a:cubicBezTo>
                    <a:pt x="6545" y="92562"/>
                    <a:pt x="0" y="197278"/>
                    <a:pt x="33659" y="241222"/>
                  </a:cubicBezTo>
                  <a:cubicBezTo>
                    <a:pt x="67318" y="285166"/>
                    <a:pt x="148660" y="302462"/>
                    <a:pt x="230003" y="319759"/>
                  </a:cubicBezTo>
                </a:path>
              </a:pathLst>
            </a:cu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" name="Freeform 187"/>
            <p:cNvSpPr/>
            <p:nvPr/>
          </p:nvSpPr>
          <p:spPr>
            <a:xfrm>
              <a:off x="211" y="1025"/>
              <a:ext cx="227" cy="177"/>
            </a:xfrm>
            <a:custGeom>
              <a:avLst/>
              <a:gdLst>
                <a:gd name="connsiteX0" fmla="*/ 353418 w 373987"/>
                <a:gd name="connsiteY0" fmla="*/ 0 h 300125"/>
                <a:gd name="connsiteX1" fmla="*/ 353418 w 373987"/>
                <a:gd name="connsiteY1" fmla="*/ 230002 h 300125"/>
                <a:gd name="connsiteX2" fmla="*/ 230002 w 373987"/>
                <a:gd name="connsiteY2" fmla="*/ 297320 h 300125"/>
                <a:gd name="connsiteX3" fmla="*/ 0 w 373987"/>
                <a:gd name="connsiteY3" fmla="*/ 246832 h 3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87" h="300125">
                  <a:moveTo>
                    <a:pt x="353418" y="0"/>
                  </a:moveTo>
                  <a:cubicBezTo>
                    <a:pt x="363702" y="90224"/>
                    <a:pt x="373987" y="180449"/>
                    <a:pt x="353418" y="230002"/>
                  </a:cubicBezTo>
                  <a:cubicBezTo>
                    <a:pt x="332849" y="279555"/>
                    <a:pt x="288905" y="294515"/>
                    <a:pt x="230002" y="297320"/>
                  </a:cubicBezTo>
                  <a:cubicBezTo>
                    <a:pt x="171099" y="300125"/>
                    <a:pt x="85549" y="273478"/>
                    <a:pt x="0" y="246832"/>
                  </a:cubicBezTo>
                </a:path>
              </a:pathLst>
            </a:custGeom>
            <a:ln w="50800">
              <a:solidFill>
                <a:srgbClr val="C30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Freeform 188"/>
            <p:cNvSpPr/>
            <p:nvPr/>
          </p:nvSpPr>
          <p:spPr>
            <a:xfrm>
              <a:off x="195" y="1202"/>
              <a:ext cx="202" cy="216"/>
            </a:xfrm>
            <a:custGeom>
              <a:avLst/>
              <a:gdLst>
                <a:gd name="connsiteX0" fmla="*/ 0 w 320695"/>
                <a:gd name="connsiteY0" fmla="*/ 0 h 342198"/>
                <a:gd name="connsiteX1" fmla="*/ 280491 w 320695"/>
                <a:gd name="connsiteY1" fmla="*/ 50488 h 342198"/>
                <a:gd name="connsiteX2" fmla="*/ 241222 w 320695"/>
                <a:gd name="connsiteY2" fmla="*/ 218783 h 342198"/>
                <a:gd name="connsiteX3" fmla="*/ 78538 w 320695"/>
                <a:gd name="connsiteY3" fmla="*/ 342198 h 34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95" h="342198">
                  <a:moveTo>
                    <a:pt x="0" y="0"/>
                  </a:moveTo>
                  <a:cubicBezTo>
                    <a:pt x="120143" y="7012"/>
                    <a:pt x="240287" y="14024"/>
                    <a:pt x="280491" y="50488"/>
                  </a:cubicBezTo>
                  <a:cubicBezTo>
                    <a:pt x="320695" y="86952"/>
                    <a:pt x="274881" y="170165"/>
                    <a:pt x="241222" y="218783"/>
                  </a:cubicBezTo>
                  <a:cubicBezTo>
                    <a:pt x="207563" y="267401"/>
                    <a:pt x="143050" y="304799"/>
                    <a:pt x="78538" y="34219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Freeform 189"/>
            <p:cNvSpPr/>
            <p:nvPr/>
          </p:nvSpPr>
          <p:spPr>
            <a:xfrm>
              <a:off x="262" y="1327"/>
              <a:ext cx="202" cy="169"/>
            </a:xfrm>
            <a:custGeom>
              <a:avLst/>
              <a:gdLst>
                <a:gd name="connsiteX0" fmla="*/ 0 w 319759"/>
                <a:gd name="connsiteY0" fmla="*/ 165490 h 266466"/>
                <a:gd name="connsiteX1" fmla="*/ 173904 w 319759"/>
                <a:gd name="connsiteY1" fmla="*/ 25244 h 266466"/>
                <a:gd name="connsiteX2" fmla="*/ 258051 w 319759"/>
                <a:gd name="connsiteY2" fmla="*/ 14025 h 266466"/>
                <a:gd name="connsiteX3" fmla="*/ 302930 w 319759"/>
                <a:gd name="connsiteY3" fmla="*/ 81343 h 266466"/>
                <a:gd name="connsiteX4" fmla="*/ 319759 w 319759"/>
                <a:gd name="connsiteY4" fmla="*/ 266466 h 2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59" h="266466">
                  <a:moveTo>
                    <a:pt x="0" y="165490"/>
                  </a:moveTo>
                  <a:cubicBezTo>
                    <a:pt x="65447" y="107989"/>
                    <a:pt x="130895" y="50488"/>
                    <a:pt x="173904" y="25244"/>
                  </a:cubicBezTo>
                  <a:cubicBezTo>
                    <a:pt x="216913" y="0"/>
                    <a:pt x="236547" y="4675"/>
                    <a:pt x="258051" y="14025"/>
                  </a:cubicBezTo>
                  <a:cubicBezTo>
                    <a:pt x="279555" y="23375"/>
                    <a:pt x="292645" y="39270"/>
                    <a:pt x="302930" y="81343"/>
                  </a:cubicBezTo>
                  <a:cubicBezTo>
                    <a:pt x="313215" y="123416"/>
                    <a:pt x="316487" y="194941"/>
                    <a:pt x="319759" y="266466"/>
                  </a:cubicBezTo>
                </a:path>
              </a:pathLst>
            </a:cu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Oval 227"/>
            <p:cNvSpPr/>
            <p:nvPr/>
          </p:nvSpPr>
          <p:spPr>
            <a:xfrm>
              <a:off x="364" y="1179"/>
              <a:ext cx="142" cy="1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87" name="TextBox 228"/>
            <p:cNvSpPr txBox="1">
              <a:spLocks noChangeArrowheads="1"/>
            </p:cNvSpPr>
            <p:nvPr/>
          </p:nvSpPr>
          <p:spPr bwMode="auto">
            <a:xfrm>
              <a:off x="295" y="1180"/>
              <a:ext cx="2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Calibri" pitchFamily="34" charset="0"/>
                </a:rPr>
                <a:t>SMO</a:t>
              </a:r>
            </a:p>
          </p:txBody>
        </p:sp>
      </p:grpSp>
      <p:grpSp>
        <p:nvGrpSpPr>
          <p:cNvPr id="5145" name="Group 892"/>
          <p:cNvGrpSpPr>
            <a:grpSpLocks/>
          </p:cNvGrpSpPr>
          <p:nvPr/>
        </p:nvGrpSpPr>
        <p:grpSpPr bwMode="auto">
          <a:xfrm>
            <a:off x="271463" y="2663825"/>
            <a:ext cx="744537" cy="758825"/>
            <a:chOff x="192" y="1025"/>
            <a:chExt cx="469" cy="478"/>
          </a:xfrm>
        </p:grpSpPr>
        <p:sp>
          <p:nvSpPr>
            <p:cNvPr id="111" name="Oval 176"/>
            <p:cNvSpPr/>
            <p:nvPr/>
          </p:nvSpPr>
          <p:spPr>
            <a:xfrm>
              <a:off x="192" y="1025"/>
              <a:ext cx="469" cy="47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Freeform 182"/>
            <p:cNvSpPr/>
            <p:nvPr/>
          </p:nvSpPr>
          <p:spPr>
            <a:xfrm>
              <a:off x="389" y="1198"/>
              <a:ext cx="197" cy="285"/>
            </a:xfrm>
            <a:custGeom>
              <a:avLst/>
              <a:gdLst>
                <a:gd name="connsiteX0" fmla="*/ 7767 w 313328"/>
                <a:gd name="connsiteY0" fmla="*/ 126206 h 419100"/>
                <a:gd name="connsiteX1" fmla="*/ 7767 w 313328"/>
                <a:gd name="connsiteY1" fmla="*/ 126206 h 419100"/>
                <a:gd name="connsiteX2" fmla="*/ 12529 w 313328"/>
                <a:gd name="connsiteY2" fmla="*/ 30956 h 419100"/>
                <a:gd name="connsiteX3" fmla="*/ 29198 w 313328"/>
                <a:gd name="connsiteY3" fmla="*/ 9525 h 419100"/>
                <a:gd name="connsiteX4" fmla="*/ 38723 w 313328"/>
                <a:gd name="connsiteY4" fmla="*/ 2381 h 419100"/>
                <a:gd name="connsiteX5" fmla="*/ 50629 w 313328"/>
                <a:gd name="connsiteY5" fmla="*/ 0 h 419100"/>
                <a:gd name="connsiteX6" fmla="*/ 62536 w 313328"/>
                <a:gd name="connsiteY6" fmla="*/ 2381 h 419100"/>
                <a:gd name="connsiteX7" fmla="*/ 81586 w 313328"/>
                <a:gd name="connsiteY7" fmla="*/ 19050 h 419100"/>
                <a:gd name="connsiteX8" fmla="*/ 93492 w 313328"/>
                <a:gd name="connsiteY8" fmla="*/ 28575 h 419100"/>
                <a:gd name="connsiteX9" fmla="*/ 100636 w 313328"/>
                <a:gd name="connsiteY9" fmla="*/ 42863 h 419100"/>
                <a:gd name="connsiteX10" fmla="*/ 105398 w 313328"/>
                <a:gd name="connsiteY10" fmla="*/ 54769 h 419100"/>
                <a:gd name="connsiteX11" fmla="*/ 112542 w 313328"/>
                <a:gd name="connsiteY11" fmla="*/ 83344 h 419100"/>
                <a:gd name="connsiteX12" fmla="*/ 117304 w 313328"/>
                <a:gd name="connsiteY12" fmla="*/ 114300 h 419100"/>
                <a:gd name="connsiteX13" fmla="*/ 124448 w 313328"/>
                <a:gd name="connsiteY13" fmla="*/ 121444 h 419100"/>
                <a:gd name="connsiteX14" fmla="*/ 133973 w 313328"/>
                <a:gd name="connsiteY14" fmla="*/ 138113 h 419100"/>
                <a:gd name="connsiteX15" fmla="*/ 143498 w 313328"/>
                <a:gd name="connsiteY15" fmla="*/ 161925 h 419100"/>
                <a:gd name="connsiteX16" fmla="*/ 153023 w 313328"/>
                <a:gd name="connsiteY16" fmla="*/ 183356 h 419100"/>
                <a:gd name="connsiteX17" fmla="*/ 162548 w 313328"/>
                <a:gd name="connsiteY17" fmla="*/ 219075 h 419100"/>
                <a:gd name="connsiteX18" fmla="*/ 167311 w 313328"/>
                <a:gd name="connsiteY18" fmla="*/ 233363 h 419100"/>
                <a:gd name="connsiteX19" fmla="*/ 176836 w 313328"/>
                <a:gd name="connsiteY19" fmla="*/ 240506 h 419100"/>
                <a:gd name="connsiteX20" fmla="*/ 207792 w 313328"/>
                <a:gd name="connsiteY20" fmla="*/ 250031 h 419100"/>
                <a:gd name="connsiteX21" fmla="*/ 238748 w 313328"/>
                <a:gd name="connsiteY21" fmla="*/ 252413 h 419100"/>
                <a:gd name="connsiteX22" fmla="*/ 262561 w 313328"/>
                <a:gd name="connsiteY22" fmla="*/ 259556 h 419100"/>
                <a:gd name="connsiteX23" fmla="*/ 293517 w 313328"/>
                <a:gd name="connsiteY23" fmla="*/ 264319 h 419100"/>
                <a:gd name="connsiteX24" fmla="*/ 307804 w 313328"/>
                <a:gd name="connsiteY24" fmla="*/ 276225 h 419100"/>
                <a:gd name="connsiteX25" fmla="*/ 310186 w 313328"/>
                <a:gd name="connsiteY25" fmla="*/ 285750 h 419100"/>
                <a:gd name="connsiteX26" fmla="*/ 312567 w 313328"/>
                <a:gd name="connsiteY26" fmla="*/ 292894 h 419100"/>
                <a:gd name="connsiteX27" fmla="*/ 310186 w 313328"/>
                <a:gd name="connsiteY27" fmla="*/ 316706 h 419100"/>
                <a:gd name="connsiteX28" fmla="*/ 298279 w 313328"/>
                <a:gd name="connsiteY28" fmla="*/ 326231 h 419100"/>
                <a:gd name="connsiteX29" fmla="*/ 267323 w 313328"/>
                <a:gd name="connsiteY29" fmla="*/ 335756 h 419100"/>
                <a:gd name="connsiteX30" fmla="*/ 248273 w 313328"/>
                <a:gd name="connsiteY30" fmla="*/ 359569 h 419100"/>
                <a:gd name="connsiteX31" fmla="*/ 248273 w 313328"/>
                <a:gd name="connsiteY31" fmla="*/ 359569 h 419100"/>
                <a:gd name="connsiteX32" fmla="*/ 226842 w 313328"/>
                <a:gd name="connsiteY32" fmla="*/ 371475 h 419100"/>
                <a:gd name="connsiteX33" fmla="*/ 219698 w 313328"/>
                <a:gd name="connsiteY33" fmla="*/ 378619 h 419100"/>
                <a:gd name="connsiteX34" fmla="*/ 210173 w 313328"/>
                <a:gd name="connsiteY34" fmla="*/ 383381 h 419100"/>
                <a:gd name="connsiteX35" fmla="*/ 200648 w 313328"/>
                <a:gd name="connsiteY35" fmla="*/ 390525 h 419100"/>
                <a:gd name="connsiteX36" fmla="*/ 193504 w 313328"/>
                <a:gd name="connsiteY36" fmla="*/ 395288 h 419100"/>
                <a:gd name="connsiteX37" fmla="*/ 157786 w 313328"/>
                <a:gd name="connsiteY37" fmla="*/ 419100 h 419100"/>
                <a:gd name="connsiteX38" fmla="*/ 153023 w 313328"/>
                <a:gd name="connsiteY38" fmla="*/ 407194 h 419100"/>
                <a:gd name="connsiteX39" fmla="*/ 148261 w 313328"/>
                <a:gd name="connsiteY39" fmla="*/ 376238 h 419100"/>
                <a:gd name="connsiteX40" fmla="*/ 141117 w 313328"/>
                <a:gd name="connsiteY40" fmla="*/ 271463 h 419100"/>
                <a:gd name="connsiteX41" fmla="*/ 138736 w 313328"/>
                <a:gd name="connsiteY41" fmla="*/ 261938 h 419100"/>
                <a:gd name="connsiteX42" fmla="*/ 136354 w 313328"/>
                <a:gd name="connsiteY42" fmla="*/ 250031 h 419100"/>
                <a:gd name="connsiteX43" fmla="*/ 129211 w 313328"/>
                <a:gd name="connsiteY43" fmla="*/ 221456 h 419100"/>
                <a:gd name="connsiteX44" fmla="*/ 105398 w 313328"/>
                <a:gd name="connsiteY44" fmla="*/ 180975 h 419100"/>
                <a:gd name="connsiteX45" fmla="*/ 64917 w 313328"/>
                <a:gd name="connsiteY45" fmla="*/ 140494 h 419100"/>
                <a:gd name="connsiteX46" fmla="*/ 57773 w 313328"/>
                <a:gd name="connsiteY46" fmla="*/ 138113 h 419100"/>
                <a:gd name="connsiteX47" fmla="*/ 26817 w 313328"/>
                <a:gd name="connsiteY47" fmla="*/ 135731 h 419100"/>
                <a:gd name="connsiteX48" fmla="*/ 12529 w 313328"/>
                <a:gd name="connsiteY48" fmla="*/ 130969 h 419100"/>
                <a:gd name="connsiteX49" fmla="*/ 7767 w 313328"/>
                <a:gd name="connsiteY49" fmla="*/ 12620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3328" h="419100">
                  <a:moveTo>
                    <a:pt x="7767" y="126206"/>
                  </a:moveTo>
                  <a:lnTo>
                    <a:pt x="7767" y="126206"/>
                  </a:lnTo>
                  <a:cubicBezTo>
                    <a:pt x="1394" y="68855"/>
                    <a:pt x="0" y="93596"/>
                    <a:pt x="12529" y="30956"/>
                  </a:cubicBezTo>
                  <a:cubicBezTo>
                    <a:pt x="14693" y="20136"/>
                    <a:pt x="19439" y="18309"/>
                    <a:pt x="29198" y="9525"/>
                  </a:cubicBezTo>
                  <a:cubicBezTo>
                    <a:pt x="32148" y="6870"/>
                    <a:pt x="35096" y="3993"/>
                    <a:pt x="38723" y="2381"/>
                  </a:cubicBezTo>
                  <a:cubicBezTo>
                    <a:pt x="42421" y="737"/>
                    <a:pt x="46660" y="794"/>
                    <a:pt x="50629" y="0"/>
                  </a:cubicBezTo>
                  <a:cubicBezTo>
                    <a:pt x="54598" y="794"/>
                    <a:pt x="58916" y="571"/>
                    <a:pt x="62536" y="2381"/>
                  </a:cubicBezTo>
                  <a:cubicBezTo>
                    <a:pt x="70843" y="6535"/>
                    <a:pt x="74975" y="13265"/>
                    <a:pt x="81586" y="19050"/>
                  </a:cubicBezTo>
                  <a:cubicBezTo>
                    <a:pt x="85411" y="22397"/>
                    <a:pt x="89898" y="24981"/>
                    <a:pt x="93492" y="28575"/>
                  </a:cubicBezTo>
                  <a:cubicBezTo>
                    <a:pt x="98547" y="33631"/>
                    <a:pt x="98313" y="36668"/>
                    <a:pt x="100636" y="42863"/>
                  </a:cubicBezTo>
                  <a:cubicBezTo>
                    <a:pt x="102137" y="46865"/>
                    <a:pt x="104046" y="50714"/>
                    <a:pt x="105398" y="54769"/>
                  </a:cubicBezTo>
                  <a:cubicBezTo>
                    <a:pt x="108622" y="64441"/>
                    <a:pt x="110884" y="73397"/>
                    <a:pt x="112542" y="83344"/>
                  </a:cubicBezTo>
                  <a:cubicBezTo>
                    <a:pt x="114258" y="93642"/>
                    <a:pt x="114190" y="104335"/>
                    <a:pt x="117304" y="114300"/>
                  </a:cubicBezTo>
                  <a:cubicBezTo>
                    <a:pt x="118308" y="117514"/>
                    <a:pt x="122517" y="118685"/>
                    <a:pt x="124448" y="121444"/>
                  </a:cubicBezTo>
                  <a:cubicBezTo>
                    <a:pt x="128118" y="126687"/>
                    <a:pt x="130798" y="132557"/>
                    <a:pt x="133973" y="138113"/>
                  </a:cubicBezTo>
                  <a:cubicBezTo>
                    <a:pt x="138967" y="158093"/>
                    <a:pt x="132739" y="136106"/>
                    <a:pt x="143498" y="161925"/>
                  </a:cubicBezTo>
                  <a:cubicBezTo>
                    <a:pt x="152945" y="184596"/>
                    <a:pt x="143322" y="168805"/>
                    <a:pt x="153023" y="183356"/>
                  </a:cubicBezTo>
                  <a:cubicBezTo>
                    <a:pt x="156706" y="198086"/>
                    <a:pt x="158179" y="204876"/>
                    <a:pt x="162548" y="219075"/>
                  </a:cubicBezTo>
                  <a:cubicBezTo>
                    <a:pt x="164024" y="223873"/>
                    <a:pt x="164526" y="229186"/>
                    <a:pt x="167311" y="233363"/>
                  </a:cubicBezTo>
                  <a:cubicBezTo>
                    <a:pt x="169512" y="236665"/>
                    <a:pt x="173471" y="238403"/>
                    <a:pt x="176836" y="240506"/>
                  </a:cubicBezTo>
                  <a:cubicBezTo>
                    <a:pt x="186373" y="246466"/>
                    <a:pt x="196694" y="248863"/>
                    <a:pt x="207792" y="250031"/>
                  </a:cubicBezTo>
                  <a:cubicBezTo>
                    <a:pt x="218084" y="251115"/>
                    <a:pt x="228429" y="251619"/>
                    <a:pt x="238748" y="252413"/>
                  </a:cubicBezTo>
                  <a:cubicBezTo>
                    <a:pt x="246686" y="254794"/>
                    <a:pt x="254521" y="257546"/>
                    <a:pt x="262561" y="259556"/>
                  </a:cubicBezTo>
                  <a:cubicBezTo>
                    <a:pt x="266979" y="260661"/>
                    <a:pt x="289977" y="263813"/>
                    <a:pt x="293517" y="264319"/>
                  </a:cubicBezTo>
                  <a:cubicBezTo>
                    <a:pt x="298071" y="267355"/>
                    <a:pt x="304982" y="271286"/>
                    <a:pt x="307804" y="276225"/>
                  </a:cubicBezTo>
                  <a:cubicBezTo>
                    <a:pt x="309428" y="279067"/>
                    <a:pt x="309287" y="282603"/>
                    <a:pt x="310186" y="285750"/>
                  </a:cubicBezTo>
                  <a:cubicBezTo>
                    <a:pt x="310876" y="288164"/>
                    <a:pt x="311773" y="290513"/>
                    <a:pt x="312567" y="292894"/>
                  </a:cubicBezTo>
                  <a:cubicBezTo>
                    <a:pt x="311773" y="300831"/>
                    <a:pt x="313328" y="309374"/>
                    <a:pt x="310186" y="316706"/>
                  </a:cubicBezTo>
                  <a:cubicBezTo>
                    <a:pt x="308184" y="321378"/>
                    <a:pt x="302754" y="323821"/>
                    <a:pt x="298279" y="326231"/>
                  </a:cubicBezTo>
                  <a:cubicBezTo>
                    <a:pt x="286468" y="332591"/>
                    <a:pt x="279297" y="333361"/>
                    <a:pt x="267323" y="335756"/>
                  </a:cubicBezTo>
                  <a:cubicBezTo>
                    <a:pt x="251448" y="343694"/>
                    <a:pt x="259386" y="337344"/>
                    <a:pt x="248273" y="359569"/>
                  </a:cubicBezTo>
                  <a:lnTo>
                    <a:pt x="248273" y="359569"/>
                  </a:lnTo>
                  <a:cubicBezTo>
                    <a:pt x="233811" y="371138"/>
                    <a:pt x="241298" y="367861"/>
                    <a:pt x="226842" y="371475"/>
                  </a:cubicBezTo>
                  <a:cubicBezTo>
                    <a:pt x="224461" y="373856"/>
                    <a:pt x="222438" y="376662"/>
                    <a:pt x="219698" y="378619"/>
                  </a:cubicBezTo>
                  <a:cubicBezTo>
                    <a:pt x="216809" y="380682"/>
                    <a:pt x="213183" y="381500"/>
                    <a:pt x="210173" y="383381"/>
                  </a:cubicBezTo>
                  <a:cubicBezTo>
                    <a:pt x="206807" y="385484"/>
                    <a:pt x="203877" y="388218"/>
                    <a:pt x="200648" y="390525"/>
                  </a:cubicBezTo>
                  <a:cubicBezTo>
                    <a:pt x="198319" y="392189"/>
                    <a:pt x="195631" y="393373"/>
                    <a:pt x="193504" y="395288"/>
                  </a:cubicBezTo>
                  <a:cubicBezTo>
                    <a:pt x="167953" y="418285"/>
                    <a:pt x="187721" y="407874"/>
                    <a:pt x="157786" y="419100"/>
                  </a:cubicBezTo>
                  <a:cubicBezTo>
                    <a:pt x="156198" y="415131"/>
                    <a:pt x="154148" y="411318"/>
                    <a:pt x="153023" y="407194"/>
                  </a:cubicBezTo>
                  <a:cubicBezTo>
                    <a:pt x="152033" y="403562"/>
                    <a:pt x="148636" y="378864"/>
                    <a:pt x="148261" y="376238"/>
                  </a:cubicBezTo>
                  <a:cubicBezTo>
                    <a:pt x="145880" y="341313"/>
                    <a:pt x="144024" y="306348"/>
                    <a:pt x="141117" y="271463"/>
                  </a:cubicBezTo>
                  <a:cubicBezTo>
                    <a:pt x="140845" y="268202"/>
                    <a:pt x="139446" y="265133"/>
                    <a:pt x="138736" y="261938"/>
                  </a:cubicBezTo>
                  <a:cubicBezTo>
                    <a:pt x="137858" y="257987"/>
                    <a:pt x="137281" y="253971"/>
                    <a:pt x="136354" y="250031"/>
                  </a:cubicBezTo>
                  <a:cubicBezTo>
                    <a:pt x="134105" y="240474"/>
                    <a:pt x="132316" y="230770"/>
                    <a:pt x="129211" y="221456"/>
                  </a:cubicBezTo>
                  <a:cubicBezTo>
                    <a:pt x="126079" y="212059"/>
                    <a:pt x="108131" y="184164"/>
                    <a:pt x="105398" y="180975"/>
                  </a:cubicBezTo>
                  <a:cubicBezTo>
                    <a:pt x="92979" y="166486"/>
                    <a:pt x="79101" y="153260"/>
                    <a:pt x="64917" y="140494"/>
                  </a:cubicBezTo>
                  <a:cubicBezTo>
                    <a:pt x="63051" y="138815"/>
                    <a:pt x="60264" y="138424"/>
                    <a:pt x="57773" y="138113"/>
                  </a:cubicBezTo>
                  <a:cubicBezTo>
                    <a:pt x="47504" y="136829"/>
                    <a:pt x="37136" y="136525"/>
                    <a:pt x="26817" y="135731"/>
                  </a:cubicBezTo>
                  <a:cubicBezTo>
                    <a:pt x="22054" y="134144"/>
                    <a:pt x="16786" y="133630"/>
                    <a:pt x="12529" y="130969"/>
                  </a:cubicBezTo>
                  <a:cubicBezTo>
                    <a:pt x="10102" y="129452"/>
                    <a:pt x="8561" y="127000"/>
                    <a:pt x="7767" y="126206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72" name="Freeform 185"/>
            <p:cNvSpPr>
              <a:spLocks/>
            </p:cNvSpPr>
            <p:nvPr/>
          </p:nvSpPr>
          <p:spPr bwMode="auto">
            <a:xfrm>
              <a:off x="436" y="1029"/>
              <a:ext cx="205" cy="164"/>
            </a:xfrm>
            <a:custGeom>
              <a:avLst/>
              <a:gdLst>
                <a:gd name="T0" fmla="*/ 0 w 308540"/>
                <a:gd name="T1" fmla="*/ 0 h 221587"/>
                <a:gd name="T2" fmla="*/ 0 w 308540"/>
                <a:gd name="T3" fmla="*/ 0 h 221587"/>
                <a:gd name="T4" fmla="*/ 0 w 308540"/>
                <a:gd name="T5" fmla="*/ 0 h 221587"/>
                <a:gd name="T6" fmla="*/ 0 w 308540"/>
                <a:gd name="T7" fmla="*/ 0 h 22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540"/>
                <a:gd name="T13" fmla="*/ 0 h 221587"/>
                <a:gd name="T14" fmla="*/ 308540 w 308540"/>
                <a:gd name="T15" fmla="*/ 221587 h 22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540" h="221587">
                  <a:moveTo>
                    <a:pt x="308540" y="196343"/>
                  </a:moveTo>
                  <a:cubicBezTo>
                    <a:pt x="280958" y="208965"/>
                    <a:pt x="253376" y="221587"/>
                    <a:pt x="207563" y="218782"/>
                  </a:cubicBezTo>
                  <a:cubicBezTo>
                    <a:pt x="161750" y="215977"/>
                    <a:pt x="67318" y="215978"/>
                    <a:pt x="33659" y="179514"/>
                  </a:cubicBezTo>
                  <a:cubicBezTo>
                    <a:pt x="0" y="143050"/>
                    <a:pt x="2805" y="71525"/>
                    <a:pt x="5610" y="0"/>
                  </a:cubicBezTo>
                </a:path>
              </a:pathLst>
            </a:custGeom>
            <a:noFill/>
            <a:ln w="25400" cap="flat" cmpd="sng" algn="ctr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4" name="Freeform 186"/>
            <p:cNvSpPr/>
            <p:nvPr/>
          </p:nvSpPr>
          <p:spPr>
            <a:xfrm>
              <a:off x="485" y="1184"/>
              <a:ext cx="160" cy="202"/>
            </a:xfrm>
            <a:custGeom>
              <a:avLst/>
              <a:gdLst>
                <a:gd name="connsiteX0" fmla="*/ 252442 w 252442"/>
                <a:gd name="connsiteY0" fmla="*/ 0 h 319759"/>
                <a:gd name="connsiteX1" fmla="*/ 162685 w 252442"/>
                <a:gd name="connsiteY1" fmla="*/ 22439 h 319759"/>
                <a:gd name="connsiteX2" fmla="*/ 28049 w 252442"/>
                <a:gd name="connsiteY2" fmla="*/ 56098 h 319759"/>
                <a:gd name="connsiteX3" fmla="*/ 33659 w 252442"/>
                <a:gd name="connsiteY3" fmla="*/ 241222 h 319759"/>
                <a:gd name="connsiteX4" fmla="*/ 230003 w 252442"/>
                <a:gd name="connsiteY4" fmla="*/ 319759 h 3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42" h="319759">
                  <a:moveTo>
                    <a:pt x="252442" y="0"/>
                  </a:moveTo>
                  <a:lnTo>
                    <a:pt x="162685" y="22439"/>
                  </a:lnTo>
                  <a:cubicBezTo>
                    <a:pt x="125286" y="31789"/>
                    <a:pt x="49553" y="19634"/>
                    <a:pt x="28049" y="56098"/>
                  </a:cubicBezTo>
                  <a:cubicBezTo>
                    <a:pt x="6545" y="92562"/>
                    <a:pt x="0" y="197278"/>
                    <a:pt x="33659" y="241222"/>
                  </a:cubicBezTo>
                  <a:cubicBezTo>
                    <a:pt x="67318" y="285166"/>
                    <a:pt x="148660" y="302462"/>
                    <a:pt x="230003" y="319759"/>
                  </a:cubicBezTo>
                </a:path>
              </a:pathLst>
            </a:cu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Freeform 187"/>
            <p:cNvSpPr/>
            <p:nvPr/>
          </p:nvSpPr>
          <p:spPr>
            <a:xfrm>
              <a:off x="211" y="1025"/>
              <a:ext cx="227" cy="177"/>
            </a:xfrm>
            <a:custGeom>
              <a:avLst/>
              <a:gdLst>
                <a:gd name="connsiteX0" fmla="*/ 353418 w 373987"/>
                <a:gd name="connsiteY0" fmla="*/ 0 h 300125"/>
                <a:gd name="connsiteX1" fmla="*/ 353418 w 373987"/>
                <a:gd name="connsiteY1" fmla="*/ 230002 h 300125"/>
                <a:gd name="connsiteX2" fmla="*/ 230002 w 373987"/>
                <a:gd name="connsiteY2" fmla="*/ 297320 h 300125"/>
                <a:gd name="connsiteX3" fmla="*/ 0 w 373987"/>
                <a:gd name="connsiteY3" fmla="*/ 246832 h 3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87" h="300125">
                  <a:moveTo>
                    <a:pt x="353418" y="0"/>
                  </a:moveTo>
                  <a:cubicBezTo>
                    <a:pt x="363702" y="90224"/>
                    <a:pt x="373987" y="180449"/>
                    <a:pt x="353418" y="230002"/>
                  </a:cubicBezTo>
                  <a:cubicBezTo>
                    <a:pt x="332849" y="279555"/>
                    <a:pt x="288905" y="294515"/>
                    <a:pt x="230002" y="297320"/>
                  </a:cubicBezTo>
                  <a:cubicBezTo>
                    <a:pt x="171099" y="300125"/>
                    <a:pt x="85549" y="273478"/>
                    <a:pt x="0" y="246832"/>
                  </a:cubicBezTo>
                </a:path>
              </a:pathLst>
            </a:custGeom>
            <a:ln w="50800">
              <a:solidFill>
                <a:srgbClr val="C30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Freeform 188"/>
            <p:cNvSpPr/>
            <p:nvPr/>
          </p:nvSpPr>
          <p:spPr>
            <a:xfrm>
              <a:off x="195" y="1202"/>
              <a:ext cx="202" cy="216"/>
            </a:xfrm>
            <a:custGeom>
              <a:avLst/>
              <a:gdLst>
                <a:gd name="connsiteX0" fmla="*/ 0 w 320695"/>
                <a:gd name="connsiteY0" fmla="*/ 0 h 342198"/>
                <a:gd name="connsiteX1" fmla="*/ 280491 w 320695"/>
                <a:gd name="connsiteY1" fmla="*/ 50488 h 342198"/>
                <a:gd name="connsiteX2" fmla="*/ 241222 w 320695"/>
                <a:gd name="connsiteY2" fmla="*/ 218783 h 342198"/>
                <a:gd name="connsiteX3" fmla="*/ 78538 w 320695"/>
                <a:gd name="connsiteY3" fmla="*/ 342198 h 34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95" h="342198">
                  <a:moveTo>
                    <a:pt x="0" y="0"/>
                  </a:moveTo>
                  <a:cubicBezTo>
                    <a:pt x="120143" y="7012"/>
                    <a:pt x="240287" y="14024"/>
                    <a:pt x="280491" y="50488"/>
                  </a:cubicBezTo>
                  <a:cubicBezTo>
                    <a:pt x="320695" y="86952"/>
                    <a:pt x="274881" y="170165"/>
                    <a:pt x="241222" y="218783"/>
                  </a:cubicBezTo>
                  <a:cubicBezTo>
                    <a:pt x="207563" y="267401"/>
                    <a:pt x="143050" y="304799"/>
                    <a:pt x="78538" y="34219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Freeform 189"/>
            <p:cNvSpPr/>
            <p:nvPr/>
          </p:nvSpPr>
          <p:spPr>
            <a:xfrm>
              <a:off x="262" y="1327"/>
              <a:ext cx="202" cy="169"/>
            </a:xfrm>
            <a:custGeom>
              <a:avLst/>
              <a:gdLst>
                <a:gd name="connsiteX0" fmla="*/ 0 w 319759"/>
                <a:gd name="connsiteY0" fmla="*/ 165490 h 266466"/>
                <a:gd name="connsiteX1" fmla="*/ 173904 w 319759"/>
                <a:gd name="connsiteY1" fmla="*/ 25244 h 266466"/>
                <a:gd name="connsiteX2" fmla="*/ 258051 w 319759"/>
                <a:gd name="connsiteY2" fmla="*/ 14025 h 266466"/>
                <a:gd name="connsiteX3" fmla="*/ 302930 w 319759"/>
                <a:gd name="connsiteY3" fmla="*/ 81343 h 266466"/>
                <a:gd name="connsiteX4" fmla="*/ 319759 w 319759"/>
                <a:gd name="connsiteY4" fmla="*/ 266466 h 2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59" h="266466">
                  <a:moveTo>
                    <a:pt x="0" y="165490"/>
                  </a:moveTo>
                  <a:cubicBezTo>
                    <a:pt x="65447" y="107989"/>
                    <a:pt x="130895" y="50488"/>
                    <a:pt x="173904" y="25244"/>
                  </a:cubicBezTo>
                  <a:cubicBezTo>
                    <a:pt x="216913" y="0"/>
                    <a:pt x="236547" y="4675"/>
                    <a:pt x="258051" y="14025"/>
                  </a:cubicBezTo>
                  <a:cubicBezTo>
                    <a:pt x="279555" y="23375"/>
                    <a:pt x="292645" y="39270"/>
                    <a:pt x="302930" y="81343"/>
                  </a:cubicBezTo>
                  <a:cubicBezTo>
                    <a:pt x="313215" y="123416"/>
                    <a:pt x="316487" y="194941"/>
                    <a:pt x="319759" y="266466"/>
                  </a:cubicBezTo>
                </a:path>
              </a:pathLst>
            </a:cu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8" name="Oval 227"/>
            <p:cNvSpPr/>
            <p:nvPr/>
          </p:nvSpPr>
          <p:spPr>
            <a:xfrm>
              <a:off x="364" y="1179"/>
              <a:ext cx="142" cy="1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78" name="TextBox 228"/>
            <p:cNvSpPr txBox="1">
              <a:spLocks noChangeArrowheads="1"/>
            </p:cNvSpPr>
            <p:nvPr/>
          </p:nvSpPr>
          <p:spPr bwMode="auto">
            <a:xfrm>
              <a:off x="295" y="1180"/>
              <a:ext cx="2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Calibri" pitchFamily="34" charset="0"/>
                </a:rPr>
                <a:t>MLO</a:t>
              </a:r>
            </a:p>
          </p:txBody>
        </p:sp>
      </p:grpSp>
      <p:grpSp>
        <p:nvGrpSpPr>
          <p:cNvPr id="5146" name="Group 902"/>
          <p:cNvGrpSpPr>
            <a:grpSpLocks/>
          </p:cNvGrpSpPr>
          <p:nvPr/>
        </p:nvGrpSpPr>
        <p:grpSpPr bwMode="auto">
          <a:xfrm>
            <a:off x="282575" y="727075"/>
            <a:ext cx="744538" cy="758825"/>
            <a:chOff x="192" y="1025"/>
            <a:chExt cx="469" cy="478"/>
          </a:xfrm>
        </p:grpSpPr>
        <p:sp>
          <p:nvSpPr>
            <p:cNvPr id="14" name="Oval 176"/>
            <p:cNvSpPr/>
            <p:nvPr/>
          </p:nvSpPr>
          <p:spPr>
            <a:xfrm>
              <a:off x="192" y="1025"/>
              <a:ext cx="469" cy="47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Freeform 182"/>
            <p:cNvSpPr/>
            <p:nvPr/>
          </p:nvSpPr>
          <p:spPr>
            <a:xfrm>
              <a:off x="389" y="1198"/>
              <a:ext cx="197" cy="285"/>
            </a:xfrm>
            <a:custGeom>
              <a:avLst/>
              <a:gdLst>
                <a:gd name="connsiteX0" fmla="*/ 7767 w 313328"/>
                <a:gd name="connsiteY0" fmla="*/ 126206 h 419100"/>
                <a:gd name="connsiteX1" fmla="*/ 7767 w 313328"/>
                <a:gd name="connsiteY1" fmla="*/ 126206 h 419100"/>
                <a:gd name="connsiteX2" fmla="*/ 12529 w 313328"/>
                <a:gd name="connsiteY2" fmla="*/ 30956 h 419100"/>
                <a:gd name="connsiteX3" fmla="*/ 29198 w 313328"/>
                <a:gd name="connsiteY3" fmla="*/ 9525 h 419100"/>
                <a:gd name="connsiteX4" fmla="*/ 38723 w 313328"/>
                <a:gd name="connsiteY4" fmla="*/ 2381 h 419100"/>
                <a:gd name="connsiteX5" fmla="*/ 50629 w 313328"/>
                <a:gd name="connsiteY5" fmla="*/ 0 h 419100"/>
                <a:gd name="connsiteX6" fmla="*/ 62536 w 313328"/>
                <a:gd name="connsiteY6" fmla="*/ 2381 h 419100"/>
                <a:gd name="connsiteX7" fmla="*/ 81586 w 313328"/>
                <a:gd name="connsiteY7" fmla="*/ 19050 h 419100"/>
                <a:gd name="connsiteX8" fmla="*/ 93492 w 313328"/>
                <a:gd name="connsiteY8" fmla="*/ 28575 h 419100"/>
                <a:gd name="connsiteX9" fmla="*/ 100636 w 313328"/>
                <a:gd name="connsiteY9" fmla="*/ 42863 h 419100"/>
                <a:gd name="connsiteX10" fmla="*/ 105398 w 313328"/>
                <a:gd name="connsiteY10" fmla="*/ 54769 h 419100"/>
                <a:gd name="connsiteX11" fmla="*/ 112542 w 313328"/>
                <a:gd name="connsiteY11" fmla="*/ 83344 h 419100"/>
                <a:gd name="connsiteX12" fmla="*/ 117304 w 313328"/>
                <a:gd name="connsiteY12" fmla="*/ 114300 h 419100"/>
                <a:gd name="connsiteX13" fmla="*/ 124448 w 313328"/>
                <a:gd name="connsiteY13" fmla="*/ 121444 h 419100"/>
                <a:gd name="connsiteX14" fmla="*/ 133973 w 313328"/>
                <a:gd name="connsiteY14" fmla="*/ 138113 h 419100"/>
                <a:gd name="connsiteX15" fmla="*/ 143498 w 313328"/>
                <a:gd name="connsiteY15" fmla="*/ 161925 h 419100"/>
                <a:gd name="connsiteX16" fmla="*/ 153023 w 313328"/>
                <a:gd name="connsiteY16" fmla="*/ 183356 h 419100"/>
                <a:gd name="connsiteX17" fmla="*/ 162548 w 313328"/>
                <a:gd name="connsiteY17" fmla="*/ 219075 h 419100"/>
                <a:gd name="connsiteX18" fmla="*/ 167311 w 313328"/>
                <a:gd name="connsiteY18" fmla="*/ 233363 h 419100"/>
                <a:gd name="connsiteX19" fmla="*/ 176836 w 313328"/>
                <a:gd name="connsiteY19" fmla="*/ 240506 h 419100"/>
                <a:gd name="connsiteX20" fmla="*/ 207792 w 313328"/>
                <a:gd name="connsiteY20" fmla="*/ 250031 h 419100"/>
                <a:gd name="connsiteX21" fmla="*/ 238748 w 313328"/>
                <a:gd name="connsiteY21" fmla="*/ 252413 h 419100"/>
                <a:gd name="connsiteX22" fmla="*/ 262561 w 313328"/>
                <a:gd name="connsiteY22" fmla="*/ 259556 h 419100"/>
                <a:gd name="connsiteX23" fmla="*/ 293517 w 313328"/>
                <a:gd name="connsiteY23" fmla="*/ 264319 h 419100"/>
                <a:gd name="connsiteX24" fmla="*/ 307804 w 313328"/>
                <a:gd name="connsiteY24" fmla="*/ 276225 h 419100"/>
                <a:gd name="connsiteX25" fmla="*/ 310186 w 313328"/>
                <a:gd name="connsiteY25" fmla="*/ 285750 h 419100"/>
                <a:gd name="connsiteX26" fmla="*/ 312567 w 313328"/>
                <a:gd name="connsiteY26" fmla="*/ 292894 h 419100"/>
                <a:gd name="connsiteX27" fmla="*/ 310186 w 313328"/>
                <a:gd name="connsiteY27" fmla="*/ 316706 h 419100"/>
                <a:gd name="connsiteX28" fmla="*/ 298279 w 313328"/>
                <a:gd name="connsiteY28" fmla="*/ 326231 h 419100"/>
                <a:gd name="connsiteX29" fmla="*/ 267323 w 313328"/>
                <a:gd name="connsiteY29" fmla="*/ 335756 h 419100"/>
                <a:gd name="connsiteX30" fmla="*/ 248273 w 313328"/>
                <a:gd name="connsiteY30" fmla="*/ 359569 h 419100"/>
                <a:gd name="connsiteX31" fmla="*/ 248273 w 313328"/>
                <a:gd name="connsiteY31" fmla="*/ 359569 h 419100"/>
                <a:gd name="connsiteX32" fmla="*/ 226842 w 313328"/>
                <a:gd name="connsiteY32" fmla="*/ 371475 h 419100"/>
                <a:gd name="connsiteX33" fmla="*/ 219698 w 313328"/>
                <a:gd name="connsiteY33" fmla="*/ 378619 h 419100"/>
                <a:gd name="connsiteX34" fmla="*/ 210173 w 313328"/>
                <a:gd name="connsiteY34" fmla="*/ 383381 h 419100"/>
                <a:gd name="connsiteX35" fmla="*/ 200648 w 313328"/>
                <a:gd name="connsiteY35" fmla="*/ 390525 h 419100"/>
                <a:gd name="connsiteX36" fmla="*/ 193504 w 313328"/>
                <a:gd name="connsiteY36" fmla="*/ 395288 h 419100"/>
                <a:gd name="connsiteX37" fmla="*/ 157786 w 313328"/>
                <a:gd name="connsiteY37" fmla="*/ 419100 h 419100"/>
                <a:gd name="connsiteX38" fmla="*/ 153023 w 313328"/>
                <a:gd name="connsiteY38" fmla="*/ 407194 h 419100"/>
                <a:gd name="connsiteX39" fmla="*/ 148261 w 313328"/>
                <a:gd name="connsiteY39" fmla="*/ 376238 h 419100"/>
                <a:gd name="connsiteX40" fmla="*/ 141117 w 313328"/>
                <a:gd name="connsiteY40" fmla="*/ 271463 h 419100"/>
                <a:gd name="connsiteX41" fmla="*/ 138736 w 313328"/>
                <a:gd name="connsiteY41" fmla="*/ 261938 h 419100"/>
                <a:gd name="connsiteX42" fmla="*/ 136354 w 313328"/>
                <a:gd name="connsiteY42" fmla="*/ 250031 h 419100"/>
                <a:gd name="connsiteX43" fmla="*/ 129211 w 313328"/>
                <a:gd name="connsiteY43" fmla="*/ 221456 h 419100"/>
                <a:gd name="connsiteX44" fmla="*/ 105398 w 313328"/>
                <a:gd name="connsiteY44" fmla="*/ 180975 h 419100"/>
                <a:gd name="connsiteX45" fmla="*/ 64917 w 313328"/>
                <a:gd name="connsiteY45" fmla="*/ 140494 h 419100"/>
                <a:gd name="connsiteX46" fmla="*/ 57773 w 313328"/>
                <a:gd name="connsiteY46" fmla="*/ 138113 h 419100"/>
                <a:gd name="connsiteX47" fmla="*/ 26817 w 313328"/>
                <a:gd name="connsiteY47" fmla="*/ 135731 h 419100"/>
                <a:gd name="connsiteX48" fmla="*/ 12529 w 313328"/>
                <a:gd name="connsiteY48" fmla="*/ 130969 h 419100"/>
                <a:gd name="connsiteX49" fmla="*/ 7767 w 313328"/>
                <a:gd name="connsiteY49" fmla="*/ 12620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3328" h="419100">
                  <a:moveTo>
                    <a:pt x="7767" y="126206"/>
                  </a:moveTo>
                  <a:lnTo>
                    <a:pt x="7767" y="126206"/>
                  </a:lnTo>
                  <a:cubicBezTo>
                    <a:pt x="1394" y="68855"/>
                    <a:pt x="0" y="93596"/>
                    <a:pt x="12529" y="30956"/>
                  </a:cubicBezTo>
                  <a:cubicBezTo>
                    <a:pt x="14693" y="20136"/>
                    <a:pt x="19439" y="18309"/>
                    <a:pt x="29198" y="9525"/>
                  </a:cubicBezTo>
                  <a:cubicBezTo>
                    <a:pt x="32148" y="6870"/>
                    <a:pt x="35096" y="3993"/>
                    <a:pt x="38723" y="2381"/>
                  </a:cubicBezTo>
                  <a:cubicBezTo>
                    <a:pt x="42421" y="737"/>
                    <a:pt x="46660" y="794"/>
                    <a:pt x="50629" y="0"/>
                  </a:cubicBezTo>
                  <a:cubicBezTo>
                    <a:pt x="54598" y="794"/>
                    <a:pt x="58916" y="571"/>
                    <a:pt x="62536" y="2381"/>
                  </a:cubicBezTo>
                  <a:cubicBezTo>
                    <a:pt x="70843" y="6535"/>
                    <a:pt x="74975" y="13265"/>
                    <a:pt x="81586" y="19050"/>
                  </a:cubicBezTo>
                  <a:cubicBezTo>
                    <a:pt x="85411" y="22397"/>
                    <a:pt x="89898" y="24981"/>
                    <a:pt x="93492" y="28575"/>
                  </a:cubicBezTo>
                  <a:cubicBezTo>
                    <a:pt x="98547" y="33631"/>
                    <a:pt x="98313" y="36668"/>
                    <a:pt x="100636" y="42863"/>
                  </a:cubicBezTo>
                  <a:cubicBezTo>
                    <a:pt x="102137" y="46865"/>
                    <a:pt x="104046" y="50714"/>
                    <a:pt x="105398" y="54769"/>
                  </a:cubicBezTo>
                  <a:cubicBezTo>
                    <a:pt x="108622" y="64441"/>
                    <a:pt x="110884" y="73397"/>
                    <a:pt x="112542" y="83344"/>
                  </a:cubicBezTo>
                  <a:cubicBezTo>
                    <a:pt x="114258" y="93642"/>
                    <a:pt x="114190" y="104335"/>
                    <a:pt x="117304" y="114300"/>
                  </a:cubicBezTo>
                  <a:cubicBezTo>
                    <a:pt x="118308" y="117514"/>
                    <a:pt x="122517" y="118685"/>
                    <a:pt x="124448" y="121444"/>
                  </a:cubicBezTo>
                  <a:cubicBezTo>
                    <a:pt x="128118" y="126687"/>
                    <a:pt x="130798" y="132557"/>
                    <a:pt x="133973" y="138113"/>
                  </a:cubicBezTo>
                  <a:cubicBezTo>
                    <a:pt x="138967" y="158093"/>
                    <a:pt x="132739" y="136106"/>
                    <a:pt x="143498" y="161925"/>
                  </a:cubicBezTo>
                  <a:cubicBezTo>
                    <a:pt x="152945" y="184596"/>
                    <a:pt x="143322" y="168805"/>
                    <a:pt x="153023" y="183356"/>
                  </a:cubicBezTo>
                  <a:cubicBezTo>
                    <a:pt x="156706" y="198086"/>
                    <a:pt x="158179" y="204876"/>
                    <a:pt x="162548" y="219075"/>
                  </a:cubicBezTo>
                  <a:cubicBezTo>
                    <a:pt x="164024" y="223873"/>
                    <a:pt x="164526" y="229186"/>
                    <a:pt x="167311" y="233363"/>
                  </a:cubicBezTo>
                  <a:cubicBezTo>
                    <a:pt x="169512" y="236665"/>
                    <a:pt x="173471" y="238403"/>
                    <a:pt x="176836" y="240506"/>
                  </a:cubicBezTo>
                  <a:cubicBezTo>
                    <a:pt x="186373" y="246466"/>
                    <a:pt x="196694" y="248863"/>
                    <a:pt x="207792" y="250031"/>
                  </a:cubicBezTo>
                  <a:cubicBezTo>
                    <a:pt x="218084" y="251115"/>
                    <a:pt x="228429" y="251619"/>
                    <a:pt x="238748" y="252413"/>
                  </a:cubicBezTo>
                  <a:cubicBezTo>
                    <a:pt x="246686" y="254794"/>
                    <a:pt x="254521" y="257546"/>
                    <a:pt x="262561" y="259556"/>
                  </a:cubicBezTo>
                  <a:cubicBezTo>
                    <a:pt x="266979" y="260661"/>
                    <a:pt x="289977" y="263813"/>
                    <a:pt x="293517" y="264319"/>
                  </a:cubicBezTo>
                  <a:cubicBezTo>
                    <a:pt x="298071" y="267355"/>
                    <a:pt x="304982" y="271286"/>
                    <a:pt x="307804" y="276225"/>
                  </a:cubicBezTo>
                  <a:cubicBezTo>
                    <a:pt x="309428" y="279067"/>
                    <a:pt x="309287" y="282603"/>
                    <a:pt x="310186" y="285750"/>
                  </a:cubicBezTo>
                  <a:cubicBezTo>
                    <a:pt x="310876" y="288164"/>
                    <a:pt x="311773" y="290513"/>
                    <a:pt x="312567" y="292894"/>
                  </a:cubicBezTo>
                  <a:cubicBezTo>
                    <a:pt x="311773" y="300831"/>
                    <a:pt x="313328" y="309374"/>
                    <a:pt x="310186" y="316706"/>
                  </a:cubicBezTo>
                  <a:cubicBezTo>
                    <a:pt x="308184" y="321378"/>
                    <a:pt x="302754" y="323821"/>
                    <a:pt x="298279" y="326231"/>
                  </a:cubicBezTo>
                  <a:cubicBezTo>
                    <a:pt x="286468" y="332591"/>
                    <a:pt x="279297" y="333361"/>
                    <a:pt x="267323" y="335756"/>
                  </a:cubicBezTo>
                  <a:cubicBezTo>
                    <a:pt x="251448" y="343694"/>
                    <a:pt x="259386" y="337344"/>
                    <a:pt x="248273" y="359569"/>
                  </a:cubicBezTo>
                  <a:lnTo>
                    <a:pt x="248273" y="359569"/>
                  </a:lnTo>
                  <a:cubicBezTo>
                    <a:pt x="233811" y="371138"/>
                    <a:pt x="241298" y="367861"/>
                    <a:pt x="226842" y="371475"/>
                  </a:cubicBezTo>
                  <a:cubicBezTo>
                    <a:pt x="224461" y="373856"/>
                    <a:pt x="222438" y="376662"/>
                    <a:pt x="219698" y="378619"/>
                  </a:cubicBezTo>
                  <a:cubicBezTo>
                    <a:pt x="216809" y="380682"/>
                    <a:pt x="213183" y="381500"/>
                    <a:pt x="210173" y="383381"/>
                  </a:cubicBezTo>
                  <a:cubicBezTo>
                    <a:pt x="206807" y="385484"/>
                    <a:pt x="203877" y="388218"/>
                    <a:pt x="200648" y="390525"/>
                  </a:cubicBezTo>
                  <a:cubicBezTo>
                    <a:pt x="198319" y="392189"/>
                    <a:pt x="195631" y="393373"/>
                    <a:pt x="193504" y="395288"/>
                  </a:cubicBezTo>
                  <a:cubicBezTo>
                    <a:pt x="167953" y="418285"/>
                    <a:pt x="187721" y="407874"/>
                    <a:pt x="157786" y="419100"/>
                  </a:cubicBezTo>
                  <a:cubicBezTo>
                    <a:pt x="156198" y="415131"/>
                    <a:pt x="154148" y="411318"/>
                    <a:pt x="153023" y="407194"/>
                  </a:cubicBezTo>
                  <a:cubicBezTo>
                    <a:pt x="152033" y="403562"/>
                    <a:pt x="148636" y="378864"/>
                    <a:pt x="148261" y="376238"/>
                  </a:cubicBezTo>
                  <a:cubicBezTo>
                    <a:pt x="145880" y="341313"/>
                    <a:pt x="144024" y="306348"/>
                    <a:pt x="141117" y="271463"/>
                  </a:cubicBezTo>
                  <a:cubicBezTo>
                    <a:pt x="140845" y="268202"/>
                    <a:pt x="139446" y="265133"/>
                    <a:pt x="138736" y="261938"/>
                  </a:cubicBezTo>
                  <a:cubicBezTo>
                    <a:pt x="137858" y="257987"/>
                    <a:pt x="137281" y="253971"/>
                    <a:pt x="136354" y="250031"/>
                  </a:cubicBezTo>
                  <a:cubicBezTo>
                    <a:pt x="134105" y="240474"/>
                    <a:pt x="132316" y="230770"/>
                    <a:pt x="129211" y="221456"/>
                  </a:cubicBezTo>
                  <a:cubicBezTo>
                    <a:pt x="126079" y="212059"/>
                    <a:pt x="108131" y="184164"/>
                    <a:pt x="105398" y="180975"/>
                  </a:cubicBezTo>
                  <a:cubicBezTo>
                    <a:pt x="92979" y="166486"/>
                    <a:pt x="79101" y="153260"/>
                    <a:pt x="64917" y="140494"/>
                  </a:cubicBezTo>
                  <a:cubicBezTo>
                    <a:pt x="63051" y="138815"/>
                    <a:pt x="60264" y="138424"/>
                    <a:pt x="57773" y="138113"/>
                  </a:cubicBezTo>
                  <a:cubicBezTo>
                    <a:pt x="47504" y="136829"/>
                    <a:pt x="37136" y="136525"/>
                    <a:pt x="26817" y="135731"/>
                  </a:cubicBezTo>
                  <a:cubicBezTo>
                    <a:pt x="22054" y="134144"/>
                    <a:pt x="16786" y="133630"/>
                    <a:pt x="12529" y="130969"/>
                  </a:cubicBezTo>
                  <a:cubicBezTo>
                    <a:pt x="10102" y="129452"/>
                    <a:pt x="8561" y="127000"/>
                    <a:pt x="7767" y="126206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63" name="Freeform 185"/>
            <p:cNvSpPr>
              <a:spLocks/>
            </p:cNvSpPr>
            <p:nvPr/>
          </p:nvSpPr>
          <p:spPr bwMode="auto">
            <a:xfrm>
              <a:off x="436" y="1029"/>
              <a:ext cx="205" cy="164"/>
            </a:xfrm>
            <a:custGeom>
              <a:avLst/>
              <a:gdLst>
                <a:gd name="T0" fmla="*/ 0 w 308540"/>
                <a:gd name="T1" fmla="*/ 0 h 221587"/>
                <a:gd name="T2" fmla="*/ 0 w 308540"/>
                <a:gd name="T3" fmla="*/ 0 h 221587"/>
                <a:gd name="T4" fmla="*/ 0 w 308540"/>
                <a:gd name="T5" fmla="*/ 0 h 221587"/>
                <a:gd name="T6" fmla="*/ 0 w 308540"/>
                <a:gd name="T7" fmla="*/ 0 h 22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540"/>
                <a:gd name="T13" fmla="*/ 0 h 221587"/>
                <a:gd name="T14" fmla="*/ 308540 w 308540"/>
                <a:gd name="T15" fmla="*/ 221587 h 22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540" h="221587">
                  <a:moveTo>
                    <a:pt x="308540" y="196343"/>
                  </a:moveTo>
                  <a:cubicBezTo>
                    <a:pt x="280958" y="208965"/>
                    <a:pt x="253376" y="221587"/>
                    <a:pt x="207563" y="218782"/>
                  </a:cubicBezTo>
                  <a:cubicBezTo>
                    <a:pt x="161750" y="215977"/>
                    <a:pt x="67318" y="215978"/>
                    <a:pt x="33659" y="179514"/>
                  </a:cubicBezTo>
                  <a:cubicBezTo>
                    <a:pt x="0" y="143050"/>
                    <a:pt x="2805" y="71525"/>
                    <a:pt x="5610" y="0"/>
                  </a:cubicBezTo>
                </a:path>
              </a:pathLst>
            </a:custGeom>
            <a:noFill/>
            <a:ln w="25400" cap="flat" cmpd="sng" algn="ctr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186"/>
            <p:cNvSpPr/>
            <p:nvPr/>
          </p:nvSpPr>
          <p:spPr>
            <a:xfrm>
              <a:off x="485" y="1184"/>
              <a:ext cx="160" cy="202"/>
            </a:xfrm>
            <a:custGeom>
              <a:avLst/>
              <a:gdLst>
                <a:gd name="connsiteX0" fmla="*/ 252442 w 252442"/>
                <a:gd name="connsiteY0" fmla="*/ 0 h 319759"/>
                <a:gd name="connsiteX1" fmla="*/ 162685 w 252442"/>
                <a:gd name="connsiteY1" fmla="*/ 22439 h 319759"/>
                <a:gd name="connsiteX2" fmla="*/ 28049 w 252442"/>
                <a:gd name="connsiteY2" fmla="*/ 56098 h 319759"/>
                <a:gd name="connsiteX3" fmla="*/ 33659 w 252442"/>
                <a:gd name="connsiteY3" fmla="*/ 241222 h 319759"/>
                <a:gd name="connsiteX4" fmla="*/ 230003 w 252442"/>
                <a:gd name="connsiteY4" fmla="*/ 319759 h 3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42" h="319759">
                  <a:moveTo>
                    <a:pt x="252442" y="0"/>
                  </a:moveTo>
                  <a:lnTo>
                    <a:pt x="162685" y="22439"/>
                  </a:lnTo>
                  <a:cubicBezTo>
                    <a:pt x="125286" y="31789"/>
                    <a:pt x="49553" y="19634"/>
                    <a:pt x="28049" y="56098"/>
                  </a:cubicBezTo>
                  <a:cubicBezTo>
                    <a:pt x="6545" y="92562"/>
                    <a:pt x="0" y="197278"/>
                    <a:pt x="33659" y="241222"/>
                  </a:cubicBezTo>
                  <a:cubicBezTo>
                    <a:pt x="67318" y="285166"/>
                    <a:pt x="148660" y="302462"/>
                    <a:pt x="230003" y="319759"/>
                  </a:cubicBezTo>
                </a:path>
              </a:pathLst>
            </a:cu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Freeform 187"/>
            <p:cNvSpPr/>
            <p:nvPr/>
          </p:nvSpPr>
          <p:spPr>
            <a:xfrm>
              <a:off x="211" y="1025"/>
              <a:ext cx="227" cy="177"/>
            </a:xfrm>
            <a:custGeom>
              <a:avLst/>
              <a:gdLst>
                <a:gd name="connsiteX0" fmla="*/ 353418 w 373987"/>
                <a:gd name="connsiteY0" fmla="*/ 0 h 300125"/>
                <a:gd name="connsiteX1" fmla="*/ 353418 w 373987"/>
                <a:gd name="connsiteY1" fmla="*/ 230002 h 300125"/>
                <a:gd name="connsiteX2" fmla="*/ 230002 w 373987"/>
                <a:gd name="connsiteY2" fmla="*/ 297320 h 300125"/>
                <a:gd name="connsiteX3" fmla="*/ 0 w 373987"/>
                <a:gd name="connsiteY3" fmla="*/ 246832 h 3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87" h="300125">
                  <a:moveTo>
                    <a:pt x="353418" y="0"/>
                  </a:moveTo>
                  <a:cubicBezTo>
                    <a:pt x="363702" y="90224"/>
                    <a:pt x="373987" y="180449"/>
                    <a:pt x="353418" y="230002"/>
                  </a:cubicBezTo>
                  <a:cubicBezTo>
                    <a:pt x="332849" y="279555"/>
                    <a:pt x="288905" y="294515"/>
                    <a:pt x="230002" y="297320"/>
                  </a:cubicBezTo>
                  <a:cubicBezTo>
                    <a:pt x="171099" y="300125"/>
                    <a:pt x="85549" y="273478"/>
                    <a:pt x="0" y="246832"/>
                  </a:cubicBezTo>
                </a:path>
              </a:pathLst>
            </a:custGeom>
            <a:ln w="50800">
              <a:solidFill>
                <a:srgbClr val="C30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Freeform 188"/>
            <p:cNvSpPr/>
            <p:nvPr/>
          </p:nvSpPr>
          <p:spPr>
            <a:xfrm>
              <a:off x="195" y="1202"/>
              <a:ext cx="202" cy="216"/>
            </a:xfrm>
            <a:custGeom>
              <a:avLst/>
              <a:gdLst>
                <a:gd name="connsiteX0" fmla="*/ 0 w 320695"/>
                <a:gd name="connsiteY0" fmla="*/ 0 h 342198"/>
                <a:gd name="connsiteX1" fmla="*/ 280491 w 320695"/>
                <a:gd name="connsiteY1" fmla="*/ 50488 h 342198"/>
                <a:gd name="connsiteX2" fmla="*/ 241222 w 320695"/>
                <a:gd name="connsiteY2" fmla="*/ 218783 h 342198"/>
                <a:gd name="connsiteX3" fmla="*/ 78538 w 320695"/>
                <a:gd name="connsiteY3" fmla="*/ 342198 h 34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95" h="342198">
                  <a:moveTo>
                    <a:pt x="0" y="0"/>
                  </a:moveTo>
                  <a:cubicBezTo>
                    <a:pt x="120143" y="7012"/>
                    <a:pt x="240287" y="14024"/>
                    <a:pt x="280491" y="50488"/>
                  </a:cubicBezTo>
                  <a:cubicBezTo>
                    <a:pt x="320695" y="86952"/>
                    <a:pt x="274881" y="170165"/>
                    <a:pt x="241222" y="218783"/>
                  </a:cubicBezTo>
                  <a:cubicBezTo>
                    <a:pt x="207563" y="267401"/>
                    <a:pt x="143050" y="304799"/>
                    <a:pt x="78538" y="34219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Freeform 189"/>
            <p:cNvSpPr/>
            <p:nvPr/>
          </p:nvSpPr>
          <p:spPr>
            <a:xfrm>
              <a:off x="262" y="1327"/>
              <a:ext cx="202" cy="169"/>
            </a:xfrm>
            <a:custGeom>
              <a:avLst/>
              <a:gdLst>
                <a:gd name="connsiteX0" fmla="*/ 0 w 319759"/>
                <a:gd name="connsiteY0" fmla="*/ 165490 h 266466"/>
                <a:gd name="connsiteX1" fmla="*/ 173904 w 319759"/>
                <a:gd name="connsiteY1" fmla="*/ 25244 h 266466"/>
                <a:gd name="connsiteX2" fmla="*/ 258051 w 319759"/>
                <a:gd name="connsiteY2" fmla="*/ 14025 h 266466"/>
                <a:gd name="connsiteX3" fmla="*/ 302930 w 319759"/>
                <a:gd name="connsiteY3" fmla="*/ 81343 h 266466"/>
                <a:gd name="connsiteX4" fmla="*/ 319759 w 319759"/>
                <a:gd name="connsiteY4" fmla="*/ 266466 h 2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59" h="266466">
                  <a:moveTo>
                    <a:pt x="0" y="165490"/>
                  </a:moveTo>
                  <a:cubicBezTo>
                    <a:pt x="65447" y="107989"/>
                    <a:pt x="130895" y="50488"/>
                    <a:pt x="173904" y="25244"/>
                  </a:cubicBezTo>
                  <a:cubicBezTo>
                    <a:pt x="216913" y="0"/>
                    <a:pt x="236547" y="4675"/>
                    <a:pt x="258051" y="14025"/>
                  </a:cubicBezTo>
                  <a:cubicBezTo>
                    <a:pt x="279555" y="23375"/>
                    <a:pt x="292645" y="39270"/>
                    <a:pt x="302930" y="81343"/>
                  </a:cubicBezTo>
                  <a:cubicBezTo>
                    <a:pt x="313215" y="123416"/>
                    <a:pt x="316487" y="194941"/>
                    <a:pt x="319759" y="266466"/>
                  </a:cubicBezTo>
                </a:path>
              </a:pathLst>
            </a:cu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27"/>
            <p:cNvSpPr/>
            <p:nvPr/>
          </p:nvSpPr>
          <p:spPr>
            <a:xfrm>
              <a:off x="364" y="1179"/>
              <a:ext cx="142" cy="1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69" name="TextBox 228"/>
            <p:cNvSpPr txBox="1">
              <a:spLocks noChangeArrowheads="1"/>
            </p:cNvSpPr>
            <p:nvPr/>
          </p:nvSpPr>
          <p:spPr bwMode="auto">
            <a:xfrm>
              <a:off x="295" y="1180"/>
              <a:ext cx="2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Calibri" pitchFamily="34" charset="0"/>
                </a:rPr>
                <a:t>BRW</a:t>
              </a:r>
            </a:p>
          </p:txBody>
        </p:sp>
      </p:grpSp>
      <p:grpSp>
        <p:nvGrpSpPr>
          <p:cNvPr id="138" name="Group 859"/>
          <p:cNvGrpSpPr>
            <a:grpSpLocks/>
          </p:cNvGrpSpPr>
          <p:nvPr/>
        </p:nvGrpSpPr>
        <p:grpSpPr bwMode="auto">
          <a:xfrm>
            <a:off x="6075363" y="0"/>
            <a:ext cx="3068637" cy="6858000"/>
            <a:chOff x="6075363" y="0"/>
            <a:chExt cx="3068637" cy="6858000"/>
          </a:xfrm>
        </p:grpSpPr>
        <p:sp>
          <p:nvSpPr>
            <p:cNvPr id="158" name="Rectangle 157"/>
            <p:cNvSpPr/>
            <p:nvPr/>
          </p:nvSpPr>
          <p:spPr>
            <a:xfrm>
              <a:off x="6075363" y="0"/>
              <a:ext cx="3068637" cy="685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50" name="AutoShape 1026"/>
            <p:cNvSpPr>
              <a:spLocks noChangeArrowheads="1"/>
            </p:cNvSpPr>
            <p:nvPr/>
          </p:nvSpPr>
          <p:spPr bwMode="auto">
            <a:xfrm rot="3634433">
              <a:off x="8338344" y="597694"/>
              <a:ext cx="309563" cy="1746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51" name="Picture 839" descr="100503-space-galaxy15-hsmall-420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988" y="554038"/>
              <a:ext cx="38417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2" name="AutoShape 1026"/>
            <p:cNvSpPr>
              <a:spLocks noChangeArrowheads="1"/>
            </p:cNvSpPr>
            <p:nvPr/>
          </p:nvSpPr>
          <p:spPr bwMode="auto">
            <a:xfrm rot="3634433">
              <a:off x="8301832" y="1783556"/>
              <a:ext cx="309562" cy="1746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53" name="Picture 842" descr="100503-space-galaxy15-hsmall-420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475" y="1739900"/>
              <a:ext cx="38417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4" name="AutoShape 1026"/>
            <p:cNvSpPr>
              <a:spLocks noChangeArrowheads="1"/>
            </p:cNvSpPr>
            <p:nvPr/>
          </p:nvSpPr>
          <p:spPr bwMode="auto">
            <a:xfrm rot="3634433">
              <a:off x="8276432" y="2936081"/>
              <a:ext cx="309562" cy="1746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55" name="Picture 844" descr="100503-space-galaxy15-hsmall-420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4075" y="2892425"/>
              <a:ext cx="38417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6" name="AutoShape 1026"/>
            <p:cNvSpPr>
              <a:spLocks noChangeArrowheads="1"/>
            </p:cNvSpPr>
            <p:nvPr/>
          </p:nvSpPr>
          <p:spPr bwMode="auto">
            <a:xfrm rot="3634433">
              <a:off x="8339931" y="4166394"/>
              <a:ext cx="309563" cy="1746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57" name="Picture 846" descr="100503-space-galaxy15-hsmall-420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575" y="4122738"/>
              <a:ext cx="38417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8" name="AutoShape 1026"/>
            <p:cNvSpPr>
              <a:spLocks noChangeArrowheads="1"/>
            </p:cNvSpPr>
            <p:nvPr/>
          </p:nvSpPr>
          <p:spPr bwMode="auto">
            <a:xfrm rot="3634433">
              <a:off x="8403431" y="5430044"/>
              <a:ext cx="309563" cy="1746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59" name="Picture 848" descr="100503-space-galaxy15-hsmall-420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075" y="5386388"/>
              <a:ext cx="38417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60" name="Text Box 913"/>
            <p:cNvSpPr txBox="1">
              <a:spLocks noChangeArrowheads="1"/>
            </p:cNvSpPr>
            <p:nvPr/>
          </p:nvSpPr>
          <p:spPr bwMode="auto">
            <a:xfrm rot="-5400000">
              <a:off x="8266906" y="3363119"/>
              <a:ext cx="14493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latin typeface="Calibri" pitchFamily="34" charset="0"/>
                </a:rPr>
                <a:t>Satellite Cal/Val</a:t>
              </a:r>
            </a:p>
          </p:txBody>
        </p:sp>
      </p:grpSp>
      <p:grpSp>
        <p:nvGrpSpPr>
          <p:cNvPr id="139" name="Group 855"/>
          <p:cNvGrpSpPr>
            <a:grpSpLocks/>
          </p:cNvGrpSpPr>
          <p:nvPr/>
        </p:nvGrpSpPr>
        <p:grpSpPr bwMode="auto">
          <a:xfrm>
            <a:off x="2474913" y="896938"/>
            <a:ext cx="1020762" cy="5464175"/>
            <a:chOff x="2474913" y="896938"/>
            <a:chExt cx="1020762" cy="5464175"/>
          </a:xfrm>
        </p:grpSpPr>
        <p:sp>
          <p:nvSpPr>
            <p:cNvPr id="5634" name="AutoShape 1051"/>
            <p:cNvSpPr>
              <a:spLocks noChangeArrowheads="1"/>
            </p:cNvSpPr>
            <p:nvPr/>
          </p:nvSpPr>
          <p:spPr bwMode="auto">
            <a:xfrm>
              <a:off x="2586038" y="1081088"/>
              <a:ext cx="844550" cy="177800"/>
            </a:xfrm>
            <a:prstGeom prst="rightArrow">
              <a:avLst>
                <a:gd name="adj1" fmla="val 50000"/>
                <a:gd name="adj2" fmla="val 1187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35" name="Text Box 1052"/>
            <p:cNvSpPr txBox="1">
              <a:spLocks noChangeArrowheads="1"/>
            </p:cNvSpPr>
            <p:nvPr/>
          </p:nvSpPr>
          <p:spPr bwMode="auto">
            <a:xfrm>
              <a:off x="2514600" y="896938"/>
              <a:ext cx="9731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36" name="Text Box 1052"/>
            <p:cNvSpPr txBox="1">
              <a:spLocks noChangeArrowheads="1"/>
            </p:cNvSpPr>
            <p:nvPr/>
          </p:nvSpPr>
          <p:spPr bwMode="auto">
            <a:xfrm>
              <a:off x="2481263" y="1162050"/>
              <a:ext cx="8302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Cal &amp; QC</a:t>
              </a:r>
            </a:p>
          </p:txBody>
        </p:sp>
        <p:sp>
          <p:nvSpPr>
            <p:cNvPr id="5637" name="AutoShape 1051"/>
            <p:cNvSpPr>
              <a:spLocks noChangeArrowheads="1"/>
            </p:cNvSpPr>
            <p:nvPr/>
          </p:nvSpPr>
          <p:spPr bwMode="auto">
            <a:xfrm>
              <a:off x="2582863" y="3500438"/>
              <a:ext cx="844550" cy="177800"/>
            </a:xfrm>
            <a:prstGeom prst="rightArrow">
              <a:avLst>
                <a:gd name="adj1" fmla="val 50000"/>
                <a:gd name="adj2" fmla="val 1187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38" name="Text Box 1052"/>
            <p:cNvSpPr txBox="1">
              <a:spLocks noChangeArrowheads="1"/>
            </p:cNvSpPr>
            <p:nvPr/>
          </p:nvSpPr>
          <p:spPr bwMode="auto">
            <a:xfrm>
              <a:off x="2511425" y="3316288"/>
              <a:ext cx="9731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39" name="Text Box 1052"/>
            <p:cNvSpPr txBox="1">
              <a:spLocks noChangeArrowheads="1"/>
            </p:cNvSpPr>
            <p:nvPr/>
          </p:nvSpPr>
          <p:spPr bwMode="auto">
            <a:xfrm>
              <a:off x="2478088" y="3581400"/>
              <a:ext cx="8302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Cal &amp; QC</a:t>
              </a:r>
            </a:p>
          </p:txBody>
        </p:sp>
        <p:sp>
          <p:nvSpPr>
            <p:cNvPr id="5640" name="AutoShape 1051"/>
            <p:cNvSpPr>
              <a:spLocks noChangeArrowheads="1"/>
            </p:cNvSpPr>
            <p:nvPr/>
          </p:nvSpPr>
          <p:spPr bwMode="auto">
            <a:xfrm>
              <a:off x="2593975" y="2300288"/>
              <a:ext cx="844550" cy="177800"/>
            </a:xfrm>
            <a:prstGeom prst="rightArrow">
              <a:avLst>
                <a:gd name="adj1" fmla="val 50000"/>
                <a:gd name="adj2" fmla="val 1187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41" name="Text Box 1052"/>
            <p:cNvSpPr txBox="1">
              <a:spLocks noChangeArrowheads="1"/>
            </p:cNvSpPr>
            <p:nvPr/>
          </p:nvSpPr>
          <p:spPr bwMode="auto">
            <a:xfrm>
              <a:off x="2522538" y="2116138"/>
              <a:ext cx="9731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42" name="Text Box 1052"/>
            <p:cNvSpPr txBox="1">
              <a:spLocks noChangeArrowheads="1"/>
            </p:cNvSpPr>
            <p:nvPr/>
          </p:nvSpPr>
          <p:spPr bwMode="auto">
            <a:xfrm>
              <a:off x="2489200" y="2381250"/>
              <a:ext cx="8302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Cal &amp; QC</a:t>
              </a:r>
            </a:p>
          </p:txBody>
        </p:sp>
        <p:sp>
          <p:nvSpPr>
            <p:cNvPr id="5643" name="AutoShape 1051"/>
            <p:cNvSpPr>
              <a:spLocks noChangeArrowheads="1"/>
            </p:cNvSpPr>
            <p:nvPr/>
          </p:nvSpPr>
          <p:spPr bwMode="auto">
            <a:xfrm>
              <a:off x="2579688" y="4664075"/>
              <a:ext cx="844550" cy="177800"/>
            </a:xfrm>
            <a:prstGeom prst="rightArrow">
              <a:avLst>
                <a:gd name="adj1" fmla="val 50000"/>
                <a:gd name="adj2" fmla="val 1187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44" name="Text Box 1052"/>
            <p:cNvSpPr txBox="1">
              <a:spLocks noChangeArrowheads="1"/>
            </p:cNvSpPr>
            <p:nvPr/>
          </p:nvSpPr>
          <p:spPr bwMode="auto">
            <a:xfrm>
              <a:off x="2508250" y="4479925"/>
              <a:ext cx="9731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45" name="Text Box 1052"/>
            <p:cNvSpPr txBox="1">
              <a:spLocks noChangeArrowheads="1"/>
            </p:cNvSpPr>
            <p:nvPr/>
          </p:nvSpPr>
          <p:spPr bwMode="auto">
            <a:xfrm>
              <a:off x="2474913" y="4756150"/>
              <a:ext cx="971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Comparison &amp; QC</a:t>
              </a:r>
            </a:p>
          </p:txBody>
        </p:sp>
        <p:sp>
          <p:nvSpPr>
            <p:cNvPr id="5646" name="AutoShape 1051"/>
            <p:cNvSpPr>
              <a:spLocks noChangeArrowheads="1"/>
            </p:cNvSpPr>
            <p:nvPr/>
          </p:nvSpPr>
          <p:spPr bwMode="auto">
            <a:xfrm>
              <a:off x="2587625" y="5872163"/>
              <a:ext cx="844550" cy="177800"/>
            </a:xfrm>
            <a:prstGeom prst="rightArrow">
              <a:avLst>
                <a:gd name="adj1" fmla="val 50000"/>
                <a:gd name="adj2" fmla="val 1187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47" name="Text Box 1052"/>
            <p:cNvSpPr txBox="1">
              <a:spLocks noChangeArrowheads="1"/>
            </p:cNvSpPr>
            <p:nvPr/>
          </p:nvSpPr>
          <p:spPr bwMode="auto">
            <a:xfrm>
              <a:off x="2516188" y="5688013"/>
              <a:ext cx="9731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48" name="Text Box 1052"/>
            <p:cNvSpPr txBox="1">
              <a:spLocks noChangeArrowheads="1"/>
            </p:cNvSpPr>
            <p:nvPr/>
          </p:nvSpPr>
          <p:spPr bwMode="auto">
            <a:xfrm>
              <a:off x="2482850" y="5964238"/>
              <a:ext cx="971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Comparison &amp; QC</a:t>
              </a:r>
            </a:p>
          </p:txBody>
        </p:sp>
      </p:grpSp>
      <p:grpSp>
        <p:nvGrpSpPr>
          <p:cNvPr id="140" name="Group 857"/>
          <p:cNvGrpSpPr>
            <a:grpSpLocks/>
          </p:cNvGrpSpPr>
          <p:nvPr/>
        </p:nvGrpSpPr>
        <p:grpSpPr bwMode="auto">
          <a:xfrm>
            <a:off x="5548313" y="868363"/>
            <a:ext cx="992187" cy="5468937"/>
            <a:chOff x="5548313" y="868363"/>
            <a:chExt cx="992187" cy="5468937"/>
          </a:xfrm>
        </p:grpSpPr>
        <p:sp>
          <p:nvSpPr>
            <p:cNvPr id="5619" name="AutoShape 1035"/>
            <p:cNvSpPr>
              <a:spLocks noChangeArrowheads="1"/>
            </p:cNvSpPr>
            <p:nvPr/>
          </p:nvSpPr>
          <p:spPr bwMode="auto">
            <a:xfrm>
              <a:off x="5610225" y="1081088"/>
              <a:ext cx="844550" cy="166687"/>
            </a:xfrm>
            <a:prstGeom prst="leftRightArrow">
              <a:avLst>
                <a:gd name="adj1" fmla="val 50000"/>
                <a:gd name="adj2" fmla="val 10133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20" name="Text Box 1036"/>
            <p:cNvSpPr txBox="1">
              <a:spLocks noChangeArrowheads="1"/>
            </p:cNvSpPr>
            <p:nvPr/>
          </p:nvSpPr>
          <p:spPr bwMode="auto">
            <a:xfrm>
              <a:off x="5551488" y="868363"/>
              <a:ext cx="9731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21" name="Text Box 1036"/>
            <p:cNvSpPr txBox="1">
              <a:spLocks noChangeArrowheads="1"/>
            </p:cNvSpPr>
            <p:nvPr/>
          </p:nvSpPr>
          <p:spPr bwMode="auto">
            <a:xfrm>
              <a:off x="5559425" y="1165225"/>
              <a:ext cx="9731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Cal &amp; QC</a:t>
              </a:r>
            </a:p>
          </p:txBody>
        </p:sp>
        <p:sp>
          <p:nvSpPr>
            <p:cNvPr id="5622" name="AutoShape 1035"/>
            <p:cNvSpPr>
              <a:spLocks noChangeArrowheads="1"/>
            </p:cNvSpPr>
            <p:nvPr/>
          </p:nvSpPr>
          <p:spPr bwMode="auto">
            <a:xfrm>
              <a:off x="5618163" y="5856288"/>
              <a:ext cx="844550" cy="166687"/>
            </a:xfrm>
            <a:prstGeom prst="leftRightArrow">
              <a:avLst>
                <a:gd name="adj1" fmla="val 50000"/>
                <a:gd name="adj2" fmla="val 10133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23" name="Text Box 1036"/>
            <p:cNvSpPr txBox="1">
              <a:spLocks noChangeArrowheads="1"/>
            </p:cNvSpPr>
            <p:nvPr/>
          </p:nvSpPr>
          <p:spPr bwMode="auto">
            <a:xfrm>
              <a:off x="5559425" y="5643563"/>
              <a:ext cx="9731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24" name="Text Box 1036"/>
            <p:cNvSpPr txBox="1">
              <a:spLocks noChangeArrowheads="1"/>
            </p:cNvSpPr>
            <p:nvPr/>
          </p:nvSpPr>
          <p:spPr bwMode="auto">
            <a:xfrm>
              <a:off x="5567363" y="5940425"/>
              <a:ext cx="9731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Comparison &amp; QC</a:t>
              </a:r>
            </a:p>
          </p:txBody>
        </p:sp>
        <p:sp>
          <p:nvSpPr>
            <p:cNvPr id="5625" name="AutoShape 1035"/>
            <p:cNvSpPr>
              <a:spLocks noChangeArrowheads="1"/>
            </p:cNvSpPr>
            <p:nvPr/>
          </p:nvSpPr>
          <p:spPr bwMode="auto">
            <a:xfrm>
              <a:off x="5607050" y="4667250"/>
              <a:ext cx="844550" cy="166688"/>
            </a:xfrm>
            <a:prstGeom prst="leftRightArrow">
              <a:avLst>
                <a:gd name="adj1" fmla="val 50000"/>
                <a:gd name="adj2" fmla="val 101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26" name="Text Box 1036"/>
            <p:cNvSpPr txBox="1">
              <a:spLocks noChangeArrowheads="1"/>
            </p:cNvSpPr>
            <p:nvPr/>
          </p:nvSpPr>
          <p:spPr bwMode="auto">
            <a:xfrm>
              <a:off x="5548313" y="4454525"/>
              <a:ext cx="9731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27" name="Text Box 1036"/>
            <p:cNvSpPr txBox="1">
              <a:spLocks noChangeArrowheads="1"/>
            </p:cNvSpPr>
            <p:nvPr/>
          </p:nvSpPr>
          <p:spPr bwMode="auto">
            <a:xfrm>
              <a:off x="5556250" y="4751388"/>
              <a:ext cx="9731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Comparison &amp; QC</a:t>
              </a:r>
            </a:p>
          </p:txBody>
        </p:sp>
        <p:sp>
          <p:nvSpPr>
            <p:cNvPr id="5628" name="AutoShape 1035"/>
            <p:cNvSpPr>
              <a:spLocks noChangeArrowheads="1"/>
            </p:cNvSpPr>
            <p:nvPr/>
          </p:nvSpPr>
          <p:spPr bwMode="auto">
            <a:xfrm>
              <a:off x="5618163" y="3489325"/>
              <a:ext cx="844550" cy="166688"/>
            </a:xfrm>
            <a:prstGeom prst="leftRightArrow">
              <a:avLst>
                <a:gd name="adj1" fmla="val 50000"/>
                <a:gd name="adj2" fmla="val 101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29" name="Text Box 1036"/>
            <p:cNvSpPr txBox="1">
              <a:spLocks noChangeArrowheads="1"/>
            </p:cNvSpPr>
            <p:nvPr/>
          </p:nvSpPr>
          <p:spPr bwMode="auto">
            <a:xfrm>
              <a:off x="5559425" y="3276600"/>
              <a:ext cx="9731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30" name="Text Box 1036"/>
            <p:cNvSpPr txBox="1">
              <a:spLocks noChangeArrowheads="1"/>
            </p:cNvSpPr>
            <p:nvPr/>
          </p:nvSpPr>
          <p:spPr bwMode="auto">
            <a:xfrm>
              <a:off x="5567363" y="3573463"/>
              <a:ext cx="9731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Cal &amp; QC</a:t>
              </a:r>
            </a:p>
          </p:txBody>
        </p:sp>
        <p:sp>
          <p:nvSpPr>
            <p:cNvPr id="5631" name="AutoShape 1035"/>
            <p:cNvSpPr>
              <a:spLocks noChangeArrowheads="1"/>
            </p:cNvSpPr>
            <p:nvPr/>
          </p:nvSpPr>
          <p:spPr bwMode="auto">
            <a:xfrm>
              <a:off x="5618163" y="2278063"/>
              <a:ext cx="844550" cy="166687"/>
            </a:xfrm>
            <a:prstGeom prst="leftRightArrow">
              <a:avLst>
                <a:gd name="adj1" fmla="val 50000"/>
                <a:gd name="adj2" fmla="val 10133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32" name="Text Box 1036"/>
            <p:cNvSpPr txBox="1">
              <a:spLocks noChangeArrowheads="1"/>
            </p:cNvSpPr>
            <p:nvPr/>
          </p:nvSpPr>
          <p:spPr bwMode="auto">
            <a:xfrm>
              <a:off x="5559425" y="2065338"/>
              <a:ext cx="9731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Observations</a:t>
              </a:r>
            </a:p>
          </p:txBody>
        </p:sp>
        <p:sp>
          <p:nvSpPr>
            <p:cNvPr id="5633" name="Text Box 1036"/>
            <p:cNvSpPr txBox="1">
              <a:spLocks noChangeArrowheads="1"/>
            </p:cNvSpPr>
            <p:nvPr/>
          </p:nvSpPr>
          <p:spPr bwMode="auto">
            <a:xfrm>
              <a:off x="5567363" y="2362200"/>
              <a:ext cx="9731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000"/>
                <a:t>Cal &amp; QC</a:t>
              </a:r>
            </a:p>
          </p:txBody>
        </p:sp>
      </p:grpSp>
      <p:grpSp>
        <p:nvGrpSpPr>
          <p:cNvPr id="141" name="Group 858"/>
          <p:cNvGrpSpPr>
            <a:grpSpLocks/>
          </p:cNvGrpSpPr>
          <p:nvPr/>
        </p:nvGrpSpPr>
        <p:grpSpPr bwMode="auto">
          <a:xfrm>
            <a:off x="6065838" y="228600"/>
            <a:ext cx="3078162" cy="6330950"/>
            <a:chOff x="6065838" y="177800"/>
            <a:chExt cx="3078162" cy="6330950"/>
          </a:xfrm>
        </p:grpSpPr>
        <p:sp>
          <p:nvSpPr>
            <p:cNvPr id="5153" name="TextBox 106"/>
            <p:cNvSpPr txBox="1">
              <a:spLocks noChangeArrowheads="1"/>
            </p:cNvSpPr>
            <p:nvPr/>
          </p:nvSpPr>
          <p:spPr bwMode="auto">
            <a:xfrm>
              <a:off x="6065838" y="177800"/>
              <a:ext cx="30781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Calibri" pitchFamily="34" charset="0"/>
                </a:rPr>
                <a:t>WMO Networks</a:t>
              </a:r>
            </a:p>
          </p:txBody>
        </p:sp>
        <p:grpSp>
          <p:nvGrpSpPr>
            <p:cNvPr id="5154" name="Group 730"/>
            <p:cNvGrpSpPr>
              <a:grpSpLocks/>
            </p:cNvGrpSpPr>
            <p:nvPr/>
          </p:nvGrpSpPr>
          <p:grpSpPr bwMode="auto">
            <a:xfrm>
              <a:off x="6584950" y="534988"/>
              <a:ext cx="2008188" cy="1201737"/>
              <a:chOff x="282" y="651"/>
              <a:chExt cx="5155" cy="2821"/>
            </a:xfrm>
          </p:grpSpPr>
          <p:pic>
            <p:nvPicPr>
              <p:cNvPr id="5405" name="Picture 2" descr="Atlantic view no names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" y="651"/>
                <a:ext cx="5155" cy="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06" name="Rectangle 3"/>
              <p:cNvSpPr>
                <a:spLocks noChangeArrowheads="1"/>
              </p:cNvSpPr>
              <p:nvPr/>
            </p:nvSpPr>
            <p:spPr bwMode="auto">
              <a:xfrm>
                <a:off x="2807" y="331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7" name="Oval 4"/>
              <p:cNvSpPr>
                <a:spLocks noChangeArrowheads="1"/>
              </p:cNvSpPr>
              <p:nvPr/>
            </p:nvSpPr>
            <p:spPr bwMode="auto">
              <a:xfrm>
                <a:off x="2842" y="33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8" name="Rectangle 5"/>
              <p:cNvSpPr>
                <a:spLocks noChangeArrowheads="1"/>
              </p:cNvSpPr>
              <p:nvPr/>
            </p:nvSpPr>
            <p:spPr bwMode="auto">
              <a:xfrm>
                <a:off x="502" y="142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9" name="Rectangle 6"/>
              <p:cNvSpPr>
                <a:spLocks noChangeArrowheads="1"/>
              </p:cNvSpPr>
              <p:nvPr/>
            </p:nvSpPr>
            <p:spPr bwMode="auto">
              <a:xfrm>
                <a:off x="292" y="2243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0" name="Rectangle 7"/>
              <p:cNvSpPr>
                <a:spLocks noChangeArrowheads="1"/>
              </p:cNvSpPr>
              <p:nvPr/>
            </p:nvSpPr>
            <p:spPr bwMode="auto">
              <a:xfrm>
                <a:off x="2430" y="798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1" name="Rectangle 8"/>
              <p:cNvSpPr>
                <a:spLocks noChangeArrowheads="1"/>
              </p:cNvSpPr>
              <p:nvPr/>
            </p:nvSpPr>
            <p:spPr bwMode="auto">
              <a:xfrm>
                <a:off x="1508" y="67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2" name="Rectangle 9"/>
              <p:cNvSpPr>
                <a:spLocks noChangeArrowheads="1"/>
              </p:cNvSpPr>
              <p:nvPr/>
            </p:nvSpPr>
            <p:spPr bwMode="auto">
              <a:xfrm>
                <a:off x="1268" y="118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3" name="Oval 10"/>
              <p:cNvSpPr>
                <a:spLocks noChangeArrowheads="1"/>
              </p:cNvSpPr>
              <p:nvPr/>
            </p:nvSpPr>
            <p:spPr bwMode="auto">
              <a:xfrm>
                <a:off x="1958" y="174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4" name="Oval 11"/>
              <p:cNvSpPr>
                <a:spLocks noChangeArrowheads="1"/>
              </p:cNvSpPr>
              <p:nvPr/>
            </p:nvSpPr>
            <p:spPr bwMode="auto">
              <a:xfrm>
                <a:off x="341" y="226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5" name="Oval 12"/>
              <p:cNvSpPr>
                <a:spLocks noChangeArrowheads="1"/>
              </p:cNvSpPr>
              <p:nvPr/>
            </p:nvSpPr>
            <p:spPr bwMode="auto">
              <a:xfrm>
                <a:off x="541" y="14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6" name="Oval 13"/>
              <p:cNvSpPr>
                <a:spLocks noChangeArrowheads="1"/>
              </p:cNvSpPr>
              <p:nvPr/>
            </p:nvSpPr>
            <p:spPr bwMode="auto">
              <a:xfrm>
                <a:off x="1317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7" name="Oval 14"/>
              <p:cNvSpPr>
                <a:spLocks noChangeArrowheads="1"/>
              </p:cNvSpPr>
              <p:nvPr/>
            </p:nvSpPr>
            <p:spPr bwMode="auto">
              <a:xfrm>
                <a:off x="1548" y="7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8" name="Oval 15"/>
              <p:cNvSpPr>
                <a:spLocks noChangeArrowheads="1"/>
              </p:cNvSpPr>
              <p:nvPr/>
            </p:nvSpPr>
            <p:spPr bwMode="auto">
              <a:xfrm>
                <a:off x="2467" y="8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19" name="Oval 16"/>
              <p:cNvSpPr>
                <a:spLocks noChangeArrowheads="1"/>
              </p:cNvSpPr>
              <p:nvPr/>
            </p:nvSpPr>
            <p:spPr bwMode="auto">
              <a:xfrm>
                <a:off x="3610" y="211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0" name="Oval 17"/>
              <p:cNvSpPr>
                <a:spLocks noChangeArrowheads="1"/>
              </p:cNvSpPr>
              <p:nvPr/>
            </p:nvSpPr>
            <p:spPr bwMode="auto">
              <a:xfrm>
                <a:off x="2532" y="226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1" name="Oval 18"/>
              <p:cNvSpPr>
                <a:spLocks noChangeArrowheads="1"/>
              </p:cNvSpPr>
              <p:nvPr/>
            </p:nvSpPr>
            <p:spPr bwMode="auto">
              <a:xfrm>
                <a:off x="3404" y="282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2" name="Oval 19"/>
              <p:cNvSpPr>
                <a:spLocks noChangeArrowheads="1"/>
              </p:cNvSpPr>
              <p:nvPr/>
            </p:nvSpPr>
            <p:spPr bwMode="auto">
              <a:xfrm>
                <a:off x="2302" y="215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3" name="Oval 20"/>
              <p:cNvSpPr>
                <a:spLocks noChangeArrowheads="1"/>
              </p:cNvSpPr>
              <p:nvPr/>
            </p:nvSpPr>
            <p:spPr bwMode="auto">
              <a:xfrm>
                <a:off x="4832" y="288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4" name="Oval 21"/>
              <p:cNvSpPr>
                <a:spLocks noChangeArrowheads="1"/>
              </p:cNvSpPr>
              <p:nvPr/>
            </p:nvSpPr>
            <p:spPr bwMode="auto">
              <a:xfrm>
                <a:off x="1494" y="167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5" name="Oval 22"/>
              <p:cNvSpPr>
                <a:spLocks noChangeArrowheads="1"/>
              </p:cNvSpPr>
              <p:nvPr/>
            </p:nvSpPr>
            <p:spPr bwMode="auto">
              <a:xfrm>
                <a:off x="2637" y="135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6" name="Oval 23"/>
              <p:cNvSpPr>
                <a:spLocks noChangeArrowheads="1"/>
              </p:cNvSpPr>
              <p:nvPr/>
            </p:nvSpPr>
            <p:spPr bwMode="auto">
              <a:xfrm>
                <a:off x="3375" y="11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7" name="Oval 24"/>
              <p:cNvSpPr>
                <a:spLocks noChangeArrowheads="1"/>
              </p:cNvSpPr>
              <p:nvPr/>
            </p:nvSpPr>
            <p:spPr bwMode="auto">
              <a:xfrm>
                <a:off x="1721" y="15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8" name="Oval 25"/>
              <p:cNvSpPr>
                <a:spLocks noChangeArrowheads="1"/>
              </p:cNvSpPr>
              <p:nvPr/>
            </p:nvSpPr>
            <p:spPr bwMode="auto">
              <a:xfrm>
                <a:off x="1464" y="163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29" name="Oval 26"/>
              <p:cNvSpPr>
                <a:spLocks noChangeArrowheads="1"/>
              </p:cNvSpPr>
              <p:nvPr/>
            </p:nvSpPr>
            <p:spPr bwMode="auto">
              <a:xfrm>
                <a:off x="4361" y="21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0" name="Oval 27"/>
              <p:cNvSpPr>
                <a:spLocks noChangeArrowheads="1"/>
              </p:cNvSpPr>
              <p:nvPr/>
            </p:nvSpPr>
            <p:spPr bwMode="auto">
              <a:xfrm>
                <a:off x="2189" y="300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1" name="Oval 28"/>
              <p:cNvSpPr>
                <a:spLocks noChangeArrowheads="1"/>
              </p:cNvSpPr>
              <p:nvPr/>
            </p:nvSpPr>
            <p:spPr bwMode="auto">
              <a:xfrm>
                <a:off x="3070" y="261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2" name="Oval 29"/>
              <p:cNvSpPr>
                <a:spLocks noChangeArrowheads="1"/>
              </p:cNvSpPr>
              <p:nvPr/>
            </p:nvSpPr>
            <p:spPr bwMode="auto">
              <a:xfrm>
                <a:off x="2109" y="29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3" name="Oval 30"/>
              <p:cNvSpPr>
                <a:spLocks noChangeArrowheads="1"/>
              </p:cNvSpPr>
              <p:nvPr/>
            </p:nvSpPr>
            <p:spPr bwMode="auto">
              <a:xfrm>
                <a:off x="2271" y="229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4" name="Oval 31"/>
              <p:cNvSpPr>
                <a:spLocks noChangeArrowheads="1"/>
              </p:cNvSpPr>
              <p:nvPr/>
            </p:nvSpPr>
            <p:spPr bwMode="auto">
              <a:xfrm>
                <a:off x="3160" y="316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5" name="Oval 34"/>
              <p:cNvSpPr>
                <a:spLocks noChangeArrowheads="1"/>
              </p:cNvSpPr>
              <p:nvPr/>
            </p:nvSpPr>
            <p:spPr bwMode="auto">
              <a:xfrm>
                <a:off x="4326" y="189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6" name="Oval 37"/>
              <p:cNvSpPr>
                <a:spLocks noChangeArrowheads="1"/>
              </p:cNvSpPr>
              <p:nvPr/>
            </p:nvSpPr>
            <p:spPr bwMode="auto">
              <a:xfrm>
                <a:off x="527" y="24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7" name="Oval 38"/>
              <p:cNvSpPr>
                <a:spLocks noChangeArrowheads="1"/>
              </p:cNvSpPr>
              <p:nvPr/>
            </p:nvSpPr>
            <p:spPr bwMode="auto">
              <a:xfrm>
                <a:off x="3412" y="19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8" name="Oval 39"/>
              <p:cNvSpPr>
                <a:spLocks noChangeArrowheads="1"/>
              </p:cNvSpPr>
              <p:nvPr/>
            </p:nvSpPr>
            <p:spPr bwMode="auto">
              <a:xfrm>
                <a:off x="2963" y="137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9" name="Oval 40"/>
              <p:cNvSpPr>
                <a:spLocks noChangeArrowheads="1"/>
              </p:cNvSpPr>
              <p:nvPr/>
            </p:nvSpPr>
            <p:spPr bwMode="auto">
              <a:xfrm>
                <a:off x="4622" y="28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0" name="Oval 41"/>
              <p:cNvSpPr>
                <a:spLocks noChangeArrowheads="1"/>
              </p:cNvSpPr>
              <p:nvPr/>
            </p:nvSpPr>
            <p:spPr bwMode="auto">
              <a:xfrm>
                <a:off x="2870" y="165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1" name="Oval 42"/>
              <p:cNvSpPr>
                <a:spLocks noChangeArrowheads="1"/>
              </p:cNvSpPr>
              <p:nvPr/>
            </p:nvSpPr>
            <p:spPr bwMode="auto">
              <a:xfrm>
                <a:off x="3333" y="143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2" name="Oval 43"/>
              <p:cNvSpPr>
                <a:spLocks noChangeArrowheads="1"/>
              </p:cNvSpPr>
              <p:nvPr/>
            </p:nvSpPr>
            <p:spPr bwMode="auto">
              <a:xfrm>
                <a:off x="3010" y="236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3" name="Oval 44"/>
              <p:cNvSpPr>
                <a:spLocks noChangeArrowheads="1"/>
              </p:cNvSpPr>
              <p:nvPr/>
            </p:nvSpPr>
            <p:spPr bwMode="auto">
              <a:xfrm>
                <a:off x="1385" y="245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4" name="Oval 45"/>
              <p:cNvSpPr>
                <a:spLocks noChangeArrowheads="1"/>
              </p:cNvSpPr>
              <p:nvPr/>
            </p:nvSpPr>
            <p:spPr bwMode="auto">
              <a:xfrm>
                <a:off x="2216" y="310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5" name="Oval 46"/>
              <p:cNvSpPr>
                <a:spLocks noChangeArrowheads="1"/>
              </p:cNvSpPr>
              <p:nvPr/>
            </p:nvSpPr>
            <p:spPr bwMode="auto">
              <a:xfrm>
                <a:off x="2742" y="317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6" name="Oval 47"/>
              <p:cNvSpPr>
                <a:spLocks noChangeArrowheads="1"/>
              </p:cNvSpPr>
              <p:nvPr/>
            </p:nvSpPr>
            <p:spPr bwMode="auto">
              <a:xfrm>
                <a:off x="2306" y="74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7" name="Oval 48"/>
              <p:cNvSpPr>
                <a:spLocks noChangeArrowheads="1"/>
              </p:cNvSpPr>
              <p:nvPr/>
            </p:nvSpPr>
            <p:spPr bwMode="auto">
              <a:xfrm>
                <a:off x="3010" y="102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8" name="Oval 49"/>
              <p:cNvSpPr>
                <a:spLocks noChangeArrowheads="1"/>
              </p:cNvSpPr>
              <p:nvPr/>
            </p:nvSpPr>
            <p:spPr bwMode="auto">
              <a:xfrm>
                <a:off x="4288" y="11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49" name="Oval 50"/>
              <p:cNvSpPr>
                <a:spLocks noChangeArrowheads="1"/>
              </p:cNvSpPr>
              <p:nvPr/>
            </p:nvSpPr>
            <p:spPr bwMode="auto">
              <a:xfrm>
                <a:off x="696" y="11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0" name="Oval 51"/>
              <p:cNvSpPr>
                <a:spLocks noChangeArrowheads="1"/>
              </p:cNvSpPr>
              <p:nvPr/>
            </p:nvSpPr>
            <p:spPr bwMode="auto">
              <a:xfrm>
                <a:off x="1577" y="109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1" name="Oval 52"/>
              <p:cNvSpPr>
                <a:spLocks noChangeArrowheads="1"/>
              </p:cNvSpPr>
              <p:nvPr/>
            </p:nvSpPr>
            <p:spPr bwMode="auto">
              <a:xfrm>
                <a:off x="1606" y="102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2" name="Oval 53"/>
              <p:cNvSpPr>
                <a:spLocks noChangeArrowheads="1"/>
              </p:cNvSpPr>
              <p:nvPr/>
            </p:nvSpPr>
            <p:spPr bwMode="auto">
              <a:xfrm>
                <a:off x="1634" y="125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3" name="Oval 54"/>
              <p:cNvSpPr>
                <a:spLocks noChangeArrowheads="1"/>
              </p:cNvSpPr>
              <p:nvPr/>
            </p:nvSpPr>
            <p:spPr bwMode="auto">
              <a:xfrm>
                <a:off x="2674" y="92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4" name="Oval 55"/>
              <p:cNvSpPr>
                <a:spLocks noChangeArrowheads="1"/>
              </p:cNvSpPr>
              <p:nvPr/>
            </p:nvSpPr>
            <p:spPr bwMode="auto">
              <a:xfrm>
                <a:off x="3076" y="122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5" name="Oval 56"/>
              <p:cNvSpPr>
                <a:spLocks noChangeArrowheads="1"/>
              </p:cNvSpPr>
              <p:nvPr/>
            </p:nvSpPr>
            <p:spPr bwMode="auto">
              <a:xfrm>
                <a:off x="591" y="151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6" name="Oval 57"/>
              <p:cNvSpPr>
                <a:spLocks noChangeArrowheads="1"/>
              </p:cNvSpPr>
              <p:nvPr/>
            </p:nvSpPr>
            <p:spPr bwMode="auto">
              <a:xfrm>
                <a:off x="4667" y="9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7" name="Oval 58"/>
              <p:cNvSpPr>
                <a:spLocks noChangeArrowheads="1"/>
              </p:cNvSpPr>
              <p:nvPr/>
            </p:nvSpPr>
            <p:spPr bwMode="auto">
              <a:xfrm>
                <a:off x="1329" y="9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8" name="Oval 59"/>
              <p:cNvSpPr>
                <a:spLocks noChangeArrowheads="1"/>
              </p:cNvSpPr>
              <p:nvPr/>
            </p:nvSpPr>
            <p:spPr bwMode="auto">
              <a:xfrm>
                <a:off x="1531" y="127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59" name="Oval 60"/>
              <p:cNvSpPr>
                <a:spLocks noChangeArrowheads="1"/>
              </p:cNvSpPr>
              <p:nvPr/>
            </p:nvSpPr>
            <p:spPr bwMode="auto">
              <a:xfrm>
                <a:off x="1694" y="115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0" name="Oval 61"/>
              <p:cNvSpPr>
                <a:spLocks noChangeArrowheads="1"/>
              </p:cNvSpPr>
              <p:nvPr/>
            </p:nvSpPr>
            <p:spPr bwMode="auto">
              <a:xfrm>
                <a:off x="1558" y="142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1" name="Oval 62"/>
              <p:cNvSpPr>
                <a:spLocks noChangeArrowheads="1"/>
              </p:cNvSpPr>
              <p:nvPr/>
            </p:nvSpPr>
            <p:spPr bwMode="auto">
              <a:xfrm>
                <a:off x="4160" y="138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2" name="Oval 63"/>
              <p:cNvSpPr>
                <a:spLocks noChangeArrowheads="1"/>
              </p:cNvSpPr>
              <p:nvPr/>
            </p:nvSpPr>
            <p:spPr bwMode="auto">
              <a:xfrm>
                <a:off x="1009" y="96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3" name="Oval 64"/>
              <p:cNvSpPr>
                <a:spLocks noChangeArrowheads="1"/>
              </p:cNvSpPr>
              <p:nvPr/>
            </p:nvSpPr>
            <p:spPr bwMode="auto">
              <a:xfrm>
                <a:off x="1426" y="11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4" name="Oval 65"/>
              <p:cNvSpPr>
                <a:spLocks noChangeArrowheads="1"/>
              </p:cNvSpPr>
              <p:nvPr/>
            </p:nvSpPr>
            <p:spPr bwMode="auto">
              <a:xfrm>
                <a:off x="1306" y="130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5" name="Oval 66"/>
              <p:cNvSpPr>
                <a:spLocks noChangeArrowheads="1"/>
              </p:cNvSpPr>
              <p:nvPr/>
            </p:nvSpPr>
            <p:spPr bwMode="auto">
              <a:xfrm>
                <a:off x="1424" y="125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6" name="Oval 67"/>
              <p:cNvSpPr>
                <a:spLocks noChangeArrowheads="1"/>
              </p:cNvSpPr>
              <p:nvPr/>
            </p:nvSpPr>
            <p:spPr bwMode="auto">
              <a:xfrm>
                <a:off x="1692" y="122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7" name="Oval 68"/>
              <p:cNvSpPr>
                <a:spLocks noChangeArrowheads="1"/>
              </p:cNvSpPr>
              <p:nvPr/>
            </p:nvSpPr>
            <p:spPr bwMode="auto">
              <a:xfrm>
                <a:off x="5154" y="246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8" name="Oval 69"/>
              <p:cNvSpPr>
                <a:spLocks noChangeArrowheads="1"/>
              </p:cNvSpPr>
              <p:nvPr/>
            </p:nvSpPr>
            <p:spPr bwMode="auto">
              <a:xfrm>
                <a:off x="2789" y="130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69" name="Oval 70"/>
              <p:cNvSpPr>
                <a:spLocks noChangeArrowheads="1"/>
              </p:cNvSpPr>
              <p:nvPr/>
            </p:nvSpPr>
            <p:spPr bwMode="auto">
              <a:xfrm>
                <a:off x="3161" y="122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0" name="Oval 71"/>
              <p:cNvSpPr>
                <a:spLocks noChangeArrowheads="1"/>
              </p:cNvSpPr>
              <p:nvPr/>
            </p:nvSpPr>
            <p:spPr bwMode="auto">
              <a:xfrm>
                <a:off x="4388" y="123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1" name="Oval 72"/>
              <p:cNvSpPr>
                <a:spLocks noChangeArrowheads="1"/>
              </p:cNvSpPr>
              <p:nvPr/>
            </p:nvSpPr>
            <p:spPr bwMode="auto">
              <a:xfrm>
                <a:off x="4490" y="132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2" name="Oval 73"/>
              <p:cNvSpPr>
                <a:spLocks noChangeArrowheads="1"/>
              </p:cNvSpPr>
              <p:nvPr/>
            </p:nvSpPr>
            <p:spPr bwMode="auto">
              <a:xfrm>
                <a:off x="1624" y="105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3" name="Oval 74"/>
              <p:cNvSpPr>
                <a:spLocks noChangeArrowheads="1"/>
              </p:cNvSpPr>
              <p:nvPr/>
            </p:nvSpPr>
            <p:spPr bwMode="auto">
              <a:xfrm>
                <a:off x="1668" y="130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4" name="Oval 75"/>
              <p:cNvSpPr>
                <a:spLocks noChangeArrowheads="1"/>
              </p:cNvSpPr>
              <p:nvPr/>
            </p:nvSpPr>
            <p:spPr bwMode="auto">
              <a:xfrm>
                <a:off x="1577" y="132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5" name="Oval 76"/>
              <p:cNvSpPr>
                <a:spLocks noChangeArrowheads="1"/>
              </p:cNvSpPr>
              <p:nvPr/>
            </p:nvSpPr>
            <p:spPr bwMode="auto">
              <a:xfrm>
                <a:off x="2697" y="147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6" name="Oval 77"/>
              <p:cNvSpPr>
                <a:spLocks noChangeArrowheads="1"/>
              </p:cNvSpPr>
              <p:nvPr/>
            </p:nvSpPr>
            <p:spPr bwMode="auto">
              <a:xfrm>
                <a:off x="3444" y="101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7" name="Oval 78"/>
              <p:cNvSpPr>
                <a:spLocks noChangeArrowheads="1"/>
              </p:cNvSpPr>
              <p:nvPr/>
            </p:nvSpPr>
            <p:spPr bwMode="auto">
              <a:xfrm>
                <a:off x="3084" y="113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8" name="Oval 79"/>
              <p:cNvSpPr>
                <a:spLocks noChangeArrowheads="1"/>
              </p:cNvSpPr>
              <p:nvPr/>
            </p:nvSpPr>
            <p:spPr bwMode="auto">
              <a:xfrm>
                <a:off x="4377" y="161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9" name="Oval 80"/>
              <p:cNvSpPr>
                <a:spLocks noChangeArrowheads="1"/>
              </p:cNvSpPr>
              <p:nvPr/>
            </p:nvSpPr>
            <p:spPr bwMode="auto">
              <a:xfrm>
                <a:off x="1511" y="84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0" name="Oval 81"/>
              <p:cNvSpPr>
                <a:spLocks noChangeArrowheads="1"/>
              </p:cNvSpPr>
              <p:nvPr/>
            </p:nvSpPr>
            <p:spPr bwMode="auto">
              <a:xfrm>
                <a:off x="1726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1" name="Oval 82"/>
              <p:cNvSpPr>
                <a:spLocks noChangeArrowheads="1"/>
              </p:cNvSpPr>
              <p:nvPr/>
            </p:nvSpPr>
            <p:spPr bwMode="auto">
              <a:xfrm>
                <a:off x="1844" y="130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2" name="Oval 83"/>
              <p:cNvSpPr>
                <a:spLocks noChangeArrowheads="1"/>
              </p:cNvSpPr>
              <p:nvPr/>
            </p:nvSpPr>
            <p:spPr bwMode="auto">
              <a:xfrm>
                <a:off x="2770" y="10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3" name="Oval 84"/>
              <p:cNvSpPr>
                <a:spLocks noChangeArrowheads="1"/>
              </p:cNvSpPr>
              <p:nvPr/>
            </p:nvSpPr>
            <p:spPr bwMode="auto">
              <a:xfrm>
                <a:off x="3054" y="9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4" name="Oval 85"/>
              <p:cNvSpPr>
                <a:spLocks noChangeArrowheads="1"/>
              </p:cNvSpPr>
              <p:nvPr/>
            </p:nvSpPr>
            <p:spPr bwMode="auto">
              <a:xfrm>
                <a:off x="4459" y="15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5" name="Oval 86"/>
              <p:cNvSpPr>
                <a:spLocks noChangeArrowheads="1"/>
              </p:cNvSpPr>
              <p:nvPr/>
            </p:nvSpPr>
            <p:spPr bwMode="auto">
              <a:xfrm>
                <a:off x="1936" y="12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6" name="Oval 87"/>
              <p:cNvSpPr>
                <a:spLocks noChangeArrowheads="1"/>
              </p:cNvSpPr>
              <p:nvPr/>
            </p:nvSpPr>
            <p:spPr bwMode="auto">
              <a:xfrm>
                <a:off x="1875" y="128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7" name="Oval 88"/>
              <p:cNvSpPr>
                <a:spLocks noChangeArrowheads="1"/>
              </p:cNvSpPr>
              <p:nvPr/>
            </p:nvSpPr>
            <p:spPr bwMode="auto">
              <a:xfrm>
                <a:off x="1800" y="13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8" name="Oval 89"/>
              <p:cNvSpPr>
                <a:spLocks noChangeArrowheads="1"/>
              </p:cNvSpPr>
              <p:nvPr/>
            </p:nvSpPr>
            <p:spPr bwMode="auto">
              <a:xfrm>
                <a:off x="1761" y="139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9" name="Oval 90"/>
              <p:cNvSpPr>
                <a:spLocks noChangeArrowheads="1"/>
              </p:cNvSpPr>
              <p:nvPr/>
            </p:nvSpPr>
            <p:spPr bwMode="auto">
              <a:xfrm>
                <a:off x="1959" y="13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0" name="Oval 91"/>
              <p:cNvSpPr>
                <a:spLocks noChangeArrowheads="1"/>
              </p:cNvSpPr>
              <p:nvPr/>
            </p:nvSpPr>
            <p:spPr bwMode="auto">
              <a:xfrm>
                <a:off x="5137" y="1943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1" name="Oval 92"/>
              <p:cNvSpPr>
                <a:spLocks noChangeArrowheads="1"/>
              </p:cNvSpPr>
              <p:nvPr/>
            </p:nvSpPr>
            <p:spPr bwMode="auto">
              <a:xfrm>
                <a:off x="4874" y="1651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2" name="Oval 93"/>
              <p:cNvSpPr>
                <a:spLocks noChangeArrowheads="1"/>
              </p:cNvSpPr>
              <p:nvPr/>
            </p:nvSpPr>
            <p:spPr bwMode="auto">
              <a:xfrm>
                <a:off x="4702" y="1462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3" name="Oval 94"/>
              <p:cNvSpPr>
                <a:spLocks noChangeArrowheads="1"/>
              </p:cNvSpPr>
              <p:nvPr/>
            </p:nvSpPr>
            <p:spPr bwMode="auto">
              <a:xfrm>
                <a:off x="989" y="1453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4" name="Oval 95"/>
              <p:cNvSpPr>
                <a:spLocks noChangeArrowheads="1"/>
              </p:cNvSpPr>
              <p:nvPr/>
            </p:nvSpPr>
            <p:spPr bwMode="auto">
              <a:xfrm>
                <a:off x="734" y="182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5" name="Oval 96"/>
              <p:cNvSpPr>
                <a:spLocks noChangeArrowheads="1"/>
              </p:cNvSpPr>
              <p:nvPr/>
            </p:nvSpPr>
            <p:spPr bwMode="auto">
              <a:xfrm>
                <a:off x="576" y="202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6" name="Oval 97"/>
              <p:cNvSpPr>
                <a:spLocks noChangeArrowheads="1"/>
              </p:cNvSpPr>
              <p:nvPr/>
            </p:nvSpPr>
            <p:spPr bwMode="auto">
              <a:xfrm>
                <a:off x="425" y="2422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7" name="Oval 98"/>
              <p:cNvSpPr>
                <a:spLocks noChangeArrowheads="1"/>
              </p:cNvSpPr>
              <p:nvPr/>
            </p:nvSpPr>
            <p:spPr bwMode="auto">
              <a:xfrm>
                <a:off x="5076" y="1853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8" name="Oval 99"/>
              <p:cNvSpPr>
                <a:spLocks noChangeArrowheads="1"/>
              </p:cNvSpPr>
              <p:nvPr/>
            </p:nvSpPr>
            <p:spPr bwMode="auto">
              <a:xfrm>
                <a:off x="4987" y="174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9" name="Oval 100"/>
              <p:cNvSpPr>
                <a:spLocks noChangeArrowheads="1"/>
              </p:cNvSpPr>
              <p:nvPr/>
            </p:nvSpPr>
            <p:spPr bwMode="auto">
              <a:xfrm>
                <a:off x="4926" y="165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0" name="Oval 101"/>
              <p:cNvSpPr>
                <a:spLocks noChangeArrowheads="1"/>
              </p:cNvSpPr>
              <p:nvPr/>
            </p:nvSpPr>
            <p:spPr bwMode="auto">
              <a:xfrm>
                <a:off x="4611" y="1385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1" name="Oval 102"/>
              <p:cNvSpPr>
                <a:spLocks noChangeArrowheads="1"/>
              </p:cNvSpPr>
              <p:nvPr/>
            </p:nvSpPr>
            <p:spPr bwMode="auto">
              <a:xfrm>
                <a:off x="1094" y="1347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2" name="Oval 103"/>
              <p:cNvSpPr>
                <a:spLocks noChangeArrowheads="1"/>
              </p:cNvSpPr>
              <p:nvPr/>
            </p:nvSpPr>
            <p:spPr bwMode="auto">
              <a:xfrm>
                <a:off x="666" y="1928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3" name="Oval 104"/>
              <p:cNvSpPr>
                <a:spLocks noChangeArrowheads="1"/>
              </p:cNvSpPr>
              <p:nvPr/>
            </p:nvSpPr>
            <p:spPr bwMode="auto">
              <a:xfrm>
                <a:off x="530" y="1980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4" name="Oval 105"/>
              <p:cNvSpPr>
                <a:spLocks noChangeArrowheads="1"/>
              </p:cNvSpPr>
              <p:nvPr/>
            </p:nvSpPr>
            <p:spPr bwMode="auto">
              <a:xfrm>
                <a:off x="521" y="213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5" name="Oval 106"/>
              <p:cNvSpPr>
                <a:spLocks noChangeArrowheads="1"/>
              </p:cNvSpPr>
              <p:nvPr/>
            </p:nvSpPr>
            <p:spPr bwMode="auto">
              <a:xfrm>
                <a:off x="378" y="2352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6" name="Oval 107"/>
              <p:cNvSpPr>
                <a:spLocks noChangeArrowheads="1"/>
              </p:cNvSpPr>
              <p:nvPr/>
            </p:nvSpPr>
            <p:spPr bwMode="auto">
              <a:xfrm>
                <a:off x="5098" y="2568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7" name="Oval 108"/>
              <p:cNvSpPr>
                <a:spLocks noChangeArrowheads="1"/>
              </p:cNvSpPr>
              <p:nvPr/>
            </p:nvSpPr>
            <p:spPr bwMode="auto">
              <a:xfrm>
                <a:off x="5232" y="2193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8" name="Oval 109"/>
              <p:cNvSpPr>
                <a:spLocks noChangeArrowheads="1"/>
              </p:cNvSpPr>
              <p:nvPr/>
            </p:nvSpPr>
            <p:spPr bwMode="auto">
              <a:xfrm>
                <a:off x="4796" y="1549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9" name="Oval 110"/>
              <p:cNvSpPr>
                <a:spLocks noChangeArrowheads="1"/>
              </p:cNvSpPr>
              <p:nvPr/>
            </p:nvSpPr>
            <p:spPr bwMode="auto">
              <a:xfrm>
                <a:off x="883" y="1592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0" name="Oval 111"/>
              <p:cNvSpPr>
                <a:spLocks noChangeArrowheads="1"/>
              </p:cNvSpPr>
              <p:nvPr/>
            </p:nvSpPr>
            <p:spPr bwMode="auto">
              <a:xfrm>
                <a:off x="813" y="1710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1" name="Oval 112"/>
              <p:cNvSpPr>
                <a:spLocks noChangeArrowheads="1"/>
              </p:cNvSpPr>
              <p:nvPr/>
            </p:nvSpPr>
            <p:spPr bwMode="auto">
              <a:xfrm>
                <a:off x="468" y="222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2" name="Oval 113"/>
              <p:cNvSpPr>
                <a:spLocks noChangeArrowheads="1"/>
              </p:cNvSpPr>
              <p:nvPr/>
            </p:nvSpPr>
            <p:spPr bwMode="auto">
              <a:xfrm>
                <a:off x="378" y="2479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3" name="Oval 114"/>
              <p:cNvSpPr>
                <a:spLocks noChangeArrowheads="1"/>
              </p:cNvSpPr>
              <p:nvPr/>
            </p:nvSpPr>
            <p:spPr bwMode="auto">
              <a:xfrm>
                <a:off x="5036" y="268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4" name="Oval 115"/>
              <p:cNvSpPr>
                <a:spLocks noChangeArrowheads="1"/>
              </p:cNvSpPr>
              <p:nvPr/>
            </p:nvSpPr>
            <p:spPr bwMode="auto">
              <a:xfrm>
                <a:off x="5200" y="232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5" name="Oval 116"/>
              <p:cNvSpPr>
                <a:spLocks noChangeArrowheads="1"/>
              </p:cNvSpPr>
              <p:nvPr/>
            </p:nvSpPr>
            <p:spPr bwMode="auto">
              <a:xfrm>
                <a:off x="5169" y="2056"/>
                <a:ext cx="71" cy="7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6" name="Oval 117"/>
              <p:cNvSpPr>
                <a:spLocks noChangeArrowheads="1"/>
              </p:cNvSpPr>
              <p:nvPr/>
            </p:nvSpPr>
            <p:spPr bwMode="auto">
              <a:xfrm>
                <a:off x="2784" y="136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7" name="Oval 118"/>
              <p:cNvSpPr>
                <a:spLocks noChangeArrowheads="1"/>
              </p:cNvSpPr>
              <p:nvPr/>
            </p:nvSpPr>
            <p:spPr bwMode="auto">
              <a:xfrm>
                <a:off x="1713" y="109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8" name="Oval 119"/>
              <p:cNvSpPr>
                <a:spLocks noChangeArrowheads="1"/>
              </p:cNvSpPr>
              <p:nvPr/>
            </p:nvSpPr>
            <p:spPr bwMode="auto">
              <a:xfrm>
                <a:off x="1891" y="98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19" name="Oval 120"/>
              <p:cNvSpPr>
                <a:spLocks noChangeArrowheads="1"/>
              </p:cNvSpPr>
              <p:nvPr/>
            </p:nvSpPr>
            <p:spPr bwMode="auto">
              <a:xfrm>
                <a:off x="2436" y="114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0" name="Oval 123"/>
              <p:cNvSpPr>
                <a:spLocks noChangeArrowheads="1"/>
              </p:cNvSpPr>
              <p:nvPr/>
            </p:nvSpPr>
            <p:spPr bwMode="auto">
              <a:xfrm>
                <a:off x="4519" y="116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1" name="Oval 124"/>
              <p:cNvSpPr>
                <a:spLocks noChangeArrowheads="1"/>
              </p:cNvSpPr>
              <p:nvPr/>
            </p:nvSpPr>
            <p:spPr bwMode="auto">
              <a:xfrm>
                <a:off x="4623" y="130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2" name="Oval 125"/>
              <p:cNvSpPr>
                <a:spLocks noChangeArrowheads="1"/>
              </p:cNvSpPr>
              <p:nvPr/>
            </p:nvSpPr>
            <p:spPr bwMode="auto">
              <a:xfrm>
                <a:off x="4577" y="135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3" name="Oval 126"/>
              <p:cNvSpPr>
                <a:spLocks noChangeArrowheads="1"/>
              </p:cNvSpPr>
              <p:nvPr/>
            </p:nvSpPr>
            <p:spPr bwMode="auto">
              <a:xfrm>
                <a:off x="4620" y="134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4" name="Oval 127"/>
              <p:cNvSpPr>
                <a:spLocks noChangeArrowheads="1"/>
              </p:cNvSpPr>
              <p:nvPr/>
            </p:nvSpPr>
            <p:spPr bwMode="auto">
              <a:xfrm>
                <a:off x="4470" y="185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5" name="Oval 128"/>
              <p:cNvSpPr>
                <a:spLocks noChangeArrowheads="1"/>
              </p:cNvSpPr>
              <p:nvPr/>
            </p:nvSpPr>
            <p:spPr bwMode="auto">
              <a:xfrm>
                <a:off x="4446" y="157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6" name="Oval 129"/>
              <p:cNvSpPr>
                <a:spLocks noChangeArrowheads="1"/>
              </p:cNvSpPr>
              <p:nvPr/>
            </p:nvSpPr>
            <p:spPr bwMode="auto">
              <a:xfrm>
                <a:off x="4579" y="192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7" name="Oval 130"/>
              <p:cNvSpPr>
                <a:spLocks noChangeArrowheads="1"/>
              </p:cNvSpPr>
              <p:nvPr/>
            </p:nvSpPr>
            <p:spPr bwMode="auto">
              <a:xfrm>
                <a:off x="4459" y="307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8" name="Oval 131"/>
              <p:cNvSpPr>
                <a:spLocks noChangeArrowheads="1"/>
              </p:cNvSpPr>
              <p:nvPr/>
            </p:nvSpPr>
            <p:spPr bwMode="auto">
              <a:xfrm>
                <a:off x="4936" y="285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29" name="Oval 132"/>
              <p:cNvSpPr>
                <a:spLocks noChangeArrowheads="1"/>
              </p:cNvSpPr>
              <p:nvPr/>
            </p:nvSpPr>
            <p:spPr bwMode="auto">
              <a:xfrm>
                <a:off x="4755" y="292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0" name="Oval 133"/>
              <p:cNvSpPr>
                <a:spLocks noChangeArrowheads="1"/>
              </p:cNvSpPr>
              <p:nvPr/>
            </p:nvSpPr>
            <p:spPr bwMode="auto">
              <a:xfrm>
                <a:off x="2733" y="133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1" name="Oval 134"/>
              <p:cNvSpPr>
                <a:spLocks noChangeArrowheads="1"/>
              </p:cNvSpPr>
              <p:nvPr/>
            </p:nvSpPr>
            <p:spPr bwMode="auto">
              <a:xfrm>
                <a:off x="1826" y="79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2" name="Oval 135"/>
              <p:cNvSpPr>
                <a:spLocks noChangeArrowheads="1"/>
              </p:cNvSpPr>
              <p:nvPr/>
            </p:nvSpPr>
            <p:spPr bwMode="auto">
              <a:xfrm>
                <a:off x="1915" y="111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3" name="Oval 136"/>
              <p:cNvSpPr>
                <a:spLocks noChangeArrowheads="1"/>
              </p:cNvSpPr>
              <p:nvPr/>
            </p:nvSpPr>
            <p:spPr bwMode="auto">
              <a:xfrm>
                <a:off x="2041" y="125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4" name="Oval 137"/>
              <p:cNvSpPr>
                <a:spLocks noChangeArrowheads="1"/>
              </p:cNvSpPr>
              <p:nvPr/>
            </p:nvSpPr>
            <p:spPr bwMode="auto">
              <a:xfrm>
                <a:off x="1763" y="226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5" name="Oval 138"/>
              <p:cNvSpPr>
                <a:spLocks noChangeArrowheads="1"/>
              </p:cNvSpPr>
              <p:nvPr/>
            </p:nvSpPr>
            <p:spPr bwMode="auto">
              <a:xfrm>
                <a:off x="3489" y="318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6" name="Oval 139"/>
              <p:cNvSpPr>
                <a:spLocks noChangeArrowheads="1"/>
              </p:cNvSpPr>
              <p:nvPr/>
            </p:nvSpPr>
            <p:spPr bwMode="auto">
              <a:xfrm>
                <a:off x="4020" y="327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7" name="Oval 140"/>
              <p:cNvSpPr>
                <a:spLocks noChangeArrowheads="1"/>
              </p:cNvSpPr>
              <p:nvPr/>
            </p:nvSpPr>
            <p:spPr bwMode="auto">
              <a:xfrm>
                <a:off x="5073" y="146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8" name="Oval 141"/>
              <p:cNvSpPr>
                <a:spLocks noChangeArrowheads="1"/>
              </p:cNvSpPr>
              <p:nvPr/>
            </p:nvSpPr>
            <p:spPr bwMode="auto">
              <a:xfrm>
                <a:off x="4601" y="116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9" name="Oval 142"/>
              <p:cNvSpPr>
                <a:spLocks noChangeArrowheads="1"/>
              </p:cNvSpPr>
              <p:nvPr/>
            </p:nvSpPr>
            <p:spPr bwMode="auto">
              <a:xfrm>
                <a:off x="4577" y="122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0" name="Oval 143"/>
              <p:cNvSpPr>
                <a:spLocks noChangeArrowheads="1"/>
              </p:cNvSpPr>
              <p:nvPr/>
            </p:nvSpPr>
            <p:spPr bwMode="auto">
              <a:xfrm>
                <a:off x="4531" y="151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1" name="Oval 144"/>
              <p:cNvSpPr>
                <a:spLocks noChangeArrowheads="1"/>
              </p:cNvSpPr>
              <p:nvPr/>
            </p:nvSpPr>
            <p:spPr bwMode="auto">
              <a:xfrm>
                <a:off x="4492" y="179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2" name="Oval 145"/>
              <p:cNvSpPr>
                <a:spLocks noChangeArrowheads="1"/>
              </p:cNvSpPr>
              <p:nvPr/>
            </p:nvSpPr>
            <p:spPr bwMode="auto">
              <a:xfrm>
                <a:off x="4461" y="190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3" name="Oval 146"/>
              <p:cNvSpPr>
                <a:spLocks noChangeArrowheads="1"/>
              </p:cNvSpPr>
              <p:nvPr/>
            </p:nvSpPr>
            <p:spPr bwMode="auto">
              <a:xfrm>
                <a:off x="4422" y="197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4" name="Oval 147"/>
              <p:cNvSpPr>
                <a:spLocks noChangeArrowheads="1"/>
              </p:cNvSpPr>
              <p:nvPr/>
            </p:nvSpPr>
            <p:spPr bwMode="auto">
              <a:xfrm>
                <a:off x="4908" y="238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5" name="Oval 148"/>
              <p:cNvSpPr>
                <a:spLocks noChangeArrowheads="1"/>
              </p:cNvSpPr>
              <p:nvPr/>
            </p:nvSpPr>
            <p:spPr bwMode="auto">
              <a:xfrm>
                <a:off x="2765" y="132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6" name="Oval 149"/>
              <p:cNvSpPr>
                <a:spLocks noChangeArrowheads="1"/>
              </p:cNvSpPr>
              <p:nvPr/>
            </p:nvSpPr>
            <p:spPr bwMode="auto">
              <a:xfrm>
                <a:off x="1388" y="141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7" name="Oval 150"/>
              <p:cNvSpPr>
                <a:spLocks noChangeArrowheads="1"/>
              </p:cNvSpPr>
              <p:nvPr/>
            </p:nvSpPr>
            <p:spPr bwMode="auto">
              <a:xfrm>
                <a:off x="2030" y="113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8" name="Oval 151"/>
              <p:cNvSpPr>
                <a:spLocks noChangeArrowheads="1"/>
              </p:cNvSpPr>
              <p:nvPr/>
            </p:nvSpPr>
            <p:spPr bwMode="auto">
              <a:xfrm>
                <a:off x="2515" y="129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49" name="Oval 152"/>
              <p:cNvSpPr>
                <a:spLocks noChangeArrowheads="1"/>
              </p:cNvSpPr>
              <p:nvPr/>
            </p:nvSpPr>
            <p:spPr bwMode="auto">
              <a:xfrm>
                <a:off x="2491" y="125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0" name="Oval 153"/>
              <p:cNvSpPr>
                <a:spLocks noChangeArrowheads="1"/>
              </p:cNvSpPr>
              <p:nvPr/>
            </p:nvSpPr>
            <p:spPr bwMode="auto">
              <a:xfrm>
                <a:off x="1951" y="240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1" name="Oval 154"/>
              <p:cNvSpPr>
                <a:spLocks noChangeArrowheads="1"/>
              </p:cNvSpPr>
              <p:nvPr/>
            </p:nvSpPr>
            <p:spPr bwMode="auto">
              <a:xfrm>
                <a:off x="2713" y="209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2" name="Oval 155"/>
              <p:cNvSpPr>
                <a:spLocks noChangeArrowheads="1"/>
              </p:cNvSpPr>
              <p:nvPr/>
            </p:nvSpPr>
            <p:spPr bwMode="auto">
              <a:xfrm>
                <a:off x="3287" y="148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3" name="Oval 156"/>
              <p:cNvSpPr>
                <a:spLocks noChangeArrowheads="1"/>
              </p:cNvSpPr>
              <p:nvPr/>
            </p:nvSpPr>
            <p:spPr bwMode="auto">
              <a:xfrm>
                <a:off x="3938" y="173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4" name="Oval 157"/>
              <p:cNvSpPr>
                <a:spLocks noChangeArrowheads="1"/>
              </p:cNvSpPr>
              <p:nvPr/>
            </p:nvSpPr>
            <p:spPr bwMode="auto">
              <a:xfrm>
                <a:off x="4990" y="160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5" name="Oval 158"/>
              <p:cNvSpPr>
                <a:spLocks noChangeArrowheads="1"/>
              </p:cNvSpPr>
              <p:nvPr/>
            </p:nvSpPr>
            <p:spPr bwMode="auto">
              <a:xfrm>
                <a:off x="4518" y="138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6" name="Oval 159"/>
              <p:cNvSpPr>
                <a:spLocks noChangeArrowheads="1"/>
              </p:cNvSpPr>
              <p:nvPr/>
            </p:nvSpPr>
            <p:spPr bwMode="auto">
              <a:xfrm>
                <a:off x="4495" y="168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7" name="Oval 160"/>
              <p:cNvSpPr>
                <a:spLocks noChangeArrowheads="1"/>
              </p:cNvSpPr>
              <p:nvPr/>
            </p:nvSpPr>
            <p:spPr bwMode="auto">
              <a:xfrm>
                <a:off x="4502" y="173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8" name="Oval 161"/>
              <p:cNvSpPr>
                <a:spLocks noChangeArrowheads="1"/>
              </p:cNvSpPr>
              <p:nvPr/>
            </p:nvSpPr>
            <p:spPr bwMode="auto">
              <a:xfrm>
                <a:off x="4283" y="200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9" name="Oval 162"/>
              <p:cNvSpPr>
                <a:spLocks noChangeArrowheads="1"/>
              </p:cNvSpPr>
              <p:nvPr/>
            </p:nvSpPr>
            <p:spPr bwMode="auto">
              <a:xfrm>
                <a:off x="2760" y="127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0" name="Oval 163"/>
              <p:cNvSpPr>
                <a:spLocks noChangeArrowheads="1"/>
              </p:cNvSpPr>
              <p:nvPr/>
            </p:nvSpPr>
            <p:spPr bwMode="auto">
              <a:xfrm>
                <a:off x="1308" y="139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1" name="Oval 164"/>
              <p:cNvSpPr>
                <a:spLocks noChangeArrowheads="1"/>
              </p:cNvSpPr>
              <p:nvPr/>
            </p:nvSpPr>
            <p:spPr bwMode="auto">
              <a:xfrm>
                <a:off x="2085" y="116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2" name="Oval 165"/>
              <p:cNvSpPr>
                <a:spLocks noChangeArrowheads="1"/>
              </p:cNvSpPr>
              <p:nvPr/>
            </p:nvSpPr>
            <p:spPr bwMode="auto">
              <a:xfrm>
                <a:off x="1657" y="159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3" name="Oval 166"/>
              <p:cNvSpPr>
                <a:spLocks noChangeArrowheads="1"/>
              </p:cNvSpPr>
              <p:nvPr/>
            </p:nvSpPr>
            <p:spPr bwMode="auto">
              <a:xfrm>
                <a:off x="2471" y="170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4" name="Oval 167"/>
              <p:cNvSpPr>
                <a:spLocks noChangeArrowheads="1"/>
              </p:cNvSpPr>
              <p:nvPr/>
            </p:nvSpPr>
            <p:spPr bwMode="auto">
              <a:xfrm>
                <a:off x="2103" y="248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5" name="Oval 168"/>
              <p:cNvSpPr>
                <a:spLocks noChangeArrowheads="1"/>
              </p:cNvSpPr>
              <p:nvPr/>
            </p:nvSpPr>
            <p:spPr bwMode="auto">
              <a:xfrm>
                <a:off x="4062" y="317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6" name="Oval 169"/>
              <p:cNvSpPr>
                <a:spLocks noChangeArrowheads="1"/>
              </p:cNvSpPr>
              <p:nvPr/>
            </p:nvSpPr>
            <p:spPr bwMode="auto">
              <a:xfrm>
                <a:off x="2460" y="295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7" name="Oval 170"/>
              <p:cNvSpPr>
                <a:spLocks noChangeArrowheads="1"/>
              </p:cNvSpPr>
              <p:nvPr/>
            </p:nvSpPr>
            <p:spPr bwMode="auto">
              <a:xfrm>
                <a:off x="3925" y="189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8" name="Oval 171"/>
              <p:cNvSpPr>
                <a:spLocks noChangeArrowheads="1"/>
              </p:cNvSpPr>
              <p:nvPr/>
            </p:nvSpPr>
            <p:spPr bwMode="auto">
              <a:xfrm>
                <a:off x="4574" y="96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69" name="Oval 172"/>
              <p:cNvSpPr>
                <a:spLocks noChangeArrowheads="1"/>
              </p:cNvSpPr>
              <p:nvPr/>
            </p:nvSpPr>
            <p:spPr bwMode="auto">
              <a:xfrm>
                <a:off x="4528" y="157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0" name="Oval 173"/>
              <p:cNvSpPr>
                <a:spLocks noChangeArrowheads="1"/>
              </p:cNvSpPr>
              <p:nvPr/>
            </p:nvSpPr>
            <p:spPr bwMode="auto">
              <a:xfrm>
                <a:off x="4468" y="162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1" name="Oval 174"/>
              <p:cNvSpPr>
                <a:spLocks noChangeArrowheads="1"/>
              </p:cNvSpPr>
              <p:nvPr/>
            </p:nvSpPr>
            <p:spPr bwMode="auto">
              <a:xfrm>
                <a:off x="2830" y="128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2" name="Oval 175"/>
              <p:cNvSpPr>
                <a:spLocks noChangeArrowheads="1"/>
              </p:cNvSpPr>
              <p:nvPr/>
            </p:nvSpPr>
            <p:spPr bwMode="auto">
              <a:xfrm>
                <a:off x="1407" y="103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3" name="Oval 176"/>
              <p:cNvSpPr>
                <a:spLocks noChangeArrowheads="1"/>
              </p:cNvSpPr>
              <p:nvPr/>
            </p:nvSpPr>
            <p:spPr bwMode="auto">
              <a:xfrm>
                <a:off x="1720" y="103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4" name="Oval 177"/>
              <p:cNvSpPr>
                <a:spLocks noChangeArrowheads="1"/>
              </p:cNvSpPr>
              <p:nvPr/>
            </p:nvSpPr>
            <p:spPr bwMode="auto">
              <a:xfrm>
                <a:off x="1936" y="166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5" name="Oval 178"/>
              <p:cNvSpPr>
                <a:spLocks noChangeArrowheads="1"/>
              </p:cNvSpPr>
              <p:nvPr/>
            </p:nvSpPr>
            <p:spPr bwMode="auto">
              <a:xfrm>
                <a:off x="2466" y="111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6" name="Oval 179"/>
              <p:cNvSpPr>
                <a:spLocks noChangeArrowheads="1"/>
              </p:cNvSpPr>
              <p:nvPr/>
            </p:nvSpPr>
            <p:spPr bwMode="auto">
              <a:xfrm>
                <a:off x="1985" y="259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7" name="Oval 180"/>
              <p:cNvSpPr>
                <a:spLocks noChangeArrowheads="1"/>
              </p:cNvSpPr>
              <p:nvPr/>
            </p:nvSpPr>
            <p:spPr bwMode="auto">
              <a:xfrm>
                <a:off x="4139" y="330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8" name="Oval 181"/>
              <p:cNvSpPr>
                <a:spLocks noChangeArrowheads="1"/>
              </p:cNvSpPr>
              <p:nvPr/>
            </p:nvSpPr>
            <p:spPr bwMode="auto">
              <a:xfrm>
                <a:off x="2066" y="287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79" name="Oval 182"/>
              <p:cNvSpPr>
                <a:spLocks noChangeArrowheads="1"/>
              </p:cNvSpPr>
              <p:nvPr/>
            </p:nvSpPr>
            <p:spPr bwMode="auto">
              <a:xfrm>
                <a:off x="3837" y="272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0" name="Oval 183"/>
              <p:cNvSpPr>
                <a:spLocks noChangeArrowheads="1"/>
              </p:cNvSpPr>
              <p:nvPr/>
            </p:nvSpPr>
            <p:spPr bwMode="auto">
              <a:xfrm>
                <a:off x="4000" y="151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1" name="Oval 184"/>
              <p:cNvSpPr>
                <a:spLocks noChangeArrowheads="1"/>
              </p:cNvSpPr>
              <p:nvPr/>
            </p:nvSpPr>
            <p:spPr bwMode="auto">
              <a:xfrm>
                <a:off x="3712" y="124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2" name="Oval 185"/>
              <p:cNvSpPr>
                <a:spLocks noChangeArrowheads="1"/>
              </p:cNvSpPr>
              <p:nvPr/>
            </p:nvSpPr>
            <p:spPr bwMode="auto">
              <a:xfrm>
                <a:off x="2872" y="87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3" name="Oval 186"/>
              <p:cNvSpPr>
                <a:spLocks noChangeArrowheads="1"/>
              </p:cNvSpPr>
              <p:nvPr/>
            </p:nvSpPr>
            <p:spPr bwMode="auto">
              <a:xfrm>
                <a:off x="2721" y="109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4" name="Oval 187"/>
              <p:cNvSpPr>
                <a:spLocks noChangeArrowheads="1"/>
              </p:cNvSpPr>
              <p:nvPr/>
            </p:nvSpPr>
            <p:spPr bwMode="auto">
              <a:xfrm>
                <a:off x="3192" y="140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5" name="Oval 188"/>
              <p:cNvSpPr>
                <a:spLocks noChangeArrowheads="1"/>
              </p:cNvSpPr>
              <p:nvPr/>
            </p:nvSpPr>
            <p:spPr bwMode="auto">
              <a:xfrm>
                <a:off x="3183" y="110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6" name="Oval 189"/>
              <p:cNvSpPr>
                <a:spLocks noChangeArrowheads="1"/>
              </p:cNvSpPr>
              <p:nvPr/>
            </p:nvSpPr>
            <p:spPr bwMode="auto">
              <a:xfrm>
                <a:off x="3122" y="101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7" name="Oval 190"/>
              <p:cNvSpPr>
                <a:spLocks noChangeArrowheads="1"/>
              </p:cNvSpPr>
              <p:nvPr/>
            </p:nvSpPr>
            <p:spPr bwMode="auto">
              <a:xfrm>
                <a:off x="4056" y="75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8" name="Oval 191"/>
              <p:cNvSpPr>
                <a:spLocks noChangeArrowheads="1"/>
              </p:cNvSpPr>
              <p:nvPr/>
            </p:nvSpPr>
            <p:spPr bwMode="auto">
              <a:xfrm>
                <a:off x="4233" y="69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89" name="Oval 192"/>
              <p:cNvSpPr>
                <a:spLocks noChangeArrowheads="1"/>
              </p:cNvSpPr>
              <p:nvPr/>
            </p:nvSpPr>
            <p:spPr bwMode="auto">
              <a:xfrm>
                <a:off x="3028" y="95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0" name="Oval 193"/>
              <p:cNvSpPr>
                <a:spLocks noChangeArrowheads="1"/>
              </p:cNvSpPr>
              <p:nvPr/>
            </p:nvSpPr>
            <p:spPr bwMode="auto">
              <a:xfrm>
                <a:off x="2945" y="114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1" name="Oval 194"/>
              <p:cNvSpPr>
                <a:spLocks noChangeArrowheads="1"/>
              </p:cNvSpPr>
              <p:nvPr/>
            </p:nvSpPr>
            <p:spPr bwMode="auto">
              <a:xfrm>
                <a:off x="2966" y="119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2" name="Oval 195"/>
              <p:cNvSpPr>
                <a:spLocks noChangeArrowheads="1"/>
              </p:cNvSpPr>
              <p:nvPr/>
            </p:nvSpPr>
            <p:spPr bwMode="auto">
              <a:xfrm>
                <a:off x="2958" y="119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3" name="Oval 196"/>
              <p:cNvSpPr>
                <a:spLocks noChangeArrowheads="1"/>
              </p:cNvSpPr>
              <p:nvPr/>
            </p:nvSpPr>
            <p:spPr bwMode="auto">
              <a:xfrm>
                <a:off x="3885" y="115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4" name="Oval 197"/>
              <p:cNvSpPr>
                <a:spLocks noChangeArrowheads="1"/>
              </p:cNvSpPr>
              <p:nvPr/>
            </p:nvSpPr>
            <p:spPr bwMode="auto">
              <a:xfrm>
                <a:off x="2836" y="122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5" name="Oval 198"/>
              <p:cNvSpPr>
                <a:spLocks noChangeArrowheads="1"/>
              </p:cNvSpPr>
              <p:nvPr/>
            </p:nvSpPr>
            <p:spPr bwMode="auto">
              <a:xfrm>
                <a:off x="3876" y="118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6" name="Oval 199"/>
              <p:cNvSpPr>
                <a:spLocks noChangeArrowheads="1"/>
              </p:cNvSpPr>
              <p:nvPr/>
            </p:nvSpPr>
            <p:spPr bwMode="auto">
              <a:xfrm>
                <a:off x="2828" y="115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7" name="Oval 200"/>
              <p:cNvSpPr>
                <a:spLocks noChangeArrowheads="1"/>
              </p:cNvSpPr>
              <p:nvPr/>
            </p:nvSpPr>
            <p:spPr bwMode="auto">
              <a:xfrm>
                <a:off x="2835" y="98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8" name="Oval 201"/>
              <p:cNvSpPr>
                <a:spLocks noChangeArrowheads="1"/>
              </p:cNvSpPr>
              <p:nvPr/>
            </p:nvSpPr>
            <p:spPr bwMode="auto">
              <a:xfrm>
                <a:off x="2908" y="128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99" name="Oval 202"/>
              <p:cNvSpPr>
                <a:spLocks noChangeArrowheads="1"/>
              </p:cNvSpPr>
              <p:nvPr/>
            </p:nvSpPr>
            <p:spPr bwMode="auto">
              <a:xfrm>
                <a:off x="3043" y="134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0" name="Oval 203"/>
              <p:cNvSpPr>
                <a:spLocks noChangeArrowheads="1"/>
              </p:cNvSpPr>
              <p:nvPr/>
            </p:nvSpPr>
            <p:spPr bwMode="auto">
              <a:xfrm>
                <a:off x="3147" y="95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1" name="Oval 204"/>
              <p:cNvSpPr>
                <a:spLocks noChangeArrowheads="1"/>
              </p:cNvSpPr>
              <p:nvPr/>
            </p:nvSpPr>
            <p:spPr bwMode="auto">
              <a:xfrm>
                <a:off x="3056" y="110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2" name="Oval 205"/>
              <p:cNvSpPr>
                <a:spLocks noChangeArrowheads="1"/>
              </p:cNvSpPr>
              <p:nvPr/>
            </p:nvSpPr>
            <p:spPr bwMode="auto">
              <a:xfrm>
                <a:off x="3092" y="104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3" name="Oval 206"/>
              <p:cNvSpPr>
                <a:spLocks noChangeArrowheads="1"/>
              </p:cNvSpPr>
              <p:nvPr/>
            </p:nvSpPr>
            <p:spPr bwMode="auto">
              <a:xfrm>
                <a:off x="3165" y="116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4" name="Oval 207"/>
              <p:cNvSpPr>
                <a:spLocks noChangeArrowheads="1"/>
              </p:cNvSpPr>
              <p:nvPr/>
            </p:nvSpPr>
            <p:spPr bwMode="auto">
              <a:xfrm>
                <a:off x="3224" y="117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5" name="Oval 208"/>
              <p:cNvSpPr>
                <a:spLocks noChangeArrowheads="1"/>
              </p:cNvSpPr>
              <p:nvPr/>
            </p:nvSpPr>
            <p:spPr bwMode="auto">
              <a:xfrm>
                <a:off x="3021" y="120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6" name="Oval 209"/>
              <p:cNvSpPr>
                <a:spLocks noChangeArrowheads="1"/>
              </p:cNvSpPr>
              <p:nvPr/>
            </p:nvSpPr>
            <p:spPr bwMode="auto">
              <a:xfrm>
                <a:off x="2938" y="105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7" name="Oval 210"/>
              <p:cNvSpPr>
                <a:spLocks noChangeArrowheads="1"/>
              </p:cNvSpPr>
              <p:nvPr/>
            </p:nvSpPr>
            <p:spPr bwMode="auto">
              <a:xfrm>
                <a:off x="2966" y="122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8" name="Oval 211"/>
              <p:cNvSpPr>
                <a:spLocks noChangeArrowheads="1"/>
              </p:cNvSpPr>
              <p:nvPr/>
            </p:nvSpPr>
            <p:spPr bwMode="auto">
              <a:xfrm>
                <a:off x="2890" y="126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09" name="Oval 212"/>
              <p:cNvSpPr>
                <a:spLocks noChangeArrowheads="1"/>
              </p:cNvSpPr>
              <p:nvPr/>
            </p:nvSpPr>
            <p:spPr bwMode="auto">
              <a:xfrm>
                <a:off x="3797" y="115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0" name="Oval 213"/>
              <p:cNvSpPr>
                <a:spLocks noChangeArrowheads="1"/>
              </p:cNvSpPr>
              <p:nvPr/>
            </p:nvSpPr>
            <p:spPr bwMode="auto">
              <a:xfrm>
                <a:off x="2929" y="76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1" name="Oval 214"/>
              <p:cNvSpPr>
                <a:spLocks noChangeArrowheads="1"/>
              </p:cNvSpPr>
              <p:nvPr/>
            </p:nvSpPr>
            <p:spPr bwMode="auto">
              <a:xfrm>
                <a:off x="2696" y="105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2" name="Oval 215"/>
              <p:cNvSpPr>
                <a:spLocks noChangeArrowheads="1"/>
              </p:cNvSpPr>
              <p:nvPr/>
            </p:nvSpPr>
            <p:spPr bwMode="auto">
              <a:xfrm>
                <a:off x="3188" y="93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3" name="Oval 216"/>
              <p:cNvSpPr>
                <a:spLocks noChangeArrowheads="1"/>
              </p:cNvSpPr>
              <p:nvPr/>
            </p:nvSpPr>
            <p:spPr bwMode="auto">
              <a:xfrm>
                <a:off x="3089" y="96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4" name="Oval 217"/>
              <p:cNvSpPr>
                <a:spLocks noChangeArrowheads="1"/>
              </p:cNvSpPr>
              <p:nvPr/>
            </p:nvSpPr>
            <p:spPr bwMode="auto">
              <a:xfrm>
                <a:off x="3133" y="103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5" name="Oval 218"/>
              <p:cNvSpPr>
                <a:spLocks noChangeArrowheads="1"/>
              </p:cNvSpPr>
              <p:nvPr/>
            </p:nvSpPr>
            <p:spPr bwMode="auto">
              <a:xfrm>
                <a:off x="3139" y="108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6" name="Oval 219"/>
              <p:cNvSpPr>
                <a:spLocks noChangeArrowheads="1"/>
              </p:cNvSpPr>
              <p:nvPr/>
            </p:nvSpPr>
            <p:spPr bwMode="auto">
              <a:xfrm>
                <a:off x="3086" y="119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7" name="Oval 220"/>
              <p:cNvSpPr>
                <a:spLocks noChangeArrowheads="1"/>
              </p:cNvSpPr>
              <p:nvPr/>
            </p:nvSpPr>
            <p:spPr bwMode="auto">
              <a:xfrm>
                <a:off x="3175" y="84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18" name="Oval 221"/>
              <p:cNvSpPr>
                <a:spLocks noChangeArrowheads="1"/>
              </p:cNvSpPr>
              <p:nvPr/>
            </p:nvSpPr>
            <p:spPr bwMode="auto">
              <a:xfrm>
                <a:off x="3031" y="116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55" name="Group 868"/>
            <p:cNvGrpSpPr>
              <a:grpSpLocks/>
            </p:cNvGrpSpPr>
            <p:nvPr/>
          </p:nvGrpSpPr>
          <p:grpSpPr bwMode="auto">
            <a:xfrm>
              <a:off x="6646863" y="4156075"/>
              <a:ext cx="2033587" cy="1214438"/>
              <a:chOff x="282" y="643"/>
              <a:chExt cx="5155" cy="2829"/>
            </a:xfrm>
          </p:grpSpPr>
          <p:pic>
            <p:nvPicPr>
              <p:cNvPr id="5363" name="Picture 5" descr="Atlantic view no names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" y="643"/>
                <a:ext cx="5155" cy="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64" name="Rectangle 6"/>
              <p:cNvSpPr>
                <a:spLocks noChangeArrowheads="1"/>
              </p:cNvSpPr>
              <p:nvPr/>
            </p:nvSpPr>
            <p:spPr bwMode="auto">
              <a:xfrm>
                <a:off x="2807" y="331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5" name="Oval 7"/>
              <p:cNvSpPr>
                <a:spLocks noChangeArrowheads="1"/>
              </p:cNvSpPr>
              <p:nvPr/>
            </p:nvSpPr>
            <p:spPr bwMode="auto">
              <a:xfrm>
                <a:off x="2842" y="33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6" name="Rectangle 8"/>
              <p:cNvSpPr>
                <a:spLocks noChangeArrowheads="1"/>
              </p:cNvSpPr>
              <p:nvPr/>
            </p:nvSpPr>
            <p:spPr bwMode="auto">
              <a:xfrm>
                <a:off x="502" y="142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7" name="Rectangle 11"/>
              <p:cNvSpPr>
                <a:spLocks noChangeArrowheads="1"/>
              </p:cNvSpPr>
              <p:nvPr/>
            </p:nvSpPr>
            <p:spPr bwMode="auto">
              <a:xfrm>
                <a:off x="1508" y="67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8" name="Rectangle 12"/>
              <p:cNvSpPr>
                <a:spLocks noChangeArrowheads="1"/>
              </p:cNvSpPr>
              <p:nvPr/>
            </p:nvSpPr>
            <p:spPr bwMode="auto">
              <a:xfrm>
                <a:off x="1268" y="118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9" name="Oval 13"/>
              <p:cNvSpPr>
                <a:spLocks noChangeArrowheads="1"/>
              </p:cNvSpPr>
              <p:nvPr/>
            </p:nvSpPr>
            <p:spPr bwMode="auto">
              <a:xfrm>
                <a:off x="1939" y="1220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0" name="Oval 16"/>
              <p:cNvSpPr>
                <a:spLocks noChangeArrowheads="1"/>
              </p:cNvSpPr>
              <p:nvPr/>
            </p:nvSpPr>
            <p:spPr bwMode="auto">
              <a:xfrm>
                <a:off x="541" y="14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1" name="Oval 17"/>
              <p:cNvSpPr>
                <a:spLocks noChangeArrowheads="1"/>
              </p:cNvSpPr>
              <p:nvPr/>
            </p:nvSpPr>
            <p:spPr bwMode="auto">
              <a:xfrm>
                <a:off x="1317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2" name="Oval 18"/>
              <p:cNvSpPr>
                <a:spLocks noChangeArrowheads="1"/>
              </p:cNvSpPr>
              <p:nvPr/>
            </p:nvSpPr>
            <p:spPr bwMode="auto">
              <a:xfrm>
                <a:off x="1548" y="7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3" name="Oval 19"/>
              <p:cNvSpPr>
                <a:spLocks noChangeArrowheads="1"/>
              </p:cNvSpPr>
              <p:nvPr/>
            </p:nvSpPr>
            <p:spPr bwMode="auto">
              <a:xfrm>
                <a:off x="2467" y="835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4" name="Oval 21"/>
              <p:cNvSpPr>
                <a:spLocks noChangeArrowheads="1"/>
              </p:cNvSpPr>
              <p:nvPr/>
            </p:nvSpPr>
            <p:spPr bwMode="auto">
              <a:xfrm>
                <a:off x="1829" y="1655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5" name="Oval 24"/>
              <p:cNvSpPr>
                <a:spLocks noChangeArrowheads="1"/>
              </p:cNvSpPr>
              <p:nvPr/>
            </p:nvSpPr>
            <p:spPr bwMode="auto">
              <a:xfrm>
                <a:off x="1730" y="12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6" name="Oval 25"/>
              <p:cNvSpPr>
                <a:spLocks noChangeArrowheads="1"/>
              </p:cNvSpPr>
              <p:nvPr/>
            </p:nvSpPr>
            <p:spPr bwMode="auto">
              <a:xfrm>
                <a:off x="1764" y="1337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7" name="Oval 28"/>
              <p:cNvSpPr>
                <a:spLocks noChangeArrowheads="1"/>
              </p:cNvSpPr>
              <p:nvPr/>
            </p:nvSpPr>
            <p:spPr bwMode="auto">
              <a:xfrm>
                <a:off x="3039" y="1182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8" name="Oval 30"/>
              <p:cNvSpPr>
                <a:spLocks noChangeArrowheads="1"/>
              </p:cNvSpPr>
              <p:nvPr/>
            </p:nvSpPr>
            <p:spPr bwMode="auto">
              <a:xfrm>
                <a:off x="2289" y="730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79" name="Oval 32"/>
              <p:cNvSpPr>
                <a:spLocks noChangeArrowheads="1"/>
              </p:cNvSpPr>
              <p:nvPr/>
            </p:nvSpPr>
            <p:spPr bwMode="auto">
              <a:xfrm>
                <a:off x="4500" y="1535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0" name="Oval 33"/>
              <p:cNvSpPr>
                <a:spLocks noChangeArrowheads="1"/>
              </p:cNvSpPr>
              <p:nvPr/>
            </p:nvSpPr>
            <p:spPr bwMode="auto">
              <a:xfrm>
                <a:off x="3094" y="1245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1" name="Oval 34"/>
              <p:cNvSpPr>
                <a:spLocks noChangeArrowheads="1"/>
              </p:cNvSpPr>
              <p:nvPr/>
            </p:nvSpPr>
            <p:spPr bwMode="auto">
              <a:xfrm>
                <a:off x="3114" y="2605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2" name="Oval 37"/>
              <p:cNvSpPr>
                <a:spLocks noChangeArrowheads="1"/>
              </p:cNvSpPr>
              <p:nvPr/>
            </p:nvSpPr>
            <p:spPr bwMode="auto">
              <a:xfrm>
                <a:off x="1508" y="1238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3" name="Oval 38"/>
              <p:cNvSpPr>
                <a:spLocks noChangeArrowheads="1"/>
              </p:cNvSpPr>
              <p:nvPr/>
            </p:nvSpPr>
            <p:spPr bwMode="auto">
              <a:xfrm>
                <a:off x="1558" y="1290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4" name="Oval 34"/>
              <p:cNvSpPr>
                <a:spLocks noChangeArrowheads="1"/>
              </p:cNvSpPr>
              <p:nvPr/>
            </p:nvSpPr>
            <p:spPr bwMode="auto">
              <a:xfrm>
                <a:off x="2776" y="1518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5" name="Oval 13"/>
              <p:cNvSpPr>
                <a:spLocks noChangeArrowheads="1"/>
              </p:cNvSpPr>
              <p:nvPr/>
            </p:nvSpPr>
            <p:spPr bwMode="auto">
              <a:xfrm>
                <a:off x="1881" y="1148"/>
                <a:ext cx="71" cy="71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6" name="Oval 30"/>
              <p:cNvSpPr>
                <a:spLocks noChangeArrowheads="1"/>
              </p:cNvSpPr>
              <p:nvPr/>
            </p:nvSpPr>
            <p:spPr bwMode="auto">
              <a:xfrm>
                <a:off x="2968" y="78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7" name="Oval 30"/>
              <p:cNvSpPr>
                <a:spLocks noChangeArrowheads="1"/>
              </p:cNvSpPr>
              <p:nvPr/>
            </p:nvSpPr>
            <p:spPr bwMode="auto">
              <a:xfrm>
                <a:off x="2623" y="144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8" name="Oval 30"/>
              <p:cNvSpPr>
                <a:spLocks noChangeArrowheads="1"/>
              </p:cNvSpPr>
              <p:nvPr/>
            </p:nvSpPr>
            <p:spPr bwMode="auto">
              <a:xfrm>
                <a:off x="2981" y="116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89" name="Oval 30"/>
              <p:cNvSpPr>
                <a:spLocks noChangeArrowheads="1"/>
              </p:cNvSpPr>
              <p:nvPr/>
            </p:nvSpPr>
            <p:spPr bwMode="auto">
              <a:xfrm>
                <a:off x="3121" y="130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0" name="Oval 30"/>
              <p:cNvSpPr>
                <a:spLocks noChangeArrowheads="1"/>
              </p:cNvSpPr>
              <p:nvPr/>
            </p:nvSpPr>
            <p:spPr bwMode="auto">
              <a:xfrm>
                <a:off x="2911" y="112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1" name="Oval 30"/>
              <p:cNvSpPr>
                <a:spLocks noChangeArrowheads="1"/>
              </p:cNvSpPr>
              <p:nvPr/>
            </p:nvSpPr>
            <p:spPr bwMode="auto">
              <a:xfrm>
                <a:off x="2917" y="98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2" name="Oval 30"/>
              <p:cNvSpPr>
                <a:spLocks noChangeArrowheads="1"/>
              </p:cNvSpPr>
              <p:nvPr/>
            </p:nvSpPr>
            <p:spPr bwMode="auto">
              <a:xfrm>
                <a:off x="2996" y="125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3" name="Oval 30"/>
              <p:cNvSpPr>
                <a:spLocks noChangeArrowheads="1"/>
              </p:cNvSpPr>
              <p:nvPr/>
            </p:nvSpPr>
            <p:spPr bwMode="auto">
              <a:xfrm>
                <a:off x="2852" y="125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4" name="Oval 30"/>
              <p:cNvSpPr>
                <a:spLocks noChangeArrowheads="1"/>
              </p:cNvSpPr>
              <p:nvPr/>
            </p:nvSpPr>
            <p:spPr bwMode="auto">
              <a:xfrm>
                <a:off x="2988" y="111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5" name="Oval 30"/>
              <p:cNvSpPr>
                <a:spLocks noChangeArrowheads="1"/>
              </p:cNvSpPr>
              <p:nvPr/>
            </p:nvSpPr>
            <p:spPr bwMode="auto">
              <a:xfrm>
                <a:off x="2761" y="108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6" name="Oval 30"/>
              <p:cNvSpPr>
                <a:spLocks noChangeArrowheads="1"/>
              </p:cNvSpPr>
              <p:nvPr/>
            </p:nvSpPr>
            <p:spPr bwMode="auto">
              <a:xfrm>
                <a:off x="2917" y="114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7" name="Oval 30"/>
              <p:cNvSpPr>
                <a:spLocks noChangeArrowheads="1"/>
              </p:cNvSpPr>
              <p:nvPr/>
            </p:nvSpPr>
            <p:spPr bwMode="auto">
              <a:xfrm>
                <a:off x="2938" y="117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8" name="Oval 30"/>
              <p:cNvSpPr>
                <a:spLocks noChangeArrowheads="1"/>
              </p:cNvSpPr>
              <p:nvPr/>
            </p:nvSpPr>
            <p:spPr bwMode="auto">
              <a:xfrm>
                <a:off x="2787" y="131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99" name="Oval 30"/>
              <p:cNvSpPr>
                <a:spLocks noChangeArrowheads="1"/>
              </p:cNvSpPr>
              <p:nvPr/>
            </p:nvSpPr>
            <p:spPr bwMode="auto">
              <a:xfrm>
                <a:off x="2860" y="319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0" name="Oval 30"/>
              <p:cNvSpPr>
                <a:spLocks noChangeArrowheads="1"/>
              </p:cNvSpPr>
              <p:nvPr/>
            </p:nvSpPr>
            <p:spPr bwMode="auto">
              <a:xfrm>
                <a:off x="3099" y="97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1" name="Oval 30"/>
              <p:cNvSpPr>
                <a:spLocks noChangeArrowheads="1"/>
              </p:cNvSpPr>
              <p:nvPr/>
            </p:nvSpPr>
            <p:spPr bwMode="auto">
              <a:xfrm>
                <a:off x="2888" y="117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2" name="Oval 30"/>
              <p:cNvSpPr>
                <a:spLocks noChangeArrowheads="1"/>
              </p:cNvSpPr>
              <p:nvPr/>
            </p:nvSpPr>
            <p:spPr bwMode="auto">
              <a:xfrm>
                <a:off x="3058" y="88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3" name="Oval 30"/>
              <p:cNvSpPr>
                <a:spLocks noChangeArrowheads="1"/>
              </p:cNvSpPr>
              <p:nvPr/>
            </p:nvSpPr>
            <p:spPr bwMode="auto">
              <a:xfrm>
                <a:off x="2797" y="315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04" name="Oval 30"/>
              <p:cNvSpPr>
                <a:spLocks noChangeArrowheads="1"/>
              </p:cNvSpPr>
              <p:nvPr/>
            </p:nvSpPr>
            <p:spPr bwMode="auto">
              <a:xfrm>
                <a:off x="2996" y="102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56" name="Group 935"/>
            <p:cNvGrpSpPr>
              <a:grpSpLocks/>
            </p:cNvGrpSpPr>
            <p:nvPr/>
          </p:nvGrpSpPr>
          <p:grpSpPr bwMode="auto">
            <a:xfrm>
              <a:off x="6657975" y="5380038"/>
              <a:ext cx="1995488" cy="1128712"/>
              <a:chOff x="282" y="651"/>
              <a:chExt cx="5155" cy="2821"/>
            </a:xfrm>
          </p:grpSpPr>
          <p:pic>
            <p:nvPicPr>
              <p:cNvPr id="5317" name="Picture 2" descr="Atlantic view no names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" y="651"/>
                <a:ext cx="5155" cy="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8" name="Rectangle 3"/>
              <p:cNvSpPr>
                <a:spLocks noChangeArrowheads="1"/>
              </p:cNvSpPr>
              <p:nvPr/>
            </p:nvSpPr>
            <p:spPr bwMode="auto">
              <a:xfrm>
                <a:off x="2807" y="331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9" name="Oval 4"/>
              <p:cNvSpPr>
                <a:spLocks noChangeArrowheads="1"/>
              </p:cNvSpPr>
              <p:nvPr/>
            </p:nvSpPr>
            <p:spPr bwMode="auto">
              <a:xfrm>
                <a:off x="2842" y="33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0" name="Rectangle 5"/>
              <p:cNvSpPr>
                <a:spLocks noChangeArrowheads="1"/>
              </p:cNvSpPr>
              <p:nvPr/>
            </p:nvSpPr>
            <p:spPr bwMode="auto">
              <a:xfrm>
                <a:off x="502" y="142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1" name="Rectangle 6"/>
              <p:cNvSpPr>
                <a:spLocks noChangeArrowheads="1"/>
              </p:cNvSpPr>
              <p:nvPr/>
            </p:nvSpPr>
            <p:spPr bwMode="auto">
              <a:xfrm>
                <a:off x="292" y="2243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2" name="Rectangle 7"/>
              <p:cNvSpPr>
                <a:spLocks noChangeArrowheads="1"/>
              </p:cNvSpPr>
              <p:nvPr/>
            </p:nvSpPr>
            <p:spPr bwMode="auto">
              <a:xfrm>
                <a:off x="2430" y="798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3" name="Rectangle 8"/>
              <p:cNvSpPr>
                <a:spLocks noChangeArrowheads="1"/>
              </p:cNvSpPr>
              <p:nvPr/>
            </p:nvSpPr>
            <p:spPr bwMode="auto">
              <a:xfrm>
                <a:off x="1508" y="67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4" name="Rectangle 9"/>
              <p:cNvSpPr>
                <a:spLocks noChangeArrowheads="1"/>
              </p:cNvSpPr>
              <p:nvPr/>
            </p:nvSpPr>
            <p:spPr bwMode="auto">
              <a:xfrm>
                <a:off x="1268" y="118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5" name="Oval 10"/>
              <p:cNvSpPr>
                <a:spLocks noChangeArrowheads="1"/>
              </p:cNvSpPr>
              <p:nvPr/>
            </p:nvSpPr>
            <p:spPr bwMode="auto">
              <a:xfrm>
                <a:off x="5243" y="186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6" name="Oval 11"/>
              <p:cNvSpPr>
                <a:spLocks noChangeArrowheads="1"/>
              </p:cNvSpPr>
              <p:nvPr/>
            </p:nvSpPr>
            <p:spPr bwMode="auto">
              <a:xfrm>
                <a:off x="341" y="226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7" name="Oval 12"/>
              <p:cNvSpPr>
                <a:spLocks noChangeArrowheads="1"/>
              </p:cNvSpPr>
              <p:nvPr/>
            </p:nvSpPr>
            <p:spPr bwMode="auto">
              <a:xfrm>
                <a:off x="541" y="14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8" name="Oval 13"/>
              <p:cNvSpPr>
                <a:spLocks noChangeArrowheads="1"/>
              </p:cNvSpPr>
              <p:nvPr/>
            </p:nvSpPr>
            <p:spPr bwMode="auto">
              <a:xfrm>
                <a:off x="1317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29" name="Oval 14"/>
              <p:cNvSpPr>
                <a:spLocks noChangeArrowheads="1"/>
              </p:cNvSpPr>
              <p:nvPr/>
            </p:nvSpPr>
            <p:spPr bwMode="auto">
              <a:xfrm>
                <a:off x="1548" y="7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0" name="Oval 15"/>
              <p:cNvSpPr>
                <a:spLocks noChangeArrowheads="1"/>
              </p:cNvSpPr>
              <p:nvPr/>
            </p:nvSpPr>
            <p:spPr bwMode="auto">
              <a:xfrm>
                <a:off x="2467" y="8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1" name="Oval 19"/>
              <p:cNvSpPr>
                <a:spLocks noChangeArrowheads="1"/>
              </p:cNvSpPr>
              <p:nvPr/>
            </p:nvSpPr>
            <p:spPr bwMode="auto">
              <a:xfrm>
                <a:off x="1505" y="11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2" name="Oval 20"/>
              <p:cNvSpPr>
                <a:spLocks noChangeArrowheads="1"/>
              </p:cNvSpPr>
              <p:nvPr/>
            </p:nvSpPr>
            <p:spPr bwMode="auto">
              <a:xfrm>
                <a:off x="1473" y="130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3" name="Oval 21"/>
              <p:cNvSpPr>
                <a:spLocks noChangeArrowheads="1"/>
              </p:cNvSpPr>
              <p:nvPr/>
            </p:nvSpPr>
            <p:spPr bwMode="auto">
              <a:xfrm>
                <a:off x="1321" y="132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4" name="Oval 22"/>
              <p:cNvSpPr>
                <a:spLocks noChangeArrowheads="1"/>
              </p:cNvSpPr>
              <p:nvPr/>
            </p:nvSpPr>
            <p:spPr bwMode="auto">
              <a:xfrm>
                <a:off x="1636" y="1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5" name="Oval 24"/>
              <p:cNvSpPr>
                <a:spLocks noChangeArrowheads="1"/>
              </p:cNvSpPr>
              <p:nvPr/>
            </p:nvSpPr>
            <p:spPr bwMode="auto">
              <a:xfrm>
                <a:off x="1678" y="13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6" name="Oval 25"/>
              <p:cNvSpPr>
                <a:spLocks noChangeArrowheads="1"/>
              </p:cNvSpPr>
              <p:nvPr/>
            </p:nvSpPr>
            <p:spPr bwMode="auto">
              <a:xfrm>
                <a:off x="2289" y="73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7" name="Oval 26"/>
              <p:cNvSpPr>
                <a:spLocks noChangeArrowheads="1"/>
              </p:cNvSpPr>
              <p:nvPr/>
            </p:nvSpPr>
            <p:spPr bwMode="auto">
              <a:xfrm>
                <a:off x="1824" y="128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8" name="Oval 28"/>
              <p:cNvSpPr>
                <a:spLocks noChangeArrowheads="1"/>
              </p:cNvSpPr>
              <p:nvPr/>
            </p:nvSpPr>
            <p:spPr bwMode="auto">
              <a:xfrm>
                <a:off x="1964" y="1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39" name="Oval 29"/>
              <p:cNvSpPr>
                <a:spLocks noChangeArrowheads="1"/>
              </p:cNvSpPr>
              <p:nvPr/>
            </p:nvSpPr>
            <p:spPr bwMode="auto">
              <a:xfrm>
                <a:off x="1566" y="126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0" name="Oval 33"/>
              <p:cNvSpPr>
                <a:spLocks noChangeArrowheads="1"/>
              </p:cNvSpPr>
              <p:nvPr/>
            </p:nvSpPr>
            <p:spPr bwMode="auto">
              <a:xfrm>
                <a:off x="2091" y="207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1" name="Oval 34"/>
              <p:cNvSpPr>
                <a:spLocks noChangeArrowheads="1"/>
              </p:cNvSpPr>
              <p:nvPr/>
            </p:nvSpPr>
            <p:spPr bwMode="auto">
              <a:xfrm>
                <a:off x="1620" y="103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2" name="Oval 35"/>
              <p:cNvSpPr>
                <a:spLocks noChangeArrowheads="1"/>
              </p:cNvSpPr>
              <p:nvPr/>
            </p:nvSpPr>
            <p:spPr bwMode="auto">
              <a:xfrm>
                <a:off x="1580" y="110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3" name="Oval 36"/>
              <p:cNvSpPr>
                <a:spLocks noChangeArrowheads="1"/>
              </p:cNvSpPr>
              <p:nvPr/>
            </p:nvSpPr>
            <p:spPr bwMode="auto">
              <a:xfrm>
                <a:off x="1587" y="130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4" name="Oval 37"/>
              <p:cNvSpPr>
                <a:spLocks noChangeArrowheads="1"/>
              </p:cNvSpPr>
              <p:nvPr/>
            </p:nvSpPr>
            <p:spPr bwMode="auto">
              <a:xfrm>
                <a:off x="3148" y="259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5" name="Oval 38"/>
              <p:cNvSpPr>
                <a:spLocks noChangeArrowheads="1"/>
              </p:cNvSpPr>
              <p:nvPr/>
            </p:nvSpPr>
            <p:spPr bwMode="auto">
              <a:xfrm>
                <a:off x="2872" y="96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6" name="Oval 39"/>
              <p:cNvSpPr>
                <a:spLocks noChangeArrowheads="1"/>
              </p:cNvSpPr>
              <p:nvPr/>
            </p:nvSpPr>
            <p:spPr bwMode="auto">
              <a:xfrm>
                <a:off x="2789" y="110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7" name="Oval 40"/>
              <p:cNvSpPr>
                <a:spLocks noChangeArrowheads="1"/>
              </p:cNvSpPr>
              <p:nvPr/>
            </p:nvSpPr>
            <p:spPr bwMode="auto">
              <a:xfrm>
                <a:off x="3101" y="101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8" name="Oval 41"/>
              <p:cNvSpPr>
                <a:spLocks noChangeArrowheads="1"/>
              </p:cNvSpPr>
              <p:nvPr/>
            </p:nvSpPr>
            <p:spPr bwMode="auto">
              <a:xfrm>
                <a:off x="2629" y="147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49" name="Oval 43"/>
              <p:cNvSpPr>
                <a:spLocks noChangeArrowheads="1"/>
              </p:cNvSpPr>
              <p:nvPr/>
            </p:nvSpPr>
            <p:spPr bwMode="auto">
              <a:xfrm>
                <a:off x="2949" y="157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0" name="Oval 44"/>
              <p:cNvSpPr>
                <a:spLocks noChangeArrowheads="1"/>
              </p:cNvSpPr>
              <p:nvPr/>
            </p:nvSpPr>
            <p:spPr bwMode="auto">
              <a:xfrm>
                <a:off x="4834" y="145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1" name="Oval 45"/>
              <p:cNvSpPr>
                <a:spLocks noChangeArrowheads="1"/>
              </p:cNvSpPr>
              <p:nvPr/>
            </p:nvSpPr>
            <p:spPr bwMode="auto">
              <a:xfrm>
                <a:off x="4608" y="126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2" name="Oval 46"/>
              <p:cNvSpPr>
                <a:spLocks noChangeArrowheads="1"/>
              </p:cNvSpPr>
              <p:nvPr/>
            </p:nvSpPr>
            <p:spPr bwMode="auto">
              <a:xfrm>
                <a:off x="4599" y="135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3" name="Oval 47"/>
              <p:cNvSpPr>
                <a:spLocks noChangeArrowheads="1"/>
              </p:cNvSpPr>
              <p:nvPr/>
            </p:nvSpPr>
            <p:spPr bwMode="auto">
              <a:xfrm>
                <a:off x="4703" y="222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4" name="Oval 48"/>
              <p:cNvSpPr>
                <a:spLocks noChangeArrowheads="1"/>
              </p:cNvSpPr>
              <p:nvPr/>
            </p:nvSpPr>
            <p:spPr bwMode="auto">
              <a:xfrm>
                <a:off x="4889" y="285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5" name="Oval 49"/>
              <p:cNvSpPr>
                <a:spLocks noChangeArrowheads="1"/>
              </p:cNvSpPr>
              <p:nvPr/>
            </p:nvSpPr>
            <p:spPr bwMode="auto">
              <a:xfrm>
                <a:off x="3301" y="311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6" name="Oval 50"/>
              <p:cNvSpPr>
                <a:spLocks noChangeArrowheads="1"/>
              </p:cNvSpPr>
              <p:nvPr/>
            </p:nvSpPr>
            <p:spPr bwMode="auto">
              <a:xfrm>
                <a:off x="2672" y="320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7" name="Oval 51"/>
              <p:cNvSpPr>
                <a:spLocks noChangeArrowheads="1"/>
              </p:cNvSpPr>
              <p:nvPr/>
            </p:nvSpPr>
            <p:spPr bwMode="auto">
              <a:xfrm>
                <a:off x="3059" y="248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8" name="Oval 52"/>
              <p:cNvSpPr>
                <a:spLocks noChangeArrowheads="1"/>
              </p:cNvSpPr>
              <p:nvPr/>
            </p:nvSpPr>
            <p:spPr bwMode="auto">
              <a:xfrm>
                <a:off x="2109" y="79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59" name="Oval 53"/>
              <p:cNvSpPr>
                <a:spLocks noChangeArrowheads="1"/>
              </p:cNvSpPr>
              <p:nvPr/>
            </p:nvSpPr>
            <p:spPr bwMode="auto">
              <a:xfrm>
                <a:off x="2676" y="90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0" name="Oval 54"/>
              <p:cNvSpPr>
                <a:spLocks noChangeArrowheads="1"/>
              </p:cNvSpPr>
              <p:nvPr/>
            </p:nvSpPr>
            <p:spPr bwMode="auto">
              <a:xfrm>
                <a:off x="2952" y="116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1" name="Oval 55"/>
              <p:cNvSpPr>
                <a:spLocks noChangeArrowheads="1"/>
              </p:cNvSpPr>
              <p:nvPr/>
            </p:nvSpPr>
            <p:spPr bwMode="auto">
              <a:xfrm>
                <a:off x="2883" y="111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62" name="Oval 56"/>
              <p:cNvSpPr>
                <a:spLocks noChangeArrowheads="1"/>
              </p:cNvSpPr>
              <p:nvPr/>
            </p:nvSpPr>
            <p:spPr bwMode="auto">
              <a:xfrm>
                <a:off x="2874" y="124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57" name="Group 1000"/>
            <p:cNvGrpSpPr>
              <a:grpSpLocks/>
            </p:cNvGrpSpPr>
            <p:nvPr/>
          </p:nvGrpSpPr>
          <p:grpSpPr bwMode="auto">
            <a:xfrm>
              <a:off x="6610350" y="2946400"/>
              <a:ext cx="1997075" cy="1201738"/>
              <a:chOff x="282" y="651"/>
              <a:chExt cx="5155" cy="2821"/>
            </a:xfrm>
          </p:grpSpPr>
          <p:pic>
            <p:nvPicPr>
              <p:cNvPr id="5208" name="Picture 2" descr="Atlantic view no names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" y="651"/>
                <a:ext cx="5155" cy="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09" name="Rectangle 3"/>
              <p:cNvSpPr>
                <a:spLocks noChangeArrowheads="1"/>
              </p:cNvSpPr>
              <p:nvPr/>
            </p:nvSpPr>
            <p:spPr bwMode="auto">
              <a:xfrm>
                <a:off x="2807" y="331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0" name="Oval 4"/>
              <p:cNvSpPr>
                <a:spLocks noChangeArrowheads="1"/>
              </p:cNvSpPr>
              <p:nvPr/>
            </p:nvSpPr>
            <p:spPr bwMode="auto">
              <a:xfrm>
                <a:off x="2842" y="33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1" name="Rectangle 5"/>
              <p:cNvSpPr>
                <a:spLocks noChangeArrowheads="1"/>
              </p:cNvSpPr>
              <p:nvPr/>
            </p:nvSpPr>
            <p:spPr bwMode="auto">
              <a:xfrm>
                <a:off x="502" y="142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2" name="Rectangle 6"/>
              <p:cNvSpPr>
                <a:spLocks noChangeArrowheads="1"/>
              </p:cNvSpPr>
              <p:nvPr/>
            </p:nvSpPr>
            <p:spPr bwMode="auto">
              <a:xfrm>
                <a:off x="292" y="2243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3" name="Rectangle 7"/>
              <p:cNvSpPr>
                <a:spLocks noChangeArrowheads="1"/>
              </p:cNvSpPr>
              <p:nvPr/>
            </p:nvSpPr>
            <p:spPr bwMode="auto">
              <a:xfrm>
                <a:off x="2430" y="798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4" name="Rectangle 8"/>
              <p:cNvSpPr>
                <a:spLocks noChangeArrowheads="1"/>
              </p:cNvSpPr>
              <p:nvPr/>
            </p:nvSpPr>
            <p:spPr bwMode="auto">
              <a:xfrm>
                <a:off x="1508" y="67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5" name="Rectangle 9"/>
              <p:cNvSpPr>
                <a:spLocks noChangeArrowheads="1"/>
              </p:cNvSpPr>
              <p:nvPr/>
            </p:nvSpPr>
            <p:spPr bwMode="auto">
              <a:xfrm>
                <a:off x="1268" y="118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6" name="Oval 10"/>
              <p:cNvSpPr>
                <a:spLocks noChangeArrowheads="1"/>
              </p:cNvSpPr>
              <p:nvPr/>
            </p:nvSpPr>
            <p:spPr bwMode="auto">
              <a:xfrm>
                <a:off x="1749" y="14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7" name="Oval 11"/>
              <p:cNvSpPr>
                <a:spLocks noChangeArrowheads="1"/>
              </p:cNvSpPr>
              <p:nvPr/>
            </p:nvSpPr>
            <p:spPr bwMode="auto">
              <a:xfrm>
                <a:off x="341" y="226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8" name="Oval 12"/>
              <p:cNvSpPr>
                <a:spLocks noChangeArrowheads="1"/>
              </p:cNvSpPr>
              <p:nvPr/>
            </p:nvSpPr>
            <p:spPr bwMode="auto">
              <a:xfrm>
                <a:off x="541" y="14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19" name="Oval 13"/>
              <p:cNvSpPr>
                <a:spLocks noChangeArrowheads="1"/>
              </p:cNvSpPr>
              <p:nvPr/>
            </p:nvSpPr>
            <p:spPr bwMode="auto">
              <a:xfrm>
                <a:off x="1317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0" name="Oval 14"/>
              <p:cNvSpPr>
                <a:spLocks noChangeArrowheads="1"/>
              </p:cNvSpPr>
              <p:nvPr/>
            </p:nvSpPr>
            <p:spPr bwMode="auto">
              <a:xfrm>
                <a:off x="1548" y="7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1" name="Oval 15"/>
              <p:cNvSpPr>
                <a:spLocks noChangeArrowheads="1"/>
              </p:cNvSpPr>
              <p:nvPr/>
            </p:nvSpPr>
            <p:spPr bwMode="auto">
              <a:xfrm>
                <a:off x="2467" y="8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2" name="Oval 16"/>
              <p:cNvSpPr>
                <a:spLocks noChangeArrowheads="1"/>
              </p:cNvSpPr>
              <p:nvPr/>
            </p:nvSpPr>
            <p:spPr bwMode="auto">
              <a:xfrm>
                <a:off x="4845" y="290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3" name="Oval 17"/>
              <p:cNvSpPr>
                <a:spLocks noChangeArrowheads="1"/>
              </p:cNvSpPr>
              <p:nvPr/>
            </p:nvSpPr>
            <p:spPr bwMode="auto">
              <a:xfrm>
                <a:off x="1680" y="112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4" name="Oval 19"/>
              <p:cNvSpPr>
                <a:spLocks noChangeArrowheads="1"/>
              </p:cNvSpPr>
              <p:nvPr/>
            </p:nvSpPr>
            <p:spPr bwMode="auto">
              <a:xfrm>
                <a:off x="1908" y="182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5" name="Oval 20"/>
              <p:cNvSpPr>
                <a:spLocks noChangeArrowheads="1"/>
              </p:cNvSpPr>
              <p:nvPr/>
            </p:nvSpPr>
            <p:spPr bwMode="auto">
              <a:xfrm>
                <a:off x="1615" y="102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6" name="Oval 21"/>
              <p:cNvSpPr>
                <a:spLocks noChangeArrowheads="1"/>
              </p:cNvSpPr>
              <p:nvPr/>
            </p:nvSpPr>
            <p:spPr bwMode="auto">
              <a:xfrm>
                <a:off x="1802" y="135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7" name="Oval 22"/>
              <p:cNvSpPr>
                <a:spLocks noChangeArrowheads="1"/>
              </p:cNvSpPr>
              <p:nvPr/>
            </p:nvSpPr>
            <p:spPr bwMode="auto">
              <a:xfrm>
                <a:off x="1764" y="140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8" name="Oval 23"/>
              <p:cNvSpPr>
                <a:spLocks noChangeArrowheads="1"/>
              </p:cNvSpPr>
              <p:nvPr/>
            </p:nvSpPr>
            <p:spPr bwMode="auto">
              <a:xfrm>
                <a:off x="1485" y="121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29" name="Oval 24"/>
              <p:cNvSpPr>
                <a:spLocks noChangeArrowheads="1"/>
              </p:cNvSpPr>
              <p:nvPr/>
            </p:nvSpPr>
            <p:spPr bwMode="auto">
              <a:xfrm>
                <a:off x="1715" y="134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0" name="Oval 25"/>
              <p:cNvSpPr>
                <a:spLocks noChangeArrowheads="1"/>
              </p:cNvSpPr>
              <p:nvPr/>
            </p:nvSpPr>
            <p:spPr bwMode="auto">
              <a:xfrm>
                <a:off x="1885" y="128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1" name="Oval 26"/>
              <p:cNvSpPr>
                <a:spLocks noChangeArrowheads="1"/>
              </p:cNvSpPr>
              <p:nvPr/>
            </p:nvSpPr>
            <p:spPr bwMode="auto">
              <a:xfrm>
                <a:off x="1560" y="12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2" name="Oval 27"/>
              <p:cNvSpPr>
                <a:spLocks noChangeArrowheads="1"/>
              </p:cNvSpPr>
              <p:nvPr/>
            </p:nvSpPr>
            <p:spPr bwMode="auto">
              <a:xfrm>
                <a:off x="1585" y="144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3" name="Oval 28"/>
              <p:cNvSpPr>
                <a:spLocks noChangeArrowheads="1"/>
              </p:cNvSpPr>
              <p:nvPr/>
            </p:nvSpPr>
            <p:spPr bwMode="auto">
              <a:xfrm>
                <a:off x="1538" y="202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4" name="Oval 29"/>
              <p:cNvSpPr>
                <a:spLocks noChangeArrowheads="1"/>
              </p:cNvSpPr>
              <p:nvPr/>
            </p:nvSpPr>
            <p:spPr bwMode="auto">
              <a:xfrm>
                <a:off x="1829" y="133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5" name="Oval 30"/>
              <p:cNvSpPr>
                <a:spLocks noChangeArrowheads="1"/>
              </p:cNvSpPr>
              <p:nvPr/>
            </p:nvSpPr>
            <p:spPr bwMode="auto">
              <a:xfrm>
                <a:off x="4360" y="261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6" name="Oval 31"/>
              <p:cNvSpPr>
                <a:spLocks noChangeArrowheads="1"/>
              </p:cNvSpPr>
              <p:nvPr/>
            </p:nvSpPr>
            <p:spPr bwMode="auto">
              <a:xfrm>
                <a:off x="1486" y="82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7" name="Oval 32"/>
              <p:cNvSpPr>
                <a:spLocks noChangeArrowheads="1"/>
              </p:cNvSpPr>
              <p:nvPr/>
            </p:nvSpPr>
            <p:spPr bwMode="auto">
              <a:xfrm>
                <a:off x="1312" y="132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8" name="Oval 34"/>
              <p:cNvSpPr>
                <a:spLocks noChangeArrowheads="1"/>
              </p:cNvSpPr>
              <p:nvPr/>
            </p:nvSpPr>
            <p:spPr bwMode="auto">
              <a:xfrm>
                <a:off x="4739" y="228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39" name="Oval 35"/>
              <p:cNvSpPr>
                <a:spLocks noChangeArrowheads="1"/>
              </p:cNvSpPr>
              <p:nvPr/>
            </p:nvSpPr>
            <p:spPr bwMode="auto">
              <a:xfrm>
                <a:off x="4468" y="131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0" name="Oval 36"/>
              <p:cNvSpPr>
                <a:spLocks noChangeArrowheads="1"/>
              </p:cNvSpPr>
              <p:nvPr/>
            </p:nvSpPr>
            <p:spPr bwMode="auto">
              <a:xfrm>
                <a:off x="4355" y="198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1" name="Oval 37"/>
              <p:cNvSpPr>
                <a:spLocks noChangeArrowheads="1"/>
              </p:cNvSpPr>
              <p:nvPr/>
            </p:nvSpPr>
            <p:spPr bwMode="auto">
              <a:xfrm>
                <a:off x="4337" y="126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2" name="Oval 38"/>
              <p:cNvSpPr>
                <a:spLocks noChangeArrowheads="1"/>
              </p:cNvSpPr>
              <p:nvPr/>
            </p:nvSpPr>
            <p:spPr bwMode="auto">
              <a:xfrm>
                <a:off x="2928" y="125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3" name="Oval 39"/>
              <p:cNvSpPr>
                <a:spLocks noChangeArrowheads="1"/>
              </p:cNvSpPr>
              <p:nvPr/>
            </p:nvSpPr>
            <p:spPr bwMode="auto">
              <a:xfrm>
                <a:off x="2657" y="93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4" name="Oval 40"/>
              <p:cNvSpPr>
                <a:spLocks noChangeArrowheads="1"/>
              </p:cNvSpPr>
              <p:nvPr/>
            </p:nvSpPr>
            <p:spPr bwMode="auto">
              <a:xfrm>
                <a:off x="1781" y="130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5" name="Oval 41"/>
              <p:cNvSpPr>
                <a:spLocks noChangeArrowheads="1"/>
              </p:cNvSpPr>
              <p:nvPr/>
            </p:nvSpPr>
            <p:spPr bwMode="auto">
              <a:xfrm>
                <a:off x="1869" y="147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6" name="Oval 42"/>
              <p:cNvSpPr>
                <a:spLocks noChangeArrowheads="1"/>
              </p:cNvSpPr>
              <p:nvPr/>
            </p:nvSpPr>
            <p:spPr bwMode="auto">
              <a:xfrm>
                <a:off x="1740" y="123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7" name="Oval 43"/>
              <p:cNvSpPr>
                <a:spLocks noChangeArrowheads="1"/>
              </p:cNvSpPr>
              <p:nvPr/>
            </p:nvSpPr>
            <p:spPr bwMode="auto">
              <a:xfrm>
                <a:off x="5255" y="24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8" name="Oval 44"/>
              <p:cNvSpPr>
                <a:spLocks noChangeArrowheads="1"/>
              </p:cNvSpPr>
              <p:nvPr/>
            </p:nvSpPr>
            <p:spPr bwMode="auto">
              <a:xfrm>
                <a:off x="1954" y="12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49" name="Oval 45"/>
              <p:cNvSpPr>
                <a:spLocks noChangeArrowheads="1"/>
              </p:cNvSpPr>
              <p:nvPr/>
            </p:nvSpPr>
            <p:spPr bwMode="auto">
              <a:xfrm>
                <a:off x="1579" y="121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0" name="Oval 46"/>
              <p:cNvSpPr>
                <a:spLocks noChangeArrowheads="1"/>
              </p:cNvSpPr>
              <p:nvPr/>
            </p:nvSpPr>
            <p:spPr bwMode="auto">
              <a:xfrm>
                <a:off x="1708" y="223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1" name="Oval 47"/>
              <p:cNvSpPr>
                <a:spLocks noChangeArrowheads="1"/>
              </p:cNvSpPr>
              <p:nvPr/>
            </p:nvSpPr>
            <p:spPr bwMode="auto">
              <a:xfrm>
                <a:off x="1664" y="18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2" name="Oval 48"/>
              <p:cNvSpPr>
                <a:spLocks noChangeArrowheads="1"/>
              </p:cNvSpPr>
              <p:nvPr/>
            </p:nvSpPr>
            <p:spPr bwMode="auto">
              <a:xfrm>
                <a:off x="1557" y="138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3" name="Oval 49"/>
              <p:cNvSpPr>
                <a:spLocks noChangeArrowheads="1"/>
              </p:cNvSpPr>
              <p:nvPr/>
            </p:nvSpPr>
            <p:spPr bwMode="auto">
              <a:xfrm>
                <a:off x="4625" y="133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4" name="Oval 50"/>
              <p:cNvSpPr>
                <a:spLocks noChangeArrowheads="1"/>
              </p:cNvSpPr>
              <p:nvPr/>
            </p:nvSpPr>
            <p:spPr bwMode="auto">
              <a:xfrm>
                <a:off x="4580" y="152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5" name="Oval 51"/>
              <p:cNvSpPr>
                <a:spLocks noChangeArrowheads="1"/>
              </p:cNvSpPr>
              <p:nvPr/>
            </p:nvSpPr>
            <p:spPr bwMode="auto">
              <a:xfrm>
                <a:off x="4593" y="174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6" name="Oval 52"/>
              <p:cNvSpPr>
                <a:spLocks noChangeArrowheads="1"/>
              </p:cNvSpPr>
              <p:nvPr/>
            </p:nvSpPr>
            <p:spPr bwMode="auto">
              <a:xfrm>
                <a:off x="4300" y="175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7" name="Oval 53"/>
              <p:cNvSpPr>
                <a:spLocks noChangeArrowheads="1"/>
              </p:cNvSpPr>
              <p:nvPr/>
            </p:nvSpPr>
            <p:spPr bwMode="auto">
              <a:xfrm>
                <a:off x="4905" y="253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8" name="Oval 54"/>
              <p:cNvSpPr>
                <a:spLocks noChangeArrowheads="1"/>
              </p:cNvSpPr>
              <p:nvPr/>
            </p:nvSpPr>
            <p:spPr bwMode="auto">
              <a:xfrm>
                <a:off x="4627" y="279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59" name="Oval 55"/>
              <p:cNvSpPr>
                <a:spLocks noChangeArrowheads="1"/>
              </p:cNvSpPr>
              <p:nvPr/>
            </p:nvSpPr>
            <p:spPr bwMode="auto">
              <a:xfrm>
                <a:off x="4468" y="298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0" name="Oval 56"/>
              <p:cNvSpPr>
                <a:spLocks noChangeArrowheads="1"/>
              </p:cNvSpPr>
              <p:nvPr/>
            </p:nvSpPr>
            <p:spPr bwMode="auto">
              <a:xfrm>
                <a:off x="4154" y="330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1" name="Oval 57"/>
              <p:cNvSpPr>
                <a:spLocks noChangeArrowheads="1"/>
              </p:cNvSpPr>
              <p:nvPr/>
            </p:nvSpPr>
            <p:spPr bwMode="auto">
              <a:xfrm>
                <a:off x="3262" y="311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2" name="Oval 58"/>
              <p:cNvSpPr>
                <a:spLocks noChangeArrowheads="1"/>
              </p:cNvSpPr>
              <p:nvPr/>
            </p:nvSpPr>
            <p:spPr bwMode="auto">
              <a:xfrm>
                <a:off x="2079" y="262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3" name="Oval 59"/>
              <p:cNvSpPr>
                <a:spLocks noChangeArrowheads="1"/>
              </p:cNvSpPr>
              <p:nvPr/>
            </p:nvSpPr>
            <p:spPr bwMode="auto">
              <a:xfrm>
                <a:off x="2070" y="269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4" name="Oval 60"/>
              <p:cNvSpPr>
                <a:spLocks noChangeArrowheads="1"/>
              </p:cNvSpPr>
              <p:nvPr/>
            </p:nvSpPr>
            <p:spPr bwMode="auto">
              <a:xfrm>
                <a:off x="2069" y="284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5" name="Oval 61"/>
              <p:cNvSpPr>
                <a:spLocks noChangeArrowheads="1"/>
              </p:cNvSpPr>
              <p:nvPr/>
            </p:nvSpPr>
            <p:spPr bwMode="auto">
              <a:xfrm>
                <a:off x="2097" y="297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6" name="Oval 62"/>
              <p:cNvSpPr>
                <a:spLocks noChangeArrowheads="1"/>
              </p:cNvSpPr>
              <p:nvPr/>
            </p:nvSpPr>
            <p:spPr bwMode="auto">
              <a:xfrm>
                <a:off x="2217" y="311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7" name="Oval 63"/>
              <p:cNvSpPr>
                <a:spLocks noChangeArrowheads="1"/>
              </p:cNvSpPr>
              <p:nvPr/>
            </p:nvSpPr>
            <p:spPr bwMode="auto">
              <a:xfrm>
                <a:off x="2274" y="305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8" name="Oval 64"/>
              <p:cNvSpPr>
                <a:spLocks noChangeArrowheads="1"/>
              </p:cNvSpPr>
              <p:nvPr/>
            </p:nvSpPr>
            <p:spPr bwMode="auto">
              <a:xfrm>
                <a:off x="3256" y="252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69" name="Oval 65"/>
              <p:cNvSpPr>
                <a:spLocks noChangeArrowheads="1"/>
              </p:cNvSpPr>
              <p:nvPr/>
            </p:nvSpPr>
            <p:spPr bwMode="auto">
              <a:xfrm>
                <a:off x="3091" y="258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0" name="Oval 66"/>
              <p:cNvSpPr>
                <a:spLocks noChangeArrowheads="1"/>
              </p:cNvSpPr>
              <p:nvPr/>
            </p:nvSpPr>
            <p:spPr bwMode="auto">
              <a:xfrm>
                <a:off x="2902" y="190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1" name="Oval 67"/>
              <p:cNvSpPr>
                <a:spLocks noChangeArrowheads="1"/>
              </p:cNvSpPr>
              <p:nvPr/>
            </p:nvSpPr>
            <p:spPr bwMode="auto">
              <a:xfrm>
                <a:off x="2782" y="138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2" name="Oval 68"/>
              <p:cNvSpPr>
                <a:spLocks noChangeArrowheads="1"/>
              </p:cNvSpPr>
              <p:nvPr/>
            </p:nvSpPr>
            <p:spPr bwMode="auto">
              <a:xfrm>
                <a:off x="2915" y="164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3" name="Oval 69"/>
              <p:cNvSpPr>
                <a:spLocks noChangeArrowheads="1"/>
              </p:cNvSpPr>
              <p:nvPr/>
            </p:nvSpPr>
            <p:spPr bwMode="auto">
              <a:xfrm>
                <a:off x="3348" y="158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4" name="Oval 70"/>
              <p:cNvSpPr>
                <a:spLocks noChangeArrowheads="1"/>
              </p:cNvSpPr>
              <p:nvPr/>
            </p:nvSpPr>
            <p:spPr bwMode="auto">
              <a:xfrm>
                <a:off x="3339" y="150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5" name="Oval 71"/>
              <p:cNvSpPr>
                <a:spLocks noChangeArrowheads="1"/>
              </p:cNvSpPr>
              <p:nvPr/>
            </p:nvSpPr>
            <p:spPr bwMode="auto">
              <a:xfrm>
                <a:off x="3278" y="145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6" name="Oval 72"/>
              <p:cNvSpPr>
                <a:spLocks noChangeArrowheads="1"/>
              </p:cNvSpPr>
              <p:nvPr/>
            </p:nvSpPr>
            <p:spPr bwMode="auto">
              <a:xfrm>
                <a:off x="3441" y="128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7" name="Oval 73"/>
              <p:cNvSpPr>
                <a:spLocks noChangeArrowheads="1"/>
              </p:cNvSpPr>
              <p:nvPr/>
            </p:nvSpPr>
            <p:spPr bwMode="auto">
              <a:xfrm>
                <a:off x="3537" y="136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8" name="Oval 74"/>
              <p:cNvSpPr>
                <a:spLocks noChangeArrowheads="1"/>
              </p:cNvSpPr>
              <p:nvPr/>
            </p:nvSpPr>
            <p:spPr bwMode="auto">
              <a:xfrm>
                <a:off x="3745" y="149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79" name="Oval 75"/>
              <p:cNvSpPr>
                <a:spLocks noChangeArrowheads="1"/>
              </p:cNvSpPr>
              <p:nvPr/>
            </p:nvSpPr>
            <p:spPr bwMode="auto">
              <a:xfrm>
                <a:off x="3916" y="152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0" name="Oval 76"/>
              <p:cNvSpPr>
                <a:spLocks noChangeArrowheads="1"/>
              </p:cNvSpPr>
              <p:nvPr/>
            </p:nvSpPr>
            <p:spPr bwMode="auto">
              <a:xfrm>
                <a:off x="4020" y="156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1" name="Oval 77"/>
              <p:cNvSpPr>
                <a:spLocks noChangeArrowheads="1"/>
              </p:cNvSpPr>
              <p:nvPr/>
            </p:nvSpPr>
            <p:spPr bwMode="auto">
              <a:xfrm>
                <a:off x="4295" y="156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2" name="Oval 78"/>
              <p:cNvSpPr>
                <a:spLocks noChangeArrowheads="1"/>
              </p:cNvSpPr>
              <p:nvPr/>
            </p:nvSpPr>
            <p:spPr bwMode="auto">
              <a:xfrm>
                <a:off x="4556" y="116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3" name="Oval 79"/>
              <p:cNvSpPr>
                <a:spLocks noChangeArrowheads="1"/>
              </p:cNvSpPr>
              <p:nvPr/>
            </p:nvSpPr>
            <p:spPr bwMode="auto">
              <a:xfrm>
                <a:off x="3915" y="166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4" name="Oval 81"/>
              <p:cNvSpPr>
                <a:spLocks noChangeArrowheads="1"/>
              </p:cNvSpPr>
              <p:nvPr/>
            </p:nvSpPr>
            <p:spPr bwMode="auto">
              <a:xfrm>
                <a:off x="4481" y="215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5" name="Oval 82"/>
              <p:cNvSpPr>
                <a:spLocks noChangeArrowheads="1"/>
              </p:cNvSpPr>
              <p:nvPr/>
            </p:nvSpPr>
            <p:spPr bwMode="auto">
              <a:xfrm>
                <a:off x="3777" y="313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6" name="Oval 83"/>
              <p:cNvSpPr>
                <a:spLocks noChangeArrowheads="1"/>
              </p:cNvSpPr>
              <p:nvPr/>
            </p:nvSpPr>
            <p:spPr bwMode="auto">
              <a:xfrm>
                <a:off x="2990" y="316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7" name="Oval 84"/>
              <p:cNvSpPr>
                <a:spLocks noChangeArrowheads="1"/>
              </p:cNvSpPr>
              <p:nvPr/>
            </p:nvSpPr>
            <p:spPr bwMode="auto">
              <a:xfrm>
                <a:off x="2719" y="315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8" name="Oval 85"/>
              <p:cNvSpPr>
                <a:spLocks noChangeArrowheads="1"/>
              </p:cNvSpPr>
              <p:nvPr/>
            </p:nvSpPr>
            <p:spPr bwMode="auto">
              <a:xfrm>
                <a:off x="1664" y="156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89" name="Oval 86"/>
              <p:cNvSpPr>
                <a:spLocks noChangeArrowheads="1"/>
              </p:cNvSpPr>
              <p:nvPr/>
            </p:nvSpPr>
            <p:spPr bwMode="auto">
              <a:xfrm>
                <a:off x="3076" y="95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0" name="Oval 87"/>
              <p:cNvSpPr>
                <a:spLocks noChangeArrowheads="1"/>
              </p:cNvSpPr>
              <p:nvPr/>
            </p:nvSpPr>
            <p:spPr bwMode="auto">
              <a:xfrm>
                <a:off x="3240" y="119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1" name="Oval 88"/>
              <p:cNvSpPr>
                <a:spLocks noChangeArrowheads="1"/>
              </p:cNvSpPr>
              <p:nvPr/>
            </p:nvSpPr>
            <p:spPr bwMode="auto">
              <a:xfrm>
                <a:off x="3096" y="111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2" name="Oval 89"/>
              <p:cNvSpPr>
                <a:spLocks noChangeArrowheads="1"/>
              </p:cNvSpPr>
              <p:nvPr/>
            </p:nvSpPr>
            <p:spPr bwMode="auto">
              <a:xfrm>
                <a:off x="3027" y="115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3" name="Oval 90"/>
              <p:cNvSpPr>
                <a:spLocks noChangeArrowheads="1"/>
              </p:cNvSpPr>
              <p:nvPr/>
            </p:nvSpPr>
            <p:spPr bwMode="auto">
              <a:xfrm>
                <a:off x="2809" y="101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4" name="Oval 91"/>
              <p:cNvSpPr>
                <a:spLocks noChangeArrowheads="1"/>
              </p:cNvSpPr>
              <p:nvPr/>
            </p:nvSpPr>
            <p:spPr bwMode="auto">
              <a:xfrm>
                <a:off x="2927" y="112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5" name="Oval 92"/>
              <p:cNvSpPr>
                <a:spLocks noChangeArrowheads="1"/>
              </p:cNvSpPr>
              <p:nvPr/>
            </p:nvSpPr>
            <p:spPr bwMode="auto">
              <a:xfrm>
                <a:off x="2971" y="121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6" name="Oval 93"/>
              <p:cNvSpPr>
                <a:spLocks noChangeArrowheads="1"/>
              </p:cNvSpPr>
              <p:nvPr/>
            </p:nvSpPr>
            <p:spPr bwMode="auto">
              <a:xfrm>
                <a:off x="2880" y="126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7" name="Oval 94"/>
              <p:cNvSpPr>
                <a:spLocks noChangeArrowheads="1"/>
              </p:cNvSpPr>
              <p:nvPr/>
            </p:nvSpPr>
            <p:spPr bwMode="auto">
              <a:xfrm>
                <a:off x="1993" y="83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8" name="Oval 95"/>
              <p:cNvSpPr>
                <a:spLocks noChangeArrowheads="1"/>
              </p:cNvSpPr>
              <p:nvPr/>
            </p:nvSpPr>
            <p:spPr bwMode="auto">
              <a:xfrm>
                <a:off x="2171" y="74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99" name="Oval 96"/>
              <p:cNvSpPr>
                <a:spLocks noChangeArrowheads="1"/>
              </p:cNvSpPr>
              <p:nvPr/>
            </p:nvSpPr>
            <p:spPr bwMode="auto">
              <a:xfrm>
                <a:off x="2349" y="76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0" name="Oval 97"/>
              <p:cNvSpPr>
                <a:spLocks noChangeArrowheads="1"/>
              </p:cNvSpPr>
              <p:nvPr/>
            </p:nvSpPr>
            <p:spPr bwMode="auto">
              <a:xfrm>
                <a:off x="2101" y="194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1" name="Oval 98"/>
              <p:cNvSpPr>
                <a:spLocks noChangeArrowheads="1"/>
              </p:cNvSpPr>
              <p:nvPr/>
            </p:nvSpPr>
            <p:spPr bwMode="auto">
              <a:xfrm>
                <a:off x="2316" y="213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2" name="Oval 99"/>
              <p:cNvSpPr>
                <a:spLocks noChangeArrowheads="1"/>
              </p:cNvSpPr>
              <p:nvPr/>
            </p:nvSpPr>
            <p:spPr bwMode="auto">
              <a:xfrm>
                <a:off x="2644" y="211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3" name="Oval 100"/>
              <p:cNvSpPr>
                <a:spLocks noChangeArrowheads="1"/>
              </p:cNvSpPr>
              <p:nvPr/>
            </p:nvSpPr>
            <p:spPr bwMode="auto">
              <a:xfrm>
                <a:off x="3668" y="241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4" name="Oval 101"/>
              <p:cNvSpPr>
                <a:spLocks noChangeArrowheads="1"/>
              </p:cNvSpPr>
              <p:nvPr/>
            </p:nvSpPr>
            <p:spPr bwMode="auto">
              <a:xfrm>
                <a:off x="2784" y="112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5" name="Oval 102"/>
              <p:cNvSpPr>
                <a:spLocks noChangeArrowheads="1"/>
              </p:cNvSpPr>
              <p:nvPr/>
            </p:nvSpPr>
            <p:spPr bwMode="auto">
              <a:xfrm>
                <a:off x="3052" y="109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6" name="Oval 103"/>
              <p:cNvSpPr>
                <a:spLocks noChangeArrowheads="1"/>
              </p:cNvSpPr>
              <p:nvPr/>
            </p:nvSpPr>
            <p:spPr bwMode="auto">
              <a:xfrm>
                <a:off x="3290" y="1291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7" name="Oval 104"/>
              <p:cNvSpPr>
                <a:spLocks noChangeArrowheads="1"/>
              </p:cNvSpPr>
              <p:nvPr/>
            </p:nvSpPr>
            <p:spPr bwMode="auto">
              <a:xfrm>
                <a:off x="3558" y="145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8" name="Oval 105"/>
              <p:cNvSpPr>
                <a:spLocks noChangeArrowheads="1"/>
              </p:cNvSpPr>
              <p:nvPr/>
            </p:nvSpPr>
            <p:spPr bwMode="auto">
              <a:xfrm>
                <a:off x="3977" y="182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09" name="Oval 113"/>
              <p:cNvSpPr>
                <a:spLocks noChangeArrowheads="1"/>
              </p:cNvSpPr>
              <p:nvPr/>
            </p:nvSpPr>
            <p:spPr bwMode="auto">
              <a:xfrm>
                <a:off x="1580" y="101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0" name="Oval 114"/>
              <p:cNvSpPr>
                <a:spLocks noChangeArrowheads="1"/>
              </p:cNvSpPr>
              <p:nvPr/>
            </p:nvSpPr>
            <p:spPr bwMode="auto">
              <a:xfrm>
                <a:off x="1489" y="108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1" name="Oval 115"/>
              <p:cNvSpPr>
                <a:spLocks noChangeArrowheads="1"/>
              </p:cNvSpPr>
              <p:nvPr/>
            </p:nvSpPr>
            <p:spPr bwMode="auto">
              <a:xfrm>
                <a:off x="1929" y="1014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2" name="Oval 116"/>
              <p:cNvSpPr>
                <a:spLocks noChangeArrowheads="1"/>
              </p:cNvSpPr>
              <p:nvPr/>
            </p:nvSpPr>
            <p:spPr bwMode="auto">
              <a:xfrm>
                <a:off x="2145" y="1103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3" name="Oval 46"/>
              <p:cNvSpPr>
                <a:spLocks noChangeArrowheads="1"/>
              </p:cNvSpPr>
              <p:nvPr/>
            </p:nvSpPr>
            <p:spPr bwMode="auto">
              <a:xfrm>
                <a:off x="4161" y="198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4" name="Oval 28"/>
              <p:cNvSpPr>
                <a:spLocks noChangeArrowheads="1"/>
              </p:cNvSpPr>
              <p:nvPr/>
            </p:nvSpPr>
            <p:spPr bwMode="auto">
              <a:xfrm>
                <a:off x="1275" y="20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5" name="Oval 21"/>
              <p:cNvSpPr>
                <a:spLocks noChangeArrowheads="1"/>
              </p:cNvSpPr>
              <p:nvPr/>
            </p:nvSpPr>
            <p:spPr bwMode="auto">
              <a:xfrm>
                <a:off x="4375" y="160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316" name="Oval 80"/>
              <p:cNvSpPr>
                <a:spLocks noChangeArrowheads="1"/>
              </p:cNvSpPr>
              <p:nvPr/>
            </p:nvSpPr>
            <p:spPr bwMode="auto">
              <a:xfrm>
                <a:off x="4400" y="157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58" name="Group 884"/>
            <p:cNvGrpSpPr>
              <a:grpSpLocks/>
            </p:cNvGrpSpPr>
            <p:nvPr/>
          </p:nvGrpSpPr>
          <p:grpSpPr bwMode="auto">
            <a:xfrm>
              <a:off x="6586538" y="1804988"/>
              <a:ext cx="1971675" cy="1128712"/>
              <a:chOff x="282" y="651"/>
              <a:chExt cx="5155" cy="2821"/>
            </a:xfrm>
          </p:grpSpPr>
          <p:pic>
            <p:nvPicPr>
              <p:cNvPr id="5159" name="Picture 2" descr="Atlantic view no names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" y="651"/>
                <a:ext cx="5155" cy="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0" name="Rectangle 3"/>
              <p:cNvSpPr>
                <a:spLocks noChangeArrowheads="1"/>
              </p:cNvSpPr>
              <p:nvPr/>
            </p:nvSpPr>
            <p:spPr bwMode="auto">
              <a:xfrm>
                <a:off x="2807" y="331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1" name="Oval 4"/>
              <p:cNvSpPr>
                <a:spLocks noChangeArrowheads="1"/>
              </p:cNvSpPr>
              <p:nvPr/>
            </p:nvSpPr>
            <p:spPr bwMode="auto">
              <a:xfrm>
                <a:off x="2842" y="33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2" name="Rectangle 5"/>
              <p:cNvSpPr>
                <a:spLocks noChangeArrowheads="1"/>
              </p:cNvSpPr>
              <p:nvPr/>
            </p:nvSpPr>
            <p:spPr bwMode="auto">
              <a:xfrm>
                <a:off x="502" y="1429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3" name="Rectangle 6"/>
              <p:cNvSpPr>
                <a:spLocks noChangeArrowheads="1"/>
              </p:cNvSpPr>
              <p:nvPr/>
            </p:nvSpPr>
            <p:spPr bwMode="auto">
              <a:xfrm>
                <a:off x="292" y="2243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4" name="Rectangle 7"/>
              <p:cNvSpPr>
                <a:spLocks noChangeArrowheads="1"/>
              </p:cNvSpPr>
              <p:nvPr/>
            </p:nvSpPr>
            <p:spPr bwMode="auto">
              <a:xfrm>
                <a:off x="2430" y="798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5" name="Rectangle 8"/>
              <p:cNvSpPr>
                <a:spLocks noChangeArrowheads="1"/>
              </p:cNvSpPr>
              <p:nvPr/>
            </p:nvSpPr>
            <p:spPr bwMode="auto">
              <a:xfrm>
                <a:off x="1508" y="670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6" name="Rectangle 9"/>
              <p:cNvSpPr>
                <a:spLocks noChangeArrowheads="1"/>
              </p:cNvSpPr>
              <p:nvPr/>
            </p:nvSpPr>
            <p:spPr bwMode="auto">
              <a:xfrm>
                <a:off x="1268" y="1185"/>
                <a:ext cx="157" cy="15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7" name="Oval 10"/>
              <p:cNvSpPr>
                <a:spLocks noChangeArrowheads="1"/>
              </p:cNvSpPr>
              <p:nvPr/>
            </p:nvSpPr>
            <p:spPr bwMode="auto">
              <a:xfrm>
                <a:off x="2969" y="8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8" name="Oval 11"/>
              <p:cNvSpPr>
                <a:spLocks noChangeArrowheads="1"/>
              </p:cNvSpPr>
              <p:nvPr/>
            </p:nvSpPr>
            <p:spPr bwMode="auto">
              <a:xfrm>
                <a:off x="341" y="226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69" name="Oval 12"/>
              <p:cNvSpPr>
                <a:spLocks noChangeArrowheads="1"/>
              </p:cNvSpPr>
              <p:nvPr/>
            </p:nvSpPr>
            <p:spPr bwMode="auto">
              <a:xfrm>
                <a:off x="541" y="147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0" name="Oval 13"/>
              <p:cNvSpPr>
                <a:spLocks noChangeArrowheads="1"/>
              </p:cNvSpPr>
              <p:nvPr/>
            </p:nvSpPr>
            <p:spPr bwMode="auto">
              <a:xfrm>
                <a:off x="1317" y="12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1" name="Oval 14"/>
              <p:cNvSpPr>
                <a:spLocks noChangeArrowheads="1"/>
              </p:cNvSpPr>
              <p:nvPr/>
            </p:nvSpPr>
            <p:spPr bwMode="auto">
              <a:xfrm>
                <a:off x="1548" y="7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2" name="Oval 15"/>
              <p:cNvSpPr>
                <a:spLocks noChangeArrowheads="1"/>
              </p:cNvSpPr>
              <p:nvPr/>
            </p:nvSpPr>
            <p:spPr bwMode="auto">
              <a:xfrm>
                <a:off x="2467" y="8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3" name="Oval 16"/>
              <p:cNvSpPr>
                <a:spLocks noChangeArrowheads="1"/>
              </p:cNvSpPr>
              <p:nvPr/>
            </p:nvSpPr>
            <p:spPr bwMode="auto">
              <a:xfrm>
                <a:off x="1771" y="142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4" name="Oval 18"/>
              <p:cNvSpPr>
                <a:spLocks noChangeArrowheads="1"/>
              </p:cNvSpPr>
              <p:nvPr/>
            </p:nvSpPr>
            <p:spPr bwMode="auto">
              <a:xfrm>
                <a:off x="489" y="140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5" name="Oval 19"/>
              <p:cNvSpPr>
                <a:spLocks noChangeArrowheads="1"/>
              </p:cNvSpPr>
              <p:nvPr/>
            </p:nvSpPr>
            <p:spPr bwMode="auto">
              <a:xfrm>
                <a:off x="1296" y="92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6" name="Oval 20"/>
              <p:cNvSpPr>
                <a:spLocks noChangeArrowheads="1"/>
              </p:cNvSpPr>
              <p:nvPr/>
            </p:nvSpPr>
            <p:spPr bwMode="auto">
              <a:xfrm>
                <a:off x="440" y="237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7" name="Oval 21"/>
              <p:cNvSpPr>
                <a:spLocks noChangeArrowheads="1"/>
              </p:cNvSpPr>
              <p:nvPr/>
            </p:nvSpPr>
            <p:spPr bwMode="auto">
              <a:xfrm>
                <a:off x="4621" y="28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8" name="Oval 22"/>
              <p:cNvSpPr>
                <a:spLocks noChangeArrowheads="1"/>
              </p:cNvSpPr>
              <p:nvPr/>
            </p:nvSpPr>
            <p:spPr bwMode="auto">
              <a:xfrm>
                <a:off x="4240" y="13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79" name="Oval 24"/>
              <p:cNvSpPr>
                <a:spLocks noChangeArrowheads="1"/>
              </p:cNvSpPr>
              <p:nvPr/>
            </p:nvSpPr>
            <p:spPr bwMode="auto">
              <a:xfrm>
                <a:off x="1303" y="134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0" name="Oval 25"/>
              <p:cNvSpPr>
                <a:spLocks noChangeArrowheads="1"/>
              </p:cNvSpPr>
              <p:nvPr/>
            </p:nvSpPr>
            <p:spPr bwMode="auto">
              <a:xfrm>
                <a:off x="2289" y="73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1" name="Oval 26"/>
              <p:cNvSpPr>
                <a:spLocks noChangeArrowheads="1"/>
              </p:cNvSpPr>
              <p:nvPr/>
            </p:nvSpPr>
            <p:spPr bwMode="auto">
              <a:xfrm>
                <a:off x="1847" y="13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2" name="Oval 27"/>
              <p:cNvSpPr>
                <a:spLocks noChangeArrowheads="1"/>
              </p:cNvSpPr>
              <p:nvPr/>
            </p:nvSpPr>
            <p:spPr bwMode="auto">
              <a:xfrm>
                <a:off x="1891" y="126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3" name="Oval 28"/>
              <p:cNvSpPr>
                <a:spLocks noChangeArrowheads="1"/>
              </p:cNvSpPr>
              <p:nvPr/>
            </p:nvSpPr>
            <p:spPr bwMode="auto">
              <a:xfrm>
                <a:off x="1410" y="11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4" name="Oval 29"/>
              <p:cNvSpPr>
                <a:spLocks noChangeArrowheads="1"/>
              </p:cNvSpPr>
              <p:nvPr/>
            </p:nvSpPr>
            <p:spPr bwMode="auto">
              <a:xfrm>
                <a:off x="1461" y="84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5" name="Oval 30"/>
              <p:cNvSpPr>
                <a:spLocks noChangeArrowheads="1"/>
              </p:cNvSpPr>
              <p:nvPr/>
            </p:nvSpPr>
            <p:spPr bwMode="auto">
              <a:xfrm>
                <a:off x="1742" y="15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6" name="Oval 31"/>
              <p:cNvSpPr>
                <a:spLocks noChangeArrowheads="1"/>
              </p:cNvSpPr>
              <p:nvPr/>
            </p:nvSpPr>
            <p:spPr bwMode="auto">
              <a:xfrm>
                <a:off x="1747" y="145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7" name="Oval 32"/>
              <p:cNvSpPr>
                <a:spLocks noChangeArrowheads="1"/>
              </p:cNvSpPr>
              <p:nvPr/>
            </p:nvSpPr>
            <p:spPr bwMode="auto">
              <a:xfrm>
                <a:off x="1297" y="129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8" name="Oval 33"/>
              <p:cNvSpPr>
                <a:spLocks noChangeArrowheads="1"/>
              </p:cNvSpPr>
              <p:nvPr/>
            </p:nvSpPr>
            <p:spPr bwMode="auto">
              <a:xfrm>
                <a:off x="2031" y="170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89" name="Oval 34"/>
              <p:cNvSpPr>
                <a:spLocks noChangeArrowheads="1"/>
              </p:cNvSpPr>
              <p:nvPr/>
            </p:nvSpPr>
            <p:spPr bwMode="auto">
              <a:xfrm>
                <a:off x="2764" y="107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0" name="Oval 36"/>
              <p:cNvSpPr>
                <a:spLocks noChangeArrowheads="1"/>
              </p:cNvSpPr>
              <p:nvPr/>
            </p:nvSpPr>
            <p:spPr bwMode="auto">
              <a:xfrm>
                <a:off x="2934" y="1098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1" name="Oval 37"/>
              <p:cNvSpPr>
                <a:spLocks noChangeArrowheads="1"/>
              </p:cNvSpPr>
              <p:nvPr/>
            </p:nvSpPr>
            <p:spPr bwMode="auto">
              <a:xfrm>
                <a:off x="2968" y="1202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2" name="Oval 38"/>
              <p:cNvSpPr>
                <a:spLocks noChangeArrowheads="1"/>
              </p:cNvSpPr>
              <p:nvPr/>
            </p:nvSpPr>
            <p:spPr bwMode="auto">
              <a:xfrm>
                <a:off x="1724" y="110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3" name="Oval 39"/>
              <p:cNvSpPr>
                <a:spLocks noChangeArrowheads="1"/>
              </p:cNvSpPr>
              <p:nvPr/>
            </p:nvSpPr>
            <p:spPr bwMode="auto">
              <a:xfrm>
                <a:off x="1698" y="126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4" name="Oval 40"/>
              <p:cNvSpPr>
                <a:spLocks noChangeArrowheads="1"/>
              </p:cNvSpPr>
              <p:nvPr/>
            </p:nvSpPr>
            <p:spPr bwMode="auto">
              <a:xfrm>
                <a:off x="1482" y="124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5" name="Oval 41"/>
              <p:cNvSpPr>
                <a:spLocks noChangeArrowheads="1"/>
              </p:cNvSpPr>
              <p:nvPr/>
            </p:nvSpPr>
            <p:spPr bwMode="auto">
              <a:xfrm>
                <a:off x="1465" y="13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6" name="Oval 42"/>
              <p:cNvSpPr>
                <a:spLocks noChangeArrowheads="1"/>
              </p:cNvSpPr>
              <p:nvPr/>
            </p:nvSpPr>
            <p:spPr bwMode="auto">
              <a:xfrm>
                <a:off x="1576" y="144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7" name="Oval 43"/>
              <p:cNvSpPr>
                <a:spLocks noChangeArrowheads="1"/>
              </p:cNvSpPr>
              <p:nvPr/>
            </p:nvSpPr>
            <p:spPr bwMode="auto">
              <a:xfrm>
                <a:off x="1657" y="103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8" name="Oval 46"/>
              <p:cNvSpPr>
                <a:spLocks noChangeArrowheads="1"/>
              </p:cNvSpPr>
              <p:nvPr/>
            </p:nvSpPr>
            <p:spPr bwMode="auto">
              <a:xfrm>
                <a:off x="1536" y="137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99" name="Oval 47"/>
              <p:cNvSpPr>
                <a:spLocks noChangeArrowheads="1"/>
              </p:cNvSpPr>
              <p:nvPr/>
            </p:nvSpPr>
            <p:spPr bwMode="auto">
              <a:xfrm>
                <a:off x="1716" y="120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0" name="Oval 48"/>
              <p:cNvSpPr>
                <a:spLocks noChangeArrowheads="1"/>
              </p:cNvSpPr>
              <p:nvPr/>
            </p:nvSpPr>
            <p:spPr bwMode="auto">
              <a:xfrm>
                <a:off x="1564" y="125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1" name="Oval 50"/>
              <p:cNvSpPr>
                <a:spLocks noChangeArrowheads="1"/>
              </p:cNvSpPr>
              <p:nvPr/>
            </p:nvSpPr>
            <p:spPr bwMode="auto">
              <a:xfrm>
                <a:off x="2684" y="925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2" name="Oval 51"/>
              <p:cNvSpPr>
                <a:spLocks noChangeArrowheads="1"/>
              </p:cNvSpPr>
              <p:nvPr/>
            </p:nvSpPr>
            <p:spPr bwMode="auto">
              <a:xfrm>
                <a:off x="4262" y="1327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3" name="Oval 52"/>
              <p:cNvSpPr>
                <a:spLocks noChangeArrowheads="1"/>
              </p:cNvSpPr>
              <p:nvPr/>
            </p:nvSpPr>
            <p:spPr bwMode="auto">
              <a:xfrm>
                <a:off x="4433" y="1386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4" name="Oval 53"/>
              <p:cNvSpPr>
                <a:spLocks noChangeArrowheads="1"/>
              </p:cNvSpPr>
              <p:nvPr/>
            </p:nvSpPr>
            <p:spPr bwMode="auto">
              <a:xfrm>
                <a:off x="4461" y="1519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5" name="Oval 22"/>
              <p:cNvSpPr>
                <a:spLocks noChangeArrowheads="1"/>
              </p:cNvSpPr>
              <p:nvPr/>
            </p:nvSpPr>
            <p:spPr bwMode="auto">
              <a:xfrm>
                <a:off x="3319" y="14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6" name="Oval 22"/>
              <p:cNvSpPr>
                <a:spLocks noChangeArrowheads="1"/>
              </p:cNvSpPr>
              <p:nvPr/>
            </p:nvSpPr>
            <p:spPr bwMode="auto">
              <a:xfrm>
                <a:off x="2204" y="309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07" name="Oval 21"/>
              <p:cNvSpPr>
                <a:spLocks noChangeArrowheads="1"/>
              </p:cNvSpPr>
              <p:nvPr/>
            </p:nvSpPr>
            <p:spPr bwMode="auto">
              <a:xfrm>
                <a:off x="4605" y="2810"/>
                <a:ext cx="71" cy="7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cxnSp>
        <p:nvCxnSpPr>
          <p:cNvPr id="862" name="Straight Connector 861"/>
          <p:cNvCxnSpPr/>
          <p:nvPr/>
        </p:nvCxnSpPr>
        <p:spPr>
          <a:xfrm>
            <a:off x="5929313" y="527050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2916238" y="6540500"/>
            <a:ext cx="6227762" cy="317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Global Observing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628" name="Group 69"/>
          <p:cNvGrpSpPr>
            <a:grpSpLocks/>
          </p:cNvGrpSpPr>
          <p:nvPr/>
        </p:nvGrpSpPr>
        <p:grpSpPr bwMode="auto">
          <a:xfrm>
            <a:off x="5791200" y="4495800"/>
            <a:ext cx="2743200" cy="2057400"/>
            <a:chOff x="5791200" y="4724400"/>
            <a:chExt cx="2743200" cy="2057400"/>
          </a:xfrm>
        </p:grpSpPr>
        <p:pic>
          <p:nvPicPr>
            <p:cNvPr id="26672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953000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3" name="Text Box 10"/>
            <p:cNvSpPr txBox="1">
              <a:spLocks noChangeArrowheads="1"/>
            </p:cNvSpPr>
            <p:nvPr/>
          </p:nvSpPr>
          <p:spPr bwMode="auto">
            <a:xfrm>
              <a:off x="6248400" y="4724400"/>
              <a:ext cx="18478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Current Network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600700" y="1781175"/>
            <a:ext cx="3543300" cy="2486025"/>
            <a:chOff x="5429250" y="990600"/>
            <a:chExt cx="3543300" cy="2486025"/>
          </a:xfrm>
        </p:grpSpPr>
        <p:sp>
          <p:nvSpPr>
            <p:cNvPr id="26670" name="Text Box 10"/>
            <p:cNvSpPr txBox="1">
              <a:spLocks noChangeArrowheads="1"/>
            </p:cNvSpPr>
            <p:nvPr/>
          </p:nvSpPr>
          <p:spPr bwMode="auto">
            <a:xfrm>
              <a:off x="5429250" y="1295400"/>
              <a:ext cx="1123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“Carbon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Weather”</a:t>
              </a:r>
            </a:p>
          </p:txBody>
        </p:sp>
        <p:pic>
          <p:nvPicPr>
            <p:cNvPr id="26671" name="Picture 16" descr="orthomovie_summer200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90600"/>
              <a:ext cx="2495550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36550" y="1257300"/>
            <a:ext cx="1187450" cy="2095500"/>
            <a:chOff x="533400" y="1143000"/>
            <a:chExt cx="1187495" cy="2095500"/>
          </a:xfrm>
        </p:grpSpPr>
        <p:grpSp>
          <p:nvGrpSpPr>
            <p:cNvPr id="26644" name="Group 65"/>
            <p:cNvGrpSpPr>
              <a:grpSpLocks/>
            </p:cNvGrpSpPr>
            <p:nvPr/>
          </p:nvGrpSpPr>
          <p:grpSpPr bwMode="auto">
            <a:xfrm>
              <a:off x="533400" y="1600200"/>
              <a:ext cx="1008063" cy="1638300"/>
              <a:chOff x="148" y="624"/>
              <a:chExt cx="1715" cy="3346"/>
            </a:xfrm>
          </p:grpSpPr>
          <p:pic>
            <p:nvPicPr>
              <p:cNvPr id="26646" name="Picture 66" descr="Mt_San_Antoiio_PIA0333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" y="2112"/>
                <a:ext cx="1668" cy="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7" name="Picture 67" descr="Mt_San_Antoiio_PIA0333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43"/>
              <a:stretch>
                <a:fillRect/>
              </a:stretch>
            </p:blipFill>
            <p:spPr bwMode="auto">
              <a:xfrm>
                <a:off x="148" y="624"/>
                <a:ext cx="1668" cy="1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8" name="Picture 68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1954">
                <a:off x="922" y="976"/>
                <a:ext cx="94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9" name="AutoShape 7"/>
              <p:cNvSpPr>
                <a:spLocks noChangeArrowheads="1"/>
              </p:cNvSpPr>
              <p:nvPr/>
            </p:nvSpPr>
            <p:spPr bwMode="auto">
              <a:xfrm>
                <a:off x="452" y="624"/>
                <a:ext cx="282" cy="288"/>
              </a:xfrm>
              <a:prstGeom prst="star16">
                <a:avLst>
                  <a:gd name="adj" fmla="val 3194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C3300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66"/>
                  </a:buClr>
                  <a:buSzPct val="75000"/>
                  <a:buChar char="o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75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2" name="AutoShape 8"/>
              <p:cNvSpPr>
                <a:spLocks noChangeArrowheads="1"/>
              </p:cNvSpPr>
              <p:nvPr/>
            </p:nvSpPr>
            <p:spPr bwMode="auto">
              <a:xfrm>
                <a:off x="545" y="1535"/>
                <a:ext cx="848" cy="2257"/>
              </a:xfrm>
              <a:prstGeom prst="cube">
                <a:avLst>
                  <a:gd name="adj" fmla="val 1869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45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grpSp>
            <p:nvGrpSpPr>
              <p:cNvPr id="26651" name="Group 22"/>
              <p:cNvGrpSpPr>
                <a:grpSpLocks/>
              </p:cNvGrpSpPr>
              <p:nvPr/>
            </p:nvGrpSpPr>
            <p:grpSpPr bwMode="auto">
              <a:xfrm>
                <a:off x="546" y="3630"/>
                <a:ext cx="841" cy="162"/>
                <a:chOff x="2160" y="3630"/>
                <a:chExt cx="858" cy="162"/>
              </a:xfrm>
            </p:grpSpPr>
            <p:sp>
              <p:nvSpPr>
                <p:cNvPr id="26668" name="Freeform 10"/>
                <p:cNvSpPr>
                  <a:spLocks/>
                </p:cNvSpPr>
                <p:nvPr/>
              </p:nvSpPr>
              <p:spPr bwMode="auto">
                <a:xfrm>
                  <a:off x="2358" y="3630"/>
                  <a:ext cx="660" cy="3"/>
                </a:xfrm>
                <a:custGeom>
                  <a:avLst/>
                  <a:gdLst>
                    <a:gd name="T0" fmla="*/ 660 w 660"/>
                    <a:gd name="T1" fmla="*/ 3 h 3"/>
                    <a:gd name="T2" fmla="*/ 0 w 660"/>
                    <a:gd name="T3" fmla="*/ 0 h 3"/>
                    <a:gd name="T4" fmla="*/ 0 60000 65536"/>
                    <a:gd name="T5" fmla="*/ 0 60000 65536"/>
                    <a:gd name="T6" fmla="*/ 0 w 660"/>
                    <a:gd name="T7" fmla="*/ 0 h 3"/>
                    <a:gd name="T8" fmla="*/ 660 w 660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60" h="3">
                      <a:moveTo>
                        <a:pt x="660" y="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9" name="Freeform 11"/>
                <p:cNvSpPr>
                  <a:spLocks/>
                </p:cNvSpPr>
                <p:nvPr/>
              </p:nvSpPr>
              <p:spPr bwMode="auto">
                <a:xfrm>
                  <a:off x="2160" y="3633"/>
                  <a:ext cx="198" cy="159"/>
                </a:xfrm>
                <a:custGeom>
                  <a:avLst/>
                  <a:gdLst>
                    <a:gd name="T0" fmla="*/ 198 w 198"/>
                    <a:gd name="T1" fmla="*/ 0 h 159"/>
                    <a:gd name="T2" fmla="*/ 0 w 198"/>
                    <a:gd name="T3" fmla="*/ 159 h 159"/>
                    <a:gd name="T4" fmla="*/ 0 60000 65536"/>
                    <a:gd name="T5" fmla="*/ 0 60000 65536"/>
                    <a:gd name="T6" fmla="*/ 0 w 198"/>
                    <a:gd name="T7" fmla="*/ 0 h 159"/>
                    <a:gd name="T8" fmla="*/ 198 w 198"/>
                    <a:gd name="T9" fmla="*/ 159 h 15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8" h="159">
                      <a:moveTo>
                        <a:pt x="198" y="0"/>
                      </a:moveTo>
                      <a:lnTo>
                        <a:pt x="0" y="159"/>
                      </a:ln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52" name="Freeform 12"/>
              <p:cNvSpPr>
                <a:spLocks/>
              </p:cNvSpPr>
              <p:nvPr/>
            </p:nvSpPr>
            <p:spPr bwMode="auto">
              <a:xfrm>
                <a:off x="507" y="776"/>
                <a:ext cx="478" cy="2920"/>
              </a:xfrm>
              <a:custGeom>
                <a:avLst/>
                <a:gdLst>
                  <a:gd name="T0" fmla="*/ 0 w 488"/>
                  <a:gd name="T1" fmla="*/ 24 h 2920"/>
                  <a:gd name="T2" fmla="*/ 281 w 488"/>
                  <a:gd name="T3" fmla="*/ 2920 h 2920"/>
                  <a:gd name="T4" fmla="*/ 323 w 488"/>
                  <a:gd name="T5" fmla="*/ 2920 h 2920"/>
                  <a:gd name="T6" fmla="*/ 116 w 488"/>
                  <a:gd name="T7" fmla="*/ 0 h 2920"/>
                  <a:gd name="T8" fmla="*/ 0 w 488"/>
                  <a:gd name="T9" fmla="*/ 24 h 29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920"/>
                  <a:gd name="T17" fmla="*/ 488 w 488"/>
                  <a:gd name="T18" fmla="*/ 2920 h 29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920">
                    <a:moveTo>
                      <a:pt x="0" y="24"/>
                    </a:moveTo>
                    <a:lnTo>
                      <a:pt x="424" y="2920"/>
                    </a:lnTo>
                    <a:lnTo>
                      <a:pt x="488" y="2920"/>
                    </a:lnTo>
                    <a:lnTo>
                      <a:pt x="17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66">
                  <a:alpha val="7607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Freeform 13"/>
              <p:cNvSpPr>
                <a:spLocks/>
              </p:cNvSpPr>
              <p:nvPr/>
            </p:nvSpPr>
            <p:spPr bwMode="auto">
              <a:xfrm>
                <a:off x="919" y="1167"/>
                <a:ext cx="430" cy="2535"/>
              </a:xfrm>
              <a:custGeom>
                <a:avLst/>
                <a:gdLst>
                  <a:gd name="T0" fmla="*/ 292 w 438"/>
                  <a:gd name="T1" fmla="*/ 0 h 2535"/>
                  <a:gd name="T2" fmla="*/ 0 w 438"/>
                  <a:gd name="T3" fmla="*/ 2535 h 2535"/>
                  <a:gd name="T4" fmla="*/ 58 w 438"/>
                  <a:gd name="T5" fmla="*/ 2532 h 2535"/>
                  <a:gd name="T6" fmla="*/ 302 w 438"/>
                  <a:gd name="T7" fmla="*/ 0 h 2535"/>
                  <a:gd name="T8" fmla="*/ 292 w 438"/>
                  <a:gd name="T9" fmla="*/ 0 h 2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2535"/>
                  <a:gd name="T17" fmla="*/ 438 w 438"/>
                  <a:gd name="T18" fmla="*/ 2535 h 2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2535">
                    <a:moveTo>
                      <a:pt x="423" y="0"/>
                    </a:moveTo>
                    <a:lnTo>
                      <a:pt x="0" y="2535"/>
                    </a:lnTo>
                    <a:lnTo>
                      <a:pt x="78" y="2532"/>
                    </a:lnTo>
                    <a:lnTo>
                      <a:pt x="438" y="0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66">
                  <a:alpha val="7607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654" name="Picture 14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" y="2112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5" name="Picture 15" descr="CO2_Molecule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70335">
                <a:off x="544" y="3073"/>
                <a:ext cx="15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6" name="Picture 16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9702">
                <a:off x="656" y="3408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7" name="Picture 17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61473">
                <a:off x="781" y="2784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8" name="Picture 18" descr="CO2_Molecule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70335">
                <a:off x="945" y="3192"/>
                <a:ext cx="15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9" name="Picture 19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" y="2400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0" name="Picture 20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" y="2064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1" name="Picture 21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5970">
                <a:off x="1143" y="2784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2" name="Picture 22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" y="2293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3" name="Picture 23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" y="1872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4" name="Picture 24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5970">
                <a:off x="1143" y="3109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Picture 25" descr="CO2_Molecule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70335">
                <a:off x="640" y="2472"/>
                <a:ext cx="15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Picture 26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9702">
                <a:off x="1040" y="3552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7" name="Picture 27" descr="CO2_Molecu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" y="1813"/>
                <a:ext cx="1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45" name="Text Box 14"/>
            <p:cNvSpPr txBox="1">
              <a:spLocks noChangeArrowheads="1"/>
            </p:cNvSpPr>
            <p:nvPr/>
          </p:nvSpPr>
          <p:spPr bwMode="auto">
            <a:xfrm>
              <a:off x="609603" y="1143000"/>
              <a:ext cx="111129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Satellites</a:t>
              </a:r>
              <a:endParaRPr lang="en-US" altLang="en-US" sz="1800">
                <a:cs typeface="Arial" charset="0"/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28600" y="3668713"/>
            <a:ext cx="2828925" cy="1436687"/>
            <a:chOff x="228600" y="3505200"/>
            <a:chExt cx="2828985" cy="1436874"/>
          </a:xfrm>
        </p:grpSpPr>
        <p:pic>
          <p:nvPicPr>
            <p:cNvPr id="26642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733800"/>
              <a:ext cx="2066985" cy="1208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228600" y="3505200"/>
              <a:ext cx="1936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TCCON</a:t>
              </a:r>
              <a:endParaRPr lang="en-US" altLang="en-US" sz="1800">
                <a:cs typeface="Arial" charset="0"/>
              </a:endParaRP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33400" y="5181600"/>
            <a:ext cx="4800600" cy="1447800"/>
            <a:chOff x="336" y="3264"/>
            <a:chExt cx="3024" cy="912"/>
          </a:xfrm>
        </p:grpSpPr>
        <p:pic>
          <p:nvPicPr>
            <p:cNvPr id="26640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264"/>
              <a:ext cx="182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Text Box 14"/>
            <p:cNvSpPr txBox="1">
              <a:spLocks noChangeArrowheads="1"/>
            </p:cNvSpPr>
            <p:nvPr/>
          </p:nvSpPr>
          <p:spPr bwMode="auto">
            <a:xfrm>
              <a:off x="336" y="3436"/>
              <a:ext cx="10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Earth Networks</a:t>
              </a:r>
              <a:endParaRPr lang="en-US" altLang="en-US" sz="1800">
                <a:cs typeface="Arial" charset="0"/>
              </a:endParaRPr>
            </a:p>
          </p:txBody>
        </p:sp>
      </p:grpSp>
      <p:pic>
        <p:nvPicPr>
          <p:cNvPr id="9264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0"/>
            <a:ext cx="14620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Picture 4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1462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3200400" y="1681163"/>
            <a:ext cx="3335078" cy="3276600"/>
            <a:chOff x="3200400" y="1681163"/>
            <a:chExt cx="3334479" cy="3276600"/>
          </a:xfrm>
        </p:grpSpPr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581332" y="3226720"/>
              <a:ext cx="29535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</a:rPr>
                <a:t>CarbonTracker</a:t>
              </a:r>
              <a:r>
                <a:rPr lang="en-US" altLang="en-US" sz="1800" dirty="0">
                  <a:cs typeface="Arial" charset="0"/>
                </a:rPr>
                <a:t>™</a:t>
              </a:r>
            </a:p>
          </p:txBody>
        </p:sp>
        <p:sp>
          <p:nvSpPr>
            <p:cNvPr id="26639" name="AutoShape 18"/>
            <p:cNvSpPr>
              <a:spLocks noChangeArrowheads="1"/>
            </p:cNvSpPr>
            <p:nvPr/>
          </p:nvSpPr>
          <p:spPr bwMode="auto">
            <a:xfrm rot="10394134">
              <a:off x="3200400" y="1681163"/>
              <a:ext cx="1905000" cy="3276600"/>
            </a:xfrm>
            <a:prstGeom prst="curvedLeftArrow">
              <a:avLst>
                <a:gd name="adj1" fmla="val 34400"/>
                <a:gd name="adj2" fmla="val 68800"/>
                <a:gd name="adj3" fmla="val 33333"/>
              </a:avLst>
            </a:prstGeom>
            <a:solidFill>
              <a:schemeClr val="accent1">
                <a:alpha val="1882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lr>
                  <a:srgbClr val="CC3300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66"/>
                </a:buClr>
                <a:buSzPct val="7500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12969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1298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5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 Vision for integrating NOAA’s data and short range predictions:</a:t>
            </a:r>
          </a:p>
          <a:p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Create an </a:t>
            </a:r>
            <a:r>
              <a:rPr lang="en-US" sz="2400" dirty="0" smtClean="0">
                <a:solidFill>
                  <a:srgbClr val="FF0000"/>
                </a:solidFill>
              </a:rPr>
              <a:t>Earth System Analyzer</a:t>
            </a:r>
            <a:r>
              <a:rPr lang="en-US" sz="2400" dirty="0" smtClean="0"/>
              <a:t>:  A framework to implement advanced physical, chemical and biological analysis of the entire ocean and atmosphere.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Use this analysis to make short range predictions of the full Earth system.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Use years of </a:t>
            </a:r>
            <a:r>
              <a:rPr lang="en-US" sz="2400" dirty="0" smtClean="0">
                <a:solidFill>
                  <a:srgbClr val="FF0000"/>
                </a:solidFill>
              </a:rPr>
              <a:t>Earth System Analyzer </a:t>
            </a:r>
            <a:r>
              <a:rPr lang="en-US" sz="2400" dirty="0" smtClean="0"/>
              <a:t>data to constrain climate forcing agents (chemistry, aerosols, land-use change, etc.)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Develop a NOAA-wide information system that encompasses all relevant ocean and atmosphere data.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7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r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202738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8486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NOAA Earth System Research Laboratory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Boulder, Colorado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Alexander.e.macdonald@noaa.gov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2" descr="http://www.clker.com/cliparts/4/7/b/6/1214085316117537111noaa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5715000"/>
            <a:ext cx="1131888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924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                      Earth System Analyzer</a:t>
            </a:r>
          </a:p>
          <a:p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 smtClean="0"/>
              <a:t>“ A </a:t>
            </a:r>
            <a:r>
              <a:rPr lang="en-US" sz="2800" b="1" dirty="0" smtClean="0">
                <a:solidFill>
                  <a:srgbClr val="FF0000"/>
                </a:solidFill>
              </a:rPr>
              <a:t>framework</a:t>
            </a:r>
            <a:r>
              <a:rPr lang="en-US" sz="2800" b="1" dirty="0" smtClean="0"/>
              <a:t> to continuously analyze the entire Earth system.”</a:t>
            </a:r>
          </a:p>
          <a:p>
            <a:endParaRPr lang="en-US" sz="28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Physical Earth:  </a:t>
            </a:r>
            <a:r>
              <a:rPr lang="en-US" sz="2400" dirty="0" smtClean="0"/>
              <a:t>100 vertical levels, 10 km resolution, every hour, 100 variables.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Chemical Earth:  </a:t>
            </a:r>
            <a:r>
              <a:rPr lang="en-US" sz="2400" dirty="0" smtClean="0"/>
              <a:t>100 vertical levels, 10 km resolution, every hour, 100 variables.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Biological Earth:  </a:t>
            </a:r>
            <a:r>
              <a:rPr lang="en-US" sz="2400" dirty="0" smtClean="0"/>
              <a:t>10 km resolution, twice daily, 10,000 variables.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F0"/>
                </a:solidFill>
              </a:rPr>
              <a:t>Data Volume:</a:t>
            </a:r>
          </a:p>
          <a:p>
            <a:r>
              <a:rPr lang="en-US" sz="2400" dirty="0" smtClean="0"/>
              <a:t>10 km and 100 vertical levels = 130 GB per day.</a:t>
            </a:r>
          </a:p>
          <a:p>
            <a:r>
              <a:rPr lang="en-US" sz="2400" dirty="0" smtClean="0"/>
              <a:t>1 km and 1000 vertical levels = 140 TB per day.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1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15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</a:t>
            </a:r>
            <a:r>
              <a:rPr lang="en-US" sz="2800" b="1" dirty="0" smtClean="0"/>
              <a:t>NOAA Earth System Analyzer</a:t>
            </a:r>
          </a:p>
          <a:p>
            <a:r>
              <a:rPr lang="en-US" sz="2400" dirty="0" smtClean="0"/>
              <a:t>                                     </a:t>
            </a:r>
            <a:r>
              <a:rPr lang="en-US" sz="2800" b="1" dirty="0" smtClean="0">
                <a:solidFill>
                  <a:srgbClr val="00B0F0"/>
                </a:solidFill>
              </a:rPr>
              <a:t>Objectives</a:t>
            </a:r>
          </a:p>
          <a:p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Improved “initial state based” </a:t>
            </a:r>
            <a:r>
              <a:rPr lang="en-US" sz="2400" dirty="0" smtClean="0">
                <a:solidFill>
                  <a:srgbClr val="FF0000"/>
                </a:solidFill>
              </a:rPr>
              <a:t>weather prediction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Improved knowledge of Earth system climate forcing and feedback to </a:t>
            </a:r>
            <a:r>
              <a:rPr lang="en-US" sz="2400" dirty="0" smtClean="0">
                <a:solidFill>
                  <a:srgbClr val="FF0000"/>
                </a:solidFill>
              </a:rPr>
              <a:t>constrain climate prediction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Determine the knowledge needed to be an honest broker for </a:t>
            </a:r>
            <a:r>
              <a:rPr lang="en-US" sz="2400" dirty="0" smtClean="0">
                <a:solidFill>
                  <a:srgbClr val="FF0000"/>
                </a:solidFill>
              </a:rPr>
              <a:t>geo-engineering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400" dirty="0" smtClean="0"/>
              <a:t>Develop an “</a:t>
            </a:r>
            <a:r>
              <a:rPr lang="en-US" sz="2400" dirty="0" smtClean="0">
                <a:solidFill>
                  <a:srgbClr val="FF0000"/>
                </a:solidFill>
              </a:rPr>
              <a:t>all NOAA” </a:t>
            </a:r>
            <a:r>
              <a:rPr lang="en-US" sz="2400" dirty="0" smtClean="0"/>
              <a:t>information system.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6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77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</a:t>
            </a:r>
            <a:r>
              <a:rPr lang="en-US" sz="2800" b="1" dirty="0" smtClean="0"/>
              <a:t>NOAA Earth System Analyzer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</a:t>
            </a:r>
            <a:r>
              <a:rPr lang="en-US" sz="2800" b="1" dirty="0" smtClean="0">
                <a:solidFill>
                  <a:srgbClr val="00B0F0"/>
                </a:solidFill>
              </a:rPr>
              <a:t>Components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46482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16" descr="bathy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22096" r="18826" b="22118"/>
          <a:stretch>
            <a:fillRect/>
          </a:stretch>
        </p:blipFill>
        <p:spPr bwMode="auto">
          <a:xfrm>
            <a:off x="1364512" y="3352800"/>
            <a:ext cx="1539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09" y="3503371"/>
            <a:ext cx="1470974" cy="1120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09" y="2152650"/>
            <a:ext cx="1458473" cy="1352550"/>
          </a:xfrm>
          <a:prstGeom prst="rect">
            <a:avLst/>
          </a:prstGeom>
        </p:spPr>
      </p:pic>
      <p:pic>
        <p:nvPicPr>
          <p:cNvPr id="7" name="Picture 2" descr="tk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20372" r="11749" b="20079"/>
          <a:stretch>
            <a:fillRect/>
          </a:stretch>
        </p:blipFill>
        <p:spPr bwMode="auto">
          <a:xfrm>
            <a:off x="1256286" y="2002168"/>
            <a:ext cx="1647825" cy="16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5181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Multiple dynamics and physics assimilation for the major system components (air, ocean, land surface et.).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06921" y="1644134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Continuous real time analysis.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62" y="2024099"/>
            <a:ext cx="3048000" cy="1929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6921" y="4625622"/>
            <a:ext cx="299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 Modeling </a:t>
            </a:r>
            <a:r>
              <a:rPr lang="en-US" dirty="0" smtClean="0">
                <a:solidFill>
                  <a:srgbClr val="FF0000"/>
                </a:solidFill>
              </a:rPr>
              <a:t>frameworks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80" y="5105400"/>
            <a:ext cx="3679320" cy="14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5" y="93960"/>
            <a:ext cx="8966895" cy="559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Satellite and in situ observations are like gasoline and oil for an engine:  </a:t>
            </a:r>
            <a:r>
              <a:rPr lang="en-US" sz="2400" b="1" dirty="0" smtClean="0"/>
              <a:t>YOU ALWAYS NEED BOTH.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18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01" y="0"/>
            <a:ext cx="9246101" cy="5189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79209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Better use of data is the key to both weather and climate: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every instrument on every available satellite.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all of the in situ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advanced assimilation for all fields.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8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9"/>
            <a:ext cx="9144000" cy="5985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616688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Midnight visible image from </a:t>
            </a:r>
            <a:r>
              <a:rPr lang="en-US" dirty="0" err="1" smtClean="0"/>
              <a:t>Soumi</a:t>
            </a:r>
            <a:r>
              <a:rPr lang="en-US" dirty="0" smtClean="0"/>
              <a:t> NPP:  </a:t>
            </a:r>
            <a:r>
              <a:rPr lang="en-US" dirty="0" smtClean="0">
                <a:solidFill>
                  <a:srgbClr val="FF0000"/>
                </a:solidFill>
              </a:rPr>
              <a:t>Global convective initialization requires software to diagnose thunderstorms from visible images.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Physical: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Diagnose thunderstorms from visible imagery.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1098</Words>
  <Application>Microsoft Office PowerPoint</Application>
  <PresentationFormat>On-screen Show (4:3)</PresentationFormat>
  <Paragraphs>187</Paragraphs>
  <Slides>25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DOC/NOAA/OAR/ESRL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E. MacDonald</dc:creator>
  <cp:lastModifiedBy>katy.stewart</cp:lastModifiedBy>
  <cp:revision>230</cp:revision>
  <dcterms:created xsi:type="dcterms:W3CDTF">2013-07-30T22:45:43Z</dcterms:created>
  <dcterms:modified xsi:type="dcterms:W3CDTF">2015-02-19T16:42:19Z</dcterms:modified>
</cp:coreProperties>
</file>