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aveSubsetFonts="1">
  <p:sldMasterIdLst>
    <p:sldMasterId id="2147483660" r:id="rId1"/>
    <p:sldMasterId id="2147483672" r:id="rId2"/>
    <p:sldMasterId id="2147483864" r:id="rId3"/>
    <p:sldMasterId id="2147483924" r:id="rId4"/>
    <p:sldMasterId id="2147483936" r:id="rId5"/>
  </p:sldMasterIdLst>
  <p:notesMasterIdLst>
    <p:notesMasterId r:id="rId23"/>
  </p:notesMasterIdLst>
  <p:sldIdLst>
    <p:sldId id="256" r:id="rId6"/>
    <p:sldId id="360" r:id="rId7"/>
    <p:sldId id="364" r:id="rId8"/>
    <p:sldId id="348" r:id="rId9"/>
    <p:sldId id="349" r:id="rId10"/>
    <p:sldId id="366" r:id="rId11"/>
    <p:sldId id="358" r:id="rId12"/>
    <p:sldId id="367" r:id="rId13"/>
    <p:sldId id="345" r:id="rId14"/>
    <p:sldId id="357" r:id="rId15"/>
    <p:sldId id="356" r:id="rId16"/>
    <p:sldId id="372" r:id="rId17"/>
    <p:sldId id="371" r:id="rId18"/>
    <p:sldId id="353" r:id="rId19"/>
    <p:sldId id="354" r:id="rId20"/>
    <p:sldId id="355" r:id="rId21"/>
    <p:sldId id="339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458AC"/>
    <a:srgbClr val="525CA4"/>
    <a:srgbClr val="1A43B6"/>
    <a:srgbClr val="0D23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389" autoAdjust="0"/>
  </p:normalViewPr>
  <p:slideViewPr>
    <p:cSldViewPr>
      <p:cViewPr>
        <p:scale>
          <a:sx n="80" d="100"/>
          <a:sy n="80" d="100"/>
        </p:scale>
        <p:origin x="-226" y="-9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54FCF8-A9E1-4136-9F6B-77CF12CF7643}" type="datetimeFigureOut">
              <a:rPr lang="en-US" smtClean="0"/>
              <a:pPr/>
              <a:t>5/30/2015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FB8A30-E67F-411D-8849-50EEC8A593F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3584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Intro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FB8A30-E67F-411D-8849-50EEC8A593FA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169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NAM Role/Mission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FB8A30-E67F-411D-8849-50EEC8A593FA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0610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Tools…Hardware/software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FB8A30-E67F-411D-8849-50EEC8A593FA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1766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Using GOES-R</a:t>
            </a:r>
            <a:r>
              <a:rPr lang="en-US" baseline="0" dirty="0" smtClean="0"/>
              <a:t> Probability IFR CIGs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FB8A30-E67F-411D-8849-50EEC8A593FA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9132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Using GOES-R</a:t>
            </a:r>
            <a:r>
              <a:rPr lang="en-US" baseline="0" dirty="0" smtClean="0"/>
              <a:t> Probability IFR CIGs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FB8A30-E67F-411D-8849-50EEC8A593FA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9132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Using GOES-R</a:t>
            </a:r>
            <a:r>
              <a:rPr lang="en-US" baseline="0" dirty="0" smtClean="0"/>
              <a:t> Probability IFR CIGs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FB8A30-E67F-411D-8849-50EEC8A593FA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9132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Using GOES-R</a:t>
            </a:r>
            <a:r>
              <a:rPr lang="en-US" baseline="0" dirty="0" smtClean="0"/>
              <a:t> Probability IFR CIGs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FB8A30-E67F-411D-8849-50EEC8A593FA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9132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FB8A30-E67F-411D-8849-50EEC8A593FA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913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933700" y="5867400"/>
            <a:ext cx="3276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4479925" y="51355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 eaLnBrk="0" hangingPunct="0">
              <a:defRPr/>
            </a:pPr>
            <a:endParaRPr lang="en-US" dirty="0"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295400"/>
            <a:ext cx="7772400" cy="1470025"/>
          </a:xfrm>
          <a:effectLst/>
        </p:spPr>
        <p:txBody>
          <a:bodyPr anchorCtr="0"/>
          <a:lstStyle>
            <a:lvl1pPr>
              <a:defRPr lang="en-US" sz="4400" b="1" kern="120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371600" y="3048000"/>
            <a:ext cx="6400800" cy="24384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lang="en-US" sz="4400" b="1" kern="120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Presenter Name and Title</a:t>
            </a:r>
            <a:endParaRPr lang="en-US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895600" y="5574506"/>
            <a:ext cx="3352800" cy="476250"/>
          </a:xfrm>
        </p:spPr>
        <p:txBody>
          <a:bodyPr/>
          <a:lstStyle>
            <a:lvl1pPr algn="ctr">
              <a:defRPr lang="en-US" sz="4400" b="1" kern="1200" cap="none" spc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fld id="{AD8E0912-A1E2-45D7-91BA-43D6BE79A794}" type="datetimeFigureOut">
              <a:rPr lang="en-US" smtClean="0"/>
              <a:pPr/>
              <a:t>5/30/2015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F4A0D6-CED5-4CE1-922C-9D8EBD0E548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8E0912-A1E2-45D7-91BA-43D6BE79A794}" type="datetimeFigureOut">
              <a:rPr lang="en-US" smtClean="0"/>
              <a:pPr/>
              <a:t>5/30/2015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100" y="0"/>
            <a:ext cx="2247900" cy="6477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0"/>
            <a:ext cx="6591300" cy="6477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F4A0D6-CED5-4CE1-922C-9D8EBD0E548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8E0912-A1E2-45D7-91BA-43D6BE79A794}" type="datetimeFigureOut">
              <a:rPr lang="en-US" smtClean="0"/>
              <a:pPr/>
              <a:t>5/30/2015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4953000" y="5867400"/>
            <a:ext cx="3276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52400" y="51355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 eaLnBrk="0" hangingPunct="0">
              <a:defRPr/>
            </a:pPr>
            <a:endParaRPr lang="en-US" dirty="0"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295400"/>
            <a:ext cx="7772400" cy="1470025"/>
          </a:xfrm>
          <a:effectLst/>
        </p:spPr>
        <p:txBody>
          <a:bodyPr anchorCtr="0"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048000"/>
            <a:ext cx="6400800" cy="24384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390900" y="5588000"/>
            <a:ext cx="2133600" cy="476250"/>
          </a:xfrm>
        </p:spPr>
        <p:txBody>
          <a:bodyPr/>
          <a:lstStyle>
            <a:lvl1pPr algn="ctr">
              <a:defRPr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solidFill>
                  <a:srgbClr val="000099"/>
                </a:solidFill>
              </a:defRPr>
            </a:lvl1pPr>
          </a:lstStyle>
          <a:p>
            <a:pPr>
              <a:defRPr/>
            </a:pPr>
            <a:fld id="{EA83C6FC-45E8-497C-8E13-EAE88405E05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135DBC-A0F3-481C-90B3-5D40C99F25E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600200"/>
            <a:ext cx="43434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0B0F12-236D-45ED-904F-E4BA20E93CA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F47804-7589-416B-9E94-971CAA71A31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52A045-EE7F-472C-BD24-68F9F5ED286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51FC24-2917-4F51-A2BB-13C79E1EDCF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34ACEE-FDE8-4121-BED6-34DDB2506C4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solidFill>
                  <a:srgbClr val="000099"/>
                </a:solidFill>
              </a:defRPr>
            </a:lvl1pPr>
          </a:lstStyle>
          <a:p>
            <a:fld id="{9CF4A0D6-CED5-4CE1-922C-9D8EBD0E548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8E0912-A1E2-45D7-91BA-43D6BE79A794}" type="datetimeFigureOut">
              <a:rPr lang="en-US" smtClean="0"/>
              <a:pPr/>
              <a:t>5/30/2015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61FC9A-7A33-47C6-974E-5508F431D96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D25273-654E-488E-8FE7-C48FDEE8BA9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100" y="0"/>
            <a:ext cx="2247900" cy="6477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0"/>
            <a:ext cx="6591300" cy="6477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78042E-57F2-41BB-B2F4-4D9F271F713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E0912-A1E2-45D7-91BA-43D6BE79A7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CD659-1586-478B-9F74-97B4A813EA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51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E0912-A1E2-45D7-91BA-43D6BE79A7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4A0D6-CED5-4CE1-922C-9D8EBD0E5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469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E0912-A1E2-45D7-91BA-43D6BE79A7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4A0D6-CED5-4CE1-922C-9D8EBD0E5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14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E0912-A1E2-45D7-91BA-43D6BE79A7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4A0D6-CED5-4CE1-922C-9D8EBD0E5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6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E0912-A1E2-45D7-91BA-43D6BE79A7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4A0D6-CED5-4CE1-922C-9D8EBD0E5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17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E0912-A1E2-45D7-91BA-43D6BE79A7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4A0D6-CED5-4CE1-922C-9D8EBD0E5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318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E0912-A1E2-45D7-91BA-43D6BE79A7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4A0D6-CED5-4CE1-922C-9D8EBD0E5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4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F4A0D6-CED5-4CE1-922C-9D8EBD0E548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8E0912-A1E2-45D7-91BA-43D6BE79A794}" type="datetimeFigureOut">
              <a:rPr lang="en-US" smtClean="0"/>
              <a:pPr/>
              <a:t>5/30/2015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E0912-A1E2-45D7-91BA-43D6BE79A7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4A0D6-CED5-4CE1-922C-9D8EBD0E5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21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E0912-A1E2-45D7-91BA-43D6BE79A7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4A0D6-CED5-4CE1-922C-9D8EBD0E5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63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E0912-A1E2-45D7-91BA-43D6BE79A7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4A0D6-CED5-4CE1-922C-9D8EBD0E5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831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E0912-A1E2-45D7-91BA-43D6BE79A7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4A0D6-CED5-4CE1-922C-9D8EBD0E5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5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E0912-A1E2-45D7-91BA-43D6BE79A7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CD659-1586-478B-9F74-97B4A813EA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48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E0912-A1E2-45D7-91BA-43D6BE79A7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4A0D6-CED5-4CE1-922C-9D8EBD0E5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439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E0912-A1E2-45D7-91BA-43D6BE79A7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4A0D6-CED5-4CE1-922C-9D8EBD0E5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74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E0912-A1E2-45D7-91BA-43D6BE79A7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4A0D6-CED5-4CE1-922C-9D8EBD0E5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63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E0912-A1E2-45D7-91BA-43D6BE79A7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4A0D6-CED5-4CE1-922C-9D8EBD0E5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541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E0912-A1E2-45D7-91BA-43D6BE79A7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4A0D6-CED5-4CE1-922C-9D8EBD0E5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506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600200"/>
            <a:ext cx="43434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F4A0D6-CED5-4CE1-922C-9D8EBD0E548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8E0912-A1E2-45D7-91BA-43D6BE79A794}" type="datetimeFigureOut">
              <a:rPr lang="en-US" smtClean="0"/>
              <a:pPr/>
              <a:t>5/30/2015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E0912-A1E2-45D7-91BA-43D6BE79A7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4A0D6-CED5-4CE1-922C-9D8EBD0E5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699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E0912-A1E2-45D7-91BA-43D6BE79A7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4A0D6-CED5-4CE1-922C-9D8EBD0E5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08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E0912-A1E2-45D7-91BA-43D6BE79A7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4A0D6-CED5-4CE1-922C-9D8EBD0E5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56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E0912-A1E2-45D7-91BA-43D6BE79A7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4A0D6-CED5-4CE1-922C-9D8EBD0E5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91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E0912-A1E2-45D7-91BA-43D6BE79A7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4A0D6-CED5-4CE1-922C-9D8EBD0E5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14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A8FF78-ADF5-47F2-9361-D1938945281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5/30/2015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120A68-8B58-474F-9D6F-1B5EAD86BFB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8665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4CB4AB-694F-4E34-B1E0-CAA1BB079F6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5/30/2015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BCA3BE-3452-4B16-83D1-A8D2594C0DC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6447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090561-A12D-424E-BD00-38FD0D169E1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5/30/2015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08EFBD-50D5-4F1A-90AF-DDA214D4165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8553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D8C06F-E5EA-40A2-B5F7-96A78D7E2D9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5/30/2015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A98F57-F37B-4E9F-BCA2-57C2E79AF9D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8748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8F47B6-8F89-49BB-91F6-90827EDF6DF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5/30/2015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D951FA-4EA1-4B3A-8AD6-837300EBA5C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7114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F4A0D6-CED5-4CE1-922C-9D8EBD0E548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8E0912-A1E2-45D7-91BA-43D6BE79A794}" type="datetimeFigureOut">
              <a:rPr lang="en-US" smtClean="0"/>
              <a:pPr/>
              <a:t>5/30/2015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1DA341-05BC-4C21-9613-664F936FBB6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5/30/2015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A24771-C2E1-4D16-A37E-E49FB948158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8580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927462-F2FC-4ABD-B2AE-D1B2527327C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5/30/2015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D75A0E-74DC-44D3-ACA4-25EC63037F1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3109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6A87AD-FDB4-4896-A33F-E93DD200E53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5/30/2015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CD4780-386E-436F-B82C-9DCDD40170E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00864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A14F86-E3A5-4219-A24B-8C9E77E8B14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5/30/2015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D2EBE7-3982-4AB6-8C21-77914CA94EC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94185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1D14A1-4222-42C9-8AB6-25F9C4B7692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5/30/2015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2E445E-47BE-4654-B9E4-7D65E59BE40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87809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6B60F8-60F2-425E-9E5E-496BDBF6C8E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5/30/2015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526C06-2E3F-4C1A-B03B-103D5053757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723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F4A0D6-CED5-4CE1-922C-9D8EBD0E548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8E0912-A1E2-45D7-91BA-43D6BE79A794}" type="datetimeFigureOut">
              <a:rPr lang="en-US" smtClean="0"/>
              <a:pPr/>
              <a:t>5/30/2015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F4A0D6-CED5-4CE1-922C-9D8EBD0E548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8E0912-A1E2-45D7-91BA-43D6BE79A794}" type="datetimeFigureOut">
              <a:rPr lang="en-US" smtClean="0"/>
              <a:pPr/>
              <a:t>5/30/2015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F4A0D6-CED5-4CE1-922C-9D8EBD0E548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8E0912-A1E2-45D7-91BA-43D6BE79A794}" type="datetimeFigureOut">
              <a:rPr lang="en-US" smtClean="0"/>
              <a:pPr/>
              <a:t>5/30/2015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F4A0D6-CED5-4CE1-922C-9D8EBD0E548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8E0912-A1E2-45D7-91BA-43D6BE79A794}" type="datetimeFigureOut">
              <a:rPr lang="en-US" smtClean="0"/>
              <a:pPr/>
              <a:t>5/30/2015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0070C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2413" y="0"/>
            <a:ext cx="7621587" cy="11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0099"/>
            </a:outerShdw>
          </a:effec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600200"/>
            <a:ext cx="8839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96200" y="6524625"/>
            <a:ext cx="1447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accent6"/>
                </a:solidFill>
                <a:cs typeface="Arial" charset="0"/>
              </a:defRPr>
            </a:lvl1pPr>
          </a:lstStyle>
          <a:p>
            <a:fld id="{9CF4A0D6-CED5-4CE1-922C-9D8EBD0E548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4953000" y="5867400"/>
            <a:ext cx="3276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05575"/>
            <a:ext cx="11398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accent2"/>
                </a:solidFill>
                <a:cs typeface="Arial" charset="0"/>
              </a:defRPr>
            </a:lvl1pPr>
          </a:lstStyle>
          <a:p>
            <a:fld id="{AD8E0912-A1E2-45D7-91BA-43D6BE79A794}" type="datetimeFigureOut">
              <a:rPr lang="en-US" smtClean="0"/>
              <a:pPr/>
              <a:t>5/30/2015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lang="en-US" sz="4400" b="1" kern="1200" cap="none" spc="0" dirty="0" smtClean="0">
          <a:ln w="18415" cmpd="sng">
            <a:solidFill>
              <a:srgbClr val="FFFFFF"/>
            </a:solidFill>
            <a:prstDash val="solid"/>
          </a:ln>
          <a:solidFill>
            <a:schemeClr val="bg1"/>
          </a:solidFill>
          <a:effectLst>
            <a:glow rad="101600">
              <a:schemeClr val="accent2">
                <a:satMod val="175000"/>
                <a:alpha val="40000"/>
              </a:schemeClr>
            </a:glow>
            <a:outerShdw blurRad="63500" dir="3600000" algn="tl" rotWithShape="0">
              <a:srgbClr val="000000">
                <a:alpha val="7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800000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800000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800000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800000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800000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800000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800000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800000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Wingdings" pitchFamily="2" charset="2"/>
        <a:buChar char="Q"/>
        <a:defRPr sz="3200" b="1">
          <a:solidFill>
            <a:srgbClr val="003399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Wingdings" pitchFamily="2" charset="2"/>
        <a:buChar char="Q"/>
        <a:defRPr sz="2800" b="1">
          <a:solidFill>
            <a:srgbClr val="003366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Wingdings" pitchFamily="2" charset="2"/>
        <a:buChar char="Q"/>
        <a:defRPr sz="2400">
          <a:solidFill>
            <a:srgbClr val="0000FF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Wingdings" pitchFamily="2" charset="2"/>
        <a:buChar char="Q"/>
        <a:defRPr sz="2000">
          <a:solidFill>
            <a:srgbClr val="003366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Wingdings" pitchFamily="2" charset="2"/>
        <a:buChar char="Q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Wingdings" pitchFamily="2" charset="2"/>
        <a:buChar char="Q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Wingdings" pitchFamily="2" charset="2"/>
        <a:buChar char="Q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Wingdings" pitchFamily="2" charset="2"/>
        <a:buChar char="Q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Wingdings" pitchFamily="2" charset="2"/>
        <a:buChar char="Q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0070C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2413" y="0"/>
            <a:ext cx="7621587" cy="11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0099"/>
            </a:outerShdw>
          </a:effec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600200"/>
            <a:ext cx="8839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96200" y="6524625"/>
            <a:ext cx="1447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accent6"/>
                </a:solidFill>
                <a:cs typeface="Arial" charset="0"/>
              </a:defRPr>
            </a:lvl1pPr>
          </a:lstStyle>
          <a:p>
            <a:pPr>
              <a:defRPr/>
            </a:pPr>
            <a:fld id="{5CA8BDB5-5682-4DBC-BF6E-57AE26008F0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4953000" y="5867400"/>
            <a:ext cx="3276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05575"/>
            <a:ext cx="11398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accent2"/>
                </a:solidFill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800000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800000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800000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800000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800000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800000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800000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800000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800000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Wingdings" pitchFamily="2" charset="2"/>
        <a:buChar char="Q"/>
        <a:defRPr sz="3200" b="1">
          <a:solidFill>
            <a:srgbClr val="003399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Wingdings" pitchFamily="2" charset="2"/>
        <a:buChar char="Q"/>
        <a:defRPr sz="2800" b="1">
          <a:solidFill>
            <a:srgbClr val="003366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Wingdings" pitchFamily="2" charset="2"/>
        <a:buChar char="Q"/>
        <a:defRPr sz="2400">
          <a:solidFill>
            <a:srgbClr val="0000FF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Wingdings" pitchFamily="2" charset="2"/>
        <a:buChar char="Q"/>
        <a:defRPr sz="2000">
          <a:solidFill>
            <a:srgbClr val="003366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Wingdings" pitchFamily="2" charset="2"/>
        <a:buChar char="Q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Wingdings" pitchFamily="2" charset="2"/>
        <a:buChar char="Q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Wingdings" pitchFamily="2" charset="2"/>
        <a:buChar char="Q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Wingdings" pitchFamily="2" charset="2"/>
        <a:buChar char="Q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Wingdings" pitchFamily="2" charset="2"/>
        <a:buChar char="Q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70C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8E0912-A1E2-45D7-91BA-43D6BE79A7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4A0D6-CED5-4CE1-922C-9D8EBD0E5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32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70C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8E0912-A1E2-45D7-91BA-43D6BE79A7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4A0D6-CED5-4CE1-922C-9D8EBD0E5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323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70C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5062A13-6A1B-4410-8D54-E1100DAF1DA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5/30/2015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312D4A8-5B30-4E8A-A061-71741057920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321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.png"/><Relationship Id="rId4" Type="http://schemas.openxmlformats.org/officeDocument/2006/relationships/image" Target="../media/image17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0.jpeg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2.gif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4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475265" y="159547"/>
            <a:ext cx="630377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Using GOES-R Probabilities of IFR Visibility and Ceiling for Decision Support at the FAA - Air Traffic Control System Command Center (ATCSCC)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1475265" y="5562600"/>
            <a:ext cx="6248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Nat’l Aviation Meteorologist (NAM)</a:t>
            </a:r>
          </a:p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Michael Eckert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043" y="0"/>
            <a:ext cx="1364957" cy="14087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56" y="0"/>
            <a:ext cx="1455764" cy="14557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990600"/>
            <a:ext cx="8383749" cy="587432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47800" y="152400"/>
            <a:ext cx="533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MIA FOG EVENT 02/07/14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94126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62001" y="210787"/>
            <a:ext cx="708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prstClr val="black"/>
                </a:solidFill>
              </a:rPr>
              <a:t>MIA Fog/Stratus Event 03/07/14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1219200"/>
            <a:ext cx="9144000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Blip>
                <a:blip r:embed="rId2"/>
              </a:buBlip>
            </a:pPr>
            <a:r>
              <a:rPr lang="en-US" sz="2400" dirty="0">
                <a:solidFill>
                  <a:prstClr val="black"/>
                </a:solidFill>
              </a:rPr>
              <a:t>GOES-R showed high probability IFR </a:t>
            </a:r>
            <a:r>
              <a:rPr lang="en-US" sz="2400" dirty="0" smtClean="0">
                <a:solidFill>
                  <a:prstClr val="black"/>
                </a:solidFill>
              </a:rPr>
              <a:t>Conditions expanding </a:t>
            </a:r>
            <a:r>
              <a:rPr lang="en-US" sz="2400" dirty="0">
                <a:solidFill>
                  <a:prstClr val="black"/>
                </a:solidFill>
              </a:rPr>
              <a:t>SE</a:t>
            </a:r>
          </a:p>
          <a:p>
            <a:pPr marL="342900" indent="-342900">
              <a:buFontTx/>
              <a:buBlip>
                <a:blip r:embed="rId2"/>
              </a:buBlip>
            </a:pPr>
            <a:r>
              <a:rPr lang="en-US" sz="2400" dirty="0" smtClean="0">
                <a:solidFill>
                  <a:prstClr val="black"/>
                </a:solidFill>
              </a:rPr>
              <a:t>Coordinated </a:t>
            </a:r>
            <a:r>
              <a:rPr lang="en-US" sz="2400" dirty="0">
                <a:solidFill>
                  <a:prstClr val="black"/>
                </a:solidFill>
              </a:rPr>
              <a:t>w/ZMA and ATCSCC</a:t>
            </a:r>
          </a:p>
          <a:p>
            <a:pPr marL="342900" indent="-342900">
              <a:buFontTx/>
              <a:buBlip>
                <a:blip r:embed="rId2"/>
              </a:buBlip>
            </a:pPr>
            <a:r>
              <a:rPr lang="en-US" sz="2400" dirty="0">
                <a:solidFill>
                  <a:prstClr val="black"/>
                </a:solidFill>
              </a:rPr>
              <a:t>Nothing in TAF (no observations over much of interior central </a:t>
            </a:r>
            <a:r>
              <a:rPr lang="en-US" sz="2400" dirty="0" smtClean="0">
                <a:solidFill>
                  <a:prstClr val="black"/>
                </a:solidFill>
              </a:rPr>
              <a:t>Florida)</a:t>
            </a:r>
            <a:endParaRPr lang="en-US" sz="2400" dirty="0">
              <a:solidFill>
                <a:prstClr val="black"/>
              </a:solidFill>
            </a:endParaRPr>
          </a:p>
          <a:p>
            <a:endParaRPr lang="en-US" sz="2400" dirty="0">
              <a:solidFill>
                <a:prstClr val="black"/>
              </a:solidFill>
            </a:endParaRPr>
          </a:p>
          <a:p>
            <a:r>
              <a:rPr lang="en-US" sz="2200" dirty="0"/>
              <a:t>TAF KMIA 071120Z 0712/0812 00000KT P6SM FEW020 SCT250 </a:t>
            </a:r>
          </a:p>
          <a:p>
            <a:r>
              <a:rPr lang="en-US" sz="2200" dirty="0"/>
              <a:t>    </a:t>
            </a:r>
            <a:r>
              <a:rPr lang="en-US" sz="2200" dirty="0" smtClean="0"/>
              <a:t>              FM071500 </a:t>
            </a:r>
            <a:r>
              <a:rPr lang="en-US" sz="2200" dirty="0"/>
              <a:t>11006KT P6SM SCT030 SCT050</a:t>
            </a:r>
            <a:r>
              <a:rPr lang="en-US" sz="2200" dirty="0" smtClean="0"/>
              <a:t>=</a:t>
            </a:r>
            <a:endParaRPr lang="en-US" sz="2200" dirty="0"/>
          </a:p>
          <a:p>
            <a:r>
              <a:rPr lang="en-US" sz="2200" dirty="0"/>
              <a:t>TAF AMD KMIA 071133Z 0712/0812 34003KT </a:t>
            </a:r>
            <a:r>
              <a:rPr lang="en-US" sz="2200" b="1" i="1" u="sng" dirty="0">
                <a:solidFill>
                  <a:srgbClr val="FF0000"/>
                </a:solidFill>
              </a:rPr>
              <a:t>1/4SM FG VV001 </a:t>
            </a:r>
          </a:p>
          <a:p>
            <a:r>
              <a:rPr lang="en-US" sz="2200" dirty="0"/>
              <a:t>    </a:t>
            </a:r>
            <a:r>
              <a:rPr lang="en-US" sz="2200" dirty="0" smtClean="0"/>
              <a:t>                        FM071500 </a:t>
            </a:r>
            <a:r>
              <a:rPr lang="en-US" sz="2200" dirty="0"/>
              <a:t>11006KT P6SM SCT030 SCT050</a:t>
            </a:r>
            <a:r>
              <a:rPr lang="en-US" sz="2200" dirty="0" smtClean="0"/>
              <a:t>=</a:t>
            </a:r>
          </a:p>
          <a:p>
            <a:endParaRPr lang="en-US" sz="2200" dirty="0"/>
          </a:p>
          <a:p>
            <a:r>
              <a:rPr lang="en-US" sz="2200" dirty="0"/>
              <a:t>MIA 071053Z 33006KT 10SM FEW020 SCT050…</a:t>
            </a:r>
          </a:p>
          <a:p>
            <a:r>
              <a:rPr lang="en-US" sz="2200" dirty="0" smtClean="0"/>
              <a:t>MIA </a:t>
            </a:r>
            <a:r>
              <a:rPr lang="en-US" sz="2200" dirty="0"/>
              <a:t>071101Z 33005KT 9SM </a:t>
            </a:r>
            <a:r>
              <a:rPr lang="en-US" sz="2200" b="1" i="1" u="sng" dirty="0">
                <a:solidFill>
                  <a:srgbClr val="FF0000"/>
                </a:solidFill>
              </a:rPr>
              <a:t>SCT003 </a:t>
            </a:r>
            <a:r>
              <a:rPr lang="en-US" sz="2200" dirty="0"/>
              <a:t>SCT020 BKN050…</a:t>
            </a:r>
          </a:p>
          <a:p>
            <a:r>
              <a:rPr lang="en-US" sz="2200" dirty="0" smtClean="0"/>
              <a:t>MIA </a:t>
            </a:r>
            <a:r>
              <a:rPr lang="en-US" sz="2200" dirty="0"/>
              <a:t>071110Z 34005KT </a:t>
            </a:r>
            <a:r>
              <a:rPr lang="en-US" sz="2200" b="1" i="1" u="sng" dirty="0">
                <a:solidFill>
                  <a:srgbClr val="FF0000"/>
                </a:solidFill>
              </a:rPr>
              <a:t>3/4SM BR VV002 </a:t>
            </a:r>
            <a:r>
              <a:rPr lang="en-US" sz="2200" dirty="0"/>
              <a:t>21/20 A3008 RMK AO2 TWR VIS 5=</a:t>
            </a:r>
          </a:p>
          <a:p>
            <a:r>
              <a:rPr lang="en-US" sz="2200" dirty="0" smtClean="0"/>
              <a:t>MIA </a:t>
            </a:r>
            <a:r>
              <a:rPr lang="en-US" sz="2200" dirty="0"/>
              <a:t>071127Z 34003KT </a:t>
            </a:r>
            <a:r>
              <a:rPr lang="en-US" sz="2200" b="1" i="1" u="sng" dirty="0">
                <a:solidFill>
                  <a:srgbClr val="FF0000"/>
                </a:solidFill>
              </a:rPr>
              <a:t>1/4SM FG VV001</a:t>
            </a:r>
            <a:r>
              <a:rPr lang="en-US" sz="2200" dirty="0"/>
              <a:t>…</a:t>
            </a:r>
          </a:p>
          <a:p>
            <a:r>
              <a:rPr lang="en-US" sz="2200" dirty="0"/>
              <a:t>MIA 071153Z 33005KT </a:t>
            </a:r>
            <a:r>
              <a:rPr lang="en-US" sz="2200" b="1" i="1" u="sng" dirty="0">
                <a:solidFill>
                  <a:srgbClr val="FF0000"/>
                </a:solidFill>
              </a:rPr>
              <a:t>0SM FG VV001 </a:t>
            </a:r>
            <a:r>
              <a:rPr lang="en-US" sz="2200" dirty="0"/>
              <a:t>21/20 A3010 RMK AO2  SFC VIS 1/4…</a:t>
            </a:r>
          </a:p>
          <a:p>
            <a:endParaRPr lang="en-US" sz="2400" dirty="0"/>
          </a:p>
          <a:p>
            <a:r>
              <a:rPr lang="en-US" sz="2400" dirty="0"/>
              <a:t>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26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77993"/>
            <a:ext cx="8534400" cy="5980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828800" y="76200"/>
            <a:ext cx="46327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/>
              <a:t>DIA Fog Event 12/21/13</a:t>
            </a:r>
          </a:p>
        </p:txBody>
      </p:sp>
    </p:spTree>
    <p:extLst>
      <p:ext uri="{BB962C8B-B14F-4D97-AF65-F5344CB8AC3E}">
        <p14:creationId xmlns:p14="http://schemas.microsoft.com/office/powerpoint/2010/main" val="322113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3"/>
          <p:cNvSpPr txBox="1">
            <a:spLocks noChangeArrowheads="1"/>
          </p:cNvSpPr>
          <p:nvPr/>
        </p:nvSpPr>
        <p:spPr bwMode="auto">
          <a:xfrm>
            <a:off x="276225" y="0"/>
            <a:ext cx="8686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3600" dirty="0"/>
              <a:t>DIA Fog Event 12/21/13</a:t>
            </a:r>
          </a:p>
        </p:txBody>
      </p:sp>
      <p:sp>
        <p:nvSpPr>
          <p:cNvPr id="3075" name="TextBox 4"/>
          <p:cNvSpPr txBox="1">
            <a:spLocks noChangeArrowheads="1"/>
          </p:cNvSpPr>
          <p:nvPr/>
        </p:nvSpPr>
        <p:spPr bwMode="auto">
          <a:xfrm>
            <a:off x="123825" y="646331"/>
            <a:ext cx="8839200" cy="590931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400" dirty="0" smtClean="0"/>
              <a:t>DEN </a:t>
            </a:r>
            <a:r>
              <a:rPr lang="en-US" sz="1400" dirty="0"/>
              <a:t>210854Z 2109/2212 15007KT P6SM FEW100 SCT200     </a:t>
            </a:r>
          </a:p>
          <a:p>
            <a:r>
              <a:rPr lang="en-US" sz="1400" dirty="0" smtClean="0"/>
              <a:t>         FM211300 </a:t>
            </a:r>
            <a:r>
              <a:rPr lang="en-US" sz="1400" dirty="0"/>
              <a:t>25008KT P6SM FEW140 BKN200     </a:t>
            </a:r>
          </a:p>
          <a:p>
            <a:r>
              <a:rPr lang="en-US" sz="1400" dirty="0" smtClean="0"/>
              <a:t>         FM211600 </a:t>
            </a:r>
            <a:r>
              <a:rPr lang="en-US" sz="1400" dirty="0"/>
              <a:t>33007KT P6SM SCT140 BKN200 </a:t>
            </a:r>
          </a:p>
          <a:p>
            <a:endParaRPr lang="en-US" sz="1400" dirty="0"/>
          </a:p>
          <a:p>
            <a:r>
              <a:rPr lang="en-US" sz="1400" b="1" i="1" u="sng" dirty="0">
                <a:solidFill>
                  <a:srgbClr val="FFFF00"/>
                </a:solidFill>
              </a:rPr>
              <a:t>ACTSCC  WX LOG:</a:t>
            </a:r>
          </a:p>
          <a:p>
            <a:r>
              <a:rPr lang="en-US" sz="1400" b="1" dirty="0" smtClean="0">
                <a:solidFill>
                  <a:srgbClr val="FFFF00"/>
                </a:solidFill>
              </a:rPr>
              <a:t>1055Z – GOES-R </a:t>
            </a:r>
            <a:r>
              <a:rPr lang="en-US" sz="1400" b="1" dirty="0">
                <a:solidFill>
                  <a:srgbClr val="FFFF00"/>
                </a:solidFill>
              </a:rPr>
              <a:t>SHOWG IFR CIG DVLPG N OF DEN &amp; EXPNDG S…THINK IT WL GET INTO DEN ~12Z AND LAST 2-3 HRS. SOME FZ FOG PSBL.</a:t>
            </a:r>
          </a:p>
          <a:p>
            <a:endParaRPr lang="en-US" sz="1400" dirty="0"/>
          </a:p>
          <a:p>
            <a:r>
              <a:rPr lang="en-US" sz="1400" dirty="0" smtClean="0"/>
              <a:t>DEN </a:t>
            </a:r>
            <a:r>
              <a:rPr lang="en-US" sz="1400" dirty="0"/>
              <a:t>211120Z 2112/2218 30007KT 1SM BR BKN003 </a:t>
            </a:r>
            <a:endParaRPr lang="en-US" sz="1400" dirty="0" smtClean="0"/>
          </a:p>
          <a:p>
            <a:r>
              <a:rPr lang="en-US" sz="1400" dirty="0"/>
              <a:t> </a:t>
            </a:r>
            <a:r>
              <a:rPr lang="en-US" sz="1400" dirty="0" smtClean="0"/>
              <a:t>         </a:t>
            </a:r>
            <a:r>
              <a:rPr lang="en-US" sz="1400" b="1" dirty="0" smtClean="0">
                <a:solidFill>
                  <a:srgbClr val="FFFF00"/>
                </a:solidFill>
              </a:rPr>
              <a:t>TEMPO </a:t>
            </a:r>
            <a:r>
              <a:rPr lang="en-US" sz="1400" b="1" dirty="0">
                <a:solidFill>
                  <a:srgbClr val="FFFF00"/>
                </a:solidFill>
              </a:rPr>
              <a:t>2112/2116 1/4SM FZFG VV001     </a:t>
            </a:r>
          </a:p>
          <a:p>
            <a:r>
              <a:rPr lang="en-US" sz="1400" dirty="0" smtClean="0"/>
              <a:t>          FM211600 </a:t>
            </a:r>
            <a:r>
              <a:rPr lang="en-US" sz="1400" dirty="0"/>
              <a:t>24006KT P6SM SCT140 BKN200 </a:t>
            </a:r>
          </a:p>
          <a:p>
            <a:endParaRPr lang="en-US" sz="1400" dirty="0"/>
          </a:p>
          <a:p>
            <a:r>
              <a:rPr lang="en-US" sz="1400" dirty="0" smtClean="0"/>
              <a:t>DEN </a:t>
            </a:r>
            <a:r>
              <a:rPr lang="en-US" sz="1400" dirty="0"/>
              <a:t>211509Z 2115/2218 27005KT </a:t>
            </a:r>
            <a:r>
              <a:rPr lang="en-US" sz="1400" b="1" dirty="0">
                <a:solidFill>
                  <a:srgbClr val="FFFF00"/>
                </a:solidFill>
              </a:rPr>
              <a:t>1/4SM FZFG VV001     </a:t>
            </a:r>
          </a:p>
          <a:p>
            <a:r>
              <a:rPr lang="en-US" sz="1400" dirty="0" smtClean="0"/>
              <a:t>          FM211600 </a:t>
            </a:r>
            <a:r>
              <a:rPr lang="en-US" sz="1400" dirty="0"/>
              <a:t>27005KT </a:t>
            </a:r>
            <a:r>
              <a:rPr lang="en-US" sz="1400" b="1" dirty="0">
                <a:solidFill>
                  <a:srgbClr val="FFFF00"/>
                </a:solidFill>
              </a:rPr>
              <a:t>1/2SM FZFG VV002     </a:t>
            </a:r>
          </a:p>
          <a:p>
            <a:r>
              <a:rPr lang="en-US" sz="1400" dirty="0" smtClean="0"/>
              <a:t>          FM211630 </a:t>
            </a:r>
            <a:r>
              <a:rPr lang="en-US" sz="1400" dirty="0"/>
              <a:t>28005KT 2SM BR BKN004      </a:t>
            </a:r>
            <a:endParaRPr lang="en-US" sz="1400" dirty="0" smtClean="0"/>
          </a:p>
          <a:p>
            <a:endParaRPr lang="en-US" sz="1400" dirty="0"/>
          </a:p>
          <a:p>
            <a:r>
              <a:rPr lang="en-US" sz="1400" dirty="0"/>
              <a:t>DEN 210753Z 23005KT 8SM CLR M08/M10 A2958 </a:t>
            </a:r>
          </a:p>
          <a:p>
            <a:r>
              <a:rPr lang="en-US" sz="1400" dirty="0"/>
              <a:t>DEN 210853Z 16010KT 9SM CLR M09/M12 A2956 </a:t>
            </a:r>
          </a:p>
          <a:p>
            <a:r>
              <a:rPr lang="en-US" sz="1400" dirty="0"/>
              <a:t>DEN 210953Z 15007KT 10SM FEW002 M11/M13 A2953 </a:t>
            </a:r>
          </a:p>
          <a:p>
            <a:r>
              <a:rPr lang="en-US" sz="1400" dirty="0"/>
              <a:t>DEN 211053Z 30009KT </a:t>
            </a:r>
            <a:r>
              <a:rPr lang="en-US" sz="1400" b="1" dirty="0">
                <a:solidFill>
                  <a:srgbClr val="C00000"/>
                </a:solidFill>
              </a:rPr>
              <a:t>9SM VCFG </a:t>
            </a:r>
            <a:r>
              <a:rPr lang="en-US" sz="1400" dirty="0"/>
              <a:t>FEW000 M09/M11 A2952 RMK AO2 SLP031 FG FEW000 VIS LWR E AND NW-N </a:t>
            </a:r>
          </a:p>
          <a:p>
            <a:r>
              <a:rPr lang="en-US" sz="1400" dirty="0"/>
              <a:t>DEN 211059Z 29009KT </a:t>
            </a:r>
            <a:r>
              <a:rPr lang="en-US" sz="1400" b="1" dirty="0">
                <a:solidFill>
                  <a:srgbClr val="C00000"/>
                </a:solidFill>
              </a:rPr>
              <a:t>8SM BCFG </a:t>
            </a:r>
            <a:r>
              <a:rPr lang="en-US" sz="1400" dirty="0"/>
              <a:t>FEW000 SCT003 M09/M11 A2952 RMK AO2 FG FEW000 VIS LWR S AND NW-NE</a:t>
            </a:r>
          </a:p>
          <a:p>
            <a:r>
              <a:rPr lang="en-US" sz="1400" dirty="0"/>
              <a:t>DEN 211112Z 29009KT </a:t>
            </a:r>
            <a:r>
              <a:rPr lang="en-US" sz="1400" b="1" dirty="0">
                <a:solidFill>
                  <a:srgbClr val="C00000"/>
                </a:solidFill>
              </a:rPr>
              <a:t>1 1/2SM BR BCFG FEW001 BKN003 </a:t>
            </a:r>
            <a:r>
              <a:rPr lang="en-US" sz="1400" dirty="0"/>
              <a:t>M09/M11 A2952 RMK AO2 CIG THN TWR IN CLDS</a:t>
            </a:r>
          </a:p>
          <a:p>
            <a:r>
              <a:rPr lang="en-US" sz="1400" dirty="0"/>
              <a:t>DEN 211119Z 30007KT </a:t>
            </a:r>
            <a:r>
              <a:rPr lang="en-US" sz="1400" b="1" dirty="0">
                <a:solidFill>
                  <a:srgbClr val="C00000"/>
                </a:solidFill>
              </a:rPr>
              <a:t>1/2SM R35L/P6000FT FZFG BKN000 </a:t>
            </a:r>
            <a:r>
              <a:rPr lang="en-US" sz="1400" dirty="0"/>
              <a:t>OVC003 M09/M11 A2951</a:t>
            </a:r>
          </a:p>
          <a:p>
            <a:r>
              <a:rPr lang="en-US" sz="1400" dirty="0"/>
              <a:t>DEN 211127Z 31008KT </a:t>
            </a:r>
            <a:r>
              <a:rPr lang="en-US" sz="1400" b="1" dirty="0">
                <a:solidFill>
                  <a:srgbClr val="C00000"/>
                </a:solidFill>
              </a:rPr>
              <a:t>1/8SM R35L/P6000FT FZFG VV001 </a:t>
            </a:r>
            <a:r>
              <a:rPr lang="en-US" sz="1400" dirty="0"/>
              <a:t>M09/M11 A2951</a:t>
            </a:r>
          </a:p>
          <a:p>
            <a:r>
              <a:rPr lang="en-US" sz="1400" dirty="0"/>
              <a:t>DEN 211153Z 34003KT </a:t>
            </a:r>
            <a:r>
              <a:rPr lang="en-US" sz="1400" b="1" dirty="0">
                <a:solidFill>
                  <a:srgbClr val="C00000"/>
                </a:solidFill>
              </a:rPr>
              <a:t>1/16SM R35L/P6000FT FZFG </a:t>
            </a:r>
            <a:r>
              <a:rPr lang="en-US" sz="1400" dirty="0"/>
              <a:t>VV001 M09/M11 A2952</a:t>
            </a:r>
          </a:p>
          <a:p>
            <a:r>
              <a:rPr lang="en-US" sz="1400" dirty="0"/>
              <a:t>DEN 211222Z 00000KT </a:t>
            </a:r>
            <a:r>
              <a:rPr lang="en-US" sz="1400" b="1" dirty="0">
                <a:solidFill>
                  <a:srgbClr val="C00000"/>
                </a:solidFill>
              </a:rPr>
              <a:t>1/16SM R35L/1000V1200FT FZFG VV001 </a:t>
            </a:r>
            <a:r>
              <a:rPr lang="en-US" sz="1400" dirty="0"/>
              <a:t>M10/M11 </a:t>
            </a:r>
            <a:r>
              <a:rPr lang="en-US" sz="1400" dirty="0" smtClean="0"/>
              <a:t>A2953 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63076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63040" y="141077"/>
            <a:ext cx="594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prstClr val="black"/>
                </a:solidFill>
              </a:rPr>
              <a:t>SFO </a:t>
            </a:r>
            <a:r>
              <a:rPr lang="en-US" sz="3600" dirty="0">
                <a:solidFill>
                  <a:prstClr val="black"/>
                </a:solidFill>
              </a:rPr>
              <a:t>Negative Case 04/07/14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" y="3276600"/>
            <a:ext cx="5084483" cy="35625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447" y="914400"/>
            <a:ext cx="5600256" cy="392398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927" y="914400"/>
            <a:ext cx="35275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5"/>
              </a:buBlip>
            </a:pPr>
            <a:r>
              <a:rPr lang="en-US" sz="2400" dirty="0" smtClean="0"/>
              <a:t>GOES-R showed med probability IFR conditions</a:t>
            </a:r>
          </a:p>
          <a:p>
            <a:pPr marL="285750" indent="-285750">
              <a:buBlip>
                <a:blip r:embed="rId5"/>
              </a:buBlip>
            </a:pPr>
            <a:r>
              <a:rPr lang="en-US" sz="2400" dirty="0" smtClean="0"/>
              <a:t>Coordinated w/ZOA</a:t>
            </a:r>
          </a:p>
          <a:p>
            <a:pPr marL="285750" indent="-285750">
              <a:buBlip>
                <a:blip r:embed="rId5"/>
              </a:buBlip>
            </a:pPr>
            <a:r>
              <a:rPr lang="en-US" sz="2400" dirty="0" smtClean="0"/>
              <a:t>GOES-R incorrectly showed potential IFR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8750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86" y="2332037"/>
            <a:ext cx="6459384" cy="45259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900" y="2209800"/>
            <a:ext cx="5423450" cy="38001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76199" y="210787"/>
            <a:ext cx="92202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Great Lakes Negative Case 05/31/14</a:t>
            </a:r>
            <a:endParaRPr lang="en-US" sz="2000" dirty="0"/>
          </a:p>
          <a:p>
            <a:pPr marL="342900" indent="-342900">
              <a:buBlip>
                <a:blip r:embed="rId4"/>
              </a:buBlip>
            </a:pPr>
            <a:r>
              <a:rPr lang="en-US" sz="2400" dirty="0" smtClean="0"/>
              <a:t>GOES-R showed high probability IFR Conditions</a:t>
            </a:r>
          </a:p>
          <a:p>
            <a:pPr marL="342900" indent="-342900">
              <a:buBlip>
                <a:blip r:embed="rId4"/>
              </a:buBlip>
            </a:pPr>
            <a:r>
              <a:rPr lang="en-US" sz="2400" dirty="0" smtClean="0"/>
              <a:t>Coordinated w/ZAU …ZAU MET saw nothing over Lake MI</a:t>
            </a:r>
            <a:endParaRPr lang="en-US" sz="2400" dirty="0"/>
          </a:p>
          <a:p>
            <a:pPr marL="342900" indent="-342900">
              <a:buBlip>
                <a:blip r:embed="rId4"/>
              </a:buBlip>
            </a:pPr>
            <a:r>
              <a:rPr lang="en-US" sz="2400" dirty="0" smtClean="0"/>
              <a:t>Vsbl pics showed CLR conditions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8210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533400"/>
            <a:ext cx="891540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SUMMARY</a:t>
            </a:r>
          </a:p>
          <a:p>
            <a:endParaRPr lang="en-US" sz="2400" dirty="0"/>
          </a:p>
          <a:p>
            <a:pPr marL="342900" indent="-342900">
              <a:buBlip>
                <a:blip r:embed="rId2"/>
              </a:buBlip>
            </a:pPr>
            <a:r>
              <a:rPr lang="en-US" sz="3200" dirty="0" smtClean="0"/>
              <a:t>Good heads up with nocturnal events</a:t>
            </a:r>
          </a:p>
          <a:p>
            <a:pPr marL="342900" indent="-342900">
              <a:buBlip>
                <a:blip r:embed="rId2"/>
              </a:buBlip>
            </a:pPr>
            <a:r>
              <a:rPr lang="en-US" sz="3200" dirty="0" smtClean="0"/>
              <a:t>Good source in data-void (SFC Obs) areas</a:t>
            </a:r>
          </a:p>
          <a:p>
            <a:pPr marL="342900" indent="-342900">
              <a:buBlip>
                <a:blip r:embed="rId2"/>
              </a:buBlip>
            </a:pPr>
            <a:r>
              <a:rPr lang="en-US" sz="3200" dirty="0" smtClean="0"/>
              <a:t>Need further evaluation for areas with large pockets cold water</a:t>
            </a:r>
          </a:p>
          <a:p>
            <a:pPr marL="342900" indent="-342900">
              <a:buBlip>
                <a:blip r:embed="rId2"/>
              </a:buBlip>
            </a:pPr>
            <a:endParaRPr lang="en-US" sz="3200" dirty="0"/>
          </a:p>
          <a:p>
            <a:pPr marL="342900" indent="-342900">
              <a:buBlip>
                <a:blip r:embed="rId2"/>
              </a:buBlip>
            </a:pPr>
            <a:r>
              <a:rPr lang="en-US" sz="3200" dirty="0"/>
              <a:t>U</a:t>
            </a:r>
            <a:r>
              <a:rPr lang="en-US" sz="3200" dirty="0" smtClean="0"/>
              <a:t>se of GOES-R Probability IFR conditions has been positive for Decision Support Services @ ATCSCC between NAMs/CWSU &amp; WFO METs</a:t>
            </a:r>
          </a:p>
          <a:p>
            <a:pPr marL="342900" indent="-342900">
              <a:buBlip>
                <a:blip r:embed="rId2"/>
              </a:buBlip>
            </a:pPr>
            <a:r>
              <a:rPr lang="en-US" sz="3200" dirty="0" smtClean="0"/>
              <a:t>Likely saved Millions of $ for the Aviation Industry</a:t>
            </a:r>
          </a:p>
        </p:txBody>
      </p:sp>
    </p:spTree>
    <p:extLst>
      <p:ext uri="{BB962C8B-B14F-4D97-AF65-F5344CB8AC3E}">
        <p14:creationId xmlns:p14="http://schemas.microsoft.com/office/powerpoint/2010/main" val="3785991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" cy="14630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108" y="0"/>
            <a:ext cx="1417595" cy="14630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52600" y="408354"/>
            <a:ext cx="525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QUESTIONS????</a:t>
            </a:r>
            <a:endParaRPr lang="en-US" sz="3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463040"/>
            <a:ext cx="7018246" cy="467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867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63040"/>
            <a:ext cx="8991600" cy="4536316"/>
          </a:xfrm>
        </p:spPr>
        <p:txBody>
          <a:bodyPr>
            <a:noAutofit/>
          </a:bodyPr>
          <a:lstStyle/>
          <a:p>
            <a:pPr>
              <a:buBlip>
                <a:blip r:embed="rId3"/>
              </a:buBlip>
            </a:pPr>
            <a:r>
              <a:rPr lang="en-US" sz="2800" b="0" dirty="0" smtClean="0">
                <a:solidFill>
                  <a:schemeClr val="tx1"/>
                </a:solidFill>
                <a:effectLst/>
              </a:rPr>
              <a:t>Orchestrate weather support to the ATCSCC through coordination/collaboration with partners</a:t>
            </a:r>
          </a:p>
          <a:p>
            <a:pPr lvl="1">
              <a:buBlip>
                <a:blip r:embed="rId3"/>
              </a:buBlip>
            </a:pPr>
            <a:r>
              <a:rPr lang="en-US" sz="2400" b="0" dirty="0" smtClean="0">
                <a:solidFill>
                  <a:schemeClr val="tx1"/>
                </a:solidFill>
                <a:effectLst/>
              </a:rPr>
              <a:t>Maximize efficiency/safety in the NAS</a:t>
            </a:r>
            <a:endParaRPr lang="en-US" sz="2400" b="0" dirty="0">
              <a:solidFill>
                <a:schemeClr val="tx1"/>
              </a:solidFill>
              <a:effectLst/>
            </a:endParaRPr>
          </a:p>
          <a:p>
            <a:pPr lvl="1">
              <a:buBlip>
                <a:blip r:embed="rId3"/>
              </a:buBlip>
            </a:pPr>
            <a:r>
              <a:rPr lang="en-US" sz="2400" b="0" dirty="0">
                <a:solidFill>
                  <a:schemeClr val="tx1"/>
                </a:solidFill>
                <a:effectLst/>
              </a:rPr>
              <a:t>Minimize </a:t>
            </a:r>
            <a:r>
              <a:rPr lang="en-US" sz="2400" b="0" dirty="0" smtClean="0">
                <a:solidFill>
                  <a:schemeClr val="tx1"/>
                </a:solidFill>
                <a:effectLst/>
              </a:rPr>
              <a:t>delays in the NAS</a:t>
            </a:r>
          </a:p>
          <a:p>
            <a:pPr lvl="1">
              <a:buBlip>
                <a:blip r:embed="rId3"/>
              </a:buBlip>
            </a:pPr>
            <a:r>
              <a:rPr lang="en-US" sz="2400" b="0" dirty="0" smtClean="0">
                <a:solidFill>
                  <a:schemeClr val="tx1"/>
                </a:solidFill>
                <a:effectLst/>
              </a:rPr>
              <a:t>Tools</a:t>
            </a:r>
          </a:p>
          <a:p>
            <a:pPr lvl="2">
              <a:buBlip>
                <a:blip r:embed="rId3"/>
              </a:buBlip>
            </a:pPr>
            <a:r>
              <a:rPr lang="en-US" sz="2000" dirty="0" smtClean="0">
                <a:solidFill>
                  <a:schemeClr val="tx1"/>
                </a:solidFill>
                <a:effectLst/>
              </a:rPr>
              <a:t>CCFP</a:t>
            </a:r>
          </a:p>
          <a:p>
            <a:pPr lvl="2">
              <a:buBlip>
                <a:blip r:embed="rId3"/>
              </a:buBlip>
            </a:pPr>
            <a:r>
              <a:rPr lang="en-US" sz="2000" dirty="0" smtClean="0">
                <a:solidFill>
                  <a:schemeClr val="tx1"/>
                </a:solidFill>
                <a:effectLst/>
              </a:rPr>
              <a:t>CAWS</a:t>
            </a:r>
          </a:p>
          <a:p>
            <a:pPr lvl="2">
              <a:buBlip>
                <a:blip r:embed="rId3"/>
              </a:buBlip>
            </a:pPr>
            <a:r>
              <a:rPr lang="en-US" sz="2000" dirty="0" smtClean="0">
                <a:solidFill>
                  <a:schemeClr val="tx1"/>
                </a:solidFill>
                <a:effectLst/>
              </a:rPr>
              <a:t>Impromptu Briefings</a:t>
            </a:r>
          </a:p>
          <a:p>
            <a:pPr lvl="2">
              <a:buBlip>
                <a:blip r:embed="rId3"/>
              </a:buBlip>
            </a:pPr>
            <a:r>
              <a:rPr lang="en-US" sz="2000" dirty="0" smtClean="0">
                <a:solidFill>
                  <a:schemeClr val="tx1"/>
                </a:solidFill>
                <a:effectLst/>
              </a:rPr>
              <a:t>Telcons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" cy="14630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108" y="0"/>
            <a:ext cx="1417595" cy="14630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0200" y="228600"/>
            <a:ext cx="6116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prstClr val="black"/>
                </a:solidFill>
              </a:rPr>
              <a:t>Role/Mission of the NAM</a:t>
            </a:r>
            <a:endParaRPr lang="en-US" sz="3600" b="1" dirty="0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753" y="3302000"/>
            <a:ext cx="5334000" cy="3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90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" cy="14630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108" y="0"/>
            <a:ext cx="1417595" cy="14630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76" y="1463041"/>
            <a:ext cx="8092441" cy="5394960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>
            <a:off x="3276600" y="3200400"/>
            <a:ext cx="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209799" y="304800"/>
            <a:ext cx="5029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Wall of Weather</a:t>
            </a:r>
            <a:endParaRPr lang="en-US" sz="36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914400" y="1610380"/>
            <a:ext cx="716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PC      N-AWIPs       TFMS       AWIPs    PC</a:t>
            </a:r>
            <a:endParaRPr lang="en-US" sz="2800" b="1" dirty="0">
              <a:solidFill>
                <a:schemeClr val="bg1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1828800" y="2133600"/>
            <a:ext cx="0" cy="810280"/>
          </a:xfrm>
          <a:prstGeom prst="straightConnector1">
            <a:avLst/>
          </a:prstGeom>
          <a:ln w="38100">
            <a:solidFill>
              <a:schemeClr val="bg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3276600" y="2133600"/>
            <a:ext cx="0" cy="810280"/>
          </a:xfrm>
          <a:prstGeom prst="straightConnector1">
            <a:avLst/>
          </a:prstGeom>
          <a:ln w="38100">
            <a:solidFill>
              <a:schemeClr val="bg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4876800" y="2133600"/>
            <a:ext cx="0" cy="810280"/>
          </a:xfrm>
          <a:prstGeom prst="straightConnector1">
            <a:avLst/>
          </a:prstGeom>
          <a:ln w="38100">
            <a:solidFill>
              <a:schemeClr val="bg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6248400" y="2133600"/>
            <a:ext cx="0" cy="810280"/>
          </a:xfrm>
          <a:prstGeom prst="straightConnector1">
            <a:avLst/>
          </a:prstGeom>
          <a:ln w="38100">
            <a:solidFill>
              <a:schemeClr val="bg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7086600" y="2133600"/>
            <a:ext cx="0" cy="1066800"/>
          </a:xfrm>
          <a:prstGeom prst="straightConnector1">
            <a:avLst/>
          </a:prstGeom>
          <a:ln w="38100">
            <a:solidFill>
              <a:schemeClr val="bg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2324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5425"/>
            <a:ext cx="9144000" cy="640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Box 2"/>
          <p:cNvSpPr txBox="1">
            <a:spLocks noChangeArrowheads="1"/>
          </p:cNvSpPr>
          <p:nvPr/>
        </p:nvSpPr>
        <p:spPr bwMode="auto">
          <a:xfrm>
            <a:off x="4800599" y="4339095"/>
            <a:ext cx="4319649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800" dirty="0" smtClean="0">
                <a:solidFill>
                  <a:prstClr val="white"/>
                </a:solidFill>
              </a:rPr>
              <a:t>Eagle, CO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800" dirty="0" smtClean="0">
                <a:solidFill>
                  <a:prstClr val="white"/>
                </a:solidFill>
              </a:rPr>
              <a:t>Fog Event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800" dirty="0" smtClean="0">
                <a:solidFill>
                  <a:prstClr val="white"/>
                </a:solidFill>
              </a:rPr>
              <a:t>12/29/13</a:t>
            </a:r>
          </a:p>
        </p:txBody>
      </p:sp>
    </p:spTree>
    <p:extLst>
      <p:ext uri="{BB962C8B-B14F-4D97-AF65-F5344CB8AC3E}">
        <p14:creationId xmlns:p14="http://schemas.microsoft.com/office/powerpoint/2010/main" val="4112779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3"/>
          <p:cNvSpPr txBox="1">
            <a:spLocks noChangeArrowheads="1"/>
          </p:cNvSpPr>
          <p:nvPr/>
        </p:nvSpPr>
        <p:spPr bwMode="auto">
          <a:xfrm>
            <a:off x="304800" y="103188"/>
            <a:ext cx="8686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000" dirty="0" smtClean="0">
                <a:solidFill>
                  <a:prstClr val="black"/>
                </a:solidFill>
              </a:rPr>
              <a:t>EGE Fog Event 12/29/13</a:t>
            </a:r>
          </a:p>
        </p:txBody>
      </p:sp>
      <p:grpSp>
        <p:nvGrpSpPr>
          <p:cNvPr id="3075" name="Group 5"/>
          <p:cNvGrpSpPr>
            <a:grpSpLocks/>
          </p:cNvGrpSpPr>
          <p:nvPr/>
        </p:nvGrpSpPr>
        <p:grpSpPr bwMode="auto">
          <a:xfrm>
            <a:off x="152400" y="914400"/>
            <a:ext cx="7391400" cy="5543550"/>
            <a:chOff x="152400" y="914400"/>
            <a:chExt cx="7391400" cy="5543550"/>
          </a:xfrm>
        </p:grpSpPr>
        <p:pic>
          <p:nvPicPr>
            <p:cNvPr id="308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914400"/>
              <a:ext cx="7391400" cy="5543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3" name="TextBox 4"/>
            <p:cNvSpPr txBox="1">
              <a:spLocks noChangeArrowheads="1"/>
            </p:cNvSpPr>
            <p:nvPr/>
          </p:nvSpPr>
          <p:spPr bwMode="auto">
            <a:xfrm>
              <a:off x="304800" y="914400"/>
              <a:ext cx="723900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i="1" dirty="0" smtClean="0">
                  <a:solidFill>
                    <a:prstClr val="black"/>
                  </a:solidFill>
                </a:rPr>
                <a:t>15 Min before GOES-R probability indicated  clearing</a:t>
              </a:r>
            </a:p>
          </p:txBody>
        </p:sp>
      </p:grp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381000" y="914400"/>
            <a:ext cx="7391400" cy="5638800"/>
            <a:chOff x="457200" y="1314510"/>
            <a:chExt cx="7239000" cy="5429250"/>
          </a:xfrm>
        </p:grpSpPr>
        <p:pic>
          <p:nvPicPr>
            <p:cNvPr id="3080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1314510"/>
              <a:ext cx="7239000" cy="5429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1" name="TextBox 7"/>
            <p:cNvSpPr txBox="1">
              <a:spLocks noChangeArrowheads="1"/>
            </p:cNvSpPr>
            <p:nvPr/>
          </p:nvSpPr>
          <p:spPr bwMode="auto">
            <a:xfrm>
              <a:off x="868470" y="1447800"/>
              <a:ext cx="595926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i="1" dirty="0" smtClean="0">
                  <a:solidFill>
                    <a:prstClr val="black"/>
                  </a:solidFill>
                </a:rPr>
                <a:t>20 minutes after GOES-R probability indicated clearing</a:t>
              </a:r>
            </a:p>
          </p:txBody>
        </p:sp>
      </p:grp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609600" y="933450"/>
            <a:ext cx="7785100" cy="5838825"/>
            <a:chOff x="609600" y="933450"/>
            <a:chExt cx="7785100" cy="5838825"/>
          </a:xfrm>
        </p:grpSpPr>
        <p:pic>
          <p:nvPicPr>
            <p:cNvPr id="3078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" y="933450"/>
              <a:ext cx="7785100" cy="5838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9" name="TextBox 10"/>
            <p:cNvSpPr txBox="1">
              <a:spLocks noChangeArrowheads="1"/>
            </p:cNvSpPr>
            <p:nvPr/>
          </p:nvSpPr>
          <p:spPr bwMode="auto">
            <a:xfrm>
              <a:off x="2133600" y="1052835"/>
              <a:ext cx="563880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i="1" dirty="0" smtClean="0">
                  <a:solidFill>
                    <a:prstClr val="black"/>
                  </a:solidFill>
                </a:rPr>
                <a:t>30 minutes after GOES-R indicated clearing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00302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3"/>
          <p:cNvSpPr txBox="1">
            <a:spLocks noChangeArrowheads="1"/>
          </p:cNvSpPr>
          <p:nvPr/>
        </p:nvSpPr>
        <p:spPr bwMode="auto">
          <a:xfrm>
            <a:off x="142875" y="452438"/>
            <a:ext cx="8686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000" dirty="0" smtClean="0">
                <a:solidFill>
                  <a:prstClr val="black"/>
                </a:solidFill>
              </a:rPr>
              <a:t>EGE Fog Event 12/29/13</a:t>
            </a:r>
          </a:p>
        </p:txBody>
      </p:sp>
      <p:sp>
        <p:nvSpPr>
          <p:cNvPr id="4099" name="TextBox 4"/>
          <p:cNvSpPr txBox="1">
            <a:spLocks noChangeArrowheads="1"/>
          </p:cNvSpPr>
          <p:nvPr/>
        </p:nvSpPr>
        <p:spPr bwMode="auto">
          <a:xfrm>
            <a:off x="142875" y="1160463"/>
            <a:ext cx="883920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</a:rPr>
              <a:t>KEGE 291450Z 00000KT </a:t>
            </a:r>
            <a:r>
              <a:rPr lang="en-US" b="1" dirty="0" smtClean="0">
                <a:solidFill>
                  <a:srgbClr val="FF0000"/>
                </a:solidFill>
              </a:rPr>
              <a:t>1/4SM FZFG OVC002 </a:t>
            </a:r>
            <a:r>
              <a:rPr lang="en-US" dirty="0" smtClean="0">
                <a:solidFill>
                  <a:prstClr val="black"/>
                </a:solidFill>
              </a:rPr>
              <a:t>M11/M11 A3022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</a:rPr>
              <a:t>KEGE 291550Z 00000KT </a:t>
            </a:r>
            <a:r>
              <a:rPr lang="en-US" b="1" dirty="0" smtClean="0">
                <a:solidFill>
                  <a:srgbClr val="FF0000"/>
                </a:solidFill>
              </a:rPr>
              <a:t>1/2SM FZFG OVC002 </a:t>
            </a:r>
            <a:r>
              <a:rPr lang="en-US" dirty="0" smtClean="0">
                <a:solidFill>
                  <a:prstClr val="black"/>
                </a:solidFill>
              </a:rPr>
              <a:t>M09/M10 A3024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</a:rPr>
              <a:t>KEGE 291650Z 00000KT </a:t>
            </a:r>
            <a:r>
              <a:rPr lang="en-US" b="1" dirty="0" smtClean="0">
                <a:solidFill>
                  <a:srgbClr val="FF0000"/>
                </a:solidFill>
              </a:rPr>
              <a:t>1/2SM FZFG OVC003 </a:t>
            </a:r>
            <a:r>
              <a:rPr lang="en-US" dirty="0" smtClean="0">
                <a:solidFill>
                  <a:prstClr val="black"/>
                </a:solidFill>
              </a:rPr>
              <a:t>M07/M08 A3025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</a:rPr>
              <a:t>KEGE 291750Z 00000KT </a:t>
            </a:r>
            <a:r>
              <a:rPr lang="en-US" b="1" dirty="0" smtClean="0">
                <a:solidFill>
                  <a:srgbClr val="FF0000"/>
                </a:solidFill>
              </a:rPr>
              <a:t>1/4SM FZFG OVC002 </a:t>
            </a:r>
            <a:r>
              <a:rPr lang="en-US" dirty="0" smtClean="0">
                <a:solidFill>
                  <a:prstClr val="black"/>
                </a:solidFill>
              </a:rPr>
              <a:t>M04/M05 A3025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</a:rPr>
              <a:t>KEGE 291859Z 00000KT 10SM FEW030 M01/M03 A3021 RMK VIS E 3/4 FG BANK 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prstClr val="black"/>
              </a:solidFill>
            </a:endParaRPr>
          </a:p>
          <a:p>
            <a:pPr marL="285750" indent="-285750" eaLnBrk="1" fontAlgn="base" hangingPunct="1">
              <a:spcBef>
                <a:spcPct val="0"/>
              </a:spcBef>
              <a:spcAft>
                <a:spcPct val="0"/>
              </a:spcAft>
              <a:buBlip>
                <a:blip r:embed="rId2"/>
              </a:buBlip>
            </a:pPr>
            <a:r>
              <a:rPr lang="en-US" dirty="0" smtClean="0">
                <a:solidFill>
                  <a:prstClr val="black"/>
                </a:solidFill>
              </a:rPr>
              <a:t>NWS Met monitored GOES-R probability of IFR conditions. Coordination with ZDV throughout the event due to high volume of Holiday Travel to Ski Resorts.</a:t>
            </a:r>
          </a:p>
          <a:p>
            <a:pPr marL="285750" indent="-285750" eaLnBrk="1" fontAlgn="base" hangingPunct="1">
              <a:spcBef>
                <a:spcPct val="0"/>
              </a:spcBef>
              <a:spcAft>
                <a:spcPct val="0"/>
              </a:spcAft>
              <a:buBlip>
                <a:blip r:embed="rId2"/>
              </a:buBlip>
            </a:pPr>
            <a:endParaRPr lang="en-US" dirty="0">
              <a:solidFill>
                <a:prstClr val="black"/>
              </a:solidFill>
            </a:endParaRPr>
          </a:p>
          <a:p>
            <a:pPr marL="285750" indent="-285750" eaLnBrk="1" fontAlgn="base" hangingPunct="1">
              <a:spcBef>
                <a:spcPct val="0"/>
              </a:spcBef>
              <a:spcAft>
                <a:spcPct val="0"/>
              </a:spcAft>
              <a:buBlip>
                <a:blip r:embed="rId2"/>
              </a:buBlip>
            </a:pPr>
            <a:r>
              <a:rPr lang="en-US" dirty="0" smtClean="0">
                <a:solidFill>
                  <a:prstClr val="black"/>
                </a:solidFill>
              </a:rPr>
              <a:t>Once Satellite lost the “one” pixel of 70% probability, we notified Terminal Specialist/Supervisor/ZDV that clearing was imminent. </a:t>
            </a:r>
          </a:p>
          <a:p>
            <a:pPr marL="285750" indent="-285750" eaLnBrk="1" fontAlgn="base" hangingPunct="1">
              <a:spcBef>
                <a:spcPct val="0"/>
              </a:spcBef>
              <a:spcAft>
                <a:spcPct val="0"/>
              </a:spcAft>
              <a:buBlip>
                <a:blip r:embed="rId2"/>
              </a:buBlip>
            </a:pPr>
            <a:endParaRPr lang="en-US" dirty="0" smtClean="0">
              <a:solidFill>
                <a:prstClr val="black"/>
              </a:solidFill>
            </a:endParaRPr>
          </a:p>
          <a:p>
            <a:pPr marL="285750" indent="-285750" eaLnBrk="1" fontAlgn="base" hangingPunct="1">
              <a:spcBef>
                <a:spcPct val="0"/>
              </a:spcBef>
              <a:spcAft>
                <a:spcPct val="0"/>
              </a:spcAft>
              <a:buBlip>
                <a:blip r:embed="rId2"/>
              </a:buBlip>
            </a:pPr>
            <a:r>
              <a:rPr lang="en-US" dirty="0" smtClean="0">
                <a:solidFill>
                  <a:prstClr val="black"/>
                </a:solidFill>
              </a:rPr>
              <a:t>Normal flight operations commenced ahead of schedule (~60 min), thereby saving time and $$ to the customers and airlines.</a:t>
            </a:r>
          </a:p>
          <a:p>
            <a:pPr marL="285750" indent="-285750" eaLnBrk="1" fontAlgn="base" hangingPunct="1">
              <a:spcBef>
                <a:spcPct val="0"/>
              </a:spcBef>
              <a:spcAft>
                <a:spcPct val="0"/>
              </a:spcAft>
              <a:buBlip>
                <a:blip r:embed="rId2"/>
              </a:buBlip>
            </a:pPr>
            <a:endParaRPr lang="en-US" dirty="0">
              <a:solidFill>
                <a:prstClr val="black"/>
              </a:solidFill>
            </a:endParaRPr>
          </a:p>
          <a:p>
            <a:pPr marL="285750" indent="-285750">
              <a:buBlip>
                <a:blip r:embed="rId2"/>
              </a:buBlip>
            </a:pPr>
            <a:r>
              <a:rPr lang="en-US" dirty="0"/>
              <a:t>Delay cost → $76.00/min × 60 min × 50 </a:t>
            </a:r>
            <a:r>
              <a:rPr lang="en-US" dirty="0" smtClean="0"/>
              <a:t>aircraft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930857" y="5943600"/>
            <a:ext cx="532389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</a:rPr>
              <a:t>Savings ~ $228,000.00</a:t>
            </a:r>
          </a:p>
        </p:txBody>
      </p:sp>
    </p:spTree>
    <p:extLst>
      <p:ext uri="{BB962C8B-B14F-4D97-AF65-F5344CB8AC3E}">
        <p14:creationId xmlns:p14="http://schemas.microsoft.com/office/powerpoint/2010/main" val="247811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" y="1141445"/>
            <a:ext cx="9141479" cy="56403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00200" y="152399"/>
            <a:ext cx="594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prstClr val="black"/>
                </a:solidFill>
              </a:rPr>
              <a:t>ORD Stratus Event 06/18/13</a:t>
            </a:r>
            <a:endParaRPr lang="en-US" sz="3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693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914400"/>
            <a:ext cx="9144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Blip>
                <a:blip r:embed="rId3"/>
              </a:buBlip>
            </a:pPr>
            <a:r>
              <a:rPr lang="en-US" sz="2400" dirty="0" smtClean="0">
                <a:solidFill>
                  <a:prstClr val="black"/>
                </a:solidFill>
              </a:rPr>
              <a:t>NAM arrives 4:30am</a:t>
            </a:r>
          </a:p>
          <a:p>
            <a:pPr marL="285750" indent="-285750">
              <a:buFontTx/>
              <a:buBlip>
                <a:blip r:embed="rId3"/>
              </a:buBlip>
            </a:pPr>
            <a:r>
              <a:rPr lang="en-US" sz="2400" dirty="0" smtClean="0">
                <a:solidFill>
                  <a:prstClr val="black"/>
                </a:solidFill>
              </a:rPr>
              <a:t>TAF had VFR Forecast</a:t>
            </a:r>
          </a:p>
          <a:p>
            <a:pPr marL="285750" indent="-285750">
              <a:buFontTx/>
              <a:buBlip>
                <a:blip r:embed="rId3"/>
              </a:buBlip>
            </a:pPr>
            <a:r>
              <a:rPr lang="en-US" sz="2400" dirty="0" smtClean="0">
                <a:solidFill>
                  <a:prstClr val="black"/>
                </a:solidFill>
              </a:rPr>
              <a:t>GOES-R IFR showing </a:t>
            </a:r>
            <a:r>
              <a:rPr lang="en-US" sz="2400" b="1" dirty="0" smtClean="0">
                <a:solidFill>
                  <a:prstClr val="black"/>
                </a:solidFill>
              </a:rPr>
              <a:t>↑</a:t>
            </a:r>
            <a:r>
              <a:rPr lang="en-US" sz="2400" dirty="0" smtClean="0">
                <a:solidFill>
                  <a:prstClr val="black"/>
                </a:solidFill>
              </a:rPr>
              <a:t>area high probability IFR over Lake MI</a:t>
            </a:r>
          </a:p>
          <a:p>
            <a:pPr marL="285750" indent="-285750">
              <a:buFontTx/>
              <a:buBlip>
                <a:blip r:embed="rId3"/>
              </a:buBlip>
            </a:pPr>
            <a:r>
              <a:rPr lang="en-US" sz="2400" dirty="0" smtClean="0">
                <a:solidFill>
                  <a:prstClr val="black"/>
                </a:solidFill>
              </a:rPr>
              <a:t>Coordination with WFO LOT</a:t>
            </a:r>
          </a:p>
          <a:p>
            <a:pPr marL="285750" indent="-285750">
              <a:buFontTx/>
              <a:buBlip>
                <a:blip r:embed="rId3"/>
              </a:buBlip>
            </a:pPr>
            <a:r>
              <a:rPr lang="en-US" sz="2400" dirty="0" smtClean="0">
                <a:solidFill>
                  <a:prstClr val="black"/>
                </a:solidFill>
              </a:rPr>
              <a:t>TAF updated…FAA notified of major changes</a:t>
            </a:r>
          </a:p>
          <a:p>
            <a:pPr marL="285750" indent="-285750">
              <a:buFontTx/>
              <a:buBlip>
                <a:blip r:embed="rId3"/>
              </a:buBlip>
            </a:pPr>
            <a:r>
              <a:rPr lang="en-US" sz="2400" dirty="0" smtClean="0"/>
              <a:t>ORD/Airlines </a:t>
            </a:r>
            <a:r>
              <a:rPr lang="en-US" sz="2400" dirty="0"/>
              <a:t>ready for IFR/LIFR (extra fuel for holding</a:t>
            </a:r>
            <a:r>
              <a:rPr lang="en-US" sz="2400" dirty="0" smtClean="0"/>
              <a:t>??)</a:t>
            </a:r>
          </a:p>
          <a:p>
            <a:pPr marL="285750" indent="-285750">
              <a:buFontTx/>
              <a:buBlip>
                <a:blip r:embed="rId3"/>
              </a:buBlip>
            </a:pPr>
            <a:r>
              <a:rPr lang="en-US" sz="2400" dirty="0" smtClean="0">
                <a:solidFill>
                  <a:prstClr val="black"/>
                </a:solidFill>
              </a:rPr>
              <a:t>Airport operations changes made to accommodate the IFR conditions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600" y="152399"/>
            <a:ext cx="868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prstClr val="black"/>
                </a:solidFill>
              </a:rPr>
              <a:t>ORD Fog/Stratus Event 06/18/13</a:t>
            </a:r>
            <a:endParaRPr lang="en-US" sz="3600" dirty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199" y="3541256"/>
            <a:ext cx="6408421" cy="331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719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914400"/>
            <a:ext cx="91440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ORD TAF 180532Z 03008KT P6SM SCT060 BKN250 </a:t>
            </a:r>
          </a:p>
          <a:p>
            <a:r>
              <a:rPr lang="en-US" dirty="0" smtClean="0"/>
              <a:t>                 FM181300 04012G18KT P6SM SCT060 BKN150</a:t>
            </a:r>
          </a:p>
          <a:p>
            <a:r>
              <a:rPr lang="en-US" dirty="0" smtClean="0"/>
              <a:t>ORD TAF 180907Z 03008KT P6SM SCT100 BKN250 </a:t>
            </a:r>
          </a:p>
          <a:p>
            <a:r>
              <a:rPr lang="en-US" dirty="0" smtClean="0"/>
              <a:t>                 FM181000 03007KT P6SM BKN007</a:t>
            </a:r>
          </a:p>
          <a:p>
            <a:r>
              <a:rPr lang="en-US" dirty="0" smtClean="0"/>
              <a:t>ORD TAF 181125Z 03010KT 3SM BR OVC005</a:t>
            </a:r>
          </a:p>
          <a:p>
            <a:r>
              <a:rPr lang="en-US" dirty="0" smtClean="0"/>
              <a:t>                 TEMPO 1812/1816 1SM BR </a:t>
            </a:r>
          </a:p>
          <a:p>
            <a:endParaRPr lang="en-US" dirty="0" smtClean="0"/>
          </a:p>
          <a:p>
            <a:r>
              <a:rPr lang="en-US" dirty="0" smtClean="0"/>
              <a:t>ORD 181004Z … 10SM OVC008…</a:t>
            </a:r>
          </a:p>
          <a:p>
            <a:r>
              <a:rPr lang="en-US" dirty="0" smtClean="0"/>
              <a:t>ORD 181034Z … 4SM BR OVC004…</a:t>
            </a:r>
          </a:p>
          <a:p>
            <a:r>
              <a:rPr lang="en-US" dirty="0" smtClean="0"/>
              <a:t>ORD 181051Z … 1 3/4SM R10L/5500VP6000FT BR OVC004…</a:t>
            </a:r>
          </a:p>
          <a:p>
            <a:r>
              <a:rPr lang="en-US" dirty="0" smtClean="0"/>
              <a:t>ORD 181055Z … 1/4SM R10L/4500VP6000FT BR OVC004…</a:t>
            </a:r>
          </a:p>
          <a:p>
            <a:endParaRPr lang="en-US" sz="2400" dirty="0" smtClean="0"/>
          </a:p>
          <a:p>
            <a:pPr algn="ctr"/>
            <a:r>
              <a:rPr lang="en-US" sz="2800" dirty="0" smtClean="0"/>
              <a:t>Flights 10Z - 12Z = 60</a:t>
            </a:r>
          </a:p>
          <a:p>
            <a:pPr algn="ctr"/>
            <a:r>
              <a:rPr lang="en-US" sz="2800" dirty="0" smtClean="0"/>
              <a:t>Diversion cost ~$10,000/Flight…”NO DIVERSIONS”</a:t>
            </a:r>
          </a:p>
          <a:p>
            <a:pPr algn="ctr"/>
            <a:r>
              <a:rPr lang="en-US" sz="2800" b="1" dirty="0" smtClean="0">
                <a:solidFill>
                  <a:srgbClr val="00B050"/>
                </a:solidFill>
              </a:rPr>
              <a:t>SAVINGS  ~$600,000 – EXTRA FUEL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600" y="152399"/>
            <a:ext cx="868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prstClr val="black"/>
                </a:solidFill>
              </a:rPr>
              <a:t>ORD Fog/Stratus Event 06/18/13</a:t>
            </a:r>
            <a:endParaRPr lang="en-US" sz="3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800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WC 2009">
  <a:themeElements>
    <a:clrScheme name="1_NOAAWhi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NOAAWhit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NOAAWhi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OAAWhi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OAAWhi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OAAWhi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OAAWhi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OAAWhi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NOAAWhi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NOAAWhi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NOAAWhi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NOAAWhi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NOAAWhi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NOAAWhi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AWC Presentation Theme">
  <a:themeElements>
    <a:clrScheme name="1_NOAAWhi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NOAAWhit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NOAAWhi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OAAWhi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OAAWhi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OAAWhi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OAAWhi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OAAWhi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NOAAWhi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NOAAWhi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NOAAWhi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NOAAWhi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NOAAWhi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NOAAWhi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AWC 2009</Template>
  <TotalTime>6879</TotalTime>
  <Words>655</Words>
  <Application>Microsoft Office PowerPoint</Application>
  <PresentationFormat>On-screen Show (4:3)</PresentationFormat>
  <Paragraphs>138</Paragraphs>
  <Slides>17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AWC 2009</vt:lpstr>
      <vt:lpstr>AWC Presentation Theme</vt:lpstr>
      <vt:lpstr>13_Office Theme</vt:lpstr>
      <vt:lpstr>4_Office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AWC Decision Support Unit at Air Traffic Control System Command Center</dc:title>
  <dc:creator>michael.pat.murphy</dc:creator>
  <cp:lastModifiedBy>Michael Eckert</cp:lastModifiedBy>
  <cp:revision>257</cp:revision>
  <dcterms:created xsi:type="dcterms:W3CDTF">2011-08-02T14:28:10Z</dcterms:created>
  <dcterms:modified xsi:type="dcterms:W3CDTF">2015-05-30T23:42:04Z</dcterms:modified>
</cp:coreProperties>
</file>