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8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9.xml" ContentType="application/vnd.openxmlformats-officedocument.theme+xml"/>
  <Override PartName="/ppt/theme/themeOverride1.xml" ContentType="application/vnd.openxmlformats-officedocument.themeOverride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0.xml" ContentType="application/vnd.openxmlformats-officedocument.theme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4" r:id="rId3"/>
    <p:sldMasterId id="2147483686" r:id="rId4"/>
    <p:sldMasterId id="2147483700" r:id="rId5"/>
    <p:sldMasterId id="2147483712" r:id="rId6"/>
    <p:sldMasterId id="2147483725" r:id="rId7"/>
    <p:sldMasterId id="2147483734" r:id="rId8"/>
    <p:sldMasterId id="2147483746" r:id="rId9"/>
    <p:sldMasterId id="2147483755" r:id="rId10"/>
    <p:sldMasterId id="2147483770" r:id="rId11"/>
  </p:sldMasterIdLst>
  <p:notesMasterIdLst>
    <p:notesMasterId r:id="rId44"/>
  </p:notesMasterIdLst>
  <p:sldIdLst>
    <p:sldId id="273" r:id="rId12"/>
    <p:sldId id="274" r:id="rId13"/>
    <p:sldId id="272" r:id="rId14"/>
    <p:sldId id="269" r:id="rId15"/>
    <p:sldId id="280" r:id="rId16"/>
    <p:sldId id="270" r:id="rId17"/>
    <p:sldId id="271" r:id="rId18"/>
    <p:sldId id="275" r:id="rId19"/>
    <p:sldId id="262" r:id="rId20"/>
    <p:sldId id="285" r:id="rId21"/>
    <p:sldId id="286" r:id="rId22"/>
    <p:sldId id="263" r:id="rId23"/>
    <p:sldId id="264" r:id="rId24"/>
    <p:sldId id="265" r:id="rId25"/>
    <p:sldId id="267" r:id="rId26"/>
    <p:sldId id="268" r:id="rId27"/>
    <p:sldId id="261" r:id="rId28"/>
    <p:sldId id="257" r:id="rId29"/>
    <p:sldId id="258" r:id="rId30"/>
    <p:sldId id="259" r:id="rId31"/>
    <p:sldId id="260" r:id="rId32"/>
    <p:sldId id="266" r:id="rId33"/>
    <p:sldId id="287" r:id="rId34"/>
    <p:sldId id="276" r:id="rId35"/>
    <p:sldId id="288" r:id="rId36"/>
    <p:sldId id="289" r:id="rId37"/>
    <p:sldId id="279" r:id="rId38"/>
    <p:sldId id="281" r:id="rId39"/>
    <p:sldId id="283" r:id="rId40"/>
    <p:sldId id="284" r:id="rId41"/>
    <p:sldId id="277" r:id="rId42"/>
    <p:sldId id="278" r:id="rId43"/>
  </p:sldIdLst>
  <p:sldSz cx="9144000" cy="6858000" type="screen4x3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napVertSplitter="1" vertBarState="minimized" horzBarState="maximized">
    <p:restoredLeft sz="15620"/>
    <p:restoredTop sz="94660"/>
  </p:normalViewPr>
  <p:slideViewPr>
    <p:cSldViewPr showGuides="1">
      <p:cViewPr>
        <p:scale>
          <a:sx n="100" d="100"/>
          <a:sy n="100" d="100"/>
        </p:scale>
        <p:origin x="-270" y="-31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slide" Target="slides/slide31.xml"/><Relationship Id="rId47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41" Type="http://schemas.openxmlformats.org/officeDocument/2006/relationships/slide" Target="slides/slide3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slide" Target="slides/slide32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143C20-F73F-4D41-8AB6-18A8BA76642C}" type="datetimeFigureOut">
              <a:rPr lang="en-US" smtClean="0"/>
              <a:t>1/21/2015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232199-15BC-488F-9403-36B089C879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8648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31097C35-4C2F-4316-8043-4B14081389CC}" type="slidenum">
              <a:rPr lang="en-US">
                <a:solidFill>
                  <a:prstClr val="black"/>
                </a:solidFill>
              </a:rPr>
              <a:pPr eaLnBrk="1" hangingPunct="1"/>
              <a:t>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7388"/>
            <a:ext cx="4572000" cy="3429000"/>
          </a:xfrm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3" y="4343400"/>
            <a:ext cx="5032375" cy="41132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Copy</a:t>
            </a:r>
            <a:r>
              <a:rPr lang="en-US" baseline="0" dirty="0" smtClean="0"/>
              <a:t> and pasted from excel.  Pasted as a picture.  Resized to 44% by 44% of original.  Arrange -&gt; Align -&gt; Align Center &amp; Align Middle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EC23BC-5D5F-4F85-8BBF-04569923CCFF}" type="slidenum">
              <a:rPr lang="en-US">
                <a:solidFill>
                  <a:prstClr val="black"/>
                </a:solidFill>
              </a:rPr>
              <a:pPr/>
              <a:t>22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2066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Copy</a:t>
            </a:r>
            <a:r>
              <a:rPr lang="en-US" baseline="0" dirty="0" smtClean="0"/>
              <a:t> and pasted from excel.  Pasted as a picture.  Resized to 44% by 44% of original.  Arrange -&gt; Align -&gt; Align Center &amp; Align Middle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EC23BC-5D5F-4F85-8BBF-04569923CCFF}" type="slidenum">
              <a:rPr lang="en-US">
                <a:solidFill>
                  <a:prstClr val="black"/>
                </a:solidFill>
              </a:rPr>
              <a:pPr/>
              <a:t>23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2066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66A94D-C181-46BB-896C-A16F1B32B475}" type="slidenum">
              <a:rPr lang="en-US">
                <a:solidFill>
                  <a:prstClr val="black"/>
                </a:solidFill>
              </a:rPr>
              <a:pPr/>
              <a:t>26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7324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 dirty="0" smtClean="0"/>
              <a:t>Flexible Combined Imager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D1F3A5-66D3-4802-A21B-47559E3CD6A6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26921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56E656-7BCA-47BA-932F-B9CCCDF33D5D}" type="slidenum">
              <a:rPr lang="en-GB">
                <a:solidFill>
                  <a:prstClr val="black"/>
                </a:solidFill>
              </a:rPr>
              <a:pPr/>
              <a:t>7</a:t>
            </a:fld>
            <a:endParaRPr lang="en-GB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CONUS image is the shifted center</a:t>
            </a:r>
            <a:r>
              <a:rPr lang="en-US" baseline="0" dirty="0" smtClean="0"/>
              <a:t> point.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C16FF0-83EF-4309-8892-341FC9C9DC46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46802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Different days simulated.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B39B64-9E29-4E87-9215-2E470EDD379B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17303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Different days simulated.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B39B64-9E29-4E87-9215-2E470EDD379B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46085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/>
                </a:solidFill>
              </a:rPr>
              <a:t>GORWG-approved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C16FF0-83EF-4309-8892-341FC9C9DC46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77730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/>
                </a:solidFill>
              </a:rPr>
              <a:t>GORWG-approved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C16FF0-83EF-4309-8892-341FC9C9DC46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82078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Copy</a:t>
            </a:r>
            <a:r>
              <a:rPr lang="en-US" baseline="0" dirty="0" smtClean="0"/>
              <a:t> and pasted from excel.  Pasted as a picture.  Resized to 44% by 44% of original.  Arrange -&gt; Align -&gt; Align Center &amp; Align Middle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EC23BC-5D5F-4F85-8BBF-04569923CCFF}" type="slidenum">
              <a:rPr lang="en-US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2066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9.xml"/><Relationship Id="rId1" Type="http://schemas.openxmlformats.org/officeDocument/2006/relationships/themeOverride" Target="../theme/themeOverride1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3FD70-6FC2-4932-98BB-A4C728488D7A}" type="datetime1">
              <a:rPr lang="en-US" smtClean="0"/>
              <a:t>1/21/2015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33AE8-253C-4081-9ED6-537A7F8808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6135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0510D-A6B3-4F6D-B94E-DB62BF168E12}" type="datetime1">
              <a:rPr lang="en-US" smtClean="0"/>
              <a:t>1/21/2015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33AE8-253C-4081-9ED6-537A7F8808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89303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335B4D-F4D4-4A42-9BAA-9056E0F5FE52}" type="datetime1">
              <a:rPr lang="en-US" smtClean="0">
                <a:solidFill>
                  <a:srgbClr val="000000"/>
                </a:solidFill>
              </a:rPr>
              <a:t>1/21/2015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1472FF-57B5-4206-AA59-7354F91BDF2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124616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620885-118E-43AC-A010-F38417477FC2}" type="datetime1">
              <a:rPr lang="en-US" smtClean="0">
                <a:solidFill>
                  <a:srgbClr val="000000"/>
                </a:solidFill>
              </a:rPr>
              <a:t>1/21/2015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A31225-F751-460F-B51C-E16DD624991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768986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866766-9705-4CEA-830A-CD0DAC772151}" type="datetime1">
              <a:rPr lang="en-US" smtClean="0">
                <a:solidFill>
                  <a:srgbClr val="000000"/>
                </a:solidFill>
              </a:rPr>
              <a:t>1/21/2015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ABA35E-14B8-4C3A-9772-DEB291AF5C6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1087311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7F6516-0A9F-4600-B783-E1B19CE244A3}" type="datetime1">
              <a:rPr lang="en-US" smtClean="0">
                <a:solidFill>
                  <a:srgbClr val="000000"/>
                </a:solidFill>
              </a:rPr>
              <a:t>1/21/2015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8219E9-3919-4D64-8FD9-D68C67D1041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864059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18AADB-19E0-4C04-9DE0-49608389A70E}" type="datetime1">
              <a:rPr lang="en-US" smtClean="0">
                <a:solidFill>
                  <a:srgbClr val="000000"/>
                </a:solidFill>
              </a:rPr>
              <a:t>1/21/2015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FFAA2E-2DCD-4576-B58B-C5DD3B30C93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4566264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E433F8-F955-4CA1-94D0-8070C507910E}" type="datetime1">
              <a:rPr lang="en-US" smtClean="0">
                <a:solidFill>
                  <a:srgbClr val="000000"/>
                </a:solidFill>
              </a:rPr>
              <a:t>1/21/2015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ECD224-1A74-47C7-937F-D2AF1EDE567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4153358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87DD99-9510-4305-B967-7012AC9C7E61}" type="datetime1">
              <a:rPr lang="en-US" smtClean="0">
                <a:solidFill>
                  <a:srgbClr val="000000"/>
                </a:solidFill>
              </a:rPr>
              <a:t>1/21/2015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215A57-D5F5-4DAB-8065-3CD09C494BA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6983154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8DEA57-C531-4F5C-99E2-4A1865F40AD4}" type="datetime1">
              <a:rPr lang="en-US" smtClean="0">
                <a:solidFill>
                  <a:srgbClr val="000000"/>
                </a:solidFill>
              </a:rPr>
              <a:t>1/21/2015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B3F6D5-C7DE-4F28-927C-A4A3578C5C7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956597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F9CB8F-4F3A-463B-831C-6448008C0A99}" type="datetime1">
              <a:rPr lang="en-US" smtClean="0">
                <a:solidFill>
                  <a:srgbClr val="000000"/>
                </a:solidFill>
              </a:rPr>
              <a:t>1/21/2015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4BCAD9-4E8E-4F59-9824-E3DD4333FD1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565053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6B8947-26BE-4EF5-8DAE-23CDBF57F5B0}" type="datetime1">
              <a:rPr lang="en-US" smtClean="0">
                <a:solidFill>
                  <a:srgbClr val="000000"/>
                </a:solidFill>
              </a:rPr>
              <a:t>1/21/2015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6574A5-5032-4E19-B7A0-EA932453A76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02488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3135B-816D-4A08-8BF7-57BE32D86793}" type="datetime1">
              <a:rPr lang="en-US" smtClean="0"/>
              <a:t>1/21/2015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33AE8-253C-4081-9ED6-537A7F8808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74920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EF67BE-18B7-44B5-869B-DE4AEAC30C92}" type="datetime1">
              <a:rPr lang="en-US" smtClean="0">
                <a:solidFill>
                  <a:srgbClr val="000000"/>
                </a:solidFill>
              </a:rPr>
              <a:t>1/21/2015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506917-834C-4792-AAAF-FFE87483023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963812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17745C-1634-4AF3-9033-98248BEDD389}" type="datetime1">
              <a:rPr lang="en-US" smtClean="0">
                <a:solidFill>
                  <a:srgbClr val="000000"/>
                </a:solidFill>
              </a:rPr>
              <a:t>1/21/2015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71FCB4-B20D-44A1-A55E-58DD90C4907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1324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35FC85-E849-4794-A393-59409C9C85B0}" type="datetime1">
              <a:rPr lang="en-US" smtClean="0">
                <a:solidFill>
                  <a:srgbClr val="000000"/>
                </a:solidFill>
              </a:rPr>
              <a:t>1/21/2015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CE0BA4-E8C6-434C-ADA0-1A91C0D5DE6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3468171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951D02-9A0F-410A-A219-18EF8607EC4C}" type="datetime1">
              <a:rPr lang="en-US" smtClean="0">
                <a:solidFill>
                  <a:srgbClr val="000000"/>
                </a:solidFill>
              </a:rPr>
              <a:t>1/21/2015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1472FF-57B5-4206-AA59-7354F91BDF2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1851776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E4D20F-636D-48AB-B141-BDA684531A03}" type="datetime1">
              <a:rPr lang="en-US" smtClean="0">
                <a:solidFill>
                  <a:srgbClr val="000000"/>
                </a:solidFill>
              </a:rPr>
              <a:t>1/21/2015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A31225-F751-460F-B51C-E16DD624991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6405575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32F223-3F12-4296-9EBE-53E104B54CC0}" type="datetime1">
              <a:rPr lang="en-US" smtClean="0">
                <a:solidFill>
                  <a:srgbClr val="000000"/>
                </a:solidFill>
              </a:rPr>
              <a:t>1/21/2015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ABA35E-14B8-4C3A-9772-DEB291AF5C6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1060980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580DDC-936B-475F-B81C-E32254845937}" type="datetime1">
              <a:rPr lang="en-US" smtClean="0">
                <a:solidFill>
                  <a:srgbClr val="000000"/>
                </a:solidFill>
              </a:rPr>
              <a:t>1/21/2015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8219E9-3919-4D64-8FD9-D68C67D1041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1659277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68B053-7C3D-49AD-B82F-7867F511E945}" type="datetime1">
              <a:rPr lang="en-US" smtClean="0">
                <a:solidFill>
                  <a:srgbClr val="000000"/>
                </a:solidFill>
              </a:rPr>
              <a:t>1/21/2015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FFAA2E-2DCD-4576-B58B-C5DD3B30C93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059992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CA81B5-2ABE-460C-A1E0-19CE9B54CA07}" type="datetime1">
              <a:rPr lang="en-US" smtClean="0">
                <a:solidFill>
                  <a:srgbClr val="000000"/>
                </a:solidFill>
              </a:rPr>
              <a:t>1/21/2015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ECD224-1A74-47C7-937F-D2AF1EDE567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0527225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F688A4-5A5A-4E5C-9939-B69A4067480B}" type="datetime1">
              <a:rPr lang="en-US" smtClean="0">
                <a:solidFill>
                  <a:srgbClr val="000000"/>
                </a:solidFill>
              </a:rPr>
              <a:t>1/21/2015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215A57-D5F5-4DAB-8065-3CD09C494BA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54232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spcBef>
                <a:spcPct val="20000"/>
              </a:spcBef>
              <a:defRPr b="1" i="1"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spcBef>
                <a:spcPct val="20000"/>
              </a:spcBef>
              <a:defRPr i="1">
                <a:ea typeface="+mn-ea"/>
              </a:defRPr>
            </a:lvl1pPr>
          </a:lstStyle>
          <a:p>
            <a:pPr>
              <a:defRPr/>
            </a:pPr>
            <a:fld id="{3983EC4F-2A0D-4A04-8884-A8C0206F67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997322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DC9842-2DD5-41AE-8F58-48D745E0F8D3}" type="datetime1">
              <a:rPr lang="en-US" smtClean="0">
                <a:solidFill>
                  <a:srgbClr val="000000"/>
                </a:solidFill>
              </a:rPr>
              <a:t>1/21/2015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B3F6D5-C7DE-4F28-927C-A4A3578C5C7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3738333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7AB52D-8226-49A1-8904-5B62DB7B6DC9}" type="datetime1">
              <a:rPr lang="en-US" smtClean="0">
                <a:solidFill>
                  <a:srgbClr val="000000"/>
                </a:solidFill>
              </a:rPr>
              <a:t>1/21/2015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4BCAD9-4E8E-4F59-9824-E3DD4333FD1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239223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7AC4FA-6C77-49FB-9B2C-E51EE3AD95EF}" type="datetime1">
              <a:rPr lang="en-US" smtClean="0">
                <a:solidFill>
                  <a:srgbClr val="000000"/>
                </a:solidFill>
              </a:rPr>
              <a:t>1/21/2015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6574A5-5032-4E19-B7A0-EA932453A76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873723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177ADD-46FF-4599-B2C5-1362C5E3A715}" type="datetime1">
              <a:rPr lang="en-US" smtClean="0">
                <a:solidFill>
                  <a:srgbClr val="000000"/>
                </a:solidFill>
              </a:rPr>
              <a:t>1/21/2015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506917-834C-4792-AAAF-FFE87483023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213380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3E7D63-82DD-49FA-89E7-9F97637C6879}" type="datetime1">
              <a:rPr lang="en-US" smtClean="0">
                <a:solidFill>
                  <a:srgbClr val="000000"/>
                </a:solidFill>
              </a:rPr>
              <a:t>1/21/2015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71FCB4-B20D-44A1-A55E-58DD90C4907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93564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spcBef>
                <a:spcPct val="20000"/>
              </a:spcBef>
              <a:defRPr b="1" i="1"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spcBef>
                <a:spcPct val="20000"/>
              </a:spcBef>
              <a:defRPr i="1">
                <a:ea typeface="+mn-ea"/>
              </a:defRPr>
            </a:lvl1pPr>
          </a:lstStyle>
          <a:p>
            <a:pPr>
              <a:defRPr/>
            </a:pPr>
            <a:fld id="{7FA11908-7626-4223-B0F9-609808D95E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676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spcBef>
                <a:spcPct val="20000"/>
              </a:spcBef>
              <a:defRPr b="1" i="1"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spcBef>
                <a:spcPct val="20000"/>
              </a:spcBef>
              <a:defRPr i="1">
                <a:ea typeface="+mn-ea"/>
              </a:defRPr>
            </a:lvl1pPr>
          </a:lstStyle>
          <a:p>
            <a:pPr>
              <a:defRPr/>
            </a:pPr>
            <a:fld id="{11A6CB1A-82A9-490A-A72E-AC59735970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8403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209800"/>
            <a:ext cx="38481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2209800"/>
            <a:ext cx="38481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spcBef>
                <a:spcPct val="20000"/>
              </a:spcBef>
              <a:defRPr b="1" i="1"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spcBef>
                <a:spcPct val="20000"/>
              </a:spcBef>
              <a:defRPr i="1">
                <a:ea typeface="+mn-ea"/>
              </a:defRPr>
            </a:lvl1pPr>
          </a:lstStyle>
          <a:p>
            <a:pPr>
              <a:defRPr/>
            </a:pPr>
            <a:fld id="{D517E84C-2843-4FE6-AB13-457B7DD2FF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8754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spcBef>
                <a:spcPct val="20000"/>
              </a:spcBef>
              <a:defRPr b="1" i="1"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spcBef>
                <a:spcPct val="20000"/>
              </a:spcBef>
              <a:defRPr i="1">
                <a:ea typeface="+mn-ea"/>
              </a:defRPr>
            </a:lvl1pPr>
          </a:lstStyle>
          <a:p>
            <a:pPr>
              <a:defRPr/>
            </a:pPr>
            <a:fld id="{BCF041E9-97F0-4936-9FFF-E0EB007138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113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spcBef>
                <a:spcPct val="20000"/>
              </a:spcBef>
              <a:defRPr b="1" i="1"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spcBef>
                <a:spcPct val="20000"/>
              </a:spcBef>
              <a:defRPr i="1">
                <a:ea typeface="+mn-ea"/>
              </a:defRPr>
            </a:lvl1pPr>
          </a:lstStyle>
          <a:p>
            <a:pPr>
              <a:defRPr/>
            </a:pPr>
            <a:fld id="{29821475-0E67-4098-BF3D-BD15632C5A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9946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spcBef>
                <a:spcPct val="20000"/>
              </a:spcBef>
              <a:defRPr b="1" i="1"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spcBef>
                <a:spcPct val="20000"/>
              </a:spcBef>
              <a:defRPr i="1">
                <a:ea typeface="+mn-ea"/>
              </a:defRPr>
            </a:lvl1pPr>
          </a:lstStyle>
          <a:p>
            <a:pPr>
              <a:defRPr/>
            </a:pPr>
            <a:fld id="{CA3D9720-CB3E-430D-968B-09E6DC53BC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2720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spcBef>
                <a:spcPct val="20000"/>
              </a:spcBef>
              <a:defRPr b="1" i="1"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spcBef>
                <a:spcPct val="20000"/>
              </a:spcBef>
              <a:defRPr i="1">
                <a:ea typeface="+mn-ea"/>
              </a:defRPr>
            </a:lvl1pPr>
          </a:lstStyle>
          <a:p>
            <a:pPr>
              <a:defRPr/>
            </a:pPr>
            <a:fld id="{D49A53A0-E963-4F66-98E4-C621537444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25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398A6-8DE3-4DC0-905B-F989EE9FB360}" type="datetime1">
              <a:rPr lang="en-US" smtClean="0"/>
              <a:t>1/21/2015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33AE8-253C-4081-9ED6-537A7F8808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66720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spcBef>
                <a:spcPct val="20000"/>
              </a:spcBef>
              <a:defRPr b="1" i="1"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spcBef>
                <a:spcPct val="20000"/>
              </a:spcBef>
              <a:defRPr i="1">
                <a:ea typeface="+mn-ea"/>
              </a:defRPr>
            </a:lvl1pPr>
          </a:lstStyle>
          <a:p>
            <a:pPr>
              <a:defRPr/>
            </a:pPr>
            <a:fld id="{D577F592-1E1B-4C57-8C68-32D037D1F5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0670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spcBef>
                <a:spcPct val="20000"/>
              </a:spcBef>
              <a:defRPr b="1" i="1"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spcBef>
                <a:spcPct val="20000"/>
              </a:spcBef>
              <a:defRPr i="1">
                <a:ea typeface="+mn-ea"/>
              </a:defRPr>
            </a:lvl1pPr>
          </a:lstStyle>
          <a:p>
            <a:pPr>
              <a:defRPr/>
            </a:pPr>
            <a:fld id="{9F336F56-24E9-45A4-834D-B4E9B578FA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9781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228600"/>
            <a:ext cx="20574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28600"/>
            <a:ext cx="60198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spcBef>
                <a:spcPct val="20000"/>
              </a:spcBef>
              <a:defRPr b="1" i="1"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spcBef>
                <a:spcPct val="20000"/>
              </a:spcBef>
              <a:defRPr i="1">
                <a:ea typeface="+mn-ea"/>
              </a:defRPr>
            </a:lvl1pPr>
          </a:lstStyle>
          <a:p>
            <a:pPr>
              <a:defRPr/>
            </a:pPr>
            <a:fld id="{C681F1FA-3F48-4839-997C-3D7B3F0154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1785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228600"/>
            <a:ext cx="7543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2209800"/>
            <a:ext cx="38481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2209800"/>
            <a:ext cx="38481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spcBef>
                <a:spcPct val="20000"/>
              </a:spcBef>
              <a:defRPr b="1" i="1"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spcBef>
                <a:spcPct val="20000"/>
              </a:spcBef>
              <a:defRPr i="1">
                <a:ea typeface="+mn-ea"/>
              </a:defRPr>
            </a:lvl1pPr>
          </a:lstStyle>
          <a:p>
            <a:pPr>
              <a:defRPr/>
            </a:pPr>
            <a:fld id="{C8D0ECDA-F2AE-44B7-BDD4-D5C4DC9826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74263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228600"/>
            <a:ext cx="7543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2209800"/>
            <a:ext cx="78486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spcBef>
                <a:spcPct val="20000"/>
              </a:spcBef>
              <a:defRPr b="1" i="1"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spcBef>
                <a:spcPct val="20000"/>
              </a:spcBef>
              <a:defRPr i="1">
                <a:ea typeface="+mn-ea"/>
              </a:defRPr>
            </a:lvl1pPr>
          </a:lstStyle>
          <a:p>
            <a:pPr>
              <a:defRPr/>
            </a:pPr>
            <a:fld id="{29CC263A-0325-4CDC-AF33-8A0D3B833A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65163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31137-7687-42BC-9019-09C3B8FBF91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A1C52-93DC-4A90-ADF1-DF20450C18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522464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DE90E-6C19-401F-A593-DDA86192B57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A1C52-93DC-4A90-ADF1-DF20450C18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827712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6CC9E-E41C-40EF-882F-71EDA82904B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A1C52-93DC-4A90-ADF1-DF20450C18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52275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A0D85-0779-41C9-99A5-EEC0556D7A7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A1C52-93DC-4A90-ADF1-DF20450C18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610344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CB765-69D0-496B-9525-4BFBE38F7B3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A1C52-93DC-4A90-ADF1-DF20450C18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04396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5820C3-B51D-46F1-80DC-F6742A35A3F0}" type="datetime1">
              <a:rPr lang="en-US" smtClean="0"/>
              <a:t>1/21/2015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33AE8-253C-4081-9ED6-537A7F8808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11564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EE7EF-EED4-41CF-8A22-8EA2DE765C3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A1C52-93DC-4A90-ADF1-DF20450C18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595907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CDD39-37F4-4F32-9679-ED9AC7B40DC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A1C52-93DC-4A90-ADF1-DF20450C18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902990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A33C2-3718-404E-80DF-6D30E7EA41C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A1C52-93DC-4A90-ADF1-DF20450C18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704969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00CF6-9FA9-4C5F-ACE3-167129ED515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A1C52-93DC-4A90-ADF1-DF20450C18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987526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958D19-A21A-40CE-8256-F1D80A56846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A1C52-93DC-4A90-ADF1-DF20450C18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956876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17428-E9AB-4D26-ABCD-33502154074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A1C52-93DC-4A90-ADF1-DF20450C18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662733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2B7F1D-77FF-4E46-A5AA-3FEE7F35B1E1}" type="datetime1">
              <a:rPr lang="en-US" smtClean="0">
                <a:solidFill>
                  <a:srgbClr val="000000"/>
                </a:solidFill>
              </a:rPr>
              <a:t>1/21/2015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CE0BA4-E8C6-434C-ADA0-1A91C0D5DE6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797795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3A3138-3FBF-4887-8CBE-C5986706E8BA}" type="datetime1">
              <a:rPr lang="en-US" smtClean="0">
                <a:solidFill>
                  <a:srgbClr val="000000"/>
                </a:solidFill>
              </a:rPr>
              <a:t>1/21/2015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1472FF-57B5-4206-AA59-7354F91BDF2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674736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2660B9-D8E3-4D37-BBA7-8799B4BBF190}" type="datetime1">
              <a:rPr lang="en-US" smtClean="0">
                <a:solidFill>
                  <a:srgbClr val="000000"/>
                </a:solidFill>
              </a:rPr>
              <a:t>1/21/2015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A31225-F751-460F-B51C-E16DD624991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570626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29C975-1464-4880-9B17-DE09EF57D022}" type="datetime1">
              <a:rPr lang="en-US" smtClean="0">
                <a:solidFill>
                  <a:srgbClr val="000000"/>
                </a:solidFill>
              </a:rPr>
              <a:t>1/21/2015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ABA35E-14B8-4C3A-9772-DEB291AF5C6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87158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55ED5-ACF5-408D-95E4-4EE9D6397E26}" type="datetime1">
              <a:rPr lang="en-US" smtClean="0"/>
              <a:t>1/21/2015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33AE8-253C-4081-9ED6-537A7F8808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27339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736C23-8140-4287-A217-B61D26E8DC91}" type="datetime1">
              <a:rPr lang="en-US" smtClean="0">
                <a:solidFill>
                  <a:srgbClr val="000000"/>
                </a:solidFill>
              </a:rPr>
              <a:t>1/21/2015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8219E9-3919-4D64-8FD9-D68C67D1041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498191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8F20FD-D3B9-4BB7-AFB5-56D81304C328}" type="datetime1">
              <a:rPr lang="en-US" smtClean="0">
                <a:solidFill>
                  <a:srgbClr val="000000"/>
                </a:solidFill>
              </a:rPr>
              <a:t>1/21/2015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FFAA2E-2DCD-4576-B58B-C5DD3B30C93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541372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4C4362-6177-4BB2-BDB5-C6160954EA8A}" type="datetime1">
              <a:rPr lang="en-US" smtClean="0">
                <a:solidFill>
                  <a:srgbClr val="000000"/>
                </a:solidFill>
              </a:rPr>
              <a:t>1/21/2015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ECD224-1A74-47C7-937F-D2AF1EDE567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902694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19E912-AB8F-4F0B-9EFD-A4EC2959D5D7}" type="datetime1">
              <a:rPr lang="en-US" smtClean="0">
                <a:solidFill>
                  <a:srgbClr val="000000"/>
                </a:solidFill>
              </a:rPr>
              <a:t>1/21/2015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215A57-D5F5-4DAB-8065-3CD09C494BA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639945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1DF2AC-6754-4D1D-A1BC-05BF7F470574}" type="datetime1">
              <a:rPr lang="en-US" smtClean="0">
                <a:solidFill>
                  <a:srgbClr val="000000"/>
                </a:solidFill>
              </a:rPr>
              <a:t>1/21/2015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B3F6D5-C7DE-4F28-927C-A4A3578C5C7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705396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BB8F83-07B0-47A6-8BBE-C5F190AF412E}" type="datetime1">
              <a:rPr lang="en-US" smtClean="0">
                <a:solidFill>
                  <a:srgbClr val="000000"/>
                </a:solidFill>
              </a:rPr>
              <a:t>1/21/2015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4BCAD9-4E8E-4F59-9824-E3DD4333FD1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569428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6BDD78-FB91-40B6-8FB9-18F815D1DE05}" type="datetime1">
              <a:rPr lang="en-US" smtClean="0">
                <a:solidFill>
                  <a:srgbClr val="000000"/>
                </a:solidFill>
              </a:rPr>
              <a:t>1/21/2015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6574A5-5032-4E19-B7A0-EA932453A76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835524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C1E99B-65C9-4E73-A376-94E3E4D62D15}" type="datetime1">
              <a:rPr lang="en-US" smtClean="0">
                <a:solidFill>
                  <a:srgbClr val="000000"/>
                </a:solidFill>
              </a:rPr>
              <a:t>1/21/2015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506917-834C-4792-AAAF-FFE87483023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290812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57F815-5E1E-4CEC-A0A5-E643E0BD0A9A}" type="datetime1">
              <a:rPr lang="en-US" smtClean="0">
                <a:solidFill>
                  <a:srgbClr val="000000"/>
                </a:solidFill>
              </a:rPr>
              <a:t>1/21/2015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71FCB4-B20D-44A1-A55E-58DD90C4907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826448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3"/>
          <p:cNvSpPr>
            <a:spLocks noChangeArrowheads="1"/>
          </p:cNvSpPr>
          <p:nvPr/>
        </p:nvSpPr>
        <p:spPr bwMode="auto">
          <a:xfrm>
            <a:off x="3924300" y="6451601"/>
            <a:ext cx="644769" cy="138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900">
                <a:solidFill>
                  <a:srgbClr val="5C7F92"/>
                </a:solidFill>
                <a:latin typeface="Century Gothic" pitchFamily="34" charset="0"/>
              </a:rPr>
              <a:t>Slide: </a:t>
            </a:r>
            <a:fld id="{F232F436-FC2E-4A0D-B94F-1250DC4AF312}" type="slidenum">
              <a:rPr lang="de-DE" sz="900">
                <a:solidFill>
                  <a:srgbClr val="5C7F92"/>
                </a:solidFill>
                <a:latin typeface="Century Gothic" pitchFamily="34" charset="0"/>
              </a:rPr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 sz="900">
              <a:solidFill>
                <a:srgbClr val="5C7F92"/>
              </a:solidFill>
              <a:latin typeface="Century Gothic" pitchFamily="34" charset="0"/>
            </a:endParaRPr>
          </a:p>
        </p:txBody>
      </p:sp>
      <p:grpSp>
        <p:nvGrpSpPr>
          <p:cNvPr id="5" name="Group 67"/>
          <p:cNvGrpSpPr>
            <a:grpSpLocks/>
          </p:cNvGrpSpPr>
          <p:nvPr userDrawn="1"/>
        </p:nvGrpSpPr>
        <p:grpSpPr bwMode="auto">
          <a:xfrm>
            <a:off x="-5862" y="3381376"/>
            <a:ext cx="9144000" cy="246063"/>
            <a:chOff x="0" y="2129"/>
            <a:chExt cx="6240" cy="155"/>
          </a:xfrm>
        </p:grpSpPr>
        <p:sp>
          <p:nvSpPr>
            <p:cNvPr id="6" name="Rectangle 68"/>
            <p:cNvSpPr>
              <a:spLocks noChangeArrowheads="1"/>
            </p:cNvSpPr>
            <p:nvPr/>
          </p:nvSpPr>
          <p:spPr bwMode="auto">
            <a:xfrm>
              <a:off x="0" y="2129"/>
              <a:ext cx="2436" cy="155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1500">
                <a:solidFill>
                  <a:srgbClr val="000000"/>
                </a:solidFill>
                <a:latin typeface="Helvetica" pitchFamily="34" charset="0"/>
              </a:endParaRPr>
            </a:p>
          </p:txBody>
        </p:sp>
        <p:sp>
          <p:nvSpPr>
            <p:cNvPr id="7" name="Rectangle 69"/>
            <p:cNvSpPr>
              <a:spLocks noChangeArrowheads="1"/>
            </p:cNvSpPr>
            <p:nvPr/>
          </p:nvSpPr>
          <p:spPr bwMode="auto">
            <a:xfrm>
              <a:off x="2557" y="2129"/>
              <a:ext cx="445" cy="155"/>
            </a:xfrm>
            <a:prstGeom prst="rect">
              <a:avLst/>
            </a:prstGeom>
            <a:solidFill>
              <a:srgbClr val="9F2D20">
                <a:alpha val="5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1500">
                <a:solidFill>
                  <a:srgbClr val="000000"/>
                </a:solidFill>
                <a:latin typeface="Helvetica" pitchFamily="34" charset="0"/>
              </a:endParaRPr>
            </a:p>
          </p:txBody>
        </p:sp>
        <p:sp>
          <p:nvSpPr>
            <p:cNvPr id="8" name="Rectangle 70"/>
            <p:cNvSpPr>
              <a:spLocks noChangeArrowheads="1"/>
            </p:cNvSpPr>
            <p:nvPr/>
          </p:nvSpPr>
          <p:spPr bwMode="auto">
            <a:xfrm>
              <a:off x="3149" y="2129"/>
              <a:ext cx="149" cy="155"/>
            </a:xfrm>
            <a:prstGeom prst="rect">
              <a:avLst/>
            </a:prstGeom>
            <a:solidFill>
              <a:srgbClr val="7498C0">
                <a:alpha val="5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1500">
                <a:solidFill>
                  <a:srgbClr val="000000"/>
                </a:solidFill>
                <a:latin typeface="Helvetica" pitchFamily="34" charset="0"/>
              </a:endParaRPr>
            </a:p>
          </p:txBody>
        </p:sp>
        <p:sp>
          <p:nvSpPr>
            <p:cNvPr id="9" name="Rectangle 71"/>
            <p:cNvSpPr>
              <a:spLocks noChangeArrowheads="1"/>
            </p:cNvSpPr>
            <p:nvPr/>
          </p:nvSpPr>
          <p:spPr bwMode="auto">
            <a:xfrm>
              <a:off x="3476" y="2129"/>
              <a:ext cx="89" cy="155"/>
            </a:xfrm>
            <a:prstGeom prst="rect">
              <a:avLst/>
            </a:prstGeom>
            <a:solidFill>
              <a:srgbClr val="FF9A00">
                <a:alpha val="5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1500">
                <a:solidFill>
                  <a:srgbClr val="000000"/>
                </a:solidFill>
                <a:latin typeface="Helvetica" pitchFamily="34" charset="0"/>
              </a:endParaRPr>
            </a:p>
          </p:txBody>
        </p:sp>
        <p:sp>
          <p:nvSpPr>
            <p:cNvPr id="10" name="Rectangle 72"/>
            <p:cNvSpPr>
              <a:spLocks noChangeArrowheads="1"/>
            </p:cNvSpPr>
            <p:nvPr/>
          </p:nvSpPr>
          <p:spPr bwMode="auto">
            <a:xfrm>
              <a:off x="4398" y="2129"/>
              <a:ext cx="1842" cy="155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1500">
                <a:solidFill>
                  <a:srgbClr val="000000"/>
                </a:solidFill>
                <a:latin typeface="Helvetica" pitchFamily="34" charset="0"/>
              </a:endParaRPr>
            </a:p>
          </p:txBody>
        </p:sp>
      </p:grpSp>
      <p:pic>
        <p:nvPicPr>
          <p:cNvPr id="11" name="Picture 73" descr="EUMETSATLogo_hor_noTagline_gradient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79982" y="6264275"/>
            <a:ext cx="1960685" cy="52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74"/>
          <p:cNvSpPr>
            <a:spLocks noChangeArrowheads="1"/>
          </p:cNvSpPr>
          <p:nvPr userDrawn="1"/>
        </p:nvSpPr>
        <p:spPr bwMode="auto">
          <a:xfrm>
            <a:off x="211016" y="6324600"/>
            <a:ext cx="2321169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000" dirty="0">
                <a:solidFill>
                  <a:srgbClr val="000000"/>
                </a:solidFill>
                <a:latin typeface="Helvetica" pitchFamily="34" charset="0"/>
              </a:rPr>
              <a:t>EUM/OPS/VWG/13/717038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000" dirty="0">
                <a:solidFill>
                  <a:srgbClr val="000000"/>
                </a:solidFill>
                <a:latin typeface="Helvetica" pitchFamily="34" charset="0"/>
              </a:rPr>
              <a:t>Issue 1.0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000" dirty="0">
                <a:solidFill>
                  <a:srgbClr val="000000"/>
                </a:solidFill>
                <a:latin typeface="Helvetica" pitchFamily="34" charset="0"/>
              </a:rPr>
              <a:t>01 September 2013</a:t>
            </a:r>
          </a:p>
          <a:p>
            <a:pPr eaLnBrk="0" fontAlgn="base" hangingPunct="0">
              <a:lnSpc>
                <a:spcPct val="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GB" sz="24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30426" name="Rectangle 26"/>
          <p:cNvSpPr>
            <a:spLocks noGrp="1" noChangeArrowheads="1"/>
          </p:cNvSpPr>
          <p:nvPr>
            <p:ph type="ctrTitle" sz="quarter"/>
          </p:nvPr>
        </p:nvSpPr>
        <p:spPr>
          <a:xfrm>
            <a:off x="3660531" y="204789"/>
            <a:ext cx="5240215" cy="3032125"/>
          </a:xfrm>
        </p:spPr>
        <p:txBody>
          <a:bodyPr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230427" name="Rectangle 2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3651739" y="3952875"/>
            <a:ext cx="5256335" cy="1752600"/>
          </a:xfrm>
        </p:spPr>
        <p:txBody>
          <a:bodyPr/>
          <a:lstStyle>
            <a:lvl1pPr marL="0" indent="0">
              <a:defRPr b="1"/>
            </a:lvl1pPr>
          </a:lstStyle>
          <a:p>
            <a:r>
              <a:rPr lang="en-GB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858313945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24732-9CEB-4E33-93D1-58DB3682B9FE}" type="datetime1">
              <a:rPr lang="en-US" smtClean="0"/>
              <a:t>1/21/2015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33AE8-253C-4081-9ED6-537A7F8808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75378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3772054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35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35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13439466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90146" y="1525588"/>
            <a:ext cx="4082562" cy="4559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13385" y="1525588"/>
            <a:ext cx="4082562" cy="4559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433458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6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6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270" y="1535113"/>
            <a:ext cx="404153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270" y="2174875"/>
            <a:ext cx="404153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8882096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4671388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2611836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435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538" y="273051"/>
            <a:ext cx="511126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1"/>
            <a:ext cx="3008435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23381201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66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66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66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92561507"/>
      </p:ext>
    </p:extLst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3593597"/>
      </p:ext>
    </p:extLst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9497" y="0"/>
            <a:ext cx="2076450" cy="6084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90146" y="0"/>
            <a:ext cx="6088674" cy="6084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40055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C6C60-8A63-4D35-89CF-6ABCDFCECB06}" type="datetime1">
              <a:rPr lang="en-US" smtClean="0"/>
              <a:t>1/21/2015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33AE8-253C-4081-9ED6-537A7F8808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55614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bg bwMode="ltGray"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 marL="252000" indent="-252000">
              <a:spcBef>
                <a:spcPts val="0"/>
              </a:spcBef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18154923"/>
      </p:ext>
    </p:extLst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250825" y="1631950"/>
            <a:ext cx="8642350" cy="71438"/>
          </a:xfrm>
          <a:prstGeom prst="rect">
            <a:avLst/>
          </a:prstGeom>
          <a:solidFill>
            <a:srgbClr val="6666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468315" y="1487488"/>
            <a:ext cx="1366837" cy="144462"/>
          </a:xfrm>
          <a:prstGeom prst="rect">
            <a:avLst/>
          </a:prstGeom>
          <a:solidFill>
            <a:srgbClr val="CC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8280400" y="6453192"/>
            <a:ext cx="863600" cy="71437"/>
          </a:xfrm>
          <a:prstGeom prst="rect">
            <a:avLst/>
          </a:prstGeom>
          <a:solidFill>
            <a:srgbClr val="CC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8893177" y="115888"/>
            <a:ext cx="142875" cy="144462"/>
          </a:xfrm>
          <a:prstGeom prst="rect">
            <a:avLst/>
          </a:prstGeom>
          <a:solidFill>
            <a:srgbClr val="CC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8" name="Rectangle 10"/>
          <p:cNvSpPr>
            <a:spLocks noChangeArrowheads="1"/>
          </p:cNvSpPr>
          <p:nvPr/>
        </p:nvSpPr>
        <p:spPr bwMode="auto">
          <a:xfrm>
            <a:off x="8726490" y="115888"/>
            <a:ext cx="142875" cy="144462"/>
          </a:xfrm>
          <a:prstGeom prst="rect">
            <a:avLst/>
          </a:prstGeom>
          <a:solidFill>
            <a:srgbClr val="CC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9" name="Rectangle 11"/>
          <p:cNvSpPr>
            <a:spLocks noChangeArrowheads="1"/>
          </p:cNvSpPr>
          <p:nvPr/>
        </p:nvSpPr>
        <p:spPr bwMode="auto">
          <a:xfrm>
            <a:off x="8893177" y="280988"/>
            <a:ext cx="142875" cy="144462"/>
          </a:xfrm>
          <a:prstGeom prst="rect">
            <a:avLst/>
          </a:prstGeom>
          <a:solidFill>
            <a:srgbClr val="CC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srgbClr val="000000"/>
              </a:solidFill>
            </a:endParaRPr>
          </a:p>
        </p:txBody>
      </p:sp>
      <p:grpSp>
        <p:nvGrpSpPr>
          <p:cNvPr id="10" name="Group 12"/>
          <p:cNvGrpSpPr>
            <a:grpSpLocks/>
          </p:cNvGrpSpPr>
          <p:nvPr/>
        </p:nvGrpSpPr>
        <p:grpSpPr bwMode="auto">
          <a:xfrm rot="10800000">
            <a:off x="85725" y="6465888"/>
            <a:ext cx="309563" cy="309562"/>
            <a:chOff x="113" y="4020"/>
            <a:chExt cx="195" cy="195"/>
          </a:xfrm>
        </p:grpSpPr>
        <p:sp>
          <p:nvSpPr>
            <p:cNvPr id="11" name="Rectangle 13"/>
            <p:cNvSpPr>
              <a:spLocks noChangeArrowheads="1"/>
            </p:cNvSpPr>
            <p:nvPr userDrawn="1"/>
          </p:nvSpPr>
          <p:spPr bwMode="auto">
            <a:xfrm>
              <a:off x="200" y="4021"/>
              <a:ext cx="90" cy="91"/>
            </a:xfrm>
            <a:prstGeom prst="rect">
              <a:avLst/>
            </a:prstGeom>
            <a:solidFill>
              <a:srgbClr val="CC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12" name="Rectangle 14"/>
            <p:cNvSpPr>
              <a:spLocks noChangeArrowheads="1"/>
            </p:cNvSpPr>
            <p:nvPr userDrawn="1"/>
          </p:nvSpPr>
          <p:spPr bwMode="auto">
            <a:xfrm>
              <a:off x="95" y="4021"/>
              <a:ext cx="90" cy="91"/>
            </a:xfrm>
            <a:prstGeom prst="rect">
              <a:avLst/>
            </a:prstGeom>
            <a:solidFill>
              <a:srgbClr val="CC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13" name="Rectangle 15"/>
            <p:cNvSpPr>
              <a:spLocks noChangeArrowheads="1"/>
            </p:cNvSpPr>
            <p:nvPr userDrawn="1"/>
          </p:nvSpPr>
          <p:spPr bwMode="auto">
            <a:xfrm>
              <a:off x="200" y="4125"/>
              <a:ext cx="90" cy="91"/>
            </a:xfrm>
            <a:prstGeom prst="rect">
              <a:avLst/>
            </a:prstGeom>
            <a:solidFill>
              <a:srgbClr val="CC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</p:grpSp>
      <p:sp>
        <p:nvSpPr>
          <p:cNvPr id="385029" name="Rectangle 5"/>
          <p:cNvSpPr>
            <a:spLocks noGrp="1" noChangeArrowheads="1"/>
          </p:cNvSpPr>
          <p:nvPr>
            <p:ph type="ctrTitle"/>
          </p:nvPr>
        </p:nvSpPr>
        <p:spPr>
          <a:xfrm>
            <a:off x="685800" y="188915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85030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ja-JP" altLang="en-US"/>
              <a:t>マスタ サブタイトルの書式設定</a:t>
            </a:r>
          </a:p>
        </p:txBody>
      </p:sp>
      <p:sp>
        <p:nvSpPr>
          <p:cNvPr id="14" name="Rectangle 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D70EA56-F77C-4CA1-933F-4F9D58CDC451}" type="datetime1">
              <a:rPr lang="en-US" altLang="ja-JP" smtClean="0">
                <a:solidFill>
                  <a:srgbClr val="000000"/>
                </a:solidFill>
              </a:rPr>
              <a:t>1/21/2015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15" name="Rectangle 8"/>
          <p:cNvSpPr>
            <a:spLocks noGrp="1" noChangeArrowheads="1"/>
          </p:cNvSpPr>
          <p:nvPr>
            <p:ph type="ftr" sz="quarter" idx="11"/>
          </p:nvPr>
        </p:nvSpPr>
        <p:spPr>
          <a:xfrm>
            <a:off x="2667000" y="6245225"/>
            <a:ext cx="6019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967267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ACEA289-9995-4706-9FE2-5A3B3A4E9925}" type="datetime1">
              <a:rPr lang="en-US" altLang="ja-JP" smtClean="0">
                <a:solidFill>
                  <a:srgbClr val="000000"/>
                </a:solidFill>
              </a:rPr>
              <a:t>1/21/2015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517105B-FDA0-45CE-BBA3-37947FB40C3B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672368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1030B7F-8614-4A36-941B-1B7FCD1798B9}" type="datetime1">
              <a:rPr lang="en-US" altLang="ja-JP" smtClean="0">
                <a:solidFill>
                  <a:srgbClr val="000000"/>
                </a:solidFill>
              </a:rPr>
              <a:t>1/21/2015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836865E-8CD9-4B81-B0BC-55B08DB9DCCE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076402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268413"/>
            <a:ext cx="4038600" cy="48577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268413"/>
            <a:ext cx="4038600" cy="48577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40F171B-04A3-40CC-BA4D-4C3E0DD7C1A6}" type="datetime1">
              <a:rPr lang="en-US" altLang="ja-JP" smtClean="0">
                <a:solidFill>
                  <a:srgbClr val="000000"/>
                </a:solidFill>
              </a:rPr>
              <a:t>1/21/2015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C0EBF15-D30D-4887-A334-41943E68A176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737073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81D0641-A890-4ACC-B65F-29818F3AF2AE}" type="datetime1">
              <a:rPr lang="en-US" altLang="ja-JP" smtClean="0">
                <a:solidFill>
                  <a:srgbClr val="000000"/>
                </a:solidFill>
              </a:rPr>
              <a:t>1/21/2015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C0177A4-C715-41E5-B126-737EDDC3A967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557870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97A7E09-55A8-425B-92CE-E2CF79457304}" type="datetime1">
              <a:rPr lang="en-US" altLang="ja-JP" smtClean="0">
                <a:solidFill>
                  <a:srgbClr val="000000"/>
                </a:solidFill>
              </a:rPr>
              <a:t>1/21/2015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C6204E-CD7B-4CF2-BF9C-D9DA28C3B8B8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258916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68E78AD-4AC1-47E2-A6FF-112A40E79478}" type="datetime1">
              <a:rPr lang="en-US" altLang="ja-JP" smtClean="0">
                <a:solidFill>
                  <a:srgbClr val="000000"/>
                </a:solidFill>
              </a:rPr>
              <a:t>1/21/2015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3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9DDB58C-F36B-4BDB-85A0-84E51182497D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855855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1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B3E1C46-AA6B-4AF8-855B-155082BB36C8}" type="datetime1">
              <a:rPr lang="en-US" altLang="ja-JP" smtClean="0">
                <a:solidFill>
                  <a:srgbClr val="000000"/>
                </a:solidFill>
              </a:rPr>
              <a:t>1/21/2015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12CF72-FD2F-41D4-B26E-FFF82E412AC0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572373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 smtClean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86E8A23-3E2F-4CFB-B133-46992F643A61}" type="datetime1">
              <a:rPr lang="en-US" altLang="ja-JP" smtClean="0">
                <a:solidFill>
                  <a:srgbClr val="000000"/>
                </a:solidFill>
              </a:rPr>
              <a:t>1/21/2015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3741A9D-9B5E-4DED-83FE-AF584DFF3A58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84997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85CBA-2966-4E81-A29C-8B588C15EF37}" type="datetime1">
              <a:rPr lang="en-US" smtClean="0"/>
              <a:t>1/21/2015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33AE8-253C-4081-9ED6-537A7F8808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66651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CFC030C-26E8-4858-A364-CFD29483F171}" type="datetime1">
              <a:rPr lang="en-US" altLang="ja-JP" smtClean="0">
                <a:solidFill>
                  <a:srgbClr val="000000"/>
                </a:solidFill>
              </a:rPr>
              <a:t>1/21/2015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6EF56C9-4489-4573-8B10-ACE40AB4D6CE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933852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188913"/>
            <a:ext cx="2057400" cy="5937250"/>
          </a:xfrm>
        </p:spPr>
        <p:txBody>
          <a:bodyPr vert="eaVert"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188913"/>
            <a:ext cx="6019800" cy="5937250"/>
          </a:xfrm>
        </p:spPr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CF0339-5D7F-42E7-857A-FF359B763A30}" type="datetime1">
              <a:rPr lang="en-US" altLang="ja-JP" smtClean="0">
                <a:solidFill>
                  <a:srgbClr val="000000"/>
                </a:solidFill>
              </a:rPr>
              <a:t>1/21/2015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DEBD8E1-EBB1-4103-9F2E-DE6CDD4B22CD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122780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タイトルと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88917"/>
            <a:ext cx="8229600" cy="706437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表プレースホルダ 2"/>
          <p:cNvSpPr>
            <a:spLocks noGrp="1"/>
          </p:cNvSpPr>
          <p:nvPr>
            <p:ph type="tbl" idx="1"/>
          </p:nvPr>
        </p:nvSpPr>
        <p:spPr>
          <a:xfrm>
            <a:off x="457200" y="1268413"/>
            <a:ext cx="8229600" cy="4857750"/>
          </a:xfrm>
        </p:spPr>
        <p:txBody>
          <a:bodyPr/>
          <a:lstStyle/>
          <a:p>
            <a:pPr lvl="0"/>
            <a:endParaRPr lang="ja-JP" altLang="en-US" noProof="0" smtClean="0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839FFC4-1A00-4821-A113-4AAB56969BDF}" type="datetime1">
              <a:rPr lang="en-US" altLang="ja-JP" smtClean="0">
                <a:solidFill>
                  <a:srgbClr val="000000"/>
                </a:solidFill>
              </a:rPr>
              <a:t>1/21/2015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60E777-8AEA-4279-A769-C5DE142A4040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047010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 hasCustomPrompt="1"/>
          </p:nvPr>
        </p:nvSpPr>
        <p:spPr>
          <a:xfrm>
            <a:off x="384458" y="1124744"/>
            <a:ext cx="8229600" cy="5528202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chemeClr val="tx2"/>
              </a:buClr>
              <a:buFont typeface="Wingdings" pitchFamily="2" charset="2"/>
              <a:buChar char="v"/>
              <a:defRPr>
                <a:latin typeface="한컴 윤체 L" pitchFamily="18" charset="-127"/>
                <a:ea typeface="한컴 윤체 L" pitchFamily="18" charset="-127"/>
              </a:defRPr>
            </a:lvl1pPr>
            <a:lvl2pPr>
              <a:defRPr>
                <a:latin typeface="한컴 윤체 L" pitchFamily="18" charset="-127"/>
                <a:ea typeface="한컴 윤체 L" pitchFamily="18" charset="-127"/>
              </a:defRPr>
            </a:lvl2pPr>
            <a:lvl3pPr>
              <a:defRPr>
                <a:latin typeface="한컴 윤체 L" pitchFamily="18" charset="-127"/>
                <a:ea typeface="한컴 윤체 L" pitchFamily="18" charset="-127"/>
              </a:defRPr>
            </a:lvl3pPr>
          </a:lstStyle>
          <a:p>
            <a:pPr lvl="0"/>
            <a:r>
              <a:rPr lang="ko-KR" altLang="en-US" dirty="0" smtClean="0"/>
              <a:t> 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</p:txBody>
      </p:sp>
      <p:sp>
        <p:nvSpPr>
          <p:cNvPr id="4" name="제목 1"/>
          <p:cNvSpPr>
            <a:spLocks noGrp="1"/>
          </p:cNvSpPr>
          <p:nvPr>
            <p:ph type="title"/>
          </p:nvPr>
        </p:nvSpPr>
        <p:spPr>
          <a:xfrm>
            <a:off x="1152884" y="361908"/>
            <a:ext cx="6182869" cy="438156"/>
          </a:xfrm>
          <a:prstGeom prst="rect">
            <a:avLst/>
          </a:prstGeom>
        </p:spPr>
        <p:txBody>
          <a:bodyPr anchor="ctr"/>
          <a:lstStyle>
            <a:lvl1pPr algn="l">
              <a:defRPr sz="2800" b="1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defRPr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4920467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1784" y="4407151"/>
            <a:ext cx="7772400" cy="1361709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1784" y="2906959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제목 1"/>
          <p:cNvSpPr txBox="1">
            <a:spLocks/>
          </p:cNvSpPr>
          <p:nvPr userDrawn="1"/>
        </p:nvSpPr>
        <p:spPr>
          <a:xfrm>
            <a:off x="1152884" y="361908"/>
            <a:ext cx="6182869" cy="438156"/>
          </a:xfrm>
          <a:prstGeom prst="rect">
            <a:avLst/>
          </a:prstGeom>
        </p:spPr>
        <p:txBody>
          <a:bodyPr anchor="ctr"/>
          <a:lstStyle>
            <a:lvl1pPr algn="l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  <a:cs typeface="+mj-cs"/>
              </a:defRPr>
            </a:lvl1pPr>
            <a:lvl2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pitchFamily="50" charset="-127"/>
                <a:ea typeface="굴림" pitchFamily="50" charset="-127"/>
              </a:defRPr>
            </a:lvl2pPr>
            <a:lvl3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pitchFamily="50" charset="-127"/>
                <a:ea typeface="굴림" pitchFamily="50" charset="-127"/>
              </a:defRPr>
            </a:lvl3pPr>
            <a:lvl4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pitchFamily="50" charset="-127"/>
                <a:ea typeface="굴림" pitchFamily="50" charset="-127"/>
              </a:defRPr>
            </a:lvl4pPr>
            <a:lvl5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pitchFamily="50" charset="-127"/>
                <a:ea typeface="굴림" pitchFamily="50" charset="-127"/>
              </a:defRPr>
            </a:lvl5pPr>
            <a:lvl6pPr marL="457200" algn="ctr" rtl="0" fontAlgn="base" latinLnBrk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pitchFamily="50" charset="-127"/>
                <a:ea typeface="굴림" pitchFamily="50" charset="-127"/>
              </a:defRPr>
            </a:lvl6pPr>
            <a:lvl7pPr marL="914400" algn="ctr" rtl="0" fontAlgn="base" latinLnBrk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pitchFamily="50" charset="-127"/>
                <a:ea typeface="굴림" pitchFamily="50" charset="-127"/>
              </a:defRPr>
            </a:lvl7pPr>
            <a:lvl8pPr marL="1371600" algn="ctr" rtl="0" fontAlgn="base" latinLnBrk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pitchFamily="50" charset="-127"/>
                <a:ea typeface="굴림" pitchFamily="50" charset="-127"/>
              </a:defRPr>
            </a:lvl8pPr>
            <a:lvl9pPr marL="1828800" algn="ctr" rtl="0" fontAlgn="base" latinLnBrk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r>
              <a:rPr lang="ko-KR" altLang="en-US" smtClean="0">
                <a:solidFill>
                  <a:prstClr val="white"/>
                </a:solidFill>
              </a:rPr>
              <a:t>마스터 제목 스타일 편집</a:t>
            </a:r>
            <a:endParaRPr lang="ko-KR" alt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86491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397006" y="1484784"/>
            <a:ext cx="4013200" cy="4525840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한컴 윤체 L" pitchFamily="18" charset="-127"/>
                <a:ea typeface="한컴 윤체 L" pitchFamily="18" charset="-127"/>
              </a:defRPr>
            </a:lvl1pPr>
            <a:lvl2pPr>
              <a:defRPr sz="2400">
                <a:latin typeface="한컴 윤체 L" pitchFamily="18" charset="-127"/>
                <a:ea typeface="한컴 윤체 L" pitchFamily="18" charset="-127"/>
              </a:defRPr>
            </a:lvl2pPr>
            <a:lvl3pPr>
              <a:defRPr sz="2000">
                <a:latin typeface="한컴 윤체 L" pitchFamily="18" charset="-127"/>
                <a:ea typeface="한컴 윤체 L" pitchFamily="18" charset="-127"/>
              </a:defRPr>
            </a:lvl3pPr>
            <a:lvl4pPr>
              <a:defRPr sz="1800">
                <a:latin typeface="한컴 윤체 L" pitchFamily="18" charset="-127"/>
                <a:ea typeface="한컴 윤체 L" pitchFamily="18" charset="-127"/>
              </a:defRPr>
            </a:lvl4pPr>
            <a:lvl5pPr>
              <a:defRPr sz="1800">
                <a:latin typeface="한컴 윤체 L" pitchFamily="18" charset="-127"/>
                <a:ea typeface="한컴 윤체 L" pitchFamily="18" charset="-127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13407" y="1484784"/>
            <a:ext cx="4013200" cy="4525840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한컴 윤체 L" pitchFamily="18" charset="-127"/>
                <a:ea typeface="한컴 윤체 L" pitchFamily="18" charset="-127"/>
              </a:defRPr>
            </a:lvl1pPr>
            <a:lvl2pPr>
              <a:defRPr sz="2400">
                <a:latin typeface="한컴 윤체 L" pitchFamily="18" charset="-127"/>
                <a:ea typeface="한컴 윤체 L" pitchFamily="18" charset="-127"/>
              </a:defRPr>
            </a:lvl2pPr>
            <a:lvl3pPr>
              <a:defRPr sz="2000">
                <a:latin typeface="한컴 윤체 L" pitchFamily="18" charset="-127"/>
                <a:ea typeface="한컴 윤체 L" pitchFamily="18" charset="-127"/>
              </a:defRPr>
            </a:lvl3pPr>
            <a:lvl4pPr>
              <a:defRPr sz="1800">
                <a:latin typeface="한컴 윤체 L" pitchFamily="18" charset="-127"/>
                <a:ea typeface="한컴 윤체 L" pitchFamily="18" charset="-127"/>
              </a:defRPr>
            </a:lvl4pPr>
            <a:lvl5pPr>
              <a:defRPr sz="1800">
                <a:latin typeface="한컴 윤체 L" pitchFamily="18" charset="-127"/>
                <a:ea typeface="한컴 윤체 L" pitchFamily="18" charset="-127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  <p:sp>
        <p:nvSpPr>
          <p:cNvPr id="5" name="제목 1"/>
          <p:cNvSpPr>
            <a:spLocks noGrp="1"/>
          </p:cNvSpPr>
          <p:nvPr>
            <p:ph type="title"/>
          </p:nvPr>
        </p:nvSpPr>
        <p:spPr>
          <a:xfrm>
            <a:off x="1152884" y="361908"/>
            <a:ext cx="6182869" cy="438156"/>
          </a:xfrm>
          <a:prstGeom prst="rect">
            <a:avLst/>
          </a:prstGeom>
        </p:spPr>
        <p:txBody>
          <a:bodyPr anchor="ctr"/>
          <a:lstStyle>
            <a:lvl1pPr algn="l">
              <a:defRPr sz="2800" b="1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defRPr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312077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1"/>
          <p:cNvSpPr>
            <a:spLocks noGrp="1"/>
          </p:cNvSpPr>
          <p:nvPr>
            <p:ph type="title"/>
          </p:nvPr>
        </p:nvSpPr>
        <p:spPr>
          <a:xfrm>
            <a:off x="1152884" y="361908"/>
            <a:ext cx="6182869" cy="438156"/>
          </a:xfrm>
          <a:prstGeom prst="rect">
            <a:avLst/>
          </a:prstGeom>
        </p:spPr>
        <p:txBody>
          <a:bodyPr anchor="ctr"/>
          <a:lstStyle>
            <a:lvl1pPr algn="l">
              <a:defRPr sz="2800" b="1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defRPr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143528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직선 연결선 3"/>
          <p:cNvCxnSpPr>
            <a:cxnSpLocks noChangeShapeType="1"/>
          </p:cNvCxnSpPr>
          <p:nvPr userDrawn="1"/>
        </p:nvCxnSpPr>
        <p:spPr bwMode="auto">
          <a:xfrm>
            <a:off x="433754" y="6545268"/>
            <a:ext cx="8324850" cy="1587"/>
          </a:xfrm>
          <a:prstGeom prst="line">
            <a:avLst/>
          </a:prstGeom>
          <a:noFill/>
          <a:ln w="12700" algn="ctr">
            <a:solidFill>
              <a:srgbClr val="007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152884" y="361908"/>
            <a:ext cx="6182869" cy="438156"/>
          </a:xfrm>
          <a:prstGeom prst="rect">
            <a:avLst/>
          </a:prstGeom>
        </p:spPr>
        <p:txBody>
          <a:bodyPr anchor="ctr"/>
          <a:lstStyle>
            <a:lvl1pPr algn="l">
              <a:defRPr sz="2800" b="1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defRPr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8" name="텍스트 개체 틀 8"/>
          <p:cNvSpPr>
            <a:spLocks noGrp="1"/>
          </p:cNvSpPr>
          <p:nvPr>
            <p:ph type="body" sz="quarter" idx="11"/>
          </p:nvPr>
        </p:nvSpPr>
        <p:spPr>
          <a:xfrm>
            <a:off x="426372" y="6557772"/>
            <a:ext cx="2258189" cy="249894"/>
          </a:xfrm>
          <a:prstGeom prst="rect">
            <a:avLst/>
          </a:prstGeom>
        </p:spPr>
        <p:txBody>
          <a:bodyPr anchor="ctr"/>
          <a:lstStyle>
            <a:lvl1pPr>
              <a:buFontTx/>
              <a:buNone/>
              <a:defRPr sz="1000">
                <a:solidFill>
                  <a:srgbClr val="0070C0"/>
                </a:solidFill>
                <a:latin typeface="가는둥근제목체" pitchFamily="18" charset="-127"/>
                <a:ea typeface="가는둥근제목체" pitchFamily="18" charset="-127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endParaRPr lang="ko-KR" altLang="en-US" dirty="0" smtClean="0"/>
          </a:p>
        </p:txBody>
      </p:sp>
      <p:sp>
        <p:nvSpPr>
          <p:cNvPr id="6" name="내용 개체 틀 2"/>
          <p:cNvSpPr>
            <a:spLocks noGrp="1"/>
          </p:cNvSpPr>
          <p:nvPr>
            <p:ph idx="1" hasCustomPrompt="1"/>
          </p:nvPr>
        </p:nvSpPr>
        <p:spPr>
          <a:xfrm>
            <a:off x="384458" y="1124744"/>
            <a:ext cx="8229600" cy="5528202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chemeClr val="tx2"/>
              </a:buClr>
              <a:buFont typeface="Wingdings" pitchFamily="2" charset="2"/>
              <a:buChar char="v"/>
              <a:defRPr>
                <a:latin typeface="한컴 윤체 L" pitchFamily="18" charset="-127"/>
                <a:ea typeface="한컴 윤체 L" pitchFamily="18" charset="-127"/>
              </a:defRPr>
            </a:lvl1pPr>
            <a:lvl2pPr>
              <a:defRPr>
                <a:latin typeface="한컴 윤체 L" pitchFamily="18" charset="-127"/>
                <a:ea typeface="한컴 윤체 L" pitchFamily="18" charset="-127"/>
              </a:defRPr>
            </a:lvl2pPr>
            <a:lvl3pPr>
              <a:defRPr>
                <a:latin typeface="한컴 윤체 L" pitchFamily="18" charset="-127"/>
                <a:ea typeface="한컴 윤체 L" pitchFamily="18" charset="-127"/>
              </a:defRPr>
            </a:lvl3pPr>
          </a:lstStyle>
          <a:p>
            <a:pPr lvl="0"/>
            <a:r>
              <a:rPr lang="ko-KR" altLang="en-US" dirty="0" smtClean="0"/>
              <a:t> 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</p:txBody>
      </p:sp>
    </p:spTree>
    <p:extLst>
      <p:ext uri="{BB962C8B-B14F-4D97-AF65-F5344CB8AC3E}">
        <p14:creationId xmlns:p14="http://schemas.microsoft.com/office/powerpoint/2010/main" val="5736357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65"/>
          <p:cNvSpPr>
            <a:spLocks noGrp="1" noChangeArrowheads="1"/>
          </p:cNvSpPr>
          <p:nvPr>
            <p:ph type="sldNum" sz="quarter" idx="4294967295"/>
          </p:nvPr>
        </p:nvSpPr>
        <p:spPr>
          <a:xfrm>
            <a:off x="8609462" y="6610350"/>
            <a:ext cx="571053" cy="247650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chemeClr val="tx2"/>
                </a:solidFill>
              </a:defRPr>
            </a:lvl1pPr>
          </a:lstStyle>
          <a:p>
            <a:pPr algn="ctr" fontAlgn="base" latinLnBrk="1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GB" dirty="0">
                <a:solidFill>
                  <a:srgbClr val="1F497D"/>
                </a:solidFill>
              </a:rPr>
              <a:t>Slide: </a:t>
            </a:r>
            <a:fld id="{8AE4F5B3-C86E-48F7-90B4-22A3CA5B476D}" type="slidenum">
              <a:rPr kumimoji="1" lang="en-GB">
                <a:solidFill>
                  <a:srgbClr val="1F497D"/>
                </a:solidFill>
              </a:rPr>
              <a:pPr algn="ctr" fontAlgn="base" latinLnBrk="1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GB" dirty="0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359565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제목 및 내용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63678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87C6A-1545-4FC9-BC8E-F9F65305BC32}" type="datetime1">
              <a:rPr lang="en-US" smtClean="0"/>
              <a:t>1/21/2015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33AE8-253C-4081-9ED6-537A7F8808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95180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29ED9-A786-4B10-96C0-6359A4CDC7E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EC4A-6F39-44AF-8E93-F6ECC0BB9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525841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220FE-D316-41C5-A67A-1B211F2BE84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EC4A-6F39-44AF-8E93-F6ECC0BB9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75328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92248-FF7D-4FED-BDD9-B8266354803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EC4A-6F39-44AF-8E93-F6ECC0BB9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59280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55F16-88C7-433D-BF1D-4C1FECDFEF6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EC4A-6F39-44AF-8E93-F6ECC0BB9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166089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6A402-AC2D-4890-B19F-E635A43D802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EC4A-6F39-44AF-8E93-F6ECC0BB9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762150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2E691-7EA6-4AFC-8207-4EB1A77E573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EC4A-6F39-44AF-8E93-F6ECC0BB9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637164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88308-B439-467E-A8CE-1F13D604420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EC4A-6F39-44AF-8E93-F6ECC0BB9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723815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5A306-0D09-4C6B-94E4-5FD303CB9CD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EC4A-6F39-44AF-8E93-F6ECC0BB9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20317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8AF21-2DD2-46A0-9863-00212E5FB82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EC4A-6F39-44AF-8E93-F6ECC0BB9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7748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959FE-1469-4CD4-AAEF-D0AE3B522EE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EC4A-6F39-44AF-8E93-F6ECC0BB9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13812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EB5E2-332C-445E-8DAE-1060E2481369}" type="datetime1">
              <a:rPr lang="en-US" smtClean="0"/>
              <a:t>1/21/2015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33AE8-253C-4081-9ED6-537A7F8808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95808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A6A74-EAA8-42BA-88AD-E9899DA1525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EC4A-6F39-44AF-8E93-F6ECC0BB9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642194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33142" y="4648200"/>
            <a:ext cx="6400800" cy="106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42642" y="685800"/>
            <a:ext cx="6781800" cy="18288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F951DB-C4D2-4549-9AC3-3BFDA6E267FE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t>1/21/2015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4F5610-794B-43F9-A0D9-AF1E5933AB5B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191784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4b566dac80219blue-earth-wallpaper.jpg"/>
          <p:cNvPicPr>
            <a:picLocks noChangeAspect="1"/>
          </p:cNvPicPr>
          <p:nvPr userDrawn="1"/>
        </p:nvPicPr>
        <p:blipFill>
          <a:blip r:embed="rId2" cstate="print"/>
          <a:srcRect l="10479" t="408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8" name="Rectangle 17"/>
          <p:cNvSpPr/>
          <p:nvPr userDrawn="1"/>
        </p:nvSpPr>
        <p:spPr>
          <a:xfrm>
            <a:off x="0" y="1"/>
            <a:ext cx="9144000" cy="6858000"/>
          </a:xfrm>
          <a:prstGeom prst="rect">
            <a:avLst/>
          </a:prstGeom>
          <a:solidFill>
            <a:schemeClr val="bg1">
              <a:lumMod val="95000"/>
              <a:lumOff val="5000"/>
              <a:alpha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0150" y="921910"/>
            <a:ext cx="7086600" cy="11430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Footer Placeholder 4"/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4" name="Slide Number Placeholder 5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CF5EF8-31B4-4F78-B46E-860652303D3D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22" name="Picture 21" descr="GOES-R_logo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76200" y="48890"/>
            <a:ext cx="914400" cy="583250"/>
          </a:xfrm>
          <a:prstGeom prst="rect">
            <a:avLst/>
          </a:prstGeom>
        </p:spPr>
      </p:pic>
      <p:pic>
        <p:nvPicPr>
          <p:cNvPr id="25" name="Picture 24" descr="NASA_Logo.pn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8072435" y="139225"/>
            <a:ext cx="542204" cy="457200"/>
          </a:xfrm>
          <a:prstGeom prst="rect">
            <a:avLst/>
          </a:prstGeom>
        </p:spPr>
      </p:pic>
      <p:pic>
        <p:nvPicPr>
          <p:cNvPr id="26" name="Picture 25" descr="NOAA_logo.png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8605834" y="139225"/>
            <a:ext cx="456236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93241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D40FF8-407E-46EE-B57D-7B169CF5804C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t>1/21/2015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4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5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BBB978-F783-4560-B5F8-459943D30458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805163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627110-DB9E-404C-AC0D-B80A66FFF392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t>1/21/2015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6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7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FEE794-286C-43E6-A7E2-0D551E93D8D3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042867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7D8C08-0EB2-4C66-A5BE-BCC5E3C2CB7B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t>1/21/2015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2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3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880D5D-487B-49EF-ADB5-2AA03D04BA24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4919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9DEC28-3107-4458-976B-D1C4DC5FF576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t>1/21/2015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1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2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9AC741-1BF0-41AA-9B51-622F501F52CB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20" name="Picture 19" descr="GOES-R_logo_v2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6200" y="0"/>
            <a:ext cx="11430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307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098AEE3-F06C-479F-B21F-7B276184394B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t>1/21/2015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7CDD12-FE8D-4106-B4D7-32F5C435D54A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179305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 with D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10068"/>
            <a:ext cx="8229600" cy="521453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81889" y="6487723"/>
            <a:ext cx="2133600" cy="365125"/>
          </a:xfrm>
          <a:prstGeom prst="rect">
            <a:avLst/>
          </a:prstGeom>
        </p:spPr>
        <p:txBody>
          <a:bodyPr/>
          <a:lstStyle/>
          <a:p>
            <a:fld id="{1C465966-E1E5-47C4-A344-47E00E5B3A46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t>1/21/2015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90800" y="6487723"/>
            <a:ext cx="39624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46273" y="6487723"/>
            <a:ext cx="2133600" cy="365125"/>
          </a:xfrm>
          <a:prstGeom prst="rect">
            <a:avLst/>
          </a:prstGeom>
        </p:spPr>
        <p:txBody>
          <a:bodyPr/>
          <a:lstStyle/>
          <a:p>
            <a:fld id="{7C81C18B-989A-4738-B9CF-989732883A38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172808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D50551-45AE-423F-A81F-7E45551184AE}" type="datetime1">
              <a:rPr lang="en-US" smtClean="0">
                <a:solidFill>
                  <a:srgbClr val="000000"/>
                </a:solidFill>
              </a:rPr>
              <a:t>1/21/2015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CE0BA4-E8C6-434C-ADA0-1A91C0D5DE6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17264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6.xml"/><Relationship Id="rId13" Type="http://schemas.openxmlformats.org/officeDocument/2006/relationships/slideLayout" Target="../slideLayouts/slideLayout111.xml"/><Relationship Id="rId3" Type="http://schemas.openxmlformats.org/officeDocument/2006/relationships/slideLayout" Target="../slideLayouts/slideLayout101.xml"/><Relationship Id="rId7" Type="http://schemas.openxmlformats.org/officeDocument/2006/relationships/slideLayout" Target="../slideLayouts/slideLayout105.xml"/><Relationship Id="rId12" Type="http://schemas.openxmlformats.org/officeDocument/2006/relationships/slideLayout" Target="../slideLayouts/slideLayout110.xml"/><Relationship Id="rId2" Type="http://schemas.openxmlformats.org/officeDocument/2006/relationships/slideLayout" Target="../slideLayouts/slideLayout100.xml"/><Relationship Id="rId1" Type="http://schemas.openxmlformats.org/officeDocument/2006/relationships/slideLayout" Target="../slideLayouts/slideLayout99.xml"/><Relationship Id="rId6" Type="http://schemas.openxmlformats.org/officeDocument/2006/relationships/slideLayout" Target="../slideLayouts/slideLayout104.xml"/><Relationship Id="rId11" Type="http://schemas.openxmlformats.org/officeDocument/2006/relationships/slideLayout" Target="../slideLayouts/slideLayout109.xml"/><Relationship Id="rId5" Type="http://schemas.openxmlformats.org/officeDocument/2006/relationships/slideLayout" Target="../slideLayouts/slideLayout103.xml"/><Relationship Id="rId10" Type="http://schemas.openxmlformats.org/officeDocument/2006/relationships/slideLayout" Target="../slideLayouts/slideLayout108.xml"/><Relationship Id="rId4" Type="http://schemas.openxmlformats.org/officeDocument/2006/relationships/slideLayout" Target="../slideLayouts/slideLayout102.xml"/><Relationship Id="rId9" Type="http://schemas.openxmlformats.org/officeDocument/2006/relationships/slideLayout" Target="../slideLayouts/slideLayout107.xml"/><Relationship Id="rId14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9.xml"/><Relationship Id="rId13" Type="http://schemas.openxmlformats.org/officeDocument/2006/relationships/slideLayout" Target="../slideLayouts/slideLayout124.xml"/><Relationship Id="rId3" Type="http://schemas.openxmlformats.org/officeDocument/2006/relationships/slideLayout" Target="../slideLayouts/slideLayout114.xml"/><Relationship Id="rId7" Type="http://schemas.openxmlformats.org/officeDocument/2006/relationships/slideLayout" Target="../slideLayouts/slideLayout118.xml"/><Relationship Id="rId12" Type="http://schemas.openxmlformats.org/officeDocument/2006/relationships/slideLayout" Target="../slideLayouts/slideLayout123.xml"/><Relationship Id="rId2" Type="http://schemas.openxmlformats.org/officeDocument/2006/relationships/slideLayout" Target="../slideLayouts/slideLayout113.xml"/><Relationship Id="rId1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7.xml"/><Relationship Id="rId11" Type="http://schemas.openxmlformats.org/officeDocument/2006/relationships/slideLayout" Target="../slideLayouts/slideLayout122.xml"/><Relationship Id="rId5" Type="http://schemas.openxmlformats.org/officeDocument/2006/relationships/slideLayout" Target="../slideLayouts/slideLayout116.xml"/><Relationship Id="rId10" Type="http://schemas.openxmlformats.org/officeDocument/2006/relationships/slideLayout" Target="../slideLayouts/slideLayout121.xml"/><Relationship Id="rId4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20.xml"/><Relationship Id="rId14" Type="http://schemas.openxmlformats.org/officeDocument/2006/relationships/theme" Target="../theme/theme1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image" Target="../media/image3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theme" Target="../theme/theme7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6.xml"/><Relationship Id="rId9" Type="http://schemas.openxmlformats.org/officeDocument/2006/relationships/image" Target="../media/image7.jpe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5.xml"/><Relationship Id="rId4" Type="http://schemas.openxmlformats.org/officeDocument/2006/relationships/slideLayout" Target="../slideLayouts/slideLayout94.xml"/><Relationship Id="rId9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FA21DA-9BA0-4836-B498-F779C82F3130}" type="datetime1">
              <a:rPr lang="en-US" smtClean="0"/>
              <a:t>1/21/2015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C33AE8-253C-4081-9ED6-537A7F8808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81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64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686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704391B-55AB-46A2-904B-418F773C3550}" type="datetime1">
              <a:rPr lang="en-US" smtClean="0">
                <a:solidFill>
                  <a:srgbClr val="000000"/>
                </a:solidFill>
              </a:rPr>
              <a:t>1/21/2015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686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68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4D2343B-4B55-410A-A059-59D128AC094A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3255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  <p:sldLayoutId id="2147483767" r:id="rId12"/>
    <p:sldLayoutId id="2147483768" r:id="rId13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686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ED98605-C4D9-407D-AE7E-9A9517A22159}" type="datetime1">
              <a:rPr lang="en-US" smtClean="0">
                <a:solidFill>
                  <a:srgbClr val="000000"/>
                </a:solidFill>
              </a:rPr>
              <a:t>1/21/2015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686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68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4D2343B-4B55-410A-A059-59D128AC094A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56064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  <p:sldLayoutId id="2147483782" r:id="rId12"/>
    <p:sldLayoutId id="2147483783" r:id="rId13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2185D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43" descr="goesr_iosspdt_template1"/>
          <p:cNvPicPr>
            <a:picLocks noChangeAspect="1" noChangeArrowheads="1"/>
          </p:cNvPicPr>
          <p:nvPr/>
        </p:nvPicPr>
        <p:blipFill>
          <a:blip r:embed="rId15">
            <a:lum bright="-30000" contrast="-3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2413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0"/>
              </a:spcBef>
              <a:defRPr sz="1400" b="0" i="0">
                <a:solidFill>
                  <a:srgbClr val="FFFF00"/>
                </a:solidFill>
                <a:latin typeface="Times New Roman" pitchFamily="18" charset="0"/>
                <a:ea typeface="ＭＳ Ｐゴシック" pitchFamily="34" charset="-128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696200" y="6705600"/>
            <a:ext cx="14478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defRPr sz="1400" b="1" i="0">
                <a:solidFill>
                  <a:srgbClr val="FFFF00"/>
                </a:solidFill>
                <a:latin typeface="Times New Roman" pitchFamily="18" charset="0"/>
                <a:ea typeface="ＭＳ Ｐゴシック" pitchFamily="34" charset="-128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fld id="{DA52FEA2-6043-4062-8E64-41FC7FB5FC6E}" type="slidenum">
              <a:rPr lang="en-US"/>
              <a:pPr fontAlgn="base"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0" y="1428750"/>
            <a:ext cx="9132888" cy="74613"/>
          </a:xfrm>
          <a:prstGeom prst="rect">
            <a:avLst/>
          </a:prstGeom>
          <a:gradFill rotWithShape="0">
            <a:gsLst>
              <a:gs pos="0">
                <a:srgbClr val="063DE8"/>
              </a:gs>
              <a:gs pos="50000">
                <a:srgbClr val="5077EF"/>
              </a:gs>
              <a:gs pos="100000">
                <a:srgbClr val="063DE8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b="1">
              <a:solidFill>
                <a:srgbClr val="FFFF00"/>
              </a:solidFill>
              <a:ea typeface="ＭＳ Ｐゴシック" pitchFamily="34" charset="-128"/>
            </a:endParaRPr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0" y="1543050"/>
            <a:ext cx="9132888" cy="381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b="1">
              <a:solidFill>
                <a:srgbClr val="FFFF00"/>
              </a:solidFill>
              <a:ea typeface="ＭＳ Ｐゴシック" pitchFamily="34" charset="-128"/>
            </a:endParaRPr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1295400" y="228600"/>
            <a:ext cx="7543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6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2209800"/>
            <a:ext cx="78486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pic>
        <p:nvPicPr>
          <p:cNvPr id="2057" name="Picture 39" descr="NOAA-NESDIS"/>
          <p:cNvPicPr>
            <a:picLocks noChangeAspect="1" noChangeArrowheads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138" y="133350"/>
            <a:ext cx="1231900" cy="1239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5523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 dt="0"/>
  <p:txStyles>
    <p:titleStyle>
      <a:lvl1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400" b="1">
          <a:solidFill>
            <a:srgbClr val="FAFD00"/>
          </a:solidFill>
          <a:latin typeface="+mj-lt"/>
          <a:ea typeface="ＭＳ Ｐゴシック" pitchFamily="34" charset="-128"/>
          <a:cs typeface="ＭＳ Ｐゴシック" charset="-128"/>
        </a:defRPr>
      </a:lvl1pPr>
      <a:lvl2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400" b="1">
          <a:solidFill>
            <a:srgbClr val="FAFD00"/>
          </a:solidFill>
          <a:latin typeface="Book Antiqua" charset="0"/>
          <a:ea typeface="ＭＳ Ｐゴシック" pitchFamily="34" charset="-128"/>
          <a:cs typeface="ＭＳ Ｐゴシック" charset="-128"/>
        </a:defRPr>
      </a:lvl2pPr>
      <a:lvl3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400" b="1">
          <a:solidFill>
            <a:srgbClr val="FAFD00"/>
          </a:solidFill>
          <a:latin typeface="Book Antiqua" charset="0"/>
          <a:ea typeface="ＭＳ Ｐゴシック" pitchFamily="34" charset="-128"/>
          <a:cs typeface="ＭＳ Ｐゴシック" charset="-128"/>
        </a:defRPr>
      </a:lvl3pPr>
      <a:lvl4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400" b="1">
          <a:solidFill>
            <a:srgbClr val="FAFD00"/>
          </a:solidFill>
          <a:latin typeface="Book Antiqua" charset="0"/>
          <a:ea typeface="ＭＳ Ｐゴシック" pitchFamily="34" charset="-128"/>
          <a:cs typeface="ＭＳ Ｐゴシック" charset="-128"/>
        </a:defRPr>
      </a:lvl4pPr>
      <a:lvl5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400" b="1">
          <a:solidFill>
            <a:srgbClr val="FAFD00"/>
          </a:solidFill>
          <a:latin typeface="Book Antiqua" charset="0"/>
          <a:ea typeface="ＭＳ Ｐゴシック" pitchFamily="34" charset="-128"/>
          <a:cs typeface="ＭＳ Ｐゴシック" charset="-128"/>
        </a:defRPr>
      </a:lvl5pPr>
      <a:lvl6pPr marL="457200" algn="ctr" rtl="0" fontAlgn="base">
        <a:lnSpc>
          <a:spcPct val="85000"/>
        </a:lnSpc>
        <a:spcBef>
          <a:spcPct val="0"/>
        </a:spcBef>
        <a:spcAft>
          <a:spcPct val="0"/>
        </a:spcAft>
        <a:defRPr sz="4400" b="1">
          <a:solidFill>
            <a:srgbClr val="FAFD00"/>
          </a:solidFill>
          <a:latin typeface="Book Antiqua" charset="0"/>
        </a:defRPr>
      </a:lvl6pPr>
      <a:lvl7pPr marL="914400" algn="ctr" rtl="0" fontAlgn="base">
        <a:lnSpc>
          <a:spcPct val="85000"/>
        </a:lnSpc>
        <a:spcBef>
          <a:spcPct val="0"/>
        </a:spcBef>
        <a:spcAft>
          <a:spcPct val="0"/>
        </a:spcAft>
        <a:defRPr sz="4400" b="1">
          <a:solidFill>
            <a:srgbClr val="FAFD00"/>
          </a:solidFill>
          <a:latin typeface="Book Antiqua" charset="0"/>
        </a:defRPr>
      </a:lvl7pPr>
      <a:lvl8pPr marL="1371600" algn="ctr" rtl="0" fontAlgn="base">
        <a:lnSpc>
          <a:spcPct val="85000"/>
        </a:lnSpc>
        <a:spcBef>
          <a:spcPct val="0"/>
        </a:spcBef>
        <a:spcAft>
          <a:spcPct val="0"/>
        </a:spcAft>
        <a:defRPr sz="4400" b="1">
          <a:solidFill>
            <a:srgbClr val="FAFD00"/>
          </a:solidFill>
          <a:latin typeface="Book Antiqua" charset="0"/>
        </a:defRPr>
      </a:lvl8pPr>
      <a:lvl9pPr marL="1828800" algn="ctr" rtl="0" fontAlgn="base">
        <a:lnSpc>
          <a:spcPct val="85000"/>
        </a:lnSpc>
        <a:spcBef>
          <a:spcPct val="0"/>
        </a:spcBef>
        <a:spcAft>
          <a:spcPct val="0"/>
        </a:spcAft>
        <a:defRPr sz="4400" b="1">
          <a:solidFill>
            <a:srgbClr val="FAFD00"/>
          </a:solidFill>
          <a:latin typeface="Book Antiqua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AFD00"/>
        </a:buClr>
        <a:buSzPct val="100000"/>
        <a:buFont typeface="Symbol" pitchFamily="18" charset="2"/>
        <a:buChar char="·"/>
        <a:defRPr sz="2800">
          <a:solidFill>
            <a:srgbClr val="F8F8F8"/>
          </a:solidFill>
          <a:latin typeface="+mn-lt"/>
          <a:ea typeface="ＭＳ Ｐゴシック" pitchFamily="34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A2D7FF"/>
        </a:buClr>
        <a:buSzPct val="100000"/>
        <a:buChar char="»"/>
        <a:defRPr sz="2400">
          <a:solidFill>
            <a:srgbClr val="F8F8F8"/>
          </a:solidFill>
          <a:latin typeface="+mn-lt"/>
          <a:ea typeface="ＭＳ Ｐゴシック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FF6600"/>
        </a:buClr>
        <a:buSzPct val="100000"/>
        <a:buFont typeface="Times New Roman" pitchFamily="18" charset="0"/>
        <a:buChar char="–"/>
        <a:defRPr sz="2400">
          <a:solidFill>
            <a:srgbClr val="F8F8F8"/>
          </a:solidFill>
          <a:latin typeface="+mn-lt"/>
          <a:ea typeface="ＭＳ Ｐゴシック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5000"/>
        <a:buFont typeface="Monotype Sorts" charset="2"/>
        <a:buChar char="l"/>
        <a:defRPr sz="2000">
          <a:solidFill>
            <a:srgbClr val="F8F8F8"/>
          </a:solidFill>
          <a:latin typeface="+mn-lt"/>
          <a:ea typeface="ＭＳ Ｐゴシック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00000"/>
        <a:buChar char="»"/>
        <a:defRPr sz="2000">
          <a:solidFill>
            <a:srgbClr val="F8F8F8"/>
          </a:solidFill>
          <a:latin typeface="+mn-lt"/>
          <a:ea typeface="ＭＳ Ｐゴシック" pitchFamily="3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100000"/>
        <a:buChar char="»"/>
        <a:defRPr sz="2000">
          <a:solidFill>
            <a:srgbClr val="F8F8F8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100000"/>
        <a:buChar char="»"/>
        <a:defRPr sz="2000">
          <a:solidFill>
            <a:srgbClr val="F8F8F8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100000"/>
        <a:buChar char="»"/>
        <a:defRPr sz="2000">
          <a:solidFill>
            <a:srgbClr val="F8F8F8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100000"/>
        <a:buChar char="»"/>
        <a:defRPr sz="2000">
          <a:solidFill>
            <a:srgbClr val="F8F8F8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5C94B0-8159-4988-85EC-263F20A5D30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5A1C52-93DC-4A90-ADF1-DF20450C18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33183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686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425956E-96E1-4A04-A7DA-119C57D7C02B}" type="datetime1">
              <a:rPr lang="en-US" smtClean="0">
                <a:solidFill>
                  <a:srgbClr val="000000"/>
                </a:solidFill>
              </a:rPr>
              <a:t>1/21/2015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686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68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4D2343B-4B55-410A-A059-59D128AC094A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97430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90"/>
          <p:cNvSpPr>
            <a:spLocks noGrp="1" noChangeArrowheads="1"/>
          </p:cNvSpPr>
          <p:nvPr>
            <p:ph type="title"/>
          </p:nvPr>
        </p:nvSpPr>
        <p:spPr bwMode="auto">
          <a:xfrm>
            <a:off x="300405" y="0"/>
            <a:ext cx="8295542" cy="107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2051" name="Rectangle 91"/>
          <p:cNvSpPr>
            <a:spLocks noGrp="1" noChangeArrowheads="1"/>
          </p:cNvSpPr>
          <p:nvPr>
            <p:ph type="body" idx="1"/>
          </p:nvPr>
        </p:nvSpPr>
        <p:spPr bwMode="auto">
          <a:xfrm>
            <a:off x="290146" y="1525588"/>
            <a:ext cx="8305800" cy="455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Text here..</a:t>
            </a:r>
          </a:p>
        </p:txBody>
      </p:sp>
      <p:sp>
        <p:nvSpPr>
          <p:cNvPr id="1167" name="Rectangle 143"/>
          <p:cNvSpPr>
            <a:spLocks noChangeArrowheads="1"/>
          </p:cNvSpPr>
          <p:nvPr userDrawn="1"/>
        </p:nvSpPr>
        <p:spPr bwMode="auto">
          <a:xfrm>
            <a:off x="4094285" y="6475414"/>
            <a:ext cx="644769" cy="138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900">
                <a:solidFill>
                  <a:srgbClr val="5C7F92"/>
                </a:solidFill>
                <a:latin typeface="Century Gothic" pitchFamily="34" charset="0"/>
              </a:rPr>
              <a:t>Slide: </a:t>
            </a:r>
            <a:fld id="{152B0F0B-C639-4D38-9809-2B1D33E9A604}" type="slidenum">
              <a:rPr lang="de-DE" sz="900">
                <a:solidFill>
                  <a:srgbClr val="5C7F92"/>
                </a:solidFill>
                <a:latin typeface="Century Gothic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 sz="900">
              <a:solidFill>
                <a:srgbClr val="5C7F92"/>
              </a:solidFill>
              <a:latin typeface="Century Gothic" pitchFamily="34" charset="0"/>
            </a:endParaRPr>
          </a:p>
        </p:txBody>
      </p:sp>
      <p:pic>
        <p:nvPicPr>
          <p:cNvPr id="2053" name="Picture 144" descr="EUMETSATLogo_hor_noTagline_gradient"/>
          <p:cNvPicPr>
            <a:picLocks noChangeAspect="1" noChangeArrowheads="1"/>
          </p:cNvPicPr>
          <p:nvPr userDrawn="1"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79982" y="6264275"/>
            <a:ext cx="1960685" cy="52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054" name="Group 145"/>
          <p:cNvGrpSpPr>
            <a:grpSpLocks/>
          </p:cNvGrpSpPr>
          <p:nvPr userDrawn="1"/>
        </p:nvGrpSpPr>
        <p:grpSpPr bwMode="auto">
          <a:xfrm>
            <a:off x="0" y="1239838"/>
            <a:ext cx="9144000" cy="95250"/>
            <a:chOff x="0" y="2129"/>
            <a:chExt cx="6240" cy="155"/>
          </a:xfrm>
        </p:grpSpPr>
        <p:sp>
          <p:nvSpPr>
            <p:cNvPr id="1170" name="Rectangle 146"/>
            <p:cNvSpPr>
              <a:spLocks noChangeArrowheads="1"/>
            </p:cNvSpPr>
            <p:nvPr/>
          </p:nvSpPr>
          <p:spPr bwMode="auto">
            <a:xfrm>
              <a:off x="0" y="2129"/>
              <a:ext cx="2436" cy="155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1500">
                <a:solidFill>
                  <a:srgbClr val="000000"/>
                </a:solidFill>
                <a:latin typeface="Helvetica" pitchFamily="34" charset="0"/>
              </a:endParaRPr>
            </a:p>
          </p:txBody>
        </p:sp>
        <p:sp>
          <p:nvSpPr>
            <p:cNvPr id="1171" name="Rectangle 147"/>
            <p:cNvSpPr>
              <a:spLocks noChangeArrowheads="1"/>
            </p:cNvSpPr>
            <p:nvPr/>
          </p:nvSpPr>
          <p:spPr bwMode="auto">
            <a:xfrm>
              <a:off x="2557" y="2129"/>
              <a:ext cx="445" cy="155"/>
            </a:xfrm>
            <a:prstGeom prst="rect">
              <a:avLst/>
            </a:prstGeom>
            <a:solidFill>
              <a:srgbClr val="9F2D20">
                <a:alpha val="5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1500">
                <a:solidFill>
                  <a:srgbClr val="000000"/>
                </a:solidFill>
                <a:latin typeface="Helvetica" pitchFamily="34" charset="0"/>
              </a:endParaRPr>
            </a:p>
          </p:txBody>
        </p:sp>
        <p:sp>
          <p:nvSpPr>
            <p:cNvPr id="1172" name="Rectangle 148"/>
            <p:cNvSpPr>
              <a:spLocks noChangeArrowheads="1"/>
            </p:cNvSpPr>
            <p:nvPr/>
          </p:nvSpPr>
          <p:spPr bwMode="auto">
            <a:xfrm>
              <a:off x="3149" y="2129"/>
              <a:ext cx="149" cy="155"/>
            </a:xfrm>
            <a:prstGeom prst="rect">
              <a:avLst/>
            </a:prstGeom>
            <a:solidFill>
              <a:srgbClr val="7498C0">
                <a:alpha val="5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1500">
                <a:solidFill>
                  <a:srgbClr val="000000"/>
                </a:solidFill>
                <a:latin typeface="Helvetica" pitchFamily="34" charset="0"/>
              </a:endParaRPr>
            </a:p>
          </p:txBody>
        </p:sp>
        <p:sp>
          <p:nvSpPr>
            <p:cNvPr id="1173" name="Rectangle 149"/>
            <p:cNvSpPr>
              <a:spLocks noChangeArrowheads="1"/>
            </p:cNvSpPr>
            <p:nvPr/>
          </p:nvSpPr>
          <p:spPr bwMode="auto">
            <a:xfrm>
              <a:off x="3476" y="2129"/>
              <a:ext cx="89" cy="155"/>
            </a:xfrm>
            <a:prstGeom prst="rect">
              <a:avLst/>
            </a:prstGeom>
            <a:solidFill>
              <a:srgbClr val="FF9A00">
                <a:alpha val="5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1500">
                <a:solidFill>
                  <a:srgbClr val="000000"/>
                </a:solidFill>
                <a:latin typeface="Helvetica" pitchFamily="34" charset="0"/>
              </a:endParaRPr>
            </a:p>
          </p:txBody>
        </p:sp>
        <p:sp>
          <p:nvSpPr>
            <p:cNvPr id="1174" name="Rectangle 150"/>
            <p:cNvSpPr>
              <a:spLocks noChangeArrowheads="1"/>
            </p:cNvSpPr>
            <p:nvPr/>
          </p:nvSpPr>
          <p:spPr bwMode="auto">
            <a:xfrm>
              <a:off x="4398" y="2129"/>
              <a:ext cx="1842" cy="155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1500">
                <a:solidFill>
                  <a:srgbClr val="000000"/>
                </a:solidFill>
                <a:latin typeface="Helvetica" pitchFamily="34" charset="0"/>
              </a:endParaRPr>
            </a:p>
          </p:txBody>
        </p:sp>
      </p:grpSp>
      <p:sp>
        <p:nvSpPr>
          <p:cNvPr id="1175" name="Rectangle 151"/>
          <p:cNvSpPr>
            <a:spLocks noChangeArrowheads="1"/>
          </p:cNvSpPr>
          <p:nvPr userDrawn="1"/>
        </p:nvSpPr>
        <p:spPr bwMode="auto">
          <a:xfrm>
            <a:off x="211016" y="6324601"/>
            <a:ext cx="2321169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000" dirty="0">
                <a:solidFill>
                  <a:srgbClr val="000000"/>
                </a:solidFill>
                <a:latin typeface="Helvetica" pitchFamily="34" charset="0"/>
              </a:rPr>
              <a:t>EUM/OPS/VWG/13/717038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000" dirty="0">
                <a:solidFill>
                  <a:srgbClr val="000000"/>
                </a:solidFill>
                <a:latin typeface="Helvetica" pitchFamily="34" charset="0"/>
              </a:rPr>
              <a:t>Issue 1.0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000" dirty="0">
                <a:solidFill>
                  <a:srgbClr val="000000"/>
                </a:solidFill>
                <a:latin typeface="Helvetica" pitchFamily="34" charset="0"/>
              </a:rPr>
              <a:t>01 September 2013</a:t>
            </a:r>
            <a:endParaRPr lang="en-GB" sz="1500" dirty="0">
              <a:solidFill>
                <a:srgbClr val="000000"/>
              </a:solidFill>
              <a:latin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31063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69" r:id="rId12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entury Gothic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entury Gothic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entury Gothic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entury Gothic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entury Gothic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entury Gothic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entury Gothic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entury Gothic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400">
          <a:solidFill>
            <a:srgbClr val="002664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defRPr sz="2400" b="1">
          <a:solidFill>
            <a:srgbClr val="00469B"/>
          </a:solidFill>
          <a:latin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defRPr sz="2400" b="1">
          <a:solidFill>
            <a:srgbClr val="00469B"/>
          </a:solidFill>
          <a:latin typeface="Arial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defRPr sz="2400" b="1">
          <a:solidFill>
            <a:srgbClr val="00469B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defRPr sz="2400" b="1">
          <a:solidFill>
            <a:srgbClr val="00469B"/>
          </a:solidFill>
          <a:latin typeface="Arial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defRPr sz="2400" b="1">
          <a:solidFill>
            <a:srgbClr val="00469B"/>
          </a:solidFill>
          <a:latin typeface="Arial" charset="0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defRPr sz="2400" b="1">
          <a:solidFill>
            <a:srgbClr val="00469B"/>
          </a:solidFill>
          <a:latin typeface="Arial" charset="0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defRPr sz="2400" b="1">
          <a:solidFill>
            <a:srgbClr val="00469B"/>
          </a:solidFill>
          <a:latin typeface="Arial" charset="0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defRPr sz="2400" b="1">
          <a:solidFill>
            <a:srgbClr val="00469B"/>
          </a:solidFill>
          <a:latin typeface="Arial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250825" y="981075"/>
            <a:ext cx="8642350" cy="71438"/>
          </a:xfrm>
          <a:prstGeom prst="rect">
            <a:avLst/>
          </a:prstGeom>
          <a:solidFill>
            <a:srgbClr val="6666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468315" y="836613"/>
            <a:ext cx="1366837" cy="144462"/>
          </a:xfrm>
          <a:prstGeom prst="rect">
            <a:avLst/>
          </a:prstGeom>
          <a:solidFill>
            <a:srgbClr val="CC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8280400" y="6453192"/>
            <a:ext cx="863600" cy="71437"/>
          </a:xfrm>
          <a:prstGeom prst="rect">
            <a:avLst/>
          </a:prstGeom>
          <a:solidFill>
            <a:srgbClr val="CC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88917"/>
            <a:ext cx="8229600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68413"/>
            <a:ext cx="8229600" cy="485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384007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52641D3-3958-439D-A27B-AC3681F42C0C}" type="datetime1">
              <a:rPr kumimoji="1" lang="en-US" altLang="ja-JP" smtClean="0">
                <a:solidFill>
                  <a:srgbClr val="000000"/>
                </a:solidFill>
              </a:rPr>
              <a:t>1/21/2015</a:t>
            </a:fld>
            <a:endParaRPr kumimoji="1" lang="en-US" altLang="ja-JP" smtClean="0">
              <a:solidFill>
                <a:srgbClr val="000000"/>
              </a:solidFill>
            </a:endParaRPr>
          </a:p>
        </p:txBody>
      </p:sp>
      <p:sp>
        <p:nvSpPr>
          <p:cNvPr id="384008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en-US" altLang="ja-JP" smtClean="0">
              <a:solidFill>
                <a:srgbClr val="000000"/>
              </a:solidFill>
            </a:endParaRPr>
          </a:p>
        </p:txBody>
      </p:sp>
      <p:sp>
        <p:nvSpPr>
          <p:cNvPr id="384009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38175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0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27C6812-32F5-4971-92F9-7D66DCC20608}" type="slidenum">
              <a:rPr kumimoji="1" lang="en-US" altLang="ja-JP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kumimoji="1" lang="en-US" altLang="ja-JP" smtClean="0">
              <a:solidFill>
                <a:srgbClr val="000000"/>
              </a:solidFill>
            </a:endParaRPr>
          </a:p>
        </p:txBody>
      </p:sp>
      <p:sp>
        <p:nvSpPr>
          <p:cNvPr id="1034" name="Rectangle 10"/>
          <p:cNvSpPr>
            <a:spLocks noChangeArrowheads="1"/>
          </p:cNvSpPr>
          <p:nvPr/>
        </p:nvSpPr>
        <p:spPr bwMode="auto">
          <a:xfrm>
            <a:off x="8893177" y="115888"/>
            <a:ext cx="142875" cy="144462"/>
          </a:xfrm>
          <a:prstGeom prst="rect">
            <a:avLst/>
          </a:prstGeom>
          <a:solidFill>
            <a:srgbClr val="CC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1035" name="Rectangle 11"/>
          <p:cNvSpPr>
            <a:spLocks noChangeArrowheads="1"/>
          </p:cNvSpPr>
          <p:nvPr/>
        </p:nvSpPr>
        <p:spPr bwMode="auto">
          <a:xfrm>
            <a:off x="8726490" y="115888"/>
            <a:ext cx="142875" cy="144462"/>
          </a:xfrm>
          <a:prstGeom prst="rect">
            <a:avLst/>
          </a:prstGeom>
          <a:solidFill>
            <a:srgbClr val="CC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1036" name="Rectangle 12"/>
          <p:cNvSpPr>
            <a:spLocks noChangeArrowheads="1"/>
          </p:cNvSpPr>
          <p:nvPr/>
        </p:nvSpPr>
        <p:spPr bwMode="auto">
          <a:xfrm>
            <a:off x="8893177" y="280988"/>
            <a:ext cx="142875" cy="144462"/>
          </a:xfrm>
          <a:prstGeom prst="rect">
            <a:avLst/>
          </a:prstGeom>
          <a:solidFill>
            <a:srgbClr val="CC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srgbClr val="000000"/>
              </a:solidFill>
            </a:endParaRPr>
          </a:p>
        </p:txBody>
      </p:sp>
      <p:grpSp>
        <p:nvGrpSpPr>
          <p:cNvPr id="1037" name="Group 13"/>
          <p:cNvGrpSpPr>
            <a:grpSpLocks/>
          </p:cNvGrpSpPr>
          <p:nvPr/>
        </p:nvGrpSpPr>
        <p:grpSpPr bwMode="auto">
          <a:xfrm rot="10800000">
            <a:off x="85725" y="6465888"/>
            <a:ext cx="309563" cy="309562"/>
            <a:chOff x="113" y="4020"/>
            <a:chExt cx="195" cy="195"/>
          </a:xfrm>
        </p:grpSpPr>
        <p:sp>
          <p:nvSpPr>
            <p:cNvPr id="1038" name="Rectangle 14"/>
            <p:cNvSpPr>
              <a:spLocks noChangeArrowheads="1"/>
            </p:cNvSpPr>
            <p:nvPr userDrawn="1"/>
          </p:nvSpPr>
          <p:spPr bwMode="auto">
            <a:xfrm>
              <a:off x="200" y="4021"/>
              <a:ext cx="90" cy="91"/>
            </a:xfrm>
            <a:prstGeom prst="rect">
              <a:avLst/>
            </a:prstGeom>
            <a:solidFill>
              <a:srgbClr val="CC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1039" name="Rectangle 15"/>
            <p:cNvSpPr>
              <a:spLocks noChangeArrowheads="1"/>
            </p:cNvSpPr>
            <p:nvPr userDrawn="1"/>
          </p:nvSpPr>
          <p:spPr bwMode="auto">
            <a:xfrm>
              <a:off x="95" y="4021"/>
              <a:ext cx="90" cy="91"/>
            </a:xfrm>
            <a:prstGeom prst="rect">
              <a:avLst/>
            </a:prstGeom>
            <a:solidFill>
              <a:srgbClr val="CC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1040" name="Rectangle 16"/>
            <p:cNvSpPr>
              <a:spLocks noChangeArrowheads="1"/>
            </p:cNvSpPr>
            <p:nvPr userDrawn="1"/>
          </p:nvSpPr>
          <p:spPr bwMode="auto">
            <a:xfrm>
              <a:off x="200" y="4125"/>
              <a:ext cx="90" cy="91"/>
            </a:xfrm>
            <a:prstGeom prst="rect">
              <a:avLst/>
            </a:prstGeom>
            <a:solidFill>
              <a:srgbClr val="CC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154020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accent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accent2"/>
          </a:solidFill>
          <a:latin typeface="Arial" charset="0"/>
          <a:ea typeface="ＭＳ Ｐゴシック" pitchFamily="50" charset="-128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accent2"/>
          </a:solidFill>
          <a:latin typeface="Arial" charset="0"/>
          <a:ea typeface="ＭＳ Ｐゴシック" pitchFamily="50" charset="-128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accent2"/>
          </a:solidFill>
          <a:latin typeface="Arial" charset="0"/>
          <a:ea typeface="ＭＳ Ｐゴシック" pitchFamily="50" charset="-128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accent2"/>
          </a:solidFill>
          <a:latin typeface="Arial" charset="0"/>
          <a:ea typeface="ＭＳ Ｐゴシック" pitchFamily="50" charset="-128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000">
          <a:solidFill>
            <a:schemeClr val="accent2"/>
          </a:solidFill>
          <a:latin typeface="Arial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000">
          <a:solidFill>
            <a:schemeClr val="accent2"/>
          </a:solidFill>
          <a:latin typeface="Arial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000">
          <a:solidFill>
            <a:schemeClr val="accent2"/>
          </a:solidFill>
          <a:latin typeface="Arial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000">
          <a:solidFill>
            <a:schemeClr val="accent2"/>
          </a:solidFill>
          <a:latin typeface="Arial" charset="0"/>
          <a:ea typeface="ＭＳ Ｐゴシック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666699"/>
        </a:buClr>
        <a:buChar char="•"/>
        <a:defRPr kumimoji="1"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6666FF"/>
        </a:buClr>
        <a:buFont typeface="Arial" charset="0"/>
        <a:buChar char="–"/>
        <a:defRPr kumimoji="1" sz="2800">
          <a:solidFill>
            <a:srgbClr val="777777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3333CC"/>
        </a:buClr>
        <a:buChar char="•"/>
        <a:defRPr kumimoji="1" sz="2400">
          <a:solidFill>
            <a:srgbClr val="777777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533993"/>
        </a:buClr>
        <a:buFont typeface="Arial" charset="0"/>
        <a:buChar char="–"/>
        <a:defRPr kumimoji="1" sz="2000">
          <a:solidFill>
            <a:srgbClr val="777777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666699"/>
        </a:buClr>
        <a:buFont typeface="Arial" charset="0"/>
        <a:buChar char="»"/>
        <a:defRPr kumimoji="1" sz="2000">
          <a:solidFill>
            <a:srgbClr val="777777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666699"/>
        </a:buClr>
        <a:buFont typeface="Arial" charset="0"/>
        <a:buChar char="»"/>
        <a:defRPr kumimoji="1" sz="2000">
          <a:solidFill>
            <a:srgbClr val="777777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666699"/>
        </a:buClr>
        <a:buFont typeface="Arial" charset="0"/>
        <a:buChar char="»"/>
        <a:defRPr kumimoji="1" sz="2000">
          <a:solidFill>
            <a:srgbClr val="777777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666699"/>
        </a:buClr>
        <a:buFont typeface="Arial" charset="0"/>
        <a:buChar char="»"/>
        <a:defRPr kumimoji="1" sz="2000">
          <a:solidFill>
            <a:srgbClr val="777777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666699"/>
        </a:buClr>
        <a:buFont typeface="Arial" charset="0"/>
        <a:buChar char="»"/>
        <a:defRPr kumimoji="1" sz="2000">
          <a:solidFill>
            <a:srgbClr val="777777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13"/>
          <p:cNvSpPr>
            <a:spLocks noChangeArrowheads="1"/>
          </p:cNvSpPr>
          <p:nvPr/>
        </p:nvSpPr>
        <p:spPr bwMode="auto">
          <a:xfrm>
            <a:off x="4433626" y="6645325"/>
            <a:ext cx="168316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183BBE38-6613-442A-BD59-8C4355F7D04B}" type="slidenum">
              <a:rPr kumimoji="1" lang="en-US" altLang="ko-KR" sz="1000" b="1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altLang="ko-KR" sz="1000" b="1" dirty="0">
              <a:solidFill>
                <a:prstClr val="black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3076" name="Picture 4" descr="C:\Users\kiminhwan\Desktop\위성자료의 예보 및 응용기술개발\로고양식4.jp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8620"/>
            <a:ext cx="9144000" cy="116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6844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3" r:id="rId7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7AEB95-881A-40E2-B382-64D659BD686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EEEC4A-6F39-44AF-8E93-F6ECC0BB9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4871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64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76400"/>
            <a:ext cx="8229600" cy="444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B8FFC58-C510-498B-A008-F17EF0BFF13A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t>1/21/2015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dirty="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4166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fld id="{AB7CDD12-FE8D-4106-B4D7-32F5C435D54A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030" name="Title Placeholder 1"/>
          <p:cNvSpPr>
            <a:spLocks noGrp="1"/>
          </p:cNvSpPr>
          <p:nvPr>
            <p:ph type="title"/>
          </p:nvPr>
        </p:nvSpPr>
        <p:spPr bwMode="auto">
          <a:xfrm>
            <a:off x="1143000" y="274638"/>
            <a:ext cx="7086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3455889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3600" kern="1200">
          <a:solidFill>
            <a:schemeClr val="bg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6.xml"/><Relationship Id="rId6" Type="http://schemas.openxmlformats.org/officeDocument/2006/relationships/image" Target="../media/image16.png"/><Relationship Id="rId5" Type="http://schemas.openxmlformats.org/officeDocument/2006/relationships/image" Target="../media/image15.gif"/><Relationship Id="rId4" Type="http://schemas.openxmlformats.org/officeDocument/2006/relationships/image" Target="../media/image1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emf"/><Relationship Id="rId1" Type="http://schemas.openxmlformats.org/officeDocument/2006/relationships/slideLayout" Target="../slideLayouts/slideLayout30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0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0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0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4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0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4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0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cimss.ssec.wisc.edu/goes/srsor/GOES-14_SRSOR.html" TargetMode="External"/><Relationship Id="rId2" Type="http://schemas.openxmlformats.org/officeDocument/2006/relationships/hyperlink" Target="http://cimss.ssec.wisc.edu/goes/srsor2015/GOES-14_SRSOR.html" TargetMode="External"/><Relationship Id="rId1" Type="http://schemas.openxmlformats.org/officeDocument/2006/relationships/slideLayout" Target="../slideLayouts/slideLayout102.xml"/><Relationship Id="rId6" Type="http://schemas.openxmlformats.org/officeDocument/2006/relationships/image" Target="../media/image107.gif"/><Relationship Id="rId5" Type="http://schemas.openxmlformats.org/officeDocument/2006/relationships/hyperlink" Target="http://cimss.ssec.wisc.edu/goes/srsor2014/GOES-14_SRSOR.html" TargetMode="External"/><Relationship Id="rId4" Type="http://schemas.openxmlformats.org/officeDocument/2006/relationships/hyperlink" Target="http://cimss.ssec.wisc.edu/goes/srsor2013/GOES-14_SRSOR.html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2.xml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0.jpeg"/><Relationship Id="rId18" Type="http://schemas.openxmlformats.org/officeDocument/2006/relationships/image" Target="../media/image35.png"/><Relationship Id="rId26" Type="http://schemas.openxmlformats.org/officeDocument/2006/relationships/image" Target="../media/image43.jpeg"/><Relationship Id="rId39" Type="http://schemas.openxmlformats.org/officeDocument/2006/relationships/image" Target="../media/image56.jpeg"/><Relationship Id="rId21" Type="http://schemas.openxmlformats.org/officeDocument/2006/relationships/image" Target="../media/image38.png"/><Relationship Id="rId34" Type="http://schemas.openxmlformats.org/officeDocument/2006/relationships/image" Target="../media/image51.png"/><Relationship Id="rId42" Type="http://schemas.openxmlformats.org/officeDocument/2006/relationships/image" Target="../media/image59.jpeg"/><Relationship Id="rId47" Type="http://schemas.openxmlformats.org/officeDocument/2006/relationships/image" Target="../media/image64.jpeg"/><Relationship Id="rId50" Type="http://schemas.openxmlformats.org/officeDocument/2006/relationships/image" Target="../media/image67.jpeg"/><Relationship Id="rId55" Type="http://schemas.openxmlformats.org/officeDocument/2006/relationships/image" Target="../media/image72.png"/><Relationship Id="rId63" Type="http://schemas.openxmlformats.org/officeDocument/2006/relationships/image" Target="../media/image80.png"/><Relationship Id="rId68" Type="http://schemas.openxmlformats.org/officeDocument/2006/relationships/image" Target="../media/image85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3.png"/><Relationship Id="rId29" Type="http://schemas.openxmlformats.org/officeDocument/2006/relationships/image" Target="../media/image46.jpeg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24" Type="http://schemas.openxmlformats.org/officeDocument/2006/relationships/image" Target="../media/image41.png"/><Relationship Id="rId32" Type="http://schemas.openxmlformats.org/officeDocument/2006/relationships/image" Target="../media/image49.png"/><Relationship Id="rId37" Type="http://schemas.openxmlformats.org/officeDocument/2006/relationships/image" Target="../media/image54.jpeg"/><Relationship Id="rId40" Type="http://schemas.openxmlformats.org/officeDocument/2006/relationships/image" Target="../media/image57.jpeg"/><Relationship Id="rId45" Type="http://schemas.openxmlformats.org/officeDocument/2006/relationships/image" Target="../media/image62.jpeg"/><Relationship Id="rId53" Type="http://schemas.openxmlformats.org/officeDocument/2006/relationships/image" Target="../media/image70.jpeg"/><Relationship Id="rId58" Type="http://schemas.openxmlformats.org/officeDocument/2006/relationships/image" Target="../media/image75.png"/><Relationship Id="rId66" Type="http://schemas.openxmlformats.org/officeDocument/2006/relationships/image" Target="../media/image83.png"/><Relationship Id="rId5" Type="http://schemas.openxmlformats.org/officeDocument/2006/relationships/image" Target="../media/image22.png"/><Relationship Id="rId15" Type="http://schemas.openxmlformats.org/officeDocument/2006/relationships/image" Target="../media/image32.png"/><Relationship Id="rId23" Type="http://schemas.openxmlformats.org/officeDocument/2006/relationships/image" Target="../media/image40.png"/><Relationship Id="rId28" Type="http://schemas.openxmlformats.org/officeDocument/2006/relationships/image" Target="../media/image45.jpeg"/><Relationship Id="rId36" Type="http://schemas.openxmlformats.org/officeDocument/2006/relationships/image" Target="../media/image53.jpeg"/><Relationship Id="rId49" Type="http://schemas.openxmlformats.org/officeDocument/2006/relationships/image" Target="../media/image66.jpeg"/><Relationship Id="rId57" Type="http://schemas.openxmlformats.org/officeDocument/2006/relationships/image" Target="../media/image74.png"/><Relationship Id="rId61" Type="http://schemas.openxmlformats.org/officeDocument/2006/relationships/image" Target="../media/image78.png"/><Relationship Id="rId10" Type="http://schemas.openxmlformats.org/officeDocument/2006/relationships/image" Target="../media/image27.png"/><Relationship Id="rId19" Type="http://schemas.openxmlformats.org/officeDocument/2006/relationships/image" Target="../media/image36.png"/><Relationship Id="rId31" Type="http://schemas.openxmlformats.org/officeDocument/2006/relationships/image" Target="../media/image48.png"/><Relationship Id="rId44" Type="http://schemas.openxmlformats.org/officeDocument/2006/relationships/image" Target="../media/image61.png"/><Relationship Id="rId52" Type="http://schemas.openxmlformats.org/officeDocument/2006/relationships/image" Target="../media/image69.jpeg"/><Relationship Id="rId60" Type="http://schemas.openxmlformats.org/officeDocument/2006/relationships/image" Target="../media/image77.png"/><Relationship Id="rId65" Type="http://schemas.openxmlformats.org/officeDocument/2006/relationships/image" Target="../media/image82.png"/><Relationship Id="rId4" Type="http://schemas.openxmlformats.org/officeDocument/2006/relationships/image" Target="../media/image21.png"/><Relationship Id="rId9" Type="http://schemas.openxmlformats.org/officeDocument/2006/relationships/image" Target="../media/image26.jpeg"/><Relationship Id="rId14" Type="http://schemas.openxmlformats.org/officeDocument/2006/relationships/image" Target="../media/image31.jpeg"/><Relationship Id="rId22" Type="http://schemas.openxmlformats.org/officeDocument/2006/relationships/image" Target="../media/image39.png"/><Relationship Id="rId27" Type="http://schemas.openxmlformats.org/officeDocument/2006/relationships/image" Target="../media/image44.jpeg"/><Relationship Id="rId30" Type="http://schemas.openxmlformats.org/officeDocument/2006/relationships/image" Target="../media/image47.png"/><Relationship Id="rId35" Type="http://schemas.openxmlformats.org/officeDocument/2006/relationships/image" Target="../media/image52.jpeg"/><Relationship Id="rId43" Type="http://schemas.openxmlformats.org/officeDocument/2006/relationships/image" Target="../media/image60.png"/><Relationship Id="rId48" Type="http://schemas.openxmlformats.org/officeDocument/2006/relationships/image" Target="../media/image65.jpeg"/><Relationship Id="rId56" Type="http://schemas.openxmlformats.org/officeDocument/2006/relationships/image" Target="../media/image73.png"/><Relationship Id="rId64" Type="http://schemas.openxmlformats.org/officeDocument/2006/relationships/image" Target="../media/image81.png"/><Relationship Id="rId69" Type="http://schemas.openxmlformats.org/officeDocument/2006/relationships/image" Target="../media/image86.png"/><Relationship Id="rId8" Type="http://schemas.openxmlformats.org/officeDocument/2006/relationships/image" Target="../media/image25.png"/><Relationship Id="rId51" Type="http://schemas.openxmlformats.org/officeDocument/2006/relationships/image" Target="../media/image68.jpeg"/><Relationship Id="rId3" Type="http://schemas.openxmlformats.org/officeDocument/2006/relationships/image" Target="../media/image20.png"/><Relationship Id="rId12" Type="http://schemas.openxmlformats.org/officeDocument/2006/relationships/image" Target="../media/image29.jpeg"/><Relationship Id="rId17" Type="http://schemas.openxmlformats.org/officeDocument/2006/relationships/image" Target="../media/image34.png"/><Relationship Id="rId25" Type="http://schemas.openxmlformats.org/officeDocument/2006/relationships/image" Target="../media/image42.png"/><Relationship Id="rId33" Type="http://schemas.openxmlformats.org/officeDocument/2006/relationships/image" Target="../media/image50.jpeg"/><Relationship Id="rId38" Type="http://schemas.openxmlformats.org/officeDocument/2006/relationships/image" Target="../media/image55.png"/><Relationship Id="rId46" Type="http://schemas.openxmlformats.org/officeDocument/2006/relationships/image" Target="../media/image63.png"/><Relationship Id="rId59" Type="http://schemas.openxmlformats.org/officeDocument/2006/relationships/image" Target="../media/image76.png"/><Relationship Id="rId67" Type="http://schemas.openxmlformats.org/officeDocument/2006/relationships/image" Target="../media/image84.png"/><Relationship Id="rId20" Type="http://schemas.openxmlformats.org/officeDocument/2006/relationships/image" Target="../media/image37.png"/><Relationship Id="rId41" Type="http://schemas.openxmlformats.org/officeDocument/2006/relationships/image" Target="../media/image58.jpeg"/><Relationship Id="rId54" Type="http://schemas.openxmlformats.org/officeDocument/2006/relationships/image" Target="../media/image71.png"/><Relationship Id="rId62" Type="http://schemas.openxmlformats.org/officeDocument/2006/relationships/image" Target="../media/image79.png"/><Relationship Id="rId70" Type="http://schemas.openxmlformats.org/officeDocument/2006/relationships/image" Target="../media/image8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0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2"/>
          <p:cNvSpPr txBox="1">
            <a:spLocks noChangeArrowheads="1"/>
          </p:cNvSpPr>
          <p:nvPr/>
        </p:nvSpPr>
        <p:spPr bwMode="auto">
          <a:xfrm>
            <a:off x="152400" y="838200"/>
            <a:ext cx="881409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dirty="0">
                <a:solidFill>
                  <a:srgbClr val="FFFF00"/>
                </a:solidFill>
                <a:latin typeface="Arial Unicode MS" pitchFamily="34" charset="-128"/>
                <a:cs typeface="Times New Roman" pitchFamily="18" charset="0"/>
              </a:rPr>
              <a:t>Possible ABI Scan Mode Options and </a:t>
            </a:r>
            <a:r>
              <a:rPr lang="en-US" sz="4000" dirty="0" smtClean="0">
                <a:solidFill>
                  <a:srgbClr val="FFFF00"/>
                </a:solidFill>
                <a:latin typeface="Arial Unicode MS" pitchFamily="34" charset="-128"/>
                <a:cs typeface="Times New Roman" pitchFamily="18" charset="0"/>
              </a:rPr>
              <a:t>Level-2 </a:t>
            </a:r>
            <a:r>
              <a:rPr lang="en-US" sz="4000" dirty="0" smtClean="0">
                <a:solidFill>
                  <a:srgbClr val="FFFF00"/>
                </a:solidFill>
                <a:latin typeface="Arial Unicode MS" pitchFamily="34" charset="-128"/>
                <a:cs typeface="Times New Roman" pitchFamily="18" charset="0"/>
              </a:rPr>
              <a:t>Product </a:t>
            </a:r>
            <a:r>
              <a:rPr lang="en-US" sz="4000" dirty="0">
                <a:solidFill>
                  <a:srgbClr val="FFFF00"/>
                </a:solidFill>
                <a:latin typeface="Arial Unicode MS" pitchFamily="34" charset="-128"/>
                <a:cs typeface="Times New Roman" pitchFamily="18" charset="0"/>
              </a:rPr>
              <a:t>Options</a:t>
            </a:r>
          </a:p>
        </p:txBody>
      </p:sp>
      <p:sp>
        <p:nvSpPr>
          <p:cNvPr id="7171" name="Text Box 3"/>
          <p:cNvSpPr txBox="1">
            <a:spLocks noChangeArrowheads="1"/>
          </p:cNvSpPr>
          <p:nvPr/>
        </p:nvSpPr>
        <p:spPr bwMode="auto">
          <a:xfrm>
            <a:off x="304800" y="2590800"/>
            <a:ext cx="8534400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lvl="1" indent="0"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FFFFFF"/>
                </a:solidFill>
                <a:latin typeface="Arial Unicode MS" pitchFamily="34" charset="-128"/>
              </a:rPr>
              <a:t>Timothy J. </a:t>
            </a:r>
            <a:r>
              <a:rPr lang="en-US" sz="2000" b="1" dirty="0" smtClean="0">
                <a:solidFill>
                  <a:srgbClr val="FFFFFF"/>
                </a:solidFill>
                <a:latin typeface="Arial Unicode MS" pitchFamily="34" charset="-128"/>
              </a:rPr>
              <a:t>Schmit  (</a:t>
            </a:r>
            <a:r>
              <a:rPr lang="en-US" dirty="0" smtClean="0">
                <a:solidFill>
                  <a:srgbClr val="FFFFFF"/>
                </a:solidFill>
              </a:rPr>
              <a:t>tim.j.schmit@noaa.gov</a:t>
            </a:r>
            <a:r>
              <a:rPr lang="en-US" sz="2000" b="1" dirty="0" smtClean="0">
                <a:solidFill>
                  <a:srgbClr val="FFFFFF"/>
                </a:solidFill>
                <a:latin typeface="Arial Unicode MS" pitchFamily="34" charset="-128"/>
              </a:rPr>
              <a:t>)</a:t>
            </a:r>
            <a:endParaRPr lang="en-US" sz="2000" b="1" dirty="0">
              <a:solidFill>
                <a:srgbClr val="FFFFFF"/>
              </a:solidFill>
              <a:latin typeface="Arial Unicode MS" pitchFamily="34" charset="-128"/>
            </a:endParaRP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FFFF00"/>
                </a:solidFill>
                <a:latin typeface="Arial Unicode MS" pitchFamily="34" charset="-128"/>
              </a:rPr>
              <a:t>NOAA/NESDIS/</a:t>
            </a:r>
            <a:r>
              <a:rPr lang="en-US" sz="2000" b="1" dirty="0" err="1" smtClean="0">
                <a:solidFill>
                  <a:srgbClr val="FFFF00"/>
                </a:solidFill>
                <a:latin typeface="Arial Unicode MS" pitchFamily="34" charset="-128"/>
              </a:rPr>
              <a:t>StAR</a:t>
            </a:r>
            <a:r>
              <a:rPr lang="en-US" sz="2000" b="1" dirty="0" smtClean="0">
                <a:solidFill>
                  <a:srgbClr val="FFFF00"/>
                </a:solidFill>
                <a:latin typeface="Arial Unicode MS" pitchFamily="34" charset="-128"/>
              </a:rPr>
              <a:t> Advanced </a:t>
            </a:r>
            <a:r>
              <a:rPr lang="en-US" sz="2000" b="1" dirty="0">
                <a:solidFill>
                  <a:srgbClr val="FFFF00"/>
                </a:solidFill>
                <a:latin typeface="Arial Unicode MS" pitchFamily="34" charset="-128"/>
              </a:rPr>
              <a:t>Satellite Products Branch (ASPB</a:t>
            </a:r>
            <a:r>
              <a:rPr lang="en-US" sz="2000" b="1" dirty="0" smtClean="0">
                <a:solidFill>
                  <a:srgbClr val="FFFF00"/>
                </a:solidFill>
                <a:latin typeface="Arial Unicode MS" pitchFamily="34" charset="-128"/>
              </a:rPr>
              <a:t>)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 dirty="0" smtClean="0">
                <a:latin typeface="Arial Unicode MS" pitchFamily="34" charset="-128"/>
              </a:rPr>
              <a:t>W. P. </a:t>
            </a:r>
            <a:r>
              <a:rPr lang="en-US" sz="2000" b="1" dirty="0" err="1" smtClean="0">
                <a:latin typeface="Arial Unicode MS" pitchFamily="34" charset="-128"/>
              </a:rPr>
              <a:t>Menzel</a:t>
            </a:r>
            <a:r>
              <a:rPr lang="en-US" sz="2000" b="1" dirty="0" smtClean="0">
                <a:latin typeface="Arial Unicode MS" pitchFamily="34" charset="-128"/>
              </a:rPr>
              <a:t>, CIMSS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FFFF00"/>
                </a:solidFill>
                <a:latin typeface="Arial Unicode MS" pitchFamily="34" charset="-128"/>
              </a:rPr>
              <a:t>Madison, WI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prstClr val="white"/>
                </a:solidFill>
                <a:latin typeface="Arial Unicode MS" pitchFamily="34" charset="-128"/>
              </a:rPr>
              <a:t>With help from many others (Mat Gunshor, Jordan </a:t>
            </a:r>
            <a:r>
              <a:rPr lang="en-US" sz="2000" b="1" dirty="0" err="1" smtClean="0">
                <a:solidFill>
                  <a:prstClr val="white"/>
                </a:solidFill>
                <a:latin typeface="Arial Unicode MS" pitchFamily="34" charset="-128"/>
              </a:rPr>
              <a:t>Gerth</a:t>
            </a:r>
            <a:r>
              <a:rPr lang="en-US" sz="2000" b="1" dirty="0" smtClean="0">
                <a:solidFill>
                  <a:prstClr val="white"/>
                </a:solidFill>
                <a:latin typeface="Arial Unicode MS" pitchFamily="34" charset="-128"/>
              </a:rPr>
              <a:t>…)</a:t>
            </a:r>
          </a:p>
        </p:txBody>
      </p:sp>
      <p:sp>
        <p:nvSpPr>
          <p:cNvPr id="7173" name="Text Box 5"/>
          <p:cNvSpPr txBox="1">
            <a:spLocks noChangeArrowheads="1"/>
          </p:cNvSpPr>
          <p:nvPr/>
        </p:nvSpPr>
        <p:spPr bwMode="auto">
          <a:xfrm>
            <a:off x="7954963" y="6611938"/>
            <a:ext cx="884237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00">
                <a:solidFill>
                  <a:srgbClr val="000000"/>
                </a:solidFill>
                <a:latin typeface="Times New Roman" pitchFamily="18" charset="0"/>
              </a:rPr>
              <a:t>UW-Madison</a:t>
            </a:r>
            <a:endParaRPr lang="en-US" sz="8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174" name="Text Box 6"/>
          <p:cNvSpPr txBox="1">
            <a:spLocks noChangeArrowheads="1"/>
          </p:cNvSpPr>
          <p:nvPr/>
        </p:nvSpPr>
        <p:spPr bwMode="auto">
          <a:xfrm>
            <a:off x="2438400" y="5704582"/>
            <a:ext cx="48768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i="1" dirty="0" smtClean="0">
                <a:solidFill>
                  <a:srgbClr val="FFFFFF"/>
                </a:solidFill>
              </a:rPr>
              <a:t>NOAA Science Week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1600" i="1" dirty="0" smtClean="0">
              <a:solidFill>
                <a:srgbClr val="FFFFFF"/>
              </a:solidFill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i="1" dirty="0" smtClean="0">
                <a:solidFill>
                  <a:srgbClr val="FFFFFF"/>
                </a:solidFill>
              </a:rPr>
              <a:t>26-February-2015</a:t>
            </a:r>
            <a:endParaRPr lang="en-US" sz="1600" b="1" i="1" dirty="0">
              <a:solidFill>
                <a:srgbClr val="FFFFFF"/>
              </a:solidFill>
            </a:endParaRPr>
          </a:p>
        </p:txBody>
      </p:sp>
      <p:pic>
        <p:nvPicPr>
          <p:cNvPr id="7177" name="Picture 11" descr="WideBannerLeft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" y="111126"/>
            <a:ext cx="4495800" cy="590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80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EE46D947-33D2-4ECF-8A10-DB4EB13F318E}" type="slidenum">
              <a:rPr lang="en-US" smtClean="0">
                <a:solidFill>
                  <a:srgbClr val="000000"/>
                </a:solidFill>
              </a:rPr>
              <a:pPr eaLnBrk="1" hangingPunct="1"/>
              <a:t>1</a:t>
            </a:fld>
            <a:endParaRPr lang="en-US" dirty="0" smtClean="0">
              <a:solidFill>
                <a:srgbClr val="00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1000" y="66259"/>
            <a:ext cx="1041699" cy="69523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5269870"/>
            <a:ext cx="2149372" cy="158813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2090" y="5753100"/>
            <a:ext cx="1314450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013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UG-EAST-WEST-conus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9438"/>
            <a:ext cx="9144000" cy="56991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2"/>
          <p:cNvSpPr txBox="1">
            <a:spLocks/>
          </p:cNvSpPr>
          <p:nvPr/>
        </p:nvSpPr>
        <p:spPr>
          <a:xfrm>
            <a:off x="228600" y="4648200"/>
            <a:ext cx="77724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dirty="0" smtClean="0">
                <a:solidFill>
                  <a:srgbClr val="FFFF00"/>
                </a:solidFill>
              </a:rPr>
              <a:t>CONUS from East and West (PUG Volume 4 Version C)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ECD224-1A74-47C7-937F-D2AF1EDE567F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10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0854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uggested-EAST-WEST-conus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9438"/>
            <a:ext cx="9144000" cy="56991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2"/>
          <p:cNvSpPr txBox="1">
            <a:spLocks/>
          </p:cNvSpPr>
          <p:nvPr/>
        </p:nvSpPr>
        <p:spPr>
          <a:xfrm>
            <a:off x="228600" y="4648200"/>
            <a:ext cx="76962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dirty="0" smtClean="0">
                <a:solidFill>
                  <a:srgbClr val="FFFF00"/>
                </a:solidFill>
              </a:rPr>
              <a:t>CONUS from East and West (NOAT/GORWG-approved)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ECD224-1A74-47C7-937F-D2AF1EDE567F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11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2501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OES_R_137W_RES_2km_Zoomed_Proposed_CONUS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457200" y="274638"/>
            <a:ext cx="8610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prstClr val="black"/>
                </a:solidFill>
              </a:rPr>
              <a:t>ABI CONUS: </a:t>
            </a:r>
            <a:r>
              <a:rPr lang="en-US" i="1" dirty="0" smtClean="0">
                <a:solidFill>
                  <a:prstClr val="black"/>
                </a:solidFill>
              </a:rPr>
              <a:t>West</a:t>
            </a:r>
          </a:p>
          <a:p>
            <a:r>
              <a:rPr lang="en-US" dirty="0" smtClean="0">
                <a:solidFill>
                  <a:prstClr val="black"/>
                </a:solidFill>
              </a:rPr>
              <a:t>(with increasing pixel size)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A1C52-93DC-4A90-ADF1-DF20450C18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2428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OES_R_75W_RES_2km_Zoomed_Proposed_CONUS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457200" y="274638"/>
            <a:ext cx="85344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prstClr val="black"/>
                </a:solidFill>
              </a:rPr>
              <a:t>ABI CONUS: </a:t>
            </a:r>
            <a:r>
              <a:rPr lang="en-US" i="1" dirty="0" smtClean="0">
                <a:solidFill>
                  <a:prstClr val="black"/>
                </a:solidFill>
              </a:rPr>
              <a:t>East</a:t>
            </a:r>
          </a:p>
          <a:p>
            <a:r>
              <a:rPr lang="en-US" dirty="0" smtClean="0">
                <a:solidFill>
                  <a:prstClr val="black"/>
                </a:solidFill>
              </a:rPr>
              <a:t>(with increasing pixel size)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A1C52-93DC-4A90-ADF1-DF20450C18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352800" y="5754469"/>
            <a:ext cx="563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Note the northwest corner of the scan sees into space</a:t>
            </a:r>
          </a:p>
        </p:txBody>
      </p:sp>
    </p:spTree>
    <p:extLst>
      <p:ext uri="{BB962C8B-B14F-4D97-AF65-F5344CB8AC3E}">
        <p14:creationId xmlns:p14="http://schemas.microsoft.com/office/powerpoint/2010/main" val="3052523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001469" y="6412468"/>
            <a:ext cx="11801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DRAFT!!!!!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81000" y="5638800"/>
            <a:ext cx="4520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Note </a:t>
            </a:r>
            <a:r>
              <a:rPr lang="en-US" dirty="0" smtClean="0">
                <a:solidFill>
                  <a:prstClr val="black"/>
                </a:solidFill>
              </a:rPr>
              <a:t>the ‘white’ space is instrument idle time.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A1C52-93DC-4A90-ADF1-DF20450C18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/>
              <a:t>Recent</a:t>
            </a:r>
            <a:r>
              <a:rPr lang="en-US" dirty="0" smtClean="0"/>
              <a:t> Mode 3 “Time-Time” chart</a:t>
            </a:r>
            <a:endParaRPr lang="en-US" dirty="0"/>
          </a:p>
        </p:txBody>
      </p:sp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40" y="1516617"/>
            <a:ext cx="9107321" cy="3824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5203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/>
              <a:t>Baseline</a:t>
            </a:r>
            <a:r>
              <a:rPr lang="en-US" dirty="0" smtClean="0"/>
              <a:t> Time-Time Mode 4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A1C52-93DC-4A90-ADF1-DF20450C18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40" y="1516617"/>
            <a:ext cx="9107321" cy="3824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81000" y="5638800"/>
            <a:ext cx="496687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This is the Continuous Full Disk (every 5 min) mode</a:t>
            </a:r>
          </a:p>
          <a:p>
            <a:endParaRPr lang="en-US" dirty="0">
              <a:solidFill>
                <a:prstClr val="black"/>
              </a:solidFill>
            </a:endParaRPr>
          </a:p>
          <a:p>
            <a:r>
              <a:rPr lang="en-US" dirty="0" smtClean="0">
                <a:solidFill>
                  <a:prstClr val="black"/>
                </a:solidFill>
              </a:rPr>
              <a:t>This is the highest data rate. 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9686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ECD224-1A74-47C7-937F-D2AF1EDE567F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16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922338" y="66675"/>
            <a:ext cx="7021512" cy="48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bg1"/>
                </a:solidFill>
                <a:latin typeface="+mj-lt"/>
                <a:ea typeface="ＭＳ Ｐゴシック" pitchFamily="84" charset="-128"/>
                <a:cs typeface="ＭＳ Ｐゴシック" pitchFamily="84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alibri" pitchFamily="84" charset="0"/>
                <a:ea typeface="ＭＳ Ｐゴシック" pitchFamily="84" charset="-128"/>
                <a:cs typeface="ＭＳ Ｐゴシック" pitchFamily="84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alibri" pitchFamily="84" charset="0"/>
                <a:ea typeface="ＭＳ Ｐゴシック" pitchFamily="84" charset="-128"/>
                <a:cs typeface="ＭＳ Ｐゴシック" pitchFamily="84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alibri" pitchFamily="84" charset="0"/>
                <a:ea typeface="ＭＳ Ｐゴシック" pitchFamily="84" charset="-128"/>
                <a:cs typeface="ＭＳ Ｐゴシック" pitchFamily="84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alibri" pitchFamily="84" charset="0"/>
                <a:ea typeface="ＭＳ Ｐゴシック" pitchFamily="84" charset="-128"/>
                <a:cs typeface="ＭＳ Ｐゴシック" pitchFamily="84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alibri" pitchFamily="84" charset="0"/>
                <a:ea typeface="ＭＳ Ｐゴシック" pitchFamily="84" charset="-128"/>
                <a:cs typeface="ＭＳ Ｐゴシック" pitchFamily="84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alibri" pitchFamily="84" charset="0"/>
                <a:ea typeface="ＭＳ Ｐゴシック" pitchFamily="84" charset="-128"/>
                <a:cs typeface="ＭＳ Ｐゴシック" pitchFamily="84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alibri" pitchFamily="84" charset="0"/>
                <a:ea typeface="ＭＳ Ｐゴシック" pitchFamily="84" charset="-128"/>
                <a:cs typeface="ＭＳ Ｐゴシック" pitchFamily="84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alibri" pitchFamily="84" charset="0"/>
                <a:ea typeface="ＭＳ Ｐゴシック" pitchFamily="84" charset="-128"/>
                <a:cs typeface="ＭＳ Ｐゴシック" pitchFamily="84" charset="-128"/>
              </a:defRPr>
            </a:lvl9pPr>
          </a:lstStyle>
          <a:p>
            <a:r>
              <a:rPr lang="en-US" dirty="0" smtClean="0">
                <a:solidFill>
                  <a:srgbClr val="FFFF00"/>
                </a:solidFill>
                <a:latin typeface="Calibri"/>
              </a:rPr>
              <a:t>Exploratory ABI Scan Mode (draft) </a:t>
            </a:r>
            <a:endParaRPr lang="en-US" dirty="0">
              <a:solidFill>
                <a:srgbClr val="FFFF00"/>
              </a:solidFill>
              <a:latin typeface="Calibri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457200" y="947738"/>
            <a:ext cx="8534400" cy="4462462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eaLnBrk="1" hangingPunct="1">
              <a:buFontTx/>
              <a:buNone/>
              <a:defRPr/>
            </a:pPr>
            <a:r>
              <a:rPr lang="en-US" sz="2800" dirty="0" smtClean="0">
                <a:solidFill>
                  <a:srgbClr val="FFFFFF"/>
                </a:solidFill>
              </a:rPr>
              <a:t>At some point, other ABI scan </a:t>
            </a:r>
            <a:r>
              <a:rPr lang="en-US" sz="2800" dirty="0" smtClean="0">
                <a:solidFill>
                  <a:srgbClr val="FFFFFF"/>
                </a:solidFill>
              </a:rPr>
              <a:t>modes </a:t>
            </a:r>
            <a:r>
              <a:rPr lang="en-US" sz="2800" dirty="0" smtClean="0">
                <a:solidFill>
                  <a:srgbClr val="FFFFFF"/>
                </a:solidFill>
              </a:rPr>
              <a:t>could be possible. </a:t>
            </a:r>
            <a:endParaRPr lang="en-US" sz="2800" dirty="0" smtClean="0">
              <a:solidFill>
                <a:srgbClr val="FFFFFF"/>
              </a:solidFill>
            </a:endParaRPr>
          </a:p>
          <a:p>
            <a:pPr lvl="1" eaLnBrk="1" hangingPunct="1">
              <a:defRPr/>
            </a:pPr>
            <a:r>
              <a:rPr lang="en-US" sz="2000" dirty="0">
                <a:solidFill>
                  <a:srgbClr val="FFFFFF"/>
                </a:solidFill>
              </a:rPr>
              <a:t>	</a:t>
            </a:r>
            <a:r>
              <a:rPr lang="en-US" sz="2000" dirty="0" smtClean="0">
                <a:solidFill>
                  <a:srgbClr val="FFFFFF"/>
                </a:solidFill>
              </a:rPr>
              <a:t>requires </a:t>
            </a:r>
            <a:r>
              <a:rPr lang="en-US" sz="2000" dirty="0" smtClean="0">
                <a:solidFill>
                  <a:srgbClr val="FFFFFF"/>
                </a:solidFill>
              </a:rPr>
              <a:t>an upgrade to the ground system. </a:t>
            </a:r>
          </a:p>
          <a:p>
            <a:pPr lvl="1" indent="-342900" eaLnBrk="1" hangingPunct="1">
              <a:defRPr/>
            </a:pPr>
            <a:r>
              <a:rPr lang="en-US" sz="2000" dirty="0" smtClean="0">
                <a:solidFill>
                  <a:srgbClr val="FFFFFF"/>
                </a:solidFill>
              </a:rPr>
              <a:t>  ABI </a:t>
            </a:r>
            <a:r>
              <a:rPr lang="en-US" sz="2000" i="1" dirty="0">
                <a:solidFill>
                  <a:srgbClr val="FFFFFF"/>
                </a:solidFill>
              </a:rPr>
              <a:t>instrument</a:t>
            </a:r>
            <a:r>
              <a:rPr lang="en-US" sz="2000" dirty="0">
                <a:solidFill>
                  <a:srgbClr val="FFFFFF"/>
                </a:solidFill>
              </a:rPr>
              <a:t> is capable of supporting other scan modes.</a:t>
            </a:r>
          </a:p>
          <a:p>
            <a:pPr marL="0" indent="0" eaLnBrk="1" hangingPunct="1">
              <a:buFontTx/>
              <a:buNone/>
              <a:defRPr/>
            </a:pPr>
            <a:endParaRPr lang="en-US" sz="1000" dirty="0">
              <a:solidFill>
                <a:srgbClr val="FFFFFF"/>
              </a:solidFill>
            </a:endParaRPr>
          </a:p>
          <a:p>
            <a:pPr marL="0" indent="0" eaLnBrk="1" hangingPunct="1">
              <a:buFontTx/>
              <a:buNone/>
              <a:defRPr/>
            </a:pPr>
            <a:r>
              <a:rPr lang="en-US" sz="2800" dirty="0" smtClean="0">
                <a:solidFill>
                  <a:srgbClr val="FFFFFF"/>
                </a:solidFill>
              </a:rPr>
              <a:t>One </a:t>
            </a:r>
            <a:r>
              <a:rPr lang="en-US" sz="2800" dirty="0">
                <a:solidFill>
                  <a:srgbClr val="FFFFFF"/>
                </a:solidFill>
              </a:rPr>
              <a:t>option is to use the ‘white space’ of when the ABI instrument is not scanning in mode 3 (‘flex’). For example, increase to an ‘extended CONUS’ image</a:t>
            </a:r>
            <a:r>
              <a:rPr lang="en-US" sz="2800" dirty="0" smtClean="0">
                <a:solidFill>
                  <a:srgbClr val="FFFFFF"/>
                </a:solidFill>
              </a:rPr>
              <a:t>.</a:t>
            </a:r>
            <a:br>
              <a:rPr lang="en-US" sz="2800" dirty="0" smtClean="0">
                <a:solidFill>
                  <a:srgbClr val="FFFFFF"/>
                </a:solidFill>
              </a:rPr>
            </a:br>
            <a:endParaRPr lang="en-US" sz="1000" dirty="0" smtClean="0">
              <a:solidFill>
                <a:srgbClr val="FFFFFF"/>
              </a:solidFill>
            </a:endParaRPr>
          </a:p>
          <a:p>
            <a:pPr marL="0" indent="0" eaLnBrk="1" hangingPunct="1">
              <a:buFontTx/>
              <a:buNone/>
              <a:defRPr/>
            </a:pPr>
            <a:r>
              <a:rPr lang="en-US" sz="2800" dirty="0" smtClean="0">
                <a:solidFill>
                  <a:srgbClr val="FFFFFF"/>
                </a:solidFill>
              </a:rPr>
              <a:t>There </a:t>
            </a:r>
            <a:r>
              <a:rPr lang="en-US" sz="2800" dirty="0">
                <a:solidFill>
                  <a:srgbClr val="FFFFFF"/>
                </a:solidFill>
              </a:rPr>
              <a:t>are other optimized scan options as well, such as investigating a FD scan every 10 min </a:t>
            </a:r>
            <a:r>
              <a:rPr lang="en-US" sz="2800" dirty="0" smtClean="0">
                <a:solidFill>
                  <a:srgbClr val="FFFFFF"/>
                </a:solidFill>
              </a:rPr>
              <a:t>to sync </a:t>
            </a:r>
            <a:r>
              <a:rPr lang="en-US" sz="2800" dirty="0">
                <a:solidFill>
                  <a:srgbClr val="FFFFFF"/>
                </a:solidFill>
              </a:rPr>
              <a:t>with global constellation (EUMETSAT, AHI, </a:t>
            </a:r>
            <a:r>
              <a:rPr lang="en-US" sz="2800" dirty="0" smtClean="0">
                <a:solidFill>
                  <a:srgbClr val="FFFFFF"/>
                </a:solidFill>
              </a:rPr>
              <a:t>AGRI</a:t>
            </a:r>
            <a:r>
              <a:rPr lang="en-US" sz="2800" dirty="0" smtClean="0">
                <a:solidFill>
                  <a:srgbClr val="FFFFFF"/>
                </a:solidFill>
              </a:rPr>
              <a:t>, etc</a:t>
            </a:r>
            <a:r>
              <a:rPr lang="en-US" sz="2800" dirty="0" smtClean="0">
                <a:solidFill>
                  <a:srgbClr val="FFFFFF"/>
                </a:solidFill>
              </a:rPr>
              <a:t>.).</a:t>
            </a:r>
            <a:endParaRPr lang="en-US" sz="2800" dirty="0" smtClean="0">
              <a:solidFill>
                <a:srgbClr val="FFFFFF"/>
              </a:solidFill>
            </a:endParaRPr>
          </a:p>
          <a:p>
            <a:pPr marL="0" indent="0" eaLnBrk="1" hangingPunct="1">
              <a:buFontTx/>
              <a:buNone/>
              <a:defRPr/>
            </a:pPr>
            <a:endParaRPr lang="en-US" sz="1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1232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8100" y="228600"/>
            <a:ext cx="3924300" cy="1143000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ABI CONUS Sector Size</a:t>
            </a:r>
            <a:endParaRPr lang="en-US" sz="36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76200" y="1295400"/>
            <a:ext cx="3276601" cy="4525963"/>
          </a:xfrm>
        </p:spPr>
        <p:txBody>
          <a:bodyPr>
            <a:normAutofit lnSpcReduction="10000"/>
          </a:bodyPr>
          <a:lstStyle/>
          <a:p>
            <a:r>
              <a:rPr lang="en-US" sz="2400" dirty="0" smtClean="0"/>
              <a:t>Working on extending the ABI CONUS size to better address operational needs (and use time when the ABI instrument would be idle)</a:t>
            </a:r>
          </a:p>
          <a:p>
            <a:r>
              <a:rPr lang="en-US" sz="2400" dirty="0" smtClean="0"/>
              <a:t>This would need a ground system upgrade</a:t>
            </a:r>
          </a:p>
          <a:p>
            <a:r>
              <a:rPr lang="en-US" sz="2400" dirty="0" smtClean="0"/>
              <a:t>Other scan modes are being explored</a:t>
            </a:r>
            <a:endParaRPr lang="en-US" sz="24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ECD224-1A74-47C7-937F-D2AF1EDE567F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38600" y="2895600"/>
            <a:ext cx="43922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Current CONUS Sector for ABI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038600" y="5802868"/>
            <a:ext cx="4292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2400" u="sng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Proposed</a:t>
            </a:r>
            <a:r>
              <a:rPr lang="en-US" sz="2400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 CONUS Sector for ABI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50" r="8703"/>
          <a:stretch/>
        </p:blipFill>
        <p:spPr>
          <a:xfrm>
            <a:off x="4038600" y="3581400"/>
            <a:ext cx="4574908" cy="324365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50" r="8703"/>
          <a:stretch/>
        </p:blipFill>
        <p:spPr>
          <a:xfrm>
            <a:off x="4038600" y="228600"/>
            <a:ext cx="4574908" cy="3243654"/>
          </a:xfrm>
          <a:prstGeom prst="rect">
            <a:avLst/>
          </a:prstGeom>
        </p:spPr>
      </p:pic>
      <p:sp>
        <p:nvSpPr>
          <p:cNvPr id="13" name="Down Arrow 12"/>
          <p:cNvSpPr/>
          <p:nvPr/>
        </p:nvSpPr>
        <p:spPr>
          <a:xfrm>
            <a:off x="5943600" y="3124200"/>
            <a:ext cx="609600" cy="6096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257800" y="1524000"/>
            <a:ext cx="910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Mode 3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257800" y="4964668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Mode “3a”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810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37_shifted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5800" y="457200"/>
            <a:ext cx="10952321" cy="582768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3586738" y="6412468"/>
            <a:ext cx="1975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CONUS from 137W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685800" y="1676400"/>
            <a:ext cx="6705600" cy="4038600"/>
          </a:xfrm>
          <a:prstGeom prst="rect">
            <a:avLst/>
          </a:prstGeom>
          <a:noFill/>
          <a:ln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33AE8-253C-4081-9ED6-537A7F880887}" type="slidenum">
              <a:rPr lang="en-US" smtClean="0"/>
              <a:t>18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600200" y="5345668"/>
            <a:ext cx="35687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Extent of planned ABI CONUS image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8647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37_suggested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5800" y="457200"/>
            <a:ext cx="10952321" cy="582768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2590800" y="6400800"/>
            <a:ext cx="39612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>
                <a:solidFill>
                  <a:prstClr val="black"/>
                </a:solidFill>
              </a:rPr>
              <a:t>Proposed Extended</a:t>
            </a:r>
            <a:r>
              <a:rPr lang="en-US" dirty="0" smtClean="0">
                <a:solidFill>
                  <a:prstClr val="black"/>
                </a:solidFill>
              </a:rPr>
              <a:t> ‘CONUS’ from 137W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803110" y="2895600"/>
            <a:ext cx="731290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Great</a:t>
            </a:r>
          </a:p>
          <a:p>
            <a:r>
              <a:rPr lang="en-US" dirty="0" smtClean="0"/>
              <a:t>Plains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852475" y="762000"/>
            <a:ext cx="781817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Alaska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593425" y="1295400"/>
            <a:ext cx="883575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Canada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643692" y="1295400"/>
            <a:ext cx="1471108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Gulf of Alaska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702735" y="4876800"/>
            <a:ext cx="1136465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Volcanoes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685800" y="1676400"/>
            <a:ext cx="6705600" cy="4038600"/>
          </a:xfrm>
          <a:prstGeom prst="rect">
            <a:avLst/>
          </a:prstGeom>
          <a:noFill/>
          <a:ln cmpd="sng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33AE8-253C-4081-9ED6-537A7F880887}" type="slidenum">
              <a:rPr lang="en-US" smtClean="0"/>
              <a:t>19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600200" y="5345668"/>
            <a:ext cx="35687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Extent of planned ABI CONUS image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8930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-152400"/>
            <a:ext cx="7772400" cy="11430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rgbClr val="FFFF00"/>
                </a:solidFill>
              </a:rPr>
              <a:t>Outline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685800"/>
            <a:ext cx="8839200" cy="51054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dirty="0" smtClean="0">
                <a:solidFill>
                  <a:schemeClr val="bg1"/>
                </a:solidFill>
              </a:rPr>
              <a:t>Geo Global Constellation</a:t>
            </a:r>
            <a:r>
              <a:rPr lang="en-US" dirty="0">
                <a:solidFill>
                  <a:schemeClr val="bg1"/>
                </a:solidFill>
              </a:rPr>
              <a:t/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 </a:t>
            </a:r>
          </a:p>
          <a:p>
            <a:pPr eaLnBrk="1" hangingPunct="1">
              <a:lnSpc>
                <a:spcPct val="90000"/>
              </a:lnSpc>
            </a:pPr>
            <a:r>
              <a:rPr lang="en-US" dirty="0">
                <a:solidFill>
                  <a:schemeClr val="bg1"/>
                </a:solidFill>
              </a:rPr>
              <a:t>GOES-R </a:t>
            </a:r>
            <a:r>
              <a:rPr lang="en-US" dirty="0" smtClean="0">
                <a:solidFill>
                  <a:schemeClr val="bg1"/>
                </a:solidFill>
              </a:rPr>
              <a:t>ABI Rapid </a:t>
            </a:r>
            <a:r>
              <a:rPr lang="en-US" dirty="0">
                <a:solidFill>
                  <a:schemeClr val="bg1"/>
                </a:solidFill>
              </a:rPr>
              <a:t>Scans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>
                <a:solidFill>
                  <a:schemeClr val="bg1"/>
                </a:solidFill>
              </a:rPr>
              <a:t>Baseline </a:t>
            </a:r>
            <a:r>
              <a:rPr lang="en-US" dirty="0" smtClean="0">
                <a:solidFill>
                  <a:schemeClr val="bg1"/>
                </a:solidFill>
              </a:rPr>
              <a:t>and Exploratory scan </a:t>
            </a:r>
            <a:r>
              <a:rPr lang="en-US" dirty="0">
                <a:solidFill>
                  <a:schemeClr val="bg1"/>
                </a:solidFill>
              </a:rPr>
              <a:t>strategies</a:t>
            </a:r>
            <a:br>
              <a:rPr lang="en-US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en-US" dirty="0" smtClean="0">
                <a:solidFill>
                  <a:schemeClr val="bg1"/>
                </a:solidFill>
              </a:rPr>
              <a:t>ABI Level 2 Products</a:t>
            </a:r>
          </a:p>
          <a:p>
            <a:pPr eaLnBrk="1" hangingPunct="1">
              <a:lnSpc>
                <a:spcPct val="90000"/>
              </a:lnSpc>
            </a:pPr>
            <a:endParaRPr lang="en-US" dirty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en-US" dirty="0" smtClean="0">
                <a:solidFill>
                  <a:schemeClr val="bg1"/>
                </a:solidFill>
              </a:rPr>
              <a:t>GOES SRSOR</a:t>
            </a:r>
            <a:endParaRPr lang="en-US" dirty="0">
              <a:solidFill>
                <a:schemeClr val="bg1"/>
              </a:solidFill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dirty="0" smtClean="0">
                <a:solidFill>
                  <a:schemeClr val="bg1"/>
                </a:solidFill>
              </a:rPr>
              <a:t>2015</a:t>
            </a:r>
            <a:endParaRPr lang="en-US" dirty="0">
              <a:solidFill>
                <a:schemeClr val="bg1"/>
              </a:solidFill>
            </a:endParaRPr>
          </a:p>
          <a:p>
            <a:pPr lvl="1" eaLnBrk="1" hangingPunct="1">
              <a:lnSpc>
                <a:spcPct val="90000"/>
              </a:lnSpc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220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A66741DF-57BC-4793-A5BF-225B42218311}" type="slidenum">
              <a:rPr lang="en-US" smtClean="0">
                <a:solidFill>
                  <a:srgbClr val="000000"/>
                </a:solidFill>
              </a:rPr>
              <a:pPr eaLnBrk="1" hangingPunct="1"/>
              <a:t>2</a:t>
            </a:fld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7162800" y="6523038"/>
            <a:ext cx="1541463" cy="25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Lockheed Martin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1975" y="2743200"/>
            <a:ext cx="4762500" cy="268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2192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75_shifted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0600" y="457200"/>
            <a:ext cx="10952321" cy="582768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3586738" y="6400800"/>
            <a:ext cx="18588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CONUS from 75W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143000" y="1828800"/>
            <a:ext cx="6400800" cy="381000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33AE8-253C-4081-9ED6-537A7F88088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087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75_suggested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0600" y="457200"/>
            <a:ext cx="10952321" cy="582768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2741747" y="6400800"/>
            <a:ext cx="3844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>
                <a:solidFill>
                  <a:prstClr val="black"/>
                </a:solidFill>
              </a:rPr>
              <a:t>Proposed Extended</a:t>
            </a:r>
            <a:r>
              <a:rPr lang="en-US" dirty="0" smtClean="0">
                <a:solidFill>
                  <a:prstClr val="black"/>
                </a:solidFill>
              </a:rPr>
              <a:t> ‘CONUS’ from 75W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772400" y="5345668"/>
            <a:ext cx="899670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Atlantic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267200" y="1371600"/>
            <a:ext cx="883575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Canada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511735" y="5650468"/>
            <a:ext cx="1136465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Volcanoes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772400" y="2438400"/>
            <a:ext cx="899670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Atlantic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143000" y="1828800"/>
            <a:ext cx="6400800" cy="381000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33AE8-253C-4081-9ED6-537A7F88088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423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76200"/>
            <a:ext cx="8534400" cy="1143000"/>
          </a:xfrm>
        </p:spPr>
        <p:txBody>
          <a:bodyPr>
            <a:normAutofit/>
          </a:bodyPr>
          <a:lstStyle/>
          <a:p>
            <a:r>
              <a:rPr lang="en-US" i="1" dirty="0" smtClean="0"/>
              <a:t>Draft</a:t>
            </a:r>
            <a:r>
              <a:rPr lang="en-US" dirty="0" smtClean="0"/>
              <a:t> Scan Mode ”6” with </a:t>
            </a:r>
            <a:r>
              <a:rPr lang="en-US" u="sng" dirty="0" smtClean="0"/>
              <a:t>10-min</a:t>
            </a:r>
            <a:r>
              <a:rPr lang="en-US" dirty="0" smtClean="0"/>
              <a:t> FD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150433" y="6503908"/>
            <a:ext cx="8787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DRAFT</a:t>
            </a:r>
            <a:r>
              <a:rPr lang="en-US" dirty="0" smtClean="0">
                <a:solidFill>
                  <a:prstClr val="black"/>
                </a:solidFill>
              </a:rPr>
              <a:t>!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4800" y="990600"/>
            <a:ext cx="87630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>
                <a:solidFill>
                  <a:prstClr val="black"/>
                </a:solidFill>
              </a:rPr>
              <a:t>In 10-min: 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400" dirty="0" smtClean="0">
                <a:solidFill>
                  <a:prstClr val="black"/>
                </a:solidFill>
              </a:rPr>
              <a:t>1 Full Disk +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400" dirty="0" smtClean="0">
                <a:solidFill>
                  <a:prstClr val="black"/>
                </a:solidFill>
              </a:rPr>
              <a:t>2 CONUS +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400" dirty="0" smtClean="0">
                <a:solidFill>
                  <a:prstClr val="black"/>
                </a:solidFill>
              </a:rPr>
              <a:t>20 </a:t>
            </a:r>
            <a:r>
              <a:rPr lang="en-US" sz="2400" dirty="0" err="1" smtClean="0">
                <a:solidFill>
                  <a:prstClr val="black"/>
                </a:solidFill>
              </a:rPr>
              <a:t>Meso</a:t>
            </a:r>
            <a:r>
              <a:rPr lang="en-US" sz="2400" dirty="0" smtClean="0">
                <a:solidFill>
                  <a:prstClr val="black"/>
                </a:solidFill>
              </a:rPr>
              <a:t>-scale</a:t>
            </a:r>
            <a:br>
              <a:rPr lang="en-US" sz="2400" dirty="0" smtClean="0">
                <a:solidFill>
                  <a:prstClr val="black"/>
                </a:solidFill>
              </a:rPr>
            </a:br>
            <a:endParaRPr lang="en-US" sz="2400" dirty="0" smtClean="0">
              <a:solidFill>
                <a:prstClr val="black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>
                <a:solidFill>
                  <a:prstClr val="black"/>
                </a:solidFill>
              </a:rPr>
              <a:t>The 10-min Full Disk would offer synergy with other geos and improved AMVs outside of CONUS, plus still allow for </a:t>
            </a:r>
            <a:r>
              <a:rPr lang="en-US" sz="2400" dirty="0" err="1" smtClean="0">
                <a:solidFill>
                  <a:prstClr val="black"/>
                </a:solidFill>
              </a:rPr>
              <a:t>meso</a:t>
            </a:r>
            <a:r>
              <a:rPr lang="en-US" sz="2400" dirty="0" smtClean="0">
                <a:solidFill>
                  <a:prstClr val="black"/>
                </a:solidFill>
              </a:rPr>
              <a:t>-scale observations. 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2400" dirty="0">
              <a:solidFill>
                <a:prstClr val="black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>
                <a:solidFill>
                  <a:prstClr val="black"/>
                </a:solidFill>
              </a:rPr>
              <a:t>This draft mode 6 ideally could be tested during PLPT (Post Launch Products Test).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2400" dirty="0">
              <a:solidFill>
                <a:prstClr val="black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>
                <a:solidFill>
                  <a:prstClr val="black"/>
                </a:solidFill>
              </a:rPr>
              <a:t>This mode should be easier to implement at the Ground System, </a:t>
            </a:r>
            <a:r>
              <a:rPr lang="en-US" sz="2400" dirty="0" smtClean="0">
                <a:solidFill>
                  <a:prstClr val="black"/>
                </a:solidFill>
              </a:rPr>
              <a:t>sense </a:t>
            </a:r>
            <a:r>
              <a:rPr lang="en-US" sz="2400" dirty="0" smtClean="0">
                <a:solidFill>
                  <a:prstClr val="black"/>
                </a:solidFill>
              </a:rPr>
              <a:t>the scan sectors are the same size/locations as in mode 3. 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A1C52-93DC-4A90-ADF1-DF20450C18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0314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76200"/>
            <a:ext cx="8534400" cy="1143000"/>
          </a:xfrm>
        </p:spPr>
        <p:txBody>
          <a:bodyPr>
            <a:normAutofit fontScale="90000"/>
          </a:bodyPr>
          <a:lstStyle/>
          <a:p>
            <a:r>
              <a:rPr lang="en-US" i="1" dirty="0" smtClean="0"/>
              <a:t>Draft </a:t>
            </a:r>
            <a:r>
              <a:rPr lang="en-US" dirty="0"/>
              <a:t> Scan Mode </a:t>
            </a:r>
            <a:r>
              <a:rPr lang="en-US" dirty="0" smtClean="0"/>
              <a:t>”6” with </a:t>
            </a:r>
            <a:r>
              <a:rPr lang="en-US" u="sng" dirty="0" smtClean="0"/>
              <a:t>10-min</a:t>
            </a:r>
            <a:r>
              <a:rPr lang="en-US" dirty="0" smtClean="0"/>
              <a:t> FD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054167" y="6503908"/>
            <a:ext cx="31180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Time-time diagram from </a:t>
            </a:r>
            <a:r>
              <a:rPr lang="en-US" dirty="0" err="1" smtClean="0">
                <a:solidFill>
                  <a:prstClr val="black"/>
                </a:solidFill>
              </a:rPr>
              <a:t>Exelis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A1C52-93DC-4A90-ADF1-DF20450C18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98572"/>
            <a:ext cx="9144000" cy="466085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81000" y="5955268"/>
            <a:ext cx="51788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Note less ‘white space’ than scan mode 3 (flex mode)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0510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-152400"/>
            <a:ext cx="7772400" cy="11430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rgbClr val="FFFF00"/>
                </a:solidFill>
              </a:rPr>
              <a:t>Outline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685800"/>
            <a:ext cx="8839200" cy="51054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dirty="0" smtClean="0">
                <a:solidFill>
                  <a:schemeClr val="bg1"/>
                </a:solidFill>
              </a:rPr>
              <a:t>Geo Global Constellation</a:t>
            </a:r>
            <a:r>
              <a:rPr lang="en-US" dirty="0">
                <a:solidFill>
                  <a:schemeClr val="bg1"/>
                </a:solidFill>
              </a:rPr>
              <a:t/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 </a:t>
            </a:r>
          </a:p>
          <a:p>
            <a:pPr eaLnBrk="1" hangingPunct="1">
              <a:lnSpc>
                <a:spcPct val="90000"/>
              </a:lnSpc>
            </a:pPr>
            <a:r>
              <a:rPr lang="en-US" dirty="0">
                <a:solidFill>
                  <a:schemeClr val="bg1"/>
                </a:solidFill>
              </a:rPr>
              <a:t>GOES-R </a:t>
            </a:r>
            <a:r>
              <a:rPr lang="en-US" dirty="0" smtClean="0">
                <a:solidFill>
                  <a:schemeClr val="bg1"/>
                </a:solidFill>
              </a:rPr>
              <a:t>ABI Rapid </a:t>
            </a:r>
            <a:r>
              <a:rPr lang="en-US" dirty="0">
                <a:solidFill>
                  <a:schemeClr val="bg1"/>
                </a:solidFill>
              </a:rPr>
              <a:t>Scans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>
                <a:solidFill>
                  <a:schemeClr val="bg1"/>
                </a:solidFill>
              </a:rPr>
              <a:t>Baseline </a:t>
            </a:r>
            <a:r>
              <a:rPr lang="en-US" dirty="0" smtClean="0">
                <a:solidFill>
                  <a:schemeClr val="bg1"/>
                </a:solidFill>
              </a:rPr>
              <a:t>and Exploratory scan </a:t>
            </a:r>
            <a:r>
              <a:rPr lang="en-US" dirty="0">
                <a:solidFill>
                  <a:schemeClr val="bg1"/>
                </a:solidFill>
              </a:rPr>
              <a:t>strategies</a:t>
            </a:r>
            <a:br>
              <a:rPr lang="en-US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en-US" dirty="0" smtClean="0">
                <a:solidFill>
                  <a:srgbClr val="FFFF00"/>
                </a:solidFill>
              </a:rPr>
              <a:t>ABI Level 2 Products</a:t>
            </a:r>
          </a:p>
          <a:p>
            <a:pPr eaLnBrk="1" hangingPunct="1">
              <a:lnSpc>
                <a:spcPct val="90000"/>
              </a:lnSpc>
            </a:pPr>
            <a:endParaRPr lang="en-US" dirty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en-US" dirty="0" smtClean="0">
                <a:solidFill>
                  <a:schemeClr val="bg1"/>
                </a:solidFill>
              </a:rPr>
              <a:t>GOES SRSOR</a:t>
            </a:r>
            <a:endParaRPr lang="en-US" dirty="0">
              <a:solidFill>
                <a:schemeClr val="bg1"/>
              </a:solidFill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dirty="0" smtClean="0">
                <a:solidFill>
                  <a:schemeClr val="bg1"/>
                </a:solidFill>
              </a:rPr>
              <a:t>2015</a:t>
            </a:r>
            <a:endParaRPr lang="en-US" dirty="0">
              <a:solidFill>
                <a:schemeClr val="bg1"/>
              </a:solidFill>
            </a:endParaRPr>
          </a:p>
          <a:p>
            <a:pPr lvl="1" eaLnBrk="1" hangingPunct="1">
              <a:lnSpc>
                <a:spcPct val="90000"/>
              </a:lnSpc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220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A66741DF-57BC-4793-A5BF-225B42218311}" type="slidenum">
              <a:rPr lang="en-US" smtClean="0">
                <a:solidFill>
                  <a:srgbClr val="000000"/>
                </a:solidFill>
              </a:rPr>
              <a:pPr eaLnBrk="1" hangingPunct="1"/>
              <a:t>24</a:t>
            </a:fld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7162800" y="6523038"/>
            <a:ext cx="1541463" cy="25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Lockheed Martin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1975" y="2743200"/>
            <a:ext cx="4762500" cy="268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1826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26" t="14114" r="15333" b="11794"/>
          <a:stretch/>
        </p:blipFill>
        <p:spPr bwMode="auto">
          <a:xfrm>
            <a:off x="0" y="-9358"/>
            <a:ext cx="9156476" cy="6867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181600" y="6172200"/>
            <a:ext cx="39753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FF00"/>
                </a:solidFill>
              </a:rPr>
              <a:t>http://</a:t>
            </a:r>
            <a:r>
              <a:rPr lang="en-US" sz="3200" dirty="0" smtClean="0">
                <a:solidFill>
                  <a:srgbClr val="FFFF00"/>
                </a:solidFill>
              </a:rPr>
              <a:t>www.goes-r.gov</a:t>
            </a:r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ECD224-1A74-47C7-937F-D2AF1EDE567F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25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1958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9212" y="-215153"/>
            <a:ext cx="7086600" cy="1143000"/>
          </a:xfrm>
        </p:spPr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GOES-R ABI Products</a:t>
            </a:r>
            <a:endParaRPr lang="en-US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10168238"/>
              </p:ext>
            </p:extLst>
          </p:nvPr>
        </p:nvGraphicFramePr>
        <p:xfrm>
          <a:off x="1219201" y="1218341"/>
          <a:ext cx="2833066" cy="5034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33066"/>
              </a:tblGrid>
              <a:tr h="382417"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Advanced Baseline</a:t>
                      </a:r>
                      <a:r>
                        <a:rPr lang="en-US" sz="1200" b="1" baseline="0" dirty="0" smtClean="0">
                          <a:solidFill>
                            <a:schemeClr val="tx1"/>
                          </a:solidFill>
                        </a:rPr>
                        <a:t> Imager (ABI)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gradFill flip="none" rotWithShape="1">
                      <a:gsLst>
                        <a:gs pos="31000">
                          <a:srgbClr val="374D6B"/>
                        </a:gs>
                        <a:gs pos="2000">
                          <a:schemeClr val="bg2">
                            <a:lumMod val="5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</a:tr>
              <a:tr h="4651863">
                <a:tc>
                  <a:txBody>
                    <a:bodyPr/>
                    <a:lstStyle/>
                    <a:p>
                      <a:pPr>
                        <a:spcAft>
                          <a:spcPts val="200"/>
                        </a:spcAft>
                      </a:pPr>
                      <a:r>
                        <a:rPr lang="en-US" sz="1000" dirty="0" smtClean="0"/>
                        <a:t>Aerosol Detection (Including Smoke</a:t>
                      </a:r>
                      <a:r>
                        <a:rPr lang="en-US" sz="1000" baseline="0" dirty="0" smtClean="0"/>
                        <a:t> and Dust)</a:t>
                      </a:r>
                    </a:p>
                    <a:p>
                      <a:pPr>
                        <a:spcAft>
                          <a:spcPts val="200"/>
                        </a:spcAft>
                      </a:pPr>
                      <a:r>
                        <a:rPr lang="en-US" sz="1000" baseline="0" dirty="0" smtClean="0"/>
                        <a:t>Aerosol Optical Depth (AOD)</a:t>
                      </a:r>
                    </a:p>
                    <a:p>
                      <a:pPr>
                        <a:spcAft>
                          <a:spcPts val="200"/>
                        </a:spcAft>
                      </a:pPr>
                      <a:r>
                        <a:rPr lang="en-US" sz="1000" baseline="0" dirty="0" smtClean="0"/>
                        <a:t>Clear Sky Masks</a:t>
                      </a:r>
                    </a:p>
                    <a:p>
                      <a:pPr>
                        <a:spcAft>
                          <a:spcPts val="200"/>
                        </a:spcAft>
                      </a:pPr>
                      <a:r>
                        <a:rPr lang="en-US" sz="1000" baseline="0" dirty="0" smtClean="0"/>
                        <a:t>Cloud and Moisture Imagery</a:t>
                      </a:r>
                    </a:p>
                    <a:p>
                      <a:pPr>
                        <a:spcAft>
                          <a:spcPts val="200"/>
                        </a:spcAft>
                      </a:pPr>
                      <a:r>
                        <a:rPr lang="en-US" sz="1000" baseline="0" dirty="0" smtClean="0"/>
                        <a:t>Cloud Optical Depth</a:t>
                      </a:r>
                    </a:p>
                    <a:p>
                      <a:pPr>
                        <a:spcAft>
                          <a:spcPts val="200"/>
                        </a:spcAft>
                      </a:pPr>
                      <a:r>
                        <a:rPr lang="en-US" sz="1000" baseline="0" dirty="0" smtClean="0"/>
                        <a:t>Cloud Particle Size Distribution</a:t>
                      </a:r>
                    </a:p>
                    <a:p>
                      <a:pPr>
                        <a:spcAft>
                          <a:spcPts val="200"/>
                        </a:spcAft>
                      </a:pPr>
                      <a:r>
                        <a:rPr lang="en-US" sz="1000" baseline="0" dirty="0" smtClean="0"/>
                        <a:t>Cloud Top Height</a:t>
                      </a:r>
                    </a:p>
                    <a:p>
                      <a:pPr>
                        <a:spcAft>
                          <a:spcPts val="200"/>
                        </a:spcAft>
                      </a:pPr>
                      <a:r>
                        <a:rPr lang="en-US" sz="1000" baseline="0" dirty="0" smtClean="0"/>
                        <a:t>Cloud Top Phase</a:t>
                      </a:r>
                    </a:p>
                    <a:p>
                      <a:pPr>
                        <a:spcAft>
                          <a:spcPts val="200"/>
                        </a:spcAft>
                      </a:pPr>
                      <a:r>
                        <a:rPr lang="en-US" sz="1000" baseline="0" dirty="0" smtClean="0"/>
                        <a:t>Cloud Top Pressure</a:t>
                      </a:r>
                    </a:p>
                    <a:p>
                      <a:pPr>
                        <a:spcAft>
                          <a:spcPts val="200"/>
                        </a:spcAft>
                      </a:pPr>
                      <a:r>
                        <a:rPr lang="en-US" sz="1000" baseline="0" dirty="0" smtClean="0"/>
                        <a:t>Cloud Top Temperature</a:t>
                      </a:r>
                    </a:p>
                    <a:p>
                      <a:pPr>
                        <a:spcAft>
                          <a:spcPts val="200"/>
                        </a:spcAft>
                      </a:pPr>
                      <a:r>
                        <a:rPr lang="en-US" sz="1000" baseline="0" dirty="0" smtClean="0"/>
                        <a:t>Derived Motion Winds</a:t>
                      </a:r>
                    </a:p>
                    <a:p>
                      <a:pPr>
                        <a:spcAft>
                          <a:spcPts val="200"/>
                        </a:spcAft>
                      </a:pPr>
                      <a:r>
                        <a:rPr lang="en-US" sz="1000" dirty="0" smtClean="0"/>
                        <a:t>Derived Stability Indices</a:t>
                      </a:r>
                    </a:p>
                    <a:p>
                      <a:pPr>
                        <a:spcAft>
                          <a:spcPts val="200"/>
                        </a:spcAft>
                      </a:pPr>
                      <a:r>
                        <a:rPr lang="en-US" sz="1000" dirty="0" smtClean="0"/>
                        <a:t>Downward</a:t>
                      </a:r>
                      <a:r>
                        <a:rPr lang="en-US" sz="1000" baseline="0" dirty="0" smtClean="0"/>
                        <a:t> Shortwave Radiation: Surface</a:t>
                      </a:r>
                    </a:p>
                    <a:p>
                      <a:pPr>
                        <a:spcAft>
                          <a:spcPts val="200"/>
                        </a:spcAft>
                      </a:pPr>
                      <a:r>
                        <a:rPr lang="en-US" sz="1000" baseline="0" dirty="0" smtClean="0"/>
                        <a:t>Fire/Hot Spot Characterization</a:t>
                      </a:r>
                    </a:p>
                    <a:p>
                      <a:pPr>
                        <a:spcAft>
                          <a:spcPts val="200"/>
                        </a:spcAft>
                      </a:pPr>
                      <a:r>
                        <a:rPr lang="en-US" sz="1000" baseline="0" dirty="0" smtClean="0"/>
                        <a:t>Hurricane Intensity Estimation</a:t>
                      </a:r>
                    </a:p>
                    <a:p>
                      <a:pPr>
                        <a:spcAft>
                          <a:spcPts val="200"/>
                        </a:spcAft>
                      </a:pPr>
                      <a:r>
                        <a:rPr lang="en-US" sz="1000" baseline="0" dirty="0" smtClean="0"/>
                        <a:t>Land Surface Temperature (Skin)</a:t>
                      </a:r>
                    </a:p>
                    <a:p>
                      <a:pPr>
                        <a:spcAft>
                          <a:spcPts val="200"/>
                        </a:spcAft>
                      </a:pPr>
                      <a:r>
                        <a:rPr lang="en-US" sz="1000" baseline="0" dirty="0" smtClean="0"/>
                        <a:t>Legacy Vertical Moisture Profile</a:t>
                      </a:r>
                    </a:p>
                    <a:p>
                      <a:pPr>
                        <a:spcAft>
                          <a:spcPts val="200"/>
                        </a:spcAft>
                      </a:pPr>
                      <a:r>
                        <a:rPr lang="en-US" sz="1000" baseline="0" dirty="0" smtClean="0"/>
                        <a:t>Legacy Vertical Temperature Profile</a:t>
                      </a:r>
                    </a:p>
                    <a:p>
                      <a:pPr>
                        <a:spcAft>
                          <a:spcPts val="200"/>
                        </a:spcAft>
                      </a:pPr>
                      <a:r>
                        <a:rPr lang="en-US" sz="1000" baseline="0" dirty="0" smtClean="0"/>
                        <a:t>Radiances</a:t>
                      </a:r>
                    </a:p>
                    <a:p>
                      <a:pPr>
                        <a:spcAft>
                          <a:spcPts val="200"/>
                        </a:spcAft>
                      </a:pPr>
                      <a:r>
                        <a:rPr lang="en-US" sz="1000" baseline="0" dirty="0" smtClean="0"/>
                        <a:t>Rainfall Rate/QPE</a:t>
                      </a:r>
                    </a:p>
                    <a:p>
                      <a:pPr>
                        <a:spcAft>
                          <a:spcPts val="200"/>
                        </a:spcAft>
                      </a:pPr>
                      <a:r>
                        <a:rPr lang="en-US" sz="1000" baseline="0" dirty="0" smtClean="0"/>
                        <a:t>Reflected Shortwave Radiation: TOA</a:t>
                      </a:r>
                    </a:p>
                    <a:p>
                      <a:pPr>
                        <a:spcAft>
                          <a:spcPts val="200"/>
                        </a:spcAft>
                      </a:pPr>
                      <a:r>
                        <a:rPr lang="en-US" sz="1000" baseline="0" dirty="0" smtClean="0"/>
                        <a:t>Sea Surface Temperature (Skin)</a:t>
                      </a:r>
                    </a:p>
                    <a:p>
                      <a:pPr>
                        <a:spcAft>
                          <a:spcPts val="200"/>
                        </a:spcAft>
                      </a:pPr>
                      <a:r>
                        <a:rPr lang="en-US" sz="1000" baseline="0" dirty="0" smtClean="0"/>
                        <a:t>Snow Cover</a:t>
                      </a:r>
                    </a:p>
                    <a:p>
                      <a:pPr>
                        <a:spcAft>
                          <a:spcPts val="200"/>
                        </a:spcAft>
                      </a:pPr>
                      <a:r>
                        <a:rPr lang="en-US" sz="1000" baseline="0" dirty="0" smtClean="0"/>
                        <a:t>Total Precipitable Water</a:t>
                      </a:r>
                    </a:p>
                    <a:p>
                      <a:pPr>
                        <a:spcAft>
                          <a:spcPts val="200"/>
                        </a:spcAft>
                      </a:pPr>
                      <a:r>
                        <a:rPr lang="en-US" sz="1000" baseline="0" dirty="0" smtClean="0"/>
                        <a:t>Volcanic Ash: Detection and Height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2770" y="730412"/>
            <a:ext cx="54326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FFF00"/>
                </a:solidFill>
                <a:latin typeface="Arial" charset="0"/>
              </a:rPr>
              <a:t>Baseline Products</a:t>
            </a:r>
          </a:p>
        </p:txBody>
      </p:sp>
      <p:graphicFrame>
        <p:nvGraphicFramePr>
          <p:cNvPr id="8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32854737"/>
              </p:ext>
            </p:extLst>
          </p:nvPr>
        </p:nvGraphicFramePr>
        <p:xfrm>
          <a:off x="5066852" y="1218341"/>
          <a:ext cx="2646381" cy="5186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46381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Advanced Baseline</a:t>
                      </a:r>
                      <a:r>
                        <a:rPr lang="en-US" sz="1200" b="1" baseline="0" dirty="0" smtClean="0">
                          <a:solidFill>
                            <a:schemeClr val="tx1"/>
                          </a:solidFill>
                        </a:rPr>
                        <a:t> Imager (ABI)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gradFill flip="none" rotWithShape="1">
                      <a:gsLst>
                        <a:gs pos="31000">
                          <a:srgbClr val="374D6B"/>
                        </a:gs>
                        <a:gs pos="2000">
                          <a:schemeClr val="bg2">
                            <a:lumMod val="5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dirty="0" smtClean="0"/>
                        <a:t>Absorbed Shortwave Radiation:</a:t>
                      </a:r>
                      <a:r>
                        <a:rPr lang="en-US" sz="1000" baseline="0" dirty="0" smtClean="0"/>
                        <a:t> Surface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baseline="0" dirty="0" smtClean="0"/>
                        <a:t>Aerosol Particle Size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baseline="0" dirty="0" smtClean="0"/>
                        <a:t>Aircraft Icing Threat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baseline="0" dirty="0" smtClean="0"/>
                        <a:t>Cloud Ice Water Path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baseline="0" dirty="0" smtClean="0"/>
                        <a:t>Cloud Layers/Heights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baseline="0" dirty="0" smtClean="0"/>
                        <a:t>Cloud Liquid Water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baseline="0" dirty="0" smtClean="0"/>
                        <a:t>Cloud Type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baseline="0" dirty="0" smtClean="0"/>
                        <a:t>Convective Initiation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baseline="0" dirty="0" smtClean="0"/>
                        <a:t>Currents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baseline="0" dirty="0" smtClean="0"/>
                        <a:t>Currents: Offshore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baseline="0" dirty="0" smtClean="0"/>
                        <a:t>Downward Longwave Radiation: Surface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baseline="0" dirty="0" smtClean="0"/>
                        <a:t>Enhanced “V”/Overshooting Top Detection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baseline="0" dirty="0" smtClean="0"/>
                        <a:t>Flood/Standing Water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baseline="0" dirty="0" smtClean="0"/>
                        <a:t>Ice Cover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baseline="0" dirty="0" smtClean="0"/>
                        <a:t>Low Cloud and Fog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baseline="0" dirty="0" smtClean="0"/>
                        <a:t>Ozone Total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baseline="0" dirty="0" smtClean="0"/>
                        <a:t>Probability of Rainfall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baseline="0" dirty="0" smtClean="0"/>
                        <a:t>Rainfall Potential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baseline="0" dirty="0" smtClean="0"/>
                        <a:t>Sea and Lake Ice: Age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baseline="0" dirty="0" smtClean="0"/>
                        <a:t>Sea and Lake Ice: Concentration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baseline="0" dirty="0" smtClean="0"/>
                        <a:t>Sea and Lake Ice: Motion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baseline="0" dirty="0" smtClean="0"/>
                        <a:t>Snow Depth (Over Plains)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baseline="0" dirty="0" smtClean="0"/>
                        <a:t>SO</a:t>
                      </a:r>
                      <a:r>
                        <a:rPr lang="en-US" sz="1000" baseline="-25000" dirty="0" smtClean="0"/>
                        <a:t>2 </a:t>
                      </a:r>
                      <a:r>
                        <a:rPr lang="en-US" sz="1000" baseline="0" dirty="0" smtClean="0"/>
                        <a:t>Detection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baseline="0" dirty="0" smtClean="0"/>
                        <a:t>Surface Albedo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baseline="0" dirty="0" smtClean="0"/>
                        <a:t>Surface Emissivity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baseline="0" dirty="0" smtClean="0"/>
                        <a:t>Tropopause Folding Turbulence Prediction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baseline="0" dirty="0" smtClean="0"/>
                        <a:t>Upward Longwave Radiation: Surface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baseline="0" dirty="0" smtClean="0"/>
                        <a:t>Upward Longwave Radiation: TOA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baseline="0" dirty="0" smtClean="0"/>
                        <a:t>Vegetation Fraction: Green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baseline="0" dirty="0" smtClean="0"/>
                        <a:t>Vegetation Index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baseline="0" dirty="0" smtClean="0"/>
                        <a:t>Visibility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5105400" y="730412"/>
            <a:ext cx="256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FFF00"/>
                </a:solidFill>
                <a:latin typeface="Arial" charset="0"/>
              </a:rPr>
              <a:t>Future Capabilities</a:t>
            </a:r>
          </a:p>
        </p:txBody>
      </p:sp>
      <p:cxnSp>
        <p:nvCxnSpPr>
          <p:cNvPr id="11" name="Straight Connector 10"/>
          <p:cNvCxnSpPr/>
          <p:nvPr/>
        </p:nvCxnSpPr>
        <p:spPr>
          <a:xfrm flipH="1">
            <a:off x="4572000" y="1043353"/>
            <a:ext cx="5378" cy="520504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CF5EF8-31B4-4F78-B46E-860652303D3D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26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8347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ECD224-1A74-47C7-937F-D2AF1EDE567F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27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617538" y="66675"/>
            <a:ext cx="7993062" cy="48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bg1"/>
                </a:solidFill>
                <a:latin typeface="+mj-lt"/>
                <a:ea typeface="ＭＳ Ｐゴシック" pitchFamily="84" charset="-128"/>
                <a:cs typeface="ＭＳ Ｐゴシック" pitchFamily="84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alibri" pitchFamily="84" charset="0"/>
                <a:ea typeface="ＭＳ Ｐゴシック" pitchFamily="84" charset="-128"/>
                <a:cs typeface="ＭＳ Ｐゴシック" pitchFamily="84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alibri" pitchFamily="84" charset="0"/>
                <a:ea typeface="ＭＳ Ｐゴシック" pitchFamily="84" charset="-128"/>
                <a:cs typeface="ＭＳ Ｐゴシック" pitchFamily="84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alibri" pitchFamily="84" charset="0"/>
                <a:ea typeface="ＭＳ Ｐゴシック" pitchFamily="84" charset="-128"/>
                <a:cs typeface="ＭＳ Ｐゴシック" pitchFamily="84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alibri" pitchFamily="84" charset="0"/>
                <a:ea typeface="ＭＳ Ｐゴシック" pitchFamily="84" charset="-128"/>
                <a:cs typeface="ＭＳ Ｐゴシック" pitchFamily="84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alibri" pitchFamily="84" charset="0"/>
                <a:ea typeface="ＭＳ Ｐゴシック" pitchFamily="84" charset="-128"/>
                <a:cs typeface="ＭＳ Ｐゴシック" pitchFamily="84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alibri" pitchFamily="84" charset="0"/>
                <a:ea typeface="ＭＳ Ｐゴシック" pitchFamily="84" charset="-128"/>
                <a:cs typeface="ＭＳ Ｐゴシック" pitchFamily="84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alibri" pitchFamily="84" charset="0"/>
                <a:ea typeface="ＭＳ Ｐゴシック" pitchFamily="84" charset="-128"/>
                <a:cs typeface="ＭＳ Ｐゴシック" pitchFamily="84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alibri" pitchFamily="84" charset="0"/>
                <a:ea typeface="ＭＳ Ｐゴシック" pitchFamily="84" charset="-128"/>
                <a:cs typeface="ＭＳ Ｐゴシック" pitchFamily="84" charset="-128"/>
              </a:defRPr>
            </a:lvl9pPr>
          </a:lstStyle>
          <a:p>
            <a:r>
              <a:rPr lang="en-US" dirty="0" smtClean="0">
                <a:solidFill>
                  <a:srgbClr val="FFFF00"/>
                </a:solidFill>
                <a:latin typeface="Calibri"/>
              </a:rPr>
              <a:t>ABI Level 2 Product Generation (draft)</a:t>
            </a:r>
            <a:endParaRPr lang="en-US" dirty="0">
              <a:solidFill>
                <a:srgbClr val="FFFF00"/>
              </a:solidFill>
              <a:latin typeface="Calibri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457200" y="947738"/>
            <a:ext cx="8534400" cy="4462462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eaLnBrk="1" hangingPunct="1">
              <a:buFontTx/>
              <a:buNone/>
              <a:defRPr/>
            </a:pPr>
            <a:r>
              <a:rPr lang="en-US" sz="2800" dirty="0" smtClean="0">
                <a:solidFill>
                  <a:srgbClr val="FFFFFF"/>
                </a:solidFill>
              </a:rPr>
              <a:t>After the ground system has been accepted by the government, it might be a good time to consider optimizing product generation</a:t>
            </a:r>
            <a:endParaRPr lang="en-US" sz="2800" dirty="0">
              <a:solidFill>
                <a:srgbClr val="FFFFFF"/>
              </a:solidFill>
            </a:endParaRPr>
          </a:p>
          <a:p>
            <a:pPr marL="0" indent="0" eaLnBrk="1" hangingPunct="1">
              <a:buFontTx/>
              <a:buNone/>
              <a:defRPr/>
            </a:pPr>
            <a:endParaRPr lang="en-US" sz="1000" dirty="0" smtClean="0">
              <a:solidFill>
                <a:srgbClr val="FFFFFF"/>
              </a:solidFill>
            </a:endParaRPr>
          </a:p>
          <a:p>
            <a:pPr marL="0" indent="0" eaLnBrk="1" hangingPunct="1">
              <a:buFontTx/>
              <a:buNone/>
              <a:defRPr/>
            </a:pPr>
            <a:r>
              <a:rPr lang="en-US" sz="2800" dirty="0" smtClean="0">
                <a:solidFill>
                  <a:srgbClr val="FFFFFF"/>
                </a:solidFill>
              </a:rPr>
              <a:t>Ideally, full spatial resolution, coupled with reasonable temporal resolution would be done for products for a given phenomena. For example, does it make since for some cloud products to be generated at a reduced resolution?</a:t>
            </a:r>
          </a:p>
          <a:p>
            <a:pPr marL="0" indent="0" eaLnBrk="1" hangingPunct="1">
              <a:buFontTx/>
              <a:buNone/>
              <a:defRPr/>
            </a:pPr>
            <a:endParaRPr lang="en-US" sz="1000" dirty="0">
              <a:solidFill>
                <a:srgbClr val="FFFFFF"/>
              </a:solidFill>
            </a:endParaRPr>
          </a:p>
          <a:p>
            <a:pPr marL="0" indent="0" eaLnBrk="1" hangingPunct="1">
              <a:buFontTx/>
              <a:buNone/>
              <a:defRPr/>
            </a:pPr>
            <a:r>
              <a:rPr lang="en-US" sz="2800" dirty="0" smtClean="0">
                <a:solidFill>
                  <a:srgbClr val="FFFFFF"/>
                </a:solidFill>
              </a:rPr>
              <a:t>Some products could be produced less often, while some may need to be produced more often, to be consistent with other products.</a:t>
            </a:r>
            <a:endParaRPr lang="en-US" sz="2400" dirty="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5832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ECD224-1A74-47C7-937F-D2AF1EDE567F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617538" y="66675"/>
            <a:ext cx="7993062" cy="48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bg1"/>
                </a:solidFill>
                <a:latin typeface="+mj-lt"/>
                <a:ea typeface="ＭＳ Ｐゴシック" pitchFamily="84" charset="-128"/>
                <a:cs typeface="ＭＳ Ｐゴシック" pitchFamily="84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alibri" pitchFamily="84" charset="0"/>
                <a:ea typeface="ＭＳ Ｐゴシック" pitchFamily="84" charset="-128"/>
                <a:cs typeface="ＭＳ Ｐゴシック" pitchFamily="84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alibri" pitchFamily="84" charset="0"/>
                <a:ea typeface="ＭＳ Ｐゴシック" pitchFamily="84" charset="-128"/>
                <a:cs typeface="ＭＳ Ｐゴシック" pitchFamily="84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alibri" pitchFamily="84" charset="0"/>
                <a:ea typeface="ＭＳ Ｐゴシック" pitchFamily="84" charset="-128"/>
                <a:cs typeface="ＭＳ Ｐゴシック" pitchFamily="84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alibri" pitchFamily="84" charset="0"/>
                <a:ea typeface="ＭＳ Ｐゴシック" pitchFamily="84" charset="-128"/>
                <a:cs typeface="ＭＳ Ｐゴシック" pitchFamily="84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alibri" pitchFamily="84" charset="0"/>
                <a:ea typeface="ＭＳ Ｐゴシック" pitchFamily="84" charset="-128"/>
                <a:cs typeface="ＭＳ Ｐゴシック" pitchFamily="84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alibri" pitchFamily="84" charset="0"/>
                <a:ea typeface="ＭＳ Ｐゴシック" pitchFamily="84" charset="-128"/>
                <a:cs typeface="ＭＳ Ｐゴシック" pitchFamily="84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alibri" pitchFamily="84" charset="0"/>
                <a:ea typeface="ＭＳ Ｐゴシック" pitchFamily="84" charset="-128"/>
                <a:cs typeface="ＭＳ Ｐゴシック" pitchFamily="84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alibri" pitchFamily="84" charset="0"/>
                <a:ea typeface="ＭＳ Ｐゴシック" pitchFamily="84" charset="-128"/>
                <a:cs typeface="ＭＳ Ｐゴシック" pitchFamily="84" charset="-128"/>
              </a:defRPr>
            </a:lvl9pPr>
          </a:lstStyle>
          <a:p>
            <a:r>
              <a:rPr lang="en-US" dirty="0" smtClean="0">
                <a:solidFill>
                  <a:srgbClr val="FFFF00"/>
                </a:solidFill>
                <a:latin typeface="Calibri"/>
              </a:rPr>
              <a:t>ABI Level 2 Product Generation (draft)</a:t>
            </a:r>
            <a:endParaRPr lang="en-US" dirty="0">
              <a:solidFill>
                <a:srgbClr val="FFFF00"/>
              </a:solidFill>
              <a:latin typeface="Calibri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228600" y="838200"/>
            <a:ext cx="8839200" cy="4462462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eaLnBrk="1" hangingPunct="1">
              <a:buFontTx/>
              <a:buNone/>
              <a:defRPr/>
            </a:pPr>
            <a:r>
              <a:rPr lang="en-US" sz="2800" dirty="0" smtClean="0">
                <a:solidFill>
                  <a:srgbClr val="FFFFFF"/>
                </a:solidFill>
              </a:rPr>
              <a:t>Consider re-visiting product generation, working with key stakeholders. This would be based on bringing a consistency by type/phenomena to product generation.</a:t>
            </a:r>
          </a:p>
          <a:p>
            <a:pPr marL="0" indent="0" eaLnBrk="1" hangingPunct="1">
              <a:buFontTx/>
              <a:buNone/>
              <a:defRPr/>
            </a:pPr>
            <a:endParaRPr lang="en-US" sz="2800" dirty="0">
              <a:solidFill>
                <a:srgbClr val="FFFFFF"/>
              </a:solidFill>
            </a:endParaRPr>
          </a:p>
          <a:p>
            <a:pPr marL="0" indent="0" eaLnBrk="1" hangingPunct="1">
              <a:buFontTx/>
              <a:buNone/>
              <a:defRPr/>
            </a:pPr>
            <a:r>
              <a:rPr lang="en-US" sz="2800" dirty="0" smtClean="0">
                <a:solidFill>
                  <a:srgbClr val="FFFFFF"/>
                </a:solidFill>
              </a:rPr>
              <a:t>For example, </a:t>
            </a:r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en-US" sz="2200" dirty="0" smtClean="0">
                <a:solidFill>
                  <a:srgbClr val="FFFFFF"/>
                </a:solidFill>
              </a:rPr>
              <a:t>5min CONUS aerosol optical depth, but15min aerosol detection?</a:t>
            </a:r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en-US" sz="2200" dirty="0" smtClean="0">
                <a:solidFill>
                  <a:srgbClr val="FFFFFF"/>
                </a:solidFill>
              </a:rPr>
              <a:t>Only 15min for volcanic ash? </a:t>
            </a:r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en-US" sz="2200" dirty="0" smtClean="0">
                <a:solidFill>
                  <a:srgbClr val="FFFFFF"/>
                </a:solidFill>
              </a:rPr>
              <a:t>Cloud top phase at 2km, but cloud top height at 10km (CONUS)?</a:t>
            </a:r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en-US" sz="2200" dirty="0" smtClean="0">
                <a:solidFill>
                  <a:srgbClr val="FFFFFF"/>
                </a:solidFill>
              </a:rPr>
              <a:t>No </a:t>
            </a:r>
            <a:r>
              <a:rPr lang="en-US" sz="2200" dirty="0" err="1" smtClean="0">
                <a:solidFill>
                  <a:srgbClr val="FFFFFF"/>
                </a:solidFill>
              </a:rPr>
              <a:t>mesoscale</a:t>
            </a:r>
            <a:r>
              <a:rPr lang="en-US" sz="2200" dirty="0" smtClean="0">
                <a:solidFill>
                  <a:srgbClr val="FFFFFF"/>
                </a:solidFill>
              </a:rPr>
              <a:t> fire </a:t>
            </a:r>
            <a:r>
              <a:rPr lang="en-US" sz="2200" dirty="0" smtClean="0">
                <a:solidFill>
                  <a:srgbClr val="FFFFFF"/>
                </a:solidFill>
              </a:rPr>
              <a:t>detection?</a:t>
            </a:r>
            <a:endParaRPr lang="en-US" sz="2200" dirty="0" smtClean="0">
              <a:solidFill>
                <a:srgbClr val="FFFFFF"/>
              </a:solidFill>
            </a:endParaRPr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en-US" sz="2200" dirty="0" smtClean="0">
                <a:solidFill>
                  <a:srgbClr val="FFFFFF"/>
                </a:solidFill>
              </a:rPr>
              <a:t>60min land surface temperature from the </a:t>
            </a:r>
            <a:r>
              <a:rPr lang="en-US" sz="2200" dirty="0" err="1" smtClean="0">
                <a:solidFill>
                  <a:srgbClr val="FFFFFF"/>
                </a:solidFill>
              </a:rPr>
              <a:t>mesoscale</a:t>
            </a:r>
            <a:r>
              <a:rPr lang="en-US" sz="2200" dirty="0" smtClean="0">
                <a:solidFill>
                  <a:srgbClr val="FFFFFF"/>
                </a:solidFill>
              </a:rPr>
              <a:t> sector?</a:t>
            </a:r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en-US" sz="2200" dirty="0">
                <a:solidFill>
                  <a:srgbClr val="FFFFFF"/>
                </a:solidFill>
              </a:rPr>
              <a:t>60min </a:t>
            </a:r>
            <a:r>
              <a:rPr lang="en-US" sz="2200" dirty="0" smtClean="0">
                <a:solidFill>
                  <a:srgbClr val="FFFFFF"/>
                </a:solidFill>
              </a:rPr>
              <a:t>snow cover from </a:t>
            </a:r>
            <a:r>
              <a:rPr lang="en-US" sz="2200" dirty="0">
                <a:solidFill>
                  <a:srgbClr val="FFFFFF"/>
                </a:solidFill>
              </a:rPr>
              <a:t>the </a:t>
            </a:r>
            <a:r>
              <a:rPr lang="en-US" sz="2200" dirty="0" err="1">
                <a:solidFill>
                  <a:srgbClr val="FFFFFF"/>
                </a:solidFill>
              </a:rPr>
              <a:t>mesoscale</a:t>
            </a:r>
            <a:r>
              <a:rPr lang="en-US" sz="2200" dirty="0">
                <a:solidFill>
                  <a:srgbClr val="FFFFFF"/>
                </a:solidFill>
              </a:rPr>
              <a:t> sector</a:t>
            </a:r>
            <a:r>
              <a:rPr lang="en-US" sz="2200" dirty="0" smtClean="0">
                <a:solidFill>
                  <a:srgbClr val="FFFFFF"/>
                </a:solidFill>
              </a:rPr>
              <a:t>? (which must be embedded in the 60min full disk)</a:t>
            </a:r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en-US" sz="2200" dirty="0" smtClean="0">
                <a:solidFill>
                  <a:srgbClr val="FFFFFF"/>
                </a:solidFill>
              </a:rPr>
              <a:t>etc</a:t>
            </a:r>
            <a:r>
              <a:rPr lang="en-US" sz="2200" dirty="0" smtClean="0">
                <a:solidFill>
                  <a:srgbClr val="FFFFFF"/>
                </a:solidFill>
              </a:rPr>
              <a:t>.</a:t>
            </a:r>
            <a:endParaRPr lang="en-US" sz="2200" dirty="0">
              <a:solidFill>
                <a:srgbClr val="FFFFFF"/>
              </a:solidFill>
            </a:endParaRPr>
          </a:p>
          <a:p>
            <a:pPr eaLnBrk="1" hangingPunct="1">
              <a:buFont typeface="Arial" pitchFamily="34" charset="0"/>
              <a:buChar char="•"/>
              <a:defRPr/>
            </a:pPr>
            <a:endParaRPr lang="en-US" sz="2000" dirty="0" smtClean="0">
              <a:solidFill>
                <a:srgbClr val="FFFFFF"/>
              </a:solidFill>
            </a:endParaRPr>
          </a:p>
          <a:p>
            <a:pPr eaLnBrk="1" hangingPunct="1">
              <a:buFont typeface="Arial" pitchFamily="34" charset="0"/>
              <a:buChar char="•"/>
              <a:defRPr/>
            </a:pPr>
            <a:endParaRPr lang="en-US" sz="2000" dirty="0" smtClean="0">
              <a:solidFill>
                <a:srgbClr val="FFFFFF"/>
              </a:solidFill>
            </a:endParaRPr>
          </a:p>
          <a:p>
            <a:pPr eaLnBrk="1" hangingPunct="1">
              <a:defRPr/>
            </a:pPr>
            <a:endParaRPr lang="en-US" sz="2400" dirty="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5040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ECD224-1A74-47C7-937F-D2AF1EDE567F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102873" y="228600"/>
            <a:ext cx="2993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F&amp;PS (Proposed only that!)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8200"/>
            <a:ext cx="9144000" cy="5326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54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133350"/>
            <a:ext cx="8686800" cy="1466850"/>
          </a:xfrm>
        </p:spPr>
        <p:txBody>
          <a:bodyPr>
            <a:normAutofit fontScale="90000"/>
          </a:bodyPr>
          <a:lstStyle/>
          <a:p>
            <a:r>
              <a:rPr lang="en-US" sz="4000" b="1" dirty="0" smtClean="0"/>
              <a:t>Next </a:t>
            </a:r>
            <a:r>
              <a:rPr lang="en-US" sz="4000" b="1" dirty="0" smtClean="0"/>
              <a:t>Generation </a:t>
            </a:r>
            <a:r>
              <a:rPr lang="en-US" sz="4000" b="1" dirty="0" smtClean="0"/>
              <a:t>Geo Imagers</a:t>
            </a: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>(</a:t>
            </a:r>
            <a:r>
              <a:rPr lang="en-US" sz="4000" dirty="0" smtClean="0"/>
              <a:t>multispectral (&gt;11), on the order of 1km resolution, </a:t>
            </a:r>
            <a:r>
              <a:rPr lang="en-US" sz="4000" dirty="0" smtClean="0"/>
              <a:t>~10 min FD)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1828800"/>
            <a:ext cx="7086600" cy="4724400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en-US" dirty="0" smtClean="0">
                <a:solidFill>
                  <a:schemeClr val="tx1"/>
                </a:solidFill>
              </a:rPr>
              <a:t>2002 – SEVIRI (MSG</a:t>
            </a:r>
            <a:r>
              <a:rPr lang="en-US" dirty="0" smtClean="0">
                <a:solidFill>
                  <a:schemeClr val="tx1"/>
                </a:solidFill>
              </a:rPr>
              <a:t>) </a:t>
            </a:r>
            <a:r>
              <a:rPr lang="en-US" i="1" dirty="0" smtClean="0">
                <a:solidFill>
                  <a:schemeClr val="tx1"/>
                </a:solidFill>
              </a:rPr>
              <a:t>Europe</a:t>
            </a:r>
            <a:endParaRPr lang="en-US" i="1" dirty="0" smtClean="0">
              <a:solidFill>
                <a:schemeClr val="tx1"/>
              </a:solidFill>
            </a:endParaRPr>
          </a:p>
          <a:p>
            <a:pPr algn="l"/>
            <a:r>
              <a:rPr lang="en-US" dirty="0" smtClean="0">
                <a:solidFill>
                  <a:schemeClr val="tx1"/>
                </a:solidFill>
              </a:rPr>
              <a:t>2014 – AHI (Himawari-8</a:t>
            </a:r>
            <a:r>
              <a:rPr lang="en-US" dirty="0" smtClean="0">
                <a:solidFill>
                  <a:schemeClr val="tx1"/>
                </a:solidFill>
              </a:rPr>
              <a:t>) </a:t>
            </a:r>
            <a:r>
              <a:rPr lang="en-US" i="1" dirty="0" smtClean="0">
                <a:solidFill>
                  <a:schemeClr val="tx1"/>
                </a:solidFill>
              </a:rPr>
              <a:t>Japan</a:t>
            </a:r>
            <a:endParaRPr lang="en-US" i="1" dirty="0" smtClean="0">
              <a:solidFill>
                <a:schemeClr val="tx1"/>
              </a:solidFill>
            </a:endParaRPr>
          </a:p>
          <a:p>
            <a:pPr algn="l"/>
            <a:r>
              <a:rPr lang="en-US" dirty="0" smtClean="0">
                <a:solidFill>
                  <a:schemeClr val="tx1"/>
                </a:solidFill>
              </a:rPr>
              <a:t>2016 </a:t>
            </a:r>
            <a:r>
              <a:rPr lang="en-US" dirty="0" smtClean="0">
                <a:solidFill>
                  <a:schemeClr val="tx1"/>
                </a:solidFill>
              </a:rPr>
              <a:t>– ABI (GOES-R</a:t>
            </a:r>
            <a:r>
              <a:rPr lang="en-US" dirty="0" smtClean="0">
                <a:solidFill>
                  <a:schemeClr val="tx1"/>
                </a:solidFill>
              </a:rPr>
              <a:t>) </a:t>
            </a:r>
            <a:r>
              <a:rPr lang="en-US" i="1" dirty="0" smtClean="0">
                <a:solidFill>
                  <a:schemeClr val="tx1"/>
                </a:solidFill>
              </a:rPr>
              <a:t>USA</a:t>
            </a:r>
            <a:endParaRPr lang="en-US" i="1" dirty="0" smtClean="0">
              <a:solidFill>
                <a:schemeClr val="tx1"/>
              </a:solidFill>
            </a:endParaRPr>
          </a:p>
          <a:p>
            <a:pPr algn="l"/>
            <a:r>
              <a:rPr lang="en-US" dirty="0" smtClean="0">
                <a:solidFill>
                  <a:schemeClr val="tx1"/>
                </a:solidFill>
              </a:rPr>
              <a:t>2016 – AGRI (FY4</a:t>
            </a:r>
            <a:r>
              <a:rPr lang="en-US" dirty="0" smtClean="0">
                <a:solidFill>
                  <a:schemeClr val="tx1"/>
                </a:solidFill>
              </a:rPr>
              <a:t>) </a:t>
            </a:r>
            <a:r>
              <a:rPr lang="en-US" i="1" dirty="0" smtClean="0">
                <a:solidFill>
                  <a:schemeClr val="tx1"/>
                </a:solidFill>
              </a:rPr>
              <a:t>China</a:t>
            </a:r>
          </a:p>
          <a:p>
            <a:pPr algn="l"/>
            <a:r>
              <a:rPr lang="en-US" dirty="0">
                <a:solidFill>
                  <a:schemeClr val="tx1"/>
                </a:solidFill>
              </a:rPr>
              <a:t>2017 – MSU-GS (Electro-L</a:t>
            </a:r>
            <a:r>
              <a:rPr lang="en-US" dirty="0" smtClean="0">
                <a:solidFill>
                  <a:schemeClr val="tx1"/>
                </a:solidFill>
              </a:rPr>
              <a:t>) </a:t>
            </a:r>
            <a:r>
              <a:rPr lang="en-US" i="1" dirty="0" smtClean="0">
                <a:solidFill>
                  <a:schemeClr val="tx1"/>
                </a:solidFill>
              </a:rPr>
              <a:t>Russia</a:t>
            </a:r>
            <a:endParaRPr lang="en-US" i="1" dirty="0">
              <a:solidFill>
                <a:schemeClr val="tx1"/>
              </a:solidFill>
            </a:endParaRPr>
          </a:p>
          <a:p>
            <a:pPr algn="l"/>
            <a:r>
              <a:rPr lang="en-US" dirty="0">
                <a:solidFill>
                  <a:schemeClr val="tx1"/>
                </a:solidFill>
              </a:rPr>
              <a:t>201? – ARCTICA (</a:t>
            </a:r>
            <a:r>
              <a:rPr lang="en-US" dirty="0" err="1">
                <a:solidFill>
                  <a:schemeClr val="tx1"/>
                </a:solidFill>
              </a:rPr>
              <a:t>Molniya</a:t>
            </a:r>
            <a:r>
              <a:rPr lang="en-US" dirty="0">
                <a:solidFill>
                  <a:schemeClr val="tx1"/>
                </a:solidFill>
              </a:rPr>
              <a:t>) 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i="1" dirty="0" smtClean="0">
                <a:solidFill>
                  <a:schemeClr val="tx1"/>
                </a:solidFill>
              </a:rPr>
              <a:t>Russia</a:t>
            </a:r>
            <a:endParaRPr lang="en-US" i="1" dirty="0">
              <a:solidFill>
                <a:schemeClr val="tx1"/>
              </a:solidFill>
            </a:endParaRPr>
          </a:p>
          <a:p>
            <a:pPr algn="l"/>
            <a:r>
              <a:rPr lang="en-US" dirty="0" smtClean="0">
                <a:solidFill>
                  <a:schemeClr val="tx1"/>
                </a:solidFill>
              </a:rPr>
              <a:t>2018 </a:t>
            </a:r>
            <a:r>
              <a:rPr lang="en-US" dirty="0" smtClean="0">
                <a:solidFill>
                  <a:schemeClr val="tx1"/>
                </a:solidFill>
              </a:rPr>
              <a:t>– AMI (KOMPSAT-2A</a:t>
            </a:r>
            <a:r>
              <a:rPr lang="en-US" dirty="0" smtClean="0">
                <a:solidFill>
                  <a:schemeClr val="tx1"/>
                </a:solidFill>
              </a:rPr>
              <a:t>) </a:t>
            </a:r>
            <a:r>
              <a:rPr lang="en-US" i="1" dirty="0" smtClean="0">
                <a:solidFill>
                  <a:schemeClr val="tx1"/>
                </a:solidFill>
              </a:rPr>
              <a:t>Korea</a:t>
            </a:r>
            <a:endParaRPr lang="en-US" i="1" dirty="0" smtClean="0">
              <a:solidFill>
                <a:schemeClr val="tx1"/>
              </a:solidFill>
            </a:endParaRPr>
          </a:p>
          <a:p>
            <a:pPr algn="l"/>
            <a:r>
              <a:rPr lang="en-US" dirty="0" smtClean="0">
                <a:solidFill>
                  <a:schemeClr val="tx1"/>
                </a:solidFill>
              </a:rPr>
              <a:t>2019 – FCI (MTG</a:t>
            </a:r>
            <a:r>
              <a:rPr lang="en-US" dirty="0" smtClean="0">
                <a:solidFill>
                  <a:schemeClr val="tx1"/>
                </a:solidFill>
              </a:rPr>
              <a:t>) </a:t>
            </a:r>
            <a:r>
              <a:rPr lang="en-US" i="1" dirty="0" smtClean="0">
                <a:solidFill>
                  <a:schemeClr val="tx1"/>
                </a:solidFill>
              </a:rPr>
              <a:t>Europe</a:t>
            </a:r>
          </a:p>
          <a:p>
            <a:pPr algn="l"/>
            <a:r>
              <a:rPr lang="en-US" i="1" dirty="0" smtClean="0">
                <a:solidFill>
                  <a:schemeClr val="tx1"/>
                </a:solidFill>
              </a:rPr>
              <a:t>202? </a:t>
            </a:r>
            <a:r>
              <a:rPr lang="en-US" dirty="0">
                <a:solidFill>
                  <a:schemeClr val="tx1"/>
                </a:solidFill>
              </a:rPr>
              <a:t>– </a:t>
            </a:r>
            <a:r>
              <a:rPr lang="en-US" dirty="0" smtClean="0">
                <a:solidFill>
                  <a:schemeClr val="tx1"/>
                </a:solidFill>
              </a:rPr>
              <a:t>anticipated ‘geo-like’ PCW. Canada</a:t>
            </a:r>
            <a:endParaRPr lang="en-US" i="1" dirty="0" smtClean="0">
              <a:solidFill>
                <a:schemeClr val="tx1"/>
              </a:solidFill>
            </a:endParaRPr>
          </a:p>
          <a:p>
            <a:pPr algn="l"/>
            <a:endParaRPr lang="en-US" dirty="0">
              <a:solidFill>
                <a:schemeClr val="tx1"/>
              </a:solidFill>
            </a:endParaRPr>
          </a:p>
          <a:p>
            <a:pPr algn="l"/>
            <a:endParaRPr lang="en-US" dirty="0" smtClean="0"/>
          </a:p>
          <a:p>
            <a:pPr algn="l"/>
            <a:endParaRPr lang="en-US" dirty="0" smtClean="0"/>
          </a:p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EC4A-6F39-44AF-8E93-F6ECC0BB9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2628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ECD224-1A74-47C7-937F-D2AF1EDE567F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30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16" y="76200"/>
            <a:ext cx="8726084" cy="662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617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-152400"/>
            <a:ext cx="7772400" cy="11430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rgbClr val="FFFF00"/>
                </a:solidFill>
              </a:rPr>
              <a:t>Outline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685800"/>
            <a:ext cx="8839200" cy="51054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dirty="0" smtClean="0">
                <a:solidFill>
                  <a:schemeClr val="bg1"/>
                </a:solidFill>
              </a:rPr>
              <a:t>Geo Global Constellation</a:t>
            </a:r>
            <a:r>
              <a:rPr lang="en-US" dirty="0">
                <a:solidFill>
                  <a:schemeClr val="bg1"/>
                </a:solidFill>
              </a:rPr>
              <a:t/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 </a:t>
            </a:r>
          </a:p>
          <a:p>
            <a:pPr eaLnBrk="1" hangingPunct="1">
              <a:lnSpc>
                <a:spcPct val="90000"/>
              </a:lnSpc>
            </a:pPr>
            <a:r>
              <a:rPr lang="en-US" dirty="0">
                <a:solidFill>
                  <a:schemeClr val="bg1"/>
                </a:solidFill>
              </a:rPr>
              <a:t>GOES-R </a:t>
            </a:r>
            <a:r>
              <a:rPr lang="en-US" dirty="0" smtClean="0">
                <a:solidFill>
                  <a:schemeClr val="bg1"/>
                </a:solidFill>
              </a:rPr>
              <a:t>ABI Rapid </a:t>
            </a:r>
            <a:r>
              <a:rPr lang="en-US" dirty="0">
                <a:solidFill>
                  <a:schemeClr val="bg1"/>
                </a:solidFill>
              </a:rPr>
              <a:t>Scans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>
                <a:solidFill>
                  <a:schemeClr val="bg1"/>
                </a:solidFill>
              </a:rPr>
              <a:t>Baseline </a:t>
            </a:r>
            <a:r>
              <a:rPr lang="en-US" dirty="0" smtClean="0">
                <a:solidFill>
                  <a:schemeClr val="bg1"/>
                </a:solidFill>
              </a:rPr>
              <a:t>and Exploratory scan </a:t>
            </a:r>
            <a:r>
              <a:rPr lang="en-US" dirty="0">
                <a:solidFill>
                  <a:schemeClr val="bg1"/>
                </a:solidFill>
              </a:rPr>
              <a:t>strategies</a:t>
            </a:r>
            <a:br>
              <a:rPr lang="en-US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en-US" dirty="0" smtClean="0">
                <a:solidFill>
                  <a:schemeClr val="bg1"/>
                </a:solidFill>
              </a:rPr>
              <a:t>ABI Level 2 Products</a:t>
            </a:r>
          </a:p>
          <a:p>
            <a:pPr eaLnBrk="1" hangingPunct="1">
              <a:lnSpc>
                <a:spcPct val="90000"/>
              </a:lnSpc>
            </a:pPr>
            <a:endParaRPr lang="en-US" dirty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en-US" dirty="0" smtClean="0">
                <a:solidFill>
                  <a:srgbClr val="FFFF00"/>
                </a:solidFill>
              </a:rPr>
              <a:t>GOES SRSOR</a:t>
            </a:r>
            <a:endParaRPr lang="en-US" dirty="0">
              <a:solidFill>
                <a:srgbClr val="FFFF00"/>
              </a:solidFill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dirty="0" smtClean="0">
                <a:solidFill>
                  <a:srgbClr val="FFFF00"/>
                </a:solidFill>
              </a:rPr>
              <a:t>2015</a:t>
            </a:r>
            <a:endParaRPr lang="en-US" dirty="0">
              <a:solidFill>
                <a:srgbClr val="FFFF00"/>
              </a:solidFill>
            </a:endParaRPr>
          </a:p>
          <a:p>
            <a:pPr lvl="1" eaLnBrk="1" hangingPunct="1">
              <a:lnSpc>
                <a:spcPct val="90000"/>
              </a:lnSpc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220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A66741DF-57BC-4793-A5BF-225B42218311}" type="slidenum">
              <a:rPr lang="en-US" smtClean="0">
                <a:solidFill>
                  <a:srgbClr val="000000"/>
                </a:solidFill>
              </a:rPr>
              <a:pPr eaLnBrk="1" hangingPunct="1"/>
              <a:t>31</a:t>
            </a:fld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7162800" y="6523038"/>
            <a:ext cx="1541463" cy="25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Lockheed Martin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1975" y="2743200"/>
            <a:ext cx="4762500" cy="268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735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>
            <a:normAutofit/>
          </a:bodyPr>
          <a:lstStyle/>
          <a:p>
            <a:r>
              <a:rPr lang="en-US" sz="2700" b="1" dirty="0" smtClean="0">
                <a:solidFill>
                  <a:srgbClr val="FFFF00"/>
                </a:solidFill>
              </a:rPr>
              <a:t>GOES-14 </a:t>
            </a:r>
            <a:r>
              <a:rPr lang="en-US" sz="2700" b="1" dirty="0">
                <a:solidFill>
                  <a:srgbClr val="FFFF00"/>
                </a:solidFill>
              </a:rPr>
              <a:t>Super Rapid Scan Operations to Prepare for </a:t>
            </a:r>
            <a:r>
              <a:rPr lang="en-US" sz="2700" b="1" dirty="0" smtClean="0">
                <a:solidFill>
                  <a:srgbClr val="FFFF00"/>
                </a:solidFill>
              </a:rPr>
              <a:t>GOES-R (SRSOR)</a:t>
            </a:r>
            <a:endParaRPr lang="en-US" sz="1800" b="1" dirty="0">
              <a:solidFill>
                <a:srgbClr val="FFFF00"/>
              </a:solidFill>
            </a:endParaRPr>
          </a:p>
        </p:txBody>
      </p:sp>
      <p:sp>
        <p:nvSpPr>
          <p:cNvPr id="13" name="Content Placeholder 12"/>
          <p:cNvSpPr>
            <a:spLocks noGrp="1"/>
          </p:cNvSpPr>
          <p:nvPr>
            <p:ph sz="half" idx="1"/>
          </p:nvPr>
        </p:nvSpPr>
        <p:spPr>
          <a:xfrm>
            <a:off x="152400" y="990600"/>
            <a:ext cx="4495800" cy="5112385"/>
          </a:xfrm>
        </p:spPr>
        <p:txBody>
          <a:bodyPr>
            <a:noAutofit/>
          </a:bodyPr>
          <a:lstStyle/>
          <a:p>
            <a:pPr marL="0" indent="0">
              <a:buNone/>
              <a:defRPr/>
            </a:pPr>
            <a:r>
              <a:rPr lang="en-US" sz="2000" dirty="0" smtClean="0">
                <a:solidFill>
                  <a:schemeClr val="bg1"/>
                </a:solidFill>
              </a:rPr>
              <a:t>SRSOR plans for 2015 </a:t>
            </a:r>
            <a:r>
              <a:rPr lang="en-US" sz="2000" dirty="0">
                <a:solidFill>
                  <a:schemeClr val="bg1"/>
                </a:solidFill>
              </a:rPr>
              <a:t>include May </a:t>
            </a:r>
            <a:r>
              <a:rPr lang="en-US" sz="2000" dirty="0" smtClean="0">
                <a:solidFill>
                  <a:schemeClr val="bg1"/>
                </a:solidFill>
              </a:rPr>
              <a:t>18-June </a:t>
            </a:r>
            <a:r>
              <a:rPr lang="en-US" sz="2000" dirty="0">
                <a:solidFill>
                  <a:schemeClr val="bg1"/>
                </a:solidFill>
              </a:rPr>
              <a:t>12, and August </a:t>
            </a:r>
            <a:r>
              <a:rPr lang="en-US" sz="2000" dirty="0" smtClean="0">
                <a:solidFill>
                  <a:schemeClr val="bg1"/>
                </a:solidFill>
              </a:rPr>
              <a:t>10-22: </a:t>
            </a:r>
          </a:p>
          <a:p>
            <a:pPr marL="457200" lvl="1" indent="0">
              <a:buNone/>
              <a:defRPr/>
            </a:pPr>
            <a:r>
              <a:rPr lang="en-US" sz="1400" dirty="0">
                <a:solidFill>
                  <a:schemeClr val="bg1"/>
                </a:solidFill>
                <a:hlinkClick r:id="rId2"/>
              </a:rPr>
              <a:t>http://</a:t>
            </a:r>
            <a:r>
              <a:rPr lang="en-US" sz="1400" dirty="0" smtClean="0">
                <a:solidFill>
                  <a:schemeClr val="bg1"/>
                </a:solidFill>
                <a:hlinkClick r:id="rId2"/>
              </a:rPr>
              <a:t>cimss.ssec.wisc.edu/goes/srsor2015/GOES-14_SRSOR.html</a:t>
            </a:r>
            <a:endParaRPr lang="en-US" sz="1400" dirty="0" smtClean="0">
              <a:solidFill>
                <a:schemeClr val="bg1"/>
              </a:solidFill>
            </a:endParaRPr>
          </a:p>
          <a:p>
            <a:pPr marL="457200" lvl="1" indent="0">
              <a:buNone/>
              <a:defRPr/>
            </a:pPr>
            <a:endParaRPr lang="en-US" sz="1000" dirty="0">
              <a:solidFill>
                <a:schemeClr val="bg1"/>
              </a:solidFill>
            </a:endParaRPr>
          </a:p>
          <a:p>
            <a:pPr marL="0" lvl="1" indent="0">
              <a:buNone/>
              <a:defRPr/>
            </a:pPr>
            <a:r>
              <a:rPr lang="en-US" sz="2000" dirty="0" smtClean="0">
                <a:solidFill>
                  <a:schemeClr val="bg1"/>
                </a:solidFill>
              </a:rPr>
              <a:t>Data during parts of 2012 (Hurricane Sandy, convection), 2013 (CA Rim Fire, convection) and 2014 (Hurricane Marie, convection): </a:t>
            </a:r>
            <a:endParaRPr lang="en-US" sz="2000" dirty="0">
              <a:solidFill>
                <a:schemeClr val="bg1"/>
              </a:solidFill>
            </a:endParaRPr>
          </a:p>
          <a:p>
            <a:pPr marL="457200" lvl="1" indent="0">
              <a:lnSpc>
                <a:spcPct val="95000"/>
              </a:lnSpc>
              <a:buNone/>
              <a:defRPr/>
            </a:pPr>
            <a:r>
              <a:rPr lang="en-US" sz="1400" i="1" dirty="0" smtClean="0">
                <a:solidFill>
                  <a:schemeClr val="bg1"/>
                </a:solidFill>
                <a:hlinkClick r:id="rId3"/>
              </a:rPr>
              <a:t>http://cimss.ssec.wisc.edu/goes/srsor/GOES-14_SRSOR.html</a:t>
            </a:r>
            <a:r>
              <a:rPr lang="en-US" sz="1400" i="1" dirty="0" smtClean="0">
                <a:solidFill>
                  <a:schemeClr val="bg1"/>
                </a:solidFill>
              </a:rPr>
              <a:t> </a:t>
            </a:r>
          </a:p>
          <a:p>
            <a:pPr marL="457200" lvl="1" indent="0">
              <a:lnSpc>
                <a:spcPct val="95000"/>
              </a:lnSpc>
              <a:buNone/>
              <a:defRPr/>
            </a:pPr>
            <a:r>
              <a:rPr lang="en-US" sz="1400" i="1" dirty="0" smtClean="0">
                <a:solidFill>
                  <a:schemeClr val="bg1"/>
                </a:solidFill>
                <a:hlinkClick r:id="rId4"/>
              </a:rPr>
              <a:t>http</a:t>
            </a:r>
            <a:r>
              <a:rPr lang="en-US" sz="1400" i="1" dirty="0">
                <a:solidFill>
                  <a:schemeClr val="bg1"/>
                </a:solidFill>
                <a:hlinkClick r:id="rId4"/>
              </a:rPr>
              <a:t>://</a:t>
            </a:r>
            <a:r>
              <a:rPr lang="en-US" sz="1400" i="1" dirty="0" smtClean="0">
                <a:solidFill>
                  <a:schemeClr val="bg1"/>
                </a:solidFill>
                <a:hlinkClick r:id="rId4"/>
              </a:rPr>
              <a:t>cimss.ssec.wisc.edu/goes/srsor2013/GOES-14_SRSOR.html</a:t>
            </a:r>
            <a:endParaRPr lang="en-US" sz="1400" i="1" dirty="0" smtClean="0">
              <a:solidFill>
                <a:schemeClr val="bg1"/>
              </a:solidFill>
            </a:endParaRPr>
          </a:p>
          <a:p>
            <a:pPr marL="457200" lvl="1" indent="0">
              <a:lnSpc>
                <a:spcPct val="95000"/>
              </a:lnSpc>
              <a:buNone/>
              <a:defRPr/>
            </a:pPr>
            <a:r>
              <a:rPr lang="en-US" sz="1400" i="1" dirty="0">
                <a:solidFill>
                  <a:schemeClr val="bg1"/>
                </a:solidFill>
                <a:hlinkClick r:id="rId5"/>
              </a:rPr>
              <a:t>http://</a:t>
            </a:r>
            <a:r>
              <a:rPr lang="en-US" sz="1400" i="1" dirty="0" smtClean="0">
                <a:solidFill>
                  <a:schemeClr val="bg1"/>
                </a:solidFill>
                <a:hlinkClick r:id="rId5"/>
              </a:rPr>
              <a:t>cimss.ssec.wisc.edu/goes/srsor2014/GOES-14_SRSOR.html</a:t>
            </a:r>
            <a:r>
              <a:rPr lang="en-US" sz="2000" i="1" dirty="0" smtClean="0">
                <a:solidFill>
                  <a:schemeClr val="bg1"/>
                </a:solidFill>
              </a:rPr>
              <a:t/>
            </a:r>
            <a:br>
              <a:rPr lang="en-US" sz="2000" i="1" dirty="0" smtClean="0">
                <a:solidFill>
                  <a:schemeClr val="bg1"/>
                </a:solidFill>
              </a:rPr>
            </a:br>
            <a:endParaRPr lang="en-US" sz="1000" i="1" dirty="0">
              <a:solidFill>
                <a:schemeClr val="bg1"/>
              </a:solidFill>
            </a:endParaRPr>
          </a:p>
          <a:p>
            <a:pPr marL="0" indent="0">
              <a:lnSpc>
                <a:spcPct val="95000"/>
              </a:lnSpc>
              <a:buNone/>
              <a:defRPr/>
            </a:pPr>
            <a:r>
              <a:rPr lang="en-US" sz="2000" dirty="0">
                <a:solidFill>
                  <a:schemeClr val="bg1"/>
                </a:solidFill>
              </a:rPr>
              <a:t>GOES-14 provided very unique data and offered a glimpse into the possibilities that will be provided by the ABI on GOES-R in one minute </a:t>
            </a:r>
            <a:r>
              <a:rPr lang="en-US" sz="2000" dirty="0" err="1">
                <a:solidFill>
                  <a:schemeClr val="bg1"/>
                </a:solidFill>
              </a:rPr>
              <a:t>mesoscale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smtClean="0">
                <a:solidFill>
                  <a:schemeClr val="bg1"/>
                </a:solidFill>
              </a:rPr>
              <a:t>imagery</a:t>
            </a:r>
            <a:br>
              <a:rPr lang="en-US" sz="2000" dirty="0" smtClean="0">
                <a:solidFill>
                  <a:schemeClr val="bg1"/>
                </a:solidFill>
              </a:rPr>
            </a:b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8BF32-6F5A-422F-A146-B65F2B98D5BA}" type="slidenum">
              <a:rPr lang="en-US" smtClean="0">
                <a:solidFill>
                  <a:srgbClr val="000000"/>
                </a:solidFill>
              </a:rPr>
              <a:pPr/>
              <a:t>32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724400" y="5943600"/>
            <a:ext cx="4876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FFFF"/>
                </a:solidFill>
              </a:rPr>
              <a:t>GOES-14 visible image showing rapid convective development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1600200"/>
            <a:ext cx="4343400" cy="4343400"/>
          </a:xfrm>
        </p:spPr>
      </p:pic>
    </p:spTree>
    <p:extLst>
      <p:ext uri="{BB962C8B-B14F-4D97-AF65-F5344CB8AC3E}">
        <p14:creationId xmlns:p14="http://schemas.microsoft.com/office/powerpoint/2010/main" val="3047595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4" name="Picture 3" descr="zoom7"/>
          <p:cNvPicPr>
            <a:picLocks noChangeAspect="1" noChangeArrowheads="1"/>
          </p:cNvPicPr>
          <p:nvPr/>
        </p:nvPicPr>
        <p:blipFill>
          <a:blip r:embed="rId3" cstate="print">
            <a:lum bright="40000" contrast="40000"/>
          </a:blip>
          <a:srcRect/>
          <a:stretch>
            <a:fillRect/>
          </a:stretch>
        </p:blipFill>
        <p:spPr bwMode="auto">
          <a:xfrm>
            <a:off x="52755" y="961925"/>
            <a:ext cx="4676043" cy="505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35" name="Rectangle 4"/>
          <p:cNvSpPr>
            <a:spLocks noChangeArrowheads="1"/>
          </p:cNvSpPr>
          <p:nvPr/>
        </p:nvSpPr>
        <p:spPr bwMode="auto">
          <a:xfrm>
            <a:off x="55462" y="960438"/>
            <a:ext cx="4662509" cy="5050540"/>
          </a:xfrm>
          <a:prstGeom prst="rect">
            <a:avLst/>
          </a:prstGeom>
          <a:noFill/>
          <a:ln w="38100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500">
              <a:solidFill>
                <a:srgbClr val="000000"/>
              </a:solidFill>
              <a:latin typeface="Helvetica" pitchFamily="34" charset="0"/>
            </a:endParaRPr>
          </a:p>
        </p:txBody>
      </p:sp>
      <p:sp>
        <p:nvSpPr>
          <p:cNvPr id="30736" name="Rectangle 5"/>
          <p:cNvSpPr>
            <a:spLocks noChangeArrowheads="1"/>
          </p:cNvSpPr>
          <p:nvPr/>
        </p:nvSpPr>
        <p:spPr bwMode="auto">
          <a:xfrm>
            <a:off x="55462" y="990600"/>
            <a:ext cx="4670629" cy="1707308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500">
              <a:solidFill>
                <a:srgbClr val="000000"/>
              </a:solidFill>
              <a:latin typeface="Helvetica" pitchFamily="34" charset="0"/>
            </a:endParaRPr>
          </a:p>
        </p:txBody>
      </p:sp>
      <p:sp>
        <p:nvSpPr>
          <p:cNvPr id="14342" name="Text Box 15"/>
          <p:cNvSpPr txBox="1">
            <a:spLocks noChangeArrowheads="1"/>
          </p:cNvSpPr>
          <p:nvPr/>
        </p:nvSpPr>
        <p:spPr bwMode="auto">
          <a:xfrm>
            <a:off x="4991101" y="1454150"/>
            <a:ext cx="3988777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400" dirty="0">
                <a:solidFill>
                  <a:srgbClr val="002664"/>
                </a:solidFill>
              </a:rPr>
              <a:t>MTG FCI outbids MSG SEVIRI observations on cloud, aerosol, moisture and fire: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400" dirty="0">
                <a:solidFill>
                  <a:srgbClr val="002664"/>
                </a:solidFill>
              </a:rPr>
              <a:t>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GB" sz="2400" dirty="0">
                <a:solidFill>
                  <a:srgbClr val="002664"/>
                </a:solidFill>
              </a:rPr>
              <a:t>  by adding new channels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400" dirty="0">
                <a:solidFill>
                  <a:srgbClr val="002664"/>
                </a:solidFill>
              </a:rPr>
              <a:t>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GB" sz="2400" dirty="0">
                <a:solidFill>
                  <a:srgbClr val="002664"/>
                </a:solidFill>
              </a:rPr>
              <a:t>  by improving temporal-,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400" dirty="0">
                <a:solidFill>
                  <a:srgbClr val="002664"/>
                </a:solidFill>
              </a:rPr>
              <a:t>   spatial-, and radiometric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400" dirty="0">
                <a:solidFill>
                  <a:srgbClr val="002664"/>
                </a:solidFill>
              </a:rPr>
              <a:t>   resolution </a:t>
            </a:r>
          </a:p>
        </p:txBody>
      </p:sp>
      <p:sp>
        <p:nvSpPr>
          <p:cNvPr id="30725" name="Rectangle 17"/>
          <p:cNvSpPr>
            <a:spLocks noChangeArrowheads="1"/>
          </p:cNvSpPr>
          <p:nvPr/>
        </p:nvSpPr>
        <p:spPr bwMode="auto">
          <a:xfrm>
            <a:off x="590010" y="1733490"/>
            <a:ext cx="357662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>
                <a:solidFill>
                  <a:srgbClr val="FFFF00"/>
                </a:solidFill>
                <a:latin typeface="Helvetica" pitchFamily="34" charset="0"/>
              </a:rPr>
              <a:t>High-Resolution Fast Imagery</a:t>
            </a:r>
          </a:p>
        </p:txBody>
      </p:sp>
      <p:sp>
        <p:nvSpPr>
          <p:cNvPr id="30726" name="Rectangle 18"/>
          <p:cNvSpPr>
            <a:spLocks noChangeArrowheads="1"/>
          </p:cNvSpPr>
          <p:nvPr/>
        </p:nvSpPr>
        <p:spPr bwMode="auto">
          <a:xfrm>
            <a:off x="321293" y="4092714"/>
            <a:ext cx="422102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>
                <a:solidFill>
                  <a:srgbClr val="FF3300"/>
                </a:solidFill>
                <a:latin typeface="Helvetica" pitchFamily="34" charset="0"/>
              </a:rPr>
              <a:t>a Full-Disk High-Spectral-resolution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>
                <a:solidFill>
                  <a:srgbClr val="FF3300"/>
                </a:solidFill>
                <a:latin typeface="Helvetica" pitchFamily="34" charset="0"/>
              </a:rPr>
              <a:t>Imagery (FDHSI)</a:t>
            </a:r>
          </a:p>
        </p:txBody>
      </p:sp>
      <p:sp>
        <p:nvSpPr>
          <p:cNvPr id="30727" name="Title 1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From MSG-SEVIRI to MTG-FCI</a:t>
            </a:r>
          </a:p>
        </p:txBody>
      </p:sp>
      <p:grpSp>
        <p:nvGrpSpPr>
          <p:cNvPr id="17" name="Group 6"/>
          <p:cNvGrpSpPr>
            <a:grpSpLocks/>
          </p:cNvGrpSpPr>
          <p:nvPr/>
        </p:nvGrpSpPr>
        <p:grpSpPr bwMode="auto">
          <a:xfrm>
            <a:off x="5048250" y="5302888"/>
            <a:ext cx="4095750" cy="1006475"/>
            <a:chOff x="3330" y="860"/>
            <a:chExt cx="2580" cy="634"/>
          </a:xfrm>
        </p:grpSpPr>
        <p:sp>
          <p:nvSpPr>
            <p:cNvPr id="18" name="Rectangle 7"/>
            <p:cNvSpPr>
              <a:spLocks noChangeArrowheads="1"/>
            </p:cNvSpPr>
            <p:nvPr/>
          </p:nvSpPr>
          <p:spPr bwMode="auto">
            <a:xfrm>
              <a:off x="4398" y="861"/>
              <a:ext cx="1422" cy="633"/>
            </a:xfrm>
            <a:prstGeom prst="rect">
              <a:avLst/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9" name="Rectangle 8"/>
            <p:cNvSpPr>
              <a:spLocks noChangeArrowheads="1"/>
            </p:cNvSpPr>
            <p:nvPr/>
          </p:nvSpPr>
          <p:spPr bwMode="auto">
            <a:xfrm>
              <a:off x="3345" y="1089"/>
              <a:ext cx="1053" cy="405"/>
            </a:xfrm>
            <a:prstGeom prst="rect">
              <a:avLst/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0" name="Text Box 9"/>
            <p:cNvSpPr txBox="1">
              <a:spLocks noChangeArrowheads="1"/>
            </p:cNvSpPr>
            <p:nvPr/>
          </p:nvSpPr>
          <p:spPr bwMode="auto">
            <a:xfrm>
              <a:off x="3330" y="862"/>
              <a:ext cx="2580" cy="6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140000"/>
                </a:lnSpc>
              </a:pPr>
              <a:r>
                <a:rPr lang="en-GB" sz="1400" dirty="0">
                  <a:solidFill>
                    <a:srgbClr val="3333CC"/>
                  </a:solidFill>
                </a:rPr>
                <a:t>	                Coverage	Repeat cycle </a:t>
              </a:r>
              <a:r>
                <a:rPr lang="en-GB" sz="1400" dirty="0">
                  <a:solidFill>
                    <a:srgbClr val="FF3300"/>
                  </a:solidFill>
                </a:rPr>
                <a:t>FDHSI</a:t>
              </a:r>
              <a:r>
                <a:rPr lang="en-GB" sz="1400" dirty="0">
                  <a:solidFill>
                    <a:srgbClr val="3333CC"/>
                  </a:solidFill>
                </a:rPr>
                <a:t> mission           18</a:t>
              </a:r>
              <a:r>
                <a:rPr lang="en-GB" sz="1400" baseline="30000" dirty="0">
                  <a:solidFill>
                    <a:srgbClr val="3333CC"/>
                  </a:solidFill>
                </a:rPr>
                <a:t>o</a:t>
              </a:r>
              <a:r>
                <a:rPr lang="en-GB" sz="1400" dirty="0">
                  <a:solidFill>
                    <a:srgbClr val="3333CC"/>
                  </a:solidFill>
                </a:rPr>
                <a:t>x18</a:t>
              </a:r>
              <a:r>
                <a:rPr lang="en-GB" sz="1400" baseline="30000" dirty="0">
                  <a:solidFill>
                    <a:srgbClr val="3333CC"/>
                  </a:solidFill>
                </a:rPr>
                <a:t>o</a:t>
              </a:r>
              <a:r>
                <a:rPr lang="en-GB" sz="1400" dirty="0">
                  <a:solidFill>
                    <a:srgbClr val="3333CC"/>
                  </a:solidFill>
                </a:rPr>
                <a:t> 	     10 min               </a:t>
              </a:r>
            </a:p>
            <a:p>
              <a:pPr>
                <a:lnSpc>
                  <a:spcPct val="140000"/>
                </a:lnSpc>
              </a:pPr>
              <a:r>
                <a:rPr lang="en-GB" sz="1400" dirty="0">
                  <a:solidFill>
                    <a:srgbClr val="FFFF00"/>
                  </a:solidFill>
                </a:rPr>
                <a:t>HRFI</a:t>
              </a:r>
              <a:r>
                <a:rPr lang="en-GB" sz="1400" dirty="0">
                  <a:solidFill>
                    <a:srgbClr val="3333CC"/>
                  </a:solidFill>
                </a:rPr>
                <a:t>    mission 	1/4 FD</a:t>
              </a:r>
              <a:r>
                <a:rPr lang="en-GB" sz="1400" baseline="30000" dirty="0">
                  <a:solidFill>
                    <a:srgbClr val="3333CC"/>
                  </a:solidFill>
                </a:rPr>
                <a:t> </a:t>
              </a:r>
              <a:r>
                <a:rPr lang="en-GB" sz="1400" dirty="0">
                  <a:solidFill>
                    <a:srgbClr val="3333CC"/>
                  </a:solidFill>
                </a:rPr>
                <a:t>	  2.5 min</a:t>
              </a:r>
            </a:p>
          </p:txBody>
        </p:sp>
        <p:sp>
          <p:nvSpPr>
            <p:cNvPr id="21" name="Line 10"/>
            <p:cNvSpPr>
              <a:spLocks noChangeShapeType="1"/>
            </p:cNvSpPr>
            <p:nvPr/>
          </p:nvSpPr>
          <p:spPr bwMode="auto">
            <a:xfrm>
              <a:off x="4400" y="860"/>
              <a:ext cx="0" cy="6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22" name="Line 11"/>
            <p:cNvSpPr>
              <a:spLocks noChangeShapeType="1"/>
            </p:cNvSpPr>
            <p:nvPr/>
          </p:nvSpPr>
          <p:spPr bwMode="auto">
            <a:xfrm>
              <a:off x="5072" y="860"/>
              <a:ext cx="0" cy="6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23" name="Line 12"/>
            <p:cNvSpPr>
              <a:spLocks noChangeShapeType="1"/>
            </p:cNvSpPr>
            <p:nvPr/>
          </p:nvSpPr>
          <p:spPr bwMode="auto">
            <a:xfrm>
              <a:off x="4400" y="1088"/>
              <a:ext cx="141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6023307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12128" y="207964"/>
            <a:ext cx="8295542" cy="669925"/>
          </a:xfrm>
        </p:spPr>
        <p:txBody>
          <a:bodyPr/>
          <a:lstStyle/>
          <a:p>
            <a:pPr algn="ctr"/>
            <a:r>
              <a:rPr lang="en-GB" altLang="en-US" smtClean="0"/>
              <a:t>MTG Provides a Total of Five Missions</a:t>
            </a:r>
          </a:p>
        </p:txBody>
      </p:sp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0" y="952501"/>
            <a:ext cx="9144000" cy="5307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625475" indent="-625475" eaLnBrk="0" hangingPunct="0">
              <a:lnSpc>
                <a:spcPct val="85000"/>
              </a:lnSpc>
              <a:spcBef>
                <a:spcPct val="50000"/>
              </a:spcBef>
              <a:spcAft>
                <a:spcPts val="1200"/>
              </a:spcAft>
              <a:buFont typeface="Wingdings" pitchFamily="2" charset="2"/>
              <a:buNone/>
              <a:defRPr/>
            </a:pPr>
            <a:r>
              <a:rPr lang="en-GB" sz="1600" dirty="0">
                <a:solidFill>
                  <a:schemeClr val="tx1">
                    <a:lumMod val="75000"/>
                  </a:schemeClr>
                </a:solidFill>
                <a:latin typeface="Arial" pitchFamily="34" charset="0"/>
              </a:rPr>
              <a:t>          </a:t>
            </a:r>
            <a:r>
              <a:rPr lang="en-GB" sz="1800" dirty="0">
                <a:solidFill>
                  <a:schemeClr val="tx1">
                    <a:lumMod val="75000"/>
                  </a:schemeClr>
                </a:solidFill>
                <a:latin typeface="Arial" pitchFamily="34" charset="0"/>
              </a:rPr>
              <a:t>FCI - </a:t>
            </a:r>
            <a:r>
              <a:rPr lang="en-GB" sz="1800" b="1" dirty="0">
                <a:solidFill>
                  <a:schemeClr val="tx1">
                    <a:lumMod val="75000"/>
                  </a:schemeClr>
                </a:solidFill>
                <a:latin typeface="Arial" pitchFamily="34" charset="0"/>
              </a:rPr>
              <a:t>Full Disk </a:t>
            </a:r>
            <a:r>
              <a:rPr lang="en-GB" sz="1800" dirty="0">
                <a:solidFill>
                  <a:schemeClr val="tx1">
                    <a:lumMod val="75000"/>
                  </a:schemeClr>
                </a:solidFill>
                <a:latin typeface="Arial" pitchFamily="34" charset="0"/>
              </a:rPr>
              <a:t>Scan Service (FCI-FDSS), global scales (Full Disk)                                              RC = </a:t>
            </a:r>
            <a:r>
              <a:rPr lang="en-GB" sz="1800" b="1" dirty="0">
                <a:solidFill>
                  <a:schemeClr val="tx1">
                    <a:lumMod val="75000"/>
                  </a:schemeClr>
                </a:solidFill>
                <a:latin typeface="Arial" pitchFamily="34" charset="0"/>
              </a:rPr>
              <a:t>10 min</a:t>
            </a:r>
            <a:r>
              <a:rPr lang="en-GB" sz="1800" dirty="0">
                <a:solidFill>
                  <a:schemeClr val="tx1">
                    <a:lumMod val="75000"/>
                  </a:schemeClr>
                </a:solidFill>
                <a:latin typeface="Arial" pitchFamily="34" charset="0"/>
              </a:rPr>
              <a:t>, with 16 channels at spatial resolution of  1 km  (8 solar channels)          						   and  2 km  (8 thermal channels)</a:t>
            </a:r>
          </a:p>
          <a:p>
            <a:pPr marL="625475" indent="-625475" eaLnBrk="0" hangingPunct="0">
              <a:spcBef>
                <a:spcPct val="50000"/>
              </a:spcBef>
              <a:spcAft>
                <a:spcPts val="1200"/>
              </a:spcAft>
              <a:buFont typeface="Wingdings" pitchFamily="2" charset="2"/>
              <a:buNone/>
              <a:defRPr/>
            </a:pPr>
            <a:r>
              <a:rPr lang="en-GB" sz="1800" dirty="0">
                <a:solidFill>
                  <a:schemeClr val="tx1">
                    <a:lumMod val="75000"/>
                  </a:schemeClr>
                </a:solidFill>
                <a:latin typeface="Arial" pitchFamily="34" charset="0"/>
              </a:rPr>
              <a:t>         FCI - Rapid Scan Service (FCI-RSS), local scales (1/4</a:t>
            </a:r>
            <a:r>
              <a:rPr lang="en-GB" sz="1800" baseline="30000" dirty="0">
                <a:solidFill>
                  <a:schemeClr val="tx1">
                    <a:lumMod val="75000"/>
                  </a:schemeClr>
                </a:solidFill>
                <a:latin typeface="Arial" pitchFamily="34" charset="0"/>
              </a:rPr>
              <a:t>th</a:t>
            </a:r>
            <a:r>
              <a:rPr lang="en-GB" sz="1800" dirty="0">
                <a:solidFill>
                  <a:schemeClr val="tx1">
                    <a:lumMod val="75000"/>
                  </a:schemeClr>
                </a:solidFill>
                <a:latin typeface="Arial" pitchFamily="34" charset="0"/>
              </a:rPr>
              <a:t> of Full Disk)                               RC = 2.5 min with 4 channels at high spatial resolution  0.5 km  (2 solar </a:t>
            </a:r>
            <a:r>
              <a:rPr lang="en-GB" sz="1800" dirty="0" smtClean="0">
                <a:solidFill>
                  <a:schemeClr val="tx1">
                    <a:lumMod val="75000"/>
                  </a:schemeClr>
                </a:solidFill>
                <a:latin typeface="Arial" pitchFamily="34" charset="0"/>
              </a:rPr>
              <a:t>channels @ 0.6 and 2.2 µm),                             </a:t>
            </a:r>
            <a:r>
              <a:rPr lang="en-GB" sz="1800" dirty="0">
                <a:solidFill>
                  <a:schemeClr val="tx1">
                    <a:lumMod val="75000"/>
                  </a:schemeClr>
                </a:solidFill>
                <a:latin typeface="Arial" pitchFamily="34" charset="0"/>
              </a:rPr>
              <a:t>						    and  </a:t>
            </a:r>
            <a:r>
              <a:rPr lang="en-GB" sz="1800" b="1" dirty="0">
                <a:solidFill>
                  <a:schemeClr val="tx1">
                    <a:lumMod val="75000"/>
                  </a:schemeClr>
                </a:solidFill>
                <a:latin typeface="Arial" pitchFamily="34" charset="0"/>
              </a:rPr>
              <a:t>1.0 km   (2 thermal </a:t>
            </a:r>
            <a:r>
              <a:rPr lang="en-GB" sz="1800" b="1" dirty="0" smtClean="0">
                <a:solidFill>
                  <a:schemeClr val="tx1">
                    <a:lumMod val="75000"/>
                  </a:schemeClr>
                </a:solidFill>
                <a:latin typeface="Arial" pitchFamily="34" charset="0"/>
              </a:rPr>
              <a:t>channels @ 3.8 and 10.5 µm)</a:t>
            </a:r>
            <a:endParaRPr lang="en-GB" sz="1800" b="1" dirty="0">
              <a:solidFill>
                <a:schemeClr val="tx1">
                  <a:lumMod val="75000"/>
                </a:schemeClr>
              </a:solidFill>
              <a:latin typeface="Arial" pitchFamily="34" charset="0"/>
            </a:endParaRPr>
          </a:p>
          <a:p>
            <a:pPr lvl="2" eaLnBrk="0" hangingPunct="0">
              <a:spcBef>
                <a:spcPts val="600"/>
              </a:spcBef>
              <a:spcAft>
                <a:spcPts val="600"/>
              </a:spcAft>
              <a:buFont typeface="Wingdings" pitchFamily="2" charset="2"/>
              <a:buNone/>
              <a:defRPr/>
            </a:pPr>
            <a:r>
              <a:rPr lang="en-GB" sz="1800" dirty="0">
                <a:solidFill>
                  <a:schemeClr val="tx1">
                    <a:lumMod val="75000"/>
                  </a:schemeClr>
                </a:solidFill>
                <a:latin typeface="Arial" pitchFamily="34" charset="0"/>
              </a:rPr>
              <a:t> IRS =&gt;  Repeat Cycle : 15 min per 1/4th of Full Disk;                                                       Spatial resolution : 4 km, spectral sampling at 0.625 cm</a:t>
            </a:r>
            <a:r>
              <a:rPr lang="en-GB" sz="1800" baseline="30000" dirty="0">
                <a:solidFill>
                  <a:schemeClr val="tx1">
                    <a:lumMod val="75000"/>
                  </a:schemeClr>
                </a:solidFill>
                <a:latin typeface="Arial" pitchFamily="34" charset="0"/>
              </a:rPr>
              <a:t>-1</a:t>
            </a:r>
            <a:r>
              <a:rPr lang="en-GB" sz="1800" dirty="0">
                <a:solidFill>
                  <a:schemeClr val="tx1">
                    <a:lumMod val="75000"/>
                  </a:schemeClr>
                </a:solidFill>
                <a:latin typeface="Arial" pitchFamily="34" charset="0"/>
              </a:rPr>
              <a:t>; </a:t>
            </a:r>
          </a:p>
          <a:p>
            <a:pPr marL="1082675" lvl="1" indent="-625475" eaLnBrk="0" hangingPunct="0">
              <a:spcBef>
                <a:spcPts val="600"/>
              </a:spcBef>
              <a:spcAft>
                <a:spcPts val="600"/>
              </a:spcAft>
              <a:buFont typeface="Wingdings" pitchFamily="2" charset="2"/>
              <a:buNone/>
              <a:defRPr/>
            </a:pPr>
            <a:r>
              <a:rPr lang="en-GB" sz="1800" dirty="0">
                <a:solidFill>
                  <a:schemeClr val="tx1">
                    <a:lumMod val="75000"/>
                  </a:schemeClr>
                </a:solidFill>
                <a:latin typeface="Arial" pitchFamily="34" charset="0"/>
              </a:rPr>
              <a:t>       Two bands:  Long-Wave-IR  700 – 1210 cm</a:t>
            </a:r>
            <a:r>
              <a:rPr lang="en-GB" sz="1800" baseline="30000" dirty="0">
                <a:solidFill>
                  <a:schemeClr val="tx1">
                    <a:lumMod val="75000"/>
                  </a:schemeClr>
                </a:solidFill>
                <a:latin typeface="Arial" pitchFamily="34" charset="0"/>
              </a:rPr>
              <a:t>-1</a:t>
            </a:r>
            <a:r>
              <a:rPr lang="en-GB" sz="1800" dirty="0">
                <a:solidFill>
                  <a:schemeClr val="tx1">
                    <a:lumMod val="75000"/>
                  </a:schemeClr>
                </a:solidFill>
                <a:latin typeface="Arial" pitchFamily="34" charset="0"/>
              </a:rPr>
              <a:t>   ~  820 spectral samples                                 	        Mid-Wave-IR  1600 – 2175 cm</a:t>
            </a:r>
            <a:r>
              <a:rPr lang="en-GB" sz="1800" baseline="30000" dirty="0">
                <a:solidFill>
                  <a:schemeClr val="tx1">
                    <a:lumMod val="75000"/>
                  </a:schemeClr>
                </a:solidFill>
                <a:latin typeface="Arial" pitchFamily="34" charset="0"/>
              </a:rPr>
              <a:t>-1</a:t>
            </a:r>
            <a:r>
              <a:rPr lang="en-GB" sz="1800" dirty="0">
                <a:solidFill>
                  <a:schemeClr val="tx1">
                    <a:lumMod val="75000"/>
                  </a:schemeClr>
                </a:solidFill>
                <a:latin typeface="Arial" pitchFamily="34" charset="0"/>
              </a:rPr>
              <a:t>   ~  920 spectral samples</a:t>
            </a:r>
          </a:p>
          <a:p>
            <a:pPr marL="625475" indent="-625475" eaLnBrk="0" hangingPunct="0">
              <a:spcBef>
                <a:spcPct val="50000"/>
              </a:spcBef>
              <a:spcAft>
                <a:spcPts val="1200"/>
              </a:spcAft>
              <a:buFont typeface="Wingdings" pitchFamily="2" charset="2"/>
              <a:buNone/>
              <a:defRPr/>
            </a:pPr>
            <a:r>
              <a:rPr lang="en-GB" sz="1800" dirty="0">
                <a:solidFill>
                  <a:schemeClr val="tx1">
                    <a:lumMod val="75000"/>
                  </a:schemeClr>
                </a:solidFill>
                <a:latin typeface="Arial" pitchFamily="34" charset="0"/>
              </a:rPr>
              <a:t>         LI, continuously observing 80% of Full Disk:   Integration Time~1.5ms detection/mapping of Intra-Cloud and Cloud-Ground strokes at ~10km spatial resolution DE=90% (night) and DE=40% (overhead sun)</a:t>
            </a:r>
          </a:p>
          <a:p>
            <a:pPr marL="625475" indent="-625475" eaLnBrk="0" hangingPunct="0">
              <a:spcBef>
                <a:spcPct val="50000"/>
              </a:spcBef>
              <a:spcAft>
                <a:spcPct val="50000"/>
              </a:spcAft>
              <a:buFont typeface="Wingdings" pitchFamily="2" charset="2"/>
              <a:buNone/>
              <a:defRPr/>
            </a:pPr>
            <a:r>
              <a:rPr lang="en-GB" sz="1800" dirty="0">
                <a:solidFill>
                  <a:schemeClr val="tx1">
                    <a:lumMod val="75000"/>
                  </a:schemeClr>
                </a:solidFill>
                <a:latin typeface="Arial" pitchFamily="34" charset="0"/>
              </a:rPr>
              <a:t>         UVN Sounding, implemented as GMES Sentinel 4 Instruments provided by ESA</a:t>
            </a:r>
          </a:p>
        </p:txBody>
      </p:sp>
      <p:sp>
        <p:nvSpPr>
          <p:cNvPr id="4" name="Striped Right Arrow 3"/>
          <p:cNvSpPr/>
          <p:nvPr/>
        </p:nvSpPr>
        <p:spPr bwMode="auto">
          <a:xfrm>
            <a:off x="30774" y="952500"/>
            <a:ext cx="483577" cy="330200"/>
          </a:xfrm>
          <a:prstGeom prst="stripedRightArrow">
            <a:avLst/>
          </a:prstGeom>
          <a:solidFill>
            <a:srgbClr val="00B05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0" hangingPunct="0">
              <a:spcBef>
                <a:spcPct val="50000"/>
              </a:spcBef>
              <a:defRPr/>
            </a:pPr>
            <a:endParaRPr lang="en-GB">
              <a:cs typeface="+mn-cs"/>
            </a:endParaRPr>
          </a:p>
        </p:txBody>
      </p:sp>
      <p:sp>
        <p:nvSpPr>
          <p:cNvPr id="5" name="Striped Right Arrow 4"/>
          <p:cNvSpPr/>
          <p:nvPr/>
        </p:nvSpPr>
        <p:spPr bwMode="auto">
          <a:xfrm>
            <a:off x="30774" y="2057400"/>
            <a:ext cx="483577" cy="323850"/>
          </a:xfrm>
          <a:prstGeom prst="stripedRightArrow">
            <a:avLst>
              <a:gd name="adj1" fmla="val 50000"/>
              <a:gd name="adj2" fmla="val 48077"/>
            </a:avLst>
          </a:prstGeom>
          <a:solidFill>
            <a:srgbClr val="00B05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0" hangingPunct="0">
              <a:spcBef>
                <a:spcPct val="50000"/>
              </a:spcBef>
              <a:defRPr/>
            </a:pPr>
            <a:endParaRPr lang="en-GB">
              <a:cs typeface="+mn-cs"/>
            </a:endParaRPr>
          </a:p>
        </p:txBody>
      </p:sp>
      <p:sp>
        <p:nvSpPr>
          <p:cNvPr id="6" name="Striped Right Arrow 5"/>
          <p:cNvSpPr/>
          <p:nvPr/>
        </p:nvSpPr>
        <p:spPr bwMode="auto">
          <a:xfrm>
            <a:off x="0" y="3305389"/>
            <a:ext cx="584688" cy="438150"/>
          </a:xfrm>
          <a:prstGeom prst="stripedRightArrow">
            <a:avLst/>
          </a:prstGeom>
          <a:solidFill>
            <a:srgbClr val="00B05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0" hangingPunct="0">
              <a:spcBef>
                <a:spcPct val="50000"/>
              </a:spcBef>
              <a:defRPr/>
            </a:pPr>
            <a:endParaRPr lang="en-GB" dirty="0">
              <a:solidFill>
                <a:srgbClr val="00B050"/>
              </a:solidFill>
              <a:cs typeface="+mn-cs"/>
            </a:endParaRPr>
          </a:p>
        </p:txBody>
      </p:sp>
      <p:sp>
        <p:nvSpPr>
          <p:cNvPr id="7" name="Striped Right Arrow 6"/>
          <p:cNvSpPr/>
          <p:nvPr/>
        </p:nvSpPr>
        <p:spPr bwMode="auto">
          <a:xfrm>
            <a:off x="0" y="4758969"/>
            <a:ext cx="584688" cy="361950"/>
          </a:xfrm>
          <a:prstGeom prst="stripedRightArrow">
            <a:avLst/>
          </a:prstGeom>
          <a:solidFill>
            <a:srgbClr val="00B05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0" hangingPunct="0">
              <a:spcBef>
                <a:spcPct val="50000"/>
              </a:spcBef>
              <a:defRPr/>
            </a:pPr>
            <a:endParaRPr lang="en-GB">
              <a:cs typeface="+mn-cs"/>
            </a:endParaRPr>
          </a:p>
        </p:txBody>
      </p:sp>
      <p:sp>
        <p:nvSpPr>
          <p:cNvPr id="8" name="Striped Right Arrow 7"/>
          <p:cNvSpPr/>
          <p:nvPr/>
        </p:nvSpPr>
        <p:spPr bwMode="auto">
          <a:xfrm>
            <a:off x="0" y="5867828"/>
            <a:ext cx="514350" cy="382588"/>
          </a:xfrm>
          <a:prstGeom prst="stripedRightArrow">
            <a:avLst/>
          </a:prstGeom>
          <a:solidFill>
            <a:srgbClr val="00B05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0" hangingPunct="0">
              <a:spcBef>
                <a:spcPct val="50000"/>
              </a:spcBef>
              <a:defRPr/>
            </a:pPr>
            <a:endParaRPr lang="en-GB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171133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441325" y="188916"/>
            <a:ext cx="8229600" cy="642937"/>
          </a:xfrm>
          <a:solidFill>
            <a:schemeClr val="bg1"/>
          </a:solidFill>
        </p:spPr>
        <p:txBody>
          <a:bodyPr/>
          <a:lstStyle/>
          <a:p>
            <a:pPr eaLnBrk="1" hangingPunct="1">
              <a:defRPr/>
            </a:pPr>
            <a:r>
              <a:rPr lang="en-US" altLang="ja-JP" sz="3200" b="1" dirty="0" smtClean="0">
                <a:solidFill>
                  <a:schemeClr val="accent1">
                    <a:lumMod val="25000"/>
                  </a:schemeClr>
                </a:solidFill>
                <a:cs typeface="+mj-cs"/>
              </a:rPr>
              <a:t>AHI Sectored Observations in 10 minutes</a:t>
            </a:r>
          </a:p>
        </p:txBody>
      </p:sp>
      <p:grpSp>
        <p:nvGrpSpPr>
          <p:cNvPr id="18435" name="Group 3"/>
          <p:cNvGrpSpPr>
            <a:grpSpLocks/>
          </p:cNvGrpSpPr>
          <p:nvPr/>
        </p:nvGrpSpPr>
        <p:grpSpPr bwMode="auto">
          <a:xfrm>
            <a:off x="250827" y="1484317"/>
            <a:ext cx="4772025" cy="4772025"/>
            <a:chOff x="158" y="935"/>
            <a:chExt cx="3006" cy="3006"/>
          </a:xfrm>
        </p:grpSpPr>
        <p:pic>
          <p:nvPicPr>
            <p:cNvPr id="18442" name="Picture 4" descr="188734&amp;DIFF=0&amp;SET=SIMPLE&amp;FILENAME=HRIT_MTSAT1_20080511_0230_DK01VIS&amp;PROJ=DISK&amp;FORM=PNG&amp;STR=1&amp;ELV=2&amp;ERR=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" y="935"/>
              <a:ext cx="3006" cy="30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443" name="Rectangle 5"/>
            <p:cNvSpPr>
              <a:spLocks noChangeArrowheads="1"/>
            </p:cNvSpPr>
            <p:nvPr/>
          </p:nvSpPr>
          <p:spPr bwMode="auto">
            <a:xfrm>
              <a:off x="1383" y="1343"/>
              <a:ext cx="499" cy="227"/>
            </a:xfrm>
            <a:prstGeom prst="rect">
              <a:avLst/>
            </a:prstGeom>
            <a:noFill/>
            <a:ln w="28575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18444" name="Rectangle 6"/>
            <p:cNvSpPr>
              <a:spLocks noChangeArrowheads="1"/>
            </p:cNvSpPr>
            <p:nvPr/>
          </p:nvSpPr>
          <p:spPr bwMode="auto">
            <a:xfrm>
              <a:off x="1201" y="1570"/>
              <a:ext cx="499" cy="227"/>
            </a:xfrm>
            <a:prstGeom prst="rect">
              <a:avLst/>
            </a:prstGeom>
            <a:noFill/>
            <a:ln w="28575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18445" name="Rectangle 7"/>
            <p:cNvSpPr>
              <a:spLocks noChangeArrowheads="1"/>
            </p:cNvSpPr>
            <p:nvPr/>
          </p:nvSpPr>
          <p:spPr bwMode="auto">
            <a:xfrm>
              <a:off x="1337" y="1751"/>
              <a:ext cx="272" cy="22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18446" name="Rectangle 8"/>
            <p:cNvSpPr>
              <a:spLocks noChangeArrowheads="1"/>
            </p:cNvSpPr>
            <p:nvPr/>
          </p:nvSpPr>
          <p:spPr bwMode="auto">
            <a:xfrm>
              <a:off x="929" y="3022"/>
              <a:ext cx="272" cy="91"/>
            </a:xfrm>
            <a:prstGeom prst="rect">
              <a:avLst/>
            </a:prstGeom>
            <a:noFill/>
            <a:ln w="28575">
              <a:solidFill>
                <a:srgbClr val="FF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18447" name="Rectangle 9"/>
            <p:cNvSpPr>
              <a:spLocks noChangeArrowheads="1"/>
            </p:cNvSpPr>
            <p:nvPr/>
          </p:nvSpPr>
          <p:spPr bwMode="auto">
            <a:xfrm>
              <a:off x="2154" y="2931"/>
              <a:ext cx="272" cy="91"/>
            </a:xfrm>
            <a:prstGeom prst="rect">
              <a:avLst/>
            </a:prstGeom>
            <a:noFill/>
            <a:ln w="28575">
              <a:solidFill>
                <a:srgbClr val="FF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18448" name="Text Box 10"/>
            <p:cNvSpPr txBox="1">
              <a:spLocks noChangeArrowheads="1"/>
            </p:cNvSpPr>
            <p:nvPr/>
          </p:nvSpPr>
          <p:spPr bwMode="auto">
            <a:xfrm>
              <a:off x="885" y="1343"/>
              <a:ext cx="589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sz="1000" b="1" smtClean="0">
                  <a:solidFill>
                    <a:srgbClr val="0000FF"/>
                  </a:solidFill>
                </a:rPr>
                <a:t>Region</a:t>
              </a:r>
              <a:r>
                <a:rPr lang="ja-JP" altLang="en-US" sz="1000" b="1" smtClean="0">
                  <a:solidFill>
                    <a:srgbClr val="0000FF"/>
                  </a:solidFill>
                </a:rPr>
                <a:t>　</a:t>
              </a:r>
              <a:r>
                <a:rPr lang="en-US" altLang="ja-JP" sz="1000" b="1" smtClean="0">
                  <a:solidFill>
                    <a:srgbClr val="0000FF"/>
                  </a:solidFill>
                </a:rPr>
                <a:t>1</a:t>
              </a: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sz="1000" b="1" smtClean="0">
                  <a:solidFill>
                    <a:srgbClr val="0000FF"/>
                  </a:solidFill>
                </a:rPr>
                <a:t>N-E JAPAN</a:t>
              </a:r>
            </a:p>
          </p:txBody>
        </p:sp>
        <p:sp>
          <p:nvSpPr>
            <p:cNvPr id="18449" name="Text Box 11"/>
            <p:cNvSpPr txBox="1">
              <a:spLocks noChangeArrowheads="1"/>
            </p:cNvSpPr>
            <p:nvPr/>
          </p:nvSpPr>
          <p:spPr bwMode="auto">
            <a:xfrm>
              <a:off x="659" y="1570"/>
              <a:ext cx="633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ja-JP" sz="1000" b="1" smtClean="0">
                  <a:solidFill>
                    <a:srgbClr val="0000FF"/>
                  </a:solidFill>
                </a:rPr>
                <a:t>Region</a:t>
              </a:r>
              <a:r>
                <a:rPr lang="en-US" altLang="ja-JP" sz="1000" smtClean="0">
                  <a:solidFill>
                    <a:srgbClr val="0000FF"/>
                  </a:solidFill>
                </a:rPr>
                <a:t> </a:t>
              </a:r>
              <a:r>
                <a:rPr lang="en-US" altLang="ja-JP" sz="1000" b="1" smtClean="0">
                  <a:solidFill>
                    <a:srgbClr val="0000FF"/>
                  </a:solidFill>
                </a:rPr>
                <a:t>2</a:t>
              </a: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sz="1000" b="1" smtClean="0">
                  <a:solidFill>
                    <a:srgbClr val="0000FF"/>
                  </a:solidFill>
                </a:rPr>
                <a:t>S-W JAPAN</a:t>
              </a:r>
            </a:p>
          </p:txBody>
        </p:sp>
        <p:sp>
          <p:nvSpPr>
            <p:cNvPr id="18450" name="Text Box 12"/>
            <p:cNvSpPr txBox="1">
              <a:spLocks noChangeArrowheads="1"/>
            </p:cNvSpPr>
            <p:nvPr/>
          </p:nvSpPr>
          <p:spPr bwMode="auto">
            <a:xfrm>
              <a:off x="931" y="1797"/>
              <a:ext cx="498" cy="2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ja-JP" sz="1000" b="1" smtClean="0">
                  <a:solidFill>
                    <a:srgbClr val="009900"/>
                  </a:solidFill>
                </a:rPr>
                <a:t>Region 3</a:t>
              </a:r>
            </a:p>
            <a:p>
              <a:pPr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ja-JP" sz="1000" b="1" smtClean="0">
                  <a:solidFill>
                    <a:srgbClr val="009900"/>
                  </a:solidFill>
                </a:rPr>
                <a:t>Typhoon</a:t>
              </a:r>
            </a:p>
          </p:txBody>
        </p:sp>
        <p:sp>
          <p:nvSpPr>
            <p:cNvPr id="18451" name="Text Box 13"/>
            <p:cNvSpPr txBox="1">
              <a:spLocks noChangeArrowheads="1"/>
            </p:cNvSpPr>
            <p:nvPr/>
          </p:nvSpPr>
          <p:spPr bwMode="auto">
            <a:xfrm>
              <a:off x="1882" y="2704"/>
              <a:ext cx="634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sz="1000" b="1" smtClean="0">
                  <a:solidFill>
                    <a:srgbClr val="FFFF00"/>
                  </a:solidFill>
                </a:rPr>
                <a:t>Region 4</a:t>
              </a: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sz="1000" b="1" smtClean="0">
                  <a:solidFill>
                    <a:srgbClr val="FFFF00"/>
                  </a:solidFill>
                </a:rPr>
                <a:t>Land mark</a:t>
              </a:r>
            </a:p>
          </p:txBody>
        </p:sp>
        <p:sp>
          <p:nvSpPr>
            <p:cNvPr id="18452" name="Text Box 14"/>
            <p:cNvSpPr txBox="1">
              <a:spLocks noChangeArrowheads="1"/>
            </p:cNvSpPr>
            <p:nvPr/>
          </p:nvSpPr>
          <p:spPr bwMode="auto">
            <a:xfrm>
              <a:off x="703" y="2750"/>
              <a:ext cx="588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sz="1000" b="1" smtClean="0">
                  <a:solidFill>
                    <a:srgbClr val="FFFF00"/>
                  </a:solidFill>
                </a:rPr>
                <a:t>Region 5</a:t>
              </a: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sz="1000" b="1" smtClean="0">
                  <a:solidFill>
                    <a:srgbClr val="FFFF00"/>
                  </a:solidFill>
                </a:rPr>
                <a:t>Land mark</a:t>
              </a:r>
            </a:p>
          </p:txBody>
        </p:sp>
      </p:grpSp>
      <p:sp>
        <p:nvSpPr>
          <p:cNvPr id="18436" name="AutoShape 15"/>
          <p:cNvSpPr>
            <a:spLocks/>
          </p:cNvSpPr>
          <p:nvPr/>
        </p:nvSpPr>
        <p:spPr bwMode="auto">
          <a:xfrm>
            <a:off x="5076827" y="1052513"/>
            <a:ext cx="3671888" cy="647700"/>
          </a:xfrm>
          <a:prstGeom prst="borderCallout1">
            <a:avLst>
              <a:gd name="adj1" fmla="val 47787"/>
              <a:gd name="adj2" fmla="val -1796"/>
              <a:gd name="adj3" fmla="val 136449"/>
              <a:gd name="adj4" fmla="val -34389"/>
            </a:avLst>
          </a:prstGeom>
          <a:noFill/>
          <a:ln w="31750">
            <a:solidFill>
              <a:srgbClr val="FF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1400" b="1" dirty="0">
                <a:solidFill>
                  <a:srgbClr val="C00000"/>
                </a:solidFill>
              </a:rPr>
              <a:t>Full disk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1200" b="1" dirty="0">
                <a:solidFill>
                  <a:srgbClr val="C00000"/>
                </a:solidFill>
              </a:rPr>
              <a:t>Interval : 10 minutes (6 times per hour)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1200" dirty="0">
                <a:solidFill>
                  <a:srgbClr val="C00000"/>
                </a:solidFill>
              </a:rPr>
              <a:t>23 swath</a:t>
            </a:r>
          </a:p>
        </p:txBody>
      </p:sp>
      <p:sp>
        <p:nvSpPr>
          <p:cNvPr id="14341" name="AutoShape 16"/>
          <p:cNvSpPr>
            <a:spLocks/>
          </p:cNvSpPr>
          <p:nvPr/>
        </p:nvSpPr>
        <p:spPr bwMode="auto">
          <a:xfrm>
            <a:off x="5508625" y="1843092"/>
            <a:ext cx="3240088" cy="865187"/>
          </a:xfrm>
          <a:prstGeom prst="borderCallout1">
            <a:avLst>
              <a:gd name="adj1" fmla="val 51213"/>
              <a:gd name="adj2" fmla="val -2986"/>
              <a:gd name="adj3" fmla="val 58786"/>
              <a:gd name="adj4" fmla="val -83563"/>
            </a:avLst>
          </a:prstGeom>
          <a:noFill/>
          <a:ln w="31750">
            <a:solidFill>
              <a:srgbClr val="0000FF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ja-JP" sz="1400" b="1" dirty="0">
                <a:solidFill>
                  <a:srgbClr val="2D2D8A"/>
                </a:solidFill>
              </a:rPr>
              <a:t>Region 1 JAPAN (North-East)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ja-JP" sz="1200" dirty="0">
                <a:solidFill>
                  <a:srgbClr val="2D2D8A"/>
                </a:solidFill>
              </a:rPr>
              <a:t>Interval : 2.5 minutes (4 times in 10minutes)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ja-JP" sz="1200" dirty="0">
                <a:solidFill>
                  <a:srgbClr val="2D2D8A"/>
                </a:solidFill>
              </a:rPr>
              <a:t>Dimension : EW x NS: 2000 x 1000 km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ja-JP" sz="1200" dirty="0">
                <a:solidFill>
                  <a:srgbClr val="2D2D8A"/>
                </a:solidFill>
              </a:rPr>
              <a:t>2 swath </a:t>
            </a:r>
          </a:p>
        </p:txBody>
      </p:sp>
      <p:sp>
        <p:nvSpPr>
          <p:cNvPr id="14342" name="AutoShape 17"/>
          <p:cNvSpPr>
            <a:spLocks/>
          </p:cNvSpPr>
          <p:nvPr/>
        </p:nvSpPr>
        <p:spPr bwMode="auto">
          <a:xfrm>
            <a:off x="5508625" y="2781300"/>
            <a:ext cx="3240088" cy="863600"/>
          </a:xfrm>
          <a:prstGeom prst="borderCallout1">
            <a:avLst>
              <a:gd name="adj1" fmla="val 50116"/>
              <a:gd name="adj2" fmla="val -2669"/>
              <a:gd name="adj3" fmla="val -9757"/>
              <a:gd name="adj4" fmla="val -91160"/>
            </a:avLst>
          </a:prstGeom>
          <a:noFill/>
          <a:ln w="31750">
            <a:solidFill>
              <a:srgbClr val="0000FF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ja-JP" sz="1400" b="1" dirty="0">
                <a:solidFill>
                  <a:srgbClr val="2D2D8A"/>
                </a:solidFill>
              </a:rPr>
              <a:t>Region 2 JAPAN (South-West)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ja-JP" sz="1200" dirty="0">
                <a:solidFill>
                  <a:srgbClr val="2D2D8A"/>
                </a:solidFill>
              </a:rPr>
              <a:t>Interval : 2.5 minutes (4 times in 10minutes)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ja-JP" sz="1200" dirty="0">
                <a:solidFill>
                  <a:srgbClr val="2D2D8A"/>
                </a:solidFill>
              </a:rPr>
              <a:t>Dimension : EW x NS: 2000 x 1000 km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ja-JP" sz="1200" dirty="0">
                <a:solidFill>
                  <a:srgbClr val="2D2D8A"/>
                </a:solidFill>
              </a:rPr>
              <a:t>2 swath</a:t>
            </a:r>
          </a:p>
        </p:txBody>
      </p:sp>
      <p:sp>
        <p:nvSpPr>
          <p:cNvPr id="14343" name="AutoShape 18"/>
          <p:cNvSpPr>
            <a:spLocks/>
          </p:cNvSpPr>
          <p:nvPr/>
        </p:nvSpPr>
        <p:spPr bwMode="auto">
          <a:xfrm>
            <a:off x="5508625" y="3789363"/>
            <a:ext cx="3240088" cy="863600"/>
          </a:xfrm>
          <a:prstGeom prst="borderCallout1">
            <a:avLst>
              <a:gd name="adj1" fmla="val 47737"/>
              <a:gd name="adj2" fmla="val -2352"/>
              <a:gd name="adj3" fmla="val -93150"/>
              <a:gd name="adj4" fmla="val -94553"/>
            </a:avLst>
          </a:prstGeom>
          <a:noFill/>
          <a:ln w="31750">
            <a:solidFill>
              <a:srgbClr val="008000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ja-JP" sz="1400" b="1" dirty="0">
                <a:solidFill>
                  <a:srgbClr val="BBE0E3">
                    <a:lumMod val="25000"/>
                  </a:srgbClr>
                </a:solidFill>
              </a:rPr>
              <a:t>Region 3 Typhoon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ja-JP" sz="1200" dirty="0">
                <a:solidFill>
                  <a:srgbClr val="BBE0E3">
                    <a:lumMod val="25000"/>
                  </a:srgbClr>
                </a:solidFill>
              </a:rPr>
              <a:t>Interval : 2.5 minutes (4 times in 10minutes)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ja-JP" sz="1200" dirty="0">
                <a:solidFill>
                  <a:srgbClr val="BBE0E3">
                    <a:lumMod val="25000"/>
                  </a:srgbClr>
                </a:solidFill>
              </a:rPr>
              <a:t>Dimension : EW x NS: 1000 x 1000 km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ja-JP" sz="1200" dirty="0">
                <a:solidFill>
                  <a:srgbClr val="BBE0E3">
                    <a:lumMod val="25000"/>
                  </a:srgbClr>
                </a:solidFill>
              </a:rPr>
              <a:t>2 swath</a:t>
            </a:r>
          </a:p>
        </p:txBody>
      </p:sp>
      <p:sp>
        <p:nvSpPr>
          <p:cNvPr id="18440" name="AutoShape 19"/>
          <p:cNvSpPr>
            <a:spLocks/>
          </p:cNvSpPr>
          <p:nvPr/>
        </p:nvSpPr>
        <p:spPr bwMode="auto">
          <a:xfrm>
            <a:off x="5508627" y="4797425"/>
            <a:ext cx="3311525" cy="863600"/>
          </a:xfrm>
          <a:prstGeom prst="borderCallout1">
            <a:avLst>
              <a:gd name="adj1" fmla="val 46546"/>
              <a:gd name="adj2" fmla="val -1370"/>
              <a:gd name="adj3" fmla="val -5444"/>
              <a:gd name="adj4" fmla="val -48583"/>
            </a:avLst>
          </a:prstGeom>
          <a:noFill/>
          <a:ln w="31750">
            <a:solidFill>
              <a:srgbClr val="FFFF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1400" b="1">
                <a:solidFill>
                  <a:srgbClr val="A29E00"/>
                </a:solidFill>
              </a:rPr>
              <a:t>Region 4 Land mark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1200">
                <a:solidFill>
                  <a:srgbClr val="A29E00"/>
                </a:solidFill>
              </a:rPr>
              <a:t>Interval : 0.5 minutes (20 times in 10minutes)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1200">
                <a:solidFill>
                  <a:srgbClr val="A29E00"/>
                </a:solidFill>
              </a:rPr>
              <a:t>Dimension : EW x NS: 1000 x 500 km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1200">
                <a:solidFill>
                  <a:srgbClr val="A29E00"/>
                </a:solidFill>
              </a:rPr>
              <a:t>1 swath  </a:t>
            </a:r>
          </a:p>
        </p:txBody>
      </p:sp>
      <p:sp>
        <p:nvSpPr>
          <p:cNvPr id="18441" name="AutoShape 20"/>
          <p:cNvSpPr>
            <a:spLocks/>
          </p:cNvSpPr>
          <p:nvPr/>
        </p:nvSpPr>
        <p:spPr bwMode="auto">
          <a:xfrm>
            <a:off x="5508627" y="5732467"/>
            <a:ext cx="3311525" cy="936625"/>
          </a:xfrm>
          <a:prstGeom prst="borderCallout1">
            <a:avLst>
              <a:gd name="adj1" fmla="val 44014"/>
              <a:gd name="adj2" fmla="val -2611"/>
              <a:gd name="adj3" fmla="val -87644"/>
              <a:gd name="adj4" fmla="val -107875"/>
            </a:avLst>
          </a:prstGeom>
          <a:noFill/>
          <a:ln w="31750">
            <a:solidFill>
              <a:srgbClr val="FFFF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1400" b="1">
                <a:solidFill>
                  <a:srgbClr val="A29E00"/>
                </a:solidFill>
              </a:rPr>
              <a:t>Region 5 Land mark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1200">
                <a:solidFill>
                  <a:srgbClr val="A29E00"/>
                </a:solidFill>
              </a:rPr>
              <a:t>Interval : 0.5 minutes (20 times in 10minutes)</a:t>
            </a:r>
            <a:r>
              <a:rPr kumimoji="1" lang="en-US" altLang="ja-JP">
                <a:solidFill>
                  <a:srgbClr val="A29E00"/>
                </a:solidFill>
              </a:rPr>
              <a:t> </a:t>
            </a:r>
            <a:r>
              <a:rPr kumimoji="1" lang="en-US" altLang="ja-JP" sz="1200">
                <a:solidFill>
                  <a:srgbClr val="A29E00"/>
                </a:solidFill>
              </a:rPr>
              <a:t>Dimension : EW x NS: 1000 x 500 km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1200">
                <a:solidFill>
                  <a:srgbClr val="A29E00"/>
                </a:solidFill>
              </a:rPr>
              <a:t>1 swath 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0E777-8AEA-4279-A769-C5DE142A4040}" type="slidenum">
              <a:rPr lang="en-US" altLang="ja-JP" smtClean="0">
                <a:solidFill>
                  <a:srgbClr val="000000"/>
                </a:solidFill>
              </a:rPr>
              <a:pPr/>
              <a:t>6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791383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직사각형 185"/>
          <p:cNvSpPr/>
          <p:nvPr/>
        </p:nvSpPr>
        <p:spPr>
          <a:xfrm>
            <a:off x="179512" y="6093296"/>
            <a:ext cx="2376264" cy="4320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endParaRPr kumimoji="1" lang="ko-KR" altLang="en-US" sz="1200">
              <a:solidFill>
                <a:prstClr val="white"/>
              </a:solidFill>
            </a:endParaRPr>
          </a:p>
        </p:txBody>
      </p:sp>
      <p:sp>
        <p:nvSpPr>
          <p:cNvPr id="40" name="직사각형 39"/>
          <p:cNvSpPr/>
          <p:nvPr/>
        </p:nvSpPr>
        <p:spPr>
          <a:xfrm>
            <a:off x="73520" y="1287304"/>
            <a:ext cx="2880000" cy="5076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fontAlgn="base" latinLnBrk="1">
              <a:spcBef>
                <a:spcPct val="0"/>
              </a:spcBef>
              <a:spcAft>
                <a:spcPct val="0"/>
              </a:spcAft>
              <a:buSzPct val="70000"/>
            </a:pPr>
            <a:endParaRPr kumimoji="1" lang="en-US" altLang="ko-KR" sz="1100" dirty="0">
              <a:solidFill>
                <a:prstClr val="black">
                  <a:lumMod val="65000"/>
                  <a:lumOff val="35000"/>
                </a:prstClr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00" name="직사각형 199"/>
          <p:cNvSpPr/>
          <p:nvPr/>
        </p:nvSpPr>
        <p:spPr>
          <a:xfrm>
            <a:off x="1498516" y="3488494"/>
            <a:ext cx="1448537" cy="267681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endParaRPr kumimoji="1" lang="ko-KR" altLang="en-US" sz="1200">
              <a:solidFill>
                <a:prstClr val="white"/>
              </a:solidFill>
            </a:endParaRPr>
          </a:p>
        </p:txBody>
      </p:sp>
      <p:sp>
        <p:nvSpPr>
          <p:cNvPr id="43" name="직사각형 42"/>
          <p:cNvSpPr/>
          <p:nvPr/>
        </p:nvSpPr>
        <p:spPr>
          <a:xfrm>
            <a:off x="6055052" y="1284007"/>
            <a:ext cx="3024000" cy="507297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fontAlgn="base" latinLnBrk="1">
              <a:spcBef>
                <a:spcPct val="0"/>
              </a:spcBef>
              <a:spcAft>
                <a:spcPct val="0"/>
              </a:spcAft>
              <a:buSzPct val="70000"/>
            </a:pPr>
            <a:endParaRPr kumimoji="1" lang="en-US" altLang="ko-KR" sz="1100" dirty="0">
              <a:solidFill>
                <a:prstClr val="black">
                  <a:lumMod val="65000"/>
                  <a:lumOff val="35000"/>
                </a:prstClr>
              </a:solidFill>
              <a:latin typeface="나눔고딕" pitchFamily="50" charset="-127"/>
              <a:ea typeface="나눔고딕" pitchFamily="50" charset="-127"/>
            </a:endParaRPr>
          </a:p>
        </p:txBody>
      </p:sp>
      <p:grpSp>
        <p:nvGrpSpPr>
          <p:cNvPr id="2" name="그룹 36"/>
          <p:cNvGrpSpPr/>
          <p:nvPr/>
        </p:nvGrpSpPr>
        <p:grpSpPr>
          <a:xfrm>
            <a:off x="77344" y="1287313"/>
            <a:ext cx="9004678" cy="5072975"/>
            <a:chOff x="2412740" y="2227510"/>
            <a:chExt cx="7551653" cy="5181870"/>
          </a:xfrm>
        </p:grpSpPr>
        <p:sp>
          <p:nvSpPr>
            <p:cNvPr id="37" name="직사각형 36"/>
            <p:cNvSpPr/>
            <p:nvPr/>
          </p:nvSpPr>
          <p:spPr>
            <a:xfrm>
              <a:off x="4919533" y="2227510"/>
              <a:ext cx="2415273" cy="333253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 latinLnBrk="1">
                <a:spcBef>
                  <a:spcPct val="0"/>
                </a:spcBef>
                <a:spcAft>
                  <a:spcPct val="0"/>
                </a:spcAft>
              </a:pPr>
              <a:endParaRPr kumimoji="1" lang="en-US" altLang="ko-KR" sz="1500" b="1" spc="-50" dirty="0">
                <a:solidFill>
                  <a:prstClr val="white"/>
                </a:solidFill>
                <a:latin typeface="나눔고딕" pitchFamily="50" charset="-127"/>
                <a:ea typeface="나눔고딕" pitchFamily="50" charset="-127"/>
              </a:endParaRPr>
            </a:p>
          </p:txBody>
        </p:sp>
        <p:sp>
          <p:nvSpPr>
            <p:cNvPr id="39" name="직사각형 38"/>
            <p:cNvSpPr/>
            <p:nvPr/>
          </p:nvSpPr>
          <p:spPr>
            <a:xfrm>
              <a:off x="4955347" y="2560763"/>
              <a:ext cx="2304256" cy="484861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 fontAlgn="base" latinLnBrk="1">
                <a:spcBef>
                  <a:spcPct val="0"/>
                </a:spcBef>
                <a:spcAft>
                  <a:spcPct val="0"/>
                </a:spcAft>
                <a:buSzPct val="70000"/>
              </a:pPr>
              <a:endParaRPr kumimoji="1" lang="en-US" altLang="ko-KR" sz="1100" dirty="0">
                <a:solidFill>
                  <a:prstClr val="black">
                    <a:lumMod val="65000"/>
                    <a:lumOff val="35000"/>
                  </a:prstClr>
                </a:solidFill>
                <a:latin typeface="나눔고딕" pitchFamily="50" charset="-127"/>
                <a:ea typeface="나눔고딕" pitchFamily="50" charset="-127"/>
              </a:endParaRPr>
            </a:p>
          </p:txBody>
        </p:sp>
        <p:sp>
          <p:nvSpPr>
            <p:cNvPr id="82" name="직사각형 81"/>
            <p:cNvSpPr/>
            <p:nvPr/>
          </p:nvSpPr>
          <p:spPr>
            <a:xfrm>
              <a:off x="2412740" y="2237597"/>
              <a:ext cx="2415273" cy="330955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 latinLnBrk="1">
                <a:spcBef>
                  <a:spcPct val="0"/>
                </a:spcBef>
                <a:spcAft>
                  <a:spcPct val="0"/>
                </a:spcAft>
              </a:pPr>
              <a:endParaRPr kumimoji="1" lang="en-US" altLang="ko-KR" sz="1500" b="1" spc="-50" dirty="0">
                <a:solidFill>
                  <a:prstClr val="white"/>
                </a:solidFill>
                <a:latin typeface="나눔고딕" pitchFamily="50" charset="-127"/>
                <a:ea typeface="나눔고딕" pitchFamily="50" charset="-127"/>
              </a:endParaRPr>
            </a:p>
          </p:txBody>
        </p:sp>
        <p:sp>
          <p:nvSpPr>
            <p:cNvPr id="83" name="직사각형 82"/>
            <p:cNvSpPr/>
            <p:nvPr/>
          </p:nvSpPr>
          <p:spPr>
            <a:xfrm>
              <a:off x="2412741" y="3934817"/>
              <a:ext cx="2415274" cy="330955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 latinLnBrk="1">
                <a:spcBef>
                  <a:spcPct val="0"/>
                </a:spcBef>
                <a:spcAft>
                  <a:spcPct val="0"/>
                </a:spcAft>
              </a:pPr>
              <a:endParaRPr kumimoji="1" lang="en-US" altLang="ko-KR" sz="1500" b="1" spc="-50" dirty="0">
                <a:solidFill>
                  <a:prstClr val="white"/>
                </a:solidFill>
                <a:latin typeface="나눔고딕" pitchFamily="50" charset="-127"/>
                <a:ea typeface="나눔고딕" pitchFamily="50" charset="-127"/>
              </a:endParaRPr>
            </a:p>
          </p:txBody>
        </p:sp>
        <p:sp>
          <p:nvSpPr>
            <p:cNvPr id="116" name="직사각형 115"/>
            <p:cNvSpPr/>
            <p:nvPr/>
          </p:nvSpPr>
          <p:spPr>
            <a:xfrm>
              <a:off x="7428356" y="2227510"/>
              <a:ext cx="2536037" cy="333253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 latinLnBrk="1">
                <a:spcBef>
                  <a:spcPct val="0"/>
                </a:spcBef>
                <a:spcAft>
                  <a:spcPct val="0"/>
                </a:spcAft>
              </a:pPr>
              <a:endParaRPr kumimoji="1" lang="en-US" altLang="ko-KR" sz="1500" b="1" spc="-50" dirty="0">
                <a:solidFill>
                  <a:prstClr val="white"/>
                </a:solidFill>
                <a:latin typeface="나눔고딕" pitchFamily="50" charset="-127"/>
                <a:ea typeface="나눔고딕" pitchFamily="50" charset="-127"/>
              </a:endParaRPr>
            </a:p>
          </p:txBody>
        </p:sp>
      </p:grpSp>
      <p:sp>
        <p:nvSpPr>
          <p:cNvPr id="114" name="직사각형 113"/>
          <p:cNvSpPr/>
          <p:nvPr/>
        </p:nvSpPr>
        <p:spPr>
          <a:xfrm>
            <a:off x="3062850" y="1613554"/>
            <a:ext cx="432000" cy="474672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endParaRPr kumimoji="1" lang="ko-KR" altLang="en-US" sz="1200">
              <a:solidFill>
                <a:prstClr val="white"/>
              </a:solidFill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4486003" y="1613554"/>
            <a:ext cx="1458000" cy="474672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endParaRPr kumimoji="1" lang="ko-KR" altLang="en-US" sz="1200">
              <a:solidFill>
                <a:prstClr val="white"/>
              </a:solidFill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142087" y="1860070"/>
            <a:ext cx="973529" cy="70483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endParaRPr kumimoji="1" lang="ko-KR" altLang="en-US" sz="1200">
              <a:solidFill>
                <a:prstClr val="white"/>
              </a:solidFill>
            </a:endParaRPr>
          </a:p>
        </p:txBody>
      </p:sp>
      <p:sp>
        <p:nvSpPr>
          <p:cNvPr id="79" name="직사각형 78"/>
          <p:cNvSpPr/>
          <p:nvPr/>
        </p:nvSpPr>
        <p:spPr>
          <a:xfrm>
            <a:off x="1388202" y="1860070"/>
            <a:ext cx="1505199" cy="70483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endParaRPr kumimoji="1" lang="ko-KR" altLang="en-US" sz="1200">
              <a:solidFill>
                <a:prstClr val="white"/>
              </a:solidFill>
            </a:endParaRPr>
          </a:p>
        </p:txBody>
      </p:sp>
      <p:sp>
        <p:nvSpPr>
          <p:cNvPr id="18" name="제목 17"/>
          <p:cNvSpPr>
            <a:spLocks noGrp="1"/>
          </p:cNvSpPr>
          <p:nvPr>
            <p:ph type="title"/>
          </p:nvPr>
        </p:nvSpPr>
        <p:spPr>
          <a:xfrm>
            <a:off x="1049147" y="260655"/>
            <a:ext cx="7895446" cy="709715"/>
          </a:xfrm>
        </p:spPr>
        <p:txBody>
          <a:bodyPr anchor="ctr" anchorCtr="0">
            <a:noAutofit/>
          </a:bodyPr>
          <a:lstStyle/>
          <a:p>
            <a:pPr algn="l"/>
            <a:r>
              <a:rPr lang="en-US" altLang="ko-KR" sz="2800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4.3 COMS &amp; GEO-KOMPSAT-2A</a:t>
            </a:r>
            <a:endParaRPr lang="ko-KR" altLang="en-US" sz="2800" b="1" dirty="0">
              <a:solidFill>
                <a:schemeClr val="bg1"/>
              </a:solidFill>
              <a:latin typeface="Tahoma" pitchFamily="34" charset="0"/>
              <a:ea typeface="HY견고딕" pitchFamily="18" charset="-127"/>
              <a:cs typeface="Tahoma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136703" y="1268760"/>
            <a:ext cx="2410404" cy="338554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>
              <a:bevelB h="25400" prst="softRound"/>
            </a:sp3d>
          </a:bodyPr>
          <a:lstStyle/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3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</a:rPr>
              <a:t>resolution</a:t>
            </a:r>
            <a:r>
              <a:rPr kumimoji="1" lang="ko-KR" altLang="en-US" sz="13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1" lang="en-US" altLang="ko-KR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</a:rPr>
              <a:t>4times</a:t>
            </a:r>
            <a:r>
              <a:rPr kumimoji="1" lang="ko-KR" altLang="en-US" sz="13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1" lang="en-US" altLang="ko-KR" sz="13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</a:rPr>
              <a:t>upgrade</a:t>
            </a:r>
            <a:endParaRPr kumimoji="1" lang="ko-KR" altLang="en-US" sz="13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179516" y="1889330"/>
            <a:ext cx="901521" cy="646331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  <a:sp3d>
              <a:bevelB h="25400" prst="softRound"/>
            </a:sp3d>
          </a:bodyPr>
          <a:lstStyle/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200" b="1" dirty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</a:rPr>
              <a:t>COMS</a:t>
            </a:r>
          </a:p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200" b="1" dirty="0">
                <a:solidFill>
                  <a:srgbClr val="C0504D">
                    <a:lumMod val="50000"/>
                  </a:srgbClr>
                </a:solidFill>
                <a:latin typeface="맑은 고딕" pitchFamily="50" charset="-127"/>
                <a:ea typeface="맑은 고딕" pitchFamily="50" charset="-127"/>
              </a:rPr>
              <a:t>VIS 1km</a:t>
            </a:r>
          </a:p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200" b="1" dirty="0">
                <a:solidFill>
                  <a:srgbClr val="C0504D">
                    <a:lumMod val="50000"/>
                  </a:srgbClr>
                </a:solidFill>
                <a:latin typeface="맑은 고딕" pitchFamily="50" charset="-127"/>
                <a:ea typeface="맑은 고딕" pitchFamily="50" charset="-127"/>
              </a:rPr>
              <a:t>IR  4km</a:t>
            </a:r>
            <a:endParaRPr kumimoji="1" lang="ko-KR" altLang="en-US" sz="1200" b="1" dirty="0">
              <a:solidFill>
                <a:srgbClr val="C0504D">
                  <a:lumMod val="50000"/>
                </a:srgbClr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1373670" y="1889330"/>
            <a:ext cx="1533690" cy="64633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>
              <a:bevelB h="25400" prst="softRound"/>
            </a:sp3d>
          </a:bodyPr>
          <a:lstStyle/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200" b="1" dirty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</a:rPr>
              <a:t>Geo-KOMPSAT-2A</a:t>
            </a:r>
          </a:p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200" b="1" dirty="0">
                <a:solidFill>
                  <a:srgbClr val="C0504D">
                    <a:lumMod val="50000"/>
                  </a:srgbClr>
                </a:solidFill>
                <a:latin typeface="맑은 고딕" pitchFamily="50" charset="-127"/>
                <a:ea typeface="맑은 고딕" pitchFamily="50" charset="-127"/>
              </a:rPr>
              <a:t>VIS 0.5~1km</a:t>
            </a:r>
          </a:p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200" b="1" dirty="0">
                <a:solidFill>
                  <a:srgbClr val="C0504D">
                    <a:lumMod val="50000"/>
                  </a:srgbClr>
                </a:solidFill>
                <a:latin typeface="맑은 고딕" pitchFamily="50" charset="-127"/>
                <a:ea typeface="맑은 고딕" pitchFamily="50" charset="-127"/>
              </a:rPr>
              <a:t>IR       2km</a:t>
            </a:r>
            <a:endParaRPr kumimoji="1" lang="ko-KR" altLang="en-US" sz="1200" b="1" dirty="0">
              <a:solidFill>
                <a:srgbClr val="C0504D">
                  <a:lumMod val="50000"/>
                </a:srgbClr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50" name="오른쪽 화살표 49"/>
          <p:cNvSpPr/>
          <p:nvPr/>
        </p:nvSpPr>
        <p:spPr>
          <a:xfrm>
            <a:off x="1156548" y="2104475"/>
            <a:ext cx="175092" cy="216024"/>
          </a:xfrm>
          <a:prstGeom prst="rightArrow">
            <a:avLst/>
          </a:prstGeom>
          <a:solidFill>
            <a:srgbClr val="9729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endParaRPr kumimoji="1" lang="ko-KR" altLang="en-US" sz="1200">
              <a:solidFill>
                <a:prstClr val="white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107508" y="2946430"/>
            <a:ext cx="2778709" cy="338554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>
              <a:bevelB h="25400" prst="softRound"/>
            </a:sp3d>
          </a:bodyPr>
          <a:lstStyle/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3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</a:rPr>
              <a:t>Observation</a:t>
            </a:r>
            <a:r>
              <a:rPr kumimoji="1" lang="ko-KR" altLang="en-US" sz="13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1" lang="en-US" altLang="ko-KR" sz="13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</a:rPr>
              <a:t>frequency</a:t>
            </a:r>
            <a:r>
              <a:rPr kumimoji="1" lang="ko-KR" altLang="en-US" sz="13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1" lang="en-US" altLang="ko-KR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</a:rPr>
              <a:t>4 times</a:t>
            </a:r>
            <a:endParaRPr kumimoji="1" lang="ko-KR" altLang="en-US" sz="13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53" name="직사각형 52"/>
          <p:cNvSpPr/>
          <p:nvPr/>
        </p:nvSpPr>
        <p:spPr>
          <a:xfrm>
            <a:off x="91142" y="3488494"/>
            <a:ext cx="1384514" cy="267681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endParaRPr kumimoji="1" lang="ko-KR" altLang="en-US" sz="1200">
              <a:solidFill>
                <a:prstClr val="white"/>
              </a:solidFill>
            </a:endParaRPr>
          </a:p>
        </p:txBody>
      </p:sp>
      <p:pic>
        <p:nvPicPr>
          <p:cNvPr id="56" name="그림 5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9672" y="3612069"/>
            <a:ext cx="684000" cy="675812"/>
          </a:xfrm>
          <a:prstGeom prst="rect">
            <a:avLst/>
          </a:prstGeom>
        </p:spPr>
      </p:pic>
      <p:grpSp>
        <p:nvGrpSpPr>
          <p:cNvPr id="6" name="그룹 1"/>
          <p:cNvGrpSpPr/>
          <p:nvPr/>
        </p:nvGrpSpPr>
        <p:grpSpPr>
          <a:xfrm>
            <a:off x="1411272" y="3645024"/>
            <a:ext cx="139675" cy="2273776"/>
            <a:chOff x="2269226" y="3458424"/>
            <a:chExt cx="216024" cy="2273776"/>
          </a:xfrm>
        </p:grpSpPr>
        <p:cxnSp>
          <p:nvCxnSpPr>
            <p:cNvPr id="64" name="직선 연결선 63"/>
            <p:cNvCxnSpPr/>
            <p:nvPr/>
          </p:nvCxnSpPr>
          <p:spPr>
            <a:xfrm>
              <a:off x="2377239" y="3458424"/>
              <a:ext cx="0" cy="2268000"/>
            </a:xfrm>
            <a:prstGeom prst="line">
              <a:avLst/>
            </a:prstGeom>
            <a:ln w="22225">
              <a:solidFill>
                <a:srgbClr val="007E3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직선 연결선 64"/>
            <p:cNvCxnSpPr/>
            <p:nvPr/>
          </p:nvCxnSpPr>
          <p:spPr>
            <a:xfrm flipH="1">
              <a:off x="2269226" y="3461010"/>
              <a:ext cx="216024" cy="0"/>
            </a:xfrm>
            <a:prstGeom prst="line">
              <a:avLst/>
            </a:prstGeom>
            <a:ln w="22225">
              <a:solidFill>
                <a:srgbClr val="007E3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직선 연결선 65"/>
            <p:cNvCxnSpPr/>
            <p:nvPr/>
          </p:nvCxnSpPr>
          <p:spPr>
            <a:xfrm flipH="1">
              <a:off x="2269226" y="5732200"/>
              <a:ext cx="216024" cy="0"/>
            </a:xfrm>
            <a:prstGeom prst="line">
              <a:avLst/>
            </a:prstGeom>
            <a:ln w="22225">
              <a:solidFill>
                <a:srgbClr val="007E3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5" name="그림 8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2338" y="2359895"/>
            <a:ext cx="864000" cy="860245"/>
          </a:xfrm>
          <a:prstGeom prst="rect">
            <a:avLst/>
          </a:prstGeom>
        </p:spPr>
      </p:pic>
      <p:sp>
        <p:nvSpPr>
          <p:cNvPr id="86" name="직사각형 85"/>
          <p:cNvSpPr/>
          <p:nvPr/>
        </p:nvSpPr>
        <p:spPr>
          <a:xfrm>
            <a:off x="3641897" y="1588574"/>
            <a:ext cx="673005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300" b="1" dirty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</a:rPr>
              <a:t>COMS</a:t>
            </a:r>
          </a:p>
        </p:txBody>
      </p:sp>
      <p:sp>
        <p:nvSpPr>
          <p:cNvPr id="87" name="직사각형 86"/>
          <p:cNvSpPr/>
          <p:nvPr/>
        </p:nvSpPr>
        <p:spPr>
          <a:xfrm>
            <a:off x="3304249" y="1892331"/>
            <a:ext cx="135485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100" b="1" dirty="0">
                <a:solidFill>
                  <a:srgbClr val="C0504D">
                    <a:lumMod val="50000"/>
                  </a:srgbClr>
                </a:solidFill>
                <a:latin typeface="맑은 고딕" pitchFamily="50" charset="-127"/>
                <a:ea typeface="맑은 고딕" pitchFamily="50" charset="-127"/>
              </a:rPr>
              <a:t>1</a:t>
            </a:r>
          </a:p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100" b="1" dirty="0">
                <a:solidFill>
                  <a:srgbClr val="C0504D">
                    <a:lumMod val="50000"/>
                  </a:srgbClr>
                </a:solidFill>
                <a:latin typeface="맑은 고딕" pitchFamily="50" charset="-127"/>
                <a:ea typeface="맑은 고딕" pitchFamily="50" charset="-127"/>
              </a:rPr>
              <a:t>(Black and white)</a:t>
            </a:r>
          </a:p>
        </p:txBody>
      </p:sp>
      <p:sp>
        <p:nvSpPr>
          <p:cNvPr id="88" name="직사각형 87"/>
          <p:cNvSpPr/>
          <p:nvPr/>
        </p:nvSpPr>
        <p:spPr>
          <a:xfrm>
            <a:off x="3814799" y="3804761"/>
            <a:ext cx="333746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500" b="1" dirty="0">
                <a:solidFill>
                  <a:srgbClr val="C0504D">
                    <a:lumMod val="50000"/>
                  </a:srgbClr>
                </a:solidFill>
                <a:latin typeface="맑은 고딕" pitchFamily="50" charset="-127"/>
                <a:ea typeface="맑은 고딕" pitchFamily="50" charset="-127"/>
              </a:rPr>
              <a:t>O</a:t>
            </a:r>
          </a:p>
        </p:txBody>
      </p:sp>
      <p:sp>
        <p:nvSpPr>
          <p:cNvPr id="89" name="직사각형 88"/>
          <p:cNvSpPr/>
          <p:nvPr/>
        </p:nvSpPr>
        <p:spPr>
          <a:xfrm>
            <a:off x="3848463" y="4736532"/>
            <a:ext cx="26642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100" b="1" dirty="0">
                <a:solidFill>
                  <a:srgbClr val="C0504D">
                    <a:lumMod val="50000"/>
                  </a:srgbClr>
                </a:solidFill>
                <a:latin typeface="맑은 고딕" pitchFamily="50" charset="-127"/>
                <a:ea typeface="맑은 고딕" pitchFamily="50" charset="-127"/>
              </a:rPr>
              <a:t>4</a:t>
            </a:r>
          </a:p>
        </p:txBody>
      </p:sp>
      <p:pic>
        <p:nvPicPr>
          <p:cNvPr id="90" name="그림 89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3425" y="5036561"/>
            <a:ext cx="594915" cy="592330"/>
          </a:xfrm>
          <a:prstGeom prst="rect">
            <a:avLst/>
          </a:prstGeom>
        </p:spPr>
      </p:pic>
      <p:pic>
        <p:nvPicPr>
          <p:cNvPr id="91" name="그림 90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2390" y="5036561"/>
            <a:ext cx="594915" cy="592330"/>
          </a:xfrm>
          <a:prstGeom prst="rect">
            <a:avLst/>
          </a:prstGeom>
        </p:spPr>
      </p:pic>
      <p:pic>
        <p:nvPicPr>
          <p:cNvPr id="92" name="그림 9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1354" y="5036561"/>
            <a:ext cx="594915" cy="592330"/>
          </a:xfrm>
          <a:prstGeom prst="rect">
            <a:avLst/>
          </a:prstGeom>
        </p:spPr>
      </p:pic>
      <p:pic>
        <p:nvPicPr>
          <p:cNvPr id="93" name="그림 9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0318" y="5036561"/>
            <a:ext cx="594915" cy="592330"/>
          </a:xfrm>
          <a:prstGeom prst="rect">
            <a:avLst/>
          </a:prstGeom>
        </p:spPr>
      </p:pic>
      <p:sp>
        <p:nvSpPr>
          <p:cNvPr id="94" name="직사각형 93"/>
          <p:cNvSpPr/>
          <p:nvPr/>
        </p:nvSpPr>
        <p:spPr>
          <a:xfrm>
            <a:off x="3203848" y="5949280"/>
            <a:ext cx="113043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600" b="1" dirty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</a:rPr>
              <a:t>5 channel</a:t>
            </a:r>
          </a:p>
        </p:txBody>
      </p:sp>
      <p:sp>
        <p:nvSpPr>
          <p:cNvPr id="95" name="직사각형 94"/>
          <p:cNvSpPr/>
          <p:nvPr/>
        </p:nvSpPr>
        <p:spPr>
          <a:xfrm>
            <a:off x="4381857" y="1588574"/>
            <a:ext cx="1641348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300" b="1" dirty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</a:rPr>
              <a:t>Geo-KOMPSAT-2A</a:t>
            </a:r>
          </a:p>
        </p:txBody>
      </p:sp>
      <p:pic>
        <p:nvPicPr>
          <p:cNvPr id="96" name="그림 95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0799" y="2347459"/>
            <a:ext cx="864342" cy="857842"/>
          </a:xfrm>
          <a:prstGeom prst="rect">
            <a:avLst/>
          </a:prstGeom>
        </p:spPr>
      </p:pic>
      <p:sp>
        <p:nvSpPr>
          <p:cNvPr id="97" name="직사각형 96"/>
          <p:cNvSpPr/>
          <p:nvPr/>
        </p:nvSpPr>
        <p:spPr>
          <a:xfrm>
            <a:off x="4685803" y="1892331"/>
            <a:ext cx="1083951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100" b="1" dirty="0">
                <a:solidFill>
                  <a:srgbClr val="C0504D">
                    <a:lumMod val="50000"/>
                  </a:srgbClr>
                </a:solidFill>
                <a:latin typeface="맑은 고딕" pitchFamily="50" charset="-127"/>
                <a:ea typeface="맑은 고딕" pitchFamily="50" charset="-127"/>
              </a:rPr>
              <a:t>4</a:t>
            </a:r>
          </a:p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100" b="1" dirty="0">
                <a:solidFill>
                  <a:srgbClr val="C0504D">
                    <a:lumMod val="50000"/>
                  </a:srgbClr>
                </a:solidFill>
                <a:latin typeface="맑은 고딕" pitchFamily="50" charset="-127"/>
                <a:ea typeface="맑은 고딕" pitchFamily="50" charset="-127"/>
              </a:rPr>
              <a:t>(color image)</a:t>
            </a:r>
          </a:p>
        </p:txBody>
      </p:sp>
      <p:sp>
        <p:nvSpPr>
          <p:cNvPr id="98" name="직사각형 97"/>
          <p:cNvSpPr/>
          <p:nvPr/>
        </p:nvSpPr>
        <p:spPr>
          <a:xfrm>
            <a:off x="5103639" y="3407896"/>
            <a:ext cx="26642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100" b="1" dirty="0">
                <a:solidFill>
                  <a:srgbClr val="C0504D">
                    <a:lumMod val="50000"/>
                  </a:srgbClr>
                </a:solidFill>
                <a:latin typeface="맑은 고딕" pitchFamily="50" charset="-127"/>
                <a:ea typeface="맑은 고딕" pitchFamily="50" charset="-127"/>
              </a:rPr>
              <a:t>2</a:t>
            </a:r>
          </a:p>
        </p:txBody>
      </p:sp>
      <p:pic>
        <p:nvPicPr>
          <p:cNvPr id="99" name="그림 9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9747" y="3706776"/>
            <a:ext cx="594915" cy="592330"/>
          </a:xfrm>
          <a:prstGeom prst="rect">
            <a:avLst/>
          </a:prstGeom>
        </p:spPr>
      </p:pic>
      <p:pic>
        <p:nvPicPr>
          <p:cNvPr id="100" name="그림 99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7385" y="3706776"/>
            <a:ext cx="594915" cy="592330"/>
          </a:xfrm>
          <a:prstGeom prst="rect">
            <a:avLst/>
          </a:prstGeom>
        </p:spPr>
      </p:pic>
      <p:sp>
        <p:nvSpPr>
          <p:cNvPr id="109" name="직사각형 108"/>
          <p:cNvSpPr/>
          <p:nvPr/>
        </p:nvSpPr>
        <p:spPr>
          <a:xfrm>
            <a:off x="5093896" y="4736532"/>
            <a:ext cx="348173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100" b="1" dirty="0">
                <a:solidFill>
                  <a:srgbClr val="C0504D">
                    <a:lumMod val="50000"/>
                  </a:srgbClr>
                </a:solidFill>
                <a:latin typeface="맑은 고딕" pitchFamily="50" charset="-127"/>
                <a:ea typeface="맑은 고딕" pitchFamily="50" charset="-127"/>
              </a:rPr>
              <a:t>10</a:t>
            </a:r>
          </a:p>
        </p:txBody>
      </p:sp>
      <p:sp>
        <p:nvSpPr>
          <p:cNvPr id="110" name="직사각형 109"/>
          <p:cNvSpPr/>
          <p:nvPr/>
        </p:nvSpPr>
        <p:spPr>
          <a:xfrm>
            <a:off x="4572000" y="5949280"/>
            <a:ext cx="124906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600" b="1" dirty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</a:rPr>
              <a:t>16 channel</a:t>
            </a:r>
          </a:p>
        </p:txBody>
      </p:sp>
      <p:sp>
        <p:nvSpPr>
          <p:cNvPr id="111" name="직사각형 110"/>
          <p:cNvSpPr/>
          <p:nvPr/>
        </p:nvSpPr>
        <p:spPr>
          <a:xfrm>
            <a:off x="3049388" y="2552848"/>
            <a:ext cx="40267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100" b="1" dirty="0">
                <a:solidFill>
                  <a:srgbClr val="1F497D">
                    <a:lumMod val="75000"/>
                  </a:srgbClr>
                </a:solidFill>
                <a:latin typeface="맑은 고딕" pitchFamily="50" charset="-127"/>
                <a:ea typeface="맑은 고딕" pitchFamily="50" charset="-127"/>
              </a:rPr>
              <a:t>VIS</a:t>
            </a:r>
            <a:endParaRPr kumimoji="1" lang="ko-KR" altLang="en-US" sz="1100" b="1" dirty="0">
              <a:solidFill>
                <a:srgbClr val="1F497D">
                  <a:lumMod val="75000"/>
                </a:srgbClr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12" name="직사각형 111"/>
          <p:cNvSpPr/>
          <p:nvPr/>
        </p:nvSpPr>
        <p:spPr>
          <a:xfrm>
            <a:off x="3074473" y="3741061"/>
            <a:ext cx="40748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100" b="1" dirty="0">
                <a:solidFill>
                  <a:srgbClr val="1F497D">
                    <a:lumMod val="75000"/>
                  </a:srgbClr>
                </a:solidFill>
                <a:latin typeface="맑은 고딕" pitchFamily="50" charset="-127"/>
                <a:ea typeface="맑은 고딕" pitchFamily="50" charset="-127"/>
              </a:rPr>
              <a:t>SW</a:t>
            </a:r>
            <a:br>
              <a:rPr kumimoji="1" lang="en-US" altLang="ko-KR" sz="1100" b="1" dirty="0">
                <a:solidFill>
                  <a:srgbClr val="1F497D">
                    <a:lumMod val="75000"/>
                  </a:srgbClr>
                </a:solidFill>
                <a:latin typeface="맑은 고딕" pitchFamily="50" charset="-127"/>
                <a:ea typeface="맑은 고딕" pitchFamily="50" charset="-127"/>
              </a:rPr>
            </a:br>
            <a:r>
              <a:rPr kumimoji="1" lang="en-US" altLang="ko-KR" sz="1100" b="1" dirty="0">
                <a:solidFill>
                  <a:srgbClr val="1F497D">
                    <a:lumMod val="75000"/>
                  </a:srgbClr>
                </a:solidFill>
                <a:latin typeface="맑은 고딕" pitchFamily="50" charset="-127"/>
                <a:ea typeface="맑은 고딕" pitchFamily="50" charset="-127"/>
              </a:rPr>
              <a:t>IR</a:t>
            </a:r>
            <a:endParaRPr kumimoji="1" lang="ko-KR" altLang="en-US" sz="1100" b="1" dirty="0">
              <a:solidFill>
                <a:srgbClr val="1F497D">
                  <a:lumMod val="75000"/>
                </a:srgbClr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13" name="직사각형 112"/>
          <p:cNvSpPr/>
          <p:nvPr/>
        </p:nvSpPr>
        <p:spPr>
          <a:xfrm>
            <a:off x="3135787" y="5117283"/>
            <a:ext cx="32092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100" b="1" dirty="0">
                <a:solidFill>
                  <a:srgbClr val="1F497D">
                    <a:lumMod val="75000"/>
                  </a:srgbClr>
                </a:solidFill>
                <a:latin typeface="맑은 고딕" pitchFamily="50" charset="-127"/>
                <a:ea typeface="맑은 고딕" pitchFamily="50" charset="-127"/>
              </a:rPr>
              <a:t>IR</a:t>
            </a:r>
            <a:endParaRPr kumimoji="1" lang="ko-KR" altLang="en-US" sz="1100" b="1" dirty="0">
              <a:solidFill>
                <a:srgbClr val="1F497D">
                  <a:lumMod val="75000"/>
                </a:srgbClr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3" name="오른쪽 화살표 12"/>
          <p:cNvSpPr/>
          <p:nvPr/>
        </p:nvSpPr>
        <p:spPr>
          <a:xfrm>
            <a:off x="4314898" y="3794454"/>
            <a:ext cx="338743" cy="354626"/>
          </a:xfrm>
          <a:prstGeom prst="rightArrow">
            <a:avLst/>
          </a:prstGeom>
          <a:solidFill>
            <a:srgbClr val="9729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endParaRPr kumimoji="1" lang="ko-KR" altLang="en-US" sz="1200">
              <a:solidFill>
                <a:prstClr val="white"/>
              </a:solidFill>
            </a:endParaRPr>
          </a:p>
        </p:txBody>
      </p:sp>
      <p:sp>
        <p:nvSpPr>
          <p:cNvPr id="115" name="TextBox 114"/>
          <p:cNvSpPr txBox="1"/>
          <p:nvPr/>
        </p:nvSpPr>
        <p:spPr>
          <a:xfrm>
            <a:off x="3121478" y="1268760"/>
            <a:ext cx="2208426" cy="338554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>
              <a:bevelB h="25400" prst="softRound"/>
            </a:sp3d>
          </a:bodyPr>
          <a:lstStyle/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3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</a:rPr>
              <a:t>channel</a:t>
            </a:r>
            <a:r>
              <a:rPr kumimoji="1" lang="ko-KR" altLang="en-US" sz="13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1" lang="en-US" altLang="ko-KR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</a:rPr>
              <a:t>3times</a:t>
            </a:r>
            <a:r>
              <a:rPr kumimoji="1" lang="ko-KR" altLang="en-US" sz="13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1" lang="en-US" altLang="ko-KR" sz="13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</a:rPr>
              <a:t>increase</a:t>
            </a:r>
            <a:endParaRPr kumimoji="1" lang="ko-KR" altLang="en-US" sz="13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6058744" y="1268760"/>
            <a:ext cx="2541017" cy="338554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>
              <a:bevelB h="25400" prst="softRound"/>
            </a:sp3d>
          </a:bodyPr>
          <a:lstStyle/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3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</a:rPr>
              <a:t>products </a:t>
            </a:r>
            <a:r>
              <a:rPr kumimoji="1" lang="en-US" altLang="ko-KR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</a:rPr>
              <a:t>3.5 times</a:t>
            </a:r>
            <a:r>
              <a:rPr kumimoji="1" lang="ko-KR" altLang="en-US" sz="13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1" lang="en-US" altLang="ko-KR" sz="13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</a:rPr>
              <a:t>increase</a:t>
            </a:r>
            <a:endParaRPr kumimoji="1" lang="ko-KR" altLang="en-US" sz="13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18" name="직사각형 117"/>
          <p:cNvSpPr/>
          <p:nvPr/>
        </p:nvSpPr>
        <p:spPr>
          <a:xfrm>
            <a:off x="6084172" y="1628800"/>
            <a:ext cx="1373811" cy="4716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endParaRPr kumimoji="1" lang="ko-KR" altLang="en-US" sz="1200">
              <a:solidFill>
                <a:prstClr val="white"/>
              </a:solidFill>
            </a:endParaRPr>
          </a:p>
        </p:txBody>
      </p:sp>
      <p:sp>
        <p:nvSpPr>
          <p:cNvPr id="119" name="TextBox 118"/>
          <p:cNvSpPr txBox="1"/>
          <p:nvPr/>
        </p:nvSpPr>
        <p:spPr>
          <a:xfrm>
            <a:off x="6354805" y="1588574"/>
            <a:ext cx="780095" cy="29238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300" b="1" dirty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</a:rPr>
              <a:t>COMS</a:t>
            </a:r>
            <a:endParaRPr kumimoji="1" lang="ko-KR" altLang="en-US" sz="1300" b="1" dirty="0">
              <a:solidFill>
                <a:srgbClr val="00206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36" name="직사각형 135"/>
          <p:cNvSpPr/>
          <p:nvPr/>
        </p:nvSpPr>
        <p:spPr>
          <a:xfrm>
            <a:off x="6228186" y="5970611"/>
            <a:ext cx="109414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600" b="1" dirty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</a:rPr>
              <a:t>Total : 16</a:t>
            </a:r>
          </a:p>
        </p:txBody>
      </p:sp>
      <p:sp>
        <p:nvSpPr>
          <p:cNvPr id="137" name="TextBox 136"/>
          <p:cNvSpPr txBox="1"/>
          <p:nvPr/>
        </p:nvSpPr>
        <p:spPr>
          <a:xfrm>
            <a:off x="6201915" y="1827869"/>
            <a:ext cx="110639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100" b="1" dirty="0">
                <a:solidFill>
                  <a:srgbClr val="7030A0"/>
                </a:solidFill>
                <a:latin typeface="맑은 고딕" pitchFamily="50" charset="-127"/>
                <a:ea typeface="맑은 고딕" pitchFamily="50" charset="-127"/>
              </a:rPr>
              <a:t>Cloud/pre. : 5</a:t>
            </a:r>
          </a:p>
        </p:txBody>
      </p:sp>
      <p:sp>
        <p:nvSpPr>
          <p:cNvPr id="138" name="TextBox 137"/>
          <p:cNvSpPr txBox="1"/>
          <p:nvPr/>
        </p:nvSpPr>
        <p:spPr>
          <a:xfrm>
            <a:off x="6053745" y="3048707"/>
            <a:ext cx="137959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100" b="1" dirty="0">
                <a:solidFill>
                  <a:srgbClr val="7030A0"/>
                </a:solidFill>
                <a:latin typeface="맑은 고딕" pitchFamily="50" charset="-127"/>
                <a:ea typeface="맑은 고딕" pitchFamily="50" charset="-127"/>
              </a:rPr>
              <a:t>Aerosol : 5</a:t>
            </a:r>
          </a:p>
        </p:txBody>
      </p:sp>
      <p:sp>
        <p:nvSpPr>
          <p:cNvPr id="139" name="TextBox 138"/>
          <p:cNvSpPr txBox="1"/>
          <p:nvPr/>
        </p:nvSpPr>
        <p:spPr>
          <a:xfrm>
            <a:off x="6045036" y="4174920"/>
            <a:ext cx="137959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100" b="1" dirty="0">
                <a:solidFill>
                  <a:srgbClr val="7030A0"/>
                </a:solidFill>
                <a:latin typeface="맑은 고딕" pitchFamily="50" charset="-127"/>
                <a:ea typeface="맑은 고딕" pitchFamily="50" charset="-127"/>
              </a:rPr>
              <a:t>AMV : 3</a:t>
            </a:r>
          </a:p>
        </p:txBody>
      </p:sp>
      <p:sp>
        <p:nvSpPr>
          <p:cNvPr id="140" name="TextBox 139"/>
          <p:cNvSpPr txBox="1"/>
          <p:nvPr/>
        </p:nvSpPr>
        <p:spPr>
          <a:xfrm>
            <a:off x="6211568" y="5111606"/>
            <a:ext cx="11034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100" b="1" dirty="0">
                <a:solidFill>
                  <a:srgbClr val="7030A0"/>
                </a:solidFill>
                <a:latin typeface="맑은 고딕" pitchFamily="50" charset="-127"/>
                <a:ea typeface="맑은 고딕" pitchFamily="50" charset="-127"/>
              </a:rPr>
              <a:t>Land </a:t>
            </a:r>
            <a:r>
              <a:rPr kumimoji="1" lang="en-US" altLang="ko-KR" sz="1100" b="1" dirty="0" err="1">
                <a:solidFill>
                  <a:srgbClr val="7030A0"/>
                </a:solidFill>
                <a:latin typeface="맑은 고딕" pitchFamily="50" charset="-127"/>
                <a:ea typeface="맑은 고딕" pitchFamily="50" charset="-127"/>
              </a:rPr>
              <a:t>sfc</a:t>
            </a:r>
            <a:r>
              <a:rPr kumimoji="1" lang="en-US" altLang="ko-KR" sz="1100" b="1" dirty="0">
                <a:solidFill>
                  <a:srgbClr val="7030A0"/>
                </a:solidFill>
                <a:latin typeface="맑은 고딕" pitchFamily="50" charset="-127"/>
                <a:ea typeface="맑은 고딕" pitchFamily="50" charset="-127"/>
              </a:rPr>
              <a:t>. : 3</a:t>
            </a:r>
            <a:endParaRPr kumimoji="1" lang="ko-KR" altLang="en-US" sz="1100" b="1" dirty="0">
              <a:solidFill>
                <a:srgbClr val="7030A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41" name="TextBox 140"/>
          <p:cNvSpPr txBox="1"/>
          <p:nvPr/>
        </p:nvSpPr>
        <p:spPr>
          <a:xfrm>
            <a:off x="7396711" y="1588574"/>
            <a:ext cx="1626779" cy="29238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300" b="1" dirty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</a:rPr>
              <a:t>Geo-KOMPSAT-2A</a:t>
            </a:r>
            <a:endParaRPr kumimoji="1" lang="ko-KR" altLang="en-US" sz="1300" b="1" dirty="0">
              <a:solidFill>
                <a:srgbClr val="00206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42" name="직사각형 141"/>
          <p:cNvSpPr/>
          <p:nvPr/>
        </p:nvSpPr>
        <p:spPr>
          <a:xfrm>
            <a:off x="7668344" y="5970611"/>
            <a:ext cx="116628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600" b="1" dirty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</a:rPr>
              <a:t>Total : 52 </a:t>
            </a:r>
          </a:p>
        </p:txBody>
      </p:sp>
      <p:sp>
        <p:nvSpPr>
          <p:cNvPr id="191" name="TextBox 190"/>
          <p:cNvSpPr txBox="1"/>
          <p:nvPr/>
        </p:nvSpPr>
        <p:spPr>
          <a:xfrm>
            <a:off x="7683803" y="1827869"/>
            <a:ext cx="120867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100" b="1" dirty="0">
                <a:solidFill>
                  <a:srgbClr val="7030A0"/>
                </a:solidFill>
                <a:latin typeface="맑은 고딕" pitchFamily="50" charset="-127"/>
                <a:ea typeface="맑은 고딕" pitchFamily="50" charset="-127"/>
              </a:rPr>
              <a:t>Cloud/pre. :19</a:t>
            </a:r>
          </a:p>
        </p:txBody>
      </p:sp>
      <p:sp>
        <p:nvSpPr>
          <p:cNvPr id="192" name="TextBox 191"/>
          <p:cNvSpPr txBox="1"/>
          <p:nvPr/>
        </p:nvSpPr>
        <p:spPr>
          <a:xfrm>
            <a:off x="7519487" y="3048707"/>
            <a:ext cx="144500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100" b="1" dirty="0">
                <a:solidFill>
                  <a:srgbClr val="7030A0"/>
                </a:solidFill>
                <a:latin typeface="맑은 고딕" pitchFamily="50" charset="-127"/>
                <a:ea typeface="맑은 고딕" pitchFamily="50" charset="-127"/>
              </a:rPr>
              <a:t>Aerosol :</a:t>
            </a:r>
            <a:r>
              <a:rPr kumimoji="1" lang="ko-KR" altLang="en-US" sz="1100" b="1" dirty="0">
                <a:solidFill>
                  <a:srgbClr val="7030A0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1" lang="en-US" altLang="ko-KR" sz="1100" b="1" dirty="0">
                <a:solidFill>
                  <a:srgbClr val="7030A0"/>
                </a:solidFill>
                <a:latin typeface="맑은 고딕" pitchFamily="50" charset="-127"/>
                <a:ea typeface="맑은 고딕" pitchFamily="50" charset="-127"/>
              </a:rPr>
              <a:t>16</a:t>
            </a:r>
          </a:p>
        </p:txBody>
      </p:sp>
      <p:sp>
        <p:nvSpPr>
          <p:cNvPr id="193" name="TextBox 192"/>
          <p:cNvSpPr txBox="1"/>
          <p:nvPr/>
        </p:nvSpPr>
        <p:spPr>
          <a:xfrm>
            <a:off x="7579947" y="4174920"/>
            <a:ext cx="138454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100" b="1" dirty="0">
                <a:solidFill>
                  <a:srgbClr val="7030A0"/>
                </a:solidFill>
                <a:latin typeface="맑은 고딕" pitchFamily="50" charset="-127"/>
                <a:ea typeface="맑은 고딕" pitchFamily="50" charset="-127"/>
              </a:rPr>
              <a:t>AMV : 6</a:t>
            </a:r>
          </a:p>
        </p:txBody>
      </p:sp>
      <p:sp>
        <p:nvSpPr>
          <p:cNvPr id="194" name="TextBox 193"/>
          <p:cNvSpPr txBox="1"/>
          <p:nvPr/>
        </p:nvSpPr>
        <p:spPr>
          <a:xfrm>
            <a:off x="7573586" y="5111606"/>
            <a:ext cx="131889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100" b="1" dirty="0">
                <a:solidFill>
                  <a:srgbClr val="7030A0"/>
                </a:solidFill>
                <a:latin typeface="맑은 고딕" pitchFamily="50" charset="-127"/>
                <a:ea typeface="맑은 고딕" pitchFamily="50" charset="-127"/>
              </a:rPr>
              <a:t>Land </a:t>
            </a:r>
            <a:r>
              <a:rPr kumimoji="1" lang="en-US" altLang="ko-KR" sz="1100" b="1" dirty="0" err="1">
                <a:solidFill>
                  <a:srgbClr val="7030A0"/>
                </a:solidFill>
                <a:latin typeface="맑은 고딕" pitchFamily="50" charset="-127"/>
                <a:ea typeface="맑은 고딕" pitchFamily="50" charset="-127"/>
              </a:rPr>
              <a:t>sfc</a:t>
            </a:r>
            <a:r>
              <a:rPr kumimoji="1" lang="en-US" altLang="ko-KR" sz="1100" b="1" dirty="0">
                <a:solidFill>
                  <a:srgbClr val="7030A0"/>
                </a:solidFill>
                <a:latin typeface="맑은 고딕" pitchFamily="50" charset="-127"/>
                <a:ea typeface="맑은 고딕" pitchFamily="50" charset="-127"/>
              </a:rPr>
              <a:t>. :</a:t>
            </a:r>
            <a:r>
              <a:rPr kumimoji="1" lang="ko-KR" altLang="en-US" sz="1100" b="1" dirty="0">
                <a:solidFill>
                  <a:srgbClr val="7030A0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1" lang="en-US" altLang="ko-KR" sz="1100" b="1" dirty="0">
                <a:solidFill>
                  <a:srgbClr val="7030A0"/>
                </a:solidFill>
                <a:latin typeface="맑은 고딕" pitchFamily="50" charset="-127"/>
                <a:ea typeface="맑은 고딕" pitchFamily="50" charset="-127"/>
              </a:rPr>
              <a:t>11</a:t>
            </a:r>
            <a:endParaRPr kumimoji="1" lang="ko-KR" altLang="en-US" sz="1100" b="1" dirty="0">
              <a:solidFill>
                <a:srgbClr val="7030A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202" name="그림 201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016" y="3612075"/>
            <a:ext cx="684000" cy="681027"/>
          </a:xfrm>
          <a:prstGeom prst="rect">
            <a:avLst/>
          </a:prstGeom>
        </p:spPr>
      </p:pic>
      <p:pic>
        <p:nvPicPr>
          <p:cNvPr id="203" name="그림 202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9512" y="4653144"/>
            <a:ext cx="540000" cy="398491"/>
          </a:xfrm>
          <a:prstGeom prst="rect">
            <a:avLst/>
          </a:prstGeom>
        </p:spPr>
      </p:pic>
      <p:pic>
        <p:nvPicPr>
          <p:cNvPr id="204" name="그림 203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4626" y="4653144"/>
            <a:ext cx="540000" cy="398491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6079" y="5410047"/>
            <a:ext cx="346942" cy="467233"/>
          </a:xfrm>
          <a:prstGeom prst="rect">
            <a:avLst/>
          </a:prstGeom>
        </p:spPr>
      </p:pic>
      <p:pic>
        <p:nvPicPr>
          <p:cNvPr id="207" name="그림 206"/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5536" y="5410047"/>
            <a:ext cx="346942" cy="467233"/>
          </a:xfrm>
          <a:prstGeom prst="rect">
            <a:avLst/>
          </a:prstGeom>
        </p:spPr>
      </p:pic>
      <p:pic>
        <p:nvPicPr>
          <p:cNvPr id="208" name="그림 207"/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3568" y="5410047"/>
            <a:ext cx="346942" cy="467233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333053" y="4309764"/>
            <a:ext cx="960519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100" b="1" dirty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</a:rPr>
              <a:t>Full disk</a:t>
            </a:r>
            <a:r>
              <a:rPr kumimoji="1" lang="ko-KR" altLang="en-US" sz="1100" b="1" dirty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1" lang="en-US" altLang="ko-KR" sz="1100" b="1" dirty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</a:rPr>
              <a:t>: 1</a:t>
            </a:r>
            <a:endParaRPr kumimoji="1" lang="ko-KR" altLang="en-US" sz="1100" dirty="0">
              <a:solidFill>
                <a:prstClr val="black"/>
              </a:solidFill>
            </a:endParaRPr>
          </a:p>
        </p:txBody>
      </p:sp>
      <p:sp>
        <p:nvSpPr>
          <p:cNvPr id="209" name="직사각형 208"/>
          <p:cNvSpPr/>
          <p:nvPr/>
        </p:nvSpPr>
        <p:spPr>
          <a:xfrm>
            <a:off x="399731" y="5039598"/>
            <a:ext cx="62389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100" b="1" dirty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</a:rPr>
              <a:t>NH : 2</a:t>
            </a:r>
            <a:endParaRPr kumimoji="1" lang="ko-KR" altLang="en-US" sz="1100" dirty="0">
              <a:solidFill>
                <a:prstClr val="black"/>
              </a:solidFill>
            </a:endParaRPr>
          </a:p>
        </p:txBody>
      </p:sp>
      <p:sp>
        <p:nvSpPr>
          <p:cNvPr id="212" name="직사각형 211"/>
          <p:cNvSpPr/>
          <p:nvPr/>
        </p:nvSpPr>
        <p:spPr>
          <a:xfrm>
            <a:off x="35496" y="5877272"/>
            <a:ext cx="132760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100" b="1" dirty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</a:rPr>
              <a:t>KP</a:t>
            </a:r>
            <a:r>
              <a:rPr kumimoji="1" lang="ko-KR" altLang="en-US" sz="1100" b="1" dirty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1" lang="en-US" altLang="ko-KR" sz="1100" b="1" dirty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</a:rPr>
              <a:t>: every 15min</a:t>
            </a:r>
            <a:endParaRPr kumimoji="1" lang="ko-KR" altLang="en-US" sz="1100" dirty="0">
              <a:solidFill>
                <a:prstClr val="black"/>
              </a:solidFill>
            </a:endParaRPr>
          </a:p>
        </p:txBody>
      </p:sp>
      <p:pic>
        <p:nvPicPr>
          <p:cNvPr id="213" name="그림 21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8951" y="3612069"/>
            <a:ext cx="684000" cy="675812"/>
          </a:xfrm>
          <a:prstGeom prst="rect">
            <a:avLst/>
          </a:prstGeom>
        </p:spPr>
      </p:pic>
      <p:pic>
        <p:nvPicPr>
          <p:cNvPr id="214" name="그림 21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2719" y="3612069"/>
            <a:ext cx="684000" cy="675812"/>
          </a:xfrm>
          <a:prstGeom prst="rect">
            <a:avLst/>
          </a:prstGeom>
        </p:spPr>
      </p:pic>
      <p:pic>
        <p:nvPicPr>
          <p:cNvPr id="215" name="그림 21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8435" y="3612069"/>
            <a:ext cx="684000" cy="675812"/>
          </a:xfrm>
          <a:prstGeom prst="rect">
            <a:avLst/>
          </a:prstGeom>
        </p:spPr>
      </p:pic>
      <p:sp>
        <p:nvSpPr>
          <p:cNvPr id="216" name="직사각형 215"/>
          <p:cNvSpPr/>
          <p:nvPr/>
        </p:nvSpPr>
        <p:spPr>
          <a:xfrm>
            <a:off x="1763692" y="4293096"/>
            <a:ext cx="960519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100" b="1" dirty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</a:rPr>
              <a:t>Full disk : 4</a:t>
            </a:r>
            <a:endParaRPr kumimoji="1" lang="ko-KR" altLang="en-US" sz="1100" dirty="0">
              <a:solidFill>
                <a:prstClr val="black"/>
              </a:solidFill>
            </a:endParaRPr>
          </a:p>
        </p:txBody>
      </p:sp>
      <p:pic>
        <p:nvPicPr>
          <p:cNvPr id="217" name="그림 216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19672" y="4643216"/>
            <a:ext cx="540000" cy="398491"/>
          </a:xfrm>
          <a:prstGeom prst="rect">
            <a:avLst/>
          </a:prstGeom>
        </p:spPr>
      </p:pic>
      <p:pic>
        <p:nvPicPr>
          <p:cNvPr id="218" name="그림 217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93618" y="4643216"/>
            <a:ext cx="540000" cy="398491"/>
          </a:xfrm>
          <a:prstGeom prst="rect">
            <a:avLst/>
          </a:prstGeom>
        </p:spPr>
      </p:pic>
      <p:pic>
        <p:nvPicPr>
          <p:cNvPr id="219" name="그림 218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67564" y="4643216"/>
            <a:ext cx="540000" cy="398491"/>
          </a:xfrm>
          <a:prstGeom prst="rect">
            <a:avLst/>
          </a:prstGeom>
        </p:spPr>
      </p:pic>
      <p:sp>
        <p:nvSpPr>
          <p:cNvPr id="221" name="직사각형 220"/>
          <p:cNvSpPr/>
          <p:nvPr/>
        </p:nvSpPr>
        <p:spPr>
          <a:xfrm>
            <a:off x="1690928" y="5039598"/>
            <a:ext cx="70564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100" b="1" dirty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</a:rPr>
              <a:t>NH : 10</a:t>
            </a:r>
            <a:endParaRPr kumimoji="1" lang="ko-KR" altLang="en-US" sz="1100" dirty="0">
              <a:solidFill>
                <a:prstClr val="black"/>
              </a:solidFill>
            </a:endParaRPr>
          </a:p>
        </p:txBody>
      </p:sp>
      <p:sp>
        <p:nvSpPr>
          <p:cNvPr id="225" name="직사각형 224"/>
          <p:cNvSpPr/>
          <p:nvPr/>
        </p:nvSpPr>
        <p:spPr>
          <a:xfrm>
            <a:off x="2485750" y="5471646"/>
            <a:ext cx="457176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100" b="1" dirty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</a:rPr>
              <a:t>…....</a:t>
            </a:r>
            <a:endParaRPr kumimoji="1" lang="ko-KR" altLang="en-US" sz="1100" dirty="0">
              <a:solidFill>
                <a:prstClr val="black"/>
              </a:solidFill>
            </a:endParaRPr>
          </a:p>
        </p:txBody>
      </p:sp>
      <p:sp>
        <p:nvSpPr>
          <p:cNvPr id="227" name="직사각형 226"/>
          <p:cNvSpPr/>
          <p:nvPr/>
        </p:nvSpPr>
        <p:spPr>
          <a:xfrm>
            <a:off x="1700673" y="5877272"/>
            <a:ext cx="124585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100" b="1" dirty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</a:rPr>
              <a:t>KP : every 2min</a:t>
            </a:r>
            <a:endParaRPr kumimoji="1" lang="ko-KR" altLang="en-US" sz="1100" dirty="0">
              <a:solidFill>
                <a:prstClr val="black"/>
              </a:solidFill>
            </a:endParaRPr>
          </a:p>
        </p:txBody>
      </p:sp>
      <p:pic>
        <p:nvPicPr>
          <p:cNvPr id="175" name="그림 174"/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32770" y="5410047"/>
            <a:ext cx="346942" cy="467233"/>
          </a:xfrm>
          <a:prstGeom prst="rect">
            <a:avLst/>
          </a:prstGeom>
        </p:spPr>
      </p:pic>
      <p:pic>
        <p:nvPicPr>
          <p:cNvPr id="176" name="그림 175"/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04778" y="5410047"/>
            <a:ext cx="346942" cy="467233"/>
          </a:xfrm>
          <a:prstGeom prst="rect">
            <a:avLst/>
          </a:prstGeom>
        </p:spPr>
      </p:pic>
      <p:pic>
        <p:nvPicPr>
          <p:cNvPr id="177" name="그림 176"/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76786" y="5410047"/>
            <a:ext cx="346942" cy="467233"/>
          </a:xfrm>
          <a:prstGeom prst="rect">
            <a:avLst/>
          </a:prstGeom>
        </p:spPr>
      </p:pic>
      <p:pic>
        <p:nvPicPr>
          <p:cNvPr id="195" name="그림 194"/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48794" y="5410047"/>
            <a:ext cx="346942" cy="467233"/>
          </a:xfrm>
          <a:prstGeom prst="rect">
            <a:avLst/>
          </a:prstGeom>
        </p:spPr>
      </p:pic>
      <p:pic>
        <p:nvPicPr>
          <p:cNvPr id="196" name="그림 195"/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20802" y="5410047"/>
            <a:ext cx="346942" cy="467233"/>
          </a:xfrm>
          <a:prstGeom prst="rect">
            <a:avLst/>
          </a:prstGeom>
        </p:spPr>
      </p:pic>
      <p:pic>
        <p:nvPicPr>
          <p:cNvPr id="197" name="그림 196"/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92810" y="5410047"/>
            <a:ext cx="346942" cy="467233"/>
          </a:xfrm>
          <a:prstGeom prst="rect">
            <a:avLst/>
          </a:prstGeom>
        </p:spPr>
      </p:pic>
      <p:pic>
        <p:nvPicPr>
          <p:cNvPr id="198" name="그림 197"/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64818" y="5410047"/>
            <a:ext cx="346942" cy="467233"/>
          </a:xfrm>
          <a:prstGeom prst="rect">
            <a:avLst/>
          </a:prstGeom>
        </p:spPr>
      </p:pic>
      <p:pic>
        <p:nvPicPr>
          <p:cNvPr id="199" name="그림 198"/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36826" y="5410047"/>
            <a:ext cx="346942" cy="467233"/>
          </a:xfrm>
          <a:prstGeom prst="rect">
            <a:avLst/>
          </a:prstGeom>
        </p:spPr>
      </p:pic>
      <p:pic>
        <p:nvPicPr>
          <p:cNvPr id="201" name="그림 200"/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08834" y="5410047"/>
            <a:ext cx="346942" cy="467233"/>
          </a:xfrm>
          <a:prstGeom prst="rect">
            <a:avLst/>
          </a:prstGeom>
        </p:spPr>
      </p:pic>
      <p:sp>
        <p:nvSpPr>
          <p:cNvPr id="55" name="오른쪽 화살표 54"/>
          <p:cNvSpPr/>
          <p:nvPr/>
        </p:nvSpPr>
        <p:spPr>
          <a:xfrm>
            <a:off x="1388408" y="4725144"/>
            <a:ext cx="216024" cy="242446"/>
          </a:xfrm>
          <a:prstGeom prst="rightArrow">
            <a:avLst/>
          </a:prstGeom>
          <a:solidFill>
            <a:srgbClr val="9729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endParaRPr kumimoji="1" lang="ko-KR" altLang="en-US" sz="1200" dirty="0">
              <a:solidFill>
                <a:prstClr val="white"/>
              </a:solidFill>
            </a:endParaRPr>
          </a:p>
        </p:txBody>
      </p:sp>
      <p:pic>
        <p:nvPicPr>
          <p:cNvPr id="205" name="그림 204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41510" y="4643216"/>
            <a:ext cx="540000" cy="398491"/>
          </a:xfrm>
          <a:prstGeom prst="rect">
            <a:avLst/>
          </a:prstGeom>
        </p:spPr>
      </p:pic>
      <p:pic>
        <p:nvPicPr>
          <p:cNvPr id="206" name="그림 205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15456" y="4643216"/>
            <a:ext cx="540000" cy="398491"/>
          </a:xfrm>
          <a:prstGeom prst="rect">
            <a:avLst/>
          </a:prstGeom>
        </p:spPr>
      </p:pic>
      <p:pic>
        <p:nvPicPr>
          <p:cNvPr id="210" name="그림 209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89402" y="4643216"/>
            <a:ext cx="540000" cy="398491"/>
          </a:xfrm>
          <a:prstGeom prst="rect">
            <a:avLst/>
          </a:prstGeom>
        </p:spPr>
      </p:pic>
      <p:pic>
        <p:nvPicPr>
          <p:cNvPr id="211" name="그림 210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63348" y="4643216"/>
            <a:ext cx="540000" cy="398491"/>
          </a:xfrm>
          <a:prstGeom prst="rect">
            <a:avLst/>
          </a:prstGeom>
        </p:spPr>
      </p:pic>
      <p:pic>
        <p:nvPicPr>
          <p:cNvPr id="233" name="그림 232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37294" y="4643216"/>
            <a:ext cx="540000" cy="398491"/>
          </a:xfrm>
          <a:prstGeom prst="rect">
            <a:avLst/>
          </a:prstGeom>
        </p:spPr>
      </p:pic>
      <p:pic>
        <p:nvPicPr>
          <p:cNvPr id="235" name="그림 234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11240" y="4643216"/>
            <a:ext cx="540000" cy="398491"/>
          </a:xfrm>
          <a:prstGeom prst="rect">
            <a:avLst/>
          </a:prstGeom>
        </p:spPr>
      </p:pic>
      <p:pic>
        <p:nvPicPr>
          <p:cNvPr id="236" name="그림 235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85186" y="4643216"/>
            <a:ext cx="540000" cy="398491"/>
          </a:xfrm>
          <a:prstGeom prst="rect">
            <a:avLst/>
          </a:prstGeom>
        </p:spPr>
      </p:pic>
      <p:pic>
        <p:nvPicPr>
          <p:cNvPr id="237" name="그림 236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59134" y="4643216"/>
            <a:ext cx="540000" cy="398491"/>
          </a:xfrm>
          <a:prstGeom prst="rect">
            <a:avLst/>
          </a:prstGeom>
        </p:spPr>
      </p:pic>
      <p:sp>
        <p:nvSpPr>
          <p:cNvPr id="239" name="직사각형 238"/>
          <p:cNvSpPr/>
          <p:nvPr/>
        </p:nvSpPr>
        <p:spPr>
          <a:xfrm>
            <a:off x="1259636" y="3356992"/>
            <a:ext cx="475057" cy="256349"/>
          </a:xfrm>
          <a:prstGeom prst="rect">
            <a:avLst/>
          </a:prstGeom>
          <a:solidFill>
            <a:srgbClr val="004A82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endParaRPr kumimoji="1" lang="ko-KR" altLang="en-US" sz="1200" dirty="0">
              <a:solidFill>
                <a:prstClr val="white"/>
              </a:solidFill>
            </a:endParaRPr>
          </a:p>
        </p:txBody>
      </p:sp>
      <p:sp>
        <p:nvSpPr>
          <p:cNvPr id="240" name="TextBox 239"/>
          <p:cNvSpPr txBox="1"/>
          <p:nvPr/>
        </p:nvSpPr>
        <p:spPr>
          <a:xfrm>
            <a:off x="1206296" y="3341752"/>
            <a:ext cx="576064" cy="26161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>
              <a:bevelB h="25400" prst="softRound"/>
            </a:sp3d>
          </a:bodyPr>
          <a:lstStyle/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100" b="1" dirty="0">
                <a:solidFill>
                  <a:prstClr val="white"/>
                </a:solidFill>
                <a:latin typeface="맑은 고딕" pitchFamily="50" charset="-127"/>
                <a:ea typeface="맑은 고딕" pitchFamily="50" charset="-127"/>
              </a:rPr>
              <a:t>1hr</a:t>
            </a:r>
            <a:endParaRPr kumimoji="1" lang="ko-KR" altLang="en-US" sz="1100" b="1" dirty="0">
              <a:solidFill>
                <a:prstClr val="white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241" name="그림 240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8334" y="5036561"/>
            <a:ext cx="594915" cy="592330"/>
          </a:xfrm>
          <a:prstGeom prst="rect">
            <a:avLst/>
          </a:prstGeom>
        </p:spPr>
      </p:pic>
      <p:pic>
        <p:nvPicPr>
          <p:cNvPr id="242" name="그림 24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6326" y="5036561"/>
            <a:ext cx="594915" cy="592330"/>
          </a:xfrm>
          <a:prstGeom prst="rect">
            <a:avLst/>
          </a:prstGeom>
        </p:spPr>
      </p:pic>
      <p:pic>
        <p:nvPicPr>
          <p:cNvPr id="243" name="그림 24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4318" y="5036561"/>
            <a:ext cx="594915" cy="592330"/>
          </a:xfrm>
          <a:prstGeom prst="rect">
            <a:avLst/>
          </a:prstGeom>
        </p:spPr>
      </p:pic>
      <p:pic>
        <p:nvPicPr>
          <p:cNvPr id="244" name="그림 24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2310" y="5036561"/>
            <a:ext cx="594915" cy="592330"/>
          </a:xfrm>
          <a:prstGeom prst="rect">
            <a:avLst/>
          </a:prstGeom>
        </p:spPr>
      </p:pic>
      <p:pic>
        <p:nvPicPr>
          <p:cNvPr id="245" name="그림 24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2310" y="5036561"/>
            <a:ext cx="594915" cy="592330"/>
          </a:xfrm>
          <a:prstGeom prst="rect">
            <a:avLst/>
          </a:prstGeom>
        </p:spPr>
      </p:pic>
      <p:pic>
        <p:nvPicPr>
          <p:cNvPr id="246" name="그림 24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0302" y="5036561"/>
            <a:ext cx="594915" cy="592330"/>
          </a:xfrm>
          <a:prstGeom prst="rect">
            <a:avLst/>
          </a:prstGeom>
        </p:spPr>
      </p:pic>
      <p:pic>
        <p:nvPicPr>
          <p:cNvPr id="247" name="그림 24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8294" y="5036561"/>
            <a:ext cx="594915" cy="592330"/>
          </a:xfrm>
          <a:prstGeom prst="rect">
            <a:avLst/>
          </a:prstGeom>
        </p:spPr>
      </p:pic>
      <p:pic>
        <p:nvPicPr>
          <p:cNvPr id="248" name="그림 24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6286" y="5036561"/>
            <a:ext cx="594915" cy="592330"/>
          </a:xfrm>
          <a:prstGeom prst="rect">
            <a:avLst/>
          </a:prstGeom>
        </p:spPr>
      </p:pic>
      <p:pic>
        <p:nvPicPr>
          <p:cNvPr id="249" name="그림 24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4278" y="5036561"/>
            <a:ext cx="594915" cy="592330"/>
          </a:xfrm>
          <a:prstGeom prst="rect">
            <a:avLst/>
          </a:prstGeom>
        </p:spPr>
      </p:pic>
      <p:pic>
        <p:nvPicPr>
          <p:cNvPr id="250" name="그림 249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2270" y="5036561"/>
            <a:ext cx="594915" cy="592330"/>
          </a:xfrm>
          <a:prstGeom prst="rect">
            <a:avLst/>
          </a:prstGeom>
        </p:spPr>
      </p:pic>
      <p:pic>
        <p:nvPicPr>
          <p:cNvPr id="251" name="그림 250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0262" y="5036561"/>
            <a:ext cx="594915" cy="592330"/>
          </a:xfrm>
          <a:prstGeom prst="rect">
            <a:avLst/>
          </a:prstGeom>
        </p:spPr>
      </p:pic>
      <p:pic>
        <p:nvPicPr>
          <p:cNvPr id="1028" name="Picture 4"/>
          <p:cNvPicPr preferRelativeResize="0">
            <a:picLocks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43636" y="2113599"/>
            <a:ext cx="594000" cy="59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 preferRelativeResize="0">
            <a:picLocks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86512" y="2113599"/>
            <a:ext cx="594000" cy="59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1" name="Picture 7"/>
          <p:cNvPicPr preferRelativeResize="0">
            <a:picLocks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29388" y="2113607"/>
            <a:ext cx="594000" cy="595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2" name="Picture 8"/>
          <p:cNvPicPr preferRelativeResize="0">
            <a:picLocks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72264" y="2113599"/>
            <a:ext cx="594000" cy="59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3" name="Picture 9"/>
          <p:cNvPicPr preferRelativeResize="0">
            <a:picLocks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15140" y="2113599"/>
            <a:ext cx="594000" cy="59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8" name="Picture 14" descr="C:\Users\기본\Desktop\그림1.png"/>
          <p:cNvPicPr preferRelativeResize="0">
            <a:picLocks noChangeArrowheads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43636" y="5357826"/>
            <a:ext cx="594000" cy="594000"/>
          </a:xfrm>
          <a:prstGeom prst="rect">
            <a:avLst/>
          </a:prstGeom>
          <a:noFill/>
        </p:spPr>
      </p:pic>
      <p:pic>
        <p:nvPicPr>
          <p:cNvPr id="1039" name="Picture 15" descr="C:\Users\기본\Desktop\그림2.png"/>
          <p:cNvPicPr preferRelativeResize="0">
            <a:picLocks noChangeArrowheads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29388" y="5357826"/>
            <a:ext cx="594000" cy="594000"/>
          </a:xfrm>
          <a:prstGeom prst="rect">
            <a:avLst/>
          </a:prstGeom>
          <a:noFill/>
        </p:spPr>
      </p:pic>
      <p:pic>
        <p:nvPicPr>
          <p:cNvPr id="1040" name="Picture 16" descr="C:\Users\기본\Desktop\그림3.png"/>
          <p:cNvPicPr preferRelativeResize="0">
            <a:picLocks noChangeArrowheads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15140" y="5357826"/>
            <a:ext cx="594000" cy="594000"/>
          </a:xfrm>
          <a:prstGeom prst="rect">
            <a:avLst/>
          </a:prstGeom>
          <a:noFill/>
        </p:spPr>
      </p:pic>
      <p:pic>
        <p:nvPicPr>
          <p:cNvPr id="1044" name="Picture 20" descr="C:\Users\기본\Desktop\그림5.png"/>
          <p:cNvPicPr preferRelativeResize="0">
            <a:picLocks noChangeArrowheads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43636" y="4461760"/>
            <a:ext cx="594000" cy="594000"/>
          </a:xfrm>
          <a:prstGeom prst="rect">
            <a:avLst/>
          </a:prstGeom>
          <a:noFill/>
        </p:spPr>
      </p:pic>
      <p:pic>
        <p:nvPicPr>
          <p:cNvPr id="1045" name="Picture 21" descr="C:\Users\기본\Desktop\그림6.png"/>
          <p:cNvPicPr preferRelativeResize="0">
            <a:picLocks noChangeArrowheads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29388" y="4461760"/>
            <a:ext cx="594000" cy="594000"/>
          </a:xfrm>
          <a:prstGeom prst="rect">
            <a:avLst/>
          </a:prstGeom>
          <a:noFill/>
        </p:spPr>
      </p:pic>
      <p:pic>
        <p:nvPicPr>
          <p:cNvPr id="1046" name="Picture 22" descr="C:\Users\기본\Desktop\그림4.png"/>
          <p:cNvPicPr preferRelativeResize="0">
            <a:picLocks noChangeArrowheads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15140" y="4461760"/>
            <a:ext cx="594000" cy="594000"/>
          </a:xfrm>
          <a:prstGeom prst="rect">
            <a:avLst/>
          </a:prstGeom>
          <a:noFill/>
        </p:spPr>
      </p:pic>
      <p:pic>
        <p:nvPicPr>
          <p:cNvPr id="1062" name="Picture 38" descr="C:\Users\기본\Desktop\그림12.png"/>
          <p:cNvPicPr preferRelativeResize="0">
            <a:picLocks noChangeArrowheads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43636" y="3310613"/>
            <a:ext cx="594000" cy="594000"/>
          </a:xfrm>
          <a:prstGeom prst="rect">
            <a:avLst/>
          </a:prstGeom>
          <a:noFill/>
        </p:spPr>
      </p:pic>
      <p:pic>
        <p:nvPicPr>
          <p:cNvPr id="1063" name="Picture 39" descr="C:\Users\기본\Desktop\그림13.png"/>
          <p:cNvPicPr preferRelativeResize="0">
            <a:picLocks noChangeArrowheads="1"/>
          </p:cNvPicPr>
          <p:nvPr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86512" y="3310613"/>
            <a:ext cx="594000" cy="594000"/>
          </a:xfrm>
          <a:prstGeom prst="rect">
            <a:avLst/>
          </a:prstGeom>
          <a:noFill/>
        </p:spPr>
      </p:pic>
      <p:pic>
        <p:nvPicPr>
          <p:cNvPr id="1064" name="Picture 40" descr="C:\Users\기본\Desktop\그림14.png"/>
          <p:cNvPicPr preferRelativeResize="0">
            <a:picLocks noChangeArrowheads="1"/>
          </p:cNvPicPr>
          <p:nvPr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29388" y="3310613"/>
            <a:ext cx="594000" cy="594000"/>
          </a:xfrm>
          <a:prstGeom prst="rect">
            <a:avLst/>
          </a:prstGeom>
          <a:noFill/>
        </p:spPr>
      </p:pic>
      <p:pic>
        <p:nvPicPr>
          <p:cNvPr id="1065" name="Picture 41" descr="C:\Users\기본\Desktop\그림15.png"/>
          <p:cNvPicPr preferRelativeResize="0">
            <a:picLocks noChangeArrowheads="1"/>
          </p:cNvPicPr>
          <p:nvPr/>
        </p:nvPicPr>
        <p:blipFill>
          <a:blip r:embed="rId2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72264" y="3310613"/>
            <a:ext cx="594000" cy="594000"/>
          </a:xfrm>
          <a:prstGeom prst="rect">
            <a:avLst/>
          </a:prstGeom>
          <a:noFill/>
        </p:spPr>
      </p:pic>
      <p:pic>
        <p:nvPicPr>
          <p:cNvPr id="1066" name="Picture 42" descr="C:\Users\기본\Desktop\그림16.png"/>
          <p:cNvPicPr preferRelativeResize="0">
            <a:picLocks noChangeArrowheads="1"/>
          </p:cNvPicPr>
          <p:nvPr/>
        </p:nvPicPr>
        <p:blipFill>
          <a:blip r:embed="rId2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15140" y="3310613"/>
            <a:ext cx="594000" cy="594000"/>
          </a:xfrm>
          <a:prstGeom prst="rect">
            <a:avLst/>
          </a:prstGeom>
          <a:noFill/>
        </p:spPr>
      </p:pic>
      <p:pic>
        <p:nvPicPr>
          <p:cNvPr id="220" name="그림 219" descr="EMB0000153cbc02"/>
          <p:cNvPicPr preferRelativeResize="0"/>
          <p:nvPr/>
        </p:nvPicPr>
        <p:blipFill>
          <a:blip r:embed="rId2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00958" y="2117200"/>
            <a:ext cx="594000" cy="594000"/>
          </a:xfrm>
          <a:prstGeom prst="rect">
            <a:avLst/>
          </a:prstGeom>
          <a:noFill/>
        </p:spPr>
      </p:pic>
      <p:pic>
        <p:nvPicPr>
          <p:cNvPr id="222" name="그림 221" descr="EMB0000153cbbde"/>
          <p:cNvPicPr preferRelativeResize="0"/>
          <p:nvPr/>
        </p:nvPicPr>
        <p:blipFill>
          <a:blip r:embed="rId2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00588" y="2117200"/>
            <a:ext cx="594000" cy="594000"/>
          </a:xfrm>
          <a:prstGeom prst="rect">
            <a:avLst/>
          </a:prstGeom>
          <a:noFill/>
        </p:spPr>
      </p:pic>
      <p:pic>
        <p:nvPicPr>
          <p:cNvPr id="223" name="그림 222" descr="EMB0000153cbbe1"/>
          <p:cNvPicPr preferRelativeResize="0"/>
          <p:nvPr/>
        </p:nvPicPr>
        <p:blipFill>
          <a:blip r:embed="rId2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00218" y="2117200"/>
            <a:ext cx="594000" cy="594000"/>
          </a:xfrm>
          <a:prstGeom prst="rect">
            <a:avLst/>
          </a:prstGeom>
          <a:noFill/>
        </p:spPr>
      </p:pic>
      <p:pic>
        <p:nvPicPr>
          <p:cNvPr id="224" name="그림 223" descr="EMB0000153cbbe4"/>
          <p:cNvPicPr/>
          <p:nvPr/>
        </p:nvPicPr>
        <p:blipFill>
          <a:blip r:embed="rId2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99848" y="2117200"/>
            <a:ext cx="594000" cy="594000"/>
          </a:xfrm>
          <a:prstGeom prst="rect">
            <a:avLst/>
          </a:prstGeom>
          <a:noFill/>
        </p:spPr>
      </p:pic>
      <p:pic>
        <p:nvPicPr>
          <p:cNvPr id="259" name="그림 258" descr="EMB0000153cbbde"/>
          <p:cNvPicPr preferRelativeResize="0"/>
          <p:nvPr/>
        </p:nvPicPr>
        <p:blipFill>
          <a:blip r:embed="rId2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99478" y="2117200"/>
            <a:ext cx="594000" cy="594000"/>
          </a:xfrm>
          <a:prstGeom prst="rect">
            <a:avLst/>
          </a:prstGeom>
          <a:noFill/>
        </p:spPr>
      </p:pic>
      <p:pic>
        <p:nvPicPr>
          <p:cNvPr id="261" name="그림 260" descr="EMB0000153cbc02"/>
          <p:cNvPicPr preferRelativeResize="0"/>
          <p:nvPr/>
        </p:nvPicPr>
        <p:blipFill>
          <a:blip r:embed="rId3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99108" y="2117200"/>
            <a:ext cx="594000" cy="594000"/>
          </a:xfrm>
          <a:prstGeom prst="rect">
            <a:avLst/>
          </a:prstGeom>
          <a:noFill/>
        </p:spPr>
      </p:pic>
      <p:pic>
        <p:nvPicPr>
          <p:cNvPr id="265" name="그림 264" descr="EMB0000153cbbe1"/>
          <p:cNvPicPr preferRelativeResize="0"/>
          <p:nvPr/>
        </p:nvPicPr>
        <p:blipFill>
          <a:blip r:embed="rId3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98738" y="2117200"/>
            <a:ext cx="594000" cy="594000"/>
          </a:xfrm>
          <a:prstGeom prst="rect">
            <a:avLst/>
          </a:prstGeom>
          <a:noFill/>
        </p:spPr>
      </p:pic>
      <p:pic>
        <p:nvPicPr>
          <p:cNvPr id="266" name="그림 265" descr="EMB0000153cbbe1"/>
          <p:cNvPicPr preferRelativeResize="0"/>
          <p:nvPr/>
        </p:nvPicPr>
        <p:blipFill>
          <a:blip r:embed="rId2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98368" y="2117200"/>
            <a:ext cx="594000" cy="594000"/>
          </a:xfrm>
          <a:prstGeom prst="rect">
            <a:avLst/>
          </a:prstGeom>
          <a:noFill/>
        </p:spPr>
      </p:pic>
      <p:pic>
        <p:nvPicPr>
          <p:cNvPr id="267" name="그림 266" descr="EMB0000153cbbe4"/>
          <p:cNvPicPr/>
          <p:nvPr/>
        </p:nvPicPr>
        <p:blipFill>
          <a:blip r:embed="rId2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97998" y="2117200"/>
            <a:ext cx="594000" cy="594000"/>
          </a:xfrm>
          <a:prstGeom prst="rect">
            <a:avLst/>
          </a:prstGeom>
          <a:noFill/>
        </p:spPr>
      </p:pic>
      <p:pic>
        <p:nvPicPr>
          <p:cNvPr id="270" name="그림 269" descr="EMB0000153cbbde"/>
          <p:cNvPicPr preferRelativeResize="0"/>
          <p:nvPr/>
        </p:nvPicPr>
        <p:blipFill>
          <a:blip r:embed="rId2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44974" y="2402952"/>
            <a:ext cx="594000" cy="594000"/>
          </a:xfrm>
          <a:prstGeom prst="rect">
            <a:avLst/>
          </a:prstGeom>
          <a:noFill/>
        </p:spPr>
      </p:pic>
      <p:pic>
        <p:nvPicPr>
          <p:cNvPr id="228" name="Picture 4"/>
          <p:cNvPicPr preferRelativeResize="0">
            <a:picLocks noChangeArrowheads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00958" y="3312322"/>
            <a:ext cx="594000" cy="59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9" name="Picture 4"/>
          <p:cNvPicPr preferRelativeResize="0">
            <a:picLocks noChangeArrowheads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99266" y="3312322"/>
            <a:ext cx="594000" cy="59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0" name="Picture 4"/>
          <p:cNvPicPr preferRelativeResize="0">
            <a:picLocks noChangeArrowheads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97574" y="3312322"/>
            <a:ext cx="594000" cy="59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1" name="Picture 4"/>
          <p:cNvPicPr preferRelativeResize="0">
            <a:picLocks noChangeArrowheads="1"/>
          </p:cNvPicPr>
          <p:nvPr/>
        </p:nvPicPr>
        <p:blipFill>
          <a:blip r:embed="rId3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95882" y="3312322"/>
            <a:ext cx="594000" cy="59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2" name="Picture 4"/>
          <p:cNvPicPr preferRelativeResize="0">
            <a:picLocks noChangeArrowheads="1"/>
          </p:cNvPicPr>
          <p:nvPr/>
        </p:nvPicPr>
        <p:blipFill>
          <a:blip r:embed="rId3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94190" y="3312322"/>
            <a:ext cx="594000" cy="59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4" name="Picture 4"/>
          <p:cNvPicPr preferRelativeResize="0">
            <a:picLocks noChangeArrowheads="1"/>
          </p:cNvPicPr>
          <p:nvPr/>
        </p:nvPicPr>
        <p:blipFill>
          <a:blip r:embed="rId3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92498" y="3312322"/>
            <a:ext cx="594000" cy="59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4" name="Picture 4"/>
          <p:cNvPicPr preferRelativeResize="0">
            <a:picLocks noChangeArrowheads="1"/>
          </p:cNvPicPr>
          <p:nvPr/>
        </p:nvPicPr>
        <p:blipFill>
          <a:blip r:embed="rId3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90806" y="3312322"/>
            <a:ext cx="594000" cy="59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5" name="Picture 4"/>
          <p:cNvPicPr preferRelativeResize="0">
            <a:picLocks noChangeArrowheads="1"/>
          </p:cNvPicPr>
          <p:nvPr/>
        </p:nvPicPr>
        <p:blipFill>
          <a:blip r:embed="rId3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89114" y="3312322"/>
            <a:ext cx="594000" cy="59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" name="Picture 4"/>
          <p:cNvPicPr preferRelativeResize="0">
            <a:picLocks noChangeArrowheads="1"/>
          </p:cNvPicPr>
          <p:nvPr/>
        </p:nvPicPr>
        <p:blipFill>
          <a:blip r:embed="rId4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87422" y="3312322"/>
            <a:ext cx="594000" cy="59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7" name="Picture 4"/>
          <p:cNvPicPr preferRelativeResize="0">
            <a:picLocks noChangeArrowheads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5727" y="3312322"/>
            <a:ext cx="594000" cy="59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8" name="Picture 4"/>
          <p:cNvPicPr preferRelativeResize="0">
            <a:picLocks noChangeArrowheads="1"/>
          </p:cNvPicPr>
          <p:nvPr/>
        </p:nvPicPr>
        <p:blipFill>
          <a:blip r:embed="rId4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91915" y="3526637"/>
            <a:ext cx="594000" cy="59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9" name="Picture 4"/>
          <p:cNvPicPr preferRelativeResize="0">
            <a:picLocks noChangeArrowheads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90023" y="3526636"/>
            <a:ext cx="594000" cy="59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0" name="Picture 4"/>
          <p:cNvPicPr preferRelativeResize="0">
            <a:picLocks noChangeArrowheads="1"/>
          </p:cNvPicPr>
          <p:nvPr/>
        </p:nvPicPr>
        <p:blipFill>
          <a:blip r:embed="rId4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88131" y="3526637"/>
            <a:ext cx="594000" cy="59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1" name="Picture 4"/>
          <p:cNvPicPr preferRelativeResize="0">
            <a:picLocks noChangeArrowheads="1"/>
          </p:cNvPicPr>
          <p:nvPr/>
        </p:nvPicPr>
        <p:blipFill>
          <a:blip r:embed="rId4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86239" y="3526637"/>
            <a:ext cx="594000" cy="59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2" name="Picture 4"/>
          <p:cNvPicPr preferRelativeResize="0">
            <a:picLocks noChangeArrowheads="1"/>
          </p:cNvPicPr>
          <p:nvPr/>
        </p:nvPicPr>
        <p:blipFill>
          <a:blip r:embed="rId4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84347" y="3529812"/>
            <a:ext cx="594000" cy="59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3" name="Picture 4"/>
          <p:cNvPicPr preferRelativeResize="0">
            <a:picLocks noChangeArrowheads="1"/>
          </p:cNvPicPr>
          <p:nvPr/>
        </p:nvPicPr>
        <p:blipFill>
          <a:blip r:embed="rId4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82456" y="3526637"/>
            <a:ext cx="594000" cy="59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5" name="그림 294" descr="EMB0000153cbbe4"/>
          <p:cNvPicPr/>
          <p:nvPr/>
        </p:nvPicPr>
        <p:blipFill>
          <a:blip r:embed="rId2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44689" y="2402952"/>
            <a:ext cx="594000" cy="594000"/>
          </a:xfrm>
          <a:prstGeom prst="rect">
            <a:avLst/>
          </a:prstGeom>
          <a:noFill/>
        </p:spPr>
      </p:pic>
      <p:pic>
        <p:nvPicPr>
          <p:cNvPr id="296" name="그림 295" descr="EMB0000153cbbdb"/>
          <p:cNvPicPr preferRelativeResize="0"/>
          <p:nvPr/>
        </p:nvPicPr>
        <p:blipFill>
          <a:blip r:embed="rId4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44404" y="2402952"/>
            <a:ext cx="594000" cy="594000"/>
          </a:xfrm>
          <a:prstGeom prst="rect">
            <a:avLst/>
          </a:prstGeom>
          <a:noFill/>
        </p:spPr>
      </p:pic>
      <p:pic>
        <p:nvPicPr>
          <p:cNvPr id="297" name="그림 296" descr="EMB0000153cbbee"/>
          <p:cNvPicPr preferRelativeResize="0"/>
          <p:nvPr/>
        </p:nvPicPr>
        <p:blipFill>
          <a:blip r:embed="rId4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44119" y="2402952"/>
            <a:ext cx="594000" cy="594000"/>
          </a:xfrm>
          <a:prstGeom prst="rect">
            <a:avLst/>
          </a:prstGeom>
          <a:noFill/>
        </p:spPr>
      </p:pic>
      <p:pic>
        <p:nvPicPr>
          <p:cNvPr id="298" name="그림 297" descr="EMB0000153cbbe7"/>
          <p:cNvPicPr preferRelativeResize="0"/>
          <p:nvPr/>
        </p:nvPicPr>
        <p:blipFill>
          <a:blip r:embed="rId4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43834" y="2402952"/>
            <a:ext cx="594000" cy="594000"/>
          </a:xfrm>
          <a:prstGeom prst="rect">
            <a:avLst/>
          </a:prstGeom>
          <a:noFill/>
        </p:spPr>
      </p:pic>
      <p:pic>
        <p:nvPicPr>
          <p:cNvPr id="299" name="그림 298" descr="EMB0000153cbbea"/>
          <p:cNvPicPr preferRelativeResize="0"/>
          <p:nvPr/>
        </p:nvPicPr>
        <p:blipFill>
          <a:blip r:embed="rId5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43549" y="2402952"/>
            <a:ext cx="594000" cy="594000"/>
          </a:xfrm>
          <a:prstGeom prst="rect">
            <a:avLst/>
          </a:prstGeom>
          <a:noFill/>
        </p:spPr>
      </p:pic>
      <p:pic>
        <p:nvPicPr>
          <p:cNvPr id="300" name="그림 299" descr="EMB0000153cbbf2"/>
          <p:cNvPicPr preferRelativeResize="0"/>
          <p:nvPr/>
        </p:nvPicPr>
        <p:blipFill>
          <a:blip r:embed="rId5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43264" y="2402952"/>
            <a:ext cx="594000" cy="594000"/>
          </a:xfrm>
          <a:prstGeom prst="rect">
            <a:avLst/>
          </a:prstGeom>
          <a:noFill/>
        </p:spPr>
      </p:pic>
      <p:pic>
        <p:nvPicPr>
          <p:cNvPr id="302" name="그림 301" descr="EMB0000153cbbfa"/>
          <p:cNvPicPr preferRelativeResize="0"/>
          <p:nvPr/>
        </p:nvPicPr>
        <p:blipFill>
          <a:blip r:embed="rId5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8424" y="2117200"/>
            <a:ext cx="594000" cy="594000"/>
          </a:xfrm>
          <a:prstGeom prst="rect">
            <a:avLst/>
          </a:prstGeom>
          <a:noFill/>
        </p:spPr>
      </p:pic>
      <p:pic>
        <p:nvPicPr>
          <p:cNvPr id="301" name="그림 300" descr="EMB0000153cbbf6"/>
          <p:cNvPicPr preferRelativeResize="0"/>
          <p:nvPr/>
        </p:nvPicPr>
        <p:blipFill>
          <a:blip r:embed="rId5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42979" y="2402952"/>
            <a:ext cx="594000" cy="594000"/>
          </a:xfrm>
          <a:prstGeom prst="rect">
            <a:avLst/>
          </a:prstGeom>
          <a:noFill/>
        </p:spPr>
      </p:pic>
      <p:pic>
        <p:nvPicPr>
          <p:cNvPr id="303" name="Picture 3" descr="C:\Users\기본\Desktop\amv3.png"/>
          <p:cNvPicPr>
            <a:picLocks noChangeAspect="1" noChangeArrowheads="1"/>
          </p:cNvPicPr>
          <p:nvPr/>
        </p:nvPicPr>
        <p:blipFill>
          <a:blip r:embed="rId5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99857" y="4461760"/>
            <a:ext cx="552070" cy="59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4" name="Picture 5" descr="C:\Users\기본\Desktop\amv.png"/>
          <p:cNvPicPr>
            <a:picLocks noChangeAspect="1" noChangeArrowheads="1"/>
          </p:cNvPicPr>
          <p:nvPr/>
        </p:nvPicPr>
        <p:blipFill>
          <a:blip r:embed="rId5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72956" y="4461760"/>
            <a:ext cx="550932" cy="598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5" name="Picture 7" descr="C:\Users\기본\Desktop\amv2.png"/>
          <p:cNvPicPr>
            <a:picLocks noChangeAspect="1" noChangeArrowheads="1"/>
          </p:cNvPicPr>
          <p:nvPr/>
        </p:nvPicPr>
        <p:blipFill>
          <a:blip r:embed="rId5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44917" y="4461768"/>
            <a:ext cx="554244" cy="598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6" name="Picture 4" descr="C:\Users\기본\Desktop\amv5.png"/>
          <p:cNvPicPr>
            <a:picLocks noChangeAspect="1" noChangeArrowheads="1"/>
          </p:cNvPicPr>
          <p:nvPr/>
        </p:nvPicPr>
        <p:blipFill rotWithShape="1">
          <a:blip r:embed="rId5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020194" y="4461760"/>
            <a:ext cx="547347" cy="598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" name="Picture 7" descr="C:\Users\기본\Desktop\amv2.png"/>
          <p:cNvPicPr>
            <a:picLocks noChangeAspect="1" noChangeArrowheads="1"/>
          </p:cNvPicPr>
          <p:nvPr/>
        </p:nvPicPr>
        <p:blipFill>
          <a:blip r:embed="rId5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8188570" y="4461760"/>
            <a:ext cx="554244" cy="598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" name="Picture 6" descr="C:\Users\기본\Desktop\TPW.png"/>
          <p:cNvPicPr>
            <a:picLocks noChangeAspect="1" noChangeArrowheads="1"/>
          </p:cNvPicPr>
          <p:nvPr/>
        </p:nvPicPr>
        <p:blipFill>
          <a:blip r:embed="rId5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63838" y="4461768"/>
            <a:ext cx="600567" cy="598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" name="Picture 22" descr="C:\Users\기본\Desktop\그림6.png"/>
          <p:cNvPicPr preferRelativeResize="0">
            <a:picLocks noChangeArrowheads="1"/>
          </p:cNvPicPr>
          <p:nvPr/>
        </p:nvPicPr>
        <p:blipFill rotWithShape="1">
          <a:blip r:embed="rId5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513615" y="5365810"/>
            <a:ext cx="594000" cy="59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" name="Picture 23" descr="C:\Users\기본\Desktop\그림7.png"/>
          <p:cNvPicPr preferRelativeResize="0">
            <a:picLocks noChangeArrowheads="1"/>
          </p:cNvPicPr>
          <p:nvPr/>
        </p:nvPicPr>
        <p:blipFill rotWithShape="1">
          <a:blip r:embed="rId6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600429" y="5365810"/>
            <a:ext cx="594000" cy="59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1" name="Picture 20" descr="C:\Users\기본\Desktop\그림4.png"/>
          <p:cNvPicPr preferRelativeResize="0">
            <a:picLocks noChangeArrowheads="1"/>
          </p:cNvPicPr>
          <p:nvPr/>
        </p:nvPicPr>
        <p:blipFill rotWithShape="1">
          <a:blip r:embed="rId6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687243" y="5365810"/>
            <a:ext cx="594000" cy="59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3" name="Picture 13" descr="C:\Users\기본\Desktop\그림8.png"/>
          <p:cNvPicPr preferRelativeResize="0">
            <a:picLocks noChangeArrowheads="1"/>
          </p:cNvPicPr>
          <p:nvPr/>
        </p:nvPicPr>
        <p:blipFill>
          <a:blip r:embed="rId6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74057" y="5365596"/>
            <a:ext cx="594000" cy="59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2" name="Picture 18" descr="C:\Users\기본\Desktop\그림2.png"/>
          <p:cNvPicPr preferRelativeResize="0">
            <a:picLocks noChangeArrowheads="1"/>
          </p:cNvPicPr>
          <p:nvPr/>
        </p:nvPicPr>
        <p:blipFill rotWithShape="1">
          <a:blip r:embed="rId6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860871" y="5365810"/>
            <a:ext cx="594000" cy="59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4" name="Picture 17" descr="C:\Users\기본\Desktop\그림1.png"/>
          <p:cNvPicPr preferRelativeResize="0">
            <a:picLocks noChangeArrowheads="1"/>
          </p:cNvPicPr>
          <p:nvPr/>
        </p:nvPicPr>
        <p:blipFill rotWithShape="1">
          <a:blip r:embed="rId6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947685" y="5365810"/>
            <a:ext cx="594000" cy="59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5" name="Picture 19" descr="C:\Users\기본\Desktop\그림3.png"/>
          <p:cNvPicPr preferRelativeResize="0">
            <a:picLocks noChangeArrowheads="1"/>
          </p:cNvPicPr>
          <p:nvPr/>
        </p:nvPicPr>
        <p:blipFill rotWithShape="1">
          <a:blip r:embed="rId6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034499" y="5365810"/>
            <a:ext cx="594000" cy="59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6" name="Picture 14" descr="C:\Users\기본\Desktop\그림9.png"/>
          <p:cNvPicPr preferRelativeResize="0">
            <a:picLocks noChangeArrowheads="1"/>
          </p:cNvPicPr>
          <p:nvPr/>
        </p:nvPicPr>
        <p:blipFill rotWithShape="1">
          <a:blip r:embed="rId6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121313" y="5365810"/>
            <a:ext cx="594000" cy="59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" name="Picture 15" descr="C:\Users\기본\Desktop\그림10.png"/>
          <p:cNvPicPr preferRelativeResize="0">
            <a:picLocks noChangeArrowheads="1"/>
          </p:cNvPicPr>
          <p:nvPr/>
        </p:nvPicPr>
        <p:blipFill rotWithShape="1">
          <a:blip r:embed="rId6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208127" y="5365468"/>
            <a:ext cx="594000" cy="59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9" name="Picture 21" descr="C:\Users\기본\Desktop\그림5.png"/>
          <p:cNvPicPr preferRelativeResize="0">
            <a:picLocks noChangeArrowheads="1"/>
          </p:cNvPicPr>
          <p:nvPr/>
        </p:nvPicPr>
        <p:blipFill>
          <a:blip r:embed="rId6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94941" y="5363494"/>
            <a:ext cx="594000" cy="59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3" name="오른쪽 화살표 252"/>
          <p:cNvSpPr/>
          <p:nvPr/>
        </p:nvSpPr>
        <p:spPr>
          <a:xfrm>
            <a:off x="7318159" y="3958685"/>
            <a:ext cx="216024" cy="242446"/>
          </a:xfrm>
          <a:prstGeom prst="rightArrow">
            <a:avLst/>
          </a:prstGeom>
          <a:solidFill>
            <a:srgbClr val="9729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endParaRPr kumimoji="1" lang="ko-KR" altLang="en-US" sz="1200" dirty="0">
              <a:solidFill>
                <a:prstClr val="white"/>
              </a:solidFill>
            </a:endParaRPr>
          </a:p>
        </p:txBody>
      </p:sp>
      <p:pic>
        <p:nvPicPr>
          <p:cNvPr id="318" name="Picture 16" descr="C:\Users\기본\Desktop\그림11.png"/>
          <p:cNvPicPr preferRelativeResize="0">
            <a:picLocks noChangeArrowheads="1"/>
          </p:cNvPicPr>
          <p:nvPr/>
        </p:nvPicPr>
        <p:blipFill rotWithShape="1">
          <a:blip r:embed="rId6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381756" y="5363494"/>
            <a:ext cx="594000" cy="59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8" name="그림 267" descr="EMB0000153cbbde"/>
          <p:cNvPicPr preferRelativeResize="0"/>
          <p:nvPr/>
        </p:nvPicPr>
        <p:blipFill>
          <a:blip r:embed="rId7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42496" y="2404548"/>
            <a:ext cx="594000" cy="592404"/>
          </a:xfrm>
          <a:prstGeom prst="rect">
            <a:avLst/>
          </a:prstGeom>
          <a:noFill/>
        </p:spPr>
      </p:pic>
      <p:pic>
        <p:nvPicPr>
          <p:cNvPr id="184" name="그림 183"/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1600" y="5410047"/>
            <a:ext cx="346942" cy="467233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 algn="ctr" fontAlgn="base" latinLnBrk="1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GB" smtClean="0">
                <a:solidFill>
                  <a:srgbClr val="1F497D"/>
                </a:solidFill>
              </a:rPr>
              <a:t>Slide: </a:t>
            </a:r>
            <a:fld id="{8AE4F5B3-C86E-48F7-90B4-22A3CA5B476D}" type="slidenum">
              <a:rPr kumimoji="1" lang="en-GB" smtClean="0">
                <a:solidFill>
                  <a:srgbClr val="1F497D"/>
                </a:solidFill>
              </a:rPr>
              <a:pPr algn="ctr" fontAlgn="base" latinLnBrk="1">
                <a:spcBef>
                  <a:spcPct val="0"/>
                </a:spcBef>
                <a:spcAft>
                  <a:spcPct val="0"/>
                </a:spcAft>
                <a:defRPr/>
              </a:pPr>
              <a:t>7</a:t>
            </a:fld>
            <a:endParaRPr kumimoji="1" lang="en-GB" dirty="0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0089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-152400"/>
            <a:ext cx="7772400" cy="11430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rgbClr val="FFFF00"/>
                </a:solidFill>
              </a:rPr>
              <a:t>Outline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685800"/>
            <a:ext cx="8839200" cy="51054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dirty="0" smtClean="0">
                <a:solidFill>
                  <a:schemeClr val="bg1"/>
                </a:solidFill>
              </a:rPr>
              <a:t>Geo Global Constellation</a:t>
            </a:r>
            <a:r>
              <a:rPr lang="en-US" dirty="0">
                <a:solidFill>
                  <a:schemeClr val="bg1"/>
                </a:solidFill>
              </a:rPr>
              <a:t/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 </a:t>
            </a:r>
          </a:p>
          <a:p>
            <a:pPr eaLnBrk="1" hangingPunct="1">
              <a:lnSpc>
                <a:spcPct val="90000"/>
              </a:lnSpc>
            </a:pPr>
            <a:r>
              <a:rPr lang="en-US" dirty="0">
                <a:solidFill>
                  <a:srgbClr val="FFFF00"/>
                </a:solidFill>
              </a:rPr>
              <a:t>GOES-R </a:t>
            </a:r>
            <a:r>
              <a:rPr lang="en-US" dirty="0" smtClean="0">
                <a:solidFill>
                  <a:srgbClr val="FFFF00"/>
                </a:solidFill>
              </a:rPr>
              <a:t>ABI Rapid </a:t>
            </a:r>
            <a:r>
              <a:rPr lang="en-US" dirty="0">
                <a:solidFill>
                  <a:srgbClr val="FFFF00"/>
                </a:solidFill>
              </a:rPr>
              <a:t>Scans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>
                <a:solidFill>
                  <a:srgbClr val="FFFF00"/>
                </a:solidFill>
              </a:rPr>
              <a:t>Baseline </a:t>
            </a:r>
            <a:r>
              <a:rPr lang="en-US" dirty="0" smtClean="0">
                <a:solidFill>
                  <a:srgbClr val="FFFF00"/>
                </a:solidFill>
              </a:rPr>
              <a:t>and Exploratory scan </a:t>
            </a:r>
            <a:r>
              <a:rPr lang="en-US" dirty="0">
                <a:solidFill>
                  <a:srgbClr val="FFFF00"/>
                </a:solidFill>
              </a:rPr>
              <a:t>strategies</a:t>
            </a:r>
            <a:r>
              <a:rPr lang="en-US" dirty="0">
                <a:solidFill>
                  <a:schemeClr val="bg1"/>
                </a:solidFill>
              </a:rPr>
              <a:t/>
            </a:r>
            <a:br>
              <a:rPr lang="en-US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en-US" dirty="0" smtClean="0">
                <a:solidFill>
                  <a:schemeClr val="bg1"/>
                </a:solidFill>
              </a:rPr>
              <a:t>ABI Level 2 Products</a:t>
            </a:r>
          </a:p>
          <a:p>
            <a:pPr eaLnBrk="1" hangingPunct="1">
              <a:lnSpc>
                <a:spcPct val="90000"/>
              </a:lnSpc>
            </a:pPr>
            <a:endParaRPr lang="en-US" dirty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en-US" dirty="0" smtClean="0">
                <a:solidFill>
                  <a:schemeClr val="bg1"/>
                </a:solidFill>
              </a:rPr>
              <a:t>GOES SRSOR</a:t>
            </a:r>
            <a:endParaRPr lang="en-US" dirty="0">
              <a:solidFill>
                <a:schemeClr val="bg1"/>
              </a:solidFill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dirty="0" smtClean="0">
                <a:solidFill>
                  <a:schemeClr val="bg1"/>
                </a:solidFill>
              </a:rPr>
              <a:t>2015</a:t>
            </a:r>
            <a:endParaRPr lang="en-US" dirty="0">
              <a:solidFill>
                <a:schemeClr val="bg1"/>
              </a:solidFill>
            </a:endParaRPr>
          </a:p>
          <a:p>
            <a:pPr lvl="1" eaLnBrk="1" hangingPunct="1">
              <a:lnSpc>
                <a:spcPct val="90000"/>
              </a:lnSpc>
            </a:pPr>
            <a:endParaRPr lang="en-US" dirty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</a:pPr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9220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A66741DF-57BC-4793-A5BF-225B42218311}" type="slidenum">
              <a:rPr lang="en-US" smtClean="0">
                <a:solidFill>
                  <a:srgbClr val="000000"/>
                </a:solidFill>
              </a:rPr>
              <a:pPr eaLnBrk="1" hangingPunct="1"/>
              <a:t>8</a:t>
            </a:fld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7162800" y="6523038"/>
            <a:ext cx="1541463" cy="25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Lockheed Martin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1975" y="2743200"/>
            <a:ext cx="4762500" cy="268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6349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-76200"/>
            <a:ext cx="7543800" cy="1143000"/>
          </a:xfrm>
        </p:spPr>
        <p:txBody>
          <a:bodyPr/>
          <a:lstStyle/>
          <a:p>
            <a:r>
              <a:rPr lang="en-US" u="sng" dirty="0" smtClean="0"/>
              <a:t>Baseline</a:t>
            </a:r>
            <a:r>
              <a:rPr lang="en-US" dirty="0" smtClean="0"/>
              <a:t> ABI Scan Modes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783" y="1219200"/>
            <a:ext cx="4778217" cy="43434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F497244-FA3C-4012-968F-09C273D16AE7}" type="slidenum">
              <a:rPr lang="en-US" smtClean="0">
                <a:solidFill>
                  <a:srgbClr val="000000"/>
                </a:solidFill>
              </a:rPr>
              <a:pPr/>
              <a:t>9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51397" y="3482483"/>
            <a:ext cx="3505200" cy="2648374"/>
          </a:xfrm>
          <a:prstGeom prst="rect">
            <a:avLst/>
          </a:prstGeom>
        </p:spPr>
      </p:pic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0" y="5534561"/>
            <a:ext cx="8610600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914400" indent="-4572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371600" indent="-4572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828800" indent="-4572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286000" indent="-4572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0" hangingPunct="0"/>
            <a:r>
              <a:rPr lang="en-US" sz="2000" b="1" dirty="0" smtClean="0">
                <a:solidFill>
                  <a:srgbClr val="FFFFFF"/>
                </a:solidFill>
                <a:latin typeface="Arial Unicode MS" pitchFamily="34" charset="-128"/>
              </a:rPr>
              <a:t>Scan mode (3) or ‘flex mode’ </a:t>
            </a:r>
            <a:r>
              <a:rPr lang="en-US" sz="2000" b="1" dirty="0">
                <a:solidFill>
                  <a:srgbClr val="FFFFFF"/>
                </a:solidFill>
                <a:latin typeface="Arial Unicode MS" pitchFamily="34" charset="-128"/>
              </a:rPr>
              <a:t>for the ABI:</a:t>
            </a:r>
          </a:p>
          <a:p>
            <a:pPr eaLnBrk="0" hangingPunct="0"/>
            <a:r>
              <a:rPr lang="en-US" sz="2000" b="1" dirty="0" smtClean="0">
                <a:solidFill>
                  <a:srgbClr val="FFFFFF"/>
                </a:solidFill>
                <a:latin typeface="Arial Unicode MS" pitchFamily="34" charset="-128"/>
              </a:rPr>
              <a:t>- Full </a:t>
            </a:r>
            <a:r>
              <a:rPr lang="en-US" sz="2000" b="1" dirty="0">
                <a:solidFill>
                  <a:srgbClr val="FFFFFF"/>
                </a:solidFill>
                <a:latin typeface="Arial Unicode MS" pitchFamily="34" charset="-128"/>
              </a:rPr>
              <a:t>disk </a:t>
            </a:r>
            <a:r>
              <a:rPr lang="en-US" sz="2000" b="1" dirty="0" smtClean="0">
                <a:solidFill>
                  <a:srgbClr val="FFFFFF"/>
                </a:solidFill>
                <a:latin typeface="Arial Unicode MS" pitchFamily="34" charset="-128"/>
              </a:rPr>
              <a:t>every </a:t>
            </a:r>
            <a:r>
              <a:rPr lang="en-US" sz="2000" b="1" dirty="0">
                <a:solidFill>
                  <a:srgbClr val="FFFFFF"/>
                </a:solidFill>
                <a:latin typeface="Arial Unicode MS" pitchFamily="34" charset="-128"/>
              </a:rPr>
              <a:t>15 minutes + 5 min CONUS </a:t>
            </a:r>
            <a:endParaRPr lang="en-US" sz="2000" b="1" dirty="0" smtClean="0">
              <a:solidFill>
                <a:srgbClr val="FFFFFF"/>
              </a:solidFill>
              <a:latin typeface="Arial Unicode MS" pitchFamily="34" charset="-128"/>
            </a:endParaRPr>
          </a:p>
          <a:p>
            <a:pPr eaLnBrk="0" hangingPunct="0"/>
            <a:r>
              <a:rPr lang="en-US" sz="2000" b="1" dirty="0" smtClean="0">
                <a:solidFill>
                  <a:srgbClr val="FFFFFF"/>
                </a:solidFill>
                <a:latin typeface="Arial Unicode MS" pitchFamily="34" charset="-128"/>
              </a:rPr>
              <a:t>     + 1-min </a:t>
            </a:r>
            <a:r>
              <a:rPr lang="en-US" sz="2000" b="1" dirty="0" err="1" smtClean="0">
                <a:solidFill>
                  <a:srgbClr val="FFFFFF"/>
                </a:solidFill>
                <a:latin typeface="Arial Unicode MS" pitchFamily="34" charset="-128"/>
              </a:rPr>
              <a:t>mesoscales</a:t>
            </a:r>
            <a:r>
              <a:rPr lang="en-US" sz="2000" b="1" dirty="0" smtClean="0">
                <a:solidFill>
                  <a:srgbClr val="FFFFFF"/>
                </a:solidFill>
                <a:latin typeface="Arial Unicode MS" pitchFamily="34" charset="-128"/>
              </a:rPr>
              <a:t> (2 locations). </a:t>
            </a:r>
          </a:p>
          <a:p>
            <a:pPr eaLnBrk="0" hangingPunct="0"/>
            <a:r>
              <a:rPr lang="en-US" sz="2000" b="1" dirty="0" smtClean="0">
                <a:solidFill>
                  <a:srgbClr val="FFFFFF"/>
                </a:solidFill>
                <a:latin typeface="Arial Unicode MS" pitchFamily="34" charset="-128"/>
              </a:rPr>
              <a:t>[Scan mode (4) or ‘Continuous Full Disk’ (CFD) is a full disk every 5 min]</a:t>
            </a:r>
            <a:endParaRPr lang="en-US" sz="2000" b="1" dirty="0">
              <a:solidFill>
                <a:srgbClr val="FFFFFF"/>
              </a:solidFill>
              <a:latin typeface="Arial Unicode MS" pitchFamily="34" charset="-128"/>
            </a:endParaRPr>
          </a:p>
        </p:txBody>
      </p:sp>
      <p:pic>
        <p:nvPicPr>
          <p:cNvPr id="9" name="Picture 8" descr="GOES-R_ABI_TBB_b16_75W_CONUS_new_conus_2005_0604_2000UTC"/>
          <p:cNvPicPr>
            <a:picLocks noGrp="1" noChangeAspect="1"/>
          </p:cNvPicPr>
          <p:nvPr isPhoto="1"/>
        </p:nvPicPr>
        <p:blipFill rotWithShape="1">
          <a:blip r:embed="rId5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84" b="12222"/>
          <a:stretch/>
        </p:blipFill>
        <p:spPr>
          <a:xfrm>
            <a:off x="5029200" y="1066800"/>
            <a:ext cx="3927397" cy="22663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52032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2_Default Design">
  <a:themeElements>
    <a:clrScheme name="Custom 4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FFFF00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3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NOAA">
  <a:themeElements>
    <a:clrScheme name="">
      <a:dk1>
        <a:srgbClr val="000000"/>
      </a:dk1>
      <a:lt1>
        <a:srgbClr val="063DE8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AAAFF2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2_NOAA">
      <a:majorFont>
        <a:latin typeface="Book Antiqu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2_NOAA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NOAA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NOAA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NOAA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NOAA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NOAA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NOAA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EUM_template_v02">
  <a:themeElements>
    <a:clrScheme name="EUM_template_v02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EUM_template_v02">
      <a:majorFont>
        <a:latin typeface="Century Gothic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5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Helvetic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5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Helvetica" pitchFamily="34" charset="0"/>
          </a:defRPr>
        </a:defPPr>
      </a:lstStyle>
    </a:lnDef>
  </a:objectDefaults>
  <a:extraClrSchemeLst>
    <a:extraClrScheme>
      <a:clrScheme name="EUM_template_v0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UM_template_v02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UM_template_v02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UM_template_v02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UM_template_v02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UM_template_v02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UM_template_v02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20050907_murata_draft">
  <a:themeElements>
    <a:clrScheme name="20050907_murata_draf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0050907_murata_draft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ja-JP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5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ja-JP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50" charset="-128"/>
          </a:defRPr>
        </a:defPPr>
      </a:lstStyle>
    </a:lnDef>
  </a:objectDefaults>
  <a:extraClrSchemeLst>
    <a:extraClrScheme>
      <a:clrScheme name="20050907_murata_draf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50907_murata_draf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50907_murata_draf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50907_murata_draf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50907_murata_draf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50907_murata_draf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50907_murata_draf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50907_murata_draf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50907_murata_draf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50907_murata_draf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50907_murata_draf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50907_murata_draf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기본 디자인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기본 디자인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FE7F5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굴림" pitchFamily="50" charset="-127"/>
            <a:ea typeface="굴림" pitchFamily="50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FE7F5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굴림" pitchFamily="50" charset="-127"/>
            <a:ea typeface="굴림" pitchFamily="50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65512</TotalTime>
  <Words>1494</Words>
  <Application>Microsoft Office PowerPoint</Application>
  <PresentationFormat>On-screen Show (4:3)</PresentationFormat>
  <Paragraphs>363</Paragraphs>
  <Slides>32</Slides>
  <Notes>12</Notes>
  <HiddenSlides>0</HiddenSlides>
  <MMClips>0</MMClips>
  <ScaleCrop>false</ScaleCrop>
  <HeadingPairs>
    <vt:vector size="4" baseType="variant">
      <vt:variant>
        <vt:lpstr>Theme</vt:lpstr>
      </vt:variant>
      <vt:variant>
        <vt:i4>11</vt:i4>
      </vt:variant>
      <vt:variant>
        <vt:lpstr>Slide Titles</vt:lpstr>
      </vt:variant>
      <vt:variant>
        <vt:i4>32</vt:i4>
      </vt:variant>
    </vt:vector>
  </HeadingPairs>
  <TitlesOfParts>
    <vt:vector size="43" baseType="lpstr">
      <vt:lpstr>Office Theme</vt:lpstr>
      <vt:lpstr>2_NOAA</vt:lpstr>
      <vt:lpstr>4_Office Theme</vt:lpstr>
      <vt:lpstr>1_Default Design</vt:lpstr>
      <vt:lpstr>1_EUM_template_v02</vt:lpstr>
      <vt:lpstr>20050907_murata_draft</vt:lpstr>
      <vt:lpstr>기본 디자인</vt:lpstr>
      <vt:lpstr>1_Office Theme</vt:lpstr>
      <vt:lpstr>2_Office Theme</vt:lpstr>
      <vt:lpstr>2_Default Design</vt:lpstr>
      <vt:lpstr>3_Default Design</vt:lpstr>
      <vt:lpstr>PowerPoint Presentation</vt:lpstr>
      <vt:lpstr>Outline</vt:lpstr>
      <vt:lpstr>Next Generation Geo Imagers (multispectral (&gt;11), on the order of 1km resolution, ~10 min FD)</vt:lpstr>
      <vt:lpstr>From MSG-SEVIRI to MTG-FCI</vt:lpstr>
      <vt:lpstr>MTG Provides a Total of Five Missions</vt:lpstr>
      <vt:lpstr>AHI Sectored Observations in 10 minutes</vt:lpstr>
      <vt:lpstr> 4.3 COMS &amp; GEO-KOMPSAT-2A</vt:lpstr>
      <vt:lpstr>Outline</vt:lpstr>
      <vt:lpstr>Baseline ABI Scan Modes</vt:lpstr>
      <vt:lpstr>PowerPoint Presentation</vt:lpstr>
      <vt:lpstr>PowerPoint Presentation</vt:lpstr>
      <vt:lpstr>PowerPoint Presentation</vt:lpstr>
      <vt:lpstr>PowerPoint Presentation</vt:lpstr>
      <vt:lpstr>Recent Mode 3 “Time-Time” chart</vt:lpstr>
      <vt:lpstr>Baseline Time-Time Mode 4</vt:lpstr>
      <vt:lpstr>PowerPoint Presentation</vt:lpstr>
      <vt:lpstr>ABI CONUS Sector Size</vt:lpstr>
      <vt:lpstr>PowerPoint Presentation</vt:lpstr>
      <vt:lpstr>PowerPoint Presentation</vt:lpstr>
      <vt:lpstr>PowerPoint Presentation</vt:lpstr>
      <vt:lpstr>PowerPoint Presentation</vt:lpstr>
      <vt:lpstr>Draft Scan Mode ”6” with 10-min FD</vt:lpstr>
      <vt:lpstr>Draft  Scan Mode ”6” with 10-min FD</vt:lpstr>
      <vt:lpstr>Outline</vt:lpstr>
      <vt:lpstr>PowerPoint Presentation</vt:lpstr>
      <vt:lpstr>GOES-R ABI Products</vt:lpstr>
      <vt:lpstr>PowerPoint Presentation</vt:lpstr>
      <vt:lpstr>PowerPoint Presentation</vt:lpstr>
      <vt:lpstr>PowerPoint Presentation</vt:lpstr>
      <vt:lpstr>PowerPoint Presentation</vt:lpstr>
      <vt:lpstr>Outline</vt:lpstr>
      <vt:lpstr>GOES-14 Super Rapid Scan Operations to Prepare for GOES-R (SRSOR)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Tim Schmit</dc:creator>
  <cp:lastModifiedBy>Tim Schmit</cp:lastModifiedBy>
  <cp:revision>30</cp:revision>
  <dcterms:created xsi:type="dcterms:W3CDTF">2014-11-12T17:07:16Z</dcterms:created>
  <dcterms:modified xsi:type="dcterms:W3CDTF">2015-01-29T22:41:26Z</dcterms:modified>
</cp:coreProperties>
</file>