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0" r:id="rId1"/>
  </p:sldMasterIdLst>
  <p:notesMasterIdLst>
    <p:notesMasterId r:id="rId27"/>
  </p:notesMasterIdLst>
  <p:handoutMasterIdLst>
    <p:handoutMasterId r:id="rId28"/>
  </p:handoutMasterIdLst>
  <p:sldIdLst>
    <p:sldId id="281" r:id="rId2"/>
    <p:sldId id="282" r:id="rId3"/>
    <p:sldId id="410" r:id="rId4"/>
    <p:sldId id="411" r:id="rId5"/>
    <p:sldId id="412" r:id="rId6"/>
    <p:sldId id="413" r:id="rId7"/>
    <p:sldId id="404" r:id="rId8"/>
    <p:sldId id="414" r:id="rId9"/>
    <p:sldId id="415" r:id="rId10"/>
    <p:sldId id="405" r:id="rId11"/>
    <p:sldId id="423" r:id="rId12"/>
    <p:sldId id="326" r:id="rId13"/>
    <p:sldId id="425" r:id="rId14"/>
    <p:sldId id="418" r:id="rId15"/>
    <p:sldId id="406" r:id="rId16"/>
    <p:sldId id="429" r:id="rId17"/>
    <p:sldId id="420" r:id="rId18"/>
    <p:sldId id="428" r:id="rId19"/>
    <p:sldId id="352" r:id="rId20"/>
    <p:sldId id="307" r:id="rId21"/>
    <p:sldId id="422" r:id="rId22"/>
    <p:sldId id="308" r:id="rId23"/>
    <p:sldId id="369" r:id="rId24"/>
    <p:sldId id="370" r:id="rId25"/>
    <p:sldId id="368" r:id="rId26"/>
  </p:sldIdLst>
  <p:sldSz cx="9144000" cy="6858000" type="screen4x3"/>
  <p:notesSz cx="6881813" cy="92964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3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  <p15:guide id="17" pos="3890">
          <p15:clr>
            <a:srgbClr val="A4A3A4"/>
          </p15:clr>
        </p15:guide>
        <p15:guide id="18" pos="330">
          <p15:clr>
            <a:srgbClr val="A4A3A4"/>
          </p15:clr>
        </p15:guide>
        <p15:guide id="19" pos="842">
          <p15:clr>
            <a:srgbClr val="A4A3A4"/>
          </p15:clr>
        </p15:guide>
        <p15:guide id="20" pos="4504">
          <p15:clr>
            <a:srgbClr val="A4A3A4"/>
          </p15:clr>
        </p15:guide>
        <p15:guide id="21" pos="5129">
          <p15:clr>
            <a:srgbClr val="A4A3A4"/>
          </p15:clr>
        </p15:guide>
        <p15:guide id="22" pos="1314">
          <p15:clr>
            <a:srgbClr val="A4A3A4"/>
          </p15:clr>
        </p15:guide>
        <p15:guide id="23" pos="371">
          <p15:clr>
            <a:srgbClr val="A4A3A4"/>
          </p15:clr>
        </p15:guide>
        <p15:guide id="24" pos="1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3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FF3300"/>
    <a:srgbClr val="263F78"/>
    <a:srgbClr val="E7EBF5"/>
    <a:srgbClr val="CCD5EA"/>
    <a:srgbClr val="93BDFB"/>
    <a:srgbClr val="6F96E3"/>
    <a:srgbClr val="738CF5"/>
    <a:srgbClr val="546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2" autoAdjust="0"/>
    <p:restoredTop sz="94303" autoAdjust="0"/>
  </p:normalViewPr>
  <p:slideViewPr>
    <p:cSldViewPr snapToObjects="1">
      <p:cViewPr varScale="1">
        <p:scale>
          <a:sx n="64" d="100"/>
          <a:sy n="64" d="100"/>
        </p:scale>
        <p:origin x="1878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  <p:guide pos="3890"/>
        <p:guide pos="330"/>
        <p:guide pos="842"/>
        <p:guide pos="4504"/>
        <p:guide pos="5129"/>
        <p:guide pos="1314"/>
        <p:guide pos="371"/>
        <p:guide pos="1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1848" y="-78"/>
      </p:cViewPr>
      <p:guideLst>
        <p:guide orient="horz" pos="2924"/>
        <p:guide pos="2203"/>
        <p:guide orient="horz" pos="2928"/>
        <p:guide pos="216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sof-s-0003\users$\Kathleen.Feiner\Bandwidth%20Requir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777133581204533E-2"/>
          <c:y val="3.3916619609051034E-2"/>
          <c:w val="0.88197409833987817"/>
          <c:h val="0.80800903506220156"/>
        </c:manualLayout>
      </c:layout>
      <c:scatterChart>
        <c:scatterStyle val="smoothMarker"/>
        <c:varyColors val="0"/>
        <c:ser>
          <c:idx val="1"/>
          <c:order val="0"/>
          <c:tx>
            <c:v>100 GB</c:v>
          </c:tx>
          <c:xVal>
            <c:numRef>
              <c:f>Sheet1!$Q$3:$Q$11</c:f>
              <c:numCache>
                <c:formatCode>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Sheet1!$R$3:$R$11</c:f>
              <c:numCache>
                <c:formatCode>0</c:formatCode>
                <c:ptCount val="9"/>
                <c:pt idx="0">
                  <c:v>13.333333333333334</c:v>
                </c:pt>
                <c:pt idx="1">
                  <c:v>6.666666666666667</c:v>
                </c:pt>
                <c:pt idx="2">
                  <c:v>3.3333333333333335</c:v>
                </c:pt>
                <c:pt idx="3">
                  <c:v>1.3333333333333333</c:v>
                </c:pt>
                <c:pt idx="4">
                  <c:v>0.66666666666666663</c:v>
                </c:pt>
                <c:pt idx="5">
                  <c:v>0.44444444444444442</c:v>
                </c:pt>
                <c:pt idx="6">
                  <c:v>0.33333333333333331</c:v>
                </c:pt>
                <c:pt idx="7">
                  <c:v>0.26666666666666666</c:v>
                </c:pt>
                <c:pt idx="8">
                  <c:v>0.22222222222222221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CA7-445D-B385-25EB802C31ED}"/>
            </c:ext>
          </c:extLst>
        </c:ser>
        <c:ser>
          <c:idx val="2"/>
          <c:order val="1"/>
          <c:tx>
            <c:v>50 GB</c:v>
          </c:tx>
          <c:xVal>
            <c:numRef>
              <c:f>Sheet1!$U$3:$U$11</c:f>
              <c:numCache>
                <c:formatCode>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Sheet1!$V$3:$V$11</c:f>
              <c:numCache>
                <c:formatCode>0</c:formatCode>
                <c:ptCount val="9"/>
                <c:pt idx="0">
                  <c:v>6.666666666666667</c:v>
                </c:pt>
                <c:pt idx="1">
                  <c:v>3.3333333333333335</c:v>
                </c:pt>
                <c:pt idx="2">
                  <c:v>1.6666666666666667</c:v>
                </c:pt>
                <c:pt idx="3">
                  <c:v>0.66666666666666663</c:v>
                </c:pt>
                <c:pt idx="4">
                  <c:v>0.33333333333333331</c:v>
                </c:pt>
                <c:pt idx="5">
                  <c:v>0.22222222222222221</c:v>
                </c:pt>
                <c:pt idx="6">
                  <c:v>0.16666666666666666</c:v>
                </c:pt>
                <c:pt idx="7">
                  <c:v>0.13333333333333333</c:v>
                </c:pt>
                <c:pt idx="8">
                  <c:v>0.1111111111111111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CA7-445D-B385-25EB802C31ED}"/>
            </c:ext>
          </c:extLst>
        </c:ser>
        <c:ser>
          <c:idx val="3"/>
          <c:order val="2"/>
          <c:tx>
            <c:v>20 GB</c:v>
          </c:tx>
          <c:xVal>
            <c:numRef>
              <c:f>Sheet1!$Y$3:$Y$11</c:f>
              <c:numCache>
                <c:formatCode>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</c:numCache>
            </c:numRef>
          </c:xVal>
          <c:yVal>
            <c:numRef>
              <c:f>Sheet1!$Z$3:$Z$11</c:f>
              <c:numCache>
                <c:formatCode>0</c:formatCode>
                <c:ptCount val="9"/>
                <c:pt idx="0">
                  <c:v>2.6666666666666665</c:v>
                </c:pt>
                <c:pt idx="1">
                  <c:v>1.3333333333333333</c:v>
                </c:pt>
                <c:pt idx="2">
                  <c:v>0.66666666666666663</c:v>
                </c:pt>
                <c:pt idx="3">
                  <c:v>0.26666666666666666</c:v>
                </c:pt>
                <c:pt idx="4">
                  <c:v>0.13333333333333333</c:v>
                </c:pt>
                <c:pt idx="5">
                  <c:v>8.8888888888888892E-2</c:v>
                </c:pt>
                <c:pt idx="6">
                  <c:v>6.6666666666666666E-2</c:v>
                </c:pt>
                <c:pt idx="7">
                  <c:v>5.3333333333333337E-2</c:v>
                </c:pt>
                <c:pt idx="8">
                  <c:v>4.4444444444444446E-2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CA7-445D-B385-25EB802C3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206080"/>
        <c:axId val="146212352"/>
      </c:scatterChart>
      <c:valAx>
        <c:axId val="146206080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numFmt formatCode="0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6212352"/>
        <c:crosses val="autoZero"/>
        <c:crossBetween val="midCat"/>
      </c:valAx>
      <c:valAx>
        <c:axId val="146212352"/>
        <c:scaling>
          <c:orientation val="minMax"/>
          <c:max val="6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Necessary Bandwidth (Gbps)                                                             to receive data with no packet loss</a:t>
                </a:r>
              </a:p>
            </c:rich>
          </c:tx>
          <c:overlay val="0"/>
        </c:title>
        <c:numFmt formatCode="0" sourceLinked="1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6206080"/>
        <c:crosses val="autoZero"/>
        <c:crossBetween val="midCat"/>
        <c:majorUnit val="1"/>
        <c:minorUnit val="1"/>
      </c:valAx>
    </c:plotArea>
    <c:legend>
      <c:legendPos val="r"/>
      <c:layout>
        <c:manualLayout>
          <c:xMode val="edge"/>
          <c:yMode val="edge"/>
          <c:x val="0.83198089463765867"/>
          <c:y val="0.32929059931438481"/>
          <c:w val="0.1550613599692279"/>
          <c:h val="0.167562073272985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895350">
              <a:spcBef>
                <a:spcPct val="0"/>
              </a:spcBef>
              <a:defRPr sz="11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17657" y="1"/>
            <a:ext cx="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895350">
              <a:spcBef>
                <a:spcPct val="0"/>
              </a:spcBef>
              <a:defRPr sz="11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176"/>
            <a:ext cx="6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895350">
              <a:spcBef>
                <a:spcPct val="0"/>
              </a:spcBef>
              <a:defRPr sz="11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746200" y="9119176"/>
            <a:ext cx="17152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895350">
              <a:spcBef>
                <a:spcPct val="0"/>
              </a:spcBef>
              <a:defRPr sz="11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BF05A02-5248-482E-87C1-350F923FFB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16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35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6" tIns="44769" rIns="89536" bIns="44769" numCol="1" anchor="t" anchorCtr="0" compatLnSpc="1">
            <a:prstTxWarp prst="textNoShape">
              <a:avLst/>
            </a:prstTxWarp>
          </a:bodyPr>
          <a:lstStyle>
            <a:lvl1pPr defTabSz="895350">
              <a:spcBef>
                <a:spcPct val="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464" y="0"/>
            <a:ext cx="29803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6" tIns="44769" rIns="89536" bIns="44769" numCol="1" anchor="t" anchorCtr="0" compatLnSpc="1">
            <a:prstTxWarp prst="textNoShape">
              <a:avLst/>
            </a:prstTxWarp>
          </a:bodyPr>
          <a:lstStyle>
            <a:lvl1pPr algn="r" defTabSz="895350">
              <a:spcBef>
                <a:spcPct val="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5325"/>
            <a:ext cx="4651375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431" y="4414519"/>
            <a:ext cx="5048953" cy="418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6" tIns="44769" rIns="89536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2980350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6" tIns="44769" rIns="89536" bIns="44769" numCol="1" anchor="b" anchorCtr="0" compatLnSpc="1">
            <a:prstTxWarp prst="textNoShape">
              <a:avLst/>
            </a:prstTxWarp>
          </a:bodyPr>
          <a:lstStyle>
            <a:lvl1pPr defTabSz="895350">
              <a:spcBef>
                <a:spcPct val="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464" y="8832216"/>
            <a:ext cx="29803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6" tIns="44769" rIns="89536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spcBef>
                <a:spcPct val="0"/>
              </a:spcBef>
              <a:defRPr sz="11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528EF08-7FEB-4F31-A68C-BA8C62D0D7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010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rgbClr val="263F78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0756-1E80-493B-A1E1-82C96DECE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57199" y="6356467"/>
            <a:ext cx="3325482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bg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12" name="Picture 30" descr="OSPO-header.jpg"/>
          <p:cNvPicPr>
            <a:picLocks noChangeAspect="1"/>
          </p:cNvPicPr>
          <p:nvPr userDrawn="1"/>
        </p:nvPicPr>
        <p:blipFill rotWithShape="1">
          <a:blip r:embed="rId2" cstate="print"/>
          <a:srcRect t="8688" b="9573"/>
          <a:stretch/>
        </p:blipFill>
        <p:spPr bwMode="auto">
          <a:xfrm>
            <a:off x="0" y="1"/>
            <a:ext cx="9144000" cy="8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 userDrawn="1"/>
        </p:nvCxnSpPr>
        <p:spPr>
          <a:xfrm>
            <a:off x="2636785" y="6835732"/>
            <a:ext cx="387043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636785" y="6484046"/>
            <a:ext cx="387043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306771" y="6480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Satellite Proving Ground/User-Readiness Meeting </a:t>
            </a:r>
            <a:r>
              <a:rPr lang="en-GB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(May</a:t>
            </a:r>
            <a:r>
              <a:rPr lang="en-GB" alt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9-13,</a:t>
            </a:r>
            <a:r>
              <a:rPr lang="en-GB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2016)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GB" alt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Sisko</a:t>
            </a:r>
            <a:r>
              <a:rPr lang="en-GB" alt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(chris.a.sisko@noaa.gov)</a:t>
            </a:r>
            <a:endParaRPr lang="en-GB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5"/>
          <p:cNvSpPr txBox="1">
            <a:spLocks noChangeArrowheads="1"/>
          </p:cNvSpPr>
          <p:nvPr userDrawn="1"/>
        </p:nvSpPr>
        <p:spPr bwMode="auto">
          <a:xfrm>
            <a:off x="783981" y="3508375"/>
            <a:ext cx="77767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sz="2400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176"/>
            <a:ext cx="8229600" cy="4795039"/>
          </a:xfrm>
        </p:spPr>
        <p:txBody>
          <a:bodyPr/>
          <a:lstStyle>
            <a:lvl1pPr>
              <a:buClr>
                <a:srgbClr val="263F78"/>
              </a:buClr>
              <a:defRPr/>
            </a:lvl1pPr>
            <a:lvl2pPr marL="639763" indent="-246063">
              <a:buClr>
                <a:srgbClr val="263F78"/>
              </a:buClr>
              <a:buFont typeface="Courier New" panose="02070309020205020404" pitchFamily="49" charset="0"/>
              <a:buChar char="o"/>
              <a:defRPr/>
            </a:lvl2pPr>
            <a:lvl3pPr>
              <a:buClr>
                <a:srgbClr val="263F78"/>
              </a:buClr>
              <a:defRPr/>
            </a:lvl3pPr>
            <a:lvl4pPr marL="1187450" indent="-209550">
              <a:buClr>
                <a:srgbClr val="263F78"/>
              </a:buClr>
              <a:buFont typeface="Wingdings" panose="05000000000000000000" pitchFamily="2" charset="2"/>
              <a:buChar char="§"/>
              <a:defRPr/>
            </a:lvl4pPr>
            <a:lvl5pPr marL="1462088" indent="-209550">
              <a:buClr>
                <a:srgbClr val="263F78"/>
              </a:buClr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895352"/>
            <a:ext cx="8229600" cy="5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2800" b="1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36785" y="6835732"/>
            <a:ext cx="387043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636785" y="6484046"/>
            <a:ext cx="387043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306771" y="6480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alt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Satellite Proving Ground/User-Readiness Meeting </a:t>
            </a:r>
            <a:r>
              <a:rPr lang="en-GB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(May</a:t>
            </a:r>
            <a:r>
              <a:rPr lang="en-GB" alt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9-13,</a:t>
            </a:r>
            <a:r>
              <a:rPr lang="en-GB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2016)</a:t>
            </a:r>
          </a:p>
          <a:p>
            <a:pPr algn="ctr">
              <a:spcBef>
                <a:spcPts val="0"/>
              </a:spcBef>
              <a:defRPr/>
            </a:pPr>
            <a:r>
              <a:rPr lang="en-GB" alt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</a:t>
            </a:r>
            <a:r>
              <a:rPr lang="en-GB" altLang="en-US" sz="9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Sisko</a:t>
            </a:r>
            <a:r>
              <a:rPr lang="en-GB" alt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(chris.a.sisko@noaa.gov)</a:t>
            </a:r>
            <a:endParaRPr lang="en-GB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0" descr="OSPO-header.jpg"/>
          <p:cNvPicPr>
            <a:picLocks noChangeAspect="1"/>
          </p:cNvPicPr>
          <p:nvPr userDrawn="1"/>
        </p:nvPicPr>
        <p:blipFill rotWithShape="1">
          <a:blip r:embed="rId2" cstate="print"/>
          <a:srcRect t="8688" b="9573"/>
          <a:stretch/>
        </p:blipFill>
        <p:spPr bwMode="auto">
          <a:xfrm>
            <a:off x="0" y="1"/>
            <a:ext cx="9144000" cy="8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821"/>
            <a:ext cx="8305800" cy="75526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00" b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64D4-A992-4791-B65A-AEB1927CA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30" descr="OSPO-header.jpg"/>
          <p:cNvPicPr>
            <a:picLocks noChangeAspect="1"/>
          </p:cNvPicPr>
          <p:nvPr userDrawn="1"/>
        </p:nvPicPr>
        <p:blipFill rotWithShape="1">
          <a:blip r:embed="rId2" cstate="print"/>
          <a:srcRect t="8688" b="9573"/>
          <a:stretch/>
        </p:blipFill>
        <p:spPr bwMode="auto">
          <a:xfrm>
            <a:off x="0" y="1"/>
            <a:ext cx="9144000" cy="8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5201-C7B5-462B-AD88-7B9C8D253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895352"/>
            <a:ext cx="8229600" cy="5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00175"/>
            <a:ext cx="8229600" cy="492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11662" y="643318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4BF80E-6E54-42BC-8C9F-D391BA1FF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4" name="Text Box 65"/>
          <p:cNvSpPr txBox="1">
            <a:spLocks noChangeArrowheads="1"/>
          </p:cNvSpPr>
          <p:nvPr userDrawn="1"/>
        </p:nvSpPr>
        <p:spPr bwMode="auto">
          <a:xfrm>
            <a:off x="783981" y="3508375"/>
            <a:ext cx="77767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sz="2400" b="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7" r:id="rId3"/>
    <p:sldLayoutId id="2147484248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263F78"/>
          </a:solidFill>
          <a:latin typeface="+mn-lt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 2" pitchFamily="18" charset="2"/>
        <a:buChar char="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Tx/>
        <a:buSzPct val="40000"/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SPCoperations@noaa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ESPCOperations@noa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60" y="2213865"/>
            <a:ext cx="8685965" cy="806515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r>
              <a:rPr lang="en-US" sz="3600" dirty="0"/>
              <a:t>Mission Operations: </a:t>
            </a:r>
            <a:br>
              <a:rPr lang="en-US" sz="4000" dirty="0"/>
            </a:br>
            <a:r>
              <a:rPr lang="en-US" sz="3100" dirty="0"/>
              <a:t>ESPC Enterprise Product Generation/Distribution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altLang="en-US" sz="2800" dirty="0"/>
              <a:t>Chris </a:t>
            </a:r>
            <a:r>
              <a:rPr lang="en-GB" altLang="en-US" sz="2800" dirty="0" err="1"/>
              <a:t>Sisko</a:t>
            </a:r>
            <a:endParaRPr lang="en-GB" altLang="en-US" sz="2800" dirty="0"/>
          </a:p>
          <a:p>
            <a:pPr>
              <a:spcBef>
                <a:spcPts val="600"/>
              </a:spcBef>
            </a:pPr>
            <a:r>
              <a:rPr lang="en-GB" altLang="en-US" sz="2400" dirty="0"/>
              <a:t>NESDIS/OSPO - Mission Operations Division</a:t>
            </a:r>
          </a:p>
          <a:p>
            <a:pPr>
              <a:spcBef>
                <a:spcPct val="50000"/>
              </a:spcBef>
            </a:pPr>
            <a:endParaRPr lang="en-GB" altLang="en-US" sz="200" dirty="0"/>
          </a:p>
          <a:p>
            <a:pPr>
              <a:spcBef>
                <a:spcPct val="50000"/>
              </a:spcBef>
            </a:pPr>
            <a:r>
              <a:rPr lang="en-GB" altLang="en-US" sz="1200" dirty="0"/>
              <a:t>Telephone: 301-817-4783</a:t>
            </a:r>
          </a:p>
          <a:p>
            <a:pPr>
              <a:spcBef>
                <a:spcPct val="50000"/>
              </a:spcBef>
            </a:pPr>
            <a:r>
              <a:rPr lang="en-GB" altLang="en-US" sz="1200" dirty="0"/>
              <a:t>Email: Chris.A.Sisko@noaa.gov</a:t>
            </a:r>
          </a:p>
        </p:txBody>
      </p:sp>
    </p:spTree>
    <p:extLst>
      <p:ext uri="{BB962C8B-B14F-4D97-AF65-F5344CB8AC3E}">
        <p14:creationId xmlns:p14="http://schemas.microsoft.com/office/powerpoint/2010/main" val="394489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2_Upcoming Presentations\COPC - April 2016\OSPO-COOP-CBU-CONOPS-Diagram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118969"/>
            <a:ext cx="9142040" cy="65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66954" y="548680"/>
            <a:ext cx="4241141" cy="3353178"/>
          </a:xfrm>
          <a:prstGeom prst="roundRect">
            <a:avLst>
              <a:gd name="adj" fmla="val 3801"/>
            </a:avLst>
          </a:prstGeom>
          <a:ln w="28575">
            <a:solidFill>
              <a:srgbClr val="FF33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51338" y="969554"/>
            <a:ext cx="699588" cy="1605279"/>
          </a:xfrm>
          <a:prstGeom prst="roundRect">
            <a:avLst>
              <a:gd name="adj" fmla="val 3801"/>
            </a:avLst>
          </a:prstGeom>
          <a:solidFill>
            <a:srgbClr val="00B050">
              <a:alpha val="16863"/>
            </a:srgbClr>
          </a:solidFill>
          <a:ln w="28575">
            <a:solidFill>
              <a:srgbClr val="00B05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1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6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510" y="1493785"/>
            <a:ext cx="8912152" cy="47014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b="1" dirty="0"/>
              <a:t>Direct notification process </a:t>
            </a:r>
            <a:r>
              <a:rPr lang="en-US" sz="2800" dirty="0"/>
              <a:t>(ESPC Notification Message)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Utilizes email to contact a subscribed list of users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Send email to </a:t>
            </a:r>
            <a:r>
              <a:rPr lang="en-US" sz="2400" dirty="0">
                <a:hlinkClick r:id="rId2"/>
              </a:rPr>
              <a:t>ESPCoperations@noaa.gov</a:t>
            </a:r>
            <a:r>
              <a:rPr lang="en-US" sz="2400" dirty="0"/>
              <a:t> and ask to be added to the notification list</a:t>
            </a:r>
          </a:p>
          <a:p>
            <a:pPr>
              <a:spcBef>
                <a:spcPts val="1800"/>
              </a:spcBef>
            </a:pPr>
            <a:r>
              <a:rPr lang="en-US" sz="2800" b="1" dirty="0"/>
              <a:t>Notification using bulletin services: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Outages, anomalies or COOP/back-up activation: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WMO header: </a:t>
            </a:r>
            <a:r>
              <a:rPr lang="en-US" sz="2400" b="1" dirty="0"/>
              <a:t>NOUS71 KNES </a:t>
            </a:r>
            <a:r>
              <a:rPr lang="en-US" sz="2400" dirty="0"/>
              <a:t>(AWIPS PIL: </a:t>
            </a:r>
            <a:r>
              <a:rPr lang="en-US" sz="2400" b="1" dirty="0"/>
              <a:t>ADANES</a:t>
            </a:r>
            <a:r>
              <a:rPr lang="en-US" sz="2400" dirty="0"/>
              <a:t>) for urgent notices - </a:t>
            </a:r>
            <a:r>
              <a:rPr lang="en-US" sz="1400" dirty="0"/>
              <a:t>http://www.weather.gov/view/validProds.php?prod=ADM&amp;node=KNES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Routine notices such as eclipse schedules, RSOs, maneuvers, etc.: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WMO header: </a:t>
            </a:r>
            <a:r>
              <a:rPr lang="en-US" sz="2400" b="1" dirty="0"/>
              <a:t>NOUS72 KNES </a:t>
            </a:r>
            <a:r>
              <a:rPr lang="en-US" sz="2400" dirty="0"/>
              <a:t>(AWIPS PIL: </a:t>
            </a:r>
            <a:r>
              <a:rPr lang="en-US" sz="2400" b="1" dirty="0"/>
              <a:t>ADMNES</a:t>
            </a:r>
            <a:r>
              <a:rPr lang="en-US" sz="2400" dirty="0"/>
              <a:t>) for routine notices </a:t>
            </a:r>
            <a:r>
              <a:rPr lang="en-US" sz="2800" dirty="0"/>
              <a:t>- </a:t>
            </a:r>
            <a:r>
              <a:rPr lang="en-US" sz="1400" dirty="0"/>
              <a:t>http://www.weather.gov/view/validProds.php?prod=ADA&amp;node=KNES</a:t>
            </a:r>
          </a:p>
          <a:p>
            <a:pPr lvl="2"/>
            <a:endParaRPr lang="en-US" sz="2800" dirty="0"/>
          </a:p>
          <a:p>
            <a:pPr lvl="1"/>
            <a:endParaRPr lang="en-US" sz="2800" dirty="0"/>
          </a:p>
          <a:p>
            <a:pPr lvl="2"/>
            <a:endParaRPr lang="en-US" sz="2400" b="1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95352"/>
            <a:ext cx="9144000" cy="504737"/>
          </a:xfrm>
        </p:spPr>
        <p:txBody>
          <a:bodyPr/>
          <a:lstStyle/>
          <a:p>
            <a:r>
              <a:rPr lang="en-US" dirty="0"/>
              <a:t>Notifications: Administrative / Outage Messages</a:t>
            </a:r>
          </a:p>
        </p:txBody>
      </p:sp>
    </p:spTree>
    <p:extLst>
      <p:ext uri="{BB962C8B-B14F-4D97-AF65-F5344CB8AC3E}">
        <p14:creationId xmlns:p14="http://schemas.microsoft.com/office/powerpoint/2010/main" val="189383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Anomaly Notification / ESPC Messages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59100" y="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96605"/>
              </p:ext>
            </p:extLst>
          </p:nvPr>
        </p:nvGraphicFramePr>
        <p:xfrm>
          <a:off x="1061610" y="2078850"/>
          <a:ext cx="6900580" cy="362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Msg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Msg Title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 rowSpan="7"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Administrative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Suomi-NPP Drag Makeup Maneuver (DMU)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Suomi-NPP VIIRS Lunar Calibration with spacecraft roll (VLR)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Suomi-NPP Risk Mitigation Maneuver (RMM)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Suomi-NPP Inclination Maneuver (IM)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Suomi-NPP Instrument Calibration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Suomi-NPP Instrument Operating Mode Change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fr-FR" sz="1600" u="none" strike="noStrike" dirty="0">
                          <a:effectLst/>
                          <a:latin typeface="Calibri" panose="020F0502020204030204" pitchFamily="34" charset="0"/>
                        </a:rPr>
                        <a:t>Suomi-NPP General Notice (Unique Situations)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Outage/Anomaly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Suomi-NPP Instrument Unknown Mode or Anomaly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Suomi-NPP System Data Delay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Suomi-NPP Ground System Anomaly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Suomi-NPP Satellite Anomaly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3785"/>
            <a:ext cx="8229600" cy="678673"/>
          </a:xfrm>
        </p:spPr>
        <p:txBody>
          <a:bodyPr/>
          <a:lstStyle/>
          <a:p>
            <a:r>
              <a:rPr lang="en-US" dirty="0"/>
              <a:t>Example of various message types.</a:t>
            </a:r>
          </a:p>
        </p:txBody>
      </p:sp>
    </p:spTree>
    <p:extLst>
      <p:ext uri="{BB962C8B-B14F-4D97-AF65-F5344CB8AC3E}">
        <p14:creationId xmlns:p14="http://schemas.microsoft.com/office/powerpoint/2010/main" val="351649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36150"/>
            <a:ext cx="9144000" cy="162018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Everyone, we have a problem!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Remain Calm!  We are moving to the Backup/COOP site!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691482" y="6336114"/>
            <a:ext cx="762000" cy="365125"/>
          </a:xfrm>
        </p:spPr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2" name="Picture 5" descr="NSOFmedEVE_small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 bwMode="auto">
          <a:xfrm>
            <a:off x="1781690" y="2798930"/>
            <a:ext cx="5220579" cy="3510389"/>
          </a:xfrm>
          <a:prstGeom prst="rect">
            <a:avLst/>
          </a:prstGeom>
          <a:noFill/>
          <a:ln w="317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943424" y="6292963"/>
            <a:ext cx="3032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0" dirty="0">
                <a:solidFill>
                  <a:prstClr val="black"/>
                </a:solidFill>
                <a:latin typeface="Arial Black" pitchFamily="34" charset="0"/>
              </a:rPr>
              <a:t>Suitland, MD</a:t>
            </a:r>
          </a:p>
        </p:txBody>
      </p:sp>
      <p:pic>
        <p:nvPicPr>
          <p:cNvPr id="7178" name="Picture 10" descr="http://classroomclipart.com/images/gallery/Clipart/Fantasy/godzilla-clip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4" b="100000" l="2182" r="98364">
                        <a14:foregroundMark x1="78545" y1="20975" x2="78545" y2="20975"/>
                        <a14:foregroundMark x1="79273" y1="31992" x2="79273" y2="31992"/>
                        <a14:foregroundMark x1="81091" y1="28390" x2="81091" y2="28390"/>
                        <a14:foregroundMark x1="74909" y1="31780" x2="74909" y2="31780"/>
                        <a14:foregroundMark x1="43091" y1="92161" x2="43091" y2="92161"/>
                        <a14:foregroundMark x1="50545" y1="94492" x2="50545" y2="94492"/>
                        <a14:foregroundMark x1="55636" y1="94492" x2="55636" y2="94492"/>
                        <a14:foregroundMark x1="79091" y1="91737" x2="79091" y2="91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2665112"/>
            <a:ext cx="4362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cache3.asset-cache.net/xc/466542540.jpg?v=2&amp;c=IWSAsset&amp;k=2&amp;d=S0e8ouzAV9pNp2zdCDDd4i3Gust-FdaBBZjf7CbkDlWBmx5K10co30pfXRh4EeUj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795" l="0" r="100000">
                        <a14:foregroundMark x1="47200" y1="6332" x2="47200" y2="6332"/>
                        <a14:foregroundMark x1="75200" y1="11572" x2="75200" y2="11572"/>
                        <a14:foregroundMark x1="81867" y1="33406" x2="81867" y2="33406"/>
                        <a14:foregroundMark x1="69333" y1="39956" x2="69333" y2="39956"/>
                        <a14:foregroundMark x1="60000" y1="61135" x2="60000" y2="61135"/>
                        <a14:foregroundMark x1="34133" y1="75328" x2="34133" y2="75328"/>
                        <a14:foregroundMark x1="43467" y1="78384" x2="43467" y2="78384"/>
                        <a14:foregroundMark x1="45333" y1="72489" x2="45333" y2="72489"/>
                        <a14:foregroundMark x1="46667" y1="63319" x2="46667" y2="63319"/>
                        <a14:foregroundMark x1="42400" y1="63100" x2="42400" y2="63100"/>
                        <a14:foregroundMark x1="56267" y1="61135" x2="56267" y2="61135"/>
                        <a14:foregroundMark x1="72800" y1="37773" x2="72800" y2="37773"/>
                        <a14:foregroundMark x1="80000" y1="31223" x2="80000" y2="31223"/>
                        <a14:foregroundMark x1="84533" y1="29476" x2="84533" y2="29476"/>
                        <a14:foregroundMark x1="94133" y1="33406" x2="94133" y2="33406"/>
                        <a14:foregroundMark x1="89333" y1="37555" x2="89333" y2="37555"/>
                        <a14:foregroundMark x1="49067" y1="9170" x2="49067" y2="9170"/>
                        <a14:foregroundMark x1="43200" y1="12227" x2="43200" y2="12227"/>
                        <a14:foregroundMark x1="20000" y1="64192" x2="20000" y2="64192"/>
                        <a14:foregroundMark x1="20267" y1="71616" x2="20267" y2="71616"/>
                        <a14:foregroundMark x1="25867" y1="64847" x2="25867" y2="64847"/>
                        <a14:foregroundMark x1="27467" y1="63537" x2="27467" y2="63537"/>
                        <a14:foregroundMark x1="20533" y1="48035" x2="20533" y2="48035"/>
                        <a14:foregroundMark x1="23200" y1="52183" x2="23200" y2="52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7035" y="5611195"/>
            <a:ext cx="593954" cy="7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2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3795"/>
            <a:ext cx="6365050" cy="3129587"/>
          </a:xfrm>
        </p:spPr>
        <p:txBody>
          <a:bodyPr/>
          <a:lstStyle/>
          <a:p>
            <a:r>
              <a:rPr lang="en-US" dirty="0"/>
              <a:t>Operations transfers to Fairmont, WV (CBU)</a:t>
            </a:r>
          </a:p>
          <a:p>
            <a:pPr lvl="1"/>
            <a:r>
              <a:rPr lang="en-US" sz="2400" dirty="0"/>
              <a:t>GOES-R transfers within minutes</a:t>
            </a:r>
          </a:p>
          <a:p>
            <a:pPr lvl="1"/>
            <a:r>
              <a:rPr lang="en-US" sz="2400" dirty="0"/>
              <a:t>Polar mission (JPSS) within 8-12 hours</a:t>
            </a:r>
          </a:p>
          <a:p>
            <a:pPr>
              <a:spcBef>
                <a:spcPts val="120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dirty="0"/>
              <a:t>Data availability from CBU PDA:</a:t>
            </a:r>
          </a:p>
          <a:p>
            <a:pPr lvl="1"/>
            <a:r>
              <a:rPr lang="en-US" dirty="0"/>
              <a:t>JPSS Mission:  </a:t>
            </a:r>
            <a:r>
              <a:rPr lang="en-US" u="sng" dirty="0"/>
              <a:t>Prime Mission Sensor products</a:t>
            </a:r>
          </a:p>
          <a:p>
            <a:pPr lvl="1"/>
            <a:r>
              <a:rPr lang="en-US" dirty="0"/>
              <a:t>GOES-R Mission:  </a:t>
            </a:r>
            <a:r>
              <a:rPr lang="en-US" u="sng" dirty="0"/>
              <a:t>None</a:t>
            </a:r>
            <a:r>
              <a:rPr lang="en-US" dirty="0"/>
              <a:t> (CMI KPPs via GRB and AWIPS/SBN only)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Non-Nominal Operations – Backup/COOP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17" y="2438890"/>
            <a:ext cx="2715768" cy="181674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43717" y="4323412"/>
            <a:ext cx="2721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Arial Black" pitchFamily="34" charset="0"/>
              </a:rPr>
              <a:t>Fairmont, WV*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762" y="5061663"/>
            <a:ext cx="81909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1"/>
                </a:solidFill>
                <a:latin typeface="Calibri" panose="020F0502020204030204" pitchFamily="34" charset="0"/>
              </a:rPr>
              <a:t>Key Performance Parameters (KPPs) - key system capabilities that must be met in order for a system to meet its operational goals.</a:t>
            </a:r>
          </a:p>
        </p:txBody>
      </p:sp>
    </p:spTree>
    <p:extLst>
      <p:ext uri="{BB962C8B-B14F-4D97-AF65-F5344CB8AC3E}">
        <p14:creationId xmlns:p14="http://schemas.microsoft.com/office/powerpoint/2010/main" val="125656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87435" y="0"/>
            <a:ext cx="656565" cy="1223755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/>
            <a:endParaRPr lang="en-US" dirty="0">
              <a:solidFill>
                <a:srgbClr val="263F7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7"/>
            <a:ext cx="9125880" cy="644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1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1947"/>
            <a:ext cx="8229600" cy="526823"/>
          </a:xfrm>
        </p:spPr>
        <p:txBody>
          <a:bodyPr/>
          <a:lstStyle/>
          <a:p>
            <a:r>
              <a:rPr lang="en-US" dirty="0"/>
              <a:t>High Level Timeline / Schedule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06615" y="1435543"/>
            <a:ext cx="6615737" cy="5422457"/>
            <a:chOff x="1151618" y="1010726"/>
            <a:chExt cx="6615737" cy="5422457"/>
          </a:xfrm>
        </p:grpSpPr>
        <p:pic>
          <p:nvPicPr>
            <p:cNvPr id="2050" name="Picture 2" descr="H:\2_Upcoming Presentations\COPC - April 2016\NESDIS-Satellite-Transition-Timelin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847"/>
            <a:stretch/>
          </p:blipFill>
          <p:spPr bwMode="auto">
            <a:xfrm>
              <a:off x="1151620" y="4580589"/>
              <a:ext cx="6615735" cy="1852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:\2_Upcoming Presentations\COPC - April 2016\NESDIS-Satellite-Transition-Timelin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" t="34190" r="-219" b="30923"/>
            <a:stretch/>
          </p:blipFill>
          <p:spPr bwMode="auto">
            <a:xfrm>
              <a:off x="1151618" y="1010726"/>
              <a:ext cx="6615735" cy="1892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:\2_Upcoming Presentations\COPC - April 2016\NESDIS-Satellite-Transition-Timelin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77"/>
            <a:stretch/>
          </p:blipFill>
          <p:spPr bwMode="auto">
            <a:xfrm>
              <a:off x="1151619" y="2903132"/>
              <a:ext cx="6615735" cy="167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164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012272"/>
              </p:ext>
            </p:extLst>
          </p:nvPr>
        </p:nvGraphicFramePr>
        <p:xfrm>
          <a:off x="116505" y="1853825"/>
          <a:ext cx="8820979" cy="438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5171"/>
            <a:ext cx="8229600" cy="453649"/>
          </a:xfrm>
        </p:spPr>
        <p:txBody>
          <a:bodyPr/>
          <a:lstStyle/>
          <a:p>
            <a:r>
              <a:rPr lang="en-US" dirty="0"/>
              <a:t>Bandwidth vs. time to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18710"/>
            <a:ext cx="8229600" cy="504737"/>
          </a:xfrm>
        </p:spPr>
        <p:txBody>
          <a:bodyPr/>
          <a:lstStyle/>
          <a:p>
            <a:r>
              <a:rPr lang="en-US" dirty="0"/>
              <a:t>Big Data Network Communication Challenges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8411" y="6017459"/>
            <a:ext cx="238558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GB - Gigabyte</a:t>
            </a:r>
          </a:p>
          <a:p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Gbps – Gigabit per second (1 Gigabit = 10</a:t>
            </a:r>
            <a:r>
              <a:rPr lang="en-US" b="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9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 bits)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2050" y="2057595"/>
            <a:ext cx="378041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Example: If you want to receive </a:t>
            </a:r>
            <a:r>
              <a:rPr lang="en-US" sz="16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20 GB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 of data in </a:t>
            </a:r>
            <a:r>
              <a:rPr lang="en-US" sz="16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less than 5 minutes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, a  bandwidth speed of at least </a:t>
            </a:r>
            <a:r>
              <a:rPr lang="en-US" sz="16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500 Mbps  of end to end network capacity is needed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276745" y="5229200"/>
            <a:ext cx="1" cy="3034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6605" y="5229200"/>
            <a:ext cx="130514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8048" y="6095607"/>
            <a:ext cx="584911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NOTE: The slowest speed in the network path determines the overall data transfer speed.</a:t>
            </a:r>
          </a:p>
        </p:txBody>
      </p:sp>
    </p:spTree>
    <p:extLst>
      <p:ext uri="{BB962C8B-B14F-4D97-AF65-F5344CB8AC3E}">
        <p14:creationId xmlns:p14="http://schemas.microsoft.com/office/powerpoint/2010/main" val="139640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5201-C7B5-462B-AD88-7B9C8D2535A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8503" y="233645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63F78"/>
                </a:solidFill>
                <a:latin typeface="+mn-lt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PDA User Data Volume Allocation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4262"/>
              </p:ext>
            </p:extLst>
          </p:nvPr>
        </p:nvGraphicFramePr>
        <p:xfrm>
          <a:off x="215774" y="998730"/>
          <a:ext cx="8815057" cy="415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Volume</a:t>
                      </a:r>
                    </a:p>
                    <a:p>
                      <a:pPr algn="ctr"/>
                      <a:r>
                        <a:rPr lang="en-US" sz="1200" dirty="0"/>
                        <a:t> </a:t>
                      </a:r>
                      <a:r>
                        <a:rPr lang="en-US" sz="1050" dirty="0"/>
                        <a:t>(per</a:t>
                      </a:r>
                      <a:r>
                        <a:rPr lang="en-US" sz="1050" baseline="0" dirty="0"/>
                        <a:t> </a:t>
                      </a:r>
                      <a:r>
                        <a:rPr lang="en-US" sz="1050" dirty="0"/>
                        <a:t>day)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FTP-S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SFTP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Bandwidth Projection*</a:t>
                      </a:r>
                    </a:p>
                    <a:p>
                      <a:pPr algn="ctr"/>
                      <a:r>
                        <a:rPr lang="en-US" sz="1050" baseline="0" dirty="0"/>
                        <a:t>(aggregated  24 </a:t>
                      </a:r>
                      <a:r>
                        <a:rPr lang="en-US" sz="1050" baseline="0" dirty="0" err="1"/>
                        <a:t>hrs</a:t>
                      </a:r>
                      <a:r>
                        <a:rPr lang="en-US" sz="1050" baseline="0" dirty="0"/>
                        <a:t>) </a:t>
                      </a:r>
                      <a:endParaRPr lang="en-US" sz="105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PoP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 err="1"/>
                        <a:t>Req’d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Concurrent</a:t>
                      </a:r>
                      <a:r>
                        <a:rPr lang="en-US" sz="1200" baseline="0" dirty="0"/>
                        <a:t> Sessions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 Comments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 GB/day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~5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This is the default data</a:t>
                      </a:r>
                      <a:r>
                        <a:rPr lang="en-US" sz="1050" baseline="0" dirty="0"/>
                        <a:t> volume for users who are unable to determine their available bandwidth</a:t>
                      </a:r>
                      <a:endParaRPr lang="en-US" sz="105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 GB/day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~10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50" dirty="0"/>
                        <a:t>Option</a:t>
                      </a:r>
                      <a:r>
                        <a:rPr lang="en-US" sz="1050" baseline="0" dirty="0"/>
                        <a:t> for users with larger data needs who have sufficient network/system resources</a:t>
                      </a:r>
                      <a:endParaRPr lang="en-US" sz="105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 GB/day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~15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250</a:t>
                      </a:r>
                      <a:r>
                        <a:rPr lang="en-US" sz="1200" baseline="0" dirty="0"/>
                        <a:t> GB/day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~25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050" dirty="0"/>
                        <a:t>Special</a:t>
                      </a:r>
                      <a:r>
                        <a:rPr lang="en-US" sz="1050" baseline="0" dirty="0"/>
                        <a:t> authorization required from data access management group</a:t>
                      </a:r>
                      <a:endParaRPr lang="en-US" sz="105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500 GB/day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~50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</a:t>
                      </a:r>
                      <a:r>
                        <a:rPr lang="en-US" sz="1200" baseline="0" dirty="0"/>
                        <a:t> TB/day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~95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 TB/day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~140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Special</a:t>
                      </a:r>
                      <a:r>
                        <a:rPr lang="en-US" sz="1050" baseline="0" dirty="0"/>
                        <a:t> authorization required from data access management group, accompanied with a technical assessment</a:t>
                      </a:r>
                      <a:endParaRPr lang="en-US" sz="105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2.0 TB/day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~190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3.0 TB/day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~280 Mbps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374" y="5306075"/>
            <a:ext cx="336562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O – Optional</a:t>
            </a:r>
          </a:p>
          <a:p>
            <a:pPr>
              <a:spcBef>
                <a:spcPts val="0"/>
              </a:spcBef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D – Default </a:t>
            </a:r>
          </a:p>
          <a:p>
            <a:pPr>
              <a:spcBef>
                <a:spcPts val="0"/>
              </a:spcBef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A – Authorization required</a:t>
            </a:r>
          </a:p>
          <a:p>
            <a:pPr>
              <a:spcBef>
                <a:spcPts val="0"/>
              </a:spcBef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N – Not Authorized </a:t>
            </a:r>
          </a:p>
          <a:p>
            <a:pPr>
              <a:spcBef>
                <a:spcPts val="0"/>
              </a:spcBef>
            </a:pPr>
            <a:r>
              <a:rPr lang="en-US" sz="1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PoP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 – Point of presence/dedicated route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" y="6629400"/>
            <a:ext cx="887729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*note – absolute bandwidth minimum, does not factor in meeting user’s latency needs based on slowest link within the network path.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67013" y="5434337"/>
            <a:ext cx="5715000" cy="913026"/>
            <a:chOff x="2819400" y="5562600"/>
            <a:chExt cx="5715000" cy="913026"/>
          </a:xfrm>
        </p:grpSpPr>
        <p:sp>
          <p:nvSpPr>
            <p:cNvPr id="8" name="Rectangle 7"/>
            <p:cNvSpPr/>
            <p:nvPr/>
          </p:nvSpPr>
          <p:spPr>
            <a:xfrm>
              <a:off x="2819400" y="5715000"/>
              <a:ext cx="304800" cy="213938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endParaRPr lang="en-US" b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19400" y="6096000"/>
              <a:ext cx="304800" cy="2139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endParaRPr lang="en-US" b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00" y="6096000"/>
              <a:ext cx="304800" cy="2139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endParaRPr lang="en-US" b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5729662"/>
              <a:ext cx="304800" cy="21393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</a:pPr>
              <a:endParaRPr lang="en-US" b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400" y="55626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Default allocation based on less stringent requirements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0400" y="601301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Basic Premium allocation based on user capabilities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5563546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Premium allocation based on critical need by user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6013961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b="0" dirty="0">
                  <a:solidFill>
                    <a:schemeClr val="tx1"/>
                  </a:solidFill>
                  <a:latin typeface="Calibri" panose="020F0502020204030204" pitchFamily="34" charset="0"/>
                </a:rPr>
                <a:t>Special allocation for select vital users with a major mission justification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490812" y="5434337"/>
            <a:ext cx="5638799" cy="912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2196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9276"/>
            <a:ext cx="8229600" cy="4795039"/>
          </a:xfrm>
        </p:spPr>
        <p:txBody>
          <a:bodyPr/>
          <a:lstStyle/>
          <a:p>
            <a:r>
              <a:rPr lang="en-US" sz="2200" dirty="0"/>
              <a:t>Evolution of PDA and significant network upgrades (ESPC 2.0) are crucial in the future mission success; those activities are on track with 1</a:t>
            </a:r>
            <a:r>
              <a:rPr lang="en-US" sz="2200" baseline="30000" dirty="0"/>
              <a:t>st</a:t>
            </a:r>
            <a:r>
              <a:rPr lang="en-US" sz="2200" dirty="0"/>
              <a:t> ORR scheduled in late July (GOES-R) and later in the summer for SNPP.</a:t>
            </a:r>
          </a:p>
          <a:p>
            <a:r>
              <a:rPr lang="en-US" sz="2200" dirty="0"/>
              <a:t>The enterprise distribution system (PDA) and the associated network structure is highly scalable to meet near future data demands.</a:t>
            </a:r>
          </a:p>
          <a:p>
            <a:r>
              <a:rPr lang="en-US" sz="2200" dirty="0"/>
              <a:t>Movement of large data between from systems to users is a significant challenge – slowest link  in the network path dictates the overall  speed across the entire path.</a:t>
            </a:r>
          </a:p>
          <a:p>
            <a:r>
              <a:rPr lang="en-US" sz="2200" dirty="0"/>
              <a:t>New satellite mission data (NOAA and non-NOAA) are two orders of magnitude larger than our previous missions; therefore, users are dealing with Terabytes of data per day output from each spacecraft.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8008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130" y="1493785"/>
            <a:ext cx="8229600" cy="43863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Satellite Operations Overview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2400" dirty="0"/>
              <a:t>	ESPC – Environmental Satellite Processing Center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What is the Product Distribution and Access System?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Future NESDIS Data Operations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dirty="0"/>
              <a:t>Data Operations:  System interface to near real-time users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dirty="0"/>
              <a:t>Nominal Operations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dirty="0"/>
              <a:t>Non-nominal Operations (COOP/Back-up)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dirty="0"/>
              <a:t>Top Challenges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Latest schedule information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Summary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dirty="0"/>
              <a:t>Questions and Answers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737"/>
          </a:xfrm>
        </p:spPr>
        <p:txBody>
          <a:bodyPr/>
          <a:lstStyle/>
          <a:p>
            <a:r>
              <a:rPr lang="en-US" sz="3200" dirty="0"/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150007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37505" y="1736471"/>
            <a:ext cx="8229600" cy="504737"/>
          </a:xfrm>
        </p:spPr>
        <p:txBody>
          <a:bodyPr/>
          <a:lstStyle/>
          <a:p>
            <a:pPr algn="ctr"/>
            <a:r>
              <a:rPr lang="en-US" b="1" dirty="0"/>
              <a:t>Many Thanks!</a:t>
            </a:r>
          </a:p>
        </p:txBody>
      </p:sp>
      <p:sp>
        <p:nvSpPr>
          <p:cNvPr id="2" name="AutoShape 2" descr="Image result for happy person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images.clipartpanda.com/happy-person-clip-art-happy-person-clip-art-300x2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50" y="2438890"/>
            <a:ext cx="28575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530" y="5139190"/>
            <a:ext cx="82067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Major Contributions from: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Katie </a:t>
            </a:r>
            <a:r>
              <a:rPr lang="en-US" sz="18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Feiner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, Donna McNamara, Paul Haggerty, Jing Han, Matt Seybold, Cherie Mumford and ESPDS Development Team </a:t>
            </a:r>
          </a:p>
        </p:txBody>
      </p:sp>
    </p:spTree>
    <p:extLst>
      <p:ext uri="{BB962C8B-B14F-4D97-AF65-F5344CB8AC3E}">
        <p14:creationId xmlns:p14="http://schemas.microsoft.com/office/powerpoint/2010/main" val="1068963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0176"/>
            <a:ext cx="8229600" cy="4819134"/>
          </a:xfrm>
        </p:spPr>
        <p:txBody>
          <a:bodyPr/>
          <a:lstStyle/>
          <a:p>
            <a:r>
              <a:rPr lang="en-US" sz="2000" dirty="0"/>
              <a:t>CBU – Consolidated Backup</a:t>
            </a:r>
          </a:p>
          <a:p>
            <a:r>
              <a:rPr lang="en-US" altLang="en-US" sz="2000" dirty="0"/>
              <a:t>COOP - Continuity of Operations Plan</a:t>
            </a:r>
            <a:endParaRPr lang="en-US" sz="2000" dirty="0"/>
          </a:p>
          <a:p>
            <a:r>
              <a:rPr lang="en-US" altLang="en-US" sz="2000" dirty="0"/>
              <a:t>ESPC - Environmental Satellite Processing Center</a:t>
            </a:r>
          </a:p>
          <a:p>
            <a:r>
              <a:rPr lang="en-US" sz="2000" dirty="0">
                <a:ea typeface="Souce Sans Pro"/>
                <a:cs typeface="Souce Sans Pro"/>
                <a:sym typeface="Souce Sans Pro"/>
              </a:rPr>
              <a:t>EUMETSAT - European Organisation for the Exploitation of Meteorological Satellites</a:t>
            </a:r>
            <a:endParaRPr lang="en-US" sz="2000" dirty="0"/>
          </a:p>
          <a:p>
            <a:r>
              <a:rPr lang="en-US" sz="2000" dirty="0"/>
              <a:t>GB - Gigabyte</a:t>
            </a:r>
          </a:p>
          <a:p>
            <a:r>
              <a:rPr lang="en-US" sz="2000" dirty="0"/>
              <a:t>Gbps - Gigabit per second (1 Gigabit = 10</a:t>
            </a:r>
            <a:r>
              <a:rPr lang="en-US" sz="2000" baseline="30000" dirty="0"/>
              <a:t>9</a:t>
            </a:r>
            <a:r>
              <a:rPr lang="en-US" sz="2000" dirty="0"/>
              <a:t> bits)</a:t>
            </a:r>
          </a:p>
          <a:p>
            <a:r>
              <a:rPr lang="en-US" altLang="en-US" sz="2000" dirty="0"/>
              <a:t>NESDIS - National Environmental Satellite, Data, and Information Service</a:t>
            </a:r>
            <a:endParaRPr lang="en-US" sz="2000" dirty="0"/>
          </a:p>
          <a:p>
            <a:r>
              <a:rPr lang="en-US" sz="2000" dirty="0"/>
              <a:t>NSOF - NOAA Satellite Operations Facility</a:t>
            </a:r>
          </a:p>
          <a:p>
            <a:r>
              <a:rPr lang="en-US" sz="2000" dirty="0"/>
              <a:t>OSPO - Office of Satellite and Product Operations</a:t>
            </a:r>
          </a:p>
          <a:p>
            <a:r>
              <a:rPr lang="en-US" sz="2000" dirty="0"/>
              <a:t>PDA - </a:t>
            </a:r>
            <a:r>
              <a:rPr lang="en-US" altLang="en-US" sz="2000" dirty="0"/>
              <a:t>Product Distribution and Access</a:t>
            </a:r>
          </a:p>
          <a:p>
            <a:r>
              <a:rPr lang="en-US" sz="2000" dirty="0"/>
              <a:t>SOA - Service Orientated Architecture </a:t>
            </a:r>
          </a:p>
          <a:p>
            <a:r>
              <a:rPr lang="en-US" sz="2000" dirty="0"/>
              <a:t>TB - Terabyte (1 TB = 10</a:t>
            </a:r>
            <a:r>
              <a:rPr lang="en-US" sz="2000" baseline="30000" dirty="0"/>
              <a:t>12</a:t>
            </a:r>
            <a:r>
              <a:rPr lang="en-US" sz="2000" dirty="0"/>
              <a:t> bytes Gbps)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</p:spTree>
    <p:extLst>
      <p:ext uri="{BB962C8B-B14F-4D97-AF65-F5344CB8AC3E}">
        <p14:creationId xmlns:p14="http://schemas.microsoft.com/office/powerpoint/2010/main" val="124872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45169" y="3248980"/>
            <a:ext cx="8229600" cy="504737"/>
          </a:xfrm>
        </p:spPr>
        <p:txBody>
          <a:bodyPr/>
          <a:lstStyle/>
          <a:p>
            <a:pPr algn="ctr"/>
            <a:r>
              <a:rPr lang="en-US" b="1" dirty="0"/>
              <a:t>Background Slides</a:t>
            </a:r>
          </a:p>
        </p:txBody>
      </p:sp>
    </p:spTree>
    <p:extLst>
      <p:ext uri="{BB962C8B-B14F-4D97-AF65-F5344CB8AC3E}">
        <p14:creationId xmlns:p14="http://schemas.microsoft.com/office/powerpoint/2010/main" val="292519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5201-C7B5-462B-AD88-7B9C8D2535A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9117"/>
            <a:ext cx="9144000" cy="60239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63F78"/>
                </a:solidFill>
                <a:latin typeface="+mn-lt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0" dirty="0"/>
              <a:t>Future Architecture/Future Geo Operations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0" y="556074"/>
            <a:ext cx="8660832" cy="61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7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D5201-C7B5-462B-AD88-7B9C8D2535A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073662" cy="60239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263F78"/>
                </a:solidFill>
                <a:latin typeface="+mn-lt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0" dirty="0"/>
              <a:t>Future Architecture/Future Polar Operations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6" y="558905"/>
            <a:ext cx="8480282" cy="61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9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650" y="6309320"/>
            <a:ext cx="6705745" cy="54868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/>
            <a:endParaRPr lang="en-US" dirty="0">
              <a:solidFill>
                <a:srgbClr val="263F7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939953"/>
              </p:ext>
            </p:extLst>
          </p:nvPr>
        </p:nvGraphicFramePr>
        <p:xfrm>
          <a:off x="206516" y="1386192"/>
          <a:ext cx="8775974" cy="27326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6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2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46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6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46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4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9364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Polar Orbiting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Geostationary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64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Mission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SNPP/JPSS-1†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METOP</a:t>
                      </a:r>
                      <a:r>
                        <a:rPr lang="en-US" sz="900" b="1" baseline="0" dirty="0"/>
                        <a:t>-A/B/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NOAA-19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GOES-R†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GOES-NOP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H-8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MET-7/9/10</a:t>
                      </a:r>
                      <a:r>
                        <a:rPr lang="en-US" sz="900" b="1" i="0" dirty="0"/>
                        <a:t>/</a:t>
                      </a:r>
                      <a:r>
                        <a:rPr lang="en-US" sz="900" b="1" i="0" dirty="0">
                          <a:solidFill>
                            <a:srgbClr val="FF0000"/>
                          </a:solidFill>
                        </a:rPr>
                        <a:t>(11)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32">
                <a:tc>
                  <a:txBody>
                    <a:bodyPr/>
                    <a:lstStyle/>
                    <a:p>
                      <a:r>
                        <a:rPr lang="en-US" sz="900" dirty="0"/>
                        <a:t>Service</a:t>
                      </a:r>
                      <a:r>
                        <a:rPr lang="en-US" sz="900" baseline="0" dirty="0"/>
                        <a:t> / </a:t>
                      </a:r>
                      <a:r>
                        <a:rPr lang="en-US" sz="900" dirty="0"/>
                        <a:t>Location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Primary PM </a:t>
                      </a:r>
                    </a:p>
                    <a:p>
                      <a:pPr algn="ctr"/>
                      <a:r>
                        <a:rPr lang="en-US" sz="900" b="0" dirty="0"/>
                        <a:t>(S-NPP)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 AM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(METOP-B)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Prime</a:t>
                      </a:r>
                      <a:r>
                        <a:rPr lang="en-US" sz="900" baseline="0" dirty="0"/>
                        <a:t> Services SARSAT, A-DCS</a:t>
                      </a:r>
                      <a:endParaRPr lang="en-US" sz="900" dirty="0"/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G13-E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(75W)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G15-W</a:t>
                      </a:r>
                    </a:p>
                    <a:p>
                      <a:pPr algn="ctr"/>
                      <a:r>
                        <a:rPr lang="en-US" sz="900" dirty="0"/>
                        <a:t>(135W)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G14</a:t>
                      </a:r>
                    </a:p>
                    <a:p>
                      <a:pPr algn="ctr"/>
                      <a:r>
                        <a:rPr lang="en-US" sz="900" dirty="0"/>
                        <a:t>(spare)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140E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MET7</a:t>
                      </a:r>
                    </a:p>
                    <a:p>
                      <a:pPr algn="ctr"/>
                      <a:r>
                        <a:rPr lang="en-US" sz="900" dirty="0"/>
                        <a:t>(57E)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MET9/10</a:t>
                      </a:r>
                    </a:p>
                    <a:p>
                      <a:pPr algn="ctr"/>
                      <a:r>
                        <a:rPr lang="en-US" sz="900" dirty="0"/>
                        <a:t>(9.5E,</a:t>
                      </a:r>
                      <a:r>
                        <a:rPr lang="en-US" sz="900" baseline="0" dirty="0"/>
                        <a:t> 0)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46">
                <a:tc>
                  <a:txBody>
                    <a:bodyPr/>
                    <a:lstStyle/>
                    <a:p>
                      <a:r>
                        <a:rPr lang="en-US" sz="900" dirty="0"/>
                        <a:t>Imagery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VIIRS* &gt;70° N,</a:t>
                      </a:r>
                      <a:r>
                        <a:rPr lang="en-US" sz="900" b="1" baseline="0" dirty="0"/>
                        <a:t> </a:t>
                      </a:r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NCC, 1.6 µm 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AVHRR*</a:t>
                      </a:r>
                    </a:p>
                    <a:p>
                      <a:pPr algn="ctr"/>
                      <a:r>
                        <a:rPr lang="en-US" sz="900" dirty="0"/>
                        <a:t>&gt; 70° 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AVHRR*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&gt; 70° N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ABI</a:t>
                      </a:r>
                    </a:p>
                    <a:p>
                      <a:pPr algn="ctr"/>
                      <a:r>
                        <a:rPr lang="en-US" sz="900" dirty="0"/>
                        <a:t>(CMI)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Imager</a:t>
                      </a:r>
                    </a:p>
                    <a:p>
                      <a:pPr algn="ctr"/>
                      <a:r>
                        <a:rPr lang="en-US" sz="900" dirty="0"/>
                        <a:t>(CMI)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AHI</a:t>
                      </a:r>
                    </a:p>
                    <a:p>
                      <a:pPr algn="ctr"/>
                      <a:r>
                        <a:rPr lang="en-US" sz="900" dirty="0"/>
                        <a:t>(CMI)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MVIRI</a:t>
                      </a:r>
                    </a:p>
                    <a:p>
                      <a:pPr algn="ctr"/>
                      <a:r>
                        <a:rPr lang="en-US" sz="900" dirty="0"/>
                        <a:t>(CMI)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SEVIRI</a:t>
                      </a:r>
                    </a:p>
                    <a:p>
                      <a:pPr algn="ctr"/>
                      <a:r>
                        <a:rPr lang="en-US" sz="900" dirty="0"/>
                        <a:t>(CMI)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130">
                <a:tc>
                  <a:txBody>
                    <a:bodyPr/>
                    <a:lstStyle/>
                    <a:p>
                      <a:r>
                        <a:rPr lang="en-US" sz="900" dirty="0"/>
                        <a:t>Sounder IR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/>
                        <a:t>CrIS</a:t>
                      </a:r>
                      <a:r>
                        <a:rPr lang="en-US" sz="900" b="1" baseline="0" dirty="0"/>
                        <a:t> </a:t>
                      </a:r>
                    </a:p>
                    <a:p>
                      <a:pPr algn="ctr"/>
                      <a:r>
                        <a:rPr lang="en-US" sz="900" b="1" baseline="0" dirty="0">
                          <a:solidFill>
                            <a:schemeClr val="tx1"/>
                          </a:solidFill>
                        </a:rPr>
                        <a:t>(TDRs)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IASI/HIRS</a:t>
                      </a:r>
                    </a:p>
                    <a:p>
                      <a:pPr algn="ctr"/>
                      <a:r>
                        <a:rPr lang="en-US" sz="900" dirty="0"/>
                        <a:t>(L1B)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HIRS</a:t>
                      </a:r>
                    </a:p>
                    <a:p>
                      <a:pPr algn="ctr"/>
                      <a:r>
                        <a:rPr lang="en-US" sz="900" dirty="0"/>
                        <a:t>(L1B)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/>
                        <a:t> </a:t>
                      </a:r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919">
                <a:tc>
                  <a:txBody>
                    <a:bodyPr/>
                    <a:lstStyle/>
                    <a:p>
                      <a:r>
                        <a:rPr lang="en-US" sz="900" dirty="0"/>
                        <a:t>Sounder microwave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ATMS (TDRs)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MHS</a:t>
                      </a:r>
                    </a:p>
                    <a:p>
                      <a:pPr algn="ctr"/>
                      <a:r>
                        <a:rPr lang="en-US" sz="900" dirty="0"/>
                        <a:t>AMSU-A/B</a:t>
                      </a:r>
                    </a:p>
                    <a:p>
                      <a:pPr algn="ctr"/>
                      <a:r>
                        <a:rPr lang="en-US" sz="900" dirty="0"/>
                        <a:t>(L1B)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MHS</a:t>
                      </a:r>
                    </a:p>
                    <a:p>
                      <a:pPr algn="ctr"/>
                      <a:r>
                        <a:rPr lang="en-US" sz="900" dirty="0"/>
                        <a:t>AMSU-A/B</a:t>
                      </a:r>
                    </a:p>
                    <a:p>
                      <a:pPr algn="ctr"/>
                      <a:r>
                        <a:rPr lang="en-US" sz="900" dirty="0"/>
                        <a:t>(L1B)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364">
                <a:tc>
                  <a:txBody>
                    <a:bodyPr/>
                    <a:lstStyle/>
                    <a:p>
                      <a:r>
                        <a:rPr lang="en-US" sz="900" dirty="0"/>
                        <a:t>Re-broadcast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X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GRB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GVAR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540">
                <a:tc>
                  <a:txBody>
                    <a:bodyPr/>
                    <a:lstStyle/>
                    <a:p>
                      <a:r>
                        <a:rPr lang="en-US" sz="900" dirty="0"/>
                        <a:t>Other KPPs</a:t>
                      </a:r>
                      <a:endParaRPr 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X</a:t>
                      </a:r>
                      <a:endParaRPr 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ASCAT</a:t>
                      </a:r>
                    </a:p>
                    <a:p>
                      <a:pPr algn="ctr"/>
                      <a:r>
                        <a:rPr lang="en-US" sz="900" dirty="0"/>
                        <a:t>(OSWVs)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X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00326"/>
              </p:ext>
            </p:extLst>
          </p:nvPr>
        </p:nvGraphicFramePr>
        <p:xfrm>
          <a:off x="1916705" y="4257187"/>
          <a:ext cx="3240359" cy="25471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Acronym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Description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VIIRS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Visible Infrared Imaging Radiometer Suite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 err="1"/>
                        <a:t>CrIS</a:t>
                      </a:r>
                      <a:endParaRPr lang="en-US" sz="800" dirty="0"/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Cross-track Infrared Sounder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ATMS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Advanced Technology Microwave Sounder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IASI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Infrared Atmospheric Sounding Interferometer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HIRS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High resolution Infrared Radiation Sounder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AMSU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Advanced Microwave Sounding Unit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AHI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Advanced </a:t>
                      </a:r>
                      <a:r>
                        <a:rPr lang="en-US" sz="800" dirty="0" err="1"/>
                        <a:t>Himawari</a:t>
                      </a:r>
                      <a:r>
                        <a:rPr lang="en-US" sz="800" dirty="0"/>
                        <a:t> Imager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CMI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Cloud</a:t>
                      </a:r>
                      <a:r>
                        <a:rPr lang="en-US" sz="800" baseline="0" dirty="0"/>
                        <a:t> Moisture Imagery</a:t>
                      </a:r>
                      <a:endParaRPr lang="en-US" sz="800" dirty="0"/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KPP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Key Performance Parameter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SNPP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Suomi National Polar-orbiting Partnership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JPSS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Joint Polar Satellite System 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IR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Infrared 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111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NCC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Near Constant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Constrast</a:t>
                      </a:r>
                      <a:endParaRPr lang="en-US" sz="800" dirty="0"/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61560"/>
              </p:ext>
            </p:extLst>
          </p:nvPr>
        </p:nvGraphicFramePr>
        <p:xfrm>
          <a:off x="5292081" y="4253034"/>
          <a:ext cx="3510390" cy="25471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9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Acronym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Description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ASCAT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Advanced </a:t>
                      </a:r>
                      <a:r>
                        <a:rPr lang="en-US" sz="800" dirty="0" err="1"/>
                        <a:t>Scatterometer</a:t>
                      </a:r>
                      <a:endParaRPr lang="en-US" sz="800" dirty="0"/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AVHRR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Advanced Very High Resolution Radiometer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ABI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Advanced Baseline Imager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GRB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GOES Rebroadcast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GVAR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GOES </a:t>
                      </a:r>
                      <a:r>
                        <a:rPr lang="en-US" sz="800" dirty="0" err="1"/>
                        <a:t>VARiable</a:t>
                      </a:r>
                      <a:endParaRPr lang="en-US" sz="800" dirty="0"/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MVIRI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 err="1"/>
                        <a:t>Meteosat</a:t>
                      </a:r>
                      <a:r>
                        <a:rPr lang="en-US" sz="800" dirty="0"/>
                        <a:t> Visible Infra-Red Imager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SEVIRI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Spinning Enhanced Visible and Infrared Imager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OSWV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Ocean Service Wind Vector(s)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H-8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 err="1"/>
                        <a:t>Himawari</a:t>
                      </a:r>
                      <a:r>
                        <a:rPr lang="en-US" sz="800" dirty="0"/>
                        <a:t> 8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GOES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Geostationary Operational Environmental Satellite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METOP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Meteorological Operational Satellite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MET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 err="1"/>
                        <a:t>Meteosat</a:t>
                      </a:r>
                      <a:r>
                        <a:rPr lang="en-US" sz="800" dirty="0"/>
                        <a:t> Geostationary</a:t>
                      </a:r>
                      <a:r>
                        <a:rPr lang="en-US" sz="800" baseline="0" dirty="0"/>
                        <a:t> Satellite</a:t>
                      </a:r>
                      <a:endParaRPr lang="en-US" sz="800" dirty="0"/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S(T)DR</a:t>
                      </a:r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800" dirty="0"/>
                        <a:t>Sensor (Temperature)</a:t>
                      </a:r>
                      <a:r>
                        <a:rPr lang="en-US" sz="800" baseline="0" dirty="0"/>
                        <a:t> Data Record</a:t>
                      </a:r>
                      <a:endParaRPr lang="en-US" sz="800" dirty="0"/>
                    </a:p>
                  </a:txBody>
                  <a:tcPr marL="45720" marR="45720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4984" y="4296289"/>
            <a:ext cx="148669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† Well defined KPPs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* Alaska Region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Red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 Recent Changes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21" y="4971364"/>
            <a:ext cx="1763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  <a:latin typeface="+mn-lt"/>
              </a:rPr>
              <a:t>Note – KPPs are official for GOES-R and JPSS missions only; this list contains other missions with equivalent KPPs if so defined in the near future.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0" y="940357"/>
            <a:ext cx="9144000" cy="373408"/>
          </a:xfrm>
        </p:spPr>
        <p:txBody>
          <a:bodyPr/>
          <a:lstStyle/>
          <a:p>
            <a:r>
              <a:rPr lang="en-US" dirty="0"/>
              <a:t>Key Performance Parameters</a:t>
            </a:r>
          </a:p>
        </p:txBody>
      </p:sp>
    </p:spTree>
    <p:extLst>
      <p:ext uri="{BB962C8B-B14F-4D97-AF65-F5344CB8AC3E}">
        <p14:creationId xmlns:p14="http://schemas.microsoft.com/office/powerpoint/2010/main" val="89144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nvl.noaa.gov/images/high_resolution/1842v1_20160217-greatlake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/>
          <a:stretch/>
        </p:blipFill>
        <p:spPr bwMode="auto">
          <a:xfrm>
            <a:off x="5441710" y="4038536"/>
            <a:ext cx="3598606" cy="239464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529" y="1454507"/>
            <a:ext cx="8802471" cy="2658894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dirty="0"/>
              <a:t>OSPO manages and directs: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satellite operations, including health and safety of the spacecraft.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central ground facilities which ingest, process, and distribute environmental satellite data and derived products to domestic and foreign users.</a:t>
            </a:r>
          </a:p>
          <a:p>
            <a:pPr marL="0" indent="0">
              <a:spcAft>
                <a:spcPts val="300"/>
              </a:spcAft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276261" y="6433183"/>
            <a:ext cx="762000" cy="365125"/>
          </a:xfrm>
        </p:spPr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515" y="895352"/>
            <a:ext cx="8775975" cy="504737"/>
          </a:xfrm>
        </p:spPr>
        <p:txBody>
          <a:bodyPr/>
          <a:lstStyle/>
          <a:p>
            <a:pPr algn="ctr"/>
            <a:r>
              <a:rPr lang="en-US" dirty="0"/>
              <a:t>Office of Satellite and Product Operations (OSPO)</a:t>
            </a:r>
          </a:p>
        </p:txBody>
      </p:sp>
      <p:pic>
        <p:nvPicPr>
          <p:cNvPr id="5" name="Picture 2" descr="http://spectrum.ieee.org/image/1867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3" y="4019983"/>
            <a:ext cx="3619591" cy="241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nvl.noaa.gov/images/high_resolution/1581v1_20140702-TSArthur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t="20921" r="10822"/>
          <a:stretch/>
        </p:blipFill>
        <p:spPr bwMode="auto">
          <a:xfrm>
            <a:off x="2846580" y="3109178"/>
            <a:ext cx="3394720" cy="19850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31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OSPO Operational Facilities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68596"/>
            <a:ext cx="2719388" cy="1811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059071"/>
            <a:ext cx="2717800" cy="1830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NSOFmedEVE_small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 bwMode="auto">
          <a:xfrm>
            <a:off x="238125" y="1626245"/>
            <a:ext cx="3032125" cy="1984524"/>
          </a:xfrm>
          <a:prstGeom prst="rect">
            <a:avLst/>
          </a:prstGeom>
          <a:noFill/>
          <a:ln w="317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248400" y="5854534"/>
            <a:ext cx="27193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Arial Black" pitchFamily="34" charset="0"/>
              </a:rPr>
              <a:t>Fairbanks, AK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228975" y="5864059"/>
            <a:ext cx="2717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Arial Black" pitchFamily="34" charset="0"/>
              </a:rPr>
              <a:t>Wallops, VA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078538" y="3602683"/>
            <a:ext cx="28892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Arial Black" pitchFamily="34" charset="0"/>
              </a:rPr>
              <a:t>College Park, MD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38124" y="3579019"/>
            <a:ext cx="3032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0" dirty="0">
                <a:solidFill>
                  <a:prstClr val="black"/>
                </a:solidFill>
                <a:latin typeface="Arial Black" pitchFamily="34" charset="0"/>
              </a:rPr>
              <a:t>Suitland, MD</a:t>
            </a:r>
          </a:p>
        </p:txBody>
      </p:sp>
      <p:pic>
        <p:nvPicPr>
          <p:cNvPr id="12" name="Picture 11" descr="Aerial Photo of NCWCP - February 2012.png"/>
          <p:cNvPicPr>
            <a:picLocks noChangeAspect="1"/>
          </p:cNvPicPr>
          <p:nvPr/>
        </p:nvPicPr>
        <p:blipFill rotWithShape="1">
          <a:blip r:embed="rId5"/>
          <a:srcRect t="1" b="2218"/>
          <a:stretch/>
        </p:blipFill>
        <p:spPr>
          <a:xfrm>
            <a:off x="6078538" y="1626245"/>
            <a:ext cx="2889250" cy="19527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5" y="4072717"/>
            <a:ext cx="2715768" cy="181674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8125" y="5864059"/>
            <a:ext cx="272192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latin typeface="Arial Black" pitchFamily="34" charset="0"/>
              </a:rPr>
              <a:t>Fairmont, WV*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418" y="6098699"/>
            <a:ext cx="294343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0" dirty="0">
                <a:solidFill>
                  <a:schemeClr val="tx1"/>
                </a:solidFill>
                <a:latin typeface="Arial" charset="0"/>
              </a:rPr>
              <a:t>* GOES-R and JPSS (New) Backup Facility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35636" y="1763815"/>
            <a:ext cx="267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Over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</a:rPr>
              <a:t>500 staff supporting or operating the satellites, receptors, and processing systems</a:t>
            </a:r>
          </a:p>
        </p:txBody>
      </p:sp>
    </p:spTree>
    <p:extLst>
      <p:ext uri="{BB962C8B-B14F-4D97-AF65-F5344CB8AC3E}">
        <p14:creationId xmlns:p14="http://schemas.microsoft.com/office/powerpoint/2010/main" val="285156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Observation Vantage Points</a:t>
            </a:r>
          </a:p>
        </p:txBody>
      </p:sp>
      <p:grpSp>
        <p:nvGrpSpPr>
          <p:cNvPr id="5" name="Shape 332"/>
          <p:cNvGrpSpPr/>
          <p:nvPr/>
        </p:nvGrpSpPr>
        <p:grpSpPr>
          <a:xfrm>
            <a:off x="453617" y="2145468"/>
            <a:ext cx="2198214" cy="1740718"/>
            <a:chOff x="1110343" y="2077135"/>
            <a:chExt cx="2354690" cy="2719388"/>
          </a:xfrm>
        </p:grpSpPr>
        <p:pic>
          <p:nvPicPr>
            <p:cNvPr id="6" name="Shape 33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70516" y="2592747"/>
              <a:ext cx="1424609" cy="15189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335"/>
            <p:cNvSpPr/>
            <p:nvPr/>
          </p:nvSpPr>
          <p:spPr>
            <a:xfrm rot="1611840" flipH="1">
              <a:off x="1479221" y="2077135"/>
              <a:ext cx="1985812" cy="2719388"/>
            </a:xfrm>
            <a:prstGeom prst="ellipse">
              <a:avLst/>
            </a:prstGeom>
            <a:noFill/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 sz="1400">
                <a:solidFill>
                  <a:prstClr val="black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8" name="Shape 3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45818" y="2206621"/>
              <a:ext cx="633650" cy="328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337"/>
            <p:cNvSpPr/>
            <p:nvPr/>
          </p:nvSpPr>
          <p:spPr>
            <a:xfrm>
              <a:off x="1660794" y="3760428"/>
              <a:ext cx="575582" cy="404757"/>
            </a:xfrm>
            <a:custGeom>
              <a:avLst/>
              <a:gdLst/>
              <a:ahLst/>
              <a:cxnLst/>
              <a:rect l="0" t="0" r="0" b="0"/>
              <a:pathLst>
                <a:path w="384" h="324" extrusionOk="0">
                  <a:moveTo>
                    <a:pt x="0" y="324"/>
                  </a:moveTo>
                  <a:lnTo>
                    <a:pt x="384" y="0"/>
                  </a:ln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 sz="1400">
                <a:solidFill>
                  <a:prstClr val="black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0" name="Shape 338"/>
            <p:cNvSpPr txBox="1"/>
            <p:nvPr/>
          </p:nvSpPr>
          <p:spPr>
            <a:xfrm rot="-1633311">
              <a:off x="1110343" y="3567452"/>
              <a:ext cx="914400" cy="432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91425" rIns="0" bIns="0" anchor="t" anchorCtr="0">
              <a:spAutoFit/>
            </a:bodyPr>
            <a:lstStyle/>
            <a:p>
              <a:pPr algn="ctr">
                <a:buSzPct val="25000"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540 Miles</a:t>
              </a:r>
            </a:p>
          </p:txBody>
        </p:sp>
        <p:pic>
          <p:nvPicPr>
            <p:cNvPr id="11" name="Shape 3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4038" y="4091220"/>
              <a:ext cx="840662" cy="592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Shape 341"/>
          <p:cNvSpPr txBox="1"/>
          <p:nvPr/>
        </p:nvSpPr>
        <p:spPr>
          <a:xfrm>
            <a:off x="127648" y="1447800"/>
            <a:ext cx="3262129" cy="6462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Polar-orbiting / LEO Operational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Environmental Satellites</a:t>
            </a:r>
          </a:p>
        </p:txBody>
      </p:sp>
      <p:sp>
        <p:nvSpPr>
          <p:cNvPr id="13" name="Shape 342"/>
          <p:cNvSpPr/>
          <p:nvPr/>
        </p:nvSpPr>
        <p:spPr>
          <a:xfrm>
            <a:off x="3090408" y="1417042"/>
            <a:ext cx="3234292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algn="ctr">
              <a:buSzPct val="25000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Geostationary Operational 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Environmental Satellites</a:t>
            </a:r>
          </a:p>
        </p:txBody>
      </p:sp>
      <p:sp>
        <p:nvSpPr>
          <p:cNvPr id="18" name="Shape 353"/>
          <p:cNvSpPr txBox="1"/>
          <p:nvPr/>
        </p:nvSpPr>
        <p:spPr>
          <a:xfrm>
            <a:off x="127649" y="3922853"/>
            <a:ext cx="3067234" cy="25545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Each satellite covers the Earth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SzPct val="25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twice per day </a:t>
            </a:r>
          </a:p>
          <a:p>
            <a:pPr marL="169863" lvl="1" indent="-169863">
              <a:spcBef>
                <a:spcPts val="0"/>
              </a:spcBef>
              <a:spcAft>
                <a:spcPts val="600"/>
              </a:spcAft>
              <a:buClr>
                <a:srgbClr val="083763"/>
              </a:buClr>
              <a:buSzPct val="100000"/>
              <a:buFont typeface="Souce Sans Pro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Pole-to-pole orbit is 101 minutes and views each location at the same time of day; capability for ½ orbit dumps with JPSS-1</a:t>
            </a:r>
          </a:p>
          <a:p>
            <a:pPr marL="169863" lvl="1" indent="-169863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Font typeface="Souce Sans Pro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Global coverage every 12 hours with one satellite</a:t>
            </a:r>
          </a:p>
          <a:p>
            <a:pPr marL="169863" lvl="1" indent="-169863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Font typeface="Souce Sans Pro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EUMETSAT - mid-morning orbit</a:t>
            </a:r>
          </a:p>
          <a:p>
            <a:pPr marL="169863" lvl="1" indent="-169863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Font typeface="Souce Sans Pro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NOAA - early afternoon orbit </a:t>
            </a:r>
          </a:p>
        </p:txBody>
      </p:sp>
      <p:sp>
        <p:nvSpPr>
          <p:cNvPr id="19" name="Shape 354"/>
          <p:cNvSpPr txBox="1"/>
          <p:nvPr/>
        </p:nvSpPr>
        <p:spPr>
          <a:xfrm>
            <a:off x="3389778" y="3946464"/>
            <a:ext cx="2834640" cy="20466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Continuous monitoring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SzPct val="25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of the Americas</a:t>
            </a:r>
          </a:p>
          <a:p>
            <a:pPr marL="169863" lvl="1" indent="-169863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Font typeface="Souce Sans Pro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Coverage over the same geographic location</a:t>
            </a:r>
          </a:p>
          <a:p>
            <a:pPr marL="169863" lvl="1" indent="-169863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Font typeface="Souce Sans Pro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Constant monitoring for nowcast purposes and for forecast applications (NWP, etc.)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sz="1400" dirty="0">
              <a:solidFill>
                <a:schemeClr val="tx1"/>
              </a:solidFill>
              <a:latin typeface="Calibri" panose="020F0502020204030204" pitchFamily="34" charset="0"/>
              <a:ea typeface="Souce Sans Pro"/>
              <a:cs typeface="Souce Sans Pro"/>
              <a:sym typeface="Souce Sans Pro"/>
            </a:endParaRPr>
          </a:p>
        </p:txBody>
      </p:sp>
      <p:sp>
        <p:nvSpPr>
          <p:cNvPr id="20" name="Shape 355"/>
          <p:cNvSpPr/>
          <p:nvPr/>
        </p:nvSpPr>
        <p:spPr>
          <a:xfrm>
            <a:off x="6141073" y="1417042"/>
            <a:ext cx="3231050" cy="6462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Deep Space </a:t>
            </a:r>
          </a:p>
          <a:p>
            <a:pPr algn="ctr">
              <a:spcBef>
                <a:spcPts val="0"/>
              </a:spcBef>
              <a:buSzPct val="25000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Souce Sans Pro"/>
                <a:sym typeface="Souce Sans Pro"/>
              </a:rPr>
              <a:t>at Lagrange 1 Point</a:t>
            </a:r>
          </a:p>
        </p:txBody>
      </p:sp>
      <p:pic>
        <p:nvPicPr>
          <p:cNvPr id="21" name="Shape 3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0964" y="2106525"/>
            <a:ext cx="1931272" cy="168986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357"/>
          <p:cNvSpPr txBox="1"/>
          <p:nvPr/>
        </p:nvSpPr>
        <p:spPr>
          <a:xfrm>
            <a:off x="6339280" y="3920772"/>
            <a:ext cx="2734382" cy="15388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Arial" panose="020B0604020202020204" pitchFamily="34" charset="0"/>
                <a:sym typeface="Souce Sans Pro"/>
              </a:rPr>
              <a:t>Continuous monitoring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SzPct val="25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Arial" panose="020B0604020202020204" pitchFamily="34" charset="0"/>
                <a:sym typeface="Souce Sans Pro"/>
              </a:rPr>
              <a:t>of the Sun</a:t>
            </a: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  <a:ea typeface="Souce Sans Pro"/>
              <a:cs typeface="Arial" panose="020B0604020202020204" pitchFamily="34" charset="0"/>
              <a:sym typeface="Souce Sans Pro"/>
            </a:endParaRPr>
          </a:p>
          <a:p>
            <a:pPr marL="169863" lvl="1" indent="-169863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Font typeface="Souce Sans Pro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Arial" panose="020B0604020202020204" pitchFamily="34" charset="0"/>
                <a:sym typeface="Souce Sans Pro"/>
              </a:rPr>
              <a:t>Uninterrupted view of the sun</a:t>
            </a:r>
          </a:p>
          <a:p>
            <a:pPr marL="169863" lvl="1" indent="-169863">
              <a:spcBef>
                <a:spcPts val="0"/>
              </a:spcBef>
              <a:spcAft>
                <a:spcPts val="600"/>
              </a:spcAft>
              <a:buClr>
                <a:srgbClr val="073763"/>
              </a:buClr>
              <a:buSzPct val="100000"/>
              <a:buFont typeface="Souce Sans Pro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ea typeface="Souce Sans Pro"/>
                <a:cs typeface="Arial" panose="020B0604020202020204" pitchFamily="34" charset="0"/>
                <a:sym typeface="Souce Sans Pro"/>
              </a:rPr>
              <a:t>Information is used for solar winds monitoring for Space Weather warnings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18023" y="2053897"/>
            <a:ext cx="2170163" cy="1860867"/>
            <a:chOff x="3753301" y="2060395"/>
            <a:chExt cx="2170163" cy="1860867"/>
          </a:xfrm>
        </p:grpSpPr>
        <p:sp>
          <p:nvSpPr>
            <p:cNvPr id="14" name="Shape 344"/>
            <p:cNvSpPr/>
            <p:nvPr/>
          </p:nvSpPr>
          <p:spPr>
            <a:xfrm>
              <a:off x="3753301" y="2060395"/>
              <a:ext cx="2170163" cy="1553771"/>
            </a:xfrm>
            <a:prstGeom prst="ellipse">
              <a:avLst/>
            </a:prstGeom>
            <a:noFill/>
            <a:ln w="254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 sz="1400">
                <a:solidFill>
                  <a:prstClr val="black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15" name="Shape 3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35851" y="2611783"/>
              <a:ext cx="269260" cy="216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Shape 347"/>
            <p:cNvSpPr/>
            <p:nvPr/>
          </p:nvSpPr>
          <p:spPr>
            <a:xfrm>
              <a:off x="4991942" y="2837281"/>
              <a:ext cx="453122" cy="584283"/>
            </a:xfrm>
            <a:custGeom>
              <a:avLst/>
              <a:gdLst/>
              <a:ahLst/>
              <a:cxnLst/>
              <a:rect l="0" t="0" r="0" b="0"/>
              <a:pathLst>
                <a:path w="423" h="414" extrusionOk="0">
                  <a:moveTo>
                    <a:pt x="0" y="0"/>
                  </a:moveTo>
                  <a:lnTo>
                    <a:pt x="423" y="414"/>
                  </a:ln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 sz="1400">
                <a:solidFill>
                  <a:prstClr val="black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7" name="Shape 348"/>
            <p:cNvSpPr/>
            <p:nvPr/>
          </p:nvSpPr>
          <p:spPr>
            <a:xfrm flipH="1">
              <a:off x="4294672" y="2833387"/>
              <a:ext cx="502353" cy="595613"/>
            </a:xfrm>
            <a:custGeom>
              <a:avLst/>
              <a:gdLst/>
              <a:ahLst/>
              <a:cxnLst/>
              <a:rect l="0" t="0" r="0" b="0"/>
              <a:pathLst>
                <a:path w="423" h="414" extrusionOk="0">
                  <a:moveTo>
                    <a:pt x="0" y="0"/>
                  </a:moveTo>
                  <a:lnTo>
                    <a:pt x="423" y="414"/>
                  </a:lnTo>
                </a:path>
              </a:pathLst>
            </a:custGeom>
            <a:noFill/>
            <a:ln w="19050" cap="flat">
              <a:solidFill>
                <a:schemeClr val="dk1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lIns="91425" tIns="45700" rIns="91425" bIns="45700" anchor="t" anchorCtr="0">
              <a:spAutoFit/>
            </a:bodyPr>
            <a:lstStyle/>
            <a:p>
              <a:endParaRPr sz="1400">
                <a:solidFill>
                  <a:prstClr val="black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pic>
          <p:nvPicPr>
            <p:cNvPr id="23" name="Shape 36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03105" y="3098938"/>
              <a:ext cx="407987" cy="822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36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64067" y="2927021"/>
              <a:ext cx="407987" cy="822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36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3974091" y="2960966"/>
              <a:ext cx="407987" cy="8223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Shape 351"/>
            <p:cNvSpPr txBox="1"/>
            <p:nvPr/>
          </p:nvSpPr>
          <p:spPr>
            <a:xfrm rot="2969347">
              <a:off x="4951492" y="2898154"/>
              <a:ext cx="8740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91425" rIns="0" bIns="0" anchor="t" anchorCtr="0">
              <a:spAutoFit/>
            </a:bodyPr>
            <a:lstStyle/>
            <a:p>
              <a:pPr algn="ctr">
                <a:buSzPct val="25000"/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rPr>
                <a:t>22,300 Miles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18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948" y="188640"/>
            <a:ext cx="8229600" cy="353272"/>
          </a:xfrm>
        </p:spPr>
        <p:txBody>
          <a:bodyPr/>
          <a:lstStyle/>
          <a:p>
            <a:r>
              <a:rPr lang="en-US" dirty="0"/>
              <a:t>Nominal Satellite Data Flow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570402"/>
            <a:ext cx="8725805" cy="615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0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19" y="1493785"/>
            <a:ext cx="8640961" cy="33753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100" dirty="0"/>
              <a:t>NESDIS’s future enterprise distribution interface for real-time users.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100" dirty="0"/>
              <a:t>A scalable Service Orientated Architecture (SOA) that functions as both a high availability and high performance distribution system.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100" dirty="0"/>
              <a:t>Enables users to tailor products to meet unique mission requirements, including latency.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100" dirty="0"/>
              <a:t>Enhances IT security posture by utilizing in-depth defenses against evolving threats.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100" dirty="0"/>
              <a:t>PDA at NSOF (Suitland, MD) will support many missions; however, PDA at CBU (Fairmont, WV backup site) will only support the JPSS missions.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en-US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505" y="908720"/>
            <a:ext cx="8957157" cy="504737"/>
          </a:xfrm>
        </p:spPr>
        <p:txBody>
          <a:bodyPr/>
          <a:lstStyle/>
          <a:p>
            <a:r>
              <a:rPr lang="en-US" dirty="0"/>
              <a:t>Product Distribution and Access (PDA)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18" y="4996704"/>
            <a:ext cx="3555397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chemeClr val="tx1"/>
                </a:solidFill>
                <a:latin typeface="Calibri" panose="020F0502020204030204" pitchFamily="34" charset="0"/>
              </a:rPr>
              <a:t>Peak Throughput: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From Externals to PDA:  ~10 Gbps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From PDA to Externals:  ~55 Gbps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Network to Edge:  scalable up to 120 Gbps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1989" y="4996703"/>
            <a:ext cx="4436985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u="sng" dirty="0">
                <a:solidFill>
                  <a:schemeClr val="tx1"/>
                </a:solidFill>
                <a:latin typeface="Calibri" panose="020F0502020204030204" pitchFamily="34" charset="0"/>
              </a:rPr>
              <a:t>Data Volumes: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1 GOES-R Satellite – produces ~1 TB/day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1 JPSS Satellite – produces ~4 TB/day (uncompressed)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1 JPSS Satellite – produces ~1.5 TB/day (compressed)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Note – other new satellite missions are likewise driving up the data volume sizes</a:t>
            </a:r>
          </a:p>
        </p:txBody>
      </p:sp>
    </p:spTree>
    <p:extLst>
      <p:ext uri="{BB962C8B-B14F-4D97-AF65-F5344CB8AC3E}">
        <p14:creationId xmlns:p14="http://schemas.microsoft.com/office/powerpoint/2010/main" val="229808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19" y="1493785"/>
            <a:ext cx="8685965" cy="427907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Two types of PDA interfaces: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Standard PDA interface w/ User Portal to manage subscriptions</a:t>
            </a:r>
          </a:p>
          <a:p>
            <a:pPr lvl="2">
              <a:spcBef>
                <a:spcPts val="0"/>
              </a:spcBef>
            </a:pPr>
            <a:r>
              <a:rPr lang="en-US" dirty="0"/>
              <a:t>Push &amp; Pull services</a:t>
            </a:r>
          </a:p>
          <a:p>
            <a:pPr lvl="2">
              <a:spcBef>
                <a:spcPts val="0"/>
              </a:spcBef>
            </a:pPr>
            <a:r>
              <a:rPr lang="en-US" dirty="0"/>
              <a:t>Standing subscriptions</a:t>
            </a:r>
          </a:p>
          <a:p>
            <a:pPr lvl="2">
              <a:spcBef>
                <a:spcPts val="0"/>
              </a:spcBef>
            </a:pPr>
            <a:r>
              <a:rPr lang="en-US" dirty="0"/>
              <a:t>Ad-hoc request (</a:t>
            </a:r>
            <a:r>
              <a:rPr lang="en-US" i="1" dirty="0"/>
              <a:t>i.e. one-time request</a:t>
            </a:r>
            <a:r>
              <a:rPr lang="en-US" dirty="0"/>
              <a:t>)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 marL="668337" lvl="2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Web Services PDA Interface to feed AWIPS Data Delivery (for NWS only)</a:t>
            </a:r>
          </a:p>
          <a:p>
            <a:pPr lvl="2">
              <a:spcBef>
                <a:spcPts val="0"/>
              </a:spcBef>
            </a:pPr>
            <a:r>
              <a:rPr lang="en-US" dirty="0"/>
              <a:t>Pull service only </a:t>
            </a:r>
          </a:p>
          <a:p>
            <a:pPr lvl="2">
              <a:spcBef>
                <a:spcPts val="0"/>
              </a:spcBef>
            </a:pPr>
            <a:r>
              <a:rPr lang="en-US" dirty="0"/>
              <a:t>Ad-hoc request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2400" dirty="0"/>
              <a:t>Data Transfer Protocols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FTP-S - authorization credentials are encrypted, but data payload is not.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SFTP - whole session encryption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HTTPS Pull capability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55" y="908720"/>
            <a:ext cx="8957157" cy="504737"/>
          </a:xfrm>
        </p:spPr>
        <p:txBody>
          <a:bodyPr/>
          <a:lstStyle/>
          <a:p>
            <a:r>
              <a:rPr lang="en-US" sz="3200" dirty="0"/>
              <a:t>PDA Interface Types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86635" y="3235766"/>
            <a:ext cx="6475565" cy="573357"/>
            <a:chOff x="0" y="5623558"/>
            <a:chExt cx="9144000" cy="8096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23558"/>
              <a:ext cx="9144000" cy="809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2450" y="5623558"/>
              <a:ext cx="521549" cy="47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791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03775"/>
            <a:ext cx="8730970" cy="3240360"/>
          </a:xfrm>
        </p:spPr>
        <p:txBody>
          <a:bodyPr/>
          <a:lstStyle/>
          <a:p>
            <a:r>
              <a:rPr lang="en-US" sz="2200" dirty="0"/>
              <a:t>PDA supports near real-time users – prioritized according to most critical mission need.</a:t>
            </a:r>
          </a:p>
          <a:p>
            <a:r>
              <a:rPr lang="en-US" sz="2200" dirty="0"/>
              <a:t>Network infrastructure provided by NWAVE; high performance, scalable network.</a:t>
            </a:r>
          </a:p>
          <a:p>
            <a:r>
              <a:rPr lang="en-US" sz="2200" dirty="0"/>
              <a:t>PDA operators can perform load shedding of the lowest priority users – guarantees resources for highest  priority users.</a:t>
            </a:r>
          </a:p>
          <a:p>
            <a:r>
              <a:rPr lang="en-US" sz="2200" dirty="0"/>
              <a:t>ESPC Help Desk provides 1</a:t>
            </a:r>
            <a:r>
              <a:rPr lang="en-US" sz="2200" baseline="30000" dirty="0"/>
              <a:t>st</a:t>
            </a:r>
            <a:r>
              <a:rPr lang="en-US" sz="2200" dirty="0"/>
              <a:t> Tier of support – </a:t>
            </a:r>
            <a:r>
              <a:rPr lang="en-US" sz="2200" dirty="0">
                <a:hlinkClick r:id="rId2"/>
              </a:rPr>
              <a:t>ESPCOperations@noaa.gov</a:t>
            </a:r>
            <a:endParaRPr lang="en-US" sz="2200" dirty="0"/>
          </a:p>
          <a:p>
            <a:pPr marL="366713" lvl="1" indent="0">
              <a:buNone/>
            </a:pPr>
            <a:r>
              <a:rPr lang="en-US" sz="1800" dirty="0"/>
              <a:t>Phone: 301-817-3880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358016-9852-45C6-8768-44569CBE44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99038"/>
            <a:ext cx="8229600" cy="504737"/>
          </a:xfrm>
        </p:spPr>
        <p:txBody>
          <a:bodyPr/>
          <a:lstStyle/>
          <a:p>
            <a:r>
              <a:rPr lang="en-US" sz="3200" b="1" dirty="0"/>
              <a:t>Nominal Operations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98821"/>
              </p:ext>
            </p:extLst>
          </p:nvPr>
        </p:nvGraphicFramePr>
        <p:xfrm>
          <a:off x="457200" y="4503855"/>
          <a:ext cx="8415937" cy="189547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2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0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Operational Tier / Prioritization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Life &amp; Property / National Interest Missions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Int'l Agreement Missions / NRT NOAA-NASA Environmental Missions/ Launch Support-Cal 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External Mission Support (i.e. AR) / Data Preservation/Archive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20000"/>
                        </a:lnSpc>
                      </a:pPr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Ops Test Support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Mission (Dev) Test Support / Long Term Approved RT Request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40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2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Prototype / Temporary Approved </a:t>
                      </a:r>
                      <a:r>
                        <a:rPr lang="en-US" sz="1400" u="none" strike="noStrike" dirty="0" err="1">
                          <a:effectLst/>
                          <a:latin typeface="Calibri" panose="020F0502020204030204" pitchFamily="34" charset="0"/>
                        </a:rPr>
                        <a:t>Dataflows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or Tests / R2O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872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>
        <a:spAutoFit/>
      </a:bodyPr>
      <a:lstStyle>
        <a:defPPr>
          <a:defRPr sz="24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b="0" dirty="0" smtClean="0">
            <a:solidFill>
              <a:schemeClr val="tx1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45534</TotalTime>
  <Words>1782</Words>
  <Application>Microsoft Office PowerPoint</Application>
  <PresentationFormat>On-screen Show (4:3)</PresentationFormat>
  <Paragraphs>418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Calibri</vt:lpstr>
      <vt:lpstr>Courier New</vt:lpstr>
      <vt:lpstr>Helvetica</vt:lpstr>
      <vt:lpstr>Souce Sans Pro</vt:lpstr>
      <vt:lpstr>Tahoma</vt:lpstr>
      <vt:lpstr>Times New Roman</vt:lpstr>
      <vt:lpstr>Wingdings</vt:lpstr>
      <vt:lpstr>Wingdings 2</vt:lpstr>
      <vt:lpstr>Flow</vt:lpstr>
      <vt:lpstr> Mission Operations:  ESPC Enterprise Product Generation/Distribution</vt:lpstr>
      <vt:lpstr>Presentation Outline</vt:lpstr>
      <vt:lpstr>Office of Satellite and Product Operations (OSPO)</vt:lpstr>
      <vt:lpstr>OSPO Operational Facilities</vt:lpstr>
      <vt:lpstr>Three Observation Vantage Points</vt:lpstr>
      <vt:lpstr>Nominal Satellite Data Flow</vt:lpstr>
      <vt:lpstr>Product Distribution and Access (PDA) Overview</vt:lpstr>
      <vt:lpstr>PDA Interface Types</vt:lpstr>
      <vt:lpstr>Nominal Operations</vt:lpstr>
      <vt:lpstr>PowerPoint Presentation</vt:lpstr>
      <vt:lpstr>Notifications: Administrative / Outage Messages</vt:lpstr>
      <vt:lpstr>Anomaly Notification / ESPC Messages</vt:lpstr>
      <vt:lpstr>PowerPoint Presentation</vt:lpstr>
      <vt:lpstr>Non-Nominal Operations – Backup/COOP</vt:lpstr>
      <vt:lpstr>PowerPoint Presentation</vt:lpstr>
      <vt:lpstr>High Level Timeline / Schedule</vt:lpstr>
      <vt:lpstr>Big Data Network Communication Challenges</vt:lpstr>
      <vt:lpstr>PowerPoint Presentation</vt:lpstr>
      <vt:lpstr>Summary</vt:lpstr>
      <vt:lpstr>Many Thanks!</vt:lpstr>
      <vt:lpstr>Acronyms</vt:lpstr>
      <vt:lpstr>Background Slides</vt:lpstr>
      <vt:lpstr>PowerPoint Presentation</vt:lpstr>
      <vt:lpstr>PowerPoint Presentation</vt:lpstr>
      <vt:lpstr>Key Performance Parameters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C Sisko</cp:lastModifiedBy>
  <cp:revision>1310</cp:revision>
  <cp:lastPrinted>2015-08-11T17:05:41Z</cp:lastPrinted>
  <dcterms:created xsi:type="dcterms:W3CDTF">1997-07-23T08:21:02Z</dcterms:created>
  <dcterms:modified xsi:type="dcterms:W3CDTF">2016-05-09T13:25:02Z</dcterms:modified>
</cp:coreProperties>
</file>