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7" r:id="rId2"/>
    <p:sldMasterId id="2147483678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9" d="100"/>
          <a:sy n="139" d="100"/>
        </p:scale>
        <p:origin x="-120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7428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Added near-surface satellite winds, and ASCAT winds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 rot="5400000">
            <a:off x="5463777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2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0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9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9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9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9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9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2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0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9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9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9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9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9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4000" b="1" cap="none"/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0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8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6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4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4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4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4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4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0B-uYfwQQ_zOiVnlqbmRuQkxZem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lab.ncep.noaa.gov/group/715073/hom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rtma.feedback.vlab@noaa.gov" TargetMode="External"/><Relationship Id="rId5" Type="http://schemas.openxmlformats.org/officeDocument/2006/relationships/hyperlink" Target="mailto:aor-rtma@infolist.nws.noaa.gov" TargetMode="External"/><Relationship Id="rId4" Type="http://schemas.openxmlformats.org/officeDocument/2006/relationships/hyperlink" Target="https://drive.google.com/open?id=0B-uYfwQQ_zOiVnlqbmRuQkxZem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/>
          </p:nvPr>
        </p:nvSpPr>
        <p:spPr>
          <a:xfrm>
            <a:off x="311708" y="188350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Use of Satellite Observations in RTMA/URMA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1"/>
          </p:nvPr>
        </p:nvSpPr>
        <p:spPr>
          <a:xfrm>
            <a:off x="27475" y="2240950"/>
            <a:ext cx="8832300" cy="115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Steve Levine, Manuel Pondeca, Jacob Carley,   Runhua Yang</a:t>
            </a:r>
          </a:p>
          <a:p>
            <a:pPr lvl="0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2016 Satellite Proving Ground/User-Readiness Meeting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11 May 2016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 t="8804" b="4276"/>
          <a:stretch/>
        </p:blipFill>
        <p:spPr>
          <a:xfrm>
            <a:off x="0" y="88121"/>
            <a:ext cx="9143999" cy="4967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 t="8540" b="4404"/>
          <a:stretch/>
        </p:blipFill>
        <p:spPr>
          <a:xfrm>
            <a:off x="0" y="84305"/>
            <a:ext cx="9143999" cy="4974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t="8544" b="4537"/>
          <a:stretch/>
        </p:blipFill>
        <p:spPr>
          <a:xfrm>
            <a:off x="13702" y="95575"/>
            <a:ext cx="9116595" cy="495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457200" y="53575"/>
            <a:ext cx="8229600" cy="55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RTMA/URMA - Sky Cover Analysis Development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196575" y="400150"/>
            <a:ext cx="86763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Collaboration with J. Gerth of Univ. Wisconsin/CIMSS</a:t>
            </a:r>
          </a:p>
          <a:p>
            <a:pPr marL="914400" lvl="1" indent="-304800" rtl="0">
              <a:spcBef>
                <a:spcPts val="0"/>
              </a:spcBef>
              <a:buSzPct val="100000"/>
            </a:pPr>
            <a:r>
              <a:rPr lang="en" sz="1200"/>
              <a:t>Establishing NCEP data feed for GOES Imager Sky Cover data produced via GOESR algorithms for use in RTMA/URMA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00" y="1126498"/>
            <a:ext cx="2246925" cy="183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900" y="1247149"/>
            <a:ext cx="2139475" cy="170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600" y="1101912"/>
            <a:ext cx="2246925" cy="188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2578" y="3097449"/>
            <a:ext cx="2450107" cy="200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8575" y="3097450"/>
            <a:ext cx="2361374" cy="19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/>
          <p:nvPr/>
        </p:nvSpPr>
        <p:spPr>
          <a:xfrm>
            <a:off x="765950" y="1178125"/>
            <a:ext cx="1477799" cy="2507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/>
              <a:t>RTMA Background</a:t>
            </a:r>
          </a:p>
        </p:txBody>
      </p:sp>
      <p:sp>
        <p:nvSpPr>
          <p:cNvPr id="321" name="Shape 321"/>
          <p:cNvSpPr txBox="1"/>
          <p:nvPr/>
        </p:nvSpPr>
        <p:spPr>
          <a:xfrm>
            <a:off x="3450175" y="1178125"/>
            <a:ext cx="1803000" cy="2507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GOES Imager Obs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6352562" y="1101925"/>
            <a:ext cx="1803000" cy="25079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Surface-based Obs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1726125" y="3021275"/>
            <a:ext cx="1803000" cy="434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RTMA Analysis with </a:t>
            </a:r>
            <a:r>
              <a:rPr lang="en" sz="1200" i="1" u="sng"/>
              <a:t>ONLY</a:t>
            </a:r>
            <a:r>
              <a:rPr lang="en" sz="1200" i="1"/>
              <a:t> </a:t>
            </a:r>
            <a:r>
              <a:rPr lang="en" sz="1200"/>
              <a:t>Surface Obs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5193150" y="2987950"/>
            <a:ext cx="1803000" cy="553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RTMA Analysis with </a:t>
            </a:r>
            <a:r>
              <a:rPr lang="en" sz="1200" i="1" u="sng"/>
              <a:t>NEW</a:t>
            </a:r>
            <a:r>
              <a:rPr lang="en" sz="1200" i="1"/>
              <a:t> </a:t>
            </a:r>
            <a:r>
              <a:rPr lang="en" sz="1200"/>
              <a:t>GOES Imager obs </a:t>
            </a:r>
            <a:r>
              <a:rPr lang="en" sz="1200" i="1"/>
              <a:t>and </a:t>
            </a:r>
            <a:r>
              <a:rPr lang="en" sz="1200"/>
              <a:t>Surface Obs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325350" y="3924675"/>
            <a:ext cx="1121400" cy="596399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Large reduction in sky cover over central US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7279525" y="3609375"/>
            <a:ext cx="1640699" cy="8034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Sky Cover better matches GOES Imager data when assimilated </a:t>
            </a:r>
            <a:r>
              <a:rPr lang="en" sz="1200"/>
              <a:t>→</a:t>
            </a:r>
            <a:r>
              <a:rPr lang="en" sz="1000"/>
              <a:t> more realistic/plausible analysis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462" y="128587"/>
            <a:ext cx="6315075" cy="48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462" y="133350"/>
            <a:ext cx="631507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462" y="128587"/>
            <a:ext cx="6315075" cy="48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109537"/>
            <a:ext cx="6286500" cy="49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0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Description of RTMA/URMA</a:t>
            </a:r>
          </a:p>
          <a:p>
            <a:pPr marL="9715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Ob ingest/quality issues</a:t>
            </a:r>
          </a:p>
          <a:p>
            <a:pPr marL="9715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More info about RTMA and URMA in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this NOAA Google drive folder</a:t>
            </a:r>
          </a:p>
          <a:p>
            <a:pPr marL="5143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Satellite Winds in RTMA/URMA</a:t>
            </a:r>
          </a:p>
          <a:p>
            <a:pPr marL="9715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Satellites used</a:t>
            </a:r>
          </a:p>
          <a:p>
            <a:pPr marL="9715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Example plots </a:t>
            </a:r>
          </a:p>
          <a:p>
            <a:pPr marL="9715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Fit-to-analysis and fit-to-background stats</a:t>
            </a:r>
          </a:p>
          <a:p>
            <a:pPr marL="51435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Cloud cover analysis</a:t>
            </a:r>
          </a:p>
          <a:p>
            <a:pPr marL="971550" lvl="1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Jordan Gerth’s GOES-R work (originated at this meeting!)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Want more RTMA/URMA info?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247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u="sng" dirty="0">
                <a:solidFill>
                  <a:schemeClr val="hlink"/>
                </a:solidFill>
                <a:hlinkClick r:id="rId3"/>
              </a:rPr>
              <a:t>VLab Page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u="sng" dirty="0">
                <a:solidFill>
                  <a:schemeClr val="hlink"/>
                </a:solidFill>
                <a:hlinkClick r:id="rId4"/>
              </a:rPr>
              <a:t>Google Drive Folders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Listserver </a:t>
            </a:r>
          </a:p>
          <a:p>
            <a:pPr marL="914400" lvl="1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u="sng" dirty="0">
                <a:solidFill>
                  <a:schemeClr val="hlink"/>
                </a:solidFill>
                <a:hlinkClick r:id="rId5"/>
              </a:rPr>
              <a:t>aor-rtma@infolist.nws.noaa.gov</a:t>
            </a:r>
            <a:r>
              <a:rPr lang="en" sz="1800" dirty="0"/>
              <a:t> or </a:t>
            </a:r>
            <a:r>
              <a:rPr lang="en" sz="1800" u="sng" dirty="0">
                <a:solidFill>
                  <a:schemeClr val="hlink"/>
                </a:solidFill>
                <a:hlinkClick r:id="rId6"/>
              </a:rPr>
              <a:t>rtma.feedback.vlab@noaa.gov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SOO/DOH evaluation group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Monthly-ish conference calls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Early access to development versions</a:t>
            </a:r>
          </a:p>
          <a:p>
            <a:pPr marL="457200" lvl="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Field feedback and suggestions always appreciated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x="1900650" y="3955475"/>
            <a:ext cx="5342700" cy="10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/>
              <a:t>Thank you!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172650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/>
              <a:t>Real Time Mesoscale Analysis (RTMA)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11700" y="902725"/>
            <a:ext cx="8520599" cy="384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Gridded (NDFD resolution) hourly near real time surface fields for situational awareness, verification, ‘analysis of record’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Used for tuning National Blend, initial forecast grid population, now verification in CR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Use </a:t>
            </a:r>
            <a:r>
              <a:rPr lang="en" b="1" i="1" u="sng">
                <a:solidFill>
                  <a:srgbClr val="FF0000"/>
                </a:solidFill>
              </a:rPr>
              <a:t>all</a:t>
            </a:r>
            <a:r>
              <a:rPr lang="en">
                <a:solidFill>
                  <a:schemeClr val="dk1"/>
                </a:solidFill>
              </a:rPr>
              <a:t> available surface obs and near-surface satellite obs (winds over water only)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Mesonet (MADIS Integrated mesonet feed)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METAR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Surface Synoptic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Surface Ship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Buoy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ASCAT winds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Satellite winds </a:t>
            </a:r>
            <a:r>
              <a:rPr lang="en" b="1" i="1" u="sng">
                <a:solidFill>
                  <a:schemeClr val="dk1"/>
                </a:solidFill>
              </a:rPr>
              <a:t>over water</a:t>
            </a:r>
            <a:r>
              <a:rPr lang="en">
                <a:solidFill>
                  <a:schemeClr val="dk1"/>
                </a:solidFill>
              </a:rPr>
              <a:t> and below 850 hPa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Assimilate obs with background field (short-term forecast, RAP/NAM/HRRR)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Un-Restricted mesoscale analysis (URMA) runs 6 hours later to pick up latent data (also includes min/maxT)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7286050" y="182975"/>
            <a:ext cx="1771199" cy="5715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 txBox="1"/>
          <p:nvPr/>
        </p:nvSpPr>
        <p:spPr>
          <a:xfrm>
            <a:off x="685800" y="285750"/>
            <a:ext cx="838199" cy="45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GTS</a:t>
            </a:r>
          </a:p>
        </p:txBody>
      </p:sp>
      <p:cxnSp>
        <p:nvCxnSpPr>
          <p:cNvPr id="167" name="Shape 167"/>
          <p:cNvCxnSpPr/>
          <p:nvPr/>
        </p:nvCxnSpPr>
        <p:spPr>
          <a:xfrm>
            <a:off x="1066800" y="114300"/>
            <a:ext cx="0" cy="17144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68" name="Shape 168"/>
          <p:cNvCxnSpPr/>
          <p:nvPr/>
        </p:nvCxnSpPr>
        <p:spPr>
          <a:xfrm>
            <a:off x="304800" y="51435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69" name="Shape 169"/>
          <p:cNvCxnSpPr/>
          <p:nvPr/>
        </p:nvCxnSpPr>
        <p:spPr>
          <a:xfrm rot="10800000">
            <a:off x="1523999" y="51435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70" name="Shape 170"/>
          <p:cNvCxnSpPr/>
          <p:nvPr/>
        </p:nvCxnSpPr>
        <p:spPr>
          <a:xfrm>
            <a:off x="1143000" y="742950"/>
            <a:ext cx="0" cy="62864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71" name="Shape 171"/>
          <p:cNvSpPr/>
          <p:nvPr/>
        </p:nvSpPr>
        <p:spPr>
          <a:xfrm>
            <a:off x="0" y="1200150"/>
            <a:ext cx="1904999" cy="10287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NWSTG/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TOC/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“Gateway”</a:t>
            </a:r>
          </a:p>
        </p:txBody>
      </p:sp>
      <p:cxnSp>
        <p:nvCxnSpPr>
          <p:cNvPr id="172" name="Shape 172"/>
          <p:cNvCxnSpPr/>
          <p:nvPr/>
        </p:nvCxnSpPr>
        <p:spPr>
          <a:xfrm>
            <a:off x="2209800" y="0"/>
            <a:ext cx="0" cy="51434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73" name="Shape 173"/>
          <p:cNvSpPr txBox="1"/>
          <p:nvPr/>
        </p:nvSpPr>
        <p:spPr>
          <a:xfrm>
            <a:off x="533400" y="4171950"/>
            <a:ext cx="1295400" cy="6286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NESDIS</a:t>
            </a:r>
          </a:p>
        </p:txBody>
      </p:sp>
      <p:sp>
        <p:nvSpPr>
          <p:cNvPr id="174" name="Shape 174"/>
          <p:cNvSpPr/>
          <p:nvPr/>
        </p:nvSpPr>
        <p:spPr>
          <a:xfrm>
            <a:off x="-7900" y="2457450"/>
            <a:ext cx="1295400" cy="5715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MADIS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990600" y="3200400"/>
            <a:ext cx="914400" cy="6857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Radar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</a:t>
            </a:r>
          </a:p>
        </p:txBody>
      </p:sp>
      <p:sp>
        <p:nvSpPr>
          <p:cNvPr id="176" name="Shape 176"/>
          <p:cNvSpPr/>
          <p:nvPr/>
        </p:nvSpPr>
        <p:spPr>
          <a:xfrm>
            <a:off x="3200400" y="604300"/>
            <a:ext cx="838199" cy="424499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NCO/PMB</a:t>
            </a:r>
          </a:p>
        </p:txBody>
      </p:sp>
      <p:sp>
        <p:nvSpPr>
          <p:cNvPr id="177" name="Shape 177"/>
          <p:cNvSpPr/>
          <p:nvPr/>
        </p:nvSpPr>
        <p:spPr>
          <a:xfrm>
            <a:off x="4800600" y="685800"/>
            <a:ext cx="762000" cy="342899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NCO/SIB</a:t>
            </a:r>
          </a:p>
        </p:txBody>
      </p:sp>
      <p:cxnSp>
        <p:nvCxnSpPr>
          <p:cNvPr id="178" name="Shape 178"/>
          <p:cNvCxnSpPr/>
          <p:nvPr/>
        </p:nvCxnSpPr>
        <p:spPr>
          <a:xfrm>
            <a:off x="4038600" y="857250"/>
            <a:ext cx="762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79" name="Shape 179"/>
          <p:cNvCxnSpPr>
            <a:endCxn id="176" idx="2"/>
          </p:cNvCxnSpPr>
          <p:nvPr/>
        </p:nvCxnSpPr>
        <p:spPr>
          <a:xfrm rot="10800000" flipH="1">
            <a:off x="2743200" y="816549"/>
            <a:ext cx="457200" cy="40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80" name="Shape 180"/>
          <p:cNvCxnSpPr/>
          <p:nvPr/>
        </p:nvCxnSpPr>
        <p:spPr>
          <a:xfrm>
            <a:off x="2743200" y="857250"/>
            <a:ext cx="0" cy="268604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1" name="Shape 181"/>
          <p:cNvCxnSpPr/>
          <p:nvPr/>
        </p:nvCxnSpPr>
        <p:spPr>
          <a:xfrm>
            <a:off x="1905000" y="1771650"/>
            <a:ext cx="838199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2" name="Shape 182"/>
          <p:cNvCxnSpPr>
            <a:stCxn id="174" idx="6"/>
          </p:cNvCxnSpPr>
          <p:nvPr/>
        </p:nvCxnSpPr>
        <p:spPr>
          <a:xfrm>
            <a:off x="1287500" y="2743200"/>
            <a:ext cx="14556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3" name="Shape 183"/>
          <p:cNvCxnSpPr/>
          <p:nvPr/>
        </p:nvCxnSpPr>
        <p:spPr>
          <a:xfrm rot="10800000">
            <a:off x="1905000" y="3543300"/>
            <a:ext cx="838199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84" name="Shape 184"/>
          <p:cNvSpPr txBox="1"/>
          <p:nvPr/>
        </p:nvSpPr>
        <p:spPr>
          <a:xfrm>
            <a:off x="1462037" y="2497262"/>
            <a:ext cx="504900" cy="20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LDM</a:t>
            </a:r>
          </a:p>
        </p:txBody>
      </p:sp>
      <p:sp>
        <p:nvSpPr>
          <p:cNvPr id="185" name="Shape 185"/>
          <p:cNvSpPr/>
          <p:nvPr/>
        </p:nvSpPr>
        <p:spPr>
          <a:xfrm>
            <a:off x="6324600" y="114300"/>
            <a:ext cx="887400" cy="1085850"/>
          </a:xfrm>
          <a:prstGeom prst="flowChartMagneticDisk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BUFR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Tanks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/dcom</a:t>
            </a:r>
          </a:p>
        </p:txBody>
      </p:sp>
      <p:cxnSp>
        <p:nvCxnSpPr>
          <p:cNvPr id="186" name="Shape 186"/>
          <p:cNvCxnSpPr/>
          <p:nvPr/>
        </p:nvCxnSpPr>
        <p:spPr>
          <a:xfrm>
            <a:off x="5562600" y="857250"/>
            <a:ext cx="762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87" name="Shape 187"/>
          <p:cNvCxnSpPr/>
          <p:nvPr/>
        </p:nvCxnSpPr>
        <p:spPr>
          <a:xfrm>
            <a:off x="2057400" y="3543300"/>
            <a:ext cx="4572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88" name="Shape 188"/>
          <p:cNvCxnSpPr/>
          <p:nvPr/>
        </p:nvCxnSpPr>
        <p:spPr>
          <a:xfrm>
            <a:off x="1981200" y="2743200"/>
            <a:ext cx="533399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89" name="Shape 189"/>
          <p:cNvCxnSpPr/>
          <p:nvPr/>
        </p:nvCxnSpPr>
        <p:spPr>
          <a:xfrm>
            <a:off x="2133600" y="177165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90" name="Shape 190"/>
          <p:cNvCxnSpPr/>
          <p:nvPr/>
        </p:nvCxnSpPr>
        <p:spPr>
          <a:xfrm rot="10800000">
            <a:off x="2743200" y="3086099"/>
            <a:ext cx="0" cy="28575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91" name="Shape 191"/>
          <p:cNvCxnSpPr/>
          <p:nvPr/>
        </p:nvCxnSpPr>
        <p:spPr>
          <a:xfrm rot="10800000">
            <a:off x="2743200" y="2057399"/>
            <a:ext cx="0" cy="28575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92" name="Shape 192"/>
          <p:cNvCxnSpPr/>
          <p:nvPr/>
        </p:nvCxnSpPr>
        <p:spPr>
          <a:xfrm rot="10800000">
            <a:off x="2743200" y="1257299"/>
            <a:ext cx="0" cy="22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93" name="Shape 193"/>
          <p:cNvSpPr txBox="1"/>
          <p:nvPr/>
        </p:nvSpPr>
        <p:spPr>
          <a:xfrm>
            <a:off x="3522675" y="1400900"/>
            <a:ext cx="1277999" cy="3936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Satellite ingest scripts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“Katz” scripts/</a:t>
            </a:r>
            <a:r>
              <a:rPr lang="en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EMC</a:t>
            </a:r>
          </a:p>
        </p:txBody>
      </p:sp>
      <p:cxnSp>
        <p:nvCxnSpPr>
          <p:cNvPr id="194" name="Shape 194"/>
          <p:cNvCxnSpPr/>
          <p:nvPr/>
        </p:nvCxnSpPr>
        <p:spPr>
          <a:xfrm rot="10800000" flipH="1">
            <a:off x="3062750" y="1542974"/>
            <a:ext cx="459900" cy="9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95" name="Shape 195"/>
          <p:cNvCxnSpPr/>
          <p:nvPr/>
        </p:nvCxnSpPr>
        <p:spPr>
          <a:xfrm>
            <a:off x="3048000" y="1543050"/>
            <a:ext cx="0" cy="291464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96" name="Shape 196"/>
          <p:cNvCxnSpPr/>
          <p:nvPr/>
        </p:nvCxnSpPr>
        <p:spPr>
          <a:xfrm rot="10800000">
            <a:off x="1828800" y="4457700"/>
            <a:ext cx="1219199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2133600" y="44577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98" name="Shape 198"/>
          <p:cNvCxnSpPr/>
          <p:nvPr/>
        </p:nvCxnSpPr>
        <p:spPr>
          <a:xfrm rot="10800000">
            <a:off x="3048000" y="3714750"/>
            <a:ext cx="0" cy="3428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99" name="Shape 199"/>
          <p:cNvSpPr txBox="1"/>
          <p:nvPr/>
        </p:nvSpPr>
        <p:spPr>
          <a:xfrm>
            <a:off x="2314575" y="4251721"/>
            <a:ext cx="473075" cy="205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FTP</a:t>
            </a:r>
          </a:p>
        </p:txBody>
      </p:sp>
      <p:cxnSp>
        <p:nvCxnSpPr>
          <p:cNvPr id="200" name="Shape 200"/>
          <p:cNvCxnSpPr>
            <a:stCxn id="193" idx="3"/>
          </p:cNvCxnSpPr>
          <p:nvPr/>
        </p:nvCxnSpPr>
        <p:spPr>
          <a:xfrm>
            <a:off x="4800674" y="1597700"/>
            <a:ext cx="1771200" cy="9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01" name="Shape 201"/>
          <p:cNvCxnSpPr/>
          <p:nvPr/>
        </p:nvCxnSpPr>
        <p:spPr>
          <a:xfrm rot="10800000" flipH="1">
            <a:off x="6544400" y="1200049"/>
            <a:ext cx="9000" cy="420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02" name="Shape 202"/>
          <p:cNvSpPr txBox="1"/>
          <p:nvPr/>
        </p:nvSpPr>
        <p:spPr>
          <a:xfrm>
            <a:off x="2238375" y="1565671"/>
            <a:ext cx="504824" cy="205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LDM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4876800" y="1016800"/>
            <a:ext cx="685799" cy="183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decode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3200400" y="1016793"/>
            <a:ext cx="887411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Gather data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5638800" y="800100"/>
            <a:ext cx="536575" cy="183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tranjb</a:t>
            </a:r>
          </a:p>
        </p:txBody>
      </p:sp>
      <p:sp>
        <p:nvSpPr>
          <p:cNvPr id="206" name="Shape 206"/>
          <p:cNvSpPr txBox="1"/>
          <p:nvPr/>
        </p:nvSpPr>
        <p:spPr>
          <a:xfrm rot="-5400000">
            <a:off x="2031924" y="2935296"/>
            <a:ext cx="2203800" cy="24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SMS job queries NESDIS servers for new data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2444750" y="4914900"/>
            <a:ext cx="1201737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Inside NCEP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838200" y="4914900"/>
            <a:ext cx="1339850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Outside NCEP</a:t>
            </a:r>
          </a:p>
        </p:txBody>
      </p:sp>
      <p:cxnSp>
        <p:nvCxnSpPr>
          <p:cNvPr id="209" name="Shape 209"/>
          <p:cNvCxnSpPr/>
          <p:nvPr/>
        </p:nvCxnSpPr>
        <p:spPr>
          <a:xfrm rot="-5400000" flipH="1">
            <a:off x="485775" y="85724"/>
            <a:ext cx="171449" cy="228600"/>
          </a:xfrm>
          <a:prstGeom prst="curvedConnector3">
            <a:avLst>
              <a:gd name="adj1" fmla="val 10800"/>
            </a:avLst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210" name="Shape 210"/>
          <p:cNvCxnSpPr/>
          <p:nvPr/>
        </p:nvCxnSpPr>
        <p:spPr>
          <a:xfrm rot="-5400000">
            <a:off x="466724" y="809624"/>
            <a:ext cx="285750" cy="152399"/>
          </a:xfrm>
          <a:prstGeom prst="curvedConnector3">
            <a:avLst>
              <a:gd name="adj1" fmla="val 10800"/>
            </a:avLst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211" name="Shape 211"/>
          <p:cNvCxnSpPr/>
          <p:nvPr/>
        </p:nvCxnSpPr>
        <p:spPr>
          <a:xfrm rot="5400000">
            <a:off x="1485899" y="95250"/>
            <a:ext cx="228600" cy="152399"/>
          </a:xfrm>
          <a:prstGeom prst="curvedConnector3">
            <a:avLst>
              <a:gd name="adj1" fmla="val 10800"/>
            </a:avLst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212" name="Shape 212"/>
          <p:cNvCxnSpPr/>
          <p:nvPr/>
        </p:nvCxnSpPr>
        <p:spPr>
          <a:xfrm rot="10800000">
            <a:off x="1523999" y="742950"/>
            <a:ext cx="381000" cy="171449"/>
          </a:xfrm>
          <a:prstGeom prst="curvedConnector3">
            <a:avLst>
              <a:gd name="adj1" fmla="val 10799"/>
            </a:avLst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213" name="Shape 213"/>
          <p:cNvCxnSpPr/>
          <p:nvPr/>
        </p:nvCxnSpPr>
        <p:spPr>
          <a:xfrm rot="10800000" flipH="1">
            <a:off x="1854125" y="1885999"/>
            <a:ext cx="889200" cy="16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14" name="Shape 214"/>
          <p:cNvCxnSpPr/>
          <p:nvPr/>
        </p:nvCxnSpPr>
        <p:spPr>
          <a:xfrm>
            <a:off x="2133600" y="188595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15" name="Shape 215"/>
          <p:cNvSpPr txBox="1"/>
          <p:nvPr/>
        </p:nvSpPr>
        <p:spPr>
          <a:xfrm>
            <a:off x="2209800" y="1885950"/>
            <a:ext cx="496886" cy="205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TNC</a:t>
            </a:r>
          </a:p>
        </p:txBody>
      </p:sp>
      <p:cxnSp>
        <p:nvCxnSpPr>
          <p:cNvPr id="216" name="Shape 216"/>
          <p:cNvCxnSpPr/>
          <p:nvPr/>
        </p:nvCxnSpPr>
        <p:spPr>
          <a:xfrm>
            <a:off x="7086600" y="857250"/>
            <a:ext cx="1066799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17" name="Shape 217"/>
          <p:cNvCxnSpPr/>
          <p:nvPr/>
        </p:nvCxnSpPr>
        <p:spPr>
          <a:xfrm>
            <a:off x="8153400" y="857250"/>
            <a:ext cx="0" cy="51434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18" name="Shape 218"/>
          <p:cNvSpPr txBox="1"/>
          <p:nvPr/>
        </p:nvSpPr>
        <p:spPr>
          <a:xfrm>
            <a:off x="7467600" y="1371600"/>
            <a:ext cx="1371599" cy="282177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Dump Files</a:t>
            </a:r>
          </a:p>
        </p:txBody>
      </p:sp>
      <p:sp>
        <p:nvSpPr>
          <p:cNvPr id="219" name="Shape 219"/>
          <p:cNvSpPr txBox="1"/>
          <p:nvPr/>
        </p:nvSpPr>
        <p:spPr>
          <a:xfrm rot="-5400000">
            <a:off x="7680749" y="935023"/>
            <a:ext cx="700800" cy="24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dumpjb</a:t>
            </a:r>
          </a:p>
        </p:txBody>
      </p:sp>
      <p:sp>
        <p:nvSpPr>
          <p:cNvPr id="220" name="Shape 220"/>
          <p:cNvSpPr/>
          <p:nvPr/>
        </p:nvSpPr>
        <p:spPr>
          <a:xfrm>
            <a:off x="7561275" y="2571750"/>
            <a:ext cx="1201725" cy="2343150"/>
          </a:xfrm>
          <a:prstGeom prst="flowChartMagneticDisk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PREPDATA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SYNDATA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CQCBUFR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PROFCQC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CQCVAD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PREPACQC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ACARSQC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PREPBUFR</a:t>
            </a:r>
          </a:p>
        </p:txBody>
      </p:sp>
      <p:cxnSp>
        <p:nvCxnSpPr>
          <p:cNvPr id="221" name="Shape 221"/>
          <p:cNvCxnSpPr/>
          <p:nvPr/>
        </p:nvCxnSpPr>
        <p:spPr>
          <a:xfrm>
            <a:off x="8153400" y="1657350"/>
            <a:ext cx="0" cy="1714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22" name="Shape 222"/>
          <p:cNvSpPr txBox="1"/>
          <p:nvPr/>
        </p:nvSpPr>
        <p:spPr>
          <a:xfrm rot="-5400000">
            <a:off x="7600174" y="2015499"/>
            <a:ext cx="1012500" cy="24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Conventional data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3352800" y="3028950"/>
            <a:ext cx="1143000" cy="1726406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Analysis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(GSI QC happens here)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4" name="Shape 224"/>
          <p:cNvCxnSpPr/>
          <p:nvPr/>
        </p:nvCxnSpPr>
        <p:spPr>
          <a:xfrm flipH="1">
            <a:off x="4495800" y="1657350"/>
            <a:ext cx="3124199" cy="154304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25" name="Shape 225"/>
          <p:cNvSpPr txBox="1"/>
          <p:nvPr/>
        </p:nvSpPr>
        <p:spPr>
          <a:xfrm rot="-1662383">
            <a:off x="5265668" y="2266337"/>
            <a:ext cx="2148661" cy="205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Non-conventional Data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4448175" y="2434827"/>
            <a:ext cx="247649" cy="2750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5562600" y="3257550"/>
            <a:ext cx="1676399" cy="1833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BUFR mnemonic table</a:t>
            </a:r>
          </a:p>
        </p:txBody>
      </p:sp>
      <p:cxnSp>
        <p:nvCxnSpPr>
          <p:cNvPr id="228" name="Shape 228"/>
          <p:cNvCxnSpPr/>
          <p:nvPr/>
        </p:nvCxnSpPr>
        <p:spPr>
          <a:xfrm>
            <a:off x="7239000" y="3371850"/>
            <a:ext cx="569100" cy="54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29" name="Shape 229"/>
          <p:cNvSpPr txBox="1"/>
          <p:nvPr/>
        </p:nvSpPr>
        <p:spPr>
          <a:xfrm>
            <a:off x="5715000" y="3086100"/>
            <a:ext cx="1066799" cy="171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Parm cards</a:t>
            </a:r>
          </a:p>
        </p:txBody>
      </p:sp>
      <p:cxnSp>
        <p:nvCxnSpPr>
          <p:cNvPr id="230" name="Shape 230"/>
          <p:cNvCxnSpPr/>
          <p:nvPr/>
        </p:nvCxnSpPr>
        <p:spPr>
          <a:xfrm>
            <a:off x="6400800" y="3200400"/>
            <a:ext cx="1393500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31" name="Shape 231"/>
          <p:cNvSpPr txBox="1"/>
          <p:nvPr/>
        </p:nvSpPr>
        <p:spPr>
          <a:xfrm>
            <a:off x="5478875" y="1588293"/>
            <a:ext cx="536700" cy="183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tranjb</a:t>
            </a:r>
          </a:p>
        </p:txBody>
      </p:sp>
      <p:cxnSp>
        <p:nvCxnSpPr>
          <p:cNvPr id="232" name="Shape 232"/>
          <p:cNvCxnSpPr/>
          <p:nvPr/>
        </p:nvCxnSpPr>
        <p:spPr>
          <a:xfrm rot="10800000">
            <a:off x="4495800" y="4572000"/>
            <a:ext cx="3200399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33" name="Shape 233"/>
          <p:cNvSpPr txBox="1"/>
          <p:nvPr/>
        </p:nvSpPr>
        <p:spPr>
          <a:xfrm>
            <a:off x="7299775" y="139550"/>
            <a:ext cx="17711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Different tanks/dumps for different types - not cross checked</a:t>
            </a:r>
          </a:p>
        </p:txBody>
      </p:sp>
      <p:cxnSp>
        <p:nvCxnSpPr>
          <p:cNvPr id="234" name="Shape 234"/>
          <p:cNvCxnSpPr/>
          <p:nvPr/>
        </p:nvCxnSpPr>
        <p:spPr>
          <a:xfrm>
            <a:off x="892725" y="3131425"/>
            <a:ext cx="1229100" cy="885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5" name="Shape 235"/>
          <p:cNvCxnSpPr/>
          <p:nvPr/>
        </p:nvCxnSpPr>
        <p:spPr>
          <a:xfrm rot="10800000" flipH="1">
            <a:off x="872125" y="3007775"/>
            <a:ext cx="1222499" cy="10094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6" name="Shape 236"/>
          <p:cNvSpPr txBox="1"/>
          <p:nvPr/>
        </p:nvSpPr>
        <p:spPr>
          <a:xfrm>
            <a:off x="2259300" y="27475"/>
            <a:ext cx="3989099" cy="51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/>
              <a:t>Data Processing at NCEP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859350" y="4827600"/>
            <a:ext cx="3570899" cy="26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*original slide from Dennis Keyser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6248400" y="4171950"/>
            <a:ext cx="838199" cy="1832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tcvitals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876800" y="3714750"/>
            <a:ext cx="2362200" cy="424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(not RTMA) Guess (perhaps relocated)</a:t>
            </a:r>
          </a:p>
        </p:txBody>
      </p:sp>
      <p:cxnSp>
        <p:nvCxnSpPr>
          <p:cNvPr id="240" name="Shape 240"/>
          <p:cNvCxnSpPr/>
          <p:nvPr/>
        </p:nvCxnSpPr>
        <p:spPr>
          <a:xfrm rot="10800000" flipH="1">
            <a:off x="7239000" y="3605249"/>
            <a:ext cx="658200" cy="223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241" name="Shape 241"/>
          <p:cNvCxnSpPr/>
          <p:nvPr/>
        </p:nvCxnSpPr>
        <p:spPr>
          <a:xfrm rot="10800000" flipH="1">
            <a:off x="6934200" y="3625799"/>
            <a:ext cx="990599" cy="603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199950" y="961400"/>
            <a:ext cx="8744100" cy="33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Assimilate Low-level Cloud drift winds over ocean at or below 850 hPa.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950" b="1">
                <a:solidFill>
                  <a:schemeClr val="dk1"/>
                </a:solidFill>
              </a:rPr>
              <a:t> 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JMA visible and IR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EUMET SAT visible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NESDIS GOES IR*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NESDIS GOES WV cloud top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EUMETSAT IR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EUMETSATWV deep layer winds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MOIDS IR, WV clould top. WV deep layer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ASCAT scatterometer winds thinned to 50 km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*Most commonly seen in typical analysis (except in Guam domain)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MODIS IR winds often seen in Alaska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JMA Himawari obs typically seen in Guam and AK domains also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950" b="1">
              <a:solidFill>
                <a:srgbClr val="500050"/>
              </a:solidFill>
              <a:highlight>
                <a:srgbClr val="FFF1A8"/>
              </a:highlight>
            </a:endParaRP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5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322725" y="5625675"/>
            <a:ext cx="8925600" cy="33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334950" y="103025"/>
            <a:ext cx="8474100" cy="90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/>
              <a:t>Satellite/Remote Sensing Derived Winds used in RTMA/URMA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199950" y="4319400"/>
            <a:ext cx="8405400" cy="65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 pressure-dependent 10 m wind speed reduction factor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Example Impact of Satellite Observations in URMA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71450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bg1"/>
                </a:solidFill>
              </a:rPr>
              <a:t>All plot values in kts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00FF00"/>
                </a:solidFill>
              </a:rPr>
              <a:t>ASCAT Winds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0000"/>
                </a:solidFill>
                <a:highlight>
                  <a:srgbClr val="000000"/>
                </a:highlight>
              </a:rPr>
              <a:t>NESDIS GOES IR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16" y="0"/>
            <a:ext cx="74625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16" y="0"/>
            <a:ext cx="74625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16" y="0"/>
            <a:ext cx="74625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On-screen Show (16:9)</PresentationFormat>
  <Paragraphs>124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simple-light-2</vt:lpstr>
      <vt:lpstr>Default Design</vt:lpstr>
      <vt:lpstr>simple-light</vt:lpstr>
      <vt:lpstr>Use of Satellite Observations in RTMA/URMA</vt:lpstr>
      <vt:lpstr>Overview</vt:lpstr>
      <vt:lpstr>Real Time Mesoscale Analysis (RTMA)</vt:lpstr>
      <vt:lpstr>PowerPoint Presentation</vt:lpstr>
      <vt:lpstr>PowerPoint Presentation</vt:lpstr>
      <vt:lpstr>Example Impact of Satellite Observations in URMA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RTMA/URMA - Sky Cover Analysis Development</vt:lpstr>
      <vt:lpstr>PowerPoint Presentation</vt:lpstr>
      <vt:lpstr>PowerPoint Presentation</vt:lpstr>
      <vt:lpstr>PowerPoint Presentation</vt:lpstr>
      <vt:lpstr>PowerPoint Presentation</vt:lpstr>
      <vt:lpstr>Want more RTMA/URMA info?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Satellite Observations in RTMA/URMA</dc:title>
  <dc:creator>Steven Levine</dc:creator>
  <cp:lastModifiedBy>Steven Levine</cp:lastModifiedBy>
  <cp:revision>1</cp:revision>
  <dcterms:modified xsi:type="dcterms:W3CDTF">2016-05-10T20:10:54Z</dcterms:modified>
</cp:coreProperties>
</file>