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7" r:id="rId3"/>
    <p:sldId id="258" r:id="rId4"/>
    <p:sldId id="266" r:id="rId5"/>
    <p:sldId id="267" r:id="rId6"/>
    <p:sldId id="265" r:id="rId7"/>
    <p:sldId id="259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26C63-1945-42F7-8619-E25E43D7302C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2F9B8-2D44-43A9-B43B-E705245E7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879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26C63-1945-42F7-8619-E25E43D7302C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2F9B8-2D44-43A9-B43B-E705245E7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77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26C63-1945-42F7-8619-E25E43D7302C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2F9B8-2D44-43A9-B43B-E705245E7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507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5819-CF9D-4065-BF77-0B5A06B9CB07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FDE59-0422-4030-91E7-AD6E4B025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505549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image6.png" descr="201409_BaronPresentation2_SummerStorm_bas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Shape 214"/>
          <p:cNvSpPr>
            <a:spLocks noGrp="1"/>
          </p:cNvSpPr>
          <p:nvPr>
            <p:ph type="title"/>
          </p:nvPr>
        </p:nvSpPr>
        <p:spPr>
          <a:xfrm>
            <a:off x="914400" y="2121409"/>
            <a:ext cx="10363200" cy="773567"/>
          </a:xfrm>
          <a:prstGeom prst="rect">
            <a:avLst/>
          </a:prstGeom>
        </p:spPr>
        <p:txBody>
          <a:bodyPr lIns="45719" tIns="45719" rIns="45719" bIns="45719"/>
          <a:lstStyle>
            <a:lvl1pPr defTabSz="609570">
              <a:defRPr sz="5333" b="1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Title Text</a:t>
            </a:r>
          </a:p>
        </p:txBody>
      </p:sp>
      <p:sp>
        <p:nvSpPr>
          <p:cNvPr id="215" name="Shape 215"/>
          <p:cNvSpPr>
            <a:spLocks noGrp="1"/>
          </p:cNvSpPr>
          <p:nvPr>
            <p:ph type="body" sz="quarter" idx="1"/>
          </p:nvPr>
        </p:nvSpPr>
        <p:spPr>
          <a:xfrm>
            <a:off x="1828800" y="3020045"/>
            <a:ext cx="8534400" cy="631835"/>
          </a:xfrm>
          <a:prstGeom prst="rect">
            <a:avLst/>
          </a:prstGeom>
        </p:spPr>
        <p:txBody>
          <a:bodyPr lIns="45719" tIns="45719" rIns="45719" bIns="45719" anchor="ctr"/>
          <a:lstStyle>
            <a:lvl1pPr marL="0" indent="0" algn="ctr" defTabSz="609570">
              <a:spcBef>
                <a:spcPts val="800"/>
              </a:spcBef>
              <a:buSzTx/>
              <a:buFontTx/>
              <a:buNone/>
              <a:defRPr sz="3733">
                <a:solidFill>
                  <a:srgbClr val="949494"/>
                </a:solidFill>
                <a:latin typeface="Segoe UI"/>
                <a:ea typeface="Segoe UI"/>
                <a:cs typeface="Segoe UI"/>
                <a:sym typeface="Segoe UI"/>
              </a:defRPr>
            </a:lvl1pPr>
            <a:lvl2pPr marL="0" indent="609570" algn="ctr" defTabSz="609570">
              <a:spcBef>
                <a:spcPts val="800"/>
              </a:spcBef>
              <a:buSzTx/>
              <a:buFontTx/>
              <a:buNone/>
              <a:defRPr sz="3733">
                <a:solidFill>
                  <a:srgbClr val="949494"/>
                </a:solidFill>
                <a:latin typeface="Segoe UI"/>
                <a:ea typeface="Segoe UI"/>
                <a:cs typeface="Segoe UI"/>
                <a:sym typeface="Segoe UI"/>
              </a:defRPr>
            </a:lvl2pPr>
            <a:lvl3pPr marL="0" indent="1219140" algn="ctr" defTabSz="609570">
              <a:spcBef>
                <a:spcPts val="800"/>
              </a:spcBef>
              <a:buSzTx/>
              <a:buFontTx/>
              <a:buNone/>
              <a:defRPr sz="3733">
                <a:solidFill>
                  <a:srgbClr val="949494"/>
                </a:solidFill>
                <a:latin typeface="Segoe UI"/>
                <a:ea typeface="Segoe UI"/>
                <a:cs typeface="Segoe UI"/>
                <a:sym typeface="Segoe UI"/>
              </a:defRPr>
            </a:lvl3pPr>
            <a:lvl4pPr marL="0" indent="1828709" algn="ctr" defTabSz="609570">
              <a:spcBef>
                <a:spcPts val="800"/>
              </a:spcBef>
              <a:buSzTx/>
              <a:buFontTx/>
              <a:buNone/>
              <a:defRPr sz="3733">
                <a:solidFill>
                  <a:srgbClr val="949494"/>
                </a:solidFill>
                <a:latin typeface="Segoe UI"/>
                <a:ea typeface="Segoe UI"/>
                <a:cs typeface="Segoe UI"/>
                <a:sym typeface="Segoe UI"/>
              </a:defRPr>
            </a:lvl4pPr>
            <a:lvl5pPr marL="0" indent="2438278" algn="ctr" defTabSz="609570">
              <a:spcBef>
                <a:spcPts val="800"/>
              </a:spcBef>
              <a:buSzTx/>
              <a:buFontTx/>
              <a:buNone/>
              <a:defRPr sz="3733">
                <a:solidFill>
                  <a:srgbClr val="949494"/>
                </a:solidFill>
                <a:latin typeface="Segoe UI"/>
                <a:ea typeface="Segoe UI"/>
                <a:cs typeface="Segoe UI"/>
                <a:sym typeface="Segoe U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6" name="Shape 216"/>
          <p:cNvSpPr/>
          <p:nvPr/>
        </p:nvSpPr>
        <p:spPr>
          <a:xfrm flipV="1">
            <a:off x="4398739" y="3964007"/>
            <a:ext cx="3394527" cy="15608"/>
          </a:xfrm>
          <a:prstGeom prst="line">
            <a:avLst/>
          </a:prstGeom>
          <a:ln w="12700">
            <a:solidFill>
              <a:srgbClr val="4C4C4C"/>
            </a:solidFill>
          </a:ln>
        </p:spPr>
        <p:txBody>
          <a:bodyPr lIns="60957" tIns="60957" rIns="60957" bIns="60957"/>
          <a:lstStyle/>
          <a:p>
            <a:endParaRPr sz="2400"/>
          </a:p>
        </p:txBody>
      </p:sp>
      <p:sp>
        <p:nvSpPr>
          <p:cNvPr id="217" name="Shape 217"/>
          <p:cNvSpPr>
            <a:spLocks noGrp="1"/>
          </p:cNvSpPr>
          <p:nvPr>
            <p:ph type="body" sz="quarter" idx="13"/>
          </p:nvPr>
        </p:nvSpPr>
        <p:spPr>
          <a:xfrm>
            <a:off x="1437216" y="4261429"/>
            <a:ext cx="9317568" cy="498507"/>
          </a:xfrm>
          <a:prstGeom prst="rect">
            <a:avLst/>
          </a:prstGeom>
        </p:spPr>
        <p:txBody>
          <a:bodyPr anchor="ctr"/>
          <a:lstStyle>
            <a:lvl1pPr marL="0" indent="0" algn="ctr" defTabSz="560817">
              <a:spcBef>
                <a:spcPts val="533"/>
              </a:spcBef>
              <a:buSzTx/>
              <a:buFontTx/>
              <a:buNone/>
              <a:defRPr sz="1840">
                <a:solidFill>
                  <a:srgbClr val="DA1221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 marL="0" indent="0" algn="ctr" defTabSz="420623">
              <a:spcBef>
                <a:spcPts val="400"/>
              </a:spcBef>
              <a:buSzTx/>
              <a:buFontTx/>
              <a:buNone/>
              <a:defRPr sz="1840">
                <a:solidFill>
                  <a:srgbClr val="DA1221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218" name="Shape 218"/>
          <p:cNvSpPr>
            <a:spLocks noGrp="1"/>
          </p:cNvSpPr>
          <p:nvPr>
            <p:ph type="body" sz="quarter" idx="14"/>
          </p:nvPr>
        </p:nvSpPr>
        <p:spPr>
          <a:xfrm>
            <a:off x="1437216" y="4628188"/>
            <a:ext cx="9317568" cy="498507"/>
          </a:xfrm>
          <a:prstGeom prst="rect">
            <a:avLst/>
          </a:prstGeom>
        </p:spPr>
        <p:txBody>
          <a:bodyPr anchor="ctr"/>
          <a:lstStyle>
            <a:lvl1pPr marL="0" indent="0" algn="ctr" defTabSz="609585">
              <a:spcBef>
                <a:spcPts val="400"/>
              </a:spcBef>
              <a:buSzTx/>
              <a:buFontTx/>
              <a:buNone/>
              <a:defRPr sz="1600">
                <a:solidFill>
                  <a:srgbClr val="949494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 marL="0" indent="0" algn="ctr" defTabSz="457200">
              <a:spcBef>
                <a:spcPts val="300"/>
              </a:spcBef>
              <a:buSzTx/>
              <a:buFontTx/>
              <a:buNone/>
              <a:defRPr sz="1600">
                <a:solidFill>
                  <a:srgbClr val="949494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pic>
        <p:nvPicPr>
          <p:cNvPr id="219" name="image7.png" descr="Baron_Vert_Notag_2C-white_RGB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40463" y="5586505"/>
            <a:ext cx="911076" cy="855471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Shape 220"/>
          <p:cNvSpPr>
            <a:spLocks noGrp="1"/>
          </p:cNvSpPr>
          <p:nvPr>
            <p:ph type="body" sz="quarter" idx="15"/>
          </p:nvPr>
        </p:nvSpPr>
        <p:spPr>
          <a:xfrm>
            <a:off x="1437216" y="4970649"/>
            <a:ext cx="9317568" cy="498507"/>
          </a:xfrm>
          <a:prstGeom prst="rect">
            <a:avLst/>
          </a:prstGeom>
        </p:spPr>
        <p:txBody>
          <a:bodyPr anchor="ctr"/>
          <a:lstStyle>
            <a:lvl1pPr marL="0" indent="0" algn="ctr" defTabSz="609585">
              <a:spcBef>
                <a:spcPts val="400"/>
              </a:spcBef>
              <a:buSzTx/>
              <a:buFontTx/>
              <a:buNone/>
              <a:defRPr sz="1400">
                <a:solidFill>
                  <a:srgbClr val="B7B7B7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 marL="0" indent="0" algn="ctr" defTabSz="457200">
              <a:spcBef>
                <a:spcPts val="300"/>
              </a:spcBef>
              <a:buSzTx/>
              <a:buFontTx/>
              <a:buNone/>
              <a:defRPr sz="1400">
                <a:solidFill>
                  <a:srgbClr val="B7B7B7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221" name="Shape 221"/>
          <p:cNvSpPr>
            <a:spLocks noGrp="1"/>
          </p:cNvSpPr>
          <p:nvPr>
            <p:ph type="sldNum" sz="quarter" idx="2"/>
          </p:nvPr>
        </p:nvSpPr>
        <p:spPr>
          <a:xfrm>
            <a:off x="5892800" y="6170085"/>
            <a:ext cx="2844800" cy="37253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012154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26C63-1945-42F7-8619-E25E43D7302C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2F9B8-2D44-43A9-B43B-E705245E7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167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26C63-1945-42F7-8619-E25E43D7302C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2F9B8-2D44-43A9-B43B-E705245E7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29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26C63-1945-42F7-8619-E25E43D7302C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2F9B8-2D44-43A9-B43B-E705245E7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53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26C63-1945-42F7-8619-E25E43D7302C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2F9B8-2D44-43A9-B43B-E705245E7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064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26C63-1945-42F7-8619-E25E43D7302C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2F9B8-2D44-43A9-B43B-E705245E7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833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26C63-1945-42F7-8619-E25E43D7302C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2F9B8-2D44-43A9-B43B-E705245E7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67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26C63-1945-42F7-8619-E25E43D7302C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2F9B8-2D44-43A9-B43B-E705245E7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453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26C63-1945-42F7-8619-E25E43D7302C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2F9B8-2D44-43A9-B43B-E705245E7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301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326C63-1945-42F7-8619-E25E43D7302C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2F9B8-2D44-43A9-B43B-E705245E7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896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Shape 793"/>
          <p:cNvSpPr>
            <a:spLocks noGrp="1"/>
          </p:cNvSpPr>
          <p:nvPr>
            <p:ph type="title"/>
          </p:nvPr>
        </p:nvSpPr>
        <p:spPr>
          <a:xfrm>
            <a:off x="411197" y="1092201"/>
            <a:ext cx="11319567" cy="2039132"/>
          </a:xfrm>
          <a:prstGeom prst="rect">
            <a:avLst/>
          </a:prstGeom>
        </p:spPr>
        <p:txBody>
          <a:bodyPr vert="horz" lIns="60957" tIns="60957" rIns="60957" bIns="60957" rtlCol="0" anchor="ctr">
            <a:noAutofit/>
          </a:bodyPr>
          <a:lstStyle>
            <a:lvl1pPr defTabSz="914400">
              <a:defRPr b="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 algn="ctr"/>
            <a:r>
              <a:rPr lang="en-US" dirty="0"/>
              <a:t>GOES-R for Television Broadcast</a:t>
            </a:r>
          </a:p>
        </p:txBody>
      </p:sp>
      <p:sp>
        <p:nvSpPr>
          <p:cNvPr id="5" name="Shape 791"/>
          <p:cNvSpPr>
            <a:spLocks noGrp="1"/>
          </p:cNvSpPr>
          <p:nvPr>
            <p:ph type="body" sz="quarter" idx="1"/>
          </p:nvPr>
        </p:nvSpPr>
        <p:spPr>
          <a:xfrm>
            <a:off x="404521" y="3530600"/>
            <a:ext cx="11274064" cy="23016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br>
              <a:rPr lang="en-US" dirty="0"/>
            </a:br>
            <a:r>
              <a:rPr lang="en-US" dirty="0"/>
              <a:t>Bob Dreisewerd</a:t>
            </a:r>
          </a:p>
          <a:p>
            <a:r>
              <a:rPr lang="en-US" dirty="0"/>
              <a:t>EVP/CDO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770508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GOES-R Rollout Plan – Phase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38200" y="1615900"/>
            <a:ext cx="10515600" cy="4679950"/>
          </a:xfrm>
        </p:spPr>
        <p:txBody>
          <a:bodyPr>
            <a:normAutofit/>
          </a:bodyPr>
          <a:lstStyle/>
          <a:p>
            <a:r>
              <a:rPr lang="en-US" dirty="0"/>
              <a:t>Ingest full suite of GOES-R products at Baron facility</a:t>
            </a:r>
          </a:p>
          <a:p>
            <a:r>
              <a:rPr lang="en-US" dirty="0"/>
              <a:t>Productize ABI (Advanced Baseline Imager) Cloud &amp; Moisture Imagery, creating various Infrared and Visible products for the following domains:</a:t>
            </a:r>
          </a:p>
          <a:p>
            <a:pPr lvl="1"/>
            <a:r>
              <a:rPr lang="en-US" dirty="0"/>
              <a:t>Full disk (15 minute update, both native and downscaled resolution)</a:t>
            </a:r>
          </a:p>
          <a:p>
            <a:pPr lvl="1"/>
            <a:r>
              <a:rPr lang="en-US" dirty="0"/>
              <a:t>Full CONUS (5 minute update, both native and downscaled resolution)</a:t>
            </a:r>
          </a:p>
          <a:p>
            <a:pPr lvl="1"/>
            <a:r>
              <a:rPr lang="en-US" dirty="0"/>
              <a:t>CONUS sub-regions (5 minute update, native resolution)</a:t>
            </a:r>
          </a:p>
          <a:p>
            <a:pPr lvl="1"/>
            <a:r>
              <a:rPr lang="en-US" dirty="0"/>
              <a:t>Mesoscale (30 second update, native resolution)</a:t>
            </a:r>
          </a:p>
          <a:p>
            <a:r>
              <a:rPr lang="en-US" dirty="0"/>
              <a:t>Satellite products will be packaged and delivered directly to customers in real time as GOES-R becomes operational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03601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737" y="365125"/>
            <a:ext cx="1168667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/>
              <a:t>Baron was the first to use GOES-14 SRSOR natively in our broadcast weather display software </a:t>
            </a:r>
            <a:br>
              <a:rPr lang="en-US" sz="2400" dirty="0"/>
            </a:br>
            <a:r>
              <a:rPr lang="en-US" sz="2400" dirty="0"/>
              <a:t>(October 2012 – Hurricane Sandy)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Baron continues to provide SRSOR data (as it is available) to our clients</a:t>
            </a:r>
            <a:br>
              <a:rPr lang="en-US" sz="2400" dirty="0"/>
            </a:br>
            <a:r>
              <a:rPr lang="en-US" sz="2400" dirty="0"/>
              <a:t>Here was Hurricane Danny on August 21, 2015 in Baron OMNI software: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3194" y="1963403"/>
            <a:ext cx="8405612" cy="4746958"/>
          </a:xfrm>
          <a:prstGeom prst="rect">
            <a:avLst/>
          </a:prstGeom>
        </p:spPr>
      </p:pic>
      <p:pic>
        <p:nvPicPr>
          <p:cNvPr id="6" name="GOES 14 sat with track_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93194" y="1963403"/>
            <a:ext cx="8405612" cy="472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2634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GOES-R Rollout Plan – Phase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38200" y="1615900"/>
            <a:ext cx="10515600" cy="467995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Productize L2 (Level 2) products to initially include:</a:t>
            </a:r>
          </a:p>
          <a:p>
            <a:pPr lvl="1"/>
            <a:r>
              <a:rPr lang="en-US" dirty="0"/>
              <a:t>Fire characterization</a:t>
            </a:r>
          </a:p>
          <a:p>
            <a:pPr lvl="1"/>
            <a:r>
              <a:rPr lang="en-US" dirty="0"/>
              <a:t>Sea Surface Temperature</a:t>
            </a:r>
          </a:p>
          <a:p>
            <a:pPr lvl="1"/>
            <a:r>
              <a:rPr lang="en-US" dirty="0"/>
              <a:t>Snow Cover</a:t>
            </a:r>
          </a:p>
          <a:p>
            <a:pPr lvl="1"/>
            <a:r>
              <a:rPr lang="en-US" dirty="0"/>
              <a:t>Rainfall Rate</a:t>
            </a:r>
          </a:p>
          <a:p>
            <a:pPr lvl="1"/>
            <a:r>
              <a:rPr lang="en-US" dirty="0"/>
              <a:t>Volcanic Ash</a:t>
            </a:r>
          </a:p>
          <a:p>
            <a:r>
              <a:rPr lang="en-US" dirty="0"/>
              <a:t>L2 products will be provided for the following domains:</a:t>
            </a:r>
          </a:p>
          <a:p>
            <a:pPr lvl="1"/>
            <a:r>
              <a:rPr lang="en-US" dirty="0"/>
              <a:t>Full disk</a:t>
            </a:r>
          </a:p>
          <a:p>
            <a:pPr lvl="1"/>
            <a:r>
              <a:rPr lang="en-US" dirty="0"/>
              <a:t>Full CONUS </a:t>
            </a:r>
          </a:p>
          <a:p>
            <a:pPr lvl="1"/>
            <a:r>
              <a:rPr lang="en-US" dirty="0"/>
              <a:t>CONUS sub-regions </a:t>
            </a:r>
          </a:p>
          <a:p>
            <a:pPr lvl="1"/>
            <a:r>
              <a:rPr lang="en-US" dirty="0"/>
              <a:t>Mesoscale</a:t>
            </a:r>
          </a:p>
          <a:p>
            <a:r>
              <a:rPr lang="en-US" dirty="0"/>
              <a:t>Satellite products will be packaged and delivered directly to customers in real time as they become available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727759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GOES-R Rollout Plan – Phase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38200" y="1615900"/>
            <a:ext cx="10515600" cy="46799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Provide GLM (Geostationary Lightning Mapper) data to supplement the existing satellite imagery:</a:t>
            </a:r>
          </a:p>
          <a:p>
            <a:pPr lvl="1"/>
            <a:r>
              <a:rPr lang="en-US" dirty="0"/>
              <a:t>Full Disk data</a:t>
            </a:r>
          </a:p>
          <a:p>
            <a:r>
              <a:rPr lang="en-US" dirty="0"/>
              <a:t>GLM data will be packaged and delivered directly to customers to combine with existing satellite/radar imagery </a:t>
            </a:r>
          </a:p>
          <a:p>
            <a:pPr lvl="1"/>
            <a:r>
              <a:rPr lang="en-US" dirty="0"/>
              <a:t>Data used to visualize location of lightning activity</a:t>
            </a:r>
          </a:p>
          <a:p>
            <a:pPr lvl="1"/>
            <a:r>
              <a:rPr lang="en-US" dirty="0"/>
              <a:t>Data used to illuminate satellite imagery</a:t>
            </a:r>
          </a:p>
          <a:p>
            <a:pPr lvl="1"/>
            <a:r>
              <a:rPr lang="en-US" dirty="0"/>
              <a:t>Data used to illuminate radar data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5646821"/>
            <a:ext cx="7760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Note</a:t>
            </a:r>
            <a:r>
              <a:rPr lang="en-US" sz="2000" dirty="0"/>
              <a:t> – GLM is not the same as current strike by strike lightning services.  It should be considered a supplement</a:t>
            </a:r>
          </a:p>
        </p:txBody>
      </p:sp>
    </p:spTree>
    <p:extLst>
      <p:ext uri="{BB962C8B-B14F-4D97-AF65-F5344CB8AC3E}">
        <p14:creationId xmlns:p14="http://schemas.microsoft.com/office/powerpoint/2010/main" val="3154357650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GOES-R Rollout Plan – Phase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38200" y="1615900"/>
            <a:ext cx="10515600" cy="467995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Create value-added satellite products based on the ABI (Advanced Baseline Imager) radiance products, products to include: </a:t>
            </a:r>
          </a:p>
          <a:p>
            <a:pPr lvl="1"/>
            <a:r>
              <a:rPr lang="en-US" dirty="0"/>
              <a:t>Fog detection</a:t>
            </a:r>
          </a:p>
          <a:p>
            <a:pPr lvl="1"/>
            <a:r>
              <a:rPr lang="en-US" dirty="0"/>
              <a:t>Blended Visible/IR imagery</a:t>
            </a:r>
          </a:p>
          <a:p>
            <a:pPr lvl="1"/>
            <a:r>
              <a:rPr lang="en-US" dirty="0"/>
              <a:t>Satellite masks to improve imagery (remove “cold air” from IR)</a:t>
            </a:r>
          </a:p>
          <a:p>
            <a:r>
              <a:rPr lang="en-US" dirty="0"/>
              <a:t>Products will be provided for the following domains:</a:t>
            </a:r>
          </a:p>
          <a:p>
            <a:pPr lvl="1"/>
            <a:r>
              <a:rPr lang="en-US" dirty="0"/>
              <a:t>Full disk</a:t>
            </a:r>
          </a:p>
          <a:p>
            <a:pPr lvl="1"/>
            <a:r>
              <a:rPr lang="en-US" dirty="0"/>
              <a:t>Full CONUS </a:t>
            </a:r>
          </a:p>
          <a:p>
            <a:pPr lvl="1"/>
            <a:r>
              <a:rPr lang="en-US" dirty="0"/>
              <a:t>CONUS sub-regions </a:t>
            </a:r>
          </a:p>
          <a:p>
            <a:pPr lvl="1"/>
            <a:r>
              <a:rPr lang="en-US" dirty="0"/>
              <a:t>Mesoscale</a:t>
            </a:r>
          </a:p>
          <a:p>
            <a:r>
              <a:rPr lang="en-US" dirty="0"/>
              <a:t>Satellite products will be packaged and delivered directly to customers in real time as they become available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43295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Future GOES-R rollout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38200" y="1616527"/>
            <a:ext cx="10515600" cy="4351337"/>
          </a:xfrm>
        </p:spPr>
        <p:txBody>
          <a:bodyPr>
            <a:noAutofit/>
          </a:bodyPr>
          <a:lstStyle/>
          <a:p>
            <a:pPr lvl="1"/>
            <a:r>
              <a:rPr lang="en-US" sz="2800" dirty="0"/>
              <a:t>Creation of value-added products from the available ABI data products</a:t>
            </a:r>
          </a:p>
          <a:p>
            <a:pPr lvl="2"/>
            <a:r>
              <a:rPr lang="en-US" sz="2400" dirty="0"/>
              <a:t>i.e. - Stability Indices</a:t>
            </a:r>
          </a:p>
          <a:p>
            <a:pPr lvl="2"/>
            <a:r>
              <a:rPr lang="en-US" sz="2400" dirty="0"/>
              <a:t>i.e. – Hurricane intensity </a:t>
            </a:r>
          </a:p>
          <a:p>
            <a:pPr lvl="1"/>
            <a:r>
              <a:rPr lang="en-US" sz="2800" dirty="0"/>
              <a:t>Data Fusion - Integration of the GOES-R data to improve existing value-added data products and to integrate with other sensors to create new products</a:t>
            </a:r>
          </a:p>
          <a:p>
            <a:pPr lvl="2"/>
            <a:r>
              <a:rPr lang="en-US" sz="2400" dirty="0"/>
              <a:t> i.e. – Improve Baron Tornado Index with GLM</a:t>
            </a:r>
          </a:p>
          <a:p>
            <a:pPr lvl="2"/>
            <a:r>
              <a:rPr lang="en-US" sz="2400" dirty="0"/>
              <a:t>i.e. – Improve Severe Storm markers/Tracks</a:t>
            </a:r>
          </a:p>
          <a:p>
            <a:pPr lvl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7249525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Shape 793"/>
          <p:cNvSpPr>
            <a:spLocks noGrp="1"/>
          </p:cNvSpPr>
          <p:nvPr>
            <p:ph type="title"/>
          </p:nvPr>
        </p:nvSpPr>
        <p:spPr>
          <a:xfrm>
            <a:off x="411197" y="1092201"/>
            <a:ext cx="11319567" cy="2039132"/>
          </a:xfrm>
          <a:prstGeom prst="rect">
            <a:avLst/>
          </a:prstGeom>
        </p:spPr>
        <p:txBody>
          <a:bodyPr vert="horz" lIns="60957" tIns="60957" rIns="60957" bIns="60957" rtlCol="0" anchor="ctr">
            <a:noAutofit/>
          </a:bodyPr>
          <a:lstStyle>
            <a:lvl1pPr defTabSz="914400">
              <a:defRPr b="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 algn="ctr"/>
            <a:r>
              <a:rPr lang="en-US" dirty="0"/>
              <a:t>Questions?</a:t>
            </a:r>
          </a:p>
        </p:txBody>
      </p:sp>
      <p:sp>
        <p:nvSpPr>
          <p:cNvPr id="5" name="Shape 791"/>
          <p:cNvSpPr>
            <a:spLocks noGrp="1"/>
          </p:cNvSpPr>
          <p:nvPr>
            <p:ph type="body" sz="quarter" idx="1"/>
          </p:nvPr>
        </p:nvSpPr>
        <p:spPr>
          <a:xfrm>
            <a:off x="404521" y="3530600"/>
            <a:ext cx="11274064" cy="23016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br>
              <a:rPr lang="en-US" dirty="0"/>
            </a:br>
            <a:r>
              <a:rPr lang="en-US" dirty="0"/>
              <a:t>Bob Dreisewerd</a:t>
            </a:r>
          </a:p>
          <a:p>
            <a:r>
              <a:rPr lang="en-US" dirty="0"/>
              <a:t>bob.dreisewerd@baronweather.com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6627003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</TotalTime>
  <Words>406</Words>
  <Application>Microsoft Office PowerPoint</Application>
  <PresentationFormat>Widescreen</PresentationFormat>
  <Paragraphs>56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Avenir Heavy</vt:lpstr>
      <vt:lpstr>Calibri</vt:lpstr>
      <vt:lpstr>Calibri Light</vt:lpstr>
      <vt:lpstr>Segoe UI</vt:lpstr>
      <vt:lpstr>Office Theme</vt:lpstr>
      <vt:lpstr>GOES-R for Television Broadcast</vt:lpstr>
      <vt:lpstr>GOES-R Rollout Plan – Phase 1</vt:lpstr>
      <vt:lpstr>Baron was the first to use GOES-14 SRSOR natively in our broadcast weather display software  (October 2012 – Hurricane Sandy)  Baron continues to provide SRSOR data (as it is available) to our clients Here was Hurricane Danny on August 21, 2015 in Baron OMNI software:</vt:lpstr>
      <vt:lpstr>GOES-R Rollout Plan – Phase 2</vt:lpstr>
      <vt:lpstr>GOES-R Rollout Plan – Phase 3</vt:lpstr>
      <vt:lpstr>GOES-R Rollout Plan – Phase 4</vt:lpstr>
      <vt:lpstr>Future GOES-R rollout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</dc:creator>
  <cp:lastModifiedBy>Bob Dreisewerd</cp:lastModifiedBy>
  <cp:revision>55</cp:revision>
  <dcterms:created xsi:type="dcterms:W3CDTF">2015-10-06T15:54:05Z</dcterms:created>
  <dcterms:modified xsi:type="dcterms:W3CDTF">2016-11-10T15:41:27Z</dcterms:modified>
</cp:coreProperties>
</file>