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7" r:id="rId9"/>
    <p:sldId id="266" r:id="rId10"/>
    <p:sldId id="265" r:id="rId11"/>
    <p:sldId id="268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092F9-C69F-46AB-A987-B0C47467B28F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A0732-7BD3-4CE3-B882-892A22CFA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22B35D-72D1-4A1F-B684-5CF31B78ADFF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1AFE6-2C66-4D44-9448-C5D923519785}" type="slidenum">
              <a:rPr lang="en-US" altLang="en-US" smtClean="0"/>
              <a:pPr eaLnBrk="1" hangingPunct="1"/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0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3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9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6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9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4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5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1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9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FC47-353E-47CA-BF62-923E6A6B19E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0FEA-7E2A-48B6-91D9-8CEC4FB9F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8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hyperlink" Target="http://cimss.ssec.wisc.edu/goes/srsor/overview_training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6868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1-minute Imagery Training Resources available from VISIT / SHyMet</a:t>
            </a:r>
            <a:endParaRPr lang="en-US" sz="4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304800" y="4114800"/>
            <a:ext cx="8610600" cy="1524000"/>
          </a:xfrm>
        </p:spPr>
        <p:txBody>
          <a:bodyPr>
            <a:normAutofit fontScale="47500" lnSpcReduction="20000"/>
          </a:bodyPr>
          <a:lstStyle/>
          <a:p>
            <a:r>
              <a:rPr lang="en-US" altLang="en-US" sz="9300" b="1" smtClean="0">
                <a:solidFill>
                  <a:schemeClr val="tx1"/>
                </a:solidFill>
              </a:rPr>
              <a:t>Dan Bikos</a:t>
            </a:r>
          </a:p>
          <a:p>
            <a:r>
              <a:rPr lang="en-US" altLang="en-US" sz="6600" b="1" smtClean="0">
                <a:solidFill>
                  <a:schemeClr val="tx1"/>
                </a:solidFill>
              </a:rPr>
              <a:t>Scott Lindstrom, Scott Bachmeier, Bernie Connell, Ed Szoke</a:t>
            </a:r>
          </a:p>
          <a:p>
            <a:endParaRPr lang="en-US" altLang="en-US" sz="6600" b="1" smtClean="0">
              <a:solidFill>
                <a:schemeClr val="tx1"/>
              </a:solidFill>
            </a:endParaRPr>
          </a:p>
        </p:txBody>
      </p:sp>
      <p:pic>
        <p:nvPicPr>
          <p:cNvPr id="2052" name="Picture 3" descr="visit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5991225"/>
            <a:ext cx="2832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ira_tex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89" y="5816601"/>
            <a:ext cx="223021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715000"/>
            <a:ext cx="1785169" cy="1054100"/>
          </a:xfrm>
          <a:prstGeom prst="rect">
            <a:avLst/>
          </a:prstGeom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81" y="1600200"/>
            <a:ext cx="3594919" cy="25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IM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816600"/>
            <a:ext cx="1314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2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Future Training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382000" cy="5105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Satellite help-desk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Q &amp; A forum between forecasters and SME’s.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Searchable, serve as a repository.</a:t>
            </a:r>
          </a:p>
          <a:p>
            <a:pPr lvl="1" algn="l"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8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Contact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382000" cy="510540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altLang="en-US" smtClean="0">
                <a:solidFill>
                  <a:schemeClr val="tx1"/>
                </a:solidFill>
              </a:rPr>
              <a:t> Questions?</a:t>
            </a:r>
            <a:endParaRPr lang="en-US" altLang="en-US" sz="4400" smtClean="0">
              <a:solidFill>
                <a:schemeClr val="tx1"/>
              </a:solidFill>
            </a:endParaRPr>
          </a:p>
          <a:p>
            <a:pPr algn="l"/>
            <a:r>
              <a:rPr lang="en-US" altLang="en-US" sz="3600" smtClean="0">
                <a:solidFill>
                  <a:schemeClr val="tx1"/>
                </a:solidFill>
              </a:rPr>
              <a:t>Dan Bikos:	</a:t>
            </a:r>
            <a:r>
              <a:rPr lang="en-US" altLang="en-US" sz="3600" smtClean="0">
                <a:solidFill>
                  <a:schemeClr val="tx1"/>
                </a:solidFill>
              </a:rPr>
              <a:t>Dan.Bikos@colostate.edu</a:t>
            </a:r>
          </a:p>
          <a:p>
            <a:pPr algn="l"/>
            <a:endParaRPr lang="en-US" altLang="en-US" sz="3600" smtClean="0">
              <a:solidFill>
                <a:schemeClr val="tx1"/>
              </a:solidFill>
            </a:endParaRPr>
          </a:p>
          <a:p>
            <a:pPr algn="l"/>
            <a:r>
              <a:rPr lang="en-US" altLang="en-US" sz="3600" smtClean="0">
                <a:solidFill>
                  <a:schemeClr val="tx1"/>
                </a:solidFill>
              </a:rPr>
              <a:t>VISIT web-pages:</a:t>
            </a:r>
            <a:endParaRPr lang="en-US" altLang="en-US" sz="3600">
              <a:solidFill>
                <a:schemeClr val="tx1"/>
              </a:solidFill>
            </a:endParaRPr>
          </a:p>
          <a:p>
            <a:pPr algn="l"/>
            <a:r>
              <a:rPr lang="en-US" altLang="en-US" sz="3600" smtClean="0">
                <a:solidFill>
                  <a:schemeClr val="tx1"/>
                </a:solidFill>
              </a:rPr>
              <a:t>http://rammb.cira.colostate.edu/visit</a:t>
            </a:r>
            <a:endParaRPr lang="en-US" altLang="en-US" sz="3600" smtClean="0">
              <a:solidFill>
                <a:schemeClr val="tx1"/>
              </a:solidFill>
            </a:endParaRPr>
          </a:p>
          <a:p>
            <a:pPr algn="l"/>
            <a:endParaRPr lang="en-US" altLang="en-US" smtClean="0">
              <a:solidFill>
                <a:schemeClr val="tx1"/>
              </a:solidFill>
            </a:endParaRPr>
          </a:p>
        </p:txBody>
      </p:sp>
      <p:pic>
        <p:nvPicPr>
          <p:cNvPr id="9220" name="Picture 3" descr="visi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5943600"/>
            <a:ext cx="2832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ira_text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34050"/>
            <a:ext cx="24701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List of Training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382000" cy="5105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Training Sessions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Blogs (CIMSS Satellite, VISIT, CIRA GOES-R PG)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Includes Youtube video format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VISIT Satellite Chat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400">
                <a:solidFill>
                  <a:schemeClr val="tx1"/>
                </a:solidFill>
                <a:hlinkClick r:id="rId4"/>
              </a:rPr>
              <a:t>http://</a:t>
            </a:r>
            <a:r>
              <a:rPr lang="en-US" sz="2400" smtClean="0">
                <a:solidFill>
                  <a:schemeClr val="tx1"/>
                </a:solidFill>
                <a:hlinkClick r:id="rId4"/>
              </a:rPr>
              <a:t>cimss.ssec.wisc.edu/goes/srsor/overview_training.html</a:t>
            </a:r>
            <a:endParaRPr lang="en-US" sz="2400" smtClean="0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z="2000" smtClean="0">
                <a:solidFill>
                  <a:schemeClr val="tx1"/>
                </a:solidFill>
              </a:rPr>
              <a:t> Publications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z="2000" smtClean="0">
                <a:solidFill>
                  <a:schemeClr val="tx1"/>
                </a:solidFill>
              </a:rPr>
              <a:t> Seminar presentations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smtClean="0">
                <a:solidFill>
                  <a:schemeClr val="tx1"/>
                </a:solidFill>
              </a:rPr>
              <a:t>Links</a:t>
            </a: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1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Training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1-minute Visible Satellite Imagery Applications for Severe </a:t>
            </a:r>
            <a:r>
              <a:rPr lang="en-US" smtClean="0">
                <a:solidFill>
                  <a:schemeClr val="tx1"/>
                </a:solidFill>
              </a:rPr>
              <a:t>Thunderstorms.</a:t>
            </a:r>
            <a:endParaRPr lang="en-US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Mesoanalysis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Identification of air masses and boundaries.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Monitor the changing environment during the nowcast to warning decision making time period.</a:t>
            </a:r>
          </a:p>
          <a:p>
            <a:pPr algn="l"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2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Training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1-minute Visible Satellite Imagery Applications for Severe </a:t>
            </a:r>
            <a:r>
              <a:rPr lang="en-US" smtClean="0">
                <a:solidFill>
                  <a:schemeClr val="tx1"/>
                </a:solidFill>
              </a:rPr>
              <a:t>Thunderstorms.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Examples illustrated:</a:t>
            </a:r>
            <a:endParaRPr lang="en-US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shows boundary interactions on time scales &lt; 5 min. which leads to a tornadic storm.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identify strong outflow boundary on time scales &lt; 5 min. supported by a severe wind report.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directly compare 1 min. vs. 5 min. imagery to quantify lead time differences</a:t>
            </a: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algn="l"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1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Training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1-minute Visible Satellite Imagery Applications for Severe </a:t>
            </a:r>
            <a:r>
              <a:rPr lang="en-US" smtClean="0">
                <a:solidFill>
                  <a:schemeClr val="tx1"/>
                </a:solidFill>
              </a:rPr>
              <a:t>Thunderstorms.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Both cases shown in the training session have an accompanying journal article:</a:t>
            </a:r>
          </a:p>
          <a:p>
            <a:pPr marL="741363" lvl="1" indent="-284163" algn="l" fontAlgn="base">
              <a:spcAft>
                <a:spcPct val="0"/>
              </a:spcAft>
              <a:buFont typeface="Arial" charset="0"/>
              <a:buChar char="•"/>
            </a:pPr>
            <a:r>
              <a:rPr lang="en-US" altLang="en-US" sz="1800">
                <a:solidFill>
                  <a:prstClr val="black"/>
                </a:solidFill>
              </a:rPr>
              <a:t>Weaver, J.F., Dostalek, J., Motta, B.C., and J.F.W. Purdom, 2000:  Severe thunderstorms on 31 May 1996: A satellite training case. </a:t>
            </a:r>
            <a:r>
              <a:rPr lang="en-US" altLang="en-US" sz="1800" i="1">
                <a:solidFill>
                  <a:prstClr val="black"/>
                </a:solidFill>
              </a:rPr>
              <a:t>Natl. Wea. Dig.</a:t>
            </a:r>
            <a:r>
              <a:rPr lang="en-US" altLang="en-US" sz="1800">
                <a:solidFill>
                  <a:prstClr val="black"/>
                </a:solidFill>
              </a:rPr>
              <a:t>, </a:t>
            </a:r>
            <a:r>
              <a:rPr lang="en-US" altLang="en-US" sz="1800" b="1">
                <a:solidFill>
                  <a:prstClr val="black"/>
                </a:solidFill>
              </a:rPr>
              <a:t>23</a:t>
            </a:r>
            <a:r>
              <a:rPr lang="en-US" altLang="en-US" sz="1800">
                <a:solidFill>
                  <a:prstClr val="black"/>
                </a:solidFill>
              </a:rPr>
              <a:t>, 3-19</a:t>
            </a:r>
            <a:r>
              <a:rPr lang="en-US" altLang="en-US" sz="1800" smtClean="0">
                <a:solidFill>
                  <a:prstClr val="black"/>
                </a:solidFill>
              </a:rPr>
              <a:t>.</a:t>
            </a:r>
          </a:p>
          <a:p>
            <a:pPr marL="741363" lvl="1" indent="-284163" algn="l" fontAlgn="base">
              <a:spcAft>
                <a:spcPct val="0"/>
              </a:spcAft>
              <a:buFont typeface="Arial" charset="0"/>
              <a:buChar char="•"/>
            </a:pPr>
            <a:r>
              <a:rPr lang="en-US" altLang="en-US" sz="1800" smtClean="0">
                <a:solidFill>
                  <a:prstClr val="black"/>
                </a:solidFill>
              </a:rPr>
              <a:t>Weaver, J.F., Knaff, J.A., Bikos, D., Wade, G.S., and J.M. Daniels, 2002:  Satellite Observations of a Severe Supercell Thunderstorm on 24 July 2000 Made during the GOES-11 Science Test. </a:t>
            </a:r>
            <a:r>
              <a:rPr lang="en-US" altLang="en-US" sz="1800" i="1" smtClean="0">
                <a:solidFill>
                  <a:prstClr val="black"/>
                </a:solidFill>
              </a:rPr>
              <a:t>Wea. Forecasting</a:t>
            </a:r>
            <a:r>
              <a:rPr lang="en-US" altLang="en-US" sz="1800" smtClean="0">
                <a:solidFill>
                  <a:prstClr val="black"/>
                </a:solidFill>
              </a:rPr>
              <a:t>, </a:t>
            </a:r>
            <a:r>
              <a:rPr lang="en-US" altLang="en-US" sz="1800" b="1" smtClean="0">
                <a:solidFill>
                  <a:prstClr val="black"/>
                </a:solidFill>
              </a:rPr>
              <a:t>17(1)</a:t>
            </a:r>
            <a:r>
              <a:rPr lang="en-US" altLang="en-US" sz="1800" smtClean="0">
                <a:solidFill>
                  <a:prstClr val="black"/>
                </a:solidFill>
              </a:rPr>
              <a:t>, 124-138.</a:t>
            </a:r>
          </a:p>
          <a:p>
            <a:pPr marL="741363" lvl="1" indent="-284163" algn="l" fontAlgn="base">
              <a:spcAft>
                <a:spcPct val="0"/>
              </a:spcAft>
              <a:buFont typeface="Arial" charset="0"/>
              <a:buChar char="•"/>
            </a:pPr>
            <a:endParaRPr lang="en-US" altLang="en-US" sz="1800">
              <a:solidFill>
                <a:prstClr val="black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algn="l"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4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smtClean="0"/>
              <a:t>Training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mtClean="0">
                <a:solidFill>
                  <a:schemeClr val="tx1"/>
                </a:solidFill>
              </a:rPr>
              <a:t> Additional VISIT training sessions:</a:t>
            </a:r>
          </a:p>
          <a:p>
            <a:pPr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GOES Imagery for Forecasting Severe Weather.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Use of GOES RSO Imagery with other Remote Sensor Data for Diagnosing Severe Weather across the CONUS.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Mesoscale Analysis of Convective Weather Using GOES RSO Imagery.</a:t>
            </a:r>
          </a:p>
          <a:p>
            <a:pPr lvl="1" algn="l" fontAlgn="base">
              <a:spcAft>
                <a:spcPct val="0"/>
              </a:spcAft>
            </a:pPr>
            <a:endParaRPr lang="en-US" altLang="en-US" sz="1800">
              <a:solidFill>
                <a:prstClr val="black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  <a:defRPr/>
            </a:pPr>
            <a:endParaRPr lang="en-US" smtClean="0">
              <a:solidFill>
                <a:schemeClr val="tx1"/>
              </a:solidFill>
            </a:endParaRPr>
          </a:p>
          <a:p>
            <a:pPr algn="l">
              <a:defRPr/>
            </a:pPr>
            <a:endParaRPr lang="en-US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7772400" cy="1066800"/>
          </a:xfrm>
        </p:spPr>
        <p:txBody>
          <a:bodyPr/>
          <a:lstStyle/>
          <a:p>
            <a:r>
              <a:rPr lang="en-US" altLang="en-US" smtClean="0"/>
              <a:t>Blogs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324600" cy="57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4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7772400" cy="1066800"/>
          </a:xfrm>
        </p:spPr>
        <p:txBody>
          <a:bodyPr/>
          <a:lstStyle/>
          <a:p>
            <a:r>
              <a:rPr lang="en-US" altLang="en-US" smtClean="0"/>
              <a:t>Blogs (Youtube video)</a:t>
            </a:r>
          </a:p>
        </p:txBody>
      </p:sp>
      <p:pic>
        <p:nvPicPr>
          <p:cNvPr id="2" name="youtube_21may201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896815"/>
            <a:ext cx="6248400" cy="5464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9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7772400" cy="1066800"/>
          </a:xfrm>
        </p:spPr>
        <p:txBody>
          <a:bodyPr/>
          <a:lstStyle/>
          <a:p>
            <a:r>
              <a:rPr lang="en-US" altLang="en-US" smtClean="0"/>
              <a:t>VISIT Satellite Chat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14400"/>
            <a:ext cx="816927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379</Words>
  <Application>Microsoft Office PowerPoint</Application>
  <PresentationFormat>On-screen Show (4:3)</PresentationFormat>
  <Paragraphs>61</Paragraphs>
  <Slides>11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1-minute Imagery Training Resources available from VISIT / SHyMet</vt:lpstr>
      <vt:lpstr>List of Training Resources</vt:lpstr>
      <vt:lpstr>Training Sessions</vt:lpstr>
      <vt:lpstr>Training Sessions</vt:lpstr>
      <vt:lpstr>Training Sessions</vt:lpstr>
      <vt:lpstr>Training Sessions</vt:lpstr>
      <vt:lpstr>Blogs</vt:lpstr>
      <vt:lpstr>Blogs (Youtube video)</vt:lpstr>
      <vt:lpstr>VISIT Satellite Chat</vt:lpstr>
      <vt:lpstr>Future Training Resources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1-minute Imagery Training Resources available from VISIT / SHyMet</dc:title>
  <dc:creator>Bikos, Dan</dc:creator>
  <cp:lastModifiedBy>Bikos, Dan</cp:lastModifiedBy>
  <cp:revision>15</cp:revision>
  <dcterms:created xsi:type="dcterms:W3CDTF">2015-06-08T15:50:36Z</dcterms:created>
  <dcterms:modified xsi:type="dcterms:W3CDTF">2015-06-09T15:48:55Z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7D6D8294-D4B7-4C54-9E7D-269AC0215220</vt:lpwstr>
  </property>
  <property fmtid="{D5CDD505-2E9C-101B-9397-08002B2CF9AE}" pid="3" name="ArticulatePath">
    <vt:lpwstr>Presentation1</vt:lpwstr>
  </property>
</Properties>
</file>