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7" r:id="rId2"/>
    <p:sldId id="266" r:id="rId3"/>
    <p:sldId id="272" r:id="rId4"/>
    <p:sldId id="257" r:id="rId5"/>
    <p:sldId id="258" r:id="rId6"/>
    <p:sldId id="274" r:id="rId7"/>
    <p:sldId id="277" r:id="rId8"/>
    <p:sldId id="278" r:id="rId9"/>
    <p:sldId id="286" r:id="rId10"/>
    <p:sldId id="279" r:id="rId11"/>
    <p:sldId id="284" r:id="rId12"/>
    <p:sldId id="285" r:id="rId13"/>
    <p:sldId id="260" r:id="rId14"/>
    <p:sldId id="276" r:id="rId15"/>
    <p:sldId id="280" r:id="rId16"/>
    <p:sldId id="288" r:id="rId17"/>
    <p:sldId id="287" r:id="rId18"/>
    <p:sldId id="262" r:id="rId19"/>
    <p:sldId id="275" r:id="rId20"/>
    <p:sldId id="281" r:id="rId21"/>
    <p:sldId id="297" r:id="rId22"/>
    <p:sldId id="298" r:id="rId23"/>
    <p:sldId id="289" r:id="rId24"/>
    <p:sldId id="290" r:id="rId25"/>
    <p:sldId id="299" r:id="rId26"/>
    <p:sldId id="300" r:id="rId27"/>
    <p:sldId id="301" r:id="rId28"/>
    <p:sldId id="29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796C49-15B3-438B-8CBC-38F19953E978}" type="datetimeFigureOut">
              <a:rPr lang="en-US" smtClean="0"/>
              <a:t>5/4/2016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3F5525-ADF1-4C6D-B142-748938D06828}" type="slidenum">
              <a:rPr lang="en-US" smtClean="0"/>
              <a:t>‹#›</a:t>
            </a:fld>
            <a:endParaRPr lang="en-US"/>
          </a:p>
        </p:txBody>
      </p:sp>
    </p:spTree>
    <p:extLst>
      <p:ext uri="{BB962C8B-B14F-4D97-AF65-F5344CB8AC3E}">
        <p14:creationId xmlns:p14="http://schemas.microsoft.com/office/powerpoint/2010/main" val="3904699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asa.gov/"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earth.nasa.gov/" TargetMode="External"/><Relationship Id="rId5" Type="http://schemas.openxmlformats.org/officeDocument/2006/relationships/hyperlink" Target="http://www.noaa.gov/" TargetMode="External"/><Relationship Id="rId4" Type="http://schemas.openxmlformats.org/officeDocument/2006/relationships/hyperlink" Target="http://www.epa.gov/"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B2A5F6-7F55-4556-BA43-2356C5310F15}" type="slidenum">
              <a:rPr lang="en-US" smtClean="0"/>
              <a:t>5</a:t>
            </a:fld>
            <a:endParaRPr lang="en-US"/>
          </a:p>
        </p:txBody>
      </p:sp>
    </p:spTree>
    <p:extLst>
      <p:ext uri="{BB962C8B-B14F-4D97-AF65-F5344CB8AC3E}">
        <p14:creationId xmlns:p14="http://schemas.microsoft.com/office/powerpoint/2010/main" val="1586689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village of </a:t>
            </a:r>
            <a:r>
              <a:rPr lang="en-US" dirty="0" err="1" smtClean="0"/>
              <a:t>Edeytsy</a:t>
            </a:r>
            <a:r>
              <a:rPr lang="en-US" dirty="0" smtClean="0"/>
              <a:t> is on the Lena</a:t>
            </a:r>
            <a:r>
              <a:rPr lang="en-US" baseline="0" dirty="0" smtClean="0"/>
              <a:t> River approximately 50 km north of Yakutsk.</a:t>
            </a:r>
            <a:endParaRPr lang="en-US" dirty="0"/>
          </a:p>
        </p:txBody>
      </p:sp>
      <p:sp>
        <p:nvSpPr>
          <p:cNvPr id="4" name="Slide Number Placeholder 3"/>
          <p:cNvSpPr>
            <a:spLocks noGrp="1"/>
          </p:cNvSpPr>
          <p:nvPr>
            <p:ph type="sldNum" sz="quarter" idx="10"/>
          </p:nvPr>
        </p:nvSpPr>
        <p:spPr/>
        <p:txBody>
          <a:bodyPr/>
          <a:lstStyle/>
          <a:p>
            <a:fld id="{DE9FF17F-8A7F-4A62-85E8-9583E7CEF0C3}" type="slidenum">
              <a:rPr lang="en-US" smtClean="0"/>
              <a:t>11</a:t>
            </a:fld>
            <a:endParaRPr lang="en-US"/>
          </a:p>
        </p:txBody>
      </p:sp>
    </p:spTree>
    <p:extLst>
      <p:ext uri="{BB962C8B-B14F-4D97-AF65-F5344CB8AC3E}">
        <p14:creationId xmlns:p14="http://schemas.microsoft.com/office/powerpoint/2010/main" val="100218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River</a:t>
            </a:r>
            <a:r>
              <a:rPr lang="en-US" baseline="0" dirty="0" smtClean="0"/>
              <a:t>/ice image showing the ice jam and flood inundation on the Lena River in the village of </a:t>
            </a:r>
            <a:r>
              <a:rPr lang="en-US" baseline="0" dirty="0" err="1" smtClean="0"/>
              <a:t>Edeytsy</a:t>
            </a:r>
            <a:r>
              <a:rPr lang="en-US" baseline="0" dirty="0" smtClean="0"/>
              <a:t>. This new monitoring technique was shared with staff from </a:t>
            </a:r>
            <a:r>
              <a:rPr lang="en-US" baseline="0" dirty="0" err="1" smtClean="0"/>
              <a:t>Roshydromet</a:t>
            </a:r>
            <a:r>
              <a:rPr lang="en-US" baseline="0" dirty="0" smtClean="0"/>
              <a:t>, Lena River Basin Water Management Staff, and during the Northern Forum Climate and Water Working Group meeting.</a:t>
            </a:r>
            <a:endParaRPr lang="en-US" dirty="0"/>
          </a:p>
        </p:txBody>
      </p:sp>
      <p:sp>
        <p:nvSpPr>
          <p:cNvPr id="4" name="Slide Number Placeholder 3"/>
          <p:cNvSpPr>
            <a:spLocks noGrp="1"/>
          </p:cNvSpPr>
          <p:nvPr>
            <p:ph type="sldNum" sz="quarter" idx="10"/>
          </p:nvPr>
        </p:nvSpPr>
        <p:spPr/>
        <p:txBody>
          <a:bodyPr/>
          <a:lstStyle/>
          <a:p>
            <a:fld id="{DE9FF17F-8A7F-4A62-85E8-9583E7CEF0C3}" type="slidenum">
              <a:rPr lang="en-US" smtClean="0"/>
              <a:t>12</a:t>
            </a:fld>
            <a:endParaRPr lang="en-US"/>
          </a:p>
        </p:txBody>
      </p:sp>
    </p:spTree>
    <p:extLst>
      <p:ext uri="{BB962C8B-B14F-4D97-AF65-F5344CB8AC3E}">
        <p14:creationId xmlns:p14="http://schemas.microsoft.com/office/powerpoint/2010/main" val="247851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CEDEEE-B751-4B8D-9639-1B04E3AB352B}" type="slidenum">
              <a:rPr lang="en-US" smtClean="0"/>
              <a:pPr>
                <a:defRPr/>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CEDEEE-B751-4B8D-9639-1B04E3AB352B}" type="slidenum">
              <a:rPr lang="en-US" smtClean="0"/>
              <a:pPr>
                <a:defRPr/>
              </a:pPr>
              <a:t>19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IDEA</a:t>
            </a:r>
            <a:r>
              <a:rPr lang="en-US" dirty="0" smtClean="0"/>
              <a:t> (Infusing satellite Data into Environmental air quality Applications) is a </a:t>
            </a:r>
            <a:r>
              <a:rPr lang="en-US" dirty="0" smtClean="0">
                <a:hlinkClick r:id="rId3" tooltip="National Aeronautics and Space Administration"/>
              </a:rPr>
              <a:t>NASA</a:t>
            </a:r>
            <a:r>
              <a:rPr lang="en-US" dirty="0" smtClean="0"/>
              <a:t>- </a:t>
            </a:r>
            <a:r>
              <a:rPr lang="en-US" dirty="0" smtClean="0">
                <a:hlinkClick r:id="rId4" tooltip="United States Environmental Protection Agency"/>
              </a:rPr>
              <a:t>EPA</a:t>
            </a:r>
            <a:r>
              <a:rPr lang="en-US" dirty="0" smtClean="0"/>
              <a:t>-</a:t>
            </a:r>
            <a:r>
              <a:rPr lang="en-US" dirty="0" smtClean="0">
                <a:hlinkClick r:id="rId5" tooltip="National Oceanic and Atmospheric Administration"/>
              </a:rPr>
              <a:t>NOAA</a:t>
            </a:r>
            <a:r>
              <a:rPr lang="en-US" dirty="0" smtClean="0"/>
              <a:t> partnership to improve air quality assessment, management, and prediction by infusing (NASA) satellite measurements into (EPA, NOAA) analyses for public benefit. In the Summer of 2003, researchers form NASA, EPA, NOAA and academics prototyped the fusion, analysis and visualization of </a:t>
            </a:r>
            <a:r>
              <a:rPr lang="en-US" dirty="0" smtClean="0">
                <a:hlinkClick r:id="rId6" tooltip="NASA Earth Science Enterprise"/>
              </a:rPr>
              <a:t>NASA ESE</a:t>
            </a:r>
            <a:r>
              <a:rPr lang="en-US" dirty="0" smtClean="0"/>
              <a:t> and US EPA data as </a:t>
            </a:r>
            <a:r>
              <a:rPr lang="en-US" dirty="0" err="1" smtClean="0"/>
              <a:t>AIRNow</a:t>
            </a:r>
            <a:r>
              <a:rPr lang="en-US" dirty="0" smtClean="0"/>
              <a:t> </a:t>
            </a:r>
            <a:r>
              <a:rPr lang="en-US" dirty="0" err="1" smtClean="0"/>
              <a:t>PM2.5</a:t>
            </a:r>
            <a:r>
              <a:rPr lang="en-US" dirty="0" smtClean="0"/>
              <a:t> Forecast Tools. After a successful demonstration, EPA and NASA transferred IDEA to the Cooperative Institute for Meteorology and Satellite Studies (</a:t>
            </a:r>
            <a:r>
              <a:rPr lang="en-US" dirty="0" err="1" smtClean="0"/>
              <a:t>CIMSS</a:t>
            </a:r>
            <a:r>
              <a:rPr lang="en-US" dirty="0" smtClean="0"/>
              <a:t>), a joint University of Wisconsin (</a:t>
            </a:r>
            <a:r>
              <a:rPr lang="en-US" dirty="0" err="1" smtClean="0"/>
              <a:t>UofW</a:t>
            </a:r>
            <a:r>
              <a:rPr lang="en-US" dirty="0" smtClean="0"/>
              <a:t>)-NASA-NOAA, through the support of EPA and NASA continued to the operation of IDEA until 2007. In 2007 IDEA was transferred to the University of Maryland Baltimore County and eventually to NOAA </a:t>
            </a:r>
            <a:r>
              <a:rPr lang="en-US" dirty="0" err="1" smtClean="0"/>
              <a:t>NESDIS</a:t>
            </a:r>
            <a:r>
              <a:rPr lang="en-US" dirty="0" smtClean="0"/>
              <a:t>. Since 2008, IDEA has been running at NOAA Center of Satellite Applications and Research (STAR) and has been hosted by its web server</a:t>
            </a:r>
            <a:endParaRPr lang="en-US" dirty="0"/>
          </a:p>
        </p:txBody>
      </p:sp>
      <p:sp>
        <p:nvSpPr>
          <p:cNvPr id="4" name="Slide Number Placeholder 3"/>
          <p:cNvSpPr>
            <a:spLocks noGrp="1"/>
          </p:cNvSpPr>
          <p:nvPr>
            <p:ph type="sldNum" sz="quarter" idx="10"/>
          </p:nvPr>
        </p:nvSpPr>
        <p:spPr/>
        <p:txBody>
          <a:bodyPr/>
          <a:lstStyle/>
          <a:p>
            <a:fld id="{9C36A01D-2444-4D94-9CE0-F4A1918D3D61}" type="slidenum">
              <a:rPr lang="en-US" smtClean="0"/>
              <a:t>21</a:t>
            </a:fld>
            <a:endParaRPr lang="en-US"/>
          </a:p>
        </p:txBody>
      </p:sp>
    </p:spTree>
    <p:extLst>
      <p:ext uri="{BB962C8B-B14F-4D97-AF65-F5344CB8AC3E}">
        <p14:creationId xmlns:p14="http://schemas.microsoft.com/office/powerpoint/2010/main" val="3381947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5F58B9-2037-4100-8216-34A44D6D94D0}"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191A7-454C-4047-B505-E49D71960198}" type="slidenum">
              <a:rPr lang="en-US" smtClean="0"/>
              <a:t>‹#›</a:t>
            </a:fld>
            <a:endParaRPr lang="en-US"/>
          </a:p>
        </p:txBody>
      </p:sp>
    </p:spTree>
    <p:extLst>
      <p:ext uri="{BB962C8B-B14F-4D97-AF65-F5344CB8AC3E}">
        <p14:creationId xmlns:p14="http://schemas.microsoft.com/office/powerpoint/2010/main" val="1552086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F58B9-2037-4100-8216-34A44D6D94D0}"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191A7-454C-4047-B505-E49D71960198}" type="slidenum">
              <a:rPr lang="en-US" smtClean="0"/>
              <a:t>‹#›</a:t>
            </a:fld>
            <a:endParaRPr lang="en-US"/>
          </a:p>
        </p:txBody>
      </p:sp>
    </p:spTree>
    <p:extLst>
      <p:ext uri="{BB962C8B-B14F-4D97-AF65-F5344CB8AC3E}">
        <p14:creationId xmlns:p14="http://schemas.microsoft.com/office/powerpoint/2010/main" val="149294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F58B9-2037-4100-8216-34A44D6D94D0}"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191A7-454C-4047-B505-E49D71960198}" type="slidenum">
              <a:rPr lang="en-US" smtClean="0"/>
              <a:t>‹#›</a:t>
            </a:fld>
            <a:endParaRPr lang="en-US"/>
          </a:p>
        </p:txBody>
      </p:sp>
    </p:spTree>
    <p:extLst>
      <p:ext uri="{BB962C8B-B14F-4D97-AF65-F5344CB8AC3E}">
        <p14:creationId xmlns:p14="http://schemas.microsoft.com/office/powerpoint/2010/main" val="400257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7526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172200"/>
            <a:ext cx="2133600" cy="365125"/>
          </a:xfrm>
        </p:spPr>
        <p:txBody>
          <a:bodyPr/>
          <a:lstStyle/>
          <a:p>
            <a:fld id="{085F58B9-2037-4100-8216-34A44D6D94D0}" type="datetimeFigureOut">
              <a:rPr lang="en-US" smtClean="0"/>
              <a:t>5/4/2016</a:t>
            </a:fld>
            <a:endParaRPr lang="en-US"/>
          </a:p>
        </p:txBody>
      </p:sp>
      <p:sp>
        <p:nvSpPr>
          <p:cNvPr id="5" name="Footer Placeholder 4"/>
          <p:cNvSpPr>
            <a:spLocks noGrp="1"/>
          </p:cNvSpPr>
          <p:nvPr>
            <p:ph type="ftr" sz="quarter" idx="11"/>
          </p:nvPr>
        </p:nvSpPr>
        <p:spPr>
          <a:xfrm>
            <a:off x="3048000" y="6248400"/>
            <a:ext cx="2895600" cy="365125"/>
          </a:xfrm>
        </p:spPr>
        <p:txBody>
          <a:bodyPr/>
          <a:lstStyle/>
          <a:p>
            <a:endParaRPr lang="en-US" dirty="0"/>
          </a:p>
        </p:txBody>
      </p:sp>
      <p:sp>
        <p:nvSpPr>
          <p:cNvPr id="6" name="Slide Number Placeholder 5"/>
          <p:cNvSpPr>
            <a:spLocks noGrp="1"/>
          </p:cNvSpPr>
          <p:nvPr>
            <p:ph type="sldNum" sz="quarter" idx="12"/>
          </p:nvPr>
        </p:nvSpPr>
        <p:spPr>
          <a:xfrm>
            <a:off x="6629400" y="6248400"/>
            <a:ext cx="2133600" cy="365125"/>
          </a:xfrm>
        </p:spPr>
        <p:txBody>
          <a:bodyPr/>
          <a:lstStyle/>
          <a:p>
            <a:fld id="{6FD191A7-454C-4047-B505-E49D71960198}" type="slidenum">
              <a:rPr lang="en-US" smtClean="0"/>
              <a:t>‹#›</a:t>
            </a:fld>
            <a:endParaRPr lang="en-US"/>
          </a:p>
        </p:txBody>
      </p:sp>
    </p:spTree>
    <p:extLst>
      <p:ext uri="{BB962C8B-B14F-4D97-AF65-F5344CB8AC3E}">
        <p14:creationId xmlns:p14="http://schemas.microsoft.com/office/powerpoint/2010/main" val="1932034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5F58B9-2037-4100-8216-34A44D6D94D0}"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191A7-454C-4047-B505-E49D71960198}" type="slidenum">
              <a:rPr lang="en-US" smtClean="0"/>
              <a:t>‹#›</a:t>
            </a:fld>
            <a:endParaRPr lang="en-US"/>
          </a:p>
        </p:txBody>
      </p:sp>
    </p:spTree>
    <p:extLst>
      <p:ext uri="{BB962C8B-B14F-4D97-AF65-F5344CB8AC3E}">
        <p14:creationId xmlns:p14="http://schemas.microsoft.com/office/powerpoint/2010/main" val="541813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5F58B9-2037-4100-8216-34A44D6D94D0}"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191A7-454C-4047-B505-E49D71960198}" type="slidenum">
              <a:rPr lang="en-US" smtClean="0"/>
              <a:t>‹#›</a:t>
            </a:fld>
            <a:endParaRPr lang="en-US"/>
          </a:p>
        </p:txBody>
      </p:sp>
    </p:spTree>
    <p:extLst>
      <p:ext uri="{BB962C8B-B14F-4D97-AF65-F5344CB8AC3E}">
        <p14:creationId xmlns:p14="http://schemas.microsoft.com/office/powerpoint/2010/main" val="513198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5F58B9-2037-4100-8216-34A44D6D94D0}" type="datetimeFigureOut">
              <a:rPr lang="en-US" smtClean="0"/>
              <a:t>5/4/2016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D191A7-454C-4047-B505-E49D71960198}" type="slidenum">
              <a:rPr lang="en-US" smtClean="0"/>
              <a:t>‹#›</a:t>
            </a:fld>
            <a:endParaRPr lang="en-US"/>
          </a:p>
        </p:txBody>
      </p:sp>
    </p:spTree>
    <p:extLst>
      <p:ext uri="{BB962C8B-B14F-4D97-AF65-F5344CB8AC3E}">
        <p14:creationId xmlns:p14="http://schemas.microsoft.com/office/powerpoint/2010/main" val="61605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5F58B9-2037-4100-8216-34A44D6D94D0}" type="datetimeFigureOut">
              <a:rPr lang="en-US" smtClean="0"/>
              <a:t>5/4/2016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D191A7-454C-4047-B505-E49D71960198}" type="slidenum">
              <a:rPr lang="en-US" smtClean="0"/>
              <a:t>‹#›</a:t>
            </a:fld>
            <a:endParaRPr lang="en-US"/>
          </a:p>
        </p:txBody>
      </p:sp>
    </p:spTree>
    <p:extLst>
      <p:ext uri="{BB962C8B-B14F-4D97-AF65-F5344CB8AC3E}">
        <p14:creationId xmlns:p14="http://schemas.microsoft.com/office/powerpoint/2010/main" val="3347142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F58B9-2037-4100-8216-34A44D6D94D0}" type="datetimeFigureOut">
              <a:rPr lang="en-US" smtClean="0"/>
              <a:t>5/4/2016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D191A7-454C-4047-B505-E49D71960198}" type="slidenum">
              <a:rPr lang="en-US" smtClean="0"/>
              <a:t>‹#›</a:t>
            </a:fld>
            <a:endParaRPr lang="en-US"/>
          </a:p>
        </p:txBody>
      </p:sp>
    </p:spTree>
    <p:extLst>
      <p:ext uri="{BB962C8B-B14F-4D97-AF65-F5344CB8AC3E}">
        <p14:creationId xmlns:p14="http://schemas.microsoft.com/office/powerpoint/2010/main" val="261803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F58B9-2037-4100-8216-34A44D6D94D0}"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191A7-454C-4047-B505-E49D71960198}" type="slidenum">
              <a:rPr lang="en-US" smtClean="0"/>
              <a:t>‹#›</a:t>
            </a:fld>
            <a:endParaRPr lang="en-US"/>
          </a:p>
        </p:txBody>
      </p:sp>
    </p:spTree>
    <p:extLst>
      <p:ext uri="{BB962C8B-B14F-4D97-AF65-F5344CB8AC3E}">
        <p14:creationId xmlns:p14="http://schemas.microsoft.com/office/powerpoint/2010/main" val="233633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F58B9-2037-4100-8216-34A44D6D94D0}"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191A7-454C-4047-B505-E49D71960198}" type="slidenum">
              <a:rPr lang="en-US" smtClean="0"/>
              <a:t>‹#›</a:t>
            </a:fld>
            <a:endParaRPr lang="en-US"/>
          </a:p>
        </p:txBody>
      </p:sp>
    </p:spTree>
    <p:extLst>
      <p:ext uri="{BB962C8B-B14F-4D97-AF65-F5344CB8AC3E}">
        <p14:creationId xmlns:p14="http://schemas.microsoft.com/office/powerpoint/2010/main" val="379495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6350" y="6567488"/>
            <a:ext cx="9137650" cy="2714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588" y="0"/>
            <a:ext cx="9145588" cy="1676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F58B9-2037-4100-8216-34A44D6D94D0}" type="datetimeFigureOut">
              <a:rPr lang="en-US" smtClean="0"/>
              <a:t>5/4/2016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191A7-454C-4047-B505-E49D71960198}" type="slidenum">
              <a:rPr lang="en-US" smtClean="0"/>
              <a:t>‹#›</a:t>
            </a:fld>
            <a:endParaRPr lang="en-US"/>
          </a:p>
        </p:txBody>
      </p:sp>
      <p:pic>
        <p:nvPicPr>
          <p:cNvPr id="7" name="Picture 8" descr="luxtonEarth_FullPage.png"/>
          <p:cNvPicPr>
            <a:picLocks noChangeAspect="1"/>
          </p:cNvPicPr>
          <p:nvPr userDrawn="1"/>
        </p:nvPicPr>
        <p:blipFill>
          <a:blip r:embed="rId13"/>
          <a:srcRect/>
          <a:stretch>
            <a:fillRect/>
          </a:stretch>
        </p:blipFill>
        <p:spPr bwMode="auto">
          <a:xfrm>
            <a:off x="0" y="6350"/>
            <a:ext cx="9144000" cy="6858000"/>
          </a:xfrm>
          <a:prstGeom prst="rect">
            <a:avLst/>
          </a:prstGeom>
          <a:noFill/>
          <a:ln w="9525">
            <a:noFill/>
            <a:miter lim="800000"/>
            <a:headEnd/>
            <a:tailEnd/>
          </a:ln>
        </p:spPr>
      </p:pic>
      <p:sp>
        <p:nvSpPr>
          <p:cNvPr id="8" name="Rectangle 5"/>
          <p:cNvSpPr txBox="1">
            <a:spLocks noChangeArrowheads="1"/>
          </p:cNvSpPr>
          <p:nvPr userDrawn="1"/>
        </p:nvSpPr>
        <p:spPr bwMode="auto">
          <a:xfrm>
            <a:off x="7748" y="6548438"/>
            <a:ext cx="9136252" cy="304800"/>
          </a:xfrm>
          <a:prstGeom prst="rect">
            <a:avLst/>
          </a:prstGeom>
          <a:noFill/>
          <a:ln w="9525">
            <a:noFill/>
            <a:miter lim="800000"/>
            <a:headEnd/>
            <a:tailEnd/>
          </a:ln>
        </p:spPr>
        <p:txBody>
          <a:bodyPr vert="horz" wrap="square" lIns="640080" tIns="45720" rIns="91440" bIns="45720" numCol="1" anchor="t" anchorCtr="0" compatLnSpc="1">
            <a:prstTxWarp prst="textNoShape">
              <a:avLst/>
            </a:prstTxWarp>
          </a:bodyPr>
          <a:lstStyle>
            <a:defPPr>
              <a:defRPr lang="en-US"/>
            </a:defPPr>
            <a:lvl1pPr marL="0" algn="l" defTabSz="914400" rtl="0" eaLnBrk="1" latinLnBrk="0" hangingPunct="1">
              <a:defRPr sz="1200" b="1" kern="1200" dirty="0" smtClean="0">
                <a:solidFill>
                  <a:srgbClr val="FFFFCC"/>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Joint Polar Satellite System </a:t>
            </a:r>
            <a:r>
              <a:rPr lang="en-US" dirty="0" smtClean="0"/>
              <a:t>	</a:t>
            </a:r>
            <a:r>
              <a:rPr lang="en-US" dirty="0" smtClean="0"/>
              <a:t>	Bill Sjoberg Global Science &amp; Technology </a:t>
            </a:r>
            <a:r>
              <a:rPr lang="en-US" dirty="0" smtClean="0"/>
              <a:t>(GST)</a:t>
            </a:r>
            <a:r>
              <a:rPr lang="en-US" baseline="0" dirty="0" smtClean="0"/>
              <a:t> Inc.  </a:t>
            </a:r>
            <a:r>
              <a:rPr lang="en-US" dirty="0" smtClean="0"/>
              <a:t>Contractor</a:t>
            </a:r>
            <a:endParaRPr lang="en-US" dirty="0"/>
          </a:p>
        </p:txBody>
      </p:sp>
      <p:pic>
        <p:nvPicPr>
          <p:cNvPr id="9" name="Picture 4" descr="http://t0.gstatic.com/images?q=tbn:ANd9GcTMmjdLpi7nHYcJTAzX2n0ktQHWHXJBW91CAWEkcMcBy7wbaDn1eg"/>
          <p:cNvPicPr>
            <a:picLocks noChangeAspect="1" noChangeArrowheads="1"/>
          </p:cNvPicPr>
          <p:nvPr userDrawn="1"/>
        </p:nvPicPr>
        <p:blipFill>
          <a:blip r:embed="rId14"/>
          <a:srcRect/>
          <a:stretch>
            <a:fillRect/>
          </a:stretch>
        </p:blipFill>
        <p:spPr bwMode="auto">
          <a:xfrm>
            <a:off x="276225" y="6575425"/>
            <a:ext cx="301625" cy="263525"/>
          </a:xfrm>
          <a:prstGeom prst="rect">
            <a:avLst/>
          </a:prstGeom>
          <a:noFill/>
          <a:ln w="9525">
            <a:noFill/>
            <a:miter lim="800000"/>
            <a:headEnd/>
            <a:tailEnd/>
          </a:ln>
        </p:spPr>
      </p:pic>
      <p:pic>
        <p:nvPicPr>
          <p:cNvPr id="10" name="Picture 13"/>
          <p:cNvPicPr>
            <a:picLocks noChangeAspect="1" noChangeArrowheads="1"/>
          </p:cNvPicPr>
          <p:nvPr userDrawn="1"/>
        </p:nvPicPr>
        <p:blipFill>
          <a:blip r:embed="rId15"/>
          <a:srcRect/>
          <a:stretch>
            <a:fillRect/>
          </a:stretch>
        </p:blipFill>
        <p:spPr bwMode="auto">
          <a:xfrm>
            <a:off x="6350" y="6567488"/>
            <a:ext cx="279400" cy="279400"/>
          </a:xfrm>
          <a:prstGeom prst="rect">
            <a:avLst/>
          </a:prstGeom>
          <a:noFill/>
          <a:ln w="9525">
            <a:noFill/>
            <a:miter lim="800000"/>
            <a:headEnd/>
            <a:tailEnd/>
          </a:ln>
        </p:spPr>
      </p:pic>
    </p:spTree>
    <p:extLst>
      <p:ext uri="{BB962C8B-B14F-4D97-AF65-F5344CB8AC3E}">
        <p14:creationId xmlns:p14="http://schemas.microsoft.com/office/powerpoint/2010/main" val="4292905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www.star.nesdis.noaa.gov/smcd/spb/aq/expr/expr2/"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2743200"/>
          </a:xfrm>
        </p:spPr>
        <p:txBody>
          <a:bodyPr>
            <a:normAutofit fontScale="92500" lnSpcReduction="20000"/>
          </a:bodyPr>
          <a:lstStyle/>
          <a:p>
            <a:pPr marL="0" indent="0" algn="ctr">
              <a:buNone/>
            </a:pPr>
            <a:r>
              <a:rPr lang="en-US" b="1" dirty="0" smtClean="0"/>
              <a:t>Status of New Products Being Evaluated in the JPSS Proving Ground and Risk Reduction Program</a:t>
            </a:r>
          </a:p>
          <a:p>
            <a:pPr marL="0" indent="0" algn="ctr">
              <a:buNone/>
            </a:pPr>
            <a:r>
              <a:rPr lang="en-US" b="1" dirty="0"/>
              <a:t/>
            </a:r>
            <a:br>
              <a:rPr lang="en-US" b="1" dirty="0"/>
            </a:br>
            <a:r>
              <a:rPr lang="en-US" b="1" dirty="0" smtClean="0"/>
              <a:t>Proving Ground and User Readiness Meeting</a:t>
            </a:r>
            <a:r>
              <a:rPr lang="en-US" b="1" dirty="0"/>
              <a:t/>
            </a:r>
            <a:br>
              <a:rPr lang="en-US" b="1" dirty="0"/>
            </a:br>
            <a:r>
              <a:rPr lang="en-US" b="1" dirty="0"/>
              <a:t/>
            </a:r>
            <a:br>
              <a:rPr lang="en-US" b="1" dirty="0"/>
            </a:br>
            <a:r>
              <a:rPr lang="en-US" b="1" dirty="0"/>
              <a:t/>
            </a:r>
            <a:br>
              <a:rPr lang="en-US" b="1" dirty="0"/>
            </a:br>
            <a:r>
              <a:rPr lang="en-US" b="1" dirty="0" smtClean="0">
                <a:solidFill>
                  <a:srgbClr val="0033CC"/>
                </a:solidFill>
              </a:rPr>
              <a:t>10 May 2016</a:t>
            </a:r>
            <a:endParaRPr lang="en-US" dirty="0"/>
          </a:p>
        </p:txBody>
      </p:sp>
    </p:spTree>
    <p:extLst>
      <p:ext uri="{BB962C8B-B14F-4D97-AF65-F5344CB8AC3E}">
        <p14:creationId xmlns:p14="http://schemas.microsoft.com/office/powerpoint/2010/main" val="2185726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8229600" cy="1143000"/>
          </a:xfrm>
        </p:spPr>
        <p:txBody>
          <a:bodyPr/>
          <a:lstStyle/>
          <a:p>
            <a:r>
              <a:rPr lang="en-US" dirty="0" smtClean="0">
                <a:solidFill>
                  <a:schemeClr val="bg1"/>
                </a:solidFill>
              </a:rPr>
              <a:t>Missouri River Ice Product</a:t>
            </a:r>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534400" cy="485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5448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904" t="15140" r="10388" b="5720"/>
          <a:stretch/>
        </p:blipFill>
        <p:spPr bwMode="auto">
          <a:xfrm>
            <a:off x="0" y="4038600"/>
            <a:ext cx="9144000" cy="2588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980373" y="5562600"/>
            <a:ext cx="533400" cy="3810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64097" y="5574268"/>
            <a:ext cx="916276" cy="369332"/>
          </a:xfrm>
          <a:prstGeom prst="rect">
            <a:avLst/>
          </a:prstGeom>
          <a:noFill/>
        </p:spPr>
        <p:txBody>
          <a:bodyPr wrap="none" rtlCol="0">
            <a:spAutoFit/>
          </a:bodyPr>
          <a:lstStyle/>
          <a:p>
            <a:r>
              <a:rPr lang="en-US" b="1" dirty="0" smtClean="0"/>
              <a:t>Yakutsk</a:t>
            </a:r>
            <a:endParaRPr lang="en-US" b="1" dirty="0"/>
          </a:p>
        </p:txBody>
      </p:sp>
      <p:sp>
        <p:nvSpPr>
          <p:cNvPr id="7" name="Oval 6"/>
          <p:cNvSpPr/>
          <p:nvPr/>
        </p:nvSpPr>
        <p:spPr>
          <a:xfrm>
            <a:off x="4980373" y="5071459"/>
            <a:ext cx="533400" cy="3810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64097" y="4919059"/>
            <a:ext cx="917431" cy="646331"/>
          </a:xfrm>
          <a:prstGeom prst="rect">
            <a:avLst/>
          </a:prstGeom>
          <a:noFill/>
        </p:spPr>
        <p:txBody>
          <a:bodyPr wrap="none" rtlCol="0">
            <a:spAutoFit/>
          </a:bodyPr>
          <a:lstStyle/>
          <a:p>
            <a:pPr algn="ctr"/>
            <a:r>
              <a:rPr lang="en-US" b="1" dirty="0" err="1" smtClean="0"/>
              <a:t>Edeytsy</a:t>
            </a:r>
            <a:endParaRPr lang="en-US" b="1" dirty="0" smtClean="0"/>
          </a:p>
          <a:p>
            <a:pPr algn="ctr"/>
            <a:r>
              <a:rPr lang="en-US" b="1" dirty="0" smtClean="0"/>
              <a:t>Village</a:t>
            </a:r>
            <a:endParaRPr lang="en-US" b="1" dirty="0"/>
          </a:p>
        </p:txBody>
      </p:sp>
      <p:pic>
        <p:nvPicPr>
          <p:cNvPr id="9" name="Picture 2" descr="http://www.mapsofworld.com/russia/maps/russia-ma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6400"/>
            <a:ext cx="9144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6096000" y="2944855"/>
            <a:ext cx="533400" cy="25554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553200" y="2887460"/>
            <a:ext cx="916276" cy="369332"/>
          </a:xfrm>
          <a:prstGeom prst="rect">
            <a:avLst/>
          </a:prstGeom>
          <a:noFill/>
        </p:spPr>
        <p:txBody>
          <a:bodyPr wrap="none" rtlCol="0">
            <a:spAutoFit/>
          </a:bodyPr>
          <a:lstStyle/>
          <a:p>
            <a:r>
              <a:rPr lang="en-US" b="1" dirty="0" smtClean="0"/>
              <a:t>Yakutsk</a:t>
            </a:r>
            <a:endParaRPr lang="en-US" b="1" dirty="0"/>
          </a:p>
        </p:txBody>
      </p:sp>
    </p:spTree>
    <p:extLst>
      <p:ext uri="{BB962C8B-B14F-4D97-AF65-F5344CB8AC3E}">
        <p14:creationId xmlns:p14="http://schemas.microsoft.com/office/powerpoint/2010/main" val="3704340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 name="image44.jpg"/>
          <p:cNvPicPr>
            <a:picLocks noChangeAspect="1"/>
          </p:cNvPicPr>
          <p:nvPr/>
        </p:nvPicPr>
        <p:blipFill>
          <a:blip r:embed="rId3">
            <a:extLst/>
          </a:blip>
          <a:stretch>
            <a:fillRect/>
          </a:stretch>
        </p:blipFill>
        <p:spPr>
          <a:xfrm>
            <a:off x="10999519" y="31521182"/>
            <a:ext cx="1059481" cy="997734"/>
          </a:xfrm>
          <a:prstGeom prst="rect">
            <a:avLst/>
          </a:prstGeom>
          <a:ln w="12700">
            <a:miter lim="400000"/>
          </a:ln>
        </p:spPr>
      </p:pic>
      <p:pic>
        <p:nvPicPr>
          <p:cNvPr id="372" name="image43.png"/>
          <p:cNvPicPr>
            <a:picLocks noChangeAspect="1"/>
          </p:cNvPicPr>
          <p:nvPr/>
        </p:nvPicPr>
        <p:blipFill>
          <a:blip r:embed="rId4">
            <a:extLst/>
          </a:blip>
          <a:stretch>
            <a:fillRect/>
          </a:stretch>
        </p:blipFill>
        <p:spPr>
          <a:xfrm>
            <a:off x="7086600" y="152400"/>
            <a:ext cx="1828800" cy="914400"/>
          </a:xfrm>
          <a:prstGeom prst="rect">
            <a:avLst/>
          </a:prstGeom>
          <a:ln w="12700">
            <a:miter lim="400000"/>
          </a:ln>
        </p:spPr>
      </p:pic>
      <p:pic>
        <p:nvPicPr>
          <p:cNvPr id="373" name="image53.png"/>
          <p:cNvPicPr>
            <a:picLocks noChangeAspect="1"/>
          </p:cNvPicPr>
          <p:nvPr/>
        </p:nvPicPr>
        <p:blipFill>
          <a:blip r:embed="rId5">
            <a:extLst/>
          </a:blip>
          <a:stretch>
            <a:fillRect/>
          </a:stretch>
        </p:blipFill>
        <p:spPr>
          <a:xfrm>
            <a:off x="2057400" y="0"/>
            <a:ext cx="5029200" cy="6858000"/>
          </a:xfrm>
          <a:prstGeom prst="rect">
            <a:avLst/>
          </a:prstGeom>
          <a:ln w="12700">
            <a:miter lim="400000"/>
          </a:ln>
        </p:spPr>
      </p:pic>
      <p:pic>
        <p:nvPicPr>
          <p:cNvPr id="374" name="image54.png"/>
          <p:cNvPicPr>
            <a:picLocks noChangeAspect="1"/>
          </p:cNvPicPr>
          <p:nvPr/>
        </p:nvPicPr>
        <p:blipFill>
          <a:blip r:embed="rId6">
            <a:extLst/>
          </a:blip>
          <a:srcRect l="6018" t="13635" r="9731" b="9095"/>
          <a:stretch>
            <a:fillRect/>
          </a:stretch>
        </p:blipFill>
        <p:spPr>
          <a:xfrm>
            <a:off x="152399" y="1711720"/>
            <a:ext cx="3953156" cy="3200402"/>
          </a:xfrm>
          <a:prstGeom prst="rect">
            <a:avLst/>
          </a:prstGeom>
          <a:ln w="22225">
            <a:solidFill>
              <a:srgbClr val="0F253F"/>
            </a:solidFill>
          </a:ln>
          <a:effectLst>
            <a:outerShdw blurRad="190500" dist="38100" dir="2700000" rotWithShape="0">
              <a:srgbClr val="000000">
                <a:alpha val="40000"/>
              </a:srgbClr>
            </a:outerShdw>
          </a:effectLst>
        </p:spPr>
      </p:pic>
      <p:sp>
        <p:nvSpPr>
          <p:cNvPr id="375" name="Shape 375"/>
          <p:cNvSpPr/>
          <p:nvPr/>
        </p:nvSpPr>
        <p:spPr>
          <a:xfrm flipV="1">
            <a:off x="1981200" y="3047998"/>
            <a:ext cx="76200" cy="45721"/>
          </a:xfrm>
          <a:prstGeom prst="ellipse">
            <a:avLst/>
          </a:prstGeom>
          <a:solidFill>
            <a:srgbClr val="000000"/>
          </a:solidFill>
          <a:ln w="25400">
            <a:solidFill>
              <a:srgbClr val="000000"/>
            </a:solidFill>
          </a:ln>
        </p:spPr>
        <p:txBody>
          <a:bodyPr lIns="45719" rIns="45719" anchor="ctr"/>
          <a:lstStyle/>
          <a:p>
            <a:pPr algn="ctr">
              <a:defRPr>
                <a:solidFill>
                  <a:srgbClr val="FFFFFF"/>
                </a:solidFill>
              </a:defRPr>
            </a:pPr>
            <a:endParaRPr/>
          </a:p>
        </p:txBody>
      </p:sp>
      <p:sp>
        <p:nvSpPr>
          <p:cNvPr id="376" name="Shape 376"/>
          <p:cNvSpPr/>
          <p:nvPr/>
        </p:nvSpPr>
        <p:spPr>
          <a:xfrm>
            <a:off x="1106839" y="2863332"/>
            <a:ext cx="931364" cy="358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vl1pPr>
          </a:lstStyle>
          <a:p>
            <a:r>
              <a:t>Edeytsy</a:t>
            </a:r>
          </a:p>
        </p:txBody>
      </p:sp>
      <p:sp>
        <p:nvSpPr>
          <p:cNvPr id="377" name="Shape 377"/>
          <p:cNvSpPr/>
          <p:nvPr/>
        </p:nvSpPr>
        <p:spPr>
          <a:xfrm>
            <a:off x="5486400" y="4114800"/>
            <a:ext cx="838200" cy="838200"/>
          </a:xfrm>
          <a:prstGeom prst="rect">
            <a:avLst/>
          </a:prstGeom>
          <a:solidFill>
            <a:schemeClr val="accent1">
              <a:alpha val="45000"/>
            </a:schemeClr>
          </a:solidFill>
          <a:ln w="25400">
            <a:solidFill>
              <a:srgbClr val="000000"/>
            </a:solidFill>
          </a:ln>
        </p:spPr>
        <p:txBody>
          <a:bodyPr lIns="45719" rIns="45719" anchor="ctr"/>
          <a:lstStyle/>
          <a:p>
            <a:pPr algn="ctr">
              <a:defRPr>
                <a:solidFill>
                  <a:srgbClr val="FFFFFF"/>
                </a:solidFill>
              </a:defRPr>
            </a:pPr>
            <a:endParaRPr/>
          </a:p>
        </p:txBody>
      </p:sp>
      <p:sp>
        <p:nvSpPr>
          <p:cNvPr id="378" name="Shape 378"/>
          <p:cNvSpPr/>
          <p:nvPr/>
        </p:nvSpPr>
        <p:spPr>
          <a:xfrm>
            <a:off x="4114800" y="1711720"/>
            <a:ext cx="1371601" cy="2403080"/>
          </a:xfrm>
          <a:prstGeom prst="line">
            <a:avLst/>
          </a:prstGeom>
          <a:ln w="15875">
            <a:solidFill>
              <a:srgbClr val="000000"/>
            </a:solidFill>
          </a:ln>
        </p:spPr>
        <p:txBody>
          <a:bodyPr lIns="45719" rIns="45719"/>
          <a:lstStyle/>
          <a:p>
            <a:endParaRPr/>
          </a:p>
        </p:txBody>
      </p:sp>
      <p:sp>
        <p:nvSpPr>
          <p:cNvPr id="379" name="Shape 379"/>
          <p:cNvSpPr/>
          <p:nvPr/>
        </p:nvSpPr>
        <p:spPr>
          <a:xfrm flipH="1" flipV="1">
            <a:off x="4098235" y="4920403"/>
            <a:ext cx="1378919" cy="32597"/>
          </a:xfrm>
          <a:prstGeom prst="line">
            <a:avLst/>
          </a:prstGeom>
          <a:ln w="15875">
            <a:solidFill>
              <a:srgbClr val="000000"/>
            </a:solidFill>
          </a:ln>
        </p:spPr>
        <p:txBody>
          <a:bodyPr lIns="45719" rIns="45719"/>
          <a:lstStyle/>
          <a:p>
            <a:endParaRPr/>
          </a:p>
        </p:txBody>
      </p:sp>
      <p:sp>
        <p:nvSpPr>
          <p:cNvPr id="380" name="Shape 380"/>
          <p:cNvSpPr/>
          <p:nvPr/>
        </p:nvSpPr>
        <p:spPr>
          <a:xfrm>
            <a:off x="7027715" y="2666999"/>
            <a:ext cx="1988584" cy="485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700"/>
            </a:pPr>
            <a:r>
              <a:rPr dirty="0"/>
              <a:t>17 </a:t>
            </a:r>
            <a:r>
              <a:rPr dirty="0" err="1"/>
              <a:t>Mая</a:t>
            </a:r>
            <a:r>
              <a:rPr dirty="0"/>
              <a:t> 2013</a:t>
            </a:r>
          </a:p>
        </p:txBody>
      </p:sp>
      <p:sp>
        <p:nvSpPr>
          <p:cNvPr id="2" name="TextBox 1"/>
          <p:cNvSpPr txBox="1"/>
          <p:nvPr/>
        </p:nvSpPr>
        <p:spPr>
          <a:xfrm rot="20453696">
            <a:off x="3992674" y="5503291"/>
            <a:ext cx="1158651" cy="369332"/>
          </a:xfrm>
          <a:prstGeom prst="rect">
            <a:avLst/>
          </a:prstGeom>
          <a:noFill/>
        </p:spPr>
        <p:txBody>
          <a:bodyPr wrap="none" rtlCol="0">
            <a:spAutoFit/>
          </a:bodyPr>
          <a:lstStyle/>
          <a:p>
            <a:r>
              <a:rPr lang="en-US" dirty="0" smtClean="0"/>
              <a:t>Lena River</a:t>
            </a:r>
            <a:endParaRPr lang="en-US" dirty="0"/>
          </a:p>
        </p:txBody>
      </p:sp>
      <p:cxnSp>
        <p:nvCxnSpPr>
          <p:cNvPr id="4" name="Straight Arrow Connector 3"/>
          <p:cNvCxnSpPr/>
          <p:nvPr/>
        </p:nvCxnSpPr>
        <p:spPr>
          <a:xfrm flipH="1">
            <a:off x="2362200" y="2340234"/>
            <a:ext cx="457200" cy="3487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87869" y="2145268"/>
            <a:ext cx="857927" cy="369332"/>
          </a:xfrm>
          <a:prstGeom prst="rect">
            <a:avLst/>
          </a:prstGeom>
          <a:noFill/>
        </p:spPr>
        <p:txBody>
          <a:bodyPr wrap="none" rtlCol="0">
            <a:spAutoFit/>
          </a:bodyPr>
          <a:lstStyle/>
          <a:p>
            <a:r>
              <a:rPr lang="en-US" dirty="0" smtClean="0"/>
              <a:t>Ice jam</a:t>
            </a:r>
            <a:endParaRPr lang="en-US" dirty="0"/>
          </a:p>
        </p:txBody>
      </p:sp>
    </p:spTree>
    <p:extLst>
      <p:ext uri="{BB962C8B-B14F-4D97-AF65-F5344CB8AC3E}">
        <p14:creationId xmlns:p14="http://schemas.microsoft.com/office/powerpoint/2010/main" val="404422909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8229600" cy="1143000"/>
          </a:xfrm>
        </p:spPr>
        <p:txBody>
          <a:bodyPr>
            <a:normAutofit/>
          </a:bodyPr>
          <a:lstStyle/>
          <a:p>
            <a:r>
              <a:rPr lang="en-US" sz="3600" dirty="0" smtClean="0">
                <a:solidFill>
                  <a:schemeClr val="bg1"/>
                </a:solidFill>
                <a:latin typeface="Helvetica" panose="020B0604020202020204" pitchFamily="34" charset="0"/>
                <a:cs typeface="Helvetica" panose="020B0604020202020204" pitchFamily="34" charset="0"/>
              </a:rPr>
              <a:t>Fire and Smoke Initiative</a:t>
            </a:r>
            <a:endParaRPr lang="en-US" sz="3600" dirty="0">
              <a:solidFill>
                <a:schemeClr val="bg1"/>
              </a:solidFill>
              <a:latin typeface="Helvetica" panose="020B0604020202020204" pitchFamily="34" charset="0"/>
              <a:cs typeface="Helvetica" panose="020B0604020202020204" pitchFamily="34" charset="0"/>
            </a:endParaRPr>
          </a:p>
        </p:txBody>
      </p:sp>
      <p:sp>
        <p:nvSpPr>
          <p:cNvPr id="4" name="Date Placeholder 3"/>
          <p:cNvSpPr>
            <a:spLocks noGrp="1"/>
          </p:cNvSpPr>
          <p:nvPr>
            <p:ph type="dt" sz="half" idx="10"/>
          </p:nvPr>
        </p:nvSpPr>
        <p:spPr/>
        <p:txBody>
          <a:bodyPr/>
          <a:lstStyle/>
          <a:p>
            <a:fld id="{06007E66-5820-4707-B262-3ADFD6320DCF}" type="datetime1">
              <a:rPr lang="en-US" smtClean="0"/>
              <a:t>5/4/2016</a:t>
            </a:fld>
            <a:endParaRPr lang="en-US"/>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16E6E9C7-2A73-4017-91F1-2C5354F255A2}" type="slidenum">
              <a:rPr lang="en-US" smtClean="0"/>
              <a:t>13</a:t>
            </a:fld>
            <a:endParaRPr lang="en-US"/>
          </a:p>
        </p:txBody>
      </p:sp>
      <p:sp>
        <p:nvSpPr>
          <p:cNvPr id="3" name="Content Placeholder 2"/>
          <p:cNvSpPr>
            <a:spLocks noGrp="1"/>
          </p:cNvSpPr>
          <p:nvPr>
            <p:ph idx="1"/>
          </p:nvPr>
        </p:nvSpPr>
        <p:spPr>
          <a:xfrm>
            <a:off x="576532" y="1617450"/>
            <a:ext cx="8229600" cy="5029200"/>
          </a:xfrm>
        </p:spPr>
        <p:txBody>
          <a:bodyPr/>
          <a:lstStyle/>
          <a:p>
            <a:pPr>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Initiative began in May 2014</a:t>
            </a:r>
          </a:p>
          <a:p>
            <a:pPr>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Initiative Objectives were established </a:t>
            </a:r>
          </a:p>
          <a:p>
            <a:pPr lvl="1">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Evaluate </a:t>
            </a:r>
            <a:r>
              <a:rPr lang="en-US" sz="1600" dirty="0">
                <a:latin typeface="Times New Roman" panose="02020603050405020304" pitchFamily="18" charset="0"/>
                <a:cs typeface="Times New Roman" panose="02020603050405020304" pitchFamily="18" charset="0"/>
              </a:rPr>
              <a:t>the current use of geostationary and polar orbiting satellite capabilities in support of Fire and Smoke </a:t>
            </a:r>
            <a:r>
              <a:rPr lang="en-US" sz="1600" dirty="0" smtClean="0">
                <a:latin typeface="Times New Roman" panose="02020603050405020304" pitchFamily="18" charset="0"/>
                <a:cs typeface="Times New Roman" panose="02020603050405020304" pitchFamily="18" charset="0"/>
              </a:rPr>
              <a:t>mission</a:t>
            </a:r>
          </a:p>
          <a:p>
            <a:pPr lvl="1">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Identify </a:t>
            </a:r>
            <a:r>
              <a:rPr lang="en-US" sz="1600" dirty="0">
                <a:latin typeface="Times New Roman" panose="02020603050405020304" pitchFamily="18" charset="0"/>
                <a:cs typeface="Times New Roman" panose="02020603050405020304" pitchFamily="18" charset="0"/>
              </a:rPr>
              <a:t>current SNPP/JPSS and new GOES-R data and capabilities with the potential to improve support to this </a:t>
            </a:r>
            <a:r>
              <a:rPr lang="en-US" sz="1600" dirty="0" smtClean="0">
                <a:latin typeface="Times New Roman" panose="02020603050405020304" pitchFamily="18" charset="0"/>
                <a:cs typeface="Times New Roman" panose="02020603050405020304" pitchFamily="18" charset="0"/>
              </a:rPr>
              <a:t>mission</a:t>
            </a:r>
          </a:p>
          <a:p>
            <a:pPr lvl="1">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Establish </a:t>
            </a:r>
            <a:r>
              <a:rPr lang="en-US" sz="1600" dirty="0">
                <a:latin typeface="Times New Roman" panose="02020603050405020304" pitchFamily="18" charset="0"/>
                <a:cs typeface="Times New Roman" panose="02020603050405020304" pitchFamily="18" charset="0"/>
              </a:rPr>
              <a:t>methodologies and procedures for the operational demonstrations of these capabilities </a:t>
            </a:r>
            <a:endParaRPr lang="en-US" sz="1600" dirty="0" smtClean="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Identify </a:t>
            </a:r>
            <a:r>
              <a:rPr lang="en-US" sz="1600" dirty="0">
                <a:latin typeface="Times New Roman" panose="02020603050405020304" pitchFamily="18" charset="0"/>
                <a:cs typeface="Times New Roman" panose="02020603050405020304" pitchFamily="18" charset="0"/>
              </a:rPr>
              <a:t>the satellite capabilities whose operational impacts are sufficient to warrant transition from research to </a:t>
            </a:r>
            <a:r>
              <a:rPr lang="en-US" sz="1600" dirty="0" smtClean="0">
                <a:latin typeface="Times New Roman" panose="02020603050405020304" pitchFamily="18" charset="0"/>
                <a:cs typeface="Times New Roman" panose="02020603050405020304" pitchFamily="18" charset="0"/>
              </a:rPr>
              <a:t>operations</a:t>
            </a:r>
          </a:p>
          <a:p>
            <a:pPr>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Initiative has been working NWS and Air Quality personnel responding to Alaska and Western US Fires in 2014 and 2015</a:t>
            </a:r>
          </a:p>
          <a:p>
            <a:pPr lvl="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Alaska had </a:t>
            </a:r>
            <a:r>
              <a:rPr lang="en-US" sz="1600" dirty="0">
                <a:latin typeface="Times New Roman" panose="02020603050405020304" pitchFamily="18" charset="0"/>
                <a:cs typeface="Times New Roman" panose="02020603050405020304" pitchFamily="18" charset="0"/>
              </a:rPr>
              <a:t>4.7 million acres burned as of late </a:t>
            </a:r>
            <a:r>
              <a:rPr lang="en-US" sz="1600" dirty="0" smtClean="0">
                <a:latin typeface="Times New Roman" panose="02020603050405020304" pitchFamily="18" charset="0"/>
                <a:cs typeface="Times New Roman" panose="02020603050405020304" pitchFamily="18" charset="0"/>
              </a:rPr>
              <a:t>July 2015… </a:t>
            </a:r>
            <a:r>
              <a:rPr lang="en-US" sz="1600" dirty="0">
                <a:latin typeface="Times New Roman" panose="02020603050405020304" pitchFamily="18" charset="0"/>
                <a:cs typeface="Times New Roman" panose="02020603050405020304" pitchFamily="18" charset="0"/>
              </a:rPr>
              <a:t>second-highest seasonal total on record</a:t>
            </a:r>
          </a:p>
          <a:p>
            <a:pPr>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US HRRR Model know has smoke window for NWS Western Region</a:t>
            </a:r>
          </a:p>
          <a:p>
            <a:pPr>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Work has begun on a Blended Fire and Smoke Product development and demonstration at National Interagency Fire Center (NIFC) in Mar 2016</a:t>
            </a:r>
            <a:endParaRPr lang="en-US" sz="1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5551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normAutofit/>
          </a:bodyPr>
          <a:lstStyle/>
          <a:p>
            <a:pPr algn="r"/>
            <a:r>
              <a:rPr lang="en-US" dirty="0" smtClean="0">
                <a:solidFill>
                  <a:schemeClr val="bg1"/>
                </a:solidFill>
              </a:rPr>
              <a:t>Fire and Smoke Initiative Team</a:t>
            </a:r>
            <a:endParaRPr lang="en-US" dirty="0">
              <a:solidFill>
                <a:schemeClr val="bg1"/>
              </a:solidFill>
            </a:endParaRPr>
          </a:p>
        </p:txBody>
      </p:sp>
      <p:sp>
        <p:nvSpPr>
          <p:cNvPr id="4" name="Footer Placeholder 3"/>
          <p:cNvSpPr>
            <a:spLocks noGrp="1"/>
          </p:cNvSpPr>
          <p:nvPr>
            <p:ph type="ftr" sz="quarter" idx="10"/>
          </p:nvPr>
        </p:nvSpPr>
        <p:spPr/>
        <p:txBody>
          <a:bodyPr/>
          <a:lstStyle/>
          <a:p>
            <a:pPr>
              <a:defRPr/>
            </a:pPr>
            <a:r>
              <a:rPr lang="en-US" smtClean="0"/>
              <a:t>Joint Polar Satellite System</a:t>
            </a:r>
            <a:endParaRPr lang="en-US"/>
          </a:p>
        </p:txBody>
      </p:sp>
      <p:sp>
        <p:nvSpPr>
          <p:cNvPr id="5" name="Slide Number Placeholder 4"/>
          <p:cNvSpPr>
            <a:spLocks noGrp="1"/>
          </p:cNvSpPr>
          <p:nvPr>
            <p:ph type="sldNum" sz="quarter" idx="11"/>
          </p:nvPr>
        </p:nvSpPr>
        <p:spPr/>
        <p:txBody>
          <a:bodyPr/>
          <a:lstStyle/>
          <a:p>
            <a:pPr>
              <a:defRPr/>
            </a:pPr>
            <a:fld id="{7D6CDEB4-AE3E-4257-926A-3703FFC0D3F1}" type="slidenum">
              <a:rPr lang="en-US" smtClean="0"/>
              <a:pPr>
                <a:defRPr/>
              </a:pPr>
              <a:t>14</a:t>
            </a:fld>
            <a:endParaRPr lang="en-US" dirty="0"/>
          </a:p>
        </p:txBody>
      </p:sp>
      <p:sp>
        <p:nvSpPr>
          <p:cNvPr id="9" name="Rectangle 2"/>
          <p:cNvSpPr>
            <a:spLocks noChangeArrowheads="1"/>
          </p:cNvSpPr>
          <p:nvPr/>
        </p:nvSpPr>
        <p:spPr bwMode="auto">
          <a:xfrm>
            <a:off x="1600200" y="27479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50449309"/>
              </p:ext>
            </p:extLst>
          </p:nvPr>
        </p:nvGraphicFramePr>
        <p:xfrm>
          <a:off x="979404" y="2108536"/>
          <a:ext cx="7261410" cy="3160222"/>
        </p:xfrm>
        <a:graphic>
          <a:graphicData uri="http://schemas.openxmlformats.org/drawingml/2006/table">
            <a:tbl>
              <a:tblPr firstRow="1" firstCol="1" bandRow="1">
                <a:tableStyleId>{5C22544A-7EE6-4342-B048-85BDC9FD1C3A}</a:tableStyleId>
              </a:tblPr>
              <a:tblGrid>
                <a:gridCol w="1745531"/>
                <a:gridCol w="1745531"/>
                <a:gridCol w="1954995"/>
                <a:gridCol w="1815353"/>
              </a:tblGrid>
              <a:tr h="462238">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Calibri"/>
                          <a:cs typeface="Times New Roman" panose="02020603050405020304" pitchFamily="18" charset="0"/>
                        </a:rPr>
                        <a:t>Name</a:t>
                      </a: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Calibri"/>
                          <a:cs typeface="Times New Roman" panose="02020603050405020304" pitchFamily="18" charset="0"/>
                        </a:rPr>
                        <a:t>Organization</a:t>
                      </a: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a:cs typeface="Times New Roman" panose="02020603050405020304" pitchFamily="18" charset="0"/>
                        </a:rPr>
                        <a:t>Name</a:t>
                      </a:r>
                      <a:endParaRPr lang="en-US" sz="1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a:cs typeface="Times New Roman" panose="02020603050405020304" pitchFamily="18" charset="0"/>
                        </a:rPr>
                        <a:t>Organization</a:t>
                      </a:r>
                      <a:endParaRPr lang="en-US" sz="1200">
                        <a:effectLst/>
                        <a:latin typeface="Times New Roman" panose="02020603050405020304" pitchFamily="18" charset="0"/>
                        <a:ea typeface="Calibri"/>
                        <a:cs typeface="Times New Roman" panose="02020603050405020304" pitchFamily="18" charset="0"/>
                      </a:endParaRPr>
                    </a:p>
                  </a:txBody>
                  <a:tcPr marL="68580" marR="68580" marT="0" marB="0" anchor="ctr"/>
                </a:tc>
              </a:tr>
              <a:tr h="263973">
                <a:tc>
                  <a:txBody>
                    <a:bodyPr/>
                    <a:lstStyle/>
                    <a:p>
                      <a:r>
                        <a:rPr lang="en-US" sz="1200" dirty="0" err="1" smtClean="0">
                          <a:latin typeface="Times New Roman" panose="02020603050405020304" pitchFamily="18" charset="0"/>
                          <a:cs typeface="Times New Roman" panose="02020603050405020304" pitchFamily="18" charset="0"/>
                        </a:rPr>
                        <a:t>Ravan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Ahmadov</a:t>
                      </a:r>
                      <a:endParaRPr lang="en-US" sz="1200" dirty="0">
                        <a:latin typeface="Times New Roman" panose="02020603050405020304" pitchFamily="18" charset="0"/>
                        <a:cs typeface="Times New Roman" panose="02020603050405020304" pitchFamily="18" charset="0"/>
                      </a:endParaRPr>
                    </a:p>
                  </a:txBody>
                  <a:tcPr marL="53340" marR="53340" marT="53340" marB="53340"/>
                </a:tc>
                <a:tc>
                  <a:txBody>
                    <a:bodyPr/>
                    <a:lstStyle/>
                    <a:p>
                      <a:r>
                        <a:rPr lang="en-US" sz="1200" dirty="0" smtClean="0">
                          <a:latin typeface="Times New Roman" panose="02020603050405020304" pitchFamily="18" charset="0"/>
                          <a:cs typeface="Times New Roman" panose="02020603050405020304" pitchFamily="18" charset="0"/>
                        </a:rPr>
                        <a:t>CIRA</a:t>
                      </a:r>
                      <a:endParaRPr lang="en-US" sz="1200" dirty="0">
                        <a:latin typeface="Times New Roman" panose="02020603050405020304" pitchFamily="18" charset="0"/>
                        <a:cs typeface="Times New Roman" panose="02020603050405020304" pitchFamily="18" charset="0"/>
                      </a:endParaRPr>
                    </a:p>
                  </a:txBody>
                  <a:tcPr marL="53340" marR="53340" marT="53340" marB="53340"/>
                </a:tc>
                <a:tc>
                  <a:txBody>
                    <a:bodyPr/>
                    <a:lstStyle/>
                    <a:p>
                      <a:r>
                        <a:rPr lang="en-US" sz="1200" dirty="0" smtClean="0">
                          <a:latin typeface="Times New Roman" panose="02020603050405020304" pitchFamily="18" charset="0"/>
                          <a:cs typeface="Times New Roman" panose="02020603050405020304" pitchFamily="18" charset="0"/>
                        </a:rPr>
                        <a:t>Mark </a:t>
                      </a:r>
                      <a:r>
                        <a:rPr lang="en-US" sz="1200" dirty="0" err="1" smtClean="0">
                          <a:latin typeface="Times New Roman" panose="02020603050405020304" pitchFamily="18" charset="0"/>
                          <a:cs typeface="Times New Roman" panose="02020603050405020304" pitchFamily="18" charset="0"/>
                        </a:rPr>
                        <a:t>Loefelbein</a:t>
                      </a:r>
                      <a:endParaRPr lang="en-US" sz="1200" dirty="0">
                        <a:latin typeface="Times New Roman" panose="02020603050405020304" pitchFamily="18" charset="0"/>
                        <a:cs typeface="Times New Roman" panose="02020603050405020304" pitchFamily="18" charset="0"/>
                      </a:endParaRPr>
                    </a:p>
                  </a:txBody>
                  <a:tcPr marL="53340" marR="53340" marT="53340" marB="53340"/>
                </a:tc>
                <a:tc>
                  <a:txBody>
                    <a:bodyPr/>
                    <a:lstStyle/>
                    <a:p>
                      <a:r>
                        <a:rPr lang="en-US" sz="1200" dirty="0" smtClean="0">
                          <a:latin typeface="Times New Roman" panose="02020603050405020304" pitchFamily="18" charset="0"/>
                          <a:cs typeface="Times New Roman" panose="02020603050405020304" pitchFamily="18" charset="0"/>
                        </a:rPr>
                        <a:t>NWS</a:t>
                      </a:r>
                      <a:endParaRPr lang="en-US" sz="1200" dirty="0">
                        <a:latin typeface="Times New Roman" panose="02020603050405020304" pitchFamily="18" charset="0"/>
                        <a:cs typeface="Times New Roman" panose="02020603050405020304" pitchFamily="18" charset="0"/>
                      </a:endParaRPr>
                    </a:p>
                  </a:txBody>
                  <a:tcPr marL="53340" marR="53340" marT="53340" marB="53340"/>
                </a:tc>
              </a:tr>
              <a:tr h="263973">
                <a:tc>
                  <a:txBody>
                    <a:bodyPr/>
                    <a:lstStyle/>
                    <a:p>
                      <a:r>
                        <a:rPr lang="en-US" sz="1200" dirty="0" smtClean="0">
                          <a:latin typeface="Times New Roman" panose="02020603050405020304" pitchFamily="18" charset="0"/>
                          <a:cs typeface="Times New Roman" panose="02020603050405020304" pitchFamily="18" charset="0"/>
                        </a:rPr>
                        <a:t>Tim Barker</a:t>
                      </a:r>
                      <a:endParaRPr lang="en-US" sz="1200" dirty="0">
                        <a:latin typeface="Times New Roman" panose="02020603050405020304" pitchFamily="18" charset="0"/>
                        <a:cs typeface="Times New Roman" panose="02020603050405020304" pitchFamily="18" charset="0"/>
                      </a:endParaRPr>
                    </a:p>
                  </a:txBody>
                  <a:tcPr marL="53340" marR="53340" marT="53340" marB="53340"/>
                </a:tc>
                <a:tc>
                  <a:txBody>
                    <a:bodyPr/>
                    <a:lstStyle/>
                    <a:p>
                      <a:r>
                        <a:rPr lang="en-US" sz="1200" dirty="0" smtClean="0">
                          <a:latin typeface="Times New Roman" panose="02020603050405020304" pitchFamily="18" charset="0"/>
                          <a:cs typeface="Times New Roman" panose="02020603050405020304" pitchFamily="18" charset="0"/>
                        </a:rPr>
                        <a:t>NWS – SOO Boise</a:t>
                      </a:r>
                      <a:endParaRPr lang="en-US" sz="1200" dirty="0">
                        <a:latin typeface="Times New Roman" panose="02020603050405020304" pitchFamily="18" charset="0"/>
                        <a:cs typeface="Times New Roman" panose="02020603050405020304" pitchFamily="18" charset="0"/>
                      </a:endParaRPr>
                    </a:p>
                  </a:txBody>
                  <a:tcPr marL="53340" marR="53340" marT="53340" marB="53340"/>
                </a:tc>
                <a:tc>
                  <a:txBody>
                    <a:bodyPr/>
                    <a:lstStyle/>
                    <a:p>
                      <a:r>
                        <a:rPr lang="en-US" sz="1200" dirty="0" smtClean="0">
                          <a:latin typeface="Times New Roman" panose="02020603050405020304" pitchFamily="18" charset="0"/>
                          <a:cs typeface="Times New Roman" panose="02020603050405020304" pitchFamily="18" charset="0"/>
                        </a:rPr>
                        <a:t>Jeff McQueen</a:t>
                      </a:r>
                      <a:endParaRPr lang="en-US" sz="1200" dirty="0">
                        <a:latin typeface="Times New Roman" panose="02020603050405020304" pitchFamily="18" charset="0"/>
                        <a:cs typeface="Times New Roman" panose="02020603050405020304" pitchFamily="18" charset="0"/>
                      </a:endParaRPr>
                    </a:p>
                  </a:txBody>
                  <a:tcPr marL="53340" marR="53340" marT="53340" marB="53340"/>
                </a:tc>
                <a:tc>
                  <a:txBody>
                    <a:bodyPr/>
                    <a:lstStyle/>
                    <a:p>
                      <a:r>
                        <a:rPr lang="en-US" sz="1200" dirty="0" smtClean="0">
                          <a:latin typeface="Times New Roman" panose="02020603050405020304" pitchFamily="18" charset="0"/>
                          <a:cs typeface="Times New Roman" panose="02020603050405020304" pitchFamily="18" charset="0"/>
                        </a:rPr>
                        <a:t>NCEP</a:t>
                      </a:r>
                      <a:endParaRPr lang="en-US" sz="1200" dirty="0">
                        <a:latin typeface="Times New Roman" panose="02020603050405020304" pitchFamily="18" charset="0"/>
                        <a:cs typeface="Times New Roman" panose="02020603050405020304" pitchFamily="18" charset="0"/>
                      </a:endParaRPr>
                    </a:p>
                  </a:txBody>
                  <a:tcPr marL="53340" marR="53340" marT="53340" marB="53340"/>
                </a:tc>
              </a:tr>
              <a:tr h="263973">
                <a:tc>
                  <a:txBody>
                    <a:bodyPr/>
                    <a:lstStyle/>
                    <a:p>
                      <a:r>
                        <a:rPr lang="en-US" sz="1200" dirty="0" smtClean="0">
                          <a:latin typeface="Times New Roman" panose="02020603050405020304" pitchFamily="18" charset="0"/>
                          <a:cs typeface="Times New Roman" panose="02020603050405020304" pitchFamily="18" charset="0"/>
                        </a:rPr>
                        <a:t>Russ </a:t>
                      </a:r>
                      <a:r>
                        <a:rPr lang="en-US" sz="1200" dirty="0" err="1" smtClean="0">
                          <a:latin typeface="Times New Roman" panose="02020603050405020304" pitchFamily="18" charset="0"/>
                          <a:cs typeface="Times New Roman" panose="02020603050405020304" pitchFamily="18" charset="0"/>
                        </a:rPr>
                        <a:t>Dengel</a:t>
                      </a:r>
                      <a:endParaRPr lang="en-US" sz="1200" dirty="0">
                        <a:latin typeface="Times New Roman" panose="02020603050405020304" pitchFamily="18" charset="0"/>
                        <a:cs typeface="Times New Roman" panose="02020603050405020304" pitchFamily="18" charset="0"/>
                      </a:endParaRPr>
                    </a:p>
                  </a:txBody>
                  <a:tcPr marL="53340" marR="53340" marT="53340" marB="53340"/>
                </a:tc>
                <a:tc>
                  <a:txBody>
                    <a:bodyPr/>
                    <a:lstStyle/>
                    <a:p>
                      <a:r>
                        <a:rPr lang="en-US" sz="1200" dirty="0" smtClean="0">
                          <a:latin typeface="Times New Roman" panose="02020603050405020304" pitchFamily="18" charset="0"/>
                          <a:cs typeface="Times New Roman" panose="02020603050405020304" pitchFamily="18" charset="0"/>
                        </a:rPr>
                        <a:t>CIMSS</a:t>
                      </a:r>
                      <a:endParaRPr lang="en-US" sz="1200" dirty="0">
                        <a:latin typeface="Times New Roman" panose="02020603050405020304" pitchFamily="18" charset="0"/>
                        <a:cs typeface="Times New Roman" panose="02020603050405020304" pitchFamily="18" charset="0"/>
                      </a:endParaRPr>
                    </a:p>
                  </a:txBody>
                  <a:tcPr marL="53340" marR="53340" marT="53340" marB="53340"/>
                </a:tc>
                <a:tc>
                  <a:txBody>
                    <a:bodyPr/>
                    <a:lstStyle/>
                    <a:p>
                      <a:pPr rtl="0" fontAlgn="t">
                        <a:spcBef>
                          <a:spcPts val="0"/>
                        </a:spcBef>
                        <a:spcAft>
                          <a:spcPts val="0"/>
                        </a:spcAft>
                      </a:pPr>
                      <a:r>
                        <a:rPr lang="en-US" sz="1200" dirty="0" smtClean="0">
                          <a:solidFill>
                            <a:schemeClr val="bg1"/>
                          </a:solidFill>
                          <a:effectLst/>
                          <a:latin typeface="Times New Roman" panose="02020603050405020304" pitchFamily="18" charset="0"/>
                          <a:cs typeface="Times New Roman" panose="02020603050405020304" pitchFamily="18" charset="0"/>
                        </a:rPr>
                        <a:t>Brad Pierce</a:t>
                      </a:r>
                      <a:endParaRPr lang="en-US" sz="1200" dirty="0">
                        <a:solidFill>
                          <a:schemeClr val="bg1"/>
                        </a:solidFill>
                        <a:effectLst/>
                        <a:latin typeface="Times New Roman" panose="02020603050405020304" pitchFamily="18" charset="0"/>
                        <a:cs typeface="Times New Roman" panose="02020603050405020304" pitchFamily="18" charset="0"/>
                      </a:endParaRPr>
                    </a:p>
                  </a:txBody>
                  <a:tcPr marL="53340" marR="53340" marT="53340" marB="53340"/>
                </a:tc>
                <a:tc>
                  <a:txBody>
                    <a:bodyPr/>
                    <a:lstStyle/>
                    <a:p>
                      <a:pPr rtl="0" fontAlgn="t">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STAR</a:t>
                      </a:r>
                      <a:endParaRPr lang="en-US" sz="1200" dirty="0">
                        <a:effectLst/>
                        <a:latin typeface="Times New Roman" panose="02020603050405020304" pitchFamily="18" charset="0"/>
                        <a:cs typeface="Times New Roman" panose="02020603050405020304" pitchFamily="18" charset="0"/>
                      </a:endParaRPr>
                    </a:p>
                  </a:txBody>
                  <a:tcPr marL="53340" marR="53340" marT="53340" marB="53340"/>
                </a:tc>
              </a:tr>
              <a:tr h="263973">
                <a:tc>
                  <a:txBody>
                    <a:bodyPr/>
                    <a:lstStyle/>
                    <a:p>
                      <a:r>
                        <a:rPr lang="en-US" sz="1200" dirty="0" smtClean="0">
                          <a:latin typeface="Times New Roman" panose="02020603050405020304" pitchFamily="18" charset="0"/>
                          <a:cs typeface="Times New Roman" panose="02020603050405020304" pitchFamily="18" charset="0"/>
                        </a:rPr>
                        <a:t>Andy</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Edman</a:t>
                      </a:r>
                      <a:endParaRPr lang="en-US" sz="1200" dirty="0">
                        <a:latin typeface="Times New Roman" panose="02020603050405020304" pitchFamily="18" charset="0"/>
                        <a:cs typeface="Times New Roman" panose="02020603050405020304" pitchFamily="18" charset="0"/>
                      </a:endParaRPr>
                    </a:p>
                  </a:txBody>
                  <a:tcPr marL="53340" marR="53340" marT="53340" marB="53340"/>
                </a:tc>
                <a:tc>
                  <a:txBody>
                    <a:bodyPr/>
                    <a:lstStyle/>
                    <a:p>
                      <a:r>
                        <a:rPr lang="en-US" sz="1200" dirty="0" smtClean="0">
                          <a:latin typeface="Times New Roman" panose="02020603050405020304" pitchFamily="18" charset="0"/>
                          <a:cs typeface="Times New Roman" panose="02020603050405020304" pitchFamily="18" charset="0"/>
                        </a:rPr>
                        <a:t>NWS</a:t>
                      </a:r>
                      <a:endParaRPr lang="en-US" sz="1200" dirty="0">
                        <a:latin typeface="Times New Roman" panose="02020603050405020304" pitchFamily="18" charset="0"/>
                        <a:cs typeface="Times New Roman" panose="02020603050405020304" pitchFamily="18" charset="0"/>
                      </a:endParaRPr>
                    </a:p>
                  </a:txBody>
                  <a:tcPr marL="53340" marR="53340" marT="53340" marB="53340"/>
                </a:tc>
                <a:tc>
                  <a:txBody>
                    <a:bodyPr/>
                    <a:lstStyle/>
                    <a:p>
                      <a:pPr rtl="0" fontAlgn="t">
                        <a:spcBef>
                          <a:spcPts val="0"/>
                        </a:spcBef>
                        <a:spcAft>
                          <a:spcPts val="0"/>
                        </a:spcAft>
                      </a:pPr>
                      <a:r>
                        <a:rPr lang="en-US" sz="1200" b="0" i="0" u="none" strike="noStrike" dirty="0">
                          <a:solidFill>
                            <a:srgbClr val="000000"/>
                          </a:solidFill>
                          <a:effectLst/>
                          <a:latin typeface="Times New Roman" panose="02020603050405020304" pitchFamily="18" charset="0"/>
                          <a:cs typeface="Times New Roman" panose="02020603050405020304" pitchFamily="18" charset="0"/>
                        </a:rPr>
                        <a:t>Julie Price</a:t>
                      </a:r>
                      <a:endParaRPr lang="en-US" sz="1200" dirty="0">
                        <a:effectLst/>
                        <a:latin typeface="Times New Roman" panose="02020603050405020304" pitchFamily="18" charset="0"/>
                        <a:cs typeface="Times New Roman" panose="02020603050405020304" pitchFamily="18" charset="0"/>
                      </a:endParaRPr>
                    </a:p>
                  </a:txBody>
                  <a:tcPr marL="53340" marR="53340" marT="53340" marB="53340"/>
                </a:tc>
                <a:tc>
                  <a:txBody>
                    <a:bodyPr/>
                    <a:lstStyle/>
                    <a:p>
                      <a:pPr rtl="0" fontAlgn="t">
                        <a:spcBef>
                          <a:spcPts val="0"/>
                        </a:spcBef>
                        <a:spcAft>
                          <a:spcPts val="0"/>
                        </a:spcAft>
                      </a:pPr>
                      <a:r>
                        <a:rPr lang="en-US" sz="1200" b="0" i="0" u="none" strike="noStrike" dirty="0">
                          <a:solidFill>
                            <a:srgbClr val="000000"/>
                          </a:solidFill>
                          <a:effectLst/>
                          <a:latin typeface="Times New Roman" panose="02020603050405020304" pitchFamily="18" charset="0"/>
                          <a:cs typeface="Times New Roman" panose="02020603050405020304" pitchFamily="18" charset="0"/>
                        </a:rPr>
                        <a:t>JPSS</a:t>
                      </a:r>
                      <a:endParaRPr lang="en-US" sz="1200" dirty="0">
                        <a:effectLst/>
                        <a:latin typeface="Times New Roman" panose="02020603050405020304" pitchFamily="18" charset="0"/>
                        <a:cs typeface="Times New Roman" panose="02020603050405020304" pitchFamily="18" charset="0"/>
                      </a:endParaRPr>
                    </a:p>
                  </a:txBody>
                  <a:tcPr marL="53340" marR="53340" marT="53340" marB="53340"/>
                </a:tc>
              </a:tr>
              <a:tr h="263973">
                <a:tc>
                  <a:txBody>
                    <a:bodyPr/>
                    <a:lstStyle/>
                    <a:p>
                      <a:r>
                        <a:rPr lang="en-US" sz="1200" dirty="0" smtClean="0">
                          <a:latin typeface="Times New Roman" panose="02020603050405020304" pitchFamily="18" charset="0"/>
                          <a:cs typeface="Times New Roman" panose="02020603050405020304" pitchFamily="18" charset="0"/>
                        </a:rPr>
                        <a:t>Evan Ellicott</a:t>
                      </a:r>
                      <a:endParaRPr lang="en-US" sz="1200" dirty="0">
                        <a:latin typeface="Times New Roman" panose="02020603050405020304" pitchFamily="18" charset="0"/>
                        <a:cs typeface="Times New Roman" panose="02020603050405020304" pitchFamily="18" charset="0"/>
                      </a:endParaRPr>
                    </a:p>
                  </a:txBody>
                  <a:tcPr marL="53340" marR="53340" marT="53340" marB="53340"/>
                </a:tc>
                <a:tc>
                  <a:txBody>
                    <a:bodyPr/>
                    <a:lstStyle/>
                    <a:p>
                      <a:r>
                        <a:rPr lang="en-US" sz="1200" dirty="0" err="1" smtClean="0">
                          <a:latin typeface="Times New Roman" panose="02020603050405020304" pitchFamily="18" charset="0"/>
                          <a:cs typeface="Times New Roman" panose="02020603050405020304" pitchFamily="18" charset="0"/>
                        </a:rPr>
                        <a:t>Uof</a:t>
                      </a:r>
                      <a:r>
                        <a:rPr lang="en-US" sz="1200" dirty="0" smtClean="0">
                          <a:latin typeface="Times New Roman" panose="02020603050405020304" pitchFamily="18" charset="0"/>
                          <a:cs typeface="Times New Roman" panose="02020603050405020304" pitchFamily="18" charset="0"/>
                        </a:rPr>
                        <a:t> MD</a:t>
                      </a:r>
                      <a:endParaRPr lang="en-US" sz="1200" dirty="0">
                        <a:latin typeface="Times New Roman" panose="02020603050405020304" pitchFamily="18" charset="0"/>
                        <a:cs typeface="Times New Roman" panose="02020603050405020304" pitchFamily="18" charset="0"/>
                      </a:endParaRPr>
                    </a:p>
                  </a:txBody>
                  <a:tcPr marL="53340" marR="53340" marT="53340" marB="53340"/>
                </a:tc>
                <a:tc>
                  <a:txBody>
                    <a:bodyPr/>
                    <a:lstStyle/>
                    <a:p>
                      <a:r>
                        <a:rPr lang="en-US" sz="1200" dirty="0" smtClean="0">
                          <a:latin typeface="Times New Roman" panose="02020603050405020304" pitchFamily="18" charset="0"/>
                          <a:cs typeface="Times New Roman" panose="02020603050405020304" pitchFamily="18" charset="0"/>
                        </a:rPr>
                        <a:t>Pete </a:t>
                      </a:r>
                      <a:r>
                        <a:rPr lang="en-US" sz="1200" dirty="0" err="1" smtClean="0">
                          <a:latin typeface="Times New Roman" panose="02020603050405020304" pitchFamily="18" charset="0"/>
                          <a:cs typeface="Times New Roman" panose="02020603050405020304" pitchFamily="18" charset="0"/>
                        </a:rPr>
                        <a:t>Roohr</a:t>
                      </a:r>
                      <a:endParaRPr lang="en-US" sz="1200" dirty="0">
                        <a:latin typeface="Times New Roman" panose="02020603050405020304" pitchFamily="18" charset="0"/>
                        <a:cs typeface="Times New Roman" panose="02020603050405020304" pitchFamily="18" charset="0"/>
                      </a:endParaRPr>
                    </a:p>
                  </a:txBody>
                  <a:tcPr marL="53340" marR="53340" marT="53340" marB="53340"/>
                </a:tc>
                <a:tc>
                  <a:txBody>
                    <a:bodyPr/>
                    <a:lstStyle/>
                    <a:p>
                      <a:r>
                        <a:rPr lang="en-US" sz="1200" dirty="0" smtClean="0">
                          <a:latin typeface="Times New Roman" panose="02020603050405020304" pitchFamily="18" charset="0"/>
                          <a:cs typeface="Times New Roman" panose="02020603050405020304" pitchFamily="18" charset="0"/>
                        </a:rPr>
                        <a:t>NWS</a:t>
                      </a:r>
                      <a:endParaRPr lang="en-US" sz="1200" dirty="0">
                        <a:latin typeface="Times New Roman" panose="02020603050405020304" pitchFamily="18" charset="0"/>
                        <a:cs typeface="Times New Roman" panose="02020603050405020304" pitchFamily="18" charset="0"/>
                      </a:endParaRPr>
                    </a:p>
                  </a:txBody>
                  <a:tcPr marL="53340" marR="53340" marT="53340" marB="53340"/>
                </a:tc>
              </a:tr>
              <a:tr h="289728">
                <a:tc>
                  <a:txBody>
                    <a:bodyPr/>
                    <a:lstStyle/>
                    <a:p>
                      <a:r>
                        <a:rPr lang="en-US" sz="1200" dirty="0" smtClean="0">
                          <a:latin typeface="Times New Roman" panose="02020603050405020304" pitchFamily="18" charset="0"/>
                          <a:cs typeface="Times New Roman" panose="02020603050405020304" pitchFamily="18" charset="0"/>
                        </a:rPr>
                        <a:t>Robyn Heffernan</a:t>
                      </a:r>
                      <a:endParaRPr lang="en-US" sz="1200" dirty="0">
                        <a:latin typeface="Times New Roman" panose="02020603050405020304" pitchFamily="18" charset="0"/>
                        <a:cs typeface="Times New Roman" panose="02020603050405020304" pitchFamily="18" charset="0"/>
                      </a:endParaRPr>
                    </a:p>
                  </a:txBody>
                  <a:tcPr marL="53340" marR="53340" marT="53340" marB="53340"/>
                </a:tc>
                <a:tc>
                  <a:txBody>
                    <a:bodyPr/>
                    <a:lstStyle/>
                    <a:p>
                      <a:r>
                        <a:rPr lang="en-US" sz="1200" dirty="0" smtClean="0">
                          <a:latin typeface="Times New Roman" panose="02020603050405020304" pitchFamily="18" charset="0"/>
                          <a:cs typeface="Times New Roman" panose="02020603050405020304" pitchFamily="18" charset="0"/>
                        </a:rPr>
                        <a:t>NWS</a:t>
                      </a:r>
                      <a:endParaRPr lang="en-US" sz="1200" dirty="0">
                        <a:latin typeface="Times New Roman" panose="02020603050405020304" pitchFamily="18" charset="0"/>
                        <a:cs typeface="Times New Roman" panose="02020603050405020304" pitchFamily="18" charset="0"/>
                      </a:endParaRPr>
                    </a:p>
                  </a:txBody>
                  <a:tcPr marL="53340" marR="53340" marT="53340" marB="53340"/>
                </a:tc>
                <a:tc>
                  <a:txBody>
                    <a:bodyPr/>
                    <a:lstStyle/>
                    <a:p>
                      <a:r>
                        <a:rPr lang="en-US" sz="1200" dirty="0" smtClean="0">
                          <a:latin typeface="Times New Roman" panose="02020603050405020304" pitchFamily="18" charset="0"/>
                          <a:cs typeface="Times New Roman" panose="02020603050405020304" pitchFamily="18" charset="0"/>
                        </a:rPr>
                        <a:t>Bill Sjoberg</a:t>
                      </a:r>
                      <a:endParaRPr lang="en-US" sz="1200" dirty="0">
                        <a:latin typeface="Times New Roman" panose="02020603050405020304" pitchFamily="18" charset="0"/>
                        <a:cs typeface="Times New Roman" panose="02020603050405020304" pitchFamily="18" charset="0"/>
                      </a:endParaRPr>
                    </a:p>
                  </a:txBody>
                  <a:tcPr marL="53340" marR="53340" marT="53340" marB="53340"/>
                </a:tc>
                <a:tc>
                  <a:txBody>
                    <a:bodyPr/>
                    <a:lstStyle/>
                    <a:p>
                      <a:r>
                        <a:rPr lang="en-US" sz="1200" dirty="0" smtClean="0">
                          <a:latin typeface="Times New Roman" panose="02020603050405020304" pitchFamily="18" charset="0"/>
                          <a:cs typeface="Times New Roman" panose="02020603050405020304" pitchFamily="18" charset="0"/>
                        </a:rPr>
                        <a:t>JPSS</a:t>
                      </a:r>
                      <a:endParaRPr lang="en-US" sz="1200" dirty="0">
                        <a:latin typeface="Times New Roman" panose="02020603050405020304" pitchFamily="18" charset="0"/>
                        <a:cs typeface="Times New Roman" panose="02020603050405020304" pitchFamily="18" charset="0"/>
                      </a:endParaRPr>
                    </a:p>
                  </a:txBody>
                  <a:tcPr marL="53340" marR="53340" marT="53340" marB="53340"/>
                </a:tc>
              </a:tr>
              <a:tr h="289728">
                <a:tc>
                  <a:txBody>
                    <a:bodyPr/>
                    <a:lstStyle/>
                    <a:p>
                      <a:r>
                        <a:rPr lang="en-US" sz="1200" dirty="0" smtClean="0">
                          <a:latin typeface="Times New Roman" panose="02020603050405020304" pitchFamily="18" charset="0"/>
                          <a:cs typeface="Times New Roman" panose="02020603050405020304" pitchFamily="18" charset="0"/>
                        </a:rPr>
                        <a:t>Amy Huff</a:t>
                      </a:r>
                      <a:endParaRPr lang="en-US" sz="1200" dirty="0">
                        <a:latin typeface="Times New Roman" panose="02020603050405020304" pitchFamily="18" charset="0"/>
                        <a:cs typeface="Times New Roman" panose="02020603050405020304" pitchFamily="18" charset="0"/>
                      </a:endParaRPr>
                    </a:p>
                  </a:txBody>
                  <a:tcPr marL="53340" marR="53340" marT="53340" marB="53340"/>
                </a:tc>
                <a:tc>
                  <a:txBody>
                    <a:bodyPr/>
                    <a:lstStyle/>
                    <a:p>
                      <a:r>
                        <a:rPr lang="en-US" sz="1200" dirty="0" smtClean="0">
                          <a:latin typeface="Times New Roman" panose="02020603050405020304" pitchFamily="18" charset="0"/>
                          <a:cs typeface="Times New Roman" panose="02020603050405020304" pitchFamily="18" charset="0"/>
                        </a:rPr>
                        <a:t>Penn State U</a:t>
                      </a:r>
                      <a:endParaRPr lang="en-US" sz="1200" dirty="0">
                        <a:latin typeface="Times New Roman" panose="02020603050405020304" pitchFamily="18" charset="0"/>
                        <a:cs typeface="Times New Roman" panose="02020603050405020304" pitchFamily="18" charset="0"/>
                      </a:endParaRPr>
                    </a:p>
                  </a:txBody>
                  <a:tcPr marL="53340" marR="53340" marT="53340" marB="53340"/>
                </a:tc>
                <a:tc>
                  <a:txBody>
                    <a:bodyPr/>
                    <a:lstStyle/>
                    <a:p>
                      <a:r>
                        <a:rPr lang="en-US" sz="1200" dirty="0" smtClean="0">
                          <a:latin typeface="Times New Roman" panose="02020603050405020304" pitchFamily="18" charset="0"/>
                          <a:cs typeface="Times New Roman" panose="02020603050405020304" pitchFamily="18" charset="0"/>
                        </a:rPr>
                        <a:t>Eric Stevens</a:t>
                      </a:r>
                      <a:endParaRPr lang="en-US" sz="1200" dirty="0">
                        <a:latin typeface="Times New Roman" panose="02020603050405020304" pitchFamily="18" charset="0"/>
                        <a:cs typeface="Times New Roman" panose="02020603050405020304" pitchFamily="18" charset="0"/>
                      </a:endParaRPr>
                    </a:p>
                  </a:txBody>
                  <a:tcPr marL="53340" marR="53340" marT="53340" marB="53340"/>
                </a:tc>
                <a:tc>
                  <a:txBody>
                    <a:bodyPr/>
                    <a:lstStyle/>
                    <a:p>
                      <a:r>
                        <a:rPr lang="en-US" sz="1200" dirty="0" smtClean="0">
                          <a:latin typeface="Times New Roman" panose="02020603050405020304" pitchFamily="18" charset="0"/>
                          <a:cs typeface="Times New Roman" panose="02020603050405020304" pitchFamily="18" charset="0"/>
                        </a:rPr>
                        <a:t>GINA</a:t>
                      </a:r>
                      <a:endParaRPr lang="en-US" sz="1200" dirty="0">
                        <a:latin typeface="Times New Roman" panose="02020603050405020304" pitchFamily="18" charset="0"/>
                        <a:cs typeface="Times New Roman" panose="02020603050405020304" pitchFamily="18" charset="0"/>
                      </a:endParaRPr>
                    </a:p>
                  </a:txBody>
                  <a:tcPr marL="53340" marR="53340" marT="53340" marB="53340"/>
                </a:tc>
              </a:tr>
              <a:tr h="289728">
                <a:tc>
                  <a:txBody>
                    <a:bodyPr/>
                    <a:lstStyle/>
                    <a:p>
                      <a:r>
                        <a:rPr lang="en-US" sz="1200" dirty="0" smtClean="0">
                          <a:latin typeface="Times New Roman" panose="02020603050405020304" pitchFamily="18" charset="0"/>
                          <a:cs typeface="Times New Roman" panose="02020603050405020304" pitchFamily="18" charset="0"/>
                        </a:rPr>
                        <a:t>Georg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Grell</a:t>
                      </a:r>
                      <a:endParaRPr lang="en-US" sz="1200" dirty="0">
                        <a:latin typeface="Times New Roman" panose="02020603050405020304" pitchFamily="18" charset="0"/>
                        <a:cs typeface="Times New Roman" panose="02020603050405020304" pitchFamily="18" charset="0"/>
                      </a:endParaRPr>
                    </a:p>
                  </a:txBody>
                  <a:tcPr marL="53340" marR="53340" marT="53340" marB="53340"/>
                </a:tc>
                <a:tc>
                  <a:txBody>
                    <a:bodyPr/>
                    <a:lstStyle/>
                    <a:p>
                      <a:r>
                        <a:rPr lang="en-US" sz="1200" dirty="0" smtClean="0">
                          <a:latin typeface="Times New Roman" panose="02020603050405020304" pitchFamily="18" charset="0"/>
                          <a:cs typeface="Times New Roman" panose="02020603050405020304" pitchFamily="18" charset="0"/>
                        </a:rPr>
                        <a:t>ESRL</a:t>
                      </a:r>
                      <a:endParaRPr lang="en-US" sz="1200" dirty="0">
                        <a:latin typeface="Times New Roman" panose="02020603050405020304" pitchFamily="18" charset="0"/>
                        <a:cs typeface="Times New Roman" panose="02020603050405020304" pitchFamily="18" charset="0"/>
                      </a:endParaRPr>
                    </a:p>
                  </a:txBody>
                  <a:tcPr marL="53340" marR="53340" marT="53340" marB="53340"/>
                </a:tc>
                <a:tc>
                  <a:txBody>
                    <a:bodyPr/>
                    <a:lstStyle/>
                    <a:p>
                      <a:r>
                        <a:rPr lang="en-US" sz="1200" dirty="0" err="1" smtClean="0">
                          <a:latin typeface="Times New Roman" panose="02020603050405020304" pitchFamily="18" charset="0"/>
                          <a:cs typeface="Times New Roman" panose="02020603050405020304" pitchFamily="18" charset="0"/>
                        </a:rPr>
                        <a:t>Jorel</a:t>
                      </a:r>
                      <a:r>
                        <a:rPr lang="en-US" sz="1200" baseline="0" dirty="0" smtClean="0">
                          <a:latin typeface="Times New Roman" panose="02020603050405020304" pitchFamily="18" charset="0"/>
                          <a:cs typeface="Times New Roman" panose="02020603050405020304" pitchFamily="18" charset="0"/>
                        </a:rPr>
                        <a:t> Torres</a:t>
                      </a:r>
                      <a:endParaRPr lang="en-US" sz="1200" dirty="0">
                        <a:latin typeface="Times New Roman" panose="02020603050405020304" pitchFamily="18" charset="0"/>
                        <a:cs typeface="Times New Roman" panose="02020603050405020304" pitchFamily="18" charset="0"/>
                      </a:endParaRPr>
                    </a:p>
                  </a:txBody>
                  <a:tcPr marL="53340" marR="53340" marT="53340" marB="53340"/>
                </a:tc>
                <a:tc>
                  <a:txBody>
                    <a:bodyPr/>
                    <a:lstStyle/>
                    <a:p>
                      <a:r>
                        <a:rPr lang="en-US" sz="1200" dirty="0" smtClean="0">
                          <a:latin typeface="Times New Roman" panose="02020603050405020304" pitchFamily="18" charset="0"/>
                          <a:cs typeface="Times New Roman" panose="02020603050405020304" pitchFamily="18" charset="0"/>
                        </a:rPr>
                        <a:t>CIRA</a:t>
                      </a:r>
                      <a:endParaRPr lang="en-US" sz="1200" dirty="0">
                        <a:latin typeface="Times New Roman" panose="02020603050405020304" pitchFamily="18" charset="0"/>
                        <a:cs typeface="Times New Roman" panose="02020603050405020304" pitchFamily="18" charset="0"/>
                      </a:endParaRPr>
                    </a:p>
                  </a:txBody>
                  <a:tcPr marL="53340" marR="53340" marT="53340" marB="53340"/>
                </a:tc>
              </a:tr>
              <a:tr h="289728">
                <a:tc>
                  <a:txBody>
                    <a:bodyPr/>
                    <a:lstStyle/>
                    <a:p>
                      <a:r>
                        <a:rPr lang="en-US" sz="1200" dirty="0" smtClean="0">
                          <a:latin typeface="Times New Roman" panose="02020603050405020304" pitchFamily="18" charset="0"/>
                          <a:cs typeface="Times New Roman" panose="02020603050405020304" pitchFamily="18" charset="0"/>
                        </a:rPr>
                        <a:t>Steve Miller</a:t>
                      </a:r>
                      <a:endParaRPr lang="en-US" sz="1200" dirty="0">
                        <a:latin typeface="Times New Roman" panose="02020603050405020304" pitchFamily="18" charset="0"/>
                        <a:cs typeface="Times New Roman" panose="02020603050405020304" pitchFamily="18" charset="0"/>
                      </a:endParaRPr>
                    </a:p>
                  </a:txBody>
                  <a:tcPr marL="53340" marR="53340" marT="53340" marB="53340"/>
                </a:tc>
                <a:tc>
                  <a:txBody>
                    <a:bodyPr/>
                    <a:lstStyle/>
                    <a:p>
                      <a:r>
                        <a:rPr lang="en-US" sz="1200" dirty="0" smtClean="0">
                          <a:latin typeface="Times New Roman" panose="02020603050405020304" pitchFamily="18" charset="0"/>
                          <a:cs typeface="Times New Roman" panose="02020603050405020304" pitchFamily="18" charset="0"/>
                        </a:rPr>
                        <a:t>CIRA</a:t>
                      </a:r>
                      <a:endParaRPr lang="en-US" sz="1200" dirty="0">
                        <a:latin typeface="Times New Roman" panose="02020603050405020304" pitchFamily="18" charset="0"/>
                        <a:cs typeface="Times New Roman" panose="02020603050405020304" pitchFamily="18" charset="0"/>
                      </a:endParaRPr>
                    </a:p>
                  </a:txBody>
                  <a:tcPr marL="53340" marR="53340" marT="53340" marB="53340"/>
                </a:tc>
                <a:tc>
                  <a:txBody>
                    <a:bodyPr/>
                    <a:lstStyle/>
                    <a:p>
                      <a:endParaRPr lang="en-US"/>
                    </a:p>
                  </a:txBody>
                  <a:tcPr marL="53340" marR="53340" marT="53340" marB="53340"/>
                </a:tc>
                <a:tc>
                  <a:txBody>
                    <a:bodyPr/>
                    <a:lstStyle/>
                    <a:p>
                      <a:endParaRPr lang="en-US" dirty="0"/>
                    </a:p>
                  </a:txBody>
                  <a:tcPr marL="53340" marR="53340" marT="53340" marB="53340"/>
                </a:tc>
              </a:tr>
            </a:tbl>
          </a:graphicData>
        </a:graphic>
      </p:graphicFrame>
    </p:spTree>
    <p:extLst>
      <p:ext uri="{BB962C8B-B14F-4D97-AF65-F5344CB8AC3E}">
        <p14:creationId xmlns:p14="http://schemas.microsoft.com/office/powerpoint/2010/main" val="68993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212" y="304800"/>
            <a:ext cx="8229600" cy="1143000"/>
          </a:xfrm>
        </p:spPr>
        <p:txBody>
          <a:bodyPr/>
          <a:lstStyle/>
          <a:p>
            <a:r>
              <a:rPr lang="en-US" dirty="0" smtClean="0">
                <a:solidFill>
                  <a:schemeClr val="bg1"/>
                </a:solidFill>
              </a:rPr>
              <a:t>Initiative Updates</a:t>
            </a:r>
            <a:endParaRPr lang="en-US" dirty="0">
              <a:solidFill>
                <a:schemeClr val="bg1"/>
              </a:solidFill>
            </a:endParaRPr>
          </a:p>
        </p:txBody>
      </p:sp>
      <p:sp>
        <p:nvSpPr>
          <p:cNvPr id="3" name="Content Placeholder 2"/>
          <p:cNvSpPr>
            <a:spLocks noGrp="1"/>
          </p:cNvSpPr>
          <p:nvPr>
            <p:ph idx="1"/>
          </p:nvPr>
        </p:nvSpPr>
        <p:spPr>
          <a:xfrm>
            <a:off x="457200" y="1828800"/>
            <a:ext cx="8229600" cy="4525963"/>
          </a:xfrm>
        </p:spPr>
        <p:txBody>
          <a:bodyPr>
            <a:noAutofit/>
          </a:bodyPr>
          <a:lstStyle/>
          <a:p>
            <a:r>
              <a:rPr lang="en-US" sz="2000" b="1" dirty="0" smtClean="0">
                <a:solidFill>
                  <a:srgbClr val="008000"/>
                </a:solidFill>
                <a:latin typeface="Times New Roman" panose="02020603050405020304" pitchFamily="18" charset="0"/>
                <a:cs typeface="Times New Roman" panose="02020603050405020304" pitchFamily="18" charset="0"/>
              </a:rPr>
              <a:t>Amy Huff, AQ Forecaster led team to create beta version of Blended Fire and Smoke Product</a:t>
            </a:r>
          </a:p>
          <a:p>
            <a:r>
              <a:rPr lang="en-US" sz="2000" dirty="0" smtClean="0">
                <a:latin typeface="Times New Roman" panose="02020603050405020304" pitchFamily="18" charset="0"/>
                <a:cs typeface="Times New Roman" panose="02020603050405020304" pitchFamily="18" charset="0"/>
              </a:rPr>
              <a:t>Product demonstrated to NWS IMETs during their Mar Annual Meeting in Boise ID</a:t>
            </a:r>
          </a:p>
          <a:p>
            <a:r>
              <a:rPr lang="en-US" sz="2000" dirty="0">
                <a:latin typeface="Times New Roman" panose="02020603050405020304" pitchFamily="18" charset="0"/>
                <a:cs typeface="Times New Roman" panose="02020603050405020304" pitchFamily="18" charset="0"/>
              </a:rPr>
              <a:t>Active Fires declared operational at 20 Jan </a:t>
            </a:r>
            <a:r>
              <a:rPr lang="en-US" sz="2000" dirty="0" smtClean="0">
                <a:latin typeface="Times New Roman" panose="02020603050405020304" pitchFamily="18" charset="0"/>
                <a:cs typeface="Times New Roman" panose="02020603050405020304" pitchFamily="18" charset="0"/>
              </a:rPr>
              <a:t>SPSRB should be in AWIPS in May</a:t>
            </a:r>
          </a:p>
          <a:p>
            <a:r>
              <a:rPr lang="en-US" sz="2000" dirty="0" smtClean="0">
                <a:latin typeface="Times New Roman" panose="02020603050405020304" pitchFamily="18" charset="0"/>
                <a:cs typeface="Times New Roman" panose="02020603050405020304" pitchFamily="18" charset="0"/>
              </a:rPr>
              <a:t>Evan Ellicott went to AK in Mar to help AK Fire Service access SNPP Data better</a:t>
            </a:r>
          </a:p>
          <a:p>
            <a:r>
              <a:rPr lang="en-US" sz="2000" b="1" dirty="0" smtClean="0">
                <a:solidFill>
                  <a:srgbClr val="008000"/>
                </a:solidFill>
                <a:latin typeface="Times New Roman" panose="02020603050405020304" pitchFamily="18" charset="0"/>
                <a:cs typeface="Times New Roman" panose="02020603050405020304" pitchFamily="18" charset="0"/>
              </a:rPr>
              <a:t>Fire and Smoke Products available on </a:t>
            </a:r>
            <a:r>
              <a:rPr lang="en-US" sz="2000" b="1" dirty="0" err="1" smtClean="0">
                <a:solidFill>
                  <a:srgbClr val="008000"/>
                </a:solidFill>
                <a:latin typeface="Times New Roman" panose="02020603050405020304" pitchFamily="18" charset="0"/>
                <a:cs typeface="Times New Roman" panose="02020603050405020304" pitchFamily="18" charset="0"/>
              </a:rPr>
              <a:t>RealEarth</a:t>
            </a:r>
            <a:endParaRPr lang="en-US" sz="2000" b="1" dirty="0" smtClean="0">
              <a:solidFill>
                <a:srgbClr val="008000"/>
              </a:solidFill>
              <a:latin typeface="Times New Roman" panose="02020603050405020304" pitchFamily="18" charset="0"/>
              <a:cs typeface="Times New Roman" panose="02020603050405020304" pitchFamily="18" charset="0"/>
            </a:endParaRPr>
          </a:p>
          <a:p>
            <a:r>
              <a:rPr lang="en-US" sz="2000" b="1" dirty="0" smtClean="0">
                <a:solidFill>
                  <a:srgbClr val="008000"/>
                </a:solidFill>
                <a:latin typeface="Times New Roman" panose="02020603050405020304" pitchFamily="18" charset="0"/>
                <a:cs typeface="Times New Roman" panose="02020603050405020304" pitchFamily="18" charset="0"/>
              </a:rPr>
              <a:t>Active Fire capability has been tested for inclusion in HRRR -- </a:t>
            </a:r>
            <a:r>
              <a:rPr lang="en-US" sz="2000" b="1" dirty="0" smtClean="0">
                <a:solidFill>
                  <a:srgbClr val="008000"/>
                </a:solidFill>
              </a:rPr>
              <a:t>Work </a:t>
            </a:r>
            <a:r>
              <a:rPr lang="en-US" sz="2000" b="1" dirty="0">
                <a:solidFill>
                  <a:srgbClr val="008000"/>
                </a:solidFill>
              </a:rPr>
              <a:t>is ongoing to be able to use VIIRS FRP data in </a:t>
            </a:r>
            <a:r>
              <a:rPr lang="en-US" sz="2000" b="1" dirty="0" smtClean="0">
                <a:solidFill>
                  <a:srgbClr val="008000"/>
                </a:solidFill>
              </a:rPr>
              <a:t>WRF-</a:t>
            </a:r>
            <a:r>
              <a:rPr lang="en-US" sz="2000" b="1" dirty="0" err="1" smtClean="0">
                <a:solidFill>
                  <a:srgbClr val="008000"/>
                </a:solidFill>
              </a:rPr>
              <a:t>Chem</a:t>
            </a:r>
            <a:r>
              <a:rPr lang="en-US" sz="2000" b="1" dirty="0">
                <a:solidFill>
                  <a:srgbClr val="008000"/>
                </a:solidFill>
              </a:rPr>
              <a:t> </a:t>
            </a:r>
            <a:r>
              <a:rPr lang="en-US" sz="2000" b="1" dirty="0" smtClean="0">
                <a:solidFill>
                  <a:srgbClr val="008000"/>
                </a:solidFill>
              </a:rPr>
              <a:t>then </a:t>
            </a:r>
            <a:r>
              <a:rPr lang="en-US" sz="2000" b="1" dirty="0">
                <a:solidFill>
                  <a:srgbClr val="008000"/>
                </a:solidFill>
              </a:rPr>
              <a:t>rerun HRRR-Smoke with </a:t>
            </a:r>
            <a:r>
              <a:rPr lang="en-US" sz="2000" b="1" dirty="0" smtClean="0">
                <a:solidFill>
                  <a:srgbClr val="008000"/>
                </a:solidFill>
              </a:rPr>
              <a:t>updated WRF-Chem.  </a:t>
            </a:r>
            <a:endParaRPr lang="en-US" sz="2000" b="1" dirty="0" smtClean="0">
              <a:solidFill>
                <a:srgbClr val="008000"/>
              </a:solidFill>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670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00"/>
            <a:ext cx="3589187" cy="277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31"/>
            <a:ext cx="5356964" cy="3340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6964" y="5220"/>
            <a:ext cx="3787036" cy="335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05200" y="3429000"/>
            <a:ext cx="5558425" cy="2554545"/>
          </a:xfrm>
          <a:prstGeom prst="rect">
            <a:avLst/>
          </a:prstGeom>
          <a:noFill/>
        </p:spPr>
        <p:txBody>
          <a:bodyPr wrap="square" rtlCol="0">
            <a:spAutoFit/>
          </a:bodyPr>
          <a:lstStyle/>
          <a:p>
            <a:pPr algn="ctr"/>
            <a:r>
              <a:rPr lang="en-US" sz="3200" b="1" dirty="0" smtClean="0"/>
              <a:t>2015 was the highest area burned between 1996-present</a:t>
            </a:r>
          </a:p>
          <a:p>
            <a:pPr marL="742950" lvl="1" indent="-285750">
              <a:buFont typeface="Arial" panose="020B0604020202020204" pitchFamily="34" charset="0"/>
              <a:buChar char="•"/>
            </a:pPr>
            <a:r>
              <a:rPr lang="en-US" sz="2400" b="1" dirty="0" smtClean="0"/>
              <a:t>50% of area was in Alaska (AK)</a:t>
            </a:r>
          </a:p>
          <a:p>
            <a:pPr marL="742950" lvl="1" indent="-285750">
              <a:buFont typeface="Arial" panose="020B0604020202020204" pitchFamily="34" charset="0"/>
              <a:buChar char="•"/>
            </a:pPr>
            <a:r>
              <a:rPr lang="en-US" sz="2400" b="1" dirty="0" smtClean="0"/>
              <a:t>36% was in Pacific Northwest  (WA, OR, ID, MT, Northern CA)</a:t>
            </a:r>
          </a:p>
          <a:p>
            <a:pPr algn="ctr"/>
            <a:endParaRPr lang="en-US" sz="2400" b="1" dirty="0"/>
          </a:p>
        </p:txBody>
      </p:sp>
      <p:sp>
        <p:nvSpPr>
          <p:cNvPr id="2" name="Oval 1"/>
          <p:cNvSpPr/>
          <p:nvPr/>
        </p:nvSpPr>
        <p:spPr>
          <a:xfrm>
            <a:off x="4267200" y="457200"/>
            <a:ext cx="457200" cy="228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6284412" y="2018778"/>
            <a:ext cx="890914" cy="381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175326" y="1001642"/>
            <a:ext cx="252608" cy="10171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6190608" y="1001642"/>
            <a:ext cx="1237326" cy="1397092"/>
          </a:xfrm>
          <a:custGeom>
            <a:avLst/>
            <a:gdLst>
              <a:gd name="connsiteX0" fmla="*/ 1237326 w 1237326"/>
              <a:gd name="connsiteY0" fmla="*/ 25492 h 1397092"/>
              <a:gd name="connsiteX1" fmla="*/ 1005595 w 1237326"/>
              <a:gd name="connsiteY1" fmla="*/ 440 h 1397092"/>
              <a:gd name="connsiteX2" fmla="*/ 711233 w 1237326"/>
              <a:gd name="connsiteY2" fmla="*/ 44281 h 1397092"/>
              <a:gd name="connsiteX3" fmla="*/ 460713 w 1237326"/>
              <a:gd name="connsiteY3" fmla="*/ 163279 h 1397092"/>
              <a:gd name="connsiteX4" fmla="*/ 297874 w 1237326"/>
              <a:gd name="connsiteY4" fmla="*/ 307328 h 1397092"/>
              <a:gd name="connsiteX5" fmla="*/ 178877 w 1237326"/>
              <a:gd name="connsiteY5" fmla="*/ 432588 h 1397092"/>
              <a:gd name="connsiteX6" fmla="*/ 59880 w 1237326"/>
              <a:gd name="connsiteY6" fmla="*/ 670583 h 1397092"/>
              <a:gd name="connsiteX7" fmla="*/ 3513 w 1237326"/>
              <a:gd name="connsiteY7" fmla="*/ 877262 h 1397092"/>
              <a:gd name="connsiteX8" fmla="*/ 9776 w 1237326"/>
              <a:gd name="connsiteY8" fmla="*/ 1083942 h 1397092"/>
              <a:gd name="connsiteX9" fmla="*/ 41091 w 1237326"/>
              <a:gd name="connsiteY9" fmla="*/ 1296884 h 1397092"/>
              <a:gd name="connsiteX10" fmla="*/ 91195 w 1237326"/>
              <a:gd name="connsiteY10" fmla="*/ 1397092 h 139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7326" h="1397092">
                <a:moveTo>
                  <a:pt x="1237326" y="25492"/>
                </a:moveTo>
                <a:cubicBezTo>
                  <a:pt x="1165301" y="11400"/>
                  <a:pt x="1093277" y="-2691"/>
                  <a:pt x="1005595" y="440"/>
                </a:cubicBezTo>
                <a:cubicBezTo>
                  <a:pt x="917913" y="3571"/>
                  <a:pt x="802047" y="17141"/>
                  <a:pt x="711233" y="44281"/>
                </a:cubicBezTo>
                <a:cubicBezTo>
                  <a:pt x="620419" y="71421"/>
                  <a:pt x="529606" y="119438"/>
                  <a:pt x="460713" y="163279"/>
                </a:cubicBezTo>
                <a:cubicBezTo>
                  <a:pt x="391820" y="207120"/>
                  <a:pt x="344847" y="262443"/>
                  <a:pt x="297874" y="307328"/>
                </a:cubicBezTo>
                <a:cubicBezTo>
                  <a:pt x="250901" y="352213"/>
                  <a:pt x="218543" y="372046"/>
                  <a:pt x="178877" y="432588"/>
                </a:cubicBezTo>
                <a:cubicBezTo>
                  <a:pt x="139211" y="493130"/>
                  <a:pt x="89107" y="596471"/>
                  <a:pt x="59880" y="670583"/>
                </a:cubicBezTo>
                <a:cubicBezTo>
                  <a:pt x="30653" y="744695"/>
                  <a:pt x="11864" y="808369"/>
                  <a:pt x="3513" y="877262"/>
                </a:cubicBezTo>
                <a:cubicBezTo>
                  <a:pt x="-4838" y="946155"/>
                  <a:pt x="3513" y="1014005"/>
                  <a:pt x="9776" y="1083942"/>
                </a:cubicBezTo>
                <a:cubicBezTo>
                  <a:pt x="16039" y="1153879"/>
                  <a:pt x="27521" y="1244692"/>
                  <a:pt x="41091" y="1296884"/>
                </a:cubicBezTo>
                <a:cubicBezTo>
                  <a:pt x="54661" y="1349076"/>
                  <a:pt x="72928" y="1373084"/>
                  <a:pt x="91195" y="1397092"/>
                </a:cubicBez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V="1">
            <a:off x="6284793" y="2013999"/>
            <a:ext cx="890914" cy="381000"/>
          </a:xfrm>
          <a:prstGeom prst="line">
            <a:avLst/>
          </a:prstGeom>
          <a:ln w="508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175707" y="996863"/>
            <a:ext cx="252608" cy="1017136"/>
          </a:xfrm>
          <a:prstGeom prst="line">
            <a:avLst/>
          </a:prstGeom>
          <a:ln w="508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6190989" y="996863"/>
            <a:ext cx="1237326" cy="1397092"/>
          </a:xfrm>
          <a:custGeom>
            <a:avLst/>
            <a:gdLst>
              <a:gd name="connsiteX0" fmla="*/ 1237326 w 1237326"/>
              <a:gd name="connsiteY0" fmla="*/ 25492 h 1397092"/>
              <a:gd name="connsiteX1" fmla="*/ 1005595 w 1237326"/>
              <a:gd name="connsiteY1" fmla="*/ 440 h 1397092"/>
              <a:gd name="connsiteX2" fmla="*/ 711233 w 1237326"/>
              <a:gd name="connsiteY2" fmla="*/ 44281 h 1397092"/>
              <a:gd name="connsiteX3" fmla="*/ 460713 w 1237326"/>
              <a:gd name="connsiteY3" fmla="*/ 163279 h 1397092"/>
              <a:gd name="connsiteX4" fmla="*/ 297874 w 1237326"/>
              <a:gd name="connsiteY4" fmla="*/ 307328 h 1397092"/>
              <a:gd name="connsiteX5" fmla="*/ 178877 w 1237326"/>
              <a:gd name="connsiteY5" fmla="*/ 432588 h 1397092"/>
              <a:gd name="connsiteX6" fmla="*/ 59880 w 1237326"/>
              <a:gd name="connsiteY6" fmla="*/ 670583 h 1397092"/>
              <a:gd name="connsiteX7" fmla="*/ 3513 w 1237326"/>
              <a:gd name="connsiteY7" fmla="*/ 877262 h 1397092"/>
              <a:gd name="connsiteX8" fmla="*/ 9776 w 1237326"/>
              <a:gd name="connsiteY8" fmla="*/ 1083942 h 1397092"/>
              <a:gd name="connsiteX9" fmla="*/ 41091 w 1237326"/>
              <a:gd name="connsiteY9" fmla="*/ 1296884 h 1397092"/>
              <a:gd name="connsiteX10" fmla="*/ 91195 w 1237326"/>
              <a:gd name="connsiteY10" fmla="*/ 1397092 h 139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7326" h="1397092">
                <a:moveTo>
                  <a:pt x="1237326" y="25492"/>
                </a:moveTo>
                <a:cubicBezTo>
                  <a:pt x="1165301" y="11400"/>
                  <a:pt x="1093277" y="-2691"/>
                  <a:pt x="1005595" y="440"/>
                </a:cubicBezTo>
                <a:cubicBezTo>
                  <a:pt x="917913" y="3571"/>
                  <a:pt x="802047" y="17141"/>
                  <a:pt x="711233" y="44281"/>
                </a:cubicBezTo>
                <a:cubicBezTo>
                  <a:pt x="620419" y="71421"/>
                  <a:pt x="529606" y="119438"/>
                  <a:pt x="460713" y="163279"/>
                </a:cubicBezTo>
                <a:cubicBezTo>
                  <a:pt x="391820" y="207120"/>
                  <a:pt x="344847" y="262443"/>
                  <a:pt x="297874" y="307328"/>
                </a:cubicBezTo>
                <a:cubicBezTo>
                  <a:pt x="250901" y="352213"/>
                  <a:pt x="218543" y="372046"/>
                  <a:pt x="178877" y="432588"/>
                </a:cubicBezTo>
                <a:cubicBezTo>
                  <a:pt x="139211" y="493130"/>
                  <a:pt x="89107" y="596471"/>
                  <a:pt x="59880" y="670583"/>
                </a:cubicBezTo>
                <a:cubicBezTo>
                  <a:pt x="30653" y="744695"/>
                  <a:pt x="11864" y="808369"/>
                  <a:pt x="3513" y="877262"/>
                </a:cubicBezTo>
                <a:cubicBezTo>
                  <a:pt x="-4838" y="946155"/>
                  <a:pt x="3513" y="1014005"/>
                  <a:pt x="9776" y="1083942"/>
                </a:cubicBezTo>
                <a:cubicBezTo>
                  <a:pt x="16039" y="1153879"/>
                  <a:pt x="27521" y="1244692"/>
                  <a:pt x="41091" y="1296884"/>
                </a:cubicBezTo>
                <a:cubicBezTo>
                  <a:pt x="54661" y="1349076"/>
                  <a:pt x="72928" y="1373084"/>
                  <a:pt x="91195" y="1397092"/>
                </a:cubicBezTo>
              </a:path>
            </a:pathLst>
          </a:cu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421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406" y="381000"/>
            <a:ext cx="8229600" cy="762000"/>
          </a:xfrm>
        </p:spPr>
        <p:txBody>
          <a:bodyPr>
            <a:normAutofit/>
          </a:bodyPr>
          <a:lstStyle/>
          <a:p>
            <a:r>
              <a:rPr lang="en-US" sz="3200" b="1" dirty="0" smtClean="0">
                <a:solidFill>
                  <a:schemeClr val="bg1"/>
                </a:solidFill>
              </a:rPr>
              <a:t>Web-Based Blended F&amp;S Product: </a:t>
            </a:r>
            <a:r>
              <a:rPr lang="en-US" sz="3200" b="1" dirty="0" err="1" smtClean="0">
                <a:solidFill>
                  <a:schemeClr val="bg1"/>
                </a:solidFill>
              </a:rPr>
              <a:t>eIDEA</a:t>
            </a:r>
            <a:endParaRPr lang="en-US" sz="3200" b="1" dirty="0">
              <a:solidFill>
                <a:schemeClr val="bg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165" t="8164" r="16943" b="2187"/>
          <a:stretch/>
        </p:blipFill>
        <p:spPr bwMode="auto">
          <a:xfrm>
            <a:off x="1577848" y="1754266"/>
            <a:ext cx="6172200" cy="5103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89646" y="1292601"/>
            <a:ext cx="7688708" cy="461665"/>
          </a:xfrm>
          <a:prstGeom prst="rect">
            <a:avLst/>
          </a:prstGeom>
          <a:solidFill>
            <a:schemeClr val="bg1"/>
          </a:solidFill>
        </p:spPr>
        <p:txBody>
          <a:bodyPr wrap="none" rtlCol="0">
            <a:spAutoFit/>
          </a:bodyPr>
          <a:lstStyle/>
          <a:p>
            <a:r>
              <a:rPr lang="en-US" sz="2400" dirty="0" smtClean="0">
                <a:solidFill>
                  <a:schemeClr val="bg1"/>
                </a:solidFill>
                <a:hlinkClick r:id="rId3"/>
              </a:rPr>
              <a:t>http://www.star.nesdis.noaa.gov/smcd/spb/aq/expr/expr2/</a:t>
            </a:r>
            <a:r>
              <a:rPr lang="en-US" sz="2400" dirty="0" smtClean="0">
                <a:solidFill>
                  <a:schemeClr val="bg1"/>
                </a:solidFill>
              </a:rPr>
              <a:t> </a:t>
            </a:r>
            <a:endParaRPr lang="en-US" sz="2400" dirty="0">
              <a:solidFill>
                <a:schemeClr val="bg1"/>
              </a:solidFill>
            </a:endParaRPr>
          </a:p>
        </p:txBody>
      </p:sp>
      <p:sp>
        <p:nvSpPr>
          <p:cNvPr id="6" name="Right Brace 5"/>
          <p:cNvSpPr/>
          <p:nvPr/>
        </p:nvSpPr>
        <p:spPr>
          <a:xfrm>
            <a:off x="7750048" y="3352800"/>
            <a:ext cx="250952" cy="1752600"/>
          </a:xfrm>
          <a:prstGeom prst="rightBrace">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rot="10800000">
            <a:off x="1336089" y="2429933"/>
            <a:ext cx="250953" cy="990600"/>
          </a:xfrm>
          <a:prstGeom prst="rightBrace">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8046409" y="3657600"/>
            <a:ext cx="1022943" cy="1200329"/>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a:t>m</a:t>
            </a:r>
            <a:r>
              <a:rPr lang="en-US" dirty="0" smtClean="0"/>
              <a:t>ain product overlay buttons</a:t>
            </a:r>
            <a:endParaRPr lang="en-US" dirty="0"/>
          </a:p>
        </p:txBody>
      </p:sp>
      <p:sp>
        <p:nvSpPr>
          <p:cNvPr id="10" name="TextBox 9"/>
          <p:cNvSpPr txBox="1"/>
          <p:nvPr/>
        </p:nvSpPr>
        <p:spPr>
          <a:xfrm>
            <a:off x="33869" y="2325068"/>
            <a:ext cx="1261532" cy="1200329"/>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animations and external links</a:t>
            </a:r>
            <a:endParaRPr lang="en-US" dirty="0"/>
          </a:p>
        </p:txBody>
      </p:sp>
      <p:cxnSp>
        <p:nvCxnSpPr>
          <p:cNvPr id="11" name="Straight Arrow Connector 10"/>
          <p:cNvCxnSpPr/>
          <p:nvPr/>
        </p:nvCxnSpPr>
        <p:spPr>
          <a:xfrm flipH="1">
            <a:off x="5334000" y="2540001"/>
            <a:ext cx="1752601"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2150532"/>
            <a:ext cx="1982752"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a:t>c</a:t>
            </a:r>
            <a:r>
              <a:rPr lang="en-US" dirty="0" smtClean="0"/>
              <a:t>alendar to select date of interest</a:t>
            </a:r>
            <a:endParaRPr lang="en-US" dirty="0"/>
          </a:p>
        </p:txBody>
      </p:sp>
      <p:sp>
        <p:nvSpPr>
          <p:cNvPr id="15" name="Slide Number Placeholder 14"/>
          <p:cNvSpPr>
            <a:spLocks noGrp="1"/>
          </p:cNvSpPr>
          <p:nvPr>
            <p:ph type="sldNum" sz="quarter" idx="12"/>
          </p:nvPr>
        </p:nvSpPr>
        <p:spPr/>
        <p:txBody>
          <a:bodyPr/>
          <a:lstStyle/>
          <a:p>
            <a:fld id="{8C8253AF-B193-4A44-9883-AA3BBF18463D}" type="slidenum">
              <a:rPr lang="en-US" smtClean="0"/>
              <a:t>17</a:t>
            </a:fld>
            <a:endParaRPr lang="en-US"/>
          </a:p>
        </p:txBody>
      </p:sp>
    </p:spTree>
    <p:extLst>
      <p:ext uri="{BB962C8B-B14F-4D97-AF65-F5344CB8AC3E}">
        <p14:creationId xmlns:p14="http://schemas.microsoft.com/office/powerpoint/2010/main" val="2210280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8229600" cy="1143000"/>
          </a:xfrm>
        </p:spPr>
        <p:txBody>
          <a:bodyPr/>
          <a:lstStyle/>
          <a:p>
            <a:r>
              <a:rPr lang="en-US" dirty="0" smtClean="0">
                <a:solidFill>
                  <a:schemeClr val="bg1"/>
                </a:solidFill>
              </a:rPr>
              <a:t>Sounding/NUCAPS Initiative</a:t>
            </a:r>
            <a:endParaRPr lang="en-US" dirty="0">
              <a:solidFill>
                <a:schemeClr val="bg1"/>
              </a:solidFill>
            </a:endParaRPr>
          </a:p>
        </p:txBody>
      </p:sp>
      <p:sp>
        <p:nvSpPr>
          <p:cNvPr id="3" name="Content Placeholder 2"/>
          <p:cNvSpPr>
            <a:spLocks noGrp="1"/>
          </p:cNvSpPr>
          <p:nvPr>
            <p:ph idx="1"/>
          </p:nvPr>
        </p:nvSpPr>
        <p:spPr>
          <a:xfrm>
            <a:off x="425569" y="1696528"/>
            <a:ext cx="8610600" cy="5059363"/>
          </a:xfrm>
        </p:spPr>
        <p:txBody>
          <a:bodyPr>
            <a:noAutofit/>
          </a:bodyPr>
          <a:lstStyle/>
          <a:p>
            <a:pPr>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Initiative began in Jul 2014</a:t>
            </a:r>
          </a:p>
          <a:p>
            <a:pPr>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NUCAPS Program Objectives. </a:t>
            </a:r>
          </a:p>
          <a:p>
            <a:pPr lvl="1">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Generate spectrally </a:t>
            </a:r>
            <a:r>
              <a:rPr lang="en-US" sz="1800" dirty="0">
                <a:latin typeface="Times New Roman" panose="02020603050405020304" pitchFamily="18" charset="0"/>
                <a:cs typeface="Times New Roman" panose="02020603050405020304" pitchFamily="18" charset="0"/>
              </a:rPr>
              <a:t>and spatially thinned </a:t>
            </a:r>
            <a:r>
              <a:rPr lang="en-US" sz="1800" dirty="0" smtClean="0">
                <a:latin typeface="Times New Roman" panose="02020603050405020304" pitchFamily="18" charset="0"/>
                <a:cs typeface="Times New Roman" panose="02020603050405020304" pitchFamily="18" charset="0"/>
              </a:rPr>
              <a:t>radiances</a:t>
            </a:r>
          </a:p>
          <a:p>
            <a:pPr lvl="1">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Provide retrieved </a:t>
            </a:r>
            <a:r>
              <a:rPr lang="en-US" sz="1800" dirty="0">
                <a:latin typeface="Times New Roman" panose="02020603050405020304" pitchFamily="18" charset="0"/>
                <a:cs typeface="Times New Roman" panose="02020603050405020304" pitchFamily="18" charset="0"/>
              </a:rPr>
              <a:t>products such as profiles of temperature, moisture, trace gases and cloud-cleared </a:t>
            </a:r>
            <a:r>
              <a:rPr lang="en-US" sz="1800" dirty="0" smtClean="0">
                <a:latin typeface="Times New Roman" panose="02020603050405020304" pitchFamily="18" charset="0"/>
                <a:cs typeface="Times New Roman" panose="02020603050405020304" pitchFamily="18" charset="0"/>
              </a:rPr>
              <a:t>radiances to users</a:t>
            </a:r>
          </a:p>
          <a:p>
            <a:pPr lvl="1">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Provide </a:t>
            </a:r>
            <a:r>
              <a:rPr lang="en-US" sz="1800" dirty="0">
                <a:latin typeface="Times New Roman" panose="02020603050405020304" pitchFamily="18" charset="0"/>
                <a:cs typeface="Times New Roman" panose="02020603050405020304" pitchFamily="18" charset="0"/>
              </a:rPr>
              <a:t>global validation products such as </a:t>
            </a:r>
            <a:r>
              <a:rPr lang="en-US" sz="1800" dirty="0" err="1">
                <a:latin typeface="Times New Roman" panose="02020603050405020304" pitchFamily="18" charset="0"/>
                <a:cs typeface="Times New Roman" panose="02020603050405020304" pitchFamily="18" charset="0"/>
              </a:rPr>
              <a:t>radiosonde</a:t>
            </a:r>
            <a:r>
              <a:rPr lang="en-US" sz="1800" dirty="0">
                <a:latin typeface="Times New Roman" panose="02020603050405020304" pitchFamily="18" charset="0"/>
                <a:cs typeface="Times New Roman" panose="02020603050405020304" pitchFamily="18" charset="0"/>
              </a:rPr>
              <a:t> matchups and gridded radiances and profiles</a:t>
            </a:r>
            <a:endParaRPr lang="en-US" sz="18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Initiative Objective:  to </a:t>
            </a:r>
            <a:r>
              <a:rPr lang="en-US" sz="1800" dirty="0">
                <a:latin typeface="Times New Roman" panose="02020603050405020304" pitchFamily="18" charset="0"/>
                <a:cs typeface="Times New Roman" panose="02020603050405020304" pitchFamily="18" charset="0"/>
              </a:rPr>
              <a:t>improve the operational use of SNPP for </a:t>
            </a:r>
            <a:r>
              <a:rPr lang="en-US" sz="1800" dirty="0" smtClean="0">
                <a:latin typeface="Times New Roman" panose="02020603050405020304" pitchFamily="18" charset="0"/>
                <a:cs typeface="Times New Roman" panose="02020603050405020304" pitchFamily="18" charset="0"/>
              </a:rPr>
              <a:t> those </a:t>
            </a:r>
            <a:r>
              <a:rPr lang="en-US" sz="1800" dirty="0">
                <a:latin typeface="Times New Roman" panose="02020603050405020304" pitchFamily="18" charset="0"/>
                <a:cs typeface="Times New Roman" panose="02020603050405020304" pitchFamily="18" charset="0"/>
              </a:rPr>
              <a:t>NWS offices with AWIPS II and assist those offices that will be getting AWIPS II with NUCAPS. </a:t>
            </a:r>
            <a:endParaRPr lang="en-US" sz="18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The  initiative </a:t>
            </a:r>
            <a:r>
              <a:rPr lang="en-US" sz="1800" dirty="0">
                <a:latin typeface="Times New Roman" panose="02020603050405020304" pitchFamily="18" charset="0"/>
                <a:cs typeface="Times New Roman" panose="02020603050405020304" pitchFamily="18" charset="0"/>
              </a:rPr>
              <a:t>will </a:t>
            </a:r>
            <a:r>
              <a:rPr lang="en-US" sz="1800" dirty="0" smtClean="0">
                <a:latin typeface="Times New Roman" panose="02020603050405020304" pitchFamily="18" charset="0"/>
                <a:cs typeface="Times New Roman" panose="02020603050405020304" pitchFamily="18" charset="0"/>
              </a:rPr>
              <a:t>address:</a:t>
            </a:r>
            <a:endParaRPr lang="en-US" sz="18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NUCAPS </a:t>
            </a:r>
            <a:r>
              <a:rPr lang="en-US" sz="1800" dirty="0">
                <a:latin typeface="Times New Roman" panose="02020603050405020304" pitchFamily="18" charset="0"/>
                <a:cs typeface="Times New Roman" panose="02020603050405020304" pitchFamily="18" charset="0"/>
              </a:rPr>
              <a:t>algorithm work (STAR)</a:t>
            </a:r>
          </a:p>
          <a:p>
            <a:pPr lvl="1">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Operational </a:t>
            </a:r>
            <a:r>
              <a:rPr lang="en-US" sz="1800" dirty="0">
                <a:latin typeface="Times New Roman" panose="02020603050405020304" pitchFamily="18" charset="0"/>
                <a:cs typeface="Times New Roman" panose="02020603050405020304" pitchFamily="18" charset="0"/>
              </a:rPr>
              <a:t>application and validation of NUCAPS </a:t>
            </a:r>
            <a:r>
              <a:rPr lang="en-US" sz="1800" dirty="0" smtClean="0">
                <a:latin typeface="Times New Roman" panose="02020603050405020304" pitchFamily="18" charset="0"/>
                <a:cs typeface="Times New Roman" panose="02020603050405020304" pitchFamily="18" charset="0"/>
              </a:rPr>
              <a:t>(Omaha/Boulder </a:t>
            </a:r>
            <a:r>
              <a:rPr lang="en-US" sz="1800" dirty="0">
                <a:latin typeface="Times New Roman" panose="02020603050405020304" pitchFamily="18" charset="0"/>
                <a:cs typeface="Times New Roman" panose="02020603050405020304" pitchFamily="18" charset="0"/>
              </a:rPr>
              <a:t>WFO)</a:t>
            </a:r>
          </a:p>
          <a:p>
            <a:pPr lvl="1">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NUCAPS </a:t>
            </a:r>
            <a:r>
              <a:rPr lang="en-US" sz="1800" dirty="0">
                <a:latin typeface="Times New Roman" panose="02020603050405020304" pitchFamily="18" charset="0"/>
                <a:cs typeface="Times New Roman" panose="02020603050405020304" pitchFamily="18" charset="0"/>
              </a:rPr>
              <a:t>training (NWS)</a:t>
            </a:r>
          </a:p>
        </p:txBody>
      </p:sp>
      <p:sp>
        <p:nvSpPr>
          <p:cNvPr id="4" name="Date Placeholder 3"/>
          <p:cNvSpPr>
            <a:spLocks noGrp="1"/>
          </p:cNvSpPr>
          <p:nvPr>
            <p:ph type="dt" sz="half" idx="10"/>
          </p:nvPr>
        </p:nvSpPr>
        <p:spPr/>
        <p:txBody>
          <a:bodyPr/>
          <a:lstStyle/>
          <a:p>
            <a:fld id="{06007E66-5820-4707-B262-3ADFD6320DCF}" type="datetime1">
              <a:rPr lang="en-US" smtClean="0"/>
              <a:t>5/4/2016</a:t>
            </a:fld>
            <a:endParaRPr lang="en-US"/>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16E6E9C7-2A73-4017-91F1-2C5354F255A2}" type="slidenum">
              <a:rPr lang="en-US" smtClean="0"/>
              <a:t>18</a:t>
            </a:fld>
            <a:endParaRPr lang="en-US"/>
          </a:p>
        </p:txBody>
      </p:sp>
    </p:spTree>
    <p:extLst>
      <p:ext uri="{BB962C8B-B14F-4D97-AF65-F5344CB8AC3E}">
        <p14:creationId xmlns:p14="http://schemas.microsoft.com/office/powerpoint/2010/main" val="868822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8229600" cy="1143000"/>
          </a:xfrm>
        </p:spPr>
        <p:txBody>
          <a:bodyPr>
            <a:normAutofit/>
          </a:bodyPr>
          <a:lstStyle/>
          <a:p>
            <a:r>
              <a:rPr lang="en-US" dirty="0" smtClean="0">
                <a:solidFill>
                  <a:schemeClr val="bg1"/>
                </a:solidFill>
              </a:rPr>
              <a:t>Sounding Initiative Team</a:t>
            </a:r>
            <a:endParaRPr lang="en-US" dirty="0">
              <a:solidFill>
                <a:schemeClr val="bg1"/>
              </a:solidFill>
            </a:endParaRPr>
          </a:p>
        </p:txBody>
      </p:sp>
      <p:sp>
        <p:nvSpPr>
          <p:cNvPr id="4" name="Footer Placeholder 3"/>
          <p:cNvSpPr>
            <a:spLocks noGrp="1"/>
          </p:cNvSpPr>
          <p:nvPr>
            <p:ph type="ftr" sz="quarter" idx="10"/>
          </p:nvPr>
        </p:nvSpPr>
        <p:spPr/>
        <p:txBody>
          <a:bodyPr/>
          <a:lstStyle/>
          <a:p>
            <a:pPr>
              <a:defRPr/>
            </a:pPr>
            <a:r>
              <a:rPr lang="en-US" smtClean="0"/>
              <a:t>Joint Polar Satellite System</a:t>
            </a:r>
            <a:endParaRPr lang="en-US"/>
          </a:p>
        </p:txBody>
      </p:sp>
      <p:sp>
        <p:nvSpPr>
          <p:cNvPr id="5" name="Slide Number Placeholder 4"/>
          <p:cNvSpPr>
            <a:spLocks noGrp="1"/>
          </p:cNvSpPr>
          <p:nvPr>
            <p:ph type="sldNum" sz="quarter" idx="11"/>
          </p:nvPr>
        </p:nvSpPr>
        <p:spPr/>
        <p:txBody>
          <a:bodyPr/>
          <a:lstStyle/>
          <a:p>
            <a:pPr>
              <a:defRPr/>
            </a:pPr>
            <a:fld id="{7D6CDEB4-AE3E-4257-926A-3703FFC0D3F1}" type="slidenum">
              <a:rPr lang="en-US" smtClean="0"/>
              <a:pPr>
                <a:defRPr/>
              </a:pPr>
              <a:t>19</a:t>
            </a:fld>
            <a:endParaRPr lang="en-US" dirty="0"/>
          </a:p>
        </p:txBody>
      </p:sp>
      <p:sp>
        <p:nvSpPr>
          <p:cNvPr id="9" name="Rectangle 2"/>
          <p:cNvSpPr>
            <a:spLocks noChangeArrowheads="1"/>
          </p:cNvSpPr>
          <p:nvPr/>
        </p:nvSpPr>
        <p:spPr bwMode="auto">
          <a:xfrm>
            <a:off x="1600200" y="27479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82641775"/>
              </p:ext>
            </p:extLst>
          </p:nvPr>
        </p:nvGraphicFramePr>
        <p:xfrm>
          <a:off x="827903" y="1813062"/>
          <a:ext cx="7630297" cy="4096366"/>
        </p:xfrm>
        <a:graphic>
          <a:graphicData uri="http://schemas.openxmlformats.org/drawingml/2006/table">
            <a:tbl>
              <a:tblPr firstRow="1" firstCol="1" bandRow="1">
                <a:tableStyleId>{5C22544A-7EE6-4342-B048-85BDC9FD1C3A}</a:tableStyleId>
              </a:tblPr>
              <a:tblGrid>
                <a:gridCol w="1874261"/>
                <a:gridCol w="1821530"/>
                <a:gridCol w="2040114"/>
                <a:gridCol w="1894392"/>
              </a:tblGrid>
              <a:tr h="655504">
                <a:tc>
                  <a:txBody>
                    <a:bodyPr/>
                    <a:lstStyle/>
                    <a:p>
                      <a:pPr marL="0" marR="0" algn="ctr">
                        <a:lnSpc>
                          <a:spcPct val="115000"/>
                        </a:lnSpc>
                        <a:spcBef>
                          <a:spcPts val="0"/>
                        </a:spcBef>
                        <a:spcAft>
                          <a:spcPts val="0"/>
                        </a:spcAft>
                      </a:pPr>
                      <a:r>
                        <a:rPr lang="en-US" sz="1400" b="1" dirty="0" smtClean="0">
                          <a:effectLst/>
                          <a:latin typeface="Times New Roman" panose="02020603050405020304" pitchFamily="18" charset="0"/>
                          <a:ea typeface="Calibri"/>
                          <a:cs typeface="Times New Roman" panose="02020603050405020304" pitchFamily="18" charset="0"/>
                        </a:rPr>
                        <a:t>Name</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panose="02020603050405020304" pitchFamily="18" charset="0"/>
                          <a:ea typeface="Calibri"/>
                          <a:cs typeface="Times New Roman" panose="02020603050405020304" pitchFamily="18" charset="0"/>
                        </a:rPr>
                        <a:t>Organization</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smtClean="0">
                          <a:effectLst/>
                          <a:latin typeface="Times New Roman" panose="02020603050405020304" pitchFamily="18" charset="0"/>
                          <a:ea typeface="Calibri"/>
                          <a:cs typeface="Times New Roman" panose="02020603050405020304" pitchFamily="18" charset="0"/>
                        </a:rPr>
                        <a:t>Name</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smtClean="0">
                          <a:effectLst/>
                          <a:latin typeface="Times New Roman" panose="02020603050405020304" pitchFamily="18" charset="0"/>
                          <a:ea typeface="Calibri"/>
                          <a:cs typeface="Times New Roman" panose="02020603050405020304" pitchFamily="18" charset="0"/>
                        </a:rPr>
                        <a:t>Organization</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401634">
                <a:tc>
                  <a:txBody>
                    <a:bodyPr/>
                    <a:lstStyle/>
                    <a:p>
                      <a:pPr marL="0" marR="0">
                        <a:spcBef>
                          <a:spcPts val="0"/>
                        </a:spcBef>
                        <a:spcAft>
                          <a:spcPts val="0"/>
                        </a:spcAft>
                      </a:pPr>
                      <a:r>
                        <a:rPr lang="en-US" sz="1400" dirty="0" smtClean="0">
                          <a:effectLst/>
                          <a:latin typeface="Times New Roman" panose="02020603050405020304" pitchFamily="18" charset="0"/>
                          <a:ea typeface="Times New Roman"/>
                          <a:cs typeface="Times New Roman" panose="02020603050405020304" pitchFamily="18" charset="0"/>
                        </a:rPr>
                        <a:t>Chris Barnet</a:t>
                      </a:r>
                      <a:endParaRPr lang="en-US"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effectLst/>
                          <a:latin typeface="Times New Roman" panose="02020603050405020304" pitchFamily="18" charset="0"/>
                          <a:ea typeface="Times New Roman"/>
                          <a:cs typeface="Times New Roman" panose="02020603050405020304" pitchFamily="18" charset="0"/>
                        </a:rPr>
                        <a:t>STC</a:t>
                      </a:r>
                    </a:p>
                  </a:txBody>
                  <a:tcPr marL="68580" marR="68580" marT="0" marB="0" anchor="ctr"/>
                </a:tc>
                <a:tc>
                  <a:txBody>
                    <a:bodyPr/>
                    <a:lstStyle/>
                    <a:p>
                      <a:r>
                        <a:rPr lang="en-US" sz="1400" dirty="0" smtClean="0">
                          <a:latin typeface="Times New Roman" panose="02020603050405020304" pitchFamily="18" charset="0"/>
                          <a:cs typeface="Times New Roman" panose="02020603050405020304" pitchFamily="18" charset="0"/>
                        </a:rPr>
                        <a:t>Dan </a:t>
                      </a:r>
                      <a:r>
                        <a:rPr lang="en-US" sz="1400" dirty="0" err="1" smtClean="0">
                          <a:latin typeface="Times New Roman" panose="02020603050405020304" pitchFamily="18" charset="0"/>
                          <a:cs typeface="Times New Roman" panose="02020603050405020304" pitchFamily="18" charset="0"/>
                        </a:rPr>
                        <a:t>Neitfeld</a:t>
                      </a:r>
                      <a:endParaRPr lang="en-US" sz="1400" dirty="0">
                        <a:latin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400" dirty="0" smtClean="0">
                          <a:latin typeface="Times New Roman" panose="02020603050405020304" pitchFamily="18" charset="0"/>
                          <a:cs typeface="Times New Roman" panose="02020603050405020304" pitchFamily="18" charset="0"/>
                        </a:rPr>
                        <a:t>NWS</a:t>
                      </a:r>
                      <a:endParaRPr lang="en-US" sz="1400" dirty="0">
                        <a:latin typeface="Times New Roman" panose="02020603050405020304" pitchFamily="18" charset="0"/>
                        <a:cs typeface="Times New Roman" panose="02020603050405020304" pitchFamily="18" charset="0"/>
                      </a:endParaRPr>
                    </a:p>
                  </a:txBody>
                  <a:tcPr marL="68580" marR="68580" marT="0" marB="0" anchor="ctr"/>
                </a:tc>
              </a:tr>
              <a:tr h="401634">
                <a:tc>
                  <a:txBody>
                    <a:bodyPr/>
                    <a:lstStyle/>
                    <a:p>
                      <a:r>
                        <a:rPr lang="en-US" sz="1400" dirty="0" smtClean="0">
                          <a:latin typeface="Times New Roman" panose="02020603050405020304" pitchFamily="18" charset="0"/>
                          <a:cs typeface="Times New Roman" panose="02020603050405020304" pitchFamily="18" charset="0"/>
                        </a:rPr>
                        <a:t>Emily Berndt</a:t>
                      </a:r>
                      <a:endParaRPr lang="en-US" sz="1400" dirty="0">
                        <a:latin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400" dirty="0" smtClean="0">
                          <a:latin typeface="Times New Roman" panose="02020603050405020304" pitchFamily="18" charset="0"/>
                          <a:cs typeface="Times New Roman" panose="02020603050405020304" pitchFamily="18" charset="0"/>
                        </a:rPr>
                        <a:t>SPORT</a:t>
                      </a:r>
                      <a:endParaRPr lang="en-US" sz="1400" dirty="0">
                        <a:latin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400" dirty="0" smtClean="0">
                          <a:latin typeface="Times New Roman" panose="02020603050405020304" pitchFamily="18" charset="0"/>
                          <a:cs typeface="Times New Roman" panose="02020603050405020304" pitchFamily="18" charset="0"/>
                        </a:rPr>
                        <a:t>Tony </a:t>
                      </a:r>
                      <a:r>
                        <a:rPr lang="en-US" sz="1400" dirty="0" err="1" smtClean="0">
                          <a:latin typeface="Times New Roman" panose="02020603050405020304" pitchFamily="18" charset="0"/>
                          <a:cs typeface="Times New Roman" panose="02020603050405020304" pitchFamily="18" charset="0"/>
                        </a:rPr>
                        <a:t>Reale</a:t>
                      </a:r>
                      <a:endParaRPr lang="en-US" sz="1400"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anose="02020603050405020304" pitchFamily="18" charset="0"/>
                          <a:cs typeface="Times New Roman" panose="02020603050405020304" pitchFamily="18" charset="0"/>
                        </a:rPr>
                        <a:t>STAR</a:t>
                      </a:r>
                    </a:p>
                  </a:txBody>
                  <a:tcPr marL="68580" marR="68580" marT="0" marB="0" anchor="ctr"/>
                </a:tc>
              </a:tr>
              <a:tr h="401634">
                <a:tc>
                  <a:txBody>
                    <a:bodyPr/>
                    <a:lstStyle/>
                    <a:p>
                      <a:r>
                        <a:rPr lang="en-US" sz="1400" dirty="0" smtClean="0">
                          <a:latin typeface="Times New Roman" panose="02020603050405020304" pitchFamily="18" charset="0"/>
                          <a:cs typeface="Times New Roman" panose="02020603050405020304" pitchFamily="18" charset="0"/>
                        </a:rPr>
                        <a:t>Jack </a:t>
                      </a:r>
                      <a:r>
                        <a:rPr lang="en-US" sz="1400" dirty="0" err="1" smtClean="0">
                          <a:latin typeface="Times New Roman" panose="02020603050405020304" pitchFamily="18" charset="0"/>
                          <a:cs typeface="Times New Roman" panose="02020603050405020304" pitchFamily="18" charset="0"/>
                        </a:rPr>
                        <a:t>Dostalek</a:t>
                      </a:r>
                      <a:endParaRPr lang="en-US" sz="1400" dirty="0">
                        <a:latin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400" dirty="0" smtClean="0">
                          <a:latin typeface="Times New Roman" panose="02020603050405020304" pitchFamily="18" charset="0"/>
                          <a:cs typeface="Times New Roman" panose="02020603050405020304" pitchFamily="18" charset="0"/>
                        </a:rPr>
                        <a:t>CIRA</a:t>
                      </a:r>
                      <a:endParaRPr lang="en-US" sz="1400" dirty="0">
                        <a:latin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400" dirty="0" smtClean="0">
                          <a:latin typeface="Times New Roman" panose="02020603050405020304" pitchFamily="18" charset="0"/>
                          <a:cs typeface="Times New Roman" panose="02020603050405020304" pitchFamily="18" charset="0"/>
                        </a:rPr>
                        <a:t>AK Sharma</a:t>
                      </a:r>
                      <a:endParaRPr lang="en-US" sz="1400" dirty="0">
                        <a:latin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400" dirty="0" smtClean="0">
                          <a:latin typeface="Times New Roman" panose="02020603050405020304" pitchFamily="18" charset="0"/>
                          <a:cs typeface="Times New Roman" panose="02020603050405020304" pitchFamily="18" charset="0"/>
                        </a:rPr>
                        <a:t>OSPO</a:t>
                      </a:r>
                      <a:endParaRPr lang="en-US" sz="1400" dirty="0">
                        <a:latin typeface="Times New Roman" panose="02020603050405020304" pitchFamily="18" charset="0"/>
                        <a:cs typeface="Times New Roman" panose="02020603050405020304" pitchFamily="18" charset="0"/>
                      </a:endParaRPr>
                    </a:p>
                  </a:txBody>
                  <a:tcPr marL="68580" marR="68580" marT="0" marB="0" anchor="ctr"/>
                </a:tc>
              </a:tr>
              <a:tr h="401634">
                <a:tc>
                  <a:txBody>
                    <a:bodyPr/>
                    <a:lstStyle/>
                    <a:p>
                      <a:pPr marL="0" marR="0">
                        <a:spcBef>
                          <a:spcPts val="0"/>
                        </a:spcBef>
                        <a:spcAft>
                          <a:spcPts val="0"/>
                        </a:spcAft>
                      </a:pPr>
                      <a:r>
                        <a:rPr lang="en-US" sz="1400" dirty="0" smtClean="0">
                          <a:effectLst/>
                          <a:latin typeface="Times New Roman" panose="02020603050405020304" pitchFamily="18" charset="0"/>
                          <a:ea typeface="Times New Roman"/>
                          <a:cs typeface="Times New Roman" panose="02020603050405020304" pitchFamily="18" charset="0"/>
                        </a:rPr>
                        <a:t>Jim</a:t>
                      </a:r>
                      <a:r>
                        <a:rPr lang="en-US" sz="1400" baseline="0" dirty="0" smtClean="0">
                          <a:effectLst/>
                          <a:latin typeface="Times New Roman" panose="02020603050405020304" pitchFamily="18" charset="0"/>
                          <a:ea typeface="Times New Roman"/>
                          <a:cs typeface="Times New Roman" panose="02020603050405020304" pitchFamily="18" charset="0"/>
                        </a:rPr>
                        <a:t> </a:t>
                      </a:r>
                      <a:r>
                        <a:rPr lang="en-US" sz="1400" baseline="0" dirty="0" err="1" smtClean="0">
                          <a:effectLst/>
                          <a:latin typeface="Times New Roman" panose="02020603050405020304" pitchFamily="18" charset="0"/>
                          <a:ea typeface="Times New Roman"/>
                          <a:cs typeface="Times New Roman" panose="02020603050405020304" pitchFamily="18" charset="0"/>
                        </a:rPr>
                        <a:t>Heil</a:t>
                      </a:r>
                      <a:endParaRPr lang="en-US"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smtClean="0">
                          <a:effectLst/>
                          <a:latin typeface="Times New Roman" panose="02020603050405020304" pitchFamily="18" charset="0"/>
                          <a:ea typeface="Times New Roman"/>
                          <a:cs typeface="Times New Roman" panose="02020603050405020304" pitchFamily="18" charset="0"/>
                        </a:rPr>
                        <a:t>NWS</a:t>
                      </a:r>
                      <a:endParaRPr lang="en-US"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effectLst/>
                          <a:latin typeface="Times New Roman" panose="02020603050405020304" pitchFamily="18" charset="0"/>
                          <a:ea typeface="Times New Roman"/>
                          <a:cs typeface="Times New Roman" panose="02020603050405020304" pitchFamily="18" charset="0"/>
                        </a:rPr>
                        <a:t>Bill Sjoberg</a:t>
                      </a:r>
                    </a:p>
                  </a:txBody>
                  <a:tcPr marL="68580" marR="68580" marT="0" marB="0" anchor="ctr"/>
                </a:tc>
                <a:tc>
                  <a:txBody>
                    <a:bodyPr/>
                    <a:lstStyle/>
                    <a:p>
                      <a:pPr marL="0" marR="0">
                        <a:spcBef>
                          <a:spcPts val="0"/>
                        </a:spcBef>
                        <a:spcAft>
                          <a:spcPts val="0"/>
                        </a:spcAft>
                      </a:pPr>
                      <a:r>
                        <a:rPr lang="en-US" sz="1400" dirty="0">
                          <a:effectLst/>
                          <a:latin typeface="Times New Roman" panose="02020603050405020304" pitchFamily="18" charset="0"/>
                          <a:ea typeface="Times New Roman"/>
                          <a:cs typeface="Times New Roman" panose="02020603050405020304" pitchFamily="18" charset="0"/>
                        </a:rPr>
                        <a:t>JPSS</a:t>
                      </a:r>
                    </a:p>
                  </a:txBody>
                  <a:tcPr marL="68580" marR="68580" marT="0" marB="0" anchor="ctr"/>
                </a:tc>
              </a:tr>
              <a:tr h="469900">
                <a:tc>
                  <a:txBody>
                    <a:bodyPr/>
                    <a:lstStyle/>
                    <a:p>
                      <a:r>
                        <a:rPr lang="en-US" sz="1400" dirty="0" smtClean="0">
                          <a:latin typeface="Times New Roman" panose="02020603050405020304" pitchFamily="18" charset="0"/>
                          <a:cs typeface="Times New Roman" panose="02020603050405020304" pitchFamily="18" charset="0"/>
                        </a:rPr>
                        <a:t>Dan Lindsey</a:t>
                      </a:r>
                      <a:endParaRPr lang="en-US" sz="1400" dirty="0">
                        <a:latin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400" dirty="0" smtClean="0">
                          <a:latin typeface="Times New Roman" panose="02020603050405020304" pitchFamily="18" charset="0"/>
                          <a:cs typeface="Times New Roman" panose="02020603050405020304" pitchFamily="18" charset="0"/>
                        </a:rPr>
                        <a:t>CIRA</a:t>
                      </a:r>
                      <a:endParaRPr lang="en-US" sz="1400" dirty="0">
                        <a:latin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400" dirty="0" smtClean="0">
                          <a:latin typeface="Times New Roman" panose="02020603050405020304" pitchFamily="18" charset="0"/>
                          <a:cs typeface="Times New Roman" panose="02020603050405020304" pitchFamily="18" charset="0"/>
                        </a:rPr>
                        <a:t>Nadia Smith</a:t>
                      </a:r>
                      <a:endParaRPr lang="en-US" sz="1400" dirty="0">
                        <a:latin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400" dirty="0" smtClean="0">
                          <a:latin typeface="Times New Roman" panose="02020603050405020304" pitchFamily="18" charset="0"/>
                          <a:cs typeface="Times New Roman" panose="02020603050405020304" pitchFamily="18" charset="0"/>
                        </a:rPr>
                        <a:t>CIMSS</a:t>
                      </a:r>
                      <a:endParaRPr lang="en-US" sz="1400" dirty="0">
                        <a:latin typeface="Times New Roman" panose="02020603050405020304" pitchFamily="18" charset="0"/>
                        <a:cs typeface="Times New Roman" panose="02020603050405020304" pitchFamily="18" charset="0"/>
                      </a:endParaRPr>
                    </a:p>
                  </a:txBody>
                  <a:tcPr marL="68580" marR="68580" marT="0" marB="0" anchor="ctr"/>
                </a:tc>
              </a:tr>
              <a:tr h="469900">
                <a:tc>
                  <a:txBody>
                    <a:bodyPr/>
                    <a:lstStyle/>
                    <a:p>
                      <a:r>
                        <a:rPr lang="en-US" sz="1400" dirty="0" smtClean="0">
                          <a:latin typeface="Times New Roman" panose="02020603050405020304" pitchFamily="18" charset="0"/>
                          <a:cs typeface="Times New Roman" panose="02020603050405020304" pitchFamily="18" charset="0"/>
                        </a:rPr>
                        <a:t>Scott Lindstrom</a:t>
                      </a:r>
                      <a:endParaRPr lang="en-US" sz="1400" dirty="0">
                        <a:latin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400" dirty="0" smtClean="0">
                          <a:latin typeface="Times New Roman" panose="02020603050405020304" pitchFamily="18" charset="0"/>
                          <a:cs typeface="Times New Roman" panose="02020603050405020304" pitchFamily="18" charset="0"/>
                        </a:rPr>
                        <a:t>CIMSS</a:t>
                      </a:r>
                      <a:endParaRPr lang="en-US" sz="1400" dirty="0">
                        <a:latin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400" dirty="0" smtClean="0">
                          <a:latin typeface="Times New Roman" panose="02020603050405020304" pitchFamily="18" charset="0"/>
                          <a:cs typeface="Times New Roman" panose="02020603050405020304" pitchFamily="18" charset="0"/>
                        </a:rPr>
                        <a:t>Eric Stevens</a:t>
                      </a:r>
                      <a:endParaRPr lang="en-US" sz="1400" dirty="0">
                        <a:latin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400" dirty="0" smtClean="0">
                          <a:latin typeface="Times New Roman" panose="02020603050405020304" pitchFamily="18" charset="0"/>
                          <a:cs typeface="Times New Roman" panose="02020603050405020304" pitchFamily="18" charset="0"/>
                        </a:rPr>
                        <a:t>GINA</a:t>
                      </a:r>
                      <a:endParaRPr lang="en-US" sz="1400" dirty="0">
                        <a:latin typeface="Times New Roman" panose="02020603050405020304" pitchFamily="18" charset="0"/>
                        <a:cs typeface="Times New Roman" panose="02020603050405020304" pitchFamily="18" charset="0"/>
                      </a:endParaRPr>
                    </a:p>
                  </a:txBody>
                  <a:tcPr marL="68580" marR="68580" marT="0" marB="0" anchor="ctr"/>
                </a:tc>
              </a:tr>
              <a:tr h="469900">
                <a:tc>
                  <a:txBody>
                    <a:bodyPr/>
                    <a:lstStyle/>
                    <a:p>
                      <a:r>
                        <a:rPr lang="en-US" sz="1400" dirty="0" smtClean="0">
                          <a:latin typeface="Times New Roman" panose="02020603050405020304" pitchFamily="18" charset="0"/>
                          <a:cs typeface="Times New Roman" panose="02020603050405020304" pitchFamily="18" charset="0"/>
                        </a:rPr>
                        <a:t>Bill Line</a:t>
                      </a:r>
                      <a:endParaRPr lang="en-US" sz="1400" dirty="0">
                        <a:latin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400" dirty="0" smtClean="0">
                          <a:latin typeface="Times New Roman" panose="02020603050405020304" pitchFamily="18" charset="0"/>
                          <a:cs typeface="Times New Roman" panose="02020603050405020304" pitchFamily="18" charset="0"/>
                        </a:rPr>
                        <a:t>NWS</a:t>
                      </a:r>
                      <a:endParaRPr lang="en-US" sz="1400"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smtClean="0">
                          <a:effectLst/>
                          <a:latin typeface="Times New Roman" panose="02020603050405020304" pitchFamily="18" charset="0"/>
                          <a:ea typeface="Times New Roman"/>
                          <a:cs typeface="Times New Roman" panose="02020603050405020304" pitchFamily="18" charset="0"/>
                        </a:rPr>
                        <a:t>Brad </a:t>
                      </a:r>
                      <a:r>
                        <a:rPr lang="en-US" sz="1400" dirty="0" err="1" smtClean="0">
                          <a:effectLst/>
                          <a:latin typeface="Times New Roman" panose="02020603050405020304" pitchFamily="18" charset="0"/>
                          <a:ea typeface="Times New Roman"/>
                          <a:cs typeface="Times New Roman" panose="02020603050405020304" pitchFamily="18" charset="0"/>
                        </a:rPr>
                        <a:t>Zavodsky</a:t>
                      </a:r>
                      <a:endParaRPr lang="en-US"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err="1" smtClean="0">
                          <a:effectLst/>
                          <a:latin typeface="Times New Roman" panose="02020603050405020304" pitchFamily="18" charset="0"/>
                          <a:ea typeface="Times New Roman"/>
                          <a:cs typeface="Times New Roman" panose="02020603050405020304" pitchFamily="18" charset="0"/>
                        </a:rPr>
                        <a:t>SPoRT</a:t>
                      </a:r>
                      <a:endParaRPr lang="en-US"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424626">
                <a:tc>
                  <a:txBody>
                    <a:bodyPr/>
                    <a:lstStyle/>
                    <a:p>
                      <a:r>
                        <a:rPr lang="en-US" sz="1400" dirty="0" smtClean="0">
                          <a:latin typeface="Times New Roman" panose="02020603050405020304" pitchFamily="18" charset="0"/>
                          <a:cs typeface="Times New Roman" panose="02020603050405020304" pitchFamily="18" charset="0"/>
                        </a:rPr>
                        <a:t>Nick </a:t>
                      </a:r>
                      <a:r>
                        <a:rPr lang="en-US" sz="1400" dirty="0" err="1" smtClean="0">
                          <a:latin typeface="Times New Roman" panose="02020603050405020304" pitchFamily="18" charset="0"/>
                          <a:cs typeface="Times New Roman" panose="02020603050405020304" pitchFamily="18" charset="0"/>
                        </a:rPr>
                        <a:t>Nalli</a:t>
                      </a:r>
                      <a:endParaRPr lang="en-US" sz="1400" dirty="0">
                        <a:latin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400" dirty="0" smtClean="0">
                          <a:latin typeface="Times New Roman" panose="02020603050405020304" pitchFamily="18" charset="0"/>
                          <a:cs typeface="Times New Roman" panose="02020603050405020304" pitchFamily="18" charset="0"/>
                        </a:rPr>
                        <a:t>STAR</a:t>
                      </a:r>
                      <a:endParaRPr lang="en-US" sz="1400" dirty="0">
                        <a:latin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tc>
                <a:tc>
                  <a:txBody>
                    <a:bodyPr/>
                    <a:lstStyle/>
                    <a:p>
                      <a:endParaRPr lang="en-US" dirty="0"/>
                    </a:p>
                  </a:txBody>
                  <a:tcPr marL="68580" marR="68580" marT="0" marB="0" anchor="ctr"/>
                </a:tc>
              </a:tr>
            </a:tbl>
          </a:graphicData>
        </a:graphic>
      </p:graphicFrame>
    </p:spTree>
    <p:extLst>
      <p:ext uri="{BB962C8B-B14F-4D97-AF65-F5344CB8AC3E}">
        <p14:creationId xmlns:p14="http://schemas.microsoft.com/office/powerpoint/2010/main" val="410798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257" y="166777"/>
            <a:ext cx="8229600" cy="1143000"/>
          </a:xfrm>
        </p:spPr>
        <p:txBody>
          <a:bodyPr/>
          <a:lstStyle/>
          <a:p>
            <a:r>
              <a:rPr lang="en-US" dirty="0" smtClean="0">
                <a:solidFill>
                  <a:schemeClr val="tx1"/>
                </a:solidFill>
              </a:rPr>
              <a:t>Outline</a:t>
            </a:r>
            <a:endParaRPr lang="en-US" dirty="0">
              <a:solidFill>
                <a:schemeClr val="tx1"/>
              </a:solidFill>
            </a:endParaRPr>
          </a:p>
        </p:txBody>
      </p:sp>
      <p:sp>
        <p:nvSpPr>
          <p:cNvPr id="3" name="Content Placeholder 2"/>
          <p:cNvSpPr>
            <a:spLocks noGrp="1"/>
          </p:cNvSpPr>
          <p:nvPr>
            <p:ph idx="1"/>
          </p:nvPr>
        </p:nvSpPr>
        <p:spPr>
          <a:xfrm>
            <a:off x="457200" y="1752600"/>
            <a:ext cx="8229600" cy="4525963"/>
          </a:xfrm>
        </p:spPr>
        <p:txBody>
          <a:bodyPr/>
          <a:lstStyle/>
          <a:p>
            <a:r>
              <a:rPr lang="en-US" dirty="0" smtClean="0"/>
              <a:t>Introduction</a:t>
            </a:r>
          </a:p>
          <a:p>
            <a:r>
              <a:rPr lang="en-US" dirty="0"/>
              <a:t>PGRR Background</a:t>
            </a:r>
          </a:p>
          <a:p>
            <a:r>
              <a:rPr lang="en-US" dirty="0" smtClean="0"/>
              <a:t>PGRR </a:t>
            </a:r>
            <a:r>
              <a:rPr lang="en-US" dirty="0"/>
              <a:t>Proving Ground </a:t>
            </a:r>
            <a:r>
              <a:rPr lang="en-US" dirty="0" smtClean="0"/>
              <a:t>Initiative Briefs</a:t>
            </a:r>
            <a:endParaRPr lang="en-US" dirty="0"/>
          </a:p>
          <a:p>
            <a:r>
              <a:rPr lang="en-US" dirty="0" smtClean="0"/>
              <a:t>Additional JPSS PGRR Project Images</a:t>
            </a:r>
          </a:p>
          <a:p>
            <a:r>
              <a:rPr lang="en-US" dirty="0" smtClean="0"/>
              <a:t>JPSS Science Seminar Schedule</a:t>
            </a:r>
          </a:p>
          <a:p>
            <a:r>
              <a:rPr lang="en-US" dirty="0" smtClean="0"/>
              <a:t>Future Meetings and Conferences</a:t>
            </a:r>
          </a:p>
          <a:p>
            <a:r>
              <a:rPr lang="en-US" dirty="0" smtClean="0"/>
              <a:t>Summary</a:t>
            </a:r>
            <a:endParaRPr lang="en-US" dirty="0"/>
          </a:p>
        </p:txBody>
      </p:sp>
      <p:sp>
        <p:nvSpPr>
          <p:cNvPr id="4" name="Date Placeholder 3"/>
          <p:cNvSpPr>
            <a:spLocks noGrp="1"/>
          </p:cNvSpPr>
          <p:nvPr>
            <p:ph type="dt" sz="half" idx="10"/>
          </p:nvPr>
        </p:nvSpPr>
        <p:spPr/>
        <p:txBody>
          <a:bodyPr/>
          <a:lstStyle/>
          <a:p>
            <a:fld id="{06007E66-5820-4707-B262-3ADFD6320DCF}" type="datetime1">
              <a:rPr lang="en-US" smtClean="0"/>
              <a:t>5/4/2016</a:t>
            </a:fld>
            <a:endParaRPr lang="en-US"/>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16E6E9C7-2A73-4017-91F1-2C5354F255A2}" type="slidenum">
              <a:rPr lang="en-US" smtClean="0"/>
              <a:t>2</a:t>
            </a:fld>
            <a:endParaRPr lang="en-US"/>
          </a:p>
        </p:txBody>
      </p:sp>
    </p:spTree>
    <p:extLst>
      <p:ext uri="{BB962C8B-B14F-4D97-AF65-F5344CB8AC3E}">
        <p14:creationId xmlns:p14="http://schemas.microsoft.com/office/powerpoint/2010/main" val="1694834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150" y="228600"/>
            <a:ext cx="8229600" cy="1143000"/>
          </a:xfrm>
        </p:spPr>
        <p:txBody>
          <a:bodyPr/>
          <a:lstStyle/>
          <a:p>
            <a:r>
              <a:rPr lang="en-US" dirty="0" smtClean="0">
                <a:solidFill>
                  <a:schemeClr val="bg1"/>
                </a:solidFill>
              </a:rPr>
              <a:t>Initiative Updates</a:t>
            </a:r>
            <a:endParaRPr lang="en-US" dirty="0">
              <a:solidFill>
                <a:schemeClr val="bg1"/>
              </a:solidFill>
            </a:endParaRPr>
          </a:p>
        </p:txBody>
      </p:sp>
      <p:sp>
        <p:nvSpPr>
          <p:cNvPr id="3" name="Content Placeholder 2"/>
          <p:cNvSpPr>
            <a:spLocks noGrp="1"/>
          </p:cNvSpPr>
          <p:nvPr>
            <p:ph idx="1"/>
          </p:nvPr>
        </p:nvSpPr>
        <p:spPr>
          <a:xfrm>
            <a:off x="457200" y="1752600"/>
            <a:ext cx="8229600" cy="4876800"/>
          </a:xfrm>
        </p:spPr>
        <p:txBody>
          <a:bodyPr>
            <a:normAutofit fontScale="62500" lnSpcReduction="20000"/>
          </a:bodyPr>
          <a:lstStyle/>
          <a:p>
            <a:r>
              <a:rPr lang="en-US" dirty="0" smtClean="0"/>
              <a:t>Chris Barnet provides NUCAPS support to El Nino Rapid Response Campaign</a:t>
            </a:r>
          </a:p>
          <a:p>
            <a:r>
              <a:rPr lang="en-US" b="1" dirty="0" smtClean="0">
                <a:solidFill>
                  <a:srgbClr val="008000"/>
                </a:solidFill>
              </a:rPr>
              <a:t>Eric Stevens established a NUCAPS evaluation initiative for AK Convective Season.   NWS AK is very involved!</a:t>
            </a:r>
          </a:p>
          <a:p>
            <a:r>
              <a:rPr lang="en-US" b="1" dirty="0" smtClean="0">
                <a:solidFill>
                  <a:srgbClr val="008000"/>
                </a:solidFill>
              </a:rPr>
              <a:t>Information on NUCAPS Soundings presented at Mar IMET Meeting in Boise.  Soundings are available on Thin Client.  Will work with NIFC to help motivate use of NUCAPS during fire events.</a:t>
            </a:r>
          </a:p>
          <a:p>
            <a:r>
              <a:rPr lang="en-US" dirty="0"/>
              <a:t>2016 Spring Experiment</a:t>
            </a:r>
            <a:r>
              <a:rPr lang="en-US" dirty="0" smtClean="0"/>
              <a:t>.</a:t>
            </a:r>
          </a:p>
          <a:p>
            <a:pPr lvl="1"/>
            <a:r>
              <a:rPr lang="en-US" b="1" dirty="0" smtClean="0">
                <a:solidFill>
                  <a:srgbClr val="008000"/>
                </a:solidFill>
              </a:rPr>
              <a:t>Updated NUCAPS algorithm being evaluated – </a:t>
            </a:r>
            <a:r>
              <a:rPr lang="en-US" b="1" dirty="0">
                <a:solidFill>
                  <a:srgbClr val="008000"/>
                </a:solidFill>
              </a:rPr>
              <a:t>quality </a:t>
            </a:r>
            <a:r>
              <a:rPr lang="en-US" b="1" dirty="0" smtClean="0">
                <a:solidFill>
                  <a:srgbClr val="008000"/>
                </a:solidFill>
              </a:rPr>
              <a:t>flags included </a:t>
            </a:r>
          </a:p>
          <a:p>
            <a:pPr lvl="1"/>
            <a:r>
              <a:rPr lang="en-US" dirty="0" smtClean="0"/>
              <a:t>Two of weekly “Tales from the </a:t>
            </a:r>
            <a:r>
              <a:rPr lang="en-US" dirty="0" err="1" smtClean="0"/>
              <a:t>Testbed</a:t>
            </a:r>
            <a:r>
              <a:rPr lang="en-US" dirty="0" smtClean="0"/>
              <a:t>” already complete</a:t>
            </a:r>
          </a:p>
          <a:p>
            <a:pPr lvl="1"/>
            <a:r>
              <a:rPr lang="en-US" dirty="0" err="1"/>
              <a:t>SPoRT</a:t>
            </a:r>
            <a:r>
              <a:rPr lang="en-US" dirty="0"/>
              <a:t> </a:t>
            </a:r>
            <a:r>
              <a:rPr lang="en-US" dirty="0" smtClean="0"/>
              <a:t>established horizontal NUCAPS cross-sections that are available</a:t>
            </a:r>
          </a:p>
          <a:p>
            <a:pPr lvl="1"/>
            <a:r>
              <a:rPr lang="en-US" dirty="0"/>
              <a:t>NUCAPS Training updated</a:t>
            </a:r>
          </a:p>
          <a:p>
            <a:pPr lvl="1"/>
            <a:r>
              <a:rPr lang="en-US" b="1" dirty="0" smtClean="0">
                <a:solidFill>
                  <a:srgbClr val="008000"/>
                </a:solidFill>
              </a:rPr>
              <a:t>IASI NUCAPS soundings now available.  Working to get them tested during last two weeks of Spring Experiment</a:t>
            </a:r>
          </a:p>
          <a:p>
            <a:r>
              <a:rPr lang="en-US" b="1" dirty="0" smtClean="0">
                <a:solidFill>
                  <a:srgbClr val="008000"/>
                </a:solidFill>
              </a:rPr>
              <a:t>NUCAPS Soundings to be evaluated in NHC during Hurricane Season.  Focus on extra-tropical transition phase.</a:t>
            </a:r>
          </a:p>
        </p:txBody>
      </p:sp>
    </p:spTree>
    <p:extLst>
      <p:ext uri="{BB962C8B-B14F-4D97-AF65-F5344CB8AC3E}">
        <p14:creationId xmlns:p14="http://schemas.microsoft.com/office/powerpoint/2010/main" val="955483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8229600" cy="1143000"/>
          </a:xfrm>
        </p:spPr>
        <p:txBody>
          <a:bodyPr>
            <a:noAutofit/>
          </a:bodyPr>
          <a:lstStyle/>
          <a:p>
            <a:r>
              <a:rPr lang="en-US" dirty="0" err="1" smtClean="0">
                <a:solidFill>
                  <a:schemeClr val="bg1"/>
                </a:solidFill>
              </a:rPr>
              <a:t>NUCAPS</a:t>
            </a:r>
            <a:r>
              <a:rPr lang="en-US" dirty="0" smtClean="0">
                <a:solidFill>
                  <a:schemeClr val="bg1"/>
                </a:solidFill>
              </a:rPr>
              <a:t> Trace Gas Product Evaluation</a:t>
            </a:r>
            <a:endParaRPr lang="en-US" dirty="0">
              <a:solidFill>
                <a:schemeClr val="bg1"/>
              </a:solidFill>
            </a:endParaRPr>
          </a:p>
        </p:txBody>
      </p:sp>
      <p:sp>
        <p:nvSpPr>
          <p:cNvPr id="3" name="Content Placeholder 2"/>
          <p:cNvSpPr>
            <a:spLocks noGrp="1"/>
          </p:cNvSpPr>
          <p:nvPr>
            <p:ph idx="1"/>
          </p:nvPr>
        </p:nvSpPr>
        <p:spPr>
          <a:xfrm>
            <a:off x="228600" y="1752600"/>
            <a:ext cx="8534400" cy="4800600"/>
          </a:xfrm>
        </p:spPr>
        <p:txBody>
          <a:bodyPr>
            <a:normAutofit fontScale="85000" lnSpcReduction="10000"/>
          </a:bodyPr>
          <a:lstStyle/>
          <a:p>
            <a:r>
              <a:rPr lang="en-US" dirty="0"/>
              <a:t>I</a:t>
            </a:r>
            <a:r>
              <a:rPr lang="en-US" dirty="0" smtClean="0"/>
              <a:t>nitiative is based on </a:t>
            </a:r>
            <a:r>
              <a:rPr lang="en-US" dirty="0"/>
              <a:t>2</a:t>
            </a:r>
            <a:r>
              <a:rPr lang="en-US" dirty="0" smtClean="0"/>
              <a:t> recently funded </a:t>
            </a:r>
            <a:r>
              <a:rPr lang="en-US" dirty="0" err="1" smtClean="0"/>
              <a:t>JPSS</a:t>
            </a:r>
            <a:r>
              <a:rPr lang="en-US" dirty="0" smtClean="0"/>
              <a:t> proposals.</a:t>
            </a:r>
          </a:p>
          <a:p>
            <a:pPr marL="971550" lvl="1" indent="-514350">
              <a:buFont typeface="+mj-lt"/>
              <a:buAutoNum type="arabicPeriod"/>
            </a:pPr>
            <a:r>
              <a:rPr lang="en-US" dirty="0" smtClean="0"/>
              <a:t>Greg Frost: “Understanding </a:t>
            </a:r>
            <a:r>
              <a:rPr lang="en-US" dirty="0"/>
              <a:t>emissions and tropospheric chemistry using </a:t>
            </a:r>
            <a:r>
              <a:rPr lang="en-US" dirty="0" err="1"/>
              <a:t>NUCAPS</a:t>
            </a:r>
            <a:r>
              <a:rPr lang="en-US" dirty="0"/>
              <a:t> and </a:t>
            </a:r>
            <a:r>
              <a:rPr lang="en-US" dirty="0" err="1" smtClean="0"/>
              <a:t>VIIRS</a:t>
            </a:r>
            <a:r>
              <a:rPr lang="en-US" dirty="0" smtClean="0"/>
              <a:t>”</a:t>
            </a:r>
          </a:p>
          <a:p>
            <a:pPr marL="971550" lvl="1" indent="-514350">
              <a:buFont typeface="+mj-lt"/>
              <a:buAutoNum type="arabicPeriod"/>
            </a:pPr>
            <a:r>
              <a:rPr lang="en-US" dirty="0" smtClean="0"/>
              <a:t>Brad Pierce:  “High </a:t>
            </a:r>
            <a:r>
              <a:rPr lang="en-US" dirty="0"/>
              <a:t>Resolution Trajectory-Based Smoke Forecasts using </a:t>
            </a:r>
            <a:r>
              <a:rPr lang="en-US" dirty="0" err="1"/>
              <a:t>VIIRS</a:t>
            </a:r>
            <a:r>
              <a:rPr lang="en-US" dirty="0"/>
              <a:t> Aerosol Optical Depth and </a:t>
            </a:r>
            <a:r>
              <a:rPr lang="en-US" dirty="0" err="1"/>
              <a:t>NUCAPS</a:t>
            </a:r>
            <a:r>
              <a:rPr lang="en-US" dirty="0"/>
              <a:t> Carbon Monoxide Retrievals </a:t>
            </a:r>
            <a:r>
              <a:rPr lang="en-US" dirty="0" smtClean="0"/>
              <a:t>“</a:t>
            </a:r>
          </a:p>
          <a:p>
            <a:r>
              <a:rPr lang="en-US" dirty="0" smtClean="0"/>
              <a:t>Models are used to interpolate the sparse aircraft observations to the satellite temporal, spatial, and vertical sampling characteristics for detailed validation</a:t>
            </a:r>
          </a:p>
          <a:p>
            <a:r>
              <a:rPr lang="en-US" dirty="0" err="1" smtClean="0"/>
              <a:t>NUCAPS</a:t>
            </a:r>
            <a:r>
              <a:rPr lang="en-US" dirty="0" smtClean="0"/>
              <a:t> (and </a:t>
            </a:r>
            <a:r>
              <a:rPr lang="en-US" dirty="0" err="1" smtClean="0"/>
              <a:t>AOD</a:t>
            </a:r>
            <a:r>
              <a:rPr lang="en-US" dirty="0" smtClean="0"/>
              <a:t> f/ </a:t>
            </a:r>
            <a:r>
              <a:rPr lang="en-US" dirty="0" err="1" smtClean="0"/>
              <a:t>VIIRS</a:t>
            </a:r>
            <a:r>
              <a:rPr lang="en-US" dirty="0" smtClean="0"/>
              <a:t>) will be used within IDEA (Infusing Satellite Data into </a:t>
            </a:r>
            <a:r>
              <a:rPr lang="en-US" dirty="0" err="1" smtClean="0"/>
              <a:t>Envir</a:t>
            </a:r>
            <a:r>
              <a:rPr lang="en-US" dirty="0" smtClean="0"/>
              <a:t>. </a:t>
            </a:r>
            <a:r>
              <a:rPr lang="en-US" dirty="0" err="1" smtClean="0"/>
              <a:t>AQ</a:t>
            </a:r>
            <a:r>
              <a:rPr lang="en-US" dirty="0" smtClean="0"/>
              <a:t> Applications)</a:t>
            </a:r>
          </a:p>
          <a:p>
            <a:pPr marL="457200" lvl="1" indent="0">
              <a:buNone/>
            </a:pPr>
            <a:r>
              <a:rPr lang="en-US" dirty="0"/>
              <a:t> </a:t>
            </a:r>
            <a:r>
              <a:rPr lang="en-US" dirty="0" smtClean="0"/>
              <a:t>    http</a:t>
            </a:r>
            <a:r>
              <a:rPr lang="en-US" dirty="0"/>
              <a:t>://www.star.nesdis.noaa.gov/smcd/spb/aq/</a:t>
            </a:r>
            <a:endParaRPr lang="en-US" dirty="0" smtClean="0"/>
          </a:p>
        </p:txBody>
      </p:sp>
      <p:sp>
        <p:nvSpPr>
          <p:cNvPr id="4" name="Slide Number Placeholder 3"/>
          <p:cNvSpPr>
            <a:spLocks noGrp="1"/>
          </p:cNvSpPr>
          <p:nvPr>
            <p:ph type="sldNum" sz="quarter" idx="12"/>
          </p:nvPr>
        </p:nvSpPr>
        <p:spPr/>
        <p:txBody>
          <a:bodyPr/>
          <a:lstStyle/>
          <a:p>
            <a:fld id="{E33BFD09-1BF9-4737-9990-82220144D922}" type="slidenum">
              <a:rPr lang="en-US" smtClean="0"/>
              <a:t>21</a:t>
            </a:fld>
            <a:endParaRPr lang="en-US"/>
          </a:p>
        </p:txBody>
      </p:sp>
    </p:spTree>
    <p:extLst>
      <p:ext uri="{BB962C8B-B14F-4D97-AF65-F5344CB8AC3E}">
        <p14:creationId xmlns:p14="http://schemas.microsoft.com/office/powerpoint/2010/main" val="3188099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6858000" cy="1295400"/>
          </a:xfrm>
        </p:spPr>
        <p:txBody>
          <a:bodyPr>
            <a:noAutofit/>
          </a:bodyPr>
          <a:lstStyle/>
          <a:p>
            <a:r>
              <a:rPr lang="en-US" sz="3200" dirty="0" smtClean="0">
                <a:solidFill>
                  <a:schemeClr val="bg1"/>
                </a:solidFill>
              </a:rPr>
              <a:t>This is a mixture of validation and development of an application</a:t>
            </a:r>
            <a:endParaRPr lang="en-US" sz="3200" dirty="0">
              <a:solidFill>
                <a:schemeClr val="bg1"/>
              </a:solidFill>
            </a:endParaRPr>
          </a:p>
        </p:txBody>
      </p:sp>
      <p:sp>
        <p:nvSpPr>
          <p:cNvPr id="3" name="Content Placeholder 2"/>
          <p:cNvSpPr>
            <a:spLocks noGrp="1"/>
          </p:cNvSpPr>
          <p:nvPr>
            <p:ph idx="1"/>
          </p:nvPr>
        </p:nvSpPr>
        <p:spPr>
          <a:xfrm>
            <a:off x="304800" y="1752600"/>
            <a:ext cx="8686800" cy="5410200"/>
          </a:xfrm>
        </p:spPr>
        <p:txBody>
          <a:bodyPr>
            <a:normAutofit/>
          </a:bodyPr>
          <a:lstStyle/>
          <a:p>
            <a:r>
              <a:rPr lang="en-US" sz="2400" dirty="0" smtClean="0"/>
              <a:t>Thermal IR sounding of trace gases is a new application</a:t>
            </a:r>
          </a:p>
          <a:p>
            <a:pPr lvl="1"/>
            <a:r>
              <a:rPr lang="en-US" sz="2400" dirty="0" smtClean="0"/>
              <a:t>Trace gases are now part of NOAA </a:t>
            </a:r>
            <a:r>
              <a:rPr lang="en-US" sz="2400" dirty="0" err="1" smtClean="0"/>
              <a:t>JPSS</a:t>
            </a:r>
            <a:r>
              <a:rPr lang="en-US" sz="2400" dirty="0" smtClean="0"/>
              <a:t> requirements</a:t>
            </a:r>
          </a:p>
          <a:p>
            <a:pPr lvl="1"/>
            <a:r>
              <a:rPr lang="en-US" sz="2400" dirty="0" smtClean="0"/>
              <a:t>Users require averaging kernels (</a:t>
            </a:r>
            <a:r>
              <a:rPr lang="en-US" sz="2400" dirty="0" err="1" smtClean="0"/>
              <a:t>AKs</a:t>
            </a:r>
            <a:r>
              <a:rPr lang="en-US" sz="2400" dirty="0" smtClean="0"/>
              <a:t>)</a:t>
            </a:r>
          </a:p>
          <a:p>
            <a:r>
              <a:rPr lang="en-US" sz="2400" dirty="0" smtClean="0"/>
              <a:t>Users are fully engaged, using their own metrics</a:t>
            </a:r>
          </a:p>
          <a:p>
            <a:pPr lvl="2"/>
            <a:r>
              <a:rPr lang="en-US" dirty="0"/>
              <a:t>Spectral length analysis</a:t>
            </a:r>
          </a:p>
          <a:p>
            <a:pPr lvl="2"/>
            <a:r>
              <a:rPr lang="en-US" dirty="0" smtClean="0"/>
              <a:t>Tracer-tracer </a:t>
            </a:r>
            <a:r>
              <a:rPr lang="en-US" dirty="0"/>
              <a:t>correlations</a:t>
            </a:r>
            <a:endParaRPr lang="en-US" dirty="0" smtClean="0"/>
          </a:p>
          <a:p>
            <a:r>
              <a:rPr lang="en-US" sz="2400" dirty="0" smtClean="0"/>
              <a:t>Working with users directly to tailor the products</a:t>
            </a:r>
          </a:p>
          <a:p>
            <a:pPr lvl="1"/>
            <a:r>
              <a:rPr lang="en-US" sz="2400" dirty="0" smtClean="0"/>
              <a:t>Designing file formats to convey </a:t>
            </a:r>
            <a:r>
              <a:rPr lang="en-US" sz="2400" dirty="0" err="1" smtClean="0"/>
              <a:t>AKs</a:t>
            </a:r>
            <a:endParaRPr lang="en-US" sz="2400" dirty="0" smtClean="0"/>
          </a:p>
          <a:p>
            <a:pPr lvl="1"/>
            <a:r>
              <a:rPr lang="en-US" sz="2400" dirty="0" smtClean="0"/>
              <a:t>Working to improve characterization of products</a:t>
            </a:r>
          </a:p>
          <a:p>
            <a:pPr lvl="2"/>
            <a:r>
              <a:rPr lang="en-US" dirty="0" smtClean="0"/>
              <a:t>Quality control</a:t>
            </a:r>
          </a:p>
          <a:p>
            <a:pPr lvl="2"/>
            <a:endParaRPr lang="en-US" dirty="0" smtClean="0"/>
          </a:p>
        </p:txBody>
      </p:sp>
      <p:sp>
        <p:nvSpPr>
          <p:cNvPr id="4" name="Slide Number Placeholder 3"/>
          <p:cNvSpPr>
            <a:spLocks noGrp="1"/>
          </p:cNvSpPr>
          <p:nvPr>
            <p:ph type="sldNum" sz="quarter" idx="12"/>
          </p:nvPr>
        </p:nvSpPr>
        <p:spPr/>
        <p:txBody>
          <a:bodyPr/>
          <a:lstStyle/>
          <a:p>
            <a:fld id="{E33BFD09-1BF9-4737-9990-82220144D922}" type="slidenum">
              <a:rPr lang="en-US" smtClean="0"/>
              <a:t>22</a:t>
            </a:fld>
            <a:endParaRPr lang="en-US"/>
          </a:p>
        </p:txBody>
      </p:sp>
    </p:spTree>
    <p:extLst>
      <p:ext uri="{BB962C8B-B14F-4D97-AF65-F5344CB8AC3E}">
        <p14:creationId xmlns:p14="http://schemas.microsoft.com/office/powerpoint/2010/main" val="3478782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lstStyle/>
          <a:p>
            <a:r>
              <a:rPr lang="en-US" dirty="0" smtClean="0">
                <a:solidFill>
                  <a:schemeClr val="bg1"/>
                </a:solidFill>
              </a:rPr>
              <a:t>New for 2016: QC Flags</a:t>
            </a:r>
            <a:endParaRPr lang="en-US" dirty="0">
              <a:solidFill>
                <a:schemeClr val="bg1"/>
              </a:solidFill>
            </a:endParaRPr>
          </a:p>
        </p:txBody>
      </p:sp>
      <p:pic>
        <p:nvPicPr>
          <p:cNvPr id="1026" name="Picture 2" descr="C:\Users\bline\Desktop\Presentations\NUCAPS\nucaps_pl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78" y="1751926"/>
            <a:ext cx="3783721" cy="25009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line\Desktop\Presentations\NUCAPS\nucaps_g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674020"/>
            <a:ext cx="4070606" cy="25788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line\Desktop\Presentations\NUCAPS\nucaps_yell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309018"/>
            <a:ext cx="4070606" cy="22322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line\Desktop\Presentations\NUCAPS\nucaps_r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879" y="4309019"/>
            <a:ext cx="3783721" cy="22839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77455" y="1674020"/>
            <a:ext cx="951671" cy="461665"/>
          </a:xfrm>
          <a:prstGeom prst="rect">
            <a:avLst/>
          </a:prstGeom>
          <a:noFill/>
        </p:spPr>
        <p:txBody>
          <a:bodyPr wrap="none" rtlCol="0">
            <a:spAutoFit/>
          </a:bodyPr>
          <a:lstStyle/>
          <a:p>
            <a:r>
              <a:rPr lang="en-US" sz="2400" dirty="0" smtClean="0">
                <a:solidFill>
                  <a:schemeClr val="bg1"/>
                </a:solidFill>
              </a:rPr>
              <a:t>Green</a:t>
            </a:r>
            <a:endParaRPr lang="en-US" sz="2400" dirty="0">
              <a:solidFill>
                <a:schemeClr val="bg1"/>
              </a:solidFill>
            </a:endParaRPr>
          </a:p>
        </p:txBody>
      </p:sp>
      <p:sp>
        <p:nvSpPr>
          <p:cNvPr id="10" name="TextBox 9"/>
          <p:cNvSpPr txBox="1"/>
          <p:nvPr/>
        </p:nvSpPr>
        <p:spPr>
          <a:xfrm>
            <a:off x="7239000" y="4273654"/>
            <a:ext cx="988476" cy="461665"/>
          </a:xfrm>
          <a:prstGeom prst="rect">
            <a:avLst/>
          </a:prstGeom>
          <a:noFill/>
        </p:spPr>
        <p:txBody>
          <a:bodyPr wrap="none" rtlCol="0">
            <a:spAutoFit/>
          </a:bodyPr>
          <a:lstStyle/>
          <a:p>
            <a:r>
              <a:rPr lang="en-US" sz="2400" dirty="0">
                <a:solidFill>
                  <a:schemeClr val="bg1"/>
                </a:solidFill>
              </a:rPr>
              <a:t>Y</a:t>
            </a:r>
            <a:r>
              <a:rPr lang="en-US" sz="2400" dirty="0" smtClean="0">
                <a:solidFill>
                  <a:schemeClr val="bg1"/>
                </a:solidFill>
              </a:rPr>
              <a:t>ellow</a:t>
            </a:r>
            <a:endParaRPr lang="en-US" sz="2400" dirty="0">
              <a:solidFill>
                <a:schemeClr val="bg1"/>
              </a:solidFill>
            </a:endParaRPr>
          </a:p>
        </p:txBody>
      </p:sp>
      <p:sp>
        <p:nvSpPr>
          <p:cNvPr id="11" name="TextBox 10"/>
          <p:cNvSpPr txBox="1"/>
          <p:nvPr/>
        </p:nvSpPr>
        <p:spPr>
          <a:xfrm>
            <a:off x="2691016" y="4273654"/>
            <a:ext cx="661784" cy="461665"/>
          </a:xfrm>
          <a:prstGeom prst="rect">
            <a:avLst/>
          </a:prstGeom>
          <a:noFill/>
        </p:spPr>
        <p:txBody>
          <a:bodyPr wrap="none" rtlCol="0">
            <a:spAutoFit/>
          </a:bodyPr>
          <a:lstStyle/>
          <a:p>
            <a:r>
              <a:rPr lang="en-US" sz="2400" dirty="0" smtClean="0">
                <a:solidFill>
                  <a:schemeClr val="bg1"/>
                </a:solidFill>
              </a:rPr>
              <a:t>Red</a:t>
            </a:r>
            <a:endParaRPr lang="en-US" sz="2400" dirty="0">
              <a:solidFill>
                <a:schemeClr val="bg1"/>
              </a:solidFill>
            </a:endParaRPr>
          </a:p>
        </p:txBody>
      </p:sp>
    </p:spTree>
    <p:custDataLst>
      <p:tags r:id="rId1"/>
    </p:custDataLst>
    <p:extLst>
      <p:ext uri="{BB962C8B-B14F-4D97-AF65-F5344CB8AC3E}">
        <p14:creationId xmlns:p14="http://schemas.microsoft.com/office/powerpoint/2010/main" val="3119239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8229600" cy="1143000"/>
          </a:xfrm>
        </p:spPr>
        <p:txBody>
          <a:bodyPr>
            <a:noAutofit/>
          </a:bodyPr>
          <a:lstStyle/>
          <a:p>
            <a:r>
              <a:rPr lang="en-US" sz="2800" dirty="0">
                <a:solidFill>
                  <a:schemeClr val="bg1"/>
                </a:solidFill>
                <a:latin typeface="Times New Roman" panose="02020603050405020304" pitchFamily="18" charset="0"/>
                <a:cs typeface="Times New Roman" panose="02020603050405020304" pitchFamily="18" charset="0"/>
              </a:rPr>
              <a:t>El Nino Rapid Response Campaign</a:t>
            </a:r>
            <a:br>
              <a:rPr lang="en-US" sz="2800" dirty="0">
                <a:solidFill>
                  <a:schemeClr val="bg1"/>
                </a:solidFill>
                <a:latin typeface="Times New Roman" panose="02020603050405020304" pitchFamily="18" charset="0"/>
                <a:cs typeface="Times New Roman" panose="02020603050405020304" pitchFamily="18" charset="0"/>
              </a:rPr>
            </a:br>
            <a:r>
              <a:rPr lang="en-US" sz="2800" dirty="0" smtClean="0">
                <a:solidFill>
                  <a:schemeClr val="bg1"/>
                </a:solidFill>
                <a:latin typeface="Times New Roman" panose="02020603050405020304" pitchFamily="18" charset="0"/>
                <a:cs typeface="Times New Roman" panose="02020603050405020304" pitchFamily="18" charset="0"/>
              </a:rPr>
              <a:t>Feb 17</a:t>
            </a:r>
            <a:r>
              <a:rPr lang="en-US" sz="2800" baseline="30000" dirty="0" smtClean="0">
                <a:solidFill>
                  <a:schemeClr val="bg1"/>
                </a:solidFill>
                <a:latin typeface="Times New Roman" panose="02020603050405020304" pitchFamily="18" charset="0"/>
                <a:cs typeface="Times New Roman" panose="02020603050405020304" pitchFamily="18" charset="0"/>
              </a:rPr>
              <a:t>th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Sonde</a:t>
            </a:r>
            <a:r>
              <a:rPr lang="en-US" sz="2800" dirty="0" smtClean="0">
                <a:solidFill>
                  <a:schemeClr val="bg1"/>
                </a:solidFill>
                <a:latin typeface="Times New Roman" panose="02020603050405020304" pitchFamily="18" charset="0"/>
                <a:cs typeface="Times New Roman" panose="02020603050405020304" pitchFamily="18" charset="0"/>
              </a:rPr>
              <a:t> #8, </a:t>
            </a:r>
            <a:br>
              <a:rPr lang="en-US" sz="2800" dirty="0" smtClean="0">
                <a:solidFill>
                  <a:schemeClr val="bg1"/>
                </a:solidFill>
                <a:latin typeface="Times New Roman" panose="02020603050405020304" pitchFamily="18" charset="0"/>
                <a:cs typeface="Times New Roman" panose="02020603050405020304" pitchFamily="18" charset="0"/>
              </a:rPr>
            </a:br>
            <a:r>
              <a:rPr lang="en-US" sz="2800" dirty="0" smtClean="0">
                <a:solidFill>
                  <a:schemeClr val="bg1"/>
                </a:solidFill>
                <a:latin typeface="Times New Roman" panose="02020603050405020304" pitchFamily="18" charset="0"/>
                <a:cs typeface="Times New Roman" panose="02020603050405020304" pitchFamily="18" charset="0"/>
              </a:rPr>
              <a:t>Near Overpass Time</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363" y="1752600"/>
            <a:ext cx="8382000" cy="482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6901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533400"/>
            <a:ext cx="8073483" cy="702527"/>
          </a:xfrm>
        </p:spPr>
        <p:txBody>
          <a:bodyPr>
            <a:noAutofit/>
          </a:bodyPr>
          <a:lstStyle/>
          <a:p>
            <a:r>
              <a:rPr lang="en-US" sz="4000" b="1" dirty="0" smtClean="0">
                <a:solidFill>
                  <a:schemeClr val="bg1"/>
                </a:solidFill>
              </a:rPr>
              <a:t>Hydrology Initiative </a:t>
            </a:r>
            <a:br>
              <a:rPr lang="en-US" sz="4000" b="1" dirty="0" smtClean="0">
                <a:solidFill>
                  <a:schemeClr val="bg1"/>
                </a:solidFill>
              </a:rPr>
            </a:br>
            <a:r>
              <a:rPr lang="en-US" sz="4000" b="1" dirty="0" smtClean="0">
                <a:solidFill>
                  <a:schemeClr val="bg1"/>
                </a:solidFill>
              </a:rPr>
              <a:t>Projects/Participants</a:t>
            </a:r>
            <a:endParaRPr lang="en-US" sz="4000" b="1"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0538803"/>
              </p:ext>
            </p:extLst>
          </p:nvPr>
        </p:nvGraphicFramePr>
        <p:xfrm>
          <a:off x="228600" y="2133600"/>
          <a:ext cx="8686800" cy="3733800"/>
        </p:xfrm>
        <a:graphic>
          <a:graphicData uri="http://schemas.openxmlformats.org/drawingml/2006/table">
            <a:tbl>
              <a:tblPr firstRow="1" bandRow="1">
                <a:tableStyleId>{21E4AEA4-8DFA-4A89-87EB-49C32662AFE0}</a:tableStyleId>
              </a:tblPr>
              <a:tblGrid>
                <a:gridCol w="1143000"/>
                <a:gridCol w="1338943"/>
                <a:gridCol w="6204857"/>
              </a:tblGrid>
              <a:tr h="437717">
                <a:tc>
                  <a:txBody>
                    <a:bodyPr/>
                    <a:lstStyle/>
                    <a:p>
                      <a:r>
                        <a:rPr lang="en-US" sz="1200" dirty="0" smtClean="0">
                          <a:latin typeface="Times New Roman" panose="02020603050405020304" pitchFamily="18" charset="0"/>
                          <a:cs typeface="Times New Roman" panose="02020603050405020304" pitchFamily="18" charset="0"/>
                        </a:rPr>
                        <a:t>Project PI</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Organization</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Project Title</a:t>
                      </a:r>
                      <a:endParaRPr lang="en-US" sz="1200" dirty="0">
                        <a:latin typeface="Times New Roman" panose="02020603050405020304" pitchFamily="18" charset="0"/>
                        <a:cs typeface="Times New Roman" panose="02020603050405020304" pitchFamily="18" charset="0"/>
                      </a:endParaRPr>
                    </a:p>
                  </a:txBody>
                  <a:tcPr anchor="ctr"/>
                </a:tc>
              </a:tr>
              <a:tr h="400483">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Dave </a:t>
                      </a:r>
                      <a:r>
                        <a:rPr lang="en-US" sz="1200" b="0" i="0" u="none" strike="noStrike" dirty="0" err="1" smtClean="0">
                          <a:solidFill>
                            <a:srgbClr val="000000"/>
                          </a:solidFill>
                          <a:effectLst/>
                          <a:latin typeface="Times New Roman" panose="02020603050405020304" pitchFamily="18" charset="0"/>
                          <a:cs typeface="Times New Roman" panose="02020603050405020304" pitchFamily="18" charset="0"/>
                        </a:rPr>
                        <a:t>Gochis</a:t>
                      </a:r>
                      <a:endParaRPr lang="en-US"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(NCAR)</a:t>
                      </a:r>
                    </a:p>
                  </a:txBody>
                  <a:tcPr marL="9525" marR="9525" marT="9525" marB="0" anchor="ctr"/>
                </a:tc>
                <a:tc>
                  <a:txBody>
                    <a:bodyPr/>
                    <a:lstStyle/>
                    <a:p>
                      <a:pPr algn="l" fontAlgn="ctr"/>
                      <a:r>
                        <a:rPr lang="en-US" sz="1200" b="0" i="0" u="none" strike="noStrike" dirty="0">
                          <a:solidFill>
                            <a:srgbClr val="222222"/>
                          </a:solidFill>
                          <a:effectLst/>
                          <a:latin typeface="Times New Roman" panose="02020603050405020304" pitchFamily="18" charset="0"/>
                          <a:cs typeface="Times New Roman" panose="02020603050405020304" pitchFamily="18" charset="0"/>
                        </a:rPr>
                        <a:t>Applying Snow Products from S-NPP JPSS and SNODAS to Seasonal Streamflow Forecasting at the NWS National Water Center</a:t>
                      </a:r>
                    </a:p>
                  </a:txBody>
                  <a:tcPr marL="9525" marR="9525" marT="9525" marB="0" anchor="ctr"/>
                </a:tc>
              </a:tr>
              <a:tr h="399504">
                <a:tc>
                  <a:txBody>
                    <a:bodyPr/>
                    <a:lstStyle/>
                    <a:p>
                      <a:pPr algn="l" fontAlgn="ct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Huan</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smtClean="0">
                          <a:solidFill>
                            <a:srgbClr val="000000"/>
                          </a:solidFill>
                          <a:effectLst/>
                          <a:latin typeface="Times New Roman" panose="02020603050405020304" pitchFamily="18" charset="0"/>
                          <a:cs typeface="Times New Roman" panose="02020603050405020304" pitchFamily="18" charset="0"/>
                        </a:rPr>
                        <a:t>Meng</a:t>
                      </a:r>
                      <a:endParaRPr lang="en-US"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(NESDIS/STAR)</a:t>
                      </a:r>
                    </a:p>
                  </a:txBody>
                  <a:tcPr marL="9525" marR="9525" marT="9525" marB="0" anchor="ct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Continued expansion, enhancement and evolution of the NESDIS snowfall rate product to support weather forecasting</a:t>
                      </a:r>
                    </a:p>
                  </a:txBody>
                  <a:tcPr marL="9525" marR="9525" marT="9525" marB="0" anchor="ctr"/>
                </a:tc>
              </a:tr>
              <a:tr h="342787">
                <a:tc>
                  <a:txBody>
                    <a:bodyPr/>
                    <a:lstStyle/>
                    <a:p>
                      <a:pPr algn="l" fontAlgn="ct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Pingping</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smtClean="0">
                          <a:solidFill>
                            <a:srgbClr val="000000"/>
                          </a:solidFill>
                          <a:effectLst/>
                          <a:latin typeface="Times New Roman" panose="02020603050405020304" pitchFamily="18" charset="0"/>
                          <a:cs typeface="Times New Roman" panose="02020603050405020304" pitchFamily="18" charset="0"/>
                        </a:rPr>
                        <a:t>Xie</a:t>
                      </a:r>
                      <a:endParaRPr lang="en-US"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(NWS/NCEP)</a:t>
                      </a:r>
                    </a:p>
                  </a:txBody>
                  <a:tcPr marL="9525" marR="9525" marT="9525" marB="0" anchor="ctr"/>
                </a:tc>
                <a:tc>
                  <a:txBody>
                    <a:bodyPr/>
                    <a:lstStyle/>
                    <a:p>
                      <a:pPr algn="l" fontAlgn="ctr"/>
                      <a:r>
                        <a:rPr lang="en-US" sz="1200" b="0" i="0" u="none" strike="noStrike" dirty="0">
                          <a:solidFill>
                            <a:srgbClr val="222222"/>
                          </a:solidFill>
                          <a:effectLst/>
                          <a:latin typeface="Times New Roman" panose="02020603050405020304" pitchFamily="18" charset="0"/>
                          <a:cs typeface="Times New Roman" panose="02020603050405020304" pitchFamily="18" charset="0"/>
                        </a:rPr>
                        <a:t>Reprocessing of JPSS precipitation and OLR products for improved operational climate applications</a:t>
                      </a:r>
                    </a:p>
                  </a:txBody>
                  <a:tcPr marL="9525" marR="9525" marT="9525" marB="0" anchor="ctr"/>
                </a:tc>
              </a:tr>
              <a:tr h="359292">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Isaac </a:t>
                      </a:r>
                      <a:r>
                        <a:rPr lang="en-US" sz="1200" b="0" i="0" u="none" strike="noStrike" dirty="0" err="1" smtClean="0">
                          <a:solidFill>
                            <a:srgbClr val="000000"/>
                          </a:solidFill>
                          <a:effectLst/>
                          <a:latin typeface="Times New Roman" panose="02020603050405020304" pitchFamily="18" charset="0"/>
                          <a:cs typeface="Times New Roman" panose="02020603050405020304" pitchFamily="18" charset="0"/>
                        </a:rPr>
                        <a:t>Moradi</a:t>
                      </a:r>
                      <a:endParaRPr lang="en-US"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(UMD/CICS)</a:t>
                      </a:r>
                    </a:p>
                  </a:txBody>
                  <a:tcPr marL="9525" marR="9525" marT="9525" marB="0" anchor="ct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Extending AMSU/MHS FCDR's and TCDR's to S-NPP ATMS</a:t>
                      </a:r>
                    </a:p>
                  </a:txBody>
                  <a:tcPr marL="9525" marR="9525" marT="9525" marB="0" anchor="ctr"/>
                </a:tc>
              </a:tr>
              <a:tr h="418479">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John </a:t>
                      </a: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Forsythe</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(CSU/CIRA)</a:t>
                      </a:r>
                    </a:p>
                  </a:txBody>
                  <a:tcPr marL="9525" marR="9525" marT="9525" marB="0" anchor="ct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Using JPSS Retrievals to Implement a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Multisensor</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Synoptic, Layered Water Vapor Product for Forecasters</a:t>
                      </a:r>
                    </a:p>
                  </a:txBody>
                  <a:tcPr marL="9525" marR="9525" marT="9525" marB="0" anchor="ctr"/>
                </a:tc>
              </a:tr>
              <a:tr h="232538">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Tony </a:t>
                      </a:r>
                      <a:r>
                        <a:rPr lang="en-US" sz="1200" b="0" i="0" u="none" strike="noStrike" dirty="0" err="1" smtClean="0">
                          <a:solidFill>
                            <a:srgbClr val="000000"/>
                          </a:solidFill>
                          <a:effectLst/>
                          <a:latin typeface="Times New Roman" panose="02020603050405020304" pitchFamily="18" charset="0"/>
                          <a:cs typeface="Times New Roman" panose="02020603050405020304" pitchFamily="18" charset="0"/>
                        </a:rPr>
                        <a:t>Wimmers</a:t>
                      </a:r>
                      <a:endParaRPr lang="en-US"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(UW/CIMSS)</a:t>
                      </a:r>
                    </a:p>
                  </a:txBody>
                  <a:tcPr marL="9525" marR="9525" marT="9525" marB="0" anchor="ct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Strengthening TPW visualization in the OCONUS domain with JPSS data products</a:t>
                      </a:r>
                    </a:p>
                  </a:txBody>
                  <a:tcPr marL="9525" marR="9525" marT="9525" marB="0" anchor="ctr"/>
                </a:tc>
              </a:tr>
              <a:tr h="457200">
                <a:tc>
                  <a:txBody>
                    <a:bodyPr/>
                    <a:lstStyle/>
                    <a:p>
                      <a:pPr algn="l" fontAlgn="ct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Tarendra</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smtClean="0">
                          <a:solidFill>
                            <a:srgbClr val="000000"/>
                          </a:solidFill>
                          <a:effectLst/>
                          <a:latin typeface="Times New Roman" panose="02020603050405020304" pitchFamily="18" charset="0"/>
                          <a:cs typeface="Times New Roman" panose="02020603050405020304" pitchFamily="18" charset="0"/>
                        </a:rPr>
                        <a:t>Lakhankar</a:t>
                      </a:r>
                      <a:endParaRPr lang="en-US"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(CUNY/CREST)</a:t>
                      </a:r>
                    </a:p>
                  </a:txBody>
                  <a:tcPr marL="9525" marR="9525" marT="9525" marB="0" anchor="ct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Validation and Application of JPSS/GCOM-W Soil Moisture Data Product for operational flood monitoring in Puerto Rico</a:t>
                      </a:r>
                    </a:p>
                  </a:txBody>
                  <a:tcPr marL="9525" marR="9525" marT="9525" marB="0" anchor="ctr"/>
                </a:tc>
              </a:tr>
              <a:tr h="304800">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Jerry </a:t>
                      </a: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Zhan</a:t>
                      </a:r>
                    </a:p>
                  </a:txBody>
                  <a:tcPr marL="9525" marR="9525" marT="9525" marB="0" anchor="ctr"/>
                </a:tc>
                <a:tc>
                  <a:txBody>
                    <a:bodyPr/>
                    <a:lstStyle/>
                    <a:p>
                      <a:pPr algn="l"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(NESDIS/STAR</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Enhance Agricultural Drought Monitoring using NPP/JPSS Land EDRs for NIDIS</a:t>
                      </a:r>
                    </a:p>
                  </a:txBody>
                  <a:tcPr marL="9525" marR="9525" marT="9525" marB="0" anchor="ctr"/>
                </a:tc>
              </a:tr>
              <a:tr h="381000">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Andi </a:t>
                      </a: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Walther</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(UM/CIMSS)</a:t>
                      </a:r>
                    </a:p>
                  </a:txBody>
                  <a:tcPr marL="9525" marR="9525" marT="9525" marB="0" anchor="ct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Further development of the VIIRS Nighttime Lunar Reflectance-derived Cloud Properties and the Demonstration for their use for Precipitation and Icing Applications</a:t>
                      </a:r>
                    </a:p>
                  </a:txBody>
                  <a:tcPr marL="9525" marR="9525" marT="9525" marB="0" anchor="ctr"/>
                </a:tc>
              </a:tr>
            </a:tbl>
          </a:graphicData>
        </a:graphic>
      </p:graphicFrame>
    </p:spTree>
    <p:extLst>
      <p:ext uri="{BB962C8B-B14F-4D97-AF65-F5344CB8AC3E}">
        <p14:creationId xmlns:p14="http://schemas.microsoft.com/office/powerpoint/2010/main" val="3700521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8229600" cy="1143000"/>
          </a:xfrm>
        </p:spPr>
        <p:txBody>
          <a:bodyPr>
            <a:normAutofit fontScale="90000"/>
          </a:bodyPr>
          <a:lstStyle/>
          <a:p>
            <a:r>
              <a:rPr lang="en-US" dirty="0">
                <a:solidFill>
                  <a:schemeClr val="bg1"/>
                </a:solidFill>
              </a:rPr>
              <a:t>Ocean and Coastal </a:t>
            </a:r>
            <a:r>
              <a:rPr lang="en-US" dirty="0" smtClean="0">
                <a:solidFill>
                  <a:schemeClr val="bg1"/>
                </a:solidFill>
              </a:rPr>
              <a:t>Initiative</a:t>
            </a:r>
            <a:br>
              <a:rPr lang="en-US" dirty="0" smtClean="0">
                <a:solidFill>
                  <a:schemeClr val="bg1"/>
                </a:solidFill>
              </a:rPr>
            </a:br>
            <a:r>
              <a:rPr lang="en-US" b="1" dirty="0">
                <a:solidFill>
                  <a:schemeClr val="bg1"/>
                </a:solidFill>
              </a:rPr>
              <a:t>Projects/Participants</a:t>
            </a:r>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294407973"/>
              </p:ext>
            </p:extLst>
          </p:nvPr>
        </p:nvGraphicFramePr>
        <p:xfrm>
          <a:off x="228600" y="2057400"/>
          <a:ext cx="8610600" cy="3869172"/>
        </p:xfrm>
        <a:graphic>
          <a:graphicData uri="http://schemas.openxmlformats.org/drawingml/2006/table">
            <a:tbl>
              <a:tblPr>
                <a:tableStyleId>{3C2FFA5D-87B4-456A-9821-1D502468CF0F}</a:tableStyleId>
              </a:tblPr>
              <a:tblGrid>
                <a:gridCol w="1066800"/>
                <a:gridCol w="1524000"/>
                <a:gridCol w="6019800"/>
              </a:tblGrid>
              <a:tr h="239881">
                <a:tc>
                  <a:txBody>
                    <a:bodyPr/>
                    <a:lstStyle/>
                    <a:p>
                      <a:pPr algn="ctr" fontAlgn="b"/>
                      <a:r>
                        <a:rPr lang="en-US" sz="1400" u="none" strike="noStrike" dirty="0">
                          <a:latin typeface="Times New Roman" panose="02020603050405020304" pitchFamily="18" charset="0"/>
                          <a:cs typeface="Times New Roman" panose="02020603050405020304" pitchFamily="18" charset="0"/>
                        </a:rPr>
                        <a:t>PI</a:t>
                      </a:r>
                      <a:endParaRPr lang="en-US" sz="1400" b="1"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ctr" fontAlgn="b"/>
                      <a:r>
                        <a:rPr lang="en-US" sz="1400" b="0" i="0" u="none" strike="noStrike" dirty="0" err="1" smtClean="0">
                          <a:solidFill>
                            <a:srgbClr val="000000"/>
                          </a:solidFill>
                          <a:latin typeface="Times New Roman" panose="02020603050405020304" pitchFamily="18" charset="0"/>
                          <a:cs typeface="Times New Roman" panose="02020603050405020304" pitchFamily="18" charset="0"/>
                        </a:rPr>
                        <a:t>Organizaton</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ctr" fontAlgn="b"/>
                      <a:r>
                        <a:rPr lang="en-US" sz="1400" u="none" strike="noStrike" dirty="0">
                          <a:latin typeface="Times New Roman" panose="02020603050405020304" pitchFamily="18" charset="0"/>
                          <a:cs typeface="Times New Roman" panose="02020603050405020304" pitchFamily="18" charset="0"/>
                        </a:rPr>
                        <a:t>Title</a:t>
                      </a:r>
                      <a:endParaRPr lang="en-US" sz="1400" b="1"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b"/>
                </a:tc>
              </a:tr>
              <a:tr h="529544">
                <a:tc>
                  <a:txBody>
                    <a:bodyPr/>
                    <a:lstStyle/>
                    <a:p>
                      <a:pPr algn="l" fontAlgn="b"/>
                      <a:r>
                        <a:rPr lang="en-US" sz="1400" u="none" strike="noStrike" dirty="0" smtClean="0">
                          <a:latin typeface="Times New Roman" panose="02020603050405020304" pitchFamily="18" charset="0"/>
                          <a:cs typeface="Times New Roman" panose="02020603050405020304" pitchFamily="18" charset="0"/>
                        </a:rPr>
                        <a:t>Ahmed, Sam</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l" fontAlgn="b"/>
                      <a:r>
                        <a:rPr lang="en-US" sz="1400" b="0" i="0" u="none" strike="noStrike" dirty="0" smtClean="0">
                          <a:solidFill>
                            <a:srgbClr val="000000"/>
                          </a:solidFill>
                          <a:latin typeface="Times New Roman" panose="02020603050405020304" pitchFamily="18" charset="0"/>
                          <a:cs typeface="Times New Roman" panose="02020603050405020304" pitchFamily="18" charset="0"/>
                        </a:rPr>
                        <a:t>CCNY</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l" fontAlgn="b"/>
                      <a:r>
                        <a:rPr lang="en-US" sz="1400" u="none" strike="noStrike" dirty="0">
                          <a:latin typeface="Times New Roman" panose="02020603050405020304" pitchFamily="18" charset="0"/>
                          <a:cs typeface="Times New Roman" panose="02020603050405020304" pitchFamily="18" charset="0"/>
                        </a:rPr>
                        <a:t>A new technique for VIIRS detection and delineation of </a:t>
                      </a:r>
                      <a:r>
                        <a:rPr lang="en-US" sz="1400" u="none" strike="noStrike" dirty="0" err="1">
                          <a:latin typeface="Times New Roman" panose="02020603050405020304" pitchFamily="18" charset="0"/>
                          <a:cs typeface="Times New Roman" panose="02020603050405020304" pitchFamily="18" charset="0"/>
                        </a:rPr>
                        <a:t>Karenia</a:t>
                      </a:r>
                      <a:r>
                        <a:rPr lang="en-US" sz="1400" u="none" strike="noStrike" dirty="0">
                          <a:latin typeface="Times New Roman" panose="02020603050405020304" pitchFamily="18" charset="0"/>
                          <a:cs typeface="Times New Roman" panose="02020603050405020304" pitchFamily="18" charset="0"/>
                        </a:rPr>
                        <a:t> </a:t>
                      </a:r>
                      <a:r>
                        <a:rPr lang="en-US" sz="1400" u="none" strike="noStrike" dirty="0" err="1">
                          <a:latin typeface="Times New Roman" panose="02020603050405020304" pitchFamily="18" charset="0"/>
                          <a:cs typeface="Times New Roman" panose="02020603050405020304" pitchFamily="18" charset="0"/>
                        </a:rPr>
                        <a:t>brevis</a:t>
                      </a:r>
                      <a:r>
                        <a:rPr lang="en-US" sz="1400" u="none" strike="noStrike" dirty="0">
                          <a:latin typeface="Times New Roman" panose="02020603050405020304" pitchFamily="18" charset="0"/>
                          <a:cs typeface="Times New Roman" panose="02020603050405020304" pitchFamily="18" charset="0"/>
                        </a:rPr>
                        <a:t> HABS in the West Florida Shelf without the need for a  fluorescence channel</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r>
              <a:tr h="744972">
                <a:tc>
                  <a:txBody>
                    <a:bodyPr/>
                    <a:lstStyle/>
                    <a:p>
                      <a:pPr algn="l" fontAlgn="b"/>
                      <a:r>
                        <a:rPr lang="en-US" sz="1400" u="none" strike="noStrike" dirty="0" err="1" smtClean="0">
                          <a:latin typeface="Times New Roman" panose="02020603050405020304" pitchFamily="18" charset="0"/>
                          <a:cs typeface="Times New Roman" panose="02020603050405020304" pitchFamily="18" charset="0"/>
                        </a:rPr>
                        <a:t>Bayler</a:t>
                      </a:r>
                      <a:r>
                        <a:rPr lang="en-US" sz="1400" u="none" strike="noStrike" baseline="0" dirty="0" smtClean="0">
                          <a:latin typeface="Times New Roman" panose="02020603050405020304" pitchFamily="18" charset="0"/>
                          <a:cs typeface="Times New Roman" panose="02020603050405020304" pitchFamily="18" charset="0"/>
                        </a:rPr>
                        <a:t> </a:t>
                      </a:r>
                      <a:r>
                        <a:rPr lang="en-US" sz="1400" u="none" strike="noStrike" dirty="0" smtClean="0">
                          <a:latin typeface="Times New Roman" panose="02020603050405020304" pitchFamily="18" charset="0"/>
                          <a:cs typeface="Times New Roman" panose="02020603050405020304" pitchFamily="18" charset="0"/>
                        </a:rPr>
                        <a:t>Eric</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l" fontAlgn="b"/>
                      <a:r>
                        <a:rPr lang="en-US" sz="1400" b="0" i="0" u="none" strike="noStrike" dirty="0" smtClean="0">
                          <a:solidFill>
                            <a:srgbClr val="000000"/>
                          </a:solidFill>
                          <a:latin typeface="Times New Roman" panose="02020603050405020304" pitchFamily="18" charset="0"/>
                          <a:cs typeface="Times New Roman" panose="02020603050405020304" pitchFamily="18" charset="0"/>
                        </a:rPr>
                        <a:t>NWS/NCEP/EMC</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l" fontAlgn="b"/>
                      <a:r>
                        <a:rPr lang="en-US" sz="1400" u="none" strike="noStrike" dirty="0">
                          <a:latin typeface="Times New Roman" panose="02020603050405020304" pitchFamily="18" charset="0"/>
                          <a:cs typeface="Times New Roman" panose="02020603050405020304" pitchFamily="18" charset="0"/>
                        </a:rPr>
                        <a:t>Using Neural Networks for gap-filling and preliminary short-range (1-2 weeks) to medium-range (3-4 weeks) predictions of satellite-derived ocean color fields (</a:t>
                      </a:r>
                      <a:r>
                        <a:rPr lang="en-US" sz="1400" u="none" strike="noStrike" dirty="0" err="1">
                          <a:latin typeface="Times New Roman" panose="02020603050405020304" pitchFamily="18" charset="0"/>
                          <a:cs typeface="Times New Roman" panose="02020603050405020304" pitchFamily="18" charset="0"/>
                        </a:rPr>
                        <a:t>Chl</a:t>
                      </a:r>
                      <a:r>
                        <a:rPr lang="en-US" sz="1400" u="none" strike="noStrike" dirty="0">
                          <a:latin typeface="Times New Roman" panose="02020603050405020304" pitchFamily="18" charset="0"/>
                          <a:cs typeface="Times New Roman" panose="02020603050405020304" pitchFamily="18" charset="0"/>
                        </a:rPr>
                        <a:t>-a, Kd490, </a:t>
                      </a:r>
                      <a:r>
                        <a:rPr lang="en-US" sz="1400" u="none" strike="noStrike" dirty="0" err="1">
                          <a:latin typeface="Times New Roman" panose="02020603050405020304" pitchFamily="18" charset="0"/>
                          <a:cs typeface="Times New Roman" panose="02020603050405020304" pitchFamily="18" charset="0"/>
                        </a:rPr>
                        <a:t>KdPAR</a:t>
                      </a:r>
                      <a:r>
                        <a:rPr lang="en-US" sz="1400" u="none" strike="noStrike" dirty="0">
                          <a:latin typeface="Times New Roman" panose="02020603050405020304" pitchFamily="18" charset="0"/>
                          <a:cs typeface="Times New Roman" panose="02020603050405020304" pitchFamily="18" charset="0"/>
                        </a:rPr>
                        <a:t>)</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r>
              <a:tr h="744972">
                <a:tc>
                  <a:txBody>
                    <a:bodyPr/>
                    <a:lstStyle/>
                    <a:p>
                      <a:pPr algn="l" fontAlgn="b"/>
                      <a:r>
                        <a:rPr lang="en-US" sz="1400" u="none" strike="noStrike" dirty="0" smtClean="0">
                          <a:latin typeface="Times New Roman" panose="02020603050405020304" pitchFamily="18" charset="0"/>
                          <a:cs typeface="Times New Roman" panose="02020603050405020304" pitchFamily="18" charset="0"/>
                        </a:rPr>
                        <a:t>DiGiacomo, Paul</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l" fontAlgn="b"/>
                      <a:r>
                        <a:rPr lang="en-US" sz="1400" b="0" i="0" u="none" strike="noStrike" dirty="0" smtClean="0">
                          <a:solidFill>
                            <a:srgbClr val="000000"/>
                          </a:solidFill>
                          <a:latin typeface="Times New Roman" panose="02020603050405020304" pitchFamily="18" charset="0"/>
                          <a:cs typeface="Times New Roman" panose="02020603050405020304" pitchFamily="18" charset="0"/>
                        </a:rPr>
                        <a:t>NESDIS/STAR</a:t>
                      </a:r>
                      <a:r>
                        <a:rPr lang="en-US" sz="1400" b="0" i="0" u="none" strike="noStrike" baseline="0" dirty="0" smtClean="0">
                          <a:solidFill>
                            <a:srgbClr val="000000"/>
                          </a:solidFill>
                          <a:latin typeface="Times New Roman" panose="02020603050405020304" pitchFamily="18" charset="0"/>
                          <a:cs typeface="Times New Roman" panose="02020603050405020304" pitchFamily="18" charset="0"/>
                        </a:rPr>
                        <a:t> (&amp; NOS/NCCOC)</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l" fontAlgn="b"/>
                      <a:r>
                        <a:rPr lang="en-US" sz="1400" u="none" strike="noStrike" dirty="0">
                          <a:latin typeface="Times New Roman" panose="02020603050405020304" pitchFamily="18" charset="0"/>
                          <a:cs typeface="Times New Roman" panose="02020603050405020304" pitchFamily="18" charset="0"/>
                        </a:rPr>
                        <a:t>Enhancing </a:t>
                      </a:r>
                      <a:r>
                        <a:rPr lang="en-US" sz="1400" u="none" strike="noStrike" dirty="0" smtClean="0">
                          <a:latin typeface="Times New Roman" panose="02020603050405020304" pitchFamily="18" charset="0"/>
                          <a:cs typeface="Times New Roman" panose="02020603050405020304" pitchFamily="18" charset="0"/>
                        </a:rPr>
                        <a:t>use </a:t>
                      </a:r>
                      <a:r>
                        <a:rPr lang="en-US" sz="1400" u="none" strike="noStrike" dirty="0">
                          <a:latin typeface="Times New Roman" panose="02020603050405020304" pitchFamily="18" charset="0"/>
                          <a:cs typeface="Times New Roman" panose="02020603050405020304" pitchFamily="18" charset="0"/>
                        </a:rPr>
                        <a:t>and </a:t>
                      </a:r>
                      <a:r>
                        <a:rPr lang="en-US" sz="1400" u="none" strike="noStrike" dirty="0" smtClean="0">
                          <a:latin typeface="Times New Roman" panose="02020603050405020304" pitchFamily="18" charset="0"/>
                          <a:cs typeface="Times New Roman" panose="02020603050405020304" pitchFamily="18" charset="0"/>
                        </a:rPr>
                        <a:t>access </a:t>
                      </a:r>
                      <a:r>
                        <a:rPr lang="en-US" sz="1400" u="none" strike="noStrike" dirty="0">
                          <a:latin typeface="Times New Roman" panose="02020603050405020304" pitchFamily="18" charset="0"/>
                          <a:cs typeface="Times New Roman" panose="02020603050405020304" pitchFamily="18" charset="0"/>
                        </a:rPr>
                        <a:t>to </a:t>
                      </a:r>
                      <a:r>
                        <a:rPr lang="en-US" sz="1400" u="none" strike="noStrike" dirty="0" smtClean="0">
                          <a:latin typeface="Times New Roman" panose="02020603050405020304" pitchFamily="18" charset="0"/>
                          <a:cs typeface="Times New Roman" panose="02020603050405020304" pitchFamily="18" charset="0"/>
                        </a:rPr>
                        <a:t>near-real-time </a:t>
                      </a:r>
                      <a:r>
                        <a:rPr lang="en-US" sz="1400" u="none" strike="noStrike" dirty="0">
                          <a:latin typeface="Times New Roman" panose="02020603050405020304" pitchFamily="18" charset="0"/>
                          <a:cs typeface="Times New Roman" panose="02020603050405020304" pitchFamily="18" charset="0"/>
                        </a:rPr>
                        <a:t>VIIRS </a:t>
                      </a:r>
                      <a:r>
                        <a:rPr lang="en-US" sz="1400" u="none" strike="noStrike" dirty="0" smtClean="0">
                          <a:latin typeface="Times New Roman" panose="02020603050405020304" pitchFamily="18" charset="0"/>
                          <a:cs typeface="Times New Roman" panose="02020603050405020304" pitchFamily="18" charset="0"/>
                        </a:rPr>
                        <a:t>ocean color data</a:t>
                      </a:r>
                      <a:r>
                        <a:rPr lang="en-US" sz="1400" u="none" strike="noStrike" dirty="0">
                          <a:latin typeface="Times New Roman" panose="02020603050405020304" pitchFamily="18" charset="0"/>
                          <a:cs typeface="Times New Roman" panose="02020603050405020304" pitchFamily="18" charset="0"/>
                        </a:rPr>
                        <a:t>: Support for </a:t>
                      </a:r>
                      <a:r>
                        <a:rPr lang="en-US" sz="1400" u="none" strike="noStrike" dirty="0" smtClean="0">
                          <a:latin typeface="Times New Roman" panose="02020603050405020304" pitchFamily="18" charset="0"/>
                          <a:cs typeface="Times New Roman" panose="02020603050405020304" pitchFamily="18" charset="0"/>
                        </a:rPr>
                        <a:t>harmful algal bloom operational forecast system</a:t>
                      </a:r>
                      <a:r>
                        <a:rPr lang="en-US" sz="1400" u="none" strike="noStrike" dirty="0">
                          <a:latin typeface="Times New Roman" panose="02020603050405020304" pitchFamily="18" charset="0"/>
                          <a:cs typeface="Times New Roman" panose="02020603050405020304" pitchFamily="18" charset="0"/>
                        </a:rPr>
                        <a:t>, </a:t>
                      </a:r>
                      <a:r>
                        <a:rPr lang="en-US" sz="1400" u="none" strike="noStrike" dirty="0" smtClean="0">
                          <a:latin typeface="Times New Roman" panose="02020603050405020304" pitchFamily="18" charset="0"/>
                          <a:cs typeface="Times New Roman" panose="02020603050405020304" pitchFamily="18" charset="0"/>
                        </a:rPr>
                        <a:t>water quality </a:t>
                      </a:r>
                      <a:r>
                        <a:rPr lang="en-US" sz="1400" u="none" strike="noStrike" dirty="0">
                          <a:latin typeface="Times New Roman" panose="02020603050405020304" pitchFamily="18" charset="0"/>
                          <a:cs typeface="Times New Roman" panose="02020603050405020304" pitchFamily="18" charset="0"/>
                        </a:rPr>
                        <a:t>and </a:t>
                      </a:r>
                      <a:r>
                        <a:rPr lang="en-US" sz="1400" u="none" strike="noStrike" dirty="0" smtClean="0">
                          <a:latin typeface="Times New Roman" panose="02020603050405020304" pitchFamily="18" charset="0"/>
                          <a:cs typeface="Times New Roman" panose="02020603050405020304" pitchFamily="18" charset="0"/>
                        </a:rPr>
                        <a:t>ecological monitoring </a:t>
                      </a:r>
                      <a:r>
                        <a:rPr lang="en-US" sz="1400" u="none" strike="noStrike" dirty="0">
                          <a:latin typeface="Times New Roman" panose="02020603050405020304" pitchFamily="18" charset="0"/>
                          <a:cs typeface="Times New Roman" panose="02020603050405020304" pitchFamily="18" charset="0"/>
                        </a:rPr>
                        <a:t>and </a:t>
                      </a:r>
                      <a:r>
                        <a:rPr lang="en-US" sz="1400" u="none" strike="noStrike" dirty="0" smtClean="0">
                          <a:latin typeface="Times New Roman" panose="02020603050405020304" pitchFamily="18" charset="0"/>
                          <a:cs typeface="Times New Roman" panose="02020603050405020304" pitchFamily="18" charset="0"/>
                        </a:rPr>
                        <a:t>forecasting</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r>
              <a:tr h="331431">
                <a:tc>
                  <a:txBody>
                    <a:bodyPr/>
                    <a:lstStyle/>
                    <a:p>
                      <a:pPr algn="l" fontAlgn="b"/>
                      <a:r>
                        <a:rPr lang="en-US" sz="1400" u="none" strike="noStrike" dirty="0" err="1" smtClean="0">
                          <a:latin typeface="Times New Roman" panose="02020603050405020304" pitchFamily="18" charset="0"/>
                          <a:cs typeface="Times New Roman" panose="02020603050405020304" pitchFamily="18" charset="0"/>
                        </a:rPr>
                        <a:t>Elvidge</a:t>
                      </a:r>
                      <a:r>
                        <a:rPr lang="en-US" sz="1400" u="none" strike="noStrike" dirty="0" smtClean="0">
                          <a:latin typeface="Times New Roman" panose="02020603050405020304" pitchFamily="18" charset="0"/>
                          <a:cs typeface="Times New Roman" panose="02020603050405020304" pitchFamily="18" charset="0"/>
                        </a:rPr>
                        <a:t>, Chris</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l" fontAlgn="b"/>
                      <a:r>
                        <a:rPr lang="en-US" sz="1400" b="0" i="0" u="none" strike="noStrike" dirty="0" smtClean="0">
                          <a:solidFill>
                            <a:srgbClr val="000000"/>
                          </a:solidFill>
                          <a:latin typeface="Times New Roman" panose="02020603050405020304" pitchFamily="18" charset="0"/>
                          <a:cs typeface="Times New Roman" panose="02020603050405020304" pitchFamily="18" charset="0"/>
                        </a:rPr>
                        <a:t>NESDIS/STAR</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l" fontAlgn="b"/>
                      <a:r>
                        <a:rPr lang="en-US" sz="1400" u="none" strike="noStrike" dirty="0">
                          <a:latin typeface="Times New Roman" panose="02020603050405020304" pitchFamily="18" charset="0"/>
                          <a:cs typeface="Times New Roman" panose="02020603050405020304" pitchFamily="18" charset="0"/>
                        </a:rPr>
                        <a:t>VIIRS boat detection service</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r>
              <a:tr h="533400">
                <a:tc>
                  <a:txBody>
                    <a:bodyPr/>
                    <a:lstStyle/>
                    <a:p>
                      <a:pPr algn="l" fontAlgn="b"/>
                      <a:r>
                        <a:rPr lang="en-US" sz="1400" u="none" strike="noStrike" dirty="0" err="1" smtClean="0">
                          <a:latin typeface="Times New Roman" panose="02020603050405020304" pitchFamily="18" charset="0"/>
                          <a:cs typeface="Times New Roman" panose="02020603050405020304" pitchFamily="18" charset="0"/>
                        </a:rPr>
                        <a:t>Mehra</a:t>
                      </a:r>
                      <a:r>
                        <a:rPr lang="en-US" sz="1400" u="none" strike="noStrike" dirty="0" smtClean="0">
                          <a:latin typeface="Times New Roman" panose="02020603050405020304" pitchFamily="18" charset="0"/>
                          <a:cs typeface="Times New Roman" panose="02020603050405020304" pitchFamily="18" charset="0"/>
                        </a:rPr>
                        <a:t>, </a:t>
                      </a:r>
                      <a:r>
                        <a:rPr lang="en-US" sz="1400" u="none" strike="noStrike" dirty="0" err="1" smtClean="0">
                          <a:latin typeface="Times New Roman" panose="02020603050405020304" pitchFamily="18" charset="0"/>
                          <a:cs typeface="Times New Roman" panose="02020603050405020304" pitchFamily="18" charset="0"/>
                        </a:rPr>
                        <a:t>Avichal</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l" fontAlgn="b"/>
                      <a:r>
                        <a:rPr lang="en-US" sz="1400" b="0" i="0" u="none" strike="noStrike" dirty="0" smtClean="0">
                          <a:solidFill>
                            <a:srgbClr val="000000"/>
                          </a:solidFill>
                          <a:latin typeface="Times New Roman" panose="02020603050405020304" pitchFamily="18" charset="0"/>
                          <a:cs typeface="Times New Roman" panose="02020603050405020304" pitchFamily="18" charset="0"/>
                        </a:rPr>
                        <a:t>NWS/NCEP/EMC</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l" fontAlgn="b"/>
                      <a:r>
                        <a:rPr lang="en-US" sz="1400" u="none" strike="noStrike" dirty="0">
                          <a:latin typeface="Times New Roman" panose="02020603050405020304" pitchFamily="18" charset="0"/>
                          <a:cs typeface="Times New Roman" panose="02020603050405020304" pitchFamily="18" charset="0"/>
                        </a:rPr>
                        <a:t>Initial biogeochemical modeling at NOAA/NCEP: Using VIIRS ocean color data for validation and data assimilation</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r>
              <a:tr h="744972">
                <a:tc>
                  <a:txBody>
                    <a:bodyPr/>
                    <a:lstStyle/>
                    <a:p>
                      <a:pPr algn="l" fontAlgn="b"/>
                      <a:r>
                        <a:rPr lang="en-US" sz="1400" u="none" strike="noStrike" dirty="0" smtClean="0">
                          <a:latin typeface="Times New Roman" panose="02020603050405020304" pitchFamily="18" charset="0"/>
                          <a:cs typeface="Times New Roman" panose="02020603050405020304" pitchFamily="18" charset="0"/>
                        </a:rPr>
                        <a:t>Tong, Daniel</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l" fontAlgn="b"/>
                      <a:r>
                        <a:rPr lang="en-US" sz="1400" b="0" i="0" u="none" strike="noStrike" dirty="0" smtClean="0">
                          <a:solidFill>
                            <a:srgbClr val="000000"/>
                          </a:solidFill>
                          <a:latin typeface="Times New Roman" panose="02020603050405020304" pitchFamily="18" charset="0"/>
                          <a:cs typeface="Times New Roman" panose="02020603050405020304" pitchFamily="18" charset="0"/>
                        </a:rPr>
                        <a:t>OAR/ARL</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l" fontAlgn="b"/>
                      <a:r>
                        <a:rPr lang="en-US" sz="1400" u="none" strike="noStrike" dirty="0">
                          <a:latin typeface="Times New Roman" panose="02020603050405020304" pitchFamily="18" charset="0"/>
                          <a:cs typeface="Times New Roman" panose="02020603050405020304" pitchFamily="18" charset="0"/>
                        </a:rPr>
                        <a:t>Development, validation, and implementations of three marine isoprene products (isoprene, </a:t>
                      </a:r>
                      <a:r>
                        <a:rPr lang="en-US" sz="1400" u="none" strike="noStrike" dirty="0" err="1">
                          <a:latin typeface="Times New Roman" panose="02020603050405020304" pitchFamily="18" charset="0"/>
                          <a:cs typeface="Times New Roman" panose="02020603050405020304" pitchFamily="18" charset="0"/>
                        </a:rPr>
                        <a:t>dimethyl</a:t>
                      </a:r>
                      <a:r>
                        <a:rPr lang="en-US" sz="1400" u="none" strike="noStrike" dirty="0">
                          <a:latin typeface="Times New Roman" panose="02020603050405020304" pitchFamily="18" charset="0"/>
                          <a:cs typeface="Times New Roman" panose="02020603050405020304" pitchFamily="18" charset="0"/>
                        </a:rPr>
                        <a:t> sulfide and primary organic aerosols) using multiple JPSS ocean </a:t>
                      </a:r>
                      <a:r>
                        <a:rPr lang="en-US" sz="1400" u="none" strike="noStrike" dirty="0" smtClean="0">
                          <a:latin typeface="Times New Roman" panose="02020603050405020304" pitchFamily="18" charset="0"/>
                          <a:cs typeface="Times New Roman" panose="02020603050405020304" pitchFamily="18" charset="0"/>
                        </a:rPr>
                        <a:t>products</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r>
            </a:tbl>
          </a:graphicData>
        </a:graphic>
      </p:graphicFrame>
    </p:spTree>
    <p:extLst>
      <p:ext uri="{BB962C8B-B14F-4D97-AF65-F5344CB8AC3E}">
        <p14:creationId xmlns:p14="http://schemas.microsoft.com/office/powerpoint/2010/main" val="345919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8229600" cy="1143000"/>
          </a:xfrm>
        </p:spPr>
        <p:txBody>
          <a:bodyPr>
            <a:normAutofit fontScale="90000"/>
          </a:bodyPr>
          <a:lstStyle/>
          <a:p>
            <a:r>
              <a:rPr lang="en-US" dirty="0" err="1">
                <a:solidFill>
                  <a:schemeClr val="bg1"/>
                </a:solidFill>
              </a:rPr>
              <a:t>Wx</a:t>
            </a:r>
            <a:r>
              <a:rPr lang="en-US" dirty="0">
                <a:solidFill>
                  <a:schemeClr val="bg1"/>
                </a:solidFill>
              </a:rPr>
              <a:t>/NWP/DA Initiative</a:t>
            </a:r>
            <a:r>
              <a:rPr lang="en-US" dirty="0" smtClean="0">
                <a:solidFill>
                  <a:schemeClr val="bg1"/>
                </a:solidFill>
              </a:rPr>
              <a:t/>
            </a:r>
            <a:br>
              <a:rPr lang="en-US" dirty="0" smtClean="0">
                <a:solidFill>
                  <a:schemeClr val="bg1"/>
                </a:solidFill>
              </a:rPr>
            </a:br>
            <a:r>
              <a:rPr lang="en-US" dirty="0">
                <a:solidFill>
                  <a:schemeClr val="bg1"/>
                </a:solidFill>
              </a:rPr>
              <a:t>Projects/Participants</a:t>
            </a:r>
          </a:p>
        </p:txBody>
      </p:sp>
      <p:graphicFrame>
        <p:nvGraphicFramePr>
          <p:cNvPr id="4" name="Table 3"/>
          <p:cNvGraphicFramePr>
            <a:graphicFrameLocks noGrp="1"/>
          </p:cNvGraphicFramePr>
          <p:nvPr>
            <p:extLst>
              <p:ext uri="{D42A27DB-BD31-4B8C-83A1-F6EECF244321}">
                <p14:modId xmlns:p14="http://schemas.microsoft.com/office/powerpoint/2010/main" val="3634878352"/>
              </p:ext>
            </p:extLst>
          </p:nvPr>
        </p:nvGraphicFramePr>
        <p:xfrm>
          <a:off x="228600" y="1828800"/>
          <a:ext cx="8610600" cy="4419600"/>
        </p:xfrm>
        <a:graphic>
          <a:graphicData uri="http://schemas.openxmlformats.org/drawingml/2006/table">
            <a:tbl>
              <a:tblPr>
                <a:tableStyleId>{3C2FFA5D-87B4-456A-9821-1D502468CF0F}</a:tableStyleId>
              </a:tblPr>
              <a:tblGrid>
                <a:gridCol w="1066800"/>
                <a:gridCol w="1427860"/>
                <a:gridCol w="6115940"/>
              </a:tblGrid>
              <a:tr h="239881">
                <a:tc>
                  <a:txBody>
                    <a:bodyPr/>
                    <a:lstStyle/>
                    <a:p>
                      <a:pPr algn="ctr" fontAlgn="b"/>
                      <a:r>
                        <a:rPr lang="en-US" sz="1400" i="0" u="none" strike="noStrike" dirty="0">
                          <a:latin typeface="Times New Roman" panose="02020603050405020304" pitchFamily="18" charset="0"/>
                          <a:cs typeface="Times New Roman" panose="02020603050405020304" pitchFamily="18" charset="0"/>
                        </a:rPr>
                        <a:t>PI</a:t>
                      </a:r>
                      <a:endParaRPr lang="en-US" sz="1400" b="1"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ctr" fontAlgn="b"/>
                      <a:r>
                        <a:rPr lang="en-US" sz="1400" b="0" i="0" u="none" strike="noStrike" dirty="0" smtClean="0">
                          <a:solidFill>
                            <a:srgbClr val="000000"/>
                          </a:solidFill>
                          <a:latin typeface="Times New Roman" panose="02020603050405020304" pitchFamily="18" charset="0"/>
                          <a:cs typeface="Times New Roman" panose="02020603050405020304" pitchFamily="18" charset="0"/>
                        </a:rPr>
                        <a:t>Organization</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ctr" fontAlgn="b"/>
                      <a:r>
                        <a:rPr lang="en-US" sz="1400" i="0" u="none" strike="noStrike" dirty="0">
                          <a:latin typeface="Times New Roman" panose="02020603050405020304" pitchFamily="18" charset="0"/>
                          <a:cs typeface="Times New Roman" panose="02020603050405020304" pitchFamily="18" charset="0"/>
                        </a:rPr>
                        <a:t>Title</a:t>
                      </a:r>
                      <a:endParaRPr lang="en-US" sz="1400" b="1"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b"/>
                </a:tc>
              </a:tr>
              <a:tr h="529544">
                <a:tc>
                  <a:txBody>
                    <a:bodyPr/>
                    <a:lstStyle/>
                    <a:p>
                      <a:pPr algn="l" fontAlgn="b"/>
                      <a:r>
                        <a:rPr lang="en-US" sz="1400" i="0" dirty="0" smtClean="0">
                          <a:latin typeface="Times New Roman" panose="02020603050405020304" pitchFamily="18" charset="0"/>
                          <a:cs typeface="Times New Roman" panose="02020603050405020304" pitchFamily="18" charset="0"/>
                        </a:rPr>
                        <a:t>Galina </a:t>
                      </a:r>
                      <a:r>
                        <a:rPr lang="en-US" sz="1400" i="0" dirty="0" err="1" smtClean="0">
                          <a:latin typeface="Times New Roman" panose="02020603050405020304" pitchFamily="18" charset="0"/>
                          <a:cs typeface="Times New Roman" panose="02020603050405020304" pitchFamily="18" charset="0"/>
                        </a:rPr>
                        <a:t>Chirokova</a:t>
                      </a:r>
                      <a:r>
                        <a:rPr lang="en-US" sz="1400" i="0" dirty="0" smtClean="0">
                          <a:latin typeface="Times New Roman" panose="02020603050405020304" pitchFamily="18" charset="0"/>
                          <a:cs typeface="Times New Roman" panose="02020603050405020304" pitchFamily="18" charset="0"/>
                        </a:rPr>
                        <a:t> </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l" fontAlgn="b"/>
                      <a:r>
                        <a:rPr lang="en-US" sz="1400" b="0" i="0" u="none" strike="noStrike" dirty="0" smtClean="0">
                          <a:solidFill>
                            <a:srgbClr val="000000"/>
                          </a:solidFill>
                          <a:latin typeface="Times New Roman" panose="02020603050405020304" pitchFamily="18" charset="0"/>
                          <a:cs typeface="Times New Roman" panose="02020603050405020304" pitchFamily="18" charset="0"/>
                        </a:rPr>
                        <a:t> </a:t>
                      </a:r>
                      <a:r>
                        <a:rPr lang="en-US" sz="1400" i="0" dirty="0" smtClean="0">
                          <a:latin typeface="Times New Roman" panose="02020603050405020304" pitchFamily="18" charset="0"/>
                          <a:cs typeface="Times New Roman" panose="02020603050405020304" pitchFamily="18" charset="0"/>
                        </a:rPr>
                        <a:t>CIRA/CSU</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l" fontAlgn="b"/>
                      <a:r>
                        <a:rPr lang="en-US" sz="1400" i="0" u="none" strike="noStrike" dirty="0" smtClean="0">
                          <a:latin typeface="Times New Roman" panose="02020603050405020304" pitchFamily="18" charset="0"/>
                          <a:cs typeface="Times New Roman" panose="02020603050405020304" pitchFamily="18" charset="0"/>
                        </a:rPr>
                        <a:t> </a:t>
                      </a:r>
                      <a:r>
                        <a:rPr lang="en-US" sz="1400" i="0" dirty="0" smtClean="0">
                          <a:latin typeface="Times New Roman" panose="02020603050405020304" pitchFamily="18" charset="0"/>
                          <a:cs typeface="Times New Roman" panose="02020603050405020304" pitchFamily="18" charset="0"/>
                        </a:rPr>
                        <a:t>Improving Tropical Cyclone Forecast Capabilities Using the JPSS Data Suite </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r>
              <a:tr h="449775">
                <a:tc>
                  <a:txBody>
                    <a:bodyPr/>
                    <a:lstStyle/>
                    <a:p>
                      <a:pPr>
                        <a:buFont typeface="Courier New" panose="02070309020205020404" pitchFamily="49" charset="0"/>
                        <a:buNone/>
                      </a:pPr>
                      <a:r>
                        <a:rPr lang="en-US" sz="1400" i="0" dirty="0" smtClean="0">
                          <a:latin typeface="Times New Roman" panose="02020603050405020304" pitchFamily="18" charset="0"/>
                          <a:cs typeface="Times New Roman" panose="02020603050405020304" pitchFamily="18" charset="0"/>
                        </a:rPr>
                        <a:t>Chris </a:t>
                      </a:r>
                      <a:r>
                        <a:rPr lang="en-US" sz="1400" i="0" dirty="0" err="1" smtClean="0">
                          <a:latin typeface="Times New Roman" panose="02020603050405020304" pitchFamily="18" charset="0"/>
                          <a:cs typeface="Times New Roman" panose="02020603050405020304" pitchFamily="18" charset="0"/>
                        </a:rPr>
                        <a:t>Velden</a:t>
                      </a:r>
                      <a:endParaRPr lang="en-US" sz="1400" i="0" dirty="0" smtClean="0">
                        <a:latin typeface="Times New Roman" panose="02020603050405020304" pitchFamily="18" charset="0"/>
                        <a:cs typeface="Times New Roman" panose="02020603050405020304" pitchFamily="18" charset="0"/>
                      </a:endParaRPr>
                    </a:p>
                  </a:txBody>
                  <a:tcPr marL="7815" marR="7815" marT="781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i="0" dirty="0" smtClean="0">
                          <a:latin typeface="Times New Roman" panose="02020603050405020304" pitchFamily="18" charset="0"/>
                          <a:cs typeface="Times New Roman" panose="02020603050405020304" pitchFamily="18" charset="0"/>
                        </a:rPr>
                        <a:t>Univ. of Wisconsin CIMSS</a:t>
                      </a:r>
                    </a:p>
                  </a:txBody>
                  <a:tcPr marL="7815" marR="7815" marT="7815" marB="0" anchor="ctr"/>
                </a:tc>
                <a:tc>
                  <a:txBody>
                    <a:bodyPr/>
                    <a:lstStyle/>
                    <a:p>
                      <a:pPr algn="l" fontAlgn="b"/>
                      <a:r>
                        <a:rPr lang="en-US" sz="1400" i="0" dirty="0" smtClean="0">
                          <a:latin typeface="Times New Roman" panose="02020603050405020304" pitchFamily="18" charset="0"/>
                          <a:cs typeface="Times New Roman" panose="02020603050405020304" pitchFamily="18" charset="0"/>
                        </a:rPr>
                        <a:t>Satellite-Based Hurricane Intensity Estimation in the JPSS/GOES-R Era </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r>
              <a:tr h="457200">
                <a:tc>
                  <a:txBody>
                    <a:bodyPr/>
                    <a:lstStyle/>
                    <a:p>
                      <a:pPr algn="l" fontAlgn="b"/>
                      <a:r>
                        <a:rPr lang="en-US" sz="1400" i="0" dirty="0" smtClean="0">
                          <a:latin typeface="Times New Roman" panose="02020603050405020304" pitchFamily="18" charset="0"/>
                          <a:cs typeface="Times New Roman" panose="02020603050405020304" pitchFamily="18" charset="0"/>
                        </a:rPr>
                        <a:t>Jun Li </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i="0" dirty="0" smtClean="0">
                          <a:latin typeface="Times New Roman" panose="02020603050405020304" pitchFamily="18" charset="0"/>
                          <a:cs typeface="Times New Roman" panose="02020603050405020304" pitchFamily="18" charset="0"/>
                        </a:rPr>
                        <a:t>Univ. of Wisconsin CIMSS</a:t>
                      </a:r>
                    </a:p>
                  </a:txBody>
                  <a:tcPr marL="7815" marR="7815" marT="7815" marB="0" anchor="ctr"/>
                </a:tc>
                <a:tc>
                  <a:txBody>
                    <a:bodyPr/>
                    <a:lstStyle/>
                    <a:p>
                      <a:pPr algn="l" fontAlgn="b"/>
                      <a:r>
                        <a:rPr lang="en-US" sz="1400" i="0" dirty="0" smtClean="0">
                          <a:latin typeface="Times New Roman" panose="02020603050405020304" pitchFamily="18" charset="0"/>
                          <a:cs typeface="Times New Roman" panose="02020603050405020304" pitchFamily="18" charset="0"/>
                        </a:rPr>
                        <a:t>Enhance the utilization of real time JPSS sounder data in SDAT for tropical cyclone forecast application </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r>
              <a:tr h="41505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i="0" dirty="0" err="1" smtClean="0">
                          <a:latin typeface="Times New Roman" panose="02020603050405020304" pitchFamily="18" charset="0"/>
                          <a:cs typeface="Times New Roman" panose="02020603050405020304" pitchFamily="18" charset="0"/>
                        </a:rPr>
                        <a:t>Fuzhong</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Weng</a:t>
                      </a:r>
                      <a:r>
                        <a:rPr lang="en-US" sz="1400" i="0" dirty="0" smtClean="0">
                          <a:latin typeface="Times New Roman" panose="02020603050405020304" pitchFamily="18" charset="0"/>
                          <a:cs typeface="Times New Roman" panose="02020603050405020304" pitchFamily="18" charset="0"/>
                        </a:rPr>
                        <a:t> </a:t>
                      </a:r>
                      <a:endParaRPr lang="en-US" sz="1400" b="0" i="0" u="none" strike="noStrike" dirty="0" smtClean="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l" fontAlgn="b"/>
                      <a:r>
                        <a:rPr lang="en-US" sz="1400" i="0" dirty="0" smtClean="0">
                          <a:latin typeface="Times New Roman" panose="02020603050405020304" pitchFamily="18" charset="0"/>
                          <a:cs typeface="Times New Roman" panose="02020603050405020304" pitchFamily="18" charset="0"/>
                        </a:rPr>
                        <a:t>NOAA/NESDIS/</a:t>
                      </a:r>
                    </a:p>
                    <a:p>
                      <a:pPr algn="l" fontAlgn="b"/>
                      <a:r>
                        <a:rPr lang="en-US" sz="1400" i="0" dirty="0" smtClean="0">
                          <a:latin typeface="Times New Roman" panose="02020603050405020304" pitchFamily="18" charset="0"/>
                          <a:cs typeface="Times New Roman" panose="02020603050405020304" pitchFamily="18" charset="0"/>
                        </a:rPr>
                        <a:t>STAR</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l" fontAlgn="b"/>
                      <a:r>
                        <a:rPr lang="en-US" sz="1400" i="0" dirty="0" smtClean="0">
                          <a:latin typeface="Times New Roman" panose="02020603050405020304" pitchFamily="18" charset="0"/>
                          <a:cs typeface="Times New Roman" panose="02020603050405020304" pitchFamily="18" charset="0"/>
                        </a:rPr>
                        <a:t>Improve </a:t>
                      </a:r>
                      <a:r>
                        <a:rPr lang="en-US" sz="1400" i="0" dirty="0" err="1" smtClean="0">
                          <a:latin typeface="Times New Roman" panose="02020603050405020304" pitchFamily="18" charset="0"/>
                          <a:cs typeface="Times New Roman" panose="02020603050405020304" pitchFamily="18" charset="0"/>
                        </a:rPr>
                        <a:t>CrIS</a:t>
                      </a:r>
                      <a:r>
                        <a:rPr lang="en-US" sz="1400" i="0" dirty="0" smtClean="0">
                          <a:latin typeface="Times New Roman" panose="02020603050405020304" pitchFamily="18" charset="0"/>
                          <a:cs typeface="Times New Roman" panose="02020603050405020304" pitchFamily="18" charset="0"/>
                        </a:rPr>
                        <a:t> Radiance Assimilation in GSI for Better Forecasts of High-Impact Weather Events </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r>
              <a:tr h="479865">
                <a:tc>
                  <a:txBody>
                    <a:bodyPr/>
                    <a:lstStyle/>
                    <a:p>
                      <a:pPr algn="l" fontAlgn="b"/>
                      <a:r>
                        <a:rPr lang="en-US" sz="1400" i="0" u="none" strike="noStrike" dirty="0" smtClean="0">
                          <a:latin typeface="Times New Roman" panose="02020603050405020304" pitchFamily="18" charset="0"/>
                          <a:cs typeface="Times New Roman" panose="02020603050405020304" pitchFamily="18" charset="0"/>
                        </a:rPr>
                        <a:t>James Jung</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i="0" dirty="0" smtClean="0">
                          <a:latin typeface="Times New Roman" panose="02020603050405020304" pitchFamily="18" charset="0"/>
                          <a:cs typeface="Times New Roman" panose="02020603050405020304" pitchFamily="18" charset="0"/>
                        </a:rPr>
                        <a:t>Univ. of Wisconsin CIMSS</a:t>
                      </a:r>
                    </a:p>
                  </a:txBody>
                  <a:tcPr marL="7815" marR="7815" marT="7815" marB="0" anchor="ctr"/>
                </a:tc>
                <a:tc>
                  <a:txBody>
                    <a:bodyPr/>
                    <a:lstStyle/>
                    <a:p>
                      <a:pPr algn="l" fontAlgn="b"/>
                      <a:r>
                        <a:rPr lang="en-US" sz="1400" i="0" dirty="0" smtClean="0">
                          <a:latin typeface="Times New Roman" panose="02020603050405020304" pitchFamily="18" charset="0"/>
                          <a:cs typeface="Times New Roman" panose="02020603050405020304" pitchFamily="18" charset="0"/>
                        </a:rPr>
                        <a:t>Support for NPP and JPSS Data Assimilation Improvements </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r>
              <a:tr h="457200">
                <a:tc>
                  <a:txBody>
                    <a:bodyPr/>
                    <a:lstStyle/>
                    <a:p>
                      <a:pPr algn="l" fontAlgn="b"/>
                      <a:r>
                        <a:rPr lang="en-US" sz="1400" i="0" dirty="0" smtClean="0">
                          <a:latin typeface="Times New Roman" panose="02020603050405020304" pitchFamily="18" charset="0"/>
                          <a:cs typeface="Times New Roman" panose="02020603050405020304" pitchFamily="18" charset="0"/>
                        </a:rPr>
                        <a:t>Stan Benjamin </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l" fontAlgn="b"/>
                      <a:r>
                        <a:rPr lang="en-US" sz="1400" b="0" i="0" u="none" strike="noStrike" dirty="0" smtClean="0">
                          <a:solidFill>
                            <a:srgbClr val="000000"/>
                          </a:solidFill>
                          <a:latin typeface="Times New Roman" panose="02020603050405020304" pitchFamily="18" charset="0"/>
                          <a:cs typeface="Times New Roman" panose="02020603050405020304" pitchFamily="18" charset="0"/>
                        </a:rPr>
                        <a:t>NOAA ESRL</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l" fontAlgn="b"/>
                      <a:r>
                        <a:rPr lang="en-US" sz="1400" i="0" dirty="0" smtClean="0">
                          <a:latin typeface="Times New Roman" panose="02020603050405020304" pitchFamily="18" charset="0"/>
                          <a:cs typeface="Times New Roman" panose="02020603050405020304" pitchFamily="18" charset="0"/>
                        </a:rPr>
                        <a:t>Direct readout enhancement of short-range forecast impact for global and regional models </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r>
              <a:tr h="457200">
                <a:tc>
                  <a:txBody>
                    <a:bodyPr/>
                    <a:lstStyle/>
                    <a:p>
                      <a:pPr algn="l" fontAlgn="b"/>
                      <a:r>
                        <a:rPr lang="en-US" sz="1400" i="0" dirty="0" err="1" smtClean="0">
                          <a:latin typeface="Times New Roman" panose="02020603050405020304" pitchFamily="18" charset="0"/>
                          <a:cs typeface="Times New Roman" panose="02020603050405020304" pitchFamily="18" charset="0"/>
                        </a:rPr>
                        <a:t>Zhanqing</a:t>
                      </a:r>
                      <a:r>
                        <a:rPr lang="en-US" sz="1400" i="0" dirty="0" smtClean="0">
                          <a:latin typeface="Times New Roman" panose="02020603050405020304" pitchFamily="18" charset="0"/>
                          <a:cs typeface="Times New Roman" panose="02020603050405020304" pitchFamily="18" charset="0"/>
                        </a:rPr>
                        <a:t> Li </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l" fontAlgn="b"/>
                      <a:r>
                        <a:rPr lang="en-US" sz="1400" b="0" i="0" u="none" strike="noStrike" dirty="0" err="1" smtClean="0">
                          <a:solidFill>
                            <a:srgbClr val="000000"/>
                          </a:solidFill>
                          <a:latin typeface="Times New Roman" panose="02020603050405020304" pitchFamily="18" charset="0"/>
                          <a:cs typeface="Times New Roman" panose="02020603050405020304" pitchFamily="18" charset="0"/>
                        </a:rPr>
                        <a:t>Univ</a:t>
                      </a:r>
                      <a:r>
                        <a:rPr lang="en-US" sz="1400" b="0" i="0" u="none" strike="noStrike" baseline="0" dirty="0" smtClean="0">
                          <a:solidFill>
                            <a:srgbClr val="000000"/>
                          </a:solidFill>
                          <a:latin typeface="Times New Roman" panose="02020603050405020304" pitchFamily="18" charset="0"/>
                          <a:cs typeface="Times New Roman" panose="02020603050405020304" pitchFamily="18" charset="0"/>
                        </a:rPr>
                        <a:t> of MD</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l" fontAlgn="b"/>
                      <a:r>
                        <a:rPr lang="en-US" sz="1400" i="0" dirty="0" smtClean="0">
                          <a:latin typeface="Times New Roman" panose="02020603050405020304" pitchFamily="18" charset="0"/>
                          <a:cs typeface="Times New Roman" panose="02020603050405020304" pitchFamily="18" charset="0"/>
                        </a:rPr>
                        <a:t>Retrieving cloud base height and updraft speed for shallow convective clouds and boundary-layer moisture from VIIRS for improving the NCEP-GFS </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r>
              <a:tr h="457200">
                <a:tc>
                  <a:txBody>
                    <a:bodyPr/>
                    <a:lstStyle/>
                    <a:p>
                      <a:pPr algn="l" fontAlgn="b"/>
                      <a:r>
                        <a:rPr lang="en-US" sz="1400" b="0" i="0" u="none" strike="noStrike" dirty="0" smtClean="0">
                          <a:solidFill>
                            <a:srgbClr val="000000"/>
                          </a:solidFill>
                          <a:latin typeface="Times New Roman" panose="02020603050405020304" pitchFamily="18" charset="0"/>
                          <a:cs typeface="Times New Roman" panose="02020603050405020304" pitchFamily="18" charset="0"/>
                        </a:rPr>
                        <a:t>Benjamin Ruston</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l" fontAlgn="b"/>
                      <a:r>
                        <a:rPr lang="en-US" sz="1400" b="0" i="0" u="none" strike="noStrike" dirty="0" smtClean="0">
                          <a:solidFill>
                            <a:srgbClr val="000000"/>
                          </a:solidFill>
                          <a:latin typeface="Times New Roman" panose="02020603050405020304" pitchFamily="18" charset="0"/>
                          <a:cs typeface="Times New Roman" panose="02020603050405020304" pitchFamily="18" charset="0"/>
                        </a:rPr>
                        <a:t>NRL</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l" fontAlgn="b"/>
                      <a:r>
                        <a:rPr lang="en-US" sz="1400" i="0" dirty="0" smtClean="0">
                          <a:latin typeface="Times New Roman" panose="02020603050405020304" pitchFamily="18" charset="0"/>
                          <a:cs typeface="Times New Roman" panose="02020603050405020304" pitchFamily="18" charset="0"/>
                        </a:rPr>
                        <a:t>NRL/JPSS Extending </a:t>
                      </a:r>
                      <a:r>
                        <a:rPr lang="en-US" sz="1400" i="0" dirty="0" err="1" smtClean="0">
                          <a:latin typeface="Times New Roman" panose="02020603050405020304" pitchFamily="18" charset="0"/>
                          <a:cs typeface="Times New Roman" panose="02020603050405020304" pitchFamily="18" charset="0"/>
                        </a:rPr>
                        <a:t>CrIS</a:t>
                      </a:r>
                      <a:r>
                        <a:rPr lang="en-US" sz="1400" i="0" dirty="0" smtClean="0">
                          <a:latin typeface="Times New Roman" panose="02020603050405020304" pitchFamily="18" charset="0"/>
                          <a:cs typeface="Times New Roman" panose="02020603050405020304" pitchFamily="18" charset="0"/>
                        </a:rPr>
                        <a:t>/ATMS Assimilation and Calibration/Validation through correlated error, over clouds and to the surface </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r>
              <a:tr h="457200">
                <a:tc>
                  <a:txBody>
                    <a:bodyPr/>
                    <a:lstStyle/>
                    <a:p>
                      <a:pPr algn="l" fontAlgn="b"/>
                      <a:r>
                        <a:rPr lang="en-US" sz="1400" i="0" dirty="0" smtClean="0">
                          <a:latin typeface="Times New Roman" panose="02020603050405020304" pitchFamily="18" charset="0"/>
                          <a:cs typeface="Times New Roman" panose="02020603050405020304" pitchFamily="18" charset="0"/>
                        </a:rPr>
                        <a:t>Eugenia </a:t>
                      </a:r>
                      <a:r>
                        <a:rPr lang="en-US" sz="1400" i="0" dirty="0" err="1" smtClean="0">
                          <a:latin typeface="Times New Roman" panose="02020603050405020304" pitchFamily="18" charset="0"/>
                          <a:cs typeface="Times New Roman" panose="02020603050405020304" pitchFamily="18" charset="0"/>
                        </a:rPr>
                        <a:t>Kalnay</a:t>
                      </a:r>
                      <a:r>
                        <a:rPr lang="en-US" sz="1400" i="0" dirty="0" smtClean="0">
                          <a:latin typeface="Times New Roman" panose="02020603050405020304" pitchFamily="18" charset="0"/>
                          <a:cs typeface="Times New Roman" panose="02020603050405020304" pitchFamily="18" charset="0"/>
                        </a:rPr>
                        <a:t> </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err="1" smtClean="0">
                          <a:solidFill>
                            <a:srgbClr val="000000"/>
                          </a:solidFill>
                          <a:latin typeface="Times New Roman" panose="02020603050405020304" pitchFamily="18" charset="0"/>
                          <a:cs typeface="Times New Roman" panose="02020603050405020304" pitchFamily="18" charset="0"/>
                        </a:rPr>
                        <a:t>Univ</a:t>
                      </a:r>
                      <a:r>
                        <a:rPr lang="en-US" sz="1400" b="0" i="0" u="none" strike="noStrike" baseline="0" dirty="0" smtClean="0">
                          <a:solidFill>
                            <a:srgbClr val="000000"/>
                          </a:solidFill>
                          <a:latin typeface="Times New Roman" panose="02020603050405020304" pitchFamily="18" charset="0"/>
                          <a:cs typeface="Times New Roman" panose="02020603050405020304" pitchFamily="18" charset="0"/>
                        </a:rPr>
                        <a:t> of MD</a:t>
                      </a:r>
                      <a:endParaRPr lang="en-US" sz="1400" b="0" i="0" u="none" strike="noStrike" dirty="0" smtClean="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c>
                  <a:txBody>
                    <a:bodyPr/>
                    <a:lstStyle/>
                    <a:p>
                      <a:pPr algn="l" fontAlgn="b"/>
                      <a:r>
                        <a:rPr lang="en-US" sz="1400" i="0" dirty="0" smtClean="0">
                          <a:latin typeface="Times New Roman" panose="02020603050405020304" pitchFamily="18" charset="0"/>
                          <a:cs typeface="Times New Roman" panose="02020603050405020304" pitchFamily="18" charset="0"/>
                        </a:rPr>
                        <a:t>Proactive Quality Control (PQC) </a:t>
                      </a:r>
                      <a:endParaRPr lang="en-US" sz="1400" b="0" i="0" u="none" strike="noStrike" dirty="0">
                        <a:solidFill>
                          <a:srgbClr val="000000"/>
                        </a:solidFill>
                        <a:latin typeface="Times New Roman" panose="02020603050405020304" pitchFamily="18" charset="0"/>
                        <a:cs typeface="Times New Roman" panose="02020603050405020304" pitchFamily="18" charset="0"/>
                      </a:endParaRPr>
                    </a:p>
                  </a:txBody>
                  <a:tcPr marL="7815" marR="7815" marT="7815" marB="0" anchor="ctr"/>
                </a:tc>
              </a:tr>
            </a:tbl>
          </a:graphicData>
        </a:graphic>
      </p:graphicFrame>
    </p:spTree>
    <p:extLst>
      <p:ext uri="{BB962C8B-B14F-4D97-AF65-F5344CB8AC3E}">
        <p14:creationId xmlns:p14="http://schemas.microsoft.com/office/powerpoint/2010/main" val="2919424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1143000"/>
          </a:xfrm>
        </p:spPr>
        <p:txBody>
          <a:bodyPr/>
          <a:lstStyle/>
          <a:p>
            <a:r>
              <a:rPr lang="en-US" dirty="0" smtClean="0">
                <a:solidFill>
                  <a:schemeClr val="bg1"/>
                </a:solidFill>
              </a:rPr>
              <a:t>Summary</a:t>
            </a:r>
            <a:endParaRPr lang="en-US" dirty="0">
              <a:solidFill>
                <a:schemeClr val="bg1"/>
              </a:solidFill>
            </a:endParaRPr>
          </a:p>
        </p:txBody>
      </p:sp>
      <p:sp>
        <p:nvSpPr>
          <p:cNvPr id="3" name="Content Placeholder 2"/>
          <p:cNvSpPr>
            <a:spLocks noGrp="1"/>
          </p:cNvSpPr>
          <p:nvPr>
            <p:ph idx="1"/>
          </p:nvPr>
        </p:nvSpPr>
        <p:spPr>
          <a:xfrm>
            <a:off x="457200" y="1828800"/>
            <a:ext cx="8229600" cy="4525963"/>
          </a:xfrm>
        </p:spPr>
        <p:txBody>
          <a:bodyPr>
            <a:normAutofit fontScale="70000" lnSpcReduction="20000"/>
          </a:bodyPr>
          <a:lstStyle/>
          <a:p>
            <a:r>
              <a:rPr lang="en-US" dirty="0" smtClean="0"/>
              <a:t>PGRR Initiatives are making great progress.  Users are finding new ways to apply capabilities!</a:t>
            </a:r>
          </a:p>
          <a:p>
            <a:r>
              <a:rPr lang="en-US" dirty="0" smtClean="0"/>
              <a:t>Feedback from users is motivating improvements in capabilities that have been proven in additional operational testing</a:t>
            </a:r>
          </a:p>
          <a:p>
            <a:r>
              <a:rPr lang="en-US" dirty="0" smtClean="0"/>
              <a:t>NWS </a:t>
            </a:r>
            <a:r>
              <a:rPr lang="en-US" dirty="0"/>
              <a:t>are strong advocates for their users’ application of JPSS Capabilities.  USACE an example.</a:t>
            </a:r>
          </a:p>
          <a:p>
            <a:r>
              <a:rPr lang="en-US" dirty="0" smtClean="0"/>
              <a:t>Cross-initiative opportunities are increasing.  NUCAPS and Fire; River Flooding and Fire are good examples.</a:t>
            </a:r>
          </a:p>
          <a:p>
            <a:r>
              <a:rPr lang="en-US" dirty="0" smtClean="0"/>
              <a:t>Not all projects are being actively involved in an initiative.  Quarterly reports and Science Seminar are key ways to follow progress.</a:t>
            </a:r>
          </a:p>
          <a:p>
            <a:r>
              <a:rPr lang="en-US" dirty="0" smtClean="0"/>
              <a:t>River Ice and Flooding Products are anticipated to be the first products to enter into the JPSS Configuration Change Request Process.</a:t>
            </a:r>
          </a:p>
        </p:txBody>
      </p:sp>
    </p:spTree>
    <p:extLst>
      <p:ext uri="{BB962C8B-B14F-4D97-AF65-F5344CB8AC3E}">
        <p14:creationId xmlns:p14="http://schemas.microsoft.com/office/powerpoint/2010/main" val="3267491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229600" cy="1143000"/>
          </a:xfrm>
        </p:spPr>
        <p:txBody>
          <a:bodyPr/>
          <a:lstStyle/>
          <a:p>
            <a:r>
              <a:rPr lang="en-US" dirty="0" smtClean="0">
                <a:solidFill>
                  <a:schemeClr val="bg1"/>
                </a:solidFill>
              </a:rPr>
              <a:t>Introduction</a:t>
            </a:r>
            <a:endParaRPr lang="en-US" dirty="0">
              <a:solidFill>
                <a:schemeClr val="bg1"/>
              </a:solidFill>
            </a:endParaRPr>
          </a:p>
        </p:txBody>
      </p:sp>
      <p:sp>
        <p:nvSpPr>
          <p:cNvPr id="3" name="Content Placeholder 2"/>
          <p:cNvSpPr>
            <a:spLocks noGrp="1"/>
          </p:cNvSpPr>
          <p:nvPr>
            <p:ph idx="1"/>
          </p:nvPr>
        </p:nvSpPr>
        <p:spPr>
          <a:xfrm>
            <a:off x="381000" y="1752600"/>
            <a:ext cx="8229600" cy="4525963"/>
          </a:xfrm>
        </p:spPr>
        <p:txBody>
          <a:bodyPr>
            <a:normAutofit fontScale="92500" lnSpcReduction="10000"/>
          </a:bodyPr>
          <a:lstStyle/>
          <a:p>
            <a:r>
              <a:rPr lang="en-US" sz="2400" dirty="0" smtClean="0">
                <a:latin typeface="Times New Roman" panose="02020603050405020304" pitchFamily="18" charset="0"/>
                <a:cs typeface="Times New Roman" panose="02020603050405020304" pitchFamily="18" charset="0"/>
              </a:rPr>
              <a:t>The JPSS Program has funded two Call-for-Proposals (CFP) for Proving Ground and Risk Reduction Projects (PGRR)</a:t>
            </a:r>
          </a:p>
          <a:p>
            <a:r>
              <a:rPr lang="en-US" sz="2400" dirty="0" smtClean="0">
                <a:latin typeface="Times New Roman" panose="02020603050405020304" pitchFamily="18" charset="0"/>
                <a:cs typeface="Times New Roman" panose="02020603050405020304" pitchFamily="18" charset="0"/>
              </a:rPr>
              <a:t>The second CFP codified the PGRR Initiative structure for projects to work within</a:t>
            </a:r>
          </a:p>
          <a:p>
            <a:r>
              <a:rPr lang="en-US" sz="2400" dirty="0" smtClean="0">
                <a:latin typeface="Times New Roman" panose="02020603050405020304" pitchFamily="18" charset="0"/>
                <a:cs typeface="Times New Roman" panose="02020603050405020304" pitchFamily="18" charset="0"/>
              </a:rPr>
              <a:t>2016 is second </a:t>
            </a:r>
            <a:r>
              <a:rPr lang="en-US" sz="2400" dirty="0">
                <a:latin typeface="Times New Roman" panose="02020603050405020304" pitchFamily="18" charset="0"/>
                <a:cs typeface="Times New Roman" panose="02020603050405020304" pitchFamily="18" charset="0"/>
              </a:rPr>
              <a:t>year of the </a:t>
            </a:r>
            <a:r>
              <a:rPr lang="en-US" sz="2400" dirty="0" smtClean="0">
                <a:latin typeface="Times New Roman" panose="02020603050405020304" pitchFamily="18" charset="0"/>
                <a:cs typeface="Times New Roman" panose="02020603050405020304" pitchFamily="18" charset="0"/>
              </a:rPr>
              <a:t>second proposal (3-year long)</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Over 40 PGRR projects active – quarterly reports primary source of information</a:t>
            </a:r>
          </a:p>
          <a:p>
            <a:r>
              <a:rPr lang="en-US" sz="2400" dirty="0" smtClean="0">
                <a:latin typeface="Times New Roman" panose="02020603050405020304" pitchFamily="18" charset="0"/>
                <a:cs typeface="Times New Roman" panose="02020603050405020304" pitchFamily="18" charset="0"/>
              </a:rPr>
              <a:t>User input - Nov 2015 Executive Board Project Review</a:t>
            </a:r>
          </a:p>
          <a:p>
            <a:pPr lvl="1"/>
            <a:r>
              <a:rPr lang="en-US" sz="2000" dirty="0" smtClean="0">
                <a:latin typeface="Times New Roman" panose="02020603050405020304" pitchFamily="18" charset="0"/>
                <a:cs typeface="Times New Roman" panose="02020603050405020304" pitchFamily="18" charset="0"/>
              </a:rPr>
              <a:t>This second review was a success</a:t>
            </a:r>
          </a:p>
          <a:p>
            <a:pPr lvl="1"/>
            <a:r>
              <a:rPr lang="en-US" sz="2000" dirty="0" smtClean="0">
                <a:latin typeface="Times New Roman" panose="02020603050405020304" pitchFamily="18" charset="0"/>
                <a:cs typeface="Times New Roman" panose="02020603050405020304" pitchFamily="18" charset="0"/>
              </a:rPr>
              <a:t>Feedback to projects sent, some projects requested clarification</a:t>
            </a:r>
          </a:p>
          <a:p>
            <a:pPr lvl="1"/>
            <a:r>
              <a:rPr lang="en-US" sz="2000" dirty="0" smtClean="0">
                <a:latin typeface="Times New Roman" panose="02020603050405020304" pitchFamily="18" charset="0"/>
                <a:cs typeface="Times New Roman" panose="02020603050405020304" pitchFamily="18" charset="0"/>
              </a:rPr>
              <a:t>Future review planned (Spring 2017?)</a:t>
            </a:r>
          </a:p>
          <a:p>
            <a:r>
              <a:rPr lang="en-US" sz="2400" dirty="0" smtClean="0">
                <a:latin typeface="Times New Roman" panose="02020603050405020304" pitchFamily="18" charset="0"/>
                <a:cs typeface="Times New Roman" panose="02020603050405020304" pitchFamily="18" charset="0"/>
              </a:rPr>
              <a:t>PGRR Initiatives have been meeting regularly.  Initiative facilitators established process that works best for each team</a:t>
            </a: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8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43006"/>
            <a:ext cx="8328344" cy="752394"/>
          </a:xfrm>
        </p:spPr>
        <p:txBody>
          <a:bodyPr>
            <a:normAutofit/>
          </a:bodyPr>
          <a:lstStyle/>
          <a:p>
            <a:r>
              <a:rPr lang="en-US" sz="3600" dirty="0">
                <a:solidFill>
                  <a:schemeClr val="bg1"/>
                </a:solidFill>
                <a:latin typeface="Helvetica" panose="020B0604020202020204" pitchFamily="34" charset="0"/>
                <a:cs typeface="Helvetica" panose="020B0604020202020204" pitchFamily="34" charset="0"/>
              </a:rPr>
              <a:t>PGRR Proving Ground </a:t>
            </a:r>
            <a:r>
              <a:rPr lang="en-US" sz="3600" dirty="0" smtClean="0">
                <a:solidFill>
                  <a:schemeClr val="bg1"/>
                </a:solidFill>
                <a:latin typeface="Helvetica" panose="020B0604020202020204" pitchFamily="34" charset="0"/>
                <a:cs typeface="Helvetica" panose="020B0604020202020204" pitchFamily="34" charset="0"/>
              </a:rPr>
              <a:t>Initiatives</a:t>
            </a:r>
            <a:endParaRPr lang="en-US" sz="3200" dirty="0">
              <a:solidFill>
                <a:schemeClr val="bg1"/>
              </a:solidFill>
              <a:latin typeface="Helvetica" panose="020B0604020202020204" pitchFamily="34" charset="0"/>
              <a:cs typeface="Helvetica" panose="020B0604020202020204" pitchFamily="34" charset="0"/>
            </a:endParaRPr>
          </a:p>
        </p:txBody>
      </p:sp>
      <p:sp>
        <p:nvSpPr>
          <p:cNvPr id="4" name="Content Placeholder 3"/>
          <p:cNvSpPr>
            <a:spLocks noGrp="1"/>
          </p:cNvSpPr>
          <p:nvPr>
            <p:ph sz="half" idx="2"/>
          </p:nvPr>
        </p:nvSpPr>
        <p:spPr>
          <a:xfrm>
            <a:off x="457200" y="1722113"/>
            <a:ext cx="4040188" cy="4363273"/>
          </a:xfrm>
        </p:spPr>
        <p:txBody>
          <a:bodyPr>
            <a:normAutofit lnSpcReduction="10000"/>
          </a:bodyPr>
          <a:lstStyle/>
          <a:p>
            <a:r>
              <a:rPr lang="en-US" dirty="0" smtClean="0">
                <a:solidFill>
                  <a:srgbClr val="FF0000"/>
                </a:solidFill>
              </a:rPr>
              <a:t>River </a:t>
            </a:r>
            <a:r>
              <a:rPr lang="en-US" dirty="0">
                <a:solidFill>
                  <a:srgbClr val="FF0000"/>
                </a:solidFill>
              </a:rPr>
              <a:t>Ice and Flooding </a:t>
            </a:r>
          </a:p>
          <a:p>
            <a:r>
              <a:rPr lang="en-US" dirty="0" smtClean="0">
                <a:solidFill>
                  <a:srgbClr val="FF0000"/>
                </a:solidFill>
              </a:rPr>
              <a:t>Fire </a:t>
            </a:r>
            <a:r>
              <a:rPr lang="en-US" dirty="0">
                <a:solidFill>
                  <a:srgbClr val="FF0000"/>
                </a:solidFill>
              </a:rPr>
              <a:t>and </a:t>
            </a:r>
            <a:r>
              <a:rPr lang="en-US" dirty="0" smtClean="0">
                <a:solidFill>
                  <a:srgbClr val="FF0000"/>
                </a:solidFill>
              </a:rPr>
              <a:t>Smoke</a:t>
            </a:r>
            <a:endParaRPr lang="en-US" dirty="0">
              <a:solidFill>
                <a:srgbClr val="FF0000"/>
              </a:solidFill>
            </a:endParaRPr>
          </a:p>
          <a:p>
            <a:r>
              <a:rPr lang="en-US" dirty="0" smtClean="0">
                <a:solidFill>
                  <a:srgbClr val="FF0000"/>
                </a:solidFill>
              </a:rPr>
              <a:t>Sounding </a:t>
            </a:r>
            <a:r>
              <a:rPr lang="en-US" dirty="0">
                <a:solidFill>
                  <a:srgbClr val="FF0000"/>
                </a:solidFill>
              </a:rPr>
              <a:t>Applications including NOAA Unique </a:t>
            </a:r>
            <a:r>
              <a:rPr lang="en-US" dirty="0" err="1">
                <a:solidFill>
                  <a:srgbClr val="FF0000"/>
                </a:solidFill>
              </a:rPr>
              <a:t>CrIS</a:t>
            </a:r>
            <a:r>
              <a:rPr lang="en-US" dirty="0">
                <a:solidFill>
                  <a:srgbClr val="FF0000"/>
                </a:solidFill>
              </a:rPr>
              <a:t>/ATMS Processing System (NUCAPS</a:t>
            </a:r>
            <a:r>
              <a:rPr lang="en-US" dirty="0" smtClean="0">
                <a:solidFill>
                  <a:srgbClr val="FF0000"/>
                </a:solidFill>
              </a:rPr>
              <a:t>)</a:t>
            </a:r>
            <a:endParaRPr lang="en-US" dirty="0">
              <a:solidFill>
                <a:srgbClr val="FF0000"/>
              </a:solidFill>
            </a:endParaRPr>
          </a:p>
          <a:p>
            <a:r>
              <a:rPr lang="en-US" dirty="0" smtClean="0">
                <a:solidFill>
                  <a:srgbClr val="FF0000"/>
                </a:solidFill>
              </a:rPr>
              <a:t>NWP </a:t>
            </a:r>
            <a:r>
              <a:rPr lang="en-US" dirty="0">
                <a:solidFill>
                  <a:srgbClr val="FF0000"/>
                </a:solidFill>
              </a:rPr>
              <a:t>impact studies (via HRRR and GFS) and other critical weather </a:t>
            </a:r>
            <a:r>
              <a:rPr lang="en-US" dirty="0" smtClean="0">
                <a:solidFill>
                  <a:srgbClr val="FF0000"/>
                </a:solidFill>
              </a:rPr>
              <a:t>applications</a:t>
            </a:r>
            <a:endParaRPr lang="en-US" dirty="0">
              <a:solidFill>
                <a:srgbClr val="FF0000"/>
              </a:solidFill>
            </a:endParaRPr>
          </a:p>
          <a:p>
            <a:r>
              <a:rPr lang="en-US" dirty="0" smtClean="0">
                <a:solidFill>
                  <a:srgbClr val="FF0000"/>
                </a:solidFill>
              </a:rPr>
              <a:t>OCONUS </a:t>
            </a:r>
            <a:r>
              <a:rPr lang="en-US" dirty="0">
                <a:solidFill>
                  <a:srgbClr val="FF0000"/>
                </a:solidFill>
              </a:rPr>
              <a:t>and NCEP Service Centers AWIPS </a:t>
            </a:r>
            <a:r>
              <a:rPr lang="en-US" dirty="0" smtClean="0">
                <a:solidFill>
                  <a:srgbClr val="FF0000"/>
                </a:solidFill>
              </a:rPr>
              <a:t>Initiative</a:t>
            </a:r>
            <a:endParaRPr lang="en-US" dirty="0">
              <a:solidFill>
                <a:srgbClr val="FF0000"/>
              </a:solidFill>
            </a:endParaRPr>
          </a:p>
        </p:txBody>
      </p:sp>
      <p:sp>
        <p:nvSpPr>
          <p:cNvPr id="6" name="Content Placeholder 5"/>
          <p:cNvSpPr>
            <a:spLocks noGrp="1"/>
          </p:cNvSpPr>
          <p:nvPr>
            <p:ph sz="quarter" idx="4"/>
          </p:nvPr>
        </p:nvSpPr>
        <p:spPr>
          <a:xfrm>
            <a:off x="4849211" y="1713235"/>
            <a:ext cx="4081725" cy="4363273"/>
          </a:xfrm>
        </p:spPr>
        <p:txBody>
          <a:bodyPr/>
          <a:lstStyle/>
          <a:p>
            <a:r>
              <a:rPr lang="en-US" dirty="0" smtClean="0">
                <a:solidFill>
                  <a:srgbClr val="FF0000"/>
                </a:solidFill>
              </a:rPr>
              <a:t>Ocean and Coastal</a:t>
            </a:r>
          </a:p>
          <a:p>
            <a:r>
              <a:rPr lang="en-US" dirty="0" smtClean="0">
                <a:solidFill>
                  <a:srgbClr val="FF0000"/>
                </a:solidFill>
              </a:rPr>
              <a:t>Hydrology</a:t>
            </a:r>
          </a:p>
          <a:p>
            <a:r>
              <a:rPr lang="en-US" dirty="0" smtClean="0"/>
              <a:t>Cryosphere Initiative</a:t>
            </a:r>
          </a:p>
          <a:p>
            <a:r>
              <a:rPr lang="en-US" dirty="0" smtClean="0"/>
              <a:t>Land </a:t>
            </a:r>
            <a:r>
              <a:rPr lang="en-US" dirty="0"/>
              <a:t>Data </a:t>
            </a:r>
            <a:r>
              <a:rPr lang="en-US" dirty="0" smtClean="0"/>
              <a:t>Assimilation</a:t>
            </a:r>
            <a:endParaRPr lang="en-US" dirty="0"/>
          </a:p>
          <a:p>
            <a:r>
              <a:rPr lang="en-US" dirty="0" smtClean="0">
                <a:solidFill>
                  <a:srgbClr val="FF0000"/>
                </a:solidFill>
              </a:rPr>
              <a:t>Atmospheric Chemistry</a:t>
            </a:r>
            <a:endParaRPr lang="en-US" dirty="0">
              <a:solidFill>
                <a:srgbClr val="FF0000"/>
              </a:solidFill>
            </a:endParaRPr>
          </a:p>
          <a:p>
            <a:r>
              <a:rPr lang="en-US" dirty="0" smtClean="0">
                <a:solidFill>
                  <a:srgbClr val="FF0000"/>
                </a:solidFill>
              </a:rPr>
              <a:t>Aerosol </a:t>
            </a:r>
            <a:r>
              <a:rPr lang="en-US" dirty="0">
                <a:solidFill>
                  <a:srgbClr val="FF0000"/>
                </a:solidFill>
              </a:rPr>
              <a:t>Data </a:t>
            </a:r>
            <a:r>
              <a:rPr lang="en-US" dirty="0" smtClean="0">
                <a:solidFill>
                  <a:srgbClr val="FF0000"/>
                </a:solidFill>
              </a:rPr>
              <a:t>Assimilation (w/sounding)</a:t>
            </a:r>
            <a:endParaRPr lang="en-US" dirty="0">
              <a:solidFill>
                <a:srgbClr val="FF0000"/>
              </a:solidFill>
            </a:endParaRPr>
          </a:p>
          <a:p>
            <a:r>
              <a:rPr lang="en-US" dirty="0" smtClean="0"/>
              <a:t>Innovation</a:t>
            </a:r>
            <a:endParaRPr lang="en-US" dirty="0"/>
          </a:p>
          <a:p>
            <a:r>
              <a:rPr lang="en-US" dirty="0" smtClean="0"/>
              <a:t>Training</a:t>
            </a:r>
            <a:endParaRPr lang="en-US" dirty="0"/>
          </a:p>
          <a:p>
            <a:endParaRPr lang="en-US" dirty="0"/>
          </a:p>
        </p:txBody>
      </p:sp>
    </p:spTree>
    <p:extLst>
      <p:ext uri="{BB962C8B-B14F-4D97-AF65-F5344CB8AC3E}">
        <p14:creationId xmlns:p14="http://schemas.microsoft.com/office/powerpoint/2010/main" val="3126165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229600" cy="1143000"/>
          </a:xfrm>
        </p:spPr>
        <p:txBody>
          <a:bodyPr>
            <a:normAutofit/>
          </a:bodyPr>
          <a:lstStyle/>
          <a:p>
            <a:r>
              <a:rPr lang="en-US" sz="3600" dirty="0" smtClean="0">
                <a:solidFill>
                  <a:schemeClr val="bg1"/>
                </a:solidFill>
                <a:latin typeface="Helvetica" panose="020B0604020202020204" pitchFamily="34" charset="0"/>
                <a:cs typeface="Helvetica" panose="020B0604020202020204" pitchFamily="34" charset="0"/>
              </a:rPr>
              <a:t>River Ice and Flooding Initiative</a:t>
            </a:r>
            <a:endParaRPr lang="en-US" sz="3600" dirty="0">
              <a:solidFill>
                <a:schemeClr val="bg1"/>
              </a:solidFill>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301925" y="1626079"/>
            <a:ext cx="8534400" cy="5715000"/>
          </a:xfrm>
        </p:spPr>
        <p:txBody>
          <a:bodyPr>
            <a:normAutofit/>
          </a:bodyPr>
          <a:lstStyle/>
          <a:p>
            <a:pPr>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Initiative began in Nov 2013</a:t>
            </a:r>
          </a:p>
          <a:p>
            <a:pPr>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Initiative Objectives</a:t>
            </a:r>
          </a:p>
          <a:p>
            <a:pPr lvl="1">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Test new River Ice and Flooding Products in operational River Forecast Center (RFC) environments</a:t>
            </a:r>
          </a:p>
          <a:p>
            <a:pPr lvl="1">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Determine the value of these products in their use in response to real-world ice jam and flooding events</a:t>
            </a:r>
          </a:p>
          <a:p>
            <a:pPr lvl="1">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Implement procedures to transition these research capabilities to operations</a:t>
            </a:r>
          </a:p>
          <a:p>
            <a:pPr>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Initiative has high interest in NWS River Forecast Centers (RFCs)</a:t>
            </a:r>
          </a:p>
          <a:p>
            <a:pPr lvl="1">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Alaska-Pacific and North Central RFCs partners in initial actions</a:t>
            </a:r>
          </a:p>
          <a:p>
            <a:pPr lvl="1">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Northeast, West Gulf, and Missouri Basin RFCs became partners in 2014</a:t>
            </a:r>
          </a:p>
          <a:p>
            <a:pPr>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Products available from Direct Broadcast data through The Community Satellite Processing Package (CSPP) to RFC Systems</a:t>
            </a:r>
          </a:p>
          <a:p>
            <a:pPr>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Products evaluated during Winter 2013-14 and Winter 2014-2015.  Changes made to River Ice Product and Flooding Product algorithms based on forecaster feedback </a:t>
            </a:r>
          </a:p>
          <a:p>
            <a:pPr>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Flooding </a:t>
            </a:r>
            <a:r>
              <a:rPr lang="en-US" sz="1600" dirty="0">
                <a:latin typeface="Times New Roman" panose="02020603050405020304" pitchFamily="18" charset="0"/>
                <a:cs typeface="Times New Roman" panose="02020603050405020304" pitchFamily="18" charset="0"/>
              </a:rPr>
              <a:t>Product has been applied year-round </a:t>
            </a:r>
            <a:r>
              <a:rPr lang="en-US" sz="1600" dirty="0" smtClean="0">
                <a:latin typeface="Times New Roman" panose="02020603050405020304" pitchFamily="18" charset="0"/>
                <a:cs typeface="Times New Roman" panose="02020603050405020304" pitchFamily="18" charset="0"/>
              </a:rPr>
              <a:t>to US and international river basins</a:t>
            </a:r>
            <a:endParaRPr lang="en-US" sz="16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06007E66-5820-4707-B262-3ADFD6320DCF}" type="datetime1">
              <a:rPr lang="en-US" smtClean="0"/>
              <a:t>5/4/2016</a:t>
            </a:fld>
            <a:endParaRPr lang="en-US"/>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16E6E9C7-2A73-4017-91F1-2C5354F255A2}" type="slidenum">
              <a:rPr lang="en-US" smtClean="0"/>
              <a:t>5</a:t>
            </a:fld>
            <a:endParaRPr lang="en-US"/>
          </a:p>
        </p:txBody>
      </p:sp>
    </p:spTree>
    <p:extLst>
      <p:ext uri="{BB962C8B-B14F-4D97-AF65-F5344CB8AC3E}">
        <p14:creationId xmlns:p14="http://schemas.microsoft.com/office/powerpoint/2010/main" val="603200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normAutofit fontScale="90000"/>
          </a:bodyPr>
          <a:lstStyle/>
          <a:p>
            <a:pPr algn="r"/>
            <a:r>
              <a:rPr lang="en-US" dirty="0" smtClean="0">
                <a:solidFill>
                  <a:schemeClr val="bg1"/>
                </a:solidFill>
              </a:rPr>
              <a:t>River Ice and Flooding Initiative</a:t>
            </a:r>
            <a:br>
              <a:rPr lang="en-US" dirty="0" smtClean="0">
                <a:solidFill>
                  <a:schemeClr val="bg1"/>
                </a:solidFill>
              </a:rPr>
            </a:br>
            <a:r>
              <a:rPr lang="en-US" dirty="0" smtClean="0">
                <a:solidFill>
                  <a:schemeClr val="bg1"/>
                </a:solidFill>
              </a:rPr>
              <a:t>Team</a:t>
            </a:r>
            <a:endParaRPr lang="en-US" dirty="0">
              <a:solidFill>
                <a:schemeClr val="bg1"/>
              </a:solidFill>
            </a:endParaRPr>
          </a:p>
        </p:txBody>
      </p:sp>
      <p:sp>
        <p:nvSpPr>
          <p:cNvPr id="4" name="Footer Placeholder 3"/>
          <p:cNvSpPr>
            <a:spLocks noGrp="1"/>
          </p:cNvSpPr>
          <p:nvPr>
            <p:ph type="ftr" sz="quarter" idx="10"/>
          </p:nvPr>
        </p:nvSpPr>
        <p:spPr/>
        <p:txBody>
          <a:bodyPr/>
          <a:lstStyle/>
          <a:p>
            <a:pPr>
              <a:defRPr/>
            </a:pPr>
            <a:r>
              <a:rPr lang="en-US" smtClean="0"/>
              <a:t>Joint Polar Satellite System</a:t>
            </a:r>
            <a:endParaRPr lang="en-US"/>
          </a:p>
        </p:txBody>
      </p:sp>
      <p:sp>
        <p:nvSpPr>
          <p:cNvPr id="5" name="Slide Number Placeholder 4"/>
          <p:cNvSpPr>
            <a:spLocks noGrp="1"/>
          </p:cNvSpPr>
          <p:nvPr>
            <p:ph type="sldNum" sz="quarter" idx="11"/>
          </p:nvPr>
        </p:nvSpPr>
        <p:spPr/>
        <p:txBody>
          <a:bodyPr/>
          <a:lstStyle/>
          <a:p>
            <a:pPr>
              <a:defRPr/>
            </a:pPr>
            <a:fld id="{7D6CDEB4-AE3E-4257-926A-3703FFC0D3F1}" type="slidenum">
              <a:rPr lang="en-US" smtClean="0"/>
              <a:pPr>
                <a:defRPr/>
              </a:pPr>
              <a:t>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16573702"/>
              </p:ext>
            </p:extLst>
          </p:nvPr>
        </p:nvGraphicFramePr>
        <p:xfrm>
          <a:off x="1001484" y="2272948"/>
          <a:ext cx="7416821" cy="2658567"/>
        </p:xfrm>
        <a:graphic>
          <a:graphicData uri="http://schemas.openxmlformats.org/drawingml/2006/table">
            <a:tbl>
              <a:tblPr/>
              <a:tblGrid>
                <a:gridCol w="1766004"/>
                <a:gridCol w="1595718"/>
                <a:gridCol w="2401397"/>
                <a:gridCol w="1653702"/>
              </a:tblGrid>
              <a:tr h="426633">
                <a:tc>
                  <a:txBody>
                    <a:bodyPr/>
                    <a:lstStyle/>
                    <a:p>
                      <a:pPr algn="ctr" rtl="0" fontAlgn="t">
                        <a:spcBef>
                          <a:spcPts val="0"/>
                        </a:spcBef>
                        <a:spcAft>
                          <a:spcPts val="0"/>
                        </a:spcAft>
                      </a:pPr>
                      <a:r>
                        <a:rPr lang="en-US" sz="1400" b="1" i="0" u="none" strike="noStrike" dirty="0">
                          <a:solidFill>
                            <a:schemeClr val="tx1"/>
                          </a:solidFill>
                          <a:effectLst/>
                          <a:latin typeface="Times New Roman" panose="02020603050405020304" pitchFamily="18" charset="0"/>
                          <a:cs typeface="Times New Roman" panose="02020603050405020304" pitchFamily="18" charset="0"/>
                        </a:rPr>
                        <a:t>Name</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1" i="0" u="none" strike="noStrike" dirty="0">
                          <a:solidFill>
                            <a:schemeClr val="tx1"/>
                          </a:solidFill>
                          <a:effectLst/>
                          <a:latin typeface="Times New Roman" panose="02020603050405020304" pitchFamily="18" charset="0"/>
                          <a:cs typeface="Times New Roman" panose="02020603050405020304" pitchFamily="18" charset="0"/>
                        </a:rPr>
                        <a:t>Organization</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1" i="0" u="none" strike="noStrike" dirty="0">
                          <a:solidFill>
                            <a:schemeClr val="tx1"/>
                          </a:solidFill>
                          <a:effectLst/>
                          <a:latin typeface="Times New Roman" panose="02020603050405020304" pitchFamily="18" charset="0"/>
                          <a:cs typeface="Times New Roman" panose="02020603050405020304" pitchFamily="18" charset="0"/>
                        </a:rPr>
                        <a:t>Name</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1" i="0" u="none" strike="noStrike" dirty="0">
                          <a:solidFill>
                            <a:schemeClr val="tx1"/>
                          </a:solidFill>
                          <a:effectLst/>
                          <a:latin typeface="Times New Roman" panose="02020603050405020304" pitchFamily="18" charset="0"/>
                          <a:cs typeface="Times New Roman" panose="02020603050405020304" pitchFamily="18" charset="0"/>
                        </a:rPr>
                        <a:t>Organization</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r>
              <a:tr h="371989">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Naira </a:t>
                      </a:r>
                      <a:r>
                        <a:rPr lang="en-US" sz="1400" dirty="0" err="1" smtClean="0">
                          <a:solidFill>
                            <a:schemeClr val="tx1"/>
                          </a:solidFill>
                          <a:latin typeface="Times New Roman" panose="02020603050405020304" pitchFamily="18" charset="0"/>
                          <a:cs typeface="Times New Roman" panose="02020603050405020304" pitchFamily="18" charset="0"/>
                        </a:rPr>
                        <a:t>Chaouch</a:t>
                      </a:r>
                      <a:endParaRPr lang="en-US" sz="1400" dirty="0">
                        <a:solidFill>
                          <a:schemeClr val="tx1"/>
                        </a:solidFill>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CCNY (River Ice)</a:t>
                      </a:r>
                      <a:endParaRPr lang="en-US" sz="1400" dirty="0">
                        <a:solidFill>
                          <a:schemeClr val="tx1"/>
                        </a:solidFill>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err="1">
                          <a:solidFill>
                            <a:schemeClr val="tx1"/>
                          </a:solidFill>
                          <a:effectLst/>
                          <a:latin typeface="Times New Roman" panose="02020603050405020304" pitchFamily="18" charset="0"/>
                          <a:cs typeface="Times New Roman" panose="02020603050405020304" pitchFamily="18" charset="0"/>
                        </a:rPr>
                        <a:t>Sanmei</a:t>
                      </a:r>
                      <a:r>
                        <a:rPr lang="en-US" sz="1400" b="0" i="0" u="none" strike="noStrike" dirty="0">
                          <a:solidFill>
                            <a:schemeClr val="tx1"/>
                          </a:solidFill>
                          <a:effectLst/>
                          <a:latin typeface="Times New Roman" panose="02020603050405020304" pitchFamily="18" charset="0"/>
                          <a:cs typeface="Times New Roman" panose="02020603050405020304" pitchFamily="18" charset="0"/>
                        </a:rPr>
                        <a:t> Li</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chemeClr val="tx1"/>
                          </a:solidFill>
                          <a:effectLst/>
                          <a:latin typeface="Times New Roman" panose="02020603050405020304" pitchFamily="18" charset="0"/>
                          <a:cs typeface="Times New Roman" panose="02020603050405020304" pitchFamily="18" charset="0"/>
                        </a:rPr>
                        <a:t>GMU</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r>
              <a:tr h="371989">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Gene </a:t>
                      </a:r>
                      <a:r>
                        <a:rPr lang="en-US" sz="1400" dirty="0" err="1" smtClean="0">
                          <a:solidFill>
                            <a:schemeClr val="tx1"/>
                          </a:solidFill>
                          <a:latin typeface="Times New Roman" panose="02020603050405020304" pitchFamily="18" charset="0"/>
                          <a:cs typeface="Times New Roman" panose="02020603050405020304" pitchFamily="18" charset="0"/>
                        </a:rPr>
                        <a:t>Derner</a:t>
                      </a:r>
                      <a:endParaRPr lang="en-US" sz="1400" dirty="0">
                        <a:solidFill>
                          <a:schemeClr val="tx1"/>
                        </a:solidFill>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NWS</a:t>
                      </a:r>
                      <a:endParaRPr lang="en-US" sz="1400" dirty="0">
                        <a:solidFill>
                          <a:schemeClr val="tx1"/>
                        </a:solidFill>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Angela </a:t>
                      </a:r>
                      <a:r>
                        <a:rPr lang="en-US" sz="1400" dirty="0" err="1" smtClean="0">
                          <a:solidFill>
                            <a:schemeClr val="tx1"/>
                          </a:solidFill>
                          <a:latin typeface="Times New Roman" panose="02020603050405020304" pitchFamily="18" charset="0"/>
                          <a:cs typeface="Times New Roman" panose="02020603050405020304" pitchFamily="18" charset="0"/>
                        </a:rPr>
                        <a:t>Ottoson</a:t>
                      </a:r>
                      <a:endParaRPr lang="en-US" sz="1400" dirty="0">
                        <a:solidFill>
                          <a:schemeClr val="tx1"/>
                        </a:solidFill>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NIC</a:t>
                      </a:r>
                      <a:endParaRPr lang="en-US" sz="1400" dirty="0">
                        <a:solidFill>
                          <a:schemeClr val="tx1"/>
                        </a:solidFill>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r>
              <a:tr h="371989">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Pat Dills</a:t>
                      </a:r>
                      <a:endParaRPr lang="en-US" sz="1400" dirty="0">
                        <a:solidFill>
                          <a:schemeClr val="tx1"/>
                        </a:solidFill>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COMET</a:t>
                      </a:r>
                      <a:endParaRPr lang="en-US" sz="1400" dirty="0">
                        <a:solidFill>
                          <a:schemeClr val="tx1"/>
                        </a:solidFill>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imes New Roman" panose="02020603050405020304" pitchFamily="18" charset="0"/>
                          <a:cs typeface="Times New Roman" panose="02020603050405020304" pitchFamily="18" charset="0"/>
                        </a:rPr>
                        <a:t>Julie Price</a:t>
                      </a: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solidFill>
                            <a:schemeClr val="tx1"/>
                          </a:solidFill>
                          <a:latin typeface="Times New Roman" panose="02020603050405020304" pitchFamily="18" charset="0"/>
                          <a:cs typeface="Times New Roman" panose="02020603050405020304" pitchFamily="18" charset="0"/>
                        </a:rPr>
                        <a:t>JPSS</a:t>
                      </a: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r>
              <a:tr h="371989">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Sean Helfrich</a:t>
                      </a:r>
                      <a:endParaRPr lang="en-US" sz="1400" dirty="0">
                        <a:solidFill>
                          <a:schemeClr val="tx1"/>
                        </a:solidFill>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National</a:t>
                      </a:r>
                      <a:r>
                        <a:rPr lang="en-US" sz="1400" baseline="0" dirty="0" smtClean="0">
                          <a:solidFill>
                            <a:schemeClr val="tx1"/>
                          </a:solidFill>
                          <a:latin typeface="Times New Roman" panose="02020603050405020304" pitchFamily="18" charset="0"/>
                          <a:cs typeface="Times New Roman" panose="02020603050405020304" pitchFamily="18" charset="0"/>
                        </a:rPr>
                        <a:t> Ice Center</a:t>
                      </a:r>
                      <a:endParaRPr lang="en-US" sz="1400" dirty="0">
                        <a:solidFill>
                          <a:schemeClr val="tx1"/>
                        </a:solidFill>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Pedro </a:t>
                      </a:r>
                      <a:r>
                        <a:rPr lang="en-US" sz="1400" dirty="0" err="1" smtClean="0">
                          <a:solidFill>
                            <a:schemeClr val="tx1"/>
                          </a:solidFill>
                          <a:latin typeface="Times New Roman" panose="02020603050405020304" pitchFamily="18" charset="0"/>
                          <a:cs typeface="Times New Roman" panose="02020603050405020304" pitchFamily="18" charset="0"/>
                        </a:rPr>
                        <a:t>Restrepo</a:t>
                      </a:r>
                      <a:endParaRPr lang="en-US" sz="1400" dirty="0">
                        <a:solidFill>
                          <a:schemeClr val="tx1"/>
                        </a:solidFill>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NWS</a:t>
                      </a:r>
                      <a:endParaRPr lang="en-US" sz="1400" dirty="0">
                        <a:solidFill>
                          <a:schemeClr val="tx1"/>
                        </a:solidFill>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r>
              <a:tr h="371989">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Jay Hoffman</a:t>
                      </a:r>
                      <a:endParaRPr lang="en-US" sz="1400" dirty="0">
                        <a:solidFill>
                          <a:schemeClr val="tx1"/>
                        </a:solidFill>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CIMSS</a:t>
                      </a:r>
                      <a:endParaRPr lang="en-US" sz="1400" dirty="0">
                        <a:solidFill>
                          <a:schemeClr val="tx1"/>
                        </a:solidFill>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chemeClr val="tx1"/>
                          </a:solidFill>
                          <a:effectLst/>
                          <a:latin typeface="Times New Roman" panose="02020603050405020304" pitchFamily="18" charset="0"/>
                          <a:cs typeface="Times New Roman" panose="02020603050405020304" pitchFamily="18" charset="0"/>
                        </a:rPr>
                        <a:t>Bill Sjoberg</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chemeClr val="tx1"/>
                          </a:solidFill>
                          <a:effectLst/>
                          <a:latin typeface="Times New Roman" panose="02020603050405020304" pitchFamily="18" charset="0"/>
                          <a:cs typeface="Times New Roman" panose="02020603050405020304" pitchFamily="18" charset="0"/>
                        </a:rPr>
                        <a:t>JPSS</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r>
              <a:tr h="371989">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Eric Holloway</a:t>
                      </a:r>
                      <a:endParaRPr lang="en-US" sz="1400" dirty="0">
                        <a:solidFill>
                          <a:schemeClr val="tx1"/>
                        </a:solidFill>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NWS</a:t>
                      </a:r>
                      <a:endParaRPr lang="en-US" sz="1400" dirty="0">
                        <a:solidFill>
                          <a:schemeClr val="tx1"/>
                        </a:solidFill>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US" sz="1400" dirty="0" err="1" smtClean="0">
                          <a:solidFill>
                            <a:schemeClr val="tx1"/>
                          </a:solidFill>
                          <a:latin typeface="Times New Roman" panose="02020603050405020304" pitchFamily="18" charset="0"/>
                          <a:cs typeface="Times New Roman" panose="02020603050405020304" pitchFamily="18" charset="0"/>
                        </a:rPr>
                        <a:t>Donglian</a:t>
                      </a:r>
                      <a:r>
                        <a:rPr lang="en-US" sz="1400" dirty="0" smtClean="0">
                          <a:solidFill>
                            <a:schemeClr val="tx1"/>
                          </a:solidFill>
                          <a:latin typeface="Times New Roman" panose="02020603050405020304" pitchFamily="18" charset="0"/>
                          <a:cs typeface="Times New Roman" panose="02020603050405020304" pitchFamily="18" charset="0"/>
                        </a:rPr>
                        <a:t> Sun</a:t>
                      </a:r>
                      <a:endParaRPr lang="en-US" sz="1400" dirty="0">
                        <a:solidFill>
                          <a:schemeClr val="tx1"/>
                        </a:solidFill>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GMU (River</a:t>
                      </a:r>
                      <a:r>
                        <a:rPr lang="en-US" sz="1400" baseline="0" dirty="0" smtClean="0">
                          <a:solidFill>
                            <a:schemeClr val="tx1"/>
                          </a:solidFill>
                          <a:latin typeface="Times New Roman" panose="02020603050405020304" pitchFamily="18" charset="0"/>
                          <a:cs typeface="Times New Roman" panose="02020603050405020304" pitchFamily="18" charset="0"/>
                        </a:rPr>
                        <a:t> Flood)</a:t>
                      </a:r>
                      <a:endParaRPr lang="en-US" sz="1400" dirty="0">
                        <a:solidFill>
                          <a:schemeClr val="tx1"/>
                        </a:solidFill>
                        <a:latin typeface="Times New Roman" panose="02020603050405020304" pitchFamily="18" charset="0"/>
                        <a:cs typeface="Times New Roman" panose="02020603050405020304" pitchFamily="18" charset="0"/>
                      </a:endParaRPr>
                    </a:p>
                  </a:txBody>
                  <a:tcPr marL="52358" marR="52358" marT="52358" marB="523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29963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229600" cy="1143000"/>
          </a:xfrm>
        </p:spPr>
        <p:txBody>
          <a:bodyPr/>
          <a:lstStyle/>
          <a:p>
            <a:r>
              <a:rPr lang="en-US" dirty="0" smtClean="0">
                <a:solidFill>
                  <a:schemeClr val="bg1"/>
                </a:solidFill>
              </a:rPr>
              <a:t>Initiative Updates</a:t>
            </a:r>
            <a:endParaRPr lang="en-US" dirty="0">
              <a:solidFill>
                <a:schemeClr val="bg1"/>
              </a:solidFill>
            </a:endParaRPr>
          </a:p>
        </p:txBody>
      </p:sp>
      <p:sp>
        <p:nvSpPr>
          <p:cNvPr id="3" name="Content Placeholder 2"/>
          <p:cNvSpPr>
            <a:spLocks noGrp="1"/>
          </p:cNvSpPr>
          <p:nvPr>
            <p:ph idx="1"/>
          </p:nvPr>
        </p:nvSpPr>
        <p:spPr>
          <a:xfrm>
            <a:off x="304800" y="1676400"/>
            <a:ext cx="8534400" cy="4572000"/>
          </a:xfrm>
        </p:spPr>
        <p:txBody>
          <a:bodyPr>
            <a:noAutofit/>
          </a:bodyPr>
          <a:lstStyle/>
          <a:p>
            <a:r>
              <a:rPr lang="en-US" sz="2400" dirty="0" smtClean="0"/>
              <a:t>Regional pages for River Ice and Flooding Products created on </a:t>
            </a:r>
            <a:r>
              <a:rPr lang="en-US" sz="2400" dirty="0" err="1" smtClean="0"/>
              <a:t>RealEarth</a:t>
            </a:r>
            <a:endParaRPr lang="en-US" sz="2400" dirty="0" smtClean="0"/>
          </a:p>
          <a:p>
            <a:r>
              <a:rPr lang="en-US" sz="2400" dirty="0" smtClean="0"/>
              <a:t>Ed Plumb from AK took RI&amp;F Product to Russia for Peer-to-Peer Program.  Very positive feedback</a:t>
            </a:r>
          </a:p>
          <a:p>
            <a:r>
              <a:rPr lang="en-US" sz="2400" dirty="0" smtClean="0"/>
              <a:t>Initiative Team worked with COMET to produce a River Ice and Flooding Products Training Module</a:t>
            </a:r>
          </a:p>
          <a:p>
            <a:r>
              <a:rPr lang="en-US" sz="2400" dirty="0"/>
              <a:t>River Ice Product</a:t>
            </a:r>
          </a:p>
          <a:p>
            <a:pPr lvl="1"/>
            <a:r>
              <a:rPr lang="en-US" sz="1800" b="1" dirty="0">
                <a:solidFill>
                  <a:srgbClr val="008000"/>
                </a:solidFill>
              </a:rPr>
              <a:t>Major change in product – focus is on ice concentration based on feedback from RFCs</a:t>
            </a:r>
          </a:p>
          <a:p>
            <a:pPr lvl="1"/>
            <a:r>
              <a:rPr lang="en-US" sz="1800" dirty="0"/>
              <a:t>Showed the value of product for the Fall ice-up of rivers</a:t>
            </a:r>
          </a:p>
          <a:p>
            <a:pPr lvl="1"/>
            <a:r>
              <a:rPr lang="en-US" sz="1800" dirty="0" smtClean="0"/>
              <a:t>Validated product with aircraft pictures over several rivers</a:t>
            </a:r>
          </a:p>
          <a:p>
            <a:pPr lvl="1"/>
            <a:r>
              <a:rPr lang="en-US" sz="1800" b="1" dirty="0" smtClean="0">
                <a:solidFill>
                  <a:srgbClr val="008000"/>
                </a:solidFill>
              </a:rPr>
              <a:t>National </a:t>
            </a:r>
            <a:r>
              <a:rPr lang="en-US" sz="1800" b="1" dirty="0">
                <a:solidFill>
                  <a:srgbClr val="008000"/>
                </a:solidFill>
              </a:rPr>
              <a:t>Ice Center has requested the use of product to support the Coast Guard in their river ice breaking operations (target Winter of 2017</a:t>
            </a:r>
            <a:r>
              <a:rPr lang="en-US" sz="1800" b="1" dirty="0" smtClean="0">
                <a:solidFill>
                  <a:srgbClr val="008000"/>
                </a:solidFill>
              </a:rPr>
              <a:t>)</a:t>
            </a:r>
            <a:endParaRPr lang="en-US" sz="1800" b="1" dirty="0">
              <a:solidFill>
                <a:srgbClr val="008000"/>
              </a:solidFill>
            </a:endParaRPr>
          </a:p>
          <a:p>
            <a:endParaRPr lang="en-US" sz="2400" dirty="0" smtClean="0"/>
          </a:p>
        </p:txBody>
      </p:sp>
    </p:spTree>
    <p:extLst>
      <p:ext uri="{BB962C8B-B14F-4D97-AF65-F5344CB8AC3E}">
        <p14:creationId xmlns:p14="http://schemas.microsoft.com/office/powerpoint/2010/main" val="84407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229600" cy="1143000"/>
          </a:xfrm>
        </p:spPr>
        <p:txBody>
          <a:bodyPr/>
          <a:lstStyle/>
          <a:p>
            <a:r>
              <a:rPr lang="en-US" dirty="0" smtClean="0">
                <a:solidFill>
                  <a:schemeClr val="bg1"/>
                </a:solidFill>
              </a:rPr>
              <a:t>Initiative Updates</a:t>
            </a:r>
            <a:endParaRPr lang="en-US" dirty="0">
              <a:solidFill>
                <a:schemeClr val="bg1"/>
              </a:solidFill>
            </a:endParaRPr>
          </a:p>
        </p:txBody>
      </p:sp>
      <p:sp>
        <p:nvSpPr>
          <p:cNvPr id="3" name="Content Placeholder 2"/>
          <p:cNvSpPr>
            <a:spLocks noGrp="1"/>
          </p:cNvSpPr>
          <p:nvPr>
            <p:ph idx="1"/>
          </p:nvPr>
        </p:nvSpPr>
        <p:spPr>
          <a:xfrm>
            <a:off x="304800" y="1828800"/>
            <a:ext cx="8229600" cy="4525963"/>
          </a:xfrm>
        </p:spPr>
        <p:txBody>
          <a:bodyPr>
            <a:normAutofit fontScale="92500" lnSpcReduction="10000"/>
          </a:bodyPr>
          <a:lstStyle/>
          <a:p>
            <a:r>
              <a:rPr lang="en-US" dirty="0"/>
              <a:t>River Flooding</a:t>
            </a:r>
          </a:p>
          <a:p>
            <a:pPr lvl="1"/>
            <a:r>
              <a:rPr lang="en-US" b="1" dirty="0">
                <a:solidFill>
                  <a:srgbClr val="008000"/>
                </a:solidFill>
              </a:rPr>
              <a:t>Product used by US Army Corp of Engineers for Jan 2016 Mississippi River Flooding</a:t>
            </a:r>
          </a:p>
          <a:p>
            <a:pPr lvl="1"/>
            <a:r>
              <a:rPr lang="en-US" b="1" dirty="0">
                <a:solidFill>
                  <a:srgbClr val="008000"/>
                </a:solidFill>
              </a:rPr>
              <a:t>Effective use of product to identify flooding along AK Dalton Hwy in Winter 2015 and 2016</a:t>
            </a:r>
          </a:p>
          <a:p>
            <a:pPr lvl="1"/>
            <a:r>
              <a:rPr lang="en-US" dirty="0" err="1" smtClean="0"/>
              <a:t>Sanmei</a:t>
            </a:r>
            <a:r>
              <a:rPr lang="en-US" dirty="0" smtClean="0"/>
              <a:t> Li </a:t>
            </a:r>
            <a:r>
              <a:rPr lang="en-US" dirty="0"/>
              <a:t>gave briefing at NOAA Science Day and </a:t>
            </a:r>
            <a:r>
              <a:rPr lang="en-US" dirty="0" err="1"/>
              <a:t>Donglian</a:t>
            </a:r>
            <a:r>
              <a:rPr lang="en-US" dirty="0"/>
              <a:t> Sun briefed Feb Science Seminar</a:t>
            </a:r>
          </a:p>
          <a:p>
            <a:pPr lvl="1"/>
            <a:r>
              <a:rPr lang="en-US" dirty="0" err="1"/>
              <a:t>Sanmei</a:t>
            </a:r>
            <a:r>
              <a:rPr lang="en-US" dirty="0"/>
              <a:t> visited AK as part of the Visiting Scientist Program.  Briefed NWS AK organizations and AK Ice Center.  Flew with the Yukon River with </a:t>
            </a:r>
            <a:r>
              <a:rPr lang="en-US" dirty="0" err="1"/>
              <a:t>Dr</a:t>
            </a:r>
            <a:r>
              <a:rPr lang="en-US" dirty="0"/>
              <a:t> Jessica Cherry</a:t>
            </a:r>
          </a:p>
        </p:txBody>
      </p:sp>
    </p:spTree>
    <p:extLst>
      <p:ext uri="{BB962C8B-B14F-4D97-AF65-F5344CB8AC3E}">
        <p14:creationId xmlns:p14="http://schemas.microsoft.com/office/powerpoint/2010/main" val="2201847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14350"/>
            <a:ext cx="7924800" cy="704850"/>
          </a:xfrm>
        </p:spPr>
        <p:txBody>
          <a:bodyPr>
            <a:normAutofit fontScale="90000"/>
          </a:bodyPr>
          <a:lstStyle/>
          <a:p>
            <a:pPr algn="ctr"/>
            <a:r>
              <a:rPr lang="en-US" sz="3600" dirty="0" smtClean="0">
                <a:solidFill>
                  <a:schemeClr val="bg1"/>
                </a:solidFill>
              </a:rPr>
              <a:t>Examples – USACE Inundation Maps</a:t>
            </a:r>
            <a:br>
              <a:rPr lang="en-US" sz="3600" dirty="0" smtClean="0">
                <a:solidFill>
                  <a:schemeClr val="bg1"/>
                </a:solidFill>
              </a:rPr>
            </a:br>
            <a:r>
              <a:rPr lang="en-US" sz="3600" dirty="0" smtClean="0">
                <a:solidFill>
                  <a:schemeClr val="bg1"/>
                </a:solidFill>
              </a:rPr>
              <a:t>Illinois River</a:t>
            </a:r>
            <a:endParaRPr lang="en-US" sz="3600" dirty="0">
              <a:solidFill>
                <a:schemeClr val="bg1"/>
              </a:solidFill>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476240" y="1750160"/>
            <a:ext cx="5515360" cy="472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half" idx="2"/>
          </p:nvPr>
        </p:nvSpPr>
        <p:spPr>
          <a:xfrm>
            <a:off x="304800" y="1828800"/>
            <a:ext cx="3236913" cy="4691063"/>
          </a:xfrm>
        </p:spPr>
        <p:txBody>
          <a:bodyPr>
            <a:normAutofit/>
          </a:bodyPr>
          <a:lstStyle/>
          <a:p>
            <a:pPr marL="285750" indent="-285750">
              <a:buFont typeface="Arial" panose="020B0604020202020204" pitchFamily="34" charset="0"/>
              <a:buChar char="•"/>
            </a:pPr>
            <a:r>
              <a:rPr lang="en-US" sz="2000" dirty="0" smtClean="0"/>
              <a:t>30 meter VIIRS Flood Area product in Google Earth overlain with USACE levee information</a:t>
            </a:r>
          </a:p>
          <a:p>
            <a:pPr marL="285750" indent="-285750">
              <a:buFont typeface="Arial" panose="020B0604020202020204" pitchFamily="34" charset="0"/>
              <a:buChar char="•"/>
            </a:pPr>
            <a:r>
              <a:rPr lang="en-US" sz="2000" dirty="0" smtClean="0"/>
              <a:t>Very effective in inter-agency coordination of levee breach scenarios</a:t>
            </a:r>
          </a:p>
          <a:p>
            <a:pPr marL="285750" indent="-285750">
              <a:buFont typeface="Arial" panose="020B0604020202020204" pitchFamily="34" charset="0"/>
              <a:buChar char="•"/>
            </a:pPr>
            <a:r>
              <a:rPr lang="en-US" sz="2000" dirty="0" smtClean="0"/>
              <a:t>Valuable for determining storage volumes in river forecast model using levee data</a:t>
            </a:r>
            <a:endParaRPr lang="en-US" sz="2000" dirty="0"/>
          </a:p>
        </p:txBody>
      </p:sp>
    </p:spTree>
    <p:extLst>
      <p:ext uri="{BB962C8B-B14F-4D97-AF65-F5344CB8AC3E}">
        <p14:creationId xmlns:p14="http://schemas.microsoft.com/office/powerpoint/2010/main" val="30057767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TotalTime>
  <Words>2314</Words>
  <Application>Microsoft Office PowerPoint</Application>
  <PresentationFormat>On-screen Show (4:3)</PresentationFormat>
  <Paragraphs>366</Paragraphs>
  <Slides>28</Slides>
  <Notes>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Outline</vt:lpstr>
      <vt:lpstr>Introduction</vt:lpstr>
      <vt:lpstr>PGRR Proving Ground Initiatives</vt:lpstr>
      <vt:lpstr>River Ice and Flooding Initiative</vt:lpstr>
      <vt:lpstr>River Ice and Flooding Initiative Team</vt:lpstr>
      <vt:lpstr>Initiative Updates</vt:lpstr>
      <vt:lpstr>Initiative Updates</vt:lpstr>
      <vt:lpstr>Examples – USACE Inundation Maps Illinois River</vt:lpstr>
      <vt:lpstr>Missouri River Ice Product</vt:lpstr>
      <vt:lpstr>PowerPoint Presentation</vt:lpstr>
      <vt:lpstr>PowerPoint Presentation</vt:lpstr>
      <vt:lpstr>Fire and Smoke Initiative</vt:lpstr>
      <vt:lpstr>Fire and Smoke Initiative Team</vt:lpstr>
      <vt:lpstr>Initiative Updates</vt:lpstr>
      <vt:lpstr>PowerPoint Presentation</vt:lpstr>
      <vt:lpstr>Web-Based Blended F&amp;S Product: eIDEA</vt:lpstr>
      <vt:lpstr>Sounding/NUCAPS Initiative</vt:lpstr>
      <vt:lpstr>Sounding Initiative Team</vt:lpstr>
      <vt:lpstr>Initiative Updates</vt:lpstr>
      <vt:lpstr>NUCAPS Trace Gas Product Evaluation</vt:lpstr>
      <vt:lpstr>This is a mixture of validation and development of an application</vt:lpstr>
      <vt:lpstr>New for 2016: QC Flags</vt:lpstr>
      <vt:lpstr>El Nino Rapid Response Campaign Feb 17th  Sonde #8,  Near Overpass Time</vt:lpstr>
      <vt:lpstr>Hydrology Initiative  Projects/Participants</vt:lpstr>
      <vt:lpstr>Ocean and Coastal Initiative Projects/Participants</vt:lpstr>
      <vt:lpstr>Wx/NWP/DA Initiative Projects/Participants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Sjoberg</dc:creator>
  <cp:lastModifiedBy>Bill Sjoberg</cp:lastModifiedBy>
  <cp:revision>44</cp:revision>
  <dcterms:created xsi:type="dcterms:W3CDTF">2016-04-26T16:24:21Z</dcterms:created>
  <dcterms:modified xsi:type="dcterms:W3CDTF">2016-05-04T20:21:14Z</dcterms:modified>
</cp:coreProperties>
</file>