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51206400"/>
  <p:notesSz cx="6858000" cy="9144000"/>
  <p:defaultTextStyle>
    <a:defPPr>
      <a:defRPr lang="en-US"/>
    </a:defPPr>
    <a:lvl1pPr marL="0" algn="l" defTabSz="2403546" rtl="0" eaLnBrk="1" latinLnBrk="0" hangingPunct="1">
      <a:defRPr sz="9500" kern="1200">
        <a:solidFill>
          <a:schemeClr val="tx1"/>
        </a:solidFill>
        <a:latin typeface="+mn-lt"/>
        <a:ea typeface="+mn-ea"/>
        <a:cs typeface="+mn-cs"/>
      </a:defRPr>
    </a:lvl1pPr>
    <a:lvl2pPr marL="2403546" algn="l" defTabSz="2403546" rtl="0" eaLnBrk="1" latinLnBrk="0" hangingPunct="1">
      <a:defRPr sz="9500" kern="1200">
        <a:solidFill>
          <a:schemeClr val="tx1"/>
        </a:solidFill>
        <a:latin typeface="+mn-lt"/>
        <a:ea typeface="+mn-ea"/>
        <a:cs typeface="+mn-cs"/>
      </a:defRPr>
    </a:lvl2pPr>
    <a:lvl3pPr marL="4807092" algn="l" defTabSz="2403546" rtl="0" eaLnBrk="1" latinLnBrk="0" hangingPunct="1">
      <a:defRPr sz="9500" kern="1200">
        <a:solidFill>
          <a:schemeClr val="tx1"/>
        </a:solidFill>
        <a:latin typeface="+mn-lt"/>
        <a:ea typeface="+mn-ea"/>
        <a:cs typeface="+mn-cs"/>
      </a:defRPr>
    </a:lvl3pPr>
    <a:lvl4pPr marL="7210638" algn="l" defTabSz="2403546" rtl="0" eaLnBrk="1" latinLnBrk="0" hangingPunct="1">
      <a:defRPr sz="9500" kern="1200">
        <a:solidFill>
          <a:schemeClr val="tx1"/>
        </a:solidFill>
        <a:latin typeface="+mn-lt"/>
        <a:ea typeface="+mn-ea"/>
        <a:cs typeface="+mn-cs"/>
      </a:defRPr>
    </a:lvl4pPr>
    <a:lvl5pPr marL="9614184" algn="l" defTabSz="2403546" rtl="0" eaLnBrk="1" latinLnBrk="0" hangingPunct="1">
      <a:defRPr sz="9500" kern="1200">
        <a:solidFill>
          <a:schemeClr val="tx1"/>
        </a:solidFill>
        <a:latin typeface="+mn-lt"/>
        <a:ea typeface="+mn-ea"/>
        <a:cs typeface="+mn-cs"/>
      </a:defRPr>
    </a:lvl5pPr>
    <a:lvl6pPr marL="12017731" algn="l" defTabSz="2403546" rtl="0" eaLnBrk="1" latinLnBrk="0" hangingPunct="1">
      <a:defRPr sz="9500" kern="1200">
        <a:solidFill>
          <a:schemeClr val="tx1"/>
        </a:solidFill>
        <a:latin typeface="+mn-lt"/>
        <a:ea typeface="+mn-ea"/>
        <a:cs typeface="+mn-cs"/>
      </a:defRPr>
    </a:lvl6pPr>
    <a:lvl7pPr marL="14421277" algn="l" defTabSz="2403546" rtl="0" eaLnBrk="1" latinLnBrk="0" hangingPunct="1">
      <a:defRPr sz="9500" kern="1200">
        <a:solidFill>
          <a:schemeClr val="tx1"/>
        </a:solidFill>
        <a:latin typeface="+mn-lt"/>
        <a:ea typeface="+mn-ea"/>
        <a:cs typeface="+mn-cs"/>
      </a:defRPr>
    </a:lvl7pPr>
    <a:lvl8pPr marL="16824823" algn="l" defTabSz="2403546" rtl="0" eaLnBrk="1" latinLnBrk="0" hangingPunct="1">
      <a:defRPr sz="9500" kern="1200">
        <a:solidFill>
          <a:schemeClr val="tx1"/>
        </a:solidFill>
        <a:latin typeface="+mn-lt"/>
        <a:ea typeface="+mn-ea"/>
        <a:cs typeface="+mn-cs"/>
      </a:defRPr>
    </a:lvl8pPr>
    <a:lvl9pPr marL="19228369" algn="l" defTabSz="2403546"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FFEA"/>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834" autoAdjust="0"/>
    <p:restoredTop sz="99920" autoAdjust="0"/>
  </p:normalViewPr>
  <p:slideViewPr>
    <p:cSldViewPr snapToGrid="0">
      <p:cViewPr varScale="1">
        <p:scale>
          <a:sx n="29" d="100"/>
          <a:sy n="29" d="100"/>
        </p:scale>
        <p:origin x="-2264" y="-232"/>
      </p:cViewPr>
      <p:guideLst>
        <p:guide orient="horz" pos="16128"/>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5907177"/>
            <a:ext cx="27980640" cy="10976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9016960"/>
            <a:ext cx="23042880" cy="1308608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F5664-3520-9342-BD87-A4E17174854F}" type="datetimeFigureOut">
              <a:rPr lang="en-US" smtClean="0"/>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388732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F5664-3520-9342-BD87-A4E17174854F}" type="datetimeFigureOut">
              <a:rPr lang="en-US" smtClean="0"/>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323447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5314510"/>
            <a:ext cx="26660477" cy="3262274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15314510"/>
            <a:ext cx="79444213" cy="3262274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F5664-3520-9342-BD87-A4E17174854F}" type="datetimeFigureOut">
              <a:rPr lang="en-US" smtClean="0"/>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251225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F5664-3520-9342-BD87-A4E17174854F}" type="datetimeFigureOut">
              <a:rPr lang="en-US" smtClean="0"/>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161888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32904857"/>
            <a:ext cx="27980640" cy="101701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21703461"/>
            <a:ext cx="27980640" cy="11201396"/>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F5664-3520-9342-BD87-A4E17174854F}" type="datetimeFigureOut">
              <a:rPr lang="en-US" smtClean="0"/>
              <a:t>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372915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89208187"/>
            <a:ext cx="53052343" cy="25233376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89208187"/>
            <a:ext cx="53052347" cy="25233376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DF5664-3520-9342-BD87-A4E17174854F}" type="datetimeFigureOut">
              <a:rPr lang="en-US" smtClean="0"/>
              <a:t>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33024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050630"/>
            <a:ext cx="29626560" cy="853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11462177"/>
            <a:ext cx="14544677" cy="4776890"/>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1645920" y="16239067"/>
            <a:ext cx="14544677"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11462177"/>
            <a:ext cx="14550390" cy="4776890"/>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16722092" y="16239067"/>
            <a:ext cx="14550390"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DF5664-3520-9342-BD87-A4E17174854F}" type="datetimeFigureOut">
              <a:rPr lang="en-US" smtClean="0"/>
              <a:t>2/13/15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14331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F5664-3520-9342-BD87-A4E17174854F}" type="datetimeFigureOut">
              <a:rPr lang="en-US" smtClean="0"/>
              <a:t>2/13/15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126032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F5664-3520-9342-BD87-A4E17174854F}" type="datetimeFigureOut">
              <a:rPr lang="en-US" smtClean="0"/>
              <a:t>2/13/15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409553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2038773"/>
            <a:ext cx="10829927" cy="86766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12870180" y="2038777"/>
            <a:ext cx="18402300" cy="43703244"/>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10715417"/>
            <a:ext cx="10829927" cy="35026604"/>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F5664-3520-9342-BD87-A4E17174854F}" type="datetimeFigureOut">
              <a:rPr lang="en-US" smtClean="0"/>
              <a:t>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241283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5844480"/>
            <a:ext cx="19751040" cy="4231644"/>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6452237" y="4575387"/>
            <a:ext cx="19751040" cy="3072384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a:p>
        </p:txBody>
      </p:sp>
      <p:sp>
        <p:nvSpPr>
          <p:cNvPr id="4" name="Text Placeholder 3"/>
          <p:cNvSpPr>
            <a:spLocks noGrp="1"/>
          </p:cNvSpPr>
          <p:nvPr>
            <p:ph type="body" sz="half" idx="2"/>
          </p:nvPr>
        </p:nvSpPr>
        <p:spPr>
          <a:xfrm>
            <a:off x="6452237" y="40076124"/>
            <a:ext cx="19751040" cy="6009636"/>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F5664-3520-9342-BD87-A4E17174854F}" type="datetimeFigureOut">
              <a:rPr lang="en-US" smtClean="0"/>
              <a:t>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1A69D-3D19-6F4E-83A1-774A01E95FB5}" type="slidenum">
              <a:rPr lang="en-US" smtClean="0"/>
              <a:t>‹#›</a:t>
            </a:fld>
            <a:endParaRPr lang="en-US"/>
          </a:p>
        </p:txBody>
      </p:sp>
    </p:spTree>
    <p:extLst>
      <p:ext uri="{BB962C8B-B14F-4D97-AF65-F5344CB8AC3E}">
        <p14:creationId xmlns:p14="http://schemas.microsoft.com/office/powerpoint/2010/main" val="1025094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2050630"/>
            <a:ext cx="29626560" cy="8534400"/>
          </a:xfrm>
          <a:prstGeom prst="rect">
            <a:avLst/>
          </a:prstGeom>
        </p:spPr>
        <p:txBody>
          <a:bodyPr vert="horz" lIns="480709" tIns="240355" rIns="480709" bIns="2403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1948164"/>
            <a:ext cx="29626560" cy="33793857"/>
          </a:xfrm>
          <a:prstGeom prst="rect">
            <a:avLst/>
          </a:prstGeom>
        </p:spPr>
        <p:txBody>
          <a:bodyPr vert="horz" lIns="480709" tIns="240355" rIns="480709" bIns="2403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7460750"/>
            <a:ext cx="7680960" cy="2726267"/>
          </a:xfrm>
          <a:prstGeom prst="rect">
            <a:avLst/>
          </a:prstGeom>
        </p:spPr>
        <p:txBody>
          <a:bodyPr vert="horz" lIns="480709" tIns="240355" rIns="480709" bIns="240355" rtlCol="0" anchor="ctr"/>
          <a:lstStyle>
            <a:lvl1pPr algn="l">
              <a:defRPr sz="6300">
                <a:solidFill>
                  <a:schemeClr val="tx1">
                    <a:tint val="75000"/>
                  </a:schemeClr>
                </a:solidFill>
              </a:defRPr>
            </a:lvl1pPr>
          </a:lstStyle>
          <a:p>
            <a:fld id="{E7DF5664-3520-9342-BD87-A4E17174854F}" type="datetimeFigureOut">
              <a:rPr lang="en-US" smtClean="0"/>
              <a:t>2/13/15</a:t>
            </a:fld>
            <a:endParaRPr lang="en-US"/>
          </a:p>
        </p:txBody>
      </p:sp>
      <p:sp>
        <p:nvSpPr>
          <p:cNvPr id="5" name="Footer Placeholder 4"/>
          <p:cNvSpPr>
            <a:spLocks noGrp="1"/>
          </p:cNvSpPr>
          <p:nvPr>
            <p:ph type="ftr" sz="quarter" idx="3"/>
          </p:nvPr>
        </p:nvSpPr>
        <p:spPr>
          <a:xfrm>
            <a:off x="11247120" y="47460750"/>
            <a:ext cx="10424160" cy="2726267"/>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7460750"/>
            <a:ext cx="7680960" cy="2726267"/>
          </a:xfrm>
          <a:prstGeom prst="rect">
            <a:avLst/>
          </a:prstGeom>
        </p:spPr>
        <p:txBody>
          <a:bodyPr vert="horz" lIns="480709" tIns="240355" rIns="480709" bIns="240355" rtlCol="0" anchor="ctr"/>
          <a:lstStyle>
            <a:lvl1pPr algn="r">
              <a:defRPr sz="6300">
                <a:solidFill>
                  <a:schemeClr val="tx1">
                    <a:tint val="75000"/>
                  </a:schemeClr>
                </a:solidFill>
              </a:defRPr>
            </a:lvl1pPr>
          </a:lstStyle>
          <a:p>
            <a:fld id="{E461A69D-3D19-6F4E-83A1-774A01E95FB5}" type="slidenum">
              <a:rPr lang="en-US" smtClean="0"/>
              <a:t>‹#›</a:t>
            </a:fld>
            <a:endParaRPr lang="en-US"/>
          </a:p>
        </p:txBody>
      </p:sp>
    </p:spTree>
    <p:extLst>
      <p:ext uri="{BB962C8B-B14F-4D97-AF65-F5344CB8AC3E}">
        <p14:creationId xmlns:p14="http://schemas.microsoft.com/office/powerpoint/2010/main" val="4265964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03546"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2403546" rtl="0" eaLnBrk="1" latinLnBrk="0" hangingPunct="1">
        <a:spcBef>
          <a:spcPct val="20000"/>
        </a:spcBef>
        <a:buFont typeface="Arial"/>
        <a:buChar char="•"/>
        <a:defRPr sz="16800" kern="1200">
          <a:solidFill>
            <a:schemeClr val="tx1"/>
          </a:solidFill>
          <a:latin typeface="+mn-lt"/>
          <a:ea typeface="+mn-ea"/>
          <a:cs typeface="+mn-cs"/>
        </a:defRPr>
      </a:lvl1pPr>
      <a:lvl2pPr marL="3905762" indent="-1502216" algn="l" defTabSz="2403546" rtl="0" eaLnBrk="1" latinLnBrk="0" hangingPunct="1">
        <a:spcBef>
          <a:spcPct val="20000"/>
        </a:spcBef>
        <a:buFont typeface="Arial"/>
        <a:buChar char="–"/>
        <a:defRPr sz="14700" kern="1200">
          <a:solidFill>
            <a:schemeClr val="tx1"/>
          </a:solidFill>
          <a:latin typeface="+mn-lt"/>
          <a:ea typeface="+mn-ea"/>
          <a:cs typeface="+mn-cs"/>
        </a:defRPr>
      </a:lvl2pPr>
      <a:lvl3pPr marL="6008865" indent="-1201773" algn="l" defTabSz="2403546" rtl="0" eaLnBrk="1" latinLnBrk="0" hangingPunct="1">
        <a:spcBef>
          <a:spcPct val="20000"/>
        </a:spcBef>
        <a:buFont typeface="Arial"/>
        <a:buChar char="•"/>
        <a:defRPr sz="12600" kern="1200">
          <a:solidFill>
            <a:schemeClr val="tx1"/>
          </a:solidFill>
          <a:latin typeface="+mn-lt"/>
          <a:ea typeface="+mn-ea"/>
          <a:cs typeface="+mn-cs"/>
        </a:defRPr>
      </a:lvl3pPr>
      <a:lvl4pPr marL="8412411" indent="-1201773" algn="l" defTabSz="2403546" rtl="0" eaLnBrk="1" latinLnBrk="0" hangingPunct="1">
        <a:spcBef>
          <a:spcPct val="20000"/>
        </a:spcBef>
        <a:buFont typeface="Arial"/>
        <a:buChar char="–"/>
        <a:defRPr sz="10500" kern="1200">
          <a:solidFill>
            <a:schemeClr val="tx1"/>
          </a:solidFill>
          <a:latin typeface="+mn-lt"/>
          <a:ea typeface="+mn-ea"/>
          <a:cs typeface="+mn-cs"/>
        </a:defRPr>
      </a:lvl4pPr>
      <a:lvl5pPr marL="10815958" indent="-1201773" algn="l" defTabSz="2403546" rtl="0" eaLnBrk="1" latinLnBrk="0" hangingPunct="1">
        <a:spcBef>
          <a:spcPct val="20000"/>
        </a:spcBef>
        <a:buFont typeface="Arial"/>
        <a:buChar char="»"/>
        <a:defRPr sz="10500" kern="1200">
          <a:solidFill>
            <a:schemeClr val="tx1"/>
          </a:solidFill>
          <a:latin typeface="+mn-lt"/>
          <a:ea typeface="+mn-ea"/>
          <a:cs typeface="+mn-cs"/>
        </a:defRPr>
      </a:lvl5pPr>
      <a:lvl6pPr marL="13219504" indent="-1201773" algn="l" defTabSz="2403546" rtl="0" eaLnBrk="1" latinLnBrk="0" hangingPunct="1">
        <a:spcBef>
          <a:spcPct val="20000"/>
        </a:spcBef>
        <a:buFont typeface="Arial"/>
        <a:buChar char="•"/>
        <a:defRPr sz="10500" kern="1200">
          <a:solidFill>
            <a:schemeClr val="tx1"/>
          </a:solidFill>
          <a:latin typeface="+mn-lt"/>
          <a:ea typeface="+mn-ea"/>
          <a:cs typeface="+mn-cs"/>
        </a:defRPr>
      </a:lvl6pPr>
      <a:lvl7pPr marL="15623050" indent="-1201773" algn="l" defTabSz="2403546" rtl="0" eaLnBrk="1" latinLnBrk="0" hangingPunct="1">
        <a:spcBef>
          <a:spcPct val="20000"/>
        </a:spcBef>
        <a:buFont typeface="Arial"/>
        <a:buChar char="•"/>
        <a:defRPr sz="10500" kern="1200">
          <a:solidFill>
            <a:schemeClr val="tx1"/>
          </a:solidFill>
          <a:latin typeface="+mn-lt"/>
          <a:ea typeface="+mn-ea"/>
          <a:cs typeface="+mn-cs"/>
        </a:defRPr>
      </a:lvl7pPr>
      <a:lvl8pPr marL="18026596" indent="-1201773" algn="l" defTabSz="2403546" rtl="0" eaLnBrk="1" latinLnBrk="0" hangingPunct="1">
        <a:spcBef>
          <a:spcPct val="20000"/>
        </a:spcBef>
        <a:buFont typeface="Arial"/>
        <a:buChar char="•"/>
        <a:defRPr sz="10500" kern="1200">
          <a:solidFill>
            <a:schemeClr val="tx1"/>
          </a:solidFill>
          <a:latin typeface="+mn-lt"/>
          <a:ea typeface="+mn-ea"/>
          <a:cs typeface="+mn-cs"/>
        </a:defRPr>
      </a:lvl8pPr>
      <a:lvl9pPr marL="20430142" indent="-1201773" algn="l" defTabSz="2403546" rtl="0" eaLnBrk="1" latinLnBrk="0" hangingPunct="1">
        <a:spcBef>
          <a:spcPct val="20000"/>
        </a:spcBef>
        <a:buFont typeface="Arial"/>
        <a:buChar char="•"/>
        <a:defRPr sz="10500" kern="1200">
          <a:solidFill>
            <a:schemeClr val="tx1"/>
          </a:solidFill>
          <a:latin typeface="+mn-lt"/>
          <a:ea typeface="+mn-ea"/>
          <a:cs typeface="+mn-cs"/>
        </a:defRPr>
      </a:lvl9pPr>
    </p:bodyStyle>
    <p:otherStyle>
      <a:defPPr>
        <a:defRPr lang="en-US"/>
      </a:defPPr>
      <a:lvl1pPr marL="0" algn="l" defTabSz="2403546" rtl="0" eaLnBrk="1" latinLnBrk="0" hangingPunct="1">
        <a:defRPr sz="9500" kern="1200">
          <a:solidFill>
            <a:schemeClr val="tx1"/>
          </a:solidFill>
          <a:latin typeface="+mn-lt"/>
          <a:ea typeface="+mn-ea"/>
          <a:cs typeface="+mn-cs"/>
        </a:defRPr>
      </a:lvl1pPr>
      <a:lvl2pPr marL="2403546" algn="l" defTabSz="2403546" rtl="0" eaLnBrk="1" latinLnBrk="0" hangingPunct="1">
        <a:defRPr sz="9500" kern="1200">
          <a:solidFill>
            <a:schemeClr val="tx1"/>
          </a:solidFill>
          <a:latin typeface="+mn-lt"/>
          <a:ea typeface="+mn-ea"/>
          <a:cs typeface="+mn-cs"/>
        </a:defRPr>
      </a:lvl2pPr>
      <a:lvl3pPr marL="4807092" algn="l" defTabSz="2403546" rtl="0" eaLnBrk="1" latinLnBrk="0" hangingPunct="1">
        <a:defRPr sz="9500" kern="1200">
          <a:solidFill>
            <a:schemeClr val="tx1"/>
          </a:solidFill>
          <a:latin typeface="+mn-lt"/>
          <a:ea typeface="+mn-ea"/>
          <a:cs typeface="+mn-cs"/>
        </a:defRPr>
      </a:lvl3pPr>
      <a:lvl4pPr marL="7210638" algn="l" defTabSz="2403546" rtl="0" eaLnBrk="1" latinLnBrk="0" hangingPunct="1">
        <a:defRPr sz="9500" kern="1200">
          <a:solidFill>
            <a:schemeClr val="tx1"/>
          </a:solidFill>
          <a:latin typeface="+mn-lt"/>
          <a:ea typeface="+mn-ea"/>
          <a:cs typeface="+mn-cs"/>
        </a:defRPr>
      </a:lvl4pPr>
      <a:lvl5pPr marL="9614184" algn="l" defTabSz="2403546" rtl="0" eaLnBrk="1" latinLnBrk="0" hangingPunct="1">
        <a:defRPr sz="9500" kern="1200">
          <a:solidFill>
            <a:schemeClr val="tx1"/>
          </a:solidFill>
          <a:latin typeface="+mn-lt"/>
          <a:ea typeface="+mn-ea"/>
          <a:cs typeface="+mn-cs"/>
        </a:defRPr>
      </a:lvl5pPr>
      <a:lvl6pPr marL="12017731" algn="l" defTabSz="2403546" rtl="0" eaLnBrk="1" latinLnBrk="0" hangingPunct="1">
        <a:defRPr sz="9500" kern="1200">
          <a:solidFill>
            <a:schemeClr val="tx1"/>
          </a:solidFill>
          <a:latin typeface="+mn-lt"/>
          <a:ea typeface="+mn-ea"/>
          <a:cs typeface="+mn-cs"/>
        </a:defRPr>
      </a:lvl6pPr>
      <a:lvl7pPr marL="14421277" algn="l" defTabSz="2403546" rtl="0" eaLnBrk="1" latinLnBrk="0" hangingPunct="1">
        <a:defRPr sz="9500" kern="1200">
          <a:solidFill>
            <a:schemeClr val="tx1"/>
          </a:solidFill>
          <a:latin typeface="+mn-lt"/>
          <a:ea typeface="+mn-ea"/>
          <a:cs typeface="+mn-cs"/>
        </a:defRPr>
      </a:lvl7pPr>
      <a:lvl8pPr marL="16824823" algn="l" defTabSz="2403546" rtl="0" eaLnBrk="1" latinLnBrk="0" hangingPunct="1">
        <a:defRPr sz="9500" kern="1200">
          <a:solidFill>
            <a:schemeClr val="tx1"/>
          </a:solidFill>
          <a:latin typeface="+mn-lt"/>
          <a:ea typeface="+mn-ea"/>
          <a:cs typeface="+mn-cs"/>
        </a:defRPr>
      </a:lvl8pPr>
      <a:lvl9pPr marL="19228369" algn="l" defTabSz="2403546"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emf"/><Relationship Id="rId20" Type="http://schemas.openxmlformats.org/officeDocument/2006/relationships/image" Target="../media/image18.emf"/><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tiff"/><Relationship Id="rId24" Type="http://schemas.openxmlformats.org/officeDocument/2006/relationships/image" Target="../media/image22.tiff"/><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jpe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hyperlink" Target="http://cloudsgate2.larc.nasa.gov/site/people/data/kbedka/2014131_SRSO_anim_with_severemiddle_new.mov" TargetMode="External"/><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1" name="Rectangle 20"/>
          <p:cNvSpPr/>
          <p:nvPr/>
        </p:nvSpPr>
        <p:spPr>
          <a:xfrm>
            <a:off x="22237701" y="36150029"/>
            <a:ext cx="10132286" cy="13264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146154"/>
            <a:ext cx="32918399" cy="4185762"/>
          </a:xfrm>
          <a:prstGeom prst="rect">
            <a:avLst/>
          </a:prstGeom>
          <a:noFill/>
        </p:spPr>
        <p:txBody>
          <a:bodyPr wrap="square" rtlCol="0">
            <a:spAutoFit/>
          </a:bodyPr>
          <a:lstStyle/>
          <a:p>
            <a:pPr algn="ctr"/>
            <a:r>
              <a:rPr lang="en-US" sz="7500" b="1" dirty="0">
                <a:solidFill>
                  <a:srgbClr val="FF0000"/>
                </a:solidFill>
                <a:effectLst>
                  <a:glow rad="266700">
                    <a:schemeClr val="bg1">
                      <a:alpha val="90000"/>
                    </a:schemeClr>
                  </a:glow>
                  <a:outerShdw blurRad="50800" dist="38100" dir="2700000" algn="tl" rotWithShape="0">
                    <a:srgbClr val="000000">
                      <a:alpha val="43000"/>
                    </a:srgbClr>
                  </a:outerShdw>
                </a:effectLst>
              </a:rPr>
              <a:t>GOES-R Risk Reduction Research on </a:t>
            </a:r>
            <a:r>
              <a:rPr lang="en-US" sz="7500" b="1" dirty="0" smtClean="0">
                <a:solidFill>
                  <a:srgbClr val="FF0000"/>
                </a:solidFill>
                <a:effectLst>
                  <a:glow rad="266700">
                    <a:schemeClr val="bg1">
                      <a:alpha val="90000"/>
                    </a:schemeClr>
                  </a:glow>
                  <a:outerShdw blurRad="50800" dist="38100" dir="2700000" algn="tl" rotWithShape="0">
                    <a:srgbClr val="000000">
                      <a:alpha val="43000"/>
                    </a:srgbClr>
                  </a:outerShdw>
                </a:effectLst>
              </a:rPr>
              <a:t>Satellite</a:t>
            </a:r>
            <a:r>
              <a:rPr lang="en-US" sz="7500" b="1" dirty="0">
                <a:solidFill>
                  <a:srgbClr val="FF0000"/>
                </a:solidFill>
                <a:effectLst>
                  <a:glow rad="266700">
                    <a:schemeClr val="bg1">
                      <a:alpha val="90000"/>
                    </a:schemeClr>
                  </a:glow>
                  <a:outerShdw blurRad="50800" dist="38100" dir="2700000" algn="tl" rotWithShape="0">
                    <a:srgbClr val="000000">
                      <a:alpha val="43000"/>
                    </a:srgbClr>
                  </a:outerShdw>
                </a:effectLst>
              </a:rPr>
              <a:t>-Derived </a:t>
            </a:r>
            <a:r>
              <a:rPr lang="en-US" sz="7500" b="1" dirty="0" smtClean="0">
                <a:solidFill>
                  <a:srgbClr val="FF0000"/>
                </a:solidFill>
                <a:effectLst>
                  <a:glow rad="266700">
                    <a:schemeClr val="bg1">
                      <a:alpha val="90000"/>
                    </a:schemeClr>
                  </a:glow>
                  <a:outerShdw blurRad="50800" dist="38100" dir="2700000" algn="tl" rotWithShape="0">
                    <a:srgbClr val="000000">
                      <a:alpha val="43000"/>
                    </a:srgbClr>
                  </a:outerShdw>
                </a:effectLst>
              </a:rPr>
              <a:t>Overshooting Tops</a:t>
            </a:r>
          </a:p>
          <a:p>
            <a:pPr algn="ctr"/>
            <a:endParaRPr lang="en-US" sz="600" b="1" dirty="0" smtClean="0">
              <a:solidFill>
                <a:srgbClr val="FF0000"/>
              </a:solidFill>
              <a:effectLst>
                <a:glow rad="266700">
                  <a:schemeClr val="bg1">
                    <a:alpha val="90000"/>
                  </a:schemeClr>
                </a:glow>
                <a:outerShdw blurRad="50800" dist="38100" dir="2700000" algn="tl" rotWithShape="0">
                  <a:srgbClr val="000000">
                    <a:alpha val="43000"/>
                  </a:srgbClr>
                </a:outerShdw>
              </a:effectLst>
            </a:endParaRPr>
          </a:p>
          <a:p>
            <a:pPr algn="ctr"/>
            <a:r>
              <a:rPr lang="en-US" sz="5000" b="1" dirty="0" smtClean="0"/>
              <a:t>Sarah M. Griffin*</a:t>
            </a:r>
            <a:r>
              <a:rPr lang="en-US" sz="5000" b="1" baseline="30000" dirty="0" smtClean="0"/>
              <a:t>#</a:t>
            </a:r>
            <a:r>
              <a:rPr lang="en-US" sz="5000" b="1" dirty="0" smtClean="0"/>
              <a:t>, Kristopher M. Bedka^, Christopher S. Velden*</a:t>
            </a:r>
          </a:p>
          <a:p>
            <a:pPr algn="ctr"/>
            <a:r>
              <a:rPr lang="en-US" sz="4500" dirty="0" smtClean="0"/>
              <a:t>* Cooperative Institute for Meteorological Satellite Studies, University of Wisconsin-Madison</a:t>
            </a:r>
            <a:r>
              <a:rPr lang="en-US" sz="4500" b="1" dirty="0" smtClean="0">
                <a:effectLst/>
              </a:rPr>
              <a:t> </a:t>
            </a:r>
          </a:p>
          <a:p>
            <a:pPr algn="ctr"/>
            <a:r>
              <a:rPr lang="en-US" sz="4500" dirty="0" smtClean="0"/>
              <a:t>^ </a:t>
            </a:r>
            <a:r>
              <a:rPr lang="en-US" sz="4400" dirty="0" smtClean="0">
                <a:solidFill>
                  <a:schemeClr val="tx1"/>
                </a:solidFill>
              </a:rPr>
              <a:t>Science Systems and Applications Inc. at the </a:t>
            </a:r>
            <a:r>
              <a:rPr lang="en-US" sz="4500" dirty="0" smtClean="0"/>
              <a:t>NASA Langley Research Center</a:t>
            </a:r>
          </a:p>
          <a:p>
            <a:pPr algn="ctr"/>
            <a:r>
              <a:rPr lang="en-US" sz="4500" baseline="30000" dirty="0" smtClean="0"/>
              <a:t>#</a:t>
            </a:r>
            <a:r>
              <a:rPr lang="en-US" sz="4500" dirty="0" smtClean="0"/>
              <a:t> sarah.griffin@ssec.wisc.edu</a:t>
            </a:r>
          </a:p>
        </p:txBody>
      </p:sp>
      <p:pic>
        <p:nvPicPr>
          <p:cNvPr id="7" name="Picture 6" descr="CIMSS_logo_print_multicolor_PNG_14x10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21" y="1118954"/>
            <a:ext cx="4515330" cy="3225236"/>
          </a:xfrm>
          <a:prstGeom prst="rect">
            <a:avLst/>
          </a:prstGeom>
        </p:spPr>
      </p:pic>
      <p:pic>
        <p:nvPicPr>
          <p:cNvPr id="8" name="Picture 11" descr="OT algorithm explanation flag OT pixel.png"/>
          <p:cNvPicPr>
            <a:picLocks noChangeAspect="1"/>
          </p:cNvPicPr>
          <p:nvPr/>
        </p:nvPicPr>
        <p:blipFill rotWithShape="1">
          <a:blip r:embed="rId4">
            <a:extLst>
              <a:ext uri="{28A0092B-C50C-407E-A947-70E740481C1C}">
                <a14:useLocalDpi xmlns:a14="http://schemas.microsoft.com/office/drawing/2010/main" val="0"/>
              </a:ext>
            </a:extLst>
          </a:blip>
          <a:srcRect b="2540"/>
          <a:stretch/>
        </p:blipFill>
        <p:spPr bwMode="auto">
          <a:xfrm>
            <a:off x="13438417" y="7304361"/>
            <a:ext cx="6070081"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OT algorithm explanation sample anvil.png"/>
          <p:cNvPicPr>
            <a:picLocks noChangeAspect="1"/>
          </p:cNvPicPr>
          <p:nvPr/>
        </p:nvPicPr>
        <p:blipFill rotWithShape="1">
          <a:blip r:embed="rId5">
            <a:extLst>
              <a:ext uri="{28A0092B-C50C-407E-A947-70E740481C1C}">
                <a14:useLocalDpi xmlns:a14="http://schemas.microsoft.com/office/drawing/2010/main" val="0"/>
              </a:ext>
            </a:extLst>
          </a:blip>
          <a:srcRect t="3" b="2764"/>
          <a:stretch/>
        </p:blipFill>
        <p:spPr bwMode="auto">
          <a:xfrm>
            <a:off x="24168042" y="7278961"/>
            <a:ext cx="6091022"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660340" y="12276486"/>
            <a:ext cx="10058400" cy="2514600"/>
          </a:xfrm>
          <a:prstGeom prst="rect">
            <a:avLst/>
          </a:prstGeom>
          <a:solidFill>
            <a:schemeClr val="bg1"/>
          </a:solidFill>
          <a:ln w="38100">
            <a:solidFill>
              <a:srgbClr val="000000"/>
            </a:solidFill>
            <a:miter lim="800000"/>
            <a:headEnd/>
            <a:tailEnd/>
          </a:ln>
          <a:extLst/>
        </p:spPr>
        <p:txBody>
          <a:bodyPr wrap="square" lIns="90000" tIns="46800" rIns="90000" bIns="4680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9pPr>
          </a:lstStyle>
          <a:p>
            <a:pPr algn="ctr" eaLnBrk="1">
              <a:lnSpc>
                <a:spcPct val="93000"/>
              </a:lnSpc>
              <a:spcBef>
                <a:spcPts val="2000"/>
              </a:spcBef>
              <a:buClr>
                <a:srgbClr val="000000"/>
              </a:buClr>
              <a:buSzPct val="100000"/>
              <a:buFont typeface="Times New Roman" charset="0"/>
              <a:buNone/>
            </a:pPr>
            <a:r>
              <a:rPr lang="en-US" sz="3400" dirty="0" smtClean="0">
                <a:solidFill>
                  <a:srgbClr val="000000"/>
                </a:solidFill>
              </a:rPr>
              <a:t>Using </a:t>
            </a:r>
            <a:r>
              <a:rPr lang="en-US" sz="3400" dirty="0">
                <a:solidFill>
                  <a:srgbClr val="000000"/>
                </a:solidFill>
              </a:rPr>
              <a:t>geostationary satellite imagery, find </a:t>
            </a:r>
            <a:r>
              <a:rPr lang="en-US" sz="3400" dirty="0" smtClean="0">
                <a:solidFill>
                  <a:srgbClr val="000000"/>
                </a:solidFill>
              </a:rPr>
              <a:t>minima </a:t>
            </a:r>
            <a:r>
              <a:rPr lang="en-US" sz="3400" dirty="0">
                <a:solidFill>
                  <a:srgbClr val="000000"/>
                </a:solidFill>
              </a:rPr>
              <a:t>in the </a:t>
            </a:r>
            <a:r>
              <a:rPr lang="en-US" sz="3400" dirty="0" smtClean="0">
                <a:solidFill>
                  <a:srgbClr val="000000"/>
                </a:solidFill>
              </a:rPr>
              <a:t>11 </a:t>
            </a:r>
            <a:r>
              <a:rPr lang="el-GR" sz="3400" dirty="0" smtClean="0">
                <a:solidFill>
                  <a:srgbClr val="000000"/>
                </a:solidFill>
              </a:rPr>
              <a:t>μ</a:t>
            </a:r>
            <a:r>
              <a:rPr lang="en-US" sz="3400" dirty="0" smtClean="0">
                <a:solidFill>
                  <a:srgbClr val="000000"/>
                </a:solidFill>
              </a:rPr>
              <a:t>m brightness </a:t>
            </a:r>
            <a:r>
              <a:rPr lang="en-US" sz="3400" dirty="0">
                <a:solidFill>
                  <a:srgbClr val="000000"/>
                </a:solidFill>
              </a:rPr>
              <a:t>temperature (BT) field colder than 215 K.</a:t>
            </a:r>
          </a:p>
        </p:txBody>
      </p:sp>
      <p:sp>
        <p:nvSpPr>
          <p:cNvPr id="11" name="Text Box 12"/>
          <p:cNvSpPr txBox="1">
            <a:spLocks noChangeArrowheads="1"/>
          </p:cNvSpPr>
          <p:nvPr/>
        </p:nvSpPr>
        <p:spPr bwMode="auto">
          <a:xfrm>
            <a:off x="11419994" y="12291332"/>
            <a:ext cx="10058400" cy="2514600"/>
          </a:xfrm>
          <a:prstGeom prst="rect">
            <a:avLst/>
          </a:prstGeom>
          <a:solidFill>
            <a:schemeClr val="bg1"/>
          </a:solidFill>
          <a:ln w="38100">
            <a:solidFill>
              <a:srgbClr val="000000"/>
            </a:solidFill>
            <a:miter lim="800000"/>
            <a:headEnd/>
            <a:tailEnd/>
          </a:ln>
          <a:extLst/>
        </p:spPr>
        <p:txBody>
          <a:bodyPr wrap="square" lIns="90000" tIns="46800" rIns="90000" bIns="4680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a:solidFill>
                  <a:schemeClr val="bg1"/>
                </a:solidFill>
                <a:latin typeface="Arial" charset="0"/>
                <a:ea typeface="MS Gothic" charset="0"/>
                <a:cs typeface="MS Gothic" charset="0"/>
              </a:defRPr>
            </a:lvl9pPr>
          </a:lstStyle>
          <a:p>
            <a:pPr algn="ctr" eaLnBrk="1">
              <a:lnSpc>
                <a:spcPct val="93000"/>
              </a:lnSpc>
              <a:buClr>
                <a:srgbClr val="000000"/>
              </a:buClr>
              <a:buSzPct val="100000"/>
              <a:buFont typeface="Times New Roman" charset="0"/>
              <a:buNone/>
            </a:pPr>
            <a:r>
              <a:rPr lang="en-US" sz="3400" dirty="0">
                <a:solidFill>
                  <a:srgbClr val="000000"/>
                </a:solidFill>
              </a:rPr>
              <a:t>Sample the surrounding anvil at an ~8 km radius in 16 radial directions. </a:t>
            </a:r>
            <a:endParaRPr lang="en-US" sz="3400" dirty="0" smtClean="0">
              <a:solidFill>
                <a:srgbClr val="000000"/>
              </a:solidFill>
            </a:endParaRPr>
          </a:p>
          <a:p>
            <a:pPr algn="ctr" eaLnBrk="1">
              <a:lnSpc>
                <a:spcPct val="93000"/>
              </a:lnSpc>
              <a:buClr>
                <a:srgbClr val="000000"/>
              </a:buClr>
              <a:buSzPct val="100000"/>
              <a:buFont typeface="Times New Roman" charset="0"/>
              <a:buNone/>
            </a:pPr>
            <a:r>
              <a:rPr lang="en-US" sz="3400" dirty="0" smtClean="0">
                <a:solidFill>
                  <a:srgbClr val="000000"/>
                </a:solidFill>
              </a:rPr>
              <a:t>At </a:t>
            </a:r>
            <a:r>
              <a:rPr lang="en-US" sz="3400" dirty="0">
                <a:solidFill>
                  <a:srgbClr val="000000"/>
                </a:solidFill>
              </a:rPr>
              <a:t>least </a:t>
            </a:r>
            <a:r>
              <a:rPr lang="en-US" sz="3400" dirty="0" smtClean="0">
                <a:solidFill>
                  <a:srgbClr val="000000"/>
                </a:solidFill>
              </a:rPr>
              <a:t>5-</a:t>
            </a:r>
            <a:r>
              <a:rPr lang="en-US" sz="3400" dirty="0">
                <a:solidFill>
                  <a:srgbClr val="000000"/>
                </a:solidFill>
              </a:rPr>
              <a:t>of-16 anvil cloud pixels must be colder than 225 K. </a:t>
            </a:r>
            <a:endParaRPr lang="en-US" sz="3400" dirty="0" smtClean="0">
              <a:solidFill>
                <a:srgbClr val="000000"/>
              </a:solidFill>
            </a:endParaRPr>
          </a:p>
          <a:p>
            <a:pPr algn="ctr" eaLnBrk="1">
              <a:lnSpc>
                <a:spcPct val="93000"/>
              </a:lnSpc>
              <a:buClr>
                <a:srgbClr val="000000"/>
              </a:buClr>
              <a:buSzPct val="100000"/>
              <a:buFont typeface="Times New Roman" charset="0"/>
              <a:buNone/>
            </a:pPr>
            <a:r>
              <a:rPr lang="en-US" sz="3400" dirty="0" smtClean="0">
                <a:solidFill>
                  <a:srgbClr val="000000"/>
                </a:solidFill>
              </a:rPr>
              <a:t>Compute </a:t>
            </a:r>
            <a:r>
              <a:rPr lang="en-US" sz="3400" dirty="0">
                <a:solidFill>
                  <a:srgbClr val="000000"/>
                </a:solidFill>
              </a:rPr>
              <a:t>the mean BT of these </a:t>
            </a:r>
            <a:r>
              <a:rPr lang="en-US" sz="3400" dirty="0" smtClean="0">
                <a:solidFill>
                  <a:srgbClr val="000000"/>
                </a:solidFill>
              </a:rPr>
              <a:t>anvil pixels</a:t>
            </a:r>
            <a:r>
              <a:rPr lang="en-US" sz="3400" dirty="0" smtClean="0">
                <a:solidFill>
                  <a:srgbClr val="000000"/>
                </a:solidFill>
              </a:rPr>
              <a:t>.</a:t>
            </a:r>
            <a:endParaRPr lang="en-US" sz="3400" dirty="0">
              <a:solidFill>
                <a:srgbClr val="000000"/>
              </a:solidFill>
            </a:endParaRPr>
          </a:p>
        </p:txBody>
      </p:sp>
      <p:sp>
        <p:nvSpPr>
          <p:cNvPr id="12" name="Text Box 15"/>
          <p:cNvSpPr txBox="1">
            <a:spLocks noChangeArrowheads="1"/>
          </p:cNvSpPr>
          <p:nvPr/>
        </p:nvSpPr>
        <p:spPr bwMode="auto">
          <a:xfrm>
            <a:off x="279400" y="6553843"/>
            <a:ext cx="23087698" cy="73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9pPr>
          </a:lstStyle>
          <a:p>
            <a:pPr eaLnBrk="1">
              <a:lnSpc>
                <a:spcPct val="93000"/>
              </a:lnSpc>
              <a:spcBef>
                <a:spcPts val="2250"/>
              </a:spcBef>
              <a:buClr>
                <a:srgbClr val="000000"/>
              </a:buClr>
              <a:buSzPct val="100000"/>
              <a:buFont typeface="Times New Roman" charset="0"/>
              <a:buNone/>
            </a:pPr>
            <a:r>
              <a:rPr lang="en-US" sz="4300" b="1" dirty="0" smtClean="0">
                <a:solidFill>
                  <a:schemeClr val="tx1"/>
                </a:solidFill>
                <a:effectLst>
                  <a:glow rad="254000">
                    <a:schemeClr val="bg1"/>
                  </a:glow>
                </a:effectLst>
              </a:rPr>
              <a:t>Satellite</a:t>
            </a:r>
            <a:r>
              <a:rPr lang="en-US" sz="4300" b="1" dirty="0" smtClean="0">
                <a:solidFill>
                  <a:schemeClr val="tx1"/>
                </a:solidFill>
                <a:effectLst>
                  <a:glow rad="254000">
                    <a:schemeClr val="bg1"/>
                  </a:glow>
                </a:effectLst>
              </a:rPr>
              <a:t>-Based </a:t>
            </a:r>
            <a:r>
              <a:rPr lang="en-US" sz="4300" b="1" dirty="0">
                <a:solidFill>
                  <a:schemeClr val="tx1"/>
                </a:solidFill>
                <a:effectLst>
                  <a:glow rad="254000">
                    <a:schemeClr val="bg1"/>
                  </a:glow>
                </a:effectLst>
              </a:rPr>
              <a:t>Objective </a:t>
            </a:r>
            <a:r>
              <a:rPr lang="en-US" sz="4300" b="1" dirty="0" smtClean="0">
                <a:solidFill>
                  <a:schemeClr val="tx1"/>
                </a:solidFill>
                <a:effectLst>
                  <a:glow rad="254000">
                    <a:schemeClr val="bg1"/>
                  </a:glow>
                </a:effectLst>
              </a:rPr>
              <a:t>Overshooting </a:t>
            </a:r>
            <a:r>
              <a:rPr lang="en-US" sz="4300" b="1" dirty="0">
                <a:solidFill>
                  <a:schemeClr val="tx1"/>
                </a:solidFill>
                <a:effectLst>
                  <a:glow rad="254000">
                    <a:schemeClr val="bg1"/>
                  </a:glow>
                </a:effectLst>
              </a:rPr>
              <a:t>Top </a:t>
            </a:r>
            <a:r>
              <a:rPr lang="en-US" sz="4300" b="1" dirty="0" smtClean="0">
                <a:solidFill>
                  <a:schemeClr val="tx1"/>
                </a:solidFill>
                <a:effectLst>
                  <a:glow rad="254000">
                    <a:schemeClr val="bg1"/>
                  </a:glow>
                </a:effectLst>
              </a:rPr>
              <a:t>Detection </a:t>
            </a:r>
            <a:r>
              <a:rPr lang="en-US" sz="4300" b="1" dirty="0">
                <a:solidFill>
                  <a:schemeClr val="tx1"/>
                </a:solidFill>
                <a:effectLst>
                  <a:glow rad="254000">
                    <a:schemeClr val="bg1"/>
                  </a:glow>
                </a:effectLst>
              </a:rPr>
              <a:t>Algorithm</a:t>
            </a:r>
          </a:p>
        </p:txBody>
      </p:sp>
      <p:sp>
        <p:nvSpPr>
          <p:cNvPr id="13" name="Text Box 20"/>
          <p:cNvSpPr txBox="1">
            <a:spLocks noChangeArrowheads="1"/>
          </p:cNvSpPr>
          <p:nvPr/>
        </p:nvSpPr>
        <p:spPr bwMode="auto">
          <a:xfrm>
            <a:off x="22194197" y="12288658"/>
            <a:ext cx="10058400" cy="2514600"/>
          </a:xfrm>
          <a:prstGeom prst="rect">
            <a:avLst/>
          </a:prstGeom>
          <a:solidFill>
            <a:schemeClr val="bg1"/>
          </a:solidFill>
          <a:ln w="38100">
            <a:solidFill>
              <a:srgbClr val="000000"/>
            </a:solidFill>
            <a:miter lim="800000"/>
            <a:headEnd/>
            <a:tailEnd/>
          </a:ln>
          <a:extLst/>
        </p:spPr>
        <p:txBody>
          <a:bodyPr wrap="square" lIns="90000" tIns="46800" rIns="90000" bIns="4680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defRPr>
                <a:solidFill>
                  <a:schemeClr val="bg1"/>
                </a:solidFill>
                <a:latin typeface="Arial" charset="0"/>
                <a:ea typeface="MS Gothic" charset="0"/>
                <a:cs typeface="MS Gothic" charset="0"/>
              </a:defRPr>
            </a:lvl9pPr>
          </a:lstStyle>
          <a:p>
            <a:pPr algn="ctr" eaLnBrk="1">
              <a:lnSpc>
                <a:spcPct val="93000"/>
              </a:lnSpc>
              <a:buClr>
                <a:srgbClr val="000000"/>
              </a:buClr>
              <a:buSzPct val="100000"/>
              <a:buFont typeface="Times New Roman" charset="0"/>
              <a:buNone/>
            </a:pPr>
            <a:r>
              <a:rPr lang="en-US" sz="3400" dirty="0" smtClean="0">
                <a:solidFill>
                  <a:srgbClr val="000000"/>
                </a:solidFill>
              </a:rPr>
              <a:t>Overshooting tops are identified as either:</a:t>
            </a:r>
          </a:p>
          <a:p>
            <a:pPr marL="742950" indent="-742950" algn="ctr" eaLnBrk="1">
              <a:lnSpc>
                <a:spcPct val="93000"/>
              </a:lnSpc>
              <a:buClr>
                <a:srgbClr val="000000"/>
              </a:buClr>
              <a:buSzPct val="100000"/>
              <a:buFont typeface="+mj-lt"/>
              <a:buAutoNum type="arabicPeriod"/>
            </a:pPr>
            <a:r>
              <a:rPr lang="en-US" sz="3400" dirty="0" smtClean="0">
                <a:solidFill>
                  <a:srgbClr val="000000"/>
                </a:solidFill>
              </a:rPr>
              <a:t>Having a BT </a:t>
            </a:r>
            <a:r>
              <a:rPr lang="en-US" sz="3400" dirty="0" smtClean="0">
                <a:solidFill>
                  <a:srgbClr val="000000"/>
                </a:solidFill>
              </a:rPr>
              <a:t>colder </a:t>
            </a:r>
            <a:r>
              <a:rPr lang="en-US" sz="3400" dirty="0" smtClean="0">
                <a:solidFill>
                  <a:srgbClr val="000000"/>
                </a:solidFill>
              </a:rPr>
              <a:t>than the tropopause </a:t>
            </a:r>
            <a:r>
              <a:rPr lang="en-US" sz="3400" dirty="0" smtClean="0">
                <a:solidFill>
                  <a:srgbClr val="000000"/>
                </a:solidFill>
              </a:rPr>
              <a:t>temp. and 6.5 </a:t>
            </a:r>
            <a:r>
              <a:rPr lang="en-US" sz="3400" dirty="0" smtClean="0">
                <a:solidFill>
                  <a:srgbClr val="000000"/>
                </a:solidFill>
              </a:rPr>
              <a:t>K colder than the surrounding anvil </a:t>
            </a:r>
            <a:r>
              <a:rPr lang="en-US" sz="3400" dirty="0" smtClean="0">
                <a:solidFill>
                  <a:srgbClr val="000000"/>
                </a:solidFill>
              </a:rPr>
              <a:t>BT</a:t>
            </a:r>
            <a:endParaRPr lang="en-US" sz="3400" dirty="0" smtClean="0">
              <a:solidFill>
                <a:srgbClr val="000000"/>
              </a:solidFill>
            </a:endParaRPr>
          </a:p>
          <a:p>
            <a:pPr marL="742950" indent="-742950" algn="ctr" eaLnBrk="1">
              <a:lnSpc>
                <a:spcPct val="93000"/>
              </a:lnSpc>
              <a:buClr>
                <a:srgbClr val="000000"/>
              </a:buClr>
              <a:buSzPct val="100000"/>
              <a:buFont typeface="+mj-lt"/>
              <a:buAutoNum type="arabicPeriod"/>
            </a:pPr>
            <a:r>
              <a:rPr lang="en-US" sz="3400" dirty="0">
                <a:solidFill>
                  <a:srgbClr val="000000"/>
                </a:solidFill>
              </a:rPr>
              <a:t>Having a BT 9 </a:t>
            </a:r>
            <a:r>
              <a:rPr lang="en-US" sz="3400" dirty="0" smtClean="0">
                <a:solidFill>
                  <a:srgbClr val="000000"/>
                </a:solidFill>
              </a:rPr>
              <a:t>K colder than the surrounding </a:t>
            </a:r>
            <a:r>
              <a:rPr lang="en-US" sz="3400" dirty="0" smtClean="0">
                <a:solidFill>
                  <a:srgbClr val="000000"/>
                </a:solidFill>
              </a:rPr>
              <a:t>anvil </a:t>
            </a:r>
            <a:r>
              <a:rPr lang="en-US" sz="3400" dirty="0" smtClean="0">
                <a:solidFill>
                  <a:srgbClr val="000000"/>
                </a:solidFill>
              </a:rPr>
              <a:t>BT. </a:t>
            </a:r>
            <a:r>
              <a:rPr lang="en-US" sz="3400" dirty="0" smtClean="0">
                <a:solidFill>
                  <a:srgbClr val="000000"/>
                </a:solidFill>
              </a:rPr>
              <a:t>(9 anvil pixels required)</a:t>
            </a:r>
            <a:endParaRPr lang="en-US" sz="3400" dirty="0">
              <a:solidFill>
                <a:srgbClr val="000000"/>
              </a:solidFill>
            </a:endParaRPr>
          </a:p>
        </p:txBody>
      </p:sp>
      <p:pic>
        <p:nvPicPr>
          <p:cNvPr id="16" name="Picture 9" descr="OT algorithm explanation relative minima.png"/>
          <p:cNvPicPr>
            <a:picLocks noChangeAspect="1"/>
          </p:cNvPicPr>
          <p:nvPr/>
        </p:nvPicPr>
        <p:blipFill rotWithShape="1">
          <a:blip r:embed="rId6">
            <a:extLst>
              <a:ext uri="{28A0092B-C50C-407E-A947-70E740481C1C}">
                <a14:useLocalDpi xmlns:a14="http://schemas.microsoft.com/office/drawing/2010/main" val="0"/>
              </a:ext>
            </a:extLst>
          </a:blip>
          <a:srcRect b="2742"/>
          <a:stretch/>
        </p:blipFill>
        <p:spPr bwMode="auto">
          <a:xfrm>
            <a:off x="2642834" y="7305414"/>
            <a:ext cx="6100569"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a:off x="8945537" y="9671984"/>
            <a:ext cx="4224305" cy="0"/>
          </a:xfrm>
          <a:prstGeom prst="straightConnector1">
            <a:avLst/>
          </a:prstGeom>
          <a:ln w="6985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9731535" y="9655054"/>
            <a:ext cx="4224305" cy="0"/>
          </a:xfrm>
          <a:prstGeom prst="straightConnector1">
            <a:avLst/>
          </a:prstGeom>
          <a:ln w="6985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9" name="Text Box 15"/>
          <p:cNvSpPr txBox="1">
            <a:spLocks noChangeArrowheads="1"/>
          </p:cNvSpPr>
          <p:nvPr/>
        </p:nvSpPr>
        <p:spPr bwMode="auto">
          <a:xfrm>
            <a:off x="500748" y="15049802"/>
            <a:ext cx="22930023" cy="73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9pPr>
          </a:lstStyle>
          <a:p>
            <a:pPr eaLnBrk="1">
              <a:lnSpc>
                <a:spcPct val="93000"/>
              </a:lnSpc>
              <a:spcBef>
                <a:spcPts val="2250"/>
              </a:spcBef>
              <a:buClr>
                <a:srgbClr val="000000"/>
              </a:buClr>
              <a:buSzPct val="100000"/>
              <a:buFont typeface="Times New Roman" charset="0"/>
              <a:buNone/>
            </a:pPr>
            <a:r>
              <a:rPr lang="en-US" sz="4300" b="1" dirty="0" smtClean="0">
                <a:solidFill>
                  <a:schemeClr val="tx1"/>
                </a:solidFill>
                <a:effectLst>
                  <a:glow rad="254000">
                    <a:schemeClr val="bg1"/>
                  </a:glow>
                </a:effectLst>
              </a:rPr>
              <a:t>   Calculating the Height of Overshooting Tops</a:t>
            </a:r>
            <a:endParaRPr lang="en-US" sz="4300" b="1" dirty="0">
              <a:solidFill>
                <a:schemeClr val="tx1"/>
              </a:solidFill>
              <a:effectLst>
                <a:glow rad="254000">
                  <a:schemeClr val="bg1"/>
                </a:glow>
              </a:effectLst>
            </a:endParaRPr>
          </a:p>
        </p:txBody>
      </p:sp>
      <p:sp>
        <p:nvSpPr>
          <p:cNvPr id="30" name="Rectangle 29"/>
          <p:cNvSpPr/>
          <p:nvPr/>
        </p:nvSpPr>
        <p:spPr bwMode="auto">
          <a:xfrm>
            <a:off x="401891" y="14935200"/>
            <a:ext cx="32164985" cy="16190414"/>
          </a:xfrm>
          <a:prstGeom prst="rect">
            <a:avLst/>
          </a:prstGeom>
          <a:noFill/>
          <a:ln w="698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pitchFamily="34" charset="0"/>
              <a:ea typeface="MS Gothic" pitchFamily="49" charset="-128"/>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2038" y="24319189"/>
            <a:ext cx="12460202" cy="5767438"/>
          </a:xfrm>
          <a:prstGeom prst="rect">
            <a:avLst/>
          </a:prstGeom>
        </p:spPr>
      </p:pic>
      <p:pic>
        <p:nvPicPr>
          <p:cNvPr id="5" name="Picture 4" descr="Overshoot Height Calculation.pdf"/>
          <p:cNvPicPr>
            <a:picLocks/>
          </p:cNvPicPr>
          <p:nvPr/>
        </p:nvPicPr>
        <p:blipFill rotWithShape="1">
          <a:blip r:embed="rId8">
            <a:extLst>
              <a:ext uri="{28A0092B-C50C-407E-A947-70E740481C1C}">
                <a14:useLocalDpi xmlns:a14="http://schemas.microsoft.com/office/drawing/2010/main" val="0"/>
              </a:ext>
            </a:extLst>
          </a:blip>
          <a:srcRect l="16081" t="8585" r="15253" b="85733"/>
          <a:stretch/>
        </p:blipFill>
        <p:spPr>
          <a:xfrm>
            <a:off x="640812" y="16755553"/>
            <a:ext cx="13659388" cy="1600200"/>
          </a:xfrm>
          <a:prstGeom prst="rect">
            <a:avLst/>
          </a:prstGeom>
          <a:solidFill>
            <a:schemeClr val="bg1"/>
          </a:solidFill>
          <a:ln>
            <a:solidFill>
              <a:schemeClr val="tx1"/>
            </a:solidFill>
          </a:ln>
        </p:spPr>
      </p:pic>
      <p:sp>
        <p:nvSpPr>
          <p:cNvPr id="19" name="Text Box 11"/>
          <p:cNvSpPr txBox="1">
            <a:spLocks noChangeArrowheads="1"/>
          </p:cNvSpPr>
          <p:nvPr/>
        </p:nvSpPr>
        <p:spPr bwMode="auto">
          <a:xfrm>
            <a:off x="558800" y="18318425"/>
            <a:ext cx="13766800" cy="6276823"/>
          </a:xfrm>
          <a:prstGeom prst="rect">
            <a:avLst/>
          </a:prstGeom>
          <a:noFill/>
          <a:ln w="38100">
            <a:noFill/>
            <a:miter lim="800000"/>
            <a:headEnd/>
            <a:tailEnd/>
          </a:ln>
          <a:extLst/>
        </p:spPr>
        <p:txBody>
          <a:bodyPr wrap="square" lIns="90000" tIns="46800" rIns="90000" bIns="46800" anchor="t" anchorCtr="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9pPr>
          </a:lstStyle>
          <a:p>
            <a:pPr marL="355600" indent="-355600" eaLnBrk="1">
              <a:lnSpc>
                <a:spcPct val="93000"/>
              </a:lnSpc>
              <a:buClr>
                <a:srgbClr val="000000"/>
              </a:buClr>
              <a:buSzPct val="100000"/>
              <a:buFont typeface="Arial"/>
              <a:buChar char="•"/>
              <a:tabLst>
                <a:tab pos="863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3600" i="1" dirty="0" smtClean="0">
                <a:solidFill>
                  <a:srgbClr val="000000"/>
                </a:solidFill>
              </a:rPr>
              <a:t>Overshoot Anvil Height:</a:t>
            </a:r>
            <a:r>
              <a:rPr lang="en-US" sz="3600" dirty="0" smtClean="0">
                <a:solidFill>
                  <a:srgbClr val="000000"/>
                </a:solidFill>
              </a:rPr>
              <a:t> the height of the anvil BT in a NWP model profile of temperature and height</a:t>
            </a:r>
          </a:p>
          <a:p>
            <a:pPr marL="355600" indent="-355600" eaLnBrk="1">
              <a:lnSpc>
                <a:spcPct val="93000"/>
              </a:lnSpc>
              <a:spcBef>
                <a:spcPts val="2000"/>
              </a:spcBef>
              <a:buClr>
                <a:srgbClr val="000000"/>
              </a:buClr>
              <a:buSzPct val="100000"/>
              <a:buFont typeface="Arial"/>
              <a:buChar char="•"/>
            </a:pPr>
            <a:r>
              <a:rPr lang="en-US" sz="3600" i="1" dirty="0" smtClean="0">
                <a:solidFill>
                  <a:srgbClr val="000000"/>
                </a:solidFill>
              </a:rPr>
              <a:t>Overshoot BTD</a:t>
            </a:r>
            <a:r>
              <a:rPr lang="en-US" sz="3600" dirty="0" smtClean="0">
                <a:solidFill>
                  <a:srgbClr val="000000"/>
                </a:solidFill>
              </a:rPr>
              <a:t>: Overshoot BT – Anvil BT</a:t>
            </a:r>
          </a:p>
          <a:p>
            <a:pPr marL="355600" indent="-355600" eaLnBrk="1">
              <a:lnSpc>
                <a:spcPct val="93000"/>
              </a:lnSpc>
              <a:spcBef>
                <a:spcPts val="2000"/>
              </a:spcBef>
              <a:buClr>
                <a:srgbClr val="000000"/>
              </a:buClr>
              <a:buSzPct val="100000"/>
              <a:buFont typeface="Arial"/>
              <a:buChar char="•"/>
            </a:pPr>
            <a:endParaRPr lang="en-US" sz="2000" dirty="0" smtClean="0">
              <a:solidFill>
                <a:srgbClr val="000000"/>
              </a:solidFill>
            </a:endParaRPr>
          </a:p>
          <a:p>
            <a:pPr marL="355600" indent="-355600" eaLnBrk="1">
              <a:lnSpc>
                <a:spcPct val="93000"/>
              </a:lnSpc>
              <a:spcBef>
                <a:spcPts val="2000"/>
              </a:spcBef>
              <a:buClr>
                <a:srgbClr val="000000"/>
              </a:buClr>
              <a:buSzPct val="100000"/>
              <a:buFont typeface="Arial"/>
              <a:buChar char="•"/>
            </a:pPr>
            <a:r>
              <a:rPr lang="en-US" sz="3600" i="1" dirty="0" smtClean="0">
                <a:solidFill>
                  <a:srgbClr val="000000"/>
                </a:solidFill>
              </a:rPr>
              <a:t>Lapse rate</a:t>
            </a:r>
            <a:r>
              <a:rPr lang="en-US" sz="3600" dirty="0" smtClean="0">
                <a:solidFill>
                  <a:srgbClr val="000000"/>
                </a:solidFill>
              </a:rPr>
              <a:t>: </a:t>
            </a:r>
            <a:r>
              <a:rPr lang="en-US" sz="3600" dirty="0" smtClean="0">
                <a:solidFill>
                  <a:srgbClr val="000000"/>
                </a:solidFill>
              </a:rPr>
              <a:t>median </a:t>
            </a:r>
            <a:r>
              <a:rPr lang="en-US" sz="3600" dirty="0" smtClean="0">
                <a:solidFill>
                  <a:srgbClr val="000000"/>
                </a:solidFill>
              </a:rPr>
              <a:t>of </a:t>
            </a:r>
            <a:r>
              <a:rPr lang="en-US" sz="3600" dirty="0" smtClean="0">
                <a:solidFill>
                  <a:srgbClr val="000000"/>
                </a:solidFill>
              </a:rPr>
              <a:t>107 </a:t>
            </a:r>
            <a:r>
              <a:rPr lang="en-US" sz="3600" dirty="0" smtClean="0">
                <a:solidFill>
                  <a:srgbClr val="000000"/>
                </a:solidFill>
              </a:rPr>
              <a:t>MODIS overshoot lapse rates. </a:t>
            </a:r>
          </a:p>
          <a:p>
            <a:pPr marL="742950" indent="-742950" eaLnBrk="1">
              <a:lnSpc>
                <a:spcPct val="93000"/>
              </a:lnSpc>
              <a:spcBef>
                <a:spcPts val="2000"/>
              </a:spcBef>
              <a:buClr>
                <a:srgbClr val="000000"/>
              </a:buClr>
              <a:buSzPct val="100000"/>
              <a:buFont typeface="+mj-lt"/>
              <a:buAutoNum type="arabicPeriod"/>
            </a:pPr>
            <a:endParaRPr lang="en-US" sz="3600" dirty="0" smtClean="0">
              <a:solidFill>
                <a:srgbClr val="000000"/>
              </a:solidFill>
            </a:endParaRPr>
          </a:p>
          <a:p>
            <a:pPr marL="742950" indent="-742950" eaLnBrk="1">
              <a:lnSpc>
                <a:spcPct val="93000"/>
              </a:lnSpc>
              <a:spcBef>
                <a:spcPts val="2000"/>
              </a:spcBef>
              <a:buClr>
                <a:srgbClr val="000000"/>
              </a:buClr>
              <a:buSzPct val="100000"/>
              <a:buFont typeface="+mj-lt"/>
              <a:buAutoNum type="arabicPeriod"/>
            </a:pPr>
            <a:endParaRPr lang="en-US" sz="3600" dirty="0">
              <a:solidFill>
                <a:srgbClr val="000000"/>
              </a:solidFill>
            </a:endParaRPr>
          </a:p>
          <a:p>
            <a:pPr marL="279400" indent="-279400" eaLnBrk="1">
              <a:lnSpc>
                <a:spcPct val="93000"/>
              </a:lnSpc>
              <a:spcBef>
                <a:spcPts val="2000"/>
              </a:spcBef>
              <a:buClr>
                <a:srgbClr val="000000"/>
              </a:buClr>
              <a:buSzPct val="100000"/>
            </a:pPr>
            <a:r>
              <a:rPr lang="en-US" sz="3600" dirty="0" smtClean="0">
                <a:solidFill>
                  <a:srgbClr val="000000"/>
                </a:solidFill>
              </a:rPr>
              <a:t>	</a:t>
            </a:r>
            <a:r>
              <a:rPr lang="en-US" sz="3600" i="1" dirty="0" smtClean="0">
                <a:solidFill>
                  <a:srgbClr val="000000"/>
                </a:solidFill>
              </a:rPr>
              <a:t>CloudSat height</a:t>
            </a:r>
            <a:r>
              <a:rPr lang="en-US" sz="3600" dirty="0" smtClean="0">
                <a:solidFill>
                  <a:srgbClr val="000000"/>
                </a:solidFill>
              </a:rPr>
              <a:t>: highest-in-atmosphere CloudSat Cloud Profiling Radar (CPR) Reflectivity ≥ -25 </a:t>
            </a:r>
            <a:r>
              <a:rPr lang="en-US" sz="3600" dirty="0" err="1" smtClean="0">
                <a:solidFill>
                  <a:srgbClr val="000000"/>
                </a:solidFill>
              </a:rPr>
              <a:t>dBZ</a:t>
            </a:r>
            <a:r>
              <a:rPr lang="en-US" sz="3600" dirty="0" smtClean="0">
                <a:solidFill>
                  <a:srgbClr val="000000"/>
                </a:solidFill>
              </a:rPr>
              <a:t> </a:t>
            </a:r>
            <a:r>
              <a:rPr lang="en-US" sz="3600" dirty="0" smtClean="0">
                <a:solidFill>
                  <a:srgbClr val="000000"/>
                </a:solidFill>
              </a:rPr>
              <a:t>for the overshoot.</a:t>
            </a:r>
          </a:p>
        </p:txBody>
      </p:sp>
      <p:pic>
        <p:nvPicPr>
          <p:cNvPr id="14" name="Picture 13" descr="Overshoot Height Calculation.pdf"/>
          <p:cNvPicPr>
            <a:picLocks/>
          </p:cNvPicPr>
          <p:nvPr/>
        </p:nvPicPr>
        <p:blipFill rotWithShape="1">
          <a:blip r:embed="rId9">
            <a:extLst>
              <a:ext uri="{28A0092B-C50C-407E-A947-70E740481C1C}">
                <a14:useLocalDpi xmlns:a14="http://schemas.microsoft.com/office/drawing/2010/main" val="0"/>
              </a:ext>
            </a:extLst>
          </a:blip>
          <a:srcRect l="18301" t="14647" r="17320" b="79293"/>
          <a:stretch/>
        </p:blipFill>
        <p:spPr>
          <a:xfrm>
            <a:off x="615412" y="21458432"/>
            <a:ext cx="13659387" cy="1847088"/>
          </a:xfrm>
          <a:prstGeom prst="rect">
            <a:avLst/>
          </a:prstGeom>
        </p:spPr>
      </p:pic>
      <p:cxnSp>
        <p:nvCxnSpPr>
          <p:cNvPr id="20" name="Straight Connector 19"/>
          <p:cNvCxnSpPr/>
          <p:nvPr/>
        </p:nvCxnSpPr>
        <p:spPr>
          <a:xfrm flipH="1">
            <a:off x="14471074" y="16597588"/>
            <a:ext cx="57726" cy="14528026"/>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1" name="Text Box 11"/>
          <p:cNvSpPr txBox="1">
            <a:spLocks noChangeArrowheads="1"/>
          </p:cNvSpPr>
          <p:nvPr/>
        </p:nvSpPr>
        <p:spPr bwMode="auto">
          <a:xfrm>
            <a:off x="14701978" y="16680200"/>
            <a:ext cx="6977194" cy="4863923"/>
          </a:xfrm>
          <a:prstGeom prst="rect">
            <a:avLst/>
          </a:prstGeom>
          <a:noFill/>
          <a:ln w="38100">
            <a:noFill/>
            <a:miter lim="800000"/>
            <a:headEnd/>
            <a:tailEnd/>
          </a:ln>
          <a:extLst/>
        </p:spPr>
        <p:txBody>
          <a:bodyPr wrap="square" lIns="90000" tIns="46800" rIns="90000" bIns="46800" anchor="t" anchorCtr="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9pPr>
          </a:lstStyle>
          <a:p>
            <a:pPr eaLnBrk="1">
              <a:lnSpc>
                <a:spcPct val="93000"/>
              </a:lnSpc>
              <a:spcBef>
                <a:spcPts val="2000"/>
              </a:spcBef>
              <a:buClr>
                <a:srgbClr val="000000"/>
              </a:buClr>
              <a:buSzPct val="100000"/>
            </a:pPr>
            <a:r>
              <a:rPr lang="en-US" sz="3600" b="1" dirty="0" smtClean="0">
                <a:solidFill>
                  <a:srgbClr val="000000"/>
                </a:solidFill>
              </a:rPr>
              <a:t>MODIS Overshoot Height Error</a:t>
            </a:r>
          </a:p>
          <a:p>
            <a:pPr eaLnBrk="1">
              <a:lnSpc>
                <a:spcPct val="93000"/>
              </a:lnSpc>
              <a:spcBef>
                <a:spcPts val="1400"/>
              </a:spcBef>
              <a:buClr>
                <a:srgbClr val="000000"/>
              </a:buClr>
              <a:buSzPct val="100000"/>
            </a:pPr>
            <a:r>
              <a:rPr lang="en-US" sz="3600" dirty="0" smtClean="0">
                <a:solidFill>
                  <a:srgbClr val="000000"/>
                </a:solidFill>
              </a:rPr>
              <a:t>Monte Carlo approach:</a:t>
            </a:r>
          </a:p>
          <a:p>
            <a:pPr marL="742950" indent="-742950" eaLnBrk="1">
              <a:lnSpc>
                <a:spcPct val="93000"/>
              </a:lnSpc>
              <a:spcBef>
                <a:spcPts val="1200"/>
              </a:spcBef>
              <a:buClr>
                <a:srgbClr val="000000"/>
              </a:buClr>
              <a:buSzPct val="100000"/>
              <a:buFont typeface="+mj-lt"/>
              <a:buAutoNum type="arabicPeriod"/>
            </a:pPr>
            <a:r>
              <a:rPr lang="en-US" sz="3600" dirty="0" smtClean="0">
                <a:solidFill>
                  <a:srgbClr val="000000"/>
                </a:solidFill>
              </a:rPr>
              <a:t>Divided into 2 groups</a:t>
            </a:r>
          </a:p>
          <a:p>
            <a:pPr marL="742950" indent="-742950" eaLnBrk="1">
              <a:lnSpc>
                <a:spcPct val="93000"/>
              </a:lnSpc>
              <a:spcBef>
                <a:spcPts val="1200"/>
              </a:spcBef>
              <a:buClr>
                <a:srgbClr val="000000"/>
              </a:buClr>
              <a:buSzPct val="100000"/>
              <a:buFont typeface="+mj-lt"/>
              <a:buAutoNum type="arabicPeriod"/>
            </a:pPr>
            <a:r>
              <a:rPr lang="en-US" sz="3600" dirty="0" smtClean="0">
                <a:solidFill>
                  <a:srgbClr val="000000"/>
                </a:solidFill>
              </a:rPr>
              <a:t>Calculate </a:t>
            </a:r>
            <a:r>
              <a:rPr lang="en-US" sz="3600" dirty="0" smtClean="0">
                <a:solidFill>
                  <a:srgbClr val="000000"/>
                </a:solidFill>
              </a:rPr>
              <a:t>the lapse </a:t>
            </a:r>
            <a:r>
              <a:rPr lang="en-US" sz="3600" dirty="0" smtClean="0">
                <a:solidFill>
                  <a:srgbClr val="000000"/>
                </a:solidFill>
              </a:rPr>
              <a:t>rate for first group, use to calculate </a:t>
            </a:r>
            <a:r>
              <a:rPr lang="en-US" sz="3600" dirty="0" smtClean="0">
                <a:solidFill>
                  <a:srgbClr val="000000"/>
                </a:solidFill>
              </a:rPr>
              <a:t>the overshoot </a:t>
            </a:r>
            <a:r>
              <a:rPr lang="en-US" sz="3600" dirty="0" smtClean="0">
                <a:solidFill>
                  <a:srgbClr val="000000"/>
                </a:solidFill>
              </a:rPr>
              <a:t>height for second group.</a:t>
            </a:r>
          </a:p>
          <a:p>
            <a:pPr marL="742950" indent="-742950" eaLnBrk="1">
              <a:lnSpc>
                <a:spcPct val="93000"/>
              </a:lnSpc>
              <a:spcBef>
                <a:spcPts val="1200"/>
              </a:spcBef>
              <a:buClr>
                <a:srgbClr val="000000"/>
              </a:buClr>
              <a:buSzPct val="100000"/>
              <a:buFont typeface="+mj-lt"/>
              <a:buAutoNum type="arabicPeriod"/>
            </a:pPr>
            <a:r>
              <a:rPr lang="en-US" sz="3600" dirty="0" smtClean="0">
                <a:solidFill>
                  <a:srgbClr val="000000"/>
                </a:solidFill>
              </a:rPr>
              <a:t>Repeat 50 times</a:t>
            </a:r>
            <a:endParaRPr lang="en-US" sz="3600" dirty="0">
              <a:solidFill>
                <a:srgbClr val="000000"/>
              </a:solidFill>
            </a:endParaRPr>
          </a:p>
        </p:txBody>
      </p:sp>
      <p:sp>
        <p:nvSpPr>
          <p:cNvPr id="32" name="Text Box 11"/>
          <p:cNvSpPr txBox="1">
            <a:spLocks noChangeArrowheads="1"/>
          </p:cNvSpPr>
          <p:nvPr/>
        </p:nvSpPr>
        <p:spPr bwMode="auto">
          <a:xfrm>
            <a:off x="14528800" y="21689312"/>
            <a:ext cx="18038076" cy="1214667"/>
          </a:xfrm>
          <a:prstGeom prst="rect">
            <a:avLst/>
          </a:prstGeom>
          <a:noFill/>
          <a:ln w="38100">
            <a:noFill/>
            <a:miter lim="800000"/>
            <a:headEnd/>
            <a:tailEnd/>
          </a:ln>
          <a:extLst/>
        </p:spPr>
        <p:txBody>
          <a:bodyPr wrap="square" lIns="90000" tIns="46800" rIns="90000" bIns="46800" anchor="t" anchorCtr="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9pPr>
          </a:lstStyle>
          <a:p>
            <a:pPr algn="ctr" eaLnBrk="1">
              <a:lnSpc>
                <a:spcPct val="93000"/>
              </a:lnSpc>
              <a:spcBef>
                <a:spcPts val="2000"/>
              </a:spcBef>
              <a:buClr>
                <a:srgbClr val="000000"/>
              </a:buClr>
              <a:buSzPct val="100000"/>
            </a:pPr>
            <a:r>
              <a:rPr lang="en-US" sz="3800" dirty="0" smtClean="0">
                <a:solidFill>
                  <a:srgbClr val="FF0000"/>
                </a:solidFill>
              </a:rPr>
              <a:t>Nearly 50% (75%) of </a:t>
            </a:r>
            <a:r>
              <a:rPr lang="en-US" sz="3800" dirty="0" smtClean="0">
                <a:solidFill>
                  <a:srgbClr val="FF0000"/>
                </a:solidFill>
              </a:rPr>
              <a:t>MODIS calculated </a:t>
            </a:r>
            <a:r>
              <a:rPr lang="en-US" sz="3800" dirty="0" smtClean="0">
                <a:solidFill>
                  <a:srgbClr val="FF0000"/>
                </a:solidFill>
              </a:rPr>
              <a:t>overshoot height are within 300m (500m) </a:t>
            </a:r>
          </a:p>
          <a:p>
            <a:pPr algn="ctr" eaLnBrk="1">
              <a:lnSpc>
                <a:spcPct val="93000"/>
              </a:lnSpc>
              <a:buClr>
                <a:srgbClr val="000000"/>
              </a:buClr>
              <a:buSzPct val="100000"/>
            </a:pPr>
            <a:r>
              <a:rPr lang="en-US" sz="3800" dirty="0" smtClean="0">
                <a:solidFill>
                  <a:srgbClr val="FF0000"/>
                </a:solidFill>
              </a:rPr>
              <a:t>of the CloudSat height.</a:t>
            </a:r>
            <a:endParaRPr lang="en-US" sz="3800" dirty="0">
              <a:solidFill>
                <a:srgbClr val="FF0000"/>
              </a:solidFill>
            </a:endParaRPr>
          </a:p>
        </p:txBody>
      </p:sp>
      <p:sp>
        <p:nvSpPr>
          <p:cNvPr id="33" name="Text Box 11"/>
          <p:cNvSpPr txBox="1">
            <a:spLocks noChangeArrowheads="1"/>
          </p:cNvSpPr>
          <p:nvPr/>
        </p:nvSpPr>
        <p:spPr bwMode="auto">
          <a:xfrm>
            <a:off x="14688894" y="22799188"/>
            <a:ext cx="9237906" cy="7674897"/>
          </a:xfrm>
          <a:prstGeom prst="rect">
            <a:avLst/>
          </a:prstGeom>
          <a:noFill/>
          <a:ln w="38100">
            <a:noFill/>
            <a:miter lim="800000"/>
            <a:headEnd/>
            <a:tailEnd/>
          </a:ln>
          <a:extLst/>
        </p:spPr>
        <p:txBody>
          <a:bodyPr wrap="square" lIns="90000" tIns="46800" rIns="90000" bIns="46800" anchor="t" anchorCtr="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9pPr>
          </a:lstStyle>
          <a:p>
            <a:pPr eaLnBrk="1">
              <a:lnSpc>
                <a:spcPct val="93000"/>
              </a:lnSpc>
              <a:spcBef>
                <a:spcPts val="2000"/>
              </a:spcBef>
              <a:buClr>
                <a:srgbClr val="000000"/>
              </a:buClr>
              <a:buSzPct val="100000"/>
            </a:pPr>
            <a:r>
              <a:rPr lang="en-US" sz="3600" b="1" dirty="0" smtClean="0">
                <a:solidFill>
                  <a:srgbClr val="000000"/>
                </a:solidFill>
              </a:rPr>
              <a:t>Geostationary Overshoot Height Error</a:t>
            </a:r>
          </a:p>
          <a:p>
            <a:pPr eaLnBrk="1">
              <a:lnSpc>
                <a:spcPct val="93000"/>
              </a:lnSpc>
              <a:spcBef>
                <a:spcPts val="1400"/>
              </a:spcBef>
              <a:buClr>
                <a:srgbClr val="000000"/>
              </a:buClr>
              <a:buSzPct val="100000"/>
            </a:pPr>
            <a:r>
              <a:rPr lang="en-US" sz="3600" dirty="0" smtClean="0">
                <a:solidFill>
                  <a:srgbClr val="000000"/>
                </a:solidFill>
              </a:rPr>
              <a:t>Approach:</a:t>
            </a:r>
            <a:endParaRPr lang="en-US" sz="3600" dirty="0">
              <a:solidFill>
                <a:srgbClr val="000000"/>
              </a:solidFill>
            </a:endParaRPr>
          </a:p>
          <a:p>
            <a:pPr marL="742950" indent="-742950" eaLnBrk="1">
              <a:lnSpc>
                <a:spcPct val="93000"/>
              </a:lnSpc>
              <a:spcBef>
                <a:spcPts val="1200"/>
              </a:spcBef>
              <a:buClr>
                <a:srgbClr val="000000"/>
              </a:buClr>
              <a:buSzPct val="100000"/>
              <a:buFont typeface="+mj-lt"/>
              <a:buAutoNum type="arabicPeriod"/>
            </a:pPr>
            <a:r>
              <a:rPr lang="en-US" sz="3600" dirty="0" smtClean="0">
                <a:solidFill>
                  <a:srgbClr val="000000"/>
                </a:solidFill>
              </a:rPr>
              <a:t>Convert geostationary overshoot and anvil BT to be more “MODIS-like”.</a:t>
            </a:r>
          </a:p>
          <a:p>
            <a:pPr marL="1270000" lvl="1" indent="-533400" eaLnBrk="1">
              <a:lnSpc>
                <a:spcPct val="93000"/>
              </a:lnSpc>
              <a:spcBef>
                <a:spcPts val="1200"/>
              </a:spcBef>
              <a:buClr>
                <a:srgbClr val="000000"/>
              </a:buClr>
              <a:buSzPct val="100000"/>
              <a:buFont typeface="Arial"/>
              <a:buChar char="•"/>
              <a:tabLst>
                <a:tab pos="0" algn="l"/>
                <a:tab pos="457200" algn="l"/>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pPr>
            <a:r>
              <a:rPr lang="en-US" sz="3600" dirty="0" smtClean="0">
                <a:solidFill>
                  <a:srgbClr val="000000"/>
                </a:solidFill>
              </a:rPr>
              <a:t>Linear regression equations based on 514 (351) collocated Meteosat (GOES) and MODIS overshoots. </a:t>
            </a:r>
          </a:p>
          <a:p>
            <a:pPr marL="742950" indent="-742950" eaLnBrk="1">
              <a:lnSpc>
                <a:spcPct val="93000"/>
              </a:lnSpc>
              <a:spcBef>
                <a:spcPts val="1200"/>
              </a:spcBef>
              <a:buClr>
                <a:srgbClr val="000000"/>
              </a:buClr>
              <a:buSzPct val="100000"/>
              <a:buFont typeface="+mj-lt"/>
              <a:buAutoNum type="arabicPeriod"/>
            </a:pPr>
            <a:r>
              <a:rPr lang="en-US" sz="3600" dirty="0" smtClean="0">
                <a:solidFill>
                  <a:srgbClr val="000000"/>
                </a:solidFill>
              </a:rPr>
              <a:t>Find height of new anvil BT using NWP.</a:t>
            </a:r>
          </a:p>
          <a:p>
            <a:pPr marL="742950" indent="-742950" eaLnBrk="1">
              <a:lnSpc>
                <a:spcPct val="93000"/>
              </a:lnSpc>
              <a:spcBef>
                <a:spcPts val="1200"/>
              </a:spcBef>
              <a:buClr>
                <a:srgbClr val="000000"/>
              </a:buClr>
              <a:buSzPct val="100000"/>
              <a:buFont typeface="+mj-lt"/>
              <a:buAutoNum type="arabicPeriod"/>
            </a:pPr>
            <a:r>
              <a:rPr lang="en-US" sz="3600" dirty="0" smtClean="0">
                <a:solidFill>
                  <a:srgbClr val="000000"/>
                </a:solidFill>
              </a:rPr>
              <a:t>Calculate overshoot height </a:t>
            </a:r>
            <a:r>
              <a:rPr lang="en-US" sz="3600" dirty="0" smtClean="0">
                <a:solidFill>
                  <a:srgbClr val="000000"/>
                </a:solidFill>
              </a:rPr>
              <a:t>using median </a:t>
            </a:r>
            <a:r>
              <a:rPr lang="en-US" sz="3600" dirty="0" smtClean="0">
                <a:solidFill>
                  <a:srgbClr val="000000"/>
                </a:solidFill>
              </a:rPr>
              <a:t>MODIS lapse rate.</a:t>
            </a:r>
          </a:p>
          <a:p>
            <a:pPr marL="742950" indent="-742950" eaLnBrk="1">
              <a:lnSpc>
                <a:spcPct val="93000"/>
              </a:lnSpc>
              <a:spcBef>
                <a:spcPts val="1400"/>
              </a:spcBef>
              <a:buClr>
                <a:srgbClr val="000000"/>
              </a:buClr>
              <a:buSzPct val="100000"/>
              <a:buFont typeface="+mj-lt"/>
              <a:buAutoNum type="arabicPeriod"/>
            </a:pPr>
            <a:endParaRPr lang="en-US" sz="3800" dirty="0">
              <a:solidFill>
                <a:srgbClr val="000000"/>
              </a:solidFill>
            </a:endParaRPr>
          </a:p>
          <a:p>
            <a:pPr eaLnBrk="1">
              <a:lnSpc>
                <a:spcPct val="93000"/>
              </a:lnSpc>
              <a:spcBef>
                <a:spcPts val="2000"/>
              </a:spcBef>
              <a:buClr>
                <a:srgbClr val="000000"/>
              </a:buClr>
              <a:buSzPct val="100000"/>
            </a:pPr>
            <a:endParaRPr lang="en-US" sz="3800" b="1" dirty="0" smtClean="0">
              <a:solidFill>
                <a:srgbClr val="000000"/>
              </a:solidFill>
            </a:endParaRPr>
          </a:p>
        </p:txBody>
      </p:sp>
      <p:sp>
        <p:nvSpPr>
          <p:cNvPr id="37" name="Rectangle 36"/>
          <p:cNvSpPr/>
          <p:nvPr/>
        </p:nvSpPr>
        <p:spPr bwMode="auto">
          <a:xfrm>
            <a:off x="16418178" y="31125614"/>
            <a:ext cx="16148698" cy="19432517"/>
          </a:xfrm>
          <a:prstGeom prst="rect">
            <a:avLst/>
          </a:prstGeom>
          <a:noFill/>
          <a:ln w="698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pitchFamily="34" charset="0"/>
              <a:ea typeface="MS Gothic" pitchFamily="49" charset="-128"/>
            </a:endParaRPr>
          </a:p>
        </p:txBody>
      </p:sp>
      <p:sp>
        <p:nvSpPr>
          <p:cNvPr id="38" name="Text Box 15"/>
          <p:cNvSpPr txBox="1">
            <a:spLocks noChangeArrowheads="1"/>
          </p:cNvSpPr>
          <p:nvPr/>
        </p:nvSpPr>
        <p:spPr bwMode="auto">
          <a:xfrm>
            <a:off x="16498729" y="31207375"/>
            <a:ext cx="15937069" cy="136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9pPr>
          </a:lstStyle>
          <a:p>
            <a:pPr algn="ctr" eaLnBrk="1">
              <a:lnSpc>
                <a:spcPct val="93000"/>
              </a:lnSpc>
              <a:spcBef>
                <a:spcPts val="2250"/>
              </a:spcBef>
              <a:buClr>
                <a:srgbClr val="000000"/>
              </a:buClr>
              <a:buSzPct val="100000"/>
              <a:buFont typeface="Times New Roman" charset="0"/>
              <a:buNone/>
            </a:pPr>
            <a:r>
              <a:rPr lang="en-US" sz="4300" b="1" dirty="0" smtClean="0">
                <a:solidFill>
                  <a:schemeClr val="tx1"/>
                </a:solidFill>
                <a:effectLst>
                  <a:glow rad="254000">
                    <a:schemeClr val="bg1"/>
                  </a:glow>
                </a:effectLst>
              </a:rPr>
              <a:t>Probabilistic Overshooting Top Detection Using </a:t>
            </a:r>
            <a:endParaRPr lang="en-US" sz="4300" b="1" dirty="0" smtClean="0">
              <a:solidFill>
                <a:schemeClr val="tx1"/>
              </a:solidFill>
              <a:effectLst>
                <a:glow rad="254000">
                  <a:schemeClr val="bg1"/>
                </a:glow>
              </a:effectLst>
            </a:endParaRPr>
          </a:p>
          <a:p>
            <a:pPr algn="ctr" eaLnBrk="1">
              <a:lnSpc>
                <a:spcPct val="93000"/>
              </a:lnSpc>
              <a:buClr>
                <a:srgbClr val="000000"/>
              </a:buClr>
              <a:buSzPct val="100000"/>
              <a:buFont typeface="Times New Roman" charset="0"/>
              <a:buNone/>
            </a:pPr>
            <a:r>
              <a:rPr lang="en-US" sz="4300" b="1" dirty="0" smtClean="0">
                <a:solidFill>
                  <a:schemeClr val="tx1"/>
                </a:solidFill>
                <a:effectLst>
                  <a:glow rad="254000">
                    <a:schemeClr val="bg1"/>
                  </a:glow>
                </a:effectLst>
              </a:rPr>
              <a:t>Multi-Spectral Satellite Imager Data</a:t>
            </a:r>
            <a:endParaRPr lang="en-US" sz="4300" b="1" dirty="0">
              <a:solidFill>
                <a:schemeClr val="tx1"/>
              </a:solidFill>
              <a:effectLst>
                <a:glow rad="254000">
                  <a:schemeClr val="bg1"/>
                </a:glow>
              </a:effectLst>
            </a:endParaRPr>
          </a:p>
        </p:txBody>
      </p:sp>
      <p:sp>
        <p:nvSpPr>
          <p:cNvPr id="43" name="TextBox 42"/>
          <p:cNvSpPr txBox="1"/>
          <p:nvPr/>
        </p:nvSpPr>
        <p:spPr>
          <a:xfrm>
            <a:off x="500748" y="30012846"/>
            <a:ext cx="13970326" cy="1138773"/>
          </a:xfrm>
          <a:prstGeom prst="rect">
            <a:avLst/>
          </a:prstGeom>
          <a:noFill/>
        </p:spPr>
        <p:txBody>
          <a:bodyPr wrap="square" rtlCol="0">
            <a:spAutoFit/>
          </a:bodyPr>
          <a:lstStyle/>
          <a:p>
            <a:pPr algn="ctr"/>
            <a:r>
              <a:rPr lang="en-US" sz="3400" dirty="0" smtClean="0"/>
              <a:t>Profile of an overshoot in the from the CloudSat CPR. The CloudSat height is the height of the -25 dBz contour at the dotted line. </a:t>
            </a:r>
            <a:endParaRPr lang="en-US" sz="3400" dirty="0"/>
          </a:p>
        </p:txBody>
      </p:sp>
      <p:sp>
        <p:nvSpPr>
          <p:cNvPr id="6" name="TextBox 5"/>
          <p:cNvSpPr txBox="1"/>
          <p:nvPr/>
        </p:nvSpPr>
        <p:spPr>
          <a:xfrm>
            <a:off x="16471900" y="32552033"/>
            <a:ext cx="16065500" cy="3693318"/>
          </a:xfrm>
          <a:prstGeom prst="rect">
            <a:avLst/>
          </a:prstGeom>
          <a:noFill/>
        </p:spPr>
        <p:txBody>
          <a:bodyPr wrap="square" rtlCol="0">
            <a:spAutoFit/>
          </a:bodyPr>
          <a:lstStyle/>
          <a:p>
            <a:r>
              <a:rPr lang="en-US" sz="2600" b="1" dirty="0">
                <a:latin typeface="Arial"/>
                <a:cs typeface="Arial"/>
              </a:rPr>
              <a:t>PROBLEM: </a:t>
            </a:r>
            <a:r>
              <a:rPr lang="en-US" sz="2600" dirty="0" smtClean="0">
                <a:latin typeface="Arial"/>
                <a:cs typeface="Arial"/>
              </a:rPr>
              <a:t>Though the </a:t>
            </a:r>
            <a:r>
              <a:rPr lang="en-US" sz="2600" dirty="0">
                <a:latin typeface="Arial"/>
                <a:cs typeface="Arial"/>
              </a:rPr>
              <a:t>Bedka et al. (2010) OT detection product has been widely used for weather analysis/forecasting, climate research, and by private </a:t>
            </a:r>
            <a:r>
              <a:rPr lang="en-US" sz="2600" dirty="0" smtClean="0">
                <a:latin typeface="Arial"/>
                <a:cs typeface="Arial"/>
              </a:rPr>
              <a:t>industry, </a:t>
            </a:r>
            <a:r>
              <a:rPr lang="en-US" sz="2600" dirty="0">
                <a:latin typeface="Arial"/>
                <a:cs typeface="Arial"/>
              </a:rPr>
              <a:t>fixed detection thresholds and lack of sophisticated pattern </a:t>
            </a:r>
            <a:r>
              <a:rPr lang="en-US" sz="2600" dirty="0" smtClean="0">
                <a:latin typeface="Arial"/>
                <a:cs typeface="Arial"/>
              </a:rPr>
              <a:t>recognition can reduce overall detection accuracy.  </a:t>
            </a:r>
            <a:r>
              <a:rPr lang="en-US" sz="2600" dirty="0">
                <a:latin typeface="Arial"/>
                <a:cs typeface="Arial"/>
              </a:rPr>
              <a:t>Issues such as these can 1) inhibit identification of trends in hazardous storm activity associated with climate change and 2) cause some severe weather events to be missed, reducing the product’</a:t>
            </a:r>
            <a:r>
              <a:rPr lang="en-US" altLang="ja-JP" sz="2600" dirty="0">
                <a:latin typeface="Arial"/>
                <a:cs typeface="Arial"/>
              </a:rPr>
              <a:t>s utility for severe weather </a:t>
            </a:r>
            <a:r>
              <a:rPr lang="en-US" altLang="ja-JP" sz="2600" dirty="0" smtClean="0">
                <a:latin typeface="Arial"/>
                <a:cs typeface="Arial"/>
              </a:rPr>
              <a:t>forecasting.</a:t>
            </a:r>
            <a:endParaRPr lang="en-US" altLang="ja-JP" sz="2600" dirty="0">
              <a:latin typeface="Arial"/>
              <a:cs typeface="Arial"/>
            </a:endParaRPr>
          </a:p>
          <a:p>
            <a:endParaRPr lang="en-US" sz="2000" dirty="0">
              <a:latin typeface="Arial"/>
              <a:cs typeface="Arial"/>
            </a:endParaRPr>
          </a:p>
          <a:p>
            <a:r>
              <a:rPr lang="en-US" sz="2600" b="1" dirty="0">
                <a:latin typeface="Arial"/>
                <a:cs typeface="Arial"/>
              </a:rPr>
              <a:t>SOLUTION: </a:t>
            </a:r>
            <a:r>
              <a:rPr lang="en-US" sz="2600" dirty="0">
                <a:latin typeface="Arial"/>
                <a:cs typeface="Arial"/>
              </a:rPr>
              <a:t>Mimic the process used by the human mind to identify overshooting cloud tops using visible &amp; infrared satellite imagery and numerical weather prediction (NWP) model data within an automated computer algorithm.  This will serve to eliminate fixed thresholds and provide a probabilistic OT detection </a:t>
            </a:r>
            <a:r>
              <a:rPr lang="en-US" sz="2600" dirty="0" smtClean="0">
                <a:latin typeface="Arial"/>
                <a:cs typeface="Arial"/>
              </a:rPr>
              <a:t>product</a:t>
            </a:r>
            <a:r>
              <a:rPr lang="en-US" sz="2600" dirty="0" smtClean="0">
                <a:latin typeface="Arial"/>
                <a:cs typeface="Arial"/>
              </a:rPr>
              <a:t>.</a:t>
            </a:r>
            <a:endParaRPr lang="en-US" sz="2600" dirty="0">
              <a:latin typeface="Arial"/>
              <a:cs typeface="Arial"/>
            </a:endParaRPr>
          </a:p>
        </p:txBody>
      </p:sp>
      <p:pic>
        <p:nvPicPr>
          <p:cNvPr id="22" name="Picture 21" descr="picture 2015-02-10 at 1.31.39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64991" y="41805938"/>
            <a:ext cx="10058400" cy="5145110"/>
          </a:xfrm>
          <a:prstGeom prst="rect">
            <a:avLst/>
          </a:prstGeom>
        </p:spPr>
      </p:pic>
      <p:pic>
        <p:nvPicPr>
          <p:cNvPr id="25" name="Picture 24" descr="picture 2015-02-10 at 1.33.02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259066" y="46923930"/>
            <a:ext cx="10058400" cy="2374191"/>
          </a:xfrm>
          <a:prstGeom prst="rect">
            <a:avLst/>
          </a:prstGeom>
        </p:spPr>
      </p:pic>
      <p:sp>
        <p:nvSpPr>
          <p:cNvPr id="42" name="TextBox 41"/>
          <p:cNvSpPr txBox="1"/>
          <p:nvPr/>
        </p:nvSpPr>
        <p:spPr>
          <a:xfrm>
            <a:off x="16756958" y="36175423"/>
            <a:ext cx="5115129" cy="3730752"/>
          </a:xfrm>
          <a:prstGeom prst="rect">
            <a:avLst/>
          </a:prstGeom>
          <a:solidFill>
            <a:schemeClr val="bg1"/>
          </a:solidFill>
        </p:spPr>
        <p:txBody>
          <a:bodyPr wrap="square" rtlCol="0">
            <a:spAutoFit/>
          </a:bodyPr>
          <a:lstStyle/>
          <a:p>
            <a:pPr algn="ctr"/>
            <a:r>
              <a:rPr lang="en-US" sz="2400" b="1" u="sng" dirty="0">
                <a:latin typeface="Arial"/>
                <a:cs typeface="Arial"/>
              </a:rPr>
              <a:t>METHODOLOGY</a:t>
            </a:r>
          </a:p>
          <a:p>
            <a:pPr algn="ctr"/>
            <a:r>
              <a:rPr lang="en-US" sz="1400" b="1" dirty="0">
                <a:latin typeface="Arial"/>
                <a:cs typeface="Arial"/>
              </a:rPr>
              <a:t>Satellite IR and Visible OT Indicators Derived </a:t>
            </a:r>
          </a:p>
          <a:p>
            <a:pPr algn="ctr"/>
            <a:r>
              <a:rPr lang="en-US" sz="1400" b="1" dirty="0">
                <a:latin typeface="Arial"/>
                <a:cs typeface="Arial"/>
              </a:rPr>
              <a:t>Via Visible and IR Image Pattern Recognition </a:t>
            </a:r>
          </a:p>
          <a:p>
            <a:pPr algn="ctr"/>
            <a:r>
              <a:rPr lang="en-US" sz="1400" b="1" dirty="0">
                <a:latin typeface="Arial"/>
                <a:cs typeface="Arial"/>
              </a:rPr>
              <a:t>+ NWP Instability and Tropopause Temperature </a:t>
            </a:r>
            <a:r>
              <a:rPr lang="en-US" sz="1400" b="1" dirty="0" smtClean="0">
                <a:latin typeface="Arial"/>
                <a:cs typeface="Arial"/>
              </a:rPr>
              <a:t>Fields</a:t>
            </a:r>
            <a:endParaRPr lang="en-US" sz="1400" b="1" dirty="0">
              <a:latin typeface="Arial"/>
              <a:cs typeface="Arial"/>
            </a:endParaRPr>
          </a:p>
          <a:p>
            <a:pPr algn="ctr"/>
            <a:endParaRPr lang="en-US" sz="1400" b="1" dirty="0">
              <a:latin typeface="Arial"/>
              <a:cs typeface="Arial"/>
            </a:endParaRPr>
          </a:p>
          <a:p>
            <a:pPr algn="ctr"/>
            <a:endParaRPr lang="en-US" sz="1800" b="1" dirty="0">
              <a:latin typeface="Arial"/>
              <a:cs typeface="Arial"/>
            </a:endParaRPr>
          </a:p>
          <a:p>
            <a:pPr algn="ctr"/>
            <a:r>
              <a:rPr lang="en-US" sz="1400" b="1" dirty="0">
                <a:latin typeface="Arial"/>
                <a:cs typeface="Arial"/>
              </a:rPr>
              <a:t>Large Training Database of Satellite + NWP Fields For </a:t>
            </a:r>
            <a:r>
              <a:rPr lang="en-US" sz="1400" b="1" u="sng" dirty="0">
                <a:latin typeface="Arial"/>
                <a:cs typeface="Arial"/>
              </a:rPr>
              <a:t>Both OT and Non-OT Anvil</a:t>
            </a:r>
            <a:r>
              <a:rPr lang="en-US" sz="1400" b="1" dirty="0">
                <a:latin typeface="Arial"/>
                <a:cs typeface="Arial"/>
              </a:rPr>
              <a:t> Regions</a:t>
            </a:r>
          </a:p>
          <a:p>
            <a:pPr algn="ctr"/>
            <a:endParaRPr lang="en-US" sz="1400" b="1" dirty="0">
              <a:latin typeface="Arial"/>
              <a:cs typeface="Arial"/>
            </a:endParaRPr>
          </a:p>
          <a:p>
            <a:pPr algn="ctr"/>
            <a:endParaRPr lang="en-US" sz="1400" b="1" dirty="0">
              <a:latin typeface="Arial"/>
              <a:cs typeface="Arial"/>
            </a:endParaRPr>
          </a:p>
          <a:p>
            <a:pPr algn="ctr"/>
            <a:endParaRPr lang="en-US" sz="600" b="1" dirty="0">
              <a:latin typeface="Arial"/>
              <a:cs typeface="Arial"/>
            </a:endParaRPr>
          </a:p>
          <a:p>
            <a:pPr algn="ctr"/>
            <a:r>
              <a:rPr lang="en-US" sz="1400" b="1" dirty="0">
                <a:latin typeface="Arial"/>
                <a:cs typeface="Arial"/>
              </a:rPr>
              <a:t>Logistic Regression Model Used To Discriminate Between The OT and Non-OT Anvil Populations</a:t>
            </a:r>
          </a:p>
          <a:p>
            <a:pPr algn="ctr"/>
            <a:endParaRPr lang="en-US" sz="1400" b="1" dirty="0">
              <a:latin typeface="Arial"/>
              <a:cs typeface="Arial"/>
            </a:endParaRPr>
          </a:p>
          <a:p>
            <a:pPr algn="ctr"/>
            <a:endParaRPr lang="en-US" sz="1400" b="1" dirty="0">
              <a:latin typeface="Arial"/>
              <a:cs typeface="Arial"/>
            </a:endParaRPr>
          </a:p>
          <a:p>
            <a:pPr algn="ctr"/>
            <a:endParaRPr lang="en-US" sz="600" b="1" dirty="0">
              <a:latin typeface="Arial"/>
              <a:cs typeface="Arial"/>
            </a:endParaRPr>
          </a:p>
          <a:p>
            <a:pPr algn="ctr"/>
            <a:r>
              <a:rPr lang="en-US" sz="1400" b="1" dirty="0">
                <a:latin typeface="Arial"/>
                <a:cs typeface="Arial"/>
              </a:rPr>
              <a:t>OT Probability Product</a:t>
            </a:r>
          </a:p>
        </p:txBody>
      </p:sp>
      <p:pic>
        <p:nvPicPr>
          <p:cNvPr id="47" name="Picture 46" descr="Macintosh HD:Users:kbedka:Downloads:OT:SRSO_anim_2014131:2014131_SRSO_anim_visrating_zoom_2014_05_11_21_00_00Z.jpg"/>
          <p:cNvPicPr>
            <a:picLocks noChangeAspect="1"/>
          </p:cNvPicPr>
          <p:nvPr/>
        </p:nvPicPr>
        <p:blipFill rotWithShape="1">
          <a:blip r:embed="rId12">
            <a:extLst>
              <a:ext uri="{28A0092B-C50C-407E-A947-70E740481C1C}">
                <a14:useLocalDpi xmlns:a14="http://schemas.microsoft.com/office/drawing/2010/main" val="0"/>
              </a:ext>
            </a:extLst>
          </a:blip>
          <a:srcRect l="1856" t="20945" b="3231"/>
          <a:stretch/>
        </p:blipFill>
        <p:spPr bwMode="auto">
          <a:xfrm>
            <a:off x="16725895" y="40441776"/>
            <a:ext cx="5239324" cy="1958530"/>
          </a:xfrm>
          <a:prstGeom prst="rect">
            <a:avLst/>
          </a:prstGeom>
          <a:noFill/>
          <a:ln>
            <a:noFill/>
          </a:ln>
          <a:extLst>
            <a:ext uri="{53640926-AAD7-44d8-BBD7-CCE9431645EC}">
              <a14:shadowObscured xmlns:a14="http://schemas.microsoft.com/office/drawing/2010/main"/>
            </a:ext>
          </a:extLst>
        </p:spPr>
      </p:pic>
      <p:sp>
        <p:nvSpPr>
          <p:cNvPr id="34" name="TextBox 33"/>
          <p:cNvSpPr txBox="1"/>
          <p:nvPr/>
        </p:nvSpPr>
        <p:spPr>
          <a:xfrm>
            <a:off x="18139833" y="40456645"/>
            <a:ext cx="2252133" cy="261610"/>
          </a:xfrm>
          <a:prstGeom prst="rect">
            <a:avLst/>
          </a:prstGeom>
          <a:noFill/>
        </p:spPr>
        <p:txBody>
          <a:bodyPr wrap="square" rtlCol="0">
            <a:spAutoFit/>
          </a:bodyPr>
          <a:lstStyle/>
          <a:p>
            <a:pPr algn="ctr"/>
            <a:r>
              <a:rPr lang="en-US" sz="1100" b="1" dirty="0">
                <a:solidFill>
                  <a:schemeClr val="bg1"/>
                </a:solidFill>
                <a:latin typeface="Arial"/>
                <a:cs typeface="Arial"/>
              </a:rPr>
              <a:t>Visible Texture Detection</a:t>
            </a:r>
          </a:p>
        </p:txBody>
      </p:sp>
      <p:sp>
        <p:nvSpPr>
          <p:cNvPr id="48" name="TextBox 47"/>
          <p:cNvSpPr txBox="1"/>
          <p:nvPr/>
        </p:nvSpPr>
        <p:spPr>
          <a:xfrm>
            <a:off x="20154899" y="40439712"/>
            <a:ext cx="1794934" cy="276999"/>
          </a:xfrm>
          <a:prstGeom prst="rect">
            <a:avLst/>
          </a:prstGeom>
          <a:noFill/>
        </p:spPr>
        <p:txBody>
          <a:bodyPr wrap="square" rtlCol="0">
            <a:spAutoFit/>
          </a:bodyPr>
          <a:lstStyle/>
          <a:p>
            <a:pPr algn="ctr"/>
            <a:r>
              <a:rPr lang="en-US" sz="1200" b="1" dirty="0">
                <a:solidFill>
                  <a:srgbClr val="FFFFFF"/>
                </a:solidFill>
                <a:latin typeface="Arial"/>
                <a:cs typeface="Arial"/>
              </a:rPr>
              <a:t>OT Probability &gt; 0.5</a:t>
            </a:r>
          </a:p>
        </p:txBody>
      </p:sp>
      <p:sp>
        <p:nvSpPr>
          <p:cNvPr id="49" name="TextBox 48"/>
          <p:cNvSpPr txBox="1"/>
          <p:nvPr/>
        </p:nvSpPr>
        <p:spPr>
          <a:xfrm>
            <a:off x="16717432" y="39965579"/>
            <a:ext cx="5198533" cy="523220"/>
          </a:xfrm>
          <a:prstGeom prst="rect">
            <a:avLst/>
          </a:prstGeom>
          <a:noFill/>
        </p:spPr>
        <p:txBody>
          <a:bodyPr wrap="square" rtlCol="0">
            <a:spAutoFit/>
          </a:bodyPr>
          <a:lstStyle/>
          <a:p>
            <a:r>
              <a:rPr lang="en-US" sz="2800" b="1" dirty="0">
                <a:latin typeface="Arial"/>
                <a:cs typeface="Arial"/>
              </a:rPr>
              <a:t>GOES-14 SRSO: May 11, 2014</a:t>
            </a:r>
          </a:p>
        </p:txBody>
      </p:sp>
      <p:sp>
        <p:nvSpPr>
          <p:cNvPr id="50" name="TextBox 49"/>
          <p:cNvSpPr txBox="1"/>
          <p:nvPr/>
        </p:nvSpPr>
        <p:spPr>
          <a:xfrm>
            <a:off x="16509999" y="43060528"/>
            <a:ext cx="5621867" cy="892552"/>
          </a:xfrm>
          <a:prstGeom prst="rect">
            <a:avLst/>
          </a:prstGeom>
          <a:noFill/>
        </p:spPr>
        <p:txBody>
          <a:bodyPr wrap="square" rtlCol="0">
            <a:spAutoFit/>
          </a:bodyPr>
          <a:lstStyle/>
          <a:p>
            <a:pPr algn="ctr"/>
            <a:endParaRPr lang="en-US" sz="1200" dirty="0" smtClean="0">
              <a:latin typeface="Arial"/>
              <a:cs typeface="Arial"/>
            </a:endParaRPr>
          </a:p>
          <a:p>
            <a:pPr algn="ctr"/>
            <a:r>
              <a:rPr lang="en-US" sz="2000" b="1" dirty="0">
                <a:latin typeface="Arial"/>
                <a:cs typeface="Arial"/>
              </a:rPr>
              <a:t>3-Hour Cumulative VIS &amp; IR Detections </a:t>
            </a:r>
            <a:r>
              <a:rPr lang="en-US" sz="2000" b="1" dirty="0" smtClean="0">
                <a:latin typeface="Arial"/>
                <a:cs typeface="Arial"/>
              </a:rPr>
              <a:t>vs</a:t>
            </a:r>
            <a:r>
              <a:rPr lang="en-US" sz="2000" b="1" dirty="0">
                <a:latin typeface="Arial"/>
                <a:cs typeface="Arial"/>
              </a:rPr>
              <a:t>. Max Radar Reflectivity at 4 km &gt; 30 </a:t>
            </a:r>
            <a:r>
              <a:rPr lang="en-US" sz="2000" b="1" dirty="0" err="1">
                <a:latin typeface="Arial"/>
                <a:cs typeface="Arial"/>
              </a:rPr>
              <a:t>dBZ</a:t>
            </a:r>
            <a:endParaRPr lang="en-US" sz="2000" b="1" dirty="0">
              <a:latin typeface="Arial"/>
              <a:cs typeface="Arial"/>
            </a:endParaRPr>
          </a:p>
        </p:txBody>
      </p:sp>
      <p:sp>
        <p:nvSpPr>
          <p:cNvPr id="52" name="Down Arrow 51"/>
          <p:cNvSpPr/>
          <p:nvPr/>
        </p:nvSpPr>
        <p:spPr>
          <a:xfrm>
            <a:off x="19096567" y="37260487"/>
            <a:ext cx="452934" cy="4445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 name="Picture 61" descr="gonzal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141728" y="46189668"/>
            <a:ext cx="4511772" cy="4223787"/>
          </a:xfrm>
          <a:prstGeom prst="rect">
            <a:avLst/>
          </a:prstGeom>
        </p:spPr>
      </p:pic>
      <p:sp>
        <p:nvSpPr>
          <p:cNvPr id="63" name="Rectangle 62"/>
          <p:cNvSpPr/>
          <p:nvPr/>
        </p:nvSpPr>
        <p:spPr>
          <a:xfrm>
            <a:off x="16509999" y="40013467"/>
            <a:ext cx="5664200" cy="6073521"/>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7153466" y="46205520"/>
            <a:ext cx="4500033" cy="584776"/>
          </a:xfrm>
          <a:prstGeom prst="rect">
            <a:avLst/>
          </a:prstGeom>
        </p:spPr>
        <p:txBody>
          <a:bodyPr wrap="square">
            <a:spAutoFit/>
          </a:bodyPr>
          <a:lstStyle/>
          <a:p>
            <a:pPr algn="ctr"/>
            <a:r>
              <a:rPr lang="en-US" sz="1600" b="1" dirty="0">
                <a:solidFill>
                  <a:srgbClr val="00FFEA"/>
                </a:solidFill>
                <a:latin typeface="Arial"/>
                <a:cs typeface="Arial"/>
              </a:rPr>
              <a:t>Visible Texture Detection and</a:t>
            </a:r>
            <a:r>
              <a:rPr lang="en-US" sz="1600" b="1" dirty="0">
                <a:latin typeface="Arial"/>
                <a:cs typeface="Arial"/>
              </a:rPr>
              <a:t> </a:t>
            </a:r>
          </a:p>
          <a:p>
            <a:pPr algn="ctr"/>
            <a:r>
              <a:rPr lang="en-US" sz="1600" b="1" dirty="0">
                <a:solidFill>
                  <a:srgbClr val="FF0000"/>
                </a:solidFill>
                <a:latin typeface="Arial"/>
                <a:cs typeface="Arial"/>
              </a:rPr>
              <a:t>OT Probability &gt; 0.5</a:t>
            </a:r>
          </a:p>
        </p:txBody>
      </p:sp>
      <p:pic>
        <p:nvPicPr>
          <p:cNvPr id="65" name="Picture 64" descr="picture 2015-02-10 at 4.10.57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263100" y="36219095"/>
            <a:ext cx="10058400" cy="5603869"/>
          </a:xfrm>
          <a:prstGeom prst="rect">
            <a:avLst/>
          </a:prstGeom>
        </p:spPr>
      </p:pic>
      <p:sp>
        <p:nvSpPr>
          <p:cNvPr id="58" name="Down Arrow 57"/>
          <p:cNvSpPr/>
          <p:nvPr/>
        </p:nvSpPr>
        <p:spPr>
          <a:xfrm>
            <a:off x="19096567" y="38204519"/>
            <a:ext cx="452934" cy="4445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Down Arrow 59"/>
          <p:cNvSpPr/>
          <p:nvPr/>
        </p:nvSpPr>
        <p:spPr>
          <a:xfrm>
            <a:off x="19109267" y="39123148"/>
            <a:ext cx="452934" cy="4445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rotWithShape="1">
          <a:blip r:embed="rId15">
            <a:extLst>
              <a:ext uri="{28A0092B-C50C-407E-A947-70E740481C1C}">
                <a14:useLocalDpi xmlns:a14="http://schemas.microsoft.com/office/drawing/2010/main" val="0"/>
              </a:ext>
            </a:extLst>
          </a:blip>
          <a:srcRect l="1327" t="1557" r="3508" b="1310"/>
          <a:stretch/>
        </p:blipFill>
        <p:spPr>
          <a:xfrm>
            <a:off x="22275802" y="16603130"/>
            <a:ext cx="10058400" cy="5128699"/>
          </a:xfrm>
          <a:prstGeom prst="rect">
            <a:avLst/>
          </a:prstGeom>
        </p:spPr>
      </p:pic>
      <p:pic>
        <p:nvPicPr>
          <p:cNvPr id="67" name="Picture 66"/>
          <p:cNvPicPr>
            <a:picLocks noChangeAspect="1"/>
          </p:cNvPicPr>
          <p:nvPr/>
        </p:nvPicPr>
        <p:blipFill rotWithShape="1">
          <a:blip r:embed="rId16">
            <a:extLst>
              <a:ext uri="{28A0092B-C50C-407E-A947-70E740481C1C}">
                <a14:useLocalDpi xmlns:a14="http://schemas.microsoft.com/office/drawing/2010/main" val="0"/>
              </a:ext>
            </a:extLst>
          </a:blip>
          <a:srcRect l="2330" t="1615" r="2225" b="2940"/>
          <a:stretch/>
        </p:blipFill>
        <p:spPr>
          <a:xfrm>
            <a:off x="24341668" y="22902333"/>
            <a:ext cx="8127999" cy="8127999"/>
          </a:xfrm>
          <a:prstGeom prst="rect">
            <a:avLst/>
          </a:prstGeom>
        </p:spPr>
      </p:pic>
      <p:sp>
        <p:nvSpPr>
          <p:cNvPr id="68" name="Text Box 11"/>
          <p:cNvSpPr txBox="1">
            <a:spLocks noChangeArrowheads="1"/>
          </p:cNvSpPr>
          <p:nvPr/>
        </p:nvSpPr>
        <p:spPr bwMode="auto">
          <a:xfrm>
            <a:off x="14732000" y="28894431"/>
            <a:ext cx="9194800" cy="2161849"/>
          </a:xfrm>
          <a:prstGeom prst="rect">
            <a:avLst/>
          </a:prstGeom>
          <a:noFill/>
          <a:ln w="38100">
            <a:noFill/>
            <a:miter lim="800000"/>
            <a:headEnd/>
            <a:tailEnd/>
          </a:ln>
          <a:extLst/>
        </p:spPr>
        <p:txBody>
          <a:bodyPr wrap="square" lIns="90000" tIns="46800" rIns="90000" bIns="46800" anchor="t" anchorCtr="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9pPr>
          </a:lstStyle>
          <a:p>
            <a:pPr algn="ctr" eaLnBrk="1">
              <a:lnSpc>
                <a:spcPct val="93000"/>
              </a:lnSpc>
              <a:spcBef>
                <a:spcPts val="2000"/>
              </a:spcBef>
              <a:buClr>
                <a:srgbClr val="000000"/>
              </a:buClr>
              <a:buSzPct val="100000"/>
            </a:pPr>
            <a:r>
              <a:rPr lang="en-US" sz="3600" dirty="0" smtClean="0">
                <a:solidFill>
                  <a:srgbClr val="FF0000"/>
                </a:solidFill>
              </a:rPr>
              <a:t>About </a:t>
            </a:r>
            <a:r>
              <a:rPr lang="en-US" sz="3600" dirty="0" smtClean="0">
                <a:solidFill>
                  <a:srgbClr val="FF0000"/>
                </a:solidFill>
              </a:rPr>
              <a:t>51% (</a:t>
            </a:r>
            <a:r>
              <a:rPr lang="en-US" sz="3600" dirty="0" smtClean="0">
                <a:solidFill>
                  <a:srgbClr val="FF0000"/>
                </a:solidFill>
              </a:rPr>
              <a:t>68</a:t>
            </a:r>
            <a:r>
              <a:rPr lang="en-US" sz="3600" dirty="0" smtClean="0">
                <a:solidFill>
                  <a:srgbClr val="FF0000"/>
                </a:solidFill>
              </a:rPr>
              <a:t>%</a:t>
            </a:r>
            <a:r>
              <a:rPr lang="en-US" sz="3600" dirty="0" smtClean="0">
                <a:solidFill>
                  <a:srgbClr val="FF0000"/>
                </a:solidFill>
              </a:rPr>
              <a:t>) of Meteosat and </a:t>
            </a:r>
            <a:r>
              <a:rPr lang="en-US" sz="3600" dirty="0" smtClean="0">
                <a:solidFill>
                  <a:srgbClr val="FF0000"/>
                </a:solidFill>
              </a:rPr>
              <a:t>39% (59%</a:t>
            </a:r>
            <a:r>
              <a:rPr lang="en-US" sz="3600" dirty="0" smtClean="0">
                <a:solidFill>
                  <a:srgbClr val="FF0000"/>
                </a:solidFill>
              </a:rPr>
              <a:t>) of GOES calculated overshoot heights are within 300m (500m) of the CloudSat height.</a:t>
            </a:r>
            <a:endParaRPr lang="en-US" sz="3600" dirty="0">
              <a:solidFill>
                <a:srgbClr val="FF0000"/>
              </a:solidFill>
            </a:endParaRPr>
          </a:p>
        </p:txBody>
      </p:sp>
      <p:pic>
        <p:nvPicPr>
          <p:cNvPr id="3" name="Picture 2" descr="Bedka QR code.png"/>
          <p:cNvPicPr>
            <a:picLocks noChangeAspect="1"/>
          </p:cNvPicPr>
          <p:nvPr/>
        </p:nvPicPr>
        <p:blipFill rotWithShape="1">
          <a:blip r:embed="rId17">
            <a:extLst>
              <a:ext uri="{28A0092B-C50C-407E-A947-70E740481C1C}">
                <a14:useLocalDpi xmlns:a14="http://schemas.microsoft.com/office/drawing/2010/main" val="0"/>
              </a:ext>
            </a:extLst>
          </a:blip>
          <a:srcRect l="6171" t="5389" r="6216" b="5447"/>
          <a:stretch/>
        </p:blipFill>
        <p:spPr>
          <a:xfrm>
            <a:off x="21412199" y="42416673"/>
            <a:ext cx="717550" cy="730250"/>
          </a:xfrm>
          <a:prstGeom prst="rect">
            <a:avLst/>
          </a:prstGeom>
        </p:spPr>
      </p:pic>
      <p:sp>
        <p:nvSpPr>
          <p:cNvPr id="17" name="Rectangle 16"/>
          <p:cNvSpPr/>
          <p:nvPr/>
        </p:nvSpPr>
        <p:spPr>
          <a:xfrm>
            <a:off x="16536409" y="42347941"/>
            <a:ext cx="4912744" cy="830997"/>
          </a:xfrm>
          <a:prstGeom prst="rect">
            <a:avLst/>
          </a:prstGeom>
        </p:spPr>
        <p:txBody>
          <a:bodyPr wrap="square">
            <a:spAutoFit/>
          </a:bodyPr>
          <a:lstStyle/>
          <a:p>
            <a:pPr algn="ctr"/>
            <a:r>
              <a:rPr lang="en-US" sz="2000" b="1" u="sng" dirty="0">
                <a:latin typeface="Arial"/>
                <a:cs typeface="Arial"/>
              </a:rPr>
              <a:t>3 Hour SRSO Animation Available Here</a:t>
            </a:r>
          </a:p>
          <a:p>
            <a:pPr algn="ctr"/>
            <a:r>
              <a:rPr lang="en-US" sz="1400" u="sng" dirty="0">
                <a:latin typeface="Arial"/>
                <a:cs typeface="Arial"/>
                <a:hlinkClick r:id="rId18"/>
              </a:rPr>
              <a:t>http://cloudsgate2.larc.nasa.gov/site/people/data/kbedka/2014131_SRSO_anim_with_severemiddle_new.mov</a:t>
            </a:r>
            <a:endParaRPr lang="en-US" sz="1400" u="sng" dirty="0">
              <a:latin typeface="Arial"/>
              <a:cs typeface="Arial"/>
            </a:endParaRPr>
          </a:p>
        </p:txBody>
      </p:sp>
      <p:pic>
        <p:nvPicPr>
          <p:cNvPr id="69" name="Picture 68" descr="CDO_TOT_example_Gonzalo_20141016_1930.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95244" y="45589666"/>
            <a:ext cx="9053604" cy="4914572"/>
          </a:xfrm>
          <a:prstGeom prst="rect">
            <a:avLst/>
          </a:prstGeom>
        </p:spPr>
      </p:pic>
      <p:sp>
        <p:nvSpPr>
          <p:cNvPr id="70" name="Rectangle 69"/>
          <p:cNvSpPr/>
          <p:nvPr/>
        </p:nvSpPr>
        <p:spPr bwMode="auto">
          <a:xfrm>
            <a:off x="401892" y="31125614"/>
            <a:ext cx="16016286" cy="19432516"/>
          </a:xfrm>
          <a:prstGeom prst="rect">
            <a:avLst/>
          </a:prstGeom>
          <a:noFill/>
          <a:ln w="698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solidFill>
                <a:schemeClr val="bg1"/>
              </a:solidFill>
              <a:effectLst/>
              <a:latin typeface="Arial" pitchFamily="34" charset="0"/>
              <a:ea typeface="MS Gothic" pitchFamily="49" charset="-128"/>
            </a:endParaRPr>
          </a:p>
        </p:txBody>
      </p:sp>
      <p:sp>
        <p:nvSpPr>
          <p:cNvPr id="71" name="Text Box 15"/>
          <p:cNvSpPr txBox="1">
            <a:spLocks noChangeArrowheads="1"/>
          </p:cNvSpPr>
          <p:nvPr/>
        </p:nvSpPr>
        <p:spPr bwMode="auto">
          <a:xfrm>
            <a:off x="401892" y="31207375"/>
            <a:ext cx="15564042" cy="73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9pPr>
          </a:lstStyle>
          <a:p>
            <a:pPr eaLnBrk="1">
              <a:lnSpc>
                <a:spcPct val="93000"/>
              </a:lnSpc>
              <a:spcBef>
                <a:spcPts val="2250"/>
              </a:spcBef>
              <a:buClr>
                <a:srgbClr val="000000"/>
              </a:buClr>
              <a:buSzPct val="100000"/>
              <a:buFont typeface="Times New Roman" charset="0"/>
              <a:buNone/>
            </a:pPr>
            <a:r>
              <a:rPr lang="en-US" sz="4300" b="1" dirty="0" smtClean="0">
                <a:solidFill>
                  <a:schemeClr val="tx1"/>
                </a:solidFill>
                <a:effectLst>
                  <a:glow rad="254000">
                    <a:schemeClr val="bg1"/>
                  </a:glow>
                </a:effectLst>
              </a:rPr>
              <a:t>   Increasing </a:t>
            </a:r>
            <a:r>
              <a:rPr lang="en-US" sz="4300" b="1" dirty="0">
                <a:solidFill>
                  <a:schemeClr val="tx1"/>
                </a:solidFill>
                <a:effectLst>
                  <a:glow rad="254000">
                    <a:schemeClr val="bg1"/>
                  </a:glow>
                </a:effectLst>
              </a:rPr>
              <a:t>O</a:t>
            </a:r>
            <a:r>
              <a:rPr lang="en-US" sz="4300" b="1" dirty="0" smtClean="0">
                <a:solidFill>
                  <a:schemeClr val="tx1"/>
                </a:solidFill>
                <a:effectLst>
                  <a:glow rad="254000">
                    <a:schemeClr val="bg1"/>
                  </a:glow>
                </a:effectLst>
              </a:rPr>
              <a:t>vershoot </a:t>
            </a:r>
            <a:r>
              <a:rPr lang="en-US" sz="4300" b="1" dirty="0">
                <a:solidFill>
                  <a:schemeClr val="tx1"/>
                </a:solidFill>
                <a:effectLst>
                  <a:glow rad="254000">
                    <a:schemeClr val="bg1"/>
                  </a:glow>
                </a:effectLst>
              </a:rPr>
              <a:t>D</a:t>
            </a:r>
            <a:r>
              <a:rPr lang="en-US" sz="4300" b="1" dirty="0" smtClean="0">
                <a:solidFill>
                  <a:schemeClr val="tx1"/>
                </a:solidFill>
                <a:effectLst>
                  <a:glow rad="254000">
                    <a:schemeClr val="bg1"/>
                  </a:glow>
                </a:effectLst>
              </a:rPr>
              <a:t>etection </a:t>
            </a:r>
            <a:r>
              <a:rPr lang="en-US" sz="4300" b="1" dirty="0" smtClean="0">
                <a:solidFill>
                  <a:schemeClr val="tx1"/>
                </a:solidFill>
                <a:effectLst>
                  <a:glow rad="254000">
                    <a:schemeClr val="bg1"/>
                  </a:glow>
                </a:effectLst>
              </a:rPr>
              <a:t>in Tropical Cyclones</a:t>
            </a:r>
            <a:endParaRPr lang="en-US" sz="4300" b="1" dirty="0">
              <a:solidFill>
                <a:schemeClr val="tx1"/>
              </a:solidFill>
              <a:effectLst>
                <a:glow rad="254000">
                  <a:schemeClr val="bg1"/>
                </a:glow>
              </a:effectLst>
            </a:endParaRPr>
          </a:p>
        </p:txBody>
      </p:sp>
      <p:sp>
        <p:nvSpPr>
          <p:cNvPr id="72" name="Text Box 15"/>
          <p:cNvSpPr txBox="1">
            <a:spLocks noChangeArrowheads="1"/>
          </p:cNvSpPr>
          <p:nvPr/>
        </p:nvSpPr>
        <p:spPr bwMode="auto">
          <a:xfrm>
            <a:off x="279400" y="4107609"/>
            <a:ext cx="32639000" cy="244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9pPr>
          </a:lstStyle>
          <a:p>
            <a:pPr eaLnBrk="1">
              <a:lnSpc>
                <a:spcPct val="93000"/>
              </a:lnSpc>
              <a:spcBef>
                <a:spcPts val="2250"/>
              </a:spcBef>
              <a:buClr>
                <a:srgbClr val="000000"/>
              </a:buClr>
              <a:buSzPct val="100000"/>
              <a:buFont typeface="Times New Roman" charset="0"/>
              <a:buNone/>
            </a:pPr>
            <a:r>
              <a:rPr lang="en-US" sz="4400" b="1" dirty="0" smtClean="0">
                <a:solidFill>
                  <a:schemeClr val="tx1"/>
                </a:solidFill>
                <a:effectLst>
                  <a:glow rad="254000">
                    <a:schemeClr val="bg1"/>
                  </a:glow>
                </a:effectLst>
              </a:rPr>
              <a:t>Introduction</a:t>
            </a:r>
            <a:endParaRPr lang="en-US" sz="4400" b="1" dirty="0" smtClean="0">
              <a:solidFill>
                <a:schemeClr val="tx1"/>
              </a:solidFill>
              <a:effectLst>
                <a:glow rad="254000">
                  <a:schemeClr val="bg1"/>
                </a:glow>
              </a:effectLst>
            </a:endParaRPr>
          </a:p>
          <a:p>
            <a:pPr marL="571500" indent="-571500" eaLnBrk="1">
              <a:lnSpc>
                <a:spcPct val="93000"/>
              </a:lnSpc>
              <a:spcBef>
                <a:spcPts val="450"/>
              </a:spcBef>
              <a:buClr>
                <a:srgbClr val="000000"/>
              </a:buClr>
              <a:buSzPct val="100000"/>
              <a:buFont typeface="Arial"/>
              <a:buChar char="•"/>
            </a:pPr>
            <a:r>
              <a:rPr lang="en-US" sz="3600" dirty="0" smtClean="0">
                <a:solidFill>
                  <a:schemeClr val="tx1"/>
                </a:solidFill>
              </a:rPr>
              <a:t>Satellite-derived overshooting tops are presented </a:t>
            </a:r>
            <a:r>
              <a:rPr lang="en-US" sz="3600" dirty="0">
                <a:solidFill>
                  <a:schemeClr val="tx1"/>
                </a:solidFill>
              </a:rPr>
              <a:t>as </a:t>
            </a:r>
            <a:r>
              <a:rPr lang="en-US" sz="3600" dirty="0" smtClean="0">
                <a:solidFill>
                  <a:schemeClr val="tx1"/>
                </a:solidFill>
              </a:rPr>
              <a:t>temperature anomalies, which </a:t>
            </a:r>
            <a:r>
              <a:rPr lang="en-US" sz="3600" dirty="0">
                <a:solidFill>
                  <a:schemeClr val="tx1"/>
                </a:solidFill>
              </a:rPr>
              <a:t>can be converted to altitude for practical applications, such as </a:t>
            </a:r>
            <a:r>
              <a:rPr lang="en-US" sz="3600" dirty="0" smtClean="0">
                <a:solidFill>
                  <a:schemeClr val="tx1"/>
                </a:solidFill>
              </a:rPr>
              <a:t>aviation. </a:t>
            </a:r>
          </a:p>
          <a:p>
            <a:pPr marL="571500" indent="-571500" eaLnBrk="1">
              <a:lnSpc>
                <a:spcPct val="93000"/>
              </a:lnSpc>
              <a:spcBef>
                <a:spcPts val="450"/>
              </a:spcBef>
              <a:buClr>
                <a:srgbClr val="000000"/>
              </a:buClr>
              <a:buSzPct val="100000"/>
              <a:buFont typeface="Arial"/>
              <a:buChar char="•"/>
            </a:pPr>
            <a:r>
              <a:rPr lang="en-US" sz="3600" dirty="0">
                <a:solidFill>
                  <a:srgbClr val="000000"/>
                </a:solidFill>
              </a:rPr>
              <a:t>Two branches of an IR-based overshooting top detection algorithm </a:t>
            </a:r>
            <a:r>
              <a:rPr lang="en-US" sz="3600" dirty="0" smtClean="0">
                <a:solidFill>
                  <a:srgbClr val="000000"/>
                </a:solidFill>
              </a:rPr>
              <a:t>exist and </a:t>
            </a:r>
            <a:r>
              <a:rPr lang="en-US" sz="3600" dirty="0">
                <a:solidFill>
                  <a:srgbClr val="000000"/>
                </a:solidFill>
              </a:rPr>
              <a:t>have been </a:t>
            </a:r>
            <a:r>
              <a:rPr lang="en-US" sz="3600" dirty="0" smtClean="0">
                <a:solidFill>
                  <a:srgbClr val="000000"/>
                </a:solidFill>
              </a:rPr>
              <a:t>improved</a:t>
            </a:r>
            <a:r>
              <a:rPr lang="en-US" sz="3600" dirty="0">
                <a:solidFill>
                  <a:srgbClr val="000000"/>
                </a:solidFill>
              </a:rPr>
              <a:t>.</a:t>
            </a:r>
            <a:r>
              <a:rPr lang="en-US" sz="3600" dirty="0" smtClean="0">
                <a:solidFill>
                  <a:srgbClr val="000000"/>
                </a:solidFill>
              </a:rPr>
              <a:t> Future </a:t>
            </a:r>
            <a:r>
              <a:rPr lang="en-US" sz="3600" dirty="0">
                <a:solidFill>
                  <a:srgbClr val="000000"/>
                </a:solidFill>
              </a:rPr>
              <a:t>work includes fusing them into one </a:t>
            </a:r>
            <a:r>
              <a:rPr lang="en-US" sz="3600" dirty="0" smtClean="0">
                <a:solidFill>
                  <a:srgbClr val="000000"/>
                </a:solidFill>
              </a:rPr>
              <a:t>algorithm. </a:t>
            </a:r>
          </a:p>
          <a:p>
            <a:pPr marL="571500" indent="-571500" eaLnBrk="1">
              <a:lnSpc>
                <a:spcPct val="93000"/>
              </a:lnSpc>
              <a:spcBef>
                <a:spcPts val="450"/>
              </a:spcBef>
              <a:buClr>
                <a:srgbClr val="000000"/>
              </a:buClr>
              <a:buSzPct val="100000"/>
              <a:buFont typeface="Arial"/>
              <a:buChar char="•"/>
            </a:pPr>
            <a:r>
              <a:rPr lang="en-US" sz="3600" dirty="0">
                <a:solidFill>
                  <a:srgbClr val="000000"/>
                </a:solidFill>
              </a:rPr>
              <a:t>GOES-R will allow even better detection due to improved spatial and temporal </a:t>
            </a:r>
            <a:r>
              <a:rPr lang="en-US" sz="3600" dirty="0" smtClean="0">
                <a:solidFill>
                  <a:srgbClr val="000000"/>
                </a:solidFill>
              </a:rPr>
              <a:t>sampling.</a:t>
            </a:r>
            <a:endParaRPr lang="en-US" sz="3600" dirty="0">
              <a:solidFill>
                <a:srgbClr val="000000"/>
              </a:solidFill>
            </a:endParaRPr>
          </a:p>
        </p:txBody>
      </p:sp>
      <p:sp>
        <p:nvSpPr>
          <p:cNvPr id="73" name="Text Box 11"/>
          <p:cNvSpPr txBox="1">
            <a:spLocks noChangeArrowheads="1"/>
          </p:cNvSpPr>
          <p:nvPr/>
        </p:nvSpPr>
        <p:spPr bwMode="auto">
          <a:xfrm>
            <a:off x="431800" y="31923858"/>
            <a:ext cx="15942832" cy="8866507"/>
          </a:xfrm>
          <a:prstGeom prst="rect">
            <a:avLst/>
          </a:prstGeom>
          <a:noFill/>
          <a:ln w="38100">
            <a:noFill/>
            <a:miter lim="800000"/>
            <a:headEnd/>
            <a:tailEnd/>
          </a:ln>
          <a:extLst/>
        </p:spPr>
        <p:txBody>
          <a:bodyPr wrap="square" lIns="90000" tIns="46800" rIns="90000" bIns="46800" anchor="t" anchorCtr="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9pPr>
          </a:lstStyle>
          <a:p>
            <a:pPr algn="ctr" eaLnBrk="1">
              <a:lnSpc>
                <a:spcPct val="93000"/>
              </a:lnSpc>
              <a:spcBef>
                <a:spcPts val="2000"/>
              </a:spcBef>
              <a:buClr>
                <a:srgbClr val="000000"/>
              </a:buClr>
              <a:buSzPct val="100000"/>
            </a:pPr>
            <a:r>
              <a:rPr lang="en-US" sz="3700" b="1" i="1" dirty="0" smtClean="0">
                <a:solidFill>
                  <a:srgbClr val="0000FF"/>
                </a:solidFill>
              </a:rPr>
              <a:t>Motivation</a:t>
            </a:r>
            <a:r>
              <a:rPr lang="en-US" sz="3700" b="1" dirty="0" smtClean="0">
                <a:solidFill>
                  <a:srgbClr val="0000FF"/>
                </a:solidFill>
              </a:rPr>
              <a:t>: Dense clouds </a:t>
            </a:r>
            <a:r>
              <a:rPr lang="en-US" sz="3700" b="1" dirty="0" smtClean="0">
                <a:solidFill>
                  <a:srgbClr val="0000FF"/>
                </a:solidFill>
              </a:rPr>
              <a:t>in </a:t>
            </a:r>
            <a:r>
              <a:rPr lang="en-US" sz="3700" b="1" dirty="0" smtClean="0">
                <a:solidFill>
                  <a:srgbClr val="0000FF"/>
                </a:solidFill>
              </a:rPr>
              <a:t>tropical cyclones (TCs) can reduce overshoot BTD. </a:t>
            </a:r>
            <a:r>
              <a:rPr lang="en-US" sz="3700" b="1" i="1" dirty="0" smtClean="0">
                <a:solidFill>
                  <a:srgbClr val="0000FF"/>
                </a:solidFill>
              </a:rPr>
              <a:t>Goal</a:t>
            </a:r>
            <a:r>
              <a:rPr lang="en-US" sz="3700" b="1" dirty="0" smtClean="0">
                <a:solidFill>
                  <a:srgbClr val="0000FF"/>
                </a:solidFill>
              </a:rPr>
              <a:t>: Allow overshoots </a:t>
            </a:r>
            <a:r>
              <a:rPr lang="en-US" sz="3700" b="1" dirty="0" smtClean="0">
                <a:solidFill>
                  <a:srgbClr val="0000FF"/>
                </a:solidFill>
              </a:rPr>
              <a:t>with a BT &gt; the tropopause </a:t>
            </a:r>
            <a:r>
              <a:rPr lang="en-US" sz="3700" b="1" dirty="0" smtClean="0">
                <a:solidFill>
                  <a:srgbClr val="0000FF"/>
                </a:solidFill>
              </a:rPr>
              <a:t>temp. and BTD </a:t>
            </a:r>
            <a:r>
              <a:rPr lang="en-US" sz="3700" b="1" dirty="0" smtClean="0">
                <a:solidFill>
                  <a:srgbClr val="0000FF"/>
                </a:solidFill>
              </a:rPr>
              <a:t>&lt; 9 K to </a:t>
            </a:r>
            <a:r>
              <a:rPr lang="en-US" sz="3700" b="1" dirty="0" smtClean="0">
                <a:solidFill>
                  <a:srgbClr val="0000FF"/>
                </a:solidFill>
              </a:rPr>
              <a:t>be </a:t>
            </a:r>
            <a:r>
              <a:rPr lang="en-US" sz="3700" b="1" dirty="0" smtClean="0">
                <a:solidFill>
                  <a:srgbClr val="0000FF"/>
                </a:solidFill>
              </a:rPr>
              <a:t>identified if within 150 km of the </a:t>
            </a:r>
            <a:r>
              <a:rPr lang="en-US" sz="3700" b="1" dirty="0" smtClean="0">
                <a:solidFill>
                  <a:srgbClr val="0000FF"/>
                </a:solidFill>
              </a:rPr>
              <a:t>TC</a:t>
            </a:r>
            <a:r>
              <a:rPr lang="en-US" sz="3700" b="1" dirty="0" smtClean="0">
                <a:solidFill>
                  <a:srgbClr val="0000FF"/>
                </a:solidFill>
              </a:rPr>
              <a:t> center</a:t>
            </a:r>
            <a:r>
              <a:rPr lang="en-US" sz="3700" b="1" dirty="0" smtClean="0">
                <a:solidFill>
                  <a:srgbClr val="0000FF"/>
                </a:solidFill>
              </a:rPr>
              <a:t>.</a:t>
            </a:r>
          </a:p>
          <a:p>
            <a:pPr algn="ctr" eaLnBrk="1">
              <a:lnSpc>
                <a:spcPct val="93000"/>
              </a:lnSpc>
              <a:spcBef>
                <a:spcPts val="2000"/>
              </a:spcBef>
              <a:buClr>
                <a:srgbClr val="000000"/>
              </a:buClr>
              <a:buSzPct val="100000"/>
            </a:pPr>
            <a:endParaRPr lang="en-US" sz="700" dirty="0" smtClean="0">
              <a:solidFill>
                <a:srgbClr val="000000"/>
              </a:solidFill>
            </a:endParaRPr>
          </a:p>
          <a:p>
            <a:pPr marL="228600" eaLnBrk="1">
              <a:lnSpc>
                <a:spcPct val="93000"/>
              </a:lnSpc>
              <a:spcBef>
                <a:spcPts val="2000"/>
              </a:spcBef>
              <a:buClr>
                <a:srgbClr val="000000"/>
              </a:buClr>
              <a:buSzPct val="100000"/>
            </a:pPr>
            <a:r>
              <a:rPr lang="en-US" sz="3600" dirty="0" smtClean="0">
                <a:solidFill>
                  <a:srgbClr val="000000"/>
                </a:solidFill>
              </a:rPr>
              <a:t>Calculate Overshoot Probability:</a:t>
            </a:r>
            <a:endParaRPr lang="en-US" sz="3000" dirty="0">
              <a:solidFill>
                <a:srgbClr val="000000"/>
              </a:solidFill>
            </a:endParaRPr>
          </a:p>
          <a:p>
            <a:pPr marL="228600" eaLnBrk="1">
              <a:lnSpc>
                <a:spcPct val="93000"/>
              </a:lnSpc>
              <a:spcBef>
                <a:spcPts val="3200"/>
              </a:spcBef>
              <a:buClr>
                <a:srgbClr val="000000"/>
              </a:buClr>
              <a:buSzPct val="100000"/>
            </a:pPr>
            <a:endParaRPr lang="en-US" sz="100" dirty="0" smtClean="0">
              <a:solidFill>
                <a:srgbClr val="000000"/>
              </a:solidFill>
            </a:endParaRPr>
          </a:p>
          <a:p>
            <a:pPr marL="228600" eaLnBrk="1">
              <a:lnSpc>
                <a:spcPct val="93000"/>
              </a:lnSpc>
              <a:spcBef>
                <a:spcPts val="1000"/>
              </a:spcBef>
              <a:buClr>
                <a:srgbClr val="000000"/>
              </a:buClr>
              <a:buSzPct val="100000"/>
            </a:pPr>
            <a:r>
              <a:rPr lang="en-US" sz="3600" dirty="0" smtClean="0">
                <a:solidFill>
                  <a:srgbClr val="000000"/>
                </a:solidFill>
              </a:rPr>
              <a:t>Potential Parameters (</a:t>
            </a:r>
            <a:r>
              <a:rPr lang="en-US" sz="3600" b="1" dirty="0" smtClean="0">
                <a:solidFill>
                  <a:srgbClr val="000000"/>
                </a:solidFill>
              </a:rPr>
              <a:t>F</a:t>
            </a:r>
            <a:r>
              <a:rPr lang="en-US" sz="3600" dirty="0" smtClean="0">
                <a:solidFill>
                  <a:srgbClr val="000000"/>
                </a:solidFill>
              </a:rPr>
              <a:t>): </a:t>
            </a:r>
          </a:p>
          <a:p>
            <a:pPr marL="971550" indent="-742950" eaLnBrk="1">
              <a:lnSpc>
                <a:spcPct val="93000"/>
              </a:lnSpc>
              <a:buClr>
                <a:srgbClr val="000000"/>
              </a:buClr>
              <a:buSzPct val="100000"/>
              <a:buFont typeface="+mj-lt"/>
              <a:buAutoNum type="arabicPeriod"/>
            </a:pPr>
            <a:r>
              <a:rPr lang="en-US" sz="3200" kern="100" dirty="0" smtClean="0">
                <a:solidFill>
                  <a:srgbClr val="000000"/>
                </a:solidFill>
              </a:rPr>
              <a:t>Overshoot BTD</a:t>
            </a:r>
          </a:p>
          <a:p>
            <a:pPr marL="971550" indent="-742950" eaLnBrk="1">
              <a:lnSpc>
                <a:spcPct val="93000"/>
              </a:lnSpc>
              <a:buClr>
                <a:srgbClr val="000000"/>
              </a:buClr>
              <a:buSzPct val="100000"/>
              <a:buFont typeface="+mj-lt"/>
              <a:buAutoNum type="arabicPeriod"/>
            </a:pPr>
            <a:r>
              <a:rPr lang="en-US" sz="3200" kern="100" dirty="0" smtClean="0">
                <a:solidFill>
                  <a:srgbClr val="000000"/>
                </a:solidFill>
              </a:rPr>
              <a:t>Overshoot BT – Tropopause Temp.</a:t>
            </a:r>
          </a:p>
          <a:p>
            <a:pPr marL="971550" indent="-742950" eaLnBrk="1">
              <a:lnSpc>
                <a:spcPct val="93000"/>
              </a:lnSpc>
              <a:buClr>
                <a:srgbClr val="000000"/>
              </a:buClr>
              <a:buSzPct val="100000"/>
              <a:buFont typeface="+mj-lt"/>
              <a:buAutoNum type="arabicPeriod"/>
            </a:pPr>
            <a:r>
              <a:rPr lang="en-US" sz="3200" kern="100" dirty="0" smtClean="0">
                <a:solidFill>
                  <a:srgbClr val="000000"/>
                </a:solidFill>
              </a:rPr>
              <a:t>Water vapor BT – Overshoot BT</a:t>
            </a:r>
          </a:p>
          <a:p>
            <a:pPr marL="971550" indent="-742950" eaLnBrk="1">
              <a:lnSpc>
                <a:spcPct val="93000"/>
              </a:lnSpc>
              <a:buClr>
                <a:srgbClr val="000000"/>
              </a:buClr>
              <a:buSzPct val="100000"/>
              <a:buFont typeface="+mj-lt"/>
              <a:buAutoNum type="arabicPeriod"/>
            </a:pPr>
            <a:r>
              <a:rPr lang="en-US" sz="3200" kern="100" dirty="0" smtClean="0">
                <a:solidFill>
                  <a:srgbClr val="000000"/>
                </a:solidFill>
              </a:rPr>
              <a:t>12.0 μm BT – Overshoot BT (Meteosat Only)</a:t>
            </a:r>
          </a:p>
          <a:p>
            <a:pPr marL="971550" indent="-742950" eaLnBrk="1">
              <a:lnSpc>
                <a:spcPct val="93000"/>
              </a:lnSpc>
              <a:buClr>
                <a:srgbClr val="000000"/>
              </a:buClr>
              <a:buSzPct val="100000"/>
              <a:buFont typeface="+mj-lt"/>
              <a:buAutoNum type="arabicPeriod"/>
            </a:pPr>
            <a:r>
              <a:rPr lang="en-US" sz="3200" kern="100" dirty="0" smtClean="0">
                <a:solidFill>
                  <a:srgbClr val="000000"/>
                </a:solidFill>
              </a:rPr>
              <a:t>13.3 μm BT – Overshoot BT</a:t>
            </a:r>
          </a:p>
          <a:p>
            <a:pPr marL="971550" indent="-742950" eaLnBrk="1">
              <a:lnSpc>
                <a:spcPct val="93000"/>
              </a:lnSpc>
              <a:buClr>
                <a:srgbClr val="000000"/>
              </a:buClr>
              <a:buSzPct val="100000"/>
              <a:buFont typeface="+mj-lt"/>
              <a:buAutoNum type="arabicPeriod"/>
            </a:pPr>
            <a:r>
              <a:rPr lang="en-US" sz="3200" kern="100" dirty="0" smtClean="0">
                <a:solidFill>
                  <a:srgbClr val="000000"/>
                </a:solidFill>
              </a:rPr>
              <a:t>Number of overshooting pixels</a:t>
            </a:r>
          </a:p>
          <a:p>
            <a:pPr marL="971550" indent="-742950" eaLnBrk="1">
              <a:lnSpc>
                <a:spcPct val="93000"/>
              </a:lnSpc>
              <a:buClr>
                <a:srgbClr val="000000"/>
              </a:buClr>
              <a:buSzPct val="100000"/>
              <a:buFont typeface="+mj-lt"/>
              <a:buAutoNum type="arabicPeriod"/>
            </a:pPr>
            <a:r>
              <a:rPr lang="en-US" sz="3200" kern="100" dirty="0" smtClean="0">
                <a:solidFill>
                  <a:srgbClr val="000000"/>
                </a:solidFill>
              </a:rPr>
              <a:t>Number of anvil pixels</a:t>
            </a:r>
          </a:p>
          <a:p>
            <a:pPr marL="228600" eaLnBrk="1">
              <a:lnSpc>
                <a:spcPct val="93000"/>
              </a:lnSpc>
              <a:buClr>
                <a:srgbClr val="000000"/>
              </a:buClr>
              <a:buSzPct val="100000"/>
            </a:pPr>
            <a:endParaRPr lang="en-US" sz="5200" kern="100" dirty="0" smtClean="0">
              <a:solidFill>
                <a:srgbClr val="000000"/>
              </a:solidFill>
            </a:endParaRPr>
          </a:p>
          <a:p>
            <a:pPr algn="ctr" eaLnBrk="1">
              <a:lnSpc>
                <a:spcPct val="93000"/>
              </a:lnSpc>
              <a:buClr>
                <a:srgbClr val="000000"/>
              </a:buClr>
              <a:buSzPct val="100000"/>
            </a:pPr>
            <a:r>
              <a:rPr lang="en-US" sz="3600" kern="100" dirty="0">
                <a:solidFill>
                  <a:srgbClr val="000000"/>
                </a:solidFill>
              </a:rPr>
              <a:t>O</a:t>
            </a:r>
            <a:r>
              <a:rPr lang="en-US" sz="3600" kern="100" dirty="0" smtClean="0">
                <a:solidFill>
                  <a:srgbClr val="000000"/>
                </a:solidFill>
              </a:rPr>
              <a:t>ptimal parameters/</a:t>
            </a:r>
            <a:r>
              <a:rPr lang="en-US" sz="3600" kern="100" dirty="0" smtClean="0">
                <a:solidFill>
                  <a:srgbClr val="000000"/>
                </a:solidFill>
              </a:rPr>
              <a:t>probability </a:t>
            </a:r>
            <a:r>
              <a:rPr lang="en-US" sz="3600" kern="100" dirty="0" smtClean="0">
                <a:solidFill>
                  <a:srgbClr val="000000"/>
                </a:solidFill>
              </a:rPr>
              <a:t>have highest </a:t>
            </a:r>
            <a:r>
              <a:rPr lang="en-US" sz="3600" kern="100" dirty="0">
                <a:solidFill>
                  <a:srgbClr val="000000"/>
                </a:solidFill>
              </a:rPr>
              <a:t>Critical Success </a:t>
            </a:r>
            <a:r>
              <a:rPr lang="en-US" sz="3600" kern="100" dirty="0" smtClean="0">
                <a:solidFill>
                  <a:srgbClr val="000000"/>
                </a:solidFill>
              </a:rPr>
              <a:t>Index, based on </a:t>
            </a:r>
            <a:r>
              <a:rPr lang="en-US" sz="3600" kern="100" dirty="0">
                <a:solidFill>
                  <a:srgbClr val="000000"/>
                </a:solidFill>
              </a:rPr>
              <a:t>visibly-identified </a:t>
            </a:r>
            <a:r>
              <a:rPr lang="en-US" sz="3600" kern="100" dirty="0" smtClean="0">
                <a:solidFill>
                  <a:srgbClr val="000000"/>
                </a:solidFill>
              </a:rPr>
              <a:t>overshoots </a:t>
            </a:r>
            <a:r>
              <a:rPr lang="en-US" sz="3600" kern="100" dirty="0" smtClean="0">
                <a:solidFill>
                  <a:srgbClr val="000000"/>
                </a:solidFill>
              </a:rPr>
              <a:t>in </a:t>
            </a:r>
            <a:r>
              <a:rPr lang="en-US" sz="3600" kern="100" dirty="0" smtClean="0">
                <a:solidFill>
                  <a:srgbClr val="000000"/>
                </a:solidFill>
              </a:rPr>
              <a:t>250m-resolution MODIS imagery.</a:t>
            </a:r>
            <a:endParaRPr lang="en-US" sz="3600" kern="100" dirty="0">
              <a:solidFill>
                <a:srgbClr val="000000"/>
              </a:solidFill>
            </a:endParaRPr>
          </a:p>
        </p:txBody>
      </p:sp>
      <p:pic>
        <p:nvPicPr>
          <p:cNvPr id="74" name="Picture 73"/>
          <p:cNvPicPr>
            <a:picLocks noChangeAspect="1"/>
          </p:cNvPicPr>
          <p:nvPr/>
        </p:nvPicPr>
        <p:blipFill rotWithShape="1">
          <a:blip r:embed="rId20">
            <a:extLst>
              <a:ext uri="{28A0092B-C50C-407E-A947-70E740481C1C}">
                <a14:useLocalDpi xmlns:a14="http://schemas.microsoft.com/office/drawing/2010/main" val="0"/>
              </a:ext>
            </a:extLst>
          </a:blip>
          <a:srcRect l="22847" t="24510" r="22019" b="68102"/>
          <a:stretch/>
        </p:blipFill>
        <p:spPr>
          <a:xfrm>
            <a:off x="7322670" y="33686094"/>
            <a:ext cx="8350557" cy="1447800"/>
          </a:xfrm>
          <a:prstGeom prst="rect">
            <a:avLst/>
          </a:prstGeom>
          <a:solidFill>
            <a:srgbClr val="FFFFFF"/>
          </a:solidFill>
        </p:spPr>
      </p:pic>
      <p:sp>
        <p:nvSpPr>
          <p:cNvPr id="75" name="TextBox 74"/>
          <p:cNvSpPr txBox="1"/>
          <p:nvPr/>
        </p:nvSpPr>
        <p:spPr>
          <a:xfrm>
            <a:off x="500748" y="30012846"/>
            <a:ext cx="13970326" cy="1138773"/>
          </a:xfrm>
          <a:prstGeom prst="rect">
            <a:avLst/>
          </a:prstGeom>
          <a:noFill/>
        </p:spPr>
        <p:txBody>
          <a:bodyPr wrap="square" rtlCol="0">
            <a:spAutoFit/>
          </a:bodyPr>
          <a:lstStyle/>
          <a:p>
            <a:pPr algn="ctr"/>
            <a:r>
              <a:rPr lang="en-US" sz="3400" dirty="0" smtClean="0"/>
              <a:t>Profile of an overshoot in the from the CloudSat CPR. The CloudSat height is the height of the -25 </a:t>
            </a:r>
            <a:r>
              <a:rPr lang="en-US" sz="3400" dirty="0" err="1" smtClean="0"/>
              <a:t>dBZ</a:t>
            </a:r>
            <a:r>
              <a:rPr lang="en-US" sz="3400" dirty="0" smtClean="0"/>
              <a:t> </a:t>
            </a:r>
            <a:r>
              <a:rPr lang="en-US" sz="3400" dirty="0" smtClean="0"/>
              <a:t>contour at the dotted line. </a:t>
            </a:r>
            <a:endParaRPr lang="en-US" sz="3400" dirty="0"/>
          </a:p>
        </p:txBody>
      </p:sp>
      <p:pic>
        <p:nvPicPr>
          <p:cNvPr id="76" name="Picture 7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98304" y="41294165"/>
            <a:ext cx="5918396" cy="4509253"/>
          </a:xfrm>
          <a:prstGeom prst="rect">
            <a:avLst/>
          </a:prstGeom>
          <a:ln>
            <a:noFill/>
          </a:ln>
        </p:spPr>
      </p:pic>
      <p:sp>
        <p:nvSpPr>
          <p:cNvPr id="77" name="TextBox 76"/>
          <p:cNvSpPr txBox="1"/>
          <p:nvPr/>
        </p:nvSpPr>
        <p:spPr>
          <a:xfrm>
            <a:off x="610309" y="40638823"/>
            <a:ext cx="6290128" cy="1200329"/>
          </a:xfrm>
          <a:prstGeom prst="rect">
            <a:avLst/>
          </a:prstGeom>
          <a:noFill/>
        </p:spPr>
        <p:txBody>
          <a:bodyPr wrap="square" rtlCol="0">
            <a:spAutoFit/>
          </a:bodyPr>
          <a:lstStyle/>
          <a:p>
            <a:r>
              <a:rPr lang="en-US" sz="3600" b="1" u="sng" dirty="0" smtClean="0"/>
              <a:t>Independent </a:t>
            </a:r>
            <a:r>
              <a:rPr lang="en-US" sz="3600" b="1" u="sng" dirty="0" smtClean="0">
                <a:latin typeface="Arial"/>
                <a:cs typeface="Arial"/>
              </a:rPr>
              <a:t>results</a:t>
            </a:r>
            <a:r>
              <a:rPr lang="en-US" sz="3600" b="1" u="sng" dirty="0" smtClean="0"/>
              <a:t>:</a:t>
            </a:r>
          </a:p>
          <a:p>
            <a:endParaRPr lang="en-US" sz="3600" dirty="0"/>
          </a:p>
        </p:txBody>
      </p:sp>
      <p:sp>
        <p:nvSpPr>
          <p:cNvPr id="78" name="Text Box 11"/>
          <p:cNvSpPr txBox="1">
            <a:spLocks noChangeArrowheads="1"/>
          </p:cNvSpPr>
          <p:nvPr/>
        </p:nvSpPr>
        <p:spPr bwMode="auto">
          <a:xfrm>
            <a:off x="6710218" y="41145114"/>
            <a:ext cx="9668933" cy="4594823"/>
          </a:xfrm>
          <a:prstGeom prst="rect">
            <a:avLst/>
          </a:prstGeom>
          <a:noFill/>
          <a:ln w="38100">
            <a:noFill/>
            <a:miter lim="800000"/>
            <a:headEnd/>
            <a:tailEnd/>
          </a:ln>
          <a:extLst/>
        </p:spPr>
        <p:txBody>
          <a:bodyPr wrap="square" lIns="90000" tIns="46800" rIns="90000" bIns="46800" anchor="t" anchorCtr="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9pPr>
          </a:lstStyle>
          <a:p>
            <a:pPr algn="ctr" eaLnBrk="1">
              <a:lnSpc>
                <a:spcPct val="93000"/>
              </a:lnSpc>
              <a:buClr>
                <a:srgbClr val="000000"/>
              </a:buClr>
              <a:buSzPct val="100000"/>
            </a:pPr>
            <a:r>
              <a:rPr lang="en-US" sz="3600" dirty="0" smtClean="0">
                <a:solidFill>
                  <a:srgbClr val="FF0000"/>
                </a:solidFill>
              </a:rPr>
              <a:t>29.0% (37.5%) POD and 30.0% (38.5%) FAR for Meteosat (GOES).</a:t>
            </a:r>
            <a:endParaRPr lang="en-US" sz="3600" dirty="0" smtClean="0">
              <a:solidFill>
                <a:srgbClr val="000000"/>
              </a:solidFill>
            </a:endParaRPr>
          </a:p>
          <a:p>
            <a:pPr algn="ctr" eaLnBrk="1">
              <a:lnSpc>
                <a:spcPct val="93000"/>
              </a:lnSpc>
              <a:buClr>
                <a:srgbClr val="000000"/>
              </a:buClr>
              <a:buSzPct val="100000"/>
            </a:pPr>
            <a:r>
              <a:rPr lang="en-US" sz="3600" dirty="0" smtClean="0">
                <a:solidFill>
                  <a:srgbClr val="000000"/>
                </a:solidFill>
              </a:rPr>
              <a:t>Higher POD and FAR for GOES than Meteosat result of optimal parameters used.</a:t>
            </a:r>
          </a:p>
          <a:p>
            <a:pPr algn="ctr" eaLnBrk="1">
              <a:lnSpc>
                <a:spcPct val="93000"/>
              </a:lnSpc>
              <a:buClr>
                <a:srgbClr val="000000"/>
              </a:buClr>
              <a:buSzPct val="100000"/>
            </a:pPr>
            <a:endParaRPr lang="en-US" sz="1600" dirty="0">
              <a:solidFill>
                <a:srgbClr val="0000FF"/>
              </a:solidFill>
            </a:endParaRPr>
          </a:p>
          <a:p>
            <a:pPr algn="ctr" eaLnBrk="1">
              <a:lnSpc>
                <a:spcPct val="93000"/>
              </a:lnSpc>
              <a:buClr>
                <a:srgbClr val="000000"/>
              </a:buClr>
              <a:buSzPct val="100000"/>
            </a:pPr>
            <a:r>
              <a:rPr lang="en-US" sz="3600" dirty="0" smtClean="0">
                <a:solidFill>
                  <a:srgbClr val="0000FF"/>
                </a:solidFill>
              </a:rPr>
              <a:t>Low POD is a result of spatial resolution, as about 40% of visible MODIS TOTs are not identified by the geostationary overshoot top detection algorithm.</a:t>
            </a:r>
            <a:endParaRPr lang="en-US" sz="3600" dirty="0">
              <a:solidFill>
                <a:srgbClr val="0000FF"/>
              </a:solidFill>
            </a:endParaRPr>
          </a:p>
        </p:txBody>
      </p:sp>
      <p:pic>
        <p:nvPicPr>
          <p:cNvPr id="18" name="Picture 17"/>
          <p:cNvPicPr>
            <a:picLocks noChangeAspect="1"/>
          </p:cNvPicPr>
          <p:nvPr/>
        </p:nvPicPr>
        <p:blipFill rotWithShape="1">
          <a:blip r:embed="rId22">
            <a:extLst>
              <a:ext uri="{28A0092B-C50C-407E-A947-70E740481C1C}">
                <a14:useLocalDpi xmlns:a14="http://schemas.microsoft.com/office/drawing/2010/main" val="0"/>
              </a:ext>
            </a:extLst>
          </a:blip>
          <a:srcRect l="1627" t="3051" r="1830" b="2237"/>
          <a:stretch/>
        </p:blipFill>
        <p:spPr>
          <a:xfrm>
            <a:off x="9915730" y="35217320"/>
            <a:ext cx="6289469" cy="3572934"/>
          </a:xfrm>
          <a:prstGeom prst="rect">
            <a:avLst/>
          </a:prstGeom>
        </p:spPr>
      </p:pic>
      <p:sp>
        <p:nvSpPr>
          <p:cNvPr id="44" name="TextBox 43"/>
          <p:cNvSpPr txBox="1"/>
          <p:nvPr/>
        </p:nvSpPr>
        <p:spPr>
          <a:xfrm>
            <a:off x="7732240" y="38698596"/>
            <a:ext cx="8543486" cy="830997"/>
          </a:xfrm>
          <a:prstGeom prst="rect">
            <a:avLst/>
          </a:prstGeom>
          <a:noFill/>
        </p:spPr>
        <p:txBody>
          <a:bodyPr wrap="square" rtlCol="0">
            <a:spAutoFit/>
          </a:bodyPr>
          <a:lstStyle/>
          <a:p>
            <a:pPr algn="r"/>
            <a:r>
              <a:rPr lang="en-US" sz="2400" dirty="0" smtClean="0">
                <a:latin typeface="Arial"/>
                <a:cs typeface="Arial"/>
              </a:rPr>
              <a:t>Conditional probability for BTD. If BTD is the only parameter, a </a:t>
            </a:r>
            <a:r>
              <a:rPr lang="en-US" sz="2400" dirty="0">
                <a:latin typeface="Arial"/>
                <a:cs typeface="Arial"/>
              </a:rPr>
              <a:t>BTD=3.5K </a:t>
            </a:r>
            <a:r>
              <a:rPr lang="en-US" sz="2400" dirty="0" smtClean="0">
                <a:latin typeface="Arial"/>
                <a:cs typeface="Arial"/>
              </a:rPr>
              <a:t>overshoot would have a probability of 32.0%.</a:t>
            </a:r>
            <a:r>
              <a:rPr lang="en-US" sz="2400" dirty="0" smtClean="0"/>
              <a:t> </a:t>
            </a:r>
            <a:endParaRPr lang="en-US" sz="2400" dirty="0"/>
          </a:p>
        </p:txBody>
      </p:sp>
      <p:sp>
        <p:nvSpPr>
          <p:cNvPr id="79" name="Text Box 11"/>
          <p:cNvSpPr txBox="1">
            <a:spLocks noChangeArrowheads="1"/>
          </p:cNvSpPr>
          <p:nvPr/>
        </p:nvSpPr>
        <p:spPr bwMode="auto">
          <a:xfrm>
            <a:off x="685031" y="45960406"/>
            <a:ext cx="6530877" cy="4508953"/>
          </a:xfrm>
          <a:prstGeom prst="rect">
            <a:avLst/>
          </a:prstGeom>
          <a:noFill/>
          <a:ln w="38100">
            <a:noFill/>
            <a:miter lim="800000"/>
            <a:headEnd/>
            <a:tailEnd/>
          </a:ln>
          <a:extLst/>
        </p:spPr>
        <p:txBody>
          <a:bodyPr wrap="square" lIns="90000" tIns="46800" rIns="90000" bIns="46800" anchor="t" anchorCtr="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chemeClr val="bg1"/>
                </a:solidFill>
                <a:latin typeface="Arial" charset="0"/>
                <a:ea typeface="MS Gothic" charset="0"/>
                <a:cs typeface="MS Gothic" charset="0"/>
              </a:defRPr>
            </a:lvl9pPr>
          </a:lstStyle>
          <a:p>
            <a:pPr algn="r" eaLnBrk="1">
              <a:lnSpc>
                <a:spcPct val="93000"/>
              </a:lnSpc>
              <a:buClr>
                <a:srgbClr val="000000"/>
              </a:buClr>
              <a:buSzPct val="100000"/>
            </a:pPr>
            <a:r>
              <a:rPr lang="en-US" sz="3400" dirty="0" smtClean="0">
                <a:solidFill>
                  <a:schemeClr val="tx1"/>
                </a:solidFill>
              </a:rPr>
              <a:t>Example: original (left) and new (right) tropical overshooting top detection for Gonzalo (2014). The </a:t>
            </a:r>
            <a:r>
              <a:rPr lang="en-US" sz="3400" dirty="0" smtClean="0">
                <a:solidFill>
                  <a:srgbClr val="0000FF"/>
                </a:solidFill>
              </a:rPr>
              <a:t>blue </a:t>
            </a:r>
            <a:r>
              <a:rPr lang="en-US" sz="3400" dirty="0" smtClean="0">
                <a:solidFill>
                  <a:schemeClr val="tx1"/>
                </a:solidFill>
              </a:rPr>
              <a:t>dots represent overshoots detected by the original algorithm and the </a:t>
            </a:r>
            <a:r>
              <a:rPr lang="en-US" sz="3400" dirty="0" smtClean="0">
                <a:solidFill>
                  <a:srgbClr val="FF0000"/>
                </a:solidFill>
              </a:rPr>
              <a:t>red </a:t>
            </a:r>
            <a:r>
              <a:rPr lang="en-US" sz="3400" dirty="0" smtClean="0">
                <a:solidFill>
                  <a:schemeClr val="tx1"/>
                </a:solidFill>
              </a:rPr>
              <a:t>represent additional overshoots detected with the modified algorithm. </a:t>
            </a:r>
            <a:endParaRPr lang="en-US" sz="3400" dirty="0">
              <a:solidFill>
                <a:schemeClr val="tx1"/>
              </a:solidFill>
            </a:endParaRPr>
          </a:p>
        </p:txBody>
      </p:sp>
      <p:sp>
        <p:nvSpPr>
          <p:cNvPr id="15" name="TextBox 14"/>
          <p:cNvSpPr txBox="1"/>
          <p:nvPr/>
        </p:nvSpPr>
        <p:spPr>
          <a:xfrm>
            <a:off x="381000" y="15835588"/>
            <a:ext cx="32207200" cy="661720"/>
          </a:xfrm>
          <a:prstGeom prst="rect">
            <a:avLst/>
          </a:prstGeom>
          <a:noFill/>
        </p:spPr>
        <p:txBody>
          <a:bodyPr wrap="square" rtlCol="0">
            <a:spAutoFit/>
          </a:bodyPr>
          <a:lstStyle/>
          <a:p>
            <a:r>
              <a:rPr lang="en-US" sz="3700" b="1" i="1" dirty="0" smtClean="0">
                <a:solidFill>
                  <a:srgbClr val="0000FF"/>
                </a:solidFill>
                <a:latin typeface="Arial"/>
                <a:cs typeface="Arial"/>
              </a:rPr>
              <a:t>Motivation</a:t>
            </a:r>
            <a:r>
              <a:rPr lang="en-US" sz="3700" b="1" dirty="0" smtClean="0">
                <a:solidFill>
                  <a:srgbClr val="0000FF"/>
                </a:solidFill>
                <a:latin typeface="Arial"/>
                <a:cs typeface="Arial"/>
              </a:rPr>
              <a:t>: Overshoots are calculated in temperature space but applications, such as aviation, desire overshoots in a height/altitude </a:t>
            </a:r>
            <a:r>
              <a:rPr lang="en-US" sz="3700" b="1" dirty="0">
                <a:solidFill>
                  <a:srgbClr val="0000FF"/>
                </a:solidFill>
                <a:latin typeface="Arial"/>
                <a:cs typeface="Arial"/>
              </a:rPr>
              <a:t>reference.</a:t>
            </a:r>
            <a:r>
              <a:rPr lang="en-US" sz="3700" b="1" dirty="0">
                <a:solidFill>
                  <a:srgbClr val="0000FF"/>
                </a:solidFill>
                <a:latin typeface="Arial"/>
                <a:cs typeface="Arial"/>
              </a:rPr>
              <a:t> </a:t>
            </a:r>
          </a:p>
        </p:txBody>
      </p:sp>
      <p:sp>
        <p:nvSpPr>
          <p:cNvPr id="80" name="Text Box 15"/>
          <p:cNvSpPr txBox="1">
            <a:spLocks noChangeArrowheads="1"/>
          </p:cNvSpPr>
          <p:nvPr/>
        </p:nvSpPr>
        <p:spPr bwMode="auto">
          <a:xfrm>
            <a:off x="0" y="50565854"/>
            <a:ext cx="32918400" cy="58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MS Gothic" charset="0"/>
                <a:cs typeface="MS Gothic" charset="0"/>
              </a:defRPr>
            </a:lvl9pPr>
          </a:lstStyle>
          <a:p>
            <a:pPr algn="ctr" eaLnBrk="1">
              <a:lnSpc>
                <a:spcPct val="93000"/>
              </a:lnSpc>
              <a:spcBef>
                <a:spcPts val="450"/>
              </a:spcBef>
              <a:buClr>
                <a:srgbClr val="000000"/>
              </a:buClr>
              <a:buSzPct val="100000"/>
            </a:pPr>
            <a:r>
              <a:rPr lang="en-US" sz="3400" dirty="0">
                <a:solidFill>
                  <a:schemeClr val="tx1"/>
                </a:solidFill>
              </a:rPr>
              <a:t>This research supported by the NOAA/NESDIS GOES-R Risk Reduction and Proving Ground </a:t>
            </a:r>
            <a:r>
              <a:rPr lang="en-US" sz="3400" dirty="0" smtClean="0">
                <a:solidFill>
                  <a:schemeClr val="tx1"/>
                </a:solidFill>
              </a:rPr>
              <a:t>programs.</a:t>
            </a:r>
            <a:endParaRPr lang="en-US" sz="3400" dirty="0">
              <a:solidFill>
                <a:schemeClr val="tx1"/>
              </a:solidFill>
              <a:effectLst/>
            </a:endParaRPr>
          </a:p>
        </p:txBody>
      </p:sp>
      <p:sp>
        <p:nvSpPr>
          <p:cNvPr id="26" name="Rectangle 25"/>
          <p:cNvSpPr/>
          <p:nvPr/>
        </p:nvSpPr>
        <p:spPr>
          <a:xfrm>
            <a:off x="22216533" y="49387824"/>
            <a:ext cx="10143066" cy="1077218"/>
          </a:xfrm>
          <a:prstGeom prst="rect">
            <a:avLst/>
          </a:prstGeom>
        </p:spPr>
        <p:txBody>
          <a:bodyPr wrap="square">
            <a:spAutoFit/>
          </a:bodyPr>
          <a:lstStyle/>
          <a:p>
            <a:pPr algn="ctr"/>
            <a:r>
              <a:rPr lang="en-US" sz="3200" dirty="0">
                <a:latin typeface="Arial"/>
                <a:cs typeface="Arial"/>
              </a:rPr>
              <a:t>Please </a:t>
            </a:r>
            <a:r>
              <a:rPr lang="en-US" sz="3200" dirty="0" smtClean="0">
                <a:latin typeface="Arial"/>
                <a:cs typeface="Arial"/>
              </a:rPr>
              <a:t>contact </a:t>
            </a:r>
            <a:r>
              <a:rPr lang="en-US" sz="3200" dirty="0">
                <a:latin typeface="Arial"/>
                <a:cs typeface="Arial"/>
              </a:rPr>
              <a:t>Kristopher Bedka </a:t>
            </a:r>
            <a:r>
              <a:rPr lang="en-US" sz="3200" dirty="0" smtClean="0">
                <a:latin typeface="Arial"/>
                <a:cs typeface="Arial"/>
              </a:rPr>
              <a:t>for more information</a:t>
            </a:r>
            <a:r>
              <a:rPr lang="en-US" sz="3200" dirty="0">
                <a:latin typeface="Arial"/>
                <a:cs typeface="Arial"/>
              </a:rPr>
              <a:t>: kristopher.m.bedka@nasa.gov</a:t>
            </a:r>
          </a:p>
        </p:txBody>
      </p:sp>
      <p:pic>
        <p:nvPicPr>
          <p:cNvPr id="35" name="Picture 34" descr="rad.tif.tiff"/>
          <p:cNvPicPr>
            <a:picLocks noChangeAspect="1"/>
          </p:cNvPicPr>
          <p:nvPr/>
        </p:nvPicPr>
        <p:blipFill rotWithShape="1">
          <a:blip r:embed="rId23">
            <a:extLst>
              <a:ext uri="{28A0092B-C50C-407E-A947-70E740481C1C}">
                <a14:useLocalDpi xmlns:a14="http://schemas.microsoft.com/office/drawing/2010/main" val="0"/>
              </a:ext>
            </a:extLst>
          </a:blip>
          <a:srcRect l="4112" t="3469" b="3005"/>
          <a:stretch/>
        </p:blipFill>
        <p:spPr>
          <a:xfrm>
            <a:off x="16750285" y="43941994"/>
            <a:ext cx="2546272" cy="1862667"/>
          </a:xfrm>
          <a:prstGeom prst="rect">
            <a:avLst/>
          </a:prstGeom>
        </p:spPr>
      </p:pic>
      <p:pic>
        <p:nvPicPr>
          <p:cNvPr id="36" name="Picture 35" descr="OT_mask_visir.tif.tiff"/>
          <p:cNvPicPr>
            <a:picLocks noChangeAspect="1"/>
          </p:cNvPicPr>
          <p:nvPr/>
        </p:nvPicPr>
        <p:blipFill rotWithShape="1">
          <a:blip r:embed="rId24">
            <a:extLst>
              <a:ext uri="{28A0092B-C50C-407E-A947-70E740481C1C}">
                <a14:useLocalDpi xmlns:a14="http://schemas.microsoft.com/office/drawing/2010/main" val="0"/>
              </a:ext>
            </a:extLst>
          </a:blip>
          <a:srcRect l="3004" t="5881" r="4710" b="6227"/>
          <a:stretch/>
        </p:blipFill>
        <p:spPr>
          <a:xfrm>
            <a:off x="19346326" y="43941994"/>
            <a:ext cx="2607733" cy="1862667"/>
          </a:xfrm>
          <a:prstGeom prst="rect">
            <a:avLst/>
          </a:prstGeom>
        </p:spPr>
      </p:pic>
      <p:sp>
        <p:nvSpPr>
          <p:cNvPr id="39" name="Rectangle 38"/>
          <p:cNvSpPr/>
          <p:nvPr/>
        </p:nvSpPr>
        <p:spPr>
          <a:xfrm>
            <a:off x="16526056" y="45754595"/>
            <a:ext cx="5648143" cy="338554"/>
          </a:xfrm>
          <a:prstGeom prst="rect">
            <a:avLst/>
          </a:prstGeom>
        </p:spPr>
        <p:txBody>
          <a:bodyPr wrap="square">
            <a:spAutoFit/>
          </a:bodyPr>
          <a:lstStyle/>
          <a:p>
            <a:pPr algn="ctr"/>
            <a:r>
              <a:rPr lang="tr-TR" sz="1600" dirty="0"/>
              <a:t>Radar Data </a:t>
            </a:r>
            <a:r>
              <a:rPr lang="tr-TR" sz="1600" dirty="0" smtClean="0"/>
              <a:t>Courtesy of </a:t>
            </a:r>
            <a:r>
              <a:rPr lang="tr-TR" sz="1600" dirty="0"/>
              <a:t>Cameron Homeyer (Oklahoma University)</a:t>
            </a:r>
            <a:endParaRPr lang="en-US" sz="1600" dirty="0"/>
          </a:p>
        </p:txBody>
      </p:sp>
    </p:spTree>
    <p:extLst>
      <p:ext uri="{BB962C8B-B14F-4D97-AF65-F5344CB8AC3E}">
        <p14:creationId xmlns:p14="http://schemas.microsoft.com/office/powerpoint/2010/main" val="4289574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2" grpId="0" animBg="1"/>
      <p:bldP spid="58"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17810</TotalTime>
  <Words>1079</Words>
  <Application>Microsoft Macintosh PowerPoint</Application>
  <PresentationFormat>Custom</PresentationFormat>
  <Paragraphs>97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Monette</dc:creator>
  <cp:lastModifiedBy>Sarah Monette</cp:lastModifiedBy>
  <cp:revision>118</cp:revision>
  <cp:lastPrinted>2015-02-13T15:25:23Z</cp:lastPrinted>
  <dcterms:created xsi:type="dcterms:W3CDTF">2015-02-02T16:54:36Z</dcterms:created>
  <dcterms:modified xsi:type="dcterms:W3CDTF">2015-02-17T18:01:00Z</dcterms:modified>
</cp:coreProperties>
</file>