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24" r:id="rId2"/>
    <p:sldMasterId id="2147483869" r:id="rId3"/>
  </p:sldMasterIdLst>
  <p:notesMasterIdLst>
    <p:notesMasterId r:id="rId44"/>
  </p:notesMasterIdLst>
  <p:handoutMasterIdLst>
    <p:handoutMasterId r:id="rId45"/>
  </p:handoutMasterIdLst>
  <p:sldIdLst>
    <p:sldId id="340" r:id="rId4"/>
    <p:sldId id="909" r:id="rId5"/>
    <p:sldId id="940" r:id="rId6"/>
    <p:sldId id="911" r:id="rId7"/>
    <p:sldId id="912" r:id="rId8"/>
    <p:sldId id="913" r:id="rId9"/>
    <p:sldId id="976" r:id="rId10"/>
    <p:sldId id="916" r:id="rId11"/>
    <p:sldId id="915" r:id="rId12"/>
    <p:sldId id="917" r:id="rId13"/>
    <p:sldId id="918" r:id="rId14"/>
    <p:sldId id="944" r:id="rId15"/>
    <p:sldId id="975" r:id="rId16"/>
    <p:sldId id="921" r:id="rId17"/>
    <p:sldId id="922" r:id="rId18"/>
    <p:sldId id="923" r:id="rId19"/>
    <p:sldId id="925" r:id="rId20"/>
    <p:sldId id="939" r:id="rId21"/>
    <p:sldId id="926" r:id="rId22"/>
    <p:sldId id="945" r:id="rId23"/>
    <p:sldId id="947" r:id="rId24"/>
    <p:sldId id="949" r:id="rId25"/>
    <p:sldId id="951" r:id="rId26"/>
    <p:sldId id="955" r:id="rId27"/>
    <p:sldId id="985" r:id="rId28"/>
    <p:sldId id="983" r:id="rId29"/>
    <p:sldId id="984" r:id="rId30"/>
    <p:sldId id="974" r:id="rId31"/>
    <p:sldId id="962" r:id="rId32"/>
    <p:sldId id="967" r:id="rId33"/>
    <p:sldId id="968" r:id="rId34"/>
    <p:sldId id="969" r:id="rId35"/>
    <p:sldId id="934" r:id="rId36"/>
    <p:sldId id="936" r:id="rId37"/>
    <p:sldId id="982" r:id="rId38"/>
    <p:sldId id="977" r:id="rId39"/>
    <p:sldId id="978" r:id="rId40"/>
    <p:sldId id="979" r:id="rId41"/>
    <p:sldId id="980" r:id="rId42"/>
    <p:sldId id="981"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hang Zhou"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CCCCFF"/>
    <a:srgbClr val="CCFFFF"/>
    <a:srgbClr val="00FFCC"/>
    <a:srgbClr val="D6F3D5"/>
    <a:srgbClr val="008000"/>
    <a:srgbClr val="33CC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2" autoAdjust="0"/>
    <p:restoredTop sz="94785" autoAdjust="0"/>
  </p:normalViewPr>
  <p:slideViewPr>
    <p:cSldViewPr snapToGrid="0" showGuides="1">
      <p:cViewPr>
        <p:scale>
          <a:sx n="139" d="100"/>
          <a:sy n="139" d="100"/>
        </p:scale>
        <p:origin x="-690" y="-60"/>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517E63-BF32-BD42-AFF0-6240832C6037}" type="datetimeFigureOut">
              <a:rPr lang="en-US" smtClean="0"/>
              <a:pPr/>
              <a:t>6/16/2015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2C1D890-48DE-F640-B99E-33364D372FBD}" type="slidenum">
              <a:rPr lang="en-US" smtClean="0"/>
              <a:pPr/>
              <a:t>‹#›</a:t>
            </a:fld>
            <a:endParaRPr lang="en-US"/>
          </a:p>
        </p:txBody>
      </p:sp>
    </p:spTree>
    <p:extLst>
      <p:ext uri="{BB962C8B-B14F-4D97-AF65-F5344CB8AC3E}">
        <p14:creationId xmlns:p14="http://schemas.microsoft.com/office/powerpoint/2010/main" val="19769025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D5833857-6A5D-4BAB-8644-96158D54013B}" type="datetime1">
              <a:rPr lang="en-US"/>
              <a:pPr>
                <a:defRPr/>
              </a:pPr>
              <a:t>6/16/2015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DF4E5982-A700-47EB-A04C-8D90B43A868B}" type="slidenum">
              <a:rPr lang="en-US"/>
              <a:pPr>
                <a:defRPr/>
              </a:pPr>
              <a:t>‹#›</a:t>
            </a:fld>
            <a:endParaRPr lang="en-US"/>
          </a:p>
        </p:txBody>
      </p:sp>
    </p:spTree>
    <p:extLst>
      <p:ext uri="{BB962C8B-B14F-4D97-AF65-F5344CB8AC3E}">
        <p14:creationId xmlns:p14="http://schemas.microsoft.com/office/powerpoint/2010/main" val="33455522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F4E5982-A700-47EB-A04C-8D90B43A868B}"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 perspectives of </a:t>
            </a:r>
            <a:r>
              <a:rPr lang="en-US" dirty="0" err="1" smtClean="0"/>
              <a:t>california</a:t>
            </a:r>
            <a:r>
              <a:rPr lang="en-US" dirty="0" smtClean="0"/>
              <a:t> drought</a:t>
            </a:r>
            <a:endParaRPr lang="en-US" dirty="0"/>
          </a:p>
        </p:txBody>
      </p:sp>
      <p:sp>
        <p:nvSpPr>
          <p:cNvPr id="4" name="Slide Number Placeholder 3"/>
          <p:cNvSpPr>
            <a:spLocks noGrp="1"/>
          </p:cNvSpPr>
          <p:nvPr>
            <p:ph type="sldNum" sz="quarter" idx="10"/>
          </p:nvPr>
        </p:nvSpPr>
        <p:spPr/>
        <p:txBody>
          <a:bodyPr/>
          <a:lstStyle/>
          <a:p>
            <a:pPr>
              <a:defRPr/>
            </a:pPr>
            <a:fld id="{DF4E5982-A700-47EB-A04C-8D90B43A868B}" type="slidenum">
              <a:rPr lang="en-US" smtClean="0"/>
              <a:pPr>
                <a:defRPr/>
              </a:pPr>
              <a:t>25</a:t>
            </a:fld>
            <a:endParaRPr lang="en-US"/>
          </a:p>
        </p:txBody>
      </p:sp>
    </p:spTree>
    <p:extLst>
      <p:ext uri="{BB962C8B-B14F-4D97-AF65-F5344CB8AC3E}">
        <p14:creationId xmlns:p14="http://schemas.microsoft.com/office/powerpoint/2010/main" val="396139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lnSpc>
                <a:spcPct val="90000"/>
              </a:lnSpc>
            </a:pPr>
            <a:r>
              <a:rPr lang="en-US" sz="1800" dirty="0" smtClean="0">
                <a:latin typeface="Calibri" charset="0"/>
                <a:ea typeface="ＭＳ Ｐゴシック" charset="0"/>
              </a:rPr>
              <a:t>Information on ice and snow cover is needed by other EDRs.</a:t>
            </a:r>
          </a:p>
          <a:p>
            <a:pPr lvl="1">
              <a:lnSpc>
                <a:spcPct val="90000"/>
              </a:lnSpc>
            </a:pPr>
            <a:r>
              <a:rPr lang="en-US" sz="1800" dirty="0" smtClean="0">
                <a:latin typeface="Calibri" charset="0"/>
                <a:ea typeface="ＭＳ Ｐゴシック" charset="0"/>
              </a:rPr>
              <a:t>AMSR2 on GCOM-W1 will have other snow and ice products: Ice Characterization, Snow Cover, Snow Depth, and Snow Water Equivalent (SWE). These will be operational later this year (2015) or in 2016.</a:t>
            </a:r>
          </a:p>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29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30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31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a:spLocks noGrp="1" noRot="1" noChangeAspect="1"/>
          </p:cNvSpPr>
          <p:nvPr>
            <p:ph type="sldImg" idx="2"/>
          </p:nvPr>
        </p:nvSpPr>
        <p:spPr>
          <a:xfrm>
            <a:off x="1143000" y="684213"/>
            <a:ext cx="4572000" cy="34305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91" name="Shape 1291"/>
          <p:cNvSpPr txBox="1">
            <a:spLocks noGrp="1"/>
          </p:cNvSpPr>
          <p:nvPr>
            <p:ph type="body" idx="1"/>
          </p:nvPr>
        </p:nvSpPr>
        <p:spPr>
          <a:xfrm>
            <a:off x="685801" y="4343403"/>
            <a:ext cx="5486399" cy="4114799"/>
          </a:xfrm>
          <a:prstGeom prst="rect">
            <a:avLst/>
          </a:prstGeom>
          <a:noFill/>
          <a:ln>
            <a:noFill/>
          </a:ln>
        </p:spPr>
        <p:txBody>
          <a:bodyPr lIns="91398" tIns="45687" rIns="91398" bIns="45687" anchor="t" anchorCtr="0">
            <a:noAutofit/>
          </a:bodyPr>
          <a:lstStyle/>
          <a:p>
            <a:pPr>
              <a:spcBef>
                <a:spcPts val="0"/>
              </a:spcBef>
              <a:buClr>
                <a:schemeClr val="dk1"/>
              </a:buClr>
              <a:buSzPct val="100000"/>
              <a:buFont typeface="Arial"/>
              <a:buChar char="•"/>
            </a:pPr>
            <a:r>
              <a:rPr lang="en-US" sz="1100">
                <a:solidFill>
                  <a:schemeClr val="dk1"/>
                </a:solidFill>
                <a:latin typeface="Calibri"/>
                <a:ea typeface="Calibri"/>
                <a:cs typeface="Calibri"/>
                <a:sym typeface="Calibri"/>
              </a:rPr>
              <a:t> NOAA has monitored ozone using satellite data for 28 years, with the latest-generation instrument being the Ozone Mapping and Profiler Suite (OMPS) onboard Suomi NPP.</a:t>
            </a:r>
          </a:p>
          <a:p>
            <a:pPr>
              <a:spcBef>
                <a:spcPts val="0"/>
              </a:spcBef>
              <a:buClr>
                <a:schemeClr val="dk1"/>
              </a:buClr>
              <a:buSzPct val="100000"/>
              <a:buFont typeface="Arial"/>
              <a:buChar char="•"/>
            </a:pPr>
            <a:r>
              <a:rPr lang="en-US" sz="1100">
                <a:solidFill>
                  <a:schemeClr val="dk1"/>
                </a:solidFill>
                <a:latin typeface="Calibri"/>
                <a:ea typeface="Calibri"/>
                <a:cs typeface="Calibri"/>
                <a:sym typeface="Calibri"/>
              </a:rPr>
              <a:t> We also compare our satellite estimates of ozone against available measurements in order to improve them.</a:t>
            </a:r>
          </a:p>
          <a:p>
            <a:pPr>
              <a:spcBef>
                <a:spcPts val="0"/>
              </a:spcBef>
              <a:buClr>
                <a:schemeClr val="dk1"/>
              </a:buClr>
              <a:buSzPct val="100000"/>
              <a:buFont typeface="Arial"/>
              <a:buChar char="•"/>
            </a:pPr>
            <a:r>
              <a:rPr lang="en-US" sz="1100">
                <a:solidFill>
                  <a:schemeClr val="dk1"/>
                </a:solidFill>
                <a:latin typeface="Calibri"/>
                <a:ea typeface="Calibri"/>
                <a:cs typeface="Calibri"/>
                <a:sym typeface="Calibri"/>
              </a:rPr>
              <a:t> Ozone Hole figure:</a:t>
            </a:r>
          </a:p>
          <a:p>
            <a:pPr>
              <a:spcBef>
                <a:spcPts val="0"/>
              </a:spcBef>
              <a:buClr>
                <a:schemeClr val="dk1"/>
              </a:buClr>
              <a:buSzPct val="141666"/>
              <a:buFont typeface="Arial"/>
              <a:buChar char="•"/>
            </a:pPr>
            <a:r>
              <a:rPr lang="en-US" sz="1100">
                <a:solidFill>
                  <a:schemeClr val="dk1"/>
                </a:solidFill>
                <a:latin typeface="Calibri"/>
                <a:ea typeface="Calibri"/>
                <a:cs typeface="Calibri"/>
                <a:sym typeface="Calibri"/>
              </a:rPr>
              <a:t>   This year’s ozone hole is similar in size to those </a:t>
            </a:r>
            <a:r>
              <a:rPr lang="en-US" sz="1600">
                <a:solidFill>
                  <a:srgbClr val="000000"/>
                </a:solidFill>
                <a:latin typeface="Times New Roman"/>
                <a:ea typeface="Times New Roman"/>
                <a:cs typeface="Times New Roman"/>
                <a:sym typeface="Times New Roman"/>
              </a:rPr>
              <a:t>of recent years as the atmosphere continues to show the effects of elevated chlorine levels from human activity.</a:t>
            </a:r>
          </a:p>
          <a:p>
            <a:pPr>
              <a:spcBef>
                <a:spcPts val="0"/>
              </a:spcBef>
              <a:buClr>
                <a:srgbClr val="000000"/>
              </a:buClr>
              <a:buSzPct val="100000"/>
              <a:buFont typeface="Arial"/>
              <a:buChar char="•"/>
            </a:pPr>
            <a:r>
              <a:rPr lang="en-US" sz="1600">
                <a:solidFill>
                  <a:srgbClr val="000000"/>
                </a:solidFill>
                <a:latin typeface="Times New Roman"/>
                <a:ea typeface="Times New Roman"/>
                <a:cs typeface="Times New Roman"/>
                <a:sym typeface="Times New Roman"/>
              </a:rPr>
              <a:t>    The white circle around the South Pole is a region without measurements as scattered sunlight is too weak.</a:t>
            </a:r>
          </a:p>
          <a:p>
            <a:pPr marL="0" lvl="1">
              <a:spcBef>
                <a:spcPts val="341"/>
              </a:spcBef>
              <a:spcAft>
                <a:spcPts val="0"/>
              </a:spcAft>
            </a:pPr>
            <a:endParaRPr sz="1100">
              <a:solidFill>
                <a:schemeClr val="dk1"/>
              </a:solidFill>
              <a:latin typeface="Calibri"/>
              <a:ea typeface="Calibri"/>
              <a:cs typeface="Calibri"/>
              <a:sym typeface="Calibri"/>
            </a:endParaRPr>
          </a:p>
        </p:txBody>
      </p:sp>
      <p:sp>
        <p:nvSpPr>
          <p:cNvPr id="1292" name="Shape 1292"/>
          <p:cNvSpPr txBox="1">
            <a:spLocks noGrp="1"/>
          </p:cNvSpPr>
          <p:nvPr>
            <p:ph type="sldNum" idx="12"/>
          </p:nvPr>
        </p:nvSpPr>
        <p:spPr>
          <a:xfrm>
            <a:off x="3884613" y="8685215"/>
            <a:ext cx="2971801" cy="457199"/>
          </a:xfrm>
          <a:prstGeom prst="rect">
            <a:avLst/>
          </a:prstGeom>
          <a:noFill/>
          <a:ln>
            <a:noFill/>
          </a:ln>
        </p:spPr>
        <p:txBody>
          <a:bodyPr lIns="91398" tIns="45687" rIns="91398" bIns="45687" anchor="b" anchorCtr="0">
            <a:noAutofit/>
          </a:bodyPr>
          <a:lstStyle/>
          <a:p>
            <a:pPr>
              <a:spcBef>
                <a:spcPts val="0"/>
              </a:spcBef>
              <a:buSzPct val="25000"/>
            </a:pPr>
            <a:r>
              <a:rPr lang="en-US"/>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797229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New Roman" charset="0"/>
            </a:endParaRPr>
          </a:p>
          <a:p>
            <a:endParaRPr lang="en-US">
              <a:latin typeface="Times New Roman"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Times New Roman" charset="0"/>
                <a:ea typeface="ＭＳ Ｐゴシック" charset="0"/>
              </a:defRPr>
            </a:lvl1pPr>
            <a:lvl2pPr marL="729057" indent="-280406" defTabSz="914437">
              <a:defRPr sz="1200">
                <a:solidFill>
                  <a:schemeClr val="tx1"/>
                </a:solidFill>
                <a:latin typeface="Times New Roman" charset="0"/>
                <a:ea typeface="ＭＳ Ｐゴシック" charset="0"/>
              </a:defRPr>
            </a:lvl2pPr>
            <a:lvl3pPr marL="1121626" indent="-224325" defTabSz="914437">
              <a:defRPr sz="1200">
                <a:solidFill>
                  <a:schemeClr val="tx1"/>
                </a:solidFill>
                <a:latin typeface="Times New Roman" charset="0"/>
                <a:ea typeface="ＭＳ Ｐゴシック" charset="0"/>
              </a:defRPr>
            </a:lvl3pPr>
            <a:lvl4pPr marL="1570276" indent="-224325" defTabSz="914437">
              <a:defRPr sz="1200">
                <a:solidFill>
                  <a:schemeClr val="tx1"/>
                </a:solidFill>
                <a:latin typeface="Times New Roman" charset="0"/>
                <a:ea typeface="ＭＳ Ｐゴシック" charset="0"/>
              </a:defRPr>
            </a:lvl4pPr>
            <a:lvl5pPr marL="2018927" indent="-224325" defTabSz="914437">
              <a:defRPr sz="1200">
                <a:solidFill>
                  <a:schemeClr val="tx1"/>
                </a:solidFill>
                <a:latin typeface="Times New Roman"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Times New Roman"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Times New Roman"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Times New Roman"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Times New Roman" charset="0"/>
                <a:ea typeface="ＭＳ Ｐゴシック" charset="0"/>
              </a:defRPr>
            </a:lvl9pPr>
          </a:lstStyle>
          <a:p>
            <a:fld id="{BA73DBB4-DBF0-1847-9C9E-4EA478D1FA53}" type="slidenum">
              <a:rPr lang="en-US"/>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Times New Roman" charset="0"/>
                <a:ea typeface="ＭＳ Ｐゴシック" charset="0"/>
              </a:defRPr>
            </a:lvl1pPr>
            <a:lvl2pPr marL="729057" indent="-280406" defTabSz="914437">
              <a:defRPr sz="1200">
                <a:solidFill>
                  <a:schemeClr val="tx1"/>
                </a:solidFill>
                <a:latin typeface="Times New Roman" charset="0"/>
                <a:ea typeface="ＭＳ Ｐゴシック" charset="0"/>
              </a:defRPr>
            </a:lvl2pPr>
            <a:lvl3pPr marL="1121626" indent="-224325" defTabSz="914437">
              <a:defRPr sz="1200">
                <a:solidFill>
                  <a:schemeClr val="tx1"/>
                </a:solidFill>
                <a:latin typeface="Times New Roman" charset="0"/>
                <a:ea typeface="ＭＳ Ｐゴシック" charset="0"/>
              </a:defRPr>
            </a:lvl3pPr>
            <a:lvl4pPr marL="1570276" indent="-224325" defTabSz="914437">
              <a:defRPr sz="1200">
                <a:solidFill>
                  <a:schemeClr val="tx1"/>
                </a:solidFill>
                <a:latin typeface="Times New Roman" charset="0"/>
                <a:ea typeface="ＭＳ Ｐゴシック" charset="0"/>
              </a:defRPr>
            </a:lvl4pPr>
            <a:lvl5pPr marL="2018927" indent="-224325" defTabSz="914437">
              <a:defRPr sz="1200">
                <a:solidFill>
                  <a:schemeClr val="tx1"/>
                </a:solidFill>
                <a:latin typeface="Times New Roman"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Times New Roman"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Times New Roman"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Times New Roman"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Times New Roman" charset="0"/>
                <a:ea typeface="ＭＳ Ｐゴシック" charset="0"/>
              </a:defRPr>
            </a:lvl9pPr>
          </a:lstStyle>
          <a:p>
            <a:fld id="{0B654413-593E-DA4C-9732-E425A3F0D14D}" type="slidenum">
              <a:rPr lang="en-US"/>
              <a:pPr/>
              <a:t>38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29057" lvl="1" indent="-280406">
              <a:lnSpc>
                <a:spcPct val="90000"/>
              </a:lnSpc>
              <a:buFontTx/>
              <a:buChar char="–"/>
            </a:pPr>
            <a:r>
              <a:rPr lang="en-US">
                <a:latin typeface="Arial" charset="0"/>
                <a:cs typeface="Arial" charset="0"/>
              </a:rPr>
              <a:t>Improving analysis and prediction of heavy precipitation and flash flood</a:t>
            </a:r>
          </a:p>
          <a:p>
            <a:pPr marL="729057" lvl="1" indent="-280406">
              <a:lnSpc>
                <a:spcPct val="90000"/>
              </a:lnSpc>
              <a:buFontTx/>
              <a:buChar char="–"/>
            </a:pPr>
            <a:r>
              <a:rPr lang="en-US">
                <a:latin typeface="Arial" charset="0"/>
                <a:cs typeface="Arial" charset="0"/>
              </a:rPr>
              <a:t>Getting more timely and continuous spatial information about moisture transfer/ “surges”.</a:t>
            </a:r>
          </a:p>
          <a:p>
            <a:pPr marL="729057" lvl="1" indent="-280406">
              <a:lnSpc>
                <a:spcPct val="90000"/>
              </a:lnSpc>
              <a:buFontTx/>
              <a:buChar char="–"/>
            </a:pPr>
            <a:r>
              <a:rPr lang="en-US">
                <a:latin typeface="Arial" charset="0"/>
                <a:cs typeface="Arial" charset="0"/>
              </a:rPr>
              <a:t>Monitoring of the “atmospheric rivers” (ARs) </a:t>
            </a:r>
          </a:p>
          <a:p>
            <a:endParaRPr lang="en-US">
              <a:latin typeface="Times New Roman"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Times New Roman" charset="0"/>
                <a:ea typeface="ＭＳ Ｐゴシック" charset="0"/>
              </a:defRPr>
            </a:lvl1pPr>
            <a:lvl2pPr marL="729057" indent="-280406" defTabSz="914437">
              <a:defRPr sz="1200">
                <a:solidFill>
                  <a:schemeClr val="tx1"/>
                </a:solidFill>
                <a:latin typeface="Times New Roman" charset="0"/>
                <a:ea typeface="ＭＳ Ｐゴシック" charset="0"/>
              </a:defRPr>
            </a:lvl2pPr>
            <a:lvl3pPr marL="1121626" indent="-224325" defTabSz="914437">
              <a:defRPr sz="1200">
                <a:solidFill>
                  <a:schemeClr val="tx1"/>
                </a:solidFill>
                <a:latin typeface="Times New Roman" charset="0"/>
                <a:ea typeface="ＭＳ Ｐゴシック" charset="0"/>
              </a:defRPr>
            </a:lvl3pPr>
            <a:lvl4pPr marL="1570276" indent="-224325" defTabSz="914437">
              <a:defRPr sz="1200">
                <a:solidFill>
                  <a:schemeClr val="tx1"/>
                </a:solidFill>
                <a:latin typeface="Times New Roman" charset="0"/>
                <a:ea typeface="ＭＳ Ｐゴシック" charset="0"/>
              </a:defRPr>
            </a:lvl4pPr>
            <a:lvl5pPr marL="2018927" indent="-224325" defTabSz="914437">
              <a:defRPr sz="1200">
                <a:solidFill>
                  <a:schemeClr val="tx1"/>
                </a:solidFill>
                <a:latin typeface="Times New Roman"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Times New Roman"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Times New Roman"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Times New Roman"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Times New Roman" charset="0"/>
                <a:ea typeface="ＭＳ Ｐゴシック" charset="0"/>
              </a:defRPr>
            </a:lvl9pPr>
          </a:lstStyle>
          <a:p>
            <a:fld id="{59C36D8A-A84C-D14E-B7CD-2CFA8954FEF3}" type="slidenum">
              <a:rPr lang="en-US"/>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729057" lvl="1" indent="-280406">
              <a:lnSpc>
                <a:spcPct val="90000"/>
              </a:lnSpc>
              <a:buFontTx/>
              <a:buChar char="–"/>
            </a:pPr>
            <a:r>
              <a:rPr lang="en-US" b="1">
                <a:latin typeface="Arial" charset="0"/>
                <a:cs typeface="Arial" charset="0"/>
              </a:rPr>
              <a:t>Upcoming</a:t>
            </a:r>
            <a:r>
              <a:rPr lang="en-US">
                <a:latin typeface="Arial" charset="0"/>
                <a:cs typeface="Arial" charset="0"/>
              </a:rPr>
              <a:t>: S-NPP, Megha-Tropiques, GCOM AMSR-2 to be included in next couple of years </a:t>
            </a:r>
          </a:p>
          <a:p>
            <a:pPr marL="729057" lvl="1" indent="-280406">
              <a:lnSpc>
                <a:spcPct val="90000"/>
              </a:lnSpc>
              <a:buFontTx/>
              <a:buChar char="–"/>
            </a:pPr>
            <a:r>
              <a:rPr lang="en-US" b="1">
                <a:latin typeface="Arial" charset="0"/>
                <a:cs typeface="Arial" charset="0"/>
              </a:rPr>
              <a:t>Beyond</a:t>
            </a:r>
            <a:r>
              <a:rPr lang="en-US">
                <a:latin typeface="Arial" charset="0"/>
                <a:cs typeface="Arial" charset="0"/>
              </a:rPr>
              <a:t>, JPSS, GOES-R, GPM, etc. </a:t>
            </a:r>
          </a:p>
          <a:p>
            <a:endParaRPr lang="en-US">
              <a:latin typeface="Times New Roman"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a:defRPr sz="1200">
                <a:solidFill>
                  <a:schemeClr val="tx1"/>
                </a:solidFill>
                <a:latin typeface="Times New Roman" charset="0"/>
                <a:ea typeface="ＭＳ Ｐゴシック" charset="0"/>
              </a:defRPr>
            </a:lvl1pPr>
            <a:lvl2pPr marL="729057" indent="-280406" defTabSz="914437">
              <a:defRPr sz="1200">
                <a:solidFill>
                  <a:schemeClr val="tx1"/>
                </a:solidFill>
                <a:latin typeface="Times New Roman" charset="0"/>
                <a:ea typeface="ＭＳ Ｐゴシック" charset="0"/>
              </a:defRPr>
            </a:lvl2pPr>
            <a:lvl3pPr marL="1121626" indent="-224325" defTabSz="914437">
              <a:defRPr sz="1200">
                <a:solidFill>
                  <a:schemeClr val="tx1"/>
                </a:solidFill>
                <a:latin typeface="Times New Roman" charset="0"/>
                <a:ea typeface="ＭＳ Ｐゴシック" charset="0"/>
              </a:defRPr>
            </a:lvl3pPr>
            <a:lvl4pPr marL="1570276" indent="-224325" defTabSz="914437">
              <a:defRPr sz="1200">
                <a:solidFill>
                  <a:schemeClr val="tx1"/>
                </a:solidFill>
                <a:latin typeface="Times New Roman" charset="0"/>
                <a:ea typeface="ＭＳ Ｐゴシック" charset="0"/>
              </a:defRPr>
            </a:lvl4pPr>
            <a:lvl5pPr marL="2018927" indent="-224325" defTabSz="914437">
              <a:defRPr sz="1200">
                <a:solidFill>
                  <a:schemeClr val="tx1"/>
                </a:solidFill>
                <a:latin typeface="Times New Roman" charset="0"/>
                <a:ea typeface="ＭＳ Ｐゴシック" charset="0"/>
              </a:defRPr>
            </a:lvl5pPr>
            <a:lvl6pPr marL="2467577" indent="-224325" defTabSz="914437" eaLnBrk="0" fontAlgn="base" hangingPunct="0">
              <a:spcBef>
                <a:spcPct val="30000"/>
              </a:spcBef>
              <a:spcAft>
                <a:spcPct val="0"/>
              </a:spcAft>
              <a:defRPr sz="1200">
                <a:solidFill>
                  <a:schemeClr val="tx1"/>
                </a:solidFill>
                <a:latin typeface="Times New Roman" charset="0"/>
                <a:ea typeface="ＭＳ Ｐゴシック" charset="0"/>
              </a:defRPr>
            </a:lvl6pPr>
            <a:lvl7pPr marL="2916227" indent="-224325" defTabSz="914437" eaLnBrk="0" fontAlgn="base" hangingPunct="0">
              <a:spcBef>
                <a:spcPct val="30000"/>
              </a:spcBef>
              <a:spcAft>
                <a:spcPct val="0"/>
              </a:spcAft>
              <a:defRPr sz="1200">
                <a:solidFill>
                  <a:schemeClr val="tx1"/>
                </a:solidFill>
                <a:latin typeface="Times New Roman" charset="0"/>
                <a:ea typeface="ＭＳ Ｐゴシック" charset="0"/>
              </a:defRPr>
            </a:lvl7pPr>
            <a:lvl8pPr marL="3364878" indent="-224325" defTabSz="914437" eaLnBrk="0" fontAlgn="base" hangingPunct="0">
              <a:spcBef>
                <a:spcPct val="30000"/>
              </a:spcBef>
              <a:spcAft>
                <a:spcPct val="0"/>
              </a:spcAft>
              <a:defRPr sz="1200">
                <a:solidFill>
                  <a:schemeClr val="tx1"/>
                </a:solidFill>
                <a:latin typeface="Times New Roman" charset="0"/>
                <a:ea typeface="ＭＳ Ｐゴシック" charset="0"/>
              </a:defRPr>
            </a:lvl8pPr>
            <a:lvl9pPr marL="3813528" indent="-224325" defTabSz="914437" eaLnBrk="0" fontAlgn="base" hangingPunct="0">
              <a:spcBef>
                <a:spcPct val="30000"/>
              </a:spcBef>
              <a:spcAft>
                <a:spcPct val="0"/>
              </a:spcAft>
              <a:defRPr sz="1200">
                <a:solidFill>
                  <a:schemeClr val="tx1"/>
                </a:solidFill>
                <a:latin typeface="Times New Roman" charset="0"/>
                <a:ea typeface="ＭＳ Ｐゴシック" charset="0"/>
              </a:defRPr>
            </a:lvl9pPr>
          </a:lstStyle>
          <a:p>
            <a:fld id="{02966990-732B-3E42-8E67-D22C91213ECE}" type="slidenum">
              <a:rPr lang="en-US"/>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1109663" y="674688"/>
            <a:ext cx="4554537" cy="3417887"/>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11552" lvl="1">
              <a:spcBef>
                <a:spcPct val="20000"/>
              </a:spcBef>
              <a:buClr>
                <a:schemeClr val="accent2"/>
              </a:buClr>
            </a:pPr>
            <a:r>
              <a:rPr lang="en-US" dirty="0"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solidFill>
                  <a:prstClr val="black"/>
                </a:solidFill>
              </a:rPr>
              <a:pPr/>
              <a:t>11</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RMS Statistics </a:t>
            </a:r>
            <a:r>
              <a:rPr lang="en-US" dirty="0" err="1" smtClean="0"/>
              <a:t>vs</a:t>
            </a:r>
            <a:r>
              <a:rPr lang="en-US" dirty="0" smtClean="0"/>
              <a:t> ARM TWP, SGP, NSA Dedicated RAOBs</a:t>
            </a:r>
            <a:br>
              <a:rPr lang="en-US" dirty="0" smtClean="0"/>
            </a:br>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18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23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DEEF37-4C6B-4085-A195-D67E5C34F028}" type="slidenum">
              <a:rPr lang="en-US" smtClean="0"/>
              <a:pPr/>
              <a:t>24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9E1371CC-4A3E-47DA-8052-E9B8688C4302}"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9793D7D-8E25-4200-B0FA-1CBD68ED9737}"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0"/>
            <a:ext cx="1984375"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802313"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5D837A2-2F67-4031-9D99-B33129C7C7A3}"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688" y="0"/>
            <a:ext cx="7823200" cy="8493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D5A41A85-E6F0-4EA6-B91E-E6E8D634D2B4}" type="slidenum">
              <a:rPr lang="en-US"/>
              <a:pPr>
                <a:defRPr/>
              </a:pPr>
              <a:t>‹#›</a:t>
            </a:fld>
            <a:endParaRPr lang="en-US"/>
          </a:p>
        </p:txBody>
      </p:sp>
      <p:sp>
        <p:nvSpPr>
          <p:cNvPr id="7" name="Rectangle 22"/>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t>CAL/VAL - </a:t>
            </a:r>
            <a:fld id="{3F4EBFBB-C263-4580-8D3A-C9BFD5C55640}"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t>CAL/VAL - </a:t>
            </a:r>
            <a:fld id="{B57E12D6-24AC-49EB-BCCF-80E3FA505757}"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t>CAL/VAL - </a:t>
            </a:r>
            <a:fld id="{AF4C68E4-C37B-4306-A802-2C10BD2E21B8}"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t>CAL/VAL - </a:t>
            </a:r>
            <a:fld id="{283DD80C-3804-43D2-8782-D5ADFC2FEC27}" type="slidenum">
              <a:rPr lang="en-US"/>
              <a:pPr>
                <a:defRPr/>
              </a:pPr>
              <a:t>‹#›</a:t>
            </a:fld>
            <a:endParaRPr lang="en-US"/>
          </a:p>
        </p:txBody>
      </p:sp>
      <p:sp>
        <p:nvSpPr>
          <p:cNvPr id="7"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r>
              <a:rPr lang="en-US"/>
              <a:t>CAL/VAL - </a:t>
            </a:r>
            <a:fld id="{37338003-BB88-4B9F-BEFF-CBB7CE593AC9}" type="slidenum">
              <a:rPr lang="en-US"/>
              <a:pPr>
                <a:defRPr/>
              </a:pPr>
              <a:t>‹#›</a:t>
            </a:fld>
            <a:endParaRPr lang="en-US"/>
          </a:p>
        </p:txBody>
      </p:sp>
      <p:sp>
        <p:nvSpPr>
          <p:cNvPr id="9"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r>
              <a:rPr lang="en-US"/>
              <a:t>CAL/VAL - </a:t>
            </a:r>
            <a:fld id="{FD3DDB6B-2824-46C2-AE9B-1103047BB058}" type="slidenum">
              <a:rPr lang="en-US"/>
              <a:pPr>
                <a:defRPr/>
              </a:pPr>
              <a:t>‹#›</a:t>
            </a:fld>
            <a:endParaRPr lang="en-US"/>
          </a:p>
        </p:txBody>
      </p:sp>
      <p:sp>
        <p:nvSpPr>
          <p:cNvPr id="5"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r>
              <a:rPr lang="en-US"/>
              <a:t>CAL/VAL - </a:t>
            </a:r>
            <a:fld id="{95B7B35E-9F59-4921-B507-727B6339BAF8}" type="slidenum">
              <a:rPr lang="en-US"/>
              <a:pPr>
                <a:defRPr/>
              </a:pPr>
              <a:t>‹#›</a:t>
            </a:fld>
            <a:endParaRPr lang="en-US"/>
          </a:p>
        </p:txBody>
      </p:sp>
      <p:sp>
        <p:nvSpPr>
          <p:cNvPr id="4"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F60219C4-8DF7-491E-9CA7-6EABD33D3890}"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t>CAL/VAL - </a:t>
            </a:r>
            <a:fld id="{75FB1593-2C4C-4EC6-B940-3D6A129BA03B}" type="slidenum">
              <a:rPr lang="en-US"/>
              <a:pPr>
                <a:defRPr/>
              </a:pPr>
              <a:t>‹#›</a:t>
            </a:fld>
            <a:endParaRPr lang="en-US"/>
          </a:p>
        </p:txBody>
      </p:sp>
      <p:sp>
        <p:nvSpPr>
          <p:cNvPr id="7"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r>
              <a:rPr lang="en-US"/>
              <a:t>CAL/VAL - </a:t>
            </a:r>
            <a:fld id="{D35022E3-A60A-4F48-A46F-DD2E3A5E93E4}" type="slidenum">
              <a:rPr lang="en-US"/>
              <a:pPr>
                <a:defRPr/>
              </a:pPr>
              <a:t>‹#›</a:t>
            </a:fld>
            <a:endParaRPr lang="en-US"/>
          </a:p>
        </p:txBody>
      </p:sp>
      <p:sp>
        <p:nvSpPr>
          <p:cNvPr id="7"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t>CAL/VAL - </a:t>
            </a:r>
            <a:fld id="{1685C259-BE7B-46AD-84F3-D29800CD1474}"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0"/>
            <a:ext cx="1984375"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802313"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r>
              <a:rPr lang="en-US"/>
              <a:t>CAL/VAL - </a:t>
            </a:r>
            <a:fld id="{E45E1FF8-52FB-4CA8-B5E5-E8F0DF33C9CF}"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01688" y="0"/>
            <a:ext cx="7823200" cy="8493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D5A41A85-E6F0-4EA6-B91E-E6E8D634D2B4}" type="slidenum">
              <a:rPr lang="en-US"/>
              <a:pPr>
                <a:defRPr/>
              </a:pPr>
              <a:t>‹#›</a:t>
            </a:fld>
            <a:endParaRPr lang="en-US"/>
          </a:p>
        </p:txBody>
      </p:sp>
      <p:sp>
        <p:nvSpPr>
          <p:cNvPr id="7" name="Rectangle 22"/>
          <p:cNvSpPr>
            <a:spLocks noGrp="1" noChangeArrowheads="1"/>
          </p:cNvSpPr>
          <p:nvPr>
            <p:ph type="ftr" sz="quarter" idx="12"/>
          </p:nvPr>
        </p:nvSpPr>
        <p:spPr/>
        <p:txBody>
          <a:bodyPr/>
          <a:lstStyle>
            <a:lvl1pPr>
              <a:defRPr/>
            </a:lvl1pPr>
          </a:lstStyle>
          <a:p>
            <a:pPr>
              <a:defRPr/>
            </a:pP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E1371CC-4A3E-47DA-8052-E9B8688C4302}" type="slidenum">
              <a:rPr lang="en-US" smtClean="0"/>
              <a:pPr>
                <a:defRPr/>
              </a:pPr>
              <a:t>‹#›</a:t>
            </a:fld>
            <a:endParaRPr lang="en-US"/>
          </a:p>
        </p:txBody>
      </p:sp>
      <p:pic>
        <p:nvPicPr>
          <p:cNvPr id="17" name="Picture 4" descr="JPSS Logo5.png"/>
          <p:cNvPicPr>
            <a:picLocks noChangeAspect="1"/>
          </p:cNvPicPr>
          <p:nvPr userDrawn="1"/>
        </p:nvPicPr>
        <p:blipFill>
          <a:blip r:embed="rId2" cstate="print"/>
          <a:srcRect/>
          <a:stretch>
            <a:fillRect/>
          </a:stretch>
        </p:blipFill>
        <p:spPr bwMode="auto">
          <a:xfrm>
            <a:off x="8044001" y="302362"/>
            <a:ext cx="805543" cy="752837"/>
          </a:xfrm>
          <a:prstGeom prst="rect">
            <a:avLst/>
          </a:prstGeom>
          <a:noFill/>
          <a:ln w="9525">
            <a:noFill/>
            <a:miter lim="800000"/>
            <a:headEnd/>
            <a:tailEnd/>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60219C4-8DF7-491E-9CA7-6EABD33D3890}" type="slidenum">
              <a:rPr lang="en-US" smtClean="0"/>
              <a:pPr>
                <a:defRPr/>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pic>
        <p:nvPicPr>
          <p:cNvPr id="8" name="Picture 4" descr="JPSS Logo5.png"/>
          <p:cNvPicPr>
            <a:picLocks noChangeAspect="1"/>
          </p:cNvPicPr>
          <p:nvPr userDrawn="1"/>
        </p:nvPicPr>
        <p:blipFill>
          <a:blip r:embed="rId2" cstate="print"/>
          <a:srcRect/>
          <a:stretch>
            <a:fillRect/>
          </a:stretch>
        </p:blipFill>
        <p:spPr bwMode="auto">
          <a:xfrm>
            <a:off x="0" y="30236"/>
            <a:ext cx="805543" cy="752837"/>
          </a:xfrm>
          <a:prstGeom prst="rect">
            <a:avLst/>
          </a:prstGeom>
          <a:noFill/>
          <a:ln w="9525">
            <a:noFill/>
            <a:miter lim="800000"/>
            <a:headEnd/>
            <a:tailEnd/>
          </a:ln>
        </p:spPr>
      </p:pic>
      <p:pic>
        <p:nvPicPr>
          <p:cNvPr id="9" name="Picture 3"/>
          <p:cNvPicPr>
            <a:picLocks noChangeAspect="1" noChangeArrowheads="1"/>
          </p:cNvPicPr>
          <p:nvPr userDrawn="1"/>
        </p:nvPicPr>
        <p:blipFill>
          <a:blip r:embed="rId3" cstate="print"/>
          <a:srcRect/>
          <a:stretch>
            <a:fillRect/>
          </a:stretch>
        </p:blipFill>
        <p:spPr bwMode="auto">
          <a:xfrm>
            <a:off x="8346403" y="45355"/>
            <a:ext cx="746620" cy="746620"/>
          </a:xfrm>
          <a:prstGeom prst="rect">
            <a:avLst/>
          </a:prstGeom>
          <a:noFill/>
          <a:ln w="9525">
            <a:noFill/>
            <a:miter lim="800000"/>
            <a:headEnd/>
            <a:tailEnd/>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83DC8B-6353-44BC-A23B-B2E2EE1CEDE5}"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B1A521-E70C-4F00-B215-04D742E8DFE9}" type="slidenum">
              <a:rPr lang="en-US" smtClean="0"/>
              <a:pPr>
                <a:defRPr/>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345A616-9B4A-4032-B339-C9070CC5A562}"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383DC8B-6353-44BC-A23B-B2E2EE1CEDE5}" type="slidenum">
              <a:rPr lang="en-US"/>
              <a:pPr>
                <a:defRPr/>
              </a:pPr>
              <a:t>‹#›</a:t>
            </a:fld>
            <a:endParaRPr lang="en-US"/>
          </a:p>
        </p:txBody>
      </p:sp>
      <p:sp>
        <p:nvSpPr>
          <p:cNvPr id="6"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5D664FD-ECCE-42F3-8D86-256DBB541E48}"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53EE95E-1F15-46CC-A85B-06C216B2950A}"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3DB6942-B4D9-4F61-9AC6-7B31474E4D7F}" type="slidenum">
              <a:rPr lang="en-US" smtClean="0"/>
              <a:pPr>
                <a:defRPr/>
              </a:pPr>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A6F81EA-3ED5-4B1F-BB60-939B27194DA2}" type="slidenum">
              <a:rPr lang="en-US" smtClean="0"/>
              <a:pPr>
                <a:defRPr/>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9793D7D-8E25-4200-B0FA-1CBD68ED9737}"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D837A2-2F67-4031-9D99-B33129C7C7A3}" type="slidenum">
              <a:rPr lang="en-US" smtClean="0"/>
              <a:pPr>
                <a:defRPr/>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Rectangle 4"/>
          <p:cNvSpPr/>
          <p:nvPr userDrawn="1"/>
        </p:nvSpPr>
        <p:spPr bwMode="auto">
          <a:xfrm>
            <a:off x="9144" y="137160"/>
            <a:ext cx="1219200" cy="990600"/>
          </a:xfrm>
          <a:prstGeom prst="rect">
            <a:avLst/>
          </a:prstGeom>
          <a:solidFill>
            <a:schemeClr val="accent3"/>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dirty="0" smtClean="0">
              <a:solidFill>
                <a:srgbClr val="000000"/>
              </a:solidFill>
              <a:latin typeface="Arial" charset="0"/>
            </a:endParaRPr>
          </a:p>
        </p:txBody>
      </p:sp>
      <p:pic>
        <p:nvPicPr>
          <p:cNvPr id="3" name="Picture 4" descr="JPSS Logo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440" y="137160"/>
            <a:ext cx="1075104"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6" descr="NOAA colo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63110" y="152400"/>
            <a:ext cx="98089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244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chor="b"/>
          <a:lstStyle>
            <a:lvl1pPr>
              <a:defRPr sz="1100"/>
            </a:lvl1pPr>
          </a:lstStyle>
          <a:p>
            <a:r>
              <a:rPr lang="en-US" dirty="0" smtClean="0">
                <a:solidFill>
                  <a:prstClr val="black">
                    <a:tint val="75000"/>
                  </a:prstClr>
                </a:solidFill>
              </a:rPr>
              <a:t>|   Page </a:t>
            </a:r>
            <a:fld id="{387C982D-2350-455C-B016-E72D8176222C}"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1"/>
          <p:cNvSpPr>
            <a:spLocks noGrp="1"/>
          </p:cNvSpPr>
          <p:nvPr>
            <p:ph type="title" hasCustomPrompt="1"/>
          </p:nvPr>
        </p:nvSpPr>
        <p:spPr>
          <a:xfrm>
            <a:off x="952500" y="125240"/>
            <a:ext cx="7239000" cy="865359"/>
          </a:xfrm>
          <a:prstGeom prst="rect">
            <a:avLst/>
          </a:prstGeom>
        </p:spPr>
        <p:txBody>
          <a:bodyPr vert="horz" lIns="91440" tIns="45720" rIns="91440" bIns="45720" rtlCol="0" anchor="ctr">
            <a:normAutofit/>
          </a:bodyPr>
          <a:lstStyle>
            <a:lvl1pPr>
              <a:defRPr sz="2800" b="1">
                <a:solidFill>
                  <a:schemeClr val="tx2">
                    <a:lumMod val="50000"/>
                  </a:schemeClr>
                </a:solidFill>
              </a:defRPr>
            </a:lvl1pPr>
          </a:lstStyle>
          <a:p>
            <a:r>
              <a:rPr lang="en-US" dirty="0" smtClean="0"/>
              <a:t>Acronym List</a:t>
            </a:r>
            <a:endParaRPr lang="en-US" dirty="0"/>
          </a:p>
        </p:txBody>
      </p:sp>
    </p:spTree>
    <p:extLst>
      <p:ext uri="{BB962C8B-B14F-4D97-AF65-F5344CB8AC3E}">
        <p14:creationId xmlns:p14="http://schemas.microsoft.com/office/powerpoint/2010/main" val="2366104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87730" y="11430"/>
            <a:ext cx="7391400" cy="8382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724400"/>
          </a:xfrm>
        </p:spPr>
        <p:txBody>
          <a:bodyPr/>
          <a:lstStyle/>
          <a:p>
            <a:r>
              <a:rPr lang="en-US" smtClean="0"/>
              <a:t>Click icon to add chart</a:t>
            </a:r>
            <a:endParaRPr lang="en-US"/>
          </a:p>
        </p:txBody>
      </p:sp>
      <p:sp>
        <p:nvSpPr>
          <p:cNvPr id="4" name="Date Placeholder 3"/>
          <p:cNvSpPr>
            <a:spLocks noGrp="1"/>
          </p:cNvSpPr>
          <p:nvPr>
            <p:ph type="dt" sz="half" idx="10"/>
          </p:nvPr>
        </p:nvSpPr>
        <p:spPr>
          <a:xfrm>
            <a:off x="457200" y="6467475"/>
            <a:ext cx="2133600" cy="301625"/>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467475"/>
            <a:ext cx="2895600" cy="301625"/>
          </a:xfrm>
          <a:prstGeom prst="rect">
            <a:avLst/>
          </a:prstGeo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467475"/>
            <a:ext cx="2133600" cy="301625"/>
          </a:xfrm>
        </p:spPr>
        <p:txBody>
          <a:bodyPr/>
          <a:lstStyle>
            <a:lvl1pPr>
              <a:defRPr/>
            </a:lvl1pPr>
          </a:lstStyle>
          <a:p>
            <a:fld id="{45CD8AA4-5166-49B0-A8F0-C26962201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0881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1BB1A521-E70C-4F00-B215-04D742E8DFE9}" type="slidenum">
              <a:rPr lang="en-US"/>
              <a:pPr>
                <a:defRPr/>
              </a:pPr>
              <a:t>‹#›</a:t>
            </a:fld>
            <a:endParaRPr lang="en-US"/>
          </a:p>
        </p:txBody>
      </p:sp>
      <p:sp>
        <p:nvSpPr>
          <p:cNvPr id="7"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39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0345A616-9B4A-4032-B339-C9070CC5A562}" type="slidenum">
              <a:rPr lang="en-US"/>
              <a:pPr>
                <a:defRPr/>
              </a:pPr>
              <a:t>‹#›</a:t>
            </a:fld>
            <a:endParaRPr lang="en-US"/>
          </a:p>
        </p:txBody>
      </p:sp>
      <p:sp>
        <p:nvSpPr>
          <p:cNvPr id="9"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35D664FD-ECCE-42F3-8D86-256DBB541E48}" type="slidenum">
              <a:rPr lang="en-US"/>
              <a:pPr>
                <a:defRPr/>
              </a:pPr>
              <a:t>‹#›</a:t>
            </a:fld>
            <a:endParaRPr lang="en-US"/>
          </a:p>
        </p:txBody>
      </p:sp>
      <p:sp>
        <p:nvSpPr>
          <p:cNvPr id="5"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053EE95E-1F15-46CC-A85B-06C216B2950A}" type="slidenum">
              <a:rPr lang="en-US"/>
              <a:pPr>
                <a:defRPr/>
              </a:pPr>
              <a:t>‹#›</a:t>
            </a:fld>
            <a:endParaRPr lang="en-US"/>
          </a:p>
        </p:txBody>
      </p:sp>
      <p:sp>
        <p:nvSpPr>
          <p:cNvPr id="4"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A3DB6942-B4D9-4F61-9AC6-7B31474E4D7F}" type="slidenum">
              <a:rPr lang="en-US"/>
              <a:pPr>
                <a:defRPr/>
              </a:pPr>
              <a:t>‹#›</a:t>
            </a:fld>
            <a:endParaRPr lang="en-US"/>
          </a:p>
        </p:txBody>
      </p:sp>
      <p:sp>
        <p:nvSpPr>
          <p:cNvPr id="7"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8A6F81EA-3ED5-4B1F-BB60-939B27194DA2}" type="slidenum">
              <a:rPr lang="en-US"/>
              <a:pPr>
                <a:defRPr/>
              </a:pPr>
              <a:t>‹#›</a:t>
            </a:fld>
            <a:endParaRPr lang="en-US"/>
          </a:p>
        </p:txBody>
      </p:sp>
      <p:sp>
        <p:nvSpPr>
          <p:cNvPr id="7" name="Rectangle 22"/>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85800" y="10668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title"/>
          </p:nvPr>
        </p:nvSpPr>
        <p:spPr bwMode="auto">
          <a:xfrm>
            <a:off x="801688" y="30163"/>
            <a:ext cx="6675437" cy="849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3796" name="Rectangle 4"/>
          <p:cNvSpPr>
            <a:spLocks noGrp="1" noChangeArrowheads="1"/>
          </p:cNvSpPr>
          <p:nvPr>
            <p:ph type="dt" sz="half" idx="2"/>
          </p:nvPr>
        </p:nvSpPr>
        <p:spPr bwMode="auto">
          <a:xfrm>
            <a:off x="1524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Times" pitchFamily="-110" charset="0"/>
                <a:ea typeface="+mn-ea"/>
              </a:defRPr>
            </a:lvl1pPr>
          </a:lstStyle>
          <a:p>
            <a:pPr>
              <a:defRPr/>
            </a:pPr>
            <a:endParaRPr lang="en-US"/>
          </a:p>
        </p:txBody>
      </p:sp>
      <p:sp>
        <p:nvSpPr>
          <p:cNvPr id="673797" name="Rectangle 5"/>
          <p:cNvSpPr>
            <a:spLocks noGrp="1" noChangeArrowheads="1"/>
          </p:cNvSpPr>
          <p:nvPr>
            <p:ph type="sldNum" sz="quarter" idx="4"/>
          </p:nvPr>
        </p:nvSpPr>
        <p:spPr bwMode="auto">
          <a:xfrm>
            <a:off x="7162800" y="6467475"/>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charset="0"/>
              </a:defRPr>
            </a:lvl1pPr>
          </a:lstStyle>
          <a:p>
            <a:pPr>
              <a:defRPr/>
            </a:pPr>
            <a:fld id="{A845001E-1D6F-49E2-9500-48DE1ACBCDED}" type="slidenum">
              <a:rPr lang="en-US"/>
              <a:pPr>
                <a:defRPr/>
              </a:pPr>
              <a:t>‹#›</a:t>
            </a:fld>
            <a:endParaRPr lang="en-US"/>
          </a:p>
        </p:txBody>
      </p:sp>
      <p:sp>
        <p:nvSpPr>
          <p:cNvPr id="673798" name="Line 6"/>
          <p:cNvSpPr>
            <a:spLocks noChangeShapeType="1"/>
          </p:cNvSpPr>
          <p:nvPr/>
        </p:nvSpPr>
        <p:spPr bwMode="auto">
          <a:xfrm>
            <a:off x="0" y="958850"/>
            <a:ext cx="9144000" cy="0"/>
          </a:xfrm>
          <a:prstGeom prst="line">
            <a:avLst/>
          </a:prstGeom>
          <a:noFill/>
          <a:ln w="28575">
            <a:solidFill>
              <a:srgbClr val="003399"/>
            </a:solidFill>
            <a:round/>
            <a:headEnd/>
            <a:tailEnd type="none" w="sm" len="sm"/>
          </a:ln>
        </p:spPr>
        <p:txBody>
          <a:bodyPr wrap="none" anchor="ctr"/>
          <a:lstStyle/>
          <a:p>
            <a:pPr>
              <a:defRPr/>
            </a:pPr>
            <a:endParaRPr lang="en-US">
              <a:latin typeface="Arial" pitchFamily="34" charset="0"/>
              <a:ea typeface="+mn-ea"/>
            </a:endParaRPr>
          </a:p>
        </p:txBody>
      </p:sp>
      <p:pic>
        <p:nvPicPr>
          <p:cNvPr id="1031" name="Picture 7"/>
          <p:cNvPicPr>
            <a:picLocks noChangeAspect="1" noChangeArrowheads="1"/>
          </p:cNvPicPr>
          <p:nvPr/>
        </p:nvPicPr>
        <p:blipFill>
          <a:blip r:embed="rId14" cstate="print"/>
          <a:srcRect/>
          <a:stretch>
            <a:fillRect/>
          </a:stretch>
        </p:blipFill>
        <p:spPr bwMode="auto">
          <a:xfrm>
            <a:off x="7961313" y="25400"/>
            <a:ext cx="914400" cy="898525"/>
          </a:xfrm>
          <a:prstGeom prst="rect">
            <a:avLst/>
          </a:prstGeom>
          <a:noFill/>
          <a:ln w="9525">
            <a:noFill/>
            <a:miter lim="800000"/>
            <a:headEnd/>
            <a:tailEnd/>
          </a:ln>
        </p:spPr>
      </p:pic>
      <p:sp>
        <p:nvSpPr>
          <p:cNvPr id="673814" name="Rectangle 22"/>
          <p:cNvSpPr>
            <a:spLocks noGrp="1" noChangeArrowheads="1"/>
          </p:cNvSpPr>
          <p:nvPr>
            <p:ph type="ftr" sz="quarter" idx="3"/>
          </p:nvPr>
        </p:nvSpPr>
        <p:spPr bwMode="auto">
          <a:xfrm>
            <a:off x="3124200" y="63785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2000" b="1">
                <a:solidFill>
                  <a:srgbClr val="FF0000"/>
                </a:solidFill>
                <a:latin typeface="Times New Roman" pitchFamily="-107" charset="0"/>
                <a:ea typeface="+mn-ea"/>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31" r:id="rId12"/>
  </p:sldLayoutIdLst>
  <p:hf hdr="0" ftr="0" dt="0"/>
  <p:txStyles>
    <p:titleStyle>
      <a:lvl1pPr algn="ctr"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2800" b="1">
          <a:solidFill>
            <a:schemeClr val="tx2"/>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2800" b="1">
          <a:solidFill>
            <a:schemeClr val="tx2"/>
          </a:solidFill>
          <a:latin typeface="Arial" charset="0"/>
        </a:defRPr>
      </a:lvl6pPr>
      <a:lvl7pPr marL="914400" algn="ctr" rtl="0" eaLnBrk="1" fontAlgn="base" hangingPunct="1">
        <a:spcBef>
          <a:spcPct val="0"/>
        </a:spcBef>
        <a:spcAft>
          <a:spcPct val="0"/>
        </a:spcAft>
        <a:defRPr sz="2800" b="1">
          <a:solidFill>
            <a:schemeClr val="tx2"/>
          </a:solidFill>
          <a:latin typeface="Arial" charset="0"/>
        </a:defRPr>
      </a:lvl7pPr>
      <a:lvl8pPr marL="1371600" algn="ctr" rtl="0" eaLnBrk="1" fontAlgn="base" hangingPunct="1">
        <a:spcBef>
          <a:spcPct val="0"/>
        </a:spcBef>
        <a:spcAft>
          <a:spcPct val="0"/>
        </a:spcAft>
        <a:defRPr sz="2800" b="1">
          <a:solidFill>
            <a:schemeClr val="tx2"/>
          </a:solidFill>
          <a:latin typeface="Arial" charset="0"/>
        </a:defRPr>
      </a:lvl8pPr>
      <a:lvl9pPr marL="1828800" algn="ctr" rtl="0" eaLnBrk="1" fontAlgn="base" hangingPunct="1">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gt;"/>
        <a:defRPr sz="1600" b="1">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400" b="1">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b="1">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1400" b="1">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1400" b="1">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1400" b="1">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14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5800" y="10668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ChangeArrowheads="1"/>
          </p:cNvSpPr>
          <p:nvPr>
            <p:ph type="title"/>
          </p:nvPr>
        </p:nvSpPr>
        <p:spPr bwMode="auto">
          <a:xfrm>
            <a:off x="801688" y="0"/>
            <a:ext cx="7823200" cy="849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3796" name="Rectangle 4"/>
          <p:cNvSpPr>
            <a:spLocks noGrp="1" noChangeArrowheads="1"/>
          </p:cNvSpPr>
          <p:nvPr>
            <p:ph type="dt" sz="half" idx="2"/>
          </p:nvPr>
        </p:nvSpPr>
        <p:spPr bwMode="auto">
          <a:xfrm>
            <a:off x="1524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Times" charset="0"/>
              </a:defRPr>
            </a:lvl1pPr>
          </a:lstStyle>
          <a:p>
            <a:pPr>
              <a:defRPr/>
            </a:pPr>
            <a:endParaRPr lang="en-US"/>
          </a:p>
        </p:txBody>
      </p:sp>
      <p:sp>
        <p:nvSpPr>
          <p:cNvPr id="673797" name="Rectangle 5"/>
          <p:cNvSpPr>
            <a:spLocks noGrp="1" noChangeArrowheads="1"/>
          </p:cNvSpPr>
          <p:nvPr>
            <p:ph type="sldNum" sz="quarter" idx="4"/>
          </p:nvPr>
        </p:nvSpPr>
        <p:spPr bwMode="auto">
          <a:xfrm>
            <a:off x="7162800" y="6467475"/>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charset="0"/>
              </a:defRPr>
            </a:lvl1pPr>
          </a:lstStyle>
          <a:p>
            <a:pPr>
              <a:defRPr/>
            </a:pPr>
            <a:r>
              <a:rPr lang="en-US"/>
              <a:t>CAL/VAL - </a:t>
            </a:r>
            <a:fld id="{8732A8E4-2117-49AC-B3F9-E17EDCCF2009}" type="slidenum">
              <a:rPr lang="en-US"/>
              <a:pPr>
                <a:defRPr/>
              </a:pPr>
              <a:t>‹#›</a:t>
            </a:fld>
            <a:endParaRPr lang="en-US"/>
          </a:p>
        </p:txBody>
      </p:sp>
      <p:sp>
        <p:nvSpPr>
          <p:cNvPr id="673798" name="Line 6"/>
          <p:cNvSpPr>
            <a:spLocks noChangeShapeType="1"/>
          </p:cNvSpPr>
          <p:nvPr/>
        </p:nvSpPr>
        <p:spPr bwMode="auto">
          <a:xfrm>
            <a:off x="0" y="958850"/>
            <a:ext cx="9144000" cy="0"/>
          </a:xfrm>
          <a:prstGeom prst="line">
            <a:avLst/>
          </a:prstGeom>
          <a:noFill/>
          <a:ln w="28575">
            <a:solidFill>
              <a:srgbClr val="003399"/>
            </a:solidFill>
            <a:round/>
            <a:headEnd/>
            <a:tailEnd type="none" w="sm" len="sm"/>
          </a:ln>
        </p:spPr>
        <p:txBody>
          <a:bodyPr wrap="none" anchor="ctr"/>
          <a:lstStyle/>
          <a:p>
            <a:pPr>
              <a:defRPr/>
            </a:pPr>
            <a:endParaRPr lang="en-US">
              <a:latin typeface="Arial" pitchFamily="34" charset="0"/>
              <a:ea typeface="+mn-ea"/>
            </a:endParaRPr>
          </a:p>
        </p:txBody>
      </p:sp>
      <p:pic>
        <p:nvPicPr>
          <p:cNvPr id="2055" name="Picture 7"/>
          <p:cNvPicPr>
            <a:picLocks noChangeAspect="1" noChangeArrowheads="1"/>
          </p:cNvPicPr>
          <p:nvPr/>
        </p:nvPicPr>
        <p:blipFill>
          <a:blip r:embed="rId14" cstate="print"/>
          <a:srcRect/>
          <a:stretch>
            <a:fillRect/>
          </a:stretch>
        </p:blipFill>
        <p:spPr bwMode="auto">
          <a:xfrm>
            <a:off x="109538" y="109538"/>
            <a:ext cx="803275" cy="788987"/>
          </a:xfrm>
          <a:prstGeom prst="rect">
            <a:avLst/>
          </a:prstGeom>
          <a:noFill/>
          <a:ln w="9525">
            <a:noFill/>
            <a:miter lim="800000"/>
            <a:headEnd/>
            <a:tailEnd/>
          </a:ln>
        </p:spPr>
      </p:pic>
      <p:sp>
        <p:nvSpPr>
          <p:cNvPr id="673814" name="Rectangle 22"/>
          <p:cNvSpPr>
            <a:spLocks noGrp="1" noChangeArrowheads="1"/>
          </p:cNvSpPr>
          <p:nvPr>
            <p:ph type="ftr" sz="quarter" idx="3"/>
          </p:nvPr>
        </p:nvSpPr>
        <p:spPr bwMode="auto">
          <a:xfrm>
            <a:off x="3124200" y="637857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2000" b="1">
                <a:solidFill>
                  <a:srgbClr val="FF0000"/>
                </a:solidFill>
                <a:latin typeface="Times New Roman" pitchFamily="-107" charset="0"/>
                <a:ea typeface="+mn-ea"/>
              </a:defRPr>
            </a:lvl1pPr>
          </a:lstStyle>
          <a:p>
            <a:pPr>
              <a:defRPr/>
            </a:pPr>
            <a:endParaRPr lang="en-US"/>
          </a:p>
        </p:txBody>
      </p:sp>
      <p:pic>
        <p:nvPicPr>
          <p:cNvPr id="2057" name="Picture 9" descr="NPOESS_Logo_Without_Teamates"/>
          <p:cNvPicPr>
            <a:picLocks noChangeAspect="1" noChangeArrowheads="1"/>
          </p:cNvPicPr>
          <p:nvPr/>
        </p:nvPicPr>
        <p:blipFill>
          <a:blip r:embed="rId15" cstate="print"/>
          <a:srcRect/>
          <a:stretch>
            <a:fillRect/>
          </a:stretch>
        </p:blipFill>
        <p:spPr bwMode="auto">
          <a:xfrm>
            <a:off x="7693025" y="122238"/>
            <a:ext cx="1343025" cy="6715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44" r:id="rId12"/>
  </p:sldLayoutIdLst>
  <p:hf hdr="0" ftr="0" dt="0"/>
  <p:txStyles>
    <p:titleStyle>
      <a:lvl1pPr algn="ctr" rtl="0" eaLnBrk="0" fontAlgn="base" hangingPunct="0">
        <a:spcBef>
          <a:spcPct val="0"/>
        </a:spcBef>
        <a:spcAft>
          <a:spcPct val="0"/>
        </a:spcAft>
        <a:defRPr sz="2800" b="1">
          <a:solidFill>
            <a:schemeClr val="tx2"/>
          </a:solidFill>
          <a:latin typeface="+mj-lt"/>
          <a:ea typeface="+mj-ea"/>
          <a:cs typeface="ＭＳ Ｐゴシック" pitchFamily="-110" charset="-128"/>
        </a:defRPr>
      </a:lvl1pPr>
      <a:lvl2pPr algn="ctr" rtl="0" eaLnBrk="0" fontAlgn="base" hangingPunct="0">
        <a:spcBef>
          <a:spcPct val="0"/>
        </a:spcBef>
        <a:spcAft>
          <a:spcPct val="0"/>
        </a:spcAft>
        <a:defRPr sz="2800" b="1">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chemeClr val="tx2"/>
          </a:solidFill>
          <a:latin typeface="Arial" charset="0"/>
          <a:ea typeface="ＭＳ Ｐゴシック" pitchFamily="-110" charset="-128"/>
          <a:cs typeface="ＭＳ Ｐゴシック" pitchFamily="-110" charset="-128"/>
        </a:defRPr>
      </a:lvl5pPr>
      <a:lvl6pPr marL="457200" algn="ctr" rtl="0" eaLnBrk="1" fontAlgn="base" hangingPunct="1">
        <a:spcBef>
          <a:spcPct val="0"/>
        </a:spcBef>
        <a:spcAft>
          <a:spcPct val="0"/>
        </a:spcAft>
        <a:defRPr sz="2800" b="1">
          <a:solidFill>
            <a:schemeClr val="tx2"/>
          </a:solidFill>
          <a:latin typeface="Arial" charset="0"/>
          <a:ea typeface="ＭＳ Ｐゴシック" pitchFamily="-110" charset="-128"/>
        </a:defRPr>
      </a:lvl6pPr>
      <a:lvl7pPr marL="914400" algn="ctr" rtl="0" eaLnBrk="1" fontAlgn="base" hangingPunct="1">
        <a:spcBef>
          <a:spcPct val="0"/>
        </a:spcBef>
        <a:spcAft>
          <a:spcPct val="0"/>
        </a:spcAft>
        <a:defRPr sz="2800" b="1">
          <a:solidFill>
            <a:schemeClr val="tx2"/>
          </a:solidFill>
          <a:latin typeface="Arial" charset="0"/>
          <a:ea typeface="ＭＳ Ｐゴシック" pitchFamily="-110" charset="-128"/>
        </a:defRPr>
      </a:lvl7pPr>
      <a:lvl8pPr marL="1371600" algn="ctr" rtl="0" eaLnBrk="1" fontAlgn="base" hangingPunct="1">
        <a:spcBef>
          <a:spcPct val="0"/>
        </a:spcBef>
        <a:spcAft>
          <a:spcPct val="0"/>
        </a:spcAft>
        <a:defRPr sz="2800" b="1">
          <a:solidFill>
            <a:schemeClr val="tx2"/>
          </a:solidFill>
          <a:latin typeface="Arial" charset="0"/>
          <a:ea typeface="ＭＳ Ｐゴシック" pitchFamily="-110" charset="-128"/>
        </a:defRPr>
      </a:lvl8pPr>
      <a:lvl9pPr marL="1828800" algn="ctr" rtl="0" eaLnBrk="1" fontAlgn="base" hangingPunct="1">
        <a:spcBef>
          <a:spcPct val="0"/>
        </a:spcBef>
        <a:spcAft>
          <a:spcPct val="0"/>
        </a:spcAft>
        <a:defRPr sz="2800" b="1">
          <a:solidFill>
            <a:schemeClr val="tx2"/>
          </a:solidFill>
          <a:latin typeface="Arial" charset="0"/>
          <a:ea typeface="ＭＳ Ｐゴシック" pitchFamily="-110" charset="-128"/>
        </a:defRPr>
      </a:lvl9pPr>
    </p:titleStyle>
    <p:bodyStyle>
      <a:lvl1pPr marL="342900" indent="-342900" algn="l" rtl="0" eaLnBrk="0" fontAlgn="base" hangingPunct="0">
        <a:spcBef>
          <a:spcPct val="20000"/>
        </a:spcBef>
        <a:spcAft>
          <a:spcPct val="0"/>
        </a:spcAft>
        <a:buChar char="•"/>
        <a:defRPr sz="2000" b="1">
          <a:solidFill>
            <a:schemeClr val="tx1"/>
          </a:solidFill>
          <a:latin typeface="+mn-lt"/>
          <a:ea typeface="+mn-ea"/>
          <a:cs typeface="ＭＳ Ｐゴシック" pitchFamily="-110"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defRPr>
      </a:lvl2pPr>
      <a:lvl3pPr marL="1143000" indent="-228600" algn="l" rtl="0" eaLnBrk="0" fontAlgn="base" hangingPunct="0">
        <a:spcBef>
          <a:spcPct val="20000"/>
        </a:spcBef>
        <a:spcAft>
          <a:spcPct val="0"/>
        </a:spcAft>
        <a:buChar char="&gt;"/>
        <a:defRPr sz="1600" b="1">
          <a:solidFill>
            <a:schemeClr val="tx1"/>
          </a:solidFill>
          <a:latin typeface="+mn-lt"/>
          <a:ea typeface="+mn-ea"/>
        </a:defRPr>
      </a:lvl3pPr>
      <a:lvl4pPr marL="1600200" indent="-228600" algn="l" rtl="0" eaLnBrk="0" fontAlgn="base" hangingPunct="0">
        <a:spcBef>
          <a:spcPct val="20000"/>
        </a:spcBef>
        <a:spcAft>
          <a:spcPct val="0"/>
        </a:spcAft>
        <a:buChar char="–"/>
        <a:defRPr sz="1400" b="1">
          <a:solidFill>
            <a:schemeClr val="tx1"/>
          </a:solidFill>
          <a:latin typeface="+mn-lt"/>
          <a:ea typeface="+mn-ea"/>
        </a:defRPr>
      </a:lvl4pPr>
      <a:lvl5pPr marL="2057400" indent="-228600" algn="l" rtl="0" eaLnBrk="0" fontAlgn="base" hangingPunct="0">
        <a:spcBef>
          <a:spcPct val="20000"/>
        </a:spcBef>
        <a:spcAft>
          <a:spcPct val="0"/>
        </a:spcAft>
        <a:buChar char="-"/>
        <a:defRPr sz="1400" b="1">
          <a:solidFill>
            <a:schemeClr val="tx1"/>
          </a:solidFill>
          <a:latin typeface="+mn-lt"/>
          <a:ea typeface="+mn-ea"/>
        </a:defRPr>
      </a:lvl5pPr>
      <a:lvl6pPr marL="2514600" indent="-228600" algn="l" rtl="0" eaLnBrk="1" fontAlgn="base" hangingPunct="1">
        <a:spcBef>
          <a:spcPct val="20000"/>
        </a:spcBef>
        <a:spcAft>
          <a:spcPct val="0"/>
        </a:spcAft>
        <a:buChar char="-"/>
        <a:defRPr sz="1400" b="1">
          <a:solidFill>
            <a:schemeClr val="tx1"/>
          </a:solidFill>
          <a:latin typeface="+mn-lt"/>
          <a:ea typeface="+mn-ea"/>
        </a:defRPr>
      </a:lvl6pPr>
      <a:lvl7pPr marL="2971800" indent="-228600" algn="l" rtl="0" eaLnBrk="1" fontAlgn="base" hangingPunct="1">
        <a:spcBef>
          <a:spcPct val="20000"/>
        </a:spcBef>
        <a:spcAft>
          <a:spcPct val="0"/>
        </a:spcAft>
        <a:buChar char="-"/>
        <a:defRPr sz="1400" b="1">
          <a:solidFill>
            <a:schemeClr val="tx1"/>
          </a:solidFill>
          <a:latin typeface="+mn-lt"/>
          <a:ea typeface="+mn-ea"/>
        </a:defRPr>
      </a:lvl7pPr>
      <a:lvl8pPr marL="3429000" indent="-228600" algn="l" rtl="0" eaLnBrk="1" fontAlgn="base" hangingPunct="1">
        <a:spcBef>
          <a:spcPct val="20000"/>
        </a:spcBef>
        <a:spcAft>
          <a:spcPct val="0"/>
        </a:spcAft>
        <a:buChar char="-"/>
        <a:defRPr sz="1400" b="1">
          <a:solidFill>
            <a:schemeClr val="tx1"/>
          </a:solidFill>
          <a:latin typeface="+mn-lt"/>
          <a:ea typeface="+mn-ea"/>
        </a:defRPr>
      </a:lvl8pPr>
      <a:lvl9pPr marL="3886200" indent="-228600" algn="l" rtl="0" eaLnBrk="1" fontAlgn="base" hangingPunct="1">
        <a:spcBef>
          <a:spcPct val="20000"/>
        </a:spcBef>
        <a:spcAft>
          <a:spcPct val="0"/>
        </a:spcAft>
        <a:buChar char="-"/>
        <a:defRPr sz="1400" b="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a:defRPr/>
            </a:pPr>
            <a:fld id="{A845001E-1D6F-49E2-9500-48DE1ACBCDED}" type="slidenum">
              <a:rPr lang="en-US" smtClean="0"/>
              <a:pPr>
                <a:defRPr/>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919" r:id="rId12"/>
    <p:sldLayoutId id="2147483921" r:id="rId13"/>
    <p:sldLayoutId id="2147483923" r:id="rId14"/>
    <p:sldLayoutId id="2147483924" r:id="rId15"/>
    <p:sldLayoutId id="2147483925" r:id="rId16"/>
  </p:sldLayoutIdLst>
  <p:hf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hyperlink" Target="http://www.star.nesdis.noaa.gov/sod/sst/squam"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2.gi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4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0.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61.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ospo.noaa.gov/bTPW" TargetMode="Externa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hyperlink" Target="http://www.ospo.noaa.gov/Products/bTPW/index.html"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hyperlink" Target="http://www.ospo.noaa.gov/bTPW"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1060736"/>
            <a:ext cx="7903449" cy="1526889"/>
          </a:xfrm>
        </p:spPr>
        <p:txBody>
          <a:bodyPr>
            <a:normAutofit/>
          </a:bodyPr>
          <a:lstStyle/>
          <a:p>
            <a:r>
              <a:rPr lang="en-GB" sz="3600" b="1" dirty="0">
                <a:solidFill>
                  <a:schemeClr val="tx2"/>
                </a:solidFill>
                <a:latin typeface="Arial" pitchFamily="34" charset="0"/>
                <a:cs typeface="Arial" pitchFamily="34" charset="0"/>
              </a:rPr>
              <a:t>SNPP/JPSS Cal/Val </a:t>
            </a:r>
            <a:r>
              <a:rPr lang="en-GB" sz="3600" b="1" dirty="0" smtClean="0">
                <a:solidFill>
                  <a:schemeClr val="tx2"/>
                </a:solidFill>
                <a:latin typeface="Arial" pitchFamily="34" charset="0"/>
                <a:cs typeface="Arial" pitchFamily="34" charset="0"/>
              </a:rPr>
              <a:t>Update</a:t>
            </a:r>
            <a:br>
              <a:rPr lang="en-GB" sz="3600" b="1" dirty="0" smtClean="0">
                <a:solidFill>
                  <a:schemeClr val="tx2"/>
                </a:solidFill>
                <a:latin typeface="Arial" pitchFamily="34" charset="0"/>
                <a:cs typeface="Arial" pitchFamily="34" charset="0"/>
              </a:rPr>
            </a:br>
            <a:r>
              <a:rPr lang="en-GB" sz="2200" dirty="0" smtClean="0">
                <a:solidFill>
                  <a:schemeClr val="tx2"/>
                </a:solidFill>
                <a:latin typeface="Arial" pitchFamily="34" charset="0"/>
                <a:cs typeface="Arial" pitchFamily="34" charset="0"/>
              </a:rPr>
              <a:t>NOAA Satellite Proving Ground/User Readiness Meeting </a:t>
            </a:r>
            <a:br>
              <a:rPr lang="en-GB" sz="2200" dirty="0" smtClean="0">
                <a:solidFill>
                  <a:schemeClr val="tx2"/>
                </a:solidFill>
                <a:latin typeface="Arial" pitchFamily="34" charset="0"/>
                <a:cs typeface="Arial" pitchFamily="34" charset="0"/>
              </a:rPr>
            </a:br>
            <a:r>
              <a:rPr lang="en-GB" sz="1800" dirty="0" smtClean="0">
                <a:solidFill>
                  <a:schemeClr val="tx2"/>
                </a:solidFill>
                <a:latin typeface="Arial" pitchFamily="34" charset="0"/>
                <a:cs typeface="Arial" pitchFamily="34" charset="0"/>
              </a:rPr>
              <a:t>June 16</a:t>
            </a:r>
            <a:r>
              <a:rPr lang="en-GB" sz="1800" baseline="30000" dirty="0" smtClean="0">
                <a:solidFill>
                  <a:schemeClr val="tx2"/>
                </a:solidFill>
                <a:latin typeface="Arial" pitchFamily="34" charset="0"/>
                <a:cs typeface="Arial" pitchFamily="34" charset="0"/>
              </a:rPr>
              <a:t>th</a:t>
            </a:r>
            <a:r>
              <a:rPr lang="en-GB" sz="1800" dirty="0" smtClean="0">
                <a:solidFill>
                  <a:schemeClr val="tx2"/>
                </a:solidFill>
                <a:latin typeface="Arial" pitchFamily="34" charset="0"/>
                <a:cs typeface="Arial" pitchFamily="34" charset="0"/>
              </a:rPr>
              <a:t>, 2015</a:t>
            </a:r>
            <a:endParaRPr lang="en-GB" sz="1800" dirty="0">
              <a:solidFill>
                <a:schemeClr val="tx2"/>
              </a:solidFill>
              <a:latin typeface="Arial" pitchFamily="34" charset="0"/>
              <a:cs typeface="Arial" pitchFamily="34" charset="0"/>
            </a:endParaRPr>
          </a:p>
        </p:txBody>
      </p:sp>
      <p:sp>
        <p:nvSpPr>
          <p:cNvPr id="3" name="Subtitle 2"/>
          <p:cNvSpPr>
            <a:spLocks noGrp="1"/>
          </p:cNvSpPr>
          <p:nvPr>
            <p:ph type="subTitle" idx="1"/>
          </p:nvPr>
        </p:nvSpPr>
        <p:spPr>
          <a:xfrm>
            <a:off x="237391" y="3604349"/>
            <a:ext cx="8675777" cy="2965316"/>
          </a:xfrm>
        </p:spPr>
        <p:txBody>
          <a:bodyPr>
            <a:noAutofit/>
          </a:bodyPr>
          <a:lstStyle/>
          <a:p>
            <a:r>
              <a:rPr lang="en-US" sz="2800" dirty="0" smtClean="0">
                <a:solidFill>
                  <a:srgbClr val="002060"/>
                </a:solidFill>
              </a:rPr>
              <a:t>Lihang Zhou</a:t>
            </a:r>
            <a:endParaRPr lang="en-US" sz="2800" baseline="30000" dirty="0" smtClean="0">
              <a:solidFill>
                <a:srgbClr val="002060"/>
              </a:solidFill>
            </a:endParaRPr>
          </a:p>
          <a:p>
            <a:r>
              <a:rPr lang="en-US" sz="1600" dirty="0" smtClean="0">
                <a:solidFill>
                  <a:srgbClr val="002060"/>
                </a:solidFill>
              </a:rPr>
              <a:t>NOAA/NESDIS/STAR </a:t>
            </a:r>
          </a:p>
          <a:p>
            <a:r>
              <a:rPr lang="en-US" sz="1600" dirty="0" smtClean="0">
                <a:solidFill>
                  <a:srgbClr val="002060"/>
                </a:solidFill>
              </a:rPr>
              <a:t>JPSS STAR (JSTAR) Program Manager</a:t>
            </a:r>
            <a:endParaRPr lang="en-US" sz="1400" dirty="0" smtClean="0">
              <a:solidFill>
                <a:srgbClr val="002060"/>
              </a:solidFill>
            </a:endParaRPr>
          </a:p>
          <a:p>
            <a:endParaRPr lang="en-US" sz="1400" dirty="0" smtClean="0">
              <a:solidFill>
                <a:srgbClr val="002060"/>
              </a:solidFill>
            </a:endParaRPr>
          </a:p>
          <a:p>
            <a:endParaRPr lang="en-US" sz="1600" i="1" dirty="0">
              <a:solidFill>
                <a:srgbClr val="002060"/>
              </a:solidFill>
            </a:endParaRPr>
          </a:p>
          <a:p>
            <a:endParaRPr lang="en-US" sz="1600" i="1" dirty="0" smtClean="0">
              <a:solidFill>
                <a:srgbClr val="002060"/>
              </a:solidFill>
            </a:endParaRPr>
          </a:p>
          <a:p>
            <a:r>
              <a:rPr lang="en-US" sz="1600" i="1" dirty="0" smtClean="0">
                <a:solidFill>
                  <a:srgbClr val="002060"/>
                </a:solidFill>
              </a:rPr>
              <a:t>with contribution from </a:t>
            </a:r>
            <a:endParaRPr lang="en-US" i="1" dirty="0" smtClean="0">
              <a:solidFill>
                <a:srgbClr val="002060"/>
              </a:solidFill>
            </a:endParaRPr>
          </a:p>
          <a:p>
            <a:r>
              <a:rPr lang="en-US" dirty="0" smtClean="0">
                <a:solidFill>
                  <a:schemeClr val="tx2"/>
                </a:solidFill>
              </a:rPr>
              <a:t>JSTAR Algorithm and Data Products Algorithm Team Leads/Members </a:t>
            </a:r>
          </a:p>
        </p:txBody>
      </p:sp>
      <p:sp>
        <p:nvSpPr>
          <p:cNvPr id="9" name="Slide Number Placeholder 8"/>
          <p:cNvSpPr>
            <a:spLocks noGrp="1"/>
          </p:cNvSpPr>
          <p:nvPr>
            <p:ph type="sldNum" sz="quarter" idx="12"/>
          </p:nvPr>
        </p:nvSpPr>
        <p:spPr/>
        <p:txBody>
          <a:bodyPr/>
          <a:lstStyle/>
          <a:p>
            <a:pPr>
              <a:defRPr/>
            </a:pPr>
            <a:fld id="{9E1371CC-4A3E-47DA-8052-E9B8688C4302}" type="slidenum">
              <a:rPr lang="en-US" smtClean="0"/>
              <a:pPr>
                <a:defRPr/>
              </a:pPr>
              <a:t>1</a:t>
            </a:fld>
            <a:endParaRPr lang="en-US"/>
          </a:p>
        </p:txBody>
      </p:sp>
      <p:pic>
        <p:nvPicPr>
          <p:cNvPr id="7" name="Picture 133" descr="NOAA LOGO2T.gif"/>
          <p:cNvPicPr>
            <a:picLocks noChangeAspect="1"/>
          </p:cNvPicPr>
          <p:nvPr/>
        </p:nvPicPr>
        <p:blipFill>
          <a:blip r:embed="rId3" cstate="print"/>
          <a:srcRect/>
          <a:stretch>
            <a:fillRect/>
          </a:stretch>
        </p:blipFill>
        <p:spPr bwMode="auto">
          <a:xfrm>
            <a:off x="1149456" y="218990"/>
            <a:ext cx="962386" cy="964966"/>
          </a:xfrm>
          <a:prstGeom prst="rect">
            <a:avLst/>
          </a:prstGeom>
          <a:noFill/>
          <a:ln w="9525">
            <a:noFill/>
            <a:miter lim="800000"/>
            <a:headEnd/>
            <a:tailEnd/>
          </a:ln>
        </p:spPr>
      </p:pic>
      <p:pic>
        <p:nvPicPr>
          <p:cNvPr id="8" name="Picture 7" descr="STARlogo.PNG"/>
          <p:cNvPicPr>
            <a:picLocks noChangeAspect="1"/>
          </p:cNvPicPr>
          <p:nvPr/>
        </p:nvPicPr>
        <p:blipFill>
          <a:blip r:embed="rId4" cstate="print"/>
          <a:stretch>
            <a:fillRect/>
          </a:stretch>
        </p:blipFill>
        <p:spPr>
          <a:xfrm>
            <a:off x="248171" y="248187"/>
            <a:ext cx="935182" cy="92518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15 at 3.48.37 PM.png"/>
          <p:cNvPicPr>
            <a:picLocks noChangeAspect="1"/>
          </p:cNvPicPr>
          <p:nvPr/>
        </p:nvPicPr>
        <p:blipFill rotWithShape="1">
          <a:blip r:embed="rId2" cstate="print">
            <a:extLst>
              <a:ext uri="{28A0092B-C50C-407E-A947-70E740481C1C}">
                <a14:useLocalDpi xmlns:a14="http://schemas.microsoft.com/office/drawing/2010/main" val="0"/>
              </a:ext>
            </a:extLst>
          </a:blip>
          <a:srcRect l="5187" t="13022" r="20687" b="9343"/>
          <a:stretch/>
        </p:blipFill>
        <p:spPr>
          <a:xfrm>
            <a:off x="198908" y="382487"/>
            <a:ext cx="8741476" cy="6165698"/>
          </a:xfrm>
          <a:prstGeom prst="rect">
            <a:avLst/>
          </a:prstGeom>
        </p:spPr>
      </p:pic>
    </p:spTree>
    <p:extLst>
      <p:ext uri="{BB962C8B-B14F-4D97-AF65-F5344CB8AC3E}">
        <p14:creationId xmlns:p14="http://schemas.microsoft.com/office/powerpoint/2010/main" val="29166383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838200" y="304800"/>
            <a:ext cx="7239000" cy="685800"/>
          </a:xfrm>
        </p:spPr>
        <p:txBody>
          <a:bodyPr>
            <a:normAutofit fontScale="90000"/>
          </a:bodyPr>
          <a:lstStyle/>
          <a:p>
            <a:pPr marL="914400" lvl="1" indent="-457200" algn="ctr"/>
            <a:r>
              <a:rPr lang="en-US" sz="4000" b="1" dirty="0" smtClean="0">
                <a:solidFill>
                  <a:schemeClr val="bg1"/>
                </a:solidFill>
                <a:effectLst>
                  <a:outerShdw blurRad="38100" dist="38100" dir="2700000" algn="tl">
                    <a:srgbClr val="000000">
                      <a:alpha val="43137"/>
                    </a:srgbClr>
                  </a:outerShdw>
                </a:effectLst>
                <a:latin typeface="+mj-lt"/>
              </a:rPr>
              <a:t>STAR JPSS Program</a:t>
            </a:r>
          </a:p>
        </p:txBody>
      </p:sp>
      <p:cxnSp>
        <p:nvCxnSpPr>
          <p:cNvPr id="44" name="Straight Connector 43"/>
          <p:cNvCxnSpPr/>
          <p:nvPr/>
        </p:nvCxnSpPr>
        <p:spPr>
          <a:xfrm flipV="1">
            <a:off x="3805606" y="2316480"/>
            <a:ext cx="542874" cy="8130"/>
          </a:xfrm>
          <a:prstGeom prst="line">
            <a:avLst/>
          </a:prstGeom>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V="1">
            <a:off x="4358640" y="2611120"/>
            <a:ext cx="3627120" cy="20322"/>
          </a:xfrm>
          <a:prstGeom prst="straightConnector1">
            <a:avLst/>
          </a:prstGeom>
          <a:noFill/>
          <a:ln w="9525" cap="flat" cmpd="sng" algn="ctr">
            <a:solidFill>
              <a:schemeClr val="accent1"/>
            </a:solidFill>
            <a:prstDash val="dash"/>
            <a:headEnd type="arrow"/>
            <a:tailEnd type="arrow"/>
          </a:ln>
          <a:effectLst/>
        </p:spPr>
      </p:cxnSp>
      <p:sp>
        <p:nvSpPr>
          <p:cNvPr id="48" name="TextBox 47"/>
          <p:cNvSpPr txBox="1"/>
          <p:nvPr/>
        </p:nvSpPr>
        <p:spPr>
          <a:xfrm>
            <a:off x="3474719" y="1154055"/>
            <a:ext cx="1777999" cy="492443"/>
          </a:xfrm>
          <a:prstGeom prst="rect">
            <a:avLst/>
          </a:prstGeom>
          <a:solidFill>
            <a:srgbClr val="B6DF89"/>
          </a:solidFill>
          <a:ln w="1270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fontAlgn="base">
              <a:spcBef>
                <a:spcPct val="0"/>
              </a:spcBef>
              <a:spcAft>
                <a:spcPct val="0"/>
              </a:spcAft>
              <a:defRPr/>
            </a:pPr>
            <a:r>
              <a:rPr lang="en-US" sz="1400" b="1" kern="0" dirty="0" smtClean="0">
                <a:solidFill>
                  <a:srgbClr val="C00000"/>
                </a:solidFill>
                <a:latin typeface="Candara"/>
                <a:sym typeface="Arial"/>
              </a:rPr>
              <a:t>STAR JPSS PM</a:t>
            </a:r>
          </a:p>
          <a:p>
            <a:pPr algn="ctr">
              <a:defRPr/>
            </a:pPr>
            <a:r>
              <a:rPr lang="en-US" sz="1200" b="1" kern="0" dirty="0" err="1" smtClean="0">
                <a:solidFill>
                  <a:srgbClr val="073E87"/>
                </a:solidFill>
                <a:latin typeface="Candara"/>
                <a:sym typeface="Arial"/>
              </a:rPr>
              <a:t>Lihang</a:t>
            </a:r>
            <a:r>
              <a:rPr lang="en-US" sz="1200" b="1" kern="0" dirty="0" smtClean="0">
                <a:solidFill>
                  <a:srgbClr val="073E87"/>
                </a:solidFill>
                <a:latin typeface="Candara"/>
                <a:sym typeface="Arial"/>
              </a:rPr>
              <a:t> Zhou</a:t>
            </a:r>
            <a:endParaRPr lang="en-US" sz="1200" b="1" kern="0" dirty="0">
              <a:solidFill>
                <a:srgbClr val="073E87"/>
              </a:solidFill>
              <a:latin typeface="Candara"/>
              <a:sym typeface="Arial"/>
            </a:endParaRPr>
          </a:p>
        </p:txBody>
      </p:sp>
      <p:sp>
        <p:nvSpPr>
          <p:cNvPr id="49" name="TextBox 48"/>
          <p:cNvSpPr txBox="1"/>
          <p:nvPr/>
        </p:nvSpPr>
        <p:spPr>
          <a:xfrm>
            <a:off x="7294741" y="3241978"/>
            <a:ext cx="1463179" cy="492443"/>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defRPr/>
            </a:pPr>
            <a:r>
              <a:rPr lang="en-US" sz="1400" b="1" kern="0" dirty="0" smtClean="0">
                <a:solidFill>
                  <a:srgbClr val="C00000"/>
                </a:solidFill>
                <a:latin typeface="Candara"/>
                <a:sym typeface="Arial"/>
              </a:rPr>
              <a:t>Ocean</a:t>
            </a:r>
          </a:p>
          <a:p>
            <a:pPr algn="ctr">
              <a:defRPr/>
            </a:pPr>
            <a:r>
              <a:rPr lang="en-US" sz="1200" b="1" kern="0" dirty="0" smtClean="0">
                <a:solidFill>
                  <a:srgbClr val="073E87"/>
                </a:solidFill>
                <a:latin typeface="Candara"/>
                <a:sym typeface="Arial"/>
              </a:rPr>
              <a:t>Paul </a:t>
            </a:r>
            <a:r>
              <a:rPr lang="en-US" sz="1200" b="1" kern="0" dirty="0" err="1" smtClean="0">
                <a:solidFill>
                  <a:srgbClr val="073E87"/>
                </a:solidFill>
                <a:latin typeface="Candara"/>
                <a:sym typeface="Arial"/>
              </a:rPr>
              <a:t>DiGiacomo</a:t>
            </a:r>
            <a:endParaRPr lang="en-US" sz="1200" b="1" kern="0" dirty="0">
              <a:solidFill>
                <a:srgbClr val="073E87"/>
              </a:solidFill>
              <a:latin typeface="Candara"/>
              <a:sym typeface="Arial"/>
            </a:endParaRPr>
          </a:p>
        </p:txBody>
      </p:sp>
      <p:sp>
        <p:nvSpPr>
          <p:cNvPr id="51" name="TextBox 50"/>
          <p:cNvSpPr txBox="1"/>
          <p:nvPr/>
        </p:nvSpPr>
        <p:spPr>
          <a:xfrm>
            <a:off x="2182592" y="3239008"/>
            <a:ext cx="1475008" cy="492443"/>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fontAlgn="base">
              <a:spcBef>
                <a:spcPct val="0"/>
              </a:spcBef>
              <a:spcAft>
                <a:spcPct val="0"/>
              </a:spcAft>
              <a:defRPr/>
            </a:pPr>
            <a:r>
              <a:rPr lang="en-US" sz="1400" b="1" kern="0" dirty="0" smtClean="0">
                <a:solidFill>
                  <a:srgbClr val="C00000"/>
                </a:solidFill>
                <a:latin typeface="Candara"/>
                <a:sym typeface="Arial"/>
              </a:rPr>
              <a:t>AIT</a:t>
            </a:r>
          </a:p>
          <a:p>
            <a:pPr algn="ctr" fontAlgn="base">
              <a:spcBef>
                <a:spcPct val="0"/>
              </a:spcBef>
              <a:spcAft>
                <a:spcPct val="0"/>
              </a:spcAft>
              <a:defRPr/>
            </a:pPr>
            <a:r>
              <a:rPr lang="en-US" sz="1200" b="1" kern="0" dirty="0" smtClean="0">
                <a:solidFill>
                  <a:srgbClr val="073E87"/>
                </a:solidFill>
                <a:latin typeface="Candara"/>
                <a:sym typeface="Arial"/>
              </a:rPr>
              <a:t>Walter Wolf</a:t>
            </a:r>
            <a:endParaRPr lang="en-US" sz="1200" b="1" kern="0" dirty="0">
              <a:solidFill>
                <a:srgbClr val="073E87"/>
              </a:solidFill>
              <a:latin typeface="Candara"/>
              <a:sym typeface="Arial"/>
            </a:endParaRPr>
          </a:p>
        </p:txBody>
      </p:sp>
      <p:sp>
        <p:nvSpPr>
          <p:cNvPr id="52" name="TextBox 51"/>
          <p:cNvSpPr txBox="1"/>
          <p:nvPr/>
        </p:nvSpPr>
        <p:spPr>
          <a:xfrm>
            <a:off x="502074" y="3239008"/>
            <a:ext cx="1468967" cy="492443"/>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defRPr/>
            </a:pPr>
            <a:r>
              <a:rPr lang="en-US" sz="1400" b="1" kern="0" dirty="0" smtClean="0">
                <a:solidFill>
                  <a:srgbClr val="C00000"/>
                </a:solidFill>
                <a:latin typeface="Candara"/>
                <a:sym typeface="Arial"/>
              </a:rPr>
              <a:t>SDR</a:t>
            </a:r>
          </a:p>
          <a:p>
            <a:pPr algn="ctr" fontAlgn="base">
              <a:spcBef>
                <a:spcPct val="0"/>
              </a:spcBef>
              <a:spcAft>
                <a:spcPct val="0"/>
              </a:spcAft>
              <a:defRPr/>
            </a:pPr>
            <a:r>
              <a:rPr lang="en-US" sz="1200" b="1" kern="0" dirty="0" err="1" smtClean="0">
                <a:solidFill>
                  <a:srgbClr val="073E87"/>
                </a:solidFill>
                <a:latin typeface="Candara"/>
                <a:sym typeface="Arial"/>
              </a:rPr>
              <a:t>Fuzhong</a:t>
            </a:r>
            <a:r>
              <a:rPr lang="en-US" sz="1200" b="1" kern="0" dirty="0" smtClean="0">
                <a:solidFill>
                  <a:srgbClr val="073E87"/>
                </a:solidFill>
                <a:latin typeface="Candara"/>
                <a:sym typeface="Arial"/>
              </a:rPr>
              <a:t> </a:t>
            </a:r>
            <a:r>
              <a:rPr lang="en-US" sz="1200" b="1" kern="0" dirty="0" err="1" smtClean="0">
                <a:solidFill>
                  <a:srgbClr val="073E87"/>
                </a:solidFill>
                <a:latin typeface="Candara"/>
                <a:sym typeface="Arial"/>
              </a:rPr>
              <a:t>Weng</a:t>
            </a:r>
            <a:endParaRPr lang="en-US" sz="1200" b="1" kern="0" dirty="0">
              <a:solidFill>
                <a:srgbClr val="073E87"/>
              </a:solidFill>
              <a:latin typeface="Candara"/>
              <a:sym typeface="Arial"/>
            </a:endParaRPr>
          </a:p>
        </p:txBody>
      </p:sp>
      <p:sp>
        <p:nvSpPr>
          <p:cNvPr id="53" name="TextBox 52"/>
          <p:cNvSpPr txBox="1"/>
          <p:nvPr/>
        </p:nvSpPr>
        <p:spPr>
          <a:xfrm>
            <a:off x="1600200" y="1881426"/>
            <a:ext cx="2209802" cy="861774"/>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sz="1400" b="1" kern="0" dirty="0" smtClean="0">
                <a:solidFill>
                  <a:srgbClr val="C00000"/>
                </a:solidFill>
                <a:latin typeface="Candara"/>
                <a:sym typeface="Arial"/>
              </a:rPr>
              <a:t>Management Support</a:t>
            </a:r>
          </a:p>
          <a:p>
            <a:pPr fontAlgn="base">
              <a:spcBef>
                <a:spcPct val="0"/>
              </a:spcBef>
              <a:spcAft>
                <a:spcPct val="0"/>
              </a:spcAft>
              <a:defRPr/>
            </a:pPr>
            <a:r>
              <a:rPr lang="en-US" b="1" kern="0" dirty="0" err="1" smtClean="0">
                <a:solidFill>
                  <a:srgbClr val="073E87"/>
                </a:solidFill>
                <a:latin typeface="Candara"/>
                <a:sym typeface="Arial"/>
              </a:rPr>
              <a:t>Murty</a:t>
            </a:r>
            <a:r>
              <a:rPr lang="en-US" b="1" kern="0" dirty="0" smtClean="0">
                <a:solidFill>
                  <a:srgbClr val="073E87"/>
                </a:solidFill>
                <a:latin typeface="Candara"/>
                <a:sym typeface="Arial"/>
              </a:rPr>
              <a:t> </a:t>
            </a:r>
            <a:r>
              <a:rPr lang="en-US" b="1" kern="0" dirty="0" err="1" smtClean="0">
                <a:solidFill>
                  <a:srgbClr val="073E87"/>
                </a:solidFill>
                <a:latin typeface="Candara"/>
                <a:sym typeface="Arial"/>
              </a:rPr>
              <a:t>Divakarla</a:t>
            </a:r>
            <a:r>
              <a:rPr lang="en-US" b="1" kern="0" dirty="0" smtClean="0">
                <a:solidFill>
                  <a:srgbClr val="073E87"/>
                </a:solidFill>
                <a:latin typeface="Candara"/>
                <a:sym typeface="Arial"/>
              </a:rPr>
              <a:t> (</a:t>
            </a:r>
            <a:r>
              <a:rPr lang="en-US" b="1" kern="0" dirty="0" err="1" smtClean="0">
                <a:solidFill>
                  <a:srgbClr val="073E87"/>
                </a:solidFill>
                <a:latin typeface="Candara"/>
                <a:sym typeface="Arial"/>
              </a:rPr>
              <a:t>Integr</a:t>
            </a:r>
            <a:r>
              <a:rPr lang="en-US" b="1" kern="0" dirty="0" smtClean="0">
                <a:solidFill>
                  <a:srgbClr val="073E87"/>
                </a:solidFill>
                <a:latin typeface="Candara"/>
                <a:sym typeface="Arial"/>
              </a:rPr>
              <a:t>)</a:t>
            </a:r>
          </a:p>
          <a:p>
            <a:pPr>
              <a:defRPr/>
            </a:pPr>
            <a:r>
              <a:rPr lang="en-US" b="1" kern="0" dirty="0" err="1" smtClean="0">
                <a:solidFill>
                  <a:srgbClr val="073E87"/>
                </a:solidFill>
                <a:latin typeface="Candara"/>
                <a:sym typeface="Arial"/>
              </a:rPr>
              <a:t>Xingpin</a:t>
            </a:r>
            <a:r>
              <a:rPr lang="en-US" b="1" kern="0" dirty="0" smtClean="0">
                <a:solidFill>
                  <a:srgbClr val="073E87"/>
                </a:solidFill>
                <a:latin typeface="Candara"/>
                <a:sym typeface="Arial"/>
              </a:rPr>
              <a:t> Liu (Quality)</a:t>
            </a:r>
          </a:p>
          <a:p>
            <a:pPr fontAlgn="base">
              <a:spcBef>
                <a:spcPct val="0"/>
              </a:spcBef>
              <a:spcAft>
                <a:spcPct val="0"/>
              </a:spcAft>
              <a:defRPr/>
            </a:pPr>
            <a:r>
              <a:rPr lang="en-US" b="1" kern="0" dirty="0" smtClean="0">
                <a:solidFill>
                  <a:srgbClr val="073E87"/>
                </a:solidFill>
                <a:latin typeface="Candara"/>
                <a:sym typeface="Arial"/>
              </a:rPr>
              <a:t>Tess Valenzuela (Budget)</a:t>
            </a:r>
          </a:p>
        </p:txBody>
      </p:sp>
      <p:cxnSp>
        <p:nvCxnSpPr>
          <p:cNvPr id="55" name="Straight Connector 54"/>
          <p:cNvCxnSpPr/>
          <p:nvPr/>
        </p:nvCxnSpPr>
        <p:spPr>
          <a:xfrm>
            <a:off x="4351900" y="1683646"/>
            <a:ext cx="16900" cy="1283074"/>
          </a:xfrm>
          <a:prstGeom prst="line">
            <a:avLst/>
          </a:prstGeom>
          <a:ln/>
        </p:spPr>
        <p:style>
          <a:lnRef idx="1">
            <a:schemeClr val="dk1"/>
          </a:lnRef>
          <a:fillRef idx="0">
            <a:schemeClr val="dk1"/>
          </a:fillRef>
          <a:effectRef idx="0">
            <a:schemeClr val="dk1"/>
          </a:effectRef>
          <a:fontRef idx="minor">
            <a:schemeClr val="tx1"/>
          </a:fontRef>
        </p:style>
      </p:cxnSp>
      <p:sp>
        <p:nvSpPr>
          <p:cNvPr id="56" name="TextBox 55"/>
          <p:cNvSpPr txBox="1"/>
          <p:nvPr/>
        </p:nvSpPr>
        <p:spPr>
          <a:xfrm>
            <a:off x="3907582" y="3249168"/>
            <a:ext cx="1467058" cy="492443"/>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defRPr/>
            </a:pPr>
            <a:r>
              <a:rPr lang="en-US" sz="1400" b="1" kern="0" dirty="0" smtClean="0">
                <a:solidFill>
                  <a:srgbClr val="C00000"/>
                </a:solidFill>
                <a:latin typeface="Candara"/>
                <a:sym typeface="Arial"/>
              </a:rPr>
              <a:t>Atmosphere</a:t>
            </a:r>
          </a:p>
          <a:p>
            <a:pPr algn="ctr" fontAlgn="base">
              <a:spcBef>
                <a:spcPct val="0"/>
              </a:spcBef>
              <a:spcAft>
                <a:spcPct val="0"/>
              </a:spcAft>
              <a:defRPr/>
            </a:pPr>
            <a:r>
              <a:rPr lang="en-US" sz="1200" b="1" kern="0" dirty="0" err="1" smtClean="0">
                <a:solidFill>
                  <a:srgbClr val="073E87"/>
                </a:solidFill>
                <a:latin typeface="Candara"/>
                <a:sym typeface="Arial"/>
              </a:rPr>
              <a:t>Lihang</a:t>
            </a:r>
            <a:r>
              <a:rPr lang="en-US" sz="1200" b="1" kern="0" dirty="0" smtClean="0">
                <a:solidFill>
                  <a:srgbClr val="073E87"/>
                </a:solidFill>
                <a:latin typeface="Candara"/>
                <a:sym typeface="Arial"/>
              </a:rPr>
              <a:t> Zhou</a:t>
            </a:r>
            <a:endParaRPr lang="en-US" sz="1200" b="1" kern="0" dirty="0">
              <a:solidFill>
                <a:srgbClr val="073E87"/>
              </a:solidFill>
              <a:latin typeface="Candara"/>
              <a:sym typeface="Arial"/>
            </a:endParaRPr>
          </a:p>
        </p:txBody>
      </p:sp>
      <p:sp>
        <p:nvSpPr>
          <p:cNvPr id="57" name="TextBox 56"/>
          <p:cNvSpPr txBox="1"/>
          <p:nvPr/>
        </p:nvSpPr>
        <p:spPr>
          <a:xfrm>
            <a:off x="5623078" y="3239008"/>
            <a:ext cx="1448281" cy="492443"/>
          </a:xfrm>
          <a:prstGeom prst="rect">
            <a:avLst/>
          </a:prstGeom>
          <a:ln>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fontAlgn="base">
              <a:spcBef>
                <a:spcPct val="0"/>
              </a:spcBef>
              <a:spcAft>
                <a:spcPct val="0"/>
              </a:spcAft>
              <a:defRPr/>
            </a:pPr>
            <a:r>
              <a:rPr lang="en-US" sz="1400" b="1" kern="0" dirty="0" smtClean="0">
                <a:solidFill>
                  <a:srgbClr val="C00000"/>
                </a:solidFill>
                <a:latin typeface="Candara"/>
                <a:sym typeface="Arial"/>
              </a:rPr>
              <a:t>Lands</a:t>
            </a:r>
          </a:p>
          <a:p>
            <a:pPr algn="ctr" fontAlgn="base">
              <a:spcBef>
                <a:spcPct val="0"/>
              </a:spcBef>
              <a:spcAft>
                <a:spcPct val="0"/>
              </a:spcAft>
              <a:defRPr/>
            </a:pPr>
            <a:r>
              <a:rPr lang="en-US" sz="1200" b="1" kern="0" dirty="0" smtClean="0">
                <a:solidFill>
                  <a:srgbClr val="073E87"/>
                </a:solidFill>
                <a:latin typeface="Candara"/>
                <a:sym typeface="Arial"/>
              </a:rPr>
              <a:t>Ivan </a:t>
            </a:r>
            <a:r>
              <a:rPr lang="en-US" sz="1200" b="1" kern="0" dirty="0" err="1" smtClean="0">
                <a:solidFill>
                  <a:srgbClr val="073E87"/>
                </a:solidFill>
                <a:latin typeface="Candara"/>
                <a:sym typeface="Arial"/>
              </a:rPr>
              <a:t>Csiszar</a:t>
            </a:r>
            <a:endParaRPr lang="en-US" sz="1200" b="1" kern="0" dirty="0">
              <a:solidFill>
                <a:srgbClr val="073E87"/>
              </a:solidFill>
              <a:latin typeface="Candara"/>
              <a:sym typeface="Arial"/>
            </a:endParaRPr>
          </a:p>
        </p:txBody>
      </p:sp>
      <p:sp>
        <p:nvSpPr>
          <p:cNvPr id="58" name="TextBox 57"/>
          <p:cNvSpPr txBox="1"/>
          <p:nvPr/>
        </p:nvSpPr>
        <p:spPr>
          <a:xfrm>
            <a:off x="486421" y="4919472"/>
            <a:ext cx="14810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en-US" sz="1200" b="1" kern="0" dirty="0" smtClean="0">
                <a:solidFill>
                  <a:srgbClr val="C00000"/>
                </a:solidFill>
                <a:latin typeface="Candara"/>
                <a:sym typeface="Arial"/>
              </a:rPr>
              <a:t>VIIRS </a:t>
            </a:r>
          </a:p>
          <a:p>
            <a:pPr algn="ctr">
              <a:defRPr/>
            </a:pPr>
            <a:r>
              <a:rPr lang="en-US" sz="1200" b="1" kern="0" dirty="0" err="1" smtClean="0">
                <a:solidFill>
                  <a:srgbClr val="073E87"/>
                </a:solidFill>
                <a:latin typeface="Candara"/>
                <a:sym typeface="Arial"/>
              </a:rPr>
              <a:t>Changyong</a:t>
            </a:r>
            <a:r>
              <a:rPr lang="en-US" sz="1200" b="1" kern="0" dirty="0" smtClean="0">
                <a:solidFill>
                  <a:srgbClr val="073E87"/>
                </a:solidFill>
                <a:latin typeface="Candara"/>
                <a:sym typeface="Arial"/>
              </a:rPr>
              <a:t> Cao</a:t>
            </a:r>
            <a:endParaRPr lang="en-US" sz="1200" b="1" kern="0" dirty="0">
              <a:solidFill>
                <a:srgbClr val="073E87"/>
              </a:solidFill>
              <a:latin typeface="Candara"/>
              <a:sym typeface="Arial"/>
            </a:endParaRPr>
          </a:p>
        </p:txBody>
      </p:sp>
      <p:sp>
        <p:nvSpPr>
          <p:cNvPr id="59" name="TextBox 58"/>
          <p:cNvSpPr txBox="1"/>
          <p:nvPr/>
        </p:nvSpPr>
        <p:spPr>
          <a:xfrm>
            <a:off x="488712" y="4382671"/>
            <a:ext cx="1481014" cy="47149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en-US" sz="1200" b="1" kern="0" dirty="0" err="1" smtClean="0">
                <a:solidFill>
                  <a:srgbClr val="C00000"/>
                </a:solidFill>
                <a:latin typeface="Candara"/>
                <a:sym typeface="Arial"/>
              </a:rPr>
              <a:t>CrIS</a:t>
            </a:r>
            <a:endParaRPr lang="en-US" sz="1200" b="1" kern="0" dirty="0" smtClean="0">
              <a:solidFill>
                <a:srgbClr val="C00000"/>
              </a:solidFill>
              <a:latin typeface="Candara"/>
              <a:sym typeface="Arial"/>
            </a:endParaRPr>
          </a:p>
          <a:p>
            <a:pPr algn="ctr">
              <a:defRPr/>
            </a:pPr>
            <a:r>
              <a:rPr lang="en-US" sz="1200" b="1" kern="0" dirty="0" smtClean="0">
                <a:solidFill>
                  <a:srgbClr val="073E87"/>
                </a:solidFill>
                <a:latin typeface="Candara"/>
                <a:sym typeface="Arial"/>
              </a:rPr>
              <a:t> Yong Han</a:t>
            </a:r>
            <a:endParaRPr lang="en-US" sz="1200" b="1" kern="0" dirty="0">
              <a:solidFill>
                <a:srgbClr val="073E87"/>
              </a:solidFill>
              <a:latin typeface="Candara"/>
              <a:sym typeface="Arial"/>
            </a:endParaRPr>
          </a:p>
        </p:txBody>
      </p:sp>
      <p:sp>
        <p:nvSpPr>
          <p:cNvPr id="60" name="TextBox 59"/>
          <p:cNvSpPr txBox="1"/>
          <p:nvPr/>
        </p:nvSpPr>
        <p:spPr>
          <a:xfrm>
            <a:off x="486296" y="3844280"/>
            <a:ext cx="14810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en-US" sz="1200" b="1" kern="0" dirty="0" smtClean="0">
                <a:solidFill>
                  <a:srgbClr val="C00000"/>
                </a:solidFill>
                <a:latin typeface="Candara"/>
                <a:sym typeface="Arial"/>
              </a:rPr>
              <a:t>ATMS</a:t>
            </a:r>
          </a:p>
          <a:p>
            <a:pPr algn="ctr" fontAlgn="base">
              <a:spcBef>
                <a:spcPct val="0"/>
              </a:spcBef>
              <a:spcAft>
                <a:spcPct val="0"/>
              </a:spcAft>
              <a:defRPr/>
            </a:pPr>
            <a:r>
              <a:rPr lang="en-US" sz="1200" b="1" kern="0" dirty="0" err="1" smtClean="0">
                <a:solidFill>
                  <a:srgbClr val="073E87"/>
                </a:solidFill>
                <a:latin typeface="Candara"/>
                <a:sym typeface="Arial"/>
              </a:rPr>
              <a:t>Fuzhong</a:t>
            </a:r>
            <a:r>
              <a:rPr lang="en-US" sz="1200" b="1" kern="0" dirty="0" smtClean="0">
                <a:solidFill>
                  <a:srgbClr val="073E87"/>
                </a:solidFill>
                <a:latin typeface="Candara"/>
                <a:sym typeface="Arial"/>
              </a:rPr>
              <a:t> </a:t>
            </a:r>
            <a:r>
              <a:rPr lang="en-US" sz="1200" b="1" kern="0" dirty="0" err="1" smtClean="0">
                <a:solidFill>
                  <a:srgbClr val="073E87"/>
                </a:solidFill>
                <a:latin typeface="Candara"/>
                <a:sym typeface="Arial"/>
              </a:rPr>
              <a:t>Weng</a:t>
            </a:r>
            <a:endParaRPr lang="en-US" sz="1200" b="1" kern="0" dirty="0">
              <a:solidFill>
                <a:srgbClr val="073E87"/>
              </a:solidFill>
              <a:latin typeface="Candara"/>
              <a:sym typeface="Arial"/>
            </a:endParaRPr>
          </a:p>
        </p:txBody>
      </p:sp>
      <p:sp>
        <p:nvSpPr>
          <p:cNvPr id="61" name="TextBox 60"/>
          <p:cNvSpPr txBox="1"/>
          <p:nvPr/>
        </p:nvSpPr>
        <p:spPr>
          <a:xfrm>
            <a:off x="3908266" y="5504688"/>
            <a:ext cx="1481014"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Aerosol</a:t>
            </a:r>
          </a:p>
          <a:p>
            <a:pPr>
              <a:defRPr/>
            </a:pPr>
            <a:r>
              <a:rPr lang="en-US" sz="1000" b="1" kern="0" dirty="0" err="1" smtClean="0">
                <a:solidFill>
                  <a:srgbClr val="073E87"/>
                </a:solidFill>
                <a:latin typeface="Candara"/>
                <a:sym typeface="Arial"/>
              </a:rPr>
              <a:t>Istvan</a:t>
            </a:r>
            <a:r>
              <a:rPr lang="en-US" sz="1000" b="1" kern="0" dirty="0" smtClean="0">
                <a:solidFill>
                  <a:srgbClr val="073E87"/>
                </a:solidFill>
                <a:latin typeface="Candara"/>
                <a:sym typeface="Arial"/>
              </a:rPr>
              <a:t> Laszlo</a:t>
            </a:r>
          </a:p>
          <a:p>
            <a:pPr>
              <a:defRPr/>
            </a:pPr>
            <a:r>
              <a:rPr lang="en-US" sz="1000" b="1" kern="0" dirty="0" smtClean="0">
                <a:solidFill>
                  <a:srgbClr val="073E87"/>
                </a:solidFill>
                <a:latin typeface="Candara"/>
                <a:sym typeface="Arial"/>
              </a:rPr>
              <a:t> </a:t>
            </a:r>
            <a:r>
              <a:rPr lang="en-US" sz="1000" b="1" kern="0" dirty="0" err="1" smtClean="0">
                <a:solidFill>
                  <a:srgbClr val="073E87"/>
                </a:solidFill>
                <a:latin typeface="Candara"/>
                <a:sym typeface="Arial"/>
              </a:rPr>
              <a:t>Shobha</a:t>
            </a:r>
            <a:r>
              <a:rPr lang="en-US" sz="1000" b="1" kern="0" dirty="0" smtClean="0">
                <a:solidFill>
                  <a:srgbClr val="073E87"/>
                </a:solidFill>
                <a:latin typeface="Candara"/>
                <a:sym typeface="Arial"/>
              </a:rPr>
              <a:t> </a:t>
            </a:r>
            <a:r>
              <a:rPr lang="en-US" sz="1000" b="1" kern="0" dirty="0" err="1" smtClean="0">
                <a:solidFill>
                  <a:srgbClr val="073E87"/>
                </a:solidFill>
                <a:latin typeface="Candara"/>
                <a:sym typeface="Arial"/>
              </a:rPr>
              <a:t>Kondragunta</a:t>
            </a:r>
            <a:endParaRPr lang="en-US" sz="1000" b="1" kern="0" dirty="0">
              <a:solidFill>
                <a:srgbClr val="073E87"/>
              </a:solidFill>
              <a:latin typeface="Candara"/>
              <a:sym typeface="Arial"/>
            </a:endParaRPr>
          </a:p>
        </p:txBody>
      </p:sp>
      <p:sp>
        <p:nvSpPr>
          <p:cNvPr id="62" name="TextBox 61"/>
          <p:cNvSpPr txBox="1"/>
          <p:nvPr/>
        </p:nvSpPr>
        <p:spPr>
          <a:xfrm>
            <a:off x="3907070" y="4873752"/>
            <a:ext cx="1481014"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Soundings</a:t>
            </a:r>
          </a:p>
          <a:p>
            <a:pPr>
              <a:defRPr/>
            </a:pPr>
            <a:r>
              <a:rPr lang="en-US" sz="1000" b="1" kern="0" dirty="0" smtClean="0">
                <a:solidFill>
                  <a:srgbClr val="073E87"/>
                </a:solidFill>
                <a:latin typeface="Candara"/>
                <a:sym typeface="Arial"/>
              </a:rPr>
              <a:t>Mark Liu </a:t>
            </a:r>
          </a:p>
          <a:p>
            <a:pPr>
              <a:defRPr/>
            </a:pPr>
            <a:r>
              <a:rPr lang="en-US" sz="1000" b="1" kern="0" dirty="0" smtClean="0">
                <a:solidFill>
                  <a:srgbClr val="073E87"/>
                </a:solidFill>
                <a:latin typeface="Candara"/>
                <a:sym typeface="Arial"/>
              </a:rPr>
              <a:t>Tony </a:t>
            </a:r>
            <a:r>
              <a:rPr lang="en-US" sz="1000" b="1" kern="0" dirty="0" err="1" smtClean="0">
                <a:solidFill>
                  <a:srgbClr val="073E87"/>
                </a:solidFill>
                <a:latin typeface="Candara"/>
                <a:sym typeface="Arial"/>
              </a:rPr>
              <a:t>Reale</a:t>
            </a:r>
            <a:endParaRPr lang="en-US" sz="1000" b="1" kern="0" dirty="0">
              <a:solidFill>
                <a:srgbClr val="073E87"/>
              </a:solidFill>
              <a:latin typeface="Candara"/>
              <a:sym typeface="Arial"/>
            </a:endParaRPr>
          </a:p>
        </p:txBody>
      </p:sp>
      <p:sp>
        <p:nvSpPr>
          <p:cNvPr id="63" name="TextBox 62"/>
          <p:cNvSpPr txBox="1"/>
          <p:nvPr/>
        </p:nvSpPr>
        <p:spPr>
          <a:xfrm>
            <a:off x="3912381" y="4361688"/>
            <a:ext cx="147570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Cloud(s) Mask </a:t>
            </a:r>
          </a:p>
          <a:p>
            <a:pPr>
              <a:defRPr/>
            </a:pPr>
            <a:r>
              <a:rPr lang="en-US" sz="1100" b="1" kern="0" dirty="0" smtClean="0">
                <a:solidFill>
                  <a:srgbClr val="073E87"/>
                </a:solidFill>
                <a:latin typeface="Candara"/>
                <a:sym typeface="Arial"/>
              </a:rPr>
              <a:t>Andy </a:t>
            </a:r>
            <a:r>
              <a:rPr lang="en-US" sz="1100" b="1" kern="0" dirty="0" err="1" smtClean="0">
                <a:solidFill>
                  <a:srgbClr val="073E87"/>
                </a:solidFill>
                <a:latin typeface="Candara"/>
                <a:sym typeface="Arial"/>
              </a:rPr>
              <a:t>Heidinger</a:t>
            </a:r>
            <a:endParaRPr lang="en-US" sz="1100" b="1" kern="0" dirty="0">
              <a:solidFill>
                <a:srgbClr val="073E87"/>
              </a:solidFill>
              <a:latin typeface="Candara"/>
              <a:sym typeface="Arial"/>
            </a:endParaRPr>
          </a:p>
        </p:txBody>
      </p:sp>
      <p:sp>
        <p:nvSpPr>
          <p:cNvPr id="64" name="TextBox 63"/>
          <p:cNvSpPr txBox="1"/>
          <p:nvPr/>
        </p:nvSpPr>
        <p:spPr>
          <a:xfrm>
            <a:off x="3907535" y="3847978"/>
            <a:ext cx="14810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Imagery </a:t>
            </a:r>
          </a:p>
          <a:p>
            <a:pPr>
              <a:defRPr/>
            </a:pPr>
            <a:r>
              <a:rPr lang="en-US" sz="1100" b="1" kern="0" dirty="0" smtClean="0">
                <a:solidFill>
                  <a:srgbClr val="073E87"/>
                </a:solidFill>
                <a:latin typeface="Candara"/>
                <a:sym typeface="Arial"/>
              </a:rPr>
              <a:t>Don </a:t>
            </a:r>
            <a:r>
              <a:rPr lang="en-US" sz="1100" b="1" kern="0" dirty="0" err="1" smtClean="0">
                <a:solidFill>
                  <a:srgbClr val="073E87"/>
                </a:solidFill>
                <a:latin typeface="Candara"/>
                <a:sym typeface="Arial"/>
              </a:rPr>
              <a:t>Hillger</a:t>
            </a:r>
            <a:endParaRPr lang="en-US" sz="1100" b="1" kern="0" dirty="0">
              <a:solidFill>
                <a:srgbClr val="073E87"/>
              </a:solidFill>
              <a:latin typeface="Candara"/>
              <a:sym typeface="Arial"/>
            </a:endParaRPr>
          </a:p>
        </p:txBody>
      </p:sp>
      <p:sp>
        <p:nvSpPr>
          <p:cNvPr id="65" name="TextBox 64"/>
          <p:cNvSpPr txBox="1"/>
          <p:nvPr/>
        </p:nvSpPr>
        <p:spPr>
          <a:xfrm>
            <a:off x="483794" y="5449824"/>
            <a:ext cx="14810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en-US" sz="1200" b="1" kern="0" dirty="0" smtClean="0">
                <a:solidFill>
                  <a:srgbClr val="C00000"/>
                </a:solidFill>
                <a:latin typeface="Candara"/>
                <a:sym typeface="Arial"/>
              </a:rPr>
              <a:t>OMPS </a:t>
            </a:r>
          </a:p>
          <a:p>
            <a:pPr algn="ctr" fontAlgn="base">
              <a:spcBef>
                <a:spcPct val="0"/>
              </a:spcBef>
              <a:spcAft>
                <a:spcPct val="0"/>
              </a:spcAft>
              <a:defRPr/>
            </a:pPr>
            <a:r>
              <a:rPr lang="en-US" sz="1200" b="1" dirty="0" smtClean="0">
                <a:solidFill>
                  <a:srgbClr val="073E87"/>
                </a:solidFill>
                <a:latin typeface="Candara"/>
                <a:sym typeface="Arial"/>
              </a:rPr>
              <a:t>Lawrence E Flynn</a:t>
            </a:r>
            <a:endParaRPr lang="en-US" sz="1200" b="1" kern="0" dirty="0">
              <a:solidFill>
                <a:srgbClr val="073E87"/>
              </a:solidFill>
              <a:latin typeface="Candara"/>
              <a:sym typeface="Arial"/>
            </a:endParaRPr>
          </a:p>
        </p:txBody>
      </p:sp>
      <p:sp>
        <p:nvSpPr>
          <p:cNvPr id="66" name="TextBox 65"/>
          <p:cNvSpPr txBox="1"/>
          <p:nvPr/>
        </p:nvSpPr>
        <p:spPr>
          <a:xfrm>
            <a:off x="2189091" y="3850640"/>
            <a:ext cx="14810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en-US" sz="1200" b="1" kern="0" dirty="0" smtClean="0">
                <a:solidFill>
                  <a:srgbClr val="C00000"/>
                </a:solidFill>
                <a:latin typeface="Candara"/>
                <a:sym typeface="Arial"/>
              </a:rPr>
              <a:t>Integration Team</a:t>
            </a:r>
          </a:p>
          <a:p>
            <a:pPr algn="ctr">
              <a:defRPr/>
            </a:pPr>
            <a:r>
              <a:rPr lang="en-US" sz="1200" b="1" kern="0" dirty="0" smtClean="0">
                <a:solidFill>
                  <a:srgbClr val="00B050"/>
                </a:solidFill>
                <a:latin typeface="Candara"/>
                <a:sym typeface="Arial"/>
              </a:rPr>
              <a:t> </a:t>
            </a:r>
            <a:endParaRPr lang="en-US" sz="1200" b="1" kern="0" dirty="0">
              <a:solidFill>
                <a:srgbClr val="00B050"/>
              </a:solidFill>
              <a:latin typeface="Candara"/>
              <a:sym typeface="Arial"/>
            </a:endParaRPr>
          </a:p>
        </p:txBody>
      </p:sp>
      <p:sp>
        <p:nvSpPr>
          <p:cNvPr id="68" name="TextBox 67"/>
          <p:cNvSpPr txBox="1"/>
          <p:nvPr/>
        </p:nvSpPr>
        <p:spPr>
          <a:xfrm>
            <a:off x="5622613" y="3840480"/>
            <a:ext cx="1448747"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err="1" smtClean="0">
                <a:solidFill>
                  <a:srgbClr val="C00000"/>
                </a:solidFill>
                <a:latin typeface="Candara"/>
                <a:sym typeface="Arial"/>
              </a:rPr>
              <a:t>Cryosphere</a:t>
            </a:r>
            <a:endParaRPr lang="en-US" b="1" kern="0" dirty="0" smtClean="0">
              <a:solidFill>
                <a:srgbClr val="C00000"/>
              </a:solidFill>
              <a:latin typeface="Candara"/>
              <a:sym typeface="Arial"/>
            </a:endParaRPr>
          </a:p>
          <a:p>
            <a:pPr>
              <a:defRPr/>
            </a:pPr>
            <a:r>
              <a:rPr lang="en-US" b="1" kern="0" dirty="0" smtClean="0">
                <a:solidFill>
                  <a:srgbClr val="073E87"/>
                </a:solidFill>
                <a:latin typeface="Candara"/>
                <a:sym typeface="Arial"/>
              </a:rPr>
              <a:t>Jeff Key</a:t>
            </a:r>
          </a:p>
        </p:txBody>
      </p:sp>
      <p:sp>
        <p:nvSpPr>
          <p:cNvPr id="69" name="TextBox 68"/>
          <p:cNvSpPr txBox="1"/>
          <p:nvPr/>
        </p:nvSpPr>
        <p:spPr>
          <a:xfrm>
            <a:off x="5623560" y="5952744"/>
            <a:ext cx="144475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fontAlgn="base">
              <a:spcBef>
                <a:spcPct val="0"/>
              </a:spcBef>
              <a:spcAft>
                <a:spcPct val="0"/>
              </a:spcAft>
              <a:defRPr/>
            </a:pPr>
            <a:r>
              <a:rPr lang="en-US" b="1" kern="0" dirty="0" err="1" smtClean="0">
                <a:solidFill>
                  <a:srgbClr val="C00000"/>
                </a:solidFill>
                <a:latin typeface="Candara"/>
                <a:sym typeface="Arial"/>
              </a:rPr>
              <a:t>SfcType</a:t>
            </a:r>
            <a:endParaRPr lang="en-US" b="1" kern="0" dirty="0" smtClean="0">
              <a:solidFill>
                <a:srgbClr val="C00000"/>
              </a:solidFill>
              <a:latin typeface="Candara"/>
              <a:sym typeface="Arial"/>
            </a:endParaRPr>
          </a:p>
          <a:p>
            <a:pPr>
              <a:defRPr/>
            </a:pPr>
            <a:r>
              <a:rPr lang="en-US" b="1" kern="0" dirty="0" err="1" smtClean="0">
                <a:solidFill>
                  <a:srgbClr val="073E87"/>
                </a:solidFill>
                <a:latin typeface="Candara"/>
                <a:sym typeface="Arial"/>
              </a:rPr>
              <a:t>Xiwu</a:t>
            </a:r>
            <a:r>
              <a:rPr lang="en-US" b="1" kern="0" dirty="0" smtClean="0">
                <a:solidFill>
                  <a:srgbClr val="073E87"/>
                </a:solidFill>
                <a:latin typeface="Candara"/>
                <a:sym typeface="Arial"/>
              </a:rPr>
              <a:t> Zhan</a:t>
            </a:r>
            <a:endParaRPr lang="en-US" b="1" kern="0" dirty="0">
              <a:solidFill>
                <a:srgbClr val="073E87"/>
              </a:solidFill>
              <a:latin typeface="Candara"/>
              <a:sym typeface="Arial"/>
            </a:endParaRPr>
          </a:p>
        </p:txBody>
      </p:sp>
      <p:sp>
        <p:nvSpPr>
          <p:cNvPr id="70" name="TextBox 69"/>
          <p:cNvSpPr txBox="1"/>
          <p:nvPr/>
        </p:nvSpPr>
        <p:spPr>
          <a:xfrm>
            <a:off x="7294879" y="3826280"/>
            <a:ext cx="1464741"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defRPr/>
            </a:pPr>
            <a:r>
              <a:rPr lang="en-US" sz="1200" b="1" kern="0" dirty="0" smtClean="0">
                <a:solidFill>
                  <a:srgbClr val="C00000"/>
                </a:solidFill>
                <a:latin typeface="Candara"/>
                <a:sym typeface="Arial"/>
              </a:rPr>
              <a:t>Ocean Color</a:t>
            </a:r>
          </a:p>
          <a:p>
            <a:pPr algn="ctr">
              <a:defRPr/>
            </a:pPr>
            <a:r>
              <a:rPr lang="en-US" sz="1200" b="1" kern="0" dirty="0" err="1" smtClean="0">
                <a:solidFill>
                  <a:srgbClr val="073E87"/>
                </a:solidFill>
                <a:latin typeface="Candara"/>
                <a:sym typeface="Arial"/>
              </a:rPr>
              <a:t>Menghua</a:t>
            </a:r>
            <a:r>
              <a:rPr lang="en-US" sz="1200" b="1" kern="0" dirty="0" smtClean="0">
                <a:solidFill>
                  <a:srgbClr val="073E87"/>
                </a:solidFill>
                <a:latin typeface="Candara"/>
                <a:sym typeface="Arial"/>
              </a:rPr>
              <a:t> Wang</a:t>
            </a:r>
            <a:endParaRPr lang="en-US" sz="1200" b="1" kern="0" dirty="0">
              <a:solidFill>
                <a:srgbClr val="073E87"/>
              </a:solidFill>
              <a:latin typeface="Candara"/>
              <a:sym typeface="Arial"/>
            </a:endParaRPr>
          </a:p>
        </p:txBody>
      </p:sp>
      <p:sp>
        <p:nvSpPr>
          <p:cNvPr id="71" name="TextBox 70"/>
          <p:cNvSpPr txBox="1"/>
          <p:nvPr/>
        </p:nvSpPr>
        <p:spPr>
          <a:xfrm>
            <a:off x="7294880" y="4357908"/>
            <a:ext cx="1460648"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SST</a:t>
            </a:r>
          </a:p>
          <a:p>
            <a:pPr>
              <a:defRPr/>
            </a:pPr>
            <a:r>
              <a:rPr lang="en-US" b="1" kern="0" dirty="0" smtClean="0">
                <a:solidFill>
                  <a:srgbClr val="073E87"/>
                </a:solidFill>
                <a:latin typeface="Candara"/>
                <a:sym typeface="Arial"/>
              </a:rPr>
              <a:t>Alex </a:t>
            </a:r>
            <a:r>
              <a:rPr lang="en-US" b="1" kern="0" dirty="0" err="1" smtClean="0">
                <a:solidFill>
                  <a:srgbClr val="073E87"/>
                </a:solidFill>
                <a:latin typeface="Candara"/>
                <a:sym typeface="Arial"/>
              </a:rPr>
              <a:t>Ignatov</a:t>
            </a:r>
            <a:endParaRPr lang="en-US" b="1" kern="0" dirty="0">
              <a:solidFill>
                <a:srgbClr val="073E87"/>
              </a:solidFill>
              <a:latin typeface="Candara"/>
              <a:sym typeface="Arial"/>
            </a:endParaRPr>
          </a:p>
        </p:txBody>
      </p:sp>
      <p:sp>
        <p:nvSpPr>
          <p:cNvPr id="72" name="TextBox 71"/>
          <p:cNvSpPr txBox="1"/>
          <p:nvPr/>
        </p:nvSpPr>
        <p:spPr>
          <a:xfrm>
            <a:off x="3909458" y="6144768"/>
            <a:ext cx="1481014"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Ozone</a:t>
            </a:r>
          </a:p>
          <a:p>
            <a:pPr fontAlgn="base">
              <a:spcBef>
                <a:spcPct val="0"/>
              </a:spcBef>
              <a:spcAft>
                <a:spcPct val="0"/>
              </a:spcAft>
              <a:defRPr/>
            </a:pPr>
            <a:r>
              <a:rPr lang="en-US" sz="1100" b="1" dirty="0" smtClean="0">
                <a:solidFill>
                  <a:srgbClr val="073E87"/>
                </a:solidFill>
                <a:latin typeface="Candara"/>
                <a:sym typeface="Arial"/>
              </a:rPr>
              <a:t>Lawrence E Flynn</a:t>
            </a:r>
            <a:endParaRPr lang="en-US" sz="1100" b="1" kern="0" dirty="0">
              <a:solidFill>
                <a:srgbClr val="073E87"/>
              </a:solidFill>
              <a:latin typeface="Candara"/>
              <a:sym typeface="Arial"/>
            </a:endParaRPr>
          </a:p>
        </p:txBody>
      </p:sp>
      <p:cxnSp>
        <p:nvCxnSpPr>
          <p:cNvPr id="73" name="Straight Connector 72"/>
          <p:cNvCxnSpPr/>
          <p:nvPr/>
        </p:nvCxnSpPr>
        <p:spPr>
          <a:xfrm flipV="1">
            <a:off x="1249680" y="2979874"/>
            <a:ext cx="6716623" cy="7166"/>
          </a:xfrm>
          <a:prstGeom prst="line">
            <a:avLst/>
          </a:prstGeom>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flipH="1">
            <a:off x="1236558" y="2999232"/>
            <a:ext cx="2962" cy="237744"/>
          </a:xfrm>
          <a:prstGeom prst="line">
            <a:avLst/>
          </a:prstGeom>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flipH="1">
            <a:off x="2891421" y="2997200"/>
            <a:ext cx="4179" cy="223831"/>
          </a:xfrm>
          <a:prstGeom prst="line">
            <a:avLst/>
          </a:prstGeom>
          <a:ln/>
        </p:spPr>
        <p:style>
          <a:lnRef idx="1">
            <a:schemeClr val="dk1"/>
          </a:lnRef>
          <a:fillRef idx="0">
            <a:schemeClr val="dk1"/>
          </a:fillRef>
          <a:effectRef idx="0">
            <a:schemeClr val="dk1"/>
          </a:effectRef>
          <a:fontRef idx="minor">
            <a:schemeClr val="tx1"/>
          </a:fontRef>
        </p:style>
      </p:cxnSp>
      <p:cxnSp>
        <p:nvCxnSpPr>
          <p:cNvPr id="76" name="Straight Connector 75"/>
          <p:cNvCxnSpPr>
            <a:endCxn id="56" idx="0"/>
          </p:cNvCxnSpPr>
          <p:nvPr/>
        </p:nvCxnSpPr>
        <p:spPr>
          <a:xfrm flipH="1">
            <a:off x="4641111" y="2987040"/>
            <a:ext cx="2010" cy="262128"/>
          </a:xfrm>
          <a:prstGeom prst="line">
            <a:avLst/>
          </a:prstGeom>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7962259" y="2987040"/>
            <a:ext cx="3181" cy="240003"/>
          </a:xfrm>
          <a:prstGeom prst="line">
            <a:avLst/>
          </a:prstGeom>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6339840" y="2987040"/>
            <a:ext cx="2246" cy="253513"/>
          </a:xfrm>
          <a:prstGeom prst="line">
            <a:avLst/>
          </a:prstGeom>
          <a:ln/>
        </p:spPr>
        <p:style>
          <a:lnRef idx="1">
            <a:schemeClr val="dk1"/>
          </a:lnRef>
          <a:fillRef idx="0">
            <a:schemeClr val="dk1"/>
          </a:fillRef>
          <a:effectRef idx="0">
            <a:schemeClr val="dk1"/>
          </a:effectRef>
          <a:fontRef idx="minor">
            <a:schemeClr val="tx1"/>
          </a:fontRef>
        </p:style>
      </p:cxnSp>
      <p:sp>
        <p:nvSpPr>
          <p:cNvPr id="79" name="Rectangle 78"/>
          <p:cNvSpPr/>
          <p:nvPr/>
        </p:nvSpPr>
        <p:spPr>
          <a:xfrm>
            <a:off x="5741731" y="2444150"/>
            <a:ext cx="611065" cy="338554"/>
          </a:xfrm>
          <a:prstGeom prst="rect">
            <a:avLst/>
          </a:prstGeom>
          <a:solidFill>
            <a:sysClr val="window" lastClr="FFFFFF"/>
          </a:solidFill>
        </p:spPr>
        <p:txBody>
          <a:bodyPr wrap="none">
            <a:spAutoFit/>
          </a:bodyPr>
          <a:lstStyle/>
          <a:p>
            <a:pPr algn="ctr">
              <a:defRPr/>
            </a:pPr>
            <a:r>
              <a:rPr lang="en-US" sz="1600" b="1" kern="0" dirty="0">
                <a:solidFill>
                  <a:srgbClr val="7030A0"/>
                </a:solidFill>
                <a:latin typeface="Arial" charset="0"/>
                <a:ea typeface="ＭＳ Ｐゴシック" charset="-128"/>
                <a:cs typeface="Arial"/>
                <a:sym typeface="Arial"/>
              </a:rPr>
              <a:t>EDRs</a:t>
            </a:r>
          </a:p>
        </p:txBody>
      </p:sp>
      <p:sp>
        <p:nvSpPr>
          <p:cNvPr id="34" name="TextBox 33"/>
          <p:cNvSpPr txBox="1"/>
          <p:nvPr/>
        </p:nvSpPr>
        <p:spPr>
          <a:xfrm>
            <a:off x="5623560" y="5422392"/>
            <a:ext cx="144475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fontAlgn="base">
              <a:spcBef>
                <a:spcPct val="0"/>
              </a:spcBef>
              <a:spcAft>
                <a:spcPct val="0"/>
              </a:spcAft>
              <a:defRPr/>
            </a:pPr>
            <a:r>
              <a:rPr lang="en-US" b="1" kern="0" dirty="0" err="1" smtClean="0">
                <a:solidFill>
                  <a:srgbClr val="C00000"/>
                </a:solidFill>
                <a:latin typeface="Candara"/>
                <a:sym typeface="Arial"/>
              </a:rPr>
              <a:t>LST&amp;Albedo</a:t>
            </a:r>
            <a:r>
              <a:rPr lang="en-US" b="1" kern="0" dirty="0" smtClean="0">
                <a:solidFill>
                  <a:srgbClr val="C00000"/>
                </a:solidFill>
                <a:latin typeface="Candara"/>
                <a:sym typeface="Arial"/>
              </a:rPr>
              <a:t> </a:t>
            </a:r>
          </a:p>
          <a:p>
            <a:pPr>
              <a:defRPr/>
            </a:pPr>
            <a:r>
              <a:rPr lang="en-US" b="1" kern="0" dirty="0" err="1" smtClean="0">
                <a:solidFill>
                  <a:srgbClr val="073E87"/>
                </a:solidFill>
                <a:latin typeface="Candara"/>
                <a:sym typeface="Arial"/>
              </a:rPr>
              <a:t>Yunyue</a:t>
            </a:r>
            <a:r>
              <a:rPr lang="en-US" b="1" kern="0" dirty="0" smtClean="0">
                <a:solidFill>
                  <a:srgbClr val="073E87"/>
                </a:solidFill>
                <a:latin typeface="Candara"/>
                <a:sym typeface="Arial"/>
              </a:rPr>
              <a:t> Yu</a:t>
            </a:r>
          </a:p>
        </p:txBody>
      </p:sp>
      <p:sp>
        <p:nvSpPr>
          <p:cNvPr id="35" name="TextBox 34"/>
          <p:cNvSpPr txBox="1"/>
          <p:nvPr/>
        </p:nvSpPr>
        <p:spPr>
          <a:xfrm>
            <a:off x="5623560" y="4901184"/>
            <a:ext cx="144475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fontAlgn="base">
              <a:spcBef>
                <a:spcPct val="0"/>
              </a:spcBef>
              <a:spcAft>
                <a:spcPct val="0"/>
              </a:spcAft>
              <a:defRPr/>
            </a:pPr>
            <a:r>
              <a:rPr lang="en-US" b="1" kern="0" dirty="0" smtClean="0">
                <a:solidFill>
                  <a:srgbClr val="C00000"/>
                </a:solidFill>
                <a:latin typeface="Candara"/>
                <a:sym typeface="Arial"/>
              </a:rPr>
              <a:t>Land – NDVI</a:t>
            </a:r>
          </a:p>
          <a:p>
            <a:pPr>
              <a:defRPr/>
            </a:pPr>
            <a:r>
              <a:rPr lang="en-US" b="1" kern="0" dirty="0" smtClean="0">
                <a:solidFill>
                  <a:srgbClr val="073E87"/>
                </a:solidFill>
                <a:latin typeface="Candara"/>
                <a:sym typeface="Arial"/>
              </a:rPr>
              <a:t>Marco Vargas</a:t>
            </a:r>
          </a:p>
        </p:txBody>
      </p:sp>
      <p:sp>
        <p:nvSpPr>
          <p:cNvPr id="36" name="TextBox 35"/>
          <p:cNvSpPr txBox="1"/>
          <p:nvPr/>
        </p:nvSpPr>
        <p:spPr>
          <a:xfrm>
            <a:off x="5623560" y="4370832"/>
            <a:ext cx="144475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sz="1200">
                <a:solidFill>
                  <a:srgbClr val="00B050"/>
                </a:solidFill>
              </a:defRPr>
            </a:lvl1pPr>
          </a:lstStyle>
          <a:p>
            <a:pPr>
              <a:defRPr/>
            </a:pPr>
            <a:r>
              <a:rPr lang="en-US" b="1" kern="0" dirty="0" smtClean="0">
                <a:solidFill>
                  <a:srgbClr val="C00000"/>
                </a:solidFill>
                <a:latin typeface="Candara"/>
                <a:sym typeface="Arial"/>
              </a:rPr>
              <a:t>Active Fires</a:t>
            </a:r>
          </a:p>
          <a:p>
            <a:pPr>
              <a:defRPr/>
            </a:pPr>
            <a:r>
              <a:rPr lang="en-US" b="1" kern="0" dirty="0" smtClean="0">
                <a:solidFill>
                  <a:srgbClr val="073E87"/>
                </a:solidFill>
                <a:latin typeface="Candara"/>
                <a:sym typeface="Arial"/>
              </a:rPr>
              <a:t>Ivan </a:t>
            </a:r>
            <a:r>
              <a:rPr lang="en-US" b="1" kern="0" dirty="0" err="1" smtClean="0">
                <a:solidFill>
                  <a:srgbClr val="073E87"/>
                </a:solidFill>
                <a:latin typeface="Candara"/>
                <a:sym typeface="Arial"/>
              </a:rPr>
              <a:t>Csiszar</a:t>
            </a:r>
            <a:endParaRPr lang="en-US" b="1" kern="0" dirty="0" smtClean="0">
              <a:solidFill>
                <a:srgbClr val="073E87"/>
              </a:solidFill>
              <a:latin typeface="Candara"/>
              <a:sym typeface="Arial"/>
            </a:endParaRPr>
          </a:p>
        </p:txBody>
      </p:sp>
    </p:spTree>
    <p:extLst>
      <p:ext uri="{BB962C8B-B14F-4D97-AF65-F5344CB8AC3E}">
        <p14:creationId xmlns:p14="http://schemas.microsoft.com/office/powerpoint/2010/main" val="121187616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932207"/>
          </a:xfrm>
        </p:spPr>
        <p:txBody>
          <a:bodyPr>
            <a:noAutofit/>
          </a:bodyPr>
          <a:lstStyle/>
          <a:p>
            <a:pPr algn="ctr"/>
            <a:r>
              <a:rPr lang="en-US" sz="2800" b="1" dirty="0" smtClean="0">
                <a:solidFill>
                  <a:schemeClr val="bg1"/>
                </a:solidFill>
                <a:effectLst>
                  <a:outerShdw blurRad="38100" dist="38100" dir="2700000" algn="tl">
                    <a:srgbClr val="000000">
                      <a:alpha val="43137"/>
                    </a:srgbClr>
                  </a:outerShdw>
                </a:effectLst>
                <a:cs typeface="Helvetica" panose="020B0604020202020204" pitchFamily="34" charset="0"/>
              </a:rPr>
              <a:t>SNPP Maturity Status</a:t>
            </a:r>
            <a:br>
              <a:rPr lang="en-US" sz="2800" b="1" dirty="0" smtClean="0">
                <a:solidFill>
                  <a:schemeClr val="bg1"/>
                </a:solidFill>
                <a:effectLst>
                  <a:outerShdw blurRad="38100" dist="38100" dir="2700000" algn="tl">
                    <a:srgbClr val="000000">
                      <a:alpha val="43137"/>
                    </a:srgbClr>
                  </a:outerShdw>
                </a:effectLst>
                <a:cs typeface="Helvetica" panose="020B0604020202020204" pitchFamily="34" charset="0"/>
              </a:rPr>
            </a:br>
            <a:r>
              <a:rPr lang="en-US" sz="2800" b="1" dirty="0" smtClean="0">
                <a:solidFill>
                  <a:schemeClr val="bg1"/>
                </a:solidFill>
                <a:effectLst>
                  <a:outerShdw blurRad="38100" dist="38100" dir="2700000" algn="tl">
                    <a:srgbClr val="000000">
                      <a:alpha val="43137"/>
                    </a:srgbClr>
                  </a:outerShdw>
                </a:effectLst>
                <a:cs typeface="Helvetica" panose="020B0604020202020204" pitchFamily="34" charset="0"/>
              </a:rPr>
              <a:t>(</a:t>
            </a:r>
            <a:r>
              <a:rPr lang="en-US" sz="2800" b="1" i="1" dirty="0" smtClean="0">
                <a:solidFill>
                  <a:schemeClr val="bg1"/>
                </a:solidFill>
                <a:effectLst>
                  <a:outerShdw blurRad="38100" dist="38100" dir="2700000" algn="tl">
                    <a:srgbClr val="000000">
                      <a:alpha val="43137"/>
                    </a:srgbClr>
                  </a:outerShdw>
                </a:effectLst>
                <a:cs typeface="Helvetica" panose="020B0604020202020204" pitchFamily="34" charset="0"/>
              </a:rPr>
              <a:t>Will Include all NESDIS Unique Products for JPSS-1</a:t>
            </a:r>
            <a:r>
              <a:rPr lang="en-US" sz="2800" b="1" dirty="0" smtClean="0">
                <a:solidFill>
                  <a:schemeClr val="bg1"/>
                </a:solidFill>
                <a:effectLst>
                  <a:outerShdw blurRad="38100" dist="38100" dir="2700000" algn="tl">
                    <a:srgbClr val="000000">
                      <a:alpha val="43137"/>
                    </a:srgbClr>
                  </a:outerShdw>
                </a:effectLst>
                <a:cs typeface="Helvetica" panose="020B0604020202020204" pitchFamily="34" charset="0"/>
              </a:rPr>
              <a:t>)</a:t>
            </a:r>
            <a:endParaRPr lang="en-US" sz="2800" b="1" dirty="0">
              <a:solidFill>
                <a:schemeClr val="bg1"/>
              </a:solidFill>
              <a:effectLst>
                <a:outerShdw blurRad="38100" dist="38100" dir="2700000" algn="tl">
                  <a:srgbClr val="000000">
                    <a:alpha val="43137"/>
                  </a:srgbClr>
                </a:outerShdw>
              </a:effectLst>
              <a:cs typeface="Helvetica" panose="020B0604020202020204" pitchFamily="34" charset="0"/>
            </a:endParaRPr>
          </a:p>
        </p:txBody>
      </p:sp>
      <p:pic>
        <p:nvPicPr>
          <p:cNvPr id="44036" name="Picture 4"/>
          <p:cNvPicPr>
            <a:picLocks noChangeAspect="1" noChangeArrowheads="1"/>
          </p:cNvPicPr>
          <p:nvPr/>
        </p:nvPicPr>
        <p:blipFill>
          <a:blip r:embed="rId2" cstate="print"/>
          <a:srcRect/>
          <a:stretch>
            <a:fillRect/>
          </a:stretch>
        </p:blipFill>
        <p:spPr bwMode="auto">
          <a:xfrm>
            <a:off x="229222" y="1322773"/>
            <a:ext cx="8696195" cy="5430607"/>
          </a:xfrm>
          <a:prstGeom prst="rect">
            <a:avLst/>
          </a:prstGeom>
          <a:noFill/>
          <a:ln w="9525">
            <a:solidFill>
              <a:schemeClr val="tx2"/>
            </a:solidFill>
            <a:miter lim="800000"/>
            <a:headEnd/>
            <a:tailEnd/>
          </a:ln>
        </p:spPr>
      </p:pic>
    </p:spTree>
    <p:extLst>
      <p:ext uri="{BB962C8B-B14F-4D97-AF65-F5344CB8AC3E}">
        <p14:creationId xmlns:p14="http://schemas.microsoft.com/office/powerpoint/2010/main" val="1646095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90" name="Rectangle 10"/>
          <p:cNvSpPr>
            <a:spLocks noGrp="1" noChangeArrowheads="1"/>
          </p:cNvSpPr>
          <p:nvPr>
            <p:ph type="title" idx="4294967295"/>
          </p:nvPr>
        </p:nvSpPr>
        <p:spPr>
          <a:xfrm>
            <a:off x="251520" y="195490"/>
            <a:ext cx="8556008" cy="545976"/>
          </a:xfrm>
        </p:spPr>
        <p:txBody>
          <a:bodyPr>
            <a:noAutofit/>
          </a:bodyPr>
          <a:lstStyle/>
          <a:p>
            <a:r>
              <a:rPr lang="en-US" sz="3200" b="1" dirty="0" err="1" smtClean="0">
                <a:cs typeface="Times New Roman"/>
              </a:rPr>
              <a:t>Suomi</a:t>
            </a:r>
            <a:r>
              <a:rPr lang="en-US" sz="3200" b="1" dirty="0" smtClean="0">
                <a:cs typeface="Times New Roman"/>
              </a:rPr>
              <a:t> NPP TDR/SDR Algorithm Maturity</a:t>
            </a:r>
            <a:endParaRPr lang="en-US" sz="3200" b="1" dirty="0">
              <a:cs typeface="Times New Roman"/>
            </a:endParaRPr>
          </a:p>
        </p:txBody>
      </p:sp>
      <p:sp>
        <p:nvSpPr>
          <p:cNvPr id="7" name="Text Box 1"/>
          <p:cNvSpPr txBox="1">
            <a:spLocks noChangeArrowheads="1"/>
          </p:cNvSpPr>
          <p:nvPr/>
        </p:nvSpPr>
        <p:spPr bwMode="auto">
          <a:xfrm>
            <a:off x="5867400" y="1609725"/>
            <a:ext cx="228600" cy="2857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dirty="0">
                <a:solidFill>
                  <a:srgbClr val="FFFFFF"/>
                </a:solidFill>
                <a:cs typeface="Arial"/>
              </a:rPr>
              <a:t>C</a:t>
            </a:r>
          </a:p>
        </p:txBody>
      </p:sp>
      <p:sp>
        <p:nvSpPr>
          <p:cNvPr id="8" name="Text Box 155"/>
          <p:cNvSpPr txBox="1">
            <a:spLocks noChangeArrowheads="1"/>
          </p:cNvSpPr>
          <p:nvPr/>
        </p:nvSpPr>
        <p:spPr bwMode="auto">
          <a:xfrm>
            <a:off x="3950494" y="1366838"/>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9" name="Text Box 68"/>
          <p:cNvSpPr txBox="1">
            <a:spLocks noChangeArrowheads="1"/>
          </p:cNvSpPr>
          <p:nvPr/>
        </p:nvSpPr>
        <p:spPr bwMode="auto">
          <a:xfrm>
            <a:off x="14276614" y="2015218"/>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11" name="Text Box 68"/>
          <p:cNvSpPr txBox="1">
            <a:spLocks noChangeArrowheads="1"/>
          </p:cNvSpPr>
          <p:nvPr/>
        </p:nvSpPr>
        <p:spPr bwMode="auto">
          <a:xfrm>
            <a:off x="3962737" y="1607344"/>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58" name="Text Box 4"/>
          <p:cNvSpPr txBox="1">
            <a:spLocks noChangeArrowheads="1"/>
          </p:cNvSpPr>
          <p:nvPr/>
        </p:nvSpPr>
        <p:spPr bwMode="auto">
          <a:xfrm>
            <a:off x="3984978" y="2286000"/>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59" name="Text Box 5"/>
          <p:cNvSpPr txBox="1">
            <a:spLocks noChangeArrowheads="1"/>
          </p:cNvSpPr>
          <p:nvPr/>
        </p:nvSpPr>
        <p:spPr bwMode="auto">
          <a:xfrm>
            <a:off x="3984978" y="2286000"/>
            <a:ext cx="133350" cy="266308"/>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0" name="Text Box 6"/>
          <p:cNvSpPr txBox="1">
            <a:spLocks noChangeArrowheads="1"/>
          </p:cNvSpPr>
          <p:nvPr/>
        </p:nvSpPr>
        <p:spPr bwMode="auto">
          <a:xfrm>
            <a:off x="3984978" y="2286000"/>
            <a:ext cx="133350" cy="266308"/>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1" name="Text Box 194"/>
          <p:cNvSpPr txBox="1">
            <a:spLocks noChangeArrowheads="1"/>
          </p:cNvSpPr>
          <p:nvPr/>
        </p:nvSpPr>
        <p:spPr bwMode="auto">
          <a:xfrm>
            <a:off x="3984978" y="2286000"/>
            <a:ext cx="142875" cy="252704"/>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2" name="Text Box 195"/>
          <p:cNvSpPr txBox="1">
            <a:spLocks noChangeArrowheads="1"/>
          </p:cNvSpPr>
          <p:nvPr/>
        </p:nvSpPr>
        <p:spPr bwMode="auto">
          <a:xfrm>
            <a:off x="3984978" y="2286000"/>
            <a:ext cx="133350" cy="252704"/>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3" name="Text Box 211"/>
          <p:cNvSpPr txBox="1">
            <a:spLocks noChangeArrowheads="1"/>
          </p:cNvSpPr>
          <p:nvPr/>
        </p:nvSpPr>
        <p:spPr bwMode="auto">
          <a:xfrm>
            <a:off x="3984978" y="253365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64" name="Text Box 68"/>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65" name="Text Box 68"/>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66" name="Text Box 2"/>
          <p:cNvSpPr txBox="1">
            <a:spLocks noChangeArrowheads="1"/>
          </p:cNvSpPr>
          <p:nvPr/>
        </p:nvSpPr>
        <p:spPr bwMode="auto">
          <a:xfrm>
            <a:off x="3984978" y="2286000"/>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7" name="Text Box 2"/>
          <p:cNvSpPr txBox="1">
            <a:spLocks noChangeArrowheads="1"/>
          </p:cNvSpPr>
          <p:nvPr/>
        </p:nvSpPr>
        <p:spPr bwMode="auto">
          <a:xfrm>
            <a:off x="3984978" y="2286000"/>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8" name="Text Box 2"/>
          <p:cNvSpPr txBox="1">
            <a:spLocks noChangeArrowheads="1"/>
          </p:cNvSpPr>
          <p:nvPr/>
        </p:nvSpPr>
        <p:spPr bwMode="auto">
          <a:xfrm>
            <a:off x="3984978" y="2286000"/>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69" name="Text Box 2"/>
          <p:cNvSpPr txBox="1">
            <a:spLocks noChangeArrowheads="1"/>
          </p:cNvSpPr>
          <p:nvPr/>
        </p:nvSpPr>
        <p:spPr bwMode="auto">
          <a:xfrm>
            <a:off x="3984978" y="2286000"/>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70" name="Text Box 7"/>
          <p:cNvSpPr txBox="1">
            <a:spLocks noChangeArrowheads="1"/>
          </p:cNvSpPr>
          <p:nvPr/>
        </p:nvSpPr>
        <p:spPr bwMode="auto">
          <a:xfrm>
            <a:off x="3984978" y="2447925"/>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71" name="Text Box 8"/>
          <p:cNvSpPr txBox="1">
            <a:spLocks noChangeArrowheads="1"/>
          </p:cNvSpPr>
          <p:nvPr/>
        </p:nvSpPr>
        <p:spPr bwMode="auto">
          <a:xfrm>
            <a:off x="3984978" y="2447925"/>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72" name="Text Box 41"/>
          <p:cNvSpPr txBox="1">
            <a:spLocks noChangeArrowheads="1"/>
          </p:cNvSpPr>
          <p:nvPr/>
        </p:nvSpPr>
        <p:spPr bwMode="auto">
          <a:xfrm>
            <a:off x="3984978" y="2476500"/>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73" name="Text Box 187"/>
          <p:cNvSpPr txBox="1">
            <a:spLocks noChangeArrowheads="1"/>
          </p:cNvSpPr>
          <p:nvPr/>
        </p:nvSpPr>
        <p:spPr bwMode="auto">
          <a:xfrm>
            <a:off x="3984978" y="2466975"/>
            <a:ext cx="133350" cy="257175"/>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r>
              <a:rPr lang="en-US" sz="1400" b="1">
                <a:solidFill>
                  <a:srgbClr val="FFFFFF"/>
                </a:solidFill>
                <a:cs typeface="Arial"/>
              </a:rPr>
              <a:t>C</a:t>
            </a:r>
          </a:p>
        </p:txBody>
      </p:sp>
      <p:sp>
        <p:nvSpPr>
          <p:cNvPr id="74" name="Text Box 211"/>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75" name="Text Box 215"/>
          <p:cNvSpPr txBox="1">
            <a:spLocks noChangeArrowheads="1"/>
          </p:cNvSpPr>
          <p:nvPr/>
        </p:nvSpPr>
        <p:spPr bwMode="auto">
          <a:xfrm>
            <a:off x="3984978" y="24765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76" name="Text Box 3"/>
          <p:cNvSpPr txBox="1">
            <a:spLocks noChangeArrowheads="1"/>
          </p:cNvSpPr>
          <p:nvPr/>
        </p:nvSpPr>
        <p:spPr bwMode="auto">
          <a:xfrm>
            <a:off x="3984978" y="2371725"/>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77" name="Text Box 189"/>
          <p:cNvSpPr txBox="1">
            <a:spLocks noChangeArrowheads="1"/>
          </p:cNvSpPr>
          <p:nvPr/>
        </p:nvSpPr>
        <p:spPr bwMode="auto">
          <a:xfrm>
            <a:off x="3984978" y="2462891"/>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78" name="Text Box 68"/>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79" name="Text Box 211"/>
          <p:cNvSpPr txBox="1">
            <a:spLocks noChangeArrowheads="1"/>
          </p:cNvSpPr>
          <p:nvPr/>
        </p:nvSpPr>
        <p:spPr bwMode="auto">
          <a:xfrm>
            <a:off x="3984978" y="253365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80" name="Text Box 211"/>
          <p:cNvSpPr txBox="1">
            <a:spLocks noChangeArrowheads="1"/>
          </p:cNvSpPr>
          <p:nvPr/>
        </p:nvSpPr>
        <p:spPr bwMode="auto">
          <a:xfrm>
            <a:off x="3984978" y="253365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graphicFrame>
        <p:nvGraphicFramePr>
          <p:cNvPr id="153" name="Table 152"/>
          <p:cNvGraphicFramePr>
            <a:graphicFrameLocks noGrp="1"/>
          </p:cNvGraphicFramePr>
          <p:nvPr>
            <p:extLst>
              <p:ext uri="{D42A27DB-BD31-4B8C-83A1-F6EECF244321}">
                <p14:modId xmlns:p14="http://schemas.microsoft.com/office/powerpoint/2010/main" val="3032930713"/>
              </p:ext>
            </p:extLst>
          </p:nvPr>
        </p:nvGraphicFramePr>
        <p:xfrm>
          <a:off x="277124" y="993623"/>
          <a:ext cx="8608010" cy="1227409"/>
        </p:xfrm>
        <a:graphic>
          <a:graphicData uri="http://schemas.openxmlformats.org/drawingml/2006/table">
            <a:tbl>
              <a:tblPr/>
              <a:tblGrid>
                <a:gridCol w="2030191"/>
                <a:gridCol w="2217500"/>
                <a:gridCol w="2534133"/>
                <a:gridCol w="1826186"/>
              </a:tblGrid>
              <a:tr h="244792">
                <a:tc>
                  <a:txBody>
                    <a:bodyPr/>
                    <a:lstStyle/>
                    <a:p>
                      <a:pPr algn="ctr" fontAlgn="ctr"/>
                      <a:r>
                        <a:rPr lang="en-US" sz="1600" b="1" i="0" u="none" strike="noStrike" dirty="0" smtClean="0">
                          <a:solidFill>
                            <a:srgbClr val="FF0000"/>
                          </a:solidFill>
                          <a:latin typeface="Times New Roman" pitchFamily="18" charset="0"/>
                          <a:cs typeface="Times New Roman" pitchFamily="18" charset="0"/>
                        </a:rPr>
                        <a:t>Sensor</a:t>
                      </a:r>
                      <a:endParaRPr lang="en-US" sz="1600" b="1" i="0" u="none" strike="noStrike" dirty="0">
                        <a:solidFill>
                          <a:srgbClr val="FF0000"/>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a:solidFill>
                            <a:srgbClr val="FF0000"/>
                          </a:solidFill>
                          <a:latin typeface="Times New Roman" pitchFamily="18" charset="0"/>
                          <a:cs typeface="Times New Roman" pitchFamily="18" charset="0"/>
                        </a:rPr>
                        <a:t> </a:t>
                      </a:r>
                      <a:r>
                        <a:rPr lang="en-US" sz="1600" b="1" i="0" u="none" strike="noStrike" dirty="0" smtClean="0">
                          <a:solidFill>
                            <a:srgbClr val="FF0000"/>
                          </a:solidFill>
                          <a:latin typeface="Times New Roman" pitchFamily="18" charset="0"/>
                          <a:cs typeface="Times New Roman" pitchFamily="18" charset="0"/>
                        </a:rPr>
                        <a:t>Beta </a:t>
                      </a:r>
                      <a:endParaRPr lang="en-US" sz="1600" b="1" i="0" u="none" strike="noStrike" dirty="0">
                        <a:solidFill>
                          <a:srgbClr val="FF0000"/>
                        </a:solidFill>
                        <a:latin typeface="Times New Roman" pitchFamily="18" charset="0"/>
                        <a:cs typeface="Times New Roman" pitchFamily="18"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smtClean="0">
                          <a:solidFill>
                            <a:srgbClr val="FF0000"/>
                          </a:solidFill>
                          <a:latin typeface="Times New Roman" pitchFamily="18" charset="0"/>
                          <a:cs typeface="Times New Roman" pitchFamily="18" charset="0"/>
                        </a:rPr>
                        <a:t>Provisional</a:t>
                      </a:r>
                      <a:endParaRPr lang="en-US" sz="1600" b="1" i="0" u="none" strike="noStrike" dirty="0">
                        <a:solidFill>
                          <a:srgbClr val="FF0000"/>
                        </a:solidFill>
                        <a:latin typeface="Times New Roman" pitchFamily="18" charset="0"/>
                        <a:cs typeface="Times New Roman" pitchFamily="18" charset="0"/>
                      </a:endParaRPr>
                    </a:p>
                  </a:txBody>
                  <a:tcPr marL="0" marR="0" marT="0" marB="0" anchor="b">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600" b="1" i="0" u="none" strike="noStrike" dirty="0" smtClean="0">
                          <a:solidFill>
                            <a:srgbClr val="FF0000"/>
                          </a:solidFill>
                          <a:latin typeface="Times New Roman" pitchFamily="18" charset="0"/>
                          <a:cs typeface="Times New Roman" pitchFamily="18" charset="0"/>
                        </a:rPr>
                        <a:t>Validated</a:t>
                      </a:r>
                      <a:endParaRPr lang="en-US" sz="1600" b="1" i="0" u="none" strike="noStrike" dirty="0">
                        <a:solidFill>
                          <a:srgbClr val="FF0000"/>
                        </a:solidFill>
                        <a:latin typeface="Times New Roman" pitchFamily="18" charset="0"/>
                        <a:cs typeface="Times New Roman" pitchFamily="18" charset="0"/>
                      </a:endParaRPr>
                    </a:p>
                  </a:txBody>
                  <a:tcPr marL="0" marR="0" marT="0"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86438">
                <a:tc>
                  <a:txBody>
                    <a:bodyPr/>
                    <a:lstStyle/>
                    <a:p>
                      <a:pPr algn="ctr" fontAlgn="ctr"/>
                      <a:r>
                        <a:rPr lang="en-US" sz="1400" b="1" i="0" u="none" strike="noStrike" dirty="0" err="1" smtClean="0">
                          <a:solidFill>
                            <a:schemeClr val="tx1"/>
                          </a:solidFill>
                          <a:latin typeface="Times New Roman" pitchFamily="18" charset="0"/>
                          <a:cs typeface="Times New Roman" pitchFamily="18" charset="0"/>
                        </a:rPr>
                        <a:t>CrIS</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  February</a:t>
                      </a:r>
                      <a:r>
                        <a:rPr lang="en-US" sz="1400" b="1" i="0" u="none" strike="noStrike" baseline="0" dirty="0" smtClean="0">
                          <a:solidFill>
                            <a:schemeClr val="tx1"/>
                          </a:solidFill>
                          <a:latin typeface="Times New Roman" pitchFamily="18" charset="0"/>
                          <a:cs typeface="Times New Roman" pitchFamily="18" charset="0"/>
                        </a:rPr>
                        <a:t> 10</a:t>
                      </a:r>
                      <a:r>
                        <a:rPr lang="en-US" sz="1400" b="1" i="0" u="none" strike="noStrike" dirty="0" smtClean="0">
                          <a:solidFill>
                            <a:schemeClr val="tx1"/>
                          </a:solidFill>
                          <a:latin typeface="Times New Roman" pitchFamily="18" charset="0"/>
                          <a:cs typeface="Times New Roman" pitchFamily="18" charset="0"/>
                        </a:rPr>
                        <a:t>, 2012</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February</a:t>
                      </a:r>
                      <a:r>
                        <a:rPr lang="en-US" sz="1400" b="1" i="0" u="none" strike="noStrike" baseline="0" dirty="0" smtClean="0">
                          <a:solidFill>
                            <a:schemeClr val="tx1"/>
                          </a:solidFill>
                          <a:latin typeface="Times New Roman" pitchFamily="18" charset="0"/>
                          <a:cs typeface="Times New Roman" pitchFamily="18" charset="0"/>
                        </a:rPr>
                        <a:t> 6,</a:t>
                      </a:r>
                      <a:r>
                        <a:rPr lang="en-US" sz="1400" b="1" i="0" u="none" strike="noStrike" dirty="0" smtClean="0">
                          <a:solidFill>
                            <a:schemeClr val="tx1"/>
                          </a:solidFill>
                          <a:latin typeface="Times New Roman" pitchFamily="18" charset="0"/>
                          <a:cs typeface="Times New Roman" pitchFamily="18" charset="0"/>
                        </a:rPr>
                        <a:t> 2013</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March 18, 2014</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300809">
                <a:tc>
                  <a:txBody>
                    <a:bodyPr/>
                    <a:lstStyle/>
                    <a:p>
                      <a:pPr algn="ctr" fontAlgn="ctr"/>
                      <a:r>
                        <a:rPr lang="en-US" sz="1400" b="1" i="0" u="none" strike="noStrike" dirty="0">
                          <a:solidFill>
                            <a:schemeClr val="tx1"/>
                          </a:solidFill>
                          <a:latin typeface="Times New Roman" pitchFamily="18" charset="0"/>
                          <a:cs typeface="Times New Roman" pitchFamily="18" charset="0"/>
                        </a:rPr>
                        <a:t>ATMS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400" b="1" i="0" u="none" strike="noStrike" baseline="0" dirty="0" smtClean="0">
                          <a:solidFill>
                            <a:schemeClr val="tx1"/>
                          </a:solidFill>
                          <a:latin typeface="Times New Roman" pitchFamily="18" charset="0"/>
                          <a:cs typeface="Times New Roman" pitchFamily="18" charset="0"/>
                        </a:rPr>
                        <a:t>           May 2, 2012</a:t>
                      </a:r>
                      <a:endParaRPr lang="en-US" sz="1400" b="1" i="0" u="none" strike="noStrike" dirty="0" smtClean="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February</a:t>
                      </a:r>
                      <a:r>
                        <a:rPr lang="en-US" sz="1400" b="1" i="0" u="none" strike="noStrike" baseline="0" dirty="0" smtClean="0">
                          <a:solidFill>
                            <a:schemeClr val="tx1"/>
                          </a:solidFill>
                          <a:latin typeface="Times New Roman" pitchFamily="18" charset="0"/>
                          <a:cs typeface="Times New Roman" pitchFamily="18" charset="0"/>
                        </a:rPr>
                        <a:t> 12,</a:t>
                      </a:r>
                      <a:r>
                        <a:rPr lang="en-US" sz="1400" b="1" i="0" u="none" strike="noStrike" dirty="0" smtClean="0">
                          <a:solidFill>
                            <a:schemeClr val="tx1"/>
                          </a:solidFill>
                          <a:latin typeface="Times New Roman" pitchFamily="18" charset="0"/>
                          <a:cs typeface="Times New Roman" pitchFamily="18" charset="0"/>
                        </a:rPr>
                        <a:t> 2013</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baseline="0" dirty="0" smtClean="0">
                          <a:solidFill>
                            <a:schemeClr val="tx1"/>
                          </a:solidFill>
                          <a:latin typeface="Times New Roman" pitchFamily="18" charset="0"/>
                          <a:cs typeface="Times New Roman" pitchFamily="18" charset="0"/>
                        </a:rPr>
                        <a:t>March 18, 2014</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186438">
                <a:tc>
                  <a:txBody>
                    <a:bodyPr/>
                    <a:lstStyle/>
                    <a:p>
                      <a:pPr algn="ctr" fontAlgn="ctr"/>
                      <a:r>
                        <a:rPr lang="en-US" sz="1400" b="1" i="0" u="none" strike="noStrike" dirty="0" smtClean="0">
                          <a:solidFill>
                            <a:schemeClr val="tx1"/>
                          </a:solidFill>
                          <a:latin typeface="Times New Roman" pitchFamily="18" charset="0"/>
                          <a:cs typeface="Times New Roman" pitchFamily="18" charset="0"/>
                        </a:rPr>
                        <a:t>OMPS</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       March</a:t>
                      </a:r>
                      <a:r>
                        <a:rPr lang="en-US" sz="1400" b="1" i="0" u="none" strike="noStrike" baseline="0" dirty="0" smtClean="0">
                          <a:solidFill>
                            <a:schemeClr val="tx1"/>
                          </a:solidFill>
                          <a:latin typeface="Times New Roman" pitchFamily="18" charset="0"/>
                          <a:cs typeface="Times New Roman" pitchFamily="18" charset="0"/>
                        </a:rPr>
                        <a:t> 7,  2012</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 March 12, 2013 </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400" b="1" i="0" u="none" strike="noStrike" baseline="0" dirty="0" smtClean="0">
                          <a:solidFill>
                            <a:schemeClr val="tx1"/>
                          </a:solidFill>
                          <a:latin typeface="Times New Roman" pitchFamily="18" charset="0"/>
                          <a:cs typeface="Times New Roman" pitchFamily="18" charset="0"/>
                        </a:rPr>
                        <a:t>April </a:t>
                      </a:r>
                      <a:r>
                        <a:rPr lang="en-US" sz="1400" b="1" i="0" u="none" strike="noStrike" dirty="0" smtClean="0">
                          <a:solidFill>
                            <a:schemeClr val="tx1"/>
                          </a:solidFill>
                          <a:latin typeface="Times New Roman" pitchFamily="18" charset="0"/>
                          <a:cs typeface="Times New Roman" pitchFamily="18" charset="0"/>
                        </a:rPr>
                        <a:t>, 2015</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r>
              <a:tr h="255089">
                <a:tc>
                  <a:txBody>
                    <a:bodyPr/>
                    <a:lstStyle/>
                    <a:p>
                      <a:pPr algn="ctr" fontAlgn="ctr"/>
                      <a:r>
                        <a:rPr lang="en-US" sz="1400" b="1" i="0" u="none" strike="noStrike" dirty="0">
                          <a:solidFill>
                            <a:schemeClr val="tx1"/>
                          </a:solidFill>
                          <a:latin typeface="Times New Roman" pitchFamily="18" charset="0"/>
                          <a:cs typeface="Times New Roman" pitchFamily="18" charset="0"/>
                        </a:rPr>
                        <a:t>VIIRS</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May 2, 2012</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US" sz="1400" b="1" i="0" u="none" strike="noStrike" baseline="0" dirty="0" smtClean="0">
                          <a:solidFill>
                            <a:schemeClr val="tx1"/>
                          </a:solidFill>
                          <a:latin typeface="Times New Roman" pitchFamily="18" charset="0"/>
                          <a:cs typeface="Times New Roman" pitchFamily="18" charset="0"/>
                        </a:rPr>
                        <a:t>March 13</a:t>
                      </a:r>
                      <a:r>
                        <a:rPr lang="en-US" sz="1400" b="1" i="0" u="none" strike="noStrike" dirty="0" smtClean="0">
                          <a:solidFill>
                            <a:schemeClr val="tx1"/>
                          </a:solidFill>
                          <a:latin typeface="Times New Roman" pitchFamily="18" charset="0"/>
                          <a:cs typeface="Times New Roman" pitchFamily="18" charset="0"/>
                        </a:rPr>
                        <a:t>, 2013</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ctr"/>
                      <a:r>
                        <a:rPr lang="en-US" sz="1400" b="1" i="0" u="none" strike="noStrike" dirty="0" smtClean="0">
                          <a:solidFill>
                            <a:schemeClr val="tx1"/>
                          </a:solidFill>
                          <a:latin typeface="Times New Roman" pitchFamily="18" charset="0"/>
                          <a:cs typeface="Times New Roman" pitchFamily="18" charset="0"/>
                        </a:rPr>
                        <a:t>April 16, 2014</a:t>
                      </a:r>
                      <a:endParaRPr lang="en-US" sz="1400" b="1" i="0" u="none" strike="noStrike" dirty="0">
                        <a:solidFill>
                          <a:schemeClr val="tx1"/>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r>
            </a:tbl>
          </a:graphicData>
        </a:graphic>
      </p:graphicFrame>
      <p:sp>
        <p:nvSpPr>
          <p:cNvPr id="154" name="Text Box 155"/>
          <p:cNvSpPr txBox="1">
            <a:spLocks noChangeArrowheads="1"/>
          </p:cNvSpPr>
          <p:nvPr/>
        </p:nvSpPr>
        <p:spPr bwMode="auto">
          <a:xfrm>
            <a:off x="3950494" y="1366838"/>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155" name="Text Box 68"/>
          <p:cNvSpPr txBox="1">
            <a:spLocks noChangeArrowheads="1"/>
          </p:cNvSpPr>
          <p:nvPr/>
        </p:nvSpPr>
        <p:spPr bwMode="auto">
          <a:xfrm>
            <a:off x="14276614" y="2015218"/>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09" name="Text Box 211"/>
          <p:cNvSpPr txBox="1">
            <a:spLocks noChangeArrowheads="1"/>
          </p:cNvSpPr>
          <p:nvPr/>
        </p:nvSpPr>
        <p:spPr bwMode="auto">
          <a:xfrm>
            <a:off x="3984978" y="253365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10" name="Text Box 68"/>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11" name="Text Box 68"/>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0" name="Text Box 211"/>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1" name="Text Box 215"/>
          <p:cNvSpPr txBox="1">
            <a:spLocks noChangeArrowheads="1"/>
          </p:cNvSpPr>
          <p:nvPr/>
        </p:nvSpPr>
        <p:spPr bwMode="auto">
          <a:xfrm>
            <a:off x="3984978" y="24765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2" name="Text Box 3"/>
          <p:cNvSpPr txBox="1">
            <a:spLocks noChangeArrowheads="1"/>
          </p:cNvSpPr>
          <p:nvPr/>
        </p:nvSpPr>
        <p:spPr bwMode="auto">
          <a:xfrm>
            <a:off x="3984978" y="2371725"/>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3" name="Text Box 189"/>
          <p:cNvSpPr txBox="1">
            <a:spLocks noChangeArrowheads="1"/>
          </p:cNvSpPr>
          <p:nvPr/>
        </p:nvSpPr>
        <p:spPr bwMode="auto">
          <a:xfrm>
            <a:off x="3984978" y="2462891"/>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4" name="Text Box 68"/>
          <p:cNvSpPr txBox="1">
            <a:spLocks noChangeArrowheads="1"/>
          </p:cNvSpPr>
          <p:nvPr/>
        </p:nvSpPr>
        <p:spPr bwMode="auto">
          <a:xfrm>
            <a:off x="3984978" y="228600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5" name="Text Box 211"/>
          <p:cNvSpPr txBox="1">
            <a:spLocks noChangeArrowheads="1"/>
          </p:cNvSpPr>
          <p:nvPr/>
        </p:nvSpPr>
        <p:spPr bwMode="auto">
          <a:xfrm>
            <a:off x="3984978" y="253365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226" name="Text Box 211"/>
          <p:cNvSpPr txBox="1">
            <a:spLocks noChangeArrowheads="1"/>
          </p:cNvSpPr>
          <p:nvPr/>
        </p:nvSpPr>
        <p:spPr bwMode="auto">
          <a:xfrm>
            <a:off x="3984978" y="2533650"/>
            <a:ext cx="18531" cy="229550"/>
          </a:xfrm>
          <a:prstGeom prst="rect">
            <a:avLst/>
          </a:prstGeom>
          <a:noFill/>
          <a:ln w="9525">
            <a:noFill/>
            <a:miter lim="800000"/>
            <a:headEnd/>
            <a:tailEnd/>
          </a:ln>
        </p:spPr>
        <p:txBody>
          <a:bodyPr wrap="non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400" fontAlgn="base">
              <a:spcBef>
                <a:spcPct val="0"/>
              </a:spcBef>
              <a:spcAft>
                <a:spcPct val="0"/>
              </a:spcAft>
              <a:defRPr sz="1000"/>
            </a:pPr>
            <a:endParaRPr lang="en-US" sz="1400" b="1">
              <a:solidFill>
                <a:srgbClr val="FFFFFF"/>
              </a:solidFill>
              <a:cs typeface="Arial"/>
            </a:endParaRPr>
          </a:p>
        </p:txBody>
      </p:sp>
      <p:sp>
        <p:nvSpPr>
          <p:cNvPr id="47" name="Slide Number Placeholder 4"/>
          <p:cNvSpPr>
            <a:spLocks noGrp="1"/>
          </p:cNvSpPr>
          <p:nvPr>
            <p:ph type="sldNum" sz="quarter" idx="12"/>
          </p:nvPr>
        </p:nvSpPr>
        <p:spPr>
          <a:xfrm>
            <a:off x="6858000" y="6416675"/>
            <a:ext cx="2133600" cy="365125"/>
          </a:xfrm>
        </p:spPr>
        <p:txBody>
          <a:bodyPr/>
          <a:lstStyle/>
          <a:p>
            <a:pPr algn="r"/>
            <a:fld id="{F57BD4A1-6061-4BD7-BD37-9338D29FB437}" type="slidenum">
              <a:rPr lang="en-US" sz="1200" smtClean="0">
                <a:solidFill>
                  <a:prstClr val="black">
                    <a:tint val="75000"/>
                  </a:prstClr>
                </a:solidFill>
              </a:rPr>
              <a:pPr algn="r"/>
              <a:t>13</a:t>
            </a:fld>
            <a:endParaRPr lang="en-US" sz="1200">
              <a:solidFill>
                <a:prstClr val="black">
                  <a:tint val="75000"/>
                </a:prstClr>
              </a:solidFill>
            </a:endParaRPr>
          </a:p>
        </p:txBody>
      </p:sp>
      <p:sp>
        <p:nvSpPr>
          <p:cNvPr id="46" name="TextBox 45"/>
          <p:cNvSpPr txBox="1">
            <a:spLocks noChangeArrowheads="1"/>
          </p:cNvSpPr>
          <p:nvPr/>
        </p:nvSpPr>
        <p:spPr bwMode="auto">
          <a:xfrm>
            <a:off x="743445" y="2317393"/>
            <a:ext cx="7706819" cy="338554"/>
          </a:xfrm>
          <a:prstGeom prst="rect">
            <a:avLst/>
          </a:prstGeom>
          <a:noFill/>
          <a:ln w="9525">
            <a:noFill/>
            <a:miter lim="800000"/>
            <a:headEnd/>
            <a:tailEnd/>
          </a:ln>
        </p:spPr>
        <p:txBody>
          <a:bodyPr wrap="square">
            <a:prstTxWarp prst="textNoShape">
              <a:avLst/>
            </a:prstTxWarp>
            <a:spAutoFit/>
          </a:bodyPr>
          <a:lstStyle/>
          <a:p>
            <a:pPr algn="ctr"/>
            <a:r>
              <a:rPr lang="en-US" sz="1600" b="1" kern="1200" dirty="0">
                <a:latin typeface="Times New Roman" pitchFamily="18" charset="0"/>
                <a:cs typeface="Times New Roman" pitchFamily="18" charset="0"/>
              </a:rPr>
              <a:t>Impacts of ATMS Data Assimilation on Track Forecast of Hurricane </a:t>
            </a:r>
            <a:r>
              <a:rPr lang="en-US" sz="1600" b="1" kern="1200" dirty="0" smtClean="0">
                <a:latin typeface="Times New Roman" pitchFamily="18" charset="0"/>
                <a:cs typeface="Times New Roman" pitchFamily="18" charset="0"/>
              </a:rPr>
              <a:t>Sandy</a:t>
            </a:r>
            <a:endParaRPr lang="en-US" sz="1600" b="1" kern="1200" dirty="0">
              <a:latin typeface="Times New Roman" pitchFamily="18" charset="0"/>
              <a:cs typeface="Times New Roman" pitchFamily="18" charset="0"/>
            </a:endParaRPr>
          </a:p>
        </p:txBody>
      </p:sp>
      <p:sp>
        <p:nvSpPr>
          <p:cNvPr id="52" name="TextBox 51"/>
          <p:cNvSpPr txBox="1">
            <a:spLocks noChangeArrowheads="1"/>
          </p:cNvSpPr>
          <p:nvPr/>
        </p:nvSpPr>
        <p:spPr bwMode="auto">
          <a:xfrm>
            <a:off x="2255569" y="2656976"/>
            <a:ext cx="4542666" cy="307777"/>
          </a:xfrm>
          <a:prstGeom prst="rect">
            <a:avLst/>
          </a:prstGeom>
          <a:noFill/>
          <a:ln w="19050">
            <a:solidFill>
              <a:srgbClr val="FF0000"/>
            </a:solidFill>
            <a:round/>
            <a:headEnd/>
            <a:tailEnd/>
          </a:ln>
        </p:spPr>
        <p:txBody>
          <a:bodyPr wrap="square">
            <a:spAutoFit/>
          </a:bodyPr>
          <a:lstStyle/>
          <a:p>
            <a:pPr algn="ctr"/>
            <a:r>
              <a:rPr lang="en-US" sz="1400" kern="1200" dirty="0" smtClean="0">
                <a:latin typeface="Times New Roman" pitchFamily="18" charset="0"/>
                <a:cs typeface="Times New Roman" pitchFamily="18" charset="0"/>
              </a:rPr>
              <a:t>ATMS into NCEP operational system: </a:t>
            </a:r>
            <a:r>
              <a:rPr lang="en-US" sz="1400" kern="1200" dirty="0">
                <a:latin typeface="Times New Roman" pitchFamily="18" charset="0"/>
                <a:cs typeface="Times New Roman" pitchFamily="18" charset="0"/>
              </a:rPr>
              <a:t>May 25, 2012</a:t>
            </a:r>
            <a:r>
              <a:rPr lang="en-US" sz="1400" kern="1200" dirty="0" smtClean="0">
                <a:latin typeface="Times New Roman" pitchFamily="18" charset="0"/>
                <a:cs typeface="Times New Roman" pitchFamily="18" charset="0"/>
              </a:rPr>
              <a:t> </a:t>
            </a:r>
          </a:p>
        </p:txBody>
      </p:sp>
      <p:pic>
        <p:nvPicPr>
          <p:cNvPr id="53" name="Picture 52" descr="multiple-L61N-track.png"/>
          <p:cNvPicPr>
            <a:picLocks noChangeAspect="1"/>
          </p:cNvPicPr>
          <p:nvPr/>
        </p:nvPicPr>
        <p:blipFill>
          <a:blip r:embed="rId3" cstate="print"/>
          <a:stretch>
            <a:fillRect/>
          </a:stretch>
        </p:blipFill>
        <p:spPr>
          <a:xfrm>
            <a:off x="1730936" y="3051170"/>
            <a:ext cx="2743200" cy="3059723"/>
          </a:xfrm>
          <a:prstGeom prst="rect">
            <a:avLst/>
          </a:prstGeom>
        </p:spPr>
      </p:pic>
      <p:pic>
        <p:nvPicPr>
          <p:cNvPr id="54" name="Picture 53" descr="multiple-L61P-track.png"/>
          <p:cNvPicPr>
            <a:picLocks/>
          </p:cNvPicPr>
          <p:nvPr/>
        </p:nvPicPr>
        <p:blipFill>
          <a:blip r:embed="rId4" cstate="print"/>
          <a:stretch>
            <a:fillRect/>
          </a:stretch>
        </p:blipFill>
        <p:spPr>
          <a:xfrm>
            <a:off x="4471928" y="3079012"/>
            <a:ext cx="2743200" cy="3063240"/>
          </a:xfrm>
          <a:prstGeom prst="rect">
            <a:avLst/>
          </a:prstGeom>
        </p:spPr>
      </p:pic>
      <p:sp>
        <p:nvSpPr>
          <p:cNvPr id="55" name="TextBox 54"/>
          <p:cNvSpPr txBox="1"/>
          <p:nvPr/>
        </p:nvSpPr>
        <p:spPr>
          <a:xfrm>
            <a:off x="356793" y="5527432"/>
            <a:ext cx="1287468" cy="307777"/>
          </a:xfrm>
          <a:prstGeom prst="rect">
            <a:avLst/>
          </a:prstGeom>
          <a:noFill/>
        </p:spPr>
        <p:txBody>
          <a:bodyPr wrap="none" rtlCol="0">
            <a:spAutoFit/>
          </a:bodyPr>
          <a:lstStyle/>
          <a:p>
            <a:pPr fontAlgn="auto">
              <a:spcBef>
                <a:spcPts val="0"/>
              </a:spcBef>
              <a:spcAft>
                <a:spcPts val="0"/>
              </a:spcAft>
            </a:pPr>
            <a:r>
              <a:rPr lang="en-US" sz="1400" b="1" kern="1200" dirty="0" smtClean="0">
                <a:solidFill>
                  <a:srgbClr val="FF0000"/>
                </a:solidFill>
                <a:ea typeface="MS PGothic" pitchFamily="34" charset="-128"/>
                <a:cs typeface="Times New Roman" pitchFamily="18" charset="0"/>
              </a:rPr>
              <a:t>   Control Run</a:t>
            </a:r>
            <a:endParaRPr lang="en-US" sz="1400" b="1" kern="1200" dirty="0">
              <a:solidFill>
                <a:srgbClr val="FF0000"/>
              </a:solidFill>
              <a:ea typeface="MS PGothic" pitchFamily="34" charset="-128"/>
              <a:cs typeface="Times New Roman" pitchFamily="18" charset="0"/>
            </a:endParaRPr>
          </a:p>
        </p:txBody>
      </p:sp>
      <p:sp>
        <p:nvSpPr>
          <p:cNvPr id="56" name="TextBox 55"/>
          <p:cNvSpPr txBox="1"/>
          <p:nvPr/>
        </p:nvSpPr>
        <p:spPr>
          <a:xfrm>
            <a:off x="6822566" y="5541634"/>
            <a:ext cx="2120517" cy="307777"/>
          </a:xfrm>
          <a:prstGeom prst="rect">
            <a:avLst/>
          </a:prstGeom>
          <a:noFill/>
        </p:spPr>
        <p:txBody>
          <a:bodyPr wrap="none" rtlCol="0">
            <a:spAutoFit/>
          </a:bodyPr>
          <a:lstStyle/>
          <a:p>
            <a:pPr fontAlgn="auto">
              <a:spcBef>
                <a:spcPts val="0"/>
              </a:spcBef>
              <a:spcAft>
                <a:spcPts val="0"/>
              </a:spcAft>
            </a:pPr>
            <a:r>
              <a:rPr lang="en-US" sz="1400" b="1" kern="1200" dirty="0" smtClean="0">
                <a:solidFill>
                  <a:srgbClr val="00FF00"/>
                </a:solidFill>
                <a:ea typeface="MS PGothic" pitchFamily="34" charset="-128"/>
                <a:cs typeface="Times New Roman" pitchFamily="18" charset="0"/>
              </a:rPr>
              <a:t>       Control Run +ATMS</a:t>
            </a:r>
            <a:endParaRPr lang="en-US" sz="1400" b="1" kern="1200" dirty="0">
              <a:solidFill>
                <a:srgbClr val="00FF00"/>
              </a:solidFill>
              <a:ea typeface="MS PGothic" pitchFamily="34" charset="-128"/>
              <a:cs typeface="Times New Roman" pitchFamily="18" charset="0"/>
            </a:endParaRPr>
          </a:p>
        </p:txBody>
      </p:sp>
      <p:sp>
        <p:nvSpPr>
          <p:cNvPr id="57" name="Rectangle 56"/>
          <p:cNvSpPr/>
          <p:nvPr/>
        </p:nvSpPr>
        <p:spPr>
          <a:xfrm>
            <a:off x="0" y="5940610"/>
            <a:ext cx="9144000" cy="91440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just" fontAlgn="auto">
              <a:spcBef>
                <a:spcPts val="0"/>
              </a:spcBef>
              <a:spcAft>
                <a:spcPts val="0"/>
              </a:spcAft>
            </a:pPr>
            <a:r>
              <a:rPr lang="en-US" sz="1400" i="1" dirty="0" smtClean="0">
                <a:solidFill>
                  <a:prstClr val="black"/>
                </a:solidFill>
                <a:latin typeface="Times New Roman" pitchFamily="18" charset="0"/>
                <a:cs typeface="Times New Roman" pitchFamily="18" charset="0"/>
              </a:rPr>
              <a:t>Predicted vs. observed track for Hurricane Sandy during October 22 to 29. NCEP 2012 HWRF is revised with a high model top and is initialized with its own background 6 hour forecast for direct satellite radiance assimilation in GSI. Control Run: All conventional data and NOAA/METOP/EOS/COSMIC. It is clearly demonstrated that assimilation of </a:t>
            </a:r>
            <a:r>
              <a:rPr lang="en-US" sz="1400" i="1" dirty="0" err="1" smtClean="0">
                <a:solidFill>
                  <a:prstClr val="black"/>
                </a:solidFill>
                <a:latin typeface="Times New Roman" pitchFamily="18" charset="0"/>
                <a:cs typeface="Times New Roman" pitchFamily="18" charset="0"/>
              </a:rPr>
              <a:t>Suomi</a:t>
            </a:r>
            <a:r>
              <a:rPr lang="en-US" sz="1400" i="1" dirty="0" smtClean="0">
                <a:solidFill>
                  <a:prstClr val="black"/>
                </a:solidFill>
                <a:latin typeface="Times New Roman" pitchFamily="18" charset="0"/>
                <a:cs typeface="Times New Roman" pitchFamily="18" charset="0"/>
              </a:rPr>
              <a:t> NPP ATMS radiance data reduces the forecast errors of Hurricane Sandy’s  track</a:t>
            </a:r>
            <a:endParaRPr lang="en-US" sz="1400" i="1" dirty="0" smtClea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0953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154"/>
            <a:ext cx="9143999" cy="1143000"/>
          </a:xfrm>
        </p:spPr>
        <p:txBody>
          <a:bodyPr>
            <a:noAutofit/>
          </a:bodyPr>
          <a:lstStyle/>
          <a:p>
            <a:r>
              <a:rPr lang="en-US" sz="3200" b="1" dirty="0" smtClean="0"/>
              <a:t>ATMS SDR Reached Validated Maturity (Mar 2014)</a:t>
            </a:r>
            <a:br>
              <a:rPr lang="en-US" sz="3200" b="1" dirty="0" smtClean="0"/>
            </a:br>
            <a:r>
              <a:rPr lang="en-US" sz="1800" dirty="0" smtClean="0"/>
              <a:t>Note: ATMS </a:t>
            </a:r>
            <a:r>
              <a:rPr lang="en-US" sz="1800" dirty="0" err="1" smtClean="0"/>
              <a:t>Nyquist</a:t>
            </a:r>
            <a:r>
              <a:rPr lang="en-US" sz="1800" dirty="0" smtClean="0"/>
              <a:t> sampling enables significant noise reduction</a:t>
            </a:r>
            <a:br>
              <a:rPr lang="en-US" sz="1800" dirty="0" smtClean="0"/>
            </a:br>
            <a:endParaRPr lang="en-US" sz="1800" dirty="0"/>
          </a:p>
        </p:txBody>
      </p:sp>
      <p:pic>
        <p:nvPicPr>
          <p:cNvPr id="4" name="Picture 3" descr="PreviewScreenSnapz030.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467107"/>
            <a:ext cx="4494956" cy="4344915"/>
          </a:xfrm>
          <a:prstGeom prst="rect">
            <a:avLst/>
          </a:prstGeom>
        </p:spPr>
      </p:pic>
      <p:pic>
        <p:nvPicPr>
          <p:cNvPr id="5" name="Picture 4" descr="PreviewScreenSnapz031.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2801" y="1467107"/>
            <a:ext cx="4464039" cy="4344915"/>
          </a:xfrm>
          <a:prstGeom prst="rect">
            <a:avLst/>
          </a:prstGeom>
        </p:spPr>
      </p:pic>
      <p:sp>
        <p:nvSpPr>
          <p:cNvPr id="6" name="TextBox 5"/>
          <p:cNvSpPr txBox="1"/>
          <p:nvPr/>
        </p:nvSpPr>
        <p:spPr>
          <a:xfrm>
            <a:off x="71440" y="5806078"/>
            <a:ext cx="7528135" cy="923330"/>
          </a:xfrm>
          <a:prstGeom prst="rect">
            <a:avLst/>
          </a:prstGeom>
          <a:noFill/>
        </p:spPr>
        <p:txBody>
          <a:bodyPr wrap="none" rtlCol="0">
            <a:spAutoFit/>
          </a:bodyPr>
          <a:lstStyle/>
          <a:p>
            <a:pPr defTabSz="457200"/>
            <a:r>
              <a:rPr lang="en-US" dirty="0" smtClean="0">
                <a:solidFill>
                  <a:prstClr val="black"/>
                </a:solidFill>
                <a:latin typeface="Calibri"/>
              </a:rPr>
              <a:t>ATMS on-orbit performance is significantly better than specification</a:t>
            </a:r>
          </a:p>
          <a:p>
            <a:pPr defTabSz="457200"/>
            <a:r>
              <a:rPr lang="en-US" dirty="0" smtClean="0">
                <a:solidFill>
                  <a:prstClr val="black"/>
                </a:solidFill>
                <a:latin typeface="Calibri"/>
              </a:rPr>
              <a:t>RSDR – AMSU </a:t>
            </a:r>
            <a:r>
              <a:rPr lang="en-US" dirty="0" err="1" smtClean="0">
                <a:solidFill>
                  <a:prstClr val="black"/>
                </a:solidFill>
                <a:latin typeface="Calibri"/>
              </a:rPr>
              <a:t>fov</a:t>
            </a:r>
            <a:r>
              <a:rPr lang="en-US" dirty="0" smtClean="0">
                <a:solidFill>
                  <a:prstClr val="black"/>
                </a:solidFill>
                <a:latin typeface="Calibri"/>
              </a:rPr>
              <a:t> constructed from ATMS oversampled </a:t>
            </a:r>
            <a:r>
              <a:rPr lang="en-US" dirty="0" err="1" smtClean="0">
                <a:solidFill>
                  <a:prstClr val="black"/>
                </a:solidFill>
                <a:latin typeface="Calibri"/>
              </a:rPr>
              <a:t>fovs</a:t>
            </a:r>
            <a:r>
              <a:rPr lang="en-US" dirty="0" smtClean="0">
                <a:solidFill>
                  <a:prstClr val="black"/>
                </a:solidFill>
                <a:latin typeface="Calibri"/>
              </a:rPr>
              <a:t>.  Averaging ATMS</a:t>
            </a:r>
          </a:p>
          <a:p>
            <a:pPr defTabSz="457200"/>
            <a:r>
              <a:rPr lang="en-US" dirty="0" err="1" smtClean="0">
                <a:solidFill>
                  <a:prstClr val="black"/>
                </a:solidFill>
                <a:latin typeface="Calibri"/>
              </a:rPr>
              <a:t>fovs</a:t>
            </a:r>
            <a:r>
              <a:rPr lang="en-US" dirty="0" smtClean="0">
                <a:solidFill>
                  <a:prstClr val="black"/>
                </a:solidFill>
                <a:latin typeface="Calibri"/>
              </a:rPr>
              <a:t> into AMSU </a:t>
            </a:r>
            <a:r>
              <a:rPr lang="en-US" dirty="0" err="1" smtClean="0">
                <a:solidFill>
                  <a:prstClr val="black"/>
                </a:solidFill>
                <a:latin typeface="Calibri"/>
              </a:rPr>
              <a:t>fov</a:t>
            </a:r>
            <a:r>
              <a:rPr lang="en-US" dirty="0" smtClean="0">
                <a:solidFill>
                  <a:prstClr val="black"/>
                </a:solidFill>
                <a:latin typeface="Calibri"/>
              </a:rPr>
              <a:t> reduces original noise by about factor of 3.</a:t>
            </a:r>
            <a:endParaRPr lang="en-US" dirty="0">
              <a:solidFill>
                <a:prstClr val="black"/>
              </a:solidFill>
              <a:latin typeface="Calibri"/>
            </a:endParaRPr>
          </a:p>
        </p:txBody>
      </p:sp>
      <p:sp>
        <p:nvSpPr>
          <p:cNvPr id="8" name="Rectangle 7"/>
          <p:cNvSpPr/>
          <p:nvPr/>
        </p:nvSpPr>
        <p:spPr>
          <a:xfrm>
            <a:off x="1929968" y="2253832"/>
            <a:ext cx="361090" cy="3461687"/>
          </a:xfrm>
          <a:prstGeom prst="rect">
            <a:avLst/>
          </a:prstGeom>
          <a:solidFill>
            <a:schemeClr val="tx2">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 name="Rectangle 8"/>
          <p:cNvSpPr/>
          <p:nvPr/>
        </p:nvSpPr>
        <p:spPr>
          <a:xfrm>
            <a:off x="6539970" y="2350335"/>
            <a:ext cx="361090" cy="3461687"/>
          </a:xfrm>
          <a:prstGeom prst="rect">
            <a:avLst/>
          </a:prstGeom>
          <a:solidFill>
            <a:schemeClr val="tx2">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11" name="Straight Arrow Connector 10"/>
          <p:cNvCxnSpPr/>
          <p:nvPr/>
        </p:nvCxnSpPr>
        <p:spPr>
          <a:xfrm flipV="1">
            <a:off x="6757988" y="3698277"/>
            <a:ext cx="775112" cy="25596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88416" y="2756864"/>
            <a:ext cx="803780" cy="136637"/>
          </a:xfrm>
          <a:prstGeom prst="rect">
            <a:avLst/>
          </a:prstGeom>
          <a:solidFill>
            <a:schemeClr val="accent2">
              <a:lumMod val="60000"/>
              <a:lumOff val="40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p:cNvSpPr/>
          <p:nvPr/>
        </p:nvSpPr>
        <p:spPr>
          <a:xfrm>
            <a:off x="88416" y="3053626"/>
            <a:ext cx="803780" cy="402501"/>
          </a:xfrm>
          <a:prstGeom prst="rect">
            <a:avLst/>
          </a:prstGeom>
          <a:solidFill>
            <a:schemeClr val="accent2">
              <a:lumMod val="60000"/>
              <a:lumOff val="40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Rectangle 14"/>
          <p:cNvSpPr/>
          <p:nvPr/>
        </p:nvSpPr>
        <p:spPr>
          <a:xfrm>
            <a:off x="88416" y="3569364"/>
            <a:ext cx="803780" cy="931637"/>
          </a:xfrm>
          <a:prstGeom prst="rect">
            <a:avLst/>
          </a:prstGeom>
          <a:solidFill>
            <a:schemeClr val="accent2">
              <a:lumMod val="60000"/>
              <a:lumOff val="40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7" name="Straight Arrow Connector 6"/>
          <p:cNvCxnSpPr>
            <a:endCxn id="9" idx="1"/>
          </p:cNvCxnSpPr>
          <p:nvPr/>
        </p:nvCxnSpPr>
        <p:spPr>
          <a:xfrm flipV="1">
            <a:off x="3234267" y="4081179"/>
            <a:ext cx="3305703" cy="1997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502729" y="6550223"/>
            <a:ext cx="4641271" cy="307777"/>
          </a:xfrm>
          <a:prstGeom prst="rect">
            <a:avLst/>
          </a:prstGeom>
        </p:spPr>
        <p:txBody>
          <a:bodyPr wrap="none">
            <a:spAutoFit/>
          </a:bodyPr>
          <a:lstStyle/>
          <a:p>
            <a:r>
              <a:rPr lang="en-US" sz="1400" dirty="0" err="1" smtClean="0"/>
              <a:t>Fuzhong</a:t>
            </a:r>
            <a:r>
              <a:rPr lang="en-US" sz="1400" dirty="0" smtClean="0"/>
              <a:t> </a:t>
            </a:r>
            <a:r>
              <a:rPr lang="en-US" sz="1400" dirty="0" err="1" smtClean="0"/>
              <a:t>Weng</a:t>
            </a:r>
            <a:r>
              <a:rPr lang="en-US" sz="1400" dirty="0" smtClean="0"/>
              <a:t>, NOAA/NESDIS/STAR ATMS SDR Lead</a:t>
            </a:r>
            <a:endParaRPr lang="en-US" sz="1400" dirty="0"/>
          </a:p>
        </p:txBody>
      </p:sp>
    </p:spTree>
    <p:extLst>
      <p:ext uri="{BB962C8B-B14F-4D97-AF65-F5344CB8AC3E}">
        <p14:creationId xmlns:p14="http://schemas.microsoft.com/office/powerpoint/2010/main" val="2242599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7"/>
            <a:ext cx="8229600" cy="1143000"/>
          </a:xfrm>
        </p:spPr>
        <p:txBody>
          <a:bodyPr>
            <a:noAutofit/>
          </a:bodyPr>
          <a:lstStyle/>
          <a:p>
            <a:r>
              <a:rPr lang="en-US" sz="3600" b="1" dirty="0" smtClean="0"/>
              <a:t>ATMS is outperforming AMSU </a:t>
            </a:r>
            <a:br>
              <a:rPr lang="en-US" sz="3600" b="1" dirty="0" smtClean="0"/>
            </a:br>
            <a:r>
              <a:rPr lang="en-US" sz="3600" b="1" dirty="0" smtClean="0"/>
              <a:t>in noise and long-term stability</a:t>
            </a:r>
            <a:endParaRPr lang="en-US" sz="3600" b="1"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0FB56013-B943-42BA-886F-6F9D4EB85E9D}" type="slidenum">
              <a:rPr lang="en-US" smtClean="0">
                <a:solidFill>
                  <a:prstClr val="white">
                    <a:tint val="75000"/>
                  </a:prstClr>
                </a:solidFill>
              </a:rPr>
              <a:pPr/>
              <a:t>15</a:t>
            </a:fld>
            <a:endParaRPr lang="en-US" dirty="0">
              <a:solidFill>
                <a:prstClr val="white">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2225" y="1417637"/>
            <a:ext cx="6365875" cy="245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2224" y="4025030"/>
            <a:ext cx="6365875" cy="2509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0930" y="2125364"/>
            <a:ext cx="4424609" cy="307777"/>
          </a:xfrm>
          <a:prstGeom prst="rect">
            <a:avLst/>
          </a:prstGeom>
          <a:noFill/>
        </p:spPr>
        <p:txBody>
          <a:bodyPr wrap="none" rtlCol="0">
            <a:spAutoFit/>
          </a:bodyPr>
          <a:lstStyle/>
          <a:p>
            <a:r>
              <a:rPr lang="en-US" sz="1400" kern="0" dirty="0">
                <a:solidFill>
                  <a:srgbClr val="000000"/>
                </a:solidFill>
                <a:latin typeface="Arial"/>
                <a:cs typeface="Arial"/>
                <a:sym typeface="Arial"/>
              </a:rPr>
              <a:t>SNPP ATMS channel 8  - upper tropospheric channel</a:t>
            </a:r>
          </a:p>
        </p:txBody>
      </p:sp>
      <p:sp>
        <p:nvSpPr>
          <p:cNvPr id="5" name="TextBox 4"/>
          <p:cNvSpPr txBox="1"/>
          <p:nvPr/>
        </p:nvSpPr>
        <p:spPr>
          <a:xfrm>
            <a:off x="3416626" y="4577254"/>
            <a:ext cx="2613216" cy="307777"/>
          </a:xfrm>
          <a:prstGeom prst="rect">
            <a:avLst/>
          </a:prstGeom>
          <a:noFill/>
        </p:spPr>
        <p:txBody>
          <a:bodyPr wrap="none" rtlCol="0">
            <a:spAutoFit/>
          </a:bodyPr>
          <a:lstStyle/>
          <a:p>
            <a:r>
              <a:rPr lang="en-US" sz="1400" kern="0" dirty="0">
                <a:solidFill>
                  <a:srgbClr val="000000"/>
                </a:solidFill>
                <a:latin typeface="Arial"/>
                <a:cs typeface="Arial"/>
                <a:sym typeface="Arial"/>
              </a:rPr>
              <a:t>“equivalent” AMSU channel 7  </a:t>
            </a:r>
          </a:p>
        </p:txBody>
      </p:sp>
      <p:sp>
        <p:nvSpPr>
          <p:cNvPr id="6" name="TextBox 5"/>
          <p:cNvSpPr txBox="1"/>
          <p:nvPr/>
        </p:nvSpPr>
        <p:spPr>
          <a:xfrm>
            <a:off x="1752600" y="5758934"/>
            <a:ext cx="5776774" cy="369332"/>
          </a:xfrm>
          <a:prstGeom prst="rect">
            <a:avLst/>
          </a:prstGeom>
          <a:noFill/>
        </p:spPr>
        <p:txBody>
          <a:bodyPr wrap="none" rtlCol="0">
            <a:spAutoFit/>
          </a:bodyPr>
          <a:lstStyle/>
          <a:p>
            <a:r>
              <a:rPr lang="en-US" dirty="0" smtClean="0">
                <a:solidFill>
                  <a:schemeClr val="bg1"/>
                </a:solidFill>
              </a:rPr>
              <a:t>Impact to NWP degrades over time because noise increases</a:t>
            </a:r>
            <a:endParaRPr lang="en-US" dirty="0">
              <a:solidFill>
                <a:schemeClr val="bg1"/>
              </a:solidFill>
            </a:endParaRPr>
          </a:p>
        </p:txBody>
      </p:sp>
      <p:sp>
        <p:nvSpPr>
          <p:cNvPr id="7" name="TextBox 6"/>
          <p:cNvSpPr txBox="1"/>
          <p:nvPr/>
        </p:nvSpPr>
        <p:spPr>
          <a:xfrm>
            <a:off x="1890247" y="3015734"/>
            <a:ext cx="5208477" cy="261610"/>
          </a:xfrm>
          <a:prstGeom prst="rect">
            <a:avLst/>
          </a:prstGeom>
          <a:noFill/>
        </p:spPr>
        <p:txBody>
          <a:bodyPr wrap="none" rtlCol="0">
            <a:spAutoFit/>
          </a:bodyPr>
          <a:lstStyle/>
          <a:p>
            <a:r>
              <a:rPr lang="en-US" sz="1100" dirty="0" smtClean="0">
                <a:solidFill>
                  <a:schemeClr val="bg1"/>
                </a:solidFill>
              </a:rPr>
              <a:t>When ATMS is averaged to AMSU spatial resolution the noise is reduced by a factor of 3</a:t>
            </a:r>
            <a:endParaRPr lang="en-US" sz="1100" dirty="0">
              <a:solidFill>
                <a:schemeClr val="bg1"/>
              </a:solidFill>
            </a:endParaRPr>
          </a:p>
        </p:txBody>
      </p:sp>
    </p:spTree>
    <p:extLst>
      <p:ext uri="{BB962C8B-B14F-4D97-AF65-F5344CB8AC3E}">
        <p14:creationId xmlns:p14="http://schemas.microsoft.com/office/powerpoint/2010/main" val="36148355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361949" y="1295401"/>
            <a:ext cx="8524876" cy="1790700"/>
          </a:xfrm>
        </p:spPr>
        <p:txBody>
          <a:bodyPr>
            <a:normAutofit/>
          </a:bodyPr>
          <a:lstStyle/>
          <a:p>
            <a:pPr>
              <a:spcAft>
                <a:spcPts val="600"/>
              </a:spcAft>
            </a:pPr>
            <a:r>
              <a:rPr lang="en-US" sz="2000" b="1" dirty="0" smtClean="0"/>
              <a:t>S-NPP</a:t>
            </a:r>
            <a:r>
              <a:rPr lang="en-US" sz="2000" dirty="0" smtClean="0"/>
              <a:t>: radiance spectra in 3 IR bands with the normal spectral resolutions of 0.625, 1.25 and 2.5 cm</a:t>
            </a:r>
            <a:r>
              <a:rPr lang="en-US" sz="2000" baseline="30000" dirty="0" smtClean="0"/>
              <a:t>-1</a:t>
            </a:r>
            <a:r>
              <a:rPr lang="en-US" sz="2000" dirty="0" smtClean="0"/>
              <a:t> for the SWIR, MWIR and SWIR bands, respectively </a:t>
            </a:r>
          </a:p>
          <a:p>
            <a:pPr>
              <a:spcAft>
                <a:spcPts val="600"/>
              </a:spcAft>
            </a:pPr>
            <a:r>
              <a:rPr lang="en-US" sz="2000" b="1" dirty="0" smtClean="0"/>
              <a:t>JPSS-1</a:t>
            </a:r>
            <a:r>
              <a:rPr lang="en-US" sz="2000" dirty="0" smtClean="0"/>
              <a:t>: radiance spectra in 3 IR bands with the full spectral resolution (FSR) of 0.625 cm</a:t>
            </a:r>
            <a:r>
              <a:rPr lang="en-US" sz="2000" baseline="30000" dirty="0" smtClean="0"/>
              <a:t>-1</a:t>
            </a:r>
            <a:r>
              <a:rPr lang="en-US" sz="2000" dirty="0" smtClean="0"/>
              <a:t> for all the 3 bands</a:t>
            </a:r>
            <a:endParaRPr lang="en-US" sz="2000" dirty="0"/>
          </a:p>
        </p:txBody>
      </p:sp>
      <p:sp>
        <p:nvSpPr>
          <p:cNvPr id="2" name="Title 1"/>
          <p:cNvSpPr>
            <a:spLocks noGrp="1"/>
          </p:cNvSpPr>
          <p:nvPr>
            <p:ph type="title"/>
          </p:nvPr>
        </p:nvSpPr>
        <p:spPr>
          <a:xfrm>
            <a:off x="1043608" y="476673"/>
            <a:ext cx="7239000" cy="663322"/>
          </a:xfrm>
        </p:spPr>
        <p:txBody>
          <a:bodyPr>
            <a:noAutofit/>
          </a:bodyPr>
          <a:lstStyle/>
          <a:p>
            <a:pPr eaLnBrk="0" fontAlgn="base" hangingPunct="0">
              <a:lnSpc>
                <a:spcPct val="100000"/>
              </a:lnSpc>
              <a:spcBef>
                <a:spcPct val="20000"/>
              </a:spcBef>
              <a:spcAft>
                <a:spcPct val="0"/>
              </a:spcAft>
            </a:pPr>
            <a:r>
              <a:rPr lang="en-US" sz="3600" b="1" dirty="0" err="1" smtClean="0">
                <a:effectLst>
                  <a:outerShdw blurRad="50800" dist="38100" dir="2700000" algn="tl" rotWithShape="0">
                    <a:prstClr val="black">
                      <a:alpha val="40000"/>
                    </a:prstClr>
                  </a:outerShdw>
                </a:effectLst>
                <a:ea typeface="ＭＳ Ｐゴシック" charset="0"/>
              </a:rPr>
              <a:t>CrIS</a:t>
            </a:r>
            <a:r>
              <a:rPr lang="en-US" sz="3600" b="1" dirty="0" smtClean="0">
                <a:effectLst>
                  <a:outerShdw blurRad="50800" dist="38100" dir="2700000" algn="tl" rotWithShape="0">
                    <a:prstClr val="black">
                      <a:alpha val="40000"/>
                    </a:prstClr>
                  </a:outerShdw>
                </a:effectLst>
                <a:ea typeface="ＭＳ Ｐゴシック" charset="0"/>
              </a:rPr>
              <a:t> SDR Product</a:t>
            </a:r>
          </a:p>
        </p:txBody>
      </p:sp>
      <p:sp>
        <p:nvSpPr>
          <p:cNvPr id="5" name="Slide Number Placeholder 2"/>
          <p:cNvSpPr txBox="1">
            <a:spLocks/>
          </p:cNvSpPr>
          <p:nvPr/>
        </p:nvSpPr>
        <p:spPr>
          <a:xfrm>
            <a:off x="6553200" y="5506900"/>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415C04-950C-49BE-9789-8253DD3798C8}" type="slidenum">
              <a:rPr kumimoji="0" lang="en-US" sz="1800" b="0" i="0" u="none" strike="noStrike" kern="1200" cap="none" spc="0" normalizeH="0" baseline="0" noProof="0" smtClean="0">
                <a:ln>
                  <a:noFill/>
                </a:ln>
                <a:solidFill>
                  <a:schemeClr val="tx1"/>
                </a:solidFill>
                <a:effectLst/>
                <a:uLnTx/>
                <a:uFillTx/>
                <a:latin typeface="Times New Roman" pitchFamily="18" charset="0"/>
                <a:cs typeface="Times New Roma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8" name="Picture 3"/>
          <p:cNvPicPr>
            <a:picLocks noChangeAspect="1" noChangeArrowheads="1"/>
          </p:cNvPicPr>
          <p:nvPr/>
        </p:nvPicPr>
        <p:blipFill>
          <a:blip r:embed="rId3" cstate="print"/>
          <a:srcRect/>
          <a:stretch>
            <a:fillRect/>
          </a:stretch>
        </p:blipFill>
        <p:spPr bwMode="auto">
          <a:xfrm>
            <a:off x="890650" y="3205128"/>
            <a:ext cx="7315200" cy="2862797"/>
          </a:xfrm>
          <a:prstGeom prst="rect">
            <a:avLst/>
          </a:prstGeom>
          <a:noFill/>
          <a:ln w="9525">
            <a:noFill/>
            <a:miter lim="800000"/>
            <a:headEnd/>
            <a:tailEnd/>
          </a:ln>
        </p:spPr>
      </p:pic>
      <p:sp>
        <p:nvSpPr>
          <p:cNvPr id="11" name="TextBox 10"/>
          <p:cNvSpPr txBox="1"/>
          <p:nvPr/>
        </p:nvSpPr>
        <p:spPr>
          <a:xfrm>
            <a:off x="1989125" y="4795706"/>
            <a:ext cx="1691489" cy="830997"/>
          </a:xfrm>
          <a:prstGeom prst="rect">
            <a:avLst/>
          </a:prstGeom>
          <a:noFill/>
        </p:spPr>
        <p:txBody>
          <a:bodyPr wrap="none" rtlCol="0">
            <a:spAutoFit/>
          </a:bodyPr>
          <a:lstStyle/>
          <a:p>
            <a:r>
              <a:rPr lang="en-US" dirty="0" smtClean="0">
                <a:latin typeface="Times New Roman" pitchFamily="18" charset="0"/>
                <a:cs typeface="Times New Roman" pitchFamily="18" charset="0"/>
              </a:rPr>
              <a:t>Δ</a:t>
            </a:r>
            <a:r>
              <a:rPr lang="el-GR" dirty="0" smtClean="0">
                <a:latin typeface="Times New Roman" pitchFamily="18" charset="0"/>
                <a:cs typeface="Times New Roman" pitchFamily="18" charset="0"/>
              </a:rPr>
              <a:t>σ</a:t>
            </a:r>
            <a:r>
              <a:rPr lang="en-US" dirty="0" smtClean="0">
                <a:latin typeface="Times New Roman" pitchFamily="18" charset="0"/>
                <a:cs typeface="Times New Roman" pitchFamily="18" charset="0"/>
              </a:rPr>
              <a:t> = 0.625 cm</a:t>
            </a:r>
            <a:r>
              <a:rPr lang="en-US" baseline="30000" dirty="0" smtClean="0">
                <a:latin typeface="Times New Roman" pitchFamily="18" charset="0"/>
                <a:cs typeface="Times New Roman" pitchFamily="18" charset="0"/>
              </a:rPr>
              <a:t>-1</a:t>
            </a:r>
          </a:p>
          <a:p>
            <a:r>
              <a:rPr lang="en-US" dirty="0" smtClean="0">
                <a:solidFill>
                  <a:srgbClr val="FF0000"/>
                </a:solidFill>
                <a:latin typeface="Times New Roman" pitchFamily="18" charset="0"/>
                <a:cs typeface="Times New Roman" pitchFamily="18" charset="0"/>
              </a:rPr>
              <a:t>Δ</a:t>
            </a:r>
            <a:r>
              <a:rPr lang="el-GR" dirty="0" smtClean="0">
                <a:solidFill>
                  <a:srgbClr val="FF0000"/>
                </a:solidFill>
                <a:latin typeface="Times New Roman" pitchFamily="18" charset="0"/>
                <a:cs typeface="Times New Roman" pitchFamily="18" charset="0"/>
              </a:rPr>
              <a:t>σ</a:t>
            </a:r>
            <a:r>
              <a:rPr lang="en-US" dirty="0" smtClean="0">
                <a:solidFill>
                  <a:srgbClr val="FF0000"/>
                </a:solidFill>
                <a:latin typeface="Times New Roman" pitchFamily="18" charset="0"/>
                <a:cs typeface="Times New Roman" pitchFamily="18" charset="0"/>
              </a:rPr>
              <a:t> = 0.625 cm</a:t>
            </a:r>
            <a:r>
              <a:rPr lang="en-US" baseline="30000" dirty="0" smtClean="0">
                <a:solidFill>
                  <a:srgbClr val="FF0000"/>
                </a:solidFill>
                <a:latin typeface="Times New Roman" pitchFamily="18" charset="0"/>
                <a:cs typeface="Times New Roman" pitchFamily="18" charset="0"/>
              </a:rPr>
              <a:t>-1</a:t>
            </a:r>
          </a:p>
          <a:p>
            <a:endParaRPr lang="en-US" baseline="30000" dirty="0">
              <a:latin typeface="Times New Roman" pitchFamily="18" charset="0"/>
              <a:cs typeface="Times New Roman" pitchFamily="18" charset="0"/>
            </a:endParaRPr>
          </a:p>
        </p:txBody>
      </p:sp>
      <p:sp>
        <p:nvSpPr>
          <p:cNvPr id="12" name="TextBox 11"/>
          <p:cNvSpPr txBox="1"/>
          <p:nvPr/>
        </p:nvSpPr>
        <p:spPr>
          <a:xfrm>
            <a:off x="3903748" y="4788781"/>
            <a:ext cx="1691489" cy="830997"/>
          </a:xfrm>
          <a:prstGeom prst="rect">
            <a:avLst/>
          </a:prstGeom>
          <a:noFill/>
        </p:spPr>
        <p:txBody>
          <a:bodyPr wrap="none" rtlCol="0">
            <a:spAutoFit/>
          </a:bodyPr>
          <a:lstStyle/>
          <a:p>
            <a:r>
              <a:rPr lang="en-US" dirty="0" smtClean="0">
                <a:latin typeface="Times New Roman" pitchFamily="18" charset="0"/>
                <a:cs typeface="Times New Roman" pitchFamily="18" charset="0"/>
              </a:rPr>
              <a:t>Δ</a:t>
            </a:r>
            <a:r>
              <a:rPr lang="el-GR" dirty="0" smtClean="0">
                <a:latin typeface="Times New Roman" pitchFamily="18" charset="0"/>
                <a:cs typeface="Times New Roman" pitchFamily="18" charset="0"/>
              </a:rPr>
              <a:t>σ</a:t>
            </a:r>
            <a:r>
              <a:rPr lang="en-US" dirty="0" smtClean="0">
                <a:latin typeface="Times New Roman" pitchFamily="18" charset="0"/>
                <a:cs typeface="Times New Roman" pitchFamily="18" charset="0"/>
              </a:rPr>
              <a:t> = 1.25 cm</a:t>
            </a:r>
            <a:r>
              <a:rPr lang="en-US" baseline="30000" dirty="0" smtClean="0">
                <a:latin typeface="Times New Roman" pitchFamily="18" charset="0"/>
                <a:cs typeface="Times New Roman" pitchFamily="18" charset="0"/>
              </a:rPr>
              <a:t>-1</a:t>
            </a:r>
          </a:p>
          <a:p>
            <a:r>
              <a:rPr lang="en-US" dirty="0" smtClean="0">
                <a:solidFill>
                  <a:srgbClr val="FF0000"/>
                </a:solidFill>
                <a:latin typeface="Times New Roman" pitchFamily="18" charset="0"/>
                <a:cs typeface="Times New Roman" pitchFamily="18" charset="0"/>
              </a:rPr>
              <a:t>Δ</a:t>
            </a:r>
            <a:r>
              <a:rPr lang="el-GR" dirty="0" smtClean="0">
                <a:solidFill>
                  <a:srgbClr val="FF0000"/>
                </a:solidFill>
                <a:latin typeface="Times New Roman" pitchFamily="18" charset="0"/>
                <a:cs typeface="Times New Roman" pitchFamily="18" charset="0"/>
              </a:rPr>
              <a:t>σ</a:t>
            </a:r>
            <a:r>
              <a:rPr lang="en-US" dirty="0" smtClean="0">
                <a:solidFill>
                  <a:srgbClr val="FF0000"/>
                </a:solidFill>
                <a:latin typeface="Times New Roman" pitchFamily="18" charset="0"/>
                <a:cs typeface="Times New Roman" pitchFamily="18" charset="0"/>
              </a:rPr>
              <a:t> = 0.625 cm</a:t>
            </a:r>
            <a:r>
              <a:rPr lang="en-US" baseline="30000" dirty="0" smtClean="0">
                <a:solidFill>
                  <a:srgbClr val="FF0000"/>
                </a:solidFill>
                <a:latin typeface="Times New Roman" pitchFamily="18" charset="0"/>
                <a:cs typeface="Times New Roman" pitchFamily="18" charset="0"/>
              </a:rPr>
              <a:t>-1</a:t>
            </a:r>
          </a:p>
          <a:p>
            <a:endParaRPr lang="en-US" baseline="30000" dirty="0">
              <a:latin typeface="Times New Roman" pitchFamily="18" charset="0"/>
              <a:cs typeface="Times New Roman" pitchFamily="18" charset="0"/>
            </a:endParaRPr>
          </a:p>
        </p:txBody>
      </p:sp>
      <p:sp>
        <p:nvSpPr>
          <p:cNvPr id="13" name="TextBox 12"/>
          <p:cNvSpPr txBox="1"/>
          <p:nvPr/>
        </p:nvSpPr>
        <p:spPr>
          <a:xfrm>
            <a:off x="6431282" y="4777104"/>
            <a:ext cx="1691489" cy="830997"/>
          </a:xfrm>
          <a:prstGeom prst="rect">
            <a:avLst/>
          </a:prstGeom>
          <a:noFill/>
        </p:spPr>
        <p:txBody>
          <a:bodyPr wrap="none" rtlCol="0">
            <a:spAutoFit/>
          </a:bodyPr>
          <a:lstStyle/>
          <a:p>
            <a:r>
              <a:rPr lang="en-US" dirty="0" smtClean="0">
                <a:latin typeface="Times New Roman" pitchFamily="18" charset="0"/>
                <a:cs typeface="Times New Roman" pitchFamily="18" charset="0"/>
              </a:rPr>
              <a:t>Δ</a:t>
            </a:r>
            <a:r>
              <a:rPr lang="el-GR" dirty="0" smtClean="0">
                <a:latin typeface="Times New Roman" pitchFamily="18" charset="0"/>
                <a:cs typeface="Times New Roman" pitchFamily="18" charset="0"/>
              </a:rPr>
              <a:t>σ</a:t>
            </a:r>
            <a:r>
              <a:rPr lang="en-US" dirty="0" smtClean="0">
                <a:latin typeface="Times New Roman" pitchFamily="18" charset="0"/>
                <a:cs typeface="Times New Roman" pitchFamily="18" charset="0"/>
              </a:rPr>
              <a:t> = 2.5 cm</a:t>
            </a:r>
            <a:r>
              <a:rPr lang="en-US" baseline="30000" dirty="0" smtClean="0">
                <a:latin typeface="Times New Roman" pitchFamily="18" charset="0"/>
                <a:cs typeface="Times New Roman" pitchFamily="18" charset="0"/>
              </a:rPr>
              <a:t>-1</a:t>
            </a:r>
          </a:p>
          <a:p>
            <a:r>
              <a:rPr lang="en-US" dirty="0" smtClean="0">
                <a:solidFill>
                  <a:srgbClr val="FF0000"/>
                </a:solidFill>
                <a:latin typeface="Times New Roman" pitchFamily="18" charset="0"/>
                <a:cs typeface="Times New Roman" pitchFamily="18" charset="0"/>
              </a:rPr>
              <a:t>Δ</a:t>
            </a:r>
            <a:r>
              <a:rPr lang="el-GR" dirty="0" smtClean="0">
                <a:solidFill>
                  <a:srgbClr val="FF0000"/>
                </a:solidFill>
                <a:latin typeface="Times New Roman" pitchFamily="18" charset="0"/>
                <a:cs typeface="Times New Roman" pitchFamily="18" charset="0"/>
              </a:rPr>
              <a:t>σ</a:t>
            </a:r>
            <a:r>
              <a:rPr lang="en-US" dirty="0" smtClean="0">
                <a:solidFill>
                  <a:srgbClr val="FF0000"/>
                </a:solidFill>
                <a:latin typeface="Times New Roman" pitchFamily="18" charset="0"/>
                <a:cs typeface="Times New Roman" pitchFamily="18" charset="0"/>
              </a:rPr>
              <a:t> = 0.625 cm</a:t>
            </a:r>
            <a:r>
              <a:rPr lang="en-US" baseline="30000" dirty="0" smtClean="0">
                <a:solidFill>
                  <a:srgbClr val="FF0000"/>
                </a:solidFill>
                <a:latin typeface="Times New Roman" pitchFamily="18" charset="0"/>
                <a:cs typeface="Times New Roman" pitchFamily="18" charset="0"/>
              </a:rPr>
              <a:t>-1</a:t>
            </a:r>
          </a:p>
          <a:p>
            <a:endParaRPr lang="en-US" baseline="30000" dirty="0">
              <a:latin typeface="Times New Roman" pitchFamily="18" charset="0"/>
              <a:cs typeface="Times New Roman" pitchFamily="18" charset="0"/>
            </a:endParaRPr>
          </a:p>
        </p:txBody>
      </p:sp>
      <p:sp>
        <p:nvSpPr>
          <p:cNvPr id="14" name="TextBox 13"/>
          <p:cNvSpPr txBox="1"/>
          <p:nvPr/>
        </p:nvSpPr>
        <p:spPr>
          <a:xfrm>
            <a:off x="1543800" y="6188965"/>
            <a:ext cx="6133346" cy="400110"/>
          </a:xfrm>
          <a:prstGeom prst="rect">
            <a:avLst/>
          </a:prstGeom>
          <a:noFill/>
        </p:spPr>
        <p:txBody>
          <a:bodyPr wrap="none" rtlCol="0">
            <a:spAutoFit/>
          </a:bodyPr>
          <a:lstStyle/>
          <a:p>
            <a:pPr algn="ctr"/>
            <a:r>
              <a:rPr lang="en-US" sz="2000" dirty="0" smtClean="0">
                <a:solidFill>
                  <a:srgbClr val="FF0000"/>
                </a:solidFill>
                <a:latin typeface="Times New Roman" pitchFamily="18" charset="0"/>
                <a:cs typeface="Times New Roman" pitchFamily="18" charset="0"/>
              </a:rPr>
              <a:t>Red lines – full resolution</a:t>
            </a:r>
            <a:r>
              <a:rPr lang="en-US" sz="2000" dirty="0" smtClean="0">
                <a:latin typeface="Times New Roman" pitchFamily="18" charset="0"/>
                <a:cs typeface="Times New Roman" pitchFamily="18" charset="0"/>
              </a:rPr>
              <a:t>; black lines – normal resolution</a:t>
            </a:r>
            <a:endParaRPr lang="en-US" sz="2000" dirty="0">
              <a:latin typeface="Times New Roman" pitchFamily="18" charset="0"/>
              <a:cs typeface="Times New Roman" pitchFamily="18" charset="0"/>
            </a:endParaRPr>
          </a:p>
        </p:txBody>
      </p:sp>
      <p:sp>
        <p:nvSpPr>
          <p:cNvPr id="20" name="TextBox 19"/>
          <p:cNvSpPr txBox="1"/>
          <p:nvPr/>
        </p:nvSpPr>
        <p:spPr>
          <a:xfrm>
            <a:off x="2092087" y="2884350"/>
            <a:ext cx="4971426" cy="400110"/>
          </a:xfrm>
          <a:prstGeom prst="rect">
            <a:avLst/>
          </a:prstGeom>
          <a:noFill/>
        </p:spPr>
        <p:txBody>
          <a:bodyPr wrap="none" rtlCol="0">
            <a:spAutoFit/>
          </a:bodyPr>
          <a:lstStyle/>
          <a:p>
            <a:pPr algn="ctr"/>
            <a:r>
              <a:rPr lang="en-US" sz="2000" b="1" dirty="0" smtClean="0">
                <a:solidFill>
                  <a:srgbClr val="0000FF"/>
                </a:solidFill>
                <a:latin typeface="Times New Roman" pitchFamily="18" charset="0"/>
                <a:cs typeface="Times New Roman" pitchFamily="18" charset="0"/>
              </a:rPr>
              <a:t>Product component: </a:t>
            </a:r>
            <a:r>
              <a:rPr lang="en-US" sz="2000" b="1" dirty="0" err="1" smtClean="0">
                <a:solidFill>
                  <a:srgbClr val="0000FF"/>
                </a:solidFill>
                <a:latin typeface="Times New Roman" pitchFamily="18" charset="0"/>
                <a:cs typeface="Times New Roman" pitchFamily="18" charset="0"/>
              </a:rPr>
              <a:t>CrIS</a:t>
            </a:r>
            <a:r>
              <a:rPr lang="en-US" sz="2000" b="1" dirty="0" smtClean="0">
                <a:solidFill>
                  <a:srgbClr val="0000FF"/>
                </a:solidFill>
                <a:latin typeface="Times New Roman" pitchFamily="18" charset="0"/>
                <a:cs typeface="Times New Roman" pitchFamily="18" charset="0"/>
              </a:rPr>
              <a:t> radiance spectra </a:t>
            </a:r>
            <a:endParaRPr lang="en-US"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316159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78" y="3989013"/>
            <a:ext cx="6600825" cy="2886075"/>
          </a:xfrm>
          <a:prstGeom prst="rect">
            <a:avLst/>
          </a:prstGeom>
          <a:noFill/>
        </p:spPr>
      </p:pic>
      <p:sp>
        <p:nvSpPr>
          <p:cNvPr id="4" name="Title 3"/>
          <p:cNvSpPr>
            <a:spLocks noGrp="1"/>
          </p:cNvSpPr>
          <p:nvPr>
            <p:ph type="title"/>
          </p:nvPr>
        </p:nvSpPr>
        <p:spPr/>
        <p:txBody>
          <a:bodyPr>
            <a:normAutofit/>
          </a:bodyPr>
          <a:lstStyle/>
          <a:p>
            <a:r>
              <a:rPr lang="en-US" sz="3600" dirty="0" smtClean="0">
                <a:solidFill>
                  <a:schemeClr val="bg1"/>
                </a:solidFill>
              </a:rPr>
              <a:t>S-NPP </a:t>
            </a:r>
            <a:r>
              <a:rPr lang="en-US" sz="3600" dirty="0" err="1" smtClean="0">
                <a:solidFill>
                  <a:schemeClr val="bg1"/>
                </a:solidFill>
              </a:rPr>
              <a:t>CrIS</a:t>
            </a:r>
            <a:r>
              <a:rPr lang="en-US" sz="3600" dirty="0" smtClean="0">
                <a:solidFill>
                  <a:schemeClr val="bg1"/>
                </a:solidFill>
              </a:rPr>
              <a:t> Noise Performance</a:t>
            </a:r>
            <a:endParaRPr lang="en-US" sz="3600" dirty="0">
              <a:solidFill>
                <a:schemeClr val="bg1"/>
              </a:solidFill>
            </a:endParaRPr>
          </a:p>
        </p:txBody>
      </p:sp>
      <p:pic>
        <p:nvPicPr>
          <p:cNvPr id="5" name="Content Placeholder 5"/>
          <p:cNvPicPr>
            <a:picLocks noChangeAspect="1"/>
          </p:cNvPicPr>
          <p:nvPr/>
        </p:nvPicPr>
        <p:blipFill>
          <a:blip r:embed="rId3" cstate="print"/>
          <a:stretch>
            <a:fillRect/>
          </a:stretch>
        </p:blipFill>
        <p:spPr>
          <a:xfrm>
            <a:off x="293439" y="1504120"/>
            <a:ext cx="8536236" cy="2279517"/>
          </a:xfrm>
          <a:prstGeom prst="rect">
            <a:avLst/>
          </a:prstGeom>
        </p:spPr>
      </p:pic>
      <p:sp>
        <p:nvSpPr>
          <p:cNvPr id="6" name="TextBox 5"/>
          <p:cNvSpPr txBox="1"/>
          <p:nvPr/>
        </p:nvSpPr>
        <p:spPr>
          <a:xfrm>
            <a:off x="1120694" y="1016544"/>
            <a:ext cx="6935520" cy="646331"/>
          </a:xfrm>
          <a:prstGeom prst="rect">
            <a:avLst/>
          </a:prstGeom>
          <a:noFill/>
        </p:spPr>
        <p:txBody>
          <a:bodyPr wrap="square" rtlCol="0">
            <a:spAutoFit/>
          </a:bodyPr>
          <a:lstStyle/>
          <a:p>
            <a:pPr algn="ctr"/>
            <a:r>
              <a:rPr lang="en-US" b="1" dirty="0" err="1" smtClean="0">
                <a:solidFill>
                  <a:srgbClr val="0000FF"/>
                </a:solidFill>
                <a:latin typeface="Times New Roman" pitchFamily="18" charset="0"/>
                <a:cs typeface="Times New Roman" pitchFamily="18" charset="0"/>
              </a:rPr>
              <a:t>NEdN</a:t>
            </a:r>
            <a:r>
              <a:rPr lang="en-US" b="1" dirty="0" smtClean="0">
                <a:solidFill>
                  <a:srgbClr val="0000FF"/>
                </a:solidFill>
                <a:latin typeface="Times New Roman" pitchFamily="18" charset="0"/>
                <a:cs typeface="Times New Roman" pitchFamily="18" charset="0"/>
              </a:rPr>
              <a:t> computed from Internal Calibration Target (ICT), Deep Space (DS) &amp; Earth Scene (ES)</a:t>
            </a:r>
            <a:endParaRPr lang="en-US" b="1" dirty="0">
              <a:solidFill>
                <a:srgbClr val="0000FF"/>
              </a:solidFill>
              <a:latin typeface="Times New Roman" pitchFamily="18" charset="0"/>
              <a:cs typeface="Times New Roman" pitchFamily="18" charset="0"/>
            </a:endParaRPr>
          </a:p>
        </p:txBody>
      </p:sp>
      <p:cxnSp>
        <p:nvCxnSpPr>
          <p:cNvPr id="8" name="Straight Arrow Connector 7"/>
          <p:cNvCxnSpPr/>
          <p:nvPr/>
        </p:nvCxnSpPr>
        <p:spPr>
          <a:xfrm flipH="1">
            <a:off x="6800850" y="2113569"/>
            <a:ext cx="257176" cy="2000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86575" y="1865919"/>
            <a:ext cx="1297150" cy="307777"/>
          </a:xfrm>
          <a:prstGeom prst="rect">
            <a:avLst/>
          </a:prstGeom>
          <a:noFill/>
        </p:spPr>
        <p:txBody>
          <a:bodyPr wrap="none" rtlCol="0">
            <a:spAutoFit/>
          </a:bodyPr>
          <a:lstStyle/>
          <a:p>
            <a:r>
              <a:rPr lang="en-US" sz="1400" b="1" dirty="0" smtClean="0">
                <a:latin typeface="Arial" pitchFamily="34" charset="0"/>
                <a:cs typeface="Arial" pitchFamily="34" charset="0"/>
              </a:rPr>
              <a:t>Specification</a:t>
            </a:r>
            <a:endParaRPr lang="en-US" sz="1400" b="1" dirty="0">
              <a:latin typeface="Arial" pitchFamily="34" charset="0"/>
              <a:cs typeface="Arial" pitchFamily="34" charset="0"/>
            </a:endParaRPr>
          </a:p>
        </p:txBody>
      </p:sp>
      <p:sp>
        <p:nvSpPr>
          <p:cNvPr id="10" name="TextBox 9"/>
          <p:cNvSpPr txBox="1"/>
          <p:nvPr/>
        </p:nvSpPr>
        <p:spPr>
          <a:xfrm>
            <a:off x="2386498" y="3934813"/>
            <a:ext cx="1997663" cy="307777"/>
          </a:xfrm>
          <a:prstGeom prst="rect">
            <a:avLst/>
          </a:prstGeom>
          <a:solidFill>
            <a:schemeClr val="bg1"/>
          </a:solidFill>
        </p:spPr>
        <p:txBody>
          <a:bodyPr wrap="none" rtlCol="0">
            <a:spAutoFit/>
          </a:bodyPr>
          <a:lstStyle/>
          <a:p>
            <a:r>
              <a:rPr lang="en-US" sz="1400" b="1" dirty="0" smtClean="0">
                <a:latin typeface="Arial" pitchFamily="34" charset="0"/>
                <a:cs typeface="Arial" pitchFamily="34" charset="0"/>
              </a:rPr>
              <a:t>ICT </a:t>
            </a:r>
            <a:r>
              <a:rPr lang="en-US" sz="1400" b="1" dirty="0" err="1" smtClean="0">
                <a:latin typeface="Arial" pitchFamily="34" charset="0"/>
                <a:cs typeface="Arial" pitchFamily="34" charset="0"/>
              </a:rPr>
              <a:t>NEdN</a:t>
            </a:r>
            <a:r>
              <a:rPr lang="en-US" sz="1400" b="1" dirty="0" smtClean="0">
                <a:latin typeface="Arial" pitchFamily="34" charset="0"/>
                <a:cs typeface="Arial" pitchFamily="34" charset="0"/>
              </a:rPr>
              <a:t> time series</a:t>
            </a:r>
            <a:endParaRPr lang="en-US" sz="1400" b="1" dirty="0">
              <a:latin typeface="Arial" pitchFamily="34" charset="0"/>
              <a:cs typeface="Arial" pitchFamily="34" charset="0"/>
            </a:endParaRPr>
          </a:p>
        </p:txBody>
      </p:sp>
      <p:sp>
        <p:nvSpPr>
          <p:cNvPr id="13" name="TextBox 12"/>
          <p:cNvSpPr txBox="1"/>
          <p:nvPr/>
        </p:nvSpPr>
        <p:spPr>
          <a:xfrm>
            <a:off x="-39422" y="6637290"/>
            <a:ext cx="970137" cy="276999"/>
          </a:xfrm>
          <a:prstGeom prst="rect">
            <a:avLst/>
          </a:prstGeom>
          <a:noFill/>
        </p:spPr>
        <p:txBody>
          <a:bodyPr wrap="none" rtlCol="0">
            <a:spAutoFit/>
          </a:bodyPr>
          <a:lstStyle/>
          <a:p>
            <a:r>
              <a:rPr lang="en-US" sz="1200" b="1" dirty="0" smtClean="0">
                <a:latin typeface="Arial" pitchFamily="34" charset="0"/>
                <a:cs typeface="Arial" pitchFamily="34" charset="0"/>
              </a:rPr>
              <a:t>2 Feb 2012</a:t>
            </a:r>
            <a:endParaRPr lang="en-US" sz="1200" b="1" dirty="0">
              <a:latin typeface="Arial" pitchFamily="34" charset="0"/>
              <a:cs typeface="Arial" pitchFamily="34" charset="0"/>
            </a:endParaRPr>
          </a:p>
        </p:txBody>
      </p:sp>
      <p:sp>
        <p:nvSpPr>
          <p:cNvPr id="14" name="TextBox 13"/>
          <p:cNvSpPr txBox="1"/>
          <p:nvPr/>
        </p:nvSpPr>
        <p:spPr>
          <a:xfrm>
            <a:off x="6170878" y="6636636"/>
            <a:ext cx="978153" cy="276999"/>
          </a:xfrm>
          <a:prstGeom prst="rect">
            <a:avLst/>
          </a:prstGeom>
          <a:noFill/>
        </p:spPr>
        <p:txBody>
          <a:bodyPr wrap="none" rtlCol="0">
            <a:spAutoFit/>
          </a:bodyPr>
          <a:lstStyle/>
          <a:p>
            <a:r>
              <a:rPr lang="en-US" sz="1200" b="1" dirty="0" smtClean="0">
                <a:latin typeface="Arial" pitchFamily="34" charset="0"/>
                <a:cs typeface="Arial" pitchFamily="34" charset="0"/>
              </a:rPr>
              <a:t>2 Sep 2014</a:t>
            </a:r>
            <a:endParaRPr lang="en-US" sz="1200" b="1" dirty="0">
              <a:latin typeface="Arial" pitchFamily="34" charset="0"/>
              <a:cs typeface="Arial" pitchFamily="34" charset="0"/>
            </a:endParaRPr>
          </a:p>
        </p:txBody>
      </p:sp>
      <p:grpSp>
        <p:nvGrpSpPr>
          <p:cNvPr id="2" name="Group 16"/>
          <p:cNvGrpSpPr/>
          <p:nvPr/>
        </p:nvGrpSpPr>
        <p:grpSpPr>
          <a:xfrm>
            <a:off x="7340695" y="3813197"/>
            <a:ext cx="1488004" cy="1497725"/>
            <a:chOff x="7167269" y="3310758"/>
            <a:chExt cx="1488004" cy="1497725"/>
          </a:xfrm>
        </p:grpSpPr>
        <p:sp>
          <p:nvSpPr>
            <p:cNvPr id="16" name="Up Arrow Callout 15"/>
            <p:cNvSpPr/>
            <p:nvPr/>
          </p:nvSpPr>
          <p:spPr>
            <a:xfrm>
              <a:off x="7173310" y="3310758"/>
              <a:ext cx="1481959" cy="1497725"/>
            </a:xfrm>
            <a:prstGeom prst="upArrow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167269" y="3859189"/>
              <a:ext cx="1488004" cy="923330"/>
            </a:xfrm>
            <a:prstGeom prst="rect">
              <a:avLst/>
            </a:prstGeom>
            <a:solidFill>
              <a:srgbClr val="92D050"/>
            </a:solidFill>
          </p:spPr>
          <p:txBody>
            <a:bodyPr wrap="square">
              <a:spAutoFit/>
            </a:bodyPr>
            <a:lstStyle/>
            <a:p>
              <a:pPr algn="ctr"/>
              <a:r>
                <a:rPr lang="en-US" b="1" dirty="0" smtClean="0">
                  <a:latin typeface="Times New Roman" pitchFamily="18" charset="0"/>
                  <a:cs typeface="Times New Roman" pitchFamily="18" charset="0"/>
                </a:rPr>
                <a:t>Noise well below specification</a:t>
              </a:r>
              <a:endParaRPr lang="en-US" sz="2000" dirty="0">
                <a:latin typeface="Times New Roman" pitchFamily="18" charset="0"/>
                <a:cs typeface="Times New Roman" pitchFamily="18" charset="0"/>
              </a:endParaRPr>
            </a:p>
          </p:txBody>
        </p:sp>
      </p:grpSp>
      <p:grpSp>
        <p:nvGrpSpPr>
          <p:cNvPr id="7" name="Group 19"/>
          <p:cNvGrpSpPr/>
          <p:nvPr/>
        </p:nvGrpSpPr>
        <p:grpSpPr>
          <a:xfrm>
            <a:off x="6779166" y="5365995"/>
            <a:ext cx="2065288" cy="1450430"/>
            <a:chOff x="12158448" y="4998073"/>
            <a:chExt cx="2341747" cy="1450430"/>
          </a:xfrm>
        </p:grpSpPr>
        <p:sp>
          <p:nvSpPr>
            <p:cNvPr id="18" name="Left Arrow Callout 17"/>
            <p:cNvSpPr/>
            <p:nvPr/>
          </p:nvSpPr>
          <p:spPr>
            <a:xfrm>
              <a:off x="12158448" y="4998076"/>
              <a:ext cx="2341747" cy="1450427"/>
            </a:xfrm>
            <a:prstGeom prst="leftArrow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803719" y="4998073"/>
              <a:ext cx="1571348" cy="1450430"/>
            </a:xfrm>
            <a:prstGeom prst="rect">
              <a:avLst/>
            </a:prstGeom>
            <a:solidFill>
              <a:srgbClr val="92D050"/>
            </a:solidFill>
          </p:spPr>
          <p:txBody>
            <a:bodyPr wrap="square">
              <a:spAutoFit/>
            </a:bodyPr>
            <a:lstStyle/>
            <a:p>
              <a:pPr algn="ctr"/>
              <a:endParaRPr lang="en-US" b="1" dirty="0" smtClean="0">
                <a:latin typeface="Times New Roman" pitchFamily="18" charset="0"/>
                <a:cs typeface="Times New Roman" pitchFamily="18" charset="0"/>
              </a:endParaRPr>
            </a:p>
            <a:p>
              <a:pPr algn="ctr"/>
              <a:r>
                <a:rPr lang="en-US" sz="1700" b="1" dirty="0" smtClean="0">
                  <a:latin typeface="Times New Roman" pitchFamily="18" charset="0"/>
                  <a:cs typeface="Times New Roman" pitchFamily="18" charset="0"/>
                </a:rPr>
                <a:t>Stable instrument performance</a:t>
              </a:r>
            </a:p>
            <a:p>
              <a:pPr algn="ctr"/>
              <a:endParaRPr lang="en-US" sz="1700" b="1" dirty="0" smtClean="0">
                <a:latin typeface="Times New Roman" pitchFamily="18" charset="0"/>
                <a:cs typeface="Times New Roman" pitchFamily="18" charset="0"/>
              </a:endParaRPr>
            </a:p>
          </p:txBody>
        </p:sp>
      </p:grpSp>
      <p:sp>
        <p:nvSpPr>
          <p:cNvPr id="21" name="Rectangle 20"/>
          <p:cNvSpPr/>
          <p:nvPr/>
        </p:nvSpPr>
        <p:spPr>
          <a:xfrm>
            <a:off x="130625" y="1603170"/>
            <a:ext cx="8778240" cy="2196935"/>
          </a:xfrm>
          <a:prstGeom prst="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1891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453"/>
            <a:ext cx="8229600" cy="826329"/>
          </a:xfrm>
        </p:spPr>
        <p:txBody>
          <a:bodyPr>
            <a:noAutofit/>
          </a:bodyPr>
          <a:lstStyle/>
          <a:p>
            <a:pPr eaLnBrk="0" fontAlgn="base" hangingPunct="0">
              <a:lnSpc>
                <a:spcPct val="100000"/>
              </a:lnSpc>
              <a:spcBef>
                <a:spcPct val="20000"/>
              </a:spcBef>
              <a:spcAft>
                <a:spcPct val="0"/>
              </a:spcAft>
            </a:pPr>
            <a:r>
              <a:rPr lang="en-US" sz="3200" b="1" dirty="0" smtClean="0">
                <a:effectLst>
                  <a:outerShdw blurRad="38100" dist="38100" dir="2700000" algn="tl">
                    <a:srgbClr val="000000">
                      <a:alpha val="43137"/>
                    </a:srgbClr>
                  </a:outerShdw>
                </a:effectLst>
              </a:rPr>
              <a:t>NESDIS Unique </a:t>
            </a:r>
            <a:r>
              <a:rPr lang="en-US" sz="3200" b="1" dirty="0" err="1" smtClean="0">
                <a:effectLst>
                  <a:outerShdw blurRad="38100" dist="38100" dir="2700000" algn="tl">
                    <a:srgbClr val="000000">
                      <a:alpha val="43137"/>
                    </a:srgbClr>
                  </a:outerShdw>
                </a:effectLst>
              </a:rPr>
              <a:t>CrIS</a:t>
            </a:r>
            <a:r>
              <a:rPr lang="en-US" sz="3200" b="1" dirty="0" smtClean="0">
                <a:effectLst>
                  <a:outerShdw blurRad="38100" dist="38100" dir="2700000" algn="tl">
                    <a:srgbClr val="000000">
                      <a:alpha val="43137"/>
                    </a:srgbClr>
                  </a:outerShdw>
                </a:effectLst>
              </a:rPr>
              <a:t>-ATMS Product System (NUCAPS) Products</a:t>
            </a:r>
            <a:endParaRPr lang="en-US" sz="3200" b="1" dirty="0" smtClean="0">
              <a:effectLst>
                <a:outerShdw blurRad="38100" dist="38100" dir="2700000" algn="tl">
                  <a:srgbClr val="000000">
                    <a:alpha val="43137"/>
                  </a:srgbClr>
                </a:outerShdw>
              </a:effectLst>
              <a:latin typeface="Calibri" pitchFamily="34" charset="0"/>
              <a:ea typeface="ＭＳ Ｐゴシック" charset="0"/>
              <a:cs typeface="ＭＳ Ｐゴシック" charset="0"/>
            </a:endParaRPr>
          </a:p>
        </p:txBody>
      </p:sp>
      <p:sp>
        <p:nvSpPr>
          <p:cNvPr id="3" name="Content Placeholder 2"/>
          <p:cNvSpPr>
            <a:spLocks noGrp="1"/>
          </p:cNvSpPr>
          <p:nvPr>
            <p:ph idx="1"/>
          </p:nvPr>
        </p:nvSpPr>
        <p:spPr>
          <a:xfrm>
            <a:off x="269503" y="1079500"/>
            <a:ext cx="4406406" cy="3841749"/>
          </a:xfrm>
        </p:spPr>
        <p:txBody>
          <a:bodyPr>
            <a:normAutofit/>
          </a:bodyPr>
          <a:lstStyle/>
          <a:p>
            <a:pPr marL="342900" lvl="1" indent="-342900" eaLnBrk="0" fontAlgn="base" hangingPunct="0">
              <a:lnSpc>
                <a:spcPct val="110000"/>
              </a:lnSpc>
              <a:spcBef>
                <a:spcPts val="600"/>
              </a:spcBef>
              <a:spcAft>
                <a:spcPct val="0"/>
              </a:spcAft>
              <a:buSzPct val="125000"/>
              <a:buFont typeface="Lucida Grande"/>
              <a:buChar char="•"/>
              <a:defRPr/>
            </a:pPr>
            <a:r>
              <a:rPr lang="en-US" sz="1600" b="1" dirty="0" smtClean="0">
                <a:latin typeface="Calibri" pitchFamily="34" charset="0"/>
                <a:ea typeface="ＭＳ Ｐゴシック" charset="0"/>
                <a:cs typeface="ＭＳ Ｐゴシック" charset="0"/>
              </a:rPr>
              <a:t>Products</a:t>
            </a:r>
          </a:p>
          <a:p>
            <a:pPr lvl="1" eaLnBrk="0" fontAlgn="base" hangingPunct="0">
              <a:lnSpc>
                <a:spcPct val="100000"/>
              </a:lnSpc>
              <a:spcAft>
                <a:spcPct val="0"/>
              </a:spcAft>
              <a:buFont typeface="Wingdings" pitchFamily="2" charset="2"/>
              <a:buChar char="§"/>
              <a:defRPr/>
            </a:pPr>
            <a:r>
              <a:rPr lang="en-US" sz="1600" dirty="0" smtClean="0">
                <a:latin typeface="Calibri" pitchFamily="34" charset="0"/>
                <a:ea typeface="ＭＳ Ｐゴシック" charset="0"/>
                <a:cs typeface="ＭＳ Ｐゴシック" charset="0"/>
              </a:rPr>
              <a:t>Temperature profile (AVTP)</a:t>
            </a:r>
          </a:p>
          <a:p>
            <a:pPr lvl="1" eaLnBrk="0" fontAlgn="base" hangingPunct="0">
              <a:lnSpc>
                <a:spcPct val="100000"/>
              </a:lnSpc>
              <a:spcAft>
                <a:spcPct val="0"/>
              </a:spcAft>
              <a:buFont typeface="Wingdings" pitchFamily="2" charset="2"/>
              <a:buChar char="§"/>
              <a:defRPr/>
            </a:pPr>
            <a:r>
              <a:rPr lang="en-US" sz="1600" dirty="0" smtClean="0">
                <a:latin typeface="Calibri" pitchFamily="34" charset="0"/>
                <a:ea typeface="ＭＳ Ｐゴシック" charset="0"/>
                <a:cs typeface="ＭＳ Ｐゴシック" charset="0"/>
              </a:rPr>
              <a:t>Water vapor profile (AVMP)</a:t>
            </a:r>
          </a:p>
          <a:p>
            <a:pPr lvl="1" eaLnBrk="0" fontAlgn="base" hangingPunct="0">
              <a:lnSpc>
                <a:spcPct val="100000"/>
              </a:lnSpc>
              <a:spcAft>
                <a:spcPct val="0"/>
              </a:spcAft>
              <a:buFont typeface="Wingdings" pitchFamily="2" charset="2"/>
              <a:buChar char="§"/>
              <a:defRPr/>
            </a:pPr>
            <a:r>
              <a:rPr lang="en-US" sz="1600" dirty="0" err="1" smtClean="0">
                <a:latin typeface="Calibri" pitchFamily="34" charset="0"/>
                <a:ea typeface="ＭＳ Ｐゴシック" charset="0"/>
                <a:cs typeface="ＭＳ Ｐゴシック" charset="0"/>
              </a:rPr>
              <a:t>CrIS</a:t>
            </a:r>
            <a:r>
              <a:rPr lang="en-US" sz="1600" dirty="0" smtClean="0">
                <a:latin typeface="Calibri" pitchFamily="34" charset="0"/>
                <a:ea typeface="ＭＳ Ｐゴシック" charset="0"/>
                <a:cs typeface="ＭＳ Ｐゴシック" charset="0"/>
              </a:rPr>
              <a:t> Ozone profile (O3)</a:t>
            </a:r>
          </a:p>
          <a:p>
            <a:pPr lvl="1" eaLnBrk="0" fontAlgn="base" hangingPunct="0">
              <a:lnSpc>
                <a:spcPct val="100000"/>
              </a:lnSpc>
              <a:spcAft>
                <a:spcPct val="0"/>
              </a:spcAft>
              <a:buFont typeface="Wingdings" pitchFamily="2" charset="2"/>
              <a:buChar char="§"/>
              <a:defRPr/>
            </a:pPr>
            <a:r>
              <a:rPr lang="en-US" sz="1600" dirty="0" smtClean="0">
                <a:latin typeface="Calibri" pitchFamily="34" charset="0"/>
                <a:ea typeface="ＭＳ Ｐゴシック" charset="0"/>
                <a:cs typeface="ＭＳ Ｐゴシック" charset="0"/>
              </a:rPr>
              <a:t>Outgoing </a:t>
            </a:r>
            <a:r>
              <a:rPr lang="en-US" sz="1600" dirty="0" err="1" smtClean="0">
                <a:latin typeface="Calibri" pitchFamily="34" charset="0"/>
                <a:ea typeface="ＭＳ Ｐゴシック" charset="0"/>
                <a:cs typeface="ＭＳ Ｐゴシック" charset="0"/>
              </a:rPr>
              <a:t>Longwave</a:t>
            </a:r>
            <a:r>
              <a:rPr lang="en-US" sz="1600" dirty="0" smtClean="0">
                <a:latin typeface="Calibri" pitchFamily="34" charset="0"/>
                <a:ea typeface="ＭＳ Ｐゴシック" charset="0"/>
                <a:cs typeface="ＭＳ Ｐゴシック" charset="0"/>
              </a:rPr>
              <a:t> Radiation (OLR)</a:t>
            </a:r>
          </a:p>
          <a:p>
            <a:pPr lvl="1" eaLnBrk="0" fontAlgn="base" hangingPunct="0">
              <a:lnSpc>
                <a:spcPct val="100000"/>
              </a:lnSpc>
              <a:spcAft>
                <a:spcPct val="0"/>
              </a:spcAft>
              <a:buFont typeface="Wingdings" pitchFamily="2" charset="2"/>
              <a:buChar char="§"/>
              <a:defRPr/>
            </a:pPr>
            <a:r>
              <a:rPr lang="en-US" sz="1600" dirty="0" smtClean="0">
                <a:latin typeface="Calibri" pitchFamily="34" charset="0"/>
                <a:ea typeface="ＭＳ Ｐゴシック" charset="0"/>
                <a:cs typeface="ＭＳ Ｐゴシック" charset="0"/>
              </a:rPr>
              <a:t>Trace Gas (CO, CO2, CH4, SO2, N2O, HNO3)</a:t>
            </a:r>
          </a:p>
          <a:p>
            <a:pPr lvl="1" eaLnBrk="0" fontAlgn="base" hangingPunct="0">
              <a:lnSpc>
                <a:spcPct val="100000"/>
              </a:lnSpc>
              <a:spcAft>
                <a:spcPct val="0"/>
              </a:spcAft>
              <a:buFont typeface="Wingdings" pitchFamily="2" charset="2"/>
              <a:buChar char="§"/>
              <a:defRPr/>
            </a:pPr>
            <a:r>
              <a:rPr lang="en-US" sz="1600" dirty="0" smtClean="0">
                <a:latin typeface="Calibri" pitchFamily="34" charset="0"/>
                <a:ea typeface="ＭＳ Ｐゴシック" charset="0"/>
                <a:cs typeface="ＭＳ Ｐゴシック" charset="0"/>
              </a:rPr>
              <a:t>File format: NetCDF4 </a:t>
            </a:r>
          </a:p>
          <a:p>
            <a:pPr marL="342900" lvl="1" indent="-342900" eaLnBrk="0" fontAlgn="base" hangingPunct="0">
              <a:lnSpc>
                <a:spcPct val="110000"/>
              </a:lnSpc>
              <a:spcBef>
                <a:spcPts val="600"/>
              </a:spcBef>
              <a:spcAft>
                <a:spcPct val="0"/>
              </a:spcAft>
              <a:buSzPct val="125000"/>
              <a:buFont typeface="Lucida Grande"/>
              <a:buChar char="•"/>
              <a:defRPr/>
            </a:pPr>
            <a:r>
              <a:rPr lang="en-US" sz="1600" b="1" dirty="0" smtClean="0">
                <a:latin typeface="Calibri" pitchFamily="34" charset="0"/>
                <a:ea typeface="ＭＳ Ｐゴシック" charset="0"/>
                <a:cs typeface="ＭＳ Ｐゴシック" charset="0"/>
              </a:rPr>
              <a:t>Cal/Val Maturity Status: </a:t>
            </a:r>
            <a:r>
              <a:rPr lang="en-US" sz="1500" b="1" dirty="0" smtClean="0">
                <a:latin typeface="Calibri" pitchFamily="34" charset="0"/>
                <a:ea typeface="ＭＳ Ｐゴシック" charset="0"/>
                <a:cs typeface="ＭＳ Ｐゴシック" charset="0"/>
              </a:rPr>
              <a:t>Temperature/Water Vapor Profile reached </a:t>
            </a:r>
            <a:r>
              <a:rPr lang="en-US" sz="1400" b="1" dirty="0" smtClean="0">
                <a:latin typeface="Calibri" pitchFamily="34" charset="0"/>
                <a:ea typeface="ＭＳ Ｐゴシック" charset="0"/>
                <a:cs typeface="ＭＳ Ｐゴシック" charset="0"/>
              </a:rPr>
              <a:t>Validated</a:t>
            </a:r>
            <a:r>
              <a:rPr lang="en-US" sz="1400" dirty="0" smtClean="0">
                <a:latin typeface="Calibri" pitchFamily="34" charset="0"/>
                <a:ea typeface="ＭＳ Ｐゴシック" charset="0"/>
                <a:cs typeface="ＭＳ Ｐゴシック" charset="0"/>
              </a:rPr>
              <a:t> 09/03/2014</a:t>
            </a:r>
          </a:p>
          <a:p>
            <a:pPr marL="342900" lvl="1" indent="-342900" eaLnBrk="0" fontAlgn="base" hangingPunct="0">
              <a:lnSpc>
                <a:spcPct val="110000"/>
              </a:lnSpc>
              <a:spcBef>
                <a:spcPts val="600"/>
              </a:spcBef>
              <a:spcAft>
                <a:spcPct val="0"/>
              </a:spcAft>
              <a:buSzPct val="125000"/>
              <a:buFont typeface="Lucida Grande"/>
              <a:buChar char="•"/>
              <a:defRPr/>
            </a:pPr>
            <a:r>
              <a:rPr lang="en-US" sz="1900" b="1" dirty="0" smtClean="0">
                <a:latin typeface="Calibri" pitchFamily="34" charset="0"/>
                <a:ea typeface="ＭＳ Ｐゴシック" charset="0"/>
                <a:cs typeface="ＭＳ Ｐゴシック" charset="0"/>
              </a:rPr>
              <a:t>J1 </a:t>
            </a:r>
            <a:r>
              <a:rPr lang="en-US" sz="1900" b="1" dirty="0">
                <a:latin typeface="Calibri" pitchFamily="34" charset="0"/>
                <a:ea typeface="ＭＳ Ｐゴシック" charset="0"/>
                <a:cs typeface="ＭＳ Ｐゴシック" charset="0"/>
              </a:rPr>
              <a:t>Updates/Improvements:</a:t>
            </a:r>
          </a:p>
          <a:p>
            <a:pPr lvl="1" indent="-223838" eaLnBrk="0" fontAlgn="base" hangingPunct="0">
              <a:lnSpc>
                <a:spcPct val="80000"/>
              </a:lnSpc>
              <a:spcAft>
                <a:spcPct val="0"/>
              </a:spcAft>
              <a:buClr>
                <a:srgbClr val="0000FF"/>
              </a:buClr>
              <a:buSzPct val="80000"/>
              <a:buFont typeface="Wingdings" pitchFamily="2" charset="2"/>
              <a:buChar char="§"/>
            </a:pPr>
            <a:r>
              <a:rPr lang="en-US" sz="1200" dirty="0">
                <a:latin typeface="Calibri" pitchFamily="34" charset="0"/>
                <a:ea typeface="ＭＳ Ｐゴシック" charset="0"/>
                <a:cs typeface="ＭＳ Ｐゴシック" charset="0"/>
              </a:rPr>
              <a:t>Extend NUCAPS for CrIS full spectral data</a:t>
            </a:r>
          </a:p>
          <a:p>
            <a:pPr lvl="1" indent="-223838" eaLnBrk="0" fontAlgn="base" hangingPunct="0">
              <a:lnSpc>
                <a:spcPct val="80000"/>
              </a:lnSpc>
              <a:spcAft>
                <a:spcPct val="0"/>
              </a:spcAft>
              <a:buClr>
                <a:srgbClr val="0000FF"/>
              </a:buClr>
              <a:buSzPct val="80000"/>
              <a:buFont typeface="Wingdings" pitchFamily="2" charset="2"/>
              <a:buChar char="§"/>
            </a:pPr>
            <a:r>
              <a:rPr lang="en-US" sz="1200" dirty="0" smtClean="0">
                <a:latin typeface="Calibri" pitchFamily="34" charset="0"/>
                <a:ea typeface="ＭＳ Ｐゴシック" charset="0"/>
                <a:cs typeface="ＭＳ Ｐゴシック" charset="0"/>
              </a:rPr>
              <a:t>Update </a:t>
            </a:r>
            <a:r>
              <a:rPr lang="en-US" sz="1200" dirty="0">
                <a:latin typeface="Calibri" pitchFamily="34" charset="0"/>
                <a:ea typeface="ＭＳ Ｐゴシック" charset="0"/>
                <a:cs typeface="ＭＳ Ｐゴシック" charset="0"/>
              </a:rPr>
              <a:t>trace gaseous </a:t>
            </a:r>
            <a:r>
              <a:rPr lang="en-US" sz="1200" dirty="0" smtClean="0">
                <a:latin typeface="Calibri" pitchFamily="34" charset="0"/>
                <a:ea typeface="ＭＳ Ｐゴシック" charset="0"/>
                <a:cs typeface="ＭＳ Ｐゴシック" charset="0"/>
              </a:rPr>
              <a:t>and OLR products</a:t>
            </a:r>
          </a:p>
          <a:p>
            <a:pPr lvl="1" indent="-223838" eaLnBrk="0" fontAlgn="base" hangingPunct="0">
              <a:lnSpc>
                <a:spcPct val="80000"/>
              </a:lnSpc>
              <a:spcAft>
                <a:spcPct val="0"/>
              </a:spcAft>
              <a:buClr>
                <a:srgbClr val="0000FF"/>
              </a:buClr>
              <a:buSzPct val="80000"/>
              <a:buFont typeface="Wingdings" pitchFamily="2" charset="2"/>
              <a:buChar char="§"/>
            </a:pPr>
            <a:r>
              <a:rPr lang="en-US" sz="1200" dirty="0" smtClean="0">
                <a:latin typeface="Calibri" pitchFamily="34" charset="0"/>
                <a:ea typeface="ＭＳ Ｐゴシック" charset="0"/>
                <a:cs typeface="ＭＳ Ｐゴシック" charset="0"/>
              </a:rPr>
              <a:t>Improve </a:t>
            </a:r>
            <a:r>
              <a:rPr lang="en-US" sz="1200" dirty="0">
                <a:latin typeface="Calibri" pitchFamily="34" charset="0"/>
                <a:ea typeface="ＭＳ Ｐゴシック" charset="0"/>
                <a:cs typeface="ＭＳ Ｐゴシック" charset="0"/>
              </a:rPr>
              <a:t>surface emissivity</a:t>
            </a:r>
          </a:p>
          <a:p>
            <a:pPr lvl="1" indent="-223838" eaLnBrk="0" fontAlgn="base" hangingPunct="0">
              <a:lnSpc>
                <a:spcPct val="80000"/>
              </a:lnSpc>
              <a:spcAft>
                <a:spcPct val="0"/>
              </a:spcAft>
              <a:buClr>
                <a:srgbClr val="0000FF"/>
              </a:buClr>
              <a:buSzPct val="80000"/>
              <a:buFont typeface="Wingdings" pitchFamily="2" charset="2"/>
              <a:buChar char="§"/>
            </a:pPr>
            <a:r>
              <a:rPr lang="en-US" sz="1200" dirty="0">
                <a:latin typeface="Calibri" pitchFamily="34" charset="0"/>
                <a:ea typeface="ＭＳ Ｐゴシック" charset="0"/>
                <a:cs typeface="ＭＳ Ｐゴシック" charset="0"/>
              </a:rPr>
              <a:t>Enhance microwave </a:t>
            </a:r>
            <a:r>
              <a:rPr lang="en-US" sz="1200" dirty="0" smtClean="0">
                <a:latin typeface="Calibri" pitchFamily="34" charset="0"/>
                <a:ea typeface="ＭＳ Ｐゴシック" charset="0"/>
                <a:cs typeface="ＭＳ Ｐゴシック" charset="0"/>
              </a:rPr>
              <a:t>retrieval</a:t>
            </a:r>
            <a:endParaRPr lang="en-US" sz="1200" dirty="0">
              <a:latin typeface="Calibri" pitchFamily="34" charset="0"/>
              <a:ea typeface="ＭＳ Ｐゴシック" charset="0"/>
              <a:cs typeface="ＭＳ Ｐゴシック" charset="0"/>
            </a:endParaRP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18</a:t>
            </a:fld>
            <a:endParaRPr lang="en-US" dirty="0">
              <a:solidFill>
                <a:prstClr val="black"/>
              </a:solidFill>
            </a:endParaRPr>
          </a:p>
        </p:txBody>
      </p:sp>
      <p:sp>
        <p:nvSpPr>
          <p:cNvPr id="10" name="TextBox 9"/>
          <p:cNvSpPr txBox="1"/>
          <p:nvPr/>
        </p:nvSpPr>
        <p:spPr>
          <a:xfrm>
            <a:off x="0" y="6611779"/>
            <a:ext cx="7393858" cy="246221"/>
          </a:xfrm>
          <a:prstGeom prst="rect">
            <a:avLst/>
          </a:prstGeom>
          <a:noFill/>
        </p:spPr>
        <p:txBody>
          <a:bodyPr wrap="square" rtlCol="0">
            <a:spAutoFit/>
          </a:bodyPr>
          <a:lstStyle/>
          <a:p>
            <a:r>
              <a:rPr lang="en-US" sz="1000" dirty="0" smtClean="0"/>
              <a:t>JSTAR  NUCAPS Lead: Mark Liu / NPROVS lead: Tony </a:t>
            </a:r>
            <a:r>
              <a:rPr lang="en-US" sz="1000" dirty="0" err="1" smtClean="0"/>
              <a:t>Reale</a:t>
            </a:r>
            <a:endParaRPr lang="en-US" sz="1000" dirty="0"/>
          </a:p>
        </p:txBody>
      </p:sp>
      <p:graphicFrame>
        <p:nvGraphicFramePr>
          <p:cNvPr id="11" name="Table 10"/>
          <p:cNvGraphicFramePr>
            <a:graphicFrameLocks noGrp="1"/>
          </p:cNvGraphicFramePr>
          <p:nvPr>
            <p:extLst>
              <p:ext uri="{D42A27DB-BD31-4B8C-83A1-F6EECF244321}">
                <p14:modId xmlns:p14="http://schemas.microsoft.com/office/powerpoint/2010/main" val="1127434824"/>
              </p:ext>
            </p:extLst>
          </p:nvPr>
        </p:nvGraphicFramePr>
        <p:xfrm>
          <a:off x="404808" y="4994904"/>
          <a:ext cx="8343900" cy="1539240"/>
        </p:xfrm>
        <a:graphic>
          <a:graphicData uri="http://schemas.openxmlformats.org/drawingml/2006/table">
            <a:tbl>
              <a:tblPr firstRow="1" bandRow="1">
                <a:effectLst>
                  <a:outerShdw blurRad="50800" dist="50800" dir="5400000" algn="ctr" rotWithShape="0">
                    <a:srgbClr val="F8F8F8"/>
                  </a:outerShdw>
                </a:effectLst>
                <a:tableStyleId>{5C22544A-7EE6-4342-B048-85BDC9FD1C3A}</a:tableStyleId>
              </a:tblPr>
              <a:tblGrid>
                <a:gridCol w="1390651"/>
                <a:gridCol w="1390649"/>
                <a:gridCol w="1390651"/>
                <a:gridCol w="1390649"/>
                <a:gridCol w="1390651"/>
                <a:gridCol w="1390649"/>
              </a:tblGrid>
              <a:tr h="370840">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rPr>
                        <a:t>SUMMARY</a:t>
                      </a:r>
                      <a:r>
                        <a:rPr lang="en-US" sz="1600" b="1" baseline="0" dirty="0" smtClean="0">
                          <a:solidFill>
                            <a:schemeClr val="tx1"/>
                          </a:solidFill>
                        </a:rPr>
                        <a:t> ON</a:t>
                      </a:r>
                      <a:r>
                        <a:rPr lang="en-US" sz="1600" b="1" dirty="0" smtClean="0">
                          <a:solidFill>
                            <a:schemeClr val="tx1"/>
                          </a:solidFill>
                        </a:rPr>
                        <a:t> NUCAPS Retrieval </a:t>
                      </a:r>
                      <a:r>
                        <a:rPr lang="en-US" sz="1600" b="1" baseline="0" dirty="0" smtClean="0">
                          <a:solidFill>
                            <a:schemeClr val="tx1"/>
                          </a:solidFill>
                        </a:rPr>
                        <a:t> Validation </a:t>
                      </a:r>
                      <a:r>
                        <a:rPr lang="en-US" sz="1600" b="1" dirty="0" err="1" smtClean="0">
                          <a:solidFill>
                            <a:schemeClr val="tx1"/>
                          </a:solidFill>
                        </a:rPr>
                        <a:t>vs</a:t>
                      </a:r>
                      <a:r>
                        <a:rPr lang="en-US" sz="1600" b="1" dirty="0" smtClean="0">
                          <a:solidFill>
                            <a:schemeClr val="tx1"/>
                          </a:solidFill>
                        </a:rPr>
                        <a:t> JPSS L1RD REQUIREMENTS</a:t>
                      </a:r>
                      <a:r>
                        <a:rPr lang="en-US" sz="1600" b="1" baseline="0" dirty="0" smtClean="0">
                          <a:solidFill>
                            <a:schemeClr val="tx1"/>
                          </a:solidFill>
                        </a:rPr>
                        <a:t> </a:t>
                      </a:r>
                      <a:endParaRPr lang="en-US" sz="1600" b="1" dirty="0" smtClean="0">
                        <a:solidFill>
                          <a:schemeClr val="tx1"/>
                        </a:solidFill>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a:txBody>
                    <a:bodyPr/>
                    <a:lstStyle/>
                    <a:p>
                      <a:pPr algn="ctr"/>
                      <a:r>
                        <a:rPr lang="en-US" sz="1100" b="1" dirty="0" smtClean="0">
                          <a:solidFill>
                            <a:schemeClr val="tx1"/>
                          </a:solidFill>
                        </a:rPr>
                        <a:t>MW+IR TEMPERATURE</a:t>
                      </a:r>
                      <a:endParaRPr lang="en-US" sz="1100" b="1" dirty="0">
                        <a:solidFill>
                          <a:schemeClr val="tx1"/>
                        </a:solidFill>
                      </a:endParaRPr>
                    </a:p>
                  </a:txBody>
                  <a:tcPr/>
                </a:tc>
                <a:tc>
                  <a:txBody>
                    <a:bodyPr/>
                    <a:lstStyle/>
                    <a:p>
                      <a:pPr algn="ctr"/>
                      <a:r>
                        <a:rPr lang="en-US" sz="1100" b="1" dirty="0" smtClean="0">
                          <a:solidFill>
                            <a:schemeClr val="tx1"/>
                          </a:solidFill>
                        </a:rPr>
                        <a:t>RESULTS</a:t>
                      </a:r>
                      <a:endParaRPr lang="en-US" sz="1100" b="1" dirty="0">
                        <a:solidFill>
                          <a:schemeClr val="tx1"/>
                        </a:solidFill>
                      </a:endParaRPr>
                    </a:p>
                  </a:txBody>
                  <a:tcPr/>
                </a:tc>
                <a:tc>
                  <a:txBody>
                    <a:bodyPr/>
                    <a:lstStyle/>
                    <a:p>
                      <a:pPr algn="ctr"/>
                      <a:r>
                        <a:rPr lang="en-US" sz="1100" b="1" dirty="0" smtClean="0">
                          <a:solidFill>
                            <a:schemeClr val="tx1"/>
                          </a:solidFill>
                        </a:rPr>
                        <a:t>JPSS L1RD</a:t>
                      </a:r>
                      <a:endParaRPr lang="en-US" sz="1100" b="1" dirty="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MW+IR</a:t>
                      </a:r>
                      <a:r>
                        <a:rPr lang="en-US" sz="1100" b="1" baseline="0" dirty="0" smtClean="0">
                          <a:solidFill>
                            <a:schemeClr val="tx1"/>
                          </a:solidFill>
                        </a:rPr>
                        <a:t> WATER VAPOR</a:t>
                      </a:r>
                      <a:endParaRPr lang="en-US" sz="1100" b="1"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RESULTS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solidFill>
                            <a:schemeClr val="tx1"/>
                          </a:solidFill>
                        </a:rPr>
                        <a:t>JPSS L1RD</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solidFill>
                          <a:schemeClr val="tx1"/>
                        </a:solidFill>
                      </a:endParaRPr>
                    </a:p>
                  </a:txBody>
                  <a:tcPr/>
                </a:tc>
              </a:tr>
              <a:tr h="370840">
                <a:tc>
                  <a:txBody>
                    <a:bodyPr/>
                    <a:lstStyle/>
                    <a:p>
                      <a:r>
                        <a:rPr lang="en-US" sz="1400" b="1" dirty="0" smtClean="0">
                          <a:solidFill>
                            <a:schemeClr val="tx1"/>
                          </a:solidFill>
                        </a:rPr>
                        <a:t>30 – 300mb</a:t>
                      </a:r>
                      <a:endParaRPr lang="en-US" sz="1400" b="1" dirty="0">
                        <a:solidFill>
                          <a:schemeClr val="tx1"/>
                        </a:solidFill>
                      </a:endParaRPr>
                    </a:p>
                  </a:txBody>
                  <a:tcPr/>
                </a:tc>
                <a:tc>
                  <a:txBody>
                    <a:bodyPr/>
                    <a:lstStyle/>
                    <a:p>
                      <a:pPr algn="ctr"/>
                      <a:r>
                        <a:rPr lang="en-US" sz="1400" b="1" dirty="0" smtClean="0">
                          <a:solidFill>
                            <a:srgbClr val="0000FF"/>
                          </a:solidFill>
                        </a:rPr>
                        <a:t>1.35K</a:t>
                      </a:r>
                      <a:endParaRPr lang="en-US" sz="1400" b="1" dirty="0">
                        <a:solidFill>
                          <a:srgbClr val="0000FF"/>
                        </a:solidFill>
                      </a:endParaRPr>
                    </a:p>
                  </a:txBody>
                  <a:tcPr/>
                </a:tc>
                <a:tc>
                  <a:txBody>
                    <a:bodyPr/>
                    <a:lstStyle/>
                    <a:p>
                      <a:pPr algn="ctr"/>
                      <a:r>
                        <a:rPr lang="en-US" sz="1400" b="1" dirty="0" smtClean="0">
                          <a:solidFill>
                            <a:schemeClr val="tx1"/>
                          </a:solidFill>
                        </a:rPr>
                        <a:t>1.5K</a:t>
                      </a:r>
                      <a:endParaRPr lang="en-US" sz="1400" b="1" dirty="0">
                        <a:solidFill>
                          <a:schemeClr val="tx1"/>
                        </a:solidFill>
                      </a:endParaRPr>
                    </a:p>
                  </a:txBody>
                  <a:tcPr/>
                </a:tc>
                <a:tc>
                  <a:txBody>
                    <a:bodyPr/>
                    <a:lstStyle/>
                    <a:p>
                      <a:r>
                        <a:rPr lang="en-US" sz="1400" b="1" dirty="0" smtClean="0">
                          <a:solidFill>
                            <a:schemeClr val="tx1"/>
                          </a:solidFill>
                        </a:rPr>
                        <a:t>100 - 600mb</a:t>
                      </a:r>
                      <a:endParaRPr lang="en-US" sz="1400" b="1" dirty="0">
                        <a:solidFill>
                          <a:schemeClr val="tx1"/>
                        </a:solidFill>
                      </a:endParaRPr>
                    </a:p>
                  </a:txBody>
                  <a:tcPr/>
                </a:tc>
                <a:tc>
                  <a:txBody>
                    <a:bodyPr/>
                    <a:lstStyle/>
                    <a:p>
                      <a:pPr algn="ctr"/>
                      <a:r>
                        <a:rPr lang="en-US" sz="1400" b="1" dirty="0" smtClean="0">
                          <a:solidFill>
                            <a:srgbClr val="0000FF"/>
                          </a:solidFill>
                        </a:rPr>
                        <a:t>28.2%</a:t>
                      </a:r>
                      <a:endParaRPr lang="en-US" sz="1400" b="1" dirty="0">
                        <a:solidFill>
                          <a:srgbClr val="0000FF"/>
                        </a:solidFill>
                      </a:endParaRPr>
                    </a:p>
                  </a:txBody>
                  <a:tcPr/>
                </a:tc>
                <a:tc>
                  <a:txBody>
                    <a:bodyPr/>
                    <a:lstStyle/>
                    <a:p>
                      <a:pPr algn="ctr"/>
                      <a:r>
                        <a:rPr lang="en-US" sz="1400" b="1" dirty="0" smtClean="0">
                          <a:solidFill>
                            <a:schemeClr val="tx1"/>
                          </a:solidFill>
                        </a:rPr>
                        <a:t>35%</a:t>
                      </a:r>
                      <a:endParaRPr lang="en-US" sz="1400" b="1" dirty="0">
                        <a:solidFill>
                          <a:schemeClr val="tx1"/>
                        </a:solidFill>
                      </a:endParaRPr>
                    </a:p>
                  </a:txBody>
                  <a:tcPr/>
                </a:tc>
              </a:tr>
              <a:tr h="370840">
                <a:tc>
                  <a:txBody>
                    <a:bodyPr/>
                    <a:lstStyle/>
                    <a:p>
                      <a:r>
                        <a:rPr lang="en-US" sz="1400" b="1" dirty="0" smtClean="0">
                          <a:solidFill>
                            <a:schemeClr val="tx1"/>
                          </a:solidFill>
                        </a:rPr>
                        <a:t>300mb - SURF</a:t>
                      </a:r>
                      <a:endParaRPr lang="en-US" sz="1400" b="1" dirty="0">
                        <a:solidFill>
                          <a:schemeClr val="tx1"/>
                        </a:solidFill>
                      </a:endParaRPr>
                    </a:p>
                  </a:txBody>
                  <a:tcPr/>
                </a:tc>
                <a:tc>
                  <a:txBody>
                    <a:bodyPr/>
                    <a:lstStyle/>
                    <a:p>
                      <a:pPr algn="ctr"/>
                      <a:r>
                        <a:rPr lang="en-US" sz="1400" b="1" dirty="0" smtClean="0">
                          <a:solidFill>
                            <a:srgbClr val="0000FF"/>
                          </a:solidFill>
                        </a:rPr>
                        <a:t>1.25K</a:t>
                      </a:r>
                      <a:endParaRPr lang="en-US" sz="1400" b="1" dirty="0">
                        <a:solidFill>
                          <a:srgbClr val="0000FF"/>
                        </a:solidFill>
                      </a:endParaRPr>
                    </a:p>
                  </a:txBody>
                  <a:tcPr/>
                </a:tc>
                <a:tc>
                  <a:txBody>
                    <a:bodyPr/>
                    <a:lstStyle/>
                    <a:p>
                      <a:pPr algn="ctr"/>
                      <a:r>
                        <a:rPr lang="en-US" sz="1400" b="1" dirty="0" smtClean="0">
                          <a:solidFill>
                            <a:schemeClr val="tx1"/>
                          </a:solidFill>
                        </a:rPr>
                        <a:t>1.6K</a:t>
                      </a:r>
                      <a:endParaRPr lang="en-US" sz="1400" b="1" dirty="0">
                        <a:solidFill>
                          <a:schemeClr val="tx1"/>
                        </a:solidFill>
                      </a:endParaRPr>
                    </a:p>
                  </a:txBody>
                  <a:tcPr/>
                </a:tc>
                <a:tc>
                  <a:txBody>
                    <a:bodyPr/>
                    <a:lstStyle/>
                    <a:p>
                      <a:r>
                        <a:rPr lang="en-US" sz="1400" b="1" dirty="0" smtClean="0">
                          <a:solidFill>
                            <a:schemeClr val="tx1"/>
                          </a:solidFill>
                        </a:rPr>
                        <a:t>600mb  -SURF</a:t>
                      </a:r>
                      <a:endParaRPr lang="en-US" sz="1400" b="1" dirty="0">
                        <a:solidFill>
                          <a:schemeClr val="tx1"/>
                        </a:solidFill>
                      </a:endParaRPr>
                    </a:p>
                  </a:txBody>
                  <a:tcPr/>
                </a:tc>
                <a:tc>
                  <a:txBody>
                    <a:bodyPr/>
                    <a:lstStyle/>
                    <a:p>
                      <a:pPr algn="ctr"/>
                      <a:r>
                        <a:rPr lang="en-US" sz="1400" b="1" dirty="0" smtClean="0">
                          <a:solidFill>
                            <a:srgbClr val="0000FF"/>
                          </a:solidFill>
                        </a:rPr>
                        <a:t>21.8%</a:t>
                      </a:r>
                      <a:endParaRPr lang="en-US" sz="1400" b="1" dirty="0">
                        <a:solidFill>
                          <a:srgbClr val="0000FF"/>
                        </a:solidFill>
                      </a:endParaRPr>
                    </a:p>
                  </a:txBody>
                  <a:tcPr/>
                </a:tc>
                <a:tc>
                  <a:txBody>
                    <a:bodyPr/>
                    <a:lstStyle/>
                    <a:p>
                      <a:pPr algn="ctr"/>
                      <a:r>
                        <a:rPr lang="en-US" sz="1400" b="1" dirty="0" smtClean="0">
                          <a:solidFill>
                            <a:schemeClr val="tx1"/>
                          </a:solidFill>
                        </a:rPr>
                        <a:t>20%</a:t>
                      </a:r>
                      <a:endParaRPr lang="en-US" sz="1400" b="1" dirty="0">
                        <a:solidFill>
                          <a:schemeClr val="tx1"/>
                        </a:solidFill>
                      </a:endParaRPr>
                    </a:p>
                  </a:txBody>
                  <a:tcPr/>
                </a:tc>
              </a:tr>
            </a:tbl>
          </a:graphicData>
        </a:graphic>
      </p:graphicFrame>
      <p:pic>
        <p:nvPicPr>
          <p:cNvPr id="12" name="Picture 11" descr="200mb_temp_comp_ir_mw_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4333" y="1178070"/>
            <a:ext cx="3213645" cy="2469433"/>
          </a:xfrm>
          <a:prstGeom prst="rect">
            <a:avLst/>
          </a:prstGeom>
        </p:spPr>
      </p:pic>
      <p:pic>
        <p:nvPicPr>
          <p:cNvPr id="5" name="Picture 4" descr="20150613_wv_fg_ir_mw_a.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069" y="2390395"/>
            <a:ext cx="3381423" cy="2598357"/>
          </a:xfrm>
          <a:prstGeom prst="rect">
            <a:avLst/>
          </a:prstGeom>
        </p:spPr>
      </p:pic>
    </p:spTree>
    <p:extLst>
      <p:ext uri="{BB962C8B-B14F-4D97-AF65-F5344CB8AC3E}">
        <p14:creationId xmlns:p14="http://schemas.microsoft.com/office/powerpoint/2010/main" val="3052802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l="428" t="503" r="39096"/>
          <a:stretch>
            <a:fillRect/>
          </a:stretch>
        </p:blipFill>
        <p:spPr bwMode="auto">
          <a:xfrm>
            <a:off x="4200525" y="1123949"/>
            <a:ext cx="4714875" cy="5334000"/>
          </a:xfrm>
          <a:prstGeom prst="rect">
            <a:avLst/>
          </a:prstGeom>
          <a:noFill/>
          <a:ln w="12700">
            <a:noFill/>
            <a:miter lim="800000"/>
            <a:headEnd/>
            <a:tailEnd/>
          </a:ln>
          <a:effectLst/>
        </p:spPr>
      </p:pic>
      <p:sp>
        <p:nvSpPr>
          <p:cNvPr id="4" name="Title 3"/>
          <p:cNvSpPr>
            <a:spLocks noGrp="1"/>
          </p:cNvSpPr>
          <p:nvPr>
            <p:ph type="title"/>
          </p:nvPr>
        </p:nvSpPr>
        <p:spPr>
          <a:xfrm>
            <a:off x="642324" y="254595"/>
            <a:ext cx="7634903" cy="831850"/>
          </a:xfrm>
        </p:spPr>
        <p:txBody>
          <a:bodyPr>
            <a:noAutofit/>
          </a:bodyPr>
          <a:lstStyle/>
          <a:p>
            <a:r>
              <a:rPr lang="en-US" sz="2800" b="1" dirty="0" smtClean="0">
                <a:solidFill>
                  <a:schemeClr val="bg1"/>
                </a:solidFill>
                <a:cs typeface="Times New Roman" pitchFamily="18" charset="0"/>
              </a:rPr>
              <a:t>VIIRS: Next Gen Operational Polar Orbiting Imaging Radiometer</a:t>
            </a:r>
            <a:endParaRPr lang="en-US" sz="2800" b="1" dirty="0">
              <a:solidFill>
                <a:schemeClr val="bg1"/>
              </a:solidFill>
            </a:endParaRPr>
          </a:p>
        </p:txBody>
      </p:sp>
      <p:sp>
        <p:nvSpPr>
          <p:cNvPr id="5" name="Content Placeholder 4"/>
          <p:cNvSpPr>
            <a:spLocks noGrp="1"/>
          </p:cNvSpPr>
          <p:nvPr>
            <p:ph idx="1"/>
          </p:nvPr>
        </p:nvSpPr>
        <p:spPr>
          <a:xfrm>
            <a:off x="276225" y="1371608"/>
            <a:ext cx="3738563" cy="5083174"/>
          </a:xfrm>
        </p:spPr>
        <p:txBody>
          <a:bodyPr>
            <a:normAutofit lnSpcReduction="10000"/>
          </a:bodyPr>
          <a:lstStyle/>
          <a:p>
            <a:r>
              <a:rPr lang="en-US" dirty="0" smtClean="0"/>
              <a:t>22 spectral bands</a:t>
            </a:r>
          </a:p>
          <a:p>
            <a:pPr lvl="1"/>
            <a:r>
              <a:rPr lang="en-US" dirty="0" smtClean="0"/>
              <a:t>Visible to LWIR</a:t>
            </a:r>
          </a:p>
          <a:p>
            <a:pPr lvl="1"/>
            <a:r>
              <a:rPr lang="en-US" dirty="0" smtClean="0"/>
              <a:t>Spatially registered</a:t>
            </a:r>
          </a:p>
          <a:p>
            <a:r>
              <a:rPr lang="en-US" dirty="0" smtClean="0"/>
              <a:t>Better spatial resolution</a:t>
            </a:r>
          </a:p>
          <a:p>
            <a:pPr lvl="1"/>
            <a:r>
              <a:rPr lang="en-US" dirty="0" smtClean="0"/>
              <a:t>Reduced variation over scan</a:t>
            </a:r>
          </a:p>
          <a:p>
            <a:pPr lvl="1"/>
            <a:r>
              <a:rPr lang="en-US" dirty="0" smtClean="0"/>
              <a:t>Higher resolution imaging bands</a:t>
            </a:r>
          </a:p>
          <a:p>
            <a:r>
              <a:rPr lang="en-US" dirty="0" smtClean="0"/>
              <a:t>High radiometric accuracy</a:t>
            </a:r>
          </a:p>
          <a:p>
            <a:pPr lvl="1"/>
            <a:r>
              <a:rPr lang="en-US" dirty="0" smtClean="0"/>
              <a:t>NIST-traceable</a:t>
            </a:r>
          </a:p>
          <a:p>
            <a:pPr lvl="1"/>
            <a:r>
              <a:rPr lang="en-US" dirty="0" smtClean="0"/>
              <a:t>Supported by on-board calibrators</a:t>
            </a:r>
            <a:endParaRPr lang="en-US" dirty="0"/>
          </a:p>
        </p:txBody>
      </p:sp>
    </p:spTree>
    <p:extLst>
      <p:ext uri="{BB962C8B-B14F-4D97-AF65-F5344CB8AC3E}">
        <p14:creationId xmlns:p14="http://schemas.microsoft.com/office/powerpoint/2010/main" val="429187525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237" y="220937"/>
            <a:ext cx="7453423" cy="1094820"/>
          </a:xfrm>
        </p:spPr>
        <p:txBody>
          <a:bodyPr>
            <a:noAutofit/>
          </a:bodyPr>
          <a:lstStyle/>
          <a:p>
            <a:r>
              <a:rPr lang="en-US" sz="2800" b="1" dirty="0" smtClean="0">
                <a:latin typeface="Helvetica" panose="020B0604020202020204" pitchFamily="34" charset="0"/>
                <a:cs typeface="Helvetica" panose="020B0604020202020204" pitchFamily="34" charset="0"/>
              </a:rPr>
              <a:t>Users Are Important to JPSS!</a:t>
            </a:r>
            <a:endParaRPr lang="en-US" sz="2800" b="1" dirty="0">
              <a:latin typeface="Helvetica" panose="020B0604020202020204" pitchFamily="34" charset="0"/>
              <a:cs typeface="Helvetica" panose="020B0604020202020204" pitchFamily="34" charset="0"/>
            </a:endParaRPr>
          </a:p>
        </p:txBody>
      </p:sp>
      <p:sp>
        <p:nvSpPr>
          <p:cNvPr id="7" name="Content Placeholder 6"/>
          <p:cNvSpPr>
            <a:spLocks noGrp="1"/>
          </p:cNvSpPr>
          <p:nvPr>
            <p:ph idx="1"/>
          </p:nvPr>
        </p:nvSpPr>
        <p:spPr>
          <a:xfrm>
            <a:off x="252413" y="1329069"/>
            <a:ext cx="8597900" cy="5354305"/>
          </a:xfrm>
        </p:spPr>
        <p:txBody>
          <a:bodyPr>
            <a:normAutofit/>
          </a:bodyPr>
          <a:lstStyle/>
          <a:p>
            <a:pPr>
              <a:spcAft>
                <a:spcPts val="1800"/>
              </a:spcAft>
            </a:pPr>
            <a:r>
              <a:rPr lang="en-US" sz="2000" dirty="0" smtClean="0"/>
              <a:t>JPSS Science ensures scientific expertise, processes and organization structure is in place to meet the level 1 performance requirements.</a:t>
            </a:r>
          </a:p>
          <a:p>
            <a:pPr lvl="1">
              <a:spcAft>
                <a:spcPts val="1800"/>
              </a:spcAft>
            </a:pPr>
            <a:r>
              <a:rPr lang="en-US" sz="1600" dirty="0" smtClean="0"/>
              <a:t>Including a well define set of documentation providing artifacts beginning with the traceability of user requirements, to processes for algorithm development/updates, and science performance verification </a:t>
            </a:r>
          </a:p>
          <a:p>
            <a:pPr>
              <a:spcAft>
                <a:spcPts val="1800"/>
              </a:spcAft>
            </a:pPr>
            <a:r>
              <a:rPr lang="en-US" sz="2000" dirty="0" smtClean="0"/>
              <a:t>The science algorithms for the XDRs are well defined and described by algorithm theoretical basis documents (ATBD) and the validation concepts of the XDRs are described in cal/val plans.  The verification of performance is carefully reviewed by Program Science and the users.</a:t>
            </a:r>
          </a:p>
          <a:p>
            <a:pPr lvl="1">
              <a:spcAft>
                <a:spcPts val="1800"/>
              </a:spcAft>
            </a:pPr>
            <a:r>
              <a:rPr lang="en-US" sz="1500" dirty="0" smtClean="0"/>
              <a:t>SNPP continues to be an excellent risk reduction for JPSS-1,  so successful that SNPP is NOAA’s Primary Weather Satellite</a:t>
            </a:r>
          </a:p>
          <a:p>
            <a:pPr>
              <a:spcAft>
                <a:spcPts val="1800"/>
              </a:spcAft>
            </a:pPr>
            <a:r>
              <a:rPr lang="en-US" sz="2000" dirty="0">
                <a:sym typeface="Wingdings" panose="05000000000000000000" pitchFamily="2" charset="2"/>
              </a:rPr>
              <a:t>Users are continuously engaged and provide feedback to Program Science through support from JPSS Proving Ground and Risk Reduction.</a:t>
            </a:r>
            <a:endParaRPr lang="en-US" sz="2000" dirty="0"/>
          </a:p>
          <a:p>
            <a:pPr>
              <a:spcAft>
                <a:spcPts val="1800"/>
              </a:spcAft>
            </a:pPr>
            <a:endParaRPr lang="en-US" dirty="0"/>
          </a:p>
        </p:txBody>
      </p:sp>
    </p:spTree>
    <p:extLst>
      <p:ext uri="{BB962C8B-B14F-4D97-AF65-F5344CB8AC3E}">
        <p14:creationId xmlns:p14="http://schemas.microsoft.com/office/powerpoint/2010/main" val="3141458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 y="332656"/>
            <a:ext cx="8731250" cy="635719"/>
          </a:xfrm>
        </p:spPr>
        <p:txBody>
          <a:bodyPr>
            <a:normAutofit fontScale="90000"/>
          </a:bodyPr>
          <a:lstStyle/>
          <a:p>
            <a:r>
              <a:rPr lang="en-US" sz="3600" b="1" dirty="0" smtClean="0"/>
              <a:t>VIIRS SDR Reached Validated Maturity (Apr 2014)</a:t>
            </a:r>
            <a:endParaRPr lang="en-US" sz="3600" b="1" dirty="0"/>
          </a:p>
        </p:txBody>
      </p:sp>
      <p:graphicFrame>
        <p:nvGraphicFramePr>
          <p:cNvPr id="4" name="Table 3"/>
          <p:cNvGraphicFramePr>
            <a:graphicFrameLocks noGrp="1"/>
          </p:cNvGraphicFramePr>
          <p:nvPr>
            <p:extLst>
              <p:ext uri="{D42A27DB-BD31-4B8C-83A1-F6EECF244321}">
                <p14:modId xmlns:p14="http://schemas.microsoft.com/office/powerpoint/2010/main" val="1858443791"/>
              </p:ext>
            </p:extLst>
          </p:nvPr>
        </p:nvGraphicFramePr>
        <p:xfrm>
          <a:off x="222249" y="1155700"/>
          <a:ext cx="8683625" cy="5503164"/>
        </p:xfrm>
        <a:graphic>
          <a:graphicData uri="http://schemas.openxmlformats.org/drawingml/2006/table">
            <a:tbl>
              <a:tblPr/>
              <a:tblGrid>
                <a:gridCol w="889250"/>
                <a:gridCol w="2060189"/>
                <a:gridCol w="1408013"/>
                <a:gridCol w="1960634"/>
                <a:gridCol w="2365539"/>
              </a:tblGrid>
              <a:tr h="684904">
                <a:tc>
                  <a:txBody>
                    <a:bodyPr/>
                    <a:lstStyle/>
                    <a:p>
                      <a:pPr marL="0" marR="0" algn="ctr">
                        <a:lnSpc>
                          <a:spcPct val="115000"/>
                        </a:lnSpc>
                        <a:spcBef>
                          <a:spcPts val="0"/>
                        </a:spcBef>
                        <a:spcAft>
                          <a:spcPts val="0"/>
                        </a:spcAft>
                      </a:pPr>
                      <a:endParaRPr lang="en-US" sz="1400"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400" b="1" dirty="0">
                          <a:latin typeface="Times New Roman" pitchFamily="18" charset="0"/>
                          <a:ea typeface="Calibri"/>
                          <a:cs typeface="Times New Roman" pitchFamily="18" charset="0"/>
                        </a:rPr>
                        <a:t>Requirement (absolute uncertainty for uniform scenes)</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400" b="1" dirty="0" smtClean="0">
                          <a:latin typeface="Times New Roman" pitchFamily="18" charset="0"/>
                          <a:ea typeface="Calibri"/>
                          <a:cs typeface="Times New Roman" pitchFamily="18" charset="0"/>
                        </a:rPr>
                        <a:t>Prelaunch </a:t>
                      </a:r>
                      <a:r>
                        <a:rPr lang="en-US" sz="1400" b="1" dirty="0">
                          <a:latin typeface="Times New Roman" pitchFamily="18" charset="0"/>
                          <a:ea typeface="Calibri"/>
                          <a:cs typeface="Times New Roman" pitchFamily="18" charset="0"/>
                        </a:rPr>
                        <a:t>and onboard </a:t>
                      </a:r>
                      <a:r>
                        <a:rPr lang="en-US" sz="1400" b="1" dirty="0" smtClean="0">
                          <a:latin typeface="Times New Roman" pitchFamily="18" charset="0"/>
                          <a:ea typeface="Calibri"/>
                          <a:cs typeface="Times New Roman" pitchFamily="18" charset="0"/>
                        </a:rPr>
                        <a:t>calibration</a:t>
                      </a:r>
                      <a:endParaRPr lang="en-US" sz="1400" b="1"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400" b="1" dirty="0">
                          <a:latin typeface="Times New Roman" pitchFamily="18" charset="0"/>
                          <a:ea typeface="Calibri"/>
                          <a:cs typeface="Times New Roman" pitchFamily="18" charset="0"/>
                        </a:rPr>
                        <a:t>Validation: Relative to </a:t>
                      </a:r>
                      <a:r>
                        <a:rPr lang="en-US" sz="1400" b="1" dirty="0" smtClean="0">
                          <a:latin typeface="Times New Roman" pitchFamily="18" charset="0"/>
                          <a:ea typeface="Calibri"/>
                          <a:cs typeface="Times New Roman" pitchFamily="18" charset="0"/>
                        </a:rPr>
                        <a:t>MODIS/</a:t>
                      </a:r>
                      <a:r>
                        <a:rPr lang="en-US" sz="1400" b="1" dirty="0" err="1" smtClean="0">
                          <a:latin typeface="Times New Roman" pitchFamily="18" charset="0"/>
                          <a:ea typeface="Calibri"/>
                          <a:cs typeface="Times New Roman" pitchFamily="18" charset="0"/>
                        </a:rPr>
                        <a:t>CrIS</a:t>
                      </a:r>
                      <a:r>
                        <a:rPr lang="en-US" sz="1400" b="1" dirty="0" smtClean="0">
                          <a:latin typeface="Times New Roman" pitchFamily="18" charset="0"/>
                          <a:ea typeface="Calibri"/>
                          <a:cs typeface="Times New Roman" pitchFamily="18" charset="0"/>
                        </a:rPr>
                        <a:t>/IASI</a:t>
                      </a:r>
                      <a:r>
                        <a:rPr lang="en-US" sz="1400" b="1" baseline="0" dirty="0" smtClean="0">
                          <a:latin typeface="Times New Roman" pitchFamily="18" charset="0"/>
                          <a:ea typeface="Calibri"/>
                          <a:cs typeface="Times New Roman" pitchFamily="18" charset="0"/>
                        </a:rPr>
                        <a:t>/other </a:t>
                      </a:r>
                      <a:r>
                        <a:rPr lang="en-US" sz="1400" b="1" dirty="0" smtClean="0">
                          <a:latin typeface="Times New Roman" pitchFamily="18" charset="0"/>
                          <a:ea typeface="Calibri"/>
                          <a:cs typeface="Times New Roman" pitchFamily="18" charset="0"/>
                        </a:rPr>
                        <a:t>thru </a:t>
                      </a:r>
                      <a:r>
                        <a:rPr lang="en-US" sz="1400" b="1" dirty="0">
                          <a:latin typeface="Times New Roman" pitchFamily="18" charset="0"/>
                          <a:ea typeface="Calibri"/>
                          <a:cs typeface="Times New Roman" pitchFamily="18" charset="0"/>
                        </a:rPr>
                        <a:t>Inter-comparisons</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marR="0" algn="ctr">
                        <a:lnSpc>
                          <a:spcPct val="115000"/>
                        </a:lnSpc>
                        <a:spcBef>
                          <a:spcPts val="0"/>
                        </a:spcBef>
                        <a:spcAft>
                          <a:spcPts val="0"/>
                        </a:spcAft>
                      </a:pPr>
                      <a:r>
                        <a:rPr lang="en-US" sz="1400" b="1" dirty="0">
                          <a:latin typeface="Times New Roman" pitchFamily="18" charset="0"/>
                          <a:ea typeface="Calibri"/>
                          <a:cs typeface="Times New Roman" pitchFamily="18" charset="0"/>
                        </a:rPr>
                        <a:t>Note</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1174122">
                <a:tc>
                  <a:txBody>
                    <a:bodyPr/>
                    <a:lstStyle/>
                    <a:p>
                      <a:pPr marL="0" marR="0" algn="ctr">
                        <a:lnSpc>
                          <a:spcPct val="115000"/>
                        </a:lnSpc>
                        <a:spcBef>
                          <a:spcPts val="0"/>
                        </a:spcBef>
                        <a:spcAft>
                          <a:spcPts val="0"/>
                        </a:spcAft>
                      </a:pPr>
                      <a:r>
                        <a:rPr lang="en-US" sz="1400" b="1" dirty="0">
                          <a:latin typeface="Times New Roman" pitchFamily="18" charset="0"/>
                          <a:ea typeface="Calibri"/>
                          <a:cs typeface="Times New Roman" pitchFamily="18" charset="0"/>
                        </a:rPr>
                        <a:t>VIIRS RSB</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400" dirty="0">
                          <a:latin typeface="Times New Roman" pitchFamily="18" charset="0"/>
                          <a:ea typeface="Calibri"/>
                          <a:cs typeface="Times New Roman" pitchFamily="18" charset="0"/>
                        </a:rPr>
                        <a:t>2% typical </a:t>
                      </a:r>
                      <a:r>
                        <a:rPr lang="en-US" sz="1400" dirty="0" smtClean="0">
                          <a:latin typeface="Times New Roman" pitchFamily="18" charset="0"/>
                          <a:ea typeface="Calibri"/>
                          <a:cs typeface="Times New Roman" pitchFamily="18" charset="0"/>
                        </a:rPr>
                        <a:t>reflectance;</a:t>
                      </a:r>
                    </a:p>
                    <a:p>
                      <a:pPr marL="0" marR="0">
                        <a:lnSpc>
                          <a:spcPct val="115000"/>
                        </a:lnSpc>
                        <a:spcBef>
                          <a:spcPts val="0"/>
                        </a:spcBef>
                        <a:spcAft>
                          <a:spcPts val="0"/>
                        </a:spcAft>
                      </a:pPr>
                      <a:r>
                        <a:rPr lang="en-US" sz="1400" dirty="0" smtClean="0">
                          <a:solidFill>
                            <a:srgbClr val="009900"/>
                          </a:solidFill>
                          <a:latin typeface="Times New Roman" pitchFamily="18" charset="0"/>
                          <a:ea typeface="Calibri"/>
                          <a:cs typeface="Times New Roman" pitchFamily="18" charset="0"/>
                        </a:rPr>
                        <a:t>0.3% stability;</a:t>
                      </a:r>
                    </a:p>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0.1% desirable for Ocean Color Applications</a:t>
                      </a:r>
                      <a:endParaRPr lang="en-US" sz="1400"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M1-M7: 1.2% </a:t>
                      </a:r>
                    </a:p>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M8&amp;M9: 1.5% </a:t>
                      </a:r>
                    </a:p>
                    <a:p>
                      <a:pPr marL="0" marR="0">
                        <a:lnSpc>
                          <a:spcPct val="115000"/>
                        </a:lnSpc>
                        <a:spcBef>
                          <a:spcPts val="0"/>
                        </a:spcBef>
                        <a:spcAft>
                          <a:spcPts val="0"/>
                        </a:spcAft>
                      </a:pPr>
                      <a:r>
                        <a:rPr lang="en-US" sz="1400" baseline="0" dirty="0" smtClean="0">
                          <a:latin typeface="Times New Roman" pitchFamily="18" charset="0"/>
                          <a:ea typeface="Calibri"/>
                          <a:cs typeface="Times New Roman" pitchFamily="18" charset="0"/>
                        </a:rPr>
                        <a:t>M10: </a:t>
                      </a:r>
                      <a:r>
                        <a:rPr lang="en-US" sz="1400" dirty="0" smtClean="0">
                          <a:latin typeface="Times New Roman" pitchFamily="18" charset="0"/>
                          <a:ea typeface="Calibri"/>
                          <a:cs typeface="Times New Roman" pitchFamily="18" charset="0"/>
                        </a:rPr>
                        <a:t>1.4%</a:t>
                      </a:r>
                      <a:r>
                        <a:rPr lang="en-US" sz="1400" baseline="0" dirty="0" smtClean="0">
                          <a:latin typeface="Times New Roman" pitchFamily="18" charset="0"/>
                          <a:ea typeface="Calibri"/>
                          <a:cs typeface="Times New Roman" pitchFamily="18" charset="0"/>
                        </a:rPr>
                        <a:t> for</a:t>
                      </a:r>
                    </a:p>
                    <a:p>
                      <a:pPr marL="0" marR="0">
                        <a:lnSpc>
                          <a:spcPct val="115000"/>
                        </a:lnSpc>
                        <a:spcBef>
                          <a:spcPts val="0"/>
                        </a:spcBef>
                        <a:spcAft>
                          <a:spcPts val="0"/>
                        </a:spcAft>
                      </a:pPr>
                      <a:r>
                        <a:rPr lang="en-US" sz="1400" baseline="0" dirty="0" smtClean="0">
                          <a:latin typeface="Times New Roman" pitchFamily="18" charset="0"/>
                          <a:ea typeface="Calibri"/>
                          <a:cs typeface="Times New Roman" pitchFamily="18" charset="0"/>
                        </a:rPr>
                        <a:t>I1&amp;I2: 1.3% for</a:t>
                      </a:r>
                    </a:p>
                    <a:p>
                      <a:pPr marL="0" marR="0">
                        <a:lnSpc>
                          <a:spcPct val="115000"/>
                        </a:lnSpc>
                        <a:spcBef>
                          <a:spcPts val="0"/>
                        </a:spcBef>
                        <a:spcAft>
                          <a:spcPts val="0"/>
                        </a:spcAft>
                      </a:pPr>
                      <a:r>
                        <a:rPr lang="en-US" sz="1400" baseline="0" dirty="0" smtClean="0">
                          <a:latin typeface="Times New Roman" pitchFamily="18" charset="0"/>
                          <a:ea typeface="Calibri"/>
                          <a:cs typeface="Times New Roman" pitchFamily="18" charset="0"/>
                        </a:rPr>
                        <a:t>I3: 1.6% </a:t>
                      </a:r>
                      <a:endParaRPr lang="en-US" sz="1400"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2%  (±1%) for matching bands</a:t>
                      </a:r>
                      <a:endParaRPr lang="en-US" sz="1400"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Except bands with </a:t>
                      </a:r>
                      <a:r>
                        <a:rPr lang="en-US" sz="1200" dirty="0" smtClean="0">
                          <a:latin typeface="Times New Roman" pitchFamily="18" charset="0"/>
                          <a:ea typeface="Calibri"/>
                          <a:cs typeface="Times New Roman" pitchFamily="18" charset="0"/>
                        </a:rPr>
                        <a:t>very low signal (ex.</a:t>
                      </a:r>
                      <a:r>
                        <a:rPr lang="en-US" sz="1200" baseline="0" dirty="0" smtClean="0">
                          <a:latin typeface="Times New Roman" pitchFamily="18" charset="0"/>
                          <a:ea typeface="Calibri"/>
                          <a:cs typeface="Times New Roman" pitchFamily="18" charset="0"/>
                        </a:rPr>
                        <a:t> M11); </a:t>
                      </a:r>
                      <a:r>
                        <a:rPr lang="en-US" sz="1200" baseline="0" dirty="0" smtClean="0">
                          <a:solidFill>
                            <a:srgbClr val="FF0000"/>
                          </a:solidFill>
                          <a:latin typeface="Times New Roman" pitchFamily="18" charset="0"/>
                          <a:ea typeface="Calibri"/>
                          <a:cs typeface="Times New Roman" pitchFamily="18" charset="0"/>
                        </a:rPr>
                        <a:t>0.1% accuracy and stability for OC is very challenging.</a:t>
                      </a:r>
                      <a:endParaRPr lang="en-US" sz="1200" dirty="0">
                        <a:solidFill>
                          <a:srgbClr val="FF0000"/>
                        </a:solidFill>
                        <a:latin typeface="Times New Roman" pitchFamily="18" charset="0"/>
                        <a:ea typeface="Calibri"/>
                        <a:cs typeface="Times New Roman" pitchFamily="18" charset="0"/>
                      </a:endParaRPr>
                    </a:p>
                    <a:p>
                      <a:pPr marL="0" marR="0">
                        <a:lnSpc>
                          <a:spcPct val="115000"/>
                        </a:lnSpc>
                        <a:spcBef>
                          <a:spcPts val="0"/>
                        </a:spcBef>
                        <a:spcAft>
                          <a:spcPts val="0"/>
                        </a:spcAft>
                      </a:pPr>
                      <a:r>
                        <a:rPr lang="en-US" sz="1200" dirty="0" err="1">
                          <a:latin typeface="Times New Roman" pitchFamily="18" charset="0"/>
                          <a:ea typeface="Calibri"/>
                          <a:cs typeface="Times New Roman" pitchFamily="18" charset="0"/>
                        </a:rPr>
                        <a:t>Geolocation</a:t>
                      </a:r>
                      <a:r>
                        <a:rPr lang="en-US" sz="1200" dirty="0">
                          <a:latin typeface="Times New Roman" pitchFamily="18" charset="0"/>
                          <a:ea typeface="Calibri"/>
                          <a:cs typeface="Times New Roman" pitchFamily="18" charset="0"/>
                        </a:rPr>
                        <a:t> error: expectation is half I-band pixel; achieved better than quarter I-band pixel  (1-s)</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r>
              <a:tr h="1826411">
                <a:tc>
                  <a:txBody>
                    <a:bodyPr/>
                    <a:lstStyle/>
                    <a:p>
                      <a:pPr marL="0" marR="0" algn="ctr">
                        <a:lnSpc>
                          <a:spcPct val="115000"/>
                        </a:lnSpc>
                        <a:spcBef>
                          <a:spcPts val="0"/>
                        </a:spcBef>
                        <a:spcAft>
                          <a:spcPts val="0"/>
                        </a:spcAft>
                      </a:pPr>
                      <a:r>
                        <a:rPr lang="en-US" sz="1400" b="1" dirty="0">
                          <a:latin typeface="Times New Roman" pitchFamily="18" charset="0"/>
                          <a:ea typeface="Calibri"/>
                          <a:cs typeface="Times New Roman" pitchFamily="18" charset="0"/>
                        </a:rPr>
                        <a:t>VIIRS TEB</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342900" marR="0" lvl="0" indent="-342900">
                        <a:lnSpc>
                          <a:spcPct val="115000"/>
                        </a:lnSpc>
                        <a:spcBef>
                          <a:spcPts val="0"/>
                        </a:spcBef>
                        <a:spcAft>
                          <a:spcPts val="0"/>
                        </a:spcAft>
                        <a:buFont typeface="Symbol"/>
                        <a:buNone/>
                      </a:pPr>
                      <a:r>
                        <a:rPr lang="en-US" sz="1400" dirty="0">
                          <a:latin typeface="Times New Roman" pitchFamily="18" charset="0"/>
                          <a:ea typeface="Calibri"/>
                          <a:cs typeface="Times New Roman" pitchFamily="18" charset="0"/>
                        </a:rPr>
                        <a:t>M12/M13</a:t>
                      </a:r>
                      <a:r>
                        <a:rPr lang="en-US" sz="1400" dirty="0" smtClean="0">
                          <a:latin typeface="Times New Roman" pitchFamily="18" charset="0"/>
                          <a:ea typeface="Calibri"/>
                          <a:cs typeface="Times New Roman" pitchFamily="18" charset="0"/>
                        </a:rPr>
                        <a:t>:</a:t>
                      </a:r>
                    </a:p>
                    <a:p>
                      <a:pPr marL="342900" marR="0" lvl="0" indent="-34290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 </a:t>
                      </a:r>
                      <a:r>
                        <a:rPr lang="en-US" sz="1400" dirty="0">
                          <a:latin typeface="Times New Roman" pitchFamily="18" charset="0"/>
                          <a:ea typeface="Calibri"/>
                          <a:cs typeface="Times New Roman" pitchFamily="18" charset="0"/>
                        </a:rPr>
                        <a:t>0.7%(</a:t>
                      </a:r>
                      <a:r>
                        <a:rPr lang="en-US" sz="1400" dirty="0" smtClean="0">
                          <a:latin typeface="Times New Roman" pitchFamily="18" charset="0"/>
                          <a:ea typeface="Calibri"/>
                          <a:cs typeface="Times New Roman" pitchFamily="18" charset="0"/>
                        </a:rPr>
                        <a:t>0.13K)@270K</a:t>
                      </a:r>
                    </a:p>
                    <a:p>
                      <a:pPr marL="342900" marR="0" lvl="0" indent="-34290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M14</a:t>
                      </a:r>
                      <a:r>
                        <a:rPr lang="en-US" sz="1400" dirty="0">
                          <a:latin typeface="Times New Roman" pitchFamily="18" charset="0"/>
                          <a:ea typeface="Calibri"/>
                          <a:cs typeface="Times New Roman" pitchFamily="18" charset="0"/>
                        </a:rPr>
                        <a:t>: </a:t>
                      </a:r>
                      <a:endParaRPr lang="en-US" sz="1400" dirty="0" smtClean="0">
                        <a:latin typeface="Times New Roman" pitchFamily="18" charset="0"/>
                        <a:ea typeface="Calibri"/>
                        <a:cs typeface="Times New Roman" pitchFamily="18" charset="0"/>
                      </a:endParaRPr>
                    </a:p>
                    <a:p>
                      <a:pPr marL="342900" marR="0" lvl="0" indent="-34290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0.6</a:t>
                      </a:r>
                      <a:r>
                        <a:rPr lang="en-US" sz="1400" dirty="0">
                          <a:latin typeface="Times New Roman" pitchFamily="18" charset="0"/>
                          <a:ea typeface="Calibri"/>
                          <a:cs typeface="Times New Roman" pitchFamily="18" charset="0"/>
                        </a:rPr>
                        <a:t>% (0.26K) </a:t>
                      </a:r>
                      <a:r>
                        <a:rPr lang="en-US" sz="1400" dirty="0" smtClean="0">
                          <a:latin typeface="Times New Roman" pitchFamily="18" charset="0"/>
                          <a:ea typeface="Calibri"/>
                          <a:cs typeface="Times New Roman" pitchFamily="18" charset="0"/>
                        </a:rPr>
                        <a:t>@ </a:t>
                      </a:r>
                      <a:r>
                        <a:rPr lang="en-US" sz="1400" dirty="0">
                          <a:latin typeface="Times New Roman" pitchFamily="18" charset="0"/>
                          <a:ea typeface="Calibri"/>
                          <a:cs typeface="Times New Roman" pitchFamily="18" charset="0"/>
                        </a:rPr>
                        <a:t>270K</a:t>
                      </a:r>
                    </a:p>
                    <a:p>
                      <a:pPr marL="342900" marR="0" lvl="0" indent="-342900">
                        <a:lnSpc>
                          <a:spcPct val="115000"/>
                        </a:lnSpc>
                        <a:spcBef>
                          <a:spcPts val="0"/>
                        </a:spcBef>
                        <a:spcAft>
                          <a:spcPts val="0"/>
                        </a:spcAft>
                        <a:buFont typeface="Symbol"/>
                        <a:buNone/>
                      </a:pPr>
                      <a:r>
                        <a:rPr lang="en-US" sz="1400" dirty="0">
                          <a:latin typeface="Times New Roman" pitchFamily="18" charset="0"/>
                          <a:ea typeface="Calibri"/>
                          <a:cs typeface="Times New Roman" pitchFamily="18" charset="0"/>
                        </a:rPr>
                        <a:t>M15/M16: </a:t>
                      </a:r>
                      <a:endParaRPr lang="en-US" sz="1400" dirty="0" smtClean="0">
                        <a:latin typeface="Times New Roman" pitchFamily="18" charset="0"/>
                        <a:ea typeface="Calibri"/>
                        <a:cs typeface="Times New Roman" pitchFamily="18" charset="0"/>
                      </a:endParaRPr>
                    </a:p>
                    <a:p>
                      <a:pPr marL="342900" marR="0" lvl="0" indent="-34290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0.4%(0.22K/0.24K)@270K</a:t>
                      </a:r>
                    </a:p>
                    <a:p>
                      <a:pPr marL="342900" marR="0" lvl="0" indent="-34290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I4: 5% (0.97K) @270K</a:t>
                      </a:r>
                    </a:p>
                    <a:p>
                      <a:pPr marL="342900" marR="0" lvl="0" indent="-34290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I5: 2.5% (1.5K) @270K</a:t>
                      </a:r>
                      <a:endParaRPr lang="en-US" sz="1400"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Better than 0.13K</a:t>
                      </a:r>
                      <a:r>
                        <a:rPr lang="en-US" sz="1400" baseline="0" dirty="0" smtClean="0">
                          <a:latin typeface="Times New Roman" pitchFamily="18" charset="0"/>
                          <a:ea typeface="Calibri"/>
                          <a:cs typeface="Times New Roman" pitchFamily="18" charset="0"/>
                        </a:rPr>
                        <a:t> </a:t>
                      </a:r>
                      <a:r>
                        <a:rPr lang="en-US" sz="1400" dirty="0" smtClean="0">
                          <a:latin typeface="Times New Roman" pitchFamily="18" charset="0"/>
                          <a:ea typeface="Calibri"/>
                          <a:cs typeface="Times New Roman" pitchFamily="18" charset="0"/>
                        </a:rPr>
                        <a:t>for all M bands except M13: 0.14K</a:t>
                      </a:r>
                    </a:p>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I4: 0.47K</a:t>
                      </a:r>
                      <a:r>
                        <a:rPr lang="en-US" sz="1400" baseline="0" dirty="0" smtClean="0">
                          <a:latin typeface="Times New Roman" pitchFamily="18" charset="0"/>
                          <a:ea typeface="Calibri"/>
                          <a:cs typeface="Times New Roman" pitchFamily="18" charset="0"/>
                        </a:rPr>
                        <a:t> </a:t>
                      </a:r>
                    </a:p>
                    <a:p>
                      <a:pPr marL="0" marR="0">
                        <a:lnSpc>
                          <a:spcPct val="115000"/>
                        </a:lnSpc>
                        <a:spcBef>
                          <a:spcPts val="0"/>
                        </a:spcBef>
                        <a:spcAft>
                          <a:spcPts val="0"/>
                        </a:spcAft>
                      </a:pPr>
                      <a:r>
                        <a:rPr lang="en-US" sz="1400" baseline="0" dirty="0" smtClean="0">
                          <a:latin typeface="Times New Roman" pitchFamily="18" charset="0"/>
                          <a:ea typeface="Calibri"/>
                          <a:cs typeface="Times New Roman" pitchFamily="18" charset="0"/>
                        </a:rPr>
                        <a:t>I5: 0.23K </a:t>
                      </a:r>
                    </a:p>
                    <a:p>
                      <a:pPr marL="0" marR="0">
                        <a:lnSpc>
                          <a:spcPct val="115000"/>
                        </a:lnSpc>
                        <a:spcBef>
                          <a:spcPts val="0"/>
                        </a:spcBef>
                        <a:spcAft>
                          <a:spcPts val="0"/>
                        </a:spcAft>
                      </a:pPr>
                      <a:endParaRPr lang="en-US" sz="1400" dirty="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marR="0" lvl="0" indent="0">
                        <a:lnSpc>
                          <a:spcPct val="115000"/>
                        </a:lnSpc>
                        <a:spcBef>
                          <a:spcPts val="0"/>
                        </a:spcBef>
                        <a:spcAft>
                          <a:spcPts val="0"/>
                        </a:spcAft>
                        <a:buFont typeface="Symbol"/>
                        <a:buNone/>
                      </a:pPr>
                      <a:r>
                        <a:rPr lang="en-US" sz="1400" dirty="0">
                          <a:latin typeface="Times New Roman" pitchFamily="18" charset="0"/>
                          <a:ea typeface="Calibri"/>
                          <a:cs typeface="Times New Roman" pitchFamily="18" charset="0"/>
                        </a:rPr>
                        <a:t>0.1K based on </a:t>
                      </a:r>
                      <a:r>
                        <a:rPr lang="en-US" sz="1400" dirty="0" smtClean="0">
                          <a:latin typeface="Times New Roman" pitchFamily="18" charset="0"/>
                          <a:ea typeface="Calibri"/>
                          <a:cs typeface="Times New Roman" pitchFamily="18" charset="0"/>
                        </a:rPr>
                        <a:t>statistical comparison </a:t>
                      </a:r>
                      <a:r>
                        <a:rPr lang="en-US" sz="1400" dirty="0">
                          <a:latin typeface="Times New Roman" pitchFamily="18" charset="0"/>
                          <a:ea typeface="Calibri"/>
                          <a:cs typeface="Times New Roman" pitchFamily="18" charset="0"/>
                        </a:rPr>
                        <a:t>with MODIS and </a:t>
                      </a:r>
                      <a:r>
                        <a:rPr lang="en-US" sz="1400" dirty="0" err="1" smtClean="0">
                          <a:latin typeface="Times New Roman" pitchFamily="18" charset="0"/>
                          <a:ea typeface="Calibri"/>
                          <a:cs typeface="Times New Roman" pitchFamily="18" charset="0"/>
                        </a:rPr>
                        <a:t>CrIS</a:t>
                      </a:r>
                      <a:endParaRPr lang="en-US" sz="1400" dirty="0" smtClean="0">
                        <a:latin typeface="Times New Roman" pitchFamily="18" charset="0"/>
                        <a:ea typeface="Calibri"/>
                        <a:cs typeface="Times New Roman" pitchFamily="18" charset="0"/>
                      </a:endParaRPr>
                    </a:p>
                    <a:p>
                      <a:pPr marL="0" marR="0" lvl="0" indent="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ER-2</a:t>
                      </a:r>
                      <a:r>
                        <a:rPr lang="en-US" sz="1400" baseline="0" dirty="0" smtClean="0">
                          <a:latin typeface="Times New Roman" pitchFamily="18" charset="0"/>
                          <a:ea typeface="Calibri"/>
                          <a:cs typeface="Times New Roman" pitchFamily="18" charset="0"/>
                        </a:rPr>
                        <a:t>/SHIS Aircraft </a:t>
                      </a:r>
                      <a:r>
                        <a:rPr lang="en-US" sz="1400" baseline="0" dirty="0" err="1" smtClean="0">
                          <a:latin typeface="Times New Roman" pitchFamily="18" charset="0"/>
                          <a:ea typeface="Calibri"/>
                          <a:cs typeface="Times New Roman" pitchFamily="18" charset="0"/>
                        </a:rPr>
                        <a:t>underflight</a:t>
                      </a:r>
                      <a:r>
                        <a:rPr lang="en-US" sz="1400" baseline="0" dirty="0" smtClean="0">
                          <a:latin typeface="Times New Roman" pitchFamily="18" charset="0"/>
                          <a:ea typeface="Calibri"/>
                          <a:cs typeface="Times New Roman" pitchFamily="18" charset="0"/>
                        </a:rPr>
                        <a:t> shows excellent agreement</a:t>
                      </a:r>
                      <a:endParaRPr lang="en-US" sz="1400" dirty="0">
                        <a:latin typeface="Times New Roman" pitchFamily="18" charset="0"/>
                        <a:ea typeface="Calibri"/>
                        <a:cs typeface="Times New Roman" pitchFamily="18" charset="0"/>
                      </a:endParaRPr>
                    </a:p>
                    <a:p>
                      <a:pPr marL="0" marR="0" lvl="0" indent="0">
                        <a:lnSpc>
                          <a:spcPct val="115000"/>
                        </a:lnSpc>
                        <a:spcBef>
                          <a:spcPts val="0"/>
                        </a:spcBef>
                        <a:spcAft>
                          <a:spcPts val="0"/>
                        </a:spcAft>
                        <a:buFont typeface="Symbol"/>
                        <a:buNone/>
                      </a:pPr>
                      <a:r>
                        <a:rPr lang="en-US" sz="1400" dirty="0">
                          <a:solidFill>
                            <a:srgbClr val="009900"/>
                          </a:solidFill>
                          <a:latin typeface="Times New Roman" pitchFamily="18" charset="0"/>
                          <a:ea typeface="Calibri"/>
                          <a:cs typeface="Times New Roman" pitchFamily="18" charset="0"/>
                        </a:rPr>
                        <a:t>M15 0.4 K bias relative to </a:t>
                      </a:r>
                      <a:r>
                        <a:rPr lang="en-US" sz="1400" dirty="0" err="1">
                          <a:solidFill>
                            <a:srgbClr val="009900"/>
                          </a:solidFill>
                          <a:latin typeface="Times New Roman" pitchFamily="18" charset="0"/>
                          <a:ea typeface="Calibri"/>
                          <a:cs typeface="Times New Roman" pitchFamily="18" charset="0"/>
                        </a:rPr>
                        <a:t>CrIS</a:t>
                      </a:r>
                      <a:r>
                        <a:rPr lang="en-US" sz="1400" dirty="0">
                          <a:solidFill>
                            <a:srgbClr val="009900"/>
                          </a:solidFill>
                          <a:latin typeface="Times New Roman" pitchFamily="18" charset="0"/>
                          <a:ea typeface="Calibri"/>
                          <a:cs typeface="Times New Roman" pitchFamily="18" charset="0"/>
                        </a:rPr>
                        <a:t> at </a:t>
                      </a:r>
                      <a:r>
                        <a:rPr lang="en-US" sz="1400" dirty="0" smtClean="0">
                          <a:solidFill>
                            <a:srgbClr val="009900"/>
                          </a:solidFill>
                          <a:latin typeface="Times New Roman" pitchFamily="18" charset="0"/>
                          <a:ea typeface="Calibri"/>
                          <a:cs typeface="Times New Roman" pitchFamily="18" charset="0"/>
                        </a:rPr>
                        <a:t>200K (in spec.)</a:t>
                      </a:r>
                      <a:endParaRPr lang="en-US" sz="1400" dirty="0">
                        <a:solidFill>
                          <a:srgbClr val="009900"/>
                        </a:solidFill>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c>
                  <a:txBody>
                    <a:bodyPr/>
                    <a:lstStyle/>
                    <a:p>
                      <a:pPr marL="0" marR="0">
                        <a:lnSpc>
                          <a:spcPct val="115000"/>
                        </a:lnSpc>
                        <a:spcBef>
                          <a:spcPts val="0"/>
                        </a:spcBef>
                        <a:spcAft>
                          <a:spcPts val="0"/>
                        </a:spcAft>
                      </a:pPr>
                      <a:r>
                        <a:rPr lang="en-US" sz="1200" dirty="0">
                          <a:latin typeface="Times New Roman" pitchFamily="18" charset="0"/>
                          <a:ea typeface="Calibri"/>
                          <a:cs typeface="Times New Roman" pitchFamily="18" charset="0"/>
                        </a:rPr>
                        <a:t>M15 at 190K requirement is 2.1% radiance or 0.56K</a:t>
                      </a:r>
                    </a:p>
                    <a:p>
                      <a:pPr marL="0" marR="0">
                        <a:lnSpc>
                          <a:spcPct val="115000"/>
                        </a:lnSpc>
                        <a:spcBef>
                          <a:spcPts val="0"/>
                        </a:spcBef>
                        <a:spcAft>
                          <a:spcPts val="0"/>
                        </a:spcAft>
                      </a:pPr>
                      <a:r>
                        <a:rPr lang="en-US" sz="1200" dirty="0" err="1">
                          <a:latin typeface="Times New Roman" pitchFamily="18" charset="0"/>
                          <a:ea typeface="Calibri"/>
                          <a:cs typeface="Times New Roman" pitchFamily="18" charset="0"/>
                        </a:rPr>
                        <a:t>Geolocation</a:t>
                      </a:r>
                      <a:r>
                        <a:rPr lang="en-US" sz="1200" dirty="0">
                          <a:latin typeface="Times New Roman" pitchFamily="18" charset="0"/>
                          <a:ea typeface="Calibri"/>
                          <a:cs typeface="Times New Roman" pitchFamily="18" charset="0"/>
                        </a:rPr>
                        <a:t> </a:t>
                      </a:r>
                      <a:r>
                        <a:rPr lang="en-US" sz="1200" dirty="0" smtClean="0">
                          <a:latin typeface="Times New Roman" pitchFamily="18" charset="0"/>
                          <a:ea typeface="Calibri"/>
                          <a:cs typeface="Times New Roman" pitchFamily="18" charset="0"/>
                        </a:rPr>
                        <a:t>uncertainty: </a:t>
                      </a:r>
                      <a:r>
                        <a:rPr lang="en-US" sz="1200" dirty="0">
                          <a:latin typeface="Times New Roman" pitchFamily="18" charset="0"/>
                          <a:ea typeface="Calibri"/>
                          <a:cs typeface="Times New Roman" pitchFamily="18" charset="0"/>
                        </a:rPr>
                        <a:t>expectation </a:t>
                      </a:r>
                      <a:r>
                        <a:rPr lang="en-US" sz="1200" dirty="0" smtClean="0">
                          <a:latin typeface="Times New Roman" pitchFamily="18" charset="0"/>
                          <a:ea typeface="Calibri"/>
                          <a:cs typeface="Times New Roman" pitchFamily="18" charset="0"/>
                        </a:rPr>
                        <a:t>was </a:t>
                      </a:r>
                      <a:r>
                        <a:rPr lang="en-US" sz="1200" dirty="0">
                          <a:latin typeface="Times New Roman" pitchFamily="18" charset="0"/>
                          <a:ea typeface="Calibri"/>
                          <a:cs typeface="Times New Roman" pitchFamily="18" charset="0"/>
                        </a:rPr>
                        <a:t>half I-band pixel; achieved better than quarter I-band pixel  (1-s)</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EDF4"/>
                    </a:solidFill>
                  </a:tcPr>
                </a:tc>
              </a:tr>
              <a:tr h="937427">
                <a:tc>
                  <a:txBody>
                    <a:bodyPr/>
                    <a:lstStyle/>
                    <a:p>
                      <a:pPr marL="0" marR="0" algn="ctr">
                        <a:lnSpc>
                          <a:spcPct val="115000"/>
                        </a:lnSpc>
                        <a:spcBef>
                          <a:spcPts val="0"/>
                        </a:spcBef>
                        <a:spcAft>
                          <a:spcPts val="0"/>
                        </a:spcAft>
                      </a:pPr>
                      <a:r>
                        <a:rPr lang="en-US" sz="1400" b="1" dirty="0">
                          <a:latin typeface="Times New Roman" pitchFamily="18" charset="0"/>
                          <a:ea typeface="Calibri"/>
                          <a:cs typeface="Times New Roman" pitchFamily="18" charset="0"/>
                        </a:rPr>
                        <a:t>VIIRS DNB</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Symbol"/>
                        <a:buNone/>
                        <a:tabLst/>
                        <a:defRPr/>
                      </a:pPr>
                      <a:r>
                        <a:rPr lang="en-US" sz="1400" dirty="0" smtClean="0">
                          <a:latin typeface="Times New Roman" pitchFamily="18" charset="0"/>
                          <a:ea typeface="Calibri"/>
                          <a:cs typeface="Times New Roman" pitchFamily="18" charset="0"/>
                        </a:rPr>
                        <a:t>LGS:</a:t>
                      </a:r>
                      <a:r>
                        <a:rPr lang="en-US" sz="1400" baseline="0" dirty="0" smtClean="0">
                          <a:latin typeface="Times New Roman" pitchFamily="18" charset="0"/>
                          <a:ea typeface="Calibri"/>
                          <a:cs typeface="Times New Roman" pitchFamily="18" charset="0"/>
                        </a:rPr>
                        <a:t> 5%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baseline="0" dirty="0" smtClean="0">
                        <a:latin typeface="Times New Roman" pitchFamily="18" charset="0"/>
                        <a:ea typeface="Calibri"/>
                        <a:cs typeface="Times New Roman" pitchFamily="18" charset="0"/>
                      </a:endParaRPr>
                    </a:p>
                    <a:p>
                      <a:pPr marL="342900" marR="0" lvl="0" indent="-342900">
                        <a:lnSpc>
                          <a:spcPct val="115000"/>
                        </a:lnSpc>
                        <a:spcBef>
                          <a:spcPts val="0"/>
                        </a:spcBef>
                        <a:spcAft>
                          <a:spcPts val="0"/>
                        </a:spcAft>
                        <a:buFont typeface="Symbol"/>
                        <a:buNone/>
                      </a:pPr>
                      <a:r>
                        <a:rPr lang="en-US" sz="1400" baseline="0" dirty="0" smtClean="0">
                          <a:latin typeface="Times New Roman" pitchFamily="18" charset="0"/>
                          <a:ea typeface="Calibri"/>
                          <a:cs typeface="Times New Roman" pitchFamily="18" charset="0"/>
                        </a:rPr>
                        <a:t>MGS: 10%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baseline="0" dirty="0" smtClean="0">
                        <a:latin typeface="Times New Roman" pitchFamily="18" charset="0"/>
                        <a:ea typeface="Calibri"/>
                        <a:cs typeface="Times New Roman" pitchFamily="18" charset="0"/>
                      </a:endParaRPr>
                    </a:p>
                    <a:p>
                      <a:pPr marL="342900" marR="0" lvl="0" indent="-342900">
                        <a:lnSpc>
                          <a:spcPct val="115000"/>
                        </a:lnSpc>
                        <a:spcBef>
                          <a:spcPts val="0"/>
                        </a:spcBef>
                        <a:spcAft>
                          <a:spcPts val="0"/>
                        </a:spcAft>
                        <a:buFont typeface="Symbol"/>
                        <a:buNone/>
                      </a:pPr>
                      <a:r>
                        <a:rPr lang="en-US" sz="1400" baseline="0" dirty="0" smtClean="0">
                          <a:latin typeface="Times New Roman" pitchFamily="18" charset="0"/>
                          <a:ea typeface="Calibri"/>
                          <a:cs typeface="Times New Roman" pitchFamily="18" charset="0"/>
                        </a:rPr>
                        <a:t>HGS: 30%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baseline="0" dirty="0" smtClean="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400" dirty="0" smtClean="0">
                          <a:latin typeface="Times New Roman" pitchFamily="18" charset="0"/>
                          <a:ea typeface="Calibri"/>
                          <a:cs typeface="Times New Roman" pitchFamily="18" charset="0"/>
                        </a:rPr>
                        <a:t>LGS: 3.5%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dirty="0" smtClean="0">
                        <a:latin typeface="Times New Roman" pitchFamily="18" charset="0"/>
                        <a:ea typeface="Calibri"/>
                        <a:cs typeface="Times New Roman" pitchFamily="18" charset="0"/>
                      </a:endParaRPr>
                    </a:p>
                    <a:p>
                      <a:pPr marL="0" marR="0">
                        <a:lnSpc>
                          <a:spcPct val="115000"/>
                        </a:lnSpc>
                        <a:spcBef>
                          <a:spcPts val="0"/>
                        </a:spcBef>
                        <a:spcAft>
                          <a:spcPts val="0"/>
                        </a:spcAft>
                      </a:pPr>
                      <a:r>
                        <a:rPr lang="en-US" sz="1400" baseline="0" dirty="0" smtClean="0">
                          <a:latin typeface="Times New Roman" pitchFamily="18" charset="0"/>
                          <a:ea typeface="Calibri"/>
                          <a:cs typeface="Times New Roman" pitchFamily="18" charset="0"/>
                        </a:rPr>
                        <a:t>MGS: 7.8%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baseline="0" dirty="0" smtClean="0">
                        <a:latin typeface="Times New Roman" pitchFamily="18" charset="0"/>
                        <a:ea typeface="Calibri"/>
                        <a:cs typeface="Times New Roman" pitchFamily="18" charset="0"/>
                      </a:endParaRPr>
                    </a:p>
                    <a:p>
                      <a:pPr marL="0" marR="0">
                        <a:lnSpc>
                          <a:spcPct val="115000"/>
                        </a:lnSpc>
                        <a:spcBef>
                          <a:spcPts val="0"/>
                        </a:spcBef>
                        <a:spcAft>
                          <a:spcPts val="0"/>
                        </a:spcAft>
                      </a:pPr>
                      <a:r>
                        <a:rPr lang="en-US" sz="1400" baseline="0" dirty="0" smtClean="0">
                          <a:latin typeface="Times New Roman" pitchFamily="18" charset="0"/>
                          <a:ea typeface="Calibri"/>
                          <a:cs typeface="Times New Roman" pitchFamily="18" charset="0"/>
                        </a:rPr>
                        <a:t>HGS: 11%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baseline="0" dirty="0" smtClean="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lvl="0" indent="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LGS:</a:t>
                      </a:r>
                      <a:r>
                        <a:rPr lang="en-US" sz="1400" baseline="0" dirty="0" smtClean="0">
                          <a:latin typeface="Times New Roman" pitchFamily="18" charset="0"/>
                          <a:ea typeface="Calibri"/>
                          <a:cs typeface="Times New Roman" pitchFamily="18" charset="0"/>
                        </a:rPr>
                        <a:t> </a:t>
                      </a:r>
                      <a:r>
                        <a:rPr lang="en-US" sz="1400" dirty="0" smtClean="0">
                          <a:latin typeface="Times New Roman" pitchFamily="18" charset="0"/>
                          <a:ea typeface="Calibri"/>
                          <a:cs typeface="Times New Roman" pitchFamily="18" charset="0"/>
                        </a:rPr>
                        <a:t>4%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dirty="0" smtClean="0">
                        <a:latin typeface="Times New Roman" pitchFamily="18" charset="0"/>
                        <a:ea typeface="Calibri"/>
                        <a:cs typeface="Times New Roman" pitchFamily="18" charset="0"/>
                      </a:endParaRPr>
                    </a:p>
                    <a:p>
                      <a:pPr marL="0" marR="0" lvl="0" indent="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MGS:</a:t>
                      </a:r>
                      <a:r>
                        <a:rPr lang="en-US" sz="1400" baseline="0" dirty="0" smtClean="0">
                          <a:latin typeface="Times New Roman" pitchFamily="18" charset="0"/>
                          <a:ea typeface="Calibri"/>
                          <a:cs typeface="Times New Roman" pitchFamily="18" charset="0"/>
                        </a:rPr>
                        <a:t> </a:t>
                      </a:r>
                      <a:r>
                        <a:rPr lang="en-US" sz="1400" dirty="0" smtClean="0">
                          <a:latin typeface="Times New Roman" pitchFamily="18" charset="0"/>
                          <a:ea typeface="Calibri"/>
                          <a:cs typeface="Times New Roman" pitchFamily="18" charset="0"/>
                        </a:rPr>
                        <a:t>7.7%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dirty="0" smtClean="0">
                        <a:latin typeface="Times New Roman" pitchFamily="18" charset="0"/>
                        <a:ea typeface="Calibri"/>
                        <a:cs typeface="Times New Roman" pitchFamily="18" charset="0"/>
                      </a:endParaRPr>
                    </a:p>
                    <a:p>
                      <a:pPr marL="0" marR="0" lvl="0" indent="0">
                        <a:lnSpc>
                          <a:spcPct val="115000"/>
                        </a:lnSpc>
                        <a:spcBef>
                          <a:spcPts val="0"/>
                        </a:spcBef>
                        <a:spcAft>
                          <a:spcPts val="0"/>
                        </a:spcAft>
                        <a:buFont typeface="Symbol"/>
                        <a:buNone/>
                      </a:pPr>
                      <a:r>
                        <a:rPr lang="en-US" sz="1400" dirty="0" smtClean="0">
                          <a:latin typeface="Times New Roman" pitchFamily="18" charset="0"/>
                          <a:ea typeface="Calibri"/>
                          <a:cs typeface="Times New Roman" pitchFamily="18" charset="0"/>
                        </a:rPr>
                        <a:t>HGS:</a:t>
                      </a:r>
                      <a:r>
                        <a:rPr lang="en-US" sz="1400" baseline="0" dirty="0" smtClean="0">
                          <a:latin typeface="Times New Roman" pitchFamily="18" charset="0"/>
                          <a:ea typeface="Calibri"/>
                          <a:cs typeface="Times New Roman" pitchFamily="18" charset="0"/>
                        </a:rPr>
                        <a:t> </a:t>
                      </a:r>
                      <a:r>
                        <a:rPr lang="en-US" sz="1400" dirty="0" smtClean="0">
                          <a:latin typeface="Times New Roman" pitchFamily="18" charset="0"/>
                          <a:ea typeface="Calibri"/>
                          <a:cs typeface="Times New Roman" pitchFamily="18" charset="0"/>
                        </a:rPr>
                        <a:t>11.8% </a:t>
                      </a:r>
                      <a:r>
                        <a:rPr lang="en-US" sz="1400" dirty="0" err="1" smtClean="0">
                          <a:latin typeface="Times New Roman" pitchFamily="18" charset="0"/>
                          <a:ea typeface="Calibri"/>
                          <a:cs typeface="Times New Roman" pitchFamily="18" charset="0"/>
                        </a:rPr>
                        <a:t>L</a:t>
                      </a:r>
                      <a:r>
                        <a:rPr lang="en-US" sz="1400" baseline="-25000" dirty="0" err="1" smtClean="0">
                          <a:latin typeface="Times New Roman" pitchFamily="18" charset="0"/>
                          <a:ea typeface="Calibri"/>
                          <a:cs typeface="Times New Roman" pitchFamily="18" charset="0"/>
                        </a:rPr>
                        <a:t>min</a:t>
                      </a:r>
                      <a:endParaRPr lang="en-US" sz="1400" dirty="0" smtClean="0">
                        <a:latin typeface="Times New Roman" pitchFamily="18" charset="0"/>
                        <a:ea typeface="Calibri"/>
                        <a:cs typeface="Times New Roman" pitchFamily="18" charset="0"/>
                      </a:endParaRP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c>
                  <a:txBody>
                    <a:bodyPr/>
                    <a:lstStyle/>
                    <a:p>
                      <a:pPr marL="0" marR="0">
                        <a:lnSpc>
                          <a:spcPct val="115000"/>
                        </a:lnSpc>
                        <a:spcBef>
                          <a:spcPts val="0"/>
                        </a:spcBef>
                        <a:spcAft>
                          <a:spcPts val="0"/>
                        </a:spcAft>
                      </a:pPr>
                      <a:r>
                        <a:rPr lang="en-US" sz="1200" dirty="0" err="1">
                          <a:latin typeface="Times New Roman" pitchFamily="18" charset="0"/>
                          <a:ea typeface="Calibri"/>
                          <a:cs typeface="Times New Roman" pitchFamily="18" charset="0"/>
                        </a:rPr>
                        <a:t>Geolocation</a:t>
                      </a:r>
                      <a:r>
                        <a:rPr lang="en-US" sz="1200" dirty="0">
                          <a:latin typeface="Times New Roman" pitchFamily="18" charset="0"/>
                          <a:ea typeface="Calibri"/>
                          <a:cs typeface="Times New Roman" pitchFamily="18" charset="0"/>
                        </a:rPr>
                        <a:t> error is a </a:t>
                      </a:r>
                      <a:r>
                        <a:rPr lang="en-US" sz="1200" dirty="0" smtClean="0">
                          <a:latin typeface="Times New Roman" pitchFamily="18" charset="0"/>
                          <a:ea typeface="Calibri"/>
                          <a:cs typeface="Times New Roman" pitchFamily="18" charset="0"/>
                        </a:rPr>
                        <a:t>~10th </a:t>
                      </a:r>
                      <a:r>
                        <a:rPr lang="en-US" sz="1200" dirty="0">
                          <a:latin typeface="Times New Roman" pitchFamily="18" charset="0"/>
                          <a:ea typeface="Calibri"/>
                          <a:cs typeface="Times New Roman" pitchFamily="18" charset="0"/>
                        </a:rPr>
                        <a:t>of </a:t>
                      </a:r>
                      <a:r>
                        <a:rPr lang="en-US" sz="1200" dirty="0" smtClean="0">
                          <a:latin typeface="Times New Roman" pitchFamily="18" charset="0"/>
                          <a:ea typeface="Calibri"/>
                          <a:cs typeface="Times New Roman" pitchFamily="18" charset="0"/>
                        </a:rPr>
                        <a:t>a pixel </a:t>
                      </a:r>
                      <a:r>
                        <a:rPr lang="en-US" sz="1200" dirty="0">
                          <a:latin typeface="Times New Roman" pitchFamily="18" charset="0"/>
                          <a:ea typeface="Calibri"/>
                          <a:cs typeface="Times New Roman" pitchFamily="18" charset="0"/>
                        </a:rPr>
                        <a:t>(1-s) on the  ellipsoid earth but can </a:t>
                      </a:r>
                      <a:r>
                        <a:rPr lang="en-US" sz="1200" dirty="0">
                          <a:solidFill>
                            <a:srgbClr val="009900"/>
                          </a:solidFill>
                          <a:latin typeface="Times New Roman" pitchFamily="18" charset="0"/>
                          <a:ea typeface="Calibri"/>
                          <a:cs typeface="Times New Roman" pitchFamily="18" charset="0"/>
                        </a:rPr>
                        <a:t>exceed 1km (up to 24 km at the edges of scan) without terrain correction</a:t>
                      </a:r>
                    </a:p>
                  </a:txBody>
                  <a:tcPr marL="62416" marR="624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8E8"/>
                    </a:solidFill>
                  </a:tcPr>
                </a:tc>
              </a:tr>
            </a:tbl>
          </a:graphicData>
        </a:graphic>
      </p:graphicFrame>
    </p:spTree>
    <p:extLst>
      <p:ext uri="{BB962C8B-B14F-4D97-AF65-F5344CB8AC3E}">
        <p14:creationId xmlns:p14="http://schemas.microsoft.com/office/powerpoint/2010/main" val="537421964"/>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450"/>
            <a:ext cx="8229600" cy="909109"/>
          </a:xfrm>
        </p:spPr>
        <p:txBody>
          <a:bodyPr>
            <a:normAutofit/>
          </a:bodyPr>
          <a:lstStyle/>
          <a:p>
            <a:r>
              <a:rPr lang="en-US" sz="3600" b="1" dirty="0" smtClean="0"/>
              <a:t>J1 VIIRS DNB Waiver Mitigation </a:t>
            </a:r>
            <a:endParaRPr lang="en-US" sz="3600" b="1" dirty="0"/>
          </a:p>
        </p:txBody>
      </p:sp>
      <p:sp>
        <p:nvSpPr>
          <p:cNvPr id="3" name="Content Placeholder 2"/>
          <p:cNvSpPr>
            <a:spLocks noGrp="1"/>
          </p:cNvSpPr>
          <p:nvPr>
            <p:ph idx="1"/>
          </p:nvPr>
        </p:nvSpPr>
        <p:spPr>
          <a:xfrm>
            <a:off x="228600" y="1111133"/>
            <a:ext cx="4230656" cy="5555665"/>
          </a:xfrm>
        </p:spPr>
        <p:txBody>
          <a:bodyPr>
            <a:normAutofit fontScale="85000" lnSpcReduction="20000"/>
          </a:bodyPr>
          <a:lstStyle/>
          <a:p>
            <a:r>
              <a:rPr lang="en-US" sz="2000" dirty="0">
                <a:solidFill>
                  <a:schemeClr val="accent2">
                    <a:lumMod val="75000"/>
                  </a:schemeClr>
                </a:solidFill>
              </a:rPr>
              <a:t>The STAR VIIRS SDR team has developed mitigation for J1 VIIRS DNB performance waivers since Jan 2015:</a:t>
            </a:r>
          </a:p>
          <a:p>
            <a:endParaRPr lang="en-US" sz="2000" dirty="0" smtClean="0"/>
          </a:p>
          <a:p>
            <a:r>
              <a:rPr lang="en-US" sz="2000" dirty="0" smtClean="0"/>
              <a:t>Delivered the J1 VIIRS DNB LUT to AIT in early May, 2015. The initial version (v0) of the J1 DNB radiometric calibration LUTs were created based on pre-launch test data;</a:t>
            </a:r>
          </a:p>
          <a:p>
            <a:endParaRPr lang="en-US" sz="2000" dirty="0" smtClean="0"/>
          </a:p>
          <a:p>
            <a:r>
              <a:rPr lang="en-US" sz="2000" dirty="0" smtClean="0"/>
              <a:t>Two </a:t>
            </a:r>
            <a:r>
              <a:rPr lang="en-US" sz="2000" dirty="0"/>
              <a:t>sets of LUTs were generated </a:t>
            </a:r>
            <a:r>
              <a:rPr lang="en-US" sz="2000" dirty="0" smtClean="0"/>
              <a:t>for J1 </a:t>
            </a:r>
            <a:r>
              <a:rPr lang="en-US" sz="2000" dirty="0"/>
              <a:t>DNB, operational option 21 (Op21) and option 21/26 (Op26</a:t>
            </a:r>
            <a:r>
              <a:rPr lang="en-US" sz="2000" dirty="0" smtClean="0"/>
              <a:t>), and tested with SNPP data;</a:t>
            </a:r>
          </a:p>
          <a:p>
            <a:endParaRPr lang="en-US" sz="2000" dirty="0" smtClean="0"/>
          </a:p>
          <a:p>
            <a:r>
              <a:rPr lang="en-US" sz="2000" dirty="0" smtClean="0"/>
              <a:t>Vertical artifacts are observed due to mismatch between S-NPP </a:t>
            </a:r>
            <a:r>
              <a:rPr lang="en-US" sz="2000" dirty="0" err="1" smtClean="0"/>
              <a:t>agg</a:t>
            </a:r>
            <a:r>
              <a:rPr lang="en-US" sz="2000" dirty="0" smtClean="0"/>
              <a:t> mode and OP21 LUT.  To remove the artifacts, VIIRS SDR team request to schedule real OP21 data from S-NPP VIIRS;</a:t>
            </a:r>
          </a:p>
          <a:p>
            <a:endParaRPr lang="en-US" sz="2000" dirty="0" smtClean="0"/>
          </a:p>
          <a:p>
            <a:r>
              <a:rPr lang="en-US" sz="2000" dirty="0" err="1" smtClean="0"/>
              <a:t>Geolocation</a:t>
            </a:r>
            <a:r>
              <a:rPr lang="en-US" sz="2000" dirty="0" smtClean="0"/>
              <a:t> software code is on-track for delivery end of June;</a:t>
            </a:r>
          </a:p>
          <a:p>
            <a:endParaRPr lang="en-US" sz="2000" dirty="0" smtClean="0"/>
          </a:p>
          <a:p>
            <a:endParaRPr lang="en-US" sz="2000" dirty="0" smtClean="0"/>
          </a:p>
          <a:p>
            <a:endParaRPr lang="en-US" sz="2200" dirty="0" smtClean="0"/>
          </a:p>
          <a:p>
            <a:endParaRPr lang="en-US" sz="2200" dirty="0"/>
          </a:p>
        </p:txBody>
      </p:sp>
      <p:pic>
        <p:nvPicPr>
          <p:cNvPr id="10" name="Picture 9"/>
          <p:cNvPicPr/>
          <p:nvPr/>
        </p:nvPicPr>
        <p:blipFill>
          <a:blip r:embed="rId2" cstate="print"/>
          <a:srcRect/>
          <a:stretch>
            <a:fillRect/>
          </a:stretch>
        </p:blipFill>
        <p:spPr bwMode="auto">
          <a:xfrm>
            <a:off x="4627656" y="3753224"/>
            <a:ext cx="4183070" cy="282826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549078" y="1618249"/>
            <a:ext cx="4389787" cy="1718234"/>
          </a:xfrm>
          <a:prstGeom prst="rect">
            <a:avLst/>
          </a:prstGeom>
          <a:noFill/>
          <a:ln w="9525">
            <a:noFill/>
            <a:miter lim="800000"/>
            <a:headEnd/>
            <a:tailEnd/>
          </a:ln>
        </p:spPr>
      </p:pic>
      <p:sp>
        <p:nvSpPr>
          <p:cNvPr id="6" name="TextBox 5"/>
          <p:cNvSpPr txBox="1"/>
          <p:nvPr/>
        </p:nvSpPr>
        <p:spPr>
          <a:xfrm>
            <a:off x="4784129" y="1205368"/>
            <a:ext cx="3962400" cy="307777"/>
          </a:xfrm>
          <a:prstGeom prst="rect">
            <a:avLst/>
          </a:prstGeom>
          <a:noFill/>
        </p:spPr>
        <p:txBody>
          <a:bodyPr wrap="square" rtlCol="0">
            <a:spAutoFit/>
          </a:bodyPr>
          <a:lstStyle/>
          <a:p>
            <a:pPr algn="ctr"/>
            <a:r>
              <a:rPr lang="en-US" sz="1400" b="1" dirty="0" smtClean="0">
                <a:latin typeface="Times New Roman" pitchFamily="18" charset="0"/>
                <a:cs typeface="Times New Roman" pitchFamily="18" charset="0"/>
              </a:rPr>
              <a:t>J1 VIIRS DNB Aggregation Mode Trade Study</a:t>
            </a:r>
            <a:endParaRPr lang="en-US" sz="1400" b="1" dirty="0">
              <a:latin typeface="Times New Roman" pitchFamily="18" charset="0"/>
              <a:cs typeface="Times New Roman" pitchFamily="18" charset="0"/>
            </a:endParaRPr>
          </a:p>
        </p:txBody>
      </p:sp>
      <p:sp>
        <p:nvSpPr>
          <p:cNvPr id="7" name="TextBox 6"/>
          <p:cNvSpPr txBox="1"/>
          <p:nvPr/>
        </p:nvSpPr>
        <p:spPr>
          <a:xfrm>
            <a:off x="0" y="6611779"/>
            <a:ext cx="7393858" cy="246221"/>
          </a:xfrm>
          <a:prstGeom prst="rect">
            <a:avLst/>
          </a:prstGeom>
          <a:noFill/>
        </p:spPr>
        <p:txBody>
          <a:bodyPr wrap="square" rtlCol="0">
            <a:spAutoFit/>
          </a:bodyPr>
          <a:lstStyle/>
          <a:p>
            <a:r>
              <a:rPr lang="en-US" sz="1000" dirty="0" smtClean="0"/>
              <a:t>JSTAR  VIIRS SDR Lead </a:t>
            </a:r>
            <a:r>
              <a:rPr lang="en-US" sz="1000" dirty="0" err="1" smtClean="0"/>
              <a:t>Changyong</a:t>
            </a:r>
            <a:r>
              <a:rPr lang="en-US" sz="1000" dirty="0" smtClean="0"/>
              <a:t> Cao</a:t>
            </a:r>
            <a:endParaRPr lang="en-US" sz="1000" dirty="0"/>
          </a:p>
        </p:txBody>
      </p:sp>
    </p:spTree>
    <p:extLst>
      <p:ext uri="{BB962C8B-B14F-4D97-AF65-F5344CB8AC3E}">
        <p14:creationId xmlns:p14="http://schemas.microsoft.com/office/powerpoint/2010/main" val="2811812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6E36F11-A39A-294D-A59D-6180D50ED29D}" type="slidenum">
              <a:rPr lang="en-US" smtClean="0"/>
              <a:pPr/>
              <a:t>22</a:t>
            </a:fld>
            <a:endParaRPr lang="en-US" dirty="0"/>
          </a:p>
        </p:txBody>
      </p:sp>
      <p:sp>
        <p:nvSpPr>
          <p:cNvPr id="3" name="TextBox 2"/>
          <p:cNvSpPr txBox="1"/>
          <p:nvPr/>
        </p:nvSpPr>
        <p:spPr>
          <a:xfrm>
            <a:off x="334363" y="885620"/>
            <a:ext cx="8447498" cy="646331"/>
          </a:xfrm>
          <a:prstGeom prst="rect">
            <a:avLst/>
          </a:prstGeom>
          <a:noFill/>
        </p:spPr>
        <p:txBody>
          <a:bodyPr wrap="square" rtlCol="0">
            <a:spAutoFit/>
          </a:bodyPr>
          <a:lstStyle/>
          <a:p>
            <a:r>
              <a:rPr lang="en-US" dirty="0" smtClean="0"/>
              <a:t>Various VIIRS Imagery examples, </a:t>
            </a:r>
            <a:r>
              <a:rPr lang="en-US" dirty="0">
                <a:solidFill>
                  <a:prstClr val="black"/>
                </a:solidFill>
              </a:rPr>
              <a:t>depicting details in cloud formations or on the ground which were not seen </a:t>
            </a:r>
            <a:r>
              <a:rPr lang="en-US" dirty="0" smtClean="0">
                <a:solidFill>
                  <a:prstClr val="black"/>
                </a:solidFill>
              </a:rPr>
              <a:t>with other instrumentation.</a:t>
            </a:r>
            <a:endParaRPr lang="en-US" dirty="0"/>
          </a:p>
        </p:txBody>
      </p:sp>
      <p:pic>
        <p:nvPicPr>
          <p:cNvPr id="7" name="Picture 2" descr="C:\JPSS-NPP\villarrica_eruption_DNB_comparis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11" y="4192944"/>
            <a:ext cx="5449031" cy="24768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VIIRS_RGB_M04_M07_M11_20141117_1342241_1346391_cropped.png"/>
          <p:cNvPicPr>
            <a:picLocks noChangeAspect="1"/>
          </p:cNvPicPr>
          <p:nvPr/>
        </p:nvPicPr>
        <p:blipFill>
          <a:blip r:embed="rId3" cstate="print"/>
          <a:stretch>
            <a:fillRect/>
          </a:stretch>
        </p:blipFill>
        <p:spPr>
          <a:xfrm>
            <a:off x="5867188" y="4212759"/>
            <a:ext cx="2903899" cy="2437201"/>
          </a:xfrm>
          <a:prstGeom prst="rect">
            <a:avLst/>
          </a:prstGeom>
        </p:spPr>
      </p:pic>
      <p:sp>
        <p:nvSpPr>
          <p:cNvPr id="6" name="Title 5"/>
          <p:cNvSpPr>
            <a:spLocks noGrp="1"/>
          </p:cNvSpPr>
          <p:nvPr>
            <p:ph type="title"/>
          </p:nvPr>
        </p:nvSpPr>
        <p:spPr>
          <a:xfrm>
            <a:off x="457200" y="338328"/>
            <a:ext cx="8229600" cy="599641"/>
          </a:xfrm>
        </p:spPr>
        <p:txBody>
          <a:bodyPr>
            <a:normAutofit fontScale="90000"/>
          </a:bodyPr>
          <a:lstStyle/>
          <a:p>
            <a:r>
              <a:rPr lang="en-US" b="1" dirty="0" smtClean="0"/>
              <a:t>VIIRS Imagery EDR</a:t>
            </a:r>
            <a:endParaRPr lang="en-US" b="1" dirty="0"/>
          </a:p>
        </p:txBody>
      </p:sp>
      <p:pic>
        <p:nvPicPr>
          <p:cNvPr id="10" name="Picture 9"/>
          <p:cNvPicPr/>
          <p:nvPr/>
        </p:nvPicPr>
        <p:blipFill>
          <a:blip r:embed="rId4"/>
          <a:stretch>
            <a:fillRect/>
          </a:stretch>
        </p:blipFill>
        <p:spPr>
          <a:xfrm>
            <a:off x="1243328" y="1526286"/>
            <a:ext cx="3250669" cy="2687363"/>
          </a:xfrm>
          <a:prstGeom prst="rect">
            <a:avLst/>
          </a:prstGeom>
        </p:spPr>
      </p:pic>
      <p:pic>
        <p:nvPicPr>
          <p:cNvPr id="11" name="Picture 10" descr="https://img.washingtonpost.com/wp-apps/imrs.php?src=https://img.washingtonpost.com/blogs/capital-weather-gang/files/2015/06/CGbN2D0UkAAZEsj.png&amp;w=148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419" y="1496401"/>
            <a:ext cx="3209228" cy="2746893"/>
          </a:xfrm>
          <a:prstGeom prst="rect">
            <a:avLst/>
          </a:prstGeom>
          <a:noFill/>
          <a:ln>
            <a:noFill/>
          </a:ln>
        </p:spPr>
      </p:pic>
      <p:sp>
        <p:nvSpPr>
          <p:cNvPr id="13" name="TextBox 12"/>
          <p:cNvSpPr txBox="1"/>
          <p:nvPr/>
        </p:nvSpPr>
        <p:spPr>
          <a:xfrm>
            <a:off x="0" y="6611779"/>
            <a:ext cx="7393858" cy="246221"/>
          </a:xfrm>
          <a:prstGeom prst="rect">
            <a:avLst/>
          </a:prstGeom>
          <a:noFill/>
        </p:spPr>
        <p:txBody>
          <a:bodyPr wrap="square" rtlCol="0">
            <a:spAutoFit/>
          </a:bodyPr>
          <a:lstStyle/>
          <a:p>
            <a:r>
              <a:rPr lang="en-US" sz="1000" dirty="0" smtClean="0"/>
              <a:t>JSTAR  VIIRS Imagery EDR Lead: Don </a:t>
            </a:r>
            <a:r>
              <a:rPr lang="en-US" sz="1000" dirty="0" err="1" smtClean="0"/>
              <a:t>Hillger</a:t>
            </a:r>
            <a:endParaRPr lang="en-US" sz="1000" dirty="0"/>
          </a:p>
        </p:txBody>
      </p:sp>
    </p:spTree>
    <p:extLst>
      <p:ext uri="{BB962C8B-B14F-4D97-AF65-F5344CB8AC3E}">
        <p14:creationId xmlns:p14="http://schemas.microsoft.com/office/powerpoint/2010/main" val="34825915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787828"/>
          </a:xfrm>
        </p:spPr>
        <p:txBody>
          <a:bodyPr>
            <a:noAutofit/>
          </a:bodyPr>
          <a:lstStyle/>
          <a:p>
            <a:pPr eaLnBrk="0" fontAlgn="base" hangingPunct="0">
              <a:lnSpc>
                <a:spcPct val="100000"/>
              </a:lnSpc>
              <a:spcBef>
                <a:spcPct val="20000"/>
              </a:spcBef>
              <a:spcAft>
                <a:spcPct val="0"/>
              </a:spcAft>
            </a:pPr>
            <a:r>
              <a:rPr lang="en-US" sz="3600" b="1" dirty="0" smtClean="0">
                <a:solidFill>
                  <a:schemeClr val="bg1"/>
                </a:solidFill>
                <a:effectLst>
                  <a:outerShdw blurRad="38100" dist="38100" dir="2700000" algn="tl">
                    <a:srgbClr val="000000">
                      <a:alpha val="43137"/>
                    </a:srgbClr>
                  </a:outerShdw>
                </a:effectLst>
                <a:ea typeface="ＭＳ Ｐゴシック" charset="0"/>
                <a:cs typeface="ＭＳ Ｐゴシック" charset="0"/>
              </a:rPr>
              <a:t>VIIRS Ocean EDRs</a:t>
            </a:r>
          </a:p>
        </p:txBody>
      </p:sp>
      <p:sp>
        <p:nvSpPr>
          <p:cNvPr id="3" name="Content Placeholder 2"/>
          <p:cNvSpPr>
            <a:spLocks noGrp="1"/>
          </p:cNvSpPr>
          <p:nvPr>
            <p:ph idx="1"/>
          </p:nvPr>
        </p:nvSpPr>
        <p:spPr>
          <a:xfrm>
            <a:off x="130251" y="1164316"/>
            <a:ext cx="4844155" cy="3016637"/>
          </a:xfrm>
        </p:spPr>
        <p:txBody>
          <a:bodyPr>
            <a:normAutofit fontScale="92500" lnSpcReduction="10000"/>
          </a:bodyPr>
          <a:lstStyle/>
          <a:p>
            <a:pPr marL="342900" lvl="1" indent="-342900" eaLnBrk="0" fontAlgn="base" hangingPunct="0">
              <a:lnSpc>
                <a:spcPct val="110000"/>
              </a:lnSpc>
              <a:spcBef>
                <a:spcPts val="600"/>
              </a:spcBef>
              <a:spcAft>
                <a:spcPct val="0"/>
              </a:spcAft>
              <a:buSzPct val="125000"/>
              <a:buFont typeface="Lucida Grande"/>
              <a:buChar char="•"/>
              <a:defRPr/>
            </a:pPr>
            <a:r>
              <a:rPr lang="en-US" sz="2300" b="1" dirty="0" smtClean="0">
                <a:latin typeface="Arial"/>
                <a:ea typeface="ＭＳ Ｐゴシック" charset="0"/>
                <a:cs typeface="Arial"/>
              </a:rPr>
              <a:t>SST Products</a:t>
            </a:r>
          </a:p>
          <a:p>
            <a:pPr lvl="1" eaLnBrk="0" fontAlgn="base" hangingPunct="0">
              <a:spcAft>
                <a:spcPct val="0"/>
              </a:spcAft>
              <a:buFont typeface="Lucida Grande"/>
              <a:buChar char="•"/>
            </a:pPr>
            <a:r>
              <a:rPr lang="en-US" sz="2000" dirty="0">
                <a:latin typeface="Calibri" pitchFamily="34" charset="0"/>
                <a:ea typeface="ＭＳ Ｐゴシック" charset="0"/>
                <a:cs typeface="ＭＳ Ｐゴシック" charset="0"/>
              </a:rPr>
              <a:t>Produced </a:t>
            </a:r>
            <a:r>
              <a:rPr lang="en-US" sz="2000" dirty="0" smtClean="0">
                <a:latin typeface="Calibri" pitchFamily="34" charset="0"/>
                <a:ea typeface="ＭＳ Ｐゴシック" charset="0"/>
                <a:cs typeface="ＭＳ Ｐゴシック" charset="0"/>
              </a:rPr>
              <a:t>at NDE  </a:t>
            </a:r>
            <a:r>
              <a:rPr lang="en-US" sz="2000" dirty="0">
                <a:latin typeface="Calibri" pitchFamily="34" charset="0"/>
                <a:ea typeface="ＭＳ Ｐゴシック" charset="0"/>
                <a:cs typeface="ＭＳ Ｐゴシック" charset="0"/>
              </a:rPr>
              <a:t>by the NOAA heritage Advanced Clear-Sky Processor for Oceans (ACSPO) </a:t>
            </a:r>
            <a:r>
              <a:rPr lang="en-US" sz="2000" dirty="0" smtClean="0">
                <a:latin typeface="Calibri" pitchFamily="34" charset="0"/>
                <a:ea typeface="ＭＳ Ｐゴシック" charset="0"/>
                <a:cs typeface="ＭＳ Ｐゴシック" charset="0"/>
              </a:rPr>
              <a:t>system </a:t>
            </a:r>
            <a:endParaRPr lang="en-US" dirty="0" smtClean="0">
              <a:latin typeface="Calibri" pitchFamily="34" charset="0"/>
              <a:ea typeface="ＭＳ Ｐゴシック" charset="0"/>
              <a:cs typeface="ＭＳ Ｐゴシック" charset="0"/>
            </a:endParaRPr>
          </a:p>
          <a:p>
            <a:pPr marL="342900" lvl="1" indent="-342900" eaLnBrk="0" fontAlgn="base" hangingPunct="0">
              <a:lnSpc>
                <a:spcPct val="110000"/>
              </a:lnSpc>
              <a:spcBef>
                <a:spcPts val="600"/>
              </a:spcBef>
              <a:spcAft>
                <a:spcPct val="0"/>
              </a:spcAft>
              <a:buSzPct val="125000"/>
              <a:buFont typeface="Lucida Grande"/>
              <a:buChar char="•"/>
              <a:defRPr/>
            </a:pPr>
            <a:r>
              <a:rPr lang="en-US" sz="1900" b="1" dirty="0" smtClean="0">
                <a:latin typeface="Calibri" pitchFamily="34" charset="0"/>
                <a:ea typeface="ＭＳ Ｐゴシック" charset="0"/>
                <a:cs typeface="ＭＳ Ｐゴシック" charset="0"/>
              </a:rPr>
              <a:t>Products are monitored online in near-real time</a:t>
            </a:r>
          </a:p>
          <a:p>
            <a:pPr lvl="1" eaLnBrk="0" fontAlgn="base" hangingPunct="0">
              <a:lnSpc>
                <a:spcPct val="100000"/>
              </a:lnSpc>
              <a:spcAft>
                <a:spcPct val="0"/>
              </a:spcAft>
              <a:buSzPct val="125000"/>
              <a:buFont typeface="Wingdings" pitchFamily="2" charset="2"/>
              <a:buChar char="§"/>
              <a:defRPr/>
            </a:pPr>
            <a:r>
              <a:rPr lang="en-US" dirty="0" err="1" smtClean="0">
                <a:latin typeface="Calibri" pitchFamily="34" charset="0"/>
                <a:ea typeface="ＭＳ Ｐゴシック" charset="0"/>
                <a:cs typeface="ＭＳ Ｐゴシック" charset="0"/>
              </a:rPr>
              <a:t>iQUAM</a:t>
            </a:r>
            <a:r>
              <a:rPr lang="en-US" dirty="0" smtClean="0">
                <a:latin typeface="Calibri" pitchFamily="34" charset="0"/>
                <a:ea typeface="ＭＳ Ｐゴシック" charset="0"/>
                <a:cs typeface="ＭＳ Ｐゴシック" charset="0"/>
              </a:rPr>
              <a:t>: in situ SST quality monitor</a:t>
            </a:r>
          </a:p>
          <a:p>
            <a:pPr lvl="1" indent="4763" eaLnBrk="0" fontAlgn="base" hangingPunct="0">
              <a:lnSpc>
                <a:spcPct val="100000"/>
              </a:lnSpc>
              <a:spcBef>
                <a:spcPts val="300"/>
              </a:spcBef>
              <a:spcAft>
                <a:spcPts val="300"/>
              </a:spcAft>
              <a:buSzPct val="125000"/>
              <a:buNone/>
              <a:defRPr/>
            </a:pPr>
            <a:r>
              <a:rPr lang="en-US" sz="1500" b="1" dirty="0" smtClean="0">
                <a:solidFill>
                  <a:srgbClr val="0000FF"/>
                </a:solidFill>
              </a:rPr>
              <a:t>http://www.star.nesdis.noaa.gov/sod/sst/iquam  </a:t>
            </a:r>
            <a:endParaRPr lang="en-US" sz="1500" dirty="0" smtClean="0">
              <a:latin typeface="Calibri" pitchFamily="34" charset="0"/>
              <a:ea typeface="ＭＳ Ｐゴシック" charset="0"/>
              <a:cs typeface="ＭＳ Ｐゴシック" charset="0"/>
            </a:endParaRPr>
          </a:p>
          <a:p>
            <a:pPr lvl="1" eaLnBrk="0" fontAlgn="base" hangingPunct="0">
              <a:lnSpc>
                <a:spcPct val="100000"/>
              </a:lnSpc>
              <a:spcAft>
                <a:spcPct val="0"/>
              </a:spcAft>
              <a:buSzPct val="125000"/>
              <a:buFont typeface="Wingdings" pitchFamily="2" charset="2"/>
              <a:buChar char="§"/>
              <a:defRPr/>
            </a:pPr>
            <a:r>
              <a:rPr lang="en-US" dirty="0" smtClean="0">
                <a:latin typeface="Calibri" pitchFamily="34" charset="0"/>
                <a:ea typeface="ＭＳ Ｐゴシック" charset="0"/>
                <a:cs typeface="ＭＳ Ｐゴシック" charset="0"/>
              </a:rPr>
              <a:t>SQUAM: SST Quality </a:t>
            </a:r>
            <a:r>
              <a:rPr lang="en-US" dirty="0" err="1" smtClean="0">
                <a:latin typeface="Calibri" pitchFamily="34" charset="0"/>
                <a:ea typeface="ＭＳ Ｐゴシック" charset="0"/>
                <a:cs typeface="ＭＳ Ｐゴシック" charset="0"/>
              </a:rPr>
              <a:t>Monitor</a:t>
            </a:r>
            <a:r>
              <a:rPr lang="en-US" sz="1500" b="1" dirty="0" err="1" smtClean="0">
                <a:solidFill>
                  <a:srgbClr val="0000FF"/>
                </a:solidFill>
                <a:hlinkClick r:id="rId3"/>
              </a:rPr>
              <a:t>http</a:t>
            </a:r>
            <a:r>
              <a:rPr lang="en-US" sz="1500" b="1" dirty="0" smtClean="0">
                <a:solidFill>
                  <a:srgbClr val="0000FF"/>
                </a:solidFill>
                <a:hlinkClick r:id="rId3"/>
              </a:rPr>
              <a:t>://www.star.nesdis.noaa.gov/sod/sst/squam</a:t>
            </a:r>
            <a:endParaRPr lang="en-US" sz="1500" b="1" dirty="0" smtClean="0">
              <a:solidFill>
                <a:srgbClr val="0000FF"/>
              </a:solidFill>
            </a:endParaRP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23</a:t>
            </a:fld>
            <a:endParaRPr lang="en-US" dirty="0">
              <a:solidFill>
                <a:prstClr val="black"/>
              </a:solidFill>
            </a:endParaRPr>
          </a:p>
        </p:txBody>
      </p:sp>
      <p:sp>
        <p:nvSpPr>
          <p:cNvPr id="6" name="TextBox 5"/>
          <p:cNvSpPr txBox="1"/>
          <p:nvPr/>
        </p:nvSpPr>
        <p:spPr>
          <a:xfrm>
            <a:off x="5099047" y="1178779"/>
            <a:ext cx="3844636" cy="2276777"/>
          </a:xfrm>
          <a:prstGeom prst="rect">
            <a:avLst/>
          </a:prstGeom>
          <a:noFill/>
        </p:spPr>
        <p:txBody>
          <a:bodyPr wrap="square" rtlCol="0">
            <a:spAutoFit/>
          </a:bodyPr>
          <a:lstStyle/>
          <a:p>
            <a:pPr>
              <a:lnSpc>
                <a:spcPct val="95000"/>
              </a:lnSpc>
              <a:spcBef>
                <a:spcPts val="600"/>
              </a:spcBef>
            </a:pPr>
            <a:r>
              <a:rPr lang="en-US" b="1" dirty="0" smtClean="0">
                <a:solidFill>
                  <a:schemeClr val="bg2">
                    <a:lumMod val="25000"/>
                  </a:schemeClr>
                </a:solidFill>
                <a:latin typeface="Arial"/>
                <a:cs typeface="Arial"/>
              </a:rPr>
              <a:t>Ocean Color Products</a:t>
            </a:r>
            <a:r>
              <a:rPr lang="en-US" dirty="0" smtClean="0">
                <a:solidFill>
                  <a:schemeClr val="bg2">
                    <a:lumMod val="25000"/>
                  </a:schemeClr>
                </a:solidFill>
                <a:latin typeface="Arial"/>
                <a:cs typeface="Arial"/>
              </a:rPr>
              <a:t>: </a:t>
            </a:r>
            <a:endParaRPr lang="en-US" dirty="0">
              <a:solidFill>
                <a:schemeClr val="bg2">
                  <a:lumMod val="25000"/>
                </a:schemeClr>
              </a:solidFill>
              <a:latin typeface="Arial"/>
              <a:cs typeface="Arial"/>
            </a:endParaRPr>
          </a:p>
          <a:p>
            <a:pPr marL="742950" lvl="1" indent="-285750">
              <a:lnSpc>
                <a:spcPct val="95000"/>
              </a:lnSpc>
              <a:spcBef>
                <a:spcPts val="600"/>
              </a:spcBef>
              <a:buFont typeface="Arial"/>
              <a:buChar char="•"/>
            </a:pPr>
            <a:r>
              <a:rPr lang="en-US" dirty="0">
                <a:latin typeface="Times New Roman"/>
                <a:cs typeface="Times New Roman"/>
              </a:rPr>
              <a:t>Normalized water-leaving radiance (</a:t>
            </a:r>
            <a:r>
              <a:rPr lang="en-US" i="1" dirty="0" err="1">
                <a:latin typeface="Times New Roman"/>
                <a:cs typeface="Times New Roman"/>
              </a:rPr>
              <a:t>nL</a:t>
            </a:r>
            <a:r>
              <a:rPr lang="en-US" i="1" baseline="-11000" dirty="0" err="1">
                <a:latin typeface="Times New Roman"/>
                <a:cs typeface="Times New Roman"/>
              </a:rPr>
              <a:t>w</a:t>
            </a:r>
            <a:r>
              <a:rPr lang="en-US" dirty="0" err="1">
                <a:latin typeface="Times New Roman"/>
                <a:cs typeface="Times New Roman"/>
              </a:rPr>
              <a:t>’s</a:t>
            </a:r>
            <a:r>
              <a:rPr lang="en-US" dirty="0">
                <a:latin typeface="Times New Roman"/>
                <a:cs typeface="Times New Roman"/>
              </a:rPr>
              <a:t>) at VIIRS visible bands M1-M5</a:t>
            </a:r>
          </a:p>
          <a:p>
            <a:pPr marL="742950" lvl="1" indent="-285750">
              <a:lnSpc>
                <a:spcPct val="95000"/>
              </a:lnSpc>
              <a:spcBef>
                <a:spcPts val="0"/>
              </a:spcBef>
              <a:buFont typeface="Arial"/>
              <a:buChar char="•"/>
            </a:pPr>
            <a:r>
              <a:rPr lang="en-US" dirty="0">
                <a:latin typeface="Times New Roman"/>
                <a:cs typeface="Times New Roman"/>
              </a:rPr>
              <a:t>Chlorophyll-a (</a:t>
            </a:r>
            <a:r>
              <a:rPr lang="en-US" dirty="0" err="1">
                <a:latin typeface="Times New Roman"/>
                <a:cs typeface="Times New Roman"/>
              </a:rPr>
              <a:t>Chl</a:t>
            </a:r>
            <a:r>
              <a:rPr lang="en-US" dirty="0">
                <a:latin typeface="Times New Roman"/>
                <a:cs typeface="Times New Roman"/>
              </a:rPr>
              <a:t>-a</a:t>
            </a:r>
            <a:r>
              <a:rPr lang="en-US" dirty="0" smtClean="0">
                <a:latin typeface="Times New Roman"/>
                <a:cs typeface="Times New Roman"/>
              </a:rPr>
              <a:t>) concentration</a:t>
            </a:r>
            <a:endParaRPr lang="en-US" dirty="0">
              <a:latin typeface="Times New Roman"/>
              <a:cs typeface="Times New Roman"/>
            </a:endParaRPr>
          </a:p>
          <a:p>
            <a:pPr marL="742950" lvl="1" indent="-285750">
              <a:lnSpc>
                <a:spcPct val="95000"/>
              </a:lnSpc>
              <a:spcBef>
                <a:spcPts val="0"/>
              </a:spcBef>
              <a:buFont typeface="Arial"/>
              <a:buChar char="•"/>
            </a:pPr>
            <a:r>
              <a:rPr lang="en-US" i="1" dirty="0" err="1" smtClean="0">
                <a:solidFill>
                  <a:srgbClr val="0000FF"/>
                </a:solidFill>
                <a:latin typeface="Times New Roman"/>
                <a:cs typeface="Times New Roman"/>
              </a:rPr>
              <a:t>K</a:t>
            </a:r>
            <a:r>
              <a:rPr lang="en-US" i="1" baseline="-11000" dirty="0" err="1" smtClean="0">
                <a:solidFill>
                  <a:srgbClr val="0000FF"/>
                </a:solidFill>
                <a:latin typeface="Times New Roman"/>
                <a:cs typeface="Times New Roman"/>
              </a:rPr>
              <a:t>d</a:t>
            </a:r>
            <a:r>
              <a:rPr lang="en-US" dirty="0">
                <a:solidFill>
                  <a:srgbClr val="0000FF"/>
                </a:solidFill>
                <a:latin typeface="Times New Roman"/>
                <a:cs typeface="Times New Roman"/>
              </a:rPr>
              <a:t>(490) </a:t>
            </a:r>
            <a:r>
              <a:rPr lang="en-US" dirty="0">
                <a:solidFill>
                  <a:srgbClr val="FF0000"/>
                </a:solidFill>
                <a:latin typeface="Times New Roman"/>
                <a:cs typeface="Times New Roman"/>
              </a:rPr>
              <a:t>(New)</a:t>
            </a:r>
          </a:p>
          <a:p>
            <a:pPr marL="742950" lvl="1" indent="-285750">
              <a:lnSpc>
                <a:spcPct val="95000"/>
              </a:lnSpc>
              <a:spcBef>
                <a:spcPts val="0"/>
              </a:spcBef>
              <a:buFont typeface="Arial"/>
              <a:buChar char="•"/>
            </a:pPr>
            <a:r>
              <a:rPr lang="en-US" i="1" dirty="0" err="1" smtClean="0">
                <a:solidFill>
                  <a:srgbClr val="0000FF"/>
                </a:solidFill>
                <a:latin typeface="Times New Roman"/>
                <a:cs typeface="Times New Roman"/>
              </a:rPr>
              <a:t>K</a:t>
            </a:r>
            <a:r>
              <a:rPr lang="en-US" i="1" baseline="-11000" dirty="0" err="1" smtClean="0">
                <a:solidFill>
                  <a:srgbClr val="0000FF"/>
                </a:solidFill>
                <a:latin typeface="Times New Roman"/>
                <a:cs typeface="Times New Roman"/>
              </a:rPr>
              <a:t>d</a:t>
            </a:r>
            <a:r>
              <a:rPr lang="en-US" dirty="0">
                <a:solidFill>
                  <a:srgbClr val="0000FF"/>
                </a:solidFill>
                <a:latin typeface="Times New Roman"/>
                <a:cs typeface="Times New Roman"/>
              </a:rPr>
              <a:t>(PAR) </a:t>
            </a:r>
            <a:r>
              <a:rPr lang="en-US" dirty="0">
                <a:solidFill>
                  <a:srgbClr val="FF0000"/>
                </a:solidFill>
                <a:latin typeface="Times New Roman"/>
                <a:cs typeface="Times New Roman"/>
              </a:rPr>
              <a:t>(New</a:t>
            </a:r>
            <a:r>
              <a:rPr lang="en-US" dirty="0" smtClean="0">
                <a:solidFill>
                  <a:srgbClr val="FF0000"/>
                </a:solidFill>
                <a:latin typeface="Times New Roman"/>
                <a:cs typeface="Times New Roman"/>
              </a:rPr>
              <a:t>)</a:t>
            </a:r>
            <a:endParaRPr lang="en-US" dirty="0">
              <a:solidFill>
                <a:srgbClr val="FF0000"/>
              </a:solidFill>
              <a:latin typeface="Times New Roman"/>
              <a:cs typeface="Times New Roman"/>
            </a:endParaRPr>
          </a:p>
        </p:txBody>
      </p:sp>
      <p:sp>
        <p:nvSpPr>
          <p:cNvPr id="7" name="TextBox 6"/>
          <p:cNvSpPr txBox="1"/>
          <p:nvPr/>
        </p:nvSpPr>
        <p:spPr>
          <a:xfrm>
            <a:off x="0" y="6611779"/>
            <a:ext cx="4733450" cy="246221"/>
          </a:xfrm>
          <a:prstGeom prst="rect">
            <a:avLst/>
          </a:prstGeom>
          <a:noFill/>
        </p:spPr>
        <p:txBody>
          <a:bodyPr wrap="square" rtlCol="0">
            <a:spAutoFit/>
          </a:bodyPr>
          <a:lstStyle/>
          <a:p>
            <a:r>
              <a:rPr lang="en-US" sz="1000" dirty="0" smtClean="0"/>
              <a:t>JSTAR SST Lead: Alex </a:t>
            </a:r>
            <a:r>
              <a:rPr lang="en-US" sz="1000" dirty="0" err="1" smtClean="0"/>
              <a:t>Ignatov</a:t>
            </a:r>
            <a:endParaRPr lang="en-US" sz="1000" dirty="0"/>
          </a:p>
        </p:txBody>
      </p:sp>
      <p:graphicFrame>
        <p:nvGraphicFramePr>
          <p:cNvPr id="8" name="Table 7"/>
          <p:cNvGraphicFramePr>
            <a:graphicFrameLocks noGrp="1"/>
          </p:cNvGraphicFramePr>
          <p:nvPr>
            <p:extLst>
              <p:ext uri="{D42A27DB-BD31-4B8C-83A1-F6EECF244321}">
                <p14:modId xmlns:p14="http://schemas.microsoft.com/office/powerpoint/2010/main" val="3934289573"/>
              </p:ext>
            </p:extLst>
          </p:nvPr>
        </p:nvGraphicFramePr>
        <p:xfrm>
          <a:off x="245163" y="4904191"/>
          <a:ext cx="4560443" cy="1665014"/>
        </p:xfrm>
        <a:graphic>
          <a:graphicData uri="http://schemas.openxmlformats.org/drawingml/2006/table">
            <a:tbl>
              <a:tblPr/>
              <a:tblGrid>
                <a:gridCol w="1152672"/>
                <a:gridCol w="1836099"/>
                <a:gridCol w="1571672"/>
              </a:tblGrid>
              <a:tr h="382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charset="0"/>
                        </a:rPr>
                        <a:t>Processor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charset="0"/>
                        </a:rPr>
                        <a:t>Mean / </a:t>
                      </a:r>
                      <a:r>
                        <a:rPr kumimoji="0" lang="en-US" sz="1400" b="1" i="0" u="none" strike="noStrike" cap="none" normalizeH="0" baseline="0" dirty="0" err="1" smtClean="0">
                          <a:ln>
                            <a:noFill/>
                          </a:ln>
                          <a:solidFill>
                            <a:srgbClr val="FFFFFF"/>
                          </a:solidFill>
                          <a:effectLst/>
                          <a:latin typeface="Arial" charset="0"/>
                        </a:rPr>
                        <a:t>Std</a:t>
                      </a:r>
                      <a:r>
                        <a:rPr kumimoji="0" lang="en-US" sz="1400" b="1" i="0" u="none" strike="noStrike" cap="none" normalizeH="0" baseline="0" dirty="0" smtClean="0">
                          <a:ln>
                            <a:noFill/>
                          </a:ln>
                          <a:solidFill>
                            <a:srgbClr val="FFFFFF"/>
                          </a:solidFill>
                          <a:effectLst/>
                          <a:latin typeface="Arial" charset="0"/>
                        </a:rPr>
                        <a:t> (Day)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C8C9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charset="0"/>
                        </a:rPr>
                        <a:t>Mean/</a:t>
                      </a:r>
                      <a:r>
                        <a:rPr kumimoji="0" lang="en-US" sz="1400" b="1" i="0" u="none" strike="noStrike" cap="none" normalizeH="0" baseline="0" dirty="0" err="1" smtClean="0">
                          <a:ln>
                            <a:noFill/>
                          </a:ln>
                          <a:solidFill>
                            <a:srgbClr val="FFFFFF"/>
                          </a:solidFill>
                          <a:effectLst/>
                          <a:latin typeface="Arial" charset="0"/>
                        </a:rPr>
                        <a:t>Std</a:t>
                      </a:r>
                      <a:r>
                        <a:rPr kumimoji="0" lang="en-US" sz="1400" b="1" i="0" u="none" strike="noStrike" cap="none" normalizeH="0" baseline="0" dirty="0" smtClean="0">
                          <a:ln>
                            <a:noFill/>
                          </a:ln>
                          <a:solidFill>
                            <a:srgbClr val="FFFFFF"/>
                          </a:solidFill>
                          <a:effectLst/>
                          <a:latin typeface="Arial" charset="0"/>
                        </a:rPr>
                        <a:t> (Night)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3C8C93"/>
                    </a:solidFill>
                  </a:tcPr>
                </a:tc>
              </a:tr>
              <a:tr h="382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IDPS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-0.13 / 0.78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  -0.08 / 0.43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r>
              <a:tr h="382285">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smtClean="0">
                          <a:solidFill>
                            <a:srgbClr val="00CC00"/>
                          </a:solidFill>
                          <a:latin typeface="Arial"/>
                        </a:rPr>
                        <a:t>ACSPO</a:t>
                      </a:r>
                      <a:endParaRPr lang="en-US" dirty="0" smtClean="0">
                        <a:solidFill>
                          <a:srgbClr val="00CC00"/>
                        </a:solidFill>
                        <a:latin typeface="Arial"/>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CC00"/>
                          </a:solidFill>
                          <a:effectLst/>
                          <a:latin typeface="Arial" charset="0"/>
                        </a:rPr>
                        <a:t> +0.06 / 0.48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CC00"/>
                          </a:solidFill>
                          <a:effectLst/>
                          <a:latin typeface="Arial" charset="0"/>
                        </a:rPr>
                        <a:t> +0.01 / 0.36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r>
              <a:tr h="38228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charset="0"/>
                        </a:rPr>
                        <a:t>NAVO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charset="0"/>
                        </a:rPr>
                        <a:t> +0.02 / 0.43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FF"/>
                          </a:solidFill>
                          <a:effectLst/>
                          <a:latin typeface="Arial" charset="0"/>
                        </a:rPr>
                        <a:t> +0.05 / 0.31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9" name="Rectangle 3"/>
          <p:cNvSpPr>
            <a:spLocks noChangeArrowheads="1"/>
          </p:cNvSpPr>
          <p:nvPr/>
        </p:nvSpPr>
        <p:spPr bwMode="auto">
          <a:xfrm>
            <a:off x="260501" y="4270569"/>
            <a:ext cx="4516242" cy="642479"/>
          </a:xfrm>
          <a:prstGeom prst="rect">
            <a:avLst/>
          </a:prstGeom>
          <a:noFill/>
          <a:ln w="9525">
            <a:noFill/>
            <a:miter lim="800000"/>
            <a:headEnd/>
            <a:tailEnd/>
          </a:ln>
        </p:spPr>
        <p:txBody>
          <a:bodyPr anchor="ctr"/>
          <a:lstStyle/>
          <a:p>
            <a:pPr algn="ctr"/>
            <a:r>
              <a:rPr lang="en-US" sz="1400" b="1" dirty="0" smtClean="0">
                <a:solidFill>
                  <a:srgbClr val="663300"/>
                </a:solidFill>
              </a:rPr>
              <a:t>Annual Validation statistics against drifters </a:t>
            </a:r>
          </a:p>
          <a:p>
            <a:pPr algn="ctr"/>
            <a:r>
              <a:rPr lang="en-US" sz="1400" b="1" dirty="0" smtClean="0">
                <a:solidFill>
                  <a:srgbClr val="663300"/>
                </a:solidFill>
              </a:rPr>
              <a:t>(Jun 2013- May 2014) </a:t>
            </a:r>
          </a:p>
          <a:p>
            <a:pPr algn="ctr"/>
            <a:r>
              <a:rPr lang="en-US" sz="1400" b="1" i="1" dirty="0" smtClean="0">
                <a:solidFill>
                  <a:srgbClr val="663300"/>
                </a:solidFill>
              </a:rPr>
              <a:t>JPSS Spec: Bias 0.2K; Accuracy: 0.6K</a:t>
            </a:r>
            <a:endParaRPr lang="en-US" sz="1400" b="1" i="1" dirty="0">
              <a:solidFill>
                <a:srgbClr val="663300"/>
              </a:solidFill>
            </a:endParaRPr>
          </a:p>
        </p:txBody>
      </p:sp>
      <p:pic>
        <p:nvPicPr>
          <p:cNvPr id="10" name="Picture 9" descr="1711v1_20150608-OceanColor-May20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249" y="3532273"/>
            <a:ext cx="3717849" cy="2239853"/>
          </a:xfrm>
          <a:prstGeom prst="rect">
            <a:avLst/>
          </a:prstGeom>
        </p:spPr>
      </p:pic>
      <p:pic>
        <p:nvPicPr>
          <p:cNvPr id="11" name="Picture 10" descr="300xNx104917v1_colorbar.png.pagespeed.ic.WDzv3u9wf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937" y="5815412"/>
            <a:ext cx="3968594" cy="505059"/>
          </a:xfrm>
          <a:prstGeom prst="rect">
            <a:avLst/>
          </a:prstGeom>
        </p:spPr>
      </p:pic>
      <p:sp>
        <p:nvSpPr>
          <p:cNvPr id="12" name="TextBox 11"/>
          <p:cNvSpPr txBox="1"/>
          <p:nvPr/>
        </p:nvSpPr>
        <p:spPr>
          <a:xfrm>
            <a:off x="4935486" y="6611779"/>
            <a:ext cx="4208513" cy="246221"/>
          </a:xfrm>
          <a:prstGeom prst="rect">
            <a:avLst/>
          </a:prstGeom>
          <a:noFill/>
        </p:spPr>
        <p:txBody>
          <a:bodyPr wrap="square" rtlCol="0">
            <a:spAutoFit/>
          </a:bodyPr>
          <a:lstStyle/>
          <a:p>
            <a:pPr algn="r"/>
            <a:r>
              <a:rPr lang="en-US" sz="1000" dirty="0" smtClean="0"/>
              <a:t>JSTAR SST Lead: </a:t>
            </a:r>
            <a:r>
              <a:rPr lang="en-US" sz="1000" dirty="0" err="1" smtClean="0"/>
              <a:t>Menghua</a:t>
            </a:r>
            <a:r>
              <a:rPr lang="en-US" sz="1000" dirty="0" smtClean="0"/>
              <a:t> Wang</a:t>
            </a:r>
            <a:endParaRPr lang="en-US" sz="1000" dirty="0"/>
          </a:p>
        </p:txBody>
      </p:sp>
      <p:sp>
        <p:nvSpPr>
          <p:cNvPr id="13" name="Rectangle 12"/>
          <p:cNvSpPr/>
          <p:nvPr/>
        </p:nvSpPr>
        <p:spPr>
          <a:xfrm>
            <a:off x="5200611" y="6159257"/>
            <a:ext cx="3928254" cy="461665"/>
          </a:xfrm>
          <a:prstGeom prst="rect">
            <a:avLst/>
          </a:prstGeom>
        </p:spPr>
        <p:txBody>
          <a:bodyPr wrap="none">
            <a:spAutoFit/>
          </a:bodyPr>
          <a:lstStyle/>
          <a:p>
            <a:r>
              <a:rPr lang="en-US" sz="1200" dirty="0" smtClean="0"/>
              <a:t>NOAA JPSS VIIRS Monthly Averaged </a:t>
            </a:r>
            <a:r>
              <a:rPr lang="en-US" sz="1200" dirty="0" err="1" smtClean="0"/>
              <a:t>Chl</a:t>
            </a:r>
            <a:r>
              <a:rPr lang="en-US" sz="1200" dirty="0" smtClean="0"/>
              <a:t>-a May 2015</a:t>
            </a:r>
          </a:p>
          <a:p>
            <a:r>
              <a:rPr lang="en-US" sz="1200" dirty="0" smtClean="0"/>
              <a:t>http</a:t>
            </a:r>
            <a:r>
              <a:rPr lang="en-US" sz="1200" dirty="0"/>
              <a:t>://</a:t>
            </a:r>
            <a:r>
              <a:rPr lang="en-US" sz="1200" dirty="0" err="1"/>
              <a:t>www.nnvl.noaa.gov</a:t>
            </a:r>
            <a:r>
              <a:rPr lang="en-US" sz="1200" dirty="0"/>
              <a:t>/</a:t>
            </a:r>
            <a:r>
              <a:rPr lang="en-US" sz="1200" dirty="0" err="1"/>
              <a:t>Default.php</a:t>
            </a:r>
            <a:endParaRPr lang="en-US" sz="1200" dirty="0"/>
          </a:p>
        </p:txBody>
      </p:sp>
    </p:spTree>
    <p:extLst>
      <p:ext uri="{BB962C8B-B14F-4D97-AF65-F5344CB8AC3E}">
        <p14:creationId xmlns:p14="http://schemas.microsoft.com/office/powerpoint/2010/main" val="4266153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691575"/>
          </a:xfrm>
        </p:spPr>
        <p:txBody>
          <a:bodyPr>
            <a:noAutofit/>
          </a:bodyPr>
          <a:lstStyle/>
          <a:p>
            <a:pPr eaLnBrk="0" fontAlgn="base" hangingPunct="0">
              <a:lnSpc>
                <a:spcPct val="100000"/>
              </a:lnSpc>
              <a:spcBef>
                <a:spcPct val="20000"/>
              </a:spcBef>
              <a:spcAft>
                <a:spcPct val="0"/>
              </a:spcAft>
            </a:pPr>
            <a:r>
              <a:rPr lang="en-US" sz="3600" b="1" dirty="0" smtClean="0">
                <a:solidFill>
                  <a:schemeClr val="bg1"/>
                </a:solidFill>
                <a:effectLst>
                  <a:outerShdw blurRad="38100" dist="38100" dir="2700000" algn="tl">
                    <a:srgbClr val="000000">
                      <a:alpha val="43137"/>
                    </a:srgbClr>
                  </a:outerShdw>
                </a:effectLst>
                <a:ea typeface="ＭＳ Ｐゴシック" charset="0"/>
                <a:cs typeface="ＭＳ Ｐゴシック" charset="0"/>
              </a:rPr>
              <a:t>VIIRS Vegetation Index</a:t>
            </a:r>
          </a:p>
        </p:txBody>
      </p:sp>
      <p:sp>
        <p:nvSpPr>
          <p:cNvPr id="3" name="Content Placeholder 2"/>
          <p:cNvSpPr>
            <a:spLocks noGrp="1"/>
          </p:cNvSpPr>
          <p:nvPr>
            <p:ph idx="1"/>
          </p:nvPr>
        </p:nvSpPr>
        <p:spPr>
          <a:xfrm>
            <a:off x="259112" y="1123328"/>
            <a:ext cx="4593443" cy="2295497"/>
          </a:xfrm>
        </p:spPr>
        <p:txBody>
          <a:bodyPr>
            <a:normAutofit fontScale="92500" lnSpcReduction="10000"/>
          </a:bodyPr>
          <a:lstStyle/>
          <a:p>
            <a:pPr marL="0" lvl="1" indent="0" eaLnBrk="0" fontAlgn="base" hangingPunct="0">
              <a:lnSpc>
                <a:spcPct val="110000"/>
              </a:lnSpc>
              <a:spcBef>
                <a:spcPts val="600"/>
              </a:spcBef>
              <a:spcAft>
                <a:spcPct val="0"/>
              </a:spcAft>
              <a:buSzPct val="125000"/>
              <a:buNone/>
              <a:defRPr/>
            </a:pPr>
            <a:r>
              <a:rPr lang="en-US" sz="1400" b="1" dirty="0" smtClean="0">
                <a:latin typeface="Calibri" pitchFamily="34" charset="0"/>
                <a:ea typeface="ＭＳ Ｐゴシック" charset="0"/>
                <a:cs typeface="ＭＳ Ｐゴシック" charset="0"/>
              </a:rPr>
              <a:t>Products</a:t>
            </a:r>
          </a:p>
          <a:p>
            <a:pPr lvl="1" eaLnBrk="0" fontAlgn="base" hangingPunct="0">
              <a:spcAft>
                <a:spcPct val="0"/>
              </a:spcAft>
              <a:defRPr/>
            </a:pPr>
            <a:r>
              <a:rPr lang="en-US" sz="1400" dirty="0" smtClean="0">
                <a:latin typeface="Calibri" pitchFamily="34" charset="0"/>
                <a:ea typeface="ＭＳ Ｐゴシック" charset="0"/>
                <a:cs typeface="ＭＳ Ｐゴシック" charset="0"/>
              </a:rPr>
              <a:t>Normalized Difference Vegetation Index (NDVI) from top-of-atmosphere (TOA) </a:t>
            </a:r>
            <a:r>
              <a:rPr lang="en-US" sz="1400" dirty="0" err="1" smtClean="0">
                <a:latin typeface="Calibri" pitchFamily="34" charset="0"/>
                <a:ea typeface="ＭＳ Ｐゴシック" charset="0"/>
                <a:cs typeface="ＭＳ Ｐゴシック" charset="0"/>
              </a:rPr>
              <a:t>reflectances</a:t>
            </a:r>
            <a:endParaRPr lang="en-US" sz="1400" dirty="0" smtClean="0">
              <a:latin typeface="Calibri" pitchFamily="34" charset="0"/>
              <a:ea typeface="ＭＳ Ｐゴシック" charset="0"/>
              <a:cs typeface="ＭＳ Ｐゴシック" charset="0"/>
            </a:endParaRPr>
          </a:p>
          <a:p>
            <a:pPr lvl="1" eaLnBrk="0" fontAlgn="base" hangingPunct="0">
              <a:spcAft>
                <a:spcPct val="0"/>
              </a:spcAft>
              <a:defRPr/>
            </a:pPr>
            <a:r>
              <a:rPr lang="en-US" sz="1400" dirty="0" smtClean="0">
                <a:latin typeface="Calibri" pitchFamily="34" charset="0"/>
                <a:ea typeface="ＭＳ Ｐゴシック" charset="0"/>
                <a:cs typeface="ＭＳ Ｐゴシック" charset="0"/>
              </a:rPr>
              <a:t>Enhanced Vegetation Index (EVI) from top of canopy (TOC) </a:t>
            </a:r>
            <a:r>
              <a:rPr lang="en-US" sz="1400" dirty="0" err="1" smtClean="0">
                <a:latin typeface="Calibri" pitchFamily="34" charset="0"/>
                <a:ea typeface="ＭＳ Ｐゴシック" charset="0"/>
                <a:cs typeface="ＭＳ Ｐゴシック" charset="0"/>
              </a:rPr>
              <a:t>reflectances</a:t>
            </a:r>
            <a:endParaRPr lang="en-US" sz="1400" dirty="0" smtClean="0">
              <a:latin typeface="Calibri" pitchFamily="34" charset="0"/>
              <a:ea typeface="ＭＳ Ｐゴシック" charset="0"/>
              <a:cs typeface="ＭＳ Ｐゴシック" charset="0"/>
            </a:endParaRPr>
          </a:p>
          <a:p>
            <a:pPr lvl="1" eaLnBrk="0" fontAlgn="base" hangingPunct="0">
              <a:spcAft>
                <a:spcPct val="0"/>
              </a:spcAft>
              <a:defRPr/>
            </a:pPr>
            <a:r>
              <a:rPr lang="en-US" sz="1400" dirty="0" smtClean="0">
                <a:solidFill>
                  <a:srgbClr val="FF0000"/>
                </a:solidFill>
                <a:latin typeface="Calibri" pitchFamily="34" charset="0"/>
                <a:ea typeface="ＭＳ Ｐゴシック" charset="0"/>
                <a:cs typeface="ＭＳ Ｐゴシック" charset="0"/>
              </a:rPr>
              <a:t>Normalized Difference Vegetation Index (NDVI) from top of canopy (TOC) </a:t>
            </a:r>
            <a:r>
              <a:rPr lang="en-US" sz="1400" dirty="0" err="1" smtClean="0">
                <a:solidFill>
                  <a:srgbClr val="FF0000"/>
                </a:solidFill>
                <a:latin typeface="Calibri" pitchFamily="34" charset="0"/>
                <a:ea typeface="ＭＳ Ｐゴシック" charset="0"/>
                <a:cs typeface="ＭＳ Ｐゴシック" charset="0"/>
              </a:rPr>
              <a:t>reflectances</a:t>
            </a:r>
            <a:r>
              <a:rPr lang="en-US" sz="1400" dirty="0" smtClean="0">
                <a:solidFill>
                  <a:srgbClr val="FF0000"/>
                </a:solidFill>
                <a:latin typeface="Calibri" pitchFamily="34" charset="0"/>
                <a:ea typeface="ＭＳ Ｐゴシック" charset="0"/>
                <a:cs typeface="ＭＳ Ｐゴシック" charset="0"/>
              </a:rPr>
              <a:t> (New Product for JPSS-1)</a:t>
            </a:r>
          </a:p>
          <a:p>
            <a:pPr lvl="1" eaLnBrk="0" fontAlgn="base" hangingPunct="0">
              <a:spcAft>
                <a:spcPct val="0"/>
              </a:spcAft>
              <a:defRPr/>
            </a:pPr>
            <a:r>
              <a:rPr lang="en-US" sz="1400" dirty="0" smtClean="0">
                <a:latin typeface="Calibri" pitchFamily="34" charset="0"/>
                <a:ea typeface="ＭＳ Ｐゴシック" charset="0"/>
                <a:cs typeface="ＭＳ Ｐゴシック" charset="0"/>
              </a:rPr>
              <a:t>File format: HDF5 </a:t>
            </a:r>
          </a:p>
          <a:p>
            <a:pPr marL="0" lvl="1" indent="0" eaLnBrk="0" fontAlgn="base" hangingPunct="0">
              <a:lnSpc>
                <a:spcPct val="110000"/>
              </a:lnSpc>
              <a:spcBef>
                <a:spcPts val="600"/>
              </a:spcBef>
              <a:spcAft>
                <a:spcPct val="0"/>
              </a:spcAft>
              <a:buSzPct val="125000"/>
              <a:buNone/>
              <a:defRPr/>
            </a:pPr>
            <a:r>
              <a:rPr lang="en-US" sz="1400" b="1" dirty="0" smtClean="0">
                <a:latin typeface="Calibri" pitchFamily="34" charset="0"/>
                <a:ea typeface="ＭＳ Ｐゴシック" charset="0"/>
                <a:cs typeface="ＭＳ Ｐゴシック" charset="0"/>
              </a:rPr>
              <a:t>Cal/Val Maturity Status:</a:t>
            </a:r>
          </a:p>
          <a:p>
            <a:pPr marL="301943" lvl="1" indent="0" eaLnBrk="0" fontAlgn="base" hangingPunct="0">
              <a:lnSpc>
                <a:spcPct val="110000"/>
              </a:lnSpc>
              <a:spcBef>
                <a:spcPct val="20000"/>
              </a:spcBef>
              <a:spcAft>
                <a:spcPct val="0"/>
              </a:spcAft>
              <a:buNone/>
            </a:pPr>
            <a:r>
              <a:rPr lang="en-US" sz="1400" b="1" dirty="0" smtClean="0">
                <a:latin typeface="Calibri" pitchFamily="34" charset="0"/>
                <a:ea typeface="ＭＳ Ｐゴシック" charset="0"/>
                <a:cs typeface="ＭＳ Ｐゴシック" charset="0"/>
              </a:rPr>
              <a:t>Validated  </a:t>
            </a:r>
            <a:r>
              <a:rPr lang="en-US" sz="1400" dirty="0" smtClean="0">
                <a:latin typeface="Calibri" pitchFamily="34" charset="0"/>
                <a:ea typeface="ＭＳ Ｐゴシック" charset="0"/>
                <a:cs typeface="ＭＳ Ｐゴシック" charset="0"/>
              </a:rPr>
              <a:t>04/01/2015 AERB Approved</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24</a:t>
            </a:fld>
            <a:endParaRPr lang="en-US" dirty="0">
              <a:solidFill>
                <a:prstClr val="black"/>
              </a:solidFill>
            </a:endParaRPr>
          </a:p>
        </p:txBody>
      </p:sp>
      <p:sp>
        <p:nvSpPr>
          <p:cNvPr id="6" name="TextBox 5"/>
          <p:cNvSpPr txBox="1"/>
          <p:nvPr/>
        </p:nvSpPr>
        <p:spPr>
          <a:xfrm>
            <a:off x="4998027" y="4208558"/>
            <a:ext cx="3907859" cy="2341154"/>
          </a:xfrm>
          <a:prstGeom prst="rect">
            <a:avLst/>
          </a:prstGeom>
          <a:noFill/>
        </p:spPr>
        <p:txBody>
          <a:bodyPr wrap="square" rtlCol="0">
            <a:spAutoFit/>
          </a:bodyPr>
          <a:lstStyle/>
          <a:p>
            <a:pPr marL="233363" lvl="1" indent="-233363" eaLnBrk="0" fontAlgn="base" hangingPunct="0">
              <a:lnSpc>
                <a:spcPct val="90000"/>
              </a:lnSpc>
              <a:spcBef>
                <a:spcPct val="20000"/>
              </a:spcBef>
              <a:spcAft>
                <a:spcPct val="0"/>
              </a:spcAft>
              <a:buClr>
                <a:srgbClr val="0000FF"/>
              </a:buClr>
              <a:buSzPct val="125000"/>
              <a:buFont typeface="Lucida Grande"/>
              <a:buChar char="•"/>
            </a:pPr>
            <a:r>
              <a:rPr lang="en-US" sz="1600" b="1" dirty="0" smtClean="0">
                <a:latin typeface="Calibri" pitchFamily="34" charset="0"/>
                <a:ea typeface="ＭＳ Ｐゴシック" charset="0"/>
                <a:cs typeface="ＭＳ Ｐゴシック" charset="0"/>
              </a:rPr>
              <a:t>J1 Updates/Improvements:</a:t>
            </a:r>
          </a:p>
          <a:p>
            <a:pPr lvl="1" indent="-223838" eaLnBrk="0" fontAlgn="base" hangingPunct="0">
              <a:lnSpc>
                <a:spcPct val="80000"/>
              </a:lnSpc>
              <a:spcBef>
                <a:spcPct val="20000"/>
              </a:spcBef>
              <a:spcAft>
                <a:spcPct val="0"/>
              </a:spcAft>
              <a:buClr>
                <a:srgbClr val="0000FF"/>
              </a:buClr>
              <a:buSzPct val="80000"/>
              <a:buFont typeface="Wingdings" pitchFamily="2" charset="2"/>
              <a:buChar char="§"/>
            </a:pPr>
            <a:r>
              <a:rPr lang="en-US" sz="1600" dirty="0" smtClean="0">
                <a:latin typeface="Calibri" pitchFamily="34" charset="0"/>
                <a:ea typeface="ＭＳ Ｐゴシック" charset="0"/>
                <a:cs typeface="ＭＳ Ｐゴシック" charset="0"/>
              </a:rPr>
              <a:t>Addition of a new dataset (TOC NDVI)</a:t>
            </a:r>
          </a:p>
          <a:p>
            <a:pPr lvl="1" indent="-223838" eaLnBrk="0" fontAlgn="base" hangingPunct="0">
              <a:lnSpc>
                <a:spcPct val="80000"/>
              </a:lnSpc>
              <a:spcBef>
                <a:spcPct val="20000"/>
              </a:spcBef>
              <a:spcAft>
                <a:spcPct val="0"/>
              </a:spcAft>
              <a:buClr>
                <a:srgbClr val="0000FF"/>
              </a:buClr>
              <a:buSzPct val="80000"/>
              <a:buFont typeface="Wingdings" pitchFamily="2" charset="2"/>
              <a:buChar char="§"/>
            </a:pPr>
            <a:r>
              <a:rPr lang="en-US" sz="1600" dirty="0" smtClean="0">
                <a:latin typeface="Calibri" pitchFamily="34" charset="0"/>
                <a:ea typeface="ＭＳ Ｐゴシック" charset="0"/>
                <a:cs typeface="ＭＳ Ｐゴシック" charset="0"/>
              </a:rPr>
              <a:t>Addition of a new Quality Flag byte (QF4)</a:t>
            </a:r>
          </a:p>
          <a:p>
            <a:pPr lvl="1" indent="-223838" eaLnBrk="0" fontAlgn="base" hangingPunct="0">
              <a:lnSpc>
                <a:spcPct val="80000"/>
              </a:lnSpc>
              <a:spcBef>
                <a:spcPct val="20000"/>
              </a:spcBef>
              <a:spcAft>
                <a:spcPct val="0"/>
              </a:spcAft>
              <a:buClr>
                <a:srgbClr val="0000FF"/>
              </a:buClr>
              <a:buSzPct val="80000"/>
              <a:buFont typeface="Wingdings" pitchFamily="2" charset="2"/>
              <a:buChar char="§"/>
            </a:pPr>
            <a:r>
              <a:rPr lang="en-US" sz="1600" dirty="0" smtClean="0">
                <a:latin typeface="Calibri" pitchFamily="34" charset="0"/>
                <a:ea typeface="ＭＳ Ｐゴシック" charset="0"/>
                <a:cs typeface="ＭＳ Ｐゴシック" charset="0"/>
              </a:rPr>
              <a:t>Improved definition of high quality of the product</a:t>
            </a:r>
          </a:p>
          <a:p>
            <a:pPr lvl="1" indent="-223838" eaLnBrk="0" fontAlgn="base" hangingPunct="0">
              <a:lnSpc>
                <a:spcPct val="80000"/>
              </a:lnSpc>
              <a:spcBef>
                <a:spcPct val="20000"/>
              </a:spcBef>
              <a:spcAft>
                <a:spcPct val="0"/>
              </a:spcAft>
              <a:buClr>
                <a:srgbClr val="0000FF"/>
              </a:buClr>
              <a:buSzPct val="80000"/>
              <a:buFont typeface="Wingdings" pitchFamily="2" charset="2"/>
              <a:buChar char="§"/>
            </a:pPr>
            <a:r>
              <a:rPr lang="en-US" sz="1600" dirty="0" smtClean="0">
                <a:latin typeface="Calibri" pitchFamily="34" charset="0"/>
                <a:ea typeface="ＭＳ Ｐゴシック" charset="0"/>
                <a:cs typeface="ＭＳ Ｐゴシック" charset="0"/>
              </a:rPr>
              <a:t>Implementation of an EVI alternate (EVI2) algorithm </a:t>
            </a:r>
          </a:p>
          <a:p>
            <a:pPr lvl="1" indent="-223838" eaLnBrk="0" fontAlgn="base" hangingPunct="0">
              <a:lnSpc>
                <a:spcPct val="80000"/>
              </a:lnSpc>
              <a:spcBef>
                <a:spcPct val="20000"/>
              </a:spcBef>
              <a:spcAft>
                <a:spcPct val="0"/>
              </a:spcAft>
              <a:buClr>
                <a:srgbClr val="0000FF"/>
              </a:buClr>
              <a:buSzPct val="80000"/>
              <a:buFont typeface="Wingdings" pitchFamily="2" charset="2"/>
              <a:buChar char="§"/>
            </a:pPr>
            <a:r>
              <a:rPr lang="en-US" sz="1600" dirty="0" smtClean="0">
                <a:latin typeface="Calibri" pitchFamily="34" charset="0"/>
                <a:ea typeface="ＭＳ Ｐゴシック" charset="0"/>
                <a:cs typeface="ＭＳ Ｐゴシック" charset="0"/>
              </a:rPr>
              <a:t>Generation of Level 3 products (spatial and temporal composites)</a:t>
            </a:r>
            <a:endParaRPr lang="en-US" sz="1600" dirty="0"/>
          </a:p>
        </p:txBody>
      </p:sp>
      <p:pic>
        <p:nvPicPr>
          <p:cNvPr id="7" name="Picture 2" descr="http://www.star.nesdis.noaa.gov/smcd/viirs_vi/PNG/Analysis/VIVIO/Low-resolution/daily/maps/TOA_NDVI/2015/2015-02/VIVIO_TOA_NDVI_2015-02-11.png"/>
          <p:cNvPicPr>
            <a:picLocks noChangeAspect="1" noChangeArrowheads="1"/>
          </p:cNvPicPr>
          <p:nvPr/>
        </p:nvPicPr>
        <p:blipFill>
          <a:blip r:embed="rId3" cstate="print"/>
          <a:srcRect/>
          <a:stretch>
            <a:fillRect/>
          </a:stretch>
        </p:blipFill>
        <p:spPr bwMode="auto">
          <a:xfrm>
            <a:off x="4994098" y="1256097"/>
            <a:ext cx="3933982" cy="2257569"/>
          </a:xfrm>
          <a:prstGeom prst="rect">
            <a:avLst/>
          </a:prstGeom>
          <a:noFill/>
        </p:spPr>
      </p:pic>
      <p:sp>
        <p:nvSpPr>
          <p:cNvPr id="8" name="Title 1"/>
          <p:cNvSpPr txBox="1">
            <a:spLocks/>
          </p:cNvSpPr>
          <p:nvPr/>
        </p:nvSpPr>
        <p:spPr>
          <a:xfrm>
            <a:off x="5247409" y="3643657"/>
            <a:ext cx="3513248" cy="408797"/>
          </a:xfrm>
          <a:prstGeom prst="rect">
            <a:avLst/>
          </a:prstGeom>
        </p:spPr>
        <p:txBody>
          <a:bodyPr vert="horz" lIns="91440" tIns="45720" rIns="91440" bIns="45720" rtlCol="0" anchor="t">
            <a:noAutofit/>
          </a:bodyPr>
          <a:lstStyle/>
          <a:p>
            <a:pPr algn="ctr" eaLnBrk="0" fontAlgn="base" hangingPunct="0">
              <a:spcBef>
                <a:spcPct val="20000"/>
              </a:spcBef>
              <a:spcAft>
                <a:spcPct val="0"/>
              </a:spcAft>
              <a:defRPr/>
            </a:pPr>
            <a:r>
              <a:rPr lang="en-US" sz="1600" b="1" dirty="0" smtClean="0">
                <a:solidFill>
                  <a:srgbClr val="002060"/>
                </a:solidFill>
                <a:ea typeface="ＭＳ Ｐゴシック" charset="0"/>
                <a:cs typeface="ＭＳ Ｐゴシック" charset="0"/>
              </a:rPr>
              <a:t>TOA – NDVI February 11, 2015</a:t>
            </a:r>
          </a:p>
        </p:txBody>
      </p:sp>
      <p:sp>
        <p:nvSpPr>
          <p:cNvPr id="9" name="TextBox 8"/>
          <p:cNvSpPr txBox="1"/>
          <p:nvPr/>
        </p:nvSpPr>
        <p:spPr>
          <a:xfrm>
            <a:off x="0" y="6611779"/>
            <a:ext cx="7393858" cy="246221"/>
          </a:xfrm>
          <a:prstGeom prst="rect">
            <a:avLst/>
          </a:prstGeom>
          <a:noFill/>
        </p:spPr>
        <p:txBody>
          <a:bodyPr wrap="square" rtlCol="0">
            <a:spAutoFit/>
          </a:bodyPr>
          <a:lstStyle/>
          <a:p>
            <a:r>
              <a:rPr lang="en-US" sz="1000" dirty="0" smtClean="0"/>
              <a:t>JSTAR  NDVI Lead: Marco Vargas; JSTAR GVF Cal Val Lead: Marco Vargas</a:t>
            </a:r>
            <a:endParaRPr lang="en-US" sz="1000" dirty="0"/>
          </a:p>
        </p:txBody>
      </p:sp>
      <p:sp>
        <p:nvSpPr>
          <p:cNvPr id="10" name="Rectangle 9"/>
          <p:cNvSpPr/>
          <p:nvPr/>
        </p:nvSpPr>
        <p:spPr>
          <a:xfrm>
            <a:off x="348522" y="6023644"/>
            <a:ext cx="4161406" cy="629916"/>
          </a:xfrm>
          <a:prstGeom prst="rect">
            <a:avLst/>
          </a:prstGeom>
        </p:spPr>
        <p:txBody>
          <a:bodyPr wrap="square">
            <a:spAutoFit/>
          </a:bodyPr>
          <a:lstStyle/>
          <a:p>
            <a:pPr marL="342900" lvl="1" indent="-342900" eaLnBrk="0" hangingPunct="0">
              <a:lnSpc>
                <a:spcPct val="110000"/>
              </a:lnSpc>
              <a:spcBef>
                <a:spcPts val="600"/>
              </a:spcBef>
              <a:buSzPct val="125000"/>
              <a:buFont typeface="Lucida Grande"/>
              <a:buChar char="•"/>
              <a:defRPr/>
            </a:pPr>
            <a:r>
              <a:rPr lang="en-US" sz="1600" b="1" dirty="0" smtClean="0">
                <a:latin typeface="Calibri" pitchFamily="34" charset="0"/>
                <a:ea typeface="ＭＳ Ｐゴシック" charset="0"/>
                <a:cs typeface="ＭＳ Ｐゴシック" charset="0"/>
              </a:rPr>
              <a:t>Green Vegetation Fraction products:  </a:t>
            </a:r>
            <a:r>
              <a:rPr lang="en-US" sz="1600" dirty="0" smtClean="0">
                <a:latin typeface="Calibri" pitchFamily="34" charset="0"/>
                <a:ea typeface="ＭＳ Ｐゴシック" charset="0"/>
                <a:cs typeface="ＭＳ Ｐゴシック" charset="0"/>
              </a:rPr>
              <a:t>Declared </a:t>
            </a:r>
            <a:r>
              <a:rPr lang="en-US" sz="1600" b="1" dirty="0">
                <a:latin typeface="Calibri" pitchFamily="34" charset="0"/>
                <a:ea typeface="ＭＳ Ｐゴシック" charset="0"/>
                <a:cs typeface="ＭＳ Ｐゴシック" charset="0"/>
              </a:rPr>
              <a:t>operational</a:t>
            </a:r>
            <a:r>
              <a:rPr lang="en-US" sz="1600" dirty="0">
                <a:latin typeface="Calibri" pitchFamily="34" charset="0"/>
                <a:ea typeface="ＭＳ Ｐゴシック" charset="0"/>
                <a:cs typeface="ＭＳ Ｐゴシック" charset="0"/>
              </a:rPr>
              <a:t> on 02/12/</a:t>
            </a:r>
            <a:r>
              <a:rPr lang="en-US" sz="1600" dirty="0" smtClean="0">
                <a:latin typeface="Calibri" pitchFamily="34" charset="0"/>
                <a:ea typeface="ＭＳ Ｐゴシック" charset="0"/>
                <a:cs typeface="ＭＳ Ｐゴシック" charset="0"/>
              </a:rPr>
              <a:t>2015</a:t>
            </a:r>
            <a:endParaRPr lang="en-US" sz="1600" dirty="0">
              <a:latin typeface="Calibri" pitchFamily="34" charset="0"/>
              <a:ea typeface="ＭＳ Ｐゴシック" charset="0"/>
              <a:cs typeface="ＭＳ Ｐゴシック" charset="0"/>
            </a:endParaRPr>
          </a:p>
        </p:txBody>
      </p:sp>
      <p:pic>
        <p:nvPicPr>
          <p:cNvPr id="11" name="Picture 10" descr="GLB.may-jun.14days.gif"/>
          <p:cNvPicPr>
            <a:picLocks noChangeAspect="1"/>
          </p:cNvPicPr>
          <p:nvPr/>
        </p:nvPicPr>
        <p:blipFill>
          <a:blip r:embed="rId4" cstate="print"/>
          <a:srcRect/>
          <a:stretch>
            <a:fillRect/>
          </a:stretch>
        </p:blipFill>
        <p:spPr bwMode="auto">
          <a:xfrm>
            <a:off x="726504" y="3669522"/>
            <a:ext cx="3845497" cy="2015310"/>
          </a:xfrm>
          <a:prstGeom prst="rect">
            <a:avLst/>
          </a:prstGeom>
          <a:noFill/>
          <a:ln w="9525">
            <a:noFill/>
            <a:miter lim="800000"/>
            <a:headEnd/>
            <a:tailEnd/>
          </a:ln>
        </p:spPr>
      </p:pic>
    </p:spTree>
    <p:extLst>
      <p:ext uri="{BB962C8B-B14F-4D97-AF65-F5344CB8AC3E}">
        <p14:creationId xmlns:p14="http://schemas.microsoft.com/office/powerpoint/2010/main" val="2301661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53" y="303595"/>
            <a:ext cx="8227480" cy="977900"/>
          </a:xfrm>
        </p:spPr>
        <p:txBody>
          <a:bodyPr>
            <a:normAutofit/>
          </a:bodyPr>
          <a:lstStyle/>
          <a:p>
            <a:r>
              <a:rPr lang="en-US" sz="2800" b="1" dirty="0" smtClean="0"/>
              <a:t>VIIRS 500m resolution gridded  vegetation health provides indication of vegetation stress</a:t>
            </a:r>
            <a:endParaRPr lang="en-US" sz="2800" b="1" dirty="0"/>
          </a:p>
        </p:txBody>
      </p:sp>
      <p:pic>
        <p:nvPicPr>
          <p:cNvPr id="3" name="Picture 2" descr="CalifCentralVal-500_12-1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81495"/>
            <a:ext cx="6029262" cy="272820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5603" y="1281494"/>
            <a:ext cx="1698397" cy="2252181"/>
          </a:xfrm>
          <a:prstGeom prst="rect">
            <a:avLst/>
          </a:prstGeom>
        </p:spPr>
      </p:pic>
      <p:sp>
        <p:nvSpPr>
          <p:cNvPr id="5" name="Rectangle 4"/>
          <p:cNvSpPr/>
          <p:nvPr/>
        </p:nvSpPr>
        <p:spPr>
          <a:xfrm>
            <a:off x="706596" y="4894748"/>
            <a:ext cx="4572000" cy="1754327"/>
          </a:xfrm>
          <a:prstGeom prst="rect">
            <a:avLst/>
          </a:prstGeom>
          <a:solidFill>
            <a:schemeClr val="accent2">
              <a:lumMod val="20000"/>
              <a:lumOff val="80000"/>
            </a:schemeClr>
          </a:solidFill>
        </p:spPr>
        <p:txBody>
          <a:bodyPr>
            <a:spAutoFit/>
          </a:bodyPr>
          <a:lstStyle/>
          <a:p>
            <a:r>
              <a:rPr lang="en-US" dirty="0" smtClean="0">
                <a:solidFill>
                  <a:srgbClr val="000000"/>
                </a:solidFill>
                <a:latin typeface="Lucida Sans"/>
              </a:rPr>
              <a:t>NOAA Service Report on the 2014 </a:t>
            </a:r>
          </a:p>
          <a:p>
            <a:r>
              <a:rPr lang="en-US" dirty="0" smtClean="0">
                <a:solidFill>
                  <a:srgbClr val="000000"/>
                </a:solidFill>
                <a:latin typeface="Lucida Sans"/>
              </a:rPr>
              <a:t>California Drought included the need to use remote sensing for assessments </a:t>
            </a:r>
            <a:r>
              <a:rPr lang="en-US" dirty="0">
                <a:solidFill>
                  <a:srgbClr val="000000"/>
                </a:solidFill>
                <a:latin typeface="Lucida Sans"/>
              </a:rPr>
              <a:t>of temporal changes in the Central Valley </a:t>
            </a:r>
            <a:r>
              <a:rPr lang="en-US" dirty="0" smtClean="0">
                <a:solidFill>
                  <a:srgbClr val="000000"/>
                </a:solidFill>
                <a:latin typeface="Lucida Sans"/>
              </a:rPr>
              <a:t>configuration, channel shapes, </a:t>
            </a:r>
            <a:r>
              <a:rPr lang="en-US" dirty="0">
                <a:solidFill>
                  <a:srgbClr val="000000"/>
                </a:solidFill>
                <a:latin typeface="Lucida Sans"/>
              </a:rPr>
              <a:t>vegetation cover….</a:t>
            </a:r>
          </a:p>
        </p:txBody>
      </p:sp>
      <p:sp>
        <p:nvSpPr>
          <p:cNvPr id="7" name="TextBox 6"/>
          <p:cNvSpPr txBox="1"/>
          <p:nvPr/>
        </p:nvSpPr>
        <p:spPr>
          <a:xfrm>
            <a:off x="1" y="4038883"/>
            <a:ext cx="6185818" cy="954107"/>
          </a:xfrm>
          <a:prstGeom prst="rect">
            <a:avLst/>
          </a:prstGeom>
          <a:noFill/>
        </p:spPr>
        <p:txBody>
          <a:bodyPr wrap="square" rtlCol="0">
            <a:spAutoFit/>
          </a:bodyPr>
          <a:lstStyle/>
          <a:p>
            <a:r>
              <a:rPr lang="en-US" sz="1400" dirty="0">
                <a:solidFill>
                  <a:srgbClr val="000000"/>
                </a:solidFill>
                <a:latin typeface="Lucida Sans"/>
              </a:rPr>
              <a:t>June 2012 -2015 Vegetation Health – Note improvement in 2015</a:t>
            </a:r>
          </a:p>
          <a:p>
            <a:r>
              <a:rPr lang="en-US" sz="1400" dirty="0">
                <a:solidFill>
                  <a:srgbClr val="000000"/>
                </a:solidFill>
                <a:latin typeface="Lucida Sans"/>
              </a:rPr>
              <a:t>due to late spring precipitation which increased vegetation. (</a:t>
            </a:r>
            <a:r>
              <a:rPr lang="en-US" sz="1400" dirty="0" smtClean="0">
                <a:solidFill>
                  <a:srgbClr val="000000"/>
                </a:solidFill>
                <a:latin typeface="Lucida Sans"/>
              </a:rPr>
              <a:t>temporary reprieve </a:t>
            </a:r>
            <a:r>
              <a:rPr lang="en-US" sz="1400" dirty="0">
                <a:solidFill>
                  <a:srgbClr val="000000"/>
                </a:solidFill>
                <a:latin typeface="Lucida Sans"/>
              </a:rPr>
              <a:t>since snow pack is low and dry summer setting </a:t>
            </a:r>
            <a:r>
              <a:rPr lang="en-US" sz="1400" dirty="0" smtClean="0">
                <a:solidFill>
                  <a:srgbClr val="000000"/>
                </a:solidFill>
                <a:latin typeface="Lucida Sans"/>
              </a:rPr>
              <a:t>up).</a:t>
            </a:r>
            <a:endParaRPr lang="en-US" sz="1400" dirty="0">
              <a:solidFill>
                <a:srgbClr val="000000"/>
              </a:solidFill>
              <a:latin typeface="Lucida Sans"/>
            </a:endParaRPr>
          </a:p>
        </p:txBody>
      </p:sp>
      <p:pic>
        <p:nvPicPr>
          <p:cNvPr id="8" name="Picture 7"/>
          <p:cNvPicPr>
            <a:picLocks noChangeAspect="1"/>
          </p:cNvPicPr>
          <p:nvPr/>
        </p:nvPicPr>
        <p:blipFill rotWithShape="1">
          <a:blip r:embed="rId5"/>
          <a:srcRect l="21839" t="18624" r="44253" b="38220"/>
          <a:stretch/>
        </p:blipFill>
        <p:spPr>
          <a:xfrm>
            <a:off x="6029262" y="1281495"/>
            <a:ext cx="1416341" cy="2252181"/>
          </a:xfrm>
          <a:prstGeom prst="rect">
            <a:avLst/>
          </a:prstGeom>
        </p:spPr>
      </p:pic>
      <p:sp>
        <p:nvSpPr>
          <p:cNvPr id="9" name="TextBox 8"/>
          <p:cNvSpPr txBox="1"/>
          <p:nvPr/>
        </p:nvSpPr>
        <p:spPr>
          <a:xfrm>
            <a:off x="6029262" y="3808050"/>
            <a:ext cx="3294919" cy="2369880"/>
          </a:xfrm>
          <a:prstGeom prst="rect">
            <a:avLst/>
          </a:prstGeom>
          <a:noFill/>
        </p:spPr>
        <p:txBody>
          <a:bodyPr wrap="square" rtlCol="0">
            <a:spAutoFit/>
          </a:bodyPr>
          <a:lstStyle/>
          <a:p>
            <a:r>
              <a:rPr lang="en-US" sz="1600" dirty="0" smtClean="0"/>
              <a:t>Blue areas show irrigation,</a:t>
            </a:r>
          </a:p>
          <a:p>
            <a:r>
              <a:rPr lang="en-US" sz="1600" dirty="0" smtClean="0"/>
              <a:t>If irrigation is cutback,</a:t>
            </a:r>
          </a:p>
          <a:p>
            <a:r>
              <a:rPr lang="en-US" sz="1600" dirty="0"/>
              <a:t>d</a:t>
            </a:r>
            <a:r>
              <a:rPr lang="en-US" sz="1600" dirty="0" smtClean="0"/>
              <a:t>epending on the magnitude,</a:t>
            </a:r>
          </a:p>
          <a:p>
            <a:r>
              <a:rPr lang="en-US" sz="1600" dirty="0" smtClean="0"/>
              <a:t>VIIRS VH maps in the </a:t>
            </a:r>
          </a:p>
          <a:p>
            <a:r>
              <a:rPr lang="en-US" sz="1600" dirty="0" smtClean="0"/>
              <a:t>central valley can be used</a:t>
            </a:r>
          </a:p>
          <a:p>
            <a:r>
              <a:rPr lang="en-US" sz="1600" dirty="0" smtClean="0"/>
              <a:t>for monitoring</a:t>
            </a:r>
          </a:p>
          <a:p>
            <a:endParaRPr lang="en-US" sz="1600" dirty="0"/>
          </a:p>
          <a:p>
            <a:r>
              <a:rPr lang="en-US" sz="1600" dirty="0" smtClean="0"/>
              <a:t>Irrigation areas shown</a:t>
            </a:r>
            <a:r>
              <a:rPr lang="en-US" sz="1600" dirty="0"/>
              <a:t> </a:t>
            </a:r>
            <a:r>
              <a:rPr lang="en-US" sz="1600" dirty="0" smtClean="0"/>
              <a:t>in</a:t>
            </a:r>
          </a:p>
          <a:p>
            <a:r>
              <a:rPr lang="en-US" sz="1600" dirty="0"/>
              <a:t>u</a:t>
            </a:r>
            <a:r>
              <a:rPr lang="en-US" sz="1600" dirty="0" smtClean="0"/>
              <a:t>pper right map</a:t>
            </a:r>
          </a:p>
        </p:txBody>
      </p:sp>
      <p:cxnSp>
        <p:nvCxnSpPr>
          <p:cNvPr id="11" name="Straight Arrow Connector 10"/>
          <p:cNvCxnSpPr/>
          <p:nvPr/>
        </p:nvCxnSpPr>
        <p:spPr>
          <a:xfrm flipH="1" flipV="1">
            <a:off x="5342731" y="2694128"/>
            <a:ext cx="843088" cy="10002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2328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0"/>
            <a:ext cx="8439150" cy="6829329"/>
          </a:xfrm>
          <a:prstGeom prst="rect">
            <a:avLst/>
          </a:prstGeom>
          <a:noFill/>
          <a:ln w="9525">
            <a:noFill/>
            <a:miter lim="800000"/>
            <a:headEnd/>
            <a:tailEnd/>
          </a:ln>
        </p:spPr>
      </p:pic>
    </p:spTree>
    <p:extLst>
      <p:ext uri="{BB962C8B-B14F-4D97-AF65-F5344CB8AC3E}">
        <p14:creationId xmlns:p14="http://schemas.microsoft.com/office/powerpoint/2010/main" val="2555879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75284" y="0"/>
            <a:ext cx="8440680" cy="6830568"/>
          </a:xfrm>
          <a:prstGeom prst="rect">
            <a:avLst/>
          </a:prstGeom>
          <a:noFill/>
          <a:ln w="9525">
            <a:noFill/>
            <a:miter lim="800000"/>
            <a:headEnd/>
            <a:tailEnd/>
          </a:ln>
        </p:spPr>
      </p:pic>
    </p:spTree>
    <p:extLst>
      <p:ext uri="{BB962C8B-B14F-4D97-AF65-F5344CB8AC3E}">
        <p14:creationId xmlns:p14="http://schemas.microsoft.com/office/powerpoint/2010/main" val="1464698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4979207"/>
            <a:ext cx="3883828" cy="1878792"/>
          </a:xfrm>
          <a:prstGeom prst="rect">
            <a:avLst/>
          </a:prstGeom>
        </p:spPr>
      </p:pic>
      <p:cxnSp>
        <p:nvCxnSpPr>
          <p:cNvPr id="97" name="Straight Connector 96"/>
          <p:cNvCxnSpPr/>
          <p:nvPr/>
        </p:nvCxnSpPr>
        <p:spPr>
          <a:xfrm flipV="1">
            <a:off x="6277061" y="5602541"/>
            <a:ext cx="1190680" cy="343015"/>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292326" y="5955732"/>
            <a:ext cx="1984466" cy="295126"/>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3" name="Group 9"/>
          <p:cNvGrpSpPr/>
          <p:nvPr/>
        </p:nvGrpSpPr>
        <p:grpSpPr>
          <a:xfrm>
            <a:off x="152400" y="1221073"/>
            <a:ext cx="4343400" cy="1674527"/>
            <a:chOff x="1676400" y="4948452"/>
            <a:chExt cx="7467600" cy="1909548"/>
          </a:xfrm>
        </p:grpSpPr>
        <p:pic>
          <p:nvPicPr>
            <p:cNvPr id="29" name="Picture 28" descr="NDVI_EVI_AOT_WV_NUM"/>
            <p:cNvPicPr/>
            <p:nvPr/>
          </p:nvPicPr>
          <p:blipFill>
            <a:blip r:embed="rId3" cstate="print"/>
            <a:srcRect t="83700"/>
            <a:stretch>
              <a:fillRect/>
            </a:stretch>
          </p:blipFill>
          <p:spPr bwMode="auto">
            <a:xfrm>
              <a:off x="1676400" y="5500273"/>
              <a:ext cx="7467600" cy="1033713"/>
            </a:xfrm>
            <a:prstGeom prst="rect">
              <a:avLst/>
            </a:prstGeom>
            <a:noFill/>
            <a:ln w="9525">
              <a:noFill/>
              <a:miter lim="800000"/>
              <a:headEnd/>
              <a:tailEnd/>
            </a:ln>
          </p:spPr>
        </p:pic>
        <p:pic>
          <p:nvPicPr>
            <p:cNvPr id="31" name="Picture 30" descr="NDVI_EVI_AOT_WV_NUM"/>
            <p:cNvPicPr/>
            <p:nvPr/>
          </p:nvPicPr>
          <p:blipFill>
            <a:blip r:embed="rId3" cstate="print"/>
            <a:srcRect t="21000" b="57300"/>
            <a:stretch>
              <a:fillRect/>
            </a:stretch>
          </p:blipFill>
          <p:spPr bwMode="auto">
            <a:xfrm>
              <a:off x="1676400" y="4948452"/>
              <a:ext cx="7467600" cy="1376148"/>
            </a:xfrm>
            <a:prstGeom prst="rect">
              <a:avLst/>
            </a:prstGeom>
            <a:noFill/>
            <a:ln w="9525">
              <a:noFill/>
              <a:miter lim="800000"/>
              <a:headEnd/>
              <a:tailEnd/>
            </a:ln>
          </p:spPr>
        </p:pic>
        <p:pic>
          <p:nvPicPr>
            <p:cNvPr id="32" name="Picture 2" descr="BIOME_U"/>
            <p:cNvPicPr>
              <a:picLocks noChangeAspect="1" noChangeArrowheads="1"/>
            </p:cNvPicPr>
            <p:nvPr/>
          </p:nvPicPr>
          <p:blipFill>
            <a:blip r:embed="rId4" cstate="print"/>
            <a:srcRect l="19560" r="19458"/>
            <a:stretch>
              <a:fillRect/>
            </a:stretch>
          </p:blipFill>
          <p:spPr bwMode="auto">
            <a:xfrm>
              <a:off x="3200400" y="6523037"/>
              <a:ext cx="4467795" cy="334963"/>
            </a:xfrm>
            <a:prstGeom prst="rect">
              <a:avLst/>
            </a:prstGeom>
            <a:noFill/>
            <a:ln w="9525">
              <a:noFill/>
              <a:miter lim="800000"/>
              <a:headEnd/>
              <a:tailEnd/>
            </a:ln>
          </p:spPr>
        </p:pic>
      </p:grpSp>
      <p:grpSp>
        <p:nvGrpSpPr>
          <p:cNvPr id="4" name="Group 40"/>
          <p:cNvGrpSpPr>
            <a:grpSpLocks/>
          </p:cNvGrpSpPr>
          <p:nvPr/>
        </p:nvGrpSpPr>
        <p:grpSpPr bwMode="auto">
          <a:xfrm>
            <a:off x="6553348" y="1143000"/>
            <a:ext cx="2285852" cy="3810000"/>
            <a:chOff x="765" y="1662"/>
            <a:chExt cx="4485" cy="7476"/>
          </a:xfrm>
        </p:grpSpPr>
        <p:sp>
          <p:nvSpPr>
            <p:cNvPr id="35" name="AutoShape 41"/>
            <p:cNvSpPr>
              <a:spLocks noChangeArrowheads="1"/>
            </p:cNvSpPr>
            <p:nvPr/>
          </p:nvSpPr>
          <p:spPr bwMode="auto">
            <a:xfrm>
              <a:off x="3306" y="1662"/>
              <a:ext cx="1752" cy="540"/>
            </a:xfrm>
            <a:prstGeom prst="flowChartTerminator">
              <a:avLst/>
            </a:prstGeom>
            <a:gradFill rotWithShape="0">
              <a:gsLst>
                <a:gs pos="0">
                  <a:srgbClr val="9BBB59"/>
                </a:gs>
                <a:gs pos="100000">
                  <a:srgbClr val="74903B"/>
                </a:gs>
              </a:gsLst>
              <a:path path="shape">
                <a:fillToRect l="50000" t="50000" r="50000" b="50000"/>
              </a:path>
            </a:gradFill>
            <a:ln w="0">
              <a:no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Cron</a:t>
              </a: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start</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7" name="AutoShape 42"/>
            <p:cNvSpPr>
              <a:spLocks noChangeArrowheads="1"/>
            </p:cNvSpPr>
            <p:nvPr/>
          </p:nvSpPr>
          <p:spPr bwMode="auto">
            <a:xfrm>
              <a:off x="3114" y="2634"/>
              <a:ext cx="2136" cy="480"/>
            </a:xfrm>
            <a:prstGeom prst="flowChartProcess">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Online Data inquiry</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8" name="AutoShape 43"/>
            <p:cNvSpPr>
              <a:spLocks noChangeArrowheads="1"/>
            </p:cNvSpPr>
            <p:nvPr/>
          </p:nvSpPr>
          <p:spPr bwMode="auto">
            <a:xfrm>
              <a:off x="3150" y="3582"/>
              <a:ext cx="2064" cy="816"/>
            </a:xfrm>
            <a:prstGeom prst="flowChartProcess">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Geo-location &amp; temporal matchup</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1" name="AutoShape 44"/>
            <p:cNvSpPr>
              <a:spLocks noChangeArrowheads="1"/>
            </p:cNvSpPr>
            <p:nvPr/>
          </p:nvSpPr>
          <p:spPr bwMode="auto">
            <a:xfrm>
              <a:off x="765" y="3142"/>
              <a:ext cx="2262" cy="575"/>
            </a:xfrm>
            <a:prstGeom prst="flowChartInputOutput">
              <a:avLst/>
            </a:prstGeom>
            <a:gradFill rotWithShape="0">
              <a:gsLst>
                <a:gs pos="0">
                  <a:srgbClr val="92CDDC"/>
                </a:gs>
                <a:gs pos="50000">
                  <a:srgbClr val="4BACC6"/>
                </a:gs>
                <a:gs pos="100000">
                  <a:srgbClr val="92CDDC"/>
                </a:gs>
              </a:gsLst>
              <a:lin ang="5400000" scaled="1"/>
            </a:gradFill>
            <a:ln w="12700">
              <a:solidFill>
                <a:srgbClr val="4BACC6"/>
              </a:solidFill>
              <a:miter lim="800000"/>
              <a:headEnd/>
              <a:tailEnd/>
            </a:ln>
            <a:effectLst>
              <a:outerShdw dist="28398" dir="3806097" algn="ctr" rotWithShape="0">
                <a:srgbClr val="205867"/>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VIIRS</a:t>
              </a:r>
              <a:r>
                <a:rPr kumimoji="0" lang="en-US" altLang="zh-CN" sz="800" b="0" i="0" u="none" strike="noStrike" cap="none" normalizeH="0" dirty="0" smtClean="0">
                  <a:ln>
                    <a:noFill/>
                  </a:ln>
                  <a:solidFill>
                    <a:schemeClr val="tx1"/>
                  </a:solidFill>
                  <a:effectLst/>
                  <a:latin typeface="Times New Roman" pitchFamily="18" charset="0"/>
                  <a:ea typeface="SimSun" pitchFamily="2" charset="-122"/>
                  <a:cs typeface="Times New Roman" pitchFamily="18" charset="0"/>
                </a:rPr>
                <a:t> SURFRAD</a:t>
              </a:r>
              <a:endPar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endParaRPr>
            </a:p>
          </p:txBody>
        </p:sp>
        <p:sp>
          <p:nvSpPr>
            <p:cNvPr id="45" name="AutoShape 46"/>
            <p:cNvSpPr>
              <a:spLocks noChangeArrowheads="1"/>
            </p:cNvSpPr>
            <p:nvPr/>
          </p:nvSpPr>
          <p:spPr bwMode="auto">
            <a:xfrm>
              <a:off x="3150" y="4854"/>
              <a:ext cx="2064" cy="756"/>
            </a:xfrm>
            <a:prstGeom prst="flowChartProcess">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QC &amp; Cloud Screening</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6" name="AutoShape 47"/>
            <p:cNvSpPr>
              <a:spLocks noChangeArrowheads="1"/>
            </p:cNvSpPr>
            <p:nvPr/>
          </p:nvSpPr>
          <p:spPr bwMode="auto">
            <a:xfrm>
              <a:off x="3240" y="6191"/>
              <a:ext cx="1896" cy="1080"/>
            </a:xfrm>
            <a:prstGeom prst="flowChartMultidocument">
              <a:avLst/>
            </a:prstGeom>
            <a:gradFill rotWithShape="0">
              <a:gsLst>
                <a:gs pos="0">
                  <a:srgbClr val="FABF8F"/>
                </a:gs>
                <a:gs pos="50000">
                  <a:srgbClr val="F79646"/>
                </a:gs>
                <a:gs pos="100000">
                  <a:srgbClr val="FABF8F"/>
                </a:gs>
              </a:gsLst>
              <a:lin ang="5400000" scaled="1"/>
            </a:gradFill>
            <a:ln w="12700">
              <a:solidFill>
                <a:srgbClr val="F79646"/>
              </a:solidFill>
              <a:miter lim="800000"/>
              <a:headEnd/>
              <a:tailEnd/>
            </a:ln>
            <a:effectLst>
              <a:outerShdw dist="28398" dir="3806097" algn="ctr" rotWithShape="0">
                <a:srgbClr val="974706"/>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Graphics, Data table, &amp; log</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9" name="AutoShape 48"/>
            <p:cNvSpPr>
              <a:spLocks noChangeArrowheads="1"/>
            </p:cNvSpPr>
            <p:nvPr/>
          </p:nvSpPr>
          <p:spPr bwMode="auto">
            <a:xfrm>
              <a:off x="1219" y="4368"/>
              <a:ext cx="1416" cy="804"/>
            </a:xfrm>
            <a:prstGeom prst="flowChartMagneticDisk">
              <a:avLst/>
            </a:prstGeom>
            <a:gradFill rotWithShape="0">
              <a:gsLst>
                <a:gs pos="0">
                  <a:srgbClr val="D99594"/>
                </a:gs>
                <a:gs pos="50000">
                  <a:srgbClr val="C0504D"/>
                </a:gs>
                <a:gs pos="100000">
                  <a:srgbClr val="D99594"/>
                </a:gs>
              </a:gsLst>
              <a:lin ang="5400000" scaled="1"/>
            </a:gradFill>
            <a:ln w="12700">
              <a:solidFill>
                <a:srgbClr val="C0504D"/>
              </a:solidFill>
              <a:round/>
              <a:headEnd/>
              <a:tailEnd/>
            </a:ln>
            <a:effectLst>
              <a:outerShdw dist="28398" dir="3806097" algn="ctr" rotWithShape="0">
                <a:srgbClr val="622423"/>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FTP server</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3" name="AutoShape 49"/>
            <p:cNvSpPr>
              <a:spLocks noChangeArrowheads="1"/>
            </p:cNvSpPr>
            <p:nvPr/>
          </p:nvSpPr>
          <p:spPr bwMode="auto">
            <a:xfrm>
              <a:off x="3288" y="7716"/>
              <a:ext cx="1656" cy="456"/>
            </a:xfrm>
            <a:prstGeom prst="flowChartProcess">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Email to users</a:t>
              </a:r>
              <a:endParaRPr kumimoji="0" lang="en-US" sz="11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54" name="AutoShape 50"/>
            <p:cNvSpPr>
              <a:spLocks noChangeArrowheads="1"/>
            </p:cNvSpPr>
            <p:nvPr/>
          </p:nvSpPr>
          <p:spPr bwMode="auto">
            <a:xfrm>
              <a:off x="3672" y="8622"/>
              <a:ext cx="984" cy="516"/>
            </a:xfrm>
            <a:prstGeom prst="flowChartTerminator">
              <a:avLst/>
            </a:prstGeom>
            <a:gradFill rotWithShape="0">
              <a:gsLst>
                <a:gs pos="0">
                  <a:srgbClr val="9BBB59"/>
                </a:gs>
                <a:gs pos="100000">
                  <a:srgbClr val="74903B"/>
                </a:gs>
              </a:gsLst>
              <a:path path="shape">
                <a:fillToRect l="50000" t="50000" r="50000" b="50000"/>
              </a:path>
            </a:gradFill>
            <a:ln w="0">
              <a:noFill/>
              <a:miter lim="800000"/>
              <a:headEnd/>
              <a:tailEnd/>
            </a:ln>
            <a:effectLst>
              <a:outerShdw dist="28398" dir="3806097" algn="ctr" rotWithShape="0">
                <a:srgbClr val="4E6128"/>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altLang="zh-CN" sz="8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End</a:t>
              </a:r>
              <a:endParaRPr kumimoji="0" lang="en-US"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55" name="AutoShape 51"/>
            <p:cNvCxnSpPr>
              <a:cxnSpLocks noChangeShapeType="1"/>
            </p:cNvCxnSpPr>
            <p:nvPr/>
          </p:nvCxnSpPr>
          <p:spPr bwMode="auto">
            <a:xfrm>
              <a:off x="4182" y="2202"/>
              <a:ext cx="12" cy="432"/>
            </a:xfrm>
            <a:prstGeom prst="straightConnector1">
              <a:avLst/>
            </a:prstGeom>
            <a:noFill/>
            <a:ln w="9525">
              <a:solidFill>
                <a:srgbClr val="000000"/>
              </a:solidFill>
              <a:round/>
              <a:headEnd/>
              <a:tailEnd type="triangle" w="med" len="med"/>
            </a:ln>
          </p:spPr>
        </p:cxnSp>
        <p:cxnSp>
          <p:nvCxnSpPr>
            <p:cNvPr id="56" name="AutoShape 54"/>
            <p:cNvCxnSpPr>
              <a:cxnSpLocks noChangeShapeType="1"/>
            </p:cNvCxnSpPr>
            <p:nvPr/>
          </p:nvCxnSpPr>
          <p:spPr bwMode="auto">
            <a:xfrm>
              <a:off x="4182" y="3138"/>
              <a:ext cx="12" cy="432"/>
            </a:xfrm>
            <a:prstGeom prst="straightConnector1">
              <a:avLst/>
            </a:prstGeom>
            <a:noFill/>
            <a:ln w="9525">
              <a:solidFill>
                <a:srgbClr val="000000"/>
              </a:solidFill>
              <a:round/>
              <a:headEnd/>
              <a:tailEnd type="triangle" w="med" len="med"/>
            </a:ln>
          </p:spPr>
        </p:cxnSp>
        <p:cxnSp>
          <p:nvCxnSpPr>
            <p:cNvPr id="57" name="AutoShape 55"/>
            <p:cNvCxnSpPr>
              <a:cxnSpLocks noChangeShapeType="1"/>
            </p:cNvCxnSpPr>
            <p:nvPr/>
          </p:nvCxnSpPr>
          <p:spPr bwMode="auto">
            <a:xfrm>
              <a:off x="4182" y="4410"/>
              <a:ext cx="12" cy="432"/>
            </a:xfrm>
            <a:prstGeom prst="straightConnector1">
              <a:avLst/>
            </a:prstGeom>
            <a:noFill/>
            <a:ln w="9525">
              <a:solidFill>
                <a:srgbClr val="000000"/>
              </a:solidFill>
              <a:round/>
              <a:headEnd/>
              <a:tailEnd type="triangle" w="med" len="med"/>
            </a:ln>
          </p:spPr>
        </p:cxnSp>
        <p:cxnSp>
          <p:nvCxnSpPr>
            <p:cNvPr id="59" name="AutoShape 57"/>
            <p:cNvCxnSpPr>
              <a:cxnSpLocks noChangeShapeType="1"/>
            </p:cNvCxnSpPr>
            <p:nvPr/>
          </p:nvCxnSpPr>
          <p:spPr bwMode="auto">
            <a:xfrm>
              <a:off x="4139" y="7271"/>
              <a:ext cx="12" cy="432"/>
            </a:xfrm>
            <a:prstGeom prst="straightConnector1">
              <a:avLst/>
            </a:prstGeom>
            <a:noFill/>
            <a:ln w="9525">
              <a:solidFill>
                <a:srgbClr val="000000"/>
              </a:solidFill>
              <a:round/>
              <a:headEnd/>
              <a:tailEnd type="triangle" w="med" len="med"/>
            </a:ln>
          </p:spPr>
        </p:cxnSp>
        <p:cxnSp>
          <p:nvCxnSpPr>
            <p:cNvPr id="60" name="AutoShape 58"/>
            <p:cNvCxnSpPr>
              <a:cxnSpLocks noChangeShapeType="1"/>
            </p:cNvCxnSpPr>
            <p:nvPr/>
          </p:nvCxnSpPr>
          <p:spPr bwMode="auto">
            <a:xfrm>
              <a:off x="4127" y="8190"/>
              <a:ext cx="12" cy="432"/>
            </a:xfrm>
            <a:prstGeom prst="straightConnector1">
              <a:avLst/>
            </a:prstGeom>
            <a:noFill/>
            <a:ln w="9525">
              <a:solidFill>
                <a:srgbClr val="000000"/>
              </a:solidFill>
              <a:round/>
              <a:headEnd/>
              <a:tailEnd type="triangle" w="med" len="med"/>
            </a:ln>
          </p:spPr>
        </p:cxnSp>
      </p:grpSp>
      <p:pic>
        <p:nvPicPr>
          <p:cNvPr id="61" name="Picture 3"/>
          <p:cNvPicPr>
            <a:picLocks noChangeAspect="1" noChangeArrowheads="1"/>
          </p:cNvPicPr>
          <p:nvPr/>
        </p:nvPicPr>
        <p:blipFill>
          <a:blip r:embed="rId5" cstate="print"/>
          <a:srcRect/>
          <a:stretch>
            <a:fillRect/>
          </a:stretch>
        </p:blipFill>
        <p:spPr bwMode="auto">
          <a:xfrm>
            <a:off x="4495800" y="1676400"/>
            <a:ext cx="1549273" cy="1466391"/>
          </a:xfrm>
          <a:prstGeom prst="rect">
            <a:avLst/>
          </a:prstGeom>
          <a:noFill/>
          <a:ln w="9525">
            <a:noFill/>
            <a:miter lim="800000"/>
            <a:headEnd/>
            <a:tailEnd/>
          </a:ln>
        </p:spPr>
      </p:pic>
      <p:pic>
        <p:nvPicPr>
          <p:cNvPr id="68" name="Picture 2"/>
          <p:cNvPicPr>
            <a:picLocks noChangeAspect="1" noChangeArrowheads="1"/>
          </p:cNvPicPr>
          <p:nvPr/>
        </p:nvPicPr>
        <p:blipFill>
          <a:blip r:embed="rId6" cstate="print"/>
          <a:srcRect/>
          <a:stretch>
            <a:fillRect/>
          </a:stretch>
        </p:blipFill>
        <p:spPr bwMode="auto">
          <a:xfrm>
            <a:off x="152400" y="2971800"/>
            <a:ext cx="2514600" cy="1744986"/>
          </a:xfrm>
          <a:prstGeom prst="rect">
            <a:avLst/>
          </a:prstGeom>
          <a:noFill/>
          <a:ln w="9525">
            <a:noFill/>
            <a:miter lim="800000"/>
            <a:headEnd/>
            <a:tailEnd/>
          </a:ln>
        </p:spPr>
      </p:pic>
      <p:pic>
        <p:nvPicPr>
          <p:cNvPr id="70" name="Picture 13"/>
          <p:cNvPicPr>
            <a:picLocks noChangeAspect="1" noChangeArrowheads="1"/>
          </p:cNvPicPr>
          <p:nvPr/>
        </p:nvPicPr>
        <p:blipFill>
          <a:blip r:embed="rId7" cstate="print"/>
          <a:srcRect t="8977" r="2759"/>
          <a:stretch>
            <a:fillRect/>
          </a:stretch>
        </p:blipFill>
        <p:spPr bwMode="auto">
          <a:xfrm>
            <a:off x="152400" y="4953000"/>
            <a:ext cx="2514600" cy="1791203"/>
          </a:xfrm>
          <a:prstGeom prst="rect">
            <a:avLst/>
          </a:prstGeom>
          <a:noFill/>
          <a:ln w="9525">
            <a:noFill/>
            <a:miter lim="800000"/>
            <a:headEnd/>
            <a:tailEnd/>
          </a:ln>
        </p:spPr>
      </p:pic>
      <p:pic>
        <p:nvPicPr>
          <p:cNvPr id="72" name="Picture 2" descr="G:\albedo\jpss\work\validation\results\scatter_plot\2013_AZ_Santa_Rita_Mesquite.tif"/>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47" r="7363"/>
          <a:stretch/>
        </p:blipFill>
        <p:spPr bwMode="auto">
          <a:xfrm>
            <a:off x="4343400" y="3018057"/>
            <a:ext cx="3276599" cy="1852889"/>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4648200" y="1143000"/>
            <a:ext cx="3124200" cy="523220"/>
          </a:xfrm>
          <a:prstGeom prst="rect">
            <a:avLst/>
          </a:prstGeom>
          <a:solidFill>
            <a:schemeClr val="bg1"/>
          </a:solidFill>
        </p:spPr>
        <p:txBody>
          <a:bodyPr wrap="square" rtlCol="0">
            <a:spAutoFit/>
          </a:bodyPr>
          <a:lstStyle/>
          <a:p>
            <a:r>
              <a:rPr lang="en-US" sz="1400" b="1" i="1" dirty="0" smtClean="0">
                <a:latin typeface="Times New Roman" pitchFamily="18" charset="0"/>
                <a:cs typeface="Times New Roman" pitchFamily="18" charset="0"/>
              </a:rPr>
              <a:t>Product validation against in-situ data (AERONET, SURFRAD, BSRN etc.)</a:t>
            </a:r>
            <a:endParaRPr lang="en-US" sz="1400" b="1" i="1" dirty="0">
              <a:latin typeface="Times New Roman" pitchFamily="18" charset="0"/>
              <a:cs typeface="Times New Roman" pitchFamily="18" charset="0"/>
            </a:endParaRPr>
          </a:p>
        </p:txBody>
      </p:sp>
      <p:sp>
        <p:nvSpPr>
          <p:cNvPr id="74" name="TextBox 73"/>
          <p:cNvSpPr txBox="1"/>
          <p:nvPr/>
        </p:nvSpPr>
        <p:spPr>
          <a:xfrm>
            <a:off x="2414650" y="1143000"/>
            <a:ext cx="1295400" cy="276999"/>
          </a:xfrm>
          <a:prstGeom prst="rect">
            <a:avLst/>
          </a:prstGeom>
          <a:noFill/>
        </p:spPr>
        <p:txBody>
          <a:bodyPr wrap="square" rtlCol="0">
            <a:spAutoFit/>
          </a:bodyPr>
          <a:lstStyle/>
          <a:p>
            <a:r>
              <a:rPr lang="en-US" sz="1200" b="1" i="1" dirty="0" smtClean="0">
                <a:latin typeface="Times New Roman" pitchFamily="18" charset="0"/>
                <a:cs typeface="Times New Roman" pitchFamily="18" charset="0"/>
              </a:rPr>
              <a:t>Vegetation index</a:t>
            </a:r>
            <a:endParaRPr lang="en-US" sz="1200" b="1" i="1" dirty="0">
              <a:latin typeface="Times New Roman" pitchFamily="18" charset="0"/>
              <a:cs typeface="Times New Roman" pitchFamily="18" charset="0"/>
            </a:endParaRPr>
          </a:p>
        </p:txBody>
      </p:sp>
      <p:sp>
        <p:nvSpPr>
          <p:cNvPr id="75" name="TextBox 74"/>
          <p:cNvSpPr txBox="1"/>
          <p:nvPr/>
        </p:nvSpPr>
        <p:spPr>
          <a:xfrm>
            <a:off x="5105400" y="4218801"/>
            <a:ext cx="685800" cy="276999"/>
          </a:xfrm>
          <a:prstGeom prst="rect">
            <a:avLst/>
          </a:prstGeom>
          <a:noFill/>
        </p:spPr>
        <p:txBody>
          <a:bodyPr wrap="square" rtlCol="0">
            <a:spAutoFit/>
          </a:bodyPr>
          <a:lstStyle/>
          <a:p>
            <a:r>
              <a:rPr lang="en-US" sz="1200" b="1" i="1" dirty="0" err="1" smtClean="0">
                <a:latin typeface="Times New Roman" pitchFamily="18" charset="0"/>
                <a:cs typeface="Times New Roman" pitchFamily="18" charset="0"/>
              </a:rPr>
              <a:t>Albedo</a:t>
            </a:r>
            <a:endParaRPr lang="en-US" sz="1200" b="1" i="1" dirty="0">
              <a:latin typeface="Times New Roman" pitchFamily="18" charset="0"/>
              <a:cs typeface="Times New Roman" pitchFamily="18" charset="0"/>
            </a:endParaRPr>
          </a:p>
        </p:txBody>
      </p:sp>
      <p:sp>
        <p:nvSpPr>
          <p:cNvPr id="76" name="TextBox 75"/>
          <p:cNvSpPr txBox="1"/>
          <p:nvPr/>
        </p:nvSpPr>
        <p:spPr>
          <a:xfrm>
            <a:off x="5410200" y="2313801"/>
            <a:ext cx="457200" cy="276999"/>
          </a:xfrm>
          <a:prstGeom prst="rect">
            <a:avLst/>
          </a:prstGeom>
          <a:noFill/>
        </p:spPr>
        <p:txBody>
          <a:bodyPr wrap="square" rtlCol="0">
            <a:spAutoFit/>
          </a:bodyPr>
          <a:lstStyle/>
          <a:p>
            <a:r>
              <a:rPr lang="en-US" sz="1200" b="1" i="1" dirty="0" smtClean="0">
                <a:latin typeface="Times New Roman" pitchFamily="18" charset="0"/>
                <a:cs typeface="Times New Roman" pitchFamily="18" charset="0"/>
              </a:rPr>
              <a:t>LST</a:t>
            </a:r>
            <a:endParaRPr lang="en-US" sz="1200" b="1" i="1" dirty="0">
              <a:latin typeface="Times New Roman" pitchFamily="18" charset="0"/>
              <a:cs typeface="Times New Roman" pitchFamily="18" charset="0"/>
            </a:endParaRPr>
          </a:p>
        </p:txBody>
      </p:sp>
      <p:sp>
        <p:nvSpPr>
          <p:cNvPr id="78" name="TextBox 77"/>
          <p:cNvSpPr txBox="1"/>
          <p:nvPr/>
        </p:nvSpPr>
        <p:spPr>
          <a:xfrm>
            <a:off x="2743200" y="3389293"/>
            <a:ext cx="1447800" cy="954107"/>
          </a:xfrm>
          <a:prstGeom prst="rect">
            <a:avLst/>
          </a:prstGeom>
          <a:solidFill>
            <a:schemeClr val="bg1"/>
          </a:solidFill>
        </p:spPr>
        <p:txBody>
          <a:bodyPr wrap="square" rtlCol="0">
            <a:spAutoFit/>
          </a:bodyPr>
          <a:lstStyle/>
          <a:p>
            <a:r>
              <a:rPr lang="en-US" sz="1400" b="1" i="1" dirty="0" smtClean="0">
                <a:latin typeface="Times New Roman" pitchFamily="18" charset="0"/>
                <a:cs typeface="Times New Roman" pitchFamily="18" charset="0"/>
              </a:rPr>
              <a:t>SDR impact and sensitivity analysis and feedback </a:t>
            </a:r>
            <a:endParaRPr lang="en-US" sz="1400" b="1" i="1" dirty="0">
              <a:latin typeface="Times New Roman" pitchFamily="18" charset="0"/>
              <a:cs typeface="Times New Roman" pitchFamily="18" charset="0"/>
            </a:endParaRPr>
          </a:p>
        </p:txBody>
      </p:sp>
      <p:sp>
        <p:nvSpPr>
          <p:cNvPr id="79" name="TextBox 78"/>
          <p:cNvSpPr txBox="1"/>
          <p:nvPr/>
        </p:nvSpPr>
        <p:spPr>
          <a:xfrm>
            <a:off x="609600" y="4447401"/>
            <a:ext cx="2057400" cy="276999"/>
          </a:xfrm>
          <a:prstGeom prst="rect">
            <a:avLst/>
          </a:prstGeom>
          <a:noFill/>
        </p:spPr>
        <p:txBody>
          <a:bodyPr wrap="square" rtlCol="0">
            <a:spAutoFit/>
          </a:bodyPr>
          <a:lstStyle/>
          <a:p>
            <a:r>
              <a:rPr lang="en-US" sz="1200" b="1" i="1" dirty="0" smtClean="0">
                <a:latin typeface="Times New Roman" pitchFamily="18" charset="0"/>
                <a:cs typeface="Times New Roman" pitchFamily="18" charset="0"/>
              </a:rPr>
              <a:t>Active fire product anomaly</a:t>
            </a:r>
            <a:endParaRPr lang="en-US" sz="1200" b="1" i="1" dirty="0">
              <a:latin typeface="Times New Roman" pitchFamily="18" charset="0"/>
              <a:cs typeface="Times New Roman" pitchFamily="18" charset="0"/>
            </a:endParaRPr>
          </a:p>
        </p:txBody>
      </p:sp>
      <p:sp>
        <p:nvSpPr>
          <p:cNvPr id="81" name="TextBox 80"/>
          <p:cNvSpPr txBox="1"/>
          <p:nvPr/>
        </p:nvSpPr>
        <p:spPr>
          <a:xfrm>
            <a:off x="6019800" y="6504801"/>
            <a:ext cx="1190500" cy="276999"/>
          </a:xfrm>
          <a:prstGeom prst="rect">
            <a:avLst/>
          </a:prstGeom>
          <a:noFill/>
        </p:spPr>
        <p:txBody>
          <a:bodyPr wrap="square" rtlCol="0">
            <a:spAutoFit/>
          </a:bodyPr>
          <a:lstStyle/>
          <a:p>
            <a:r>
              <a:rPr lang="en-US" sz="1200" b="1" i="1" dirty="0" smtClean="0">
                <a:latin typeface="Times New Roman" pitchFamily="18" charset="0"/>
                <a:cs typeface="Times New Roman" pitchFamily="18" charset="0"/>
              </a:rPr>
              <a:t>Surface Type</a:t>
            </a:r>
            <a:endParaRPr lang="en-US" sz="1200" b="1" i="1" dirty="0">
              <a:latin typeface="Times New Roman" pitchFamily="18" charset="0"/>
              <a:cs typeface="Times New Roman" pitchFamily="18" charset="0"/>
            </a:endParaRPr>
          </a:p>
        </p:txBody>
      </p:sp>
      <p:sp>
        <p:nvSpPr>
          <p:cNvPr id="82" name="TextBox 81"/>
          <p:cNvSpPr txBox="1"/>
          <p:nvPr/>
        </p:nvSpPr>
        <p:spPr>
          <a:xfrm>
            <a:off x="2667000" y="4988625"/>
            <a:ext cx="1447800" cy="954107"/>
          </a:xfrm>
          <a:prstGeom prst="rect">
            <a:avLst/>
          </a:prstGeom>
          <a:solidFill>
            <a:schemeClr val="bg1"/>
          </a:solidFill>
        </p:spPr>
        <p:txBody>
          <a:bodyPr wrap="square" rtlCol="0">
            <a:spAutoFit/>
          </a:bodyPr>
          <a:lstStyle/>
          <a:p>
            <a:r>
              <a:rPr lang="en-US" sz="1400" b="1" i="1" dirty="0" smtClean="0">
                <a:latin typeface="Times New Roman" pitchFamily="18" charset="0"/>
                <a:cs typeface="Times New Roman" pitchFamily="18" charset="0"/>
              </a:rPr>
              <a:t>USGS / NOAA Land Product Characterization System</a:t>
            </a:r>
            <a:endParaRPr lang="en-US" sz="1400" b="1" i="1" dirty="0">
              <a:latin typeface="Times New Roman" pitchFamily="18" charset="0"/>
              <a:cs typeface="Times New Roman" pitchFamily="18" charset="0"/>
            </a:endParaRPr>
          </a:p>
        </p:txBody>
      </p:sp>
      <p:sp>
        <p:nvSpPr>
          <p:cNvPr id="83" name="TextBox 82"/>
          <p:cNvSpPr txBox="1"/>
          <p:nvPr/>
        </p:nvSpPr>
        <p:spPr>
          <a:xfrm>
            <a:off x="2743200" y="5934670"/>
            <a:ext cx="2438400" cy="923330"/>
          </a:xfrm>
          <a:prstGeom prst="rect">
            <a:avLst/>
          </a:prstGeom>
          <a:noFill/>
          <a:ln w="28575">
            <a:solidFill>
              <a:srgbClr val="FF0000"/>
            </a:solidFill>
          </a:ln>
        </p:spPr>
        <p:txBody>
          <a:bodyPr wrap="square" rtlCol="0">
            <a:spAutoFit/>
          </a:bodyPr>
          <a:lstStyle/>
          <a:p>
            <a:pPr algn="ctr"/>
            <a:r>
              <a:rPr lang="en-US" sz="1800" b="1" i="1" dirty="0" smtClean="0">
                <a:solidFill>
                  <a:srgbClr val="FF0000"/>
                </a:solidFill>
                <a:latin typeface="Times New Roman" pitchFamily="18" charset="0"/>
                <a:cs typeface="Times New Roman" pitchFamily="18" charset="0"/>
              </a:rPr>
              <a:t>Products are evaluated by SPSRB for NOAA Operational status.</a:t>
            </a:r>
            <a:endParaRPr lang="en-US" sz="1800" b="1" i="1" dirty="0">
              <a:solidFill>
                <a:srgbClr val="FF0000"/>
              </a:solidFill>
              <a:latin typeface="Times New Roman" pitchFamily="18" charset="0"/>
              <a:cs typeface="Times New Roman" pitchFamily="18" charset="0"/>
            </a:endParaRPr>
          </a:p>
        </p:txBody>
      </p:sp>
      <p:pic>
        <p:nvPicPr>
          <p:cNvPr id="100" name="Picture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4988625"/>
            <a:ext cx="1170683" cy="771244"/>
          </a:xfrm>
          <a:prstGeom prst="rect">
            <a:avLst/>
          </a:prstGeom>
        </p:spPr>
      </p:pic>
      <p:sp>
        <p:nvSpPr>
          <p:cNvPr id="9" name="TextBox 8"/>
          <p:cNvSpPr txBox="1"/>
          <p:nvPr/>
        </p:nvSpPr>
        <p:spPr>
          <a:xfrm>
            <a:off x="228600" y="742890"/>
            <a:ext cx="8610600" cy="400110"/>
          </a:xfrm>
          <a:prstGeom prst="rect">
            <a:avLst/>
          </a:prstGeom>
          <a:noFill/>
          <a:ln w="28575">
            <a:solidFill>
              <a:srgbClr val="FF0000"/>
            </a:solidFill>
          </a:ln>
        </p:spPr>
        <p:txBody>
          <a:bodyPr wrap="square" rtlCol="0">
            <a:spAutoFit/>
          </a:bodyPr>
          <a:lstStyle/>
          <a:p>
            <a:pPr algn="ctr"/>
            <a:r>
              <a:rPr lang="en-US" sz="2000" b="1" i="1" dirty="0" smtClean="0">
                <a:solidFill>
                  <a:srgbClr val="FF0000"/>
                </a:solidFill>
                <a:latin typeface="Times New Roman" pitchFamily="18" charset="0"/>
                <a:cs typeface="Times New Roman" pitchFamily="18" charset="0"/>
              </a:rPr>
              <a:t>All </a:t>
            </a:r>
            <a:r>
              <a:rPr lang="en-US" sz="2000" b="1" i="1" dirty="0" err="1" smtClean="0">
                <a:solidFill>
                  <a:srgbClr val="FF0000"/>
                </a:solidFill>
                <a:latin typeface="Times New Roman" pitchFamily="18" charset="0"/>
                <a:cs typeface="Times New Roman" pitchFamily="18" charset="0"/>
              </a:rPr>
              <a:t>Suomi</a:t>
            </a:r>
            <a:r>
              <a:rPr lang="en-US" sz="2000" b="1" i="1" dirty="0" smtClean="0">
                <a:solidFill>
                  <a:srgbClr val="FF0000"/>
                </a:solidFill>
                <a:latin typeface="Times New Roman" pitchFamily="18" charset="0"/>
                <a:cs typeface="Times New Roman" pitchFamily="18" charset="0"/>
              </a:rPr>
              <a:t> NPP IDPS Land Products achieved Validated science maturity.</a:t>
            </a:r>
            <a:endParaRPr lang="en-US" sz="2000" b="1" i="1" dirty="0">
              <a:solidFill>
                <a:srgbClr val="FF0000"/>
              </a:solidFill>
              <a:latin typeface="Times New Roman" pitchFamily="18" charset="0"/>
              <a:cs typeface="Times New Roman" pitchFamily="18" charset="0"/>
            </a:endParaRPr>
          </a:p>
        </p:txBody>
      </p:sp>
      <p:sp>
        <p:nvSpPr>
          <p:cNvPr id="80" name="TextBox 79"/>
          <p:cNvSpPr txBox="1"/>
          <p:nvPr/>
        </p:nvSpPr>
        <p:spPr>
          <a:xfrm>
            <a:off x="4038600" y="4964875"/>
            <a:ext cx="1371600" cy="738664"/>
          </a:xfrm>
          <a:prstGeom prst="rect">
            <a:avLst/>
          </a:prstGeom>
          <a:noFill/>
        </p:spPr>
        <p:txBody>
          <a:bodyPr wrap="square" rtlCol="0">
            <a:spAutoFit/>
          </a:bodyPr>
          <a:lstStyle/>
          <a:p>
            <a:r>
              <a:rPr lang="en-US" sz="1400" b="1" i="1" dirty="0" smtClean="0">
                <a:latin typeface="Times New Roman" pitchFamily="18" charset="0"/>
                <a:cs typeface="Times New Roman" pitchFamily="18" charset="0"/>
              </a:rPr>
              <a:t>High resolution satellite data and in-situ</a:t>
            </a:r>
            <a:endParaRPr lang="en-US" sz="1400" b="1" i="1" dirty="0">
              <a:latin typeface="Times New Roman" pitchFamily="18" charset="0"/>
              <a:cs typeface="Times New Roman" pitchFamily="18" charset="0"/>
            </a:endParaRPr>
          </a:p>
        </p:txBody>
      </p:sp>
      <p:sp>
        <p:nvSpPr>
          <p:cNvPr id="42" name="Rectangle 41"/>
          <p:cNvSpPr/>
          <p:nvPr/>
        </p:nvSpPr>
        <p:spPr>
          <a:xfrm>
            <a:off x="304800" y="86380"/>
            <a:ext cx="8534400" cy="523220"/>
          </a:xfrm>
          <a:prstGeom prst="rect">
            <a:avLst/>
          </a:prstGeom>
        </p:spPr>
        <p:txBody>
          <a:bodyPr wrap="square">
            <a:spAutoFit/>
          </a:bodyPr>
          <a:lstStyle/>
          <a:p>
            <a:pPr algn="ctr"/>
            <a:r>
              <a:rPr lang="en-US" sz="2800" b="1" dirty="0" smtClean="0">
                <a:solidFill>
                  <a:srgbClr val="0000FF"/>
                </a:solidFill>
                <a:latin typeface="Times New Roman" pitchFamily="18" charset="0"/>
                <a:cs typeface="Times New Roman" pitchFamily="18" charset="0"/>
              </a:rPr>
              <a:t>VIIRS Land Product Maturity and Validation</a:t>
            </a:r>
            <a:endParaRPr lang="en-US" sz="2800" dirty="0"/>
          </a:p>
        </p:txBody>
      </p:sp>
      <p:sp>
        <p:nvSpPr>
          <p:cNvPr id="43" name="Slide Number Placeholder 12"/>
          <p:cNvSpPr txBox="1">
            <a:spLocks/>
          </p:cNvSpPr>
          <p:nvPr/>
        </p:nvSpPr>
        <p:spPr bwMode="auto">
          <a:xfrm>
            <a:off x="8610600" y="6454775"/>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764BA7E-E2F1-4BA6-A642-1C933EE15C42}" type="slidenum">
              <a:rPr kumimoji="0" lang="en-US" altLang="en-US" sz="1200" b="0" i="0" u="none" strike="noStrike" kern="1200" cap="none" spc="0" normalizeH="0" baseline="0" noProof="0" smtClean="0">
                <a:ln>
                  <a:noFill/>
                </a:ln>
                <a:solidFill>
                  <a:srgbClr val="898989"/>
                </a:solidFill>
                <a:effectLst/>
                <a:uLnTx/>
                <a:uFillTx/>
                <a:latin typeface="Times New Roman" pitchFamily="18" charset="0"/>
                <a:ea typeface="MS PGothic"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dirty="0" smtClean="0">
              <a:ln>
                <a:noFill/>
              </a:ln>
              <a:solidFill>
                <a:srgbClr val="898989"/>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2807646316"/>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783365"/>
          </a:xfrm>
        </p:spPr>
        <p:txBody>
          <a:bodyPr>
            <a:noAutofit/>
          </a:bodyPr>
          <a:lstStyle/>
          <a:p>
            <a:pPr eaLnBrk="0" fontAlgn="base" hangingPunct="0">
              <a:lnSpc>
                <a:spcPct val="100000"/>
              </a:lnSpc>
              <a:spcBef>
                <a:spcPct val="20000"/>
              </a:spcBef>
              <a:spcAft>
                <a:spcPct val="0"/>
              </a:spcAft>
            </a:pPr>
            <a:r>
              <a:rPr lang="en-US" sz="3600" b="1" dirty="0" smtClean="0">
                <a:effectLst>
                  <a:outerShdw blurRad="38100" dist="38100" dir="2700000" algn="tl">
                    <a:srgbClr val="000000">
                      <a:alpha val="43137"/>
                    </a:srgbClr>
                  </a:outerShdw>
                </a:effectLst>
                <a:ea typeface="ＭＳ Ｐゴシック" charset="0"/>
                <a:cs typeface="ＭＳ Ｐゴシック" charset="0"/>
              </a:rPr>
              <a:t>VIIRS Snow and Ice  </a:t>
            </a:r>
          </a:p>
        </p:txBody>
      </p:sp>
      <p:sp>
        <p:nvSpPr>
          <p:cNvPr id="3" name="Content Placeholder 2"/>
          <p:cNvSpPr>
            <a:spLocks noGrp="1"/>
          </p:cNvSpPr>
          <p:nvPr>
            <p:ph idx="1"/>
          </p:nvPr>
        </p:nvSpPr>
        <p:spPr>
          <a:xfrm>
            <a:off x="269503" y="1244172"/>
            <a:ext cx="4315899" cy="3243651"/>
          </a:xfrm>
        </p:spPr>
        <p:txBody>
          <a:bodyPr>
            <a:normAutofit/>
          </a:bodyPr>
          <a:lstStyle/>
          <a:p>
            <a:pPr marL="342900" lvl="1" indent="-342900" eaLnBrk="0" fontAlgn="base" hangingPunct="0">
              <a:lnSpc>
                <a:spcPct val="110000"/>
              </a:lnSpc>
              <a:spcBef>
                <a:spcPts val="600"/>
              </a:spcBef>
              <a:spcAft>
                <a:spcPct val="0"/>
              </a:spcAft>
              <a:buSzPct val="125000"/>
              <a:buFont typeface="Lucida Grande"/>
              <a:buChar char="•"/>
              <a:defRPr/>
            </a:pPr>
            <a:r>
              <a:rPr lang="en-US" sz="1600" b="1" dirty="0">
                <a:latin typeface="Calibri" pitchFamily="34" charset="0"/>
                <a:ea typeface="ＭＳ Ｐゴシック" charset="0"/>
                <a:cs typeface="ＭＳ Ｐゴシック" charset="0"/>
              </a:rPr>
              <a:t>Products &amp;Cal/Val Maturity Status:</a:t>
            </a:r>
          </a:p>
          <a:p>
            <a:pPr lvl="1" eaLnBrk="0" fontAlgn="base" hangingPunct="0">
              <a:lnSpc>
                <a:spcPct val="110000"/>
              </a:lnSpc>
              <a:spcAft>
                <a:spcPct val="0"/>
              </a:spcAft>
              <a:buFont typeface="Wingdings" pitchFamily="2" charset="2"/>
              <a:buChar char="§"/>
            </a:pPr>
            <a:r>
              <a:rPr lang="en-US" sz="1700" b="1" dirty="0">
                <a:solidFill>
                  <a:srgbClr val="008000"/>
                </a:solidFill>
                <a:latin typeface="Calibri" pitchFamily="34" charset="0"/>
                <a:ea typeface="ＭＳ Ｐゴシック" charset="0"/>
                <a:cs typeface="ＭＳ Ｐゴシック" charset="0"/>
              </a:rPr>
              <a:t>Snow Cover: Binary Map</a:t>
            </a:r>
          </a:p>
          <a:p>
            <a:pPr marL="1028700" lvl="2" indent="-280988" eaLnBrk="0" fontAlgn="base" hangingPunct="0">
              <a:spcAft>
                <a:spcPct val="0"/>
              </a:spcAft>
              <a:buSzPct val="70000"/>
              <a:buFont typeface="Wingdings" pitchFamily="2" charset="2"/>
              <a:buChar char="v"/>
              <a:defRPr/>
            </a:pPr>
            <a:r>
              <a:rPr lang="en-US" sz="1500" b="1" dirty="0">
                <a:solidFill>
                  <a:srgbClr val="008000"/>
                </a:solidFill>
                <a:latin typeface="Calibri" pitchFamily="34" charset="0"/>
                <a:ea typeface="ＭＳ Ｐゴシック" charset="0"/>
                <a:cs typeface="ＭＳ Ｐゴシック" charset="0"/>
              </a:rPr>
              <a:t>Validated</a:t>
            </a:r>
            <a:r>
              <a:rPr lang="en-US" sz="1500" dirty="0">
                <a:solidFill>
                  <a:srgbClr val="008000"/>
                </a:solidFill>
                <a:latin typeface="Calibri" pitchFamily="34" charset="0"/>
                <a:ea typeface="ＭＳ Ｐゴシック" charset="0"/>
                <a:cs typeface="ＭＳ Ｐゴシック" charset="0"/>
              </a:rPr>
              <a:t>  01/08/2014 </a:t>
            </a:r>
            <a:r>
              <a:rPr lang="en-US" sz="1500" dirty="0" smtClean="0">
                <a:solidFill>
                  <a:srgbClr val="008000"/>
                </a:solidFill>
                <a:latin typeface="Calibri" pitchFamily="34" charset="0"/>
                <a:ea typeface="ＭＳ Ｐゴシック" charset="0"/>
                <a:cs typeface="ＭＳ Ｐゴシック" charset="0"/>
              </a:rPr>
              <a:t> </a:t>
            </a:r>
            <a:endParaRPr lang="en-US" sz="1500" dirty="0">
              <a:solidFill>
                <a:srgbClr val="008000"/>
              </a:solidFill>
              <a:latin typeface="Calibri" pitchFamily="34" charset="0"/>
              <a:ea typeface="ＭＳ Ｐゴシック" charset="0"/>
              <a:cs typeface="ＭＳ Ｐゴシック" charset="0"/>
            </a:endParaRPr>
          </a:p>
          <a:p>
            <a:pPr lvl="1" eaLnBrk="0" fontAlgn="base" hangingPunct="0">
              <a:lnSpc>
                <a:spcPct val="110000"/>
              </a:lnSpc>
              <a:spcAft>
                <a:spcPct val="0"/>
              </a:spcAft>
              <a:buFont typeface="Wingdings" pitchFamily="2" charset="2"/>
              <a:buChar char="§"/>
            </a:pPr>
            <a:r>
              <a:rPr lang="en-US" sz="1500" b="1" dirty="0">
                <a:latin typeface="Calibri" pitchFamily="34" charset="0"/>
                <a:ea typeface="ＭＳ Ｐゴシック" charset="0"/>
                <a:cs typeface="ＭＳ Ｐゴシック" charset="0"/>
              </a:rPr>
              <a:t>Snow Cover: Fractional Snow Cover</a:t>
            </a:r>
          </a:p>
          <a:p>
            <a:pPr marL="1028700" lvl="2" indent="-280988" eaLnBrk="0" fontAlgn="base" hangingPunct="0">
              <a:spcAft>
                <a:spcPct val="0"/>
              </a:spcAft>
              <a:buSzPct val="70000"/>
              <a:buFont typeface="Wingdings" pitchFamily="2" charset="2"/>
              <a:buChar char="v"/>
              <a:defRPr/>
            </a:pPr>
            <a:r>
              <a:rPr lang="en-US" sz="1500" b="1" dirty="0">
                <a:latin typeface="Calibri" pitchFamily="34" charset="0"/>
                <a:ea typeface="ＭＳ Ｐゴシック" charset="0"/>
                <a:cs typeface="ＭＳ Ｐゴシック" charset="0"/>
              </a:rPr>
              <a:t>Provisional</a:t>
            </a:r>
            <a:r>
              <a:rPr lang="en-US" sz="1500" dirty="0">
                <a:latin typeface="Calibri" pitchFamily="34" charset="0"/>
                <a:ea typeface="ＭＳ Ｐゴシック" charset="0"/>
                <a:cs typeface="ＭＳ Ｐゴシック" charset="0"/>
              </a:rPr>
              <a:t> 12/20/2013 </a:t>
            </a:r>
            <a:r>
              <a:rPr lang="en-US" sz="1500" dirty="0" smtClean="0">
                <a:latin typeface="Calibri" pitchFamily="34" charset="0"/>
                <a:ea typeface="ＭＳ Ｐゴシック" charset="0"/>
                <a:cs typeface="ＭＳ Ｐゴシック" charset="0"/>
              </a:rPr>
              <a:t> </a:t>
            </a:r>
            <a:endParaRPr lang="en-US" sz="1500" dirty="0">
              <a:latin typeface="Calibri" pitchFamily="34" charset="0"/>
              <a:ea typeface="ＭＳ Ｐゴシック" charset="0"/>
              <a:cs typeface="ＭＳ Ｐゴシック" charset="0"/>
            </a:endParaRPr>
          </a:p>
          <a:p>
            <a:pPr lvl="1" eaLnBrk="0" fontAlgn="base" hangingPunct="0">
              <a:lnSpc>
                <a:spcPct val="110000"/>
              </a:lnSpc>
              <a:spcAft>
                <a:spcPct val="0"/>
              </a:spcAft>
              <a:buFont typeface="Wingdings" pitchFamily="2" charset="2"/>
              <a:buChar char="§"/>
            </a:pPr>
            <a:r>
              <a:rPr lang="en-US" sz="1500" b="1" dirty="0">
                <a:solidFill>
                  <a:srgbClr val="008000"/>
                </a:solidFill>
                <a:latin typeface="Calibri" pitchFamily="34" charset="0"/>
                <a:ea typeface="ＭＳ Ｐゴシック" charset="0"/>
                <a:cs typeface="ＭＳ Ｐゴシック" charset="0"/>
              </a:rPr>
              <a:t>Ice Surface Temperature</a:t>
            </a:r>
          </a:p>
          <a:p>
            <a:pPr marL="1028700" lvl="2" indent="-280988" eaLnBrk="0" fontAlgn="base" hangingPunct="0">
              <a:spcAft>
                <a:spcPct val="0"/>
              </a:spcAft>
              <a:buSzPct val="70000"/>
              <a:buFont typeface="Wingdings" pitchFamily="2" charset="2"/>
              <a:buChar char="v"/>
              <a:defRPr/>
            </a:pPr>
            <a:r>
              <a:rPr lang="en-US" sz="1500" b="1" dirty="0">
                <a:solidFill>
                  <a:srgbClr val="008000"/>
                </a:solidFill>
                <a:latin typeface="Calibri" pitchFamily="34" charset="0"/>
                <a:ea typeface="ＭＳ Ｐゴシック" charset="0"/>
                <a:cs typeface="ＭＳ Ｐゴシック" charset="0"/>
              </a:rPr>
              <a:t>Validated  01/08/2014 </a:t>
            </a:r>
            <a:r>
              <a:rPr lang="en-US" sz="1500" b="1" dirty="0" smtClean="0">
                <a:solidFill>
                  <a:srgbClr val="008000"/>
                </a:solidFill>
                <a:latin typeface="Calibri" pitchFamily="34" charset="0"/>
                <a:ea typeface="ＭＳ Ｐゴシック" charset="0"/>
                <a:cs typeface="ＭＳ Ｐゴシック" charset="0"/>
              </a:rPr>
              <a:t> </a:t>
            </a:r>
            <a:endParaRPr lang="en-US" sz="1500" b="1" dirty="0">
              <a:solidFill>
                <a:srgbClr val="008000"/>
              </a:solidFill>
              <a:latin typeface="Calibri" pitchFamily="34" charset="0"/>
              <a:ea typeface="ＭＳ Ｐゴシック" charset="0"/>
              <a:cs typeface="ＭＳ Ｐゴシック" charset="0"/>
            </a:endParaRPr>
          </a:p>
          <a:p>
            <a:pPr lvl="1" eaLnBrk="0" fontAlgn="base" hangingPunct="0">
              <a:lnSpc>
                <a:spcPct val="110000"/>
              </a:lnSpc>
              <a:spcAft>
                <a:spcPct val="0"/>
              </a:spcAft>
              <a:buFont typeface="Wingdings" pitchFamily="2" charset="2"/>
              <a:buChar char="§"/>
            </a:pPr>
            <a:r>
              <a:rPr lang="en-US" sz="1500" b="1" dirty="0">
                <a:solidFill>
                  <a:schemeClr val="tx2">
                    <a:lumMod val="75000"/>
                  </a:schemeClr>
                </a:solidFill>
                <a:latin typeface="Calibri" pitchFamily="34" charset="0"/>
                <a:ea typeface="ＭＳ Ｐゴシック" charset="0"/>
                <a:cs typeface="ＭＳ Ｐゴシック" charset="0"/>
              </a:rPr>
              <a:t>Sea ice characterization</a:t>
            </a:r>
          </a:p>
          <a:p>
            <a:pPr marL="1028700" lvl="2" indent="-280988" eaLnBrk="0" fontAlgn="base" hangingPunct="0">
              <a:spcAft>
                <a:spcPct val="0"/>
              </a:spcAft>
              <a:buSzPct val="70000"/>
              <a:buFont typeface="Wingdings" pitchFamily="2" charset="2"/>
              <a:buChar char="v"/>
              <a:defRPr/>
            </a:pPr>
            <a:r>
              <a:rPr lang="en-US" sz="1500" b="1" dirty="0">
                <a:latin typeface="Calibri" pitchFamily="34" charset="0"/>
                <a:ea typeface="ＭＳ Ｐゴシック" charset="0"/>
                <a:cs typeface="ＭＳ Ｐゴシック" charset="0"/>
              </a:rPr>
              <a:t>Provisional</a:t>
            </a:r>
            <a:r>
              <a:rPr lang="en-US" sz="1500" dirty="0">
                <a:latin typeface="Calibri" pitchFamily="34" charset="0"/>
                <a:ea typeface="ＭＳ Ｐゴシック" charset="0"/>
                <a:cs typeface="ＭＳ Ｐゴシック" charset="0"/>
              </a:rPr>
              <a:t> 12/20/2013 </a:t>
            </a:r>
            <a:r>
              <a:rPr lang="en-US" sz="1500" dirty="0" smtClean="0">
                <a:latin typeface="Calibri" pitchFamily="34" charset="0"/>
                <a:ea typeface="ＭＳ Ｐゴシック" charset="0"/>
                <a:cs typeface="ＭＳ Ｐゴシック" charset="0"/>
              </a:rPr>
              <a:t> </a:t>
            </a:r>
            <a:endParaRPr lang="en-US" sz="1600" b="1" dirty="0" smtClean="0">
              <a:latin typeface="Calibri" pitchFamily="34" charset="0"/>
              <a:ea typeface="ＭＳ Ｐゴシック" charset="0"/>
              <a:cs typeface="ＭＳ Ｐゴシック" charset="0"/>
            </a:endParaRPr>
          </a:p>
          <a:p>
            <a:pPr lvl="1" eaLnBrk="0" fontAlgn="base" hangingPunct="0">
              <a:lnSpc>
                <a:spcPct val="100000"/>
              </a:lnSpc>
              <a:spcAft>
                <a:spcPct val="0"/>
              </a:spcAft>
              <a:buFont typeface="Wingdings" pitchFamily="2" charset="2"/>
              <a:buChar char="§"/>
              <a:defRPr/>
            </a:pPr>
            <a:r>
              <a:rPr lang="en-US" sz="1600" dirty="0" smtClean="0">
                <a:latin typeface="Calibri" pitchFamily="34" charset="0"/>
                <a:ea typeface="ＭＳ Ｐゴシック" charset="0"/>
                <a:cs typeface="ＭＳ Ｐゴシック" charset="0"/>
              </a:rPr>
              <a:t>File format: HDF5 </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29</a:t>
            </a:fld>
            <a:endParaRPr lang="en-US" dirty="0">
              <a:solidFill>
                <a:prstClr val="black"/>
              </a:solidFill>
            </a:endParaRPr>
          </a:p>
        </p:txBody>
      </p:sp>
      <p:sp>
        <p:nvSpPr>
          <p:cNvPr id="6" name="TextBox 5"/>
          <p:cNvSpPr txBox="1"/>
          <p:nvPr/>
        </p:nvSpPr>
        <p:spPr>
          <a:xfrm>
            <a:off x="598555" y="4736488"/>
            <a:ext cx="3610588" cy="1077218"/>
          </a:xfrm>
          <a:prstGeom prst="rect">
            <a:avLst/>
          </a:prstGeom>
          <a:noFill/>
        </p:spPr>
        <p:txBody>
          <a:bodyPr wrap="square" rtlCol="0">
            <a:spAutoFit/>
          </a:bodyPr>
          <a:lstStyle/>
          <a:p>
            <a:pPr marL="0" lvl="1"/>
            <a:r>
              <a:rPr lang="en-US" sz="1600" b="1" u="sng" dirty="0">
                <a:latin typeface="Calibri" pitchFamily="34" charset="0"/>
              </a:rPr>
              <a:t>JPSS-1</a:t>
            </a:r>
            <a:r>
              <a:rPr lang="en-US" sz="1600" b="1" dirty="0">
                <a:latin typeface="Calibri" pitchFamily="34" charset="0"/>
              </a:rPr>
              <a:t>: VIIRS Snow Fraction Algorithm will be improved</a:t>
            </a:r>
            <a:r>
              <a:rPr lang="en-US" sz="1600" dirty="0">
                <a:latin typeface="Calibri" pitchFamily="34" charset="0"/>
              </a:rPr>
              <a:t> from the current 2x2 aggregation algorithm (750 m) to pixel by pixel (375 m) algorithm</a:t>
            </a:r>
          </a:p>
        </p:txBody>
      </p:sp>
      <p:sp>
        <p:nvSpPr>
          <p:cNvPr id="7" name="TextBox 6"/>
          <p:cNvSpPr txBox="1"/>
          <p:nvPr/>
        </p:nvSpPr>
        <p:spPr>
          <a:xfrm>
            <a:off x="0" y="6611779"/>
            <a:ext cx="7393858" cy="246221"/>
          </a:xfrm>
          <a:prstGeom prst="rect">
            <a:avLst/>
          </a:prstGeom>
          <a:noFill/>
        </p:spPr>
        <p:txBody>
          <a:bodyPr wrap="square" rtlCol="0">
            <a:spAutoFit/>
          </a:bodyPr>
          <a:lstStyle/>
          <a:p>
            <a:r>
              <a:rPr lang="en-US" sz="1000" dirty="0" smtClean="0"/>
              <a:t>JSTAR </a:t>
            </a:r>
            <a:r>
              <a:rPr lang="en-US" sz="1000" dirty="0" err="1" smtClean="0"/>
              <a:t>Cryosphere</a:t>
            </a:r>
            <a:r>
              <a:rPr lang="en-US" sz="1000" dirty="0" smtClean="0"/>
              <a:t> Lead: Jeff Key</a:t>
            </a:r>
            <a:endParaRPr lang="en-US" sz="1000" dirty="0"/>
          </a:p>
        </p:txBody>
      </p:sp>
      <p:sp>
        <p:nvSpPr>
          <p:cNvPr id="43" name="TextBox 42"/>
          <p:cNvSpPr txBox="1">
            <a:spLocks noChangeArrowheads="1"/>
          </p:cNvSpPr>
          <p:nvPr/>
        </p:nvSpPr>
        <p:spPr bwMode="auto">
          <a:xfrm>
            <a:off x="4373033" y="5379055"/>
            <a:ext cx="4136797" cy="1077218"/>
          </a:xfrm>
          <a:prstGeom prst="rect">
            <a:avLst/>
          </a:prstGeom>
          <a:noFill/>
          <a:ln w="9525">
            <a:noFill/>
            <a:miter lim="800000"/>
            <a:headEnd/>
            <a:tailEnd/>
          </a:ln>
        </p:spPr>
        <p:txBody>
          <a:bodyPr wrap="square">
            <a:spAutoFit/>
          </a:bodyPr>
          <a:lstStyle/>
          <a:p>
            <a:pPr lvl="0" defTabSz="457153">
              <a:defRPr/>
            </a:pPr>
            <a:r>
              <a:rPr lang="en-US" sz="1600" b="1" dirty="0">
                <a:ea typeface="ＭＳ Ｐゴシック" charset="0"/>
                <a:cs typeface="ＭＳ Ｐゴシック" charset="0"/>
              </a:rPr>
              <a:t>New Snow Fraction </a:t>
            </a:r>
            <a:r>
              <a:rPr lang="en-US" sz="1600" b="1" dirty="0" smtClean="0">
                <a:ea typeface="ＭＳ Ｐゴシック" charset="0"/>
                <a:cs typeface="ＭＳ Ｐゴシック" charset="0"/>
              </a:rPr>
              <a:t>Product: </a:t>
            </a:r>
            <a:r>
              <a:rPr lang="en-US" sz="1600" kern="0" dirty="0" smtClean="0">
                <a:solidFill>
                  <a:sysClr val="windowText" lastClr="000000"/>
                </a:solidFill>
                <a:latin typeface="Calibri"/>
                <a:ea typeface="ＭＳ Ｐゴシック" charset="0"/>
                <a:cs typeface="ＭＳ Ｐゴシック" charset="0"/>
              </a:rPr>
              <a:t>The </a:t>
            </a:r>
            <a:r>
              <a:rPr lang="en-US" sz="1600" kern="0" dirty="0">
                <a:solidFill>
                  <a:sysClr val="windowText" lastClr="000000"/>
                </a:solidFill>
                <a:latin typeface="Calibri"/>
                <a:ea typeface="ＭＳ Ｐゴシック" charset="0"/>
                <a:cs typeface="ＭＳ Ｐゴシック" charset="0"/>
              </a:rPr>
              <a:t>new product provides the sub-pixel snow fraction. It is based on the normalized difference snow index (NDSI), also used by NASA for MODIS.</a:t>
            </a:r>
          </a:p>
        </p:txBody>
      </p:sp>
      <p:pic>
        <p:nvPicPr>
          <p:cNvPr id="9" name="Picture 8" descr="Screen Shot 2015-05-10 at 9.23.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004" y="1376725"/>
            <a:ext cx="3817964" cy="3807715"/>
          </a:xfrm>
          <a:prstGeom prst="rect">
            <a:avLst/>
          </a:prstGeom>
        </p:spPr>
      </p:pic>
    </p:spTree>
    <p:extLst>
      <p:ext uri="{BB962C8B-B14F-4D97-AF65-F5344CB8AC3E}">
        <p14:creationId xmlns:p14="http://schemas.microsoft.com/office/powerpoint/2010/main" val="780768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bwMode="auto">
          <a:xfrm>
            <a:off x="457200" y="228600"/>
            <a:ext cx="8229600" cy="488950"/>
          </a:xfrm>
          <a:noFill/>
          <a:ln>
            <a:miter lim="800000"/>
            <a:headEnd/>
            <a:tailEnd/>
          </a:ln>
        </p:spPr>
        <p:txBody>
          <a:bodyPr vert="horz" wrap="square" lIns="91440" tIns="45720" rIns="91440" bIns="45720" numCol="1" anchor="ctr" anchorCtr="1" compatLnSpc="1">
            <a:prstTxWarp prst="textNoShape">
              <a:avLst/>
            </a:prstTxWarp>
            <a:noAutofit/>
          </a:bodyPr>
          <a:lstStyle/>
          <a:p>
            <a:r>
              <a:rPr lang="en-US" sz="3200" b="1" dirty="0" err="1" smtClean="0">
                <a:solidFill>
                  <a:schemeClr val="bg1"/>
                </a:solidFill>
                <a:latin typeface="Times New Roman" panose="02020603050405020304" pitchFamily="18" charset="0"/>
                <a:ea typeface="Helvetica" charset="0"/>
                <a:cs typeface="Times New Roman" panose="02020603050405020304" pitchFamily="18" charset="0"/>
              </a:rPr>
              <a:t>Suomi</a:t>
            </a:r>
            <a:r>
              <a:rPr lang="en-US" sz="3200" b="1" dirty="0" smtClean="0">
                <a:solidFill>
                  <a:schemeClr val="bg1"/>
                </a:solidFill>
                <a:latin typeface="Times New Roman" panose="02020603050405020304" pitchFamily="18" charset="0"/>
                <a:ea typeface="Helvetica" charset="0"/>
                <a:cs typeface="Times New Roman" panose="02020603050405020304" pitchFamily="18" charset="0"/>
              </a:rPr>
              <a:t> NPP and JPSS-1 Instruments </a:t>
            </a:r>
            <a:endParaRPr lang="en-US" sz="3200" b="1" dirty="0">
              <a:solidFill>
                <a:schemeClr val="bg1"/>
              </a:solidFill>
              <a:latin typeface="Times New Roman" panose="02020603050405020304" pitchFamily="18" charset="0"/>
              <a:ea typeface="Helvetica"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75749217"/>
              </p:ext>
            </p:extLst>
          </p:nvPr>
        </p:nvGraphicFramePr>
        <p:xfrm>
          <a:off x="422275" y="875831"/>
          <a:ext cx="8328025" cy="5841000"/>
        </p:xfrm>
        <a:graphic>
          <a:graphicData uri="http://schemas.openxmlformats.org/drawingml/2006/table">
            <a:tbl>
              <a:tblPr/>
              <a:tblGrid>
                <a:gridCol w="1447800"/>
                <a:gridCol w="3676650"/>
                <a:gridCol w="3203575"/>
              </a:tblGrid>
              <a:tr h="3553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ea typeface="Helvetica" charset="0"/>
                          <a:cs typeface="Helvetica" charset="0"/>
                        </a:rPr>
                        <a:t>Instrument Type</a:t>
                      </a:r>
                      <a:endParaRPr kumimoji="0" lang="en-US" sz="1800" b="1" i="0" u="none" strike="noStrike" cap="none" normalizeH="0" baseline="0" dirty="0">
                        <a:ln>
                          <a:noFill/>
                        </a:ln>
                        <a:solidFill>
                          <a:schemeClr val="tx1"/>
                        </a:solidFill>
                        <a:effectLst/>
                        <a:latin typeface="+mn-lt"/>
                        <a:ea typeface="Helvetica" charset="0"/>
                        <a:cs typeface="Helvetica" charset="0"/>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n-lt"/>
                          <a:ea typeface="Helvetica" charset="0"/>
                          <a:cs typeface="Helvetica" charset="0"/>
                        </a:rPr>
                        <a:t>Measurement </a:t>
                      </a: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0642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rgbClr val="0000FF"/>
                          </a:solidFill>
                          <a:effectLst/>
                          <a:latin typeface="+mn-lt"/>
                          <a:ea typeface="Helvetica" charset="0"/>
                          <a:cs typeface="Helvetica" charset="0"/>
                        </a:rPr>
                        <a:t>ATMS</a:t>
                      </a:r>
                      <a:r>
                        <a:rPr kumimoji="0" lang="en-US" sz="1800" b="1" i="0" u="none" strike="noStrike" cap="none" normalizeH="0" baseline="0" dirty="0">
                          <a:ln>
                            <a:noFill/>
                          </a:ln>
                          <a:solidFill>
                            <a:srgbClr val="0000FF"/>
                          </a:solidFill>
                          <a:effectLst/>
                          <a:latin typeface="+mn-lt"/>
                          <a:ea typeface="Helvetica" charset="0"/>
                          <a:cs typeface="Helvetica" charset="0"/>
                        </a:rPr>
                        <a:t> </a:t>
                      </a:r>
                      <a:r>
                        <a:rPr kumimoji="0" lang="en-US" sz="1800" b="0" i="0" u="none" strike="noStrike" cap="none" normalizeH="0" baseline="0" dirty="0">
                          <a:ln>
                            <a:noFill/>
                          </a:ln>
                          <a:solidFill>
                            <a:srgbClr val="0000FF"/>
                          </a:solidFill>
                          <a:effectLst/>
                          <a:latin typeface="+mn-lt"/>
                          <a:ea typeface="Helvetica" charset="0"/>
                          <a:cs typeface="Helvetica" charset="0"/>
                        </a:rPr>
                        <a:t>- Advanced Technology Microwave Sounder </a:t>
                      </a: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algn="l"/>
                      <a:r>
                        <a:rPr kumimoji="0" lang="en-US" sz="1400" u="none" strike="noStrike" kern="0" cap="none" spc="0" normalizeH="0" baseline="0" noProof="0" dirty="0" smtClean="0">
                          <a:ln>
                            <a:noFill/>
                          </a:ln>
                          <a:solidFill>
                            <a:schemeClr val="tx1"/>
                          </a:solidFill>
                          <a:effectLst/>
                          <a:uLnTx/>
                          <a:uFillTx/>
                          <a:latin typeface="+mn-lt"/>
                          <a:cs typeface="Times New Roman"/>
                        </a:rPr>
                        <a:t>ATMS and CrIS together provide high vertical resolution </a:t>
                      </a:r>
                      <a:r>
                        <a:rPr kumimoji="0" lang="en-US" sz="1400" b="1" u="none" strike="noStrike" kern="0" cap="none" spc="0" normalizeH="0" baseline="0" noProof="0" dirty="0" smtClean="0">
                          <a:ln>
                            <a:noFill/>
                          </a:ln>
                          <a:solidFill>
                            <a:schemeClr val="tx1"/>
                          </a:solidFill>
                          <a:effectLst/>
                          <a:uLnTx/>
                          <a:uFillTx/>
                          <a:latin typeface="+mn-lt"/>
                          <a:cs typeface="Times New Roman"/>
                        </a:rPr>
                        <a:t>temperature</a:t>
                      </a:r>
                      <a:r>
                        <a:rPr kumimoji="0" lang="en-US" sz="1400" u="none" strike="noStrike" kern="0" cap="none" spc="0" normalizeH="0" baseline="0" noProof="0" dirty="0" smtClean="0">
                          <a:ln>
                            <a:noFill/>
                          </a:ln>
                          <a:solidFill>
                            <a:schemeClr val="tx1"/>
                          </a:solidFill>
                          <a:effectLst/>
                          <a:uLnTx/>
                          <a:uFillTx/>
                          <a:latin typeface="+mn-lt"/>
                          <a:cs typeface="Times New Roman"/>
                        </a:rPr>
                        <a:t> and </a:t>
                      </a:r>
                      <a:r>
                        <a:rPr kumimoji="0" lang="en-US" sz="1400" b="1" u="none" strike="noStrike" kern="0" cap="none" spc="0" normalizeH="0" baseline="0" noProof="0" dirty="0" smtClean="0">
                          <a:ln>
                            <a:noFill/>
                          </a:ln>
                          <a:solidFill>
                            <a:schemeClr val="tx1"/>
                          </a:solidFill>
                          <a:effectLst/>
                          <a:uLnTx/>
                          <a:uFillTx/>
                          <a:latin typeface="+mn-lt"/>
                          <a:cs typeface="Times New Roman"/>
                        </a:rPr>
                        <a:t>water</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vapor</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information</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needed</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to</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maintain</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and</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improve</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forecast</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a:t>
                      </a:r>
                      <a:r>
                        <a:rPr kumimoji="0" lang="en-US" sz="1400" b="1" i="0" u="none" strike="noStrike" kern="1200" cap="none" spc="0" normalizeH="0" baseline="0" noProof="0" dirty="0" smtClean="0">
                          <a:ln>
                            <a:noFill/>
                          </a:ln>
                          <a:solidFill>
                            <a:schemeClr val="tx1"/>
                          </a:solidFill>
                          <a:effectLst/>
                          <a:uLnTx/>
                          <a:uFillTx/>
                          <a:latin typeface="+mn-lt"/>
                          <a:ea typeface="Times New Roman"/>
                          <a:cs typeface="Times New Roman"/>
                        </a:rPr>
                        <a:t>skill</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Times New Roman"/>
                        </a:rPr>
                        <a:t> out to 5 to 7 days in advance for extreme weather events, including hurricanes and severe weather outbreak</a:t>
                      </a:r>
                      <a:r>
                        <a:rPr kumimoji="0" lang="en-US" sz="1400" b="0" i="0" u="none" strike="noStrike" kern="1200" cap="none" spc="0" normalizeH="0" baseline="0" noProof="0" dirty="0" smtClean="0">
                          <a:ln>
                            <a:noFill/>
                          </a:ln>
                          <a:solidFill>
                            <a:schemeClr val="tx1"/>
                          </a:solidFill>
                          <a:effectLst/>
                          <a:uLnTx/>
                          <a:uFillTx/>
                          <a:latin typeface="+mn-lt"/>
                          <a:ea typeface="Times New Roman"/>
                          <a:cs typeface="+mn-cs"/>
                        </a:rPr>
                        <a:t>s</a:t>
                      </a:r>
                      <a:endParaRPr lang="en-US" sz="1400" b="0" dirty="0">
                        <a:ln>
                          <a:noFill/>
                        </a:ln>
                        <a:solidFill>
                          <a:schemeClr val="tx1"/>
                        </a:solidFill>
                        <a:latin typeface="+mn-lt"/>
                        <a:cs typeface="Arial" pitchFamily="34" charset="0"/>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5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rgbClr val="0000FF"/>
                          </a:solidFill>
                          <a:effectLst/>
                          <a:latin typeface="+mn-lt"/>
                          <a:ea typeface="Helvetica" charset="0"/>
                          <a:cs typeface="Helvetica" charset="0"/>
                        </a:rPr>
                        <a:t>CrIS</a:t>
                      </a:r>
                      <a:r>
                        <a:rPr kumimoji="0" lang="en-US" sz="1800" b="0" i="0" u="none" strike="noStrike" cap="none" normalizeH="0" baseline="0" dirty="0">
                          <a:ln>
                            <a:noFill/>
                          </a:ln>
                          <a:solidFill>
                            <a:srgbClr val="0000FF"/>
                          </a:solidFill>
                          <a:effectLst/>
                          <a:latin typeface="+mn-lt"/>
                          <a:ea typeface="Helvetica" charset="0"/>
                          <a:cs typeface="Helvetica" charset="0"/>
                        </a:rPr>
                        <a:t> - Cross-track Infrared Sounder </a:t>
                      </a: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125914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rgbClr val="0000FF"/>
                          </a:solidFill>
                          <a:effectLst/>
                          <a:latin typeface="+mn-lt"/>
                          <a:ea typeface="Helvetica" charset="0"/>
                          <a:cs typeface="Helvetica" charset="0"/>
                        </a:rPr>
                        <a:t>VIIRS</a:t>
                      </a:r>
                      <a:r>
                        <a:rPr kumimoji="0" lang="en-US" sz="1800" b="0" i="0" u="none" strike="noStrike" cap="none" normalizeH="0" baseline="0" dirty="0">
                          <a:ln>
                            <a:noFill/>
                          </a:ln>
                          <a:solidFill>
                            <a:srgbClr val="0000FF"/>
                          </a:solidFill>
                          <a:effectLst/>
                          <a:latin typeface="+mn-lt"/>
                          <a:ea typeface="Helvetica" charset="0"/>
                          <a:cs typeface="Helvetica" charset="0"/>
                        </a:rPr>
                        <a:t> – Visible Infrared Imaging Radiometer Suite</a:t>
                      </a: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en-US" sz="1400" b="0" u="none" strike="noStrike" kern="0" cap="none" spc="0" normalizeH="0" baseline="0" noProof="0" dirty="0" smtClean="0">
                          <a:ln>
                            <a:noFill/>
                          </a:ln>
                          <a:solidFill>
                            <a:schemeClr val="tx1"/>
                          </a:solidFill>
                          <a:effectLst/>
                          <a:uLnTx/>
                          <a:uFillTx/>
                          <a:latin typeface="+mn-lt"/>
                          <a:cs typeface="Times New Roman"/>
                        </a:rPr>
                        <a:t>VIIRS provides many </a:t>
                      </a:r>
                      <a:r>
                        <a:rPr kumimoji="0" lang="en-US" sz="1400" b="1" u="none" strike="noStrike" kern="0" cap="none" spc="0" normalizeH="0" baseline="0" noProof="0" dirty="0" smtClean="0">
                          <a:ln>
                            <a:noFill/>
                          </a:ln>
                          <a:solidFill>
                            <a:schemeClr val="tx1"/>
                          </a:solidFill>
                          <a:effectLst/>
                          <a:uLnTx/>
                          <a:uFillTx/>
                          <a:latin typeface="+mn-lt"/>
                          <a:cs typeface="Times New Roman"/>
                        </a:rPr>
                        <a:t>critical</a:t>
                      </a:r>
                      <a:r>
                        <a:rPr kumimoji="0" lang="en-US" sz="1400" b="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imagery</a:t>
                      </a:r>
                      <a:r>
                        <a:rPr kumimoji="0" lang="en-US" sz="1400" b="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products</a:t>
                      </a:r>
                      <a:r>
                        <a:rPr kumimoji="0" lang="en-US" sz="1400" b="0" u="none" strike="noStrike" kern="0" cap="none" spc="0" normalizeH="0" baseline="0" noProof="0" dirty="0" smtClean="0">
                          <a:ln>
                            <a:noFill/>
                          </a:ln>
                          <a:solidFill>
                            <a:schemeClr val="tx1"/>
                          </a:solidFill>
                          <a:effectLst/>
                          <a:uLnTx/>
                          <a:uFillTx/>
                          <a:latin typeface="+mn-lt"/>
                          <a:cs typeface="Times New Roman"/>
                        </a:rPr>
                        <a:t> including snow/ice cover, clouds, fog, aerosols, fire, smoke plumes, vegetation health, phytoplankton abundance/chlorophyll</a:t>
                      </a:r>
                      <a:endParaRPr lang="en-US" sz="1400" b="0" dirty="0">
                        <a:ln>
                          <a:noFill/>
                        </a:ln>
                        <a:solidFill>
                          <a:schemeClr val="tx1"/>
                        </a:solidFill>
                        <a:latin typeface="+mn-lt"/>
                        <a:cs typeface="Times New Roman"/>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26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rgbClr val="0000FF"/>
                          </a:solidFill>
                          <a:effectLst/>
                          <a:latin typeface="+mn-lt"/>
                          <a:ea typeface="Helvetica" charset="0"/>
                          <a:cs typeface="Helvetica" charset="0"/>
                        </a:rPr>
                        <a:t>OMPS</a:t>
                      </a:r>
                      <a:r>
                        <a:rPr kumimoji="0" lang="en-US" sz="1800" b="0" i="0" u="none" strike="noStrike" cap="none" normalizeH="0" baseline="0" dirty="0">
                          <a:ln>
                            <a:noFill/>
                          </a:ln>
                          <a:solidFill>
                            <a:srgbClr val="0000FF"/>
                          </a:solidFill>
                          <a:effectLst/>
                          <a:latin typeface="+mn-lt"/>
                          <a:ea typeface="Helvetica" charset="0"/>
                          <a:cs typeface="Helvetica" charset="0"/>
                        </a:rPr>
                        <a:t> - Ozone Mapping and Profiler Suite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FF"/>
                        </a:solidFill>
                        <a:effectLst/>
                        <a:latin typeface="+mn-lt"/>
                        <a:ea typeface="Helvetica" charset="0"/>
                        <a:cs typeface="Helvetica" charset="0"/>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dirty="0" smtClean="0">
                        <a:ln>
                          <a:noFill/>
                        </a:ln>
                        <a:solidFill>
                          <a:schemeClr val="tx1"/>
                        </a:solidFill>
                        <a:effectLst/>
                        <a:uLnTx/>
                        <a:uFillTx/>
                        <a:latin typeface="+mn-lt"/>
                        <a:cs typeface="Times New Roman"/>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smtClean="0">
                          <a:ln>
                            <a:noFill/>
                          </a:ln>
                          <a:solidFill>
                            <a:schemeClr val="tx1"/>
                          </a:solidFill>
                          <a:effectLst/>
                          <a:uLnTx/>
                          <a:uFillTx/>
                          <a:latin typeface="+mn-lt"/>
                          <a:cs typeface="Times New Roman"/>
                        </a:rPr>
                        <a:t>Ozone spectrometers for </a:t>
                      </a:r>
                      <a:r>
                        <a:rPr kumimoji="0" lang="en-US" sz="1400" b="1" u="none" strike="noStrike" kern="0" cap="none" spc="0" normalizeH="0" baseline="0" noProof="0" dirty="0" smtClean="0">
                          <a:ln>
                            <a:noFill/>
                          </a:ln>
                          <a:solidFill>
                            <a:schemeClr val="tx1"/>
                          </a:solidFill>
                          <a:effectLst/>
                          <a:uLnTx/>
                          <a:uFillTx/>
                          <a:latin typeface="+mn-lt"/>
                          <a:cs typeface="Times New Roman"/>
                        </a:rPr>
                        <a:t>monitoring</a:t>
                      </a:r>
                      <a:r>
                        <a:rPr kumimoji="0" lang="en-US" sz="1400" u="none" strike="noStrike" kern="0" cap="none" spc="0" normalizeH="0" baseline="0" noProof="0" dirty="0" smtClean="0">
                          <a:ln>
                            <a:noFill/>
                          </a:ln>
                          <a:solidFill>
                            <a:schemeClr val="tx1"/>
                          </a:solidFill>
                          <a:effectLst/>
                          <a:uLnTx/>
                          <a:uFillTx/>
                          <a:latin typeface="+mn-lt"/>
                          <a:cs typeface="Times New Roman"/>
                        </a:rPr>
                        <a:t> </a:t>
                      </a:r>
                      <a:r>
                        <a:rPr kumimoji="0" lang="en-US" sz="1400" b="1" u="none" strike="noStrike" kern="0" cap="none" spc="0" normalizeH="0" baseline="0" noProof="0" dirty="0" smtClean="0">
                          <a:ln>
                            <a:noFill/>
                          </a:ln>
                          <a:solidFill>
                            <a:schemeClr val="tx1"/>
                          </a:solidFill>
                          <a:effectLst/>
                          <a:uLnTx/>
                          <a:uFillTx/>
                          <a:latin typeface="+mn-lt"/>
                          <a:cs typeface="Times New Roman"/>
                        </a:rPr>
                        <a:t>ozone</a:t>
                      </a:r>
                      <a:r>
                        <a:rPr kumimoji="0" lang="en-US" sz="1400" u="none" strike="noStrike" kern="0" cap="none" spc="0" normalizeH="0" baseline="0" noProof="0" dirty="0" smtClean="0">
                          <a:ln>
                            <a:noFill/>
                          </a:ln>
                          <a:solidFill>
                            <a:schemeClr val="tx1"/>
                          </a:solidFill>
                          <a:effectLst/>
                          <a:uLnTx/>
                          <a:uFillTx/>
                          <a:latin typeface="+mn-lt"/>
                          <a:cs typeface="Times New Roman"/>
                        </a:rPr>
                        <a:t> hole and recovery of stratospheric ozone and for UV index forecasts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295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sng" strike="noStrike" cap="none" normalizeH="0" baseline="0" dirty="0">
                          <a:ln>
                            <a:noFill/>
                          </a:ln>
                          <a:solidFill>
                            <a:schemeClr val="tx1"/>
                          </a:solidFill>
                          <a:effectLst/>
                          <a:latin typeface="+mn-lt"/>
                          <a:ea typeface="Helvetica" charset="0"/>
                          <a:cs typeface="Helvetica" charset="0"/>
                        </a:rPr>
                        <a:t>CERES</a:t>
                      </a:r>
                      <a:r>
                        <a:rPr kumimoji="0" lang="en-US" sz="1800" b="0" i="0" u="none" strike="noStrike" cap="none" normalizeH="0" baseline="0" dirty="0">
                          <a:ln>
                            <a:noFill/>
                          </a:ln>
                          <a:solidFill>
                            <a:schemeClr val="tx1"/>
                          </a:solidFill>
                          <a:effectLst/>
                          <a:latin typeface="+mn-lt"/>
                          <a:ea typeface="Helvetica" charset="0"/>
                          <a:cs typeface="Helvetica" charset="0"/>
                        </a:rPr>
                        <a:t> - Clouds and the Earth’s Radiant Energy System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mn-lt"/>
                        <a:ea typeface="Helvetica" charset="0"/>
                        <a:cs typeface="Helvetica" charset="0"/>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1"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mn-lt"/>
                          <a:ea typeface="Helvetica" charset="0"/>
                          <a:cs typeface="Helvetica" charset="0"/>
                        </a:rPr>
                        <a:t>Scanning radiometer which supports studies of Earth Radiation Budget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mn-lt"/>
                        <a:ea typeface="ＭＳ Ｐゴシック" charset="-128"/>
                        <a:cs typeface="ＭＳ Ｐゴシック" charset="-128"/>
                      </a:endParaRPr>
                    </a:p>
                  </a:txBody>
                  <a:tcPr marL="91438" marR="9143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0687" name="Picture 14"/>
          <p:cNvPicPr>
            <a:picLocks noChangeAspect="1" noChangeArrowheads="1"/>
          </p:cNvPicPr>
          <p:nvPr/>
        </p:nvPicPr>
        <p:blipFill>
          <a:blip r:embed="rId2" cstate="print"/>
          <a:srcRect/>
          <a:stretch>
            <a:fillRect/>
          </a:stretch>
        </p:blipFill>
        <p:spPr bwMode="auto">
          <a:xfrm>
            <a:off x="563563" y="1303338"/>
            <a:ext cx="1003300" cy="779462"/>
          </a:xfrm>
          <a:prstGeom prst="rect">
            <a:avLst/>
          </a:prstGeom>
          <a:noFill/>
          <a:ln w="6350">
            <a:solidFill>
              <a:schemeClr val="tx1"/>
            </a:solidFill>
            <a:miter lim="800000"/>
            <a:headEnd/>
            <a:tailEnd/>
          </a:ln>
        </p:spPr>
      </p:pic>
      <p:pic>
        <p:nvPicPr>
          <p:cNvPr id="70688" name="Picture 13" descr="CrIS ready for EMI 1"/>
          <p:cNvPicPr>
            <a:picLocks noChangeAspect="1" noChangeArrowheads="1"/>
          </p:cNvPicPr>
          <p:nvPr/>
        </p:nvPicPr>
        <p:blipFill>
          <a:blip r:embed="rId3" cstate="print"/>
          <a:srcRect/>
          <a:stretch>
            <a:fillRect/>
          </a:stretch>
        </p:blipFill>
        <p:spPr bwMode="auto">
          <a:xfrm>
            <a:off x="531813" y="2208213"/>
            <a:ext cx="1035050" cy="765175"/>
          </a:xfrm>
          <a:prstGeom prst="rect">
            <a:avLst/>
          </a:prstGeom>
          <a:noFill/>
          <a:ln w="6350">
            <a:solidFill>
              <a:srgbClr val="000000"/>
            </a:solidFill>
            <a:miter lim="800000"/>
            <a:headEnd/>
            <a:tailEnd/>
          </a:ln>
        </p:spPr>
      </p:pic>
      <p:pic>
        <p:nvPicPr>
          <p:cNvPr id="70689" name="Picture 15" descr="VIIRS"/>
          <p:cNvPicPr>
            <a:picLocks noChangeAspect="1" noChangeArrowheads="1"/>
          </p:cNvPicPr>
          <p:nvPr/>
        </p:nvPicPr>
        <p:blipFill>
          <a:blip r:embed="rId4" cstate="print"/>
          <a:srcRect/>
          <a:stretch>
            <a:fillRect/>
          </a:stretch>
        </p:blipFill>
        <p:spPr bwMode="auto">
          <a:xfrm>
            <a:off x="552450" y="3209925"/>
            <a:ext cx="1152525" cy="881063"/>
          </a:xfrm>
          <a:prstGeom prst="rect">
            <a:avLst/>
          </a:prstGeom>
          <a:noFill/>
          <a:ln w="6350">
            <a:solidFill>
              <a:srgbClr val="000000"/>
            </a:solidFill>
            <a:miter lim="800000"/>
            <a:headEnd/>
            <a:tailEnd/>
          </a:ln>
        </p:spPr>
      </p:pic>
      <p:pic>
        <p:nvPicPr>
          <p:cNvPr id="70690" name="Picture 17" descr="06-1405d"/>
          <p:cNvPicPr>
            <a:picLocks noChangeAspect="1" noChangeArrowheads="1"/>
          </p:cNvPicPr>
          <p:nvPr/>
        </p:nvPicPr>
        <p:blipFill>
          <a:blip r:embed="rId5" cstate="print"/>
          <a:srcRect/>
          <a:stretch>
            <a:fillRect/>
          </a:stretch>
        </p:blipFill>
        <p:spPr bwMode="auto">
          <a:xfrm>
            <a:off x="536575" y="4530725"/>
            <a:ext cx="1152525" cy="854075"/>
          </a:xfrm>
          <a:prstGeom prst="rect">
            <a:avLst/>
          </a:prstGeom>
          <a:noFill/>
          <a:ln w="6350">
            <a:solidFill>
              <a:srgbClr val="000000"/>
            </a:solidFill>
            <a:miter lim="800000"/>
            <a:headEnd/>
            <a:tailEnd/>
          </a:ln>
        </p:spPr>
      </p:pic>
      <p:pic>
        <p:nvPicPr>
          <p:cNvPr id="70691" name="Picture 9" descr="Instrument"/>
          <p:cNvPicPr>
            <a:picLocks noChangeAspect="1" noChangeArrowheads="1"/>
          </p:cNvPicPr>
          <p:nvPr/>
        </p:nvPicPr>
        <p:blipFill>
          <a:blip r:embed="rId6" cstate="print"/>
          <a:srcRect/>
          <a:stretch>
            <a:fillRect/>
          </a:stretch>
        </p:blipFill>
        <p:spPr bwMode="auto">
          <a:xfrm>
            <a:off x="636588" y="5724748"/>
            <a:ext cx="793750" cy="915987"/>
          </a:xfrm>
          <a:prstGeom prst="rect">
            <a:avLst/>
          </a:prstGeom>
          <a:noFill/>
          <a:ln w="6350">
            <a:solidFill>
              <a:schemeClr val="tx1"/>
            </a:solidFill>
            <a:miter lim="800000"/>
            <a:headEnd/>
            <a:tailEnd/>
          </a:ln>
        </p:spPr>
      </p:pic>
      <p:sp>
        <p:nvSpPr>
          <p:cNvPr id="13" name="Slide Number Placeholder 4"/>
          <p:cNvSpPr txBox="1">
            <a:spLocks/>
          </p:cNvSpPr>
          <p:nvPr/>
        </p:nvSpPr>
        <p:spPr>
          <a:xfrm>
            <a:off x="6858000" y="6416675"/>
            <a:ext cx="21336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7BD4A1-6061-4BD7-BD37-9338D29FB437}" type="slidenum">
              <a:rPr kumimoji="0" lang="en-US"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420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7494"/>
            <a:ext cx="8229600" cy="583379"/>
          </a:xfrm>
        </p:spPr>
        <p:txBody>
          <a:bodyPr>
            <a:noAutofit/>
          </a:bodyPr>
          <a:lstStyle/>
          <a:p>
            <a:pPr eaLnBrk="0" fontAlgn="base" hangingPunct="0">
              <a:lnSpc>
                <a:spcPct val="100000"/>
              </a:lnSpc>
              <a:spcBef>
                <a:spcPct val="20000"/>
              </a:spcBef>
              <a:spcAft>
                <a:spcPct val="0"/>
              </a:spcAft>
            </a:pPr>
            <a:r>
              <a:rPr lang="en-US" sz="3600" b="1" dirty="0" smtClean="0">
                <a:solidFill>
                  <a:schemeClr val="bg1"/>
                </a:solidFill>
                <a:effectLst>
                  <a:outerShdw blurRad="38100" dist="38100" dir="2700000" algn="tl">
                    <a:srgbClr val="000000">
                      <a:alpha val="43137"/>
                    </a:srgbClr>
                  </a:outerShdw>
                </a:effectLst>
                <a:ea typeface="ＭＳ Ｐゴシック" charset="0"/>
                <a:cs typeface="ＭＳ Ｐゴシック" charset="0"/>
              </a:rPr>
              <a:t>VIIRS Clouds</a:t>
            </a:r>
          </a:p>
        </p:txBody>
      </p:sp>
      <p:sp>
        <p:nvSpPr>
          <p:cNvPr id="3" name="Content Placeholder 2"/>
          <p:cNvSpPr>
            <a:spLocks noGrp="1"/>
          </p:cNvSpPr>
          <p:nvPr>
            <p:ph idx="1"/>
          </p:nvPr>
        </p:nvSpPr>
        <p:spPr>
          <a:xfrm>
            <a:off x="164861" y="777271"/>
            <a:ext cx="4593147" cy="2199109"/>
          </a:xfrm>
        </p:spPr>
        <p:txBody>
          <a:bodyPr>
            <a:normAutofit fontScale="85000" lnSpcReduction="20000"/>
          </a:bodyPr>
          <a:lstStyle/>
          <a:p>
            <a:pPr marL="228600" marR="0" lvl="1" indent="-228600" eaLnBrk="0" fontAlgn="base" hangingPunct="0">
              <a:lnSpc>
                <a:spcPct val="110000"/>
              </a:lnSpc>
              <a:spcBef>
                <a:spcPts val="600"/>
              </a:spcBef>
              <a:spcAft>
                <a:spcPct val="0"/>
              </a:spcAft>
              <a:buClr>
                <a:srgbClr val="0000FF"/>
              </a:buClr>
              <a:buSzPct val="125000"/>
              <a:buFont typeface="Lucida Grande"/>
              <a:buChar char="•"/>
              <a:tabLst/>
              <a:defRPr/>
            </a:pPr>
            <a:r>
              <a:rPr lang="en-US" sz="2100" b="1" dirty="0" smtClean="0">
                <a:solidFill>
                  <a:schemeClr val="tx1"/>
                </a:solidFill>
                <a:latin typeface="Calibri" pitchFamily="34" charset="0"/>
                <a:ea typeface="ＭＳ Ｐゴシック" charset="0"/>
                <a:cs typeface="ＭＳ Ｐゴシック" charset="0"/>
              </a:rPr>
              <a:t>Products and Cal</a:t>
            </a:r>
            <a:r>
              <a:rPr lang="en-US" sz="2100" b="1" dirty="0">
                <a:solidFill>
                  <a:schemeClr val="tx1"/>
                </a:solidFill>
                <a:latin typeface="Calibri" pitchFamily="34" charset="0"/>
                <a:ea typeface="ＭＳ Ｐゴシック" charset="0"/>
                <a:cs typeface="ＭＳ Ｐゴシック" charset="0"/>
              </a:rPr>
              <a:t>/Val Maturity Status:</a:t>
            </a:r>
          </a:p>
          <a:p>
            <a:pPr lvl="1" indent="-228600" eaLnBrk="0" fontAlgn="base" hangingPunct="0">
              <a:lnSpc>
                <a:spcPct val="110000"/>
              </a:lnSpc>
              <a:spcAft>
                <a:spcPct val="0"/>
              </a:spcAft>
              <a:buClr>
                <a:srgbClr val="0000FF"/>
              </a:buClr>
              <a:buFont typeface="Wingdings" pitchFamily="2" charset="2"/>
              <a:buChar char="§"/>
              <a:defRPr/>
            </a:pPr>
            <a:r>
              <a:rPr lang="en-US" sz="2100" dirty="0">
                <a:solidFill>
                  <a:srgbClr val="008000"/>
                </a:solidFill>
                <a:latin typeface="Calibri" pitchFamily="34" charset="0"/>
                <a:ea typeface="ＭＳ Ｐゴシック" charset="0"/>
                <a:cs typeface="ＭＳ Ｐゴシック" charset="0"/>
              </a:rPr>
              <a:t>Cloud Mask: Validated  03/05/2014 </a:t>
            </a:r>
            <a:r>
              <a:rPr lang="en-US" sz="2100" dirty="0" smtClean="0">
                <a:solidFill>
                  <a:srgbClr val="008000"/>
                </a:solidFill>
                <a:latin typeface="Calibri" pitchFamily="34" charset="0"/>
                <a:ea typeface="ＭＳ Ｐゴシック" charset="0"/>
                <a:cs typeface="ＭＳ Ｐゴシック" charset="0"/>
              </a:rPr>
              <a:t>Cloud </a:t>
            </a:r>
            <a:r>
              <a:rPr lang="en-US" sz="2100" dirty="0">
                <a:solidFill>
                  <a:srgbClr val="008000"/>
                </a:solidFill>
                <a:latin typeface="Calibri" pitchFamily="34" charset="0"/>
                <a:ea typeface="ＭＳ Ｐゴシック" charset="0"/>
                <a:cs typeface="ＭＳ Ｐゴシック" charset="0"/>
              </a:rPr>
              <a:t>Top (CTH,CTT,CTP), </a:t>
            </a:r>
            <a:r>
              <a:rPr lang="en-US" sz="2100" dirty="0" smtClean="0">
                <a:solidFill>
                  <a:srgbClr val="008000"/>
                </a:solidFill>
                <a:latin typeface="Calibri" pitchFamily="34" charset="0"/>
                <a:ea typeface="ＭＳ Ｐゴシック" charset="0"/>
                <a:cs typeface="ＭＳ Ｐゴシック" charset="0"/>
              </a:rPr>
              <a:t>Cloud Optical Depth </a:t>
            </a:r>
            <a:r>
              <a:rPr lang="en-US" sz="2100" dirty="0">
                <a:solidFill>
                  <a:srgbClr val="008000"/>
                </a:solidFill>
                <a:latin typeface="Calibri" pitchFamily="34" charset="0"/>
                <a:ea typeface="ＭＳ Ｐゴシック" charset="0"/>
                <a:cs typeface="ＭＳ Ｐゴシック" charset="0"/>
              </a:rPr>
              <a:t>(daytime), Cloud Effective Particle Size, Cloud Base Height: Validated  09/03/</a:t>
            </a:r>
            <a:r>
              <a:rPr lang="en-US" sz="2100" dirty="0" smtClean="0">
                <a:solidFill>
                  <a:srgbClr val="008000"/>
                </a:solidFill>
                <a:latin typeface="Calibri" pitchFamily="34" charset="0"/>
                <a:ea typeface="ＭＳ Ｐゴシック" charset="0"/>
                <a:cs typeface="ＭＳ Ｐゴシック" charset="0"/>
              </a:rPr>
              <a:t>2014</a:t>
            </a:r>
          </a:p>
          <a:p>
            <a:pPr lvl="1" indent="-228600" eaLnBrk="0" fontAlgn="base" hangingPunct="0">
              <a:lnSpc>
                <a:spcPct val="110000"/>
              </a:lnSpc>
              <a:spcAft>
                <a:spcPct val="0"/>
              </a:spcAft>
              <a:buClr>
                <a:srgbClr val="0000FF"/>
              </a:buClr>
              <a:buFont typeface="Wingdings" pitchFamily="2" charset="2"/>
              <a:buChar char="§"/>
              <a:defRPr/>
            </a:pPr>
            <a:r>
              <a:rPr lang="en-US" sz="2100" dirty="0">
                <a:latin typeface="Calibri" pitchFamily="34" charset="0"/>
                <a:ea typeface="ＭＳ Ｐゴシック" charset="0"/>
                <a:cs typeface="ＭＳ Ｐゴシック" charset="0"/>
              </a:rPr>
              <a:t>COD (nighttime), &amp;CCL Provisional 08/20/2014  </a:t>
            </a: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30</a:t>
            </a:fld>
            <a:endParaRPr lang="en-US" dirty="0">
              <a:solidFill>
                <a:prstClr val="black"/>
              </a:solidFill>
            </a:endParaRPr>
          </a:p>
        </p:txBody>
      </p:sp>
      <p:sp>
        <p:nvSpPr>
          <p:cNvPr id="6" name="TextBox 5"/>
          <p:cNvSpPr txBox="1"/>
          <p:nvPr/>
        </p:nvSpPr>
        <p:spPr>
          <a:xfrm>
            <a:off x="0" y="6611779"/>
            <a:ext cx="7393858" cy="246221"/>
          </a:xfrm>
          <a:prstGeom prst="rect">
            <a:avLst/>
          </a:prstGeom>
          <a:noFill/>
        </p:spPr>
        <p:txBody>
          <a:bodyPr wrap="square" rtlCol="0">
            <a:spAutoFit/>
          </a:bodyPr>
          <a:lstStyle/>
          <a:p>
            <a:r>
              <a:rPr lang="en-US" sz="1000" dirty="0" smtClean="0"/>
              <a:t>JSTAR Clouds Lead: Andy </a:t>
            </a:r>
            <a:r>
              <a:rPr lang="en-US" sz="1000" dirty="0" err="1" smtClean="0"/>
              <a:t>Heidinger</a:t>
            </a:r>
            <a:endParaRPr lang="en-US" sz="1000" dirty="0"/>
          </a:p>
        </p:txBody>
      </p:sp>
      <p:sp>
        <p:nvSpPr>
          <p:cNvPr id="5" name="Rectangle 4"/>
          <p:cNvSpPr/>
          <p:nvPr/>
        </p:nvSpPr>
        <p:spPr>
          <a:xfrm>
            <a:off x="4644270" y="762011"/>
            <a:ext cx="4348273" cy="2308324"/>
          </a:xfrm>
          <a:prstGeom prst="rect">
            <a:avLst/>
          </a:prstGeom>
        </p:spPr>
        <p:txBody>
          <a:bodyPr wrap="square">
            <a:spAutoFit/>
          </a:bodyPr>
          <a:lstStyle/>
          <a:p>
            <a:pPr marL="285750" indent="-285750" eaLnBrk="0" hangingPunct="0">
              <a:buFont typeface="Arial"/>
              <a:buChar char="•"/>
              <a:defRPr/>
            </a:pPr>
            <a:r>
              <a:rPr lang="en-US" b="1" dirty="0" smtClean="0">
                <a:latin typeface="Calibri" pitchFamily="34" charset="0"/>
                <a:ea typeface="ＭＳ Ｐゴシック" charset="0"/>
                <a:cs typeface="ＭＳ Ｐゴシック" charset="0"/>
              </a:rPr>
              <a:t>NOAA </a:t>
            </a:r>
            <a:r>
              <a:rPr lang="en-US" b="1" dirty="0">
                <a:latin typeface="Calibri" pitchFamily="34" charset="0"/>
                <a:ea typeface="ＭＳ Ｐゴシック" charset="0"/>
                <a:cs typeface="ＭＳ Ｐゴシック" charset="0"/>
              </a:rPr>
              <a:t>Enterprise Cloud Algorithm</a:t>
            </a:r>
            <a:r>
              <a:rPr lang="en-US" dirty="0">
                <a:latin typeface="Calibri" pitchFamily="34" charset="0"/>
                <a:ea typeface="ＭＳ Ｐゴシック" charset="0"/>
                <a:cs typeface="ＭＳ Ｐゴシック" charset="0"/>
              </a:rPr>
              <a:t>: The Cloud from AVHRR Extended (CLAVR-x) is heritage NESDIS operational cloud processing system runs </a:t>
            </a:r>
            <a:r>
              <a:rPr lang="en-US" dirty="0" smtClean="0">
                <a:latin typeface="Calibri" pitchFamily="34" charset="0"/>
                <a:ea typeface="ＭＳ Ｐゴシック" charset="0"/>
                <a:cs typeface="ＭＳ Ｐゴシック" charset="0"/>
              </a:rPr>
              <a:t>for multiple sensors on different satellites</a:t>
            </a:r>
          </a:p>
          <a:p>
            <a:pPr marL="285750" indent="-285750" eaLnBrk="0" hangingPunct="0">
              <a:buFont typeface="Arial"/>
              <a:buChar char="•"/>
              <a:defRPr/>
            </a:pPr>
            <a:r>
              <a:rPr lang="en-US" dirty="0">
                <a:latin typeface="Calibri" pitchFamily="34" charset="0"/>
                <a:ea typeface="ＭＳ Ｐゴシック" charset="0"/>
                <a:cs typeface="ＭＳ Ｐゴシック" charset="0"/>
              </a:rPr>
              <a:t>VIIRS must be combined with CrIS and ATMS to create a multilayered cloud phase </a:t>
            </a:r>
          </a:p>
        </p:txBody>
      </p:sp>
      <p:grpSp>
        <p:nvGrpSpPr>
          <p:cNvPr id="14" name="Group 11"/>
          <p:cNvGrpSpPr/>
          <p:nvPr/>
        </p:nvGrpSpPr>
        <p:grpSpPr>
          <a:xfrm>
            <a:off x="1668146" y="3037823"/>
            <a:ext cx="6236591" cy="2869588"/>
            <a:chOff x="375025" y="1147330"/>
            <a:chExt cx="7751510" cy="407303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790" y="1188895"/>
              <a:ext cx="3772745" cy="400656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025" y="1147330"/>
              <a:ext cx="3864466" cy="4073032"/>
            </a:xfrm>
            <a:prstGeom prst="rect">
              <a:avLst/>
            </a:prstGeom>
          </p:spPr>
        </p:pic>
      </p:grpSp>
      <p:sp>
        <p:nvSpPr>
          <p:cNvPr id="17" name="Content Placeholder 2"/>
          <p:cNvSpPr txBox="1">
            <a:spLocks/>
          </p:cNvSpPr>
          <p:nvPr/>
        </p:nvSpPr>
        <p:spPr>
          <a:xfrm>
            <a:off x="303299" y="5964525"/>
            <a:ext cx="8630631" cy="726769"/>
          </a:xfrm>
          <a:prstGeom prst="rect">
            <a:avLst/>
          </a:prstGeom>
        </p:spPr>
        <p:txBody>
          <a:bodyPr vert="horz" lIns="91440" tIns="45720" rIns="91440" bIns="45720" rtlCol="0">
            <a:normAutofit lnSpcReduction="10000"/>
          </a:bodyPr>
          <a:lstStyle/>
          <a:p>
            <a:pPr marL="342900" marR="0" lvl="1" indent="-342900" algn="l" defTabSz="914400" rtl="0" eaLnBrk="0" fontAlgn="base" latinLnBrk="0" hangingPunct="0">
              <a:lnSpc>
                <a:spcPct val="100000"/>
              </a:lnSpc>
              <a:spcBef>
                <a:spcPct val="20000"/>
              </a:spcBef>
              <a:spcAft>
                <a:spcPct val="0"/>
              </a:spcAft>
              <a:buClr>
                <a:srgbClr val="0000FF"/>
              </a:buClr>
              <a:buSzPct val="125000"/>
              <a:tabLst/>
              <a:defRPr/>
            </a:pPr>
            <a:r>
              <a:rPr kumimoji="0" lang="en-US" sz="1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VIIRS Cloud Top Pressure:</a:t>
            </a:r>
            <a:r>
              <a:rPr kumimoji="0" lang="en-US" sz="1400" b="0" i="0" u="none" strike="noStrike" kern="1200" cap="none" spc="0" normalizeH="0" noProof="0" dirty="0" smtClean="0">
                <a:ln>
                  <a:noFill/>
                </a:ln>
                <a:solidFill>
                  <a:schemeClr val="tx1"/>
                </a:solidFill>
                <a:effectLst/>
                <a:uLnTx/>
                <a:uFillTx/>
                <a:latin typeface="Calibri" pitchFamily="34" charset="0"/>
                <a:ea typeface="ＭＳ Ｐゴシック" charset="0"/>
                <a:cs typeface="ＭＳ Ｐゴシック" charset="0"/>
              </a:rPr>
              <a:t> </a:t>
            </a:r>
            <a:r>
              <a:rPr kumimoji="0" lang="en-US" sz="1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Images show VIIRS DB data from UW/CIMSS processed through the NDE Cloud Algorithms in CSPP/CLAVR-x.;</a:t>
            </a:r>
            <a:r>
              <a:rPr kumimoji="0" lang="en-US" sz="1400" b="0" i="0" u="none" strike="noStrike" kern="1200" cap="none" spc="0" normalizeH="0" noProof="0" dirty="0" smtClean="0">
                <a:ln>
                  <a:noFill/>
                </a:ln>
                <a:solidFill>
                  <a:schemeClr val="tx1"/>
                </a:solidFill>
                <a:effectLst/>
                <a:uLnTx/>
                <a:uFillTx/>
                <a:latin typeface="Calibri" pitchFamily="34" charset="0"/>
                <a:ea typeface="ＭＳ Ｐゴシック" charset="0"/>
                <a:cs typeface="ＭＳ Ｐゴシック" charset="0"/>
              </a:rPr>
              <a:t> </a:t>
            </a:r>
            <a:r>
              <a:rPr kumimoji="0" lang="en-US" sz="1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Image on the left is a false color image (R=M5, G=M7, B=M15(rev)).  March 8, 2015. Orbit  17414.;</a:t>
            </a:r>
            <a:r>
              <a:rPr kumimoji="0" lang="en-US" sz="1400" b="0" i="0" u="none" strike="noStrike" kern="1200" cap="none" spc="0" normalizeH="0" noProof="0" dirty="0" smtClean="0">
                <a:ln>
                  <a:noFill/>
                </a:ln>
                <a:solidFill>
                  <a:schemeClr val="tx1"/>
                </a:solidFill>
                <a:effectLst/>
                <a:uLnTx/>
                <a:uFillTx/>
                <a:latin typeface="Calibri" pitchFamily="34" charset="0"/>
                <a:ea typeface="ＭＳ Ｐゴシック" charset="0"/>
                <a:cs typeface="ＭＳ Ｐゴシック" charset="0"/>
              </a:rPr>
              <a:t> </a:t>
            </a:r>
            <a:r>
              <a:rPr kumimoji="0" lang="en-US" sz="1400" b="0" i="0" u="none" strike="noStrike" kern="1200" cap="none" spc="0" normalizeH="0" baseline="0" noProof="0" dirty="0" smtClean="0">
                <a:ln>
                  <a:noFill/>
                </a:ln>
                <a:solidFill>
                  <a:schemeClr val="tx1"/>
                </a:solidFill>
                <a:effectLst/>
                <a:uLnTx/>
                <a:uFillTx/>
                <a:latin typeface="Calibri" pitchFamily="34" charset="0"/>
                <a:ea typeface="ＭＳ Ｐゴシック" charset="0"/>
                <a:cs typeface="ＭＳ Ｐゴシック" charset="0"/>
              </a:rPr>
              <a:t>Cloud Top Pressure (right) is important for Aviation and used in the VIIRS Winds Application.</a:t>
            </a:r>
          </a:p>
        </p:txBody>
      </p:sp>
    </p:spTree>
    <p:extLst>
      <p:ext uri="{BB962C8B-B14F-4D97-AF65-F5344CB8AC3E}">
        <p14:creationId xmlns:p14="http://schemas.microsoft.com/office/powerpoint/2010/main" val="3699308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720451"/>
          </a:xfrm>
        </p:spPr>
        <p:txBody>
          <a:bodyPr>
            <a:noAutofit/>
          </a:bodyPr>
          <a:lstStyle/>
          <a:p>
            <a:pPr eaLnBrk="0" fontAlgn="base" hangingPunct="0">
              <a:lnSpc>
                <a:spcPct val="100000"/>
              </a:lnSpc>
              <a:spcBef>
                <a:spcPct val="20000"/>
              </a:spcBef>
              <a:spcAft>
                <a:spcPct val="0"/>
              </a:spcAft>
            </a:pPr>
            <a:r>
              <a:rPr lang="en-US" sz="3600" b="1" dirty="0" smtClean="0">
                <a:effectLst>
                  <a:outerShdw blurRad="38100" dist="38100" dir="2700000" algn="tl">
                    <a:srgbClr val="000000">
                      <a:alpha val="43137"/>
                    </a:srgbClr>
                  </a:outerShdw>
                </a:effectLst>
                <a:ea typeface="ＭＳ Ｐゴシック" charset="0"/>
                <a:cs typeface="ＭＳ Ｐゴシック" charset="0"/>
              </a:rPr>
              <a:t>VIIRS Aerosol EDR</a:t>
            </a:r>
          </a:p>
        </p:txBody>
      </p:sp>
      <p:sp>
        <p:nvSpPr>
          <p:cNvPr id="3" name="Content Placeholder 2"/>
          <p:cNvSpPr>
            <a:spLocks noGrp="1"/>
          </p:cNvSpPr>
          <p:nvPr>
            <p:ph idx="1"/>
          </p:nvPr>
        </p:nvSpPr>
        <p:spPr>
          <a:xfrm>
            <a:off x="203888" y="1116863"/>
            <a:ext cx="4141472" cy="5430293"/>
          </a:xfrm>
        </p:spPr>
        <p:txBody>
          <a:bodyPr>
            <a:normAutofit lnSpcReduction="10000"/>
          </a:bodyPr>
          <a:lstStyle/>
          <a:p>
            <a:pPr marL="40957" indent="-342900" eaLnBrk="0" fontAlgn="base" hangingPunct="0">
              <a:lnSpc>
                <a:spcPct val="110000"/>
              </a:lnSpc>
              <a:spcBef>
                <a:spcPts val="600"/>
              </a:spcBef>
              <a:spcAft>
                <a:spcPct val="0"/>
              </a:spcAft>
              <a:buSzPct val="125000"/>
              <a:buFont typeface="Lucida Grande"/>
              <a:buChar char="•"/>
              <a:defRPr/>
            </a:pPr>
            <a:r>
              <a:rPr lang="en-US" sz="1800" b="1" dirty="0">
                <a:latin typeface="Calibri" pitchFamily="34" charset="0"/>
                <a:ea typeface="ＭＳ Ｐゴシック" charset="0"/>
                <a:cs typeface="ＭＳ Ｐゴシック" charset="0"/>
              </a:rPr>
              <a:t>Products</a:t>
            </a:r>
          </a:p>
          <a:p>
            <a:pPr lvl="1" eaLnBrk="0" fontAlgn="base" hangingPunct="0">
              <a:lnSpc>
                <a:spcPct val="100000"/>
              </a:lnSpc>
              <a:spcAft>
                <a:spcPct val="0"/>
              </a:spcAft>
              <a:buFont typeface="Wingdings" pitchFamily="2" charset="2"/>
              <a:buChar char="§"/>
              <a:defRPr/>
            </a:pPr>
            <a:r>
              <a:rPr lang="en-US" sz="1500" dirty="0">
                <a:latin typeface="Calibri" pitchFamily="34" charset="0"/>
                <a:ea typeface="ＭＳ Ｐゴシック" charset="0"/>
                <a:cs typeface="ＭＳ Ｐゴシック" charset="0"/>
              </a:rPr>
              <a:t>Aerosol Optical </a:t>
            </a:r>
            <a:r>
              <a:rPr lang="en-US" sz="1500" dirty="0" smtClean="0">
                <a:latin typeface="Calibri" pitchFamily="34" charset="0"/>
                <a:ea typeface="ＭＳ Ｐゴシック" charset="0"/>
                <a:cs typeface="ＭＳ Ｐゴシック" charset="0"/>
              </a:rPr>
              <a:t>Depth</a:t>
            </a:r>
            <a:endParaRPr lang="en-US" sz="1500" dirty="0">
              <a:latin typeface="Calibri" pitchFamily="34" charset="0"/>
              <a:ea typeface="ＭＳ Ｐゴシック" charset="0"/>
              <a:cs typeface="ＭＳ Ｐゴシック" charset="0"/>
            </a:endParaRPr>
          </a:p>
          <a:p>
            <a:pPr lvl="1" eaLnBrk="0" fontAlgn="base" hangingPunct="0">
              <a:lnSpc>
                <a:spcPct val="100000"/>
              </a:lnSpc>
              <a:spcAft>
                <a:spcPct val="0"/>
              </a:spcAft>
              <a:buFont typeface="Wingdings" pitchFamily="2" charset="2"/>
              <a:buChar char="§"/>
              <a:defRPr/>
            </a:pPr>
            <a:r>
              <a:rPr lang="en-US" sz="1500" dirty="0">
                <a:latin typeface="Calibri" pitchFamily="34" charset="0"/>
                <a:ea typeface="ＭＳ Ｐゴシック" charset="0"/>
                <a:cs typeface="ＭＳ Ｐゴシック" charset="0"/>
              </a:rPr>
              <a:t>Aerosol Particle Size Parameter (APSP)</a:t>
            </a:r>
          </a:p>
          <a:p>
            <a:pPr lvl="1" eaLnBrk="0" fontAlgn="base" hangingPunct="0">
              <a:lnSpc>
                <a:spcPct val="100000"/>
              </a:lnSpc>
              <a:spcAft>
                <a:spcPct val="0"/>
              </a:spcAft>
              <a:buFont typeface="Wingdings" pitchFamily="2" charset="2"/>
              <a:buChar char="§"/>
              <a:defRPr/>
            </a:pPr>
            <a:r>
              <a:rPr lang="en-US" sz="1500" dirty="0">
                <a:latin typeface="Calibri" pitchFamily="34" charset="0"/>
                <a:ea typeface="ＭＳ Ｐゴシック" charset="0"/>
                <a:cs typeface="ＭＳ Ｐゴシック" charset="0"/>
              </a:rPr>
              <a:t>Suspended Matter (SM)</a:t>
            </a:r>
          </a:p>
          <a:p>
            <a:pPr lvl="1" eaLnBrk="0" fontAlgn="base" hangingPunct="0">
              <a:lnSpc>
                <a:spcPct val="100000"/>
              </a:lnSpc>
              <a:spcAft>
                <a:spcPct val="0"/>
              </a:spcAft>
              <a:buFont typeface="Wingdings" pitchFamily="2" charset="2"/>
              <a:buChar char="§"/>
              <a:defRPr/>
            </a:pPr>
            <a:r>
              <a:rPr lang="en-US" sz="1500" dirty="0">
                <a:latin typeface="Calibri" pitchFamily="34" charset="0"/>
                <a:ea typeface="ＭＳ Ｐゴシック" charset="0"/>
                <a:cs typeface="ＭＳ Ｐゴシック" charset="0"/>
              </a:rPr>
              <a:t>File format: HDF5 (IDPS), NetCDF4 (NDE) </a:t>
            </a:r>
          </a:p>
          <a:p>
            <a:pPr marL="342900" lvl="1" indent="-342900" eaLnBrk="0" fontAlgn="base" hangingPunct="0">
              <a:lnSpc>
                <a:spcPct val="110000"/>
              </a:lnSpc>
              <a:spcBef>
                <a:spcPts val="600"/>
              </a:spcBef>
              <a:spcAft>
                <a:spcPct val="0"/>
              </a:spcAft>
              <a:buSzPct val="125000"/>
              <a:buFont typeface="Lucida Grande"/>
              <a:buChar char="•"/>
              <a:defRPr/>
            </a:pPr>
            <a:r>
              <a:rPr lang="en-US" sz="1600" b="1" dirty="0">
                <a:latin typeface="Calibri" pitchFamily="34" charset="0"/>
                <a:ea typeface="ＭＳ Ｐゴシック" charset="0"/>
                <a:cs typeface="ＭＳ Ｐゴシック" charset="0"/>
              </a:rPr>
              <a:t>Cal/Val Maturity Status:</a:t>
            </a:r>
          </a:p>
          <a:p>
            <a:pPr lvl="1" eaLnBrk="0" fontAlgn="base" hangingPunct="0">
              <a:lnSpc>
                <a:spcPct val="100000"/>
              </a:lnSpc>
              <a:spcAft>
                <a:spcPct val="0"/>
              </a:spcAft>
              <a:buFont typeface="Wingdings" pitchFamily="2" charset="2"/>
              <a:buChar char="§"/>
              <a:defRPr/>
            </a:pPr>
            <a:r>
              <a:rPr lang="en-US" sz="1500" b="1" dirty="0">
                <a:latin typeface="Calibri" pitchFamily="34" charset="0"/>
                <a:ea typeface="ＭＳ Ｐゴシック" charset="0"/>
                <a:cs typeface="ＭＳ Ｐゴシック" charset="0"/>
              </a:rPr>
              <a:t>AOT, APSP:</a:t>
            </a:r>
          </a:p>
          <a:p>
            <a:pPr marL="976313" lvl="2" indent="-290513" eaLnBrk="0" fontAlgn="base" hangingPunct="0">
              <a:spcAft>
                <a:spcPct val="0"/>
              </a:spcAft>
              <a:buSzPct val="70000"/>
              <a:buFont typeface="Wingdings" pitchFamily="2" charset="2"/>
              <a:buChar char="v"/>
              <a:defRPr/>
            </a:pPr>
            <a:r>
              <a:rPr lang="en-US" sz="1400" b="1" dirty="0">
                <a:latin typeface="Calibri" pitchFamily="34" charset="0"/>
                <a:ea typeface="ＭＳ Ｐゴシック" charset="0"/>
                <a:cs typeface="ＭＳ Ｐゴシック" charset="0"/>
              </a:rPr>
              <a:t>Validated</a:t>
            </a:r>
            <a:r>
              <a:rPr lang="en-US" sz="1400" dirty="0">
                <a:latin typeface="Calibri" pitchFamily="34" charset="0"/>
                <a:ea typeface="ＭＳ Ｐゴシック" charset="0"/>
                <a:cs typeface="ＭＳ Ｐゴシック" charset="0"/>
              </a:rPr>
              <a:t>  12/22/2014 AERB Approved</a:t>
            </a:r>
            <a:endParaRPr lang="en-US" sz="1200" dirty="0">
              <a:latin typeface="Calibri" pitchFamily="34" charset="0"/>
              <a:ea typeface="ＭＳ Ｐゴシック" charset="0"/>
              <a:cs typeface="ＭＳ Ｐゴシック" charset="0"/>
            </a:endParaRPr>
          </a:p>
          <a:p>
            <a:pPr lvl="1" eaLnBrk="0" fontAlgn="base" hangingPunct="0">
              <a:lnSpc>
                <a:spcPct val="100000"/>
              </a:lnSpc>
              <a:spcAft>
                <a:spcPct val="0"/>
              </a:spcAft>
              <a:buFont typeface="Wingdings" pitchFamily="2" charset="2"/>
              <a:buChar char="§"/>
              <a:defRPr/>
            </a:pPr>
            <a:r>
              <a:rPr lang="en-US" sz="1500" b="1" dirty="0">
                <a:latin typeface="Calibri" pitchFamily="34" charset="0"/>
                <a:ea typeface="ＭＳ Ｐゴシック" charset="0"/>
                <a:cs typeface="ＭＳ Ｐゴシック" charset="0"/>
              </a:rPr>
              <a:t>SM:</a:t>
            </a:r>
          </a:p>
          <a:p>
            <a:pPr marL="976313" lvl="2" indent="-290513" eaLnBrk="0" fontAlgn="base" hangingPunct="0">
              <a:spcAft>
                <a:spcPct val="0"/>
              </a:spcAft>
              <a:buSzPct val="70000"/>
              <a:buFont typeface="Wingdings" pitchFamily="2" charset="2"/>
              <a:buChar char="v"/>
              <a:defRPr/>
            </a:pPr>
            <a:r>
              <a:rPr lang="en-US" sz="1400" b="1" dirty="0">
                <a:latin typeface="Calibri" pitchFamily="34" charset="0"/>
                <a:ea typeface="ＭＳ Ｐゴシック" charset="0"/>
                <a:cs typeface="ＭＳ Ｐゴシック" charset="0"/>
              </a:rPr>
              <a:t>Beta  </a:t>
            </a:r>
            <a:r>
              <a:rPr lang="en-US" sz="1400" dirty="0">
                <a:latin typeface="Calibri" pitchFamily="34" charset="0"/>
                <a:ea typeface="ＭＳ Ｐゴシック" charset="0"/>
                <a:cs typeface="ＭＳ Ｐゴシック" charset="0"/>
              </a:rPr>
              <a:t>06/26/2013 AERB </a:t>
            </a:r>
            <a:r>
              <a:rPr lang="en-US" sz="1400" dirty="0" smtClean="0">
                <a:latin typeface="Calibri" pitchFamily="34" charset="0"/>
                <a:ea typeface="ＭＳ Ｐゴシック" charset="0"/>
                <a:cs typeface="ＭＳ Ｐゴシック" charset="0"/>
              </a:rPr>
              <a:t>Approved</a:t>
            </a:r>
          </a:p>
          <a:p>
            <a:pPr marL="976313" lvl="2" indent="-290513" eaLnBrk="0" fontAlgn="base" hangingPunct="0">
              <a:spcAft>
                <a:spcPct val="0"/>
              </a:spcAft>
              <a:buSzPct val="70000"/>
              <a:buFont typeface="Wingdings" pitchFamily="2" charset="2"/>
              <a:buChar char="v"/>
              <a:defRPr/>
            </a:pPr>
            <a:endParaRPr lang="en-US" sz="1400" dirty="0">
              <a:latin typeface="Calibri" pitchFamily="34" charset="0"/>
              <a:ea typeface="ＭＳ Ｐゴシック" charset="0"/>
              <a:cs typeface="ＭＳ Ｐゴシック" charset="0"/>
            </a:endParaRPr>
          </a:p>
          <a:p>
            <a:pPr>
              <a:spcAft>
                <a:spcPts val="1000"/>
              </a:spcAft>
            </a:pPr>
            <a:r>
              <a:rPr lang="en-US" sz="1800" b="1" dirty="0">
                <a:latin typeface="Times New Roman" pitchFamily="18" charset="0"/>
                <a:cs typeface="Times New Roman" pitchFamily="18" charset="0"/>
              </a:rPr>
              <a:t>Applications:</a:t>
            </a:r>
          </a:p>
          <a:p>
            <a:pPr marL="535306" lvl="1" indent="-233363">
              <a:spcAft>
                <a:spcPts val="1000"/>
              </a:spcAft>
              <a:buFont typeface="Arial" pitchFamily="34" charset="0"/>
              <a:buChar char="•"/>
            </a:pPr>
            <a:r>
              <a:rPr lang="en-US" sz="1400" dirty="0">
                <a:latin typeface="Times New Roman" pitchFamily="18" charset="0"/>
                <a:cs typeface="Times New Roman" pitchFamily="18" charset="0"/>
              </a:rPr>
              <a:t>NESDIS satellite-derived air quality products used in Environmental Protection Agency (EPA) Air Quality Index (AQI) forecasts. </a:t>
            </a:r>
          </a:p>
          <a:p>
            <a:pPr marL="535306" lvl="1" indent="-233363">
              <a:spcAft>
                <a:spcPts val="1000"/>
              </a:spcAft>
              <a:buFont typeface="Arial" pitchFamily="34" charset="0"/>
              <a:buChar char="•"/>
            </a:pPr>
            <a:r>
              <a:rPr lang="en-US" sz="1400" dirty="0">
                <a:latin typeface="Times New Roman" pitchFamily="18" charset="0"/>
                <a:cs typeface="Times New Roman" pitchFamily="18" charset="0"/>
              </a:rPr>
              <a:t>Input to NWS global aerosol models (e.g., biomass burning emissions)</a:t>
            </a:r>
          </a:p>
          <a:p>
            <a:pPr marL="535306" lvl="1" indent="-233363">
              <a:spcAft>
                <a:spcPts val="1000"/>
              </a:spcAft>
              <a:buFont typeface="Arial" pitchFamily="34" charset="0"/>
              <a:buChar char="•"/>
            </a:pPr>
            <a:r>
              <a:rPr lang="en-US" sz="1400" dirty="0">
                <a:latin typeface="Times New Roman" pitchFamily="18" charset="0"/>
                <a:cs typeface="Times New Roman" pitchFamily="18" charset="0"/>
              </a:rPr>
              <a:t>Suomi NPP VIIRS aerosol products made available in near real time to operational air quality forecasters </a:t>
            </a:r>
            <a:r>
              <a:rPr lang="en-US" sz="1400" dirty="0" smtClean="0">
                <a:latin typeface="Times New Roman" pitchFamily="18" charset="0"/>
                <a:cs typeface="Times New Roman" pitchFamily="18" charset="0"/>
              </a:rPr>
              <a:t> </a:t>
            </a:r>
            <a:endParaRPr lang="en-US" sz="1400" dirty="0">
              <a:latin typeface="Calibri" pitchFamily="34" charset="0"/>
              <a:ea typeface="ＭＳ Ｐゴシック" charset="0"/>
              <a:cs typeface="ＭＳ Ｐゴシック" charset="0"/>
            </a:endParaRPr>
          </a:p>
        </p:txBody>
      </p:sp>
      <p:sp>
        <p:nvSpPr>
          <p:cNvPr id="4" name="Slide Number Placeholder 3"/>
          <p:cNvSpPr>
            <a:spLocks noGrp="1"/>
          </p:cNvSpPr>
          <p:nvPr>
            <p:ph type="sldNum" sz="quarter" idx="4294967295"/>
          </p:nvPr>
        </p:nvSpPr>
        <p:spPr>
          <a:xfrm>
            <a:off x="7010400" y="6532563"/>
            <a:ext cx="2133600" cy="325437"/>
          </a:xfrm>
        </p:spPr>
        <p:txBody>
          <a:bodyPr/>
          <a:lstStyle/>
          <a:p>
            <a:fld id="{5ECD29A4-D30C-DA4D-92A6-7AF41291CBD8}" type="slidenum">
              <a:rPr lang="en-US" smtClean="0">
                <a:solidFill>
                  <a:prstClr val="black"/>
                </a:solidFill>
              </a:rPr>
              <a:pPr/>
              <a:t>31</a:t>
            </a:fld>
            <a:endParaRPr lang="en-US" dirty="0">
              <a:solidFill>
                <a:prstClr val="black"/>
              </a:solidFill>
            </a:endParaRPr>
          </a:p>
        </p:txBody>
      </p:sp>
      <p:sp>
        <p:nvSpPr>
          <p:cNvPr id="11" name="TextBox 10"/>
          <p:cNvSpPr txBox="1"/>
          <p:nvPr/>
        </p:nvSpPr>
        <p:spPr>
          <a:xfrm>
            <a:off x="0" y="6611779"/>
            <a:ext cx="7393858" cy="246221"/>
          </a:xfrm>
          <a:prstGeom prst="rect">
            <a:avLst/>
          </a:prstGeom>
          <a:noFill/>
        </p:spPr>
        <p:txBody>
          <a:bodyPr wrap="square" rtlCol="0">
            <a:spAutoFit/>
          </a:bodyPr>
          <a:lstStyle/>
          <a:p>
            <a:r>
              <a:rPr lang="en-US" sz="1000" dirty="0" smtClean="0"/>
              <a:t>JSTAR Aerosol Leads: </a:t>
            </a:r>
            <a:r>
              <a:rPr lang="en-US" sz="1000" dirty="0" err="1" smtClean="0"/>
              <a:t>Shobha</a:t>
            </a:r>
            <a:r>
              <a:rPr lang="en-US" sz="1000" dirty="0" smtClean="0"/>
              <a:t>  </a:t>
            </a:r>
            <a:r>
              <a:rPr lang="en-US" sz="1000" dirty="0" err="1" smtClean="0"/>
              <a:t>Kondragunta</a:t>
            </a:r>
            <a:r>
              <a:rPr lang="en-US" sz="1000" dirty="0" smtClean="0"/>
              <a:t> and </a:t>
            </a:r>
            <a:r>
              <a:rPr lang="en-US" sz="1000" dirty="0" err="1" smtClean="0"/>
              <a:t>Istvan</a:t>
            </a:r>
            <a:r>
              <a:rPr lang="en-US" sz="1000" dirty="0" smtClean="0"/>
              <a:t> Laszlo</a:t>
            </a:r>
            <a:endParaRPr lang="en-US" sz="1000" dirty="0"/>
          </a:p>
        </p:txBody>
      </p:sp>
      <p:pic>
        <p:nvPicPr>
          <p:cNvPr id="12" name="Picture 11" descr="IPAOT_16may14.png"/>
          <p:cNvPicPr>
            <a:picLocks noChangeAspect="1"/>
          </p:cNvPicPr>
          <p:nvPr/>
        </p:nvPicPr>
        <p:blipFill>
          <a:blip r:embed="rId3" cstate="print"/>
          <a:srcRect t="25352" r="40764" b="8451"/>
          <a:stretch>
            <a:fillRect/>
          </a:stretch>
        </p:blipFill>
        <p:spPr>
          <a:xfrm>
            <a:off x="4514013" y="1225132"/>
            <a:ext cx="3543300" cy="3581400"/>
          </a:xfrm>
          <a:prstGeom prst="rect">
            <a:avLst/>
          </a:prstGeom>
        </p:spPr>
      </p:pic>
      <p:sp>
        <p:nvSpPr>
          <p:cNvPr id="13" name="Rounded Rectangular Callout 12"/>
          <p:cNvSpPr/>
          <p:nvPr/>
        </p:nvSpPr>
        <p:spPr>
          <a:xfrm>
            <a:off x="4933113" y="3206332"/>
            <a:ext cx="952498" cy="381000"/>
          </a:xfrm>
          <a:prstGeom prst="wedgeRoundRectCallout">
            <a:avLst>
              <a:gd name="adj1" fmla="val 71578"/>
              <a:gd name="adj2" fmla="val -4196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400" b="1" kern="1200"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Fire hotspots</a:t>
            </a:r>
            <a:endParaRPr lang="en-US" sz="1400" b="1" kern="1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Oval 13"/>
          <p:cNvSpPr/>
          <p:nvPr/>
        </p:nvSpPr>
        <p:spPr>
          <a:xfrm rot="19063515">
            <a:off x="6143415" y="3020203"/>
            <a:ext cx="178030" cy="495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pic>
        <p:nvPicPr>
          <p:cNvPr id="15" name="Picture 14" descr="ipaot20140516_zoomedin_transparent.jpg"/>
          <p:cNvPicPr>
            <a:picLocks noChangeAspect="1"/>
          </p:cNvPicPr>
          <p:nvPr/>
        </p:nvPicPr>
        <p:blipFill>
          <a:blip r:embed="rId4" cstate="print"/>
          <a:stretch>
            <a:fillRect/>
          </a:stretch>
        </p:blipFill>
        <p:spPr>
          <a:xfrm>
            <a:off x="4475913" y="4351872"/>
            <a:ext cx="1981200" cy="1779778"/>
          </a:xfrm>
          <a:prstGeom prst="rect">
            <a:avLst/>
          </a:prstGeom>
        </p:spPr>
      </p:pic>
      <p:cxnSp>
        <p:nvCxnSpPr>
          <p:cNvPr id="16" name="Straight Arrow Connector 15"/>
          <p:cNvCxnSpPr/>
          <p:nvPr/>
        </p:nvCxnSpPr>
        <p:spPr>
          <a:xfrm flipH="1">
            <a:off x="6076113" y="3130132"/>
            <a:ext cx="419098" cy="1219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475913" y="6178132"/>
            <a:ext cx="4191000" cy="533400"/>
          </a:xfrm>
          <a:prstGeom prst="roundRect">
            <a:avLst/>
          </a:prstGeom>
          <a:ln>
            <a:solidFill>
              <a:srgbClr val="FFFF00"/>
            </a:solidFill>
          </a:ln>
        </p:spPr>
        <p:style>
          <a:lnRef idx="1">
            <a:schemeClr val="dk1"/>
          </a:lnRef>
          <a:fillRef idx="2">
            <a:schemeClr val="dk1"/>
          </a:fillRef>
          <a:effectRef idx="1">
            <a:schemeClr val="dk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1600" kern="1200" dirty="0" smtClean="0">
                <a:latin typeface="Times New Roman" pitchFamily="18" charset="0"/>
                <a:cs typeface="Times New Roman" pitchFamily="18" charset="0"/>
              </a:rPr>
              <a:t>High resolution display of AOD pixels at city road/neighborhood (</a:t>
            </a:r>
            <a:r>
              <a:rPr lang="en-US" sz="1600" b="1" kern="1200" dirty="0" smtClean="0">
                <a:effectLst>
                  <a:outerShdw blurRad="38100" dist="38100" dir="2700000" algn="tl">
                    <a:srgbClr val="000000">
                      <a:alpha val="43137"/>
                    </a:srgbClr>
                  </a:outerShdw>
                </a:effectLst>
                <a:latin typeface="Times New Roman" pitchFamily="18" charset="0"/>
                <a:cs typeface="Times New Roman" pitchFamily="18" charset="0"/>
              </a:rPr>
              <a:t>750 m to 1.2 km</a:t>
            </a:r>
            <a:r>
              <a:rPr lang="en-US" sz="1600" kern="1200" dirty="0" smtClean="0">
                <a:latin typeface="Times New Roman" pitchFamily="18" charset="0"/>
                <a:cs typeface="Times New Roman" pitchFamily="18" charset="0"/>
              </a:rPr>
              <a:t>) scale</a:t>
            </a:r>
            <a:endParaRPr lang="en-US" sz="4000" kern="1200" dirty="0">
              <a:latin typeface="Times New Roman" pitchFamily="18" charset="0"/>
              <a:cs typeface="Times New Roman" pitchFamily="18" charset="0"/>
            </a:endParaRPr>
          </a:p>
        </p:txBody>
      </p:sp>
      <p:pic>
        <p:nvPicPr>
          <p:cNvPr id="18" name="Picture 17"/>
          <p:cNvPicPr>
            <a:picLocks noChangeAspect="1" noChangeArrowheads="1"/>
          </p:cNvPicPr>
          <p:nvPr/>
        </p:nvPicPr>
        <p:blipFill>
          <a:blip r:embed="rId5" cstate="print"/>
          <a:srcRect/>
          <a:stretch>
            <a:fillRect/>
          </a:stretch>
        </p:blipFill>
        <p:spPr bwMode="auto">
          <a:xfrm rot="16200000">
            <a:off x="6323762" y="3149182"/>
            <a:ext cx="4267200" cy="571500"/>
          </a:xfrm>
          <a:prstGeom prst="rect">
            <a:avLst/>
          </a:prstGeom>
          <a:noFill/>
          <a:ln w="9525">
            <a:noFill/>
            <a:miter lim="800000"/>
            <a:headEnd/>
            <a:tailEnd/>
          </a:ln>
        </p:spPr>
      </p:pic>
      <p:sp>
        <p:nvSpPr>
          <p:cNvPr id="19" name="Rectangle 18"/>
          <p:cNvSpPr/>
          <p:nvPr/>
        </p:nvSpPr>
        <p:spPr>
          <a:xfrm>
            <a:off x="7028611" y="1301332"/>
            <a:ext cx="1066800" cy="381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100" b="1" kern="1200" dirty="0" smtClean="0">
                <a:effectLst>
                  <a:outerShdw blurRad="38100" dist="38100" dir="2700000" algn="tl">
                    <a:srgbClr val="000000">
                      <a:alpha val="43137"/>
                    </a:srgbClr>
                  </a:outerShdw>
                </a:effectLst>
                <a:latin typeface="Times New Roman" pitchFamily="18" charset="0"/>
                <a:cs typeface="Times New Roman" pitchFamily="18" charset="0"/>
              </a:rPr>
              <a:t>High aerosol concentrations</a:t>
            </a:r>
            <a:endParaRPr lang="en-US" sz="1100" b="1" kern="12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 name="Right Arrow 19"/>
          <p:cNvSpPr/>
          <p:nvPr/>
        </p:nvSpPr>
        <p:spPr>
          <a:xfrm>
            <a:off x="8095411" y="1377532"/>
            <a:ext cx="228600"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1" name="Rectangle 20"/>
          <p:cNvSpPr/>
          <p:nvPr/>
        </p:nvSpPr>
        <p:spPr>
          <a:xfrm>
            <a:off x="6990513" y="5263732"/>
            <a:ext cx="1066800" cy="381000"/>
          </a:xfrm>
          <a:prstGeom prst="rect">
            <a:avLst/>
          </a:prstGeom>
          <a:solidFill>
            <a:srgbClr val="4B2F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1100" b="1" kern="1200" dirty="0" smtClean="0">
                <a:effectLst>
                  <a:outerShdw blurRad="38100" dist="38100" dir="2700000" algn="tl">
                    <a:srgbClr val="000000">
                      <a:alpha val="43137"/>
                    </a:srgbClr>
                  </a:outerShdw>
                </a:effectLst>
                <a:latin typeface="Times New Roman" pitchFamily="18" charset="0"/>
                <a:cs typeface="Times New Roman" pitchFamily="18" charset="0"/>
              </a:rPr>
              <a:t>Low aerosol concentrations</a:t>
            </a:r>
            <a:endParaRPr lang="en-US" sz="1100" b="1" kern="12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 name="Right Arrow 21"/>
          <p:cNvSpPr/>
          <p:nvPr/>
        </p:nvSpPr>
        <p:spPr>
          <a:xfrm>
            <a:off x="8057313" y="5339932"/>
            <a:ext cx="228600" cy="152400"/>
          </a:xfrm>
          <a:prstGeom prst="rightArrow">
            <a:avLst/>
          </a:prstGeom>
          <a:solidFill>
            <a:srgbClr val="4B2F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Tree>
    <p:extLst>
      <p:ext uri="{BB962C8B-B14F-4D97-AF65-F5344CB8AC3E}">
        <p14:creationId xmlns:p14="http://schemas.microsoft.com/office/powerpoint/2010/main" val="19859352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Shape 1283"/>
          <p:cNvSpPr txBox="1"/>
          <p:nvPr/>
        </p:nvSpPr>
        <p:spPr>
          <a:xfrm>
            <a:off x="914400" y="152400"/>
            <a:ext cx="7315200" cy="1154775"/>
          </a:xfrm>
          <a:prstGeom prst="rect">
            <a:avLst/>
          </a:prstGeom>
          <a:noFill/>
          <a:ln>
            <a:noFill/>
          </a:ln>
        </p:spPr>
        <p:txBody>
          <a:bodyPr lIns="91425" tIns="45700" rIns="91425" bIns="45700" anchor="ctr" anchorCtr="0">
            <a:noAutofit/>
          </a:bodyPr>
          <a:lstStyle/>
          <a:p>
            <a:pPr lvl="0" algn="ctr">
              <a:spcBef>
                <a:spcPts val="0"/>
              </a:spcBef>
              <a:buSzPct val="25000"/>
            </a:pPr>
            <a:r>
              <a:rPr lang="en-US" sz="4000" b="1" dirty="0">
                <a:solidFill>
                  <a:srgbClr val="FFFFFF"/>
                </a:solidFill>
                <a:effectLst>
                  <a:outerShdw blurRad="38100" dist="38100" dir="2700000" algn="tl">
                    <a:srgbClr val="000000">
                      <a:alpha val="43137"/>
                    </a:srgbClr>
                  </a:outerShdw>
                </a:effectLst>
                <a:latin typeface="+mj-lt"/>
                <a:ea typeface="ＭＳ Ｐゴシック" charset="0"/>
                <a:cs typeface="ＭＳ Ｐゴシック" charset="0"/>
              </a:rPr>
              <a:t>OMPS Ozone</a:t>
            </a:r>
            <a:endParaRPr lang="en-US" sz="4000" b="1" i="0" u="none" strike="noStrike" cap="none" baseline="0" dirty="0">
              <a:solidFill>
                <a:srgbClr val="FFFFCC"/>
              </a:solidFill>
              <a:latin typeface="+mj-lt"/>
              <a:ea typeface="Arial"/>
              <a:cs typeface="Arial"/>
              <a:sym typeface="Arial"/>
            </a:endParaRPr>
          </a:p>
        </p:txBody>
      </p:sp>
      <p:sp>
        <p:nvSpPr>
          <p:cNvPr id="1284" name="Shape 1284"/>
          <p:cNvSpPr txBox="1"/>
          <p:nvPr/>
        </p:nvSpPr>
        <p:spPr>
          <a:xfrm>
            <a:off x="186754" y="1219201"/>
            <a:ext cx="4156645" cy="5380192"/>
          </a:xfrm>
          <a:prstGeom prst="rect">
            <a:avLst/>
          </a:prstGeom>
          <a:noFill/>
          <a:ln>
            <a:noFill/>
          </a:ln>
        </p:spPr>
        <p:txBody>
          <a:bodyPr lIns="91425" tIns="45700" rIns="91425" bIns="45700" anchor="t" anchorCtr="0">
            <a:noAutofit/>
          </a:bodyPr>
          <a:lstStyle/>
          <a:p>
            <a:pPr marL="228600" lvl="1" indent="-228600" eaLnBrk="0" hangingPunct="0">
              <a:lnSpc>
                <a:spcPct val="110000"/>
              </a:lnSpc>
              <a:spcBef>
                <a:spcPts val="600"/>
              </a:spcBef>
              <a:buSzPct val="125000"/>
              <a:buFont typeface="Lucida Grande"/>
              <a:buChar char="•"/>
              <a:defRPr/>
            </a:pPr>
            <a:r>
              <a:rPr lang="en-US" sz="1600" b="1" dirty="0" smtClean="0">
                <a:latin typeface="Calibri" pitchFamily="34" charset="0"/>
                <a:ea typeface="ＭＳ Ｐゴシック" charset="0"/>
                <a:cs typeface="ＭＳ Ｐゴシック" charset="0"/>
              </a:rPr>
              <a:t>Products</a:t>
            </a:r>
          </a:p>
          <a:p>
            <a:pPr lvl="1" indent="-228600" eaLnBrk="0" hangingPunct="0">
              <a:buFont typeface="Wingdings" pitchFamily="2" charset="2"/>
              <a:buChar char="§"/>
              <a:defRPr/>
            </a:pPr>
            <a:r>
              <a:rPr lang="en-US" sz="1600" dirty="0" smtClean="0">
                <a:latin typeface="Calibri" pitchFamily="34" charset="0"/>
                <a:ea typeface="ＭＳ Ｐゴシック" charset="0"/>
                <a:cs typeface="ＭＳ Ｐゴシック" charset="0"/>
              </a:rPr>
              <a:t>OMPS Nadir Mapper Total Ozone</a:t>
            </a:r>
          </a:p>
          <a:p>
            <a:pPr marL="685800" lvl="2" eaLnBrk="0" hangingPunct="0">
              <a:spcBef>
                <a:spcPct val="20000"/>
              </a:spcBef>
              <a:buSzPct val="70000"/>
              <a:buFont typeface="Wingdings" pitchFamily="2" charset="2"/>
              <a:buChar char="v"/>
              <a:defRPr/>
            </a:pPr>
            <a:r>
              <a:rPr lang="en-US" dirty="0" smtClean="0">
                <a:latin typeface="Calibri" pitchFamily="34" charset="0"/>
                <a:ea typeface="ＭＳ Ｐゴシック" charset="0"/>
                <a:cs typeface="ＭＳ Ｐゴシック" charset="0"/>
              </a:rPr>
              <a:t>Total Column Ozone</a:t>
            </a:r>
          </a:p>
          <a:p>
            <a:pPr marL="685800" lvl="2" eaLnBrk="0" hangingPunct="0">
              <a:spcBef>
                <a:spcPct val="20000"/>
              </a:spcBef>
              <a:buSzPct val="70000"/>
              <a:buFont typeface="Wingdings" pitchFamily="2" charset="2"/>
              <a:buChar char="v"/>
              <a:defRPr/>
            </a:pPr>
            <a:r>
              <a:rPr lang="en-US" dirty="0" smtClean="0">
                <a:latin typeface="Calibri" pitchFamily="34" charset="0"/>
                <a:ea typeface="ＭＳ Ｐゴシック" charset="0"/>
                <a:cs typeface="ＭＳ Ｐゴシック" charset="0"/>
              </a:rPr>
              <a:t>Total Column SO2</a:t>
            </a:r>
          </a:p>
          <a:p>
            <a:pPr marL="685800" lvl="2" eaLnBrk="0" hangingPunct="0">
              <a:spcBef>
                <a:spcPct val="20000"/>
              </a:spcBef>
              <a:buSzPct val="70000"/>
              <a:buFont typeface="Wingdings" pitchFamily="2" charset="2"/>
              <a:buChar char="v"/>
              <a:defRPr/>
            </a:pPr>
            <a:r>
              <a:rPr lang="en-US" dirty="0" smtClean="0">
                <a:latin typeface="Calibri" pitchFamily="34" charset="0"/>
                <a:ea typeface="ＭＳ Ｐゴシック" charset="0"/>
                <a:cs typeface="ＭＳ Ｐゴシック" charset="0"/>
              </a:rPr>
              <a:t>UV Absorbing Aerosol Index</a:t>
            </a:r>
          </a:p>
          <a:p>
            <a:pPr marL="685800" lvl="2" eaLnBrk="0" hangingPunct="0">
              <a:spcBef>
                <a:spcPct val="20000"/>
              </a:spcBef>
              <a:buSzPct val="70000"/>
              <a:buFont typeface="Wingdings" pitchFamily="2" charset="2"/>
              <a:buChar char="v"/>
              <a:defRPr/>
            </a:pPr>
            <a:r>
              <a:rPr lang="en-US" dirty="0" smtClean="0">
                <a:latin typeface="Calibri" pitchFamily="34" charset="0"/>
                <a:ea typeface="ＭＳ Ｐゴシック" charset="0"/>
                <a:cs typeface="ＭＳ Ｐゴシック" charset="0"/>
              </a:rPr>
              <a:t>Effective UV Reflectivity</a:t>
            </a:r>
          </a:p>
          <a:p>
            <a:pPr marL="685800" lvl="2" eaLnBrk="0" hangingPunct="0">
              <a:spcBef>
                <a:spcPct val="20000"/>
              </a:spcBef>
              <a:buSzPct val="70000"/>
              <a:buFont typeface="Wingdings" pitchFamily="2" charset="2"/>
              <a:buChar char="v"/>
              <a:defRPr/>
            </a:pPr>
            <a:r>
              <a:rPr lang="en-US" dirty="0" smtClean="0">
                <a:latin typeface="Calibri" pitchFamily="34" charset="0"/>
                <a:ea typeface="ＭＳ Ｐゴシック" charset="0"/>
                <a:cs typeface="ＭＳ Ｐゴシック" charset="0"/>
              </a:rPr>
              <a:t>NO2 </a:t>
            </a:r>
            <a:endParaRPr lang="en-US" sz="1600" dirty="0" smtClean="0">
              <a:latin typeface="Calibri" pitchFamily="34" charset="0"/>
              <a:ea typeface="ＭＳ Ｐゴシック" charset="0"/>
              <a:cs typeface="ＭＳ Ｐゴシック" charset="0"/>
            </a:endParaRPr>
          </a:p>
          <a:p>
            <a:pPr lvl="1" indent="-228600" eaLnBrk="0" hangingPunct="0">
              <a:buFont typeface="Wingdings" pitchFamily="2" charset="2"/>
              <a:buChar char="§"/>
              <a:defRPr/>
            </a:pPr>
            <a:r>
              <a:rPr lang="en-US" sz="1600" dirty="0" smtClean="0">
                <a:latin typeface="Calibri" pitchFamily="34" charset="0"/>
                <a:ea typeface="ＭＳ Ｐゴシック" charset="0"/>
                <a:cs typeface="ＭＳ Ｐゴシック" charset="0"/>
              </a:rPr>
              <a:t>OMPS Nadir Profiler Ozone Profile</a:t>
            </a:r>
          </a:p>
          <a:p>
            <a:pPr lvl="1" indent="-228600" eaLnBrk="0" hangingPunct="0">
              <a:buFont typeface="Wingdings" pitchFamily="2" charset="2"/>
              <a:buChar char="§"/>
              <a:defRPr/>
            </a:pPr>
            <a:r>
              <a:rPr lang="en-US" sz="1600" dirty="0" smtClean="0">
                <a:latin typeface="Calibri" pitchFamily="34" charset="0"/>
                <a:ea typeface="ＭＳ Ｐゴシック" charset="0"/>
                <a:cs typeface="ＭＳ Ｐゴシック" charset="0"/>
              </a:rPr>
              <a:t>OMPS Limb Profiler Ozone Profile</a:t>
            </a:r>
          </a:p>
          <a:p>
            <a:pPr lvl="1" indent="-228600" eaLnBrk="0" hangingPunct="0">
              <a:buFont typeface="Wingdings" pitchFamily="2" charset="2"/>
              <a:buChar char="§"/>
              <a:defRPr/>
            </a:pPr>
            <a:endParaRPr lang="en-US" sz="1400" dirty="0" smtClean="0">
              <a:latin typeface="Calibri" pitchFamily="34" charset="0"/>
              <a:ea typeface="ＭＳ Ｐゴシック" charset="0"/>
              <a:cs typeface="ＭＳ Ｐゴシック" charset="0"/>
            </a:endParaRPr>
          </a:p>
          <a:p>
            <a:pPr marL="155257" indent="-228600" eaLnBrk="0" hangingPunct="0">
              <a:buSzPct val="70000"/>
              <a:buFont typeface="Wingdings" pitchFamily="2" charset="2"/>
              <a:buChar char="§"/>
              <a:defRPr/>
            </a:pPr>
            <a:r>
              <a:rPr lang="en-US" b="1" dirty="0" smtClean="0">
                <a:latin typeface="Calibri" pitchFamily="34" charset="0"/>
                <a:ea typeface="ＭＳ Ｐゴシック" charset="0"/>
                <a:cs typeface="ＭＳ Ｐゴシック" charset="0"/>
              </a:rPr>
              <a:t>File format: </a:t>
            </a:r>
            <a:r>
              <a:rPr lang="en-US" dirty="0" smtClean="0">
                <a:latin typeface="Calibri" pitchFamily="34" charset="0"/>
                <a:ea typeface="ＭＳ Ｐゴシック" charset="0"/>
                <a:cs typeface="ＭＳ Ｐゴシック" charset="0"/>
              </a:rPr>
              <a:t>HDF5 (IDPS, TC &amp; NP); NetCDF4 (Limb Profile)</a:t>
            </a:r>
          </a:p>
          <a:p>
            <a:pPr marL="155257" indent="-228600" eaLnBrk="0" hangingPunct="0">
              <a:buSzPct val="70000"/>
              <a:buFont typeface="Wingdings" pitchFamily="2" charset="2"/>
              <a:buChar char="§"/>
              <a:defRPr/>
            </a:pPr>
            <a:endParaRPr lang="en-US" dirty="0">
              <a:latin typeface="Calibri" pitchFamily="34" charset="0"/>
              <a:ea typeface="ＭＳ Ｐゴシック" charset="0"/>
              <a:cs typeface="ＭＳ Ｐゴシック" charset="0"/>
            </a:endParaRPr>
          </a:p>
          <a:p>
            <a:pPr marL="233363" lvl="1" indent="-233363" eaLnBrk="0" hangingPunct="0">
              <a:lnSpc>
                <a:spcPct val="90000"/>
              </a:lnSpc>
              <a:spcBef>
                <a:spcPct val="20000"/>
              </a:spcBef>
              <a:buClr>
                <a:srgbClr val="0000FF"/>
              </a:buClr>
              <a:buSzPct val="125000"/>
              <a:buFont typeface="Lucida Grande"/>
              <a:buChar char="•"/>
            </a:pPr>
            <a:r>
              <a:rPr lang="en-US" sz="1400" b="1" dirty="0">
                <a:latin typeface="Calibri" pitchFamily="34" charset="0"/>
                <a:ea typeface="ＭＳ Ｐゴシック" charset="0"/>
                <a:cs typeface="ＭＳ Ｐゴシック" charset="0"/>
              </a:rPr>
              <a:t>J1 Updates/</a:t>
            </a:r>
            <a:r>
              <a:rPr lang="en-US" sz="1400" b="1" dirty="0" smtClean="0">
                <a:latin typeface="Calibri" pitchFamily="34" charset="0"/>
                <a:ea typeface="ＭＳ Ｐゴシック" charset="0"/>
                <a:cs typeface="ＭＳ Ｐゴシック" charset="0"/>
              </a:rPr>
              <a:t>Improvements</a:t>
            </a:r>
          </a:p>
          <a:p>
            <a:pPr marL="690563" lvl="2" indent="-233363" eaLnBrk="0" hangingPunct="0">
              <a:lnSpc>
                <a:spcPct val="90000"/>
              </a:lnSpc>
              <a:spcBef>
                <a:spcPct val="20000"/>
              </a:spcBef>
              <a:buClr>
                <a:srgbClr val="0000FF"/>
              </a:buClr>
              <a:buSzPct val="125000"/>
              <a:buFont typeface="Lucida Grande"/>
              <a:buChar char="•"/>
            </a:pPr>
            <a:r>
              <a:rPr lang="en-US" sz="1400" dirty="0" smtClean="0">
                <a:latin typeface="Calibri" pitchFamily="34" charset="0"/>
                <a:ea typeface="ＭＳ Ｐゴシック" charset="0"/>
                <a:cs typeface="ＭＳ Ｐゴシック" charset="0"/>
              </a:rPr>
              <a:t>Higher spatial resolution</a:t>
            </a:r>
            <a:endParaRPr lang="en-US" sz="1400" dirty="0">
              <a:latin typeface="Calibri" pitchFamily="34" charset="0"/>
              <a:ea typeface="ＭＳ Ｐゴシック" charset="0"/>
              <a:cs typeface="ＭＳ Ｐゴシック" charset="0"/>
            </a:endParaRPr>
          </a:p>
        </p:txBody>
      </p:sp>
      <p:sp>
        <p:nvSpPr>
          <p:cNvPr id="1288" name="Shape 1288"/>
          <p:cNvSpPr txBox="1"/>
          <p:nvPr/>
        </p:nvSpPr>
        <p:spPr>
          <a:xfrm>
            <a:off x="0" y="6550223"/>
            <a:ext cx="2452916" cy="30777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400" b="0" i="1" u="none" strike="noStrike" cap="none" baseline="0" dirty="0">
                <a:solidFill>
                  <a:schemeClr val="lt1"/>
                </a:solidFill>
                <a:latin typeface="Arial"/>
                <a:ea typeface="Arial"/>
                <a:cs typeface="Arial"/>
                <a:sym typeface="Arial"/>
              </a:rPr>
              <a:t>Slide courtesy of Larry Flynn</a:t>
            </a:r>
          </a:p>
        </p:txBody>
      </p:sp>
      <p:sp>
        <p:nvSpPr>
          <p:cNvPr id="9" name="TextBox 8"/>
          <p:cNvSpPr txBox="1"/>
          <p:nvPr/>
        </p:nvSpPr>
        <p:spPr>
          <a:xfrm>
            <a:off x="0" y="6611779"/>
            <a:ext cx="7393858" cy="246221"/>
          </a:xfrm>
          <a:prstGeom prst="rect">
            <a:avLst/>
          </a:prstGeom>
          <a:noFill/>
        </p:spPr>
        <p:txBody>
          <a:bodyPr wrap="square" rtlCol="0">
            <a:spAutoFit/>
          </a:bodyPr>
          <a:lstStyle/>
          <a:p>
            <a:r>
              <a:rPr lang="en-US" sz="1000" dirty="0" smtClean="0"/>
              <a:t>JSTAR OMPS SDR and EDR l Lead: Larry Flynn</a:t>
            </a:r>
            <a:endParaRPr lang="en-US" sz="1000" dirty="0"/>
          </a:p>
        </p:txBody>
      </p:sp>
      <p:pic>
        <p:nvPicPr>
          <p:cNvPr id="10" name="Picture 9"/>
          <p:cNvPicPr/>
          <p:nvPr/>
        </p:nvPicPr>
        <p:blipFill>
          <a:blip r:embed="rId3" cstate="print"/>
          <a:srcRect t="9206"/>
          <a:stretch>
            <a:fillRect/>
          </a:stretch>
        </p:blipFill>
        <p:spPr bwMode="auto">
          <a:xfrm>
            <a:off x="3759201" y="1391090"/>
            <a:ext cx="5170656" cy="3752850"/>
          </a:xfrm>
          <a:prstGeom prst="rect">
            <a:avLst/>
          </a:prstGeom>
          <a:noFill/>
          <a:ln w="9525">
            <a:noFill/>
            <a:miter lim="800000"/>
            <a:headEnd/>
            <a:tailEnd/>
          </a:ln>
        </p:spPr>
      </p:pic>
      <p:sp>
        <p:nvSpPr>
          <p:cNvPr id="11" name="Rectangle 1"/>
          <p:cNvSpPr>
            <a:spLocks noChangeArrowheads="1"/>
          </p:cNvSpPr>
          <p:nvPr/>
        </p:nvSpPr>
        <p:spPr bwMode="auto">
          <a:xfrm>
            <a:off x="3581400" y="5304760"/>
            <a:ext cx="540067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a:t>
            </a:r>
            <a:r>
              <a:rPr kumimoji="0" lang="en-US" sz="1200" b="1" i="1"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products from processing by K. Yang, NASA OMPS Science Team Member. The data for the low-resolution orbit  has 35 cross-track FOVs 50x50 KM^2 at nadir. The high-resolution orbit has 175 cross track FOVs 10x10 KM^2 at nadir. Higher resolution data will be obtained as the baseline starting with OMPS on JPSS01. The data shows the volcanic SO</a:t>
            </a:r>
            <a:r>
              <a:rPr kumimoji="0" lang="en-US" sz="1200" b="1" i="1"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plume from </a:t>
            </a:r>
            <a:r>
              <a:rPr kumimoji="0" lang="en-US" sz="12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Kliuchecevskoi</a:t>
            </a:r>
            <a:r>
              <a:rPr kumimoji="0" lang="en-US" sz="12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(located at the red triangle) as observed by S-NPP OMPS for October 19-20 2013. </a:t>
            </a:r>
            <a:endParaRPr kumimoji="0" lang="en-US" sz="2800" b="0" i="1"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86791439"/>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08" y="225616"/>
            <a:ext cx="8675420" cy="838200"/>
          </a:xfrm>
        </p:spPr>
        <p:txBody>
          <a:bodyPr>
            <a:normAutofit fontScale="90000"/>
          </a:bodyPr>
          <a:lstStyle/>
          <a:p>
            <a:pPr algn="ctr"/>
            <a:r>
              <a:rPr lang="en-US" b="1" dirty="0" smtClean="0"/>
              <a:t>NOAA Integrated </a:t>
            </a:r>
            <a:r>
              <a:rPr lang="en-US" b="1" dirty="0" err="1" smtClean="0"/>
              <a:t>CalVal</a:t>
            </a:r>
            <a:r>
              <a:rPr lang="en-US" b="1" dirty="0" smtClean="0"/>
              <a:t> System (ICVS)</a:t>
            </a:r>
            <a:br>
              <a:rPr lang="en-US" b="1" dirty="0" smtClean="0"/>
            </a:br>
            <a:r>
              <a:rPr lang="en-US" sz="2200" b="1" dirty="0" smtClean="0"/>
              <a:t> </a:t>
            </a:r>
            <a:r>
              <a:rPr lang="en-US" sz="2200" b="1" i="1" dirty="0" smtClean="0"/>
              <a:t>Monitor on-orbit performance of NOAA satellite instruments  </a:t>
            </a:r>
            <a:endParaRPr lang="en-US" sz="2200" b="1" i="1" dirty="0"/>
          </a:p>
        </p:txBody>
      </p:sp>
      <p:pic>
        <p:nvPicPr>
          <p:cNvPr id="1027" name="Picture 3"/>
          <p:cNvPicPr>
            <a:picLocks noChangeAspect="1" noChangeArrowheads="1"/>
          </p:cNvPicPr>
          <p:nvPr/>
        </p:nvPicPr>
        <p:blipFill>
          <a:blip r:embed="rId2" cstate="print"/>
          <a:srcRect/>
          <a:stretch>
            <a:fillRect/>
          </a:stretch>
        </p:blipFill>
        <p:spPr bwMode="auto">
          <a:xfrm>
            <a:off x="179512" y="1052736"/>
            <a:ext cx="8820472" cy="5472607"/>
          </a:xfrm>
          <a:prstGeom prst="rect">
            <a:avLst/>
          </a:prstGeom>
          <a:noFill/>
          <a:ln w="9525">
            <a:noFill/>
            <a:miter lim="800000"/>
            <a:headEnd/>
            <a:tailEnd/>
          </a:ln>
        </p:spPr>
      </p:pic>
      <p:sp>
        <p:nvSpPr>
          <p:cNvPr id="3" name="Rectangle 2"/>
          <p:cNvSpPr/>
          <p:nvPr/>
        </p:nvSpPr>
        <p:spPr>
          <a:xfrm>
            <a:off x="0" y="6521407"/>
            <a:ext cx="9144000" cy="338554"/>
          </a:xfrm>
          <a:prstGeom prst="rect">
            <a:avLst/>
          </a:prstGeom>
          <a:gradFill flip="none" rotWithShape="1">
            <a:gsLst>
              <a:gs pos="0">
                <a:srgbClr val="CCCCFF"/>
              </a:gs>
              <a:gs pos="100000">
                <a:srgbClr val="FFFFFF"/>
              </a:gs>
            </a:gsLst>
            <a:lin ang="16200000" scaled="0"/>
            <a:tileRect/>
          </a:gradFill>
        </p:spPr>
        <p:txBody>
          <a:bodyPr wrap="square">
            <a:spAutoFit/>
          </a:bodyPr>
          <a:lstStyle/>
          <a:p>
            <a:pPr lvl="1"/>
            <a:r>
              <a:rPr lang="en-US" sz="1600" dirty="0"/>
              <a:t>Monitors over 400 parameters for 28 instruments onboard  NOAA/METOP/SNPP satellites </a:t>
            </a:r>
          </a:p>
        </p:txBody>
      </p:sp>
    </p:spTree>
    <p:extLst>
      <p:ext uri="{BB962C8B-B14F-4D97-AF65-F5344CB8AC3E}">
        <p14:creationId xmlns:p14="http://schemas.microsoft.com/office/powerpoint/2010/main" val="20442511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457200" y="338328"/>
            <a:ext cx="8229600" cy="902678"/>
          </a:xfrm>
        </p:spPr>
        <p:txBody>
          <a:bodyPr>
            <a:normAutofit/>
          </a:bodyPr>
          <a:lstStyle/>
          <a:p>
            <a:pPr marL="914400" lvl="1" indent="-457200" algn="ctr"/>
            <a:r>
              <a:rPr lang="en-US" sz="3600" b="1" dirty="0" smtClean="0">
                <a:solidFill>
                  <a:srgbClr val="FFFFFF"/>
                </a:solidFill>
                <a:effectLst>
                  <a:outerShdw blurRad="38100" dist="38100" dir="2700000" algn="tl">
                    <a:srgbClr val="000000">
                      <a:alpha val="43137"/>
                    </a:srgbClr>
                  </a:outerShdw>
                </a:effectLst>
                <a:latin typeface="+mn-lt"/>
              </a:rPr>
              <a:t>Summary and Conclusions</a:t>
            </a:r>
          </a:p>
        </p:txBody>
      </p:sp>
      <p:sp>
        <p:nvSpPr>
          <p:cNvPr id="2" name="Content Placeholder 1"/>
          <p:cNvSpPr>
            <a:spLocks noGrp="1"/>
          </p:cNvSpPr>
          <p:nvPr>
            <p:ph idx="1"/>
          </p:nvPr>
        </p:nvSpPr>
        <p:spPr>
          <a:xfrm>
            <a:off x="611560" y="1340768"/>
            <a:ext cx="8229600" cy="5095146"/>
          </a:xfrm>
        </p:spPr>
        <p:txBody>
          <a:bodyPr>
            <a:normAutofit fontScale="92500"/>
          </a:bodyPr>
          <a:lstStyle/>
          <a:p>
            <a:r>
              <a:rPr lang="en-US" dirty="0" smtClean="0"/>
              <a:t>The SNPP Instruments are performing well within specification.</a:t>
            </a:r>
          </a:p>
          <a:p>
            <a:endParaRPr lang="en-US" dirty="0" smtClean="0"/>
          </a:p>
          <a:p>
            <a:r>
              <a:rPr lang="en-US" dirty="0" smtClean="0"/>
              <a:t>Data are easily accessible via NOAA operations, direct readout, and CLASS.</a:t>
            </a:r>
          </a:p>
          <a:p>
            <a:endParaRPr lang="en-US" dirty="0" smtClean="0"/>
          </a:p>
          <a:p>
            <a:r>
              <a:rPr lang="en-US" dirty="0" smtClean="0"/>
              <a:t>The scientific maturity of these products are well documented and are easily accessible from the STAR JPSS website and CLASS</a:t>
            </a:r>
          </a:p>
          <a:p>
            <a:endParaRPr lang="en-US" dirty="0" smtClean="0"/>
          </a:p>
          <a:p>
            <a:pPr>
              <a:spcAft>
                <a:spcPts val="1800"/>
              </a:spcAft>
            </a:pPr>
            <a:r>
              <a:rPr lang="en-US" dirty="0"/>
              <a:t>Organizational structure is in place,  lessons learned from SNPP has been incorporated, and </a:t>
            </a:r>
            <a:r>
              <a:rPr lang="en-US" dirty="0" smtClean="0"/>
              <a:t>JSTAR teams are </a:t>
            </a:r>
            <a:r>
              <a:rPr lang="en-US" dirty="0"/>
              <a:t>ready for JPSS-</a:t>
            </a:r>
            <a:r>
              <a:rPr lang="en-US" dirty="0" smtClean="0"/>
              <a:t>1</a:t>
            </a:r>
            <a:r>
              <a:rPr lang="en-US" kern="0" dirty="0" smtClean="0"/>
              <a:t>, the </a:t>
            </a:r>
            <a:r>
              <a:rPr lang="en-US" kern="0" dirty="0"/>
              <a:t>Cal/Val activities for JPSS-</a:t>
            </a:r>
            <a:r>
              <a:rPr lang="en-US" kern="0" dirty="0" smtClean="0"/>
              <a:t>1 are expected to be much accelerated than those for SNPP</a:t>
            </a:r>
            <a:endParaRPr lang="en-US" dirty="0"/>
          </a:p>
        </p:txBody>
      </p:sp>
      <p:sp>
        <p:nvSpPr>
          <p:cNvPr id="8260" name="Text Box 68"/>
          <p:cNvSpPr txBox="1">
            <a:spLocks noChangeArrowheads="1"/>
          </p:cNvSpPr>
          <p:nvPr/>
        </p:nvSpPr>
        <p:spPr bwMode="white">
          <a:xfrm>
            <a:off x="1066800" y="1219200"/>
            <a:ext cx="746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endParaRPr lang="en-US" sz="1600" kern="0" dirty="0">
              <a:solidFill>
                <a:srgbClr val="000000"/>
              </a:solidFill>
            </a:endParaRPr>
          </a:p>
          <a:p>
            <a:pPr marL="457200" indent="-457200"/>
            <a:endParaRPr lang="en-US" sz="1600" kern="0" dirty="0">
              <a:solidFill>
                <a:srgbClr val="000000"/>
              </a:solidFill>
              <a:latin typeface="Arial"/>
            </a:endParaRPr>
          </a:p>
        </p:txBody>
      </p:sp>
    </p:spTree>
    <p:extLst>
      <p:ext uri="{BB962C8B-B14F-4D97-AF65-F5344CB8AC3E}">
        <p14:creationId xmlns:p14="http://schemas.microsoft.com/office/powerpoint/2010/main" val="392622991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60219C4-8DF7-491E-9CA7-6EABD33D3890}" type="slidenum">
              <a:rPr lang="en-US" smtClean="0"/>
              <a:pPr>
                <a:defRPr/>
              </a:pPr>
              <a:t>35</a:t>
            </a:fld>
            <a:endParaRPr lang="en-US"/>
          </a:p>
        </p:txBody>
      </p:sp>
      <p:sp>
        <p:nvSpPr>
          <p:cNvPr id="4" name="Title 3"/>
          <p:cNvSpPr>
            <a:spLocks noGrp="1"/>
          </p:cNvSpPr>
          <p:nvPr>
            <p:ph type="title"/>
          </p:nvPr>
        </p:nvSpPr>
        <p:spPr/>
        <p:txBody>
          <a:bodyPr/>
          <a:lstStyle/>
          <a:p>
            <a:r>
              <a:rPr lang="en-US" dirty="0" smtClean="0"/>
              <a:t>Backup Slides</a:t>
            </a:r>
            <a:endParaRPr lang="en-US" dirty="0"/>
          </a:p>
        </p:txBody>
      </p:sp>
    </p:spTree>
    <p:extLst>
      <p:ext uri="{BB962C8B-B14F-4D97-AF65-F5344CB8AC3E}">
        <p14:creationId xmlns:p14="http://schemas.microsoft.com/office/powerpoint/2010/main" val="29635630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200" b="1" i="1">
                <a:solidFill>
                  <a:srgbClr val="002060"/>
                </a:solidFill>
                <a:latin typeface="Calibri" charset="0"/>
              </a:rPr>
              <a:t>Blended Total Precipitable Water (bTPW)</a:t>
            </a:r>
            <a:r>
              <a:rPr lang="en-US" sz="3200">
                <a:solidFill>
                  <a:srgbClr val="002060"/>
                </a:solidFill>
                <a:latin typeface="Calibri" charset="0"/>
              </a:rPr>
              <a:t/>
            </a:r>
            <a:br>
              <a:rPr lang="en-US" sz="3200">
                <a:solidFill>
                  <a:srgbClr val="002060"/>
                </a:solidFill>
                <a:latin typeface="Calibri" charset="0"/>
              </a:rPr>
            </a:br>
            <a:endParaRPr lang="en-US" sz="3200">
              <a:solidFill>
                <a:srgbClr val="002060"/>
              </a:solidFill>
              <a:latin typeface="Calibri" charset="0"/>
            </a:endParaRPr>
          </a:p>
        </p:txBody>
      </p:sp>
      <p:sp>
        <p:nvSpPr>
          <p:cNvPr id="3075" name="Content Placeholder 2"/>
          <p:cNvSpPr>
            <a:spLocks noGrp="1"/>
          </p:cNvSpPr>
          <p:nvPr>
            <p:ph idx="1"/>
          </p:nvPr>
        </p:nvSpPr>
        <p:spPr>
          <a:xfrm>
            <a:off x="457200" y="914400"/>
            <a:ext cx="8458200" cy="5105400"/>
          </a:xfrm>
        </p:spPr>
        <p:txBody>
          <a:bodyPr/>
          <a:lstStyle/>
          <a:p>
            <a:r>
              <a:rPr lang="en-US" sz="1400">
                <a:latin typeface="Calibri" charset="0"/>
              </a:rPr>
              <a:t>bTPW merges TPW from AMSU, SSMIS, ATMS, AMSR-2, GOES and GPS-Met into a unified resource to provide forecasters no-gap TPW coverage over globe and serves as a very helpful tool for forecasters to identify conditions that could result in heavy precipitation and subsequent flooding, and also </a:t>
            </a:r>
            <a:r>
              <a:rPr lang="en-US" sz="1400" b="1" i="1">
                <a:latin typeface="Calibri" charset="0"/>
              </a:rPr>
              <a:t>c</a:t>
            </a:r>
            <a:r>
              <a:rPr lang="en-US" sz="1400">
                <a:latin typeface="Calibri" charset="0"/>
              </a:rPr>
              <a:t>ompares the blended TPW with the NVAP (NASA Water Vapor Project) weekly mean to generate the global map of Percent of Normal TPW (PCT), which helps forecasters quickly see areas where active weather is occurring and assess the severity of the situation.  Near-real-time bTPW products are generated houly , and made available in HDFE-EOS, McIDAS AREA  and AWIPS GINI format. </a:t>
            </a:r>
          </a:p>
          <a:p>
            <a:r>
              <a:rPr lang="en-US" sz="1400">
                <a:latin typeface="Calibri" charset="0"/>
              </a:rPr>
              <a:t>The PNG images and image animation loop tools can be found at </a:t>
            </a:r>
            <a:r>
              <a:rPr lang="en-US" sz="1400" u="sng">
                <a:latin typeface="Calibri" charset="0"/>
                <a:hlinkClick r:id="rId2"/>
              </a:rPr>
              <a:t>http://www.ospo.noaa.gov/bTPW</a:t>
            </a:r>
            <a:r>
              <a:rPr lang="en-US">
                <a:latin typeface="Calibri" charset="0"/>
              </a:rPr>
              <a:t>.</a:t>
            </a:r>
          </a:p>
        </p:txBody>
      </p:sp>
      <p:pic>
        <p:nvPicPr>
          <p:cNvPr id="307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0" y="3124200"/>
            <a:ext cx="7239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0" y="6550223"/>
            <a:ext cx="3916457" cy="307777"/>
          </a:xfrm>
          <a:prstGeom prst="rect">
            <a:avLst/>
          </a:prstGeom>
          <a:noFill/>
        </p:spPr>
        <p:txBody>
          <a:bodyPr wrap="none" rtlCol="0">
            <a:spAutoFit/>
          </a:bodyPr>
          <a:lstStyle/>
          <a:p>
            <a:r>
              <a:rPr lang="en-US" sz="1400" dirty="0" err="1" smtClean="0"/>
              <a:t>Limin</a:t>
            </a:r>
            <a:r>
              <a:rPr lang="en-US" sz="1400" dirty="0" smtClean="0"/>
              <a:t> Zhao, Ralph Ferraro, NOAA/NESDIS/STAR</a:t>
            </a:r>
            <a:endParaRPr lang="en-US" sz="1400" dirty="0"/>
          </a:p>
        </p:txBody>
      </p:sp>
    </p:spTree>
    <p:extLst>
      <p:ext uri="{BB962C8B-B14F-4D97-AF65-F5344CB8AC3E}">
        <p14:creationId xmlns:p14="http://schemas.microsoft.com/office/powerpoint/2010/main" val="3919191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38792" y="410064"/>
            <a:ext cx="8229600" cy="639763"/>
          </a:xfrm>
        </p:spPr>
        <p:txBody>
          <a:bodyPr>
            <a:normAutofit fontScale="90000"/>
          </a:bodyPr>
          <a:lstStyle/>
          <a:p>
            <a:pPr eaLnBrk="1" hangingPunct="1"/>
            <a:r>
              <a:rPr lang="en-US" b="1" dirty="0">
                <a:solidFill>
                  <a:srgbClr val="0000CC"/>
                </a:solidFill>
                <a:latin typeface="Calibri" charset="0"/>
              </a:rPr>
              <a:t>Blended TPW</a:t>
            </a:r>
          </a:p>
        </p:txBody>
      </p:sp>
      <p:pic>
        <p:nvPicPr>
          <p:cNvPr id="4099" name="Picture 5" descr="TPW_Mean_CONUS_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426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TPW_Percent_CONUS_1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4191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4"/>
          <p:cNvSpPr>
            <a:spLocks noChangeArrowheads="1"/>
          </p:cNvSpPr>
          <p:nvPr/>
        </p:nvSpPr>
        <p:spPr bwMode="auto">
          <a:xfrm>
            <a:off x="152400" y="3962400"/>
            <a:ext cx="4191000" cy="2554288"/>
          </a:xfrm>
          <a:prstGeom prst="rect">
            <a:avLst/>
          </a:prstGeom>
          <a:noFill/>
          <a:ln w="9525">
            <a:noFill/>
            <a:miter lim="800000"/>
            <a:headEnd/>
            <a:tailEnd/>
          </a:ln>
        </p:spPr>
        <p:txBody>
          <a:bodyPr>
            <a:spAutoFit/>
          </a:bodyPr>
          <a:lstStyle/>
          <a:p>
            <a:pPr algn="just">
              <a:lnSpc>
                <a:spcPct val="80000"/>
              </a:lnSpc>
            </a:pPr>
            <a:r>
              <a:rPr lang="en-US" sz="2000" b="1" i="1">
                <a:solidFill>
                  <a:srgbClr val="000000"/>
                </a:solidFill>
                <a:latin typeface="Arial" charset="0"/>
                <a:cs typeface="Arial" charset="0"/>
              </a:rPr>
              <a:t>Percent of Normal TPW </a:t>
            </a:r>
            <a:r>
              <a:rPr lang="en-US" sz="2000">
                <a:solidFill>
                  <a:srgbClr val="000000"/>
                </a:solidFill>
                <a:latin typeface="Arial" charset="0"/>
                <a:cs typeface="Arial" charset="0"/>
              </a:rPr>
              <a:t>- Compares the blended TPW with the NVAP (NASA Water Vapor Project) weekly mean. It helps forecasters quickly see areas where active weather is occurring and assess the severity of the situation. For instance, the </a:t>
            </a:r>
            <a:r>
              <a:rPr lang="ja-JP" altLang="en-US" sz="2000">
                <a:solidFill>
                  <a:srgbClr val="000000"/>
                </a:solidFill>
                <a:latin typeface="Arial" charset="0"/>
                <a:cs typeface="Arial" charset="0"/>
              </a:rPr>
              <a:t>“</a:t>
            </a:r>
            <a:r>
              <a:rPr lang="en-US" sz="2000">
                <a:solidFill>
                  <a:srgbClr val="000000"/>
                </a:solidFill>
                <a:latin typeface="Arial" charset="0"/>
                <a:cs typeface="Arial" charset="0"/>
              </a:rPr>
              <a:t>Yellow</a:t>
            </a:r>
            <a:r>
              <a:rPr lang="ja-JP" altLang="en-US" sz="2000">
                <a:solidFill>
                  <a:srgbClr val="000000"/>
                </a:solidFill>
                <a:latin typeface="Arial" charset="0"/>
                <a:cs typeface="Arial" charset="0"/>
              </a:rPr>
              <a:t>”</a:t>
            </a:r>
            <a:r>
              <a:rPr lang="en-US" sz="2000">
                <a:solidFill>
                  <a:srgbClr val="000000"/>
                </a:solidFill>
                <a:latin typeface="Arial" charset="0"/>
                <a:cs typeface="Arial" charset="0"/>
              </a:rPr>
              <a:t> areas indicate TPW &gt; 200% of the weekly mean, and are threat areas</a:t>
            </a:r>
          </a:p>
        </p:txBody>
      </p:sp>
      <p:sp>
        <p:nvSpPr>
          <p:cNvPr id="13" name="Right Arrow 91"/>
          <p:cNvSpPr>
            <a:spLocks noChangeArrowheads="1"/>
          </p:cNvSpPr>
          <p:nvPr/>
        </p:nvSpPr>
        <p:spPr bwMode="auto">
          <a:xfrm>
            <a:off x="4343400" y="5105400"/>
            <a:ext cx="550863" cy="382588"/>
          </a:xfrm>
          <a:prstGeom prst="rightArrow">
            <a:avLst>
              <a:gd name="adj1" fmla="val 50000"/>
              <a:gd name="adj2" fmla="val 50000"/>
            </a:avLst>
          </a:prstGeom>
          <a:noFill/>
          <a:ln w="38100" algn="ctr">
            <a:solidFill>
              <a:schemeClr val="accent2">
                <a:lumMod val="75000"/>
              </a:schemeClr>
            </a:solidFill>
            <a:round/>
            <a:headEnd type="none" w="sm" len="sm"/>
            <a:tailEnd type="none" w="sm" len="sm"/>
          </a:ln>
        </p:spPr>
        <p:txBody>
          <a:bodyPr/>
          <a:lstStyle/>
          <a:p>
            <a:endParaRPr lang="en-US" sz="3600">
              <a:solidFill>
                <a:srgbClr val="0070C0"/>
              </a:solidFill>
            </a:endParaRPr>
          </a:p>
        </p:txBody>
      </p:sp>
      <p:sp>
        <p:nvSpPr>
          <p:cNvPr id="14" name="Left Arrow 92"/>
          <p:cNvSpPr>
            <a:spLocks noChangeArrowheads="1"/>
          </p:cNvSpPr>
          <p:nvPr/>
        </p:nvSpPr>
        <p:spPr bwMode="auto">
          <a:xfrm>
            <a:off x="4419600" y="2286000"/>
            <a:ext cx="552450" cy="379413"/>
          </a:xfrm>
          <a:prstGeom prst="leftArrow">
            <a:avLst>
              <a:gd name="adj1" fmla="val 50000"/>
              <a:gd name="adj2" fmla="val 50000"/>
            </a:avLst>
          </a:prstGeom>
          <a:noFill/>
          <a:ln w="38100" algn="ctr">
            <a:solidFill>
              <a:schemeClr val="accent2">
                <a:lumMod val="75000"/>
              </a:schemeClr>
            </a:solidFill>
            <a:round/>
            <a:headEnd type="none" w="sm" len="sm"/>
            <a:tailEnd type="none" w="sm" len="sm"/>
          </a:ln>
        </p:spPr>
        <p:txBody>
          <a:bodyPr/>
          <a:lstStyle/>
          <a:p>
            <a:endParaRPr lang="en-US" sz="3600"/>
          </a:p>
        </p:txBody>
      </p:sp>
      <p:sp>
        <p:nvSpPr>
          <p:cNvPr id="15" name="Rectangle 74"/>
          <p:cNvSpPr>
            <a:spLocks noChangeArrowheads="1"/>
          </p:cNvSpPr>
          <p:nvPr/>
        </p:nvSpPr>
        <p:spPr bwMode="auto">
          <a:xfrm>
            <a:off x="4953000" y="1295400"/>
            <a:ext cx="4038600" cy="2554288"/>
          </a:xfrm>
          <a:prstGeom prst="rect">
            <a:avLst/>
          </a:prstGeom>
          <a:noFill/>
          <a:ln w="9525">
            <a:noFill/>
            <a:miter lim="800000"/>
            <a:headEnd/>
            <a:tailEnd/>
          </a:ln>
        </p:spPr>
        <p:txBody>
          <a:bodyPr>
            <a:spAutoFit/>
          </a:bodyPr>
          <a:lstStyle/>
          <a:p>
            <a:pPr algn="just">
              <a:lnSpc>
                <a:spcPct val="80000"/>
              </a:lnSpc>
            </a:pPr>
            <a:r>
              <a:rPr lang="en-US" sz="2000" b="1" i="1">
                <a:solidFill>
                  <a:srgbClr val="000000"/>
                </a:solidFill>
                <a:latin typeface="Arial" charset="0"/>
                <a:cs typeface="Arial" charset="0"/>
              </a:rPr>
              <a:t>Blended TPW </a:t>
            </a:r>
            <a:r>
              <a:rPr lang="en-US" sz="2000">
                <a:solidFill>
                  <a:srgbClr val="000000"/>
                </a:solidFill>
                <a:latin typeface="Arial" charset="0"/>
                <a:cs typeface="Arial" charset="0"/>
              </a:rPr>
              <a:t>– Merges TPW from AMSU, SSMIS, GOES and GPS-Met into a unified resource to provide forecasters no-gap TPW coverage over globe and serves as a very helpful tool for forecasters to identify conditions that could result in heavy precipitation and subsequent flooding. </a:t>
            </a:r>
          </a:p>
        </p:txBody>
      </p:sp>
    </p:spTree>
    <p:extLst>
      <p:ext uri="{BB962C8B-B14F-4D97-AF65-F5344CB8AC3E}">
        <p14:creationId xmlns:p14="http://schemas.microsoft.com/office/powerpoint/2010/main" val="14435850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639762"/>
          </a:xfrm>
        </p:spPr>
        <p:txBody>
          <a:bodyPr>
            <a:normAutofit fontScale="90000"/>
          </a:bodyPr>
          <a:lstStyle/>
          <a:p>
            <a:pPr eaLnBrk="1" hangingPunct="1"/>
            <a:r>
              <a:rPr lang="en-US" b="1">
                <a:solidFill>
                  <a:srgbClr val="0000CC"/>
                </a:solidFill>
                <a:latin typeface="Calibri" charset="0"/>
              </a:rPr>
              <a:t>Blended TPW</a:t>
            </a:r>
          </a:p>
        </p:txBody>
      </p:sp>
      <p:sp>
        <p:nvSpPr>
          <p:cNvPr id="6147" name="Rectangle 3"/>
          <p:cNvSpPr>
            <a:spLocks noGrp="1" noChangeArrowheads="1"/>
          </p:cNvSpPr>
          <p:nvPr>
            <p:ph idx="1"/>
          </p:nvPr>
        </p:nvSpPr>
        <p:spPr>
          <a:xfrm>
            <a:off x="152400" y="914400"/>
            <a:ext cx="8763000" cy="5715000"/>
          </a:xfrm>
        </p:spPr>
        <p:txBody>
          <a:bodyPr/>
          <a:lstStyle/>
          <a:p>
            <a:pPr lvl="1" eaLnBrk="1" hangingPunct="1"/>
            <a:r>
              <a:rPr lang="en-US" sz="2400" b="1">
                <a:latin typeface="Calibri" charset="0"/>
              </a:rPr>
              <a:t>Current Status</a:t>
            </a:r>
          </a:p>
          <a:p>
            <a:pPr lvl="2" eaLnBrk="1" hangingPunct="1"/>
            <a:r>
              <a:rPr lang="en-US" sz="1800" b="1">
                <a:solidFill>
                  <a:srgbClr val="632523"/>
                </a:solidFill>
                <a:latin typeface="Calibri" charset="0"/>
              </a:rPr>
              <a:t>Operational:</a:t>
            </a:r>
            <a:r>
              <a:rPr lang="en-US" sz="1800">
                <a:solidFill>
                  <a:srgbClr val="632523"/>
                </a:solidFill>
                <a:latin typeface="Calibri" charset="0"/>
              </a:rPr>
              <a:t> since March 2009</a:t>
            </a:r>
          </a:p>
          <a:p>
            <a:pPr lvl="2" eaLnBrk="1" hangingPunct="1"/>
            <a:r>
              <a:rPr lang="en-US" sz="1800" b="1">
                <a:solidFill>
                  <a:srgbClr val="632523"/>
                </a:solidFill>
                <a:latin typeface="Calibri" charset="0"/>
              </a:rPr>
              <a:t>Satellites: </a:t>
            </a:r>
            <a:r>
              <a:rPr lang="en-US" sz="1800">
                <a:solidFill>
                  <a:srgbClr val="632523"/>
                </a:solidFill>
                <a:latin typeface="Calibri" charset="0"/>
              </a:rPr>
              <a:t>N15, N16, N17, N18, N19 and Metop-A/-B, GPS-Met, GOES-E&amp;-W</a:t>
            </a:r>
          </a:p>
          <a:p>
            <a:pPr lvl="3" eaLnBrk="1" hangingPunct="1">
              <a:buFont typeface="Arial" charset="0"/>
              <a:buChar char="•"/>
            </a:pPr>
            <a:r>
              <a:rPr lang="en-US" sz="1800" b="1">
                <a:latin typeface="Arial" charset="0"/>
                <a:cs typeface="Arial" charset="0"/>
              </a:rPr>
              <a:t>Ocean</a:t>
            </a:r>
          </a:p>
          <a:p>
            <a:pPr lvl="4" eaLnBrk="1" hangingPunct="1">
              <a:buFont typeface="Arial" charset="0"/>
              <a:buChar char="•"/>
            </a:pPr>
            <a:r>
              <a:rPr lang="en-US" sz="1800">
                <a:solidFill>
                  <a:schemeClr val="tx2"/>
                </a:solidFill>
                <a:latin typeface="Arial" charset="0"/>
                <a:cs typeface="Arial" charset="0"/>
              </a:rPr>
              <a:t> MSPPS TPW from NOAA-15, -16, -17, -18, -19 and Metop-A/-B</a:t>
            </a:r>
          </a:p>
          <a:p>
            <a:pPr lvl="3" eaLnBrk="1" hangingPunct="1">
              <a:buFont typeface="Arial" charset="0"/>
              <a:buChar char="•"/>
            </a:pPr>
            <a:r>
              <a:rPr lang="en-US" sz="1800" b="1">
                <a:latin typeface="Arial" charset="0"/>
                <a:cs typeface="Arial" charset="0"/>
              </a:rPr>
              <a:t>Land</a:t>
            </a:r>
            <a:r>
              <a:rPr lang="en-US" sz="1800">
                <a:latin typeface="Arial" charset="0"/>
                <a:cs typeface="Arial" charset="0"/>
              </a:rPr>
              <a:t> </a:t>
            </a:r>
          </a:p>
          <a:p>
            <a:pPr lvl="4" eaLnBrk="1" hangingPunct="1">
              <a:buFont typeface="Arial" charset="0"/>
              <a:buChar char="•"/>
            </a:pPr>
            <a:r>
              <a:rPr lang="en-US" sz="1800">
                <a:solidFill>
                  <a:schemeClr val="tx2"/>
                </a:solidFill>
                <a:latin typeface="Calibri" charset="0"/>
              </a:rPr>
              <a:t>GPS-Met over CONUS, Alaska and Hawaii – primary data source over CONUS </a:t>
            </a:r>
          </a:p>
          <a:p>
            <a:pPr lvl="4" eaLnBrk="1" hangingPunct="1">
              <a:buFont typeface="Arial" charset="0"/>
              <a:buChar char="•"/>
            </a:pPr>
            <a:r>
              <a:rPr lang="en-US" sz="1800">
                <a:solidFill>
                  <a:schemeClr val="tx2"/>
                </a:solidFill>
                <a:latin typeface="Calibri" charset="0"/>
              </a:rPr>
              <a:t>MIRS AMSU TPW from N18, N19 and Metop-A over CONUS when GPS is not available, and also over other landmasks over global</a:t>
            </a:r>
          </a:p>
          <a:p>
            <a:pPr lvl="4" eaLnBrk="1" hangingPunct="1">
              <a:buFont typeface="Arial" charset="0"/>
              <a:buChar char="•"/>
            </a:pPr>
            <a:r>
              <a:rPr lang="en-US" sz="1800">
                <a:solidFill>
                  <a:schemeClr val="tx2"/>
                </a:solidFill>
                <a:latin typeface="Calibri" charset="0"/>
              </a:rPr>
              <a:t>GOES over CONUS, and part of east pacific ocean – used to fill the hole when no GPS and MIRS TPW are available</a:t>
            </a:r>
            <a:endParaRPr lang="en-US" sz="1800" b="1">
              <a:solidFill>
                <a:schemeClr val="tx2"/>
              </a:solidFill>
              <a:latin typeface="Calibri" charset="0"/>
            </a:endParaRPr>
          </a:p>
          <a:p>
            <a:pPr lvl="2" eaLnBrk="1" hangingPunct="1">
              <a:lnSpc>
                <a:spcPct val="90000"/>
              </a:lnSpc>
            </a:pPr>
            <a:r>
              <a:rPr lang="en-US" sz="1800" b="1">
                <a:solidFill>
                  <a:srgbClr val="632523"/>
                </a:solidFill>
                <a:latin typeface="Calibri" charset="0"/>
              </a:rPr>
              <a:t>Products: </a:t>
            </a:r>
            <a:r>
              <a:rPr lang="en-US" sz="1800" i="1">
                <a:solidFill>
                  <a:srgbClr val="632523"/>
                </a:solidFill>
                <a:latin typeface="Calibri" charset="0"/>
              </a:rPr>
              <a:t>TPW, Percent of Normal TPW; 16km</a:t>
            </a:r>
          </a:p>
          <a:p>
            <a:pPr lvl="2" eaLnBrk="1" hangingPunct="1">
              <a:lnSpc>
                <a:spcPct val="90000"/>
              </a:lnSpc>
            </a:pPr>
            <a:r>
              <a:rPr lang="en-US" sz="1800" b="1">
                <a:solidFill>
                  <a:srgbClr val="632523"/>
                </a:solidFill>
                <a:latin typeface="Calibri" charset="0"/>
              </a:rPr>
              <a:t>Formats:</a:t>
            </a:r>
            <a:r>
              <a:rPr lang="en-US" sz="1800">
                <a:solidFill>
                  <a:srgbClr val="632523"/>
                </a:solidFill>
                <a:latin typeface="Calibri" charset="0"/>
              </a:rPr>
              <a:t> HDF-EOS, McIDAS area and AWIPS</a:t>
            </a:r>
          </a:p>
          <a:p>
            <a:pPr lvl="2" eaLnBrk="1" hangingPunct="1">
              <a:lnSpc>
                <a:spcPct val="90000"/>
              </a:lnSpc>
            </a:pPr>
            <a:r>
              <a:rPr lang="en-US" sz="1800" b="1">
                <a:solidFill>
                  <a:srgbClr val="632523"/>
                </a:solidFill>
                <a:latin typeface="Calibri" charset="0"/>
              </a:rPr>
              <a:t>Data Access: </a:t>
            </a:r>
            <a:r>
              <a:rPr lang="en-US" sz="1800">
                <a:solidFill>
                  <a:srgbClr val="632523"/>
                </a:solidFill>
                <a:latin typeface="Calibri" charset="0"/>
              </a:rPr>
              <a:t>DDS, ADDE and AWIPS</a:t>
            </a:r>
          </a:p>
          <a:p>
            <a:pPr lvl="2" eaLnBrk="1" hangingPunct="1">
              <a:lnSpc>
                <a:spcPct val="90000"/>
              </a:lnSpc>
            </a:pPr>
            <a:r>
              <a:rPr lang="en-US" sz="1800">
                <a:solidFill>
                  <a:srgbClr val="632523"/>
                </a:solidFill>
                <a:latin typeface="Calibri" charset="0"/>
              </a:rPr>
              <a:t>The imagery products are also available on the Internet through: </a:t>
            </a:r>
            <a:r>
              <a:rPr lang="en-US" sz="1800">
                <a:solidFill>
                  <a:srgbClr val="632523"/>
                </a:solidFill>
                <a:latin typeface="Calibri" charset="0"/>
                <a:hlinkClick r:id="rId3"/>
              </a:rPr>
              <a:t>http://www.ospo.noaa.gov/Products/bTPW/index.html</a:t>
            </a:r>
            <a:endParaRPr lang="en-US" sz="1800">
              <a:solidFill>
                <a:srgbClr val="632523"/>
              </a:solidFill>
              <a:latin typeface="Calibri" charset="0"/>
            </a:endParaRPr>
          </a:p>
          <a:p>
            <a:pPr lvl="2" eaLnBrk="1" hangingPunct="1">
              <a:buFontTx/>
              <a:buNone/>
            </a:pPr>
            <a:endParaRPr lang="en-US" sz="1600">
              <a:solidFill>
                <a:srgbClr val="632523"/>
              </a:solidFill>
              <a:latin typeface="Calibri" charset="0"/>
            </a:endParaRPr>
          </a:p>
          <a:p>
            <a:pPr lvl="2" eaLnBrk="1" hangingPunct="1">
              <a:buFontTx/>
              <a:buNone/>
            </a:pPr>
            <a:endParaRPr lang="en-US" sz="1400">
              <a:solidFill>
                <a:srgbClr val="632523"/>
              </a:solidFill>
              <a:latin typeface="Calibri" charset="0"/>
            </a:endParaRPr>
          </a:p>
        </p:txBody>
      </p:sp>
    </p:spTree>
    <p:extLst>
      <p:ext uri="{BB962C8B-B14F-4D97-AF65-F5344CB8AC3E}">
        <p14:creationId xmlns:p14="http://schemas.microsoft.com/office/powerpoint/2010/main" val="41594926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152400"/>
            <a:ext cx="8229600" cy="639763"/>
          </a:xfrm>
        </p:spPr>
        <p:txBody>
          <a:bodyPr>
            <a:normAutofit fontScale="90000"/>
          </a:bodyPr>
          <a:lstStyle/>
          <a:p>
            <a:pPr eaLnBrk="1" hangingPunct="1"/>
            <a:r>
              <a:rPr lang="en-US" b="1">
                <a:solidFill>
                  <a:srgbClr val="0000CC"/>
                </a:solidFill>
                <a:latin typeface="Calibri" charset="0"/>
              </a:rPr>
              <a:t>Blended TPW – Animation Tool</a:t>
            </a:r>
          </a:p>
        </p:txBody>
      </p:sp>
      <p:pic>
        <p:nvPicPr>
          <p:cNvPr id="6147" name="Picture 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53943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1" name="TextBox 10"/>
          <p:cNvSpPr txBox="1"/>
          <p:nvPr/>
        </p:nvSpPr>
        <p:spPr>
          <a:xfrm>
            <a:off x="304800" y="4953000"/>
            <a:ext cx="8686800" cy="1524000"/>
          </a:xfrm>
          <a:prstGeom prst="rect">
            <a:avLst/>
          </a:prstGeom>
          <a:noFill/>
        </p:spPr>
        <p:txBody>
          <a:bodyPr>
            <a:spAutoFit/>
          </a:bodyPr>
          <a:lstStyle>
            <a:lvl1pPr marL="342900" indent="-342900" eaLnBrk="0" hangingPunct="0">
              <a:defRPr sz="2400">
                <a:solidFill>
                  <a:schemeClr val="tx1"/>
                </a:solidFill>
                <a:latin typeface="Times New Roman" charset="0"/>
                <a:ea typeface="ＭＳ Ｐゴシック" charset="0"/>
              </a:defRPr>
            </a:lvl1pPr>
            <a:lvl2pPr marL="971550" indent="-5143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lnSpc>
                <a:spcPct val="90000"/>
              </a:lnSpc>
              <a:buFont typeface="Arial" charset="0"/>
              <a:buChar char="•"/>
            </a:pPr>
            <a:r>
              <a:rPr lang="en-US" sz="2000" b="1">
                <a:solidFill>
                  <a:srgbClr val="000000"/>
                </a:solidFill>
                <a:latin typeface="Arial" charset="0"/>
                <a:cs typeface="Arial" charset="0"/>
              </a:rPr>
              <a:t>Animation </a:t>
            </a:r>
            <a:r>
              <a:rPr lang="en-US" sz="2000">
                <a:solidFill>
                  <a:srgbClr val="000000"/>
                </a:solidFill>
                <a:latin typeface="Arial" charset="0"/>
                <a:cs typeface="Arial" charset="0"/>
              </a:rPr>
              <a:t>– Near-real time loops of blended TPW and PCT available at: </a:t>
            </a:r>
            <a:r>
              <a:rPr lang="en-US" sz="2000" b="1">
                <a:solidFill>
                  <a:srgbClr val="000000"/>
                </a:solidFill>
                <a:latin typeface="Arial" charset="0"/>
                <a:cs typeface="Arial" charset="0"/>
                <a:hlinkClick r:id="rId4"/>
              </a:rPr>
              <a:t>http://www.ospo.noaa.gov/bTPW</a:t>
            </a:r>
            <a:endParaRPr lang="en-US" sz="2000" b="1">
              <a:solidFill>
                <a:srgbClr val="000000"/>
              </a:solidFill>
              <a:latin typeface="Arial" charset="0"/>
              <a:cs typeface="Arial" charset="0"/>
            </a:endParaRPr>
          </a:p>
          <a:p>
            <a:pPr lvl="1" eaLnBrk="1" hangingPunct="1">
              <a:lnSpc>
                <a:spcPct val="90000"/>
              </a:lnSpc>
              <a:buFont typeface="Arial" charset="0"/>
              <a:buChar char="•"/>
            </a:pPr>
            <a:r>
              <a:rPr lang="en-US" sz="2000" b="1">
                <a:solidFill>
                  <a:srgbClr val="000000"/>
                </a:solidFill>
                <a:latin typeface="Arial" charset="0"/>
                <a:cs typeface="Arial" charset="0"/>
              </a:rPr>
              <a:t>Regions </a:t>
            </a:r>
            <a:r>
              <a:rPr lang="en-US" sz="2000">
                <a:solidFill>
                  <a:srgbClr val="000000"/>
                </a:solidFill>
                <a:latin typeface="Arial" charset="0"/>
                <a:cs typeface="Arial" charset="0"/>
              </a:rPr>
              <a:t>– 15 area of interest regions for zooming in details</a:t>
            </a:r>
          </a:p>
          <a:p>
            <a:pPr lvl="1" eaLnBrk="1" hangingPunct="1">
              <a:lnSpc>
                <a:spcPct val="90000"/>
              </a:lnSpc>
              <a:buFont typeface="Arial" charset="0"/>
              <a:buChar char="•"/>
            </a:pPr>
            <a:r>
              <a:rPr lang="en-US" sz="2000" b="1">
                <a:solidFill>
                  <a:srgbClr val="000000"/>
                </a:solidFill>
                <a:latin typeface="Arial" charset="0"/>
                <a:cs typeface="Arial" charset="0"/>
              </a:rPr>
              <a:t>Image Interval</a:t>
            </a:r>
            <a:r>
              <a:rPr lang="en-US" sz="2000">
                <a:solidFill>
                  <a:srgbClr val="000000"/>
                </a:solidFill>
                <a:latin typeface="Arial" charset="0"/>
                <a:cs typeface="Arial" charset="0"/>
              </a:rPr>
              <a:t> – 1 hour, 3, 6, 12 and 24 hours</a:t>
            </a:r>
          </a:p>
          <a:p>
            <a:pPr lvl="1" eaLnBrk="1" hangingPunct="1">
              <a:lnSpc>
                <a:spcPct val="90000"/>
              </a:lnSpc>
              <a:buFont typeface="Arial" charset="0"/>
              <a:buChar char="•"/>
            </a:pPr>
            <a:r>
              <a:rPr lang="en-US" sz="2000" b="1">
                <a:solidFill>
                  <a:srgbClr val="000000"/>
                </a:solidFill>
                <a:latin typeface="Arial" charset="0"/>
                <a:cs typeface="Arial" charset="0"/>
              </a:rPr>
              <a:t>Historical</a:t>
            </a:r>
            <a:r>
              <a:rPr lang="en-US" sz="2000">
                <a:solidFill>
                  <a:srgbClr val="000000"/>
                </a:solidFill>
                <a:latin typeface="Arial" charset="0"/>
                <a:cs typeface="Arial" charset="0"/>
              </a:rPr>
              <a:t> </a:t>
            </a:r>
            <a:r>
              <a:rPr lang="en-US" sz="2000" b="1">
                <a:solidFill>
                  <a:srgbClr val="000000"/>
                </a:solidFill>
                <a:latin typeface="Arial" charset="0"/>
                <a:cs typeface="Arial" charset="0"/>
              </a:rPr>
              <a:t>Data</a:t>
            </a:r>
            <a:r>
              <a:rPr lang="en-US" sz="2000">
                <a:solidFill>
                  <a:srgbClr val="000000"/>
                </a:solidFill>
                <a:latin typeface="Arial" charset="0"/>
                <a:cs typeface="Arial" charset="0"/>
              </a:rPr>
              <a:t> – up to three months</a:t>
            </a:r>
          </a:p>
        </p:txBody>
      </p:sp>
      <p:sp>
        <p:nvSpPr>
          <p:cNvPr id="12" name="TextBox 11"/>
          <p:cNvSpPr txBox="1"/>
          <p:nvPr/>
        </p:nvSpPr>
        <p:spPr>
          <a:xfrm>
            <a:off x="5181600" y="1371600"/>
            <a:ext cx="3886200" cy="3194050"/>
          </a:xfrm>
          <a:prstGeom prst="rect">
            <a:avLst/>
          </a:prstGeom>
          <a:noFill/>
        </p:spPr>
        <p:txBody>
          <a:bodyPr>
            <a:spAutoFit/>
          </a:bodyPr>
          <a:lstStyle>
            <a:lvl1pPr marL="342900" indent="-342900" eaLnBrk="0" hangingPunct="0">
              <a:defRPr sz="2400">
                <a:solidFill>
                  <a:schemeClr val="tx1"/>
                </a:solidFill>
                <a:latin typeface="Times New Roman" charset="0"/>
                <a:ea typeface="ＭＳ Ｐゴシック" charset="0"/>
              </a:defRPr>
            </a:lvl1pPr>
            <a:lvl2pPr marL="971550" indent="-5143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1" eaLnBrk="1" hangingPunct="1">
              <a:lnSpc>
                <a:spcPct val="90000"/>
              </a:lnSpc>
              <a:buFont typeface="Arial" charset="0"/>
              <a:buChar char="•"/>
            </a:pPr>
            <a:r>
              <a:rPr lang="en-US" sz="1600" b="1">
                <a:solidFill>
                  <a:srgbClr val="000000"/>
                </a:solidFill>
                <a:latin typeface="Arial" charset="0"/>
                <a:cs typeface="Arial" charset="0"/>
              </a:rPr>
              <a:t>Products </a:t>
            </a:r>
            <a:r>
              <a:rPr lang="en-US" sz="1600">
                <a:solidFill>
                  <a:srgbClr val="000000"/>
                </a:solidFill>
                <a:latin typeface="Arial" charset="0"/>
                <a:cs typeface="Arial" charset="0"/>
              </a:rPr>
              <a:t>– Blended TPW and Percent of TPW Normal (PCT)</a:t>
            </a:r>
          </a:p>
          <a:p>
            <a:pPr lvl="1" eaLnBrk="1" hangingPunct="1">
              <a:lnSpc>
                <a:spcPct val="90000"/>
              </a:lnSpc>
              <a:buFont typeface="Arial" charset="0"/>
              <a:buChar char="•"/>
            </a:pPr>
            <a:r>
              <a:rPr lang="en-US" sz="1600" b="1">
                <a:solidFill>
                  <a:srgbClr val="000000"/>
                </a:solidFill>
                <a:latin typeface="Arial" charset="0"/>
                <a:cs typeface="Arial" charset="0"/>
              </a:rPr>
              <a:t>Refresh </a:t>
            </a:r>
            <a:r>
              <a:rPr lang="en-US" sz="1600">
                <a:solidFill>
                  <a:srgbClr val="000000"/>
                </a:solidFill>
                <a:latin typeface="Arial" charset="0"/>
                <a:cs typeface="Arial" charset="0"/>
              </a:rPr>
              <a:t>–  Hourly with the latest 12 hour data from multi-satellites/sensors</a:t>
            </a:r>
          </a:p>
          <a:p>
            <a:pPr lvl="1" eaLnBrk="1" hangingPunct="1">
              <a:lnSpc>
                <a:spcPct val="90000"/>
              </a:lnSpc>
              <a:buFont typeface="Arial" charset="0"/>
              <a:buChar char="•"/>
            </a:pPr>
            <a:r>
              <a:rPr lang="en-US" sz="1600" b="1">
                <a:solidFill>
                  <a:srgbClr val="000000"/>
                </a:solidFill>
                <a:latin typeface="Arial" charset="0"/>
                <a:cs typeface="Arial" charset="0"/>
              </a:rPr>
              <a:t>Map Projection </a:t>
            </a:r>
            <a:r>
              <a:rPr lang="en-US" sz="1600">
                <a:solidFill>
                  <a:srgbClr val="000000"/>
                </a:solidFill>
                <a:latin typeface="Arial" charset="0"/>
                <a:cs typeface="Arial" charset="0"/>
              </a:rPr>
              <a:t>–  Mercator</a:t>
            </a:r>
          </a:p>
          <a:p>
            <a:pPr lvl="1" eaLnBrk="1" hangingPunct="1">
              <a:lnSpc>
                <a:spcPct val="90000"/>
              </a:lnSpc>
              <a:buFont typeface="Arial" charset="0"/>
              <a:buChar char="•"/>
            </a:pPr>
            <a:r>
              <a:rPr lang="en-US" sz="1600" b="1">
                <a:solidFill>
                  <a:srgbClr val="000000"/>
                </a:solidFill>
                <a:latin typeface="Arial" charset="0"/>
                <a:cs typeface="Arial" charset="0"/>
              </a:rPr>
              <a:t>Coverage</a:t>
            </a:r>
            <a:r>
              <a:rPr lang="en-US" sz="1600">
                <a:solidFill>
                  <a:srgbClr val="000000"/>
                </a:solidFill>
                <a:latin typeface="Arial" charset="0"/>
                <a:cs typeface="Arial" charset="0"/>
              </a:rPr>
              <a:t> – Global Ocean and Land excluding poles (71°N to 71°S )</a:t>
            </a:r>
          </a:p>
          <a:p>
            <a:pPr lvl="1" eaLnBrk="1" hangingPunct="1">
              <a:lnSpc>
                <a:spcPct val="90000"/>
              </a:lnSpc>
              <a:buFont typeface="Arial" charset="0"/>
              <a:buChar char="•"/>
            </a:pPr>
            <a:r>
              <a:rPr lang="en-US" sz="1600" b="1">
                <a:solidFill>
                  <a:srgbClr val="000000"/>
                </a:solidFill>
                <a:latin typeface="Arial" charset="0"/>
                <a:cs typeface="Arial" charset="0"/>
              </a:rPr>
              <a:t>Resolution</a:t>
            </a:r>
            <a:r>
              <a:rPr lang="en-US" sz="1600">
                <a:solidFill>
                  <a:srgbClr val="000000"/>
                </a:solidFill>
                <a:latin typeface="Arial" charset="0"/>
                <a:cs typeface="Arial" charset="0"/>
              </a:rPr>
              <a:t> – 16 km at equator</a:t>
            </a:r>
          </a:p>
          <a:p>
            <a:pPr lvl="1" eaLnBrk="1" hangingPunct="1">
              <a:lnSpc>
                <a:spcPct val="90000"/>
              </a:lnSpc>
              <a:buFont typeface="Arial" charset="0"/>
              <a:buChar char="•"/>
            </a:pPr>
            <a:r>
              <a:rPr lang="en-US" sz="1600" b="1">
                <a:solidFill>
                  <a:srgbClr val="000000"/>
                </a:solidFill>
                <a:latin typeface="Arial" charset="0"/>
                <a:cs typeface="Arial" charset="0"/>
              </a:rPr>
              <a:t>Format:</a:t>
            </a:r>
            <a:r>
              <a:rPr lang="en-US" sz="1600">
                <a:solidFill>
                  <a:srgbClr val="000000"/>
                </a:solidFill>
                <a:latin typeface="Arial" charset="0"/>
                <a:cs typeface="Arial" charset="0"/>
              </a:rPr>
              <a:t> HDF-EOS, McIDAS and AWIPS</a:t>
            </a:r>
          </a:p>
        </p:txBody>
      </p:sp>
    </p:spTree>
    <p:extLst>
      <p:ext uri="{BB962C8B-B14F-4D97-AF65-F5344CB8AC3E}">
        <p14:creationId xmlns:p14="http://schemas.microsoft.com/office/powerpoint/2010/main" val="2734456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idx="4294967295"/>
          </p:nvPr>
        </p:nvSpPr>
        <p:spPr>
          <a:xfrm>
            <a:off x="1246910" y="404664"/>
            <a:ext cx="6927272" cy="682914"/>
          </a:xfrm>
        </p:spPr>
        <p:txBody>
          <a:bodyPr>
            <a:noAutofit/>
          </a:bodyPr>
          <a:lstStyle/>
          <a:p>
            <a:pPr marL="914400" lvl="1" indent="-457200" algn="ctr"/>
            <a:r>
              <a:rPr lang="en-US" sz="2800" b="1" dirty="0" smtClean="0">
                <a:solidFill>
                  <a:schemeClr val="bg1"/>
                </a:solidFill>
              </a:rPr>
              <a:t>JPSS SDR/EDR Products &amp; Priorities</a:t>
            </a:r>
          </a:p>
        </p:txBody>
      </p:sp>
      <p:sp>
        <p:nvSpPr>
          <p:cNvPr id="49" name="TextBox 48"/>
          <p:cNvSpPr txBox="1"/>
          <p:nvPr/>
        </p:nvSpPr>
        <p:spPr>
          <a:xfrm>
            <a:off x="3000689" y="1097280"/>
            <a:ext cx="2754694" cy="307777"/>
          </a:xfrm>
          <a:prstGeom prst="rect">
            <a:avLst/>
          </a:prstGeom>
          <a:ln>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R="0" lvl="0" indent="0" algn="ctr" fontAlgn="auto">
              <a:lnSpc>
                <a:spcPct val="100000"/>
              </a:lnSpc>
              <a:spcBef>
                <a:spcPts val="0"/>
              </a:spcBef>
              <a:spcAft>
                <a:spcPts val="0"/>
              </a:spcAft>
              <a:buClrTx/>
              <a:buSzTx/>
              <a:buFontTx/>
              <a:buNone/>
              <a:tabLst/>
              <a:defRPr/>
            </a:pPr>
            <a:r>
              <a:rPr lang="en-US" sz="1400" b="1" kern="0" dirty="0" smtClean="0">
                <a:solidFill>
                  <a:srgbClr val="C00000"/>
                </a:solidFill>
              </a:rPr>
              <a:t>JPSS SDR/EDR Algorithms</a:t>
            </a:r>
          </a:p>
        </p:txBody>
      </p:sp>
      <p:sp>
        <p:nvSpPr>
          <p:cNvPr id="51" name="TextBox 50"/>
          <p:cNvSpPr txBox="1"/>
          <p:nvPr/>
        </p:nvSpPr>
        <p:spPr>
          <a:xfrm>
            <a:off x="1883664" y="1610614"/>
            <a:ext cx="1737360" cy="307777"/>
          </a:xfrm>
          <a:prstGeom prst="rect">
            <a:avLst/>
          </a:prstGeom>
          <a:ln>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defRPr/>
            </a:pPr>
            <a:r>
              <a:rPr lang="en-US" sz="1400" b="1" kern="0" dirty="0" smtClean="0">
                <a:solidFill>
                  <a:srgbClr val="C00000"/>
                </a:solidFill>
              </a:rPr>
              <a:t>Priority 2</a:t>
            </a:r>
          </a:p>
        </p:txBody>
      </p:sp>
      <p:sp>
        <p:nvSpPr>
          <p:cNvPr id="52" name="TextBox 51"/>
          <p:cNvSpPr txBox="1"/>
          <p:nvPr/>
        </p:nvSpPr>
        <p:spPr>
          <a:xfrm>
            <a:off x="73152" y="1610614"/>
            <a:ext cx="1737360" cy="307777"/>
          </a:xfrm>
          <a:prstGeom prst="rect">
            <a:avLst/>
          </a:prstGeom>
          <a:ln>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smtClean="0">
                <a:solidFill>
                  <a:srgbClr val="C00000"/>
                </a:solidFill>
              </a:rPr>
              <a:t>KPP </a:t>
            </a:r>
            <a:endParaRPr kumimoji="0" lang="en-US" sz="1400" b="1" i="0" u="none" strike="noStrike" kern="0" cap="none" spc="0" normalizeH="0" baseline="0" noProof="0" dirty="0" smtClean="0">
              <a:ln>
                <a:noFill/>
              </a:ln>
              <a:solidFill>
                <a:srgbClr val="C00000"/>
              </a:solidFill>
              <a:effectLst/>
              <a:uLnTx/>
              <a:uFillTx/>
            </a:endParaRPr>
          </a:p>
        </p:txBody>
      </p:sp>
      <p:sp>
        <p:nvSpPr>
          <p:cNvPr id="56" name="TextBox 55"/>
          <p:cNvSpPr txBox="1"/>
          <p:nvPr/>
        </p:nvSpPr>
        <p:spPr>
          <a:xfrm>
            <a:off x="3694176" y="1610614"/>
            <a:ext cx="3529584" cy="307777"/>
          </a:xfrm>
          <a:prstGeom prst="rect">
            <a:avLst/>
          </a:prstGeom>
          <a:ln>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defRPr/>
            </a:pPr>
            <a:r>
              <a:rPr lang="en-US" sz="1400" b="1" kern="0" dirty="0" smtClean="0">
                <a:solidFill>
                  <a:srgbClr val="C00000"/>
                </a:solidFill>
              </a:rPr>
              <a:t>Priority 3 </a:t>
            </a:r>
          </a:p>
        </p:txBody>
      </p:sp>
      <p:sp>
        <p:nvSpPr>
          <p:cNvPr id="57" name="TextBox 56"/>
          <p:cNvSpPr txBox="1"/>
          <p:nvPr/>
        </p:nvSpPr>
        <p:spPr>
          <a:xfrm>
            <a:off x="7315200" y="1610614"/>
            <a:ext cx="1737360" cy="307777"/>
          </a:xfrm>
          <a:prstGeom prst="rect">
            <a:avLst/>
          </a:prstGeom>
          <a:ln>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defRPr/>
            </a:pPr>
            <a:r>
              <a:rPr lang="en-US" sz="1400" b="1" kern="0" dirty="0" smtClean="0">
                <a:solidFill>
                  <a:srgbClr val="C00000"/>
                </a:solidFill>
              </a:rPr>
              <a:t>Priority 4 </a:t>
            </a:r>
          </a:p>
        </p:txBody>
      </p:sp>
      <p:sp>
        <p:nvSpPr>
          <p:cNvPr id="58" name="TextBox 57"/>
          <p:cNvSpPr txBox="1"/>
          <p:nvPr/>
        </p:nvSpPr>
        <p:spPr>
          <a:xfrm>
            <a:off x="73152" y="2670048"/>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lvl="0" algn="ctr" defTabSz="914400">
              <a:defRPr/>
            </a:pPr>
            <a:r>
              <a:rPr lang="en-US" sz="1200" b="1" kern="0" dirty="0" smtClean="0">
                <a:solidFill>
                  <a:srgbClr val="7030A0"/>
                </a:solidFill>
              </a:rPr>
              <a:t>VIIRS SDR</a:t>
            </a:r>
            <a:endParaRPr lang="en-US" sz="1200" b="1" kern="0" dirty="0">
              <a:solidFill>
                <a:srgbClr val="7030A0"/>
              </a:solidFill>
            </a:endParaRPr>
          </a:p>
        </p:txBody>
      </p:sp>
      <p:sp>
        <p:nvSpPr>
          <p:cNvPr id="59" name="TextBox 58"/>
          <p:cNvSpPr txBox="1"/>
          <p:nvPr/>
        </p:nvSpPr>
        <p:spPr>
          <a:xfrm>
            <a:off x="73152" y="2340864"/>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lvl="0" algn="ctr" defTabSz="914400">
              <a:defRPr/>
            </a:pPr>
            <a:r>
              <a:rPr lang="en-US" sz="1200" b="1" kern="0" dirty="0" err="1" smtClean="0">
                <a:solidFill>
                  <a:srgbClr val="7030A0"/>
                </a:solidFill>
              </a:rPr>
              <a:t>CrIS</a:t>
            </a:r>
            <a:r>
              <a:rPr lang="en-US" sz="1200" b="1" kern="0" dirty="0" smtClean="0">
                <a:solidFill>
                  <a:srgbClr val="7030A0"/>
                </a:solidFill>
              </a:rPr>
              <a:t> SDR</a:t>
            </a:r>
            <a:endParaRPr lang="en-US" sz="1200" b="1" kern="0" dirty="0">
              <a:solidFill>
                <a:srgbClr val="7030A0"/>
              </a:solidFill>
            </a:endParaRPr>
          </a:p>
        </p:txBody>
      </p:sp>
      <p:sp>
        <p:nvSpPr>
          <p:cNvPr id="60" name="TextBox 59"/>
          <p:cNvSpPr txBox="1"/>
          <p:nvPr/>
        </p:nvSpPr>
        <p:spPr>
          <a:xfrm>
            <a:off x="73152" y="2011680"/>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smtClean="0">
                <a:solidFill>
                  <a:srgbClr val="7030A0"/>
                </a:solidFill>
              </a:rPr>
              <a:t>ATMS TDR/SDR</a:t>
            </a:r>
            <a:endParaRPr lang="en-US" sz="1200" b="1" kern="0" dirty="0">
              <a:solidFill>
                <a:srgbClr val="7030A0"/>
              </a:solidFill>
            </a:endParaRPr>
          </a:p>
        </p:txBody>
      </p:sp>
      <p:sp>
        <p:nvSpPr>
          <p:cNvPr id="61" name="TextBox 60"/>
          <p:cNvSpPr txBox="1"/>
          <p:nvPr/>
        </p:nvSpPr>
        <p:spPr>
          <a:xfrm>
            <a:off x="3694176" y="2670048"/>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VIIRS Sea Ice</a:t>
            </a:r>
            <a:endParaRPr lang="en-US" b="1" kern="0" dirty="0">
              <a:solidFill>
                <a:srgbClr val="7030A0"/>
              </a:solidFill>
            </a:endParaRPr>
          </a:p>
        </p:txBody>
      </p:sp>
      <p:sp>
        <p:nvSpPr>
          <p:cNvPr id="62" name="TextBox 61"/>
          <p:cNvSpPr txBox="1"/>
          <p:nvPr/>
        </p:nvSpPr>
        <p:spPr>
          <a:xfrm>
            <a:off x="3694176" y="2340864"/>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defTabSz="914400">
              <a:defRPr/>
            </a:pPr>
            <a:r>
              <a:rPr lang="en-US" b="1" kern="0" dirty="0" smtClean="0">
                <a:solidFill>
                  <a:srgbClr val="7030A0"/>
                </a:solidFill>
              </a:rPr>
              <a:t>Ozone Nadir Profile</a:t>
            </a:r>
            <a:endParaRPr lang="en-US" b="1" kern="0" dirty="0">
              <a:solidFill>
                <a:srgbClr val="7030A0"/>
              </a:solidFill>
            </a:endParaRPr>
          </a:p>
        </p:txBody>
      </p:sp>
      <p:sp>
        <p:nvSpPr>
          <p:cNvPr id="63" name="TextBox 62"/>
          <p:cNvSpPr txBox="1"/>
          <p:nvPr/>
        </p:nvSpPr>
        <p:spPr>
          <a:xfrm>
            <a:off x="3694176" y="6237312"/>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a:defRPr/>
            </a:pPr>
            <a:r>
              <a:rPr lang="en-US" b="1" kern="0" dirty="0" smtClean="0">
                <a:solidFill>
                  <a:srgbClr val="7030A0"/>
                </a:solidFill>
              </a:rPr>
              <a:t>Sounding (AVMP, AVTP)</a:t>
            </a:r>
            <a:endParaRPr lang="en-US" b="1" kern="0" dirty="0">
              <a:solidFill>
                <a:srgbClr val="7030A0"/>
              </a:solidFill>
            </a:endParaRPr>
          </a:p>
        </p:txBody>
      </p:sp>
      <p:sp>
        <p:nvSpPr>
          <p:cNvPr id="64" name="TextBox 63"/>
          <p:cNvSpPr txBox="1"/>
          <p:nvPr/>
        </p:nvSpPr>
        <p:spPr>
          <a:xfrm>
            <a:off x="1883664" y="2999232"/>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VIIRS Sea Surface Temp</a:t>
            </a:r>
            <a:endParaRPr lang="en-US" b="1" kern="0" dirty="0">
              <a:solidFill>
                <a:srgbClr val="7030A0"/>
              </a:solidFill>
            </a:endParaRPr>
          </a:p>
        </p:txBody>
      </p:sp>
      <p:sp>
        <p:nvSpPr>
          <p:cNvPr id="65" name="TextBox 64"/>
          <p:cNvSpPr txBox="1"/>
          <p:nvPr/>
        </p:nvSpPr>
        <p:spPr>
          <a:xfrm>
            <a:off x="73152" y="3005587"/>
            <a:ext cx="1737360" cy="26161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lvl="0" algn="ctr" defTabSz="914400">
              <a:defRPr/>
            </a:pPr>
            <a:r>
              <a:rPr lang="en-US" sz="1100" b="1" kern="0" dirty="0" smtClean="0">
                <a:solidFill>
                  <a:srgbClr val="7030A0"/>
                </a:solidFill>
              </a:rPr>
              <a:t>VIIRS Imagery </a:t>
            </a:r>
            <a:endParaRPr lang="en-US" sz="1000" b="1" kern="0" dirty="0">
              <a:solidFill>
                <a:srgbClr val="7030A0"/>
              </a:solidFill>
            </a:endParaRPr>
          </a:p>
        </p:txBody>
      </p:sp>
      <p:sp>
        <p:nvSpPr>
          <p:cNvPr id="66" name="TextBox 65"/>
          <p:cNvSpPr txBox="1"/>
          <p:nvPr/>
        </p:nvSpPr>
        <p:spPr>
          <a:xfrm>
            <a:off x="1883664" y="2340864"/>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lvl="0" algn="ctr" defTabSz="914400">
              <a:defRPr/>
            </a:pPr>
            <a:r>
              <a:rPr lang="en-US" sz="1100" b="1" kern="0" dirty="0" smtClean="0">
                <a:solidFill>
                  <a:srgbClr val="7030A0"/>
                </a:solidFill>
              </a:rPr>
              <a:t>Ocean Color / </a:t>
            </a:r>
            <a:r>
              <a:rPr lang="en-US" sz="1050" b="1" kern="0" dirty="0" smtClean="0">
                <a:solidFill>
                  <a:srgbClr val="7030A0"/>
                </a:solidFill>
              </a:rPr>
              <a:t>Chlorophyll</a:t>
            </a:r>
            <a:endParaRPr lang="en-US" sz="1100" b="1" kern="0" dirty="0">
              <a:solidFill>
                <a:srgbClr val="7030A0"/>
              </a:solidFill>
            </a:endParaRPr>
          </a:p>
        </p:txBody>
      </p:sp>
      <p:sp>
        <p:nvSpPr>
          <p:cNvPr id="68" name="TextBox 67"/>
          <p:cNvSpPr txBox="1"/>
          <p:nvPr/>
        </p:nvSpPr>
        <p:spPr>
          <a:xfrm>
            <a:off x="3694176" y="2012950"/>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OMPS SDR</a:t>
            </a:r>
            <a:endParaRPr lang="en-US" b="1" kern="0" dirty="0">
              <a:solidFill>
                <a:srgbClr val="7030A0"/>
              </a:solidFill>
            </a:endParaRPr>
          </a:p>
        </p:txBody>
      </p:sp>
      <p:sp>
        <p:nvSpPr>
          <p:cNvPr id="69" name="TextBox 68"/>
          <p:cNvSpPr txBox="1"/>
          <p:nvPr/>
        </p:nvSpPr>
        <p:spPr>
          <a:xfrm>
            <a:off x="3694176" y="5303520"/>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Suspended Matter</a:t>
            </a:r>
            <a:endParaRPr lang="en-US" b="1" kern="0" dirty="0">
              <a:solidFill>
                <a:srgbClr val="7030A0"/>
              </a:solidFill>
            </a:endParaRPr>
          </a:p>
        </p:txBody>
      </p:sp>
      <p:sp>
        <p:nvSpPr>
          <p:cNvPr id="70" name="TextBox 69"/>
          <p:cNvSpPr txBox="1"/>
          <p:nvPr/>
        </p:nvSpPr>
        <p:spPr>
          <a:xfrm>
            <a:off x="3694176" y="5632704"/>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lvl="0" algn="ctr" defTabSz="914400">
              <a:defRPr/>
            </a:pPr>
            <a:r>
              <a:rPr lang="en-US" sz="1050" b="1" kern="0" dirty="0" smtClean="0">
                <a:solidFill>
                  <a:srgbClr val="7030A0"/>
                </a:solidFill>
              </a:rPr>
              <a:t>VIIRS Cloud (CCL,CEPS,CTH)</a:t>
            </a:r>
            <a:endParaRPr lang="en-US" sz="1050" b="1" kern="0" dirty="0">
              <a:solidFill>
                <a:srgbClr val="7030A0"/>
              </a:solidFill>
            </a:endParaRPr>
          </a:p>
        </p:txBody>
      </p:sp>
      <p:sp>
        <p:nvSpPr>
          <p:cNvPr id="71" name="TextBox 70"/>
          <p:cNvSpPr txBox="1"/>
          <p:nvPr/>
        </p:nvSpPr>
        <p:spPr>
          <a:xfrm>
            <a:off x="5504688" y="2011680"/>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VIIRS Cloud Mask</a:t>
            </a:r>
            <a:endParaRPr lang="en-US" b="1" kern="0" dirty="0">
              <a:solidFill>
                <a:srgbClr val="7030A0"/>
              </a:solidFill>
            </a:endParaRPr>
          </a:p>
        </p:txBody>
      </p:sp>
      <p:sp>
        <p:nvSpPr>
          <p:cNvPr id="72" name="TextBox 71"/>
          <p:cNvSpPr txBox="1"/>
          <p:nvPr/>
        </p:nvSpPr>
        <p:spPr>
          <a:xfrm>
            <a:off x="5504688" y="2665920"/>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VIIRS Snow (Map, </a:t>
            </a:r>
            <a:r>
              <a:rPr lang="en-US" b="1" kern="0" dirty="0" err="1" smtClean="0">
                <a:solidFill>
                  <a:srgbClr val="7030A0"/>
                </a:solidFill>
              </a:rPr>
              <a:t>Frac</a:t>
            </a:r>
            <a:r>
              <a:rPr lang="en-US" b="1" kern="0" dirty="0" smtClean="0">
                <a:solidFill>
                  <a:srgbClr val="7030A0"/>
                </a:solidFill>
              </a:rPr>
              <a:t>)</a:t>
            </a:r>
            <a:endParaRPr lang="en-US" b="1" kern="0" dirty="0">
              <a:solidFill>
                <a:srgbClr val="7030A0"/>
              </a:solidFill>
            </a:endParaRPr>
          </a:p>
        </p:txBody>
      </p:sp>
      <p:cxnSp>
        <p:nvCxnSpPr>
          <p:cNvPr id="73" name="Straight Connector 72"/>
          <p:cNvCxnSpPr/>
          <p:nvPr/>
        </p:nvCxnSpPr>
        <p:spPr>
          <a:xfrm flipV="1">
            <a:off x="914400" y="1508760"/>
            <a:ext cx="7251192" cy="7166"/>
          </a:xfrm>
          <a:prstGeom prst="line">
            <a:avLst/>
          </a:prstGeom>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flipH="1">
            <a:off x="914400" y="1508760"/>
            <a:ext cx="2962" cy="91440"/>
          </a:xfrm>
          <a:prstGeom prst="line">
            <a:avLst/>
          </a:prstGeom>
          <a:ln/>
        </p:spPr>
        <p:style>
          <a:lnRef idx="1">
            <a:schemeClr val="dk1"/>
          </a:lnRef>
          <a:fillRef idx="0">
            <a:schemeClr val="dk1"/>
          </a:fillRef>
          <a:effectRef idx="0">
            <a:schemeClr val="dk1"/>
          </a:effectRef>
          <a:fontRef idx="minor">
            <a:schemeClr val="tx1"/>
          </a:fontRef>
        </p:style>
      </p:cxnSp>
      <p:cxnSp>
        <p:nvCxnSpPr>
          <p:cNvPr id="75" name="Straight Connector 74"/>
          <p:cNvCxnSpPr/>
          <p:nvPr/>
        </p:nvCxnSpPr>
        <p:spPr>
          <a:xfrm flipH="1">
            <a:off x="2724912" y="1508760"/>
            <a:ext cx="4179" cy="91440"/>
          </a:xfrm>
          <a:prstGeom prst="line">
            <a:avLst/>
          </a:prstGeom>
          <a:ln/>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flipH="1">
            <a:off x="5458968" y="1508760"/>
            <a:ext cx="2009" cy="91440"/>
          </a:xfrm>
          <a:prstGeom prst="line">
            <a:avLst/>
          </a:prstGeom>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361706" y="1399032"/>
            <a:ext cx="3181" cy="91440"/>
          </a:xfrm>
          <a:prstGeom prst="line">
            <a:avLst/>
          </a:prstGeom>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8156448" y="1508760"/>
            <a:ext cx="2246" cy="91440"/>
          </a:xfrm>
          <a:prstGeom prst="line">
            <a:avLst/>
          </a:prstGeom>
          <a:ln/>
        </p:spPr>
        <p:style>
          <a:lnRef idx="1">
            <a:schemeClr val="dk1"/>
          </a:lnRef>
          <a:fillRef idx="0">
            <a:schemeClr val="dk1"/>
          </a:fillRef>
          <a:effectRef idx="0">
            <a:schemeClr val="dk1"/>
          </a:effectRef>
          <a:fontRef idx="minor">
            <a:schemeClr val="tx1"/>
          </a:fontRef>
        </p:style>
      </p:cxnSp>
      <p:sp>
        <p:nvSpPr>
          <p:cNvPr id="34" name="TextBox 33"/>
          <p:cNvSpPr txBox="1"/>
          <p:nvPr/>
        </p:nvSpPr>
        <p:spPr>
          <a:xfrm>
            <a:off x="7315200" y="3986784"/>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Ice Surface Temp</a:t>
            </a:r>
            <a:endParaRPr lang="en-US" b="1" kern="0" dirty="0">
              <a:solidFill>
                <a:srgbClr val="7030A0"/>
              </a:solidFill>
            </a:endParaRPr>
          </a:p>
        </p:txBody>
      </p:sp>
      <p:sp>
        <p:nvSpPr>
          <p:cNvPr id="35" name="TextBox 34"/>
          <p:cNvSpPr txBox="1"/>
          <p:nvPr/>
        </p:nvSpPr>
        <p:spPr>
          <a:xfrm>
            <a:off x="5504688" y="2340864"/>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Ozone Total Column</a:t>
            </a:r>
            <a:endParaRPr lang="en-US" b="1" kern="0" dirty="0">
              <a:solidFill>
                <a:srgbClr val="7030A0"/>
              </a:solidFill>
            </a:endParaRPr>
          </a:p>
        </p:txBody>
      </p:sp>
      <p:sp>
        <p:nvSpPr>
          <p:cNvPr id="36" name="TextBox 35"/>
          <p:cNvSpPr txBox="1"/>
          <p:nvPr/>
        </p:nvSpPr>
        <p:spPr>
          <a:xfrm>
            <a:off x="3694176" y="4974336"/>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VIIRS Active Fires</a:t>
            </a:r>
            <a:endParaRPr lang="en-US" b="1" kern="0" dirty="0">
              <a:solidFill>
                <a:srgbClr val="7030A0"/>
              </a:solidFill>
            </a:endParaRPr>
          </a:p>
        </p:txBody>
      </p:sp>
      <p:sp>
        <p:nvSpPr>
          <p:cNvPr id="37" name="TextBox 36"/>
          <p:cNvSpPr txBox="1"/>
          <p:nvPr/>
        </p:nvSpPr>
        <p:spPr>
          <a:xfrm>
            <a:off x="7315200" y="5636045"/>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Vegetation Indices</a:t>
            </a:r>
            <a:endParaRPr lang="en-US" b="1" kern="0" dirty="0">
              <a:solidFill>
                <a:srgbClr val="7030A0"/>
              </a:solidFill>
            </a:endParaRPr>
          </a:p>
        </p:txBody>
      </p:sp>
      <p:sp>
        <p:nvSpPr>
          <p:cNvPr id="38" name="TextBox 37"/>
          <p:cNvSpPr txBox="1"/>
          <p:nvPr/>
        </p:nvSpPr>
        <p:spPr>
          <a:xfrm>
            <a:off x="7315200" y="6237312"/>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VIIRS Surface Type, QST</a:t>
            </a:r>
            <a:endParaRPr lang="en-US" b="1" kern="0" dirty="0">
              <a:solidFill>
                <a:srgbClr val="7030A0"/>
              </a:solidFill>
            </a:endParaRPr>
          </a:p>
        </p:txBody>
      </p:sp>
      <p:sp>
        <p:nvSpPr>
          <p:cNvPr id="39" name="TextBox 38"/>
          <p:cNvSpPr txBox="1"/>
          <p:nvPr/>
        </p:nvSpPr>
        <p:spPr>
          <a:xfrm>
            <a:off x="7315200" y="4315968"/>
            <a:ext cx="1737360"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LST (VIIRS/</a:t>
            </a:r>
            <a:r>
              <a:rPr lang="en-US" b="1" kern="0" dirty="0" smtClean="0">
                <a:solidFill>
                  <a:schemeClr val="accent2">
                    <a:lumMod val="50000"/>
                  </a:schemeClr>
                </a:solidFill>
              </a:rPr>
              <a:t>ATMS</a:t>
            </a:r>
            <a:r>
              <a:rPr lang="en-US" b="1" kern="0" dirty="0" smtClean="0">
                <a:solidFill>
                  <a:srgbClr val="7030A0"/>
                </a:solidFill>
              </a:rPr>
              <a:t>)</a:t>
            </a:r>
            <a:endParaRPr lang="en-US" b="1" kern="0" dirty="0">
              <a:solidFill>
                <a:srgbClr val="7030A0"/>
              </a:solidFill>
            </a:endParaRPr>
          </a:p>
        </p:txBody>
      </p:sp>
      <p:sp>
        <p:nvSpPr>
          <p:cNvPr id="40" name="TextBox 39"/>
          <p:cNvSpPr txBox="1"/>
          <p:nvPr/>
        </p:nvSpPr>
        <p:spPr>
          <a:xfrm>
            <a:off x="7315200" y="2670048"/>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sz="1050" b="1" kern="0" dirty="0" smtClean="0">
                <a:solidFill>
                  <a:srgbClr val="7030A0"/>
                </a:solidFill>
              </a:rPr>
              <a:t>VIIRS Cloud (CBH, CTP, CTT)</a:t>
            </a:r>
            <a:endParaRPr lang="en-US" sz="1050" b="1" kern="0" dirty="0">
              <a:solidFill>
                <a:srgbClr val="7030A0"/>
              </a:solidFill>
            </a:endParaRPr>
          </a:p>
        </p:txBody>
      </p:sp>
      <p:sp>
        <p:nvSpPr>
          <p:cNvPr id="41" name="TextBox 40"/>
          <p:cNvSpPr txBox="1"/>
          <p:nvPr/>
        </p:nvSpPr>
        <p:spPr>
          <a:xfrm>
            <a:off x="7315200" y="4645152"/>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Surface </a:t>
            </a:r>
            <a:r>
              <a:rPr lang="en-US" b="1" kern="0" dirty="0" err="1" smtClean="0">
                <a:solidFill>
                  <a:srgbClr val="7030A0"/>
                </a:solidFill>
              </a:rPr>
              <a:t>Albedo</a:t>
            </a:r>
            <a:r>
              <a:rPr lang="en-US" b="1" kern="0" dirty="0" smtClean="0">
                <a:solidFill>
                  <a:srgbClr val="7030A0"/>
                </a:solidFill>
              </a:rPr>
              <a:t> </a:t>
            </a:r>
            <a:endParaRPr lang="en-US" b="1" kern="0" dirty="0">
              <a:solidFill>
                <a:srgbClr val="7030A0"/>
              </a:solidFill>
            </a:endParaRPr>
          </a:p>
        </p:txBody>
      </p:sp>
      <p:sp>
        <p:nvSpPr>
          <p:cNvPr id="42" name="TextBox 41"/>
          <p:cNvSpPr txBox="1"/>
          <p:nvPr/>
        </p:nvSpPr>
        <p:spPr>
          <a:xfrm>
            <a:off x="7315200" y="2338075"/>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sz="1100" b="1" kern="0" dirty="0" smtClean="0">
                <a:solidFill>
                  <a:srgbClr val="7030A0"/>
                </a:solidFill>
              </a:rPr>
              <a:t>Aerosol Particle Size Par.</a:t>
            </a:r>
            <a:endParaRPr lang="en-US" sz="1100" b="1" kern="0" dirty="0">
              <a:solidFill>
                <a:srgbClr val="7030A0"/>
              </a:solidFill>
            </a:endParaRPr>
          </a:p>
        </p:txBody>
      </p:sp>
      <p:sp>
        <p:nvSpPr>
          <p:cNvPr id="43" name="TextBox 42"/>
          <p:cNvSpPr txBox="1"/>
          <p:nvPr/>
        </p:nvSpPr>
        <p:spPr>
          <a:xfrm>
            <a:off x="7315200" y="2008891"/>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sz="1100" b="1" kern="0" dirty="0" smtClean="0">
                <a:solidFill>
                  <a:srgbClr val="7030A0"/>
                </a:solidFill>
              </a:rPr>
              <a:t>Aerosol Optical Thickness</a:t>
            </a:r>
            <a:endParaRPr lang="en-US" sz="1100" b="1" kern="0" dirty="0">
              <a:solidFill>
                <a:srgbClr val="7030A0"/>
              </a:solidFill>
            </a:endParaRPr>
          </a:p>
        </p:txBody>
      </p:sp>
      <p:sp>
        <p:nvSpPr>
          <p:cNvPr id="44" name="TextBox 43"/>
          <p:cNvSpPr txBox="1"/>
          <p:nvPr/>
        </p:nvSpPr>
        <p:spPr>
          <a:xfrm>
            <a:off x="7315200" y="4974336"/>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defPPr>
              <a:defRPr lang="en-US"/>
            </a:defPPr>
            <a:lvl1pPr algn="ctr">
              <a:defRPr sz="1200">
                <a:solidFill>
                  <a:srgbClr val="00B050"/>
                </a:solidFill>
              </a:defRPr>
            </a:lvl1pPr>
          </a:lstStyle>
          <a:p>
            <a:pPr lvl="0" defTabSz="914400">
              <a:defRPr/>
            </a:pPr>
            <a:r>
              <a:rPr lang="en-US" b="1" kern="0" dirty="0" smtClean="0">
                <a:solidFill>
                  <a:srgbClr val="7030A0"/>
                </a:solidFill>
              </a:rPr>
              <a:t>Surface Reflectance</a:t>
            </a:r>
            <a:endParaRPr lang="en-US" b="1" kern="0" dirty="0">
              <a:solidFill>
                <a:srgbClr val="7030A0"/>
              </a:solidFill>
            </a:endParaRPr>
          </a:p>
        </p:txBody>
      </p:sp>
      <p:sp>
        <p:nvSpPr>
          <p:cNvPr id="46" name="TextBox 45"/>
          <p:cNvSpPr txBox="1"/>
          <p:nvPr/>
        </p:nvSpPr>
        <p:spPr>
          <a:xfrm>
            <a:off x="1883664" y="3985445"/>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Green Vegetation </a:t>
            </a:r>
            <a:r>
              <a:rPr lang="en-US" sz="1200" b="1" kern="0" dirty="0" err="1" smtClean="0">
                <a:solidFill>
                  <a:srgbClr val="7030A0"/>
                </a:solidFill>
              </a:rPr>
              <a:t>Frac</a:t>
            </a:r>
            <a:r>
              <a:rPr lang="en-US" sz="1200" b="1" kern="0" dirty="0" smtClean="0">
                <a:solidFill>
                  <a:srgbClr val="7030A0"/>
                </a:solidFill>
              </a:rPr>
              <a:t>.</a:t>
            </a:r>
            <a:endParaRPr lang="en-US" sz="1200" b="1" kern="0" dirty="0">
              <a:solidFill>
                <a:srgbClr val="7030A0"/>
              </a:solidFill>
            </a:endParaRPr>
          </a:p>
        </p:txBody>
      </p:sp>
      <p:sp>
        <p:nvSpPr>
          <p:cNvPr id="47" name="TextBox 46"/>
          <p:cNvSpPr txBox="1"/>
          <p:nvPr/>
        </p:nvSpPr>
        <p:spPr>
          <a:xfrm>
            <a:off x="1883664" y="4315968"/>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Land Surface Emissivity</a:t>
            </a:r>
            <a:endParaRPr lang="en-US" sz="1200" b="1" kern="0" dirty="0">
              <a:solidFill>
                <a:srgbClr val="7030A0"/>
              </a:solidFill>
            </a:endParaRPr>
          </a:p>
        </p:txBody>
      </p:sp>
      <p:sp>
        <p:nvSpPr>
          <p:cNvPr id="48" name="TextBox 47"/>
          <p:cNvSpPr txBox="1"/>
          <p:nvPr/>
        </p:nvSpPr>
        <p:spPr>
          <a:xfrm>
            <a:off x="1883664" y="3657600"/>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Polar Winds</a:t>
            </a:r>
            <a:endParaRPr lang="en-US" sz="1200" b="1" kern="0" dirty="0">
              <a:solidFill>
                <a:srgbClr val="7030A0"/>
              </a:solidFill>
            </a:endParaRPr>
          </a:p>
        </p:txBody>
      </p:sp>
      <p:sp>
        <p:nvSpPr>
          <p:cNvPr id="50" name="TextBox 49"/>
          <p:cNvSpPr txBox="1"/>
          <p:nvPr/>
        </p:nvSpPr>
        <p:spPr>
          <a:xfrm>
            <a:off x="1883664" y="3328416"/>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Sea Surface Temp</a:t>
            </a:r>
            <a:endParaRPr lang="en-US" sz="1200" b="1" kern="0" dirty="0">
              <a:solidFill>
                <a:srgbClr val="7030A0"/>
              </a:solidFill>
            </a:endParaRPr>
          </a:p>
        </p:txBody>
      </p:sp>
      <p:sp>
        <p:nvSpPr>
          <p:cNvPr id="53" name="TextBox 52"/>
          <p:cNvSpPr txBox="1"/>
          <p:nvPr/>
        </p:nvSpPr>
        <p:spPr>
          <a:xfrm>
            <a:off x="3694176" y="4645152"/>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100" b="1" kern="0" dirty="0" smtClean="0">
                <a:solidFill>
                  <a:srgbClr val="7030A0"/>
                </a:solidFill>
              </a:rPr>
              <a:t>ATMS Cloud Liquid Water</a:t>
            </a:r>
            <a:endParaRPr lang="en-US" sz="1100" b="1" kern="0" dirty="0">
              <a:solidFill>
                <a:srgbClr val="7030A0"/>
              </a:solidFill>
            </a:endParaRPr>
          </a:p>
        </p:txBody>
      </p:sp>
      <p:sp>
        <p:nvSpPr>
          <p:cNvPr id="54" name="TextBox 53"/>
          <p:cNvSpPr txBox="1"/>
          <p:nvPr/>
        </p:nvSpPr>
        <p:spPr>
          <a:xfrm>
            <a:off x="5504688" y="5303520"/>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err="1" smtClean="0">
                <a:solidFill>
                  <a:srgbClr val="7030A0"/>
                </a:solidFill>
              </a:rPr>
              <a:t>CrIS</a:t>
            </a:r>
            <a:r>
              <a:rPr lang="en-US" sz="1200" b="1" kern="0" dirty="0" smtClean="0">
                <a:solidFill>
                  <a:srgbClr val="7030A0"/>
                </a:solidFill>
              </a:rPr>
              <a:t> Ozone Profile</a:t>
            </a:r>
            <a:endParaRPr lang="en-US" sz="1200" b="1" kern="0" dirty="0">
              <a:solidFill>
                <a:srgbClr val="7030A0"/>
              </a:solidFill>
            </a:endParaRPr>
          </a:p>
        </p:txBody>
      </p:sp>
      <p:sp>
        <p:nvSpPr>
          <p:cNvPr id="55" name="TextBox 54"/>
          <p:cNvSpPr txBox="1"/>
          <p:nvPr/>
        </p:nvSpPr>
        <p:spPr>
          <a:xfrm>
            <a:off x="5504688" y="5632704"/>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err="1" smtClean="0">
                <a:solidFill>
                  <a:srgbClr val="7030A0"/>
                </a:solidFill>
              </a:rPr>
              <a:t>CrIS</a:t>
            </a:r>
            <a:r>
              <a:rPr lang="en-US" sz="1200" b="1" kern="0" dirty="0" smtClean="0">
                <a:solidFill>
                  <a:srgbClr val="7030A0"/>
                </a:solidFill>
              </a:rPr>
              <a:t> OLR</a:t>
            </a:r>
            <a:endParaRPr lang="en-US" sz="1200" b="1" kern="0" dirty="0">
              <a:solidFill>
                <a:srgbClr val="7030A0"/>
              </a:solidFill>
            </a:endParaRPr>
          </a:p>
        </p:txBody>
      </p:sp>
      <p:sp>
        <p:nvSpPr>
          <p:cNvPr id="67" name="TextBox 66"/>
          <p:cNvSpPr txBox="1"/>
          <p:nvPr/>
        </p:nvSpPr>
        <p:spPr>
          <a:xfrm>
            <a:off x="5504688" y="3986784"/>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Precipitation</a:t>
            </a:r>
            <a:endParaRPr lang="en-US" sz="1200" b="1" kern="0" dirty="0">
              <a:solidFill>
                <a:srgbClr val="7030A0"/>
              </a:solidFill>
            </a:endParaRPr>
          </a:p>
        </p:txBody>
      </p:sp>
      <p:sp>
        <p:nvSpPr>
          <p:cNvPr id="79" name="TextBox 78"/>
          <p:cNvSpPr txBox="1"/>
          <p:nvPr/>
        </p:nvSpPr>
        <p:spPr>
          <a:xfrm>
            <a:off x="3694176" y="3986784"/>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ATMS Rain-Rate</a:t>
            </a:r>
            <a:endParaRPr lang="en-US" sz="1200" b="1" kern="0" dirty="0">
              <a:solidFill>
                <a:srgbClr val="7030A0"/>
              </a:solidFill>
            </a:endParaRPr>
          </a:p>
        </p:txBody>
      </p:sp>
      <p:sp>
        <p:nvSpPr>
          <p:cNvPr id="80" name="TextBox 79"/>
          <p:cNvSpPr txBox="1"/>
          <p:nvPr/>
        </p:nvSpPr>
        <p:spPr>
          <a:xfrm>
            <a:off x="3694176" y="3328416"/>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Sea Ice</a:t>
            </a:r>
            <a:endParaRPr lang="en-US" sz="1200" b="1" kern="0" dirty="0">
              <a:solidFill>
                <a:srgbClr val="7030A0"/>
              </a:solidFill>
            </a:endParaRPr>
          </a:p>
        </p:txBody>
      </p:sp>
      <p:sp>
        <p:nvSpPr>
          <p:cNvPr id="81" name="TextBox 80"/>
          <p:cNvSpPr txBox="1"/>
          <p:nvPr/>
        </p:nvSpPr>
        <p:spPr>
          <a:xfrm>
            <a:off x="3694176" y="2999232"/>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ATMS Sea Ice</a:t>
            </a:r>
            <a:endParaRPr lang="en-US" sz="1200" b="1" kern="0" dirty="0">
              <a:solidFill>
                <a:srgbClr val="7030A0"/>
              </a:solidFill>
            </a:endParaRPr>
          </a:p>
        </p:txBody>
      </p:sp>
      <p:sp>
        <p:nvSpPr>
          <p:cNvPr id="82" name="TextBox 81"/>
          <p:cNvSpPr txBox="1"/>
          <p:nvPr/>
        </p:nvSpPr>
        <p:spPr>
          <a:xfrm>
            <a:off x="5504688" y="6251024"/>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050" b="1" kern="0" dirty="0" smtClean="0">
                <a:solidFill>
                  <a:srgbClr val="7030A0"/>
                </a:solidFill>
              </a:rPr>
              <a:t>AMSR Sea Surf Wind Speed</a:t>
            </a:r>
            <a:endParaRPr lang="en-US" sz="1050" b="1" kern="0" dirty="0">
              <a:solidFill>
                <a:srgbClr val="7030A0"/>
              </a:solidFill>
            </a:endParaRPr>
          </a:p>
        </p:txBody>
      </p:sp>
      <p:sp>
        <p:nvSpPr>
          <p:cNvPr id="83" name="TextBox 82"/>
          <p:cNvSpPr txBox="1"/>
          <p:nvPr/>
        </p:nvSpPr>
        <p:spPr>
          <a:xfrm>
            <a:off x="5504688" y="2996443"/>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100" b="1" kern="0" dirty="0" smtClean="0">
                <a:solidFill>
                  <a:srgbClr val="7030A0"/>
                </a:solidFill>
              </a:rPr>
              <a:t>ATMS Snow Cover/Depth</a:t>
            </a:r>
            <a:endParaRPr lang="en-US" sz="1100" b="1" kern="0" dirty="0">
              <a:solidFill>
                <a:srgbClr val="7030A0"/>
              </a:solidFill>
            </a:endParaRPr>
          </a:p>
        </p:txBody>
      </p:sp>
      <p:sp>
        <p:nvSpPr>
          <p:cNvPr id="84" name="TextBox 83"/>
          <p:cNvSpPr txBox="1"/>
          <p:nvPr/>
        </p:nvSpPr>
        <p:spPr>
          <a:xfrm>
            <a:off x="5504688" y="3325627"/>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100" b="1" kern="0" dirty="0" smtClean="0">
                <a:solidFill>
                  <a:srgbClr val="7030A0"/>
                </a:solidFill>
              </a:rPr>
              <a:t>AMSR Snow Cover/Depth</a:t>
            </a:r>
            <a:endParaRPr lang="en-US" sz="1100" b="1" kern="0" dirty="0">
              <a:solidFill>
                <a:srgbClr val="7030A0"/>
              </a:solidFill>
            </a:endParaRPr>
          </a:p>
        </p:txBody>
      </p:sp>
      <p:sp>
        <p:nvSpPr>
          <p:cNvPr id="85" name="TextBox 84"/>
          <p:cNvSpPr txBox="1"/>
          <p:nvPr/>
        </p:nvSpPr>
        <p:spPr>
          <a:xfrm>
            <a:off x="3694176" y="4315968"/>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ATMS Snow-Water </a:t>
            </a:r>
            <a:r>
              <a:rPr lang="en-US" sz="1200" b="1" kern="0" dirty="0" err="1" smtClean="0">
                <a:solidFill>
                  <a:srgbClr val="7030A0"/>
                </a:solidFill>
              </a:rPr>
              <a:t>Equ</a:t>
            </a:r>
            <a:r>
              <a:rPr lang="en-US" sz="1200" b="1" kern="0" dirty="0" smtClean="0">
                <a:solidFill>
                  <a:srgbClr val="7030A0"/>
                </a:solidFill>
              </a:rPr>
              <a:t>.</a:t>
            </a:r>
            <a:endParaRPr lang="en-US" sz="1200" b="1" kern="0" dirty="0">
              <a:solidFill>
                <a:srgbClr val="7030A0"/>
              </a:solidFill>
            </a:endParaRPr>
          </a:p>
        </p:txBody>
      </p:sp>
      <p:sp>
        <p:nvSpPr>
          <p:cNvPr id="86" name="TextBox 85"/>
          <p:cNvSpPr txBox="1"/>
          <p:nvPr/>
        </p:nvSpPr>
        <p:spPr>
          <a:xfrm>
            <a:off x="5504688" y="4315968"/>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Snow-Water </a:t>
            </a:r>
            <a:r>
              <a:rPr lang="en-US" sz="1200" b="1" kern="0" dirty="0" err="1" smtClean="0">
                <a:solidFill>
                  <a:srgbClr val="7030A0"/>
                </a:solidFill>
              </a:rPr>
              <a:t>Equ</a:t>
            </a:r>
            <a:r>
              <a:rPr lang="en-US" sz="1200" b="1" kern="0" dirty="0" smtClean="0">
                <a:solidFill>
                  <a:srgbClr val="7030A0"/>
                </a:solidFill>
              </a:rPr>
              <a:t>. </a:t>
            </a:r>
            <a:endParaRPr lang="en-US" sz="1200" b="1" kern="0" dirty="0">
              <a:solidFill>
                <a:srgbClr val="7030A0"/>
              </a:solidFill>
            </a:endParaRPr>
          </a:p>
        </p:txBody>
      </p:sp>
      <p:sp>
        <p:nvSpPr>
          <p:cNvPr id="87" name="TextBox 86"/>
          <p:cNvSpPr txBox="1"/>
          <p:nvPr/>
        </p:nvSpPr>
        <p:spPr>
          <a:xfrm>
            <a:off x="5504688" y="4974336"/>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Soil Moisture</a:t>
            </a:r>
            <a:endParaRPr lang="en-US" sz="1200" b="1" kern="0" dirty="0">
              <a:solidFill>
                <a:srgbClr val="7030A0"/>
              </a:solidFill>
            </a:endParaRPr>
          </a:p>
        </p:txBody>
      </p:sp>
      <p:sp>
        <p:nvSpPr>
          <p:cNvPr id="88" name="TextBox 87"/>
          <p:cNvSpPr txBox="1"/>
          <p:nvPr/>
        </p:nvSpPr>
        <p:spPr>
          <a:xfrm>
            <a:off x="3694176" y="3657600"/>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ATMS TPW</a:t>
            </a:r>
            <a:endParaRPr lang="en-US" sz="1200" b="1" kern="0" dirty="0">
              <a:solidFill>
                <a:srgbClr val="7030A0"/>
              </a:solidFill>
            </a:endParaRPr>
          </a:p>
        </p:txBody>
      </p:sp>
      <p:sp>
        <p:nvSpPr>
          <p:cNvPr id="89" name="TextBox 88"/>
          <p:cNvSpPr txBox="1"/>
          <p:nvPr/>
        </p:nvSpPr>
        <p:spPr>
          <a:xfrm>
            <a:off x="5504688" y="3657600"/>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TPW</a:t>
            </a:r>
            <a:endParaRPr lang="en-US" sz="1200" b="1" kern="0" dirty="0">
              <a:solidFill>
                <a:srgbClr val="7030A0"/>
              </a:solidFill>
            </a:endParaRPr>
          </a:p>
        </p:txBody>
      </p:sp>
      <p:sp>
        <p:nvSpPr>
          <p:cNvPr id="90" name="TextBox 89"/>
          <p:cNvSpPr txBox="1"/>
          <p:nvPr/>
        </p:nvSpPr>
        <p:spPr>
          <a:xfrm>
            <a:off x="7315200" y="3002798"/>
            <a:ext cx="1737360" cy="26161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100" b="1" kern="0" dirty="0" smtClean="0">
                <a:solidFill>
                  <a:srgbClr val="7030A0"/>
                </a:solidFill>
              </a:rPr>
              <a:t>Trace Gas (CO, CO2, CH4)</a:t>
            </a:r>
            <a:endParaRPr lang="en-US" sz="1100" b="1" kern="0" dirty="0">
              <a:solidFill>
                <a:srgbClr val="7030A0"/>
              </a:solidFill>
            </a:endParaRPr>
          </a:p>
        </p:txBody>
      </p:sp>
      <p:sp>
        <p:nvSpPr>
          <p:cNvPr id="91" name="TextBox 90"/>
          <p:cNvSpPr txBox="1"/>
          <p:nvPr/>
        </p:nvSpPr>
        <p:spPr>
          <a:xfrm>
            <a:off x="7315200" y="3328416"/>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ATMS Moisture Profile </a:t>
            </a:r>
            <a:endParaRPr lang="en-US" sz="1200" b="1" kern="0" dirty="0">
              <a:solidFill>
                <a:srgbClr val="7030A0"/>
              </a:solidFill>
            </a:endParaRPr>
          </a:p>
        </p:txBody>
      </p:sp>
      <p:sp>
        <p:nvSpPr>
          <p:cNvPr id="92" name="TextBox 91"/>
          <p:cNvSpPr txBox="1"/>
          <p:nvPr/>
        </p:nvSpPr>
        <p:spPr>
          <a:xfrm>
            <a:off x="7315200" y="5949280"/>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Surface Type</a:t>
            </a:r>
            <a:endParaRPr lang="en-US" sz="1200" b="1" kern="0" dirty="0">
              <a:solidFill>
                <a:srgbClr val="7030A0"/>
              </a:solidFill>
            </a:endParaRPr>
          </a:p>
        </p:txBody>
      </p:sp>
      <p:sp>
        <p:nvSpPr>
          <p:cNvPr id="93" name="TextBox 92"/>
          <p:cNvSpPr txBox="1"/>
          <p:nvPr/>
        </p:nvSpPr>
        <p:spPr>
          <a:xfrm>
            <a:off x="7315200" y="3654811"/>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100" b="1" kern="0" dirty="0" smtClean="0">
                <a:solidFill>
                  <a:srgbClr val="7030A0"/>
                </a:solidFill>
              </a:rPr>
              <a:t>ATMS Temperature Profile</a:t>
            </a:r>
            <a:endParaRPr lang="en-US" sz="1100" b="1" kern="0" dirty="0">
              <a:solidFill>
                <a:srgbClr val="7030A0"/>
              </a:solidFill>
            </a:endParaRPr>
          </a:p>
        </p:txBody>
      </p:sp>
      <p:sp>
        <p:nvSpPr>
          <p:cNvPr id="94" name="TextBox 93"/>
          <p:cNvSpPr txBox="1"/>
          <p:nvPr/>
        </p:nvSpPr>
        <p:spPr>
          <a:xfrm>
            <a:off x="7315200" y="5303520"/>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err="1" smtClean="0">
                <a:solidFill>
                  <a:srgbClr val="7030A0"/>
                </a:solidFill>
              </a:rPr>
              <a:t>Veg</a:t>
            </a:r>
            <a:r>
              <a:rPr lang="en-US" sz="1200" b="1" kern="0" dirty="0" smtClean="0">
                <a:solidFill>
                  <a:srgbClr val="7030A0"/>
                </a:solidFill>
              </a:rPr>
              <a:t> Health Index Suite</a:t>
            </a:r>
            <a:endParaRPr lang="en-US" sz="1200" b="1" kern="0" dirty="0">
              <a:solidFill>
                <a:srgbClr val="7030A0"/>
              </a:solidFill>
            </a:endParaRPr>
          </a:p>
        </p:txBody>
      </p:sp>
      <p:sp>
        <p:nvSpPr>
          <p:cNvPr id="95" name="TextBox 94"/>
          <p:cNvSpPr txBox="1"/>
          <p:nvPr/>
        </p:nvSpPr>
        <p:spPr>
          <a:xfrm>
            <a:off x="1883664" y="2670048"/>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NDE OCC</a:t>
            </a:r>
            <a:endParaRPr lang="en-US" sz="1200" b="1" kern="0" dirty="0">
              <a:solidFill>
                <a:srgbClr val="7030A0"/>
              </a:solidFill>
            </a:endParaRPr>
          </a:p>
        </p:txBody>
      </p:sp>
      <p:sp>
        <p:nvSpPr>
          <p:cNvPr id="96" name="TextBox 95"/>
          <p:cNvSpPr txBox="1"/>
          <p:nvPr/>
        </p:nvSpPr>
        <p:spPr>
          <a:xfrm>
            <a:off x="1883664" y="2011680"/>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AMSR TDR/SDR</a:t>
            </a:r>
            <a:endParaRPr lang="en-US" sz="1200" b="1" kern="0" dirty="0">
              <a:solidFill>
                <a:srgbClr val="7030A0"/>
              </a:solidFill>
            </a:endParaRPr>
          </a:p>
        </p:txBody>
      </p:sp>
      <p:sp>
        <p:nvSpPr>
          <p:cNvPr id="97" name="TextBox 96"/>
          <p:cNvSpPr txBox="1"/>
          <p:nvPr/>
        </p:nvSpPr>
        <p:spPr>
          <a:xfrm>
            <a:off x="5504688" y="4645152"/>
            <a:ext cx="1737360" cy="2743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100" b="1" kern="0" dirty="0" smtClean="0">
                <a:solidFill>
                  <a:srgbClr val="7030A0"/>
                </a:solidFill>
              </a:rPr>
              <a:t>AMSR Cloud Liquid Water</a:t>
            </a:r>
            <a:endParaRPr lang="en-US" sz="1100" b="1" kern="0" dirty="0">
              <a:solidFill>
                <a:srgbClr val="7030A0"/>
              </a:solidFill>
            </a:endParaRPr>
          </a:p>
        </p:txBody>
      </p:sp>
      <p:sp>
        <p:nvSpPr>
          <p:cNvPr id="98" name="TextBox 97"/>
          <p:cNvSpPr txBox="1"/>
          <p:nvPr/>
        </p:nvSpPr>
        <p:spPr>
          <a:xfrm>
            <a:off x="5504688" y="5960313"/>
            <a:ext cx="1737360"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lvl="0" algn="ctr">
              <a:defRPr/>
            </a:pPr>
            <a:r>
              <a:rPr lang="en-US" sz="1200" b="1" kern="0" dirty="0" smtClean="0">
                <a:solidFill>
                  <a:srgbClr val="7030A0"/>
                </a:solidFill>
              </a:rPr>
              <a:t>ATMS Imagery</a:t>
            </a:r>
            <a:endParaRPr lang="en-US" sz="1200" b="1" kern="0" dirty="0">
              <a:solidFill>
                <a:srgbClr val="7030A0"/>
              </a:solidFill>
            </a:endParaRPr>
          </a:p>
        </p:txBody>
      </p:sp>
      <p:sp>
        <p:nvSpPr>
          <p:cNvPr id="99" name="TextBox 98"/>
          <p:cNvSpPr txBox="1"/>
          <p:nvPr/>
        </p:nvSpPr>
        <p:spPr>
          <a:xfrm>
            <a:off x="3694176" y="5961888"/>
            <a:ext cx="1737360" cy="274320"/>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lvl="0" algn="ctr" defTabSz="914400">
              <a:defRPr/>
            </a:pPr>
            <a:r>
              <a:rPr lang="en-US" sz="1100" b="1" kern="0" dirty="0" smtClean="0">
                <a:solidFill>
                  <a:srgbClr val="7030A0"/>
                </a:solidFill>
              </a:rPr>
              <a:t>VIIRS Cloud (COT Day/</a:t>
            </a:r>
            <a:r>
              <a:rPr lang="en-US" sz="1100" b="1" kern="0" dirty="0" err="1" smtClean="0">
                <a:solidFill>
                  <a:srgbClr val="7030A0"/>
                </a:solidFill>
              </a:rPr>
              <a:t>Ngt</a:t>
            </a:r>
            <a:r>
              <a:rPr lang="en-US" sz="1100" b="1" kern="0" dirty="0" smtClean="0">
                <a:solidFill>
                  <a:srgbClr val="7030A0"/>
                </a:solidFill>
              </a:rPr>
              <a:t>)</a:t>
            </a:r>
            <a:endParaRPr lang="en-US" sz="1100" b="1" kern="0" dirty="0">
              <a:solidFill>
                <a:srgbClr val="7030A0"/>
              </a:solidFill>
            </a:endParaRPr>
          </a:p>
        </p:txBody>
      </p:sp>
      <p:sp>
        <p:nvSpPr>
          <p:cNvPr id="100" name="TextBox 99"/>
          <p:cNvSpPr txBox="1"/>
          <p:nvPr/>
        </p:nvSpPr>
        <p:spPr>
          <a:xfrm>
            <a:off x="179512" y="5157192"/>
            <a:ext cx="3096344" cy="923330"/>
          </a:xfrm>
          <a:prstGeom prst="rect">
            <a:avLst/>
          </a:prstGeom>
          <a:noFill/>
        </p:spPr>
        <p:txBody>
          <a:bodyPr wrap="square" rtlCol="0">
            <a:spAutoFit/>
          </a:bodyPr>
          <a:lstStyle/>
          <a:p>
            <a:r>
              <a:rPr lang="en-US" u="sng" dirty="0" smtClean="0"/>
              <a:t>Color Code: </a:t>
            </a:r>
          </a:p>
          <a:p>
            <a:r>
              <a:rPr lang="en-US" dirty="0" smtClean="0"/>
              <a:t>IDPS Products (Blue)</a:t>
            </a:r>
          </a:p>
          <a:p>
            <a:r>
              <a:rPr lang="en-US" dirty="0" smtClean="0"/>
              <a:t>ESPC Products (Purple)</a:t>
            </a:r>
            <a:endParaRPr lang="en-US" dirty="0"/>
          </a:p>
        </p:txBody>
      </p:sp>
    </p:spTree>
    <p:extLst>
      <p:ext uri="{BB962C8B-B14F-4D97-AF65-F5344CB8AC3E}">
        <p14:creationId xmlns:p14="http://schemas.microsoft.com/office/powerpoint/2010/main" val="340519397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31282"/>
            <a:ext cx="8229600" cy="639763"/>
          </a:xfrm>
        </p:spPr>
        <p:txBody>
          <a:bodyPr>
            <a:normAutofit fontScale="90000"/>
          </a:bodyPr>
          <a:lstStyle/>
          <a:p>
            <a:pPr eaLnBrk="1" hangingPunct="1"/>
            <a:r>
              <a:rPr lang="en-US" b="1" dirty="0">
                <a:solidFill>
                  <a:srgbClr val="0000CC"/>
                </a:solidFill>
                <a:latin typeface="Calibri" charset="0"/>
              </a:rPr>
              <a:t>Blended TPW</a:t>
            </a:r>
          </a:p>
        </p:txBody>
      </p:sp>
      <p:sp>
        <p:nvSpPr>
          <p:cNvPr id="6147" name="Rectangle 3"/>
          <p:cNvSpPr>
            <a:spLocks noGrp="1" noChangeArrowheads="1"/>
          </p:cNvSpPr>
          <p:nvPr>
            <p:ph idx="1"/>
          </p:nvPr>
        </p:nvSpPr>
        <p:spPr>
          <a:xfrm>
            <a:off x="76200" y="609600"/>
            <a:ext cx="8915400" cy="1905000"/>
          </a:xfrm>
        </p:spPr>
        <p:txBody>
          <a:bodyPr/>
          <a:lstStyle/>
          <a:p>
            <a:pPr lvl="2" eaLnBrk="1" hangingPunct="1">
              <a:buFontTx/>
              <a:buNone/>
            </a:pPr>
            <a:endParaRPr lang="en-US" sz="1600">
              <a:solidFill>
                <a:srgbClr val="632523"/>
              </a:solidFill>
              <a:latin typeface="Calibri" charset="0"/>
            </a:endParaRPr>
          </a:p>
          <a:p>
            <a:pPr lvl="1" eaLnBrk="1" hangingPunct="1"/>
            <a:r>
              <a:rPr lang="en-US" sz="2000" b="1">
                <a:latin typeface="Calibri" charset="0"/>
              </a:rPr>
              <a:t>The Upcoming Updates </a:t>
            </a:r>
          </a:p>
          <a:p>
            <a:pPr lvl="2" eaLnBrk="1" hangingPunct="1"/>
            <a:r>
              <a:rPr lang="en-US" sz="1800">
                <a:solidFill>
                  <a:srgbClr val="632523"/>
                </a:solidFill>
                <a:latin typeface="Calibri" charset="0"/>
              </a:rPr>
              <a:t>Update to include S-NPP ATMS TPW: </a:t>
            </a:r>
            <a:r>
              <a:rPr lang="en-US" sz="1800" i="1">
                <a:solidFill>
                  <a:srgbClr val="00B050"/>
                </a:solidFill>
                <a:latin typeface="Calibri" charset="0"/>
              </a:rPr>
              <a:t>Jul 2015</a:t>
            </a:r>
          </a:p>
          <a:p>
            <a:pPr lvl="2" eaLnBrk="1" hangingPunct="1"/>
            <a:r>
              <a:rPr lang="en-US" sz="1800">
                <a:solidFill>
                  <a:srgbClr val="632523"/>
                </a:solidFill>
                <a:latin typeface="Calibri" charset="0"/>
              </a:rPr>
              <a:t>Update to include GCOM-W1 AMSR-2 TPW: </a:t>
            </a:r>
            <a:r>
              <a:rPr lang="en-US" sz="1800" i="1">
                <a:solidFill>
                  <a:srgbClr val="00B050"/>
                </a:solidFill>
                <a:latin typeface="Calibri" charset="0"/>
              </a:rPr>
              <a:t>Sept 2015</a:t>
            </a:r>
          </a:p>
          <a:p>
            <a:pPr lvl="2" eaLnBrk="1" hangingPunct="1"/>
            <a:r>
              <a:rPr lang="en-US" sz="1800">
                <a:solidFill>
                  <a:srgbClr val="632523"/>
                </a:solidFill>
                <a:latin typeface="Calibri" charset="0"/>
              </a:rPr>
              <a:t>Update to include GPM TPW: </a:t>
            </a:r>
            <a:r>
              <a:rPr lang="en-US" sz="1800" i="1">
                <a:solidFill>
                  <a:srgbClr val="00B050"/>
                </a:solidFill>
                <a:latin typeface="Calibri" charset="0"/>
              </a:rPr>
              <a:t>Dec 2015</a:t>
            </a:r>
          </a:p>
          <a:p>
            <a:pPr lvl="2" eaLnBrk="1" hangingPunct="1">
              <a:buFontTx/>
              <a:buNone/>
            </a:pPr>
            <a:endParaRPr lang="en-US" sz="2000">
              <a:solidFill>
                <a:srgbClr val="632523"/>
              </a:solidFill>
              <a:latin typeface="Calibri" charset="0"/>
            </a:endParaRPr>
          </a:p>
        </p:txBody>
      </p:sp>
      <p:pic>
        <p:nvPicPr>
          <p:cNvPr id="7172" name="Picture 9" descr="sandy25.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14600"/>
            <a:ext cx="79629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435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6-15 at 3.0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85210"/>
            <a:ext cx="4356150" cy="4878552"/>
          </a:xfrm>
          <a:prstGeom prst="rect">
            <a:avLst/>
          </a:prstGeom>
        </p:spPr>
      </p:pic>
      <p:sp>
        <p:nvSpPr>
          <p:cNvPr id="3" name="Title 2"/>
          <p:cNvSpPr>
            <a:spLocks noGrp="1"/>
          </p:cNvSpPr>
          <p:nvPr>
            <p:ph type="title"/>
          </p:nvPr>
        </p:nvSpPr>
        <p:spPr>
          <a:xfrm>
            <a:off x="952500" y="269540"/>
            <a:ext cx="7239000" cy="865359"/>
          </a:xfrm>
        </p:spPr>
        <p:txBody>
          <a:bodyPr>
            <a:normAutofit/>
          </a:bodyPr>
          <a:lstStyle/>
          <a:p>
            <a:r>
              <a:rPr lang="en-US" sz="3600" dirty="0" smtClean="0">
                <a:solidFill>
                  <a:srgbClr val="FFFFFF"/>
                </a:solidFill>
              </a:rPr>
              <a:t>Level 1 Requirements</a:t>
            </a:r>
            <a:endParaRPr lang="en-US" sz="3600" dirty="0">
              <a:solidFill>
                <a:srgbClr val="FFFFFF"/>
              </a:solidFill>
            </a:endParaRPr>
          </a:p>
        </p:txBody>
      </p:sp>
      <p:pic>
        <p:nvPicPr>
          <p:cNvPr id="4" name="Picture 3" descr="Screen Shot 2015-06-15 at 3.18.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26" y="1484784"/>
            <a:ext cx="4386608" cy="4453652"/>
          </a:xfrm>
          <a:prstGeom prst="rect">
            <a:avLst/>
          </a:prstGeom>
        </p:spPr>
      </p:pic>
    </p:spTree>
    <p:extLst>
      <p:ext uri="{BB962C8B-B14F-4D97-AF65-F5344CB8AC3E}">
        <p14:creationId xmlns:p14="http://schemas.microsoft.com/office/powerpoint/2010/main" val="3710387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442" y="289593"/>
            <a:ext cx="7239000" cy="865359"/>
          </a:xfrm>
        </p:spPr>
        <p:txBody>
          <a:bodyPr>
            <a:normAutofit/>
          </a:bodyPr>
          <a:lstStyle/>
          <a:p>
            <a:r>
              <a:rPr lang="en-US" sz="3200" dirty="0" smtClean="0">
                <a:solidFill>
                  <a:srgbClr val="FFFFFF"/>
                </a:solidFill>
              </a:rPr>
              <a:t>NUCAPS (</a:t>
            </a:r>
            <a:r>
              <a:rPr lang="en-US" sz="3200" dirty="0" err="1" smtClean="0">
                <a:solidFill>
                  <a:srgbClr val="FFFFFF"/>
                </a:solidFill>
              </a:rPr>
              <a:t>CrIS</a:t>
            </a:r>
            <a:r>
              <a:rPr lang="en-US" sz="3200" dirty="0" smtClean="0">
                <a:solidFill>
                  <a:srgbClr val="FFFFFF"/>
                </a:solidFill>
              </a:rPr>
              <a:t>/ATMS Soundings) ATBD</a:t>
            </a:r>
            <a:endParaRPr lang="en-US" sz="3200" dirty="0">
              <a:solidFill>
                <a:srgbClr val="FFFFFF"/>
              </a:solidFill>
            </a:endParaRPr>
          </a:p>
        </p:txBody>
      </p:sp>
      <p:pic>
        <p:nvPicPr>
          <p:cNvPr id="3" name="Picture 2" descr="Screen Shot 2015-06-15 at 3.12.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2" y="1369342"/>
            <a:ext cx="4661646" cy="5373216"/>
          </a:xfrm>
          <a:prstGeom prst="rect">
            <a:avLst/>
          </a:prstGeom>
        </p:spPr>
      </p:pic>
      <p:pic>
        <p:nvPicPr>
          <p:cNvPr id="4" name="Picture 3" descr="Screen Shot 2015-06-15 at 3.13.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420" y="1368543"/>
            <a:ext cx="4240461" cy="4891810"/>
          </a:xfrm>
          <a:prstGeom prst="rect">
            <a:avLst/>
          </a:prstGeom>
        </p:spPr>
      </p:pic>
    </p:spTree>
    <p:extLst>
      <p:ext uri="{BB962C8B-B14F-4D97-AF65-F5344CB8AC3E}">
        <p14:creationId xmlns:p14="http://schemas.microsoft.com/office/powerpoint/2010/main" val="272052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9" name="Group 25"/>
          <p:cNvGrpSpPr>
            <a:grpSpLocks/>
          </p:cNvGrpSpPr>
          <p:nvPr/>
        </p:nvGrpSpPr>
        <p:grpSpPr bwMode="auto">
          <a:xfrm>
            <a:off x="814388" y="4419457"/>
            <a:ext cx="7334250" cy="1485900"/>
            <a:chOff x="813915" y="4389120"/>
            <a:chExt cx="7335298" cy="1484900"/>
          </a:xfrm>
        </p:grpSpPr>
        <p:sp>
          <p:nvSpPr>
            <p:cNvPr id="5" name="Right Arrow 4"/>
            <p:cNvSpPr/>
            <p:nvPr/>
          </p:nvSpPr>
          <p:spPr>
            <a:xfrm>
              <a:off x="894889" y="4389120"/>
              <a:ext cx="7254324" cy="1145404"/>
            </a:xfrm>
            <a:prstGeom prst="rightArrow">
              <a:avLst/>
            </a:prstGeom>
            <a:gradFill flip="none" rotWithShape="1">
              <a:gsLst>
                <a:gs pos="12000">
                  <a:srgbClr val="7030A0"/>
                </a:gs>
                <a:gs pos="14000">
                  <a:srgbClr val="FF0000"/>
                </a:gs>
                <a:gs pos="15000">
                  <a:srgbClr val="FFFF00"/>
                </a:gs>
                <a:gs pos="30000">
                  <a:srgbClr val="00B0F0"/>
                </a:gs>
                <a:gs pos="45000">
                  <a:srgbClr val="0070C0"/>
                </a:gs>
                <a:gs pos="77000">
                  <a:srgbClr val="00B050"/>
                </a:gs>
                <a:gs pos="98000">
                  <a:srgbClr val="00682F"/>
                </a:gs>
              </a:gsLst>
              <a:lin ang="0" scaled="0"/>
              <a:tileRect/>
            </a:gra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152" name="TextBox 9"/>
            <p:cNvSpPr txBox="1">
              <a:spLocks noChangeArrowheads="1"/>
            </p:cNvSpPr>
            <p:nvPr/>
          </p:nvSpPr>
          <p:spPr bwMode="auto">
            <a:xfrm>
              <a:off x="5303520" y="4806126"/>
              <a:ext cx="823966" cy="369332"/>
            </a:xfrm>
            <a:prstGeom prst="rect">
              <a:avLst/>
            </a:prstGeom>
            <a:noFill/>
            <a:ln w="9525">
              <a:noFill/>
              <a:miter lim="800000"/>
              <a:headEnd/>
              <a:tailEnd/>
            </a:ln>
          </p:spPr>
          <p:txBody>
            <a:bodyPr>
              <a:spAutoFit/>
            </a:bodyPr>
            <a:lstStyle/>
            <a:p>
              <a:r>
                <a:rPr lang="en-US" dirty="0">
                  <a:latin typeface="Calibri" pitchFamily="34" charset="0"/>
                </a:rPr>
                <a:t>LTM</a:t>
              </a:r>
            </a:p>
          </p:txBody>
        </p:sp>
        <p:sp>
          <p:nvSpPr>
            <p:cNvPr id="6153" name="TextBox 10"/>
            <p:cNvSpPr txBox="1">
              <a:spLocks noChangeArrowheads="1"/>
            </p:cNvSpPr>
            <p:nvPr/>
          </p:nvSpPr>
          <p:spPr bwMode="auto">
            <a:xfrm>
              <a:off x="813915" y="4806126"/>
              <a:ext cx="1105319" cy="307777"/>
            </a:xfrm>
            <a:prstGeom prst="rect">
              <a:avLst/>
            </a:prstGeom>
            <a:noFill/>
            <a:ln w="9525">
              <a:noFill/>
              <a:miter lim="800000"/>
              <a:headEnd/>
              <a:tailEnd/>
            </a:ln>
          </p:spPr>
          <p:txBody>
            <a:bodyPr>
              <a:spAutoFit/>
            </a:bodyPr>
            <a:lstStyle/>
            <a:p>
              <a:r>
                <a:rPr lang="en-US" sz="1400">
                  <a:latin typeface="Calibri" pitchFamily="34" charset="0"/>
                </a:rPr>
                <a:t>Pre_Launch</a:t>
              </a:r>
              <a:endParaRPr lang="en-US" sz="1000">
                <a:latin typeface="Calibri" pitchFamily="34" charset="0"/>
              </a:endParaRPr>
            </a:p>
          </p:txBody>
        </p:sp>
        <p:sp>
          <p:nvSpPr>
            <p:cNvPr id="6154" name="TextBox 11"/>
            <p:cNvSpPr txBox="1">
              <a:spLocks noChangeArrowheads="1"/>
            </p:cNvSpPr>
            <p:nvPr/>
          </p:nvSpPr>
          <p:spPr bwMode="auto">
            <a:xfrm>
              <a:off x="1920240" y="4806126"/>
              <a:ext cx="673240" cy="369332"/>
            </a:xfrm>
            <a:prstGeom prst="rect">
              <a:avLst/>
            </a:prstGeom>
            <a:noFill/>
            <a:ln w="9525">
              <a:noFill/>
              <a:miter lim="800000"/>
              <a:headEnd/>
              <a:tailEnd/>
            </a:ln>
          </p:spPr>
          <p:txBody>
            <a:bodyPr>
              <a:spAutoFit/>
            </a:bodyPr>
            <a:lstStyle/>
            <a:p>
              <a:r>
                <a:rPr lang="en-US" dirty="0">
                  <a:latin typeface="Calibri" pitchFamily="34" charset="0"/>
                </a:rPr>
                <a:t>EOC</a:t>
              </a:r>
            </a:p>
          </p:txBody>
        </p:sp>
        <p:sp>
          <p:nvSpPr>
            <p:cNvPr id="6155" name="TextBox 12"/>
            <p:cNvSpPr txBox="1">
              <a:spLocks noChangeArrowheads="1"/>
            </p:cNvSpPr>
            <p:nvPr/>
          </p:nvSpPr>
          <p:spPr bwMode="auto">
            <a:xfrm>
              <a:off x="2697480" y="4806126"/>
              <a:ext cx="1557495" cy="369332"/>
            </a:xfrm>
            <a:prstGeom prst="rect">
              <a:avLst/>
            </a:prstGeom>
            <a:noFill/>
            <a:ln w="9525">
              <a:noFill/>
              <a:miter lim="800000"/>
              <a:headEnd/>
              <a:tailEnd/>
            </a:ln>
          </p:spPr>
          <p:txBody>
            <a:bodyPr>
              <a:spAutoFit/>
            </a:bodyPr>
            <a:lstStyle/>
            <a:p>
              <a:r>
                <a:rPr lang="en-US">
                  <a:latin typeface="Calibri" pitchFamily="34" charset="0"/>
                </a:rPr>
                <a:t>ICV</a:t>
              </a:r>
            </a:p>
          </p:txBody>
        </p:sp>
        <p:sp>
          <p:nvSpPr>
            <p:cNvPr id="6156" name="TextBox 13"/>
            <p:cNvSpPr txBox="1">
              <a:spLocks noChangeArrowheads="1"/>
            </p:cNvSpPr>
            <p:nvPr/>
          </p:nvSpPr>
          <p:spPr bwMode="auto">
            <a:xfrm flipV="1">
              <a:off x="1691640" y="4680521"/>
              <a:ext cx="369332" cy="542609"/>
            </a:xfrm>
            <a:prstGeom prst="rect">
              <a:avLst/>
            </a:prstGeom>
            <a:noFill/>
            <a:ln w="9525">
              <a:noFill/>
              <a:miter lim="800000"/>
              <a:headEnd/>
              <a:tailEnd/>
            </a:ln>
          </p:spPr>
          <p:txBody>
            <a:bodyPr vert="eaVert">
              <a:spAutoFit/>
            </a:bodyPr>
            <a:lstStyle/>
            <a:p>
              <a:r>
                <a:rPr lang="en-US" sz="1200">
                  <a:latin typeface="Calibri" pitchFamily="34" charset="0"/>
                </a:rPr>
                <a:t>Launch</a:t>
              </a:r>
            </a:p>
          </p:txBody>
        </p:sp>
        <p:cxnSp>
          <p:nvCxnSpPr>
            <p:cNvPr id="20" name="Straight Connector 19"/>
            <p:cNvCxnSpPr/>
            <p:nvPr/>
          </p:nvCxnSpPr>
          <p:spPr>
            <a:xfrm>
              <a:off x="2925592" y="5229929"/>
              <a:ext cx="11114" cy="274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68755" y="5229929"/>
              <a:ext cx="9526" cy="274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94506" y="5229929"/>
              <a:ext cx="9526" cy="274453"/>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06040" y="5504688"/>
              <a:ext cx="668594" cy="369332"/>
            </a:xfrm>
            <a:prstGeom prst="rect">
              <a:avLst/>
            </a:prstGeom>
            <a:solidFill>
              <a:srgbClr val="FFFF00"/>
            </a:solidFill>
            <a:ln>
              <a:solidFill>
                <a:schemeClr val="accent1">
                  <a:lumMod val="60000"/>
                  <a:lumOff val="40000"/>
                </a:schemeClr>
              </a:solidFill>
            </a:ln>
            <a:scene3d>
              <a:camera prst="orthographicFront"/>
              <a:lightRig rig="threePt" dir="t"/>
            </a:scene3d>
            <a:sp3d>
              <a:bevelT/>
            </a:sp3d>
          </p:spPr>
          <p:txBody>
            <a:bodyPr>
              <a:spAutoFit/>
            </a:bodyPr>
            <a:lstStyle/>
            <a:p>
              <a:pPr fontAlgn="auto">
                <a:spcBef>
                  <a:spcPts val="0"/>
                </a:spcBef>
                <a:spcAft>
                  <a:spcPts val="0"/>
                </a:spcAft>
                <a:defRPr/>
              </a:pPr>
              <a:r>
                <a:rPr lang="en-US" dirty="0">
                  <a:latin typeface="+mn-lt"/>
                  <a:cs typeface="+mn-cs"/>
                </a:rPr>
                <a:t>Beta</a:t>
              </a:r>
            </a:p>
          </p:txBody>
        </p:sp>
        <p:sp>
          <p:nvSpPr>
            <p:cNvPr id="24" name="TextBox 23"/>
            <p:cNvSpPr txBox="1"/>
            <p:nvPr/>
          </p:nvSpPr>
          <p:spPr>
            <a:xfrm>
              <a:off x="3465576" y="5504688"/>
              <a:ext cx="1311873" cy="369083"/>
            </a:xfrm>
            <a:prstGeom prst="rect">
              <a:avLst/>
            </a:prstGeom>
            <a:solidFill>
              <a:srgbClr val="00B0F0"/>
            </a:solidFill>
            <a:ln>
              <a:solidFill>
                <a:schemeClr val="accent1">
                  <a:lumMod val="40000"/>
                  <a:lumOff val="60000"/>
                </a:schemeClr>
              </a:solidFill>
            </a:ln>
            <a:scene3d>
              <a:camera prst="orthographicFront"/>
              <a:lightRig rig="threePt" dir="t"/>
            </a:scene3d>
            <a:sp3d>
              <a:bevelT/>
            </a:sp3d>
          </p:spPr>
          <p:txBody>
            <a:bodyPr wrap="square">
              <a:spAutoFit/>
            </a:bodyPr>
            <a:lstStyle/>
            <a:p>
              <a:pPr fontAlgn="auto">
                <a:spcBef>
                  <a:spcPts val="0"/>
                </a:spcBef>
                <a:spcAft>
                  <a:spcPts val="0"/>
                </a:spcAft>
                <a:defRPr/>
              </a:pPr>
              <a:r>
                <a:rPr lang="en-US" dirty="0">
                  <a:latin typeface="+mn-lt"/>
                  <a:cs typeface="+mn-cs"/>
                </a:rPr>
                <a:t>Provisional</a:t>
              </a:r>
            </a:p>
          </p:txBody>
        </p:sp>
        <p:sp>
          <p:nvSpPr>
            <p:cNvPr id="25" name="TextBox 24"/>
            <p:cNvSpPr txBox="1"/>
            <p:nvPr/>
          </p:nvSpPr>
          <p:spPr>
            <a:xfrm>
              <a:off x="4864608" y="5504688"/>
              <a:ext cx="1097280" cy="369332"/>
            </a:xfrm>
            <a:prstGeom prst="rect">
              <a:avLst/>
            </a:prstGeom>
            <a:solidFill>
              <a:srgbClr val="92D050"/>
            </a:solidFill>
            <a:ln>
              <a:solidFill>
                <a:schemeClr val="accent1">
                  <a:lumMod val="40000"/>
                  <a:lumOff val="60000"/>
                </a:schemeClr>
              </a:solidFill>
            </a:ln>
            <a:scene3d>
              <a:camera prst="orthographicFront"/>
              <a:lightRig rig="threePt" dir="t"/>
            </a:scene3d>
            <a:sp3d>
              <a:bevelT/>
            </a:sp3d>
          </p:spPr>
          <p:txBody>
            <a:bodyPr>
              <a:spAutoFit/>
            </a:bodyPr>
            <a:lstStyle/>
            <a:p>
              <a:pPr fontAlgn="auto">
                <a:spcBef>
                  <a:spcPts val="0"/>
                </a:spcBef>
                <a:spcAft>
                  <a:spcPts val="0"/>
                </a:spcAft>
                <a:defRPr/>
              </a:pPr>
              <a:r>
                <a:rPr lang="en-US" dirty="0">
                  <a:latin typeface="+mn-lt"/>
                  <a:cs typeface="+mn-cs"/>
                </a:rPr>
                <a:t>Validated</a:t>
              </a:r>
            </a:p>
          </p:txBody>
        </p:sp>
      </p:grpSp>
      <p:sp>
        <p:nvSpPr>
          <p:cNvPr id="6146" name="Rectangle 1026"/>
          <p:cNvSpPr>
            <a:spLocks noGrp="1" noChangeArrowheads="1"/>
          </p:cNvSpPr>
          <p:nvPr>
            <p:ph type="title"/>
          </p:nvPr>
        </p:nvSpPr>
        <p:spPr>
          <a:xfrm>
            <a:off x="457200" y="338328"/>
            <a:ext cx="8229600" cy="819456"/>
          </a:xfrm>
        </p:spPr>
        <p:txBody>
          <a:bodyPr>
            <a:normAutofit/>
          </a:bodyPr>
          <a:lstStyle/>
          <a:p>
            <a:r>
              <a:rPr lang="en-US" sz="4000" b="1" dirty="0" smtClean="0"/>
              <a:t>Cal/Val Process Overview</a:t>
            </a:r>
          </a:p>
        </p:txBody>
      </p:sp>
      <p:sp>
        <p:nvSpPr>
          <p:cNvPr id="4099" name="Rectangle 1027"/>
          <p:cNvSpPr>
            <a:spLocks noGrp="1" noChangeArrowheads="1"/>
          </p:cNvSpPr>
          <p:nvPr>
            <p:ph type="body" idx="1"/>
          </p:nvPr>
        </p:nvSpPr>
        <p:spPr>
          <a:xfrm>
            <a:off x="436563" y="1230313"/>
            <a:ext cx="8229600" cy="3311525"/>
          </a:xfrm>
        </p:spPr>
        <p:txBody>
          <a:bodyPr rtlCol="0">
            <a:normAutofit lnSpcReduction="10000"/>
          </a:bodyPr>
          <a:lstStyle/>
          <a:p>
            <a:pPr fontAlgn="auto">
              <a:spcAft>
                <a:spcPts val="0"/>
              </a:spcAft>
              <a:buFont typeface="Arial" pitchFamily="34" charset="0"/>
              <a:buChar char="•"/>
              <a:defRPr/>
            </a:pPr>
            <a:r>
              <a:rPr lang="en-US" sz="2400" b="1" dirty="0" smtClean="0"/>
              <a:t>Four Phases of Cal/Val:</a:t>
            </a:r>
          </a:p>
          <a:p>
            <a:pPr marL="803275" lvl="1" indent="-461963" fontAlgn="auto">
              <a:spcAft>
                <a:spcPts val="0"/>
              </a:spcAft>
              <a:buFont typeface="+mj-lt"/>
              <a:buAutoNum type="arabicPeriod"/>
              <a:defRPr/>
            </a:pPr>
            <a:r>
              <a:rPr lang="en-US" sz="2000" b="1" dirty="0" smtClean="0"/>
              <a:t>Pre-Launch</a:t>
            </a:r>
            <a:r>
              <a:rPr lang="en-US" sz="2000" dirty="0" smtClean="0"/>
              <a:t>; all time prior to launch – Algorithm verification, sensor testing, and validation preparation</a:t>
            </a:r>
          </a:p>
          <a:p>
            <a:pPr marL="803275" lvl="1" indent="-461963" fontAlgn="auto">
              <a:spcAft>
                <a:spcPts val="0"/>
              </a:spcAft>
              <a:buFont typeface="+mj-lt"/>
              <a:buAutoNum type="arabicPeriod"/>
              <a:defRPr/>
            </a:pPr>
            <a:r>
              <a:rPr lang="en-US" sz="2000" b="1" dirty="0" smtClean="0"/>
              <a:t>Early Orbit Check-out (EOC) </a:t>
            </a:r>
            <a:r>
              <a:rPr lang="en-US" sz="2000" dirty="0" smtClean="0"/>
              <a:t>– System Calibration &amp; Characterization</a:t>
            </a:r>
          </a:p>
          <a:p>
            <a:pPr marL="803275" lvl="1" indent="-461963" fontAlgn="auto">
              <a:spcAft>
                <a:spcPts val="0"/>
              </a:spcAft>
              <a:buFont typeface="+mj-lt"/>
              <a:buAutoNum type="arabicPeriod"/>
              <a:defRPr/>
            </a:pPr>
            <a:r>
              <a:rPr lang="en-US" sz="2000" b="1" dirty="0" smtClean="0"/>
              <a:t>Intensive Cal/Val (ICV) </a:t>
            </a:r>
            <a:r>
              <a:rPr lang="en-US" sz="2000" dirty="0" smtClean="0"/>
              <a:t>– Algorithm Calibration &amp; Validation</a:t>
            </a:r>
          </a:p>
          <a:p>
            <a:pPr marL="803275" lvl="1" indent="-461963" fontAlgn="auto">
              <a:spcAft>
                <a:spcPts val="0"/>
              </a:spcAft>
              <a:buFont typeface="+mj-lt"/>
              <a:buAutoNum type="arabicPeriod"/>
              <a:defRPr/>
            </a:pPr>
            <a:r>
              <a:rPr lang="en-US" sz="2000" b="1" dirty="0" smtClean="0"/>
              <a:t>Long-Term Monitoring (LTM)</a:t>
            </a:r>
            <a:r>
              <a:rPr lang="en-US" sz="2000" dirty="0" smtClean="0"/>
              <a:t>;</a:t>
            </a:r>
            <a:r>
              <a:rPr lang="en-US" sz="2000" b="1" dirty="0" smtClean="0"/>
              <a:t> </a:t>
            </a:r>
            <a:r>
              <a:rPr lang="en-US" sz="2000" dirty="0" smtClean="0"/>
              <a:t>through life of sensors after ICV (Validated) – Sensor Stability &amp; Data Product Quality monitoring</a:t>
            </a:r>
          </a:p>
          <a:p>
            <a:pPr marL="803275" lvl="1" indent="-461963" fontAlgn="auto">
              <a:spcAft>
                <a:spcPts val="0"/>
              </a:spcAft>
              <a:buFont typeface="Arial" pitchFamily="34" charset="0"/>
              <a:buNone/>
              <a:defRPr/>
            </a:pPr>
            <a:endParaRPr lang="en-US" sz="1200" dirty="0" smtClean="0"/>
          </a:p>
          <a:p>
            <a:pPr marL="342900" lvl="1" indent="-342900" fontAlgn="auto">
              <a:spcAft>
                <a:spcPts val="0"/>
              </a:spcAft>
              <a:buFont typeface="Arial" pitchFamily="34" charset="0"/>
              <a:buChar char="•"/>
              <a:defRPr/>
            </a:pPr>
            <a:r>
              <a:rPr lang="en-US" b="1" dirty="0" smtClean="0"/>
              <a:t>Algorithm Cal/Val Timeline</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a:p>
            <a:pPr fontAlgn="auto">
              <a:spcAft>
                <a:spcPts val="0"/>
              </a:spcAft>
              <a:buFont typeface="Arial" pitchFamily="34" charset="0"/>
              <a:buNone/>
              <a:defRPr/>
            </a:pPr>
            <a:endParaRPr lang="en-US" dirty="0" smtClean="0"/>
          </a:p>
        </p:txBody>
      </p:sp>
      <p:sp>
        <p:nvSpPr>
          <p:cNvPr id="4100" name="Slide Number Placeholder 4"/>
          <p:cNvSpPr>
            <a:spLocks noGrp="1"/>
          </p:cNvSpPr>
          <p:nvPr>
            <p:ph type="sldNum" sz="quarter" idx="12"/>
          </p:nvPr>
        </p:nvSpPr>
        <p:spPr/>
        <p:txBody>
          <a:bodyPr/>
          <a:lstStyle/>
          <a:p>
            <a:pPr>
              <a:defRPr/>
            </a:pPr>
            <a:fld id="{2FF7D1EC-2BC7-4D99-A971-7332996D4BEC}" type="slidenum">
              <a:rPr lang="en-US"/>
              <a:pPr>
                <a:defRPr/>
              </a:pPr>
              <a:t>7</a:t>
            </a:fld>
            <a:endParaRPr lang="en-US" dirty="0"/>
          </a:p>
        </p:txBody>
      </p:sp>
      <p:sp>
        <p:nvSpPr>
          <p:cNvPr id="28" name="Up-Down Arrow 27"/>
          <p:cNvSpPr/>
          <p:nvPr/>
        </p:nvSpPr>
        <p:spPr>
          <a:xfrm>
            <a:off x="6065838" y="4522788"/>
            <a:ext cx="128587" cy="1052512"/>
          </a:xfrm>
          <a:prstGeom prst="upDownArrow">
            <a:avLst/>
          </a:prstGeom>
          <a:solidFill>
            <a:srgbClr val="FF660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Box 2"/>
          <p:cNvSpPr txBox="1"/>
          <p:nvPr/>
        </p:nvSpPr>
        <p:spPr>
          <a:xfrm>
            <a:off x="6071477" y="5591728"/>
            <a:ext cx="1393961" cy="923330"/>
          </a:xfrm>
          <a:prstGeom prst="rect">
            <a:avLst/>
          </a:prstGeom>
          <a:noFill/>
        </p:spPr>
        <p:txBody>
          <a:bodyPr wrap="square" rtlCol="0">
            <a:spAutoFit/>
          </a:bodyPr>
          <a:lstStyle/>
          <a:p>
            <a:r>
              <a:rPr lang="en-US" dirty="0" smtClean="0"/>
              <a:t>We are here for SNPP</a:t>
            </a:r>
            <a:endParaRPr lang="en-US" dirty="0"/>
          </a:p>
        </p:txBody>
      </p:sp>
      <p:sp>
        <p:nvSpPr>
          <p:cNvPr id="26" name="TextBox 25"/>
          <p:cNvSpPr txBox="1"/>
          <p:nvPr/>
        </p:nvSpPr>
        <p:spPr>
          <a:xfrm>
            <a:off x="975045" y="5730553"/>
            <a:ext cx="908132" cy="646331"/>
          </a:xfrm>
          <a:prstGeom prst="rect">
            <a:avLst/>
          </a:prstGeom>
          <a:noFill/>
        </p:spPr>
        <p:txBody>
          <a:bodyPr wrap="square" rtlCol="0">
            <a:spAutoFit/>
          </a:bodyPr>
          <a:lstStyle/>
          <a:p>
            <a:pPr algn="ctr"/>
            <a:r>
              <a:rPr lang="en-US" sz="1200" b="1" dirty="0">
                <a:solidFill>
                  <a:prstClr val="black"/>
                </a:solidFill>
                <a:latin typeface="Arial" pitchFamily="34" charset="0"/>
                <a:ea typeface="ＭＳ Ｐゴシック" pitchFamily="-72" charset="-128"/>
                <a:cs typeface="Arial" pitchFamily="34" charset="0"/>
              </a:rPr>
              <a:t>We Are </a:t>
            </a:r>
            <a:r>
              <a:rPr lang="en-US" sz="1200" b="1" dirty="0" smtClean="0">
                <a:solidFill>
                  <a:prstClr val="black"/>
                </a:solidFill>
                <a:latin typeface="Arial" pitchFamily="34" charset="0"/>
                <a:ea typeface="ＭＳ Ｐゴシック" pitchFamily="-72" charset="-128"/>
                <a:cs typeface="Arial" pitchFamily="34" charset="0"/>
              </a:rPr>
              <a:t>Here for JPSS-1</a:t>
            </a:r>
            <a:endParaRPr lang="en-US" sz="1200" b="1" dirty="0">
              <a:solidFill>
                <a:prstClr val="black"/>
              </a:solidFill>
              <a:latin typeface="Arial" pitchFamily="34" charset="0"/>
              <a:ea typeface="ＭＳ Ｐゴシック" pitchFamily="-72" charset="-128"/>
              <a:cs typeface="Arial" pitchFamily="34" charset="0"/>
            </a:endParaRPr>
          </a:p>
        </p:txBody>
      </p:sp>
      <p:sp>
        <p:nvSpPr>
          <p:cNvPr id="27" name="Up-Down Arrow 26"/>
          <p:cNvSpPr/>
          <p:nvPr/>
        </p:nvSpPr>
        <p:spPr>
          <a:xfrm>
            <a:off x="1225683" y="4529196"/>
            <a:ext cx="128587" cy="1052512"/>
          </a:xfrm>
          <a:prstGeom prst="upDownArrow">
            <a:avLst/>
          </a:prstGeom>
          <a:solidFill>
            <a:srgbClr val="FF6600"/>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2581233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872"/>
            <a:ext cx="8229600" cy="690372"/>
          </a:xfrm>
        </p:spPr>
        <p:txBody>
          <a:bodyPr>
            <a:normAutofit/>
          </a:bodyPr>
          <a:lstStyle/>
          <a:p>
            <a:r>
              <a:rPr lang="en-US" sz="3200" b="1" dirty="0" smtClean="0"/>
              <a:t>JPSS Product Maturity</a:t>
            </a:r>
            <a:endParaRPr lang="en-US" sz="3200" b="1" dirty="0"/>
          </a:p>
        </p:txBody>
      </p:sp>
      <p:sp>
        <p:nvSpPr>
          <p:cNvPr id="4" name="Slide Number Placeholder 3"/>
          <p:cNvSpPr>
            <a:spLocks noGrp="1"/>
          </p:cNvSpPr>
          <p:nvPr>
            <p:ph type="sldNum" sz="quarter" idx="4294967295"/>
          </p:nvPr>
        </p:nvSpPr>
        <p:spPr>
          <a:xfrm>
            <a:off x="3991088" y="6250163"/>
            <a:ext cx="1161826" cy="365125"/>
          </a:xfrm>
          <a:prstGeom prst="rect">
            <a:avLst/>
          </a:prstGeom>
        </p:spPr>
        <p:txBody>
          <a:bodyPr/>
          <a:lstStyle/>
          <a:p>
            <a:fld id="{96E36F11-A39A-294D-A59D-6180D50ED29D}" type="slidenum">
              <a:rPr lang="en-US" smtClean="0"/>
              <a:pPr/>
              <a:t>8</a:t>
            </a:fld>
            <a:endParaRPr lang="en-US"/>
          </a:p>
        </p:txBody>
      </p:sp>
      <p:graphicFrame>
        <p:nvGraphicFramePr>
          <p:cNvPr id="6" name="Content Placeholder 6"/>
          <p:cNvGraphicFramePr>
            <a:graphicFrameLocks noGrp="1"/>
          </p:cNvGraphicFramePr>
          <p:nvPr/>
        </p:nvGraphicFramePr>
        <p:xfrm>
          <a:off x="238128" y="752676"/>
          <a:ext cx="8677274" cy="6007958"/>
        </p:xfrm>
        <a:graphic>
          <a:graphicData uri="http://schemas.openxmlformats.org/drawingml/2006/table">
            <a:tbl>
              <a:tblPr/>
              <a:tblGrid>
                <a:gridCol w="4338637"/>
                <a:gridCol w="4338637"/>
              </a:tblGrid>
              <a:tr h="2917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ea typeface="MS PGothic" pitchFamily="34" charset="-128"/>
                        </a:rPr>
                        <a:t>DEFINITIONS</a:t>
                      </a:r>
                    </a:p>
                  </a:txBody>
                  <a:tcPr marL="70571" marR="70571" marT="39077" marB="39077"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33339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ea typeface="MS PGothic" pitchFamily="34" charset="-128"/>
                        </a:rPr>
                        <a:t>ARTIFACTS (DELIVERABLES)</a:t>
                      </a:r>
                    </a:p>
                  </a:txBody>
                  <a:tcPr marL="70571" marR="70571" marT="39077" marB="39077"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333399"/>
                    </a:solidFill>
                  </a:tcPr>
                </a:tc>
              </a:tr>
              <a:tr h="1529156">
                <a:tc>
                  <a:txBody>
                    <a:bodyPr/>
                    <a:lstStyle/>
                    <a:p>
                      <a:pPr marL="228600" marR="0" lvl="0" indent="-228600" algn="l" defTabSz="457200" rtl="0" eaLnBrk="1" fontAlgn="base" latinLnBrk="0" hangingPunct="1">
                        <a:lnSpc>
                          <a:spcPct val="100000"/>
                        </a:lnSpc>
                        <a:spcBef>
                          <a:spcPct val="0"/>
                        </a:spcBef>
                        <a:spcAft>
                          <a:spcPct val="0"/>
                        </a:spcAft>
                        <a:buClrTx/>
                        <a:buSzTx/>
                        <a:buFontTx/>
                        <a:buNone/>
                        <a:tabLst/>
                      </a:pPr>
                      <a:r>
                        <a:rPr kumimoji="0" lang="en-US" sz="1050" b="1" i="0" u="sng" strike="noStrike" cap="none" normalizeH="0" baseline="0" dirty="0" smtClean="0">
                          <a:ln>
                            <a:noFill/>
                          </a:ln>
                          <a:solidFill>
                            <a:schemeClr val="tx1"/>
                          </a:solidFill>
                          <a:effectLst/>
                          <a:latin typeface="Times New Roman" pitchFamily="18" charset="0"/>
                          <a:ea typeface="MS PGothic" pitchFamily="34" charset="-128"/>
                        </a:rPr>
                        <a:t>Beta</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is minimally validated, and may still contain significant identified and unidentified errors.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Information/data from validation efforts can be used to make initial qualitative or very limited quantitative assessments regarding product fitness-for-purpose.</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Documentation of product performance and identified product performance anomalies, including recommended remediation strategies, exists.</a:t>
                      </a:r>
                    </a:p>
                  </a:txBody>
                  <a:tcPr marL="70571" marR="70571" marT="39077" marB="39077"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E8E8EF"/>
                    </a:solidFill>
                  </a:tcPr>
                </a:tc>
                <a:tc>
                  <a:txBody>
                    <a:bodyPr/>
                    <a:lstStyle/>
                    <a:p>
                      <a:pPr marL="228600" marR="0" lvl="0" indent="-228600" algn="l" defTabSz="457200" rtl="0" eaLnBrk="1" fontAlgn="base" latinLnBrk="0" hangingPunct="1">
                        <a:lnSpc>
                          <a:spcPct val="100000"/>
                        </a:lnSpc>
                        <a:spcBef>
                          <a:spcPct val="0"/>
                        </a:spcBef>
                        <a:spcAft>
                          <a:spcPct val="0"/>
                        </a:spcAft>
                        <a:buClrTx/>
                        <a:buSzTx/>
                        <a:buFontTx/>
                        <a:buNone/>
                        <a:tabLst/>
                      </a:pPr>
                      <a:r>
                        <a:rPr kumimoji="0" lang="en-US" sz="1050" b="1" i="0" u="sng" strike="noStrike" cap="none" normalizeH="0" baseline="0" dirty="0" smtClean="0">
                          <a:ln>
                            <a:noFill/>
                          </a:ln>
                          <a:solidFill>
                            <a:schemeClr val="tx1"/>
                          </a:solidFill>
                          <a:effectLst/>
                          <a:latin typeface="Times New Roman" pitchFamily="18" charset="0"/>
                          <a:ea typeface="MS PGothic" pitchFamily="34" charset="-128"/>
                        </a:rPr>
                        <a:t>Beta</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Beta PowerPoint Presentation:</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Performance Evaluation</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Products Status and Error Matrix</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Considerations/Know Risks</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Summary of Findings and Recommendations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Readme Document for Data Users (goes to CLASS)</a:t>
                      </a:r>
                    </a:p>
                  </a:txBody>
                  <a:tcPr marL="70571" marR="70571" marT="39077" marB="39077"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lnTlToBr>
                      <a:noFill/>
                    </a:lnTlToBr>
                    <a:lnBlToTr>
                      <a:noFill/>
                    </a:lnBlToTr>
                    <a:solidFill>
                      <a:srgbClr val="E8E8EF"/>
                    </a:solidFill>
                  </a:tcPr>
                </a:tc>
              </a:tr>
              <a:tr h="1861581">
                <a:tc>
                  <a:txBody>
                    <a:bodyPr/>
                    <a:lstStyle/>
                    <a:p>
                      <a:pPr marL="228600" marR="0" lvl="0" indent="-228600" algn="l" defTabSz="457200" rtl="0" eaLnBrk="1" fontAlgn="base" latinLnBrk="0" hangingPunct="1">
                        <a:lnSpc>
                          <a:spcPct val="100000"/>
                        </a:lnSpc>
                        <a:spcBef>
                          <a:spcPct val="0"/>
                        </a:spcBef>
                        <a:spcAft>
                          <a:spcPct val="0"/>
                        </a:spcAft>
                        <a:buClrTx/>
                        <a:buSzTx/>
                        <a:buFont typeface="Times New Roman" pitchFamily="18" charset="0"/>
                        <a:buNone/>
                        <a:tabLst/>
                      </a:pPr>
                      <a:r>
                        <a:rPr kumimoji="0" lang="en-US" sz="1050" b="1" i="0" u="sng" strike="noStrike" cap="none" normalizeH="0" baseline="0" dirty="0" smtClean="0">
                          <a:ln>
                            <a:noFill/>
                          </a:ln>
                          <a:solidFill>
                            <a:schemeClr val="tx1"/>
                          </a:solidFill>
                          <a:effectLst/>
                          <a:latin typeface="Times New Roman" pitchFamily="18" charset="0"/>
                          <a:ea typeface="MS PGothic" pitchFamily="34" charset="-128"/>
                        </a:rPr>
                        <a:t>Provisional</a:t>
                      </a:r>
                      <a:endParaRPr kumimoji="0" lang="en-US" sz="1050" b="0" i="0" u="sng" strike="noStrike" cap="none" normalizeH="0" baseline="0" dirty="0" smtClean="0">
                        <a:ln>
                          <a:noFill/>
                        </a:ln>
                        <a:solidFill>
                          <a:schemeClr val="tx1"/>
                        </a:solidFill>
                        <a:effectLst/>
                        <a:latin typeface="Times New Roman" pitchFamily="18" charset="0"/>
                        <a:ea typeface="MS PGothic" pitchFamily="34" charset="-128"/>
                      </a:endParaRP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performance has been demonstrated through analysis of a large, but still limited (i.e., not necessarily globally or seasonally representative) number of independent measurements obtained from selected locations, time periods, or field campaign efforts. </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analyses are sufficient for qualitative, and limited quantitative, determination of product fitness-for-purpose.</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Documentation of product performance, testing involving product fixes, identified product performance anomalies, including recommended remediation strategies, exists.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is recommended for operational use (user decision) and in scientific publications.</a:t>
                      </a:r>
                    </a:p>
                  </a:txBody>
                  <a:tcPr marL="70571" marR="70571" marT="39077" marB="39077"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457200" rtl="0" eaLnBrk="1" fontAlgn="base" latinLnBrk="0" hangingPunct="1">
                        <a:lnSpc>
                          <a:spcPct val="100000"/>
                        </a:lnSpc>
                        <a:spcBef>
                          <a:spcPct val="0"/>
                        </a:spcBef>
                        <a:spcAft>
                          <a:spcPct val="0"/>
                        </a:spcAft>
                        <a:buClrTx/>
                        <a:buSzTx/>
                        <a:buFont typeface="Times New Roman" pitchFamily="18" charset="0"/>
                        <a:buNone/>
                        <a:tabLst/>
                      </a:pPr>
                      <a:r>
                        <a:rPr kumimoji="0" lang="en-US" sz="1050" b="1" i="0" u="sng" strike="noStrike" cap="none" normalizeH="0" baseline="0" dirty="0" smtClean="0">
                          <a:ln>
                            <a:noFill/>
                          </a:ln>
                          <a:solidFill>
                            <a:schemeClr val="tx1"/>
                          </a:solidFill>
                          <a:effectLst/>
                          <a:latin typeface="Times New Roman" pitchFamily="18" charset="0"/>
                          <a:ea typeface="MS PGothic" pitchFamily="34" charset="-128"/>
                        </a:rPr>
                        <a:t>Provisional</a:t>
                      </a:r>
                      <a:endParaRPr kumimoji="0" lang="en-US" sz="1050" b="0" i="0" u="sng" strike="noStrike" cap="none" normalizeH="0" baseline="0" dirty="0" smtClean="0">
                        <a:ln>
                          <a:noFill/>
                        </a:ln>
                        <a:solidFill>
                          <a:schemeClr val="tx1"/>
                        </a:solidFill>
                        <a:effectLst/>
                        <a:latin typeface="Times New Roman" pitchFamily="18" charset="0"/>
                        <a:ea typeface="MS PGothic" pitchFamily="34" charset="-128"/>
                      </a:endParaRP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Provisional PowerPoint Presentation</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Performance Evaluation</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status and accuracy assessment including error budget</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Considerations/Know Risks (Closed DRs, and Assessment of any Open DRs)</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Feedback from key users</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Summary of Findings and Recommendations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Readme Document for Data Users (goes to CLASS)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ATBD</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Users Manuals</a:t>
                      </a:r>
                    </a:p>
                  </a:txBody>
                  <a:tcPr marL="70571" marR="70571" marT="39077" marB="39077" horzOverflow="overflow">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009477">
                <a:tc>
                  <a:txBody>
                    <a:bodyPr/>
                    <a:lstStyle/>
                    <a:p>
                      <a:pPr marL="228600" marR="0" lvl="0" indent="-228600" algn="l" defTabSz="457200" rtl="0" eaLnBrk="1" fontAlgn="base" latinLnBrk="0" hangingPunct="1">
                        <a:lnSpc>
                          <a:spcPct val="100000"/>
                        </a:lnSpc>
                        <a:spcBef>
                          <a:spcPct val="0"/>
                        </a:spcBef>
                        <a:spcAft>
                          <a:spcPct val="0"/>
                        </a:spcAft>
                        <a:buClrTx/>
                        <a:buSzTx/>
                        <a:buFont typeface="Times New Roman" pitchFamily="18" charset="0"/>
                        <a:buNone/>
                        <a:tabLst/>
                      </a:pPr>
                      <a:r>
                        <a:rPr kumimoji="0" lang="en-US" sz="1050" b="1" i="0" u="sng" strike="noStrike" cap="none" normalizeH="0" baseline="0" dirty="0" smtClean="0">
                          <a:ln>
                            <a:noFill/>
                          </a:ln>
                          <a:solidFill>
                            <a:schemeClr val="tx1"/>
                          </a:solidFill>
                          <a:effectLst/>
                          <a:latin typeface="Times New Roman" pitchFamily="18" charset="0"/>
                          <a:ea typeface="MS PGothic" pitchFamily="34" charset="-128"/>
                        </a:rPr>
                        <a:t>Validated</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performance has been demonstrated over a large and wide range of representative conditions (i.e., global, seasonal). </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Comprehensive documentation of product performance exists that includes all known product anomalies and their recommended remediation strategies for a full range of retrieval conditions and severity level. </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analyses are sufficient for full qualitative and quantitative determination of product fitness-for-purpose.</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is ready for operational use based on documented validation findings and user feedback.</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validation, quality assurance, and algorithm stewardship continue through the lifetime of the instrument.</a:t>
                      </a:r>
                    </a:p>
                  </a:txBody>
                  <a:tcPr marL="70571" marR="70571" marT="39077" marB="390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F"/>
                    </a:solidFill>
                  </a:tcPr>
                </a:tc>
                <a:tc>
                  <a:txBody>
                    <a:bodyPr/>
                    <a:lstStyle/>
                    <a:p>
                      <a:pPr marL="228600" marR="0" lvl="0" indent="-228600" algn="l" defTabSz="457200" rtl="0" eaLnBrk="1" fontAlgn="base" latinLnBrk="0" hangingPunct="1">
                        <a:lnSpc>
                          <a:spcPct val="100000"/>
                        </a:lnSpc>
                        <a:spcBef>
                          <a:spcPct val="0"/>
                        </a:spcBef>
                        <a:spcAft>
                          <a:spcPct val="0"/>
                        </a:spcAft>
                        <a:buClrTx/>
                        <a:buSzTx/>
                        <a:buFont typeface="Times New Roman" pitchFamily="18" charset="0"/>
                        <a:buNone/>
                        <a:tabLst/>
                      </a:pPr>
                      <a:r>
                        <a:rPr kumimoji="0" lang="en-US" sz="1050" b="1" i="0" u="sng" strike="noStrike" cap="none" normalizeH="0" baseline="0" dirty="0" smtClean="0">
                          <a:ln>
                            <a:noFill/>
                          </a:ln>
                          <a:solidFill>
                            <a:schemeClr val="tx1"/>
                          </a:solidFill>
                          <a:effectLst/>
                          <a:latin typeface="Times New Roman" pitchFamily="18" charset="0"/>
                          <a:ea typeface="MS PGothic" pitchFamily="34" charset="-128"/>
                        </a:rPr>
                        <a:t>Validated</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Validated PowerPoint Presentation</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Evaluation including Quality Flags analysis/validation</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Product status and accuracy assessment including error budget</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Identify know issues and assessment (Closed DRs, and Assessment of any Open DRs)</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Feedback from key users</a:t>
                      </a:r>
                    </a:p>
                    <a:p>
                      <a:pPr marL="917575" marR="0" lvl="3"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Summary of Findings and Recommendations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Readme Document for Data Users (goes to CLASS)</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ATBD</a:t>
                      </a:r>
                    </a:p>
                    <a:p>
                      <a:pPr marL="460375" marR="0" lvl="2" indent="-228600" algn="l" defTabSz="457200" rtl="0" eaLnBrk="1" fontAlgn="base" latinLnBrk="0" hangingPunct="1">
                        <a:lnSpc>
                          <a:spcPct val="100000"/>
                        </a:lnSpc>
                        <a:spcBef>
                          <a:spcPct val="0"/>
                        </a:spcBef>
                        <a:spcAft>
                          <a:spcPct val="0"/>
                        </a:spcAft>
                        <a:buClrTx/>
                        <a:buSzTx/>
                        <a:buFont typeface="Courier New" pitchFamily="49" charset="0"/>
                        <a:buChar char="o"/>
                        <a:tabLst/>
                      </a:pPr>
                      <a:r>
                        <a:rPr kumimoji="0" lang="en-US" sz="1050" b="0" i="0" u="none" strike="noStrike" cap="none" normalizeH="0" baseline="0" dirty="0" smtClean="0">
                          <a:ln>
                            <a:noFill/>
                          </a:ln>
                          <a:solidFill>
                            <a:schemeClr val="tx1"/>
                          </a:solidFill>
                          <a:effectLst/>
                          <a:latin typeface="Times New Roman" pitchFamily="18" charset="0"/>
                          <a:ea typeface="MS PGothic" pitchFamily="34" charset="-128"/>
                        </a:rPr>
                        <a:t>Users Manuals</a:t>
                      </a:r>
                    </a:p>
                  </a:txBody>
                  <a:tcPr marL="70571" marR="70571" marT="39077" marB="3907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8E8EF"/>
                    </a:solidFill>
                  </a:tcPr>
                </a:tc>
              </a:tr>
            </a:tbl>
          </a:graphicData>
        </a:graphic>
      </p:graphicFrame>
    </p:spTree>
    <p:extLst>
      <p:ext uri="{BB962C8B-B14F-4D97-AF65-F5344CB8AC3E}">
        <p14:creationId xmlns:p14="http://schemas.microsoft.com/office/powerpoint/2010/main" val="34629429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2287"/>
            <a:ext cx="9144000" cy="496433"/>
          </a:xfrm>
        </p:spPr>
        <p:txBody>
          <a:bodyPr>
            <a:noAutofit/>
          </a:bodyPr>
          <a:lstStyle/>
          <a:p>
            <a:r>
              <a:rPr lang="en-US" sz="3200" b="1" dirty="0" smtClean="0">
                <a:solidFill>
                  <a:schemeClr val="bg1"/>
                </a:solidFill>
              </a:rPr>
              <a:t>JPSS Product Cal Val Maturity Process</a:t>
            </a:r>
            <a:endParaRPr lang="en-US" sz="3200" b="1" dirty="0">
              <a:solidFill>
                <a:schemeClr val="bg1"/>
              </a:solidFill>
            </a:endParaRPr>
          </a:p>
        </p:txBody>
      </p:sp>
      <p:sp>
        <p:nvSpPr>
          <p:cNvPr id="3" name="Content Placeholder 2"/>
          <p:cNvSpPr>
            <a:spLocks noGrp="1"/>
          </p:cNvSpPr>
          <p:nvPr>
            <p:ph idx="1"/>
          </p:nvPr>
        </p:nvSpPr>
        <p:spPr>
          <a:xfrm>
            <a:off x="168306" y="1147462"/>
            <a:ext cx="8813125" cy="5704857"/>
          </a:xfrm>
        </p:spPr>
        <p:txBody>
          <a:bodyPr>
            <a:normAutofit/>
          </a:bodyPr>
          <a:lstStyle/>
          <a:p>
            <a:pPr>
              <a:spcAft>
                <a:spcPts val="1200"/>
              </a:spcAft>
            </a:pPr>
            <a:r>
              <a:rPr lang="en-US" sz="2400" dirty="0" smtClean="0"/>
              <a:t>JPSS STAR (JSTAR) validates all Sensor and Environmental Data Records and conducts products validation maturity reviews.</a:t>
            </a:r>
          </a:p>
          <a:p>
            <a:pPr>
              <a:lnSpc>
                <a:spcPct val="100000"/>
              </a:lnSpc>
              <a:spcAft>
                <a:spcPts val="1200"/>
              </a:spcAft>
            </a:pPr>
            <a:r>
              <a:rPr lang="en-US" sz="2400" b="0" dirty="0" smtClean="0"/>
              <a:t>Review Panel is comprised of JPSS Program and Project Scientists, key NOAA users (NWS, NOS, NMFS, OAR), external users, </a:t>
            </a:r>
            <a:r>
              <a:rPr lang="en-US" sz="2400" b="0" dirty="0"/>
              <a:t>Low-earth Orbiting Working Group (LORWG) advisors</a:t>
            </a:r>
            <a:r>
              <a:rPr lang="en-US" sz="2400" b="0" dirty="0" smtClean="0"/>
              <a:t>, product development managers (NDE and IDPS), the algorithm science manager (STAR).</a:t>
            </a:r>
          </a:p>
          <a:p>
            <a:pPr>
              <a:lnSpc>
                <a:spcPct val="100000"/>
              </a:lnSpc>
              <a:spcAft>
                <a:spcPts val="1200"/>
              </a:spcAft>
            </a:pPr>
            <a:r>
              <a:rPr lang="en-US" sz="2400" b="0" dirty="0" smtClean="0"/>
              <a:t>JPSS Program Scientist is the chair of the review panel.</a:t>
            </a:r>
            <a:endParaRPr lang="en-US" sz="2400" b="0" dirty="0"/>
          </a:p>
          <a:p>
            <a:pPr>
              <a:lnSpc>
                <a:spcPct val="100000"/>
              </a:lnSpc>
              <a:spcAft>
                <a:spcPts val="1800"/>
              </a:spcAft>
            </a:pPr>
            <a:r>
              <a:rPr lang="en-US" sz="2400" b="0" dirty="0" smtClean="0"/>
              <a:t>During the review process we assess how well the products are meeting specification and make an overall assessment of each algorithm</a:t>
            </a:r>
            <a:r>
              <a:rPr lang="en-US" sz="2400" dirty="0" smtClean="0"/>
              <a:t>.</a:t>
            </a:r>
          </a:p>
        </p:txBody>
      </p:sp>
    </p:spTree>
    <p:extLst>
      <p:ext uri="{BB962C8B-B14F-4D97-AF65-F5344CB8AC3E}">
        <p14:creationId xmlns:p14="http://schemas.microsoft.com/office/powerpoint/2010/main" val="145621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heme2">
  <a:themeElements>
    <a:clrScheme name="NPP CDR Template with ITA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PP CDR Template with IT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101882" tIns="50941" rIns="101882" bIns="50941"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101882" tIns="50941" rIns="101882" bIns="50941"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charset="0"/>
          </a:defRPr>
        </a:defPPr>
      </a:lstStyle>
    </a:lnDef>
  </a:objectDefaults>
  <a:extraClrSchemeLst>
    <a:extraClrScheme>
      <a:clrScheme name="NPP CDR Template with ITA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PP CDR Template with ITA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PP CDR Template with ITA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PP CDR Template with ITA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PP CDR Template with ITA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PP CDR Template with ITA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PP CDR Template with ITA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PP CDR Template with ITAR">
  <a:themeElements>
    <a:clrScheme name="1_NPP CDR Template with ITA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NPP CDR Template with ITA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NPP CDR Template with ITA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P CDR Template with ITA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P CDR Template with ITA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P CDR Template with ITA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P CDR Template with ITA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P CDR Template with ITA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P CDR Template with ITA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Theme2</Template>
  <TotalTime>42046</TotalTime>
  <Words>4271</Words>
  <Application>Microsoft Office PowerPoint</Application>
  <PresentationFormat>On-screen Show (4:3)</PresentationFormat>
  <Paragraphs>634</Paragraphs>
  <Slides>40</Slides>
  <Notes>19</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Theme2</vt:lpstr>
      <vt:lpstr>1_NPP CDR Template with ITAR</vt:lpstr>
      <vt:lpstr>Waveform</vt:lpstr>
      <vt:lpstr>SNPP/JPSS Cal/Val Update NOAA Satellite Proving Ground/User Readiness Meeting  June 16th, 2015</vt:lpstr>
      <vt:lpstr>Users Are Important to JPSS!</vt:lpstr>
      <vt:lpstr>Suomi NPP and JPSS-1 Instruments </vt:lpstr>
      <vt:lpstr>JPSS SDR/EDR Products &amp; Priorities</vt:lpstr>
      <vt:lpstr>Level 1 Requirements</vt:lpstr>
      <vt:lpstr>NUCAPS (CrIS/ATMS Soundings) ATBD</vt:lpstr>
      <vt:lpstr>Cal/Val Process Overview</vt:lpstr>
      <vt:lpstr>JPSS Product Maturity</vt:lpstr>
      <vt:lpstr>JPSS Product Cal Val Maturity Process</vt:lpstr>
      <vt:lpstr>PowerPoint Presentation</vt:lpstr>
      <vt:lpstr>STAR JPSS Program</vt:lpstr>
      <vt:lpstr>SNPP Maturity Status (Will Include all NESDIS Unique Products for JPSS-1)</vt:lpstr>
      <vt:lpstr>Suomi NPP TDR/SDR Algorithm Maturity</vt:lpstr>
      <vt:lpstr>ATMS SDR Reached Validated Maturity (Mar 2014) Note: ATMS Nyquist sampling enables significant noise reduction </vt:lpstr>
      <vt:lpstr>ATMS is outperforming AMSU  in noise and long-term stability</vt:lpstr>
      <vt:lpstr>CrIS SDR Product</vt:lpstr>
      <vt:lpstr>S-NPP CrIS Noise Performance</vt:lpstr>
      <vt:lpstr>NESDIS Unique CrIS-ATMS Product System (NUCAPS) Products</vt:lpstr>
      <vt:lpstr>VIIRS: Next Gen Operational Polar Orbiting Imaging Radiometer</vt:lpstr>
      <vt:lpstr>VIIRS SDR Reached Validated Maturity (Apr 2014)</vt:lpstr>
      <vt:lpstr>J1 VIIRS DNB Waiver Mitigation </vt:lpstr>
      <vt:lpstr>VIIRS Imagery EDR</vt:lpstr>
      <vt:lpstr>VIIRS Ocean EDRs</vt:lpstr>
      <vt:lpstr>VIIRS Vegetation Index</vt:lpstr>
      <vt:lpstr>VIIRS 500m resolution gridded  vegetation health provides indication of vegetation stress</vt:lpstr>
      <vt:lpstr>PowerPoint Presentation</vt:lpstr>
      <vt:lpstr>PowerPoint Presentation</vt:lpstr>
      <vt:lpstr>PowerPoint Presentation</vt:lpstr>
      <vt:lpstr>VIIRS Snow and Ice  </vt:lpstr>
      <vt:lpstr>VIIRS Clouds</vt:lpstr>
      <vt:lpstr>VIIRS Aerosol EDR</vt:lpstr>
      <vt:lpstr>PowerPoint Presentation</vt:lpstr>
      <vt:lpstr>NOAA Integrated CalVal System (ICVS)  Monitor on-orbit performance of NOAA satellite instruments  </vt:lpstr>
      <vt:lpstr>Summary and Conclusions</vt:lpstr>
      <vt:lpstr>Backup Slides</vt:lpstr>
      <vt:lpstr>Blended Total Precipitable Water (bTPW) </vt:lpstr>
      <vt:lpstr>Blended TPW</vt:lpstr>
      <vt:lpstr>Blended TPW</vt:lpstr>
      <vt:lpstr>Blended TPW – Animation Tool</vt:lpstr>
      <vt:lpstr>Blended TPW</vt:lpstr>
    </vt:vector>
  </TitlesOfParts>
  <Company>NOAA/DOC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Barbara Jones</dc:creator>
  <cp:lastModifiedBy>fyffe</cp:lastModifiedBy>
  <cp:revision>1222</cp:revision>
  <dcterms:created xsi:type="dcterms:W3CDTF">2012-10-07T14:20:12Z</dcterms:created>
  <dcterms:modified xsi:type="dcterms:W3CDTF">2015-06-16T16:29:44Z</dcterms:modified>
</cp:coreProperties>
</file>