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78" r:id="rId2"/>
    <p:sldMasterId id="2147483718" r:id="rId3"/>
    <p:sldMasterId id="2147483768" r:id="rId4"/>
    <p:sldMasterId id="2147483791" r:id="rId5"/>
    <p:sldMasterId id="2147483811" r:id="rId6"/>
    <p:sldMasterId id="2147483821" r:id="rId7"/>
    <p:sldMasterId id="2147483829" r:id="rId8"/>
    <p:sldMasterId id="2147483839" r:id="rId9"/>
    <p:sldMasterId id="2147483868" r:id="rId10"/>
  </p:sldMasterIdLst>
  <p:notesMasterIdLst>
    <p:notesMasterId r:id="rId31"/>
  </p:notesMasterIdLst>
  <p:handoutMasterIdLst>
    <p:handoutMasterId r:id="rId32"/>
  </p:handoutMasterIdLst>
  <p:sldIdLst>
    <p:sldId id="298" r:id="rId11"/>
    <p:sldId id="282" r:id="rId12"/>
    <p:sldId id="280" r:id="rId13"/>
    <p:sldId id="299" r:id="rId14"/>
    <p:sldId id="308" r:id="rId15"/>
    <p:sldId id="301" r:id="rId16"/>
    <p:sldId id="281" r:id="rId17"/>
    <p:sldId id="304" r:id="rId18"/>
    <p:sldId id="295" r:id="rId19"/>
    <p:sldId id="296" r:id="rId20"/>
    <p:sldId id="294" r:id="rId21"/>
    <p:sldId id="307" r:id="rId22"/>
    <p:sldId id="285" r:id="rId23"/>
    <p:sldId id="288" r:id="rId24"/>
    <p:sldId id="291" r:id="rId25"/>
    <p:sldId id="297" r:id="rId26"/>
    <p:sldId id="305" r:id="rId27"/>
    <p:sldId id="293" r:id="rId28"/>
    <p:sldId id="289" r:id="rId29"/>
    <p:sldId id="290" r:id="rId30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nla Henry" initials="" lastIdx="53" clrIdx="0"/>
  <p:cmAuthor id="1" name="alissa.thomas" initials="" lastIdx="13" clrIdx="1"/>
  <p:cmAuthor id="2" name="Ronla Henry" initials="RH" lastIdx="5" clrIdx="2"/>
  <p:cmAuthor id="3" name="Brian Gockel" initials="BG" lastIdx="4" clrIdx="3"/>
  <p:cmAuthor id="4" name="Mike Johnson" initials="MJ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00"/>
    <a:srgbClr val="00CC00"/>
    <a:srgbClr val="008000"/>
    <a:srgbClr val="FFFF00"/>
    <a:srgbClr val="66CCFF"/>
    <a:srgbClr val="F39203"/>
    <a:srgbClr val="33CC33"/>
    <a:srgbClr val="6ED22D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9" autoAdjust="0"/>
    <p:restoredTop sz="88810" autoAdjust="0"/>
  </p:normalViewPr>
  <p:slideViewPr>
    <p:cSldViewPr snapToGrid="0">
      <p:cViewPr varScale="1">
        <p:scale>
          <a:sx n="99" d="100"/>
          <a:sy n="99" d="100"/>
        </p:scale>
        <p:origin x="740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10544"/>
    </p:cViewPr>
  </p:outlineViewPr>
  <p:notesTextViewPr>
    <p:cViewPr>
      <p:scale>
        <a:sx n="100" d="100"/>
        <a:sy n="100" d="100"/>
      </p:scale>
      <p:origin x="0" y="-16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-1584" y="8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335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3078384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t" anchorCtr="0" compatLnSpc="1">
            <a:prstTxWarp prst="textNoShape">
              <a:avLst/>
            </a:prstTxWarp>
          </a:bodyPr>
          <a:lstStyle>
            <a:lvl1pPr algn="l" defTabSz="939866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486" y="4"/>
            <a:ext cx="3078384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t" anchorCtr="0" compatLnSpc="1">
            <a:prstTxWarp prst="textNoShape">
              <a:avLst/>
            </a:prstTxWarp>
          </a:bodyPr>
          <a:lstStyle>
            <a:lvl1pPr algn="r" defTabSz="939866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3263"/>
            <a:ext cx="4695825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891" y="4460170"/>
            <a:ext cx="5680694" cy="422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917132"/>
            <a:ext cx="3078384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b" anchorCtr="0" compatLnSpc="1">
            <a:prstTxWarp prst="textNoShape">
              <a:avLst/>
            </a:prstTxWarp>
          </a:bodyPr>
          <a:lstStyle>
            <a:lvl1pPr algn="l" defTabSz="939866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486" y="8917132"/>
            <a:ext cx="3078384" cy="46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7" tIns="46969" rIns="93937" bIns="46969" numCol="1" anchor="b" anchorCtr="0" compatLnSpc="1">
            <a:prstTxWarp prst="textNoShape">
              <a:avLst/>
            </a:prstTxWarp>
          </a:bodyPr>
          <a:lstStyle>
            <a:lvl1pPr algn="r" defTabSz="939866">
              <a:defRPr sz="1200" b="0">
                <a:cs typeface="+mn-cs"/>
              </a:defRPr>
            </a:lvl1pPr>
          </a:lstStyle>
          <a:p>
            <a:pPr>
              <a:defRPr/>
            </a:pPr>
            <a:fld id="{92BBF84B-FAD2-4185-91D1-A9614C91E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377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696913"/>
            <a:ext cx="4668837" cy="3500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705271" y="4430603"/>
            <a:ext cx="5642092" cy="277576"/>
          </a:xfrm>
          <a:prstGeom prst="rect">
            <a:avLst/>
          </a:prstGeom>
          <a:noFill/>
          <a:ln>
            <a:noFill/>
          </a:ln>
        </p:spPr>
        <p:txBody>
          <a:bodyPr lIns="92010" tIns="46006" rIns="92010" bIns="46006" anchor="t" anchorCtr="0">
            <a:spAutoFit/>
          </a:bodyPr>
          <a:lstStyle/>
          <a:p>
            <a:pPr marL="171429" indent="-171429">
              <a:buSzPct val="25000"/>
              <a:buFont typeface="Arial" panose="020B0604020202020204" pitchFamily="34" charset="0"/>
              <a:buChar char="•"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786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3597-6DE3-6644-98DE-74C7108571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59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WFO sites: 23 (use as a forecaster training tool  / evaluate AWIPS application)</a:t>
            </a:r>
          </a:p>
          <a:p>
            <a:r>
              <a:rPr lang="en-US" dirty="0"/>
              <a:t>River Forecast Centers: 1 23 (use as a forecaster training tool  / evaluate AWIPS application)</a:t>
            </a:r>
          </a:p>
          <a:p>
            <a:r>
              <a:rPr lang="en-US" dirty="0"/>
              <a:t>National Centers: 5 23 (use as a forecaster training tool  / evaluate AWIPS application)</a:t>
            </a:r>
          </a:p>
          <a:p>
            <a:r>
              <a:rPr lang="en-US" dirty="0"/>
              <a:t>Regional HQ: 2 (dataflow support)</a:t>
            </a:r>
          </a:p>
          <a:p>
            <a:r>
              <a:rPr lang="en-US" dirty="0"/>
              <a:t>Support Sites: CIMSS – Cooperative Institute for Meteorological Satellite Studies – University of Wisconsin (simulated imagery model provider / training)</a:t>
            </a:r>
          </a:p>
          <a:p>
            <a:r>
              <a:rPr lang="en-US" dirty="0"/>
              <a:t>CIRA – Cooperative Institute for Research in the Atmosphere – Colorado State University (training)</a:t>
            </a:r>
          </a:p>
          <a:p>
            <a:r>
              <a:rPr lang="en-US" dirty="0"/>
              <a:t>UCAR – University Corporation for Atmospheric Research (training)</a:t>
            </a:r>
          </a:p>
          <a:p>
            <a:r>
              <a:rPr lang="en-US" dirty="0"/>
              <a:t>OPG – NWS Operations Proving Ground (training)</a:t>
            </a:r>
          </a:p>
          <a:p>
            <a:r>
              <a:rPr lang="en-US" dirty="0"/>
              <a:t>WDTD – Warning Decision Training Division (training)</a:t>
            </a:r>
          </a:p>
          <a:p>
            <a:r>
              <a:rPr lang="en-US" dirty="0"/>
              <a:t>CRHQ – Central Region HQ – dataflow support</a:t>
            </a:r>
          </a:p>
          <a:p>
            <a:r>
              <a:rPr lang="en-US" dirty="0"/>
              <a:t>PRHQ – Pacific Region HQ – dataflow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BBF84B-FAD2-4185-91D1-A9614C91EB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72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710894" y="4460169"/>
            <a:ext cx="5682302" cy="4222890"/>
          </a:xfrm>
          <a:prstGeom prst="rect">
            <a:avLst/>
          </a:prstGeom>
          <a:noFill/>
          <a:ln>
            <a:noFill/>
          </a:ln>
        </p:spPr>
        <p:txBody>
          <a:bodyPr lIns="92333" tIns="92333" rIns="92333" bIns="92333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Matt Siebold speaking to GOES-R transition plans </a:t>
            </a:r>
          </a:p>
          <a:p>
            <a:pPr>
              <a:spcBef>
                <a:spcPts val="0"/>
              </a:spcBef>
            </a:pPr>
            <a:endParaRPr lang="en" dirty="0"/>
          </a:p>
          <a:p>
            <a:pPr>
              <a:spcBef>
                <a:spcPts val="0"/>
              </a:spcBef>
            </a:pPr>
            <a:r>
              <a:rPr lang="en" dirty="0"/>
              <a:t>Mike Johnson</a:t>
            </a:r>
            <a:r>
              <a:rPr lang="en" baseline="0" dirty="0"/>
              <a:t> &amp; Joe Zajic will be speaking later today and will go into detail about how NWS goes form IOR to FOR</a:t>
            </a:r>
            <a:endParaRPr lang="en" dirty="0"/>
          </a:p>
        </p:txBody>
      </p:sp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6438"/>
            <a:ext cx="4694237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6438"/>
            <a:ext cx="4694237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710894" y="4460169"/>
            <a:ext cx="5682302" cy="4222890"/>
          </a:xfrm>
          <a:prstGeom prst="rect">
            <a:avLst/>
          </a:prstGeom>
          <a:noFill/>
          <a:ln>
            <a:noFill/>
          </a:ln>
        </p:spPr>
        <p:txBody>
          <a:bodyPr lIns="94883" tIns="47455" rIns="94883" bIns="474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eadiness as reported to leadership in April – 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aware of and working new risks that have recently arisen, and they will be tracked and mitigated on a prioritized basis.  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Examples: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Pace of NWS satellite-handling (ISatSS) onboarding has been impacted by NCO on-boarding freeze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SzPct val="25000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Recent degradation of DMSP microwave imagery (F17 SSM/I failure) and the contributions new operational microwave imagery sources (GCOM &amp; GPM) will have to precipitation, tropical, and ice forecasting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SzPct val="25000"/>
              <a:buFontTx/>
              <a:buChar char="-"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Only remaining DMSP SSMI capabilitiy (taken from DoD website) is FY15 which was launced in 2000.  Microwave instruments have failed for FY16, FY17,FY18/</a:t>
            </a: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SzPct val="25000"/>
              <a:buFontTx/>
              <a:buChar char="-"/>
            </a:pP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4022488" y="8918732"/>
            <a:ext cx="3078383" cy="468140"/>
          </a:xfrm>
          <a:prstGeom prst="rect">
            <a:avLst/>
          </a:prstGeom>
          <a:noFill/>
          <a:ln>
            <a:noFill/>
          </a:ln>
        </p:spPr>
        <p:txBody>
          <a:bodyPr lIns="94883" tIns="47455" rIns="94883" bIns="47455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spcBef>
                  <a:spcPts val="0"/>
                </a:spcBef>
                <a:spcAft>
                  <a:spcPts val="0"/>
                </a:spcAft>
                <a:buSzPct val="25000"/>
              </a:pPr>
              <a:t>14</a:t>
            </a:fld>
            <a:endParaRPr lang="en"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6438"/>
            <a:ext cx="4694237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710894" y="4460168"/>
            <a:ext cx="5682302" cy="4222890"/>
          </a:xfrm>
          <a:prstGeom prst="rect">
            <a:avLst/>
          </a:prstGeom>
          <a:noFill/>
          <a:ln>
            <a:noFill/>
          </a:ln>
        </p:spPr>
        <p:txBody>
          <a:bodyPr lIns="94729" tIns="47403" rIns="94729" bIns="47403" anchor="t" anchorCtr="0">
            <a:noAutofit/>
          </a:bodyPr>
          <a:lstStyle/>
          <a:p>
            <a:pPr>
              <a:spcBef>
                <a:spcPts val="0"/>
              </a:spcBef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4022488" y="8918733"/>
            <a:ext cx="3078383" cy="468139"/>
          </a:xfrm>
          <a:prstGeom prst="rect">
            <a:avLst/>
          </a:prstGeom>
          <a:noFill/>
          <a:ln>
            <a:noFill/>
          </a:ln>
        </p:spPr>
        <p:txBody>
          <a:bodyPr lIns="94729" tIns="47403" rIns="94729" bIns="47403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fld id="{00000000-1234-1234-1234-123412341234}" type="slidenum"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</a:pPr>
              <a:t>15</a:t>
            </a:fld>
            <a:endParaRPr lang="en"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BBF84B-FAD2-4185-91D1-A9614C91EBD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Highlighting some of the topics this week: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GOES-R and JPSS program updates from Greg and Harry this session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Readiness preparation and plans – Mike &amp; Joe later this afternoon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AWIPS and NWS Dissemination Readiness session tomorrow morning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Operations readiness participation talks Wednesday morning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User training and Himawari lessons learned on Thursday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127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9188-D78F-44C0-9908-A9C3C7F3771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69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BBF84B-FAD2-4185-91D1-A9614C91EB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24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6438"/>
            <a:ext cx="4694237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710894" y="4460169"/>
            <a:ext cx="5682302" cy="4222890"/>
          </a:xfrm>
          <a:prstGeom prst="rect">
            <a:avLst/>
          </a:prstGeom>
          <a:noFill/>
          <a:ln>
            <a:noFill/>
          </a:ln>
        </p:spPr>
        <p:txBody>
          <a:bodyPr lIns="94883" tIns="47455" rIns="94883" bIns="474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sldNum" idx="12"/>
          </p:nvPr>
        </p:nvSpPr>
        <p:spPr>
          <a:xfrm>
            <a:off x="4022488" y="8918732"/>
            <a:ext cx="3078383" cy="468140"/>
          </a:xfrm>
          <a:prstGeom prst="rect">
            <a:avLst/>
          </a:prstGeom>
          <a:noFill/>
          <a:ln>
            <a:noFill/>
          </a:ln>
        </p:spPr>
        <p:txBody>
          <a:bodyPr lIns="94883" tIns="47455" rIns="94883" bIns="47455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spcBef>
                  <a:spcPts val="0"/>
                </a:spcBef>
                <a:spcAft>
                  <a:spcPts val="0"/>
                </a:spcAft>
                <a:buSzPct val="25000"/>
              </a:pPr>
              <a:t>19</a:t>
            </a:fld>
            <a:endParaRPr lang="en"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6438"/>
            <a:ext cx="4694237" cy="35194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710894" y="4460169"/>
            <a:ext cx="5682302" cy="4222890"/>
          </a:xfrm>
          <a:prstGeom prst="rect">
            <a:avLst/>
          </a:prstGeom>
          <a:noFill/>
          <a:ln>
            <a:noFill/>
          </a:ln>
        </p:spPr>
        <p:txBody>
          <a:bodyPr lIns="94883" tIns="47455" rIns="94883" bIns="4745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3" name="Shape 483"/>
          <p:cNvSpPr txBox="1">
            <a:spLocks noGrp="1"/>
          </p:cNvSpPr>
          <p:nvPr>
            <p:ph type="sldNum" idx="12"/>
          </p:nvPr>
        </p:nvSpPr>
        <p:spPr>
          <a:xfrm>
            <a:off x="4022488" y="8918732"/>
            <a:ext cx="3078383" cy="468140"/>
          </a:xfrm>
          <a:prstGeom prst="rect">
            <a:avLst/>
          </a:prstGeom>
          <a:noFill/>
          <a:ln>
            <a:noFill/>
          </a:ln>
        </p:spPr>
        <p:txBody>
          <a:bodyPr lIns="94883" tIns="47455" rIns="94883" bIns="47455" anchor="b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" sz="1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spcBef>
                  <a:spcPts val="0"/>
                </a:spcBef>
                <a:spcAft>
                  <a:spcPts val="0"/>
                </a:spcAft>
                <a:buSzPct val="25000"/>
              </a:pPr>
              <a:t>20</a:t>
            </a:fld>
            <a:endParaRPr lang="en" sz="1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u="sng" dirty="0"/>
              <a:t>Meeting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Determine progress toward user readiness and identify gaps, roadblocks and problems that would prevent user readiness in the following areas: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The data and products that will be available for NWS forecasters and the timing of their use in the forecast and warning process. (Data Flow)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Testing, assimilation, display, and use of operational data from the pre-launch phase to the post-launch phase. (Data Applications)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The training plans and approach for NOAA, NWS, and other users. (NWS OCLO and Training Community)​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/>
              <a:t>The evaluation and development of Day “N” GOES-R/JPSS data and products (e.g., HWT Spring Experiment, OPG,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BBF84B-FAD2-4185-91D1-A9614C91EBD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82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4828" lvl="1" indent="-175862">
              <a:buFont typeface="Arial" panose="020B0604020202020204" pitchFamily="34" charset="0"/>
              <a:buChar char="•"/>
            </a:pPr>
            <a:r>
              <a:rPr lang="en-US" sz="1300" dirty="0"/>
              <a:t>We successfully reorganized the NWS Headquarters offices into this new structure April 1st. I want to congratulate the NWS Implementation team, lead by </a:t>
            </a:r>
            <a:r>
              <a:rPr lang="en-US" sz="1300" b="1" dirty="0"/>
              <a:t>Steven Cooper</a:t>
            </a:r>
            <a:r>
              <a:rPr lang="en-US" sz="1300" dirty="0"/>
              <a:t>, on this accomplishment. </a:t>
            </a:r>
          </a:p>
          <a:p>
            <a:pPr marL="644828" lvl="1" indent="-175862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Selected as the permanent director of the NWS Southern Region, effective January 2016.  Served as the Deputy Regional Director for the past 11 years, </a:t>
            </a:r>
          </a:p>
          <a:p>
            <a:pPr marL="644828" lvl="1" indent="-175862">
              <a:buFont typeface="Arial" panose="020B0604020202020204" pitchFamily="34" charset="0"/>
              <a:buChar char="•"/>
            </a:pPr>
            <a:r>
              <a:rPr lang="en-US" sz="1300" dirty="0"/>
              <a:t>If you have any questions or would like to learn more, please visit the NWS Insider “HQ Reorganization Implementation” tab for more information. </a:t>
            </a:r>
          </a:p>
          <a:p>
            <a:pPr lvl="1"/>
            <a:endParaRPr lang="en-US" sz="13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3357AB-02D2-4B92-B287-94B6F56EC275}" type="datetime1">
              <a:rPr lang="en-US" smtClean="0">
                <a:solidFill>
                  <a:prstClr val="black"/>
                </a:solidFill>
              </a:rPr>
              <a:pPr/>
              <a:t>5/8/2016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319188-D78F-44C0-9908-A9C3C7F3771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80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7AD25-CE8F-4E83-887C-F60FD8C31AA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08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3800" y="698500"/>
            <a:ext cx="4665663" cy="3498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838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endParaRPr lang="en-US" altLang="en-US" dirty="0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6787" indent="-286857" defTabSz="927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52232" indent="-227562" defTabSz="927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12161" indent="-227562" defTabSz="927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72095" indent="-227562" defTabSz="927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33626" indent="-227562" defTabSz="927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5159" indent="-227562" defTabSz="927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6694" indent="-227562" defTabSz="927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8226" indent="-227562" defTabSz="927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B024247-4A78-46B3-897E-952AE1D8796B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86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9188-D78F-44C0-9908-A9C3C7F3771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6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Notes from Eric Guillot &amp; Lee Byerle, who provided</a:t>
            </a:r>
            <a:r>
              <a:rPr lang="en-US" altLang="en-US" baseline="0" dirty="0">
                <a:ea typeface="ＭＳ Ｐゴシック" pitchFamily="34" charset="-128"/>
              </a:rPr>
              <a:t> the image</a:t>
            </a:r>
            <a:r>
              <a:rPr lang="en-US" altLang="en-US" dirty="0">
                <a:ea typeface="ＭＳ Ｐゴシック" pitchFamily="34" charset="-128"/>
              </a:rPr>
              <a:t>: The image</a:t>
            </a:r>
            <a:r>
              <a:rPr lang="en-US" altLang="en-US" baseline="0" dirty="0">
                <a:ea typeface="ＭＳ Ｐゴシック" pitchFamily="34" charset="-128"/>
              </a:rPr>
              <a:t> to the left is an S-NPP Near Constant Contrast image that was taken over the Aleutian Islands on 28 March 2016 at 11:45z using the VIIRS sensor of the S-NPP satellite.  It depicts the ongoing eruption of the </a:t>
            </a:r>
            <a:r>
              <a:rPr lang="en-US" altLang="en-US" baseline="0" dirty="0" err="1">
                <a:ea typeface="ＭＳ Ｐゴシック" pitchFamily="34" charset="-128"/>
              </a:rPr>
              <a:t>Pavlof</a:t>
            </a:r>
            <a:r>
              <a:rPr lang="en-US" altLang="en-US" baseline="0" dirty="0">
                <a:ea typeface="ＭＳ Ｐゴシック" pitchFamily="34" charset="-128"/>
              </a:rPr>
              <a:t> volcano, which first began the day before on March 27</a:t>
            </a:r>
            <a:r>
              <a:rPr lang="en-US" altLang="en-US" baseline="30000" dirty="0">
                <a:ea typeface="ＭＳ Ｐゴシック" pitchFamily="34" charset="-128"/>
              </a:rPr>
              <a:t>th</a:t>
            </a:r>
            <a:r>
              <a:rPr lang="en-US" altLang="en-US" baseline="0" dirty="0">
                <a:ea typeface="ＭＳ Ｐゴシック" pitchFamily="34" charset="-128"/>
              </a:rPr>
              <a:t>.  The bright white colors represent very warm temperatures coming from the superheated volcanic ash being emitted from the volcano This image was taken at 03:45 local time, thus this is during the middle of the night.  The image to the right is from the same time, but of the 11.45 micrometer IR channel.  It depicts a plume of volcanic ash (circled) emanating from the volcano.</a:t>
            </a:r>
          </a:p>
          <a:p>
            <a:r>
              <a:rPr lang="en-US" altLang="en-US" baseline="0" dirty="0">
                <a:ea typeface="ＭＳ Ｐゴシック" pitchFamily="34" charset="-128"/>
              </a:rPr>
              <a:t>The volcano stopped emitting ash on March 31</a:t>
            </a:r>
            <a:r>
              <a:rPr lang="en-US" altLang="en-US" baseline="30000" dirty="0">
                <a:ea typeface="ＭＳ Ｐゴシック" pitchFamily="34" charset="-128"/>
              </a:rPr>
              <a:t>st</a:t>
            </a:r>
            <a:r>
              <a:rPr lang="en-US" altLang="en-US" baseline="0" dirty="0">
                <a:ea typeface="ＭＳ Ｐゴシック" pitchFamily="34" charset="-128"/>
              </a:rPr>
              <a:t>.</a:t>
            </a: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9643" indent="-288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54418" indent="-2299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17479" indent="-2299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78921" indent="-2299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45221" indent="-2299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11521" indent="-2299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77822" indent="-2299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44122" indent="-2299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804E2DE-B820-4BD9-8F22-8658AA0B017C}" type="slidenum">
              <a:rPr lang="es-E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s-E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6663" y="703263"/>
            <a:ext cx="4694237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aseline="0" dirty="0"/>
              <a:t> 12-hour loop of Typhoon </a:t>
            </a:r>
            <a:r>
              <a:rPr lang="en-US" baseline="0" dirty="0" err="1"/>
              <a:t>Champi</a:t>
            </a:r>
            <a:r>
              <a:rPr lang="en-US" baseline="0" dirty="0"/>
              <a:t> on 22 October 2015.  This storm was in the north pacific and was near peak intensity during this animation.  This loop depicts all sixteen channels produced by the imager on the </a:t>
            </a:r>
            <a:r>
              <a:rPr lang="en-US" baseline="0" dirty="0" err="1"/>
              <a:t>Himawari</a:t>
            </a:r>
            <a:r>
              <a:rPr lang="en-US" baseline="0" dirty="0"/>
              <a:t> satellite.  Late last year, </a:t>
            </a:r>
            <a:r>
              <a:rPr lang="en-US" baseline="0" dirty="0" err="1"/>
              <a:t>Himawari</a:t>
            </a:r>
            <a:r>
              <a:rPr lang="en-US" baseline="0" dirty="0"/>
              <a:t> began being used in NWS operations by both Alaska Region and Pacific Region WFOs in AWIPS.  </a:t>
            </a:r>
            <a:r>
              <a:rPr lang="en-US" baseline="0" dirty="0" err="1"/>
              <a:t>Himawari</a:t>
            </a:r>
            <a:r>
              <a:rPr lang="en-US" baseline="0" dirty="0"/>
              <a:t> is a virtual clone of GOES-R and its data is an opportunity to test our own readiness for the launch of GOES-R.</a:t>
            </a:r>
            <a:endParaRPr lang="en-US" dirty="0"/>
          </a:p>
          <a:p>
            <a:endParaRPr lang="en-US" dirty="0"/>
          </a:p>
          <a:p>
            <a:r>
              <a:rPr lang="en-US" dirty="0"/>
              <a:t>GOES-R and Himawari use and status will be covered in a number of sessions...</a:t>
            </a:r>
          </a:p>
          <a:p>
            <a:endParaRPr lang="en-US" dirty="0"/>
          </a:p>
          <a:p>
            <a:r>
              <a:rPr lang="en-US" dirty="0"/>
              <a:t>Session 1 (Monday): GOES-R Status</a:t>
            </a:r>
            <a:r>
              <a:rPr lang="en-US" baseline="0" dirty="0"/>
              <a:t> Update</a:t>
            </a:r>
            <a:r>
              <a:rPr lang="en-US" dirty="0"/>
              <a:t> (Greg </a:t>
            </a:r>
            <a:r>
              <a:rPr lang="en-US" dirty="0" err="1"/>
              <a:t>Mandt</a:t>
            </a:r>
            <a:r>
              <a:rPr lang="en-US" dirty="0"/>
              <a:t>)</a:t>
            </a:r>
          </a:p>
          <a:p>
            <a:r>
              <a:rPr lang="en-US" dirty="0"/>
              <a:t>Session</a:t>
            </a:r>
            <a:r>
              <a:rPr lang="en-US" baseline="0" dirty="0"/>
              <a:t> 1 (Monday): GOES-R Schedules for Data Release and Post-Launch Tests (Matt Seybold)</a:t>
            </a:r>
          </a:p>
          <a:p>
            <a:r>
              <a:rPr lang="en-US" baseline="0"/>
              <a:t>Session </a:t>
            </a:r>
            <a:r>
              <a:rPr lang="en-US" baseline="0" dirty="0"/>
              <a:t>1 (Monday): Satellite Product Deployment in NWS (Mike Johnson / Joe Zajic)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BBF84B-FAD2-4185-91D1-A9614C91EB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30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10.gif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15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10.gif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15.jpe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33543-8E8A-4CA4-8FC6-0701A9D6B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CB259-2AF4-432C-896F-CC0980D35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0"/>
            <a:ext cx="7038752" cy="8270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3" y="1030288"/>
            <a:ext cx="8638496" cy="5316537"/>
          </a:xfrm>
        </p:spPr>
        <p:txBody>
          <a:bodyPr/>
          <a:lstStyle>
            <a:lvl1pPr>
              <a:buClr>
                <a:srgbClr val="990033"/>
              </a:buClr>
              <a:defRPr/>
            </a:lvl1pPr>
            <a:lvl2pPr>
              <a:buClr>
                <a:srgbClr val="990033"/>
              </a:buClr>
              <a:defRPr/>
            </a:lvl2pPr>
            <a:lvl3pPr>
              <a:buClr>
                <a:srgbClr val="990033"/>
              </a:buClr>
              <a:defRPr/>
            </a:lvl3pPr>
            <a:lvl4pPr>
              <a:buClr>
                <a:srgbClr val="990033"/>
              </a:buClr>
              <a:buFont typeface="Calibri" pitchFamily="34" charset="0"/>
              <a:buChar char="―"/>
              <a:defRPr/>
            </a:lvl4pPr>
            <a:lvl5pPr>
              <a:buClr>
                <a:srgbClr val="99003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9648" y="0"/>
            <a:ext cx="817103" cy="817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6501448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443" y="1030288"/>
            <a:ext cx="4189412" cy="5316537"/>
          </a:xfrm>
        </p:spPr>
        <p:txBody>
          <a:bodyPr/>
          <a:lstStyle>
            <a:lvl1pPr>
              <a:buClr>
                <a:srgbClr val="9D1C20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030288"/>
            <a:ext cx="4189413" cy="5316537"/>
          </a:xfrm>
        </p:spPr>
        <p:txBody>
          <a:bodyPr/>
          <a:lstStyle>
            <a:lvl1pPr>
              <a:buClr>
                <a:srgbClr val="9D1C20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2" y="0"/>
            <a:ext cx="7049384" cy="8270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5658629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46" y="969067"/>
            <a:ext cx="423091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545" y="1608829"/>
            <a:ext cx="4230911" cy="47484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5201" y="969067"/>
            <a:ext cx="41293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5201" y="1608829"/>
            <a:ext cx="4129310" cy="47484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86858" y="0"/>
            <a:ext cx="7023226" cy="8270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91038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28801" y="0"/>
            <a:ext cx="7038752" cy="8270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2932188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49190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otally Blank">
    <p:bg>
      <p:bgPr>
        <a:gradFill>
          <a:gsLst>
            <a:gs pos="0">
              <a:srgbClr val="7C7C7C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19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984DB-76A4-4E9E-9EAA-393CE9D4E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78B27-9CEA-4142-977E-7A9F810F4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15311-5FD0-4FE3-810B-9743438E5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571C4-0A28-4CEC-8570-817F84EC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09709-36B7-4E80-9E1F-2F7967F35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3ADBD-554F-4DA0-AF45-8E5C4BE0B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4A84A-9E02-4752-88C3-E37513DA6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0F3DF-C19C-456A-827E-982AC21F1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F2B80-39A6-4934-B947-89B4774A8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43732-D2EE-4486-BF5D-15BD084CA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F8E3-7FDB-4D1A-A6F1-1E12AE86A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C6122-330D-48C4-A940-DD21F7871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CF11-861B-4D14-8A42-F7FF5B6D2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70099-3B6B-437E-9D83-2FA562C8E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6979C-A09C-4F86-9A52-84AAC7282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D0FA6-5420-4BFC-91DD-9196F26EB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6297D-FC38-4529-AF7E-2FF677F62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730D6-6201-4D85-A0ED-FAF355737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0E253-5ED1-4CD0-AA03-3189AF5A1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4DCB2-59EC-4719-87D9-94FCFDCDF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DB8E-51A4-4117-956D-3179EA55A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21AF0-7968-4F9E-999C-834847298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6AE7D-AA63-4656-B94F-A89D7E0E1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A707F-5DE0-4808-B8A9-C11D44E1C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2C671-5975-4C43-80B1-2335FF2B1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E7C4E-598F-44B2-B5BC-992770FF6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01DF2-1DC7-47A1-9D7D-7831EE94D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D84D6-A18D-40F6-B43C-C8C1F0D25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4688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4925" cmpd="sng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6">
              <a:lum bright="12000"/>
            </a:blip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2401" y="22860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3101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5388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Content Placeholder 9" descr="iowa_flood_2010.tiff"/>
          <p:cNvPicPr>
            <a:picLocks noChangeAspect="1"/>
          </p:cNvPicPr>
          <p:nvPr userDrawn="1"/>
        </p:nvPicPr>
        <p:blipFill>
          <a:blip r:embed="rId13" cstate="print"/>
          <a:srcRect t="6750" r="1111" b="1073"/>
          <a:stretch>
            <a:fillRect/>
          </a:stretch>
        </p:blipFill>
        <p:spPr bwMode="auto">
          <a:xfrm>
            <a:off x="175260" y="3760470"/>
            <a:ext cx="1637348" cy="1329690"/>
          </a:xfrm>
          <a:prstGeom prst="rect">
            <a:avLst/>
          </a:prstGeom>
          <a:noFill/>
          <a:ln w="34925">
            <a:solidFill>
              <a:srgbClr val="FFFFFF">
                <a:alpha val="75000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8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6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E907C-B21C-458C-863E-6EA6322CC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07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5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1EEAA-BA74-48B4-A330-BF7570E222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5486400" y="12954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52400" y="1295400"/>
            <a:ext cx="1752600" cy="1752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95700" y="1295400"/>
            <a:ext cx="1752600" cy="1752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251700" y="1295400"/>
            <a:ext cx="1752600" cy="1752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7000" y="3886200"/>
            <a:ext cx="1752600" cy="17526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486400" y="3886200"/>
            <a:ext cx="1752600" cy="1752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905000" y="12954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3695700" y="3048000"/>
            <a:ext cx="1752600" cy="11430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905000" y="38862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7251700" y="38862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4419600" y="2590800"/>
            <a:ext cx="4572000" cy="3657600"/>
          </a:xfrm>
          <a:custGeom>
            <a:avLst/>
            <a:gdLst>
              <a:gd name="connsiteX0" fmla="*/ 0 w 4419600"/>
              <a:gd name="connsiteY0" fmla="*/ 0 h 4343400"/>
              <a:gd name="connsiteX1" fmla="*/ 3895612 w 4419600"/>
              <a:gd name="connsiteY1" fmla="*/ 0 h 4343400"/>
              <a:gd name="connsiteX2" fmla="*/ 4419600 w 4419600"/>
              <a:gd name="connsiteY2" fmla="*/ 2171700 h 4343400"/>
              <a:gd name="connsiteX3" fmla="*/ 3895612 w 4419600"/>
              <a:gd name="connsiteY3" fmla="*/ 4343400 h 4343400"/>
              <a:gd name="connsiteX4" fmla="*/ 0 w 4419600"/>
              <a:gd name="connsiteY4" fmla="*/ 4343400 h 4343400"/>
              <a:gd name="connsiteX5" fmla="*/ 523988 w 4419600"/>
              <a:gd name="connsiteY5" fmla="*/ 2171700 h 4343400"/>
              <a:gd name="connsiteX6" fmla="*/ 0 w 4419600"/>
              <a:gd name="connsiteY6" fmla="*/ 0 h 4343400"/>
              <a:gd name="connsiteX0" fmla="*/ 0 w 3895612"/>
              <a:gd name="connsiteY0" fmla="*/ 0 h 4343400"/>
              <a:gd name="connsiteX1" fmla="*/ 3895612 w 3895612"/>
              <a:gd name="connsiteY1" fmla="*/ 0 h 4343400"/>
              <a:gd name="connsiteX2" fmla="*/ 3895612 w 3895612"/>
              <a:gd name="connsiteY2" fmla="*/ 4343400 h 4343400"/>
              <a:gd name="connsiteX3" fmla="*/ 0 w 3895612"/>
              <a:gd name="connsiteY3" fmla="*/ 4343400 h 4343400"/>
              <a:gd name="connsiteX4" fmla="*/ 523988 w 3895612"/>
              <a:gd name="connsiteY4" fmla="*/ 2171700 h 4343400"/>
              <a:gd name="connsiteX5" fmla="*/ 0 w 3895612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5612" h="4343400">
                <a:moveTo>
                  <a:pt x="0" y="0"/>
                </a:moveTo>
                <a:lnTo>
                  <a:pt x="3895612" y="0"/>
                </a:lnTo>
                <a:lnTo>
                  <a:pt x="3895612" y="4343400"/>
                </a:lnTo>
                <a:lnTo>
                  <a:pt x="0" y="4343400"/>
                </a:lnTo>
                <a:lnTo>
                  <a:pt x="523988" y="21717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vert="horz" rIns="365760" anchor="t">
            <a:normAutofit/>
          </a:bodyPr>
          <a:lstStyle>
            <a:lvl1pPr marL="625475" indent="0" algn="r">
              <a:spcBef>
                <a:spcPts val="1200"/>
              </a:spcBef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1082675" indent="-246063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2pPr>
            <a:lvl3pPr marL="1312863" indent="-246063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3pPr>
            <a:lvl4pPr marL="1485900" indent="-209550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4pPr>
            <a:lvl5pPr marL="1654175" indent="-209550">
              <a:defRPr kumimoji="0" lang="en-US" sz="2400" b="1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5pPr>
          </a:lstStyle>
          <a:p>
            <a:pPr marL="0" lvl="0" indent="0" algn="r" rtl="0" eaLnBrk="1" latinLnBrk="0" hangingPunct="1">
              <a:spcBef>
                <a:spcPts val="1200"/>
              </a:spcBef>
              <a:buClr>
                <a:schemeClr val="accent3"/>
              </a:buClr>
              <a:buSzPct val="95000"/>
              <a:buFont typeface="Wingdings 2"/>
              <a:buNone/>
            </a:pPr>
            <a:r>
              <a:rPr lang="en-US" dirty="0"/>
              <a:t>IMPACT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590800"/>
            <a:ext cx="4648200" cy="3657600"/>
          </a:xfrm>
          <a:prstGeom prst="homePlate">
            <a:avLst>
              <a:gd name="adj" fmla="val 15190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 anchor="t">
            <a:normAutofit/>
          </a:bodyPr>
          <a:lstStyle>
            <a:lvl1pPr algn="r">
              <a:spcBef>
                <a:spcPts val="1200"/>
              </a:spcBef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" y="1066800"/>
            <a:ext cx="8839200" cy="1523999"/>
          </a:xfrm>
          <a:custGeom>
            <a:avLst/>
            <a:gdLst>
              <a:gd name="connsiteX0" fmla="*/ 0 w 8839200"/>
              <a:gd name="connsiteY0" fmla="*/ 0 h 1676400"/>
              <a:gd name="connsiteX1" fmla="*/ 1473200 w 8839200"/>
              <a:gd name="connsiteY1" fmla="*/ 0 h 1676400"/>
              <a:gd name="connsiteX2" fmla="*/ 1473200 w 8839200"/>
              <a:gd name="connsiteY2" fmla="*/ 0 h 1676400"/>
              <a:gd name="connsiteX3" fmla="*/ 3683000 w 8839200"/>
              <a:gd name="connsiteY3" fmla="*/ 0 h 1676400"/>
              <a:gd name="connsiteX4" fmla="*/ 8839200 w 8839200"/>
              <a:gd name="connsiteY4" fmla="*/ 0 h 1676400"/>
              <a:gd name="connsiteX5" fmla="*/ 8839200 w 8839200"/>
              <a:gd name="connsiteY5" fmla="*/ 977900 h 1676400"/>
              <a:gd name="connsiteX6" fmla="*/ 8839200 w 8839200"/>
              <a:gd name="connsiteY6" fmla="*/ 977900 h 1676400"/>
              <a:gd name="connsiteX7" fmla="*/ 8839200 w 8839200"/>
              <a:gd name="connsiteY7" fmla="*/ 1397000 h 1676400"/>
              <a:gd name="connsiteX8" fmla="*/ 8839200 w 8839200"/>
              <a:gd name="connsiteY8" fmla="*/ 1676400 h 1676400"/>
              <a:gd name="connsiteX9" fmla="*/ 3683000 w 8839200"/>
              <a:gd name="connsiteY9" fmla="*/ 1676400 h 1676400"/>
              <a:gd name="connsiteX10" fmla="*/ 2501935 w 8839200"/>
              <a:gd name="connsiteY10" fmla="*/ 2087269 h 1676400"/>
              <a:gd name="connsiteX11" fmla="*/ 1473200 w 8839200"/>
              <a:gd name="connsiteY11" fmla="*/ 1676400 h 1676400"/>
              <a:gd name="connsiteX12" fmla="*/ 0 w 8839200"/>
              <a:gd name="connsiteY12" fmla="*/ 1676400 h 1676400"/>
              <a:gd name="connsiteX13" fmla="*/ 0 w 8839200"/>
              <a:gd name="connsiteY13" fmla="*/ 1397000 h 1676400"/>
              <a:gd name="connsiteX14" fmla="*/ 0 w 8839200"/>
              <a:gd name="connsiteY14" fmla="*/ 977900 h 1676400"/>
              <a:gd name="connsiteX15" fmla="*/ 0 w 8839200"/>
              <a:gd name="connsiteY15" fmla="*/ 977900 h 1676400"/>
              <a:gd name="connsiteX16" fmla="*/ 0 w 8839200"/>
              <a:gd name="connsiteY16" fmla="*/ 0 h 1676400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473200 w 8839200"/>
              <a:gd name="connsiteY11" fmla="*/ 1676400 h 2087269"/>
              <a:gd name="connsiteX12" fmla="*/ 698500 w 8839200"/>
              <a:gd name="connsiteY12" fmla="*/ 1676400 h 2087269"/>
              <a:gd name="connsiteX13" fmla="*/ 0 w 8839200"/>
              <a:gd name="connsiteY13" fmla="*/ 1676400 h 2087269"/>
              <a:gd name="connsiteX14" fmla="*/ 0 w 8839200"/>
              <a:gd name="connsiteY14" fmla="*/ 1397000 h 2087269"/>
              <a:gd name="connsiteX15" fmla="*/ 0 w 8839200"/>
              <a:gd name="connsiteY15" fmla="*/ 977900 h 2087269"/>
              <a:gd name="connsiteX16" fmla="*/ 0 w 8839200"/>
              <a:gd name="connsiteY16" fmla="*/ 977900 h 2087269"/>
              <a:gd name="connsiteX17" fmla="*/ 0 w 8839200"/>
              <a:gd name="connsiteY17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016000 w 8839200"/>
              <a:gd name="connsiteY11" fmla="*/ 1676400 h 2087269"/>
              <a:gd name="connsiteX12" fmla="*/ 698500 w 8839200"/>
              <a:gd name="connsiteY12" fmla="*/ 1676400 h 2087269"/>
              <a:gd name="connsiteX13" fmla="*/ 0 w 8839200"/>
              <a:gd name="connsiteY13" fmla="*/ 1676400 h 2087269"/>
              <a:gd name="connsiteX14" fmla="*/ 0 w 8839200"/>
              <a:gd name="connsiteY14" fmla="*/ 1397000 h 2087269"/>
              <a:gd name="connsiteX15" fmla="*/ 0 w 8839200"/>
              <a:gd name="connsiteY15" fmla="*/ 977900 h 2087269"/>
              <a:gd name="connsiteX16" fmla="*/ 0 w 8839200"/>
              <a:gd name="connsiteY16" fmla="*/ 977900 h 2087269"/>
              <a:gd name="connsiteX17" fmla="*/ 0 w 8839200"/>
              <a:gd name="connsiteY17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0160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95500"/>
              <a:gd name="connsiteX1" fmla="*/ 1473200 w 8839200"/>
              <a:gd name="connsiteY1" fmla="*/ 0 h 2095500"/>
              <a:gd name="connsiteX2" fmla="*/ 1473200 w 8839200"/>
              <a:gd name="connsiteY2" fmla="*/ 0 h 2095500"/>
              <a:gd name="connsiteX3" fmla="*/ 3683000 w 8839200"/>
              <a:gd name="connsiteY3" fmla="*/ 0 h 2095500"/>
              <a:gd name="connsiteX4" fmla="*/ 8839200 w 8839200"/>
              <a:gd name="connsiteY4" fmla="*/ 0 h 2095500"/>
              <a:gd name="connsiteX5" fmla="*/ 8839200 w 8839200"/>
              <a:gd name="connsiteY5" fmla="*/ 977900 h 2095500"/>
              <a:gd name="connsiteX6" fmla="*/ 8839200 w 8839200"/>
              <a:gd name="connsiteY6" fmla="*/ 977900 h 2095500"/>
              <a:gd name="connsiteX7" fmla="*/ 8839200 w 8839200"/>
              <a:gd name="connsiteY7" fmla="*/ 1397000 h 2095500"/>
              <a:gd name="connsiteX8" fmla="*/ 8839200 w 8839200"/>
              <a:gd name="connsiteY8" fmla="*/ 1676400 h 2095500"/>
              <a:gd name="connsiteX9" fmla="*/ 2387600 w 8839200"/>
              <a:gd name="connsiteY9" fmla="*/ 1676400 h 2095500"/>
              <a:gd name="connsiteX10" fmla="*/ 2501935 w 8839200"/>
              <a:gd name="connsiteY10" fmla="*/ 2087269 h 2095500"/>
              <a:gd name="connsiteX11" fmla="*/ 1181100 w 8839200"/>
              <a:gd name="connsiteY11" fmla="*/ 2095500 h 2095500"/>
              <a:gd name="connsiteX12" fmla="*/ 482600 w 8839200"/>
              <a:gd name="connsiteY12" fmla="*/ 1676400 h 2095500"/>
              <a:gd name="connsiteX13" fmla="*/ 0 w 8839200"/>
              <a:gd name="connsiteY13" fmla="*/ 1676400 h 2095500"/>
              <a:gd name="connsiteX14" fmla="*/ 0 w 8839200"/>
              <a:gd name="connsiteY14" fmla="*/ 1397000 h 2095500"/>
              <a:gd name="connsiteX15" fmla="*/ 0 w 8839200"/>
              <a:gd name="connsiteY15" fmla="*/ 977900 h 2095500"/>
              <a:gd name="connsiteX16" fmla="*/ 0 w 8839200"/>
              <a:gd name="connsiteY16" fmla="*/ 977900 h 2095500"/>
              <a:gd name="connsiteX17" fmla="*/ 0 w 8839200"/>
              <a:gd name="connsiteY17" fmla="*/ 0 h 2095500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14351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14351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4351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4351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3843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939481"/>
              <a:gd name="connsiteX1" fmla="*/ 1473200 w 8839200"/>
              <a:gd name="connsiteY1" fmla="*/ 0 h 1939481"/>
              <a:gd name="connsiteX2" fmla="*/ 1473200 w 8839200"/>
              <a:gd name="connsiteY2" fmla="*/ 0 h 1939481"/>
              <a:gd name="connsiteX3" fmla="*/ 3683000 w 8839200"/>
              <a:gd name="connsiteY3" fmla="*/ 0 h 1939481"/>
              <a:gd name="connsiteX4" fmla="*/ 8839200 w 8839200"/>
              <a:gd name="connsiteY4" fmla="*/ 0 h 1939481"/>
              <a:gd name="connsiteX5" fmla="*/ 8839200 w 8839200"/>
              <a:gd name="connsiteY5" fmla="*/ 977900 h 1939481"/>
              <a:gd name="connsiteX6" fmla="*/ 8839200 w 8839200"/>
              <a:gd name="connsiteY6" fmla="*/ 977900 h 1939481"/>
              <a:gd name="connsiteX7" fmla="*/ 8839200 w 8839200"/>
              <a:gd name="connsiteY7" fmla="*/ 1397000 h 1939481"/>
              <a:gd name="connsiteX8" fmla="*/ 8839200 w 8839200"/>
              <a:gd name="connsiteY8" fmla="*/ 1676400 h 1939481"/>
              <a:gd name="connsiteX9" fmla="*/ 2387600 w 8839200"/>
              <a:gd name="connsiteY9" fmla="*/ 1676400 h 1939481"/>
              <a:gd name="connsiteX10" fmla="*/ 1409735 w 8839200"/>
              <a:gd name="connsiteY10" fmla="*/ 1939481 h 1939481"/>
              <a:gd name="connsiteX11" fmla="*/ 482600 w 8839200"/>
              <a:gd name="connsiteY11" fmla="*/ 1676400 h 1939481"/>
              <a:gd name="connsiteX12" fmla="*/ 0 w 8839200"/>
              <a:gd name="connsiteY12" fmla="*/ 1676400 h 1939481"/>
              <a:gd name="connsiteX13" fmla="*/ 0 w 8839200"/>
              <a:gd name="connsiteY13" fmla="*/ 1397000 h 1939481"/>
              <a:gd name="connsiteX14" fmla="*/ 0 w 8839200"/>
              <a:gd name="connsiteY14" fmla="*/ 977900 h 1939481"/>
              <a:gd name="connsiteX15" fmla="*/ 0 w 8839200"/>
              <a:gd name="connsiteY15" fmla="*/ 977900 h 1939481"/>
              <a:gd name="connsiteX16" fmla="*/ 0 w 8839200"/>
              <a:gd name="connsiteY16" fmla="*/ 0 h 19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39200" h="1939481">
                <a:moveTo>
                  <a:pt x="0" y="0"/>
                </a:moveTo>
                <a:lnTo>
                  <a:pt x="1473200" y="0"/>
                </a:lnTo>
                <a:lnTo>
                  <a:pt x="1473200" y="0"/>
                </a:lnTo>
                <a:lnTo>
                  <a:pt x="3683000" y="0"/>
                </a:lnTo>
                <a:lnTo>
                  <a:pt x="8839200" y="0"/>
                </a:lnTo>
                <a:lnTo>
                  <a:pt x="8839200" y="977900"/>
                </a:lnTo>
                <a:lnTo>
                  <a:pt x="8839200" y="977900"/>
                </a:lnTo>
                <a:lnTo>
                  <a:pt x="8839200" y="1397000"/>
                </a:lnTo>
                <a:lnTo>
                  <a:pt x="8839200" y="1676400"/>
                </a:lnTo>
                <a:lnTo>
                  <a:pt x="2387600" y="1676400"/>
                </a:lnTo>
                <a:lnTo>
                  <a:pt x="1409735" y="1939481"/>
                </a:lnTo>
                <a:lnTo>
                  <a:pt x="482600" y="1676400"/>
                </a:lnTo>
                <a:lnTo>
                  <a:pt x="0" y="1676400"/>
                </a:lnTo>
                <a:lnTo>
                  <a:pt x="0" y="1397000"/>
                </a:lnTo>
                <a:lnTo>
                  <a:pt x="0" y="977900"/>
                </a:lnTo>
                <a:lnTo>
                  <a:pt x="0" y="9779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 anchor="t">
            <a:normAutofit/>
          </a:bodyPr>
          <a:lstStyle>
            <a:lvl1pPr algn="ctr">
              <a:defRPr sz="2400" b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dirty="0"/>
              <a:t>NATIONAL CHALLENGE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0" kern="12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srgbClr val="48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D2E22-BC4C-4B10-852B-946CC66EE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2400" y="1371600"/>
            <a:ext cx="4038600" cy="457200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rgbClr val="00B050"/>
                </a:solidFill>
                <a:effectLst>
                  <a:outerShdw blurRad="50800" dist="38100" dir="5400000" algn="t" rotWithShape="0">
                    <a:srgbClr val="92D050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419600" y="1371600"/>
            <a:ext cx="4572000" cy="457200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rgbClr val="B88C00"/>
                </a:solidFill>
                <a:effectLst>
                  <a:outerShdw blurRad="50800" dist="38100" dir="5400000" algn="t" rotWithShape="0">
                    <a:srgbClr val="FFC000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152400" y="1905000"/>
            <a:ext cx="4648200" cy="4343400"/>
          </a:xfrm>
          <a:prstGeom prst="homePlate">
            <a:avLst>
              <a:gd name="adj" fmla="val 15190"/>
            </a:avLst>
          </a:prstGeom>
          <a:gradFill>
            <a:gsLst>
              <a:gs pos="0">
                <a:srgbClr val="92D050"/>
              </a:gs>
              <a:gs pos="43000">
                <a:srgbClr val="C0E399"/>
              </a:gs>
              <a:gs pos="93000">
                <a:srgbClr val="E9F5DB"/>
              </a:gs>
              <a:gs pos="100000">
                <a:srgbClr val="F5FBEF"/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anchor="ctr">
            <a:normAutofit/>
          </a:bodyPr>
          <a:lstStyle>
            <a:lvl1pPr>
              <a:spcBef>
                <a:spcPts val="12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419600" y="1905000"/>
            <a:ext cx="4572000" cy="4343400"/>
          </a:xfrm>
          <a:custGeom>
            <a:avLst/>
            <a:gdLst>
              <a:gd name="connsiteX0" fmla="*/ 0 w 4419600"/>
              <a:gd name="connsiteY0" fmla="*/ 0 h 4343400"/>
              <a:gd name="connsiteX1" fmla="*/ 3895612 w 4419600"/>
              <a:gd name="connsiteY1" fmla="*/ 0 h 4343400"/>
              <a:gd name="connsiteX2" fmla="*/ 4419600 w 4419600"/>
              <a:gd name="connsiteY2" fmla="*/ 2171700 h 4343400"/>
              <a:gd name="connsiteX3" fmla="*/ 3895612 w 4419600"/>
              <a:gd name="connsiteY3" fmla="*/ 4343400 h 4343400"/>
              <a:gd name="connsiteX4" fmla="*/ 0 w 4419600"/>
              <a:gd name="connsiteY4" fmla="*/ 4343400 h 4343400"/>
              <a:gd name="connsiteX5" fmla="*/ 523988 w 4419600"/>
              <a:gd name="connsiteY5" fmla="*/ 2171700 h 4343400"/>
              <a:gd name="connsiteX6" fmla="*/ 0 w 4419600"/>
              <a:gd name="connsiteY6" fmla="*/ 0 h 4343400"/>
              <a:gd name="connsiteX0" fmla="*/ 0 w 3895612"/>
              <a:gd name="connsiteY0" fmla="*/ 0 h 4343400"/>
              <a:gd name="connsiteX1" fmla="*/ 3895612 w 3895612"/>
              <a:gd name="connsiteY1" fmla="*/ 0 h 4343400"/>
              <a:gd name="connsiteX2" fmla="*/ 3895612 w 3895612"/>
              <a:gd name="connsiteY2" fmla="*/ 4343400 h 4343400"/>
              <a:gd name="connsiteX3" fmla="*/ 0 w 3895612"/>
              <a:gd name="connsiteY3" fmla="*/ 4343400 h 4343400"/>
              <a:gd name="connsiteX4" fmla="*/ 523988 w 3895612"/>
              <a:gd name="connsiteY4" fmla="*/ 2171700 h 4343400"/>
              <a:gd name="connsiteX5" fmla="*/ 0 w 3895612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5612" h="4343400">
                <a:moveTo>
                  <a:pt x="0" y="0"/>
                </a:moveTo>
                <a:lnTo>
                  <a:pt x="3895612" y="0"/>
                </a:lnTo>
                <a:lnTo>
                  <a:pt x="3895612" y="4343400"/>
                </a:lnTo>
                <a:lnTo>
                  <a:pt x="0" y="4343400"/>
                </a:lnTo>
                <a:lnTo>
                  <a:pt x="523988" y="21717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43000">
                <a:srgbClr val="FFE79B"/>
              </a:gs>
              <a:gs pos="93000">
                <a:srgbClr val="FFF4D1"/>
              </a:gs>
              <a:gs pos="100000">
                <a:srgbClr val="FFF7DD"/>
              </a:gs>
            </a:gsLst>
          </a:gra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625475" indent="0">
              <a:spcBef>
                <a:spcPts val="1200"/>
              </a:spcBef>
              <a:defRPr sz="2000"/>
            </a:lvl1pPr>
            <a:lvl2pPr marL="1082675" indent="-246063">
              <a:defRPr sz="1600"/>
            </a:lvl2pPr>
            <a:lvl3pPr marL="1312863" indent="-246063">
              <a:defRPr sz="1600"/>
            </a:lvl3pPr>
            <a:lvl4pPr marL="1485900" indent="-209550">
              <a:defRPr sz="1400"/>
            </a:lvl4pPr>
            <a:lvl5pPr marL="1654175" indent="-2095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EDC292-D610-48C7-8B5D-B7F18FBC93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357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357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9A36B-6F4E-4610-8907-82A8FE36D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2291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06680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52600"/>
            <a:ext cx="4040188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CFBB3-28D1-4AB6-905F-2D36A39116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28AD2-B79D-420E-93EE-1096A948DF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ne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L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886D-A85B-4CBC-850B-1646A911E7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524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4"/>
          </p:nvPr>
        </p:nvSpPr>
        <p:spPr>
          <a:xfrm>
            <a:off x="1524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15"/>
          </p:nvPr>
        </p:nvSpPr>
        <p:spPr>
          <a:xfrm>
            <a:off x="4572000" y="1066800"/>
            <a:ext cx="44196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524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6"/>
          <p:cNvSpPr>
            <a:spLocks noGrp="1"/>
          </p:cNvSpPr>
          <p:nvPr>
            <p:ph sz="quarter" idx="14"/>
          </p:nvPr>
        </p:nvSpPr>
        <p:spPr>
          <a:xfrm>
            <a:off x="1524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6"/>
          <p:cNvSpPr>
            <a:spLocks noGrp="1"/>
          </p:cNvSpPr>
          <p:nvPr>
            <p:ph sz="quarter" idx="15"/>
          </p:nvPr>
        </p:nvSpPr>
        <p:spPr>
          <a:xfrm>
            <a:off x="45720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/>
          </p:nvPr>
        </p:nvSpPr>
        <p:spPr>
          <a:xfrm>
            <a:off x="45720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AAEF5-72E2-4B16-88AF-819856FFF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14800" y="1295400"/>
            <a:ext cx="4724400" cy="3276600"/>
          </a:xfrm>
          <a:ln w="9525">
            <a:solidFill>
              <a:schemeClr val="accent5"/>
            </a:solidFill>
          </a:ln>
          <a:effectLst>
            <a:outerShdw blurRad="50800" dist="38100" dir="5400000" algn="t" rotWithShape="0">
              <a:schemeClr val="accent5">
                <a:lumMod val="50000"/>
                <a:alpha val="40000"/>
              </a:scheme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114800" y="4572000"/>
            <a:ext cx="4724400" cy="1676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lIns="274320" tIns="91440" rIns="91440" anchor="t">
            <a:noAutofit/>
          </a:bodyPr>
          <a:lstStyle>
            <a:lvl1pPr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1000" y="3581400"/>
            <a:ext cx="3886200" cy="2514600"/>
          </a:xfrm>
          <a:prstGeom prst="homePlate">
            <a:avLst>
              <a:gd name="adj" fmla="val 1918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rgbClr val="E3F1FD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Ins="274320" anchor="ctr"/>
          <a:lstStyle>
            <a:lvl1pPr algn="r">
              <a:defRPr sz="20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81000" y="1295400"/>
            <a:ext cx="3421743" cy="2209800"/>
          </a:xfrm>
          <a:prstGeom prst="wedgeRectCallout">
            <a:avLst>
              <a:gd name="adj1" fmla="val 20824"/>
              <a:gd name="adj2" fmla="val 56275"/>
            </a:avLst>
          </a:prstGeom>
          <a:gradFill>
            <a:gsLst>
              <a:gs pos="0">
                <a:srgbClr val="FFE5E5"/>
              </a:gs>
              <a:gs pos="68000">
                <a:srgbClr val="FFF3F3"/>
              </a:gs>
              <a:gs pos="99000">
                <a:schemeClr val="bg1"/>
              </a:gs>
            </a:gsLst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C00000">
                <a:alpha val="4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182880" rIns="182880" anchor="ctr">
            <a:noAutofit/>
          </a:bodyPr>
          <a:lstStyle>
            <a:lvl1pPr algn="l">
              <a:spcBef>
                <a:spcPts val="0"/>
              </a:spcBef>
              <a:defRPr kumimoji="0" lang="en-US" sz="2600" b="1" kern="1200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ff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/>
              <a:t>5/8/2016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09600" y="1295400"/>
            <a:ext cx="990600" cy="1295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9600" y="2590800"/>
            <a:ext cx="1020763" cy="533400"/>
          </a:xfrm>
        </p:spPr>
        <p:txBody>
          <a:bodyPr lIns="0" rIns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676400" y="1295400"/>
            <a:ext cx="5791200" cy="5105400"/>
          </a:xfrm>
        </p:spPr>
        <p:txBody>
          <a:bodyPr/>
          <a:lstStyle>
            <a:lvl1pPr>
              <a:spcBef>
                <a:spcPts val="600"/>
              </a:spcBef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7543800" y="16002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7543800" y="29718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lang="en-US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7543800" y="43434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lang="en-US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For Pictures">
    <p:bg>
      <p:bgPr>
        <a:gradFill flip="none" rotWithShape="1">
          <a:gsLst>
            <a:gs pos="0">
              <a:schemeClr val="accent1">
                <a:lumMod val="50000"/>
              </a:schemeClr>
            </a:gs>
            <a:gs pos="48000">
              <a:schemeClr val="accent1">
                <a:lumMod val="75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>
          <a:xfrm rot="10800000">
            <a:off x="-19017" y="5816600"/>
            <a:ext cx="9180548" cy="1041400"/>
            <a:chOff x="-19017" y="-7144"/>
            <a:chExt cx="9180548" cy="1041400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-9525" y="-7144"/>
              <a:ext cx="9163050" cy="10414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4381500" y="-7144"/>
              <a:ext cx="4762500" cy="6381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" name="Group 7"/>
            <p:cNvGrpSpPr/>
            <p:nvPr userDrawn="1"/>
          </p:nvGrpSpPr>
          <p:grpSpPr>
            <a:xfrm>
              <a:off x="-19017" y="202408"/>
              <a:ext cx="9180548" cy="649224"/>
              <a:chOff x="-19045" y="216550"/>
              <a:chExt cx="9180548" cy="649224"/>
            </a:xfrm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91200"/>
            <a:ext cx="7620000" cy="1065213"/>
          </a:xfrm>
        </p:spPr>
        <p:txBody>
          <a:bodyPr rIns="182880" bIns="182880"/>
          <a:lstStyle>
            <a:lvl1pPr algn="r">
              <a:defRPr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2" descr="doc_logo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09280" y="6136642"/>
            <a:ext cx="375955" cy="37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610600" y="6133703"/>
            <a:ext cx="380207" cy="380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371600"/>
            <a:ext cx="9144000" cy="4953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000">
                <a:schemeClr val="bg1"/>
              </a:gs>
              <a:gs pos="9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5218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4688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4925" cmpd="sng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6">
              <a:lum bright="12000"/>
            </a:blip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2401" y="22860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3101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5388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34925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Content Placeholder 9" descr="iowa_flood_2010.tiff"/>
          <p:cNvPicPr>
            <a:picLocks noChangeAspect="1"/>
          </p:cNvPicPr>
          <p:nvPr userDrawn="1"/>
        </p:nvPicPr>
        <p:blipFill>
          <a:blip r:embed="rId13" cstate="print"/>
          <a:srcRect t="6750" r="1111" b="1073"/>
          <a:stretch>
            <a:fillRect/>
          </a:stretch>
        </p:blipFill>
        <p:spPr bwMode="auto">
          <a:xfrm>
            <a:off x="175260" y="3760470"/>
            <a:ext cx="1637348" cy="1329690"/>
          </a:xfrm>
          <a:prstGeom prst="rect">
            <a:avLst/>
          </a:prstGeom>
          <a:noFill/>
          <a:ln w="34925">
            <a:solidFill>
              <a:srgbClr val="FFFFFF">
                <a:alpha val="75000"/>
              </a:srgb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5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5890E-8EA1-4388-9ED2-5E80D5E53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5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 userDrawn="1"/>
        </p:nvCxnSpPr>
        <p:spPr bwMode="auto">
          <a:xfrm flipV="1">
            <a:off x="0" y="841375"/>
            <a:ext cx="9144000" cy="3175"/>
          </a:xfrm>
          <a:prstGeom prst="line">
            <a:avLst/>
          </a:prstGeom>
          <a:noFill/>
          <a:ln w="28575" algn="ctr">
            <a:solidFill>
              <a:srgbClr val="9D1C20"/>
            </a:solidFill>
            <a:round/>
            <a:headEnd/>
            <a:tailEnd/>
          </a:ln>
        </p:spPr>
      </p:cxn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0" y="1574800"/>
            <a:ext cx="9144000" cy="1436688"/>
          </a:xfrm>
          <a:prstGeom prst="rect">
            <a:avLst/>
          </a:prstGeom>
          <a:solidFill>
            <a:srgbClr val="9D1C2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32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6571"/>
            <a:ext cx="7772400" cy="139337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1752"/>
            <a:ext cx="6400800" cy="1752600"/>
          </a:xfrm>
        </p:spPr>
        <p:txBody>
          <a:bodyPr/>
          <a:lstStyle>
            <a:lvl1pPr marL="0" indent="0" algn="ctr">
              <a:buNone/>
              <a:defRPr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SERC log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2563" y="95250"/>
            <a:ext cx="160813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0" y="6534375"/>
            <a:ext cx="9143999" cy="225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SSRR 2014				December 4, 2014				</a:t>
            </a:r>
            <a:fld id="{DFB717D9-66E6-49FF-B691-4E0E282BB105}" type="slidenum">
              <a:rPr lang="en-US" sz="1000" smtClean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pPr algn="ctr" eaLnBrk="0" hangingPunct="0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latin typeface="Arial" charset="0"/>
              <a:cs typeface="ＭＳ Ｐゴシック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0929" y="0"/>
            <a:ext cx="817103" cy="817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493348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0"/>
            <a:ext cx="7038752" cy="827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3" y="1030288"/>
            <a:ext cx="8638496" cy="5316537"/>
          </a:xfrm>
        </p:spPr>
        <p:txBody>
          <a:bodyPr/>
          <a:lstStyle>
            <a:lvl1pPr>
              <a:buClr>
                <a:srgbClr val="990033"/>
              </a:buClr>
              <a:defRPr/>
            </a:lvl1pPr>
            <a:lvl2pPr>
              <a:buClr>
                <a:srgbClr val="990033"/>
              </a:buClr>
              <a:defRPr/>
            </a:lvl2pPr>
            <a:lvl3pPr>
              <a:buClr>
                <a:srgbClr val="990033"/>
              </a:buClr>
              <a:defRPr/>
            </a:lvl3pPr>
            <a:lvl4pPr>
              <a:buClr>
                <a:srgbClr val="990033"/>
              </a:buClr>
              <a:buFont typeface="Calibri" pitchFamily="34" charset="0"/>
              <a:buChar char="―"/>
              <a:defRPr/>
            </a:lvl4pPr>
            <a:lvl5pPr>
              <a:buClr>
                <a:srgbClr val="99003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9648" y="0"/>
            <a:ext cx="817103" cy="817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8227197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443" y="1030288"/>
            <a:ext cx="4189412" cy="5316537"/>
          </a:xfrm>
        </p:spPr>
        <p:txBody>
          <a:bodyPr/>
          <a:lstStyle>
            <a:lvl1pPr>
              <a:buClr>
                <a:srgbClr val="9D1C20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030288"/>
            <a:ext cx="4189413" cy="5316537"/>
          </a:xfrm>
        </p:spPr>
        <p:txBody>
          <a:bodyPr/>
          <a:lstStyle>
            <a:lvl1pPr>
              <a:buClr>
                <a:srgbClr val="9D1C20"/>
              </a:buCl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8802" y="0"/>
            <a:ext cx="7049384" cy="827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64307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46" y="969067"/>
            <a:ext cx="423091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7545" y="1608829"/>
            <a:ext cx="4230911" cy="47484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5201" y="969067"/>
            <a:ext cx="41293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5201" y="1608829"/>
            <a:ext cx="4129310" cy="47484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86858" y="0"/>
            <a:ext cx="7023226" cy="827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73581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28801" y="0"/>
            <a:ext cx="7038752" cy="827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10460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80992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4197C-188F-45E6-9C4E-0FA8BF838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bg>
      <p:bgPr>
        <a:gradFill>
          <a:gsLst>
            <a:gs pos="0">
              <a:srgbClr val="7C7C7C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913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00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00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13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13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825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479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636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75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91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09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0224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487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r>
              <a:rPr lang="en-US" noProof="0"/>
              <a:t>Click icon to add media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0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B948B-FAE3-40C2-9D14-62CA68B5B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00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00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13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13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938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971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25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349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737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1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4818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92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425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 userDrawn="1"/>
        </p:nvCxnSpPr>
        <p:spPr bwMode="auto">
          <a:xfrm flipV="1">
            <a:off x="0" y="841375"/>
            <a:ext cx="9144000" cy="3175"/>
          </a:xfrm>
          <a:prstGeom prst="line">
            <a:avLst/>
          </a:prstGeom>
          <a:noFill/>
          <a:ln w="28575" algn="ctr">
            <a:solidFill>
              <a:srgbClr val="9D1C20"/>
            </a:solidFill>
            <a:round/>
            <a:headEnd/>
            <a:tailEnd/>
          </a:ln>
        </p:spPr>
      </p:cxn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0" y="1574800"/>
            <a:ext cx="9144000" cy="1436688"/>
          </a:xfrm>
          <a:prstGeom prst="rect">
            <a:avLst/>
          </a:prstGeom>
          <a:solidFill>
            <a:srgbClr val="9D1C2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320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6571"/>
            <a:ext cx="7772400" cy="139337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1752"/>
            <a:ext cx="6400800" cy="1752600"/>
          </a:xfrm>
        </p:spPr>
        <p:txBody>
          <a:bodyPr/>
          <a:lstStyle>
            <a:lvl1pPr marL="0" indent="0" algn="ctr">
              <a:buNone/>
              <a:defRPr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SERC logo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82563" y="95250"/>
            <a:ext cx="160813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 userDrawn="1"/>
        </p:nvSpPr>
        <p:spPr bwMode="auto">
          <a:xfrm>
            <a:off x="0" y="6534375"/>
            <a:ext cx="9143999" cy="225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000" b="0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SSRR 2014				December 4, 2014				</a:t>
            </a:r>
            <a:fld id="{DFB717D9-66E6-49FF-B691-4E0E282BB105}" type="slidenum">
              <a:rPr lang="en-US" sz="1000" b="0" smtClean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pPr algn="ctr" eaLnBrk="0" hangingPunct="0">
                <a:defRPr/>
              </a:pPr>
              <a:t>‹#›</a:t>
            </a:fld>
            <a:endParaRPr lang="en-US" sz="1000" b="0" dirty="0">
              <a:solidFill>
                <a:srgbClr val="000000"/>
              </a:solidFill>
              <a:cs typeface="ＭＳ Ｐゴシック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0929" y="0"/>
            <a:ext cx="817103" cy="817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51893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2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microsoft.com/office/2007/relationships/hdphoto" Target="../media/hdphoto1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6.png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microsoft.com/office/2007/relationships/hdphoto" Target="../media/hdphoto1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6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2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microsoft.com/office/2007/relationships/hdphoto" Target="../media/hdphoto1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6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microsoft.com/office/2007/relationships/hdphoto" Target="../media/hdphoto1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6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2209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B930F5-8BAA-499E-8A78-79E9175B3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7" name="Picture 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76200"/>
            <a:ext cx="4905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46113"/>
            <a:ext cx="5334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10"/>
          <p:cNvSpPr txBox="1">
            <a:spLocks noChangeArrowheads="1"/>
          </p:cNvSpPr>
          <p:nvPr userDrawn="1"/>
        </p:nvSpPr>
        <p:spPr bwMode="auto">
          <a:xfrm>
            <a:off x="1066800" y="295275"/>
            <a:ext cx="67818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sz="2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4" name="Text Box 11"/>
          <p:cNvSpPr txBox="1">
            <a:spLocks noChangeArrowheads="1"/>
          </p:cNvSpPr>
          <p:nvPr userDrawn="1"/>
        </p:nvSpPr>
        <p:spPr bwMode="auto">
          <a:xfrm>
            <a:off x="0" y="1111250"/>
            <a:ext cx="44958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KEY ACTIVITIES</a:t>
            </a:r>
          </a:p>
        </p:txBody>
      </p:sp>
      <p:sp>
        <p:nvSpPr>
          <p:cNvPr id="2055" name="Text Box 12"/>
          <p:cNvSpPr txBox="1">
            <a:spLocks noChangeArrowheads="1"/>
          </p:cNvSpPr>
          <p:nvPr userDrawn="1"/>
        </p:nvSpPr>
        <p:spPr bwMode="auto">
          <a:xfrm>
            <a:off x="0" y="4114800"/>
            <a:ext cx="44958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KEY ISSUES</a:t>
            </a:r>
          </a:p>
        </p:txBody>
      </p:sp>
      <p:sp>
        <p:nvSpPr>
          <p:cNvPr id="2056" name="Text Box 13"/>
          <p:cNvSpPr txBox="1">
            <a:spLocks noChangeArrowheads="1"/>
          </p:cNvSpPr>
          <p:nvPr userDrawn="1"/>
        </p:nvSpPr>
        <p:spPr bwMode="auto">
          <a:xfrm>
            <a:off x="4572000" y="4114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BUDGET EXECUTION</a:t>
            </a:r>
          </a:p>
        </p:txBody>
      </p:sp>
      <p:sp>
        <p:nvSpPr>
          <p:cNvPr id="2057" name="Text Box 14"/>
          <p:cNvSpPr txBox="1">
            <a:spLocks noChangeArrowheads="1"/>
          </p:cNvSpPr>
          <p:nvPr userDrawn="1"/>
        </p:nvSpPr>
        <p:spPr bwMode="auto">
          <a:xfrm>
            <a:off x="4645025" y="1066800"/>
            <a:ext cx="4498975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CRITICAL MILESTONES</a:t>
            </a:r>
          </a:p>
        </p:txBody>
      </p:sp>
      <p:sp>
        <p:nvSpPr>
          <p:cNvPr id="2058" name="Line 15"/>
          <p:cNvSpPr>
            <a:spLocks noChangeShapeType="1"/>
          </p:cNvSpPr>
          <p:nvPr userDrawn="1"/>
        </p:nvSpPr>
        <p:spPr bwMode="auto">
          <a:xfrm>
            <a:off x="4572000" y="990600"/>
            <a:ext cx="0" cy="586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59" name="Line 16"/>
          <p:cNvSpPr>
            <a:spLocks noChangeShapeType="1"/>
          </p:cNvSpPr>
          <p:nvPr userDrawn="1"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60" name="Text Box 17"/>
          <p:cNvSpPr txBox="1">
            <a:spLocks noChangeArrowheads="1"/>
          </p:cNvSpPr>
          <p:nvPr userDrawn="1"/>
        </p:nvSpPr>
        <p:spPr bwMode="auto">
          <a:xfrm>
            <a:off x="228600" y="1371600"/>
            <a:ext cx="4038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1000" b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0" r:id="rId2"/>
    <p:sldLayoutId id="2147483729" r:id="rId3"/>
    <p:sldLayoutId id="2147483728" r:id="rId4"/>
    <p:sldLayoutId id="2147483727" r:id="rId5"/>
    <p:sldLayoutId id="2147483726" r:id="rId6"/>
    <p:sldLayoutId id="2147483725" r:id="rId7"/>
    <p:sldLayoutId id="2147483724" r:id="rId8"/>
    <p:sldLayoutId id="2147483723" r:id="rId9"/>
    <p:sldLayoutId id="2147483722" r:id="rId10"/>
    <p:sldLayoutId id="2147483721" r:id="rId11"/>
    <p:sldLayoutId id="214748372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4013" y="1030288"/>
            <a:ext cx="8531225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27" name="Straight Connector 11"/>
          <p:cNvCxnSpPr>
            <a:cxnSpLocks noChangeShapeType="1"/>
          </p:cNvCxnSpPr>
          <p:nvPr/>
        </p:nvCxnSpPr>
        <p:spPr bwMode="auto">
          <a:xfrm flipV="1">
            <a:off x="0" y="841375"/>
            <a:ext cx="9144000" cy="3175"/>
          </a:xfrm>
          <a:prstGeom prst="line">
            <a:avLst/>
          </a:prstGeom>
          <a:noFill/>
          <a:ln w="28575" algn="ctr">
            <a:solidFill>
              <a:srgbClr val="A50021"/>
            </a:solidFill>
            <a:round/>
            <a:headEnd/>
            <a:tailEnd/>
          </a:ln>
        </p:spPr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839913" y="0"/>
            <a:ext cx="7038273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SERC logo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563" y="95250"/>
            <a:ext cx="160813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74613" y="6534375"/>
            <a:ext cx="8923337" cy="225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en-US" sz="1000" b="0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SSRR 2014			 	               February 25, 2014				       </a:t>
            </a:r>
            <a:fld id="{DFB717D9-66E6-49FF-B691-4E0E282BB105}" type="slidenum">
              <a:rPr lang="en-US" sz="1000" b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pPr eaLnBrk="0" hangingPunct="0">
                <a:defRPr/>
              </a:pPr>
              <a:t>‹#›</a:t>
            </a:fld>
            <a:endParaRPr lang="en-US" sz="1000" b="0" dirty="0">
              <a:solidFill>
                <a:srgbClr val="000000"/>
              </a:solidFill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7407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</p:sldLayoutIdLst>
  <p:transition spd="slow"/>
  <p:hf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pitchFamily="3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pitchFamily="3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pitchFamily="3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pitchFamily="3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mericana BT" pitchFamily="18" charset="0"/>
          <a:ea typeface="ＭＳ Ｐゴシック" pitchFamily="34" charset="-128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mericana BT" pitchFamily="18" charset="0"/>
          <a:ea typeface="ＭＳ Ｐゴシック" pitchFamily="34" charset="-128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mericana BT" pitchFamily="18" charset="0"/>
          <a:ea typeface="ＭＳ Ｐゴシック" pitchFamily="34" charset="-128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mericana BT" pitchFamily="18" charset="0"/>
          <a:ea typeface="ＭＳ Ｐゴシック" pitchFamily="34" charset="-128"/>
          <a:cs typeface="Arial" charset="0"/>
        </a:defRPr>
      </a:lvl9pPr>
    </p:titleStyle>
    <p:bodyStyle>
      <a:lvl1pPr marL="228600" indent="-228600" algn="l" rtl="0" eaLnBrk="1" fontAlgn="base" hangingPunct="1">
        <a:spcBef>
          <a:spcPts val="2000"/>
        </a:spcBef>
        <a:spcAft>
          <a:spcPct val="0"/>
        </a:spcAft>
        <a:buClr>
          <a:srgbClr val="A50021"/>
        </a:buClr>
        <a:buSzPct val="100000"/>
        <a:buFont typeface="Calibri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rtl="0" eaLnBrk="1" fontAlgn="base" hangingPunct="1">
        <a:spcBef>
          <a:spcPts val="600"/>
        </a:spcBef>
        <a:spcAft>
          <a:spcPct val="0"/>
        </a:spcAft>
        <a:buClr>
          <a:srgbClr val="A50021"/>
        </a:buClr>
        <a:buSzPct val="100000"/>
        <a:buFont typeface="Calibri" pitchFamily="34" charset="0"/>
        <a:buChar char="―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rtl="0" eaLnBrk="1" fontAlgn="base" hangingPunct="1">
        <a:spcBef>
          <a:spcPts val="600"/>
        </a:spcBef>
        <a:spcAft>
          <a:spcPct val="0"/>
        </a:spcAft>
        <a:buClr>
          <a:srgbClr val="A50021"/>
        </a:buClr>
        <a:buSzPct val="100000"/>
        <a:buFont typeface="Courier New" pitchFamily="49" charset="0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rtl="0" eaLnBrk="1" fontAlgn="base" hangingPunct="1">
        <a:spcBef>
          <a:spcPts val="600"/>
        </a:spcBef>
        <a:spcAft>
          <a:spcPct val="0"/>
        </a:spcAft>
        <a:buClr>
          <a:srgbClr val="A50021"/>
        </a:buClr>
        <a:buSzPct val="100000"/>
        <a:buFont typeface="Calibri" pitchFamily="34" charset="0"/>
        <a:buChar char="―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rtl="0" eaLnBrk="1" fontAlgn="base" hangingPunct="1">
        <a:spcBef>
          <a:spcPts val="600"/>
        </a:spcBef>
        <a:spcAft>
          <a:spcPct val="0"/>
        </a:spcAft>
        <a:buClr>
          <a:srgbClr val="A50021"/>
        </a:buClr>
        <a:buSzPct val="100000"/>
        <a:buFont typeface="Wingdings" pitchFamily="2" charset="2"/>
        <a:buChar char="q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fontAlgn="base" hangingPunct="1">
        <a:spcBef>
          <a:spcPts val="6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rtl="0" eaLnBrk="1" fontAlgn="base" hangingPunct="1">
        <a:spcBef>
          <a:spcPts val="6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rtl="0" eaLnBrk="1" fontAlgn="base" hangingPunct="1">
        <a:spcBef>
          <a:spcPts val="6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971800" indent="-228600" algn="l" rtl="0" eaLnBrk="1" fontAlgn="base" hangingPunct="1">
        <a:spcBef>
          <a:spcPts val="6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2209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04F6DB-59CE-4DCF-828F-C24B6025F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39" name="Picture 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76200"/>
            <a:ext cx="4905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46113"/>
            <a:ext cx="5334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10"/>
          <p:cNvSpPr txBox="1">
            <a:spLocks noChangeArrowheads="1"/>
          </p:cNvSpPr>
          <p:nvPr userDrawn="1"/>
        </p:nvSpPr>
        <p:spPr bwMode="auto">
          <a:xfrm>
            <a:off x="1066800" y="295275"/>
            <a:ext cx="67818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sz="2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4" name="Text Box 11"/>
          <p:cNvSpPr txBox="1">
            <a:spLocks noChangeArrowheads="1"/>
          </p:cNvSpPr>
          <p:nvPr userDrawn="1"/>
        </p:nvSpPr>
        <p:spPr bwMode="auto">
          <a:xfrm>
            <a:off x="0" y="1111250"/>
            <a:ext cx="44958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KEY ACTIVITIES</a:t>
            </a:r>
          </a:p>
        </p:txBody>
      </p:sp>
      <p:sp>
        <p:nvSpPr>
          <p:cNvPr id="2055" name="Text Box 12"/>
          <p:cNvSpPr txBox="1">
            <a:spLocks noChangeArrowheads="1"/>
          </p:cNvSpPr>
          <p:nvPr userDrawn="1"/>
        </p:nvSpPr>
        <p:spPr bwMode="auto">
          <a:xfrm>
            <a:off x="0" y="4114800"/>
            <a:ext cx="44958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KEY ISSUES</a:t>
            </a:r>
          </a:p>
        </p:txBody>
      </p:sp>
      <p:sp>
        <p:nvSpPr>
          <p:cNvPr id="2056" name="Text Box 13"/>
          <p:cNvSpPr txBox="1">
            <a:spLocks noChangeArrowheads="1"/>
          </p:cNvSpPr>
          <p:nvPr userDrawn="1"/>
        </p:nvSpPr>
        <p:spPr bwMode="auto">
          <a:xfrm>
            <a:off x="4572000" y="4114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BUDGET EXECUTION</a:t>
            </a:r>
          </a:p>
        </p:txBody>
      </p:sp>
      <p:sp>
        <p:nvSpPr>
          <p:cNvPr id="2057" name="Text Box 14"/>
          <p:cNvSpPr txBox="1">
            <a:spLocks noChangeArrowheads="1"/>
          </p:cNvSpPr>
          <p:nvPr userDrawn="1"/>
        </p:nvSpPr>
        <p:spPr bwMode="auto">
          <a:xfrm>
            <a:off x="4645025" y="1066800"/>
            <a:ext cx="4498975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CRITICAL MILESTONES</a:t>
            </a:r>
          </a:p>
        </p:txBody>
      </p:sp>
      <p:sp>
        <p:nvSpPr>
          <p:cNvPr id="2058" name="Line 15"/>
          <p:cNvSpPr>
            <a:spLocks noChangeShapeType="1"/>
          </p:cNvSpPr>
          <p:nvPr userDrawn="1"/>
        </p:nvSpPr>
        <p:spPr bwMode="auto">
          <a:xfrm>
            <a:off x="4572000" y="990600"/>
            <a:ext cx="0" cy="586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59" name="Line 16"/>
          <p:cNvSpPr>
            <a:spLocks noChangeShapeType="1"/>
          </p:cNvSpPr>
          <p:nvPr userDrawn="1"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60" name="Text Box 17"/>
          <p:cNvSpPr txBox="1">
            <a:spLocks noChangeArrowheads="1"/>
          </p:cNvSpPr>
          <p:nvPr userDrawn="1"/>
        </p:nvSpPr>
        <p:spPr bwMode="auto">
          <a:xfrm>
            <a:off x="228600" y="1371600"/>
            <a:ext cx="4038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1000" b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1" r:id="rId3"/>
    <p:sldLayoutId id="2147483740" r:id="rId4"/>
    <p:sldLayoutId id="2147483739" r:id="rId5"/>
    <p:sldLayoutId id="2147483738" r:id="rId6"/>
    <p:sldLayoutId id="2147483737" r:id="rId7"/>
    <p:sldLayoutId id="2147483736" r:id="rId8"/>
    <p:sldLayoutId id="2147483735" r:id="rId9"/>
    <p:sldLayoutId id="2147483734" r:id="rId10"/>
    <p:sldLayoutId id="2147483733" r:id="rId11"/>
    <p:sldLayoutId id="214748373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53200"/>
            <a:ext cx="2209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2A1A30-A778-4BE5-AFD0-D039F47E7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7651" name="Picture 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76200"/>
            <a:ext cx="4905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46113"/>
            <a:ext cx="5334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10"/>
          <p:cNvSpPr txBox="1">
            <a:spLocks noChangeArrowheads="1"/>
          </p:cNvSpPr>
          <p:nvPr userDrawn="1"/>
        </p:nvSpPr>
        <p:spPr bwMode="auto">
          <a:xfrm>
            <a:off x="1066800" y="295275"/>
            <a:ext cx="67818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sz="2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054" name="Text Box 11"/>
          <p:cNvSpPr txBox="1">
            <a:spLocks noChangeArrowheads="1"/>
          </p:cNvSpPr>
          <p:nvPr userDrawn="1"/>
        </p:nvSpPr>
        <p:spPr bwMode="auto">
          <a:xfrm>
            <a:off x="0" y="1111250"/>
            <a:ext cx="44958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KEY ACTIVITIES</a:t>
            </a:r>
          </a:p>
        </p:txBody>
      </p:sp>
      <p:sp>
        <p:nvSpPr>
          <p:cNvPr id="2055" name="Text Box 12"/>
          <p:cNvSpPr txBox="1">
            <a:spLocks noChangeArrowheads="1"/>
          </p:cNvSpPr>
          <p:nvPr userDrawn="1"/>
        </p:nvSpPr>
        <p:spPr bwMode="auto">
          <a:xfrm>
            <a:off x="0" y="4114800"/>
            <a:ext cx="44958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KEY ISSUES</a:t>
            </a:r>
          </a:p>
        </p:txBody>
      </p:sp>
      <p:sp>
        <p:nvSpPr>
          <p:cNvPr id="2056" name="Text Box 13"/>
          <p:cNvSpPr txBox="1">
            <a:spLocks noChangeArrowheads="1"/>
          </p:cNvSpPr>
          <p:nvPr userDrawn="1"/>
        </p:nvSpPr>
        <p:spPr bwMode="auto">
          <a:xfrm>
            <a:off x="4572000" y="4114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BUDGET EXECUTION</a:t>
            </a:r>
          </a:p>
        </p:txBody>
      </p:sp>
      <p:sp>
        <p:nvSpPr>
          <p:cNvPr id="2057" name="Text Box 14"/>
          <p:cNvSpPr txBox="1">
            <a:spLocks noChangeArrowheads="1"/>
          </p:cNvSpPr>
          <p:nvPr userDrawn="1"/>
        </p:nvSpPr>
        <p:spPr bwMode="auto">
          <a:xfrm>
            <a:off x="4645025" y="1066800"/>
            <a:ext cx="4498975" cy="30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  <a:latin typeface="Verdana" pitchFamily="34" charset="0"/>
                <a:cs typeface="+mn-cs"/>
              </a:rPr>
              <a:t>CRITICAL MILESTONES</a:t>
            </a:r>
          </a:p>
        </p:txBody>
      </p:sp>
      <p:sp>
        <p:nvSpPr>
          <p:cNvPr id="2058" name="Line 15"/>
          <p:cNvSpPr>
            <a:spLocks noChangeShapeType="1"/>
          </p:cNvSpPr>
          <p:nvPr userDrawn="1"/>
        </p:nvSpPr>
        <p:spPr bwMode="auto">
          <a:xfrm>
            <a:off x="4572000" y="990600"/>
            <a:ext cx="0" cy="586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59" name="Line 16"/>
          <p:cNvSpPr>
            <a:spLocks noChangeShapeType="1"/>
          </p:cNvSpPr>
          <p:nvPr userDrawn="1"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060" name="Text Box 17"/>
          <p:cNvSpPr txBox="1">
            <a:spLocks noChangeArrowheads="1"/>
          </p:cNvSpPr>
          <p:nvPr userDrawn="1"/>
        </p:nvSpPr>
        <p:spPr bwMode="auto">
          <a:xfrm>
            <a:off x="228600" y="1371600"/>
            <a:ext cx="403860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sz="1000" b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  <p:sldLayoutId id="214748374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99" b="75555"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2296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>
              <a:defRPr/>
            </a:pPr>
            <a:fld id="{6ADED236-C323-4AF8-AE4F-1B4BAEB8B010}" type="slidenum">
              <a:rPr lang="en-US" b="0">
                <a:cs typeface="+mn-cs"/>
              </a:rPr>
              <a:pPr>
                <a:defRPr/>
              </a:pPr>
              <a:t>‹#›</a:t>
            </a:fld>
            <a:endParaRPr lang="en-US" b="0">
              <a:cs typeface="+mn-cs"/>
            </a:endParaRPr>
          </a:p>
        </p:txBody>
      </p:sp>
      <p:pic>
        <p:nvPicPr>
          <p:cNvPr id="1032" name="Picture 7" descr="Dept of Commerce 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NOA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CC"/>
                </a:solidFill>
                <a:cs typeface="+mn-cs"/>
              </a:rPr>
              <a:t>National Weather Service	</a:t>
            </a:r>
          </a:p>
        </p:txBody>
      </p:sp>
    </p:spTree>
    <p:extLst>
      <p:ext uri="{BB962C8B-B14F-4D97-AF65-F5344CB8AC3E}">
        <p14:creationId xmlns:p14="http://schemas.microsoft.com/office/powerpoint/2010/main" val="17351972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5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6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7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990600"/>
          </a:xfrm>
          <a:prstGeom prst="rect">
            <a:avLst/>
          </a:prstGeom>
        </p:spPr>
        <p:txBody>
          <a:bodyPr vert="horz" lIns="91440" tIns="91440" rIns="0" bIns="0" anchor="t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1288"/>
            <a:ext cx="6934200" cy="365125"/>
          </a:xfrm>
          <a:prstGeom prst="rect">
            <a:avLst/>
          </a:prstGeom>
        </p:spPr>
        <p:txBody>
          <a:bodyPr vert="horz" lIns="182880" tIns="0" rIns="0" bIns="0" anchor="ctr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382000" y="6491288"/>
            <a:ext cx="762000" cy="365125"/>
          </a:xfrm>
          <a:prstGeom prst="rect">
            <a:avLst/>
          </a:prstGeom>
        </p:spPr>
        <p:txBody>
          <a:bodyPr vert="horz" lIns="0" tIns="0" rIns="274320" bIns="0" anchor="ctr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B930F5-8BAA-499E-8A78-79E9175B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477520" y="152797"/>
            <a:ext cx="380207" cy="380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 rot="18900000">
            <a:off x="6248400" y="5105400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rgbClr val="DDDDDD"/>
                </a:solidFill>
              </a:rPr>
              <a:t>    </a:t>
            </a:r>
          </a:p>
        </p:txBody>
      </p:sp>
      <p:grpSp>
        <p:nvGrpSpPr>
          <p:cNvPr id="15" name="Group 12"/>
          <p:cNvGrpSpPr>
            <a:grpSpLocks noChangeAspect="1"/>
          </p:cNvGrpSpPr>
          <p:nvPr userDrawn="1"/>
        </p:nvGrpSpPr>
        <p:grpSpPr bwMode="auto">
          <a:xfrm>
            <a:off x="215900" y="50800"/>
            <a:ext cx="788988" cy="788988"/>
            <a:chOff x="4752" y="1968"/>
            <a:chExt cx="695" cy="695"/>
          </a:xfrm>
        </p:grpSpPr>
        <p:sp>
          <p:nvSpPr>
            <p:cNvPr id="19" name="AutoShape 13"/>
            <p:cNvSpPr>
              <a:spLocks noChangeAspect="1" noChangeArrowheads="1" noTextEdit="1"/>
            </p:cNvSpPr>
            <p:nvPr/>
          </p:nvSpPr>
          <p:spPr bwMode="auto">
            <a:xfrm>
              <a:off x="4752" y="1968"/>
              <a:ext cx="695" cy="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0" name="Group 14"/>
            <p:cNvGrpSpPr>
              <a:grpSpLocks/>
            </p:cNvGrpSpPr>
            <p:nvPr/>
          </p:nvGrpSpPr>
          <p:grpSpPr bwMode="auto">
            <a:xfrm>
              <a:off x="4753" y="1969"/>
              <a:ext cx="693" cy="693"/>
              <a:chOff x="4753" y="1969"/>
              <a:chExt cx="693" cy="693"/>
            </a:xfrm>
          </p:grpSpPr>
          <p:sp>
            <p:nvSpPr>
              <p:cNvPr id="194" name="Freeform 15"/>
              <p:cNvSpPr>
                <a:spLocks/>
              </p:cNvSpPr>
              <p:nvPr/>
            </p:nvSpPr>
            <p:spPr bwMode="auto">
              <a:xfrm>
                <a:off x="4753" y="1969"/>
                <a:ext cx="691" cy="691"/>
              </a:xfrm>
              <a:custGeom>
                <a:avLst/>
                <a:gdLst/>
                <a:ahLst/>
                <a:cxnLst>
                  <a:cxn ang="0">
                    <a:pos x="1067" y="2081"/>
                  </a:cxn>
                  <a:cxn ang="0">
                    <a:pos x="1146" y="2075"/>
                  </a:cxn>
                  <a:cxn ang="0">
                    <a:pos x="1225" y="2065"/>
                  </a:cxn>
                  <a:cxn ang="0">
                    <a:pos x="1350" y="2034"/>
                  </a:cxn>
                  <a:cxn ang="0">
                    <a:pos x="1492" y="1979"/>
                  </a:cxn>
                  <a:cxn ang="0">
                    <a:pos x="1622" y="1904"/>
                  </a:cxn>
                  <a:cxn ang="0">
                    <a:pos x="1740" y="1810"/>
                  </a:cxn>
                  <a:cxn ang="0">
                    <a:pos x="1843" y="1703"/>
                  </a:cxn>
                  <a:cxn ang="0">
                    <a:pos x="1930" y="1580"/>
                  </a:cxn>
                  <a:cxn ang="0">
                    <a:pos x="1999" y="1445"/>
                  </a:cxn>
                  <a:cxn ang="0">
                    <a:pos x="2048" y="1301"/>
                  </a:cxn>
                  <a:cxn ang="0">
                    <a:pos x="2069" y="1199"/>
                  </a:cxn>
                  <a:cxn ang="0">
                    <a:pos x="2078" y="1120"/>
                  </a:cxn>
                  <a:cxn ang="0">
                    <a:pos x="2081" y="1040"/>
                  </a:cxn>
                  <a:cxn ang="0">
                    <a:pos x="2080" y="987"/>
                  </a:cxn>
                  <a:cxn ang="0">
                    <a:pos x="2072" y="907"/>
                  </a:cxn>
                  <a:cxn ang="0">
                    <a:pos x="2060" y="830"/>
                  </a:cxn>
                  <a:cxn ang="0">
                    <a:pos x="2018" y="682"/>
                  </a:cxn>
                  <a:cxn ang="0">
                    <a:pos x="1955" y="545"/>
                  </a:cxn>
                  <a:cxn ang="0">
                    <a:pos x="1874" y="417"/>
                  </a:cxn>
                  <a:cxn ang="0">
                    <a:pos x="1776" y="304"/>
                  </a:cxn>
                  <a:cxn ang="0">
                    <a:pos x="1663" y="207"/>
                  </a:cxn>
                  <a:cxn ang="0">
                    <a:pos x="1536" y="125"/>
                  </a:cxn>
                  <a:cxn ang="0">
                    <a:pos x="1399" y="63"/>
                  </a:cxn>
                  <a:cxn ang="0">
                    <a:pos x="1250" y="21"/>
                  </a:cxn>
                  <a:cxn ang="0">
                    <a:pos x="1173" y="9"/>
                  </a:cxn>
                  <a:cxn ang="0">
                    <a:pos x="1094" y="1"/>
                  </a:cxn>
                  <a:cxn ang="0">
                    <a:pos x="1041" y="0"/>
                  </a:cxn>
                  <a:cxn ang="0">
                    <a:pos x="961" y="3"/>
                  </a:cxn>
                  <a:cxn ang="0">
                    <a:pos x="882" y="12"/>
                  </a:cxn>
                  <a:cxn ang="0">
                    <a:pos x="780" y="33"/>
                  </a:cxn>
                  <a:cxn ang="0">
                    <a:pos x="636" y="82"/>
                  </a:cxn>
                  <a:cxn ang="0">
                    <a:pos x="501" y="150"/>
                  </a:cxn>
                  <a:cxn ang="0">
                    <a:pos x="378" y="237"/>
                  </a:cxn>
                  <a:cxn ang="0">
                    <a:pos x="270" y="340"/>
                  </a:cxn>
                  <a:cxn ang="0">
                    <a:pos x="177" y="459"/>
                  </a:cxn>
                  <a:cxn ang="0">
                    <a:pos x="102" y="589"/>
                  </a:cxn>
                  <a:cxn ang="0">
                    <a:pos x="47" y="731"/>
                  </a:cxn>
                  <a:cxn ang="0">
                    <a:pos x="16" y="856"/>
                  </a:cxn>
                  <a:cxn ang="0">
                    <a:pos x="6" y="933"/>
                  </a:cxn>
                  <a:cxn ang="0">
                    <a:pos x="0" y="1014"/>
                  </a:cxn>
                  <a:cxn ang="0">
                    <a:pos x="0" y="1067"/>
                  </a:cxn>
                  <a:cxn ang="0">
                    <a:pos x="6" y="1146"/>
                  </a:cxn>
                  <a:cxn ang="0">
                    <a:pos x="16" y="1225"/>
                  </a:cxn>
                  <a:cxn ang="0">
                    <a:pos x="47" y="1350"/>
                  </a:cxn>
                  <a:cxn ang="0">
                    <a:pos x="102" y="1492"/>
                  </a:cxn>
                  <a:cxn ang="0">
                    <a:pos x="177" y="1622"/>
                  </a:cxn>
                  <a:cxn ang="0">
                    <a:pos x="270" y="1740"/>
                  </a:cxn>
                  <a:cxn ang="0">
                    <a:pos x="378" y="1843"/>
                  </a:cxn>
                  <a:cxn ang="0">
                    <a:pos x="501" y="1931"/>
                  </a:cxn>
                  <a:cxn ang="0">
                    <a:pos x="636" y="1999"/>
                  </a:cxn>
                  <a:cxn ang="0">
                    <a:pos x="780" y="2048"/>
                  </a:cxn>
                  <a:cxn ang="0">
                    <a:pos x="882" y="2069"/>
                  </a:cxn>
                  <a:cxn ang="0">
                    <a:pos x="961" y="2078"/>
                  </a:cxn>
                  <a:cxn ang="0">
                    <a:pos x="1041" y="2081"/>
                  </a:cxn>
                </a:cxnLst>
                <a:rect l="0" t="0" r="r" b="b"/>
                <a:pathLst>
                  <a:path w="2081" h="2081">
                    <a:moveTo>
                      <a:pt x="1041" y="2081"/>
                    </a:moveTo>
                    <a:lnTo>
                      <a:pt x="1041" y="2081"/>
                    </a:lnTo>
                    <a:lnTo>
                      <a:pt x="1067" y="2081"/>
                    </a:lnTo>
                    <a:lnTo>
                      <a:pt x="1094" y="2080"/>
                    </a:lnTo>
                    <a:lnTo>
                      <a:pt x="1120" y="2078"/>
                    </a:lnTo>
                    <a:lnTo>
                      <a:pt x="1146" y="2075"/>
                    </a:lnTo>
                    <a:lnTo>
                      <a:pt x="1173" y="2073"/>
                    </a:lnTo>
                    <a:lnTo>
                      <a:pt x="1199" y="2069"/>
                    </a:lnTo>
                    <a:lnTo>
                      <a:pt x="1225" y="2065"/>
                    </a:lnTo>
                    <a:lnTo>
                      <a:pt x="1250" y="2060"/>
                    </a:lnTo>
                    <a:lnTo>
                      <a:pt x="1301" y="2048"/>
                    </a:lnTo>
                    <a:lnTo>
                      <a:pt x="1350" y="2034"/>
                    </a:lnTo>
                    <a:lnTo>
                      <a:pt x="1399" y="2018"/>
                    </a:lnTo>
                    <a:lnTo>
                      <a:pt x="1445" y="1999"/>
                    </a:lnTo>
                    <a:lnTo>
                      <a:pt x="1492" y="1979"/>
                    </a:lnTo>
                    <a:lnTo>
                      <a:pt x="1536" y="1956"/>
                    </a:lnTo>
                    <a:lnTo>
                      <a:pt x="1580" y="1931"/>
                    </a:lnTo>
                    <a:lnTo>
                      <a:pt x="1622" y="1904"/>
                    </a:lnTo>
                    <a:lnTo>
                      <a:pt x="1663" y="1874"/>
                    </a:lnTo>
                    <a:lnTo>
                      <a:pt x="1702" y="1843"/>
                    </a:lnTo>
                    <a:lnTo>
                      <a:pt x="1740" y="1810"/>
                    </a:lnTo>
                    <a:lnTo>
                      <a:pt x="1776" y="1777"/>
                    </a:lnTo>
                    <a:lnTo>
                      <a:pt x="1810" y="1740"/>
                    </a:lnTo>
                    <a:lnTo>
                      <a:pt x="1843" y="1703"/>
                    </a:lnTo>
                    <a:lnTo>
                      <a:pt x="1874" y="1663"/>
                    </a:lnTo>
                    <a:lnTo>
                      <a:pt x="1903" y="1622"/>
                    </a:lnTo>
                    <a:lnTo>
                      <a:pt x="1930" y="1580"/>
                    </a:lnTo>
                    <a:lnTo>
                      <a:pt x="1955" y="1536"/>
                    </a:lnTo>
                    <a:lnTo>
                      <a:pt x="1979" y="1492"/>
                    </a:lnTo>
                    <a:lnTo>
                      <a:pt x="1999" y="1445"/>
                    </a:lnTo>
                    <a:lnTo>
                      <a:pt x="2018" y="1399"/>
                    </a:lnTo>
                    <a:lnTo>
                      <a:pt x="2034" y="1350"/>
                    </a:lnTo>
                    <a:lnTo>
                      <a:pt x="2048" y="1301"/>
                    </a:lnTo>
                    <a:lnTo>
                      <a:pt x="2060" y="1250"/>
                    </a:lnTo>
                    <a:lnTo>
                      <a:pt x="2065" y="1225"/>
                    </a:lnTo>
                    <a:lnTo>
                      <a:pt x="2069" y="1199"/>
                    </a:lnTo>
                    <a:lnTo>
                      <a:pt x="2072" y="1173"/>
                    </a:lnTo>
                    <a:lnTo>
                      <a:pt x="2075" y="1146"/>
                    </a:lnTo>
                    <a:lnTo>
                      <a:pt x="2078" y="1120"/>
                    </a:lnTo>
                    <a:lnTo>
                      <a:pt x="2080" y="1094"/>
                    </a:lnTo>
                    <a:lnTo>
                      <a:pt x="2081" y="1067"/>
                    </a:lnTo>
                    <a:lnTo>
                      <a:pt x="2081" y="1040"/>
                    </a:lnTo>
                    <a:lnTo>
                      <a:pt x="2081" y="1040"/>
                    </a:lnTo>
                    <a:lnTo>
                      <a:pt x="2081" y="1014"/>
                    </a:lnTo>
                    <a:lnTo>
                      <a:pt x="2080" y="987"/>
                    </a:lnTo>
                    <a:lnTo>
                      <a:pt x="2078" y="961"/>
                    </a:lnTo>
                    <a:lnTo>
                      <a:pt x="2075" y="933"/>
                    </a:lnTo>
                    <a:lnTo>
                      <a:pt x="2072" y="907"/>
                    </a:lnTo>
                    <a:lnTo>
                      <a:pt x="2069" y="881"/>
                    </a:lnTo>
                    <a:lnTo>
                      <a:pt x="2065" y="856"/>
                    </a:lnTo>
                    <a:lnTo>
                      <a:pt x="2060" y="830"/>
                    </a:lnTo>
                    <a:lnTo>
                      <a:pt x="2048" y="780"/>
                    </a:lnTo>
                    <a:lnTo>
                      <a:pt x="2034" y="731"/>
                    </a:lnTo>
                    <a:lnTo>
                      <a:pt x="2018" y="682"/>
                    </a:lnTo>
                    <a:lnTo>
                      <a:pt x="1999" y="636"/>
                    </a:lnTo>
                    <a:lnTo>
                      <a:pt x="1979" y="589"/>
                    </a:lnTo>
                    <a:lnTo>
                      <a:pt x="1955" y="545"/>
                    </a:lnTo>
                    <a:lnTo>
                      <a:pt x="1930" y="501"/>
                    </a:lnTo>
                    <a:lnTo>
                      <a:pt x="1903" y="459"/>
                    </a:lnTo>
                    <a:lnTo>
                      <a:pt x="1874" y="417"/>
                    </a:lnTo>
                    <a:lnTo>
                      <a:pt x="1843" y="378"/>
                    </a:lnTo>
                    <a:lnTo>
                      <a:pt x="1810" y="340"/>
                    </a:lnTo>
                    <a:lnTo>
                      <a:pt x="1776" y="304"/>
                    </a:lnTo>
                    <a:lnTo>
                      <a:pt x="1740" y="271"/>
                    </a:lnTo>
                    <a:lnTo>
                      <a:pt x="1702" y="237"/>
                    </a:lnTo>
                    <a:lnTo>
                      <a:pt x="1663" y="207"/>
                    </a:lnTo>
                    <a:lnTo>
                      <a:pt x="1622" y="177"/>
                    </a:lnTo>
                    <a:lnTo>
                      <a:pt x="1580" y="150"/>
                    </a:lnTo>
                    <a:lnTo>
                      <a:pt x="1536" y="125"/>
                    </a:lnTo>
                    <a:lnTo>
                      <a:pt x="1492" y="102"/>
                    </a:lnTo>
                    <a:lnTo>
                      <a:pt x="1445" y="82"/>
                    </a:lnTo>
                    <a:lnTo>
                      <a:pt x="1399" y="63"/>
                    </a:lnTo>
                    <a:lnTo>
                      <a:pt x="1350" y="47"/>
                    </a:lnTo>
                    <a:lnTo>
                      <a:pt x="1301" y="33"/>
                    </a:lnTo>
                    <a:lnTo>
                      <a:pt x="1250" y="21"/>
                    </a:lnTo>
                    <a:lnTo>
                      <a:pt x="1225" y="16"/>
                    </a:lnTo>
                    <a:lnTo>
                      <a:pt x="1199" y="12"/>
                    </a:lnTo>
                    <a:lnTo>
                      <a:pt x="1173" y="9"/>
                    </a:lnTo>
                    <a:lnTo>
                      <a:pt x="1146" y="6"/>
                    </a:lnTo>
                    <a:lnTo>
                      <a:pt x="1120" y="3"/>
                    </a:lnTo>
                    <a:lnTo>
                      <a:pt x="1094" y="1"/>
                    </a:lnTo>
                    <a:lnTo>
                      <a:pt x="1067" y="0"/>
                    </a:lnTo>
                    <a:lnTo>
                      <a:pt x="1041" y="0"/>
                    </a:lnTo>
                    <a:lnTo>
                      <a:pt x="1041" y="0"/>
                    </a:lnTo>
                    <a:lnTo>
                      <a:pt x="1014" y="0"/>
                    </a:lnTo>
                    <a:lnTo>
                      <a:pt x="987" y="1"/>
                    </a:lnTo>
                    <a:lnTo>
                      <a:pt x="961" y="3"/>
                    </a:lnTo>
                    <a:lnTo>
                      <a:pt x="935" y="6"/>
                    </a:lnTo>
                    <a:lnTo>
                      <a:pt x="907" y="9"/>
                    </a:lnTo>
                    <a:lnTo>
                      <a:pt x="882" y="12"/>
                    </a:lnTo>
                    <a:lnTo>
                      <a:pt x="856" y="16"/>
                    </a:lnTo>
                    <a:lnTo>
                      <a:pt x="830" y="21"/>
                    </a:lnTo>
                    <a:lnTo>
                      <a:pt x="780" y="33"/>
                    </a:lnTo>
                    <a:lnTo>
                      <a:pt x="731" y="47"/>
                    </a:lnTo>
                    <a:lnTo>
                      <a:pt x="682" y="63"/>
                    </a:lnTo>
                    <a:lnTo>
                      <a:pt x="636" y="82"/>
                    </a:lnTo>
                    <a:lnTo>
                      <a:pt x="589" y="102"/>
                    </a:lnTo>
                    <a:lnTo>
                      <a:pt x="545" y="125"/>
                    </a:lnTo>
                    <a:lnTo>
                      <a:pt x="501" y="150"/>
                    </a:lnTo>
                    <a:lnTo>
                      <a:pt x="459" y="177"/>
                    </a:lnTo>
                    <a:lnTo>
                      <a:pt x="417" y="207"/>
                    </a:lnTo>
                    <a:lnTo>
                      <a:pt x="378" y="237"/>
                    </a:lnTo>
                    <a:lnTo>
                      <a:pt x="340" y="271"/>
                    </a:lnTo>
                    <a:lnTo>
                      <a:pt x="304" y="304"/>
                    </a:lnTo>
                    <a:lnTo>
                      <a:pt x="270" y="340"/>
                    </a:lnTo>
                    <a:lnTo>
                      <a:pt x="237" y="378"/>
                    </a:lnTo>
                    <a:lnTo>
                      <a:pt x="207" y="417"/>
                    </a:lnTo>
                    <a:lnTo>
                      <a:pt x="177" y="459"/>
                    </a:lnTo>
                    <a:lnTo>
                      <a:pt x="150" y="501"/>
                    </a:lnTo>
                    <a:lnTo>
                      <a:pt x="125" y="545"/>
                    </a:lnTo>
                    <a:lnTo>
                      <a:pt x="102" y="589"/>
                    </a:lnTo>
                    <a:lnTo>
                      <a:pt x="82" y="636"/>
                    </a:lnTo>
                    <a:lnTo>
                      <a:pt x="63" y="682"/>
                    </a:lnTo>
                    <a:lnTo>
                      <a:pt x="47" y="731"/>
                    </a:lnTo>
                    <a:lnTo>
                      <a:pt x="33" y="780"/>
                    </a:lnTo>
                    <a:lnTo>
                      <a:pt x="21" y="830"/>
                    </a:lnTo>
                    <a:lnTo>
                      <a:pt x="16" y="856"/>
                    </a:lnTo>
                    <a:lnTo>
                      <a:pt x="12" y="881"/>
                    </a:lnTo>
                    <a:lnTo>
                      <a:pt x="8" y="907"/>
                    </a:lnTo>
                    <a:lnTo>
                      <a:pt x="6" y="933"/>
                    </a:lnTo>
                    <a:lnTo>
                      <a:pt x="2" y="961"/>
                    </a:lnTo>
                    <a:lnTo>
                      <a:pt x="1" y="987"/>
                    </a:lnTo>
                    <a:lnTo>
                      <a:pt x="0" y="1014"/>
                    </a:lnTo>
                    <a:lnTo>
                      <a:pt x="0" y="1040"/>
                    </a:lnTo>
                    <a:lnTo>
                      <a:pt x="0" y="1040"/>
                    </a:lnTo>
                    <a:lnTo>
                      <a:pt x="0" y="1067"/>
                    </a:lnTo>
                    <a:lnTo>
                      <a:pt x="1" y="1094"/>
                    </a:lnTo>
                    <a:lnTo>
                      <a:pt x="2" y="1120"/>
                    </a:lnTo>
                    <a:lnTo>
                      <a:pt x="6" y="1146"/>
                    </a:lnTo>
                    <a:lnTo>
                      <a:pt x="8" y="1173"/>
                    </a:lnTo>
                    <a:lnTo>
                      <a:pt x="12" y="1199"/>
                    </a:lnTo>
                    <a:lnTo>
                      <a:pt x="16" y="1225"/>
                    </a:lnTo>
                    <a:lnTo>
                      <a:pt x="21" y="1250"/>
                    </a:lnTo>
                    <a:lnTo>
                      <a:pt x="33" y="1301"/>
                    </a:lnTo>
                    <a:lnTo>
                      <a:pt x="47" y="1350"/>
                    </a:lnTo>
                    <a:lnTo>
                      <a:pt x="63" y="1399"/>
                    </a:lnTo>
                    <a:lnTo>
                      <a:pt x="82" y="1445"/>
                    </a:lnTo>
                    <a:lnTo>
                      <a:pt x="102" y="1492"/>
                    </a:lnTo>
                    <a:lnTo>
                      <a:pt x="125" y="1536"/>
                    </a:lnTo>
                    <a:lnTo>
                      <a:pt x="150" y="1580"/>
                    </a:lnTo>
                    <a:lnTo>
                      <a:pt x="177" y="1622"/>
                    </a:lnTo>
                    <a:lnTo>
                      <a:pt x="207" y="1663"/>
                    </a:lnTo>
                    <a:lnTo>
                      <a:pt x="237" y="1703"/>
                    </a:lnTo>
                    <a:lnTo>
                      <a:pt x="270" y="1740"/>
                    </a:lnTo>
                    <a:lnTo>
                      <a:pt x="304" y="1777"/>
                    </a:lnTo>
                    <a:lnTo>
                      <a:pt x="340" y="1810"/>
                    </a:lnTo>
                    <a:lnTo>
                      <a:pt x="378" y="1843"/>
                    </a:lnTo>
                    <a:lnTo>
                      <a:pt x="417" y="1874"/>
                    </a:lnTo>
                    <a:lnTo>
                      <a:pt x="459" y="1904"/>
                    </a:lnTo>
                    <a:lnTo>
                      <a:pt x="501" y="1931"/>
                    </a:lnTo>
                    <a:lnTo>
                      <a:pt x="545" y="1956"/>
                    </a:lnTo>
                    <a:lnTo>
                      <a:pt x="589" y="1979"/>
                    </a:lnTo>
                    <a:lnTo>
                      <a:pt x="636" y="1999"/>
                    </a:lnTo>
                    <a:lnTo>
                      <a:pt x="682" y="2018"/>
                    </a:lnTo>
                    <a:lnTo>
                      <a:pt x="731" y="2034"/>
                    </a:lnTo>
                    <a:lnTo>
                      <a:pt x="780" y="2048"/>
                    </a:lnTo>
                    <a:lnTo>
                      <a:pt x="830" y="2060"/>
                    </a:lnTo>
                    <a:lnTo>
                      <a:pt x="856" y="2065"/>
                    </a:lnTo>
                    <a:lnTo>
                      <a:pt x="882" y="2069"/>
                    </a:lnTo>
                    <a:lnTo>
                      <a:pt x="907" y="2073"/>
                    </a:lnTo>
                    <a:lnTo>
                      <a:pt x="935" y="2075"/>
                    </a:lnTo>
                    <a:lnTo>
                      <a:pt x="961" y="2078"/>
                    </a:lnTo>
                    <a:lnTo>
                      <a:pt x="987" y="2080"/>
                    </a:lnTo>
                    <a:lnTo>
                      <a:pt x="1014" y="2081"/>
                    </a:lnTo>
                    <a:lnTo>
                      <a:pt x="1041" y="2081"/>
                    </a:lnTo>
                    <a:lnTo>
                      <a:pt x="1041" y="2081"/>
                    </a:lnTo>
                    <a:lnTo>
                      <a:pt x="1041" y="2081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5" name="Freeform 16"/>
              <p:cNvSpPr>
                <a:spLocks/>
              </p:cNvSpPr>
              <p:nvPr/>
            </p:nvSpPr>
            <p:spPr bwMode="auto">
              <a:xfrm>
                <a:off x="4839" y="2052"/>
                <a:ext cx="527" cy="526"/>
              </a:xfrm>
              <a:custGeom>
                <a:avLst/>
                <a:gdLst/>
                <a:ahLst/>
                <a:cxnLst>
                  <a:cxn ang="0">
                    <a:pos x="831" y="1581"/>
                  </a:cxn>
                  <a:cxn ang="0">
                    <a:pos x="949" y="1565"/>
                  </a:cxn>
                  <a:cxn ang="0">
                    <a:pos x="1062" y="1533"/>
                  </a:cxn>
                  <a:cxn ang="0">
                    <a:pos x="1167" y="1486"/>
                  </a:cxn>
                  <a:cxn ang="0">
                    <a:pos x="1263" y="1424"/>
                  </a:cxn>
                  <a:cxn ang="0">
                    <a:pos x="1349" y="1349"/>
                  </a:cxn>
                  <a:cxn ang="0">
                    <a:pos x="1424" y="1263"/>
                  </a:cxn>
                  <a:cxn ang="0">
                    <a:pos x="1485" y="1168"/>
                  </a:cxn>
                  <a:cxn ang="0">
                    <a:pos x="1533" y="1062"/>
                  </a:cxn>
                  <a:cxn ang="0">
                    <a:pos x="1564" y="949"/>
                  </a:cxn>
                  <a:cxn ang="0">
                    <a:pos x="1580" y="831"/>
                  </a:cxn>
                  <a:cxn ang="0">
                    <a:pos x="1580" y="749"/>
                  </a:cxn>
                  <a:cxn ang="0">
                    <a:pos x="1564" y="631"/>
                  </a:cxn>
                  <a:cxn ang="0">
                    <a:pos x="1533" y="519"/>
                  </a:cxn>
                  <a:cxn ang="0">
                    <a:pos x="1485" y="414"/>
                  </a:cxn>
                  <a:cxn ang="0">
                    <a:pos x="1424" y="317"/>
                  </a:cxn>
                  <a:cxn ang="0">
                    <a:pos x="1349" y="231"/>
                  </a:cxn>
                  <a:cxn ang="0">
                    <a:pos x="1263" y="156"/>
                  </a:cxn>
                  <a:cxn ang="0">
                    <a:pos x="1167" y="95"/>
                  </a:cxn>
                  <a:cxn ang="0">
                    <a:pos x="1062" y="48"/>
                  </a:cxn>
                  <a:cxn ang="0">
                    <a:pos x="949" y="15"/>
                  </a:cxn>
                  <a:cxn ang="0">
                    <a:pos x="831" y="1"/>
                  </a:cxn>
                  <a:cxn ang="0">
                    <a:pos x="749" y="1"/>
                  </a:cxn>
                  <a:cxn ang="0">
                    <a:pos x="631" y="15"/>
                  </a:cxn>
                  <a:cxn ang="0">
                    <a:pos x="518" y="48"/>
                  </a:cxn>
                  <a:cxn ang="0">
                    <a:pos x="414" y="95"/>
                  </a:cxn>
                  <a:cxn ang="0">
                    <a:pos x="317" y="156"/>
                  </a:cxn>
                  <a:cxn ang="0">
                    <a:pos x="231" y="231"/>
                  </a:cxn>
                  <a:cxn ang="0">
                    <a:pos x="156" y="317"/>
                  </a:cxn>
                  <a:cxn ang="0">
                    <a:pos x="95" y="414"/>
                  </a:cxn>
                  <a:cxn ang="0">
                    <a:pos x="48" y="519"/>
                  </a:cxn>
                  <a:cxn ang="0">
                    <a:pos x="15" y="631"/>
                  </a:cxn>
                  <a:cxn ang="0">
                    <a:pos x="1" y="749"/>
                  </a:cxn>
                  <a:cxn ang="0">
                    <a:pos x="1" y="831"/>
                  </a:cxn>
                  <a:cxn ang="0">
                    <a:pos x="15" y="949"/>
                  </a:cxn>
                  <a:cxn ang="0">
                    <a:pos x="48" y="1062"/>
                  </a:cxn>
                  <a:cxn ang="0">
                    <a:pos x="95" y="1168"/>
                  </a:cxn>
                  <a:cxn ang="0">
                    <a:pos x="156" y="1263"/>
                  </a:cxn>
                  <a:cxn ang="0">
                    <a:pos x="231" y="1349"/>
                  </a:cxn>
                  <a:cxn ang="0">
                    <a:pos x="317" y="1424"/>
                  </a:cxn>
                  <a:cxn ang="0">
                    <a:pos x="414" y="1486"/>
                  </a:cxn>
                  <a:cxn ang="0">
                    <a:pos x="518" y="1533"/>
                  </a:cxn>
                  <a:cxn ang="0">
                    <a:pos x="631" y="1565"/>
                  </a:cxn>
                  <a:cxn ang="0">
                    <a:pos x="749" y="1581"/>
                  </a:cxn>
                  <a:cxn ang="0">
                    <a:pos x="790" y="1582"/>
                  </a:cxn>
                </a:cxnLst>
                <a:rect l="0" t="0" r="r" b="b"/>
                <a:pathLst>
                  <a:path w="1581" h="1582">
                    <a:moveTo>
                      <a:pt x="790" y="1582"/>
                    </a:moveTo>
                    <a:lnTo>
                      <a:pt x="790" y="1582"/>
                    </a:lnTo>
                    <a:lnTo>
                      <a:pt x="831" y="1581"/>
                    </a:lnTo>
                    <a:lnTo>
                      <a:pt x="871" y="1577"/>
                    </a:lnTo>
                    <a:lnTo>
                      <a:pt x="910" y="1572"/>
                    </a:lnTo>
                    <a:lnTo>
                      <a:pt x="949" y="1565"/>
                    </a:lnTo>
                    <a:lnTo>
                      <a:pt x="987" y="1557"/>
                    </a:lnTo>
                    <a:lnTo>
                      <a:pt x="1025" y="1546"/>
                    </a:lnTo>
                    <a:lnTo>
                      <a:pt x="1062" y="1533"/>
                    </a:lnTo>
                    <a:lnTo>
                      <a:pt x="1098" y="1519"/>
                    </a:lnTo>
                    <a:lnTo>
                      <a:pt x="1133" y="1504"/>
                    </a:lnTo>
                    <a:lnTo>
                      <a:pt x="1167" y="1486"/>
                    </a:lnTo>
                    <a:lnTo>
                      <a:pt x="1200" y="1467"/>
                    </a:lnTo>
                    <a:lnTo>
                      <a:pt x="1232" y="1446"/>
                    </a:lnTo>
                    <a:lnTo>
                      <a:pt x="1263" y="1424"/>
                    </a:lnTo>
                    <a:lnTo>
                      <a:pt x="1293" y="1400"/>
                    </a:lnTo>
                    <a:lnTo>
                      <a:pt x="1322" y="1375"/>
                    </a:lnTo>
                    <a:lnTo>
                      <a:pt x="1349" y="1349"/>
                    </a:lnTo>
                    <a:lnTo>
                      <a:pt x="1375" y="1322"/>
                    </a:lnTo>
                    <a:lnTo>
                      <a:pt x="1400" y="1294"/>
                    </a:lnTo>
                    <a:lnTo>
                      <a:pt x="1424" y="1263"/>
                    </a:lnTo>
                    <a:lnTo>
                      <a:pt x="1446" y="1233"/>
                    </a:lnTo>
                    <a:lnTo>
                      <a:pt x="1467" y="1200"/>
                    </a:lnTo>
                    <a:lnTo>
                      <a:pt x="1485" y="1168"/>
                    </a:lnTo>
                    <a:lnTo>
                      <a:pt x="1502" y="1133"/>
                    </a:lnTo>
                    <a:lnTo>
                      <a:pt x="1519" y="1098"/>
                    </a:lnTo>
                    <a:lnTo>
                      <a:pt x="1533" y="1062"/>
                    </a:lnTo>
                    <a:lnTo>
                      <a:pt x="1546" y="1025"/>
                    </a:lnTo>
                    <a:lnTo>
                      <a:pt x="1556" y="989"/>
                    </a:lnTo>
                    <a:lnTo>
                      <a:pt x="1564" y="949"/>
                    </a:lnTo>
                    <a:lnTo>
                      <a:pt x="1572" y="911"/>
                    </a:lnTo>
                    <a:lnTo>
                      <a:pt x="1576" y="871"/>
                    </a:lnTo>
                    <a:lnTo>
                      <a:pt x="1580" y="831"/>
                    </a:lnTo>
                    <a:lnTo>
                      <a:pt x="1581" y="791"/>
                    </a:lnTo>
                    <a:lnTo>
                      <a:pt x="1581" y="791"/>
                    </a:lnTo>
                    <a:lnTo>
                      <a:pt x="1580" y="749"/>
                    </a:lnTo>
                    <a:lnTo>
                      <a:pt x="1576" y="709"/>
                    </a:lnTo>
                    <a:lnTo>
                      <a:pt x="1572" y="670"/>
                    </a:lnTo>
                    <a:lnTo>
                      <a:pt x="1564" y="631"/>
                    </a:lnTo>
                    <a:lnTo>
                      <a:pt x="1556" y="593"/>
                    </a:lnTo>
                    <a:lnTo>
                      <a:pt x="1546" y="555"/>
                    </a:lnTo>
                    <a:lnTo>
                      <a:pt x="1533" y="519"/>
                    </a:lnTo>
                    <a:lnTo>
                      <a:pt x="1519" y="482"/>
                    </a:lnTo>
                    <a:lnTo>
                      <a:pt x="1502" y="447"/>
                    </a:lnTo>
                    <a:lnTo>
                      <a:pt x="1485" y="414"/>
                    </a:lnTo>
                    <a:lnTo>
                      <a:pt x="1467" y="380"/>
                    </a:lnTo>
                    <a:lnTo>
                      <a:pt x="1446" y="349"/>
                    </a:lnTo>
                    <a:lnTo>
                      <a:pt x="1424" y="317"/>
                    </a:lnTo>
                    <a:lnTo>
                      <a:pt x="1400" y="288"/>
                    </a:lnTo>
                    <a:lnTo>
                      <a:pt x="1375" y="258"/>
                    </a:lnTo>
                    <a:lnTo>
                      <a:pt x="1349" y="231"/>
                    </a:lnTo>
                    <a:lnTo>
                      <a:pt x="1322" y="205"/>
                    </a:lnTo>
                    <a:lnTo>
                      <a:pt x="1293" y="180"/>
                    </a:lnTo>
                    <a:lnTo>
                      <a:pt x="1263" y="156"/>
                    </a:lnTo>
                    <a:lnTo>
                      <a:pt x="1232" y="135"/>
                    </a:lnTo>
                    <a:lnTo>
                      <a:pt x="1200" y="114"/>
                    </a:lnTo>
                    <a:lnTo>
                      <a:pt x="1167" y="95"/>
                    </a:lnTo>
                    <a:lnTo>
                      <a:pt x="1133" y="77"/>
                    </a:lnTo>
                    <a:lnTo>
                      <a:pt x="1098" y="62"/>
                    </a:lnTo>
                    <a:lnTo>
                      <a:pt x="1062" y="48"/>
                    </a:lnTo>
                    <a:lnTo>
                      <a:pt x="1025" y="35"/>
                    </a:lnTo>
                    <a:lnTo>
                      <a:pt x="987" y="25"/>
                    </a:lnTo>
                    <a:lnTo>
                      <a:pt x="949" y="15"/>
                    </a:lnTo>
                    <a:lnTo>
                      <a:pt x="910" y="9"/>
                    </a:lnTo>
                    <a:lnTo>
                      <a:pt x="871" y="3"/>
                    </a:lnTo>
                    <a:lnTo>
                      <a:pt x="831" y="1"/>
                    </a:lnTo>
                    <a:lnTo>
                      <a:pt x="790" y="0"/>
                    </a:lnTo>
                    <a:lnTo>
                      <a:pt x="790" y="0"/>
                    </a:lnTo>
                    <a:lnTo>
                      <a:pt x="749" y="1"/>
                    </a:lnTo>
                    <a:lnTo>
                      <a:pt x="709" y="3"/>
                    </a:lnTo>
                    <a:lnTo>
                      <a:pt x="670" y="9"/>
                    </a:lnTo>
                    <a:lnTo>
                      <a:pt x="631" y="15"/>
                    </a:lnTo>
                    <a:lnTo>
                      <a:pt x="593" y="25"/>
                    </a:lnTo>
                    <a:lnTo>
                      <a:pt x="555" y="35"/>
                    </a:lnTo>
                    <a:lnTo>
                      <a:pt x="518" y="48"/>
                    </a:lnTo>
                    <a:lnTo>
                      <a:pt x="482" y="62"/>
                    </a:lnTo>
                    <a:lnTo>
                      <a:pt x="447" y="77"/>
                    </a:lnTo>
                    <a:lnTo>
                      <a:pt x="414" y="95"/>
                    </a:lnTo>
                    <a:lnTo>
                      <a:pt x="380" y="114"/>
                    </a:lnTo>
                    <a:lnTo>
                      <a:pt x="349" y="135"/>
                    </a:lnTo>
                    <a:lnTo>
                      <a:pt x="317" y="156"/>
                    </a:lnTo>
                    <a:lnTo>
                      <a:pt x="288" y="180"/>
                    </a:lnTo>
                    <a:lnTo>
                      <a:pt x="258" y="205"/>
                    </a:lnTo>
                    <a:lnTo>
                      <a:pt x="231" y="231"/>
                    </a:lnTo>
                    <a:lnTo>
                      <a:pt x="205" y="258"/>
                    </a:lnTo>
                    <a:lnTo>
                      <a:pt x="180" y="288"/>
                    </a:lnTo>
                    <a:lnTo>
                      <a:pt x="156" y="317"/>
                    </a:lnTo>
                    <a:lnTo>
                      <a:pt x="134" y="349"/>
                    </a:lnTo>
                    <a:lnTo>
                      <a:pt x="114" y="380"/>
                    </a:lnTo>
                    <a:lnTo>
                      <a:pt x="95" y="414"/>
                    </a:lnTo>
                    <a:lnTo>
                      <a:pt x="77" y="447"/>
                    </a:lnTo>
                    <a:lnTo>
                      <a:pt x="62" y="482"/>
                    </a:lnTo>
                    <a:lnTo>
                      <a:pt x="48" y="519"/>
                    </a:lnTo>
                    <a:lnTo>
                      <a:pt x="35" y="555"/>
                    </a:lnTo>
                    <a:lnTo>
                      <a:pt x="25" y="593"/>
                    </a:lnTo>
                    <a:lnTo>
                      <a:pt x="15" y="631"/>
                    </a:lnTo>
                    <a:lnTo>
                      <a:pt x="8" y="670"/>
                    </a:lnTo>
                    <a:lnTo>
                      <a:pt x="3" y="709"/>
                    </a:lnTo>
                    <a:lnTo>
                      <a:pt x="1" y="749"/>
                    </a:lnTo>
                    <a:lnTo>
                      <a:pt x="0" y="791"/>
                    </a:lnTo>
                    <a:lnTo>
                      <a:pt x="0" y="791"/>
                    </a:lnTo>
                    <a:lnTo>
                      <a:pt x="1" y="831"/>
                    </a:lnTo>
                    <a:lnTo>
                      <a:pt x="3" y="871"/>
                    </a:lnTo>
                    <a:lnTo>
                      <a:pt x="8" y="911"/>
                    </a:lnTo>
                    <a:lnTo>
                      <a:pt x="15" y="949"/>
                    </a:lnTo>
                    <a:lnTo>
                      <a:pt x="25" y="989"/>
                    </a:lnTo>
                    <a:lnTo>
                      <a:pt x="35" y="1025"/>
                    </a:lnTo>
                    <a:lnTo>
                      <a:pt x="48" y="1062"/>
                    </a:lnTo>
                    <a:lnTo>
                      <a:pt x="62" y="1098"/>
                    </a:lnTo>
                    <a:lnTo>
                      <a:pt x="77" y="1133"/>
                    </a:lnTo>
                    <a:lnTo>
                      <a:pt x="95" y="1168"/>
                    </a:lnTo>
                    <a:lnTo>
                      <a:pt x="114" y="1200"/>
                    </a:lnTo>
                    <a:lnTo>
                      <a:pt x="134" y="1233"/>
                    </a:lnTo>
                    <a:lnTo>
                      <a:pt x="156" y="1263"/>
                    </a:lnTo>
                    <a:lnTo>
                      <a:pt x="180" y="1294"/>
                    </a:lnTo>
                    <a:lnTo>
                      <a:pt x="205" y="1322"/>
                    </a:lnTo>
                    <a:lnTo>
                      <a:pt x="231" y="1349"/>
                    </a:lnTo>
                    <a:lnTo>
                      <a:pt x="258" y="1375"/>
                    </a:lnTo>
                    <a:lnTo>
                      <a:pt x="288" y="1400"/>
                    </a:lnTo>
                    <a:lnTo>
                      <a:pt x="317" y="1424"/>
                    </a:lnTo>
                    <a:lnTo>
                      <a:pt x="349" y="1446"/>
                    </a:lnTo>
                    <a:lnTo>
                      <a:pt x="380" y="1467"/>
                    </a:lnTo>
                    <a:lnTo>
                      <a:pt x="414" y="1486"/>
                    </a:lnTo>
                    <a:lnTo>
                      <a:pt x="447" y="1504"/>
                    </a:lnTo>
                    <a:lnTo>
                      <a:pt x="482" y="1519"/>
                    </a:lnTo>
                    <a:lnTo>
                      <a:pt x="518" y="1533"/>
                    </a:lnTo>
                    <a:lnTo>
                      <a:pt x="555" y="1546"/>
                    </a:lnTo>
                    <a:lnTo>
                      <a:pt x="593" y="1557"/>
                    </a:lnTo>
                    <a:lnTo>
                      <a:pt x="631" y="1565"/>
                    </a:lnTo>
                    <a:lnTo>
                      <a:pt x="670" y="1572"/>
                    </a:lnTo>
                    <a:lnTo>
                      <a:pt x="709" y="1577"/>
                    </a:lnTo>
                    <a:lnTo>
                      <a:pt x="749" y="1581"/>
                    </a:lnTo>
                    <a:lnTo>
                      <a:pt x="790" y="1582"/>
                    </a:lnTo>
                    <a:lnTo>
                      <a:pt x="790" y="1582"/>
                    </a:lnTo>
                    <a:lnTo>
                      <a:pt x="790" y="1582"/>
                    </a:lnTo>
                    <a:close/>
                  </a:path>
                </a:pathLst>
              </a:custGeom>
              <a:solidFill>
                <a:srgbClr val="FFF2C4"/>
              </a:solidFill>
              <a:ln w="3175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6" name="Freeform 17"/>
              <p:cNvSpPr>
                <a:spLocks/>
              </p:cNvSpPr>
              <p:nvPr/>
            </p:nvSpPr>
            <p:spPr bwMode="auto">
              <a:xfrm>
                <a:off x="4966" y="2390"/>
                <a:ext cx="264" cy="16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91" y="0"/>
                  </a:cxn>
                  <a:cxn ang="0">
                    <a:pos x="791" y="225"/>
                  </a:cxn>
                  <a:cxn ang="0">
                    <a:pos x="791" y="225"/>
                  </a:cxn>
                  <a:cxn ang="0">
                    <a:pos x="791" y="225"/>
                  </a:cxn>
                  <a:cxn ang="0">
                    <a:pos x="790" y="235"/>
                  </a:cxn>
                  <a:cxn ang="0">
                    <a:pos x="788" y="247"/>
                  </a:cxn>
                  <a:cxn ang="0">
                    <a:pos x="785" y="262"/>
                  </a:cxn>
                  <a:cxn ang="0">
                    <a:pos x="778" y="277"/>
                  </a:cxn>
                  <a:cxn ang="0">
                    <a:pos x="774" y="285"/>
                  </a:cxn>
                  <a:cxn ang="0">
                    <a:pos x="769" y="293"/>
                  </a:cxn>
                  <a:cxn ang="0">
                    <a:pos x="763" y="302"/>
                  </a:cxn>
                  <a:cxn ang="0">
                    <a:pos x="756" y="309"/>
                  </a:cxn>
                  <a:cxn ang="0">
                    <a:pos x="749" y="317"/>
                  </a:cxn>
                  <a:cxn ang="0">
                    <a:pos x="739" y="323"/>
                  </a:cxn>
                  <a:cxn ang="0">
                    <a:pos x="739" y="323"/>
                  </a:cxn>
                  <a:cxn ang="0">
                    <a:pos x="727" y="331"/>
                  </a:cxn>
                  <a:cxn ang="0">
                    <a:pos x="710" y="341"/>
                  </a:cxn>
                  <a:cxn ang="0">
                    <a:pos x="664" y="364"/>
                  </a:cxn>
                  <a:cxn ang="0">
                    <a:pos x="608" y="391"/>
                  </a:cxn>
                  <a:cxn ang="0">
                    <a:pos x="548" y="418"/>
                  </a:cxn>
                  <a:cxn ang="0">
                    <a:pos x="442" y="466"/>
                  </a:cxn>
                  <a:cxn ang="0">
                    <a:pos x="396" y="486"/>
                  </a:cxn>
                  <a:cxn ang="0">
                    <a:pos x="396" y="486"/>
                  </a:cxn>
                  <a:cxn ang="0">
                    <a:pos x="59" y="327"/>
                  </a:cxn>
                  <a:cxn ang="0">
                    <a:pos x="59" y="327"/>
                  </a:cxn>
                  <a:cxn ang="0">
                    <a:pos x="59" y="327"/>
                  </a:cxn>
                  <a:cxn ang="0">
                    <a:pos x="56" y="326"/>
                  </a:cxn>
                  <a:cxn ang="0">
                    <a:pos x="49" y="322"/>
                  </a:cxn>
                  <a:cxn ang="0">
                    <a:pos x="40" y="317"/>
                  </a:cxn>
                  <a:cxn ang="0">
                    <a:pos x="35" y="313"/>
                  </a:cxn>
                  <a:cxn ang="0">
                    <a:pos x="30" y="307"/>
                  </a:cxn>
                  <a:cxn ang="0">
                    <a:pos x="24" y="302"/>
                  </a:cxn>
                  <a:cxn ang="0">
                    <a:pos x="19" y="294"/>
                  </a:cxn>
                  <a:cxn ang="0">
                    <a:pos x="14" y="285"/>
                  </a:cxn>
                  <a:cxn ang="0">
                    <a:pos x="9" y="276"/>
                  </a:cxn>
                  <a:cxn ang="0">
                    <a:pos x="6" y="264"/>
                  </a:cxn>
                  <a:cxn ang="0">
                    <a:pos x="2" y="251"/>
                  </a:cxn>
                  <a:cxn ang="0">
                    <a:pos x="1" y="237"/>
                  </a:cxn>
                  <a:cxn ang="0">
                    <a:pos x="0" y="220"/>
                  </a:cxn>
                  <a:cxn ang="0">
                    <a:pos x="0" y="220"/>
                  </a:cxn>
                  <a:cxn ang="0">
                    <a:pos x="1" y="76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791" h="486">
                    <a:moveTo>
                      <a:pt x="2" y="0"/>
                    </a:moveTo>
                    <a:lnTo>
                      <a:pt x="791" y="0"/>
                    </a:lnTo>
                    <a:lnTo>
                      <a:pt x="791" y="225"/>
                    </a:lnTo>
                    <a:lnTo>
                      <a:pt x="791" y="225"/>
                    </a:lnTo>
                    <a:lnTo>
                      <a:pt x="791" y="225"/>
                    </a:lnTo>
                    <a:lnTo>
                      <a:pt x="790" y="235"/>
                    </a:lnTo>
                    <a:lnTo>
                      <a:pt x="788" y="247"/>
                    </a:lnTo>
                    <a:lnTo>
                      <a:pt x="785" y="262"/>
                    </a:lnTo>
                    <a:lnTo>
                      <a:pt x="778" y="277"/>
                    </a:lnTo>
                    <a:lnTo>
                      <a:pt x="774" y="285"/>
                    </a:lnTo>
                    <a:lnTo>
                      <a:pt x="769" y="293"/>
                    </a:lnTo>
                    <a:lnTo>
                      <a:pt x="763" y="302"/>
                    </a:lnTo>
                    <a:lnTo>
                      <a:pt x="756" y="309"/>
                    </a:lnTo>
                    <a:lnTo>
                      <a:pt x="749" y="317"/>
                    </a:lnTo>
                    <a:lnTo>
                      <a:pt x="739" y="323"/>
                    </a:lnTo>
                    <a:lnTo>
                      <a:pt x="739" y="323"/>
                    </a:lnTo>
                    <a:lnTo>
                      <a:pt x="727" y="331"/>
                    </a:lnTo>
                    <a:lnTo>
                      <a:pt x="710" y="341"/>
                    </a:lnTo>
                    <a:lnTo>
                      <a:pt x="664" y="364"/>
                    </a:lnTo>
                    <a:lnTo>
                      <a:pt x="608" y="391"/>
                    </a:lnTo>
                    <a:lnTo>
                      <a:pt x="548" y="418"/>
                    </a:lnTo>
                    <a:lnTo>
                      <a:pt x="442" y="466"/>
                    </a:lnTo>
                    <a:lnTo>
                      <a:pt x="396" y="486"/>
                    </a:lnTo>
                    <a:lnTo>
                      <a:pt x="396" y="486"/>
                    </a:lnTo>
                    <a:lnTo>
                      <a:pt x="59" y="327"/>
                    </a:lnTo>
                    <a:lnTo>
                      <a:pt x="59" y="327"/>
                    </a:lnTo>
                    <a:lnTo>
                      <a:pt x="59" y="327"/>
                    </a:lnTo>
                    <a:lnTo>
                      <a:pt x="56" y="326"/>
                    </a:lnTo>
                    <a:lnTo>
                      <a:pt x="49" y="322"/>
                    </a:lnTo>
                    <a:lnTo>
                      <a:pt x="40" y="317"/>
                    </a:lnTo>
                    <a:lnTo>
                      <a:pt x="35" y="313"/>
                    </a:lnTo>
                    <a:lnTo>
                      <a:pt x="30" y="307"/>
                    </a:lnTo>
                    <a:lnTo>
                      <a:pt x="24" y="302"/>
                    </a:lnTo>
                    <a:lnTo>
                      <a:pt x="19" y="294"/>
                    </a:lnTo>
                    <a:lnTo>
                      <a:pt x="14" y="285"/>
                    </a:lnTo>
                    <a:lnTo>
                      <a:pt x="9" y="276"/>
                    </a:lnTo>
                    <a:lnTo>
                      <a:pt x="6" y="264"/>
                    </a:lnTo>
                    <a:lnTo>
                      <a:pt x="2" y="251"/>
                    </a:lnTo>
                    <a:lnTo>
                      <a:pt x="1" y="237"/>
                    </a:lnTo>
                    <a:lnTo>
                      <a:pt x="0" y="220"/>
                    </a:lnTo>
                    <a:lnTo>
                      <a:pt x="0" y="220"/>
                    </a:lnTo>
                    <a:lnTo>
                      <a:pt x="1" y="7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D1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7" name="Freeform 18"/>
              <p:cNvSpPr>
                <a:spLocks/>
              </p:cNvSpPr>
              <p:nvPr/>
            </p:nvSpPr>
            <p:spPr bwMode="auto">
              <a:xfrm>
                <a:off x="5008" y="2084"/>
                <a:ext cx="185" cy="152"/>
              </a:xfrm>
              <a:custGeom>
                <a:avLst/>
                <a:gdLst/>
                <a:ahLst/>
                <a:cxnLst>
                  <a:cxn ang="0">
                    <a:pos x="220" y="219"/>
                  </a:cxn>
                  <a:cxn ang="0">
                    <a:pos x="196" y="201"/>
                  </a:cxn>
                  <a:cxn ang="0">
                    <a:pos x="202" y="152"/>
                  </a:cxn>
                  <a:cxn ang="0">
                    <a:pos x="8" y="2"/>
                  </a:cxn>
                  <a:cxn ang="0">
                    <a:pos x="14" y="53"/>
                  </a:cxn>
                  <a:cxn ang="0">
                    <a:pos x="23" y="102"/>
                  </a:cxn>
                  <a:cxn ang="0">
                    <a:pos x="56" y="156"/>
                  </a:cxn>
                  <a:cxn ang="0">
                    <a:pos x="77" y="199"/>
                  </a:cxn>
                  <a:cxn ang="0">
                    <a:pos x="112" y="244"/>
                  </a:cxn>
                  <a:cxn ang="0">
                    <a:pos x="127" y="270"/>
                  </a:cxn>
                  <a:cxn ang="0">
                    <a:pos x="150" y="303"/>
                  </a:cxn>
                  <a:cxn ang="0">
                    <a:pos x="151" y="306"/>
                  </a:cxn>
                  <a:cxn ang="0">
                    <a:pos x="156" y="313"/>
                  </a:cxn>
                  <a:cxn ang="0">
                    <a:pos x="171" y="324"/>
                  </a:cxn>
                  <a:cxn ang="0">
                    <a:pos x="198" y="345"/>
                  </a:cxn>
                  <a:cxn ang="0">
                    <a:pos x="207" y="369"/>
                  </a:cxn>
                  <a:cxn ang="0">
                    <a:pos x="200" y="376"/>
                  </a:cxn>
                  <a:cxn ang="0">
                    <a:pos x="197" y="383"/>
                  </a:cxn>
                  <a:cxn ang="0">
                    <a:pos x="190" y="396"/>
                  </a:cxn>
                  <a:cxn ang="0">
                    <a:pos x="229" y="396"/>
                  </a:cxn>
                  <a:cxn ang="0">
                    <a:pos x="213" y="425"/>
                  </a:cxn>
                  <a:cxn ang="0">
                    <a:pos x="241" y="427"/>
                  </a:cxn>
                  <a:cxn ang="0">
                    <a:pos x="240" y="434"/>
                  </a:cxn>
                  <a:cxn ang="0">
                    <a:pos x="246" y="445"/>
                  </a:cxn>
                  <a:cxn ang="0">
                    <a:pos x="259" y="440"/>
                  </a:cxn>
                  <a:cxn ang="0">
                    <a:pos x="278" y="453"/>
                  </a:cxn>
                  <a:cxn ang="0">
                    <a:pos x="301" y="442"/>
                  </a:cxn>
                  <a:cxn ang="0">
                    <a:pos x="320" y="448"/>
                  </a:cxn>
                  <a:cxn ang="0">
                    <a:pos x="323" y="432"/>
                  </a:cxn>
                  <a:cxn ang="0">
                    <a:pos x="344" y="433"/>
                  </a:cxn>
                  <a:cxn ang="0">
                    <a:pos x="331" y="367"/>
                  </a:cxn>
                  <a:cxn ang="0">
                    <a:pos x="374" y="338"/>
                  </a:cxn>
                  <a:cxn ang="0">
                    <a:pos x="411" y="308"/>
                  </a:cxn>
                  <a:cxn ang="0">
                    <a:pos x="444" y="255"/>
                  </a:cxn>
                  <a:cxn ang="0">
                    <a:pos x="451" y="219"/>
                  </a:cxn>
                  <a:cxn ang="0">
                    <a:pos x="483" y="180"/>
                  </a:cxn>
                  <a:cxn ang="0">
                    <a:pos x="513" y="139"/>
                  </a:cxn>
                  <a:cxn ang="0">
                    <a:pos x="537" y="86"/>
                  </a:cxn>
                  <a:cxn ang="0">
                    <a:pos x="554" y="21"/>
                  </a:cxn>
                  <a:cxn ang="0">
                    <a:pos x="372" y="115"/>
                  </a:cxn>
                  <a:cxn ang="0">
                    <a:pos x="350" y="161"/>
                  </a:cxn>
                  <a:cxn ang="0">
                    <a:pos x="366" y="211"/>
                  </a:cxn>
                  <a:cxn ang="0">
                    <a:pos x="341" y="229"/>
                  </a:cxn>
                  <a:cxn ang="0">
                    <a:pos x="316" y="220"/>
                  </a:cxn>
                  <a:cxn ang="0">
                    <a:pos x="294" y="212"/>
                  </a:cxn>
                  <a:cxn ang="0">
                    <a:pos x="264" y="220"/>
                  </a:cxn>
                  <a:cxn ang="0">
                    <a:pos x="240" y="207"/>
                  </a:cxn>
                </a:cxnLst>
                <a:rect l="0" t="0" r="r" b="b"/>
                <a:pathLst>
                  <a:path w="554" h="455">
                    <a:moveTo>
                      <a:pt x="239" y="209"/>
                    </a:moveTo>
                    <a:lnTo>
                      <a:pt x="228" y="218"/>
                    </a:lnTo>
                    <a:lnTo>
                      <a:pt x="220" y="219"/>
                    </a:lnTo>
                    <a:lnTo>
                      <a:pt x="210" y="217"/>
                    </a:lnTo>
                    <a:lnTo>
                      <a:pt x="201" y="209"/>
                    </a:lnTo>
                    <a:lnTo>
                      <a:pt x="196" y="201"/>
                    </a:lnTo>
                    <a:lnTo>
                      <a:pt x="194" y="187"/>
                    </a:lnTo>
                    <a:lnTo>
                      <a:pt x="201" y="167"/>
                    </a:lnTo>
                    <a:lnTo>
                      <a:pt x="202" y="152"/>
                    </a:lnTo>
                    <a:lnTo>
                      <a:pt x="196" y="128"/>
                    </a:lnTo>
                    <a:lnTo>
                      <a:pt x="51" y="32"/>
                    </a:lnTo>
                    <a:lnTo>
                      <a:pt x="8" y="2"/>
                    </a:lnTo>
                    <a:lnTo>
                      <a:pt x="5" y="19"/>
                    </a:lnTo>
                    <a:lnTo>
                      <a:pt x="0" y="31"/>
                    </a:lnTo>
                    <a:lnTo>
                      <a:pt x="14" y="53"/>
                    </a:lnTo>
                    <a:lnTo>
                      <a:pt x="12" y="62"/>
                    </a:lnTo>
                    <a:lnTo>
                      <a:pt x="21" y="86"/>
                    </a:lnTo>
                    <a:lnTo>
                      <a:pt x="23" y="102"/>
                    </a:lnTo>
                    <a:lnTo>
                      <a:pt x="42" y="124"/>
                    </a:lnTo>
                    <a:lnTo>
                      <a:pt x="43" y="137"/>
                    </a:lnTo>
                    <a:lnTo>
                      <a:pt x="56" y="156"/>
                    </a:lnTo>
                    <a:lnTo>
                      <a:pt x="60" y="173"/>
                    </a:lnTo>
                    <a:lnTo>
                      <a:pt x="77" y="187"/>
                    </a:lnTo>
                    <a:lnTo>
                      <a:pt x="77" y="199"/>
                    </a:lnTo>
                    <a:lnTo>
                      <a:pt x="90" y="214"/>
                    </a:lnTo>
                    <a:lnTo>
                      <a:pt x="99" y="229"/>
                    </a:lnTo>
                    <a:lnTo>
                      <a:pt x="112" y="244"/>
                    </a:lnTo>
                    <a:lnTo>
                      <a:pt x="120" y="251"/>
                    </a:lnTo>
                    <a:lnTo>
                      <a:pt x="121" y="259"/>
                    </a:lnTo>
                    <a:lnTo>
                      <a:pt x="127" y="270"/>
                    </a:lnTo>
                    <a:lnTo>
                      <a:pt x="136" y="276"/>
                    </a:lnTo>
                    <a:lnTo>
                      <a:pt x="137" y="287"/>
                    </a:lnTo>
                    <a:lnTo>
                      <a:pt x="150" y="303"/>
                    </a:lnTo>
                    <a:lnTo>
                      <a:pt x="150" y="303"/>
                    </a:lnTo>
                    <a:lnTo>
                      <a:pt x="150" y="303"/>
                    </a:lnTo>
                    <a:lnTo>
                      <a:pt x="151" y="306"/>
                    </a:lnTo>
                    <a:lnTo>
                      <a:pt x="152" y="309"/>
                    </a:lnTo>
                    <a:lnTo>
                      <a:pt x="156" y="313"/>
                    </a:lnTo>
                    <a:lnTo>
                      <a:pt x="156" y="313"/>
                    </a:lnTo>
                    <a:lnTo>
                      <a:pt x="164" y="319"/>
                    </a:lnTo>
                    <a:lnTo>
                      <a:pt x="171" y="324"/>
                    </a:lnTo>
                    <a:lnTo>
                      <a:pt x="171" y="324"/>
                    </a:lnTo>
                    <a:lnTo>
                      <a:pt x="180" y="333"/>
                    </a:lnTo>
                    <a:lnTo>
                      <a:pt x="194" y="341"/>
                    </a:lnTo>
                    <a:lnTo>
                      <a:pt x="198" y="345"/>
                    </a:lnTo>
                    <a:lnTo>
                      <a:pt x="216" y="347"/>
                    </a:lnTo>
                    <a:lnTo>
                      <a:pt x="207" y="369"/>
                    </a:lnTo>
                    <a:lnTo>
                      <a:pt x="207" y="369"/>
                    </a:lnTo>
                    <a:lnTo>
                      <a:pt x="207" y="369"/>
                    </a:lnTo>
                    <a:lnTo>
                      <a:pt x="202" y="372"/>
                    </a:lnTo>
                    <a:lnTo>
                      <a:pt x="200" y="376"/>
                    </a:lnTo>
                    <a:lnTo>
                      <a:pt x="198" y="379"/>
                    </a:lnTo>
                    <a:lnTo>
                      <a:pt x="198" y="379"/>
                    </a:lnTo>
                    <a:lnTo>
                      <a:pt x="197" y="383"/>
                    </a:lnTo>
                    <a:lnTo>
                      <a:pt x="195" y="389"/>
                    </a:lnTo>
                    <a:lnTo>
                      <a:pt x="190" y="396"/>
                    </a:lnTo>
                    <a:lnTo>
                      <a:pt x="190" y="396"/>
                    </a:lnTo>
                    <a:lnTo>
                      <a:pt x="196" y="416"/>
                    </a:lnTo>
                    <a:lnTo>
                      <a:pt x="209" y="420"/>
                    </a:lnTo>
                    <a:lnTo>
                      <a:pt x="229" y="396"/>
                    </a:lnTo>
                    <a:lnTo>
                      <a:pt x="239" y="407"/>
                    </a:lnTo>
                    <a:lnTo>
                      <a:pt x="227" y="418"/>
                    </a:lnTo>
                    <a:lnTo>
                      <a:pt x="213" y="425"/>
                    </a:lnTo>
                    <a:lnTo>
                      <a:pt x="218" y="437"/>
                    </a:lnTo>
                    <a:lnTo>
                      <a:pt x="241" y="427"/>
                    </a:lnTo>
                    <a:lnTo>
                      <a:pt x="241" y="427"/>
                    </a:lnTo>
                    <a:lnTo>
                      <a:pt x="241" y="427"/>
                    </a:lnTo>
                    <a:lnTo>
                      <a:pt x="240" y="431"/>
                    </a:lnTo>
                    <a:lnTo>
                      <a:pt x="240" y="434"/>
                    </a:lnTo>
                    <a:lnTo>
                      <a:pt x="241" y="438"/>
                    </a:lnTo>
                    <a:lnTo>
                      <a:pt x="241" y="438"/>
                    </a:lnTo>
                    <a:lnTo>
                      <a:pt x="246" y="445"/>
                    </a:lnTo>
                    <a:lnTo>
                      <a:pt x="249" y="450"/>
                    </a:lnTo>
                    <a:lnTo>
                      <a:pt x="249" y="450"/>
                    </a:lnTo>
                    <a:lnTo>
                      <a:pt x="259" y="440"/>
                    </a:lnTo>
                    <a:lnTo>
                      <a:pt x="268" y="439"/>
                    </a:lnTo>
                    <a:lnTo>
                      <a:pt x="272" y="445"/>
                    </a:lnTo>
                    <a:lnTo>
                      <a:pt x="278" y="453"/>
                    </a:lnTo>
                    <a:lnTo>
                      <a:pt x="294" y="450"/>
                    </a:lnTo>
                    <a:lnTo>
                      <a:pt x="296" y="435"/>
                    </a:lnTo>
                    <a:lnTo>
                      <a:pt x="301" y="442"/>
                    </a:lnTo>
                    <a:lnTo>
                      <a:pt x="309" y="452"/>
                    </a:lnTo>
                    <a:lnTo>
                      <a:pt x="320" y="455"/>
                    </a:lnTo>
                    <a:lnTo>
                      <a:pt x="320" y="448"/>
                    </a:lnTo>
                    <a:lnTo>
                      <a:pt x="316" y="437"/>
                    </a:lnTo>
                    <a:lnTo>
                      <a:pt x="316" y="429"/>
                    </a:lnTo>
                    <a:lnTo>
                      <a:pt x="323" y="432"/>
                    </a:lnTo>
                    <a:lnTo>
                      <a:pt x="336" y="434"/>
                    </a:lnTo>
                    <a:lnTo>
                      <a:pt x="342" y="440"/>
                    </a:lnTo>
                    <a:lnTo>
                      <a:pt x="344" y="433"/>
                    </a:lnTo>
                    <a:lnTo>
                      <a:pt x="341" y="426"/>
                    </a:lnTo>
                    <a:lnTo>
                      <a:pt x="326" y="377"/>
                    </a:lnTo>
                    <a:lnTo>
                      <a:pt x="331" y="367"/>
                    </a:lnTo>
                    <a:lnTo>
                      <a:pt x="326" y="342"/>
                    </a:lnTo>
                    <a:lnTo>
                      <a:pt x="352" y="345"/>
                    </a:lnTo>
                    <a:lnTo>
                      <a:pt x="374" y="338"/>
                    </a:lnTo>
                    <a:lnTo>
                      <a:pt x="387" y="330"/>
                    </a:lnTo>
                    <a:lnTo>
                      <a:pt x="395" y="314"/>
                    </a:lnTo>
                    <a:lnTo>
                      <a:pt x="411" y="308"/>
                    </a:lnTo>
                    <a:lnTo>
                      <a:pt x="425" y="295"/>
                    </a:lnTo>
                    <a:lnTo>
                      <a:pt x="438" y="276"/>
                    </a:lnTo>
                    <a:lnTo>
                      <a:pt x="444" y="255"/>
                    </a:lnTo>
                    <a:lnTo>
                      <a:pt x="453" y="244"/>
                    </a:lnTo>
                    <a:lnTo>
                      <a:pt x="457" y="229"/>
                    </a:lnTo>
                    <a:lnTo>
                      <a:pt x="451" y="219"/>
                    </a:lnTo>
                    <a:lnTo>
                      <a:pt x="465" y="206"/>
                    </a:lnTo>
                    <a:lnTo>
                      <a:pt x="457" y="203"/>
                    </a:lnTo>
                    <a:lnTo>
                      <a:pt x="483" y="180"/>
                    </a:lnTo>
                    <a:lnTo>
                      <a:pt x="485" y="171"/>
                    </a:lnTo>
                    <a:lnTo>
                      <a:pt x="511" y="146"/>
                    </a:lnTo>
                    <a:lnTo>
                      <a:pt x="513" y="139"/>
                    </a:lnTo>
                    <a:lnTo>
                      <a:pt x="529" y="119"/>
                    </a:lnTo>
                    <a:lnTo>
                      <a:pt x="538" y="98"/>
                    </a:lnTo>
                    <a:lnTo>
                      <a:pt x="537" y="86"/>
                    </a:lnTo>
                    <a:lnTo>
                      <a:pt x="549" y="62"/>
                    </a:lnTo>
                    <a:lnTo>
                      <a:pt x="549" y="33"/>
                    </a:lnTo>
                    <a:lnTo>
                      <a:pt x="554" y="21"/>
                    </a:lnTo>
                    <a:lnTo>
                      <a:pt x="551" y="0"/>
                    </a:lnTo>
                    <a:lnTo>
                      <a:pt x="520" y="26"/>
                    </a:lnTo>
                    <a:lnTo>
                      <a:pt x="372" y="115"/>
                    </a:lnTo>
                    <a:lnTo>
                      <a:pt x="356" y="129"/>
                    </a:lnTo>
                    <a:lnTo>
                      <a:pt x="350" y="142"/>
                    </a:lnTo>
                    <a:lnTo>
                      <a:pt x="350" y="161"/>
                    </a:lnTo>
                    <a:lnTo>
                      <a:pt x="356" y="180"/>
                    </a:lnTo>
                    <a:lnTo>
                      <a:pt x="363" y="196"/>
                    </a:lnTo>
                    <a:lnTo>
                      <a:pt x="366" y="211"/>
                    </a:lnTo>
                    <a:lnTo>
                      <a:pt x="361" y="220"/>
                    </a:lnTo>
                    <a:lnTo>
                      <a:pt x="356" y="228"/>
                    </a:lnTo>
                    <a:lnTo>
                      <a:pt x="341" y="229"/>
                    </a:lnTo>
                    <a:lnTo>
                      <a:pt x="327" y="225"/>
                    </a:lnTo>
                    <a:lnTo>
                      <a:pt x="322" y="213"/>
                    </a:lnTo>
                    <a:lnTo>
                      <a:pt x="316" y="220"/>
                    </a:lnTo>
                    <a:lnTo>
                      <a:pt x="306" y="213"/>
                    </a:lnTo>
                    <a:lnTo>
                      <a:pt x="298" y="221"/>
                    </a:lnTo>
                    <a:lnTo>
                      <a:pt x="294" y="212"/>
                    </a:lnTo>
                    <a:lnTo>
                      <a:pt x="284" y="223"/>
                    </a:lnTo>
                    <a:lnTo>
                      <a:pt x="276" y="213"/>
                    </a:lnTo>
                    <a:lnTo>
                      <a:pt x="264" y="220"/>
                    </a:lnTo>
                    <a:lnTo>
                      <a:pt x="260" y="208"/>
                    </a:lnTo>
                    <a:lnTo>
                      <a:pt x="249" y="211"/>
                    </a:lnTo>
                    <a:lnTo>
                      <a:pt x="240" y="207"/>
                    </a:lnTo>
                    <a:lnTo>
                      <a:pt x="239" y="209"/>
                    </a:lnTo>
                    <a:close/>
                  </a:path>
                </a:pathLst>
              </a:custGeom>
              <a:solidFill>
                <a:srgbClr val="FFD1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8" name="Freeform 19"/>
              <p:cNvSpPr>
                <a:spLocks/>
              </p:cNvSpPr>
              <p:nvPr/>
            </p:nvSpPr>
            <p:spPr bwMode="auto">
              <a:xfrm>
                <a:off x="5044" y="2418"/>
                <a:ext cx="102" cy="130"/>
              </a:xfrm>
              <a:custGeom>
                <a:avLst/>
                <a:gdLst/>
                <a:ahLst/>
                <a:cxnLst>
                  <a:cxn ang="0">
                    <a:pos x="137" y="5"/>
                  </a:cxn>
                  <a:cxn ang="0">
                    <a:pos x="121" y="283"/>
                  </a:cxn>
                  <a:cxn ang="0">
                    <a:pos x="99" y="292"/>
                  </a:cxn>
                  <a:cxn ang="0">
                    <a:pos x="79" y="300"/>
                  </a:cxn>
                  <a:cxn ang="0">
                    <a:pos x="65" y="298"/>
                  </a:cxn>
                  <a:cxn ang="0">
                    <a:pos x="51" y="299"/>
                  </a:cxn>
                  <a:cxn ang="0">
                    <a:pos x="26" y="304"/>
                  </a:cxn>
                  <a:cxn ang="0">
                    <a:pos x="0" y="317"/>
                  </a:cxn>
                  <a:cxn ang="0">
                    <a:pos x="162" y="398"/>
                  </a:cxn>
                  <a:cxn ang="0">
                    <a:pos x="305" y="337"/>
                  </a:cxn>
                  <a:cxn ang="0">
                    <a:pos x="289" y="319"/>
                  </a:cxn>
                  <a:cxn ang="0">
                    <a:pos x="264" y="304"/>
                  </a:cxn>
                  <a:cxn ang="0">
                    <a:pos x="242" y="298"/>
                  </a:cxn>
                  <a:cxn ang="0">
                    <a:pos x="227" y="305"/>
                  </a:cxn>
                  <a:cxn ang="0">
                    <a:pos x="218" y="296"/>
                  </a:cxn>
                  <a:cxn ang="0">
                    <a:pos x="192" y="287"/>
                  </a:cxn>
                  <a:cxn ang="0">
                    <a:pos x="186" y="0"/>
                  </a:cxn>
                  <a:cxn ang="0">
                    <a:pos x="137" y="5"/>
                  </a:cxn>
                  <a:cxn ang="0">
                    <a:pos x="137" y="5"/>
                  </a:cxn>
                </a:cxnLst>
                <a:rect l="0" t="0" r="r" b="b"/>
                <a:pathLst>
                  <a:path w="305" h="398">
                    <a:moveTo>
                      <a:pt x="137" y="5"/>
                    </a:moveTo>
                    <a:lnTo>
                      <a:pt x="121" y="283"/>
                    </a:lnTo>
                    <a:lnTo>
                      <a:pt x="99" y="292"/>
                    </a:lnTo>
                    <a:lnTo>
                      <a:pt x="79" y="300"/>
                    </a:lnTo>
                    <a:lnTo>
                      <a:pt x="65" y="298"/>
                    </a:lnTo>
                    <a:lnTo>
                      <a:pt x="51" y="299"/>
                    </a:lnTo>
                    <a:lnTo>
                      <a:pt x="26" y="304"/>
                    </a:lnTo>
                    <a:lnTo>
                      <a:pt x="0" y="317"/>
                    </a:lnTo>
                    <a:lnTo>
                      <a:pt x="162" y="398"/>
                    </a:lnTo>
                    <a:lnTo>
                      <a:pt x="305" y="337"/>
                    </a:lnTo>
                    <a:lnTo>
                      <a:pt x="289" y="319"/>
                    </a:lnTo>
                    <a:lnTo>
                      <a:pt x="264" y="304"/>
                    </a:lnTo>
                    <a:lnTo>
                      <a:pt x="242" y="298"/>
                    </a:lnTo>
                    <a:lnTo>
                      <a:pt x="227" y="305"/>
                    </a:lnTo>
                    <a:lnTo>
                      <a:pt x="218" y="296"/>
                    </a:lnTo>
                    <a:lnTo>
                      <a:pt x="192" y="287"/>
                    </a:lnTo>
                    <a:lnTo>
                      <a:pt x="186" y="0"/>
                    </a:lnTo>
                    <a:lnTo>
                      <a:pt x="137" y="5"/>
                    </a:lnTo>
                    <a:lnTo>
                      <a:pt x="137" y="5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9" name="Freeform 20"/>
              <p:cNvSpPr>
                <a:spLocks/>
              </p:cNvSpPr>
              <p:nvPr/>
            </p:nvSpPr>
            <p:spPr bwMode="auto">
              <a:xfrm>
                <a:off x="4948" y="2255"/>
                <a:ext cx="302" cy="1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04" y="0"/>
                  </a:cxn>
                  <a:cxn ang="0">
                    <a:pos x="841" y="74"/>
                  </a:cxn>
                  <a:cxn ang="0">
                    <a:pos x="841" y="404"/>
                  </a:cxn>
                  <a:cxn ang="0">
                    <a:pos x="56" y="404"/>
                  </a:cxn>
                  <a:cxn ang="0">
                    <a:pos x="56" y="7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04" h="404">
                    <a:moveTo>
                      <a:pt x="0" y="0"/>
                    </a:moveTo>
                    <a:lnTo>
                      <a:pt x="904" y="0"/>
                    </a:lnTo>
                    <a:lnTo>
                      <a:pt x="841" y="74"/>
                    </a:lnTo>
                    <a:lnTo>
                      <a:pt x="841" y="404"/>
                    </a:lnTo>
                    <a:lnTo>
                      <a:pt x="56" y="404"/>
                    </a:lnTo>
                    <a:lnTo>
                      <a:pt x="56" y="7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0" name="Freeform 21"/>
              <p:cNvSpPr>
                <a:spLocks/>
              </p:cNvSpPr>
              <p:nvPr/>
            </p:nvSpPr>
            <p:spPr bwMode="auto">
              <a:xfrm>
                <a:off x="5085" y="2126"/>
                <a:ext cx="22" cy="11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35" y="11"/>
                  </a:cxn>
                  <a:cxn ang="0">
                    <a:pos x="29" y="7"/>
                  </a:cxn>
                  <a:cxn ang="0">
                    <a:pos x="25" y="6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5" y="5"/>
                  </a:cxn>
                  <a:cxn ang="0">
                    <a:pos x="12" y="5"/>
                  </a:cxn>
                  <a:cxn ang="0">
                    <a:pos x="9" y="6"/>
                  </a:cxn>
                  <a:cxn ang="0">
                    <a:pos x="8" y="8"/>
                  </a:cxn>
                  <a:cxn ang="0">
                    <a:pos x="5" y="13"/>
                  </a:cxn>
                  <a:cxn ang="0">
                    <a:pos x="4" y="18"/>
                  </a:cxn>
                  <a:cxn ang="0">
                    <a:pos x="4" y="24"/>
                  </a:cxn>
                  <a:cxn ang="0">
                    <a:pos x="5" y="29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2" y="25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12" y="1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21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4" y="4"/>
                  </a:cxn>
                  <a:cxn ang="0">
                    <a:pos x="38" y="7"/>
                  </a:cxn>
                  <a:cxn ang="0">
                    <a:pos x="39" y="8"/>
                  </a:cxn>
                  <a:cxn ang="0">
                    <a:pos x="39" y="8"/>
                  </a:cxn>
                  <a:cxn ang="0">
                    <a:pos x="41" y="8"/>
                  </a:cxn>
                  <a:cxn ang="0">
                    <a:pos x="46" y="10"/>
                  </a:cxn>
                  <a:cxn ang="0">
                    <a:pos x="54" y="12"/>
                  </a:cxn>
                  <a:cxn ang="0">
                    <a:pos x="58" y="13"/>
                  </a:cxn>
                  <a:cxn ang="0">
                    <a:pos x="62" y="16"/>
                  </a:cxn>
                  <a:cxn ang="0">
                    <a:pos x="62" y="16"/>
                  </a:cxn>
                  <a:cxn ang="0">
                    <a:pos x="64" y="18"/>
                  </a:cxn>
                  <a:cxn ang="0">
                    <a:pos x="63" y="18"/>
                  </a:cxn>
                  <a:cxn ang="0">
                    <a:pos x="54" y="16"/>
                  </a:cxn>
                  <a:cxn ang="0">
                    <a:pos x="54" y="16"/>
                  </a:cxn>
                  <a:cxn ang="0">
                    <a:pos x="47" y="15"/>
                  </a:cxn>
                  <a:cxn ang="0">
                    <a:pos x="42" y="13"/>
                  </a:cxn>
                  <a:cxn ang="0">
                    <a:pos x="42" y="13"/>
                  </a:cxn>
                  <a:cxn ang="0">
                    <a:pos x="35" y="11"/>
                  </a:cxn>
                  <a:cxn ang="0">
                    <a:pos x="35" y="11"/>
                  </a:cxn>
                </a:cxnLst>
                <a:rect l="0" t="0" r="r" b="b"/>
                <a:pathLst>
                  <a:path w="64" h="33">
                    <a:moveTo>
                      <a:pt x="35" y="11"/>
                    </a:moveTo>
                    <a:lnTo>
                      <a:pt x="35" y="11"/>
                    </a:lnTo>
                    <a:lnTo>
                      <a:pt x="29" y="7"/>
                    </a:lnTo>
                    <a:lnTo>
                      <a:pt x="25" y="6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5" y="5"/>
                    </a:lnTo>
                    <a:lnTo>
                      <a:pt x="12" y="5"/>
                    </a:lnTo>
                    <a:lnTo>
                      <a:pt x="9" y="6"/>
                    </a:lnTo>
                    <a:lnTo>
                      <a:pt x="8" y="8"/>
                    </a:lnTo>
                    <a:lnTo>
                      <a:pt x="5" y="13"/>
                    </a:lnTo>
                    <a:lnTo>
                      <a:pt x="4" y="18"/>
                    </a:lnTo>
                    <a:lnTo>
                      <a:pt x="4" y="24"/>
                    </a:lnTo>
                    <a:lnTo>
                      <a:pt x="5" y="29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2" y="25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3" y="5"/>
                    </a:lnTo>
                    <a:lnTo>
                      <a:pt x="7" y="2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4" y="4"/>
                    </a:lnTo>
                    <a:lnTo>
                      <a:pt x="38" y="7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41" y="8"/>
                    </a:lnTo>
                    <a:lnTo>
                      <a:pt x="46" y="10"/>
                    </a:lnTo>
                    <a:lnTo>
                      <a:pt x="54" y="12"/>
                    </a:lnTo>
                    <a:lnTo>
                      <a:pt x="58" y="13"/>
                    </a:lnTo>
                    <a:lnTo>
                      <a:pt x="62" y="16"/>
                    </a:lnTo>
                    <a:lnTo>
                      <a:pt x="62" y="16"/>
                    </a:lnTo>
                    <a:lnTo>
                      <a:pt x="64" y="18"/>
                    </a:lnTo>
                    <a:lnTo>
                      <a:pt x="63" y="18"/>
                    </a:lnTo>
                    <a:lnTo>
                      <a:pt x="54" y="16"/>
                    </a:lnTo>
                    <a:lnTo>
                      <a:pt x="54" y="16"/>
                    </a:lnTo>
                    <a:lnTo>
                      <a:pt x="47" y="15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35" y="11"/>
                    </a:lnTo>
                    <a:lnTo>
                      <a:pt x="35" y="1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1" name="Freeform 22"/>
              <p:cNvSpPr>
                <a:spLocks/>
              </p:cNvSpPr>
              <p:nvPr/>
            </p:nvSpPr>
            <p:spPr bwMode="auto">
              <a:xfrm>
                <a:off x="5097" y="2130"/>
                <a:ext cx="6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4"/>
                  </a:cxn>
                  <a:cxn ang="0">
                    <a:pos x="9" y="14"/>
                  </a:cxn>
                  <a:cxn ang="0">
                    <a:pos x="10" y="14"/>
                  </a:cxn>
                  <a:cxn ang="0">
                    <a:pos x="13" y="12"/>
                  </a:cxn>
                  <a:cxn ang="0">
                    <a:pos x="16" y="9"/>
                  </a:cxn>
                  <a:cxn ang="0">
                    <a:pos x="16" y="9"/>
                  </a:cxn>
                  <a:cxn ang="0">
                    <a:pos x="15" y="8"/>
                  </a:cxn>
                  <a:cxn ang="0">
                    <a:pos x="14" y="6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" y="1"/>
                  </a:cxn>
                  <a:cxn ang="0">
                    <a:pos x="0" y="0"/>
                  </a:cxn>
                </a:cxnLst>
                <a:rect l="0" t="0" r="r" b="b"/>
                <a:pathLst>
                  <a:path w="16" h="14">
                    <a:moveTo>
                      <a:pt x="0" y="0"/>
                    </a:moveTo>
                    <a:lnTo>
                      <a:pt x="0" y="0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3" y="12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8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2" name="Freeform 23"/>
              <p:cNvSpPr>
                <a:spLocks/>
              </p:cNvSpPr>
              <p:nvPr/>
            </p:nvSpPr>
            <p:spPr bwMode="auto">
              <a:xfrm>
                <a:off x="5096" y="2125"/>
                <a:ext cx="20" cy="15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1" y="6"/>
                  </a:cxn>
                  <a:cxn ang="0">
                    <a:pos x="8" y="3"/>
                  </a:cxn>
                  <a:cxn ang="0">
                    <a:pos x="13" y="1"/>
                  </a:cxn>
                  <a:cxn ang="0">
                    <a:pos x="21" y="0"/>
                  </a:cxn>
                  <a:cxn ang="0">
                    <a:pos x="28" y="2"/>
                  </a:cxn>
                  <a:cxn ang="0">
                    <a:pos x="28" y="2"/>
                  </a:cxn>
                  <a:cxn ang="0">
                    <a:pos x="38" y="6"/>
                  </a:cxn>
                  <a:cxn ang="0">
                    <a:pos x="48" y="10"/>
                  </a:cxn>
                  <a:cxn ang="0">
                    <a:pos x="60" y="17"/>
                  </a:cxn>
                  <a:cxn ang="0">
                    <a:pos x="60" y="17"/>
                  </a:cxn>
                  <a:cxn ang="0">
                    <a:pos x="58" y="18"/>
                  </a:cxn>
                  <a:cxn ang="0">
                    <a:pos x="53" y="21"/>
                  </a:cxn>
                  <a:cxn ang="0">
                    <a:pos x="51" y="23"/>
                  </a:cxn>
                  <a:cxn ang="0">
                    <a:pos x="49" y="28"/>
                  </a:cxn>
                  <a:cxn ang="0">
                    <a:pos x="48" y="31"/>
                  </a:cxn>
                  <a:cxn ang="0">
                    <a:pos x="48" y="35"/>
                  </a:cxn>
                  <a:cxn ang="0">
                    <a:pos x="48" y="35"/>
                  </a:cxn>
                  <a:cxn ang="0">
                    <a:pos x="49" y="44"/>
                  </a:cxn>
                  <a:cxn ang="0">
                    <a:pos x="49" y="44"/>
                  </a:cxn>
                  <a:cxn ang="0">
                    <a:pos x="49" y="44"/>
                  </a:cxn>
                  <a:cxn ang="0">
                    <a:pos x="41" y="39"/>
                  </a:cxn>
                  <a:cxn ang="0">
                    <a:pos x="41" y="39"/>
                  </a:cxn>
                  <a:cxn ang="0">
                    <a:pos x="41" y="39"/>
                  </a:cxn>
                  <a:cxn ang="0">
                    <a:pos x="41" y="36"/>
                  </a:cxn>
                  <a:cxn ang="0">
                    <a:pos x="41" y="32"/>
                  </a:cxn>
                  <a:cxn ang="0">
                    <a:pos x="43" y="25"/>
                  </a:cxn>
                  <a:cxn ang="0">
                    <a:pos x="45" y="21"/>
                  </a:cxn>
                  <a:cxn ang="0">
                    <a:pos x="47" y="18"/>
                  </a:cxn>
                  <a:cxn ang="0">
                    <a:pos x="47" y="18"/>
                  </a:cxn>
                  <a:cxn ang="0">
                    <a:pos x="34" y="10"/>
                  </a:cxn>
                  <a:cxn ang="0">
                    <a:pos x="27" y="8"/>
                  </a:cxn>
                  <a:cxn ang="0">
                    <a:pos x="27" y="8"/>
                  </a:cxn>
                  <a:cxn ang="0">
                    <a:pos x="25" y="7"/>
                  </a:cxn>
                  <a:cxn ang="0">
                    <a:pos x="19" y="5"/>
                  </a:cxn>
                  <a:cxn ang="0">
                    <a:pos x="11" y="5"/>
                  </a:cxn>
                  <a:cxn ang="0">
                    <a:pos x="8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0" y="9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1" y="6"/>
                  </a:cxn>
                </a:cxnLst>
                <a:rect l="0" t="0" r="r" b="b"/>
                <a:pathLst>
                  <a:path w="60" h="44">
                    <a:moveTo>
                      <a:pt x="1" y="6"/>
                    </a:moveTo>
                    <a:lnTo>
                      <a:pt x="1" y="6"/>
                    </a:lnTo>
                    <a:lnTo>
                      <a:pt x="8" y="3"/>
                    </a:lnTo>
                    <a:lnTo>
                      <a:pt x="13" y="1"/>
                    </a:lnTo>
                    <a:lnTo>
                      <a:pt x="21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38" y="6"/>
                    </a:lnTo>
                    <a:lnTo>
                      <a:pt x="48" y="10"/>
                    </a:lnTo>
                    <a:lnTo>
                      <a:pt x="60" y="17"/>
                    </a:lnTo>
                    <a:lnTo>
                      <a:pt x="60" y="17"/>
                    </a:lnTo>
                    <a:lnTo>
                      <a:pt x="58" y="18"/>
                    </a:lnTo>
                    <a:lnTo>
                      <a:pt x="53" y="21"/>
                    </a:lnTo>
                    <a:lnTo>
                      <a:pt x="51" y="23"/>
                    </a:lnTo>
                    <a:lnTo>
                      <a:pt x="49" y="28"/>
                    </a:lnTo>
                    <a:lnTo>
                      <a:pt x="48" y="31"/>
                    </a:lnTo>
                    <a:lnTo>
                      <a:pt x="48" y="35"/>
                    </a:lnTo>
                    <a:lnTo>
                      <a:pt x="48" y="35"/>
                    </a:lnTo>
                    <a:lnTo>
                      <a:pt x="49" y="44"/>
                    </a:lnTo>
                    <a:lnTo>
                      <a:pt x="49" y="44"/>
                    </a:lnTo>
                    <a:lnTo>
                      <a:pt x="49" y="44"/>
                    </a:lnTo>
                    <a:lnTo>
                      <a:pt x="41" y="39"/>
                    </a:lnTo>
                    <a:lnTo>
                      <a:pt x="41" y="39"/>
                    </a:lnTo>
                    <a:lnTo>
                      <a:pt x="41" y="39"/>
                    </a:lnTo>
                    <a:lnTo>
                      <a:pt x="41" y="36"/>
                    </a:lnTo>
                    <a:lnTo>
                      <a:pt x="41" y="32"/>
                    </a:lnTo>
                    <a:lnTo>
                      <a:pt x="43" y="25"/>
                    </a:lnTo>
                    <a:lnTo>
                      <a:pt x="45" y="21"/>
                    </a:lnTo>
                    <a:lnTo>
                      <a:pt x="47" y="18"/>
                    </a:lnTo>
                    <a:lnTo>
                      <a:pt x="47" y="18"/>
                    </a:lnTo>
                    <a:lnTo>
                      <a:pt x="34" y="10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25" y="7"/>
                    </a:lnTo>
                    <a:lnTo>
                      <a:pt x="19" y="5"/>
                    </a:lnTo>
                    <a:lnTo>
                      <a:pt x="11" y="5"/>
                    </a:lnTo>
                    <a:lnTo>
                      <a:pt x="8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3" name="Freeform 24"/>
              <p:cNvSpPr>
                <a:spLocks/>
              </p:cNvSpPr>
              <p:nvPr/>
            </p:nvSpPr>
            <p:spPr bwMode="auto">
              <a:xfrm>
                <a:off x="5089" y="2132"/>
                <a:ext cx="8" cy="7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0" y="13"/>
                  </a:cxn>
                  <a:cxn ang="0">
                    <a:pos x="2" y="9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5" y="1"/>
                  </a:cxn>
                  <a:cxn ang="0">
                    <a:pos x="19" y="3"/>
                  </a:cxn>
                  <a:cxn ang="0">
                    <a:pos x="24" y="7"/>
                  </a:cxn>
                  <a:cxn ang="0">
                    <a:pos x="24" y="7"/>
                  </a:cxn>
                  <a:cxn ang="0">
                    <a:pos x="25" y="8"/>
                  </a:cxn>
                  <a:cxn ang="0">
                    <a:pos x="25" y="9"/>
                  </a:cxn>
                  <a:cxn ang="0">
                    <a:pos x="23" y="10"/>
                  </a:cxn>
                  <a:cxn ang="0">
                    <a:pos x="23" y="10"/>
                  </a:cxn>
                  <a:cxn ang="0">
                    <a:pos x="20" y="8"/>
                  </a:cxn>
                  <a:cxn ang="0">
                    <a:pos x="17" y="7"/>
                  </a:cxn>
                  <a:cxn ang="0">
                    <a:pos x="13" y="7"/>
                  </a:cxn>
                  <a:cxn ang="0">
                    <a:pos x="13" y="7"/>
                  </a:cxn>
                  <a:cxn ang="0">
                    <a:pos x="10" y="8"/>
                  </a:cxn>
                  <a:cxn ang="0">
                    <a:pos x="7" y="8"/>
                  </a:cxn>
                  <a:cxn ang="0">
                    <a:pos x="5" y="10"/>
                  </a:cxn>
                  <a:cxn ang="0">
                    <a:pos x="3" y="13"/>
                  </a:cxn>
                  <a:cxn ang="0">
                    <a:pos x="3" y="13"/>
                  </a:cxn>
                  <a:cxn ang="0">
                    <a:pos x="3" y="14"/>
                  </a:cxn>
                  <a:cxn ang="0">
                    <a:pos x="2" y="14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</a:cxnLst>
                <a:rect l="0" t="0" r="r" b="b"/>
                <a:pathLst>
                  <a:path w="25" h="14">
                    <a:moveTo>
                      <a:pt x="0" y="13"/>
                    </a:moveTo>
                    <a:lnTo>
                      <a:pt x="0" y="13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19" y="3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5" y="8"/>
                    </a:lnTo>
                    <a:lnTo>
                      <a:pt x="25" y="9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0" y="8"/>
                    </a:lnTo>
                    <a:lnTo>
                      <a:pt x="17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4" name="Freeform 25"/>
              <p:cNvSpPr>
                <a:spLocks/>
              </p:cNvSpPr>
              <p:nvPr/>
            </p:nvSpPr>
            <p:spPr bwMode="auto">
              <a:xfrm>
                <a:off x="5090" y="2136"/>
                <a:ext cx="7" cy="1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4" y="5"/>
                  </a:cxn>
                  <a:cxn ang="0">
                    <a:pos x="9" y="9"/>
                  </a:cxn>
                  <a:cxn ang="0">
                    <a:pos x="10" y="12"/>
                  </a:cxn>
                  <a:cxn ang="0">
                    <a:pos x="11" y="14"/>
                  </a:cxn>
                  <a:cxn ang="0">
                    <a:pos x="12" y="17"/>
                  </a:cxn>
                  <a:cxn ang="0">
                    <a:pos x="11" y="22"/>
                  </a:cxn>
                  <a:cxn ang="0">
                    <a:pos x="11" y="22"/>
                  </a:cxn>
                  <a:cxn ang="0">
                    <a:pos x="7" y="29"/>
                  </a:cxn>
                  <a:cxn ang="0">
                    <a:pos x="5" y="36"/>
                  </a:cxn>
                  <a:cxn ang="0">
                    <a:pos x="2" y="41"/>
                  </a:cxn>
                  <a:cxn ang="0">
                    <a:pos x="2" y="41"/>
                  </a:cxn>
                  <a:cxn ang="0">
                    <a:pos x="2" y="42"/>
                  </a:cxn>
                  <a:cxn ang="0">
                    <a:pos x="3" y="43"/>
                  </a:cxn>
                  <a:cxn ang="0">
                    <a:pos x="4" y="44"/>
                  </a:cxn>
                  <a:cxn ang="0">
                    <a:pos x="6" y="46"/>
                  </a:cxn>
                  <a:cxn ang="0">
                    <a:pos x="9" y="46"/>
                  </a:cxn>
                  <a:cxn ang="0">
                    <a:pos x="13" y="43"/>
                  </a:cxn>
                  <a:cxn ang="0">
                    <a:pos x="18" y="40"/>
                  </a:cxn>
                  <a:cxn ang="0">
                    <a:pos x="18" y="40"/>
                  </a:cxn>
                  <a:cxn ang="0">
                    <a:pos x="14" y="41"/>
                  </a:cxn>
                  <a:cxn ang="0">
                    <a:pos x="11" y="41"/>
                  </a:cxn>
                  <a:cxn ang="0">
                    <a:pos x="10" y="40"/>
                  </a:cxn>
                  <a:cxn ang="0">
                    <a:pos x="10" y="39"/>
                  </a:cxn>
                  <a:cxn ang="0">
                    <a:pos x="13" y="31"/>
                  </a:cxn>
                  <a:cxn ang="0">
                    <a:pos x="13" y="31"/>
                  </a:cxn>
                  <a:cxn ang="0">
                    <a:pos x="16" y="24"/>
                  </a:cxn>
                  <a:cxn ang="0">
                    <a:pos x="16" y="17"/>
                  </a:cxn>
                  <a:cxn ang="0">
                    <a:pos x="16" y="14"/>
                  </a:cxn>
                  <a:cxn ang="0">
                    <a:pos x="15" y="12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18" h="46">
                    <a:moveTo>
                      <a:pt x="0" y="2"/>
                    </a:moveTo>
                    <a:lnTo>
                      <a:pt x="0" y="2"/>
                    </a:lnTo>
                    <a:lnTo>
                      <a:pt x="4" y="5"/>
                    </a:lnTo>
                    <a:lnTo>
                      <a:pt x="9" y="9"/>
                    </a:lnTo>
                    <a:lnTo>
                      <a:pt x="10" y="12"/>
                    </a:lnTo>
                    <a:lnTo>
                      <a:pt x="11" y="14"/>
                    </a:lnTo>
                    <a:lnTo>
                      <a:pt x="12" y="17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7" y="29"/>
                    </a:lnTo>
                    <a:lnTo>
                      <a:pt x="5" y="36"/>
                    </a:lnTo>
                    <a:lnTo>
                      <a:pt x="2" y="41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3" y="43"/>
                    </a:lnTo>
                    <a:lnTo>
                      <a:pt x="4" y="44"/>
                    </a:lnTo>
                    <a:lnTo>
                      <a:pt x="6" y="46"/>
                    </a:lnTo>
                    <a:lnTo>
                      <a:pt x="9" y="46"/>
                    </a:lnTo>
                    <a:lnTo>
                      <a:pt x="13" y="43"/>
                    </a:lnTo>
                    <a:lnTo>
                      <a:pt x="18" y="40"/>
                    </a:lnTo>
                    <a:lnTo>
                      <a:pt x="18" y="40"/>
                    </a:lnTo>
                    <a:lnTo>
                      <a:pt x="14" y="41"/>
                    </a:lnTo>
                    <a:lnTo>
                      <a:pt x="11" y="41"/>
                    </a:lnTo>
                    <a:lnTo>
                      <a:pt x="10" y="40"/>
                    </a:lnTo>
                    <a:lnTo>
                      <a:pt x="10" y="39"/>
                    </a:lnTo>
                    <a:lnTo>
                      <a:pt x="13" y="31"/>
                    </a:lnTo>
                    <a:lnTo>
                      <a:pt x="13" y="31"/>
                    </a:lnTo>
                    <a:lnTo>
                      <a:pt x="16" y="24"/>
                    </a:lnTo>
                    <a:lnTo>
                      <a:pt x="16" y="17"/>
                    </a:lnTo>
                    <a:lnTo>
                      <a:pt x="16" y="14"/>
                    </a:lnTo>
                    <a:lnTo>
                      <a:pt x="15" y="12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5" name="Freeform 26"/>
              <p:cNvSpPr>
                <a:spLocks/>
              </p:cNvSpPr>
              <p:nvPr/>
            </p:nvSpPr>
            <p:spPr bwMode="auto">
              <a:xfrm>
                <a:off x="5109" y="2139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3"/>
                  </a:cxn>
                  <a:cxn ang="0">
                    <a:pos x="0" y="0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lnTo>
                      <a:pt x="8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3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6" name="Line 27"/>
              <p:cNvSpPr>
                <a:spLocks noChangeShapeType="1"/>
              </p:cNvSpPr>
              <p:nvPr/>
            </p:nvSpPr>
            <p:spPr bwMode="auto">
              <a:xfrm>
                <a:off x="5109" y="2139"/>
                <a:ext cx="1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7" name="Freeform 28"/>
              <p:cNvSpPr>
                <a:spLocks/>
              </p:cNvSpPr>
              <p:nvPr/>
            </p:nvSpPr>
            <p:spPr bwMode="auto">
              <a:xfrm>
                <a:off x="5104" y="2141"/>
                <a:ext cx="4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4" y="7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1" y="9"/>
                  </a:cxn>
                  <a:cxn ang="0">
                    <a:pos x="14" y="3"/>
                  </a:cxn>
                  <a:cxn ang="0">
                    <a:pos x="14" y="3"/>
                  </a:cxn>
                  <a:cxn ang="0">
                    <a:pos x="13" y="5"/>
                  </a:cxn>
                  <a:cxn ang="0">
                    <a:pos x="11" y="7"/>
                  </a:cxn>
                  <a:cxn ang="0">
                    <a:pos x="10" y="7"/>
                  </a:cxn>
                  <a:cxn ang="0">
                    <a:pos x="8" y="6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" y="0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14" h="10">
                    <a:moveTo>
                      <a:pt x="0" y="2"/>
                    </a:moveTo>
                    <a:lnTo>
                      <a:pt x="0" y="2"/>
                    </a:lnTo>
                    <a:lnTo>
                      <a:pt x="4" y="7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1" y="9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3" y="5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8" y="6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8" name="Freeform 29"/>
              <p:cNvSpPr>
                <a:spLocks/>
              </p:cNvSpPr>
              <p:nvPr/>
            </p:nvSpPr>
            <p:spPr bwMode="auto">
              <a:xfrm>
                <a:off x="5109" y="2143"/>
                <a:ext cx="7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5" y="3"/>
                  </a:cxn>
                  <a:cxn ang="0">
                    <a:pos x="10" y="6"/>
                  </a:cxn>
                  <a:cxn ang="0">
                    <a:pos x="14" y="6"/>
                  </a:cxn>
                  <a:cxn ang="0">
                    <a:pos x="16" y="6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6" y="9"/>
                  </a:cxn>
                  <a:cxn ang="0">
                    <a:pos x="14" y="10"/>
                  </a:cxn>
                  <a:cxn ang="0">
                    <a:pos x="12" y="12"/>
                  </a:cxn>
                  <a:cxn ang="0">
                    <a:pos x="10" y="10"/>
                  </a:cxn>
                  <a:cxn ang="0">
                    <a:pos x="8" y="9"/>
                  </a:cxn>
                  <a:cxn ang="0">
                    <a:pos x="4" y="7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8" h="12">
                    <a:moveTo>
                      <a:pt x="2" y="0"/>
                    </a:moveTo>
                    <a:lnTo>
                      <a:pt x="2" y="0"/>
                    </a:lnTo>
                    <a:lnTo>
                      <a:pt x="5" y="3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6" y="9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0" y="10"/>
                    </a:lnTo>
                    <a:lnTo>
                      <a:pt x="8" y="9"/>
                    </a:lnTo>
                    <a:lnTo>
                      <a:pt x="4" y="7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9" name="Freeform 30"/>
              <p:cNvSpPr>
                <a:spLocks/>
              </p:cNvSpPr>
              <p:nvPr/>
            </p:nvSpPr>
            <p:spPr bwMode="auto">
              <a:xfrm>
                <a:off x="5104" y="2139"/>
                <a:ext cx="11" cy="15"/>
              </a:xfrm>
              <a:custGeom>
                <a:avLst/>
                <a:gdLst/>
                <a:ahLst/>
                <a:cxnLst>
                  <a:cxn ang="0">
                    <a:pos x="19" y="23"/>
                  </a:cxn>
                  <a:cxn ang="0">
                    <a:pos x="19" y="23"/>
                  </a:cxn>
                  <a:cxn ang="0">
                    <a:pos x="23" y="38"/>
                  </a:cxn>
                  <a:cxn ang="0">
                    <a:pos x="21" y="40"/>
                  </a:cxn>
                  <a:cxn ang="0">
                    <a:pos x="13" y="37"/>
                  </a:cxn>
                  <a:cxn ang="0">
                    <a:pos x="10" y="36"/>
                  </a:cxn>
                  <a:cxn ang="0">
                    <a:pos x="12" y="38"/>
                  </a:cxn>
                  <a:cxn ang="0">
                    <a:pos x="12" y="38"/>
                  </a:cxn>
                  <a:cxn ang="0">
                    <a:pos x="8" y="40"/>
                  </a:cxn>
                  <a:cxn ang="0">
                    <a:pos x="6" y="39"/>
                  </a:cxn>
                  <a:cxn ang="0">
                    <a:pos x="0" y="32"/>
                  </a:cxn>
                  <a:cxn ang="0">
                    <a:pos x="5" y="40"/>
                  </a:cxn>
                  <a:cxn ang="0">
                    <a:pos x="8" y="42"/>
                  </a:cxn>
                  <a:cxn ang="0">
                    <a:pos x="10" y="41"/>
                  </a:cxn>
                  <a:cxn ang="0">
                    <a:pos x="12" y="38"/>
                  </a:cxn>
                  <a:cxn ang="0">
                    <a:pos x="14" y="42"/>
                  </a:cxn>
                  <a:cxn ang="0">
                    <a:pos x="20" y="45"/>
                  </a:cxn>
                  <a:cxn ang="0">
                    <a:pos x="29" y="46"/>
                  </a:cxn>
                  <a:cxn ang="0">
                    <a:pos x="32" y="45"/>
                  </a:cxn>
                  <a:cxn ang="0">
                    <a:pos x="34" y="42"/>
                  </a:cxn>
                  <a:cxn ang="0">
                    <a:pos x="34" y="40"/>
                  </a:cxn>
                  <a:cxn ang="0">
                    <a:pos x="29" y="33"/>
                  </a:cxn>
                  <a:cxn ang="0">
                    <a:pos x="25" y="19"/>
                  </a:cxn>
                  <a:cxn ang="0">
                    <a:pos x="22" y="4"/>
                  </a:cxn>
                  <a:cxn ang="0">
                    <a:pos x="25" y="17"/>
                  </a:cxn>
                  <a:cxn ang="0">
                    <a:pos x="25" y="17"/>
                  </a:cxn>
                  <a:cxn ang="0">
                    <a:pos x="22" y="18"/>
                  </a:cxn>
                  <a:cxn ang="0">
                    <a:pos x="13" y="14"/>
                  </a:cxn>
                  <a:cxn ang="0">
                    <a:pos x="16" y="15"/>
                  </a:cxn>
                  <a:cxn ang="0">
                    <a:pos x="17" y="14"/>
                  </a:cxn>
                  <a:cxn ang="0">
                    <a:pos x="17" y="10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2"/>
                  </a:cxn>
                  <a:cxn ang="0">
                    <a:pos x="26" y="20"/>
                  </a:cxn>
                </a:cxnLst>
                <a:rect l="0" t="0" r="r" b="b"/>
                <a:pathLst>
                  <a:path w="34" h="46">
                    <a:moveTo>
                      <a:pt x="26" y="20"/>
                    </a:moveTo>
                    <a:lnTo>
                      <a:pt x="19" y="23"/>
                    </a:lnTo>
                    <a:lnTo>
                      <a:pt x="19" y="23"/>
                    </a:lnTo>
                    <a:lnTo>
                      <a:pt x="19" y="23"/>
                    </a:lnTo>
                    <a:lnTo>
                      <a:pt x="23" y="38"/>
                    </a:lnTo>
                    <a:lnTo>
                      <a:pt x="23" y="38"/>
                    </a:lnTo>
                    <a:lnTo>
                      <a:pt x="23" y="40"/>
                    </a:lnTo>
                    <a:lnTo>
                      <a:pt x="21" y="40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4" y="36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8" y="40"/>
                    </a:lnTo>
                    <a:lnTo>
                      <a:pt x="7" y="39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5" y="40"/>
                    </a:lnTo>
                    <a:lnTo>
                      <a:pt x="6" y="41"/>
                    </a:lnTo>
                    <a:lnTo>
                      <a:pt x="8" y="42"/>
                    </a:lnTo>
                    <a:lnTo>
                      <a:pt x="9" y="42"/>
                    </a:lnTo>
                    <a:lnTo>
                      <a:pt x="10" y="41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3" y="40"/>
                    </a:lnTo>
                    <a:lnTo>
                      <a:pt x="14" y="42"/>
                    </a:lnTo>
                    <a:lnTo>
                      <a:pt x="17" y="44"/>
                    </a:lnTo>
                    <a:lnTo>
                      <a:pt x="20" y="45"/>
                    </a:lnTo>
                    <a:lnTo>
                      <a:pt x="26" y="46"/>
                    </a:lnTo>
                    <a:lnTo>
                      <a:pt x="29" y="46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3" y="44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4" y="40"/>
                    </a:lnTo>
                    <a:lnTo>
                      <a:pt x="29" y="33"/>
                    </a:lnTo>
                    <a:lnTo>
                      <a:pt x="29" y="33"/>
                    </a:lnTo>
                    <a:lnTo>
                      <a:pt x="26" y="27"/>
                    </a:lnTo>
                    <a:lnTo>
                      <a:pt x="25" y="19"/>
                    </a:lnTo>
                    <a:lnTo>
                      <a:pt x="23" y="12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4" y="17"/>
                    </a:lnTo>
                    <a:lnTo>
                      <a:pt x="22" y="18"/>
                    </a:lnTo>
                    <a:lnTo>
                      <a:pt x="19" y="17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6" y="15"/>
                    </a:lnTo>
                    <a:lnTo>
                      <a:pt x="17" y="15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1" y="2"/>
                    </a:lnTo>
                    <a:lnTo>
                      <a:pt x="22" y="4"/>
                    </a:lnTo>
                    <a:lnTo>
                      <a:pt x="26" y="2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0" name="Freeform 31"/>
              <p:cNvSpPr>
                <a:spLocks/>
              </p:cNvSpPr>
              <p:nvPr/>
            </p:nvSpPr>
            <p:spPr bwMode="auto">
              <a:xfrm>
                <a:off x="5099" y="2150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5" y="2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0" y="0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1" name="Freeform 32"/>
              <p:cNvSpPr>
                <a:spLocks/>
              </p:cNvSpPr>
              <p:nvPr/>
            </p:nvSpPr>
            <p:spPr bwMode="auto">
              <a:xfrm>
                <a:off x="5088" y="2150"/>
                <a:ext cx="7" cy="7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5" y="5"/>
                  </a:cxn>
                  <a:cxn ang="0">
                    <a:pos x="7" y="11"/>
                  </a:cxn>
                  <a:cxn ang="0">
                    <a:pos x="3" y="13"/>
                  </a:cxn>
                  <a:cxn ang="0">
                    <a:pos x="1" y="15"/>
                  </a:cxn>
                  <a:cxn ang="0">
                    <a:pos x="0" y="18"/>
                  </a:cxn>
                  <a:cxn ang="0">
                    <a:pos x="1" y="19"/>
                  </a:cxn>
                  <a:cxn ang="0">
                    <a:pos x="6" y="21"/>
                  </a:cxn>
                  <a:cxn ang="0">
                    <a:pos x="12" y="22"/>
                  </a:cxn>
                  <a:cxn ang="0">
                    <a:pos x="12" y="22"/>
                  </a:cxn>
                  <a:cxn ang="0">
                    <a:pos x="16" y="20"/>
                  </a:cxn>
                  <a:cxn ang="0">
                    <a:pos x="20" y="18"/>
                  </a:cxn>
                  <a:cxn ang="0">
                    <a:pos x="22" y="14"/>
                  </a:cxn>
                  <a:cxn ang="0">
                    <a:pos x="22" y="14"/>
                  </a:cxn>
                  <a:cxn ang="0">
                    <a:pos x="16" y="17"/>
                  </a:cxn>
                  <a:cxn ang="0">
                    <a:pos x="11" y="17"/>
                  </a:cxn>
                  <a:cxn ang="0">
                    <a:pos x="10" y="15"/>
                  </a:cxn>
                  <a:cxn ang="0">
                    <a:pos x="10" y="14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16" y="7"/>
                  </a:cxn>
                  <a:cxn ang="0">
                    <a:pos x="23" y="1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5" y="5"/>
                  </a:cxn>
                </a:cxnLst>
                <a:rect l="0" t="0" r="r" b="b"/>
                <a:pathLst>
                  <a:path w="23" h="22">
                    <a:moveTo>
                      <a:pt x="15" y="5"/>
                    </a:moveTo>
                    <a:lnTo>
                      <a:pt x="15" y="5"/>
                    </a:lnTo>
                    <a:lnTo>
                      <a:pt x="7" y="11"/>
                    </a:lnTo>
                    <a:lnTo>
                      <a:pt x="3" y="13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1" y="19"/>
                    </a:lnTo>
                    <a:lnTo>
                      <a:pt x="6" y="21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6" y="20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16" y="17"/>
                    </a:lnTo>
                    <a:lnTo>
                      <a:pt x="11" y="17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12" y="11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23" y="1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2" name="Freeform 33"/>
              <p:cNvSpPr>
                <a:spLocks/>
              </p:cNvSpPr>
              <p:nvPr/>
            </p:nvSpPr>
            <p:spPr bwMode="auto">
              <a:xfrm>
                <a:off x="5096" y="2154"/>
                <a:ext cx="4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0" y="4"/>
                  </a:cxn>
                  <a:cxn ang="0">
                    <a:pos x="7" y="6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6" y="14"/>
                  </a:cxn>
                  <a:cxn ang="0">
                    <a:pos x="9" y="10"/>
                  </a:cxn>
                  <a:cxn ang="0">
                    <a:pos x="11" y="8"/>
                  </a:cxn>
                  <a:cxn ang="0">
                    <a:pos x="12" y="6"/>
                  </a:cxn>
                  <a:cxn ang="0">
                    <a:pos x="13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13" h="17">
                    <a:moveTo>
                      <a:pt x="13" y="0"/>
                    </a:moveTo>
                    <a:lnTo>
                      <a:pt x="13" y="0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6" y="14"/>
                    </a:lnTo>
                    <a:lnTo>
                      <a:pt x="9" y="10"/>
                    </a:lnTo>
                    <a:lnTo>
                      <a:pt x="11" y="8"/>
                    </a:lnTo>
                    <a:lnTo>
                      <a:pt x="12" y="6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3" name="Freeform 34"/>
              <p:cNvSpPr>
                <a:spLocks/>
              </p:cNvSpPr>
              <p:nvPr/>
            </p:nvSpPr>
            <p:spPr bwMode="auto">
              <a:xfrm>
                <a:off x="5102" y="2154"/>
                <a:ext cx="7" cy="6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19"/>
                  </a:cxn>
                  <a:cxn ang="0">
                    <a:pos x="3" y="20"/>
                  </a:cxn>
                  <a:cxn ang="0">
                    <a:pos x="5" y="20"/>
                  </a:cxn>
                  <a:cxn ang="0">
                    <a:pos x="7" y="19"/>
                  </a:cxn>
                  <a:cxn ang="0">
                    <a:pos x="11" y="16"/>
                  </a:cxn>
                  <a:cxn ang="0">
                    <a:pos x="11" y="16"/>
                  </a:cxn>
                  <a:cxn ang="0">
                    <a:pos x="16" y="10"/>
                  </a:cxn>
                  <a:cxn ang="0">
                    <a:pos x="17" y="9"/>
                  </a:cxn>
                  <a:cxn ang="0">
                    <a:pos x="17" y="7"/>
                  </a:cxn>
                  <a:cxn ang="0">
                    <a:pos x="15" y="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0" y="9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5" y="13"/>
                  </a:cxn>
                  <a:cxn ang="0">
                    <a:pos x="4" y="13"/>
                  </a:cxn>
                  <a:cxn ang="0">
                    <a:pos x="2" y="11"/>
                  </a:cxn>
                  <a:cxn ang="0">
                    <a:pos x="2" y="11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0" t="0" r="r" b="b"/>
                <a:pathLst>
                  <a:path w="17" h="20">
                    <a:moveTo>
                      <a:pt x="0" y="11"/>
                    </a:moveTo>
                    <a:lnTo>
                      <a:pt x="0" y="11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3" y="20"/>
                    </a:lnTo>
                    <a:lnTo>
                      <a:pt x="5" y="20"/>
                    </a:lnTo>
                    <a:lnTo>
                      <a:pt x="7" y="19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6" y="10"/>
                    </a:lnTo>
                    <a:lnTo>
                      <a:pt x="17" y="9"/>
                    </a:lnTo>
                    <a:lnTo>
                      <a:pt x="17" y="7"/>
                    </a:lnTo>
                    <a:lnTo>
                      <a:pt x="15" y="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5" y="13"/>
                    </a:lnTo>
                    <a:lnTo>
                      <a:pt x="4" y="13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4" name="Freeform 35"/>
              <p:cNvSpPr>
                <a:spLocks/>
              </p:cNvSpPr>
              <p:nvPr/>
            </p:nvSpPr>
            <p:spPr bwMode="auto">
              <a:xfrm>
                <a:off x="5107" y="2081"/>
                <a:ext cx="87" cy="87"/>
              </a:xfrm>
              <a:custGeom>
                <a:avLst/>
                <a:gdLst/>
                <a:ahLst/>
                <a:cxnLst>
                  <a:cxn ang="0">
                    <a:pos x="5" y="227"/>
                  </a:cxn>
                  <a:cxn ang="0">
                    <a:pos x="0" y="233"/>
                  </a:cxn>
                  <a:cxn ang="0">
                    <a:pos x="7" y="235"/>
                  </a:cxn>
                  <a:cxn ang="0">
                    <a:pos x="18" y="234"/>
                  </a:cxn>
                  <a:cxn ang="0">
                    <a:pos x="22" y="239"/>
                  </a:cxn>
                  <a:cxn ang="0">
                    <a:pos x="11" y="244"/>
                  </a:cxn>
                  <a:cxn ang="0">
                    <a:pos x="18" y="248"/>
                  </a:cxn>
                  <a:cxn ang="0">
                    <a:pos x="31" y="238"/>
                  </a:cxn>
                  <a:cxn ang="0">
                    <a:pos x="31" y="244"/>
                  </a:cxn>
                  <a:cxn ang="0">
                    <a:pos x="28" y="253"/>
                  </a:cxn>
                  <a:cxn ang="0">
                    <a:pos x="25" y="254"/>
                  </a:cxn>
                  <a:cxn ang="0">
                    <a:pos x="31" y="260"/>
                  </a:cxn>
                  <a:cxn ang="0">
                    <a:pos x="37" y="255"/>
                  </a:cxn>
                  <a:cxn ang="0">
                    <a:pos x="51" y="244"/>
                  </a:cxn>
                  <a:cxn ang="0">
                    <a:pos x="65" y="238"/>
                  </a:cxn>
                  <a:cxn ang="0">
                    <a:pos x="73" y="218"/>
                  </a:cxn>
                  <a:cxn ang="0">
                    <a:pos x="67" y="201"/>
                  </a:cxn>
                  <a:cxn ang="0">
                    <a:pos x="57" y="169"/>
                  </a:cxn>
                  <a:cxn ang="0">
                    <a:pos x="63" y="144"/>
                  </a:cxn>
                  <a:cxn ang="0">
                    <a:pos x="86" y="124"/>
                  </a:cxn>
                  <a:cxn ang="0">
                    <a:pos x="171" y="73"/>
                  </a:cxn>
                  <a:cxn ang="0">
                    <a:pos x="241" y="31"/>
                  </a:cxn>
                  <a:cxn ang="0">
                    <a:pos x="244" y="28"/>
                  </a:cxn>
                  <a:cxn ang="0">
                    <a:pos x="238" y="39"/>
                  </a:cxn>
                  <a:cxn ang="0">
                    <a:pos x="159" y="93"/>
                  </a:cxn>
                  <a:cxn ang="0">
                    <a:pos x="104" y="131"/>
                  </a:cxn>
                  <a:cxn ang="0">
                    <a:pos x="89" y="146"/>
                  </a:cxn>
                  <a:cxn ang="0">
                    <a:pos x="81" y="172"/>
                  </a:cxn>
                  <a:cxn ang="0">
                    <a:pos x="86" y="197"/>
                  </a:cxn>
                  <a:cxn ang="0">
                    <a:pos x="80" y="230"/>
                  </a:cxn>
                  <a:cxn ang="0">
                    <a:pos x="56" y="254"/>
                  </a:cxn>
                  <a:cxn ang="0">
                    <a:pos x="82" y="240"/>
                  </a:cxn>
                  <a:cxn ang="0">
                    <a:pos x="96" y="200"/>
                  </a:cxn>
                  <a:cxn ang="0">
                    <a:pos x="91" y="166"/>
                  </a:cxn>
                  <a:cxn ang="0">
                    <a:pos x="94" y="152"/>
                  </a:cxn>
                  <a:cxn ang="0">
                    <a:pos x="106" y="138"/>
                  </a:cxn>
                  <a:cxn ang="0">
                    <a:pos x="162" y="103"/>
                  </a:cxn>
                  <a:cxn ang="0">
                    <a:pos x="229" y="58"/>
                  </a:cxn>
                  <a:cxn ang="0">
                    <a:pos x="256" y="27"/>
                  </a:cxn>
                  <a:cxn ang="0">
                    <a:pos x="261" y="8"/>
                  </a:cxn>
                  <a:cxn ang="0">
                    <a:pos x="257" y="0"/>
                  </a:cxn>
                  <a:cxn ang="0">
                    <a:pos x="225" y="33"/>
                  </a:cxn>
                  <a:cxn ang="0">
                    <a:pos x="144" y="79"/>
                  </a:cxn>
                  <a:cxn ang="0">
                    <a:pos x="76" y="122"/>
                  </a:cxn>
                  <a:cxn ang="0">
                    <a:pos x="57" y="141"/>
                  </a:cxn>
                  <a:cxn ang="0">
                    <a:pos x="50" y="175"/>
                  </a:cxn>
                  <a:cxn ang="0">
                    <a:pos x="61" y="202"/>
                  </a:cxn>
                  <a:cxn ang="0">
                    <a:pos x="64" y="224"/>
                  </a:cxn>
                  <a:cxn ang="0">
                    <a:pos x="56" y="237"/>
                  </a:cxn>
                  <a:cxn ang="0">
                    <a:pos x="42" y="237"/>
                  </a:cxn>
                  <a:cxn ang="0">
                    <a:pos x="30" y="226"/>
                  </a:cxn>
                  <a:cxn ang="0">
                    <a:pos x="20" y="219"/>
                  </a:cxn>
                  <a:cxn ang="0">
                    <a:pos x="16" y="226"/>
                  </a:cxn>
                  <a:cxn ang="0">
                    <a:pos x="7" y="221"/>
                  </a:cxn>
                </a:cxnLst>
                <a:rect l="0" t="0" r="r" b="b"/>
                <a:pathLst>
                  <a:path w="261" h="260">
                    <a:moveTo>
                      <a:pt x="7" y="221"/>
                    </a:moveTo>
                    <a:lnTo>
                      <a:pt x="7" y="221"/>
                    </a:lnTo>
                    <a:lnTo>
                      <a:pt x="6" y="225"/>
                    </a:lnTo>
                    <a:lnTo>
                      <a:pt x="5" y="227"/>
                    </a:lnTo>
                    <a:lnTo>
                      <a:pt x="3" y="230"/>
                    </a:lnTo>
                    <a:lnTo>
                      <a:pt x="0" y="233"/>
                    </a:lnTo>
                    <a:lnTo>
                      <a:pt x="0" y="233"/>
                    </a:lnTo>
                    <a:lnTo>
                      <a:pt x="0" y="233"/>
                    </a:lnTo>
                    <a:lnTo>
                      <a:pt x="0" y="234"/>
                    </a:lnTo>
                    <a:lnTo>
                      <a:pt x="2" y="235"/>
                    </a:lnTo>
                    <a:lnTo>
                      <a:pt x="5" y="235"/>
                    </a:lnTo>
                    <a:lnTo>
                      <a:pt x="7" y="235"/>
                    </a:lnTo>
                    <a:lnTo>
                      <a:pt x="7" y="235"/>
                    </a:lnTo>
                    <a:lnTo>
                      <a:pt x="13" y="233"/>
                    </a:lnTo>
                    <a:lnTo>
                      <a:pt x="15" y="233"/>
                    </a:lnTo>
                    <a:lnTo>
                      <a:pt x="18" y="234"/>
                    </a:lnTo>
                    <a:lnTo>
                      <a:pt x="18" y="234"/>
                    </a:lnTo>
                    <a:lnTo>
                      <a:pt x="20" y="235"/>
                    </a:lnTo>
                    <a:lnTo>
                      <a:pt x="22" y="237"/>
                    </a:lnTo>
                    <a:lnTo>
                      <a:pt x="22" y="239"/>
                    </a:lnTo>
                    <a:lnTo>
                      <a:pt x="22" y="240"/>
                    </a:lnTo>
                    <a:lnTo>
                      <a:pt x="17" y="244"/>
                    </a:lnTo>
                    <a:lnTo>
                      <a:pt x="17" y="244"/>
                    </a:lnTo>
                    <a:lnTo>
                      <a:pt x="11" y="244"/>
                    </a:lnTo>
                    <a:lnTo>
                      <a:pt x="11" y="244"/>
                    </a:lnTo>
                    <a:lnTo>
                      <a:pt x="11" y="244"/>
                    </a:lnTo>
                    <a:lnTo>
                      <a:pt x="14" y="247"/>
                    </a:lnTo>
                    <a:lnTo>
                      <a:pt x="18" y="248"/>
                    </a:lnTo>
                    <a:lnTo>
                      <a:pt x="23" y="246"/>
                    </a:lnTo>
                    <a:lnTo>
                      <a:pt x="29" y="240"/>
                    </a:lnTo>
                    <a:lnTo>
                      <a:pt x="29" y="240"/>
                    </a:lnTo>
                    <a:lnTo>
                      <a:pt x="31" y="238"/>
                    </a:lnTo>
                    <a:lnTo>
                      <a:pt x="32" y="238"/>
                    </a:lnTo>
                    <a:lnTo>
                      <a:pt x="32" y="239"/>
                    </a:lnTo>
                    <a:lnTo>
                      <a:pt x="31" y="244"/>
                    </a:lnTo>
                    <a:lnTo>
                      <a:pt x="31" y="244"/>
                    </a:lnTo>
                    <a:lnTo>
                      <a:pt x="31" y="248"/>
                    </a:lnTo>
                    <a:lnTo>
                      <a:pt x="30" y="251"/>
                    </a:lnTo>
                    <a:lnTo>
                      <a:pt x="30" y="253"/>
                    </a:lnTo>
                    <a:lnTo>
                      <a:pt x="28" y="253"/>
                    </a:lnTo>
                    <a:lnTo>
                      <a:pt x="27" y="253"/>
                    </a:lnTo>
                    <a:lnTo>
                      <a:pt x="25" y="252"/>
                    </a:lnTo>
                    <a:lnTo>
                      <a:pt x="25" y="252"/>
                    </a:lnTo>
                    <a:lnTo>
                      <a:pt x="25" y="254"/>
                    </a:lnTo>
                    <a:lnTo>
                      <a:pt x="26" y="256"/>
                    </a:lnTo>
                    <a:lnTo>
                      <a:pt x="28" y="259"/>
                    </a:lnTo>
                    <a:lnTo>
                      <a:pt x="29" y="260"/>
                    </a:lnTo>
                    <a:lnTo>
                      <a:pt x="31" y="260"/>
                    </a:lnTo>
                    <a:lnTo>
                      <a:pt x="33" y="259"/>
                    </a:lnTo>
                    <a:lnTo>
                      <a:pt x="36" y="257"/>
                    </a:lnTo>
                    <a:lnTo>
                      <a:pt x="37" y="255"/>
                    </a:lnTo>
                    <a:lnTo>
                      <a:pt x="37" y="255"/>
                    </a:lnTo>
                    <a:lnTo>
                      <a:pt x="40" y="251"/>
                    </a:lnTo>
                    <a:lnTo>
                      <a:pt x="42" y="248"/>
                    </a:lnTo>
                    <a:lnTo>
                      <a:pt x="45" y="246"/>
                    </a:lnTo>
                    <a:lnTo>
                      <a:pt x="51" y="244"/>
                    </a:lnTo>
                    <a:lnTo>
                      <a:pt x="51" y="244"/>
                    </a:lnTo>
                    <a:lnTo>
                      <a:pt x="57" y="243"/>
                    </a:lnTo>
                    <a:lnTo>
                      <a:pt x="61" y="241"/>
                    </a:lnTo>
                    <a:lnTo>
                      <a:pt x="65" y="238"/>
                    </a:lnTo>
                    <a:lnTo>
                      <a:pt x="68" y="235"/>
                    </a:lnTo>
                    <a:lnTo>
                      <a:pt x="70" y="230"/>
                    </a:lnTo>
                    <a:lnTo>
                      <a:pt x="73" y="225"/>
                    </a:lnTo>
                    <a:lnTo>
                      <a:pt x="73" y="218"/>
                    </a:lnTo>
                    <a:lnTo>
                      <a:pt x="73" y="218"/>
                    </a:lnTo>
                    <a:lnTo>
                      <a:pt x="71" y="214"/>
                    </a:lnTo>
                    <a:lnTo>
                      <a:pt x="70" y="210"/>
                    </a:lnTo>
                    <a:lnTo>
                      <a:pt x="67" y="201"/>
                    </a:lnTo>
                    <a:lnTo>
                      <a:pt x="63" y="192"/>
                    </a:lnTo>
                    <a:lnTo>
                      <a:pt x="60" y="180"/>
                    </a:lnTo>
                    <a:lnTo>
                      <a:pt x="60" y="180"/>
                    </a:lnTo>
                    <a:lnTo>
                      <a:pt x="57" y="169"/>
                    </a:lnTo>
                    <a:lnTo>
                      <a:pt x="57" y="163"/>
                    </a:lnTo>
                    <a:lnTo>
                      <a:pt x="58" y="158"/>
                    </a:lnTo>
                    <a:lnTo>
                      <a:pt x="60" y="151"/>
                    </a:lnTo>
                    <a:lnTo>
                      <a:pt x="63" y="144"/>
                    </a:lnTo>
                    <a:lnTo>
                      <a:pt x="67" y="138"/>
                    </a:lnTo>
                    <a:lnTo>
                      <a:pt x="74" y="133"/>
                    </a:lnTo>
                    <a:lnTo>
                      <a:pt x="74" y="133"/>
                    </a:lnTo>
                    <a:lnTo>
                      <a:pt x="86" y="124"/>
                    </a:lnTo>
                    <a:lnTo>
                      <a:pt x="99" y="115"/>
                    </a:lnTo>
                    <a:lnTo>
                      <a:pt x="127" y="99"/>
                    </a:lnTo>
                    <a:lnTo>
                      <a:pt x="153" y="84"/>
                    </a:lnTo>
                    <a:lnTo>
                      <a:pt x="171" y="73"/>
                    </a:lnTo>
                    <a:lnTo>
                      <a:pt x="171" y="73"/>
                    </a:lnTo>
                    <a:lnTo>
                      <a:pt x="209" y="51"/>
                    </a:lnTo>
                    <a:lnTo>
                      <a:pt x="227" y="41"/>
                    </a:lnTo>
                    <a:lnTo>
                      <a:pt x="241" y="31"/>
                    </a:lnTo>
                    <a:lnTo>
                      <a:pt x="241" y="31"/>
                    </a:lnTo>
                    <a:lnTo>
                      <a:pt x="250" y="26"/>
                    </a:lnTo>
                    <a:lnTo>
                      <a:pt x="244" y="28"/>
                    </a:lnTo>
                    <a:lnTo>
                      <a:pt x="244" y="28"/>
                    </a:lnTo>
                    <a:lnTo>
                      <a:pt x="243" y="31"/>
                    </a:lnTo>
                    <a:lnTo>
                      <a:pt x="242" y="34"/>
                    </a:lnTo>
                    <a:lnTo>
                      <a:pt x="238" y="39"/>
                    </a:lnTo>
                    <a:lnTo>
                      <a:pt x="238" y="39"/>
                    </a:lnTo>
                    <a:lnTo>
                      <a:pt x="230" y="46"/>
                    </a:lnTo>
                    <a:lnTo>
                      <a:pt x="216" y="58"/>
                    </a:lnTo>
                    <a:lnTo>
                      <a:pt x="193" y="74"/>
                    </a:lnTo>
                    <a:lnTo>
                      <a:pt x="159" y="93"/>
                    </a:lnTo>
                    <a:lnTo>
                      <a:pt x="159" y="93"/>
                    </a:lnTo>
                    <a:lnTo>
                      <a:pt x="131" y="112"/>
                    </a:lnTo>
                    <a:lnTo>
                      <a:pt x="113" y="124"/>
                    </a:lnTo>
                    <a:lnTo>
                      <a:pt x="104" y="131"/>
                    </a:lnTo>
                    <a:lnTo>
                      <a:pt x="101" y="133"/>
                    </a:lnTo>
                    <a:lnTo>
                      <a:pt x="101" y="133"/>
                    </a:lnTo>
                    <a:lnTo>
                      <a:pt x="94" y="139"/>
                    </a:lnTo>
                    <a:lnTo>
                      <a:pt x="89" y="146"/>
                    </a:lnTo>
                    <a:lnTo>
                      <a:pt x="86" y="151"/>
                    </a:lnTo>
                    <a:lnTo>
                      <a:pt x="82" y="158"/>
                    </a:lnTo>
                    <a:lnTo>
                      <a:pt x="81" y="164"/>
                    </a:lnTo>
                    <a:lnTo>
                      <a:pt x="81" y="172"/>
                    </a:lnTo>
                    <a:lnTo>
                      <a:pt x="82" y="179"/>
                    </a:lnTo>
                    <a:lnTo>
                      <a:pt x="85" y="188"/>
                    </a:lnTo>
                    <a:lnTo>
                      <a:pt x="85" y="188"/>
                    </a:lnTo>
                    <a:lnTo>
                      <a:pt x="86" y="197"/>
                    </a:lnTo>
                    <a:lnTo>
                      <a:pt x="87" y="204"/>
                    </a:lnTo>
                    <a:lnTo>
                      <a:pt x="86" y="213"/>
                    </a:lnTo>
                    <a:lnTo>
                      <a:pt x="83" y="222"/>
                    </a:lnTo>
                    <a:lnTo>
                      <a:pt x="80" y="230"/>
                    </a:lnTo>
                    <a:lnTo>
                      <a:pt x="74" y="239"/>
                    </a:lnTo>
                    <a:lnTo>
                      <a:pt x="66" y="247"/>
                    </a:lnTo>
                    <a:lnTo>
                      <a:pt x="56" y="254"/>
                    </a:lnTo>
                    <a:lnTo>
                      <a:pt x="56" y="254"/>
                    </a:lnTo>
                    <a:lnTo>
                      <a:pt x="62" y="253"/>
                    </a:lnTo>
                    <a:lnTo>
                      <a:pt x="68" y="250"/>
                    </a:lnTo>
                    <a:lnTo>
                      <a:pt x="76" y="247"/>
                    </a:lnTo>
                    <a:lnTo>
                      <a:pt x="82" y="240"/>
                    </a:lnTo>
                    <a:lnTo>
                      <a:pt x="88" y="234"/>
                    </a:lnTo>
                    <a:lnTo>
                      <a:pt x="92" y="224"/>
                    </a:lnTo>
                    <a:lnTo>
                      <a:pt x="95" y="213"/>
                    </a:lnTo>
                    <a:lnTo>
                      <a:pt x="96" y="200"/>
                    </a:lnTo>
                    <a:lnTo>
                      <a:pt x="96" y="200"/>
                    </a:lnTo>
                    <a:lnTo>
                      <a:pt x="96" y="189"/>
                    </a:lnTo>
                    <a:lnTo>
                      <a:pt x="94" y="179"/>
                    </a:lnTo>
                    <a:lnTo>
                      <a:pt x="91" y="166"/>
                    </a:lnTo>
                    <a:lnTo>
                      <a:pt x="91" y="166"/>
                    </a:lnTo>
                    <a:lnTo>
                      <a:pt x="91" y="163"/>
                    </a:lnTo>
                    <a:lnTo>
                      <a:pt x="91" y="160"/>
                    </a:lnTo>
                    <a:lnTo>
                      <a:pt x="94" y="152"/>
                    </a:lnTo>
                    <a:lnTo>
                      <a:pt x="99" y="146"/>
                    </a:lnTo>
                    <a:lnTo>
                      <a:pt x="101" y="142"/>
                    </a:lnTo>
                    <a:lnTo>
                      <a:pt x="101" y="142"/>
                    </a:lnTo>
                    <a:lnTo>
                      <a:pt x="106" y="138"/>
                    </a:lnTo>
                    <a:lnTo>
                      <a:pt x="118" y="129"/>
                    </a:lnTo>
                    <a:lnTo>
                      <a:pt x="137" y="118"/>
                    </a:lnTo>
                    <a:lnTo>
                      <a:pt x="162" y="103"/>
                    </a:lnTo>
                    <a:lnTo>
                      <a:pt x="162" y="103"/>
                    </a:lnTo>
                    <a:lnTo>
                      <a:pt x="188" y="88"/>
                    </a:lnTo>
                    <a:lnTo>
                      <a:pt x="206" y="76"/>
                    </a:lnTo>
                    <a:lnTo>
                      <a:pt x="219" y="66"/>
                    </a:lnTo>
                    <a:lnTo>
                      <a:pt x="229" y="58"/>
                    </a:lnTo>
                    <a:lnTo>
                      <a:pt x="229" y="58"/>
                    </a:lnTo>
                    <a:lnTo>
                      <a:pt x="247" y="39"/>
                    </a:lnTo>
                    <a:lnTo>
                      <a:pt x="252" y="34"/>
                    </a:lnTo>
                    <a:lnTo>
                      <a:pt x="256" y="27"/>
                    </a:lnTo>
                    <a:lnTo>
                      <a:pt x="258" y="21"/>
                    </a:lnTo>
                    <a:lnTo>
                      <a:pt x="261" y="14"/>
                    </a:lnTo>
                    <a:lnTo>
                      <a:pt x="261" y="14"/>
                    </a:lnTo>
                    <a:lnTo>
                      <a:pt x="261" y="8"/>
                    </a:lnTo>
                    <a:lnTo>
                      <a:pt x="259" y="3"/>
                    </a:lnTo>
                    <a:lnTo>
                      <a:pt x="258" y="1"/>
                    </a:lnTo>
                    <a:lnTo>
                      <a:pt x="257" y="0"/>
                    </a:lnTo>
                    <a:lnTo>
                      <a:pt x="257" y="0"/>
                    </a:lnTo>
                    <a:lnTo>
                      <a:pt x="253" y="7"/>
                    </a:lnTo>
                    <a:lnTo>
                      <a:pt x="245" y="15"/>
                    </a:lnTo>
                    <a:lnTo>
                      <a:pt x="233" y="26"/>
                    </a:lnTo>
                    <a:lnTo>
                      <a:pt x="225" y="33"/>
                    </a:lnTo>
                    <a:lnTo>
                      <a:pt x="214" y="39"/>
                    </a:lnTo>
                    <a:lnTo>
                      <a:pt x="214" y="39"/>
                    </a:lnTo>
                    <a:lnTo>
                      <a:pt x="182" y="59"/>
                    </a:lnTo>
                    <a:lnTo>
                      <a:pt x="144" y="79"/>
                    </a:lnTo>
                    <a:lnTo>
                      <a:pt x="100" y="104"/>
                    </a:lnTo>
                    <a:lnTo>
                      <a:pt x="100" y="104"/>
                    </a:lnTo>
                    <a:lnTo>
                      <a:pt x="87" y="113"/>
                    </a:lnTo>
                    <a:lnTo>
                      <a:pt x="76" y="122"/>
                    </a:lnTo>
                    <a:lnTo>
                      <a:pt x="65" y="130"/>
                    </a:lnTo>
                    <a:lnTo>
                      <a:pt x="65" y="130"/>
                    </a:lnTo>
                    <a:lnTo>
                      <a:pt x="61" y="135"/>
                    </a:lnTo>
                    <a:lnTo>
                      <a:pt x="57" y="141"/>
                    </a:lnTo>
                    <a:lnTo>
                      <a:pt x="53" y="148"/>
                    </a:lnTo>
                    <a:lnTo>
                      <a:pt x="51" y="155"/>
                    </a:lnTo>
                    <a:lnTo>
                      <a:pt x="50" y="165"/>
                    </a:lnTo>
                    <a:lnTo>
                      <a:pt x="50" y="175"/>
                    </a:lnTo>
                    <a:lnTo>
                      <a:pt x="53" y="185"/>
                    </a:lnTo>
                    <a:lnTo>
                      <a:pt x="57" y="196"/>
                    </a:lnTo>
                    <a:lnTo>
                      <a:pt x="57" y="196"/>
                    </a:lnTo>
                    <a:lnTo>
                      <a:pt x="61" y="202"/>
                    </a:lnTo>
                    <a:lnTo>
                      <a:pt x="63" y="209"/>
                    </a:lnTo>
                    <a:lnTo>
                      <a:pt x="64" y="214"/>
                    </a:lnTo>
                    <a:lnTo>
                      <a:pt x="65" y="219"/>
                    </a:lnTo>
                    <a:lnTo>
                      <a:pt x="64" y="224"/>
                    </a:lnTo>
                    <a:lnTo>
                      <a:pt x="63" y="228"/>
                    </a:lnTo>
                    <a:lnTo>
                      <a:pt x="61" y="231"/>
                    </a:lnTo>
                    <a:lnTo>
                      <a:pt x="58" y="235"/>
                    </a:lnTo>
                    <a:lnTo>
                      <a:pt x="56" y="237"/>
                    </a:lnTo>
                    <a:lnTo>
                      <a:pt x="53" y="238"/>
                    </a:lnTo>
                    <a:lnTo>
                      <a:pt x="49" y="238"/>
                    </a:lnTo>
                    <a:lnTo>
                      <a:pt x="45" y="238"/>
                    </a:lnTo>
                    <a:lnTo>
                      <a:pt x="42" y="237"/>
                    </a:lnTo>
                    <a:lnTo>
                      <a:pt x="38" y="235"/>
                    </a:lnTo>
                    <a:lnTo>
                      <a:pt x="35" y="230"/>
                    </a:lnTo>
                    <a:lnTo>
                      <a:pt x="30" y="226"/>
                    </a:lnTo>
                    <a:lnTo>
                      <a:pt x="30" y="226"/>
                    </a:lnTo>
                    <a:lnTo>
                      <a:pt x="26" y="218"/>
                    </a:lnTo>
                    <a:lnTo>
                      <a:pt x="20" y="219"/>
                    </a:lnTo>
                    <a:lnTo>
                      <a:pt x="20" y="219"/>
                    </a:lnTo>
                    <a:lnTo>
                      <a:pt x="20" y="219"/>
                    </a:lnTo>
                    <a:lnTo>
                      <a:pt x="20" y="225"/>
                    </a:lnTo>
                    <a:lnTo>
                      <a:pt x="20" y="226"/>
                    </a:lnTo>
                    <a:lnTo>
                      <a:pt x="19" y="227"/>
                    </a:lnTo>
                    <a:lnTo>
                      <a:pt x="16" y="226"/>
                    </a:lnTo>
                    <a:lnTo>
                      <a:pt x="10" y="223"/>
                    </a:lnTo>
                    <a:lnTo>
                      <a:pt x="10" y="223"/>
                    </a:lnTo>
                    <a:lnTo>
                      <a:pt x="7" y="221"/>
                    </a:lnTo>
                    <a:lnTo>
                      <a:pt x="7" y="221"/>
                    </a:lnTo>
                    <a:lnTo>
                      <a:pt x="7" y="22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5" name="Freeform 36"/>
              <p:cNvSpPr>
                <a:spLocks/>
              </p:cNvSpPr>
              <p:nvPr/>
            </p:nvSpPr>
            <p:spPr bwMode="auto">
              <a:xfrm>
                <a:off x="5104" y="2164"/>
                <a:ext cx="3" cy="1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5" y="1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8" y="4"/>
                  </a:cxn>
                  <a:cxn ang="0">
                    <a:pos x="9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5">
                    <a:moveTo>
                      <a:pt x="9" y="0"/>
                    </a:moveTo>
                    <a:lnTo>
                      <a:pt x="9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8" y="4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6" name="Freeform 37"/>
              <p:cNvSpPr>
                <a:spLocks/>
              </p:cNvSpPr>
              <p:nvPr/>
            </p:nvSpPr>
            <p:spPr bwMode="auto">
              <a:xfrm>
                <a:off x="5099" y="217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1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7" name="Freeform 38"/>
              <p:cNvSpPr>
                <a:spLocks/>
              </p:cNvSpPr>
              <p:nvPr/>
            </p:nvSpPr>
            <p:spPr bwMode="auto">
              <a:xfrm>
                <a:off x="5099" y="2164"/>
                <a:ext cx="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2" y="1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1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8" name="Freeform 39"/>
              <p:cNvSpPr>
                <a:spLocks/>
              </p:cNvSpPr>
              <p:nvPr/>
            </p:nvSpPr>
            <p:spPr bwMode="auto">
              <a:xfrm>
                <a:off x="5104" y="2167"/>
                <a:ext cx="4" cy="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9" y="6"/>
                  </a:cxn>
                  <a:cxn ang="0">
                    <a:pos x="7" y="7"/>
                  </a:cxn>
                  <a:cxn ang="0">
                    <a:pos x="4" y="6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8"/>
                  </a:cxn>
                  <a:cxn ang="0">
                    <a:pos x="3" y="9"/>
                  </a:cxn>
                  <a:cxn ang="0">
                    <a:pos x="4" y="11"/>
                  </a:cxn>
                  <a:cxn ang="0">
                    <a:pos x="6" y="11"/>
                  </a:cxn>
                  <a:cxn ang="0">
                    <a:pos x="9" y="11"/>
                  </a:cxn>
                  <a:cxn ang="0">
                    <a:pos x="9" y="11"/>
                  </a:cxn>
                  <a:cxn ang="0">
                    <a:pos x="11" y="10"/>
                  </a:cxn>
                  <a:cxn ang="0">
                    <a:pos x="12" y="6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13" h="11">
                    <a:moveTo>
                      <a:pt x="13" y="0"/>
                    </a:moveTo>
                    <a:lnTo>
                      <a:pt x="13" y="0"/>
                    </a:lnTo>
                    <a:lnTo>
                      <a:pt x="12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9" y="6"/>
                    </a:lnTo>
                    <a:lnTo>
                      <a:pt x="7" y="7"/>
                    </a:lnTo>
                    <a:lnTo>
                      <a:pt x="4" y="6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3" y="9"/>
                    </a:lnTo>
                    <a:lnTo>
                      <a:pt x="4" y="11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1" y="10"/>
                    </a:lnTo>
                    <a:lnTo>
                      <a:pt x="12" y="6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9" name="Freeform 40"/>
              <p:cNvSpPr>
                <a:spLocks/>
              </p:cNvSpPr>
              <p:nvPr/>
            </p:nvSpPr>
            <p:spPr bwMode="auto">
              <a:xfrm>
                <a:off x="5100" y="2171"/>
                <a:ext cx="3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8" y="2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0" name="Freeform 41"/>
              <p:cNvSpPr>
                <a:spLocks/>
              </p:cNvSpPr>
              <p:nvPr/>
            </p:nvSpPr>
            <p:spPr bwMode="auto">
              <a:xfrm>
                <a:off x="5102" y="2178"/>
                <a:ext cx="3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1" y="1"/>
                  </a:cxn>
                  <a:cxn ang="0">
                    <a:pos x="4" y="2"/>
                  </a:cxn>
                  <a:cxn ang="0">
                    <a:pos x="7" y="3"/>
                  </a:cxn>
                  <a:cxn ang="0">
                    <a:pos x="9" y="3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9" y="7"/>
                  </a:cxn>
                  <a:cxn ang="0">
                    <a:pos x="9" y="7"/>
                  </a:cxn>
                  <a:cxn ang="0">
                    <a:pos x="7" y="7"/>
                  </a:cxn>
                  <a:cxn ang="0">
                    <a:pos x="4" y="5"/>
                  </a:cxn>
                  <a:cxn ang="0">
                    <a:pos x="1" y="3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3" h="7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4" y="2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4" y="5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1" name="Freeform 42"/>
              <p:cNvSpPr>
                <a:spLocks/>
              </p:cNvSpPr>
              <p:nvPr/>
            </p:nvSpPr>
            <p:spPr bwMode="auto">
              <a:xfrm>
                <a:off x="5106" y="2172"/>
                <a:ext cx="4" cy="6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2"/>
                  </a:cxn>
                  <a:cxn ang="0">
                    <a:pos x="3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10" y="0"/>
                  </a:cxn>
                  <a:cxn ang="0">
                    <a:pos x="11" y="1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1" y="7"/>
                  </a:cxn>
                  <a:cxn ang="0">
                    <a:pos x="10" y="10"/>
                  </a:cxn>
                  <a:cxn ang="0">
                    <a:pos x="8" y="13"/>
                  </a:cxn>
                  <a:cxn ang="0">
                    <a:pos x="6" y="14"/>
                  </a:cxn>
                  <a:cxn ang="0">
                    <a:pos x="4" y="13"/>
                  </a:cxn>
                  <a:cxn ang="0">
                    <a:pos x="2" y="12"/>
                  </a:cxn>
                  <a:cxn ang="0">
                    <a:pos x="1" y="10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11" h="14">
                    <a:moveTo>
                      <a:pt x="1" y="2"/>
                    </a:moveTo>
                    <a:lnTo>
                      <a:pt x="1" y="2"/>
                    </a:lnTo>
                    <a:lnTo>
                      <a:pt x="3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10" y="10"/>
                    </a:lnTo>
                    <a:lnTo>
                      <a:pt x="8" y="13"/>
                    </a:lnTo>
                    <a:lnTo>
                      <a:pt x="6" y="14"/>
                    </a:lnTo>
                    <a:lnTo>
                      <a:pt x="4" y="13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2" name="Freeform 43"/>
              <p:cNvSpPr>
                <a:spLocks/>
              </p:cNvSpPr>
              <p:nvPr/>
            </p:nvSpPr>
            <p:spPr bwMode="auto">
              <a:xfrm>
                <a:off x="5111" y="2168"/>
                <a:ext cx="6" cy="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9" y="4"/>
                  </a:cxn>
                  <a:cxn ang="0">
                    <a:pos x="7" y="4"/>
                  </a:cxn>
                  <a:cxn ang="0">
                    <a:pos x="3" y="3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6"/>
                  </a:cxn>
                  <a:cxn ang="0">
                    <a:pos x="2" y="9"/>
                  </a:cxn>
                  <a:cxn ang="0">
                    <a:pos x="3" y="10"/>
                  </a:cxn>
                  <a:cxn ang="0">
                    <a:pos x="6" y="11"/>
                  </a:cxn>
                  <a:cxn ang="0">
                    <a:pos x="9" y="11"/>
                  </a:cxn>
                  <a:cxn ang="0">
                    <a:pos x="9" y="11"/>
                  </a:cxn>
                  <a:cxn ang="0">
                    <a:pos x="11" y="9"/>
                  </a:cxn>
                  <a:cxn ang="0">
                    <a:pos x="12" y="5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13" h="11">
                    <a:moveTo>
                      <a:pt x="13" y="0"/>
                    </a:moveTo>
                    <a:lnTo>
                      <a:pt x="13" y="0"/>
                    </a:lnTo>
                    <a:lnTo>
                      <a:pt x="12" y="0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3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6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3" name="Freeform 44"/>
              <p:cNvSpPr>
                <a:spLocks/>
              </p:cNvSpPr>
              <p:nvPr/>
            </p:nvSpPr>
            <p:spPr bwMode="auto">
              <a:xfrm>
                <a:off x="5117" y="2160"/>
                <a:ext cx="4" cy="14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8" y="30"/>
                  </a:cxn>
                  <a:cxn ang="0">
                    <a:pos x="6" y="30"/>
                  </a:cxn>
                  <a:cxn ang="0">
                    <a:pos x="3" y="30"/>
                  </a:cxn>
                  <a:cxn ang="0">
                    <a:pos x="2" y="29"/>
                  </a:cxn>
                  <a:cxn ang="0">
                    <a:pos x="2" y="29"/>
                  </a:cxn>
                  <a:cxn ang="0">
                    <a:pos x="1" y="26"/>
                  </a:cxn>
                  <a:cxn ang="0">
                    <a:pos x="0" y="25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1" y="34"/>
                  </a:cxn>
                  <a:cxn ang="0">
                    <a:pos x="3" y="35"/>
                  </a:cxn>
                  <a:cxn ang="0">
                    <a:pos x="6" y="36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1" y="34"/>
                  </a:cxn>
                  <a:cxn ang="0">
                    <a:pos x="13" y="29"/>
                  </a:cxn>
                  <a:cxn ang="0">
                    <a:pos x="13" y="23"/>
                  </a:cxn>
                  <a:cxn ang="0">
                    <a:pos x="13" y="11"/>
                  </a:cxn>
                  <a:cxn ang="0">
                    <a:pos x="13" y="11"/>
                  </a:cxn>
                  <a:cxn ang="0">
                    <a:pos x="13" y="1"/>
                  </a:cxn>
                  <a:cxn ang="0">
                    <a:pos x="13" y="0"/>
                  </a:cxn>
                  <a:cxn ang="0">
                    <a:pos x="13" y="1"/>
                  </a:cxn>
                  <a:cxn ang="0">
                    <a:pos x="11" y="8"/>
                  </a:cxn>
                  <a:cxn ang="0">
                    <a:pos x="11" y="8"/>
                  </a:cxn>
                  <a:cxn ang="0">
                    <a:pos x="9" y="16"/>
                  </a:cxn>
                  <a:cxn ang="0">
                    <a:pos x="9" y="27"/>
                  </a:cxn>
                  <a:cxn ang="0">
                    <a:pos x="8" y="30"/>
                  </a:cxn>
                  <a:cxn ang="0">
                    <a:pos x="8" y="30"/>
                  </a:cxn>
                </a:cxnLst>
                <a:rect l="0" t="0" r="r" b="b"/>
                <a:pathLst>
                  <a:path w="13" h="36">
                    <a:moveTo>
                      <a:pt x="8" y="30"/>
                    </a:moveTo>
                    <a:lnTo>
                      <a:pt x="8" y="30"/>
                    </a:lnTo>
                    <a:lnTo>
                      <a:pt x="6" y="30"/>
                    </a:lnTo>
                    <a:lnTo>
                      <a:pt x="3" y="30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1" y="26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1" y="34"/>
                    </a:lnTo>
                    <a:lnTo>
                      <a:pt x="3" y="35"/>
                    </a:lnTo>
                    <a:lnTo>
                      <a:pt x="6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1" y="34"/>
                    </a:lnTo>
                    <a:lnTo>
                      <a:pt x="13" y="29"/>
                    </a:lnTo>
                    <a:lnTo>
                      <a:pt x="13" y="23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9" y="16"/>
                    </a:lnTo>
                    <a:lnTo>
                      <a:pt x="9" y="27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4" name="Freeform 45"/>
              <p:cNvSpPr>
                <a:spLocks/>
              </p:cNvSpPr>
              <p:nvPr/>
            </p:nvSpPr>
            <p:spPr bwMode="auto">
              <a:xfrm>
                <a:off x="5113" y="2174"/>
                <a:ext cx="6" cy="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0"/>
                  </a:cxn>
                  <a:cxn ang="0">
                    <a:pos x="14" y="1"/>
                  </a:cxn>
                  <a:cxn ang="0">
                    <a:pos x="13" y="2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1" y="9"/>
                  </a:cxn>
                  <a:cxn ang="0">
                    <a:pos x="3" y="10"/>
                  </a:cxn>
                  <a:cxn ang="0">
                    <a:pos x="7" y="11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4" y="5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lnTo>
                      <a:pt x="15" y="0"/>
                    </a:lnTo>
                    <a:lnTo>
                      <a:pt x="14" y="1"/>
                    </a:lnTo>
                    <a:lnTo>
                      <a:pt x="13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3" y="10"/>
                    </a:lnTo>
                    <a:lnTo>
                      <a:pt x="7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3" y="9"/>
                    </a:lnTo>
                    <a:lnTo>
                      <a:pt x="14" y="5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5" name="Freeform 46"/>
              <p:cNvSpPr>
                <a:spLocks/>
              </p:cNvSpPr>
              <p:nvPr/>
            </p:nvSpPr>
            <p:spPr bwMode="auto">
              <a:xfrm>
                <a:off x="5104" y="2182"/>
                <a:ext cx="3" cy="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8" y="2"/>
                  </a:cxn>
                  <a:cxn ang="0">
                    <a:pos x="7" y="3"/>
                  </a:cxn>
                  <a:cxn ang="0">
                    <a:pos x="4" y="3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1" y="8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8" y="8"/>
                  </a:cxn>
                  <a:cxn ang="0">
                    <a:pos x="9" y="7"/>
                  </a:cxn>
                  <a:cxn ang="0">
                    <a:pos x="10" y="4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lnTo>
                      <a:pt x="10" y="0"/>
                    </a:lnTo>
                    <a:lnTo>
                      <a:pt x="8" y="2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" name="Freeform 47"/>
              <p:cNvSpPr>
                <a:spLocks/>
              </p:cNvSpPr>
              <p:nvPr/>
            </p:nvSpPr>
            <p:spPr bwMode="auto">
              <a:xfrm>
                <a:off x="5103" y="2188"/>
                <a:ext cx="1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3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7" name="Line 48"/>
              <p:cNvSpPr>
                <a:spLocks noChangeShapeType="1"/>
              </p:cNvSpPr>
              <p:nvPr/>
            </p:nvSpPr>
            <p:spPr bwMode="auto">
              <a:xfrm>
                <a:off x="5103" y="2188"/>
                <a:ext cx="1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" name="Freeform 49"/>
              <p:cNvSpPr>
                <a:spLocks/>
              </p:cNvSpPr>
              <p:nvPr/>
            </p:nvSpPr>
            <p:spPr bwMode="auto">
              <a:xfrm>
                <a:off x="5110" y="2171"/>
                <a:ext cx="11" cy="21"/>
              </a:xfrm>
              <a:custGeom>
                <a:avLst/>
                <a:gdLst/>
                <a:ahLst/>
                <a:cxnLst>
                  <a:cxn ang="0">
                    <a:pos x="7" y="35"/>
                  </a:cxn>
                  <a:cxn ang="0">
                    <a:pos x="10" y="38"/>
                  </a:cxn>
                  <a:cxn ang="0">
                    <a:pos x="16" y="36"/>
                  </a:cxn>
                  <a:cxn ang="0">
                    <a:pos x="19" y="33"/>
                  </a:cxn>
                  <a:cxn ang="0">
                    <a:pos x="22" y="33"/>
                  </a:cxn>
                  <a:cxn ang="0">
                    <a:pos x="23" y="33"/>
                  </a:cxn>
                  <a:cxn ang="0">
                    <a:pos x="22" y="31"/>
                  </a:cxn>
                  <a:cxn ang="0">
                    <a:pos x="20" y="29"/>
                  </a:cxn>
                  <a:cxn ang="0">
                    <a:pos x="20" y="28"/>
                  </a:cxn>
                  <a:cxn ang="0">
                    <a:pos x="19" y="25"/>
                  </a:cxn>
                  <a:cxn ang="0">
                    <a:pos x="15" y="30"/>
                  </a:cxn>
                  <a:cxn ang="0">
                    <a:pos x="9" y="31"/>
                  </a:cxn>
                  <a:cxn ang="0">
                    <a:pos x="3" y="29"/>
                  </a:cxn>
                  <a:cxn ang="0">
                    <a:pos x="0" y="23"/>
                  </a:cxn>
                  <a:cxn ang="0">
                    <a:pos x="0" y="21"/>
                  </a:cxn>
                  <a:cxn ang="0">
                    <a:pos x="7" y="25"/>
                  </a:cxn>
                  <a:cxn ang="0">
                    <a:pos x="11" y="24"/>
                  </a:cxn>
                  <a:cxn ang="0">
                    <a:pos x="16" y="19"/>
                  </a:cxn>
                  <a:cxn ang="0">
                    <a:pos x="18" y="14"/>
                  </a:cxn>
                  <a:cxn ang="0">
                    <a:pos x="18" y="17"/>
                  </a:cxn>
                  <a:cxn ang="0">
                    <a:pos x="21" y="18"/>
                  </a:cxn>
                  <a:cxn ang="0">
                    <a:pos x="23" y="20"/>
                  </a:cxn>
                  <a:cxn ang="0">
                    <a:pos x="27" y="17"/>
                  </a:cxn>
                  <a:cxn ang="0">
                    <a:pos x="29" y="12"/>
                  </a:cxn>
                  <a:cxn ang="0">
                    <a:pos x="30" y="6"/>
                  </a:cxn>
                  <a:cxn ang="0">
                    <a:pos x="32" y="0"/>
                  </a:cxn>
                  <a:cxn ang="0">
                    <a:pos x="34" y="0"/>
                  </a:cxn>
                  <a:cxn ang="0">
                    <a:pos x="31" y="21"/>
                  </a:cxn>
                  <a:cxn ang="0">
                    <a:pos x="25" y="42"/>
                  </a:cxn>
                  <a:cxn ang="0">
                    <a:pos x="16" y="63"/>
                  </a:cxn>
                  <a:cxn ang="0">
                    <a:pos x="14" y="64"/>
                  </a:cxn>
                  <a:cxn ang="0">
                    <a:pos x="12" y="60"/>
                  </a:cxn>
                  <a:cxn ang="0">
                    <a:pos x="12" y="58"/>
                  </a:cxn>
                  <a:cxn ang="0">
                    <a:pos x="9" y="56"/>
                  </a:cxn>
                  <a:cxn ang="0">
                    <a:pos x="9" y="51"/>
                  </a:cxn>
                  <a:cxn ang="0">
                    <a:pos x="15" y="50"/>
                  </a:cxn>
                  <a:cxn ang="0">
                    <a:pos x="19" y="47"/>
                  </a:cxn>
                  <a:cxn ang="0">
                    <a:pos x="19" y="44"/>
                  </a:cxn>
                  <a:cxn ang="0">
                    <a:pos x="17" y="43"/>
                  </a:cxn>
                  <a:cxn ang="0">
                    <a:pos x="14" y="43"/>
                  </a:cxn>
                  <a:cxn ang="0">
                    <a:pos x="8" y="43"/>
                  </a:cxn>
                  <a:cxn ang="0">
                    <a:pos x="6" y="39"/>
                  </a:cxn>
                  <a:cxn ang="0">
                    <a:pos x="5" y="36"/>
                  </a:cxn>
                  <a:cxn ang="0">
                    <a:pos x="7" y="35"/>
                  </a:cxn>
                </a:cxnLst>
                <a:rect l="0" t="0" r="r" b="b"/>
                <a:pathLst>
                  <a:path w="34" h="64">
                    <a:moveTo>
                      <a:pt x="7" y="35"/>
                    </a:moveTo>
                    <a:lnTo>
                      <a:pt x="7" y="35"/>
                    </a:lnTo>
                    <a:lnTo>
                      <a:pt x="8" y="36"/>
                    </a:lnTo>
                    <a:lnTo>
                      <a:pt x="10" y="38"/>
                    </a:lnTo>
                    <a:lnTo>
                      <a:pt x="12" y="38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9" y="33"/>
                    </a:lnTo>
                    <a:lnTo>
                      <a:pt x="21" y="33"/>
                    </a:lnTo>
                    <a:lnTo>
                      <a:pt x="22" y="33"/>
                    </a:lnTo>
                    <a:lnTo>
                      <a:pt x="23" y="33"/>
                    </a:lnTo>
                    <a:lnTo>
                      <a:pt x="23" y="33"/>
                    </a:lnTo>
                    <a:lnTo>
                      <a:pt x="23" y="32"/>
                    </a:lnTo>
                    <a:lnTo>
                      <a:pt x="22" y="31"/>
                    </a:lnTo>
                    <a:lnTo>
                      <a:pt x="21" y="30"/>
                    </a:lnTo>
                    <a:lnTo>
                      <a:pt x="20" y="29"/>
                    </a:lnTo>
                    <a:lnTo>
                      <a:pt x="20" y="29"/>
                    </a:lnTo>
                    <a:lnTo>
                      <a:pt x="20" y="28"/>
                    </a:lnTo>
                    <a:lnTo>
                      <a:pt x="20" y="25"/>
                    </a:lnTo>
                    <a:lnTo>
                      <a:pt x="19" y="25"/>
                    </a:lnTo>
                    <a:lnTo>
                      <a:pt x="18" y="25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9" y="31"/>
                    </a:lnTo>
                    <a:lnTo>
                      <a:pt x="5" y="30"/>
                    </a:lnTo>
                    <a:lnTo>
                      <a:pt x="3" y="29"/>
                    </a:lnTo>
                    <a:lnTo>
                      <a:pt x="2" y="26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7" y="25"/>
                    </a:lnTo>
                    <a:lnTo>
                      <a:pt x="9" y="25"/>
                    </a:lnTo>
                    <a:lnTo>
                      <a:pt x="11" y="24"/>
                    </a:lnTo>
                    <a:lnTo>
                      <a:pt x="14" y="22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8" y="14"/>
                    </a:lnTo>
                    <a:lnTo>
                      <a:pt x="18" y="17"/>
                    </a:lnTo>
                    <a:lnTo>
                      <a:pt x="18" y="17"/>
                    </a:lnTo>
                    <a:lnTo>
                      <a:pt x="21" y="18"/>
                    </a:lnTo>
                    <a:lnTo>
                      <a:pt x="21" y="18"/>
                    </a:lnTo>
                    <a:lnTo>
                      <a:pt x="21" y="18"/>
                    </a:lnTo>
                    <a:lnTo>
                      <a:pt x="23" y="20"/>
                    </a:lnTo>
                    <a:lnTo>
                      <a:pt x="24" y="19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9" y="12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1" y="1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3" y="7"/>
                    </a:lnTo>
                    <a:lnTo>
                      <a:pt x="31" y="21"/>
                    </a:lnTo>
                    <a:lnTo>
                      <a:pt x="29" y="31"/>
                    </a:lnTo>
                    <a:lnTo>
                      <a:pt x="25" y="42"/>
                    </a:lnTo>
                    <a:lnTo>
                      <a:pt x="21" y="53"/>
                    </a:lnTo>
                    <a:lnTo>
                      <a:pt x="16" y="63"/>
                    </a:lnTo>
                    <a:lnTo>
                      <a:pt x="16" y="63"/>
                    </a:lnTo>
                    <a:lnTo>
                      <a:pt x="14" y="64"/>
                    </a:lnTo>
                    <a:lnTo>
                      <a:pt x="14" y="63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58"/>
                    </a:lnTo>
                    <a:lnTo>
                      <a:pt x="11" y="58"/>
                    </a:lnTo>
                    <a:lnTo>
                      <a:pt x="9" y="56"/>
                    </a:lnTo>
                    <a:lnTo>
                      <a:pt x="9" y="51"/>
                    </a:lnTo>
                    <a:lnTo>
                      <a:pt x="9" y="51"/>
                    </a:lnTo>
                    <a:lnTo>
                      <a:pt x="12" y="51"/>
                    </a:lnTo>
                    <a:lnTo>
                      <a:pt x="15" y="50"/>
                    </a:lnTo>
                    <a:lnTo>
                      <a:pt x="17" y="49"/>
                    </a:lnTo>
                    <a:lnTo>
                      <a:pt x="19" y="47"/>
                    </a:lnTo>
                    <a:lnTo>
                      <a:pt x="19" y="46"/>
                    </a:lnTo>
                    <a:lnTo>
                      <a:pt x="19" y="44"/>
                    </a:lnTo>
                    <a:lnTo>
                      <a:pt x="19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4" y="43"/>
                    </a:lnTo>
                    <a:lnTo>
                      <a:pt x="10" y="44"/>
                    </a:lnTo>
                    <a:lnTo>
                      <a:pt x="8" y="43"/>
                    </a:lnTo>
                    <a:lnTo>
                      <a:pt x="7" y="42"/>
                    </a:lnTo>
                    <a:lnTo>
                      <a:pt x="6" y="39"/>
                    </a:lnTo>
                    <a:lnTo>
                      <a:pt x="5" y="36"/>
                    </a:lnTo>
                    <a:lnTo>
                      <a:pt x="5" y="36"/>
                    </a:lnTo>
                    <a:lnTo>
                      <a:pt x="7" y="35"/>
                    </a:lnTo>
                    <a:lnTo>
                      <a:pt x="7" y="35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9" name="Freeform 50"/>
              <p:cNvSpPr>
                <a:spLocks/>
              </p:cNvSpPr>
              <p:nvPr/>
            </p:nvSpPr>
            <p:spPr bwMode="auto">
              <a:xfrm>
                <a:off x="5107" y="2186"/>
                <a:ext cx="4" cy="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5" y="3"/>
                  </a:cxn>
                  <a:cxn ang="0">
                    <a:pos x="8" y="3"/>
                  </a:cxn>
                  <a:cxn ang="0">
                    <a:pos x="11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4" y="3"/>
                  </a:cxn>
                  <a:cxn ang="0">
                    <a:pos x="13" y="6"/>
                  </a:cxn>
                  <a:cxn ang="0">
                    <a:pos x="11" y="7"/>
                  </a:cxn>
                  <a:cxn ang="0">
                    <a:pos x="11" y="7"/>
                  </a:cxn>
                  <a:cxn ang="0">
                    <a:pos x="6" y="7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5" h="7">
                    <a:moveTo>
                      <a:pt x="0" y="1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8" y="3"/>
                    </a:lnTo>
                    <a:lnTo>
                      <a:pt x="11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4" y="3"/>
                    </a:lnTo>
                    <a:lnTo>
                      <a:pt x="13" y="6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6" y="7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0" name="Freeform 51"/>
              <p:cNvSpPr>
                <a:spLocks/>
              </p:cNvSpPr>
              <p:nvPr/>
            </p:nvSpPr>
            <p:spPr bwMode="auto">
              <a:xfrm>
                <a:off x="5141" y="2090"/>
                <a:ext cx="55" cy="46"/>
              </a:xfrm>
              <a:custGeom>
                <a:avLst/>
                <a:gdLst/>
                <a:ahLst/>
                <a:cxnLst>
                  <a:cxn ang="0">
                    <a:pos x="4" y="129"/>
                  </a:cxn>
                  <a:cxn ang="0">
                    <a:pos x="4" y="129"/>
                  </a:cxn>
                  <a:cxn ang="0">
                    <a:pos x="0" y="133"/>
                  </a:cxn>
                  <a:cxn ang="0">
                    <a:pos x="0" y="133"/>
                  </a:cxn>
                  <a:cxn ang="0">
                    <a:pos x="0" y="132"/>
                  </a:cxn>
                  <a:cxn ang="0">
                    <a:pos x="0" y="131"/>
                  </a:cxn>
                  <a:cxn ang="0">
                    <a:pos x="2" y="129"/>
                  </a:cxn>
                  <a:cxn ang="0">
                    <a:pos x="2" y="129"/>
                  </a:cxn>
                  <a:cxn ang="0">
                    <a:pos x="9" y="121"/>
                  </a:cxn>
                  <a:cxn ang="0">
                    <a:pos x="16" y="113"/>
                  </a:cxn>
                  <a:cxn ang="0">
                    <a:pos x="25" y="108"/>
                  </a:cxn>
                  <a:cxn ang="0">
                    <a:pos x="32" y="102"/>
                  </a:cxn>
                  <a:cxn ang="0">
                    <a:pos x="51" y="91"/>
                  </a:cxn>
                  <a:cxn ang="0">
                    <a:pos x="73" y="81"/>
                  </a:cxn>
                  <a:cxn ang="0">
                    <a:pos x="73" y="81"/>
                  </a:cxn>
                  <a:cxn ang="0">
                    <a:pos x="97" y="69"/>
                  </a:cxn>
                  <a:cxn ang="0">
                    <a:pos x="107" y="62"/>
                  </a:cxn>
                  <a:cxn ang="0">
                    <a:pos x="117" y="54"/>
                  </a:cxn>
                  <a:cxn ang="0">
                    <a:pos x="126" y="47"/>
                  </a:cxn>
                  <a:cxn ang="0">
                    <a:pos x="135" y="38"/>
                  </a:cxn>
                  <a:cxn ang="0">
                    <a:pos x="141" y="29"/>
                  </a:cxn>
                  <a:cxn ang="0">
                    <a:pos x="147" y="19"/>
                  </a:cxn>
                  <a:cxn ang="0">
                    <a:pos x="147" y="19"/>
                  </a:cxn>
                  <a:cxn ang="0">
                    <a:pos x="150" y="12"/>
                  </a:cxn>
                  <a:cxn ang="0">
                    <a:pos x="153" y="8"/>
                  </a:cxn>
                  <a:cxn ang="0">
                    <a:pos x="159" y="1"/>
                  </a:cxn>
                  <a:cxn ang="0">
                    <a:pos x="159" y="1"/>
                  </a:cxn>
                  <a:cxn ang="0">
                    <a:pos x="161" y="0"/>
                  </a:cxn>
                  <a:cxn ang="0">
                    <a:pos x="161" y="4"/>
                  </a:cxn>
                  <a:cxn ang="0">
                    <a:pos x="161" y="4"/>
                  </a:cxn>
                  <a:cxn ang="0">
                    <a:pos x="160" y="9"/>
                  </a:cxn>
                  <a:cxn ang="0">
                    <a:pos x="159" y="14"/>
                  </a:cxn>
                  <a:cxn ang="0">
                    <a:pos x="155" y="23"/>
                  </a:cxn>
                  <a:cxn ang="0">
                    <a:pos x="147" y="36"/>
                  </a:cxn>
                  <a:cxn ang="0">
                    <a:pos x="147" y="36"/>
                  </a:cxn>
                  <a:cxn ang="0">
                    <a:pos x="140" y="44"/>
                  </a:cxn>
                  <a:cxn ang="0">
                    <a:pos x="135" y="50"/>
                  </a:cxn>
                  <a:cxn ang="0">
                    <a:pos x="122" y="62"/>
                  </a:cxn>
                  <a:cxn ang="0">
                    <a:pos x="107" y="72"/>
                  </a:cxn>
                  <a:cxn ang="0">
                    <a:pos x="94" y="79"/>
                  </a:cxn>
                  <a:cxn ang="0">
                    <a:pos x="94" y="79"/>
                  </a:cxn>
                  <a:cxn ang="0">
                    <a:pos x="72" y="91"/>
                  </a:cxn>
                  <a:cxn ang="0">
                    <a:pos x="48" y="101"/>
                  </a:cxn>
                  <a:cxn ang="0">
                    <a:pos x="48" y="101"/>
                  </a:cxn>
                  <a:cxn ang="0">
                    <a:pos x="38" y="106"/>
                  </a:cxn>
                  <a:cxn ang="0">
                    <a:pos x="30" y="110"/>
                  </a:cxn>
                  <a:cxn ang="0">
                    <a:pos x="18" y="117"/>
                  </a:cxn>
                  <a:cxn ang="0">
                    <a:pos x="10" y="124"/>
                  </a:cxn>
                  <a:cxn ang="0">
                    <a:pos x="4" y="129"/>
                  </a:cxn>
                  <a:cxn ang="0">
                    <a:pos x="4" y="129"/>
                  </a:cxn>
                  <a:cxn ang="0">
                    <a:pos x="4" y="129"/>
                  </a:cxn>
                </a:cxnLst>
                <a:rect l="0" t="0" r="r" b="b"/>
                <a:pathLst>
                  <a:path w="161" h="133">
                    <a:moveTo>
                      <a:pt x="4" y="129"/>
                    </a:moveTo>
                    <a:lnTo>
                      <a:pt x="4" y="129"/>
                    </a:lnTo>
                    <a:lnTo>
                      <a:pt x="0" y="133"/>
                    </a:lnTo>
                    <a:lnTo>
                      <a:pt x="0" y="133"/>
                    </a:lnTo>
                    <a:lnTo>
                      <a:pt x="0" y="132"/>
                    </a:lnTo>
                    <a:lnTo>
                      <a:pt x="0" y="131"/>
                    </a:lnTo>
                    <a:lnTo>
                      <a:pt x="2" y="129"/>
                    </a:lnTo>
                    <a:lnTo>
                      <a:pt x="2" y="129"/>
                    </a:lnTo>
                    <a:lnTo>
                      <a:pt x="9" y="121"/>
                    </a:lnTo>
                    <a:lnTo>
                      <a:pt x="16" y="113"/>
                    </a:lnTo>
                    <a:lnTo>
                      <a:pt x="25" y="108"/>
                    </a:lnTo>
                    <a:lnTo>
                      <a:pt x="32" y="102"/>
                    </a:lnTo>
                    <a:lnTo>
                      <a:pt x="51" y="91"/>
                    </a:lnTo>
                    <a:lnTo>
                      <a:pt x="73" y="81"/>
                    </a:lnTo>
                    <a:lnTo>
                      <a:pt x="73" y="81"/>
                    </a:lnTo>
                    <a:lnTo>
                      <a:pt x="97" y="69"/>
                    </a:lnTo>
                    <a:lnTo>
                      <a:pt x="107" y="62"/>
                    </a:lnTo>
                    <a:lnTo>
                      <a:pt x="117" y="54"/>
                    </a:lnTo>
                    <a:lnTo>
                      <a:pt x="126" y="47"/>
                    </a:lnTo>
                    <a:lnTo>
                      <a:pt x="135" y="38"/>
                    </a:lnTo>
                    <a:lnTo>
                      <a:pt x="141" y="29"/>
                    </a:lnTo>
                    <a:lnTo>
                      <a:pt x="147" y="19"/>
                    </a:lnTo>
                    <a:lnTo>
                      <a:pt x="147" y="19"/>
                    </a:lnTo>
                    <a:lnTo>
                      <a:pt x="150" y="12"/>
                    </a:lnTo>
                    <a:lnTo>
                      <a:pt x="153" y="8"/>
                    </a:lnTo>
                    <a:lnTo>
                      <a:pt x="159" y="1"/>
                    </a:lnTo>
                    <a:lnTo>
                      <a:pt x="159" y="1"/>
                    </a:lnTo>
                    <a:lnTo>
                      <a:pt x="161" y="0"/>
                    </a:lnTo>
                    <a:lnTo>
                      <a:pt x="161" y="4"/>
                    </a:lnTo>
                    <a:lnTo>
                      <a:pt x="161" y="4"/>
                    </a:lnTo>
                    <a:lnTo>
                      <a:pt x="160" y="9"/>
                    </a:lnTo>
                    <a:lnTo>
                      <a:pt x="159" y="14"/>
                    </a:lnTo>
                    <a:lnTo>
                      <a:pt x="155" y="23"/>
                    </a:lnTo>
                    <a:lnTo>
                      <a:pt x="147" y="36"/>
                    </a:lnTo>
                    <a:lnTo>
                      <a:pt x="147" y="36"/>
                    </a:lnTo>
                    <a:lnTo>
                      <a:pt x="140" y="44"/>
                    </a:lnTo>
                    <a:lnTo>
                      <a:pt x="135" y="50"/>
                    </a:lnTo>
                    <a:lnTo>
                      <a:pt x="122" y="62"/>
                    </a:lnTo>
                    <a:lnTo>
                      <a:pt x="107" y="72"/>
                    </a:lnTo>
                    <a:lnTo>
                      <a:pt x="94" y="79"/>
                    </a:lnTo>
                    <a:lnTo>
                      <a:pt x="94" y="79"/>
                    </a:lnTo>
                    <a:lnTo>
                      <a:pt x="72" y="91"/>
                    </a:lnTo>
                    <a:lnTo>
                      <a:pt x="48" y="101"/>
                    </a:lnTo>
                    <a:lnTo>
                      <a:pt x="48" y="101"/>
                    </a:lnTo>
                    <a:lnTo>
                      <a:pt x="38" y="106"/>
                    </a:lnTo>
                    <a:lnTo>
                      <a:pt x="30" y="110"/>
                    </a:lnTo>
                    <a:lnTo>
                      <a:pt x="18" y="117"/>
                    </a:lnTo>
                    <a:lnTo>
                      <a:pt x="10" y="124"/>
                    </a:lnTo>
                    <a:lnTo>
                      <a:pt x="4" y="129"/>
                    </a:lnTo>
                    <a:lnTo>
                      <a:pt x="4" y="129"/>
                    </a:lnTo>
                    <a:lnTo>
                      <a:pt x="4" y="129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1" name="Freeform 52"/>
              <p:cNvSpPr>
                <a:spLocks/>
              </p:cNvSpPr>
              <p:nvPr/>
            </p:nvSpPr>
            <p:spPr bwMode="auto">
              <a:xfrm>
                <a:off x="5172" y="2102"/>
                <a:ext cx="21" cy="21"/>
              </a:xfrm>
              <a:custGeom>
                <a:avLst/>
                <a:gdLst/>
                <a:ahLst/>
                <a:cxnLst>
                  <a:cxn ang="0">
                    <a:pos x="57" y="1"/>
                  </a:cxn>
                  <a:cxn ang="0">
                    <a:pos x="57" y="1"/>
                  </a:cxn>
                  <a:cxn ang="0">
                    <a:pos x="47" y="12"/>
                  </a:cxn>
                  <a:cxn ang="0">
                    <a:pos x="35" y="25"/>
                  </a:cxn>
                  <a:cxn ang="0">
                    <a:pos x="21" y="37"/>
                  </a:cxn>
                  <a:cxn ang="0">
                    <a:pos x="21" y="37"/>
                  </a:cxn>
                  <a:cxn ang="0">
                    <a:pos x="23" y="37"/>
                  </a:cxn>
                  <a:cxn ang="0">
                    <a:pos x="25" y="36"/>
                  </a:cxn>
                  <a:cxn ang="0">
                    <a:pos x="25" y="36"/>
                  </a:cxn>
                  <a:cxn ang="0">
                    <a:pos x="35" y="28"/>
                  </a:cxn>
                  <a:cxn ang="0">
                    <a:pos x="44" y="21"/>
                  </a:cxn>
                  <a:cxn ang="0">
                    <a:pos x="44" y="21"/>
                  </a:cxn>
                  <a:cxn ang="0">
                    <a:pos x="42" y="27"/>
                  </a:cxn>
                  <a:cxn ang="0">
                    <a:pos x="37" y="34"/>
                  </a:cxn>
                  <a:cxn ang="0">
                    <a:pos x="31" y="40"/>
                  </a:cxn>
                  <a:cxn ang="0">
                    <a:pos x="24" y="46"/>
                  </a:cxn>
                  <a:cxn ang="0">
                    <a:pos x="11" y="56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4" y="62"/>
                  </a:cxn>
                  <a:cxn ang="0">
                    <a:pos x="6" y="62"/>
                  </a:cxn>
                  <a:cxn ang="0">
                    <a:pos x="9" y="61"/>
                  </a:cxn>
                  <a:cxn ang="0">
                    <a:pos x="9" y="61"/>
                  </a:cxn>
                  <a:cxn ang="0">
                    <a:pos x="21" y="56"/>
                  </a:cxn>
                  <a:cxn ang="0">
                    <a:pos x="29" y="51"/>
                  </a:cxn>
                  <a:cxn ang="0">
                    <a:pos x="35" y="45"/>
                  </a:cxn>
                  <a:cxn ang="0">
                    <a:pos x="43" y="38"/>
                  </a:cxn>
                  <a:cxn ang="0">
                    <a:pos x="49" y="31"/>
                  </a:cxn>
                  <a:cxn ang="0">
                    <a:pos x="55" y="22"/>
                  </a:cxn>
                  <a:cxn ang="0">
                    <a:pos x="59" y="11"/>
                  </a:cxn>
                  <a:cxn ang="0">
                    <a:pos x="59" y="11"/>
                  </a:cxn>
                  <a:cxn ang="0">
                    <a:pos x="59" y="7"/>
                  </a:cxn>
                  <a:cxn ang="0">
                    <a:pos x="59" y="3"/>
                  </a:cxn>
                  <a:cxn ang="0">
                    <a:pos x="59" y="0"/>
                  </a:cxn>
                  <a:cxn ang="0">
                    <a:pos x="59" y="0"/>
                  </a:cxn>
                  <a:cxn ang="0">
                    <a:pos x="57" y="1"/>
                  </a:cxn>
                  <a:cxn ang="0">
                    <a:pos x="57" y="1"/>
                  </a:cxn>
                </a:cxnLst>
                <a:rect l="0" t="0" r="r" b="b"/>
                <a:pathLst>
                  <a:path w="59" h="62">
                    <a:moveTo>
                      <a:pt x="57" y="1"/>
                    </a:moveTo>
                    <a:lnTo>
                      <a:pt x="57" y="1"/>
                    </a:lnTo>
                    <a:lnTo>
                      <a:pt x="47" y="12"/>
                    </a:lnTo>
                    <a:lnTo>
                      <a:pt x="35" y="25"/>
                    </a:lnTo>
                    <a:lnTo>
                      <a:pt x="21" y="37"/>
                    </a:lnTo>
                    <a:lnTo>
                      <a:pt x="21" y="37"/>
                    </a:lnTo>
                    <a:lnTo>
                      <a:pt x="23" y="37"/>
                    </a:lnTo>
                    <a:lnTo>
                      <a:pt x="25" y="36"/>
                    </a:lnTo>
                    <a:lnTo>
                      <a:pt x="25" y="36"/>
                    </a:lnTo>
                    <a:lnTo>
                      <a:pt x="35" y="28"/>
                    </a:lnTo>
                    <a:lnTo>
                      <a:pt x="44" y="21"/>
                    </a:lnTo>
                    <a:lnTo>
                      <a:pt x="44" y="21"/>
                    </a:lnTo>
                    <a:lnTo>
                      <a:pt x="42" y="27"/>
                    </a:lnTo>
                    <a:lnTo>
                      <a:pt x="37" y="34"/>
                    </a:lnTo>
                    <a:lnTo>
                      <a:pt x="31" y="40"/>
                    </a:lnTo>
                    <a:lnTo>
                      <a:pt x="24" y="46"/>
                    </a:lnTo>
                    <a:lnTo>
                      <a:pt x="11" y="56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9" y="61"/>
                    </a:lnTo>
                    <a:lnTo>
                      <a:pt x="9" y="61"/>
                    </a:lnTo>
                    <a:lnTo>
                      <a:pt x="21" y="56"/>
                    </a:lnTo>
                    <a:lnTo>
                      <a:pt x="29" y="51"/>
                    </a:lnTo>
                    <a:lnTo>
                      <a:pt x="35" y="45"/>
                    </a:lnTo>
                    <a:lnTo>
                      <a:pt x="43" y="38"/>
                    </a:lnTo>
                    <a:lnTo>
                      <a:pt x="49" y="31"/>
                    </a:lnTo>
                    <a:lnTo>
                      <a:pt x="55" y="22"/>
                    </a:lnTo>
                    <a:lnTo>
                      <a:pt x="59" y="11"/>
                    </a:lnTo>
                    <a:lnTo>
                      <a:pt x="59" y="11"/>
                    </a:lnTo>
                    <a:lnTo>
                      <a:pt x="59" y="7"/>
                    </a:lnTo>
                    <a:lnTo>
                      <a:pt x="59" y="3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7" y="1"/>
                    </a:lnTo>
                    <a:lnTo>
                      <a:pt x="57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2" name="Freeform 53"/>
              <p:cNvSpPr>
                <a:spLocks/>
              </p:cNvSpPr>
              <p:nvPr/>
            </p:nvSpPr>
            <p:spPr bwMode="auto">
              <a:xfrm>
                <a:off x="5141" y="2118"/>
                <a:ext cx="32" cy="21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94" y="0"/>
                  </a:cxn>
                  <a:cxn ang="0">
                    <a:pos x="67" y="15"/>
                  </a:cxn>
                  <a:cxn ang="0">
                    <a:pos x="40" y="32"/>
                  </a:cxn>
                  <a:cxn ang="0">
                    <a:pos x="40" y="32"/>
                  </a:cxn>
                  <a:cxn ang="0">
                    <a:pos x="43" y="31"/>
                  </a:cxn>
                  <a:cxn ang="0">
                    <a:pos x="47" y="30"/>
                  </a:cxn>
                  <a:cxn ang="0">
                    <a:pos x="54" y="27"/>
                  </a:cxn>
                  <a:cxn ang="0">
                    <a:pos x="54" y="27"/>
                  </a:cxn>
                  <a:cxn ang="0">
                    <a:pos x="64" y="22"/>
                  </a:cxn>
                  <a:cxn ang="0">
                    <a:pos x="72" y="18"/>
                  </a:cxn>
                  <a:cxn ang="0">
                    <a:pos x="75" y="16"/>
                  </a:cxn>
                  <a:cxn ang="0">
                    <a:pos x="76" y="17"/>
                  </a:cxn>
                  <a:cxn ang="0">
                    <a:pos x="77" y="18"/>
                  </a:cxn>
                  <a:cxn ang="0">
                    <a:pos x="76" y="19"/>
                  </a:cxn>
                  <a:cxn ang="0">
                    <a:pos x="76" y="19"/>
                  </a:cxn>
                  <a:cxn ang="0">
                    <a:pos x="77" y="19"/>
                  </a:cxn>
                  <a:cxn ang="0">
                    <a:pos x="77" y="19"/>
                  </a:cxn>
                  <a:cxn ang="0">
                    <a:pos x="66" y="28"/>
                  </a:cxn>
                  <a:cxn ang="0">
                    <a:pos x="56" y="36"/>
                  </a:cxn>
                  <a:cxn ang="0">
                    <a:pos x="47" y="42"/>
                  </a:cxn>
                  <a:cxn ang="0">
                    <a:pos x="37" y="47"/>
                  </a:cxn>
                  <a:cxn ang="0">
                    <a:pos x="19" y="53"/>
                  </a:cxn>
                  <a:cxn ang="0">
                    <a:pos x="6" y="57"/>
                  </a:cxn>
                  <a:cxn ang="0">
                    <a:pos x="6" y="57"/>
                  </a:cxn>
                  <a:cxn ang="0">
                    <a:pos x="2" y="58"/>
                  </a:cxn>
                  <a:cxn ang="0">
                    <a:pos x="1" y="58"/>
                  </a:cxn>
                  <a:cxn ang="0">
                    <a:pos x="1" y="60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8" y="60"/>
                  </a:cxn>
                  <a:cxn ang="0">
                    <a:pos x="18" y="57"/>
                  </a:cxn>
                  <a:cxn ang="0">
                    <a:pos x="18" y="57"/>
                  </a:cxn>
                  <a:cxn ang="0">
                    <a:pos x="28" y="55"/>
                  </a:cxn>
                  <a:cxn ang="0">
                    <a:pos x="37" y="53"/>
                  </a:cxn>
                  <a:cxn ang="0">
                    <a:pos x="46" y="50"/>
                  </a:cxn>
                  <a:cxn ang="0">
                    <a:pos x="56" y="44"/>
                  </a:cxn>
                  <a:cxn ang="0">
                    <a:pos x="68" y="37"/>
                  </a:cxn>
                  <a:cxn ang="0">
                    <a:pos x="80" y="28"/>
                  </a:cxn>
                  <a:cxn ang="0">
                    <a:pos x="92" y="16"/>
                  </a:cxn>
                  <a:cxn ang="0">
                    <a:pos x="92" y="16"/>
                  </a:cxn>
                  <a:cxn ang="0">
                    <a:pos x="94" y="13"/>
                  </a:cxn>
                  <a:cxn ang="0">
                    <a:pos x="96" y="11"/>
                  </a:cxn>
                  <a:cxn ang="0">
                    <a:pos x="97" y="5"/>
                  </a:cxn>
                  <a:cxn ang="0">
                    <a:pos x="96" y="2"/>
                  </a:cxn>
                  <a:cxn ang="0">
                    <a:pos x="94" y="0"/>
                  </a:cxn>
                  <a:cxn ang="0">
                    <a:pos x="94" y="0"/>
                  </a:cxn>
                  <a:cxn ang="0">
                    <a:pos x="94" y="0"/>
                  </a:cxn>
                </a:cxnLst>
                <a:rect l="0" t="0" r="r" b="b"/>
                <a:pathLst>
                  <a:path w="97" h="61">
                    <a:moveTo>
                      <a:pt x="94" y="0"/>
                    </a:moveTo>
                    <a:lnTo>
                      <a:pt x="94" y="0"/>
                    </a:lnTo>
                    <a:lnTo>
                      <a:pt x="67" y="15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3" y="31"/>
                    </a:lnTo>
                    <a:lnTo>
                      <a:pt x="47" y="30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64" y="22"/>
                    </a:lnTo>
                    <a:lnTo>
                      <a:pt x="72" y="18"/>
                    </a:lnTo>
                    <a:lnTo>
                      <a:pt x="75" y="16"/>
                    </a:lnTo>
                    <a:lnTo>
                      <a:pt x="76" y="17"/>
                    </a:lnTo>
                    <a:lnTo>
                      <a:pt x="77" y="18"/>
                    </a:lnTo>
                    <a:lnTo>
                      <a:pt x="76" y="19"/>
                    </a:lnTo>
                    <a:lnTo>
                      <a:pt x="76" y="19"/>
                    </a:lnTo>
                    <a:lnTo>
                      <a:pt x="77" y="19"/>
                    </a:lnTo>
                    <a:lnTo>
                      <a:pt x="77" y="19"/>
                    </a:lnTo>
                    <a:lnTo>
                      <a:pt x="66" y="28"/>
                    </a:lnTo>
                    <a:lnTo>
                      <a:pt x="56" y="36"/>
                    </a:lnTo>
                    <a:lnTo>
                      <a:pt x="47" y="42"/>
                    </a:lnTo>
                    <a:lnTo>
                      <a:pt x="37" y="47"/>
                    </a:lnTo>
                    <a:lnTo>
                      <a:pt x="19" y="53"/>
                    </a:lnTo>
                    <a:lnTo>
                      <a:pt x="6" y="57"/>
                    </a:lnTo>
                    <a:lnTo>
                      <a:pt x="6" y="57"/>
                    </a:lnTo>
                    <a:lnTo>
                      <a:pt x="2" y="58"/>
                    </a:lnTo>
                    <a:lnTo>
                      <a:pt x="1" y="58"/>
                    </a:lnTo>
                    <a:lnTo>
                      <a:pt x="1" y="60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8" y="60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28" y="55"/>
                    </a:lnTo>
                    <a:lnTo>
                      <a:pt x="37" y="53"/>
                    </a:lnTo>
                    <a:lnTo>
                      <a:pt x="46" y="50"/>
                    </a:lnTo>
                    <a:lnTo>
                      <a:pt x="56" y="44"/>
                    </a:lnTo>
                    <a:lnTo>
                      <a:pt x="68" y="37"/>
                    </a:lnTo>
                    <a:lnTo>
                      <a:pt x="80" y="28"/>
                    </a:lnTo>
                    <a:lnTo>
                      <a:pt x="92" y="16"/>
                    </a:lnTo>
                    <a:lnTo>
                      <a:pt x="92" y="16"/>
                    </a:lnTo>
                    <a:lnTo>
                      <a:pt x="94" y="13"/>
                    </a:lnTo>
                    <a:lnTo>
                      <a:pt x="96" y="11"/>
                    </a:lnTo>
                    <a:lnTo>
                      <a:pt x="97" y="5"/>
                    </a:lnTo>
                    <a:lnTo>
                      <a:pt x="96" y="2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3" name="Freeform 54"/>
              <p:cNvSpPr>
                <a:spLocks/>
              </p:cNvSpPr>
              <p:nvPr/>
            </p:nvSpPr>
            <p:spPr bwMode="auto">
              <a:xfrm>
                <a:off x="5138" y="2139"/>
                <a:ext cx="8" cy="4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1" y="2"/>
                  </a:cxn>
                  <a:cxn ang="0">
                    <a:pos x="14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0" y="2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1" y="9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1" y="2"/>
                  </a:cxn>
                </a:cxnLst>
                <a:rect l="0" t="0" r="r" b="b"/>
                <a:pathLst>
                  <a:path w="28" h="9">
                    <a:moveTo>
                      <a:pt x="1" y="2"/>
                    </a:moveTo>
                    <a:lnTo>
                      <a:pt x="1" y="2"/>
                    </a:lnTo>
                    <a:lnTo>
                      <a:pt x="14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0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4" name="Freeform 55"/>
              <p:cNvSpPr>
                <a:spLocks/>
              </p:cNvSpPr>
              <p:nvPr/>
            </p:nvSpPr>
            <p:spPr bwMode="auto">
              <a:xfrm>
                <a:off x="5138" y="2147"/>
                <a:ext cx="6" cy="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3" y="1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18" h="3">
                    <a:moveTo>
                      <a:pt x="2" y="0"/>
                    </a:moveTo>
                    <a:lnTo>
                      <a:pt x="2" y="0"/>
                    </a:lnTo>
                    <a:lnTo>
                      <a:pt x="10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5" name="Freeform 56"/>
              <p:cNvSpPr>
                <a:spLocks/>
              </p:cNvSpPr>
              <p:nvPr/>
            </p:nvSpPr>
            <p:spPr bwMode="auto">
              <a:xfrm>
                <a:off x="5137" y="2154"/>
                <a:ext cx="4" cy="3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2" y="0"/>
                  </a:cxn>
                  <a:cxn ang="0">
                    <a:pos x="11" y="1"/>
                  </a:cxn>
                  <a:cxn ang="0">
                    <a:pos x="5" y="6"/>
                  </a:cxn>
                  <a:cxn ang="0">
                    <a:pos x="5" y="6"/>
                  </a:cxn>
                  <a:cxn ang="0">
                    <a:pos x="3" y="6"/>
                  </a:cxn>
                  <a:cxn ang="0">
                    <a:pos x="1" y="5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12" h="6">
                    <a:moveTo>
                      <a:pt x="1" y="1"/>
                    </a:moveTo>
                    <a:lnTo>
                      <a:pt x="1" y="1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1" y="1"/>
                    </a:lnTo>
                    <a:lnTo>
                      <a:pt x="5" y="6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6" name="Freeform 57"/>
              <p:cNvSpPr>
                <a:spLocks/>
              </p:cNvSpPr>
              <p:nvPr/>
            </p:nvSpPr>
            <p:spPr bwMode="auto">
              <a:xfrm>
                <a:off x="5162" y="2116"/>
                <a:ext cx="27" cy="20"/>
              </a:xfrm>
              <a:custGeom>
                <a:avLst/>
                <a:gdLst/>
                <a:ahLst/>
                <a:cxnLst>
                  <a:cxn ang="0">
                    <a:pos x="36" y="32"/>
                  </a:cxn>
                  <a:cxn ang="0">
                    <a:pos x="36" y="32"/>
                  </a:cxn>
                  <a:cxn ang="0">
                    <a:pos x="42" y="29"/>
                  </a:cxn>
                  <a:cxn ang="0">
                    <a:pos x="49" y="25"/>
                  </a:cxn>
                  <a:cxn ang="0">
                    <a:pos x="61" y="19"/>
                  </a:cxn>
                  <a:cxn ang="0">
                    <a:pos x="69" y="1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2"/>
                  </a:cxn>
                  <a:cxn ang="0">
                    <a:pos x="79" y="2"/>
                  </a:cxn>
                  <a:cxn ang="0">
                    <a:pos x="80" y="5"/>
                  </a:cxn>
                  <a:cxn ang="0">
                    <a:pos x="79" y="12"/>
                  </a:cxn>
                  <a:cxn ang="0">
                    <a:pos x="78" y="18"/>
                  </a:cxn>
                  <a:cxn ang="0">
                    <a:pos x="76" y="23"/>
                  </a:cxn>
                  <a:cxn ang="0">
                    <a:pos x="72" y="30"/>
                  </a:cxn>
                  <a:cxn ang="0">
                    <a:pos x="67" y="35"/>
                  </a:cxn>
                  <a:cxn ang="0">
                    <a:pos x="67" y="35"/>
                  </a:cxn>
                  <a:cxn ang="0">
                    <a:pos x="61" y="40"/>
                  </a:cxn>
                  <a:cxn ang="0">
                    <a:pos x="53" y="46"/>
                  </a:cxn>
                  <a:cxn ang="0">
                    <a:pos x="46" y="50"/>
                  </a:cxn>
                  <a:cxn ang="0">
                    <a:pos x="37" y="55"/>
                  </a:cxn>
                  <a:cxn ang="0">
                    <a:pos x="28" y="58"/>
                  </a:cxn>
                  <a:cxn ang="0">
                    <a:pos x="21" y="60"/>
                  </a:cxn>
                  <a:cxn ang="0">
                    <a:pos x="13" y="61"/>
                  </a:cxn>
                  <a:cxn ang="0">
                    <a:pos x="8" y="61"/>
                  </a:cxn>
                  <a:cxn ang="0">
                    <a:pos x="8" y="61"/>
                  </a:cxn>
                  <a:cxn ang="0">
                    <a:pos x="1" y="60"/>
                  </a:cxn>
                  <a:cxn ang="0">
                    <a:pos x="0" y="60"/>
                  </a:cxn>
                  <a:cxn ang="0">
                    <a:pos x="4" y="60"/>
                  </a:cxn>
                  <a:cxn ang="0">
                    <a:pos x="4" y="60"/>
                  </a:cxn>
                  <a:cxn ang="0">
                    <a:pos x="10" y="59"/>
                  </a:cxn>
                  <a:cxn ang="0">
                    <a:pos x="10" y="59"/>
                  </a:cxn>
                  <a:cxn ang="0">
                    <a:pos x="25" y="52"/>
                  </a:cxn>
                  <a:cxn ang="0">
                    <a:pos x="39" y="45"/>
                  </a:cxn>
                  <a:cxn ang="0">
                    <a:pos x="52" y="36"/>
                  </a:cxn>
                  <a:cxn ang="0">
                    <a:pos x="64" y="26"/>
                  </a:cxn>
                  <a:cxn ang="0">
                    <a:pos x="64" y="26"/>
                  </a:cxn>
                  <a:cxn ang="0">
                    <a:pos x="67" y="22"/>
                  </a:cxn>
                  <a:cxn ang="0">
                    <a:pos x="69" y="19"/>
                  </a:cxn>
                  <a:cxn ang="0">
                    <a:pos x="69" y="19"/>
                  </a:cxn>
                  <a:cxn ang="0">
                    <a:pos x="68" y="18"/>
                  </a:cxn>
                  <a:cxn ang="0">
                    <a:pos x="63" y="21"/>
                  </a:cxn>
                  <a:cxn ang="0">
                    <a:pos x="63" y="21"/>
                  </a:cxn>
                  <a:cxn ang="0">
                    <a:pos x="55" y="25"/>
                  </a:cxn>
                  <a:cxn ang="0">
                    <a:pos x="50" y="29"/>
                  </a:cxn>
                  <a:cxn ang="0">
                    <a:pos x="41" y="32"/>
                  </a:cxn>
                  <a:cxn ang="0">
                    <a:pos x="36" y="32"/>
                  </a:cxn>
                  <a:cxn ang="0">
                    <a:pos x="36" y="32"/>
                  </a:cxn>
                  <a:cxn ang="0">
                    <a:pos x="36" y="32"/>
                  </a:cxn>
                  <a:cxn ang="0">
                    <a:pos x="36" y="32"/>
                  </a:cxn>
                  <a:cxn ang="0">
                    <a:pos x="36" y="32"/>
                  </a:cxn>
                </a:cxnLst>
                <a:rect l="0" t="0" r="r" b="b"/>
                <a:pathLst>
                  <a:path w="80" h="61">
                    <a:moveTo>
                      <a:pt x="36" y="32"/>
                    </a:moveTo>
                    <a:lnTo>
                      <a:pt x="36" y="32"/>
                    </a:lnTo>
                    <a:lnTo>
                      <a:pt x="42" y="29"/>
                    </a:lnTo>
                    <a:lnTo>
                      <a:pt x="49" y="25"/>
                    </a:lnTo>
                    <a:lnTo>
                      <a:pt x="61" y="19"/>
                    </a:lnTo>
                    <a:lnTo>
                      <a:pt x="69" y="1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2"/>
                    </a:lnTo>
                    <a:lnTo>
                      <a:pt x="79" y="2"/>
                    </a:lnTo>
                    <a:lnTo>
                      <a:pt x="80" y="5"/>
                    </a:lnTo>
                    <a:lnTo>
                      <a:pt x="79" y="12"/>
                    </a:lnTo>
                    <a:lnTo>
                      <a:pt x="78" y="18"/>
                    </a:lnTo>
                    <a:lnTo>
                      <a:pt x="76" y="23"/>
                    </a:lnTo>
                    <a:lnTo>
                      <a:pt x="72" y="30"/>
                    </a:lnTo>
                    <a:lnTo>
                      <a:pt x="67" y="35"/>
                    </a:lnTo>
                    <a:lnTo>
                      <a:pt x="67" y="35"/>
                    </a:lnTo>
                    <a:lnTo>
                      <a:pt x="61" y="40"/>
                    </a:lnTo>
                    <a:lnTo>
                      <a:pt x="53" y="46"/>
                    </a:lnTo>
                    <a:lnTo>
                      <a:pt x="46" y="50"/>
                    </a:lnTo>
                    <a:lnTo>
                      <a:pt x="37" y="55"/>
                    </a:lnTo>
                    <a:lnTo>
                      <a:pt x="28" y="58"/>
                    </a:lnTo>
                    <a:lnTo>
                      <a:pt x="21" y="60"/>
                    </a:lnTo>
                    <a:lnTo>
                      <a:pt x="13" y="61"/>
                    </a:lnTo>
                    <a:lnTo>
                      <a:pt x="8" y="61"/>
                    </a:lnTo>
                    <a:lnTo>
                      <a:pt x="8" y="61"/>
                    </a:lnTo>
                    <a:lnTo>
                      <a:pt x="1" y="60"/>
                    </a:lnTo>
                    <a:lnTo>
                      <a:pt x="0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10" y="59"/>
                    </a:lnTo>
                    <a:lnTo>
                      <a:pt x="10" y="59"/>
                    </a:lnTo>
                    <a:lnTo>
                      <a:pt x="25" y="52"/>
                    </a:lnTo>
                    <a:lnTo>
                      <a:pt x="39" y="45"/>
                    </a:lnTo>
                    <a:lnTo>
                      <a:pt x="52" y="36"/>
                    </a:lnTo>
                    <a:lnTo>
                      <a:pt x="64" y="26"/>
                    </a:lnTo>
                    <a:lnTo>
                      <a:pt x="64" y="26"/>
                    </a:lnTo>
                    <a:lnTo>
                      <a:pt x="67" y="22"/>
                    </a:lnTo>
                    <a:lnTo>
                      <a:pt x="69" y="19"/>
                    </a:lnTo>
                    <a:lnTo>
                      <a:pt x="69" y="19"/>
                    </a:lnTo>
                    <a:lnTo>
                      <a:pt x="68" y="18"/>
                    </a:lnTo>
                    <a:lnTo>
                      <a:pt x="63" y="21"/>
                    </a:lnTo>
                    <a:lnTo>
                      <a:pt x="63" y="21"/>
                    </a:lnTo>
                    <a:lnTo>
                      <a:pt x="55" y="25"/>
                    </a:lnTo>
                    <a:lnTo>
                      <a:pt x="50" y="29"/>
                    </a:lnTo>
                    <a:lnTo>
                      <a:pt x="41" y="32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6" y="3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7" name="Freeform 58"/>
              <p:cNvSpPr>
                <a:spLocks/>
              </p:cNvSpPr>
              <p:nvPr/>
            </p:nvSpPr>
            <p:spPr bwMode="auto">
              <a:xfrm>
                <a:off x="5141" y="2132"/>
                <a:ext cx="25" cy="14"/>
              </a:xfrm>
              <a:custGeom>
                <a:avLst/>
                <a:gdLst/>
                <a:ahLst/>
                <a:cxnLst>
                  <a:cxn ang="0">
                    <a:pos x="76" y="1"/>
                  </a:cxn>
                  <a:cxn ang="0">
                    <a:pos x="76" y="1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67" y="4"/>
                  </a:cxn>
                  <a:cxn ang="0">
                    <a:pos x="56" y="11"/>
                  </a:cxn>
                  <a:cxn ang="0">
                    <a:pos x="56" y="11"/>
                  </a:cxn>
                  <a:cxn ang="0">
                    <a:pos x="54" y="14"/>
                  </a:cxn>
                  <a:cxn ang="0">
                    <a:pos x="52" y="17"/>
                  </a:cxn>
                  <a:cxn ang="0">
                    <a:pos x="48" y="21"/>
                  </a:cxn>
                  <a:cxn ang="0">
                    <a:pos x="36" y="26"/>
                  </a:cxn>
                  <a:cxn ang="0">
                    <a:pos x="36" y="26"/>
                  </a:cxn>
                  <a:cxn ang="0">
                    <a:pos x="24" y="32"/>
                  </a:cxn>
                  <a:cxn ang="0">
                    <a:pos x="15" y="34"/>
                  </a:cxn>
                  <a:cxn ang="0">
                    <a:pos x="2" y="36"/>
                  </a:cxn>
                  <a:cxn ang="0">
                    <a:pos x="2" y="36"/>
                  </a:cxn>
                  <a:cxn ang="0">
                    <a:pos x="0" y="37"/>
                  </a:cxn>
                  <a:cxn ang="0">
                    <a:pos x="0" y="38"/>
                  </a:cxn>
                  <a:cxn ang="0">
                    <a:pos x="2" y="39"/>
                  </a:cxn>
                  <a:cxn ang="0">
                    <a:pos x="2" y="39"/>
                  </a:cxn>
                  <a:cxn ang="0">
                    <a:pos x="12" y="38"/>
                  </a:cxn>
                  <a:cxn ang="0">
                    <a:pos x="24" y="37"/>
                  </a:cxn>
                  <a:cxn ang="0">
                    <a:pos x="37" y="33"/>
                  </a:cxn>
                  <a:cxn ang="0">
                    <a:pos x="43" y="30"/>
                  </a:cxn>
                  <a:cxn ang="0">
                    <a:pos x="50" y="27"/>
                  </a:cxn>
                  <a:cxn ang="0">
                    <a:pos x="50" y="27"/>
                  </a:cxn>
                  <a:cxn ang="0">
                    <a:pos x="60" y="20"/>
                  </a:cxn>
                  <a:cxn ang="0">
                    <a:pos x="67" y="14"/>
                  </a:cxn>
                  <a:cxn ang="0">
                    <a:pos x="72" y="8"/>
                  </a:cxn>
                  <a:cxn ang="0">
                    <a:pos x="76" y="1"/>
                  </a:cxn>
                  <a:cxn ang="0">
                    <a:pos x="76" y="1"/>
                  </a:cxn>
                  <a:cxn ang="0">
                    <a:pos x="76" y="1"/>
                  </a:cxn>
                </a:cxnLst>
                <a:rect l="0" t="0" r="r" b="b"/>
                <a:pathLst>
                  <a:path w="76" h="39">
                    <a:moveTo>
                      <a:pt x="76" y="1"/>
                    </a:moveTo>
                    <a:lnTo>
                      <a:pt x="76" y="1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67" y="4"/>
                    </a:lnTo>
                    <a:lnTo>
                      <a:pt x="56" y="11"/>
                    </a:lnTo>
                    <a:lnTo>
                      <a:pt x="56" y="11"/>
                    </a:lnTo>
                    <a:lnTo>
                      <a:pt x="54" y="14"/>
                    </a:lnTo>
                    <a:lnTo>
                      <a:pt x="52" y="17"/>
                    </a:lnTo>
                    <a:lnTo>
                      <a:pt x="48" y="21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24" y="32"/>
                    </a:lnTo>
                    <a:lnTo>
                      <a:pt x="15" y="34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0" y="37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2" y="39"/>
                    </a:lnTo>
                    <a:lnTo>
                      <a:pt x="12" y="38"/>
                    </a:lnTo>
                    <a:lnTo>
                      <a:pt x="24" y="37"/>
                    </a:lnTo>
                    <a:lnTo>
                      <a:pt x="37" y="33"/>
                    </a:lnTo>
                    <a:lnTo>
                      <a:pt x="43" y="30"/>
                    </a:lnTo>
                    <a:lnTo>
                      <a:pt x="50" y="27"/>
                    </a:lnTo>
                    <a:lnTo>
                      <a:pt x="50" y="27"/>
                    </a:lnTo>
                    <a:lnTo>
                      <a:pt x="60" y="20"/>
                    </a:lnTo>
                    <a:lnTo>
                      <a:pt x="67" y="14"/>
                    </a:lnTo>
                    <a:lnTo>
                      <a:pt x="72" y="8"/>
                    </a:lnTo>
                    <a:lnTo>
                      <a:pt x="76" y="1"/>
                    </a:lnTo>
                    <a:lnTo>
                      <a:pt x="76" y="1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8" name="Freeform 59"/>
              <p:cNvSpPr>
                <a:spLocks/>
              </p:cNvSpPr>
              <p:nvPr/>
            </p:nvSpPr>
            <p:spPr bwMode="auto">
              <a:xfrm>
                <a:off x="5158" y="2133"/>
                <a:ext cx="22" cy="13"/>
              </a:xfrm>
              <a:custGeom>
                <a:avLst/>
                <a:gdLst/>
                <a:ahLst/>
                <a:cxnLst>
                  <a:cxn ang="0">
                    <a:pos x="22" y="20"/>
                  </a:cxn>
                  <a:cxn ang="0">
                    <a:pos x="22" y="20"/>
                  </a:cxn>
                  <a:cxn ang="0">
                    <a:pos x="34" y="17"/>
                  </a:cxn>
                  <a:cxn ang="0">
                    <a:pos x="49" y="1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1"/>
                  </a:cxn>
                  <a:cxn ang="0">
                    <a:pos x="68" y="4"/>
                  </a:cxn>
                  <a:cxn ang="0">
                    <a:pos x="65" y="8"/>
                  </a:cxn>
                  <a:cxn ang="0">
                    <a:pos x="65" y="8"/>
                  </a:cxn>
                  <a:cxn ang="0">
                    <a:pos x="59" y="14"/>
                  </a:cxn>
                  <a:cxn ang="0">
                    <a:pos x="53" y="20"/>
                  </a:cxn>
                  <a:cxn ang="0">
                    <a:pos x="46" y="25"/>
                  </a:cxn>
                  <a:cxn ang="0">
                    <a:pos x="40" y="30"/>
                  </a:cxn>
                  <a:cxn ang="0">
                    <a:pos x="31" y="34"/>
                  </a:cxn>
                  <a:cxn ang="0">
                    <a:pos x="22" y="37"/>
                  </a:cxn>
                  <a:cxn ang="0">
                    <a:pos x="12" y="39"/>
                  </a:cxn>
                  <a:cxn ang="0">
                    <a:pos x="1" y="41"/>
                  </a:cxn>
                  <a:cxn ang="0">
                    <a:pos x="1" y="41"/>
                  </a:cxn>
                  <a:cxn ang="0">
                    <a:pos x="0" y="38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14" y="34"/>
                  </a:cxn>
                  <a:cxn ang="0">
                    <a:pos x="22" y="31"/>
                  </a:cxn>
                  <a:cxn ang="0">
                    <a:pos x="33" y="24"/>
                  </a:cxn>
                  <a:cxn ang="0">
                    <a:pos x="33" y="24"/>
                  </a:cxn>
                  <a:cxn ang="0">
                    <a:pos x="38" y="21"/>
                  </a:cxn>
                  <a:cxn ang="0">
                    <a:pos x="39" y="20"/>
                  </a:cxn>
                  <a:cxn ang="0">
                    <a:pos x="39" y="19"/>
                  </a:cxn>
                  <a:cxn ang="0">
                    <a:pos x="37" y="19"/>
                  </a:cxn>
                  <a:cxn ang="0">
                    <a:pos x="33" y="19"/>
                  </a:cxn>
                  <a:cxn ang="0">
                    <a:pos x="33" y="19"/>
                  </a:cxn>
                  <a:cxn ang="0">
                    <a:pos x="28" y="21"/>
                  </a:cxn>
                  <a:cxn ang="0">
                    <a:pos x="25" y="21"/>
                  </a:cxn>
                  <a:cxn ang="0">
                    <a:pos x="22" y="20"/>
                  </a:cxn>
                  <a:cxn ang="0">
                    <a:pos x="22" y="20"/>
                  </a:cxn>
                  <a:cxn ang="0">
                    <a:pos x="22" y="20"/>
                  </a:cxn>
                </a:cxnLst>
                <a:rect l="0" t="0" r="r" b="b"/>
                <a:pathLst>
                  <a:path w="70" h="41">
                    <a:moveTo>
                      <a:pt x="22" y="20"/>
                    </a:moveTo>
                    <a:lnTo>
                      <a:pt x="22" y="20"/>
                    </a:lnTo>
                    <a:lnTo>
                      <a:pt x="34" y="17"/>
                    </a:lnTo>
                    <a:lnTo>
                      <a:pt x="49" y="1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1"/>
                    </a:lnTo>
                    <a:lnTo>
                      <a:pt x="68" y="4"/>
                    </a:lnTo>
                    <a:lnTo>
                      <a:pt x="65" y="8"/>
                    </a:lnTo>
                    <a:lnTo>
                      <a:pt x="65" y="8"/>
                    </a:lnTo>
                    <a:lnTo>
                      <a:pt x="59" y="14"/>
                    </a:lnTo>
                    <a:lnTo>
                      <a:pt x="53" y="20"/>
                    </a:lnTo>
                    <a:lnTo>
                      <a:pt x="46" y="25"/>
                    </a:lnTo>
                    <a:lnTo>
                      <a:pt x="40" y="30"/>
                    </a:lnTo>
                    <a:lnTo>
                      <a:pt x="31" y="34"/>
                    </a:lnTo>
                    <a:lnTo>
                      <a:pt x="22" y="37"/>
                    </a:lnTo>
                    <a:lnTo>
                      <a:pt x="12" y="39"/>
                    </a:lnTo>
                    <a:lnTo>
                      <a:pt x="1" y="41"/>
                    </a:lnTo>
                    <a:lnTo>
                      <a:pt x="1" y="41"/>
                    </a:lnTo>
                    <a:lnTo>
                      <a:pt x="0" y="38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14" y="34"/>
                    </a:lnTo>
                    <a:lnTo>
                      <a:pt x="22" y="31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38" y="21"/>
                    </a:lnTo>
                    <a:lnTo>
                      <a:pt x="39" y="20"/>
                    </a:lnTo>
                    <a:lnTo>
                      <a:pt x="39" y="19"/>
                    </a:lnTo>
                    <a:lnTo>
                      <a:pt x="37" y="19"/>
                    </a:lnTo>
                    <a:lnTo>
                      <a:pt x="33" y="19"/>
                    </a:lnTo>
                    <a:lnTo>
                      <a:pt x="33" y="19"/>
                    </a:lnTo>
                    <a:lnTo>
                      <a:pt x="28" y="21"/>
                    </a:lnTo>
                    <a:lnTo>
                      <a:pt x="25" y="21"/>
                    </a:lnTo>
                    <a:lnTo>
                      <a:pt x="22" y="20"/>
                    </a:lnTo>
                    <a:lnTo>
                      <a:pt x="22" y="20"/>
                    </a:lnTo>
                    <a:lnTo>
                      <a:pt x="22" y="2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9" name="Freeform 60"/>
              <p:cNvSpPr>
                <a:spLocks/>
              </p:cNvSpPr>
              <p:nvPr/>
            </p:nvSpPr>
            <p:spPr bwMode="auto">
              <a:xfrm>
                <a:off x="5139" y="2143"/>
                <a:ext cx="18" cy="10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2" y="0"/>
                  </a:cxn>
                  <a:cxn ang="0">
                    <a:pos x="52" y="0"/>
                  </a:cxn>
                  <a:cxn ang="0">
                    <a:pos x="50" y="0"/>
                  </a:cxn>
                  <a:cxn ang="0">
                    <a:pos x="44" y="2"/>
                  </a:cxn>
                  <a:cxn ang="0">
                    <a:pos x="34" y="5"/>
                  </a:cxn>
                  <a:cxn ang="0">
                    <a:pos x="34" y="5"/>
                  </a:cxn>
                  <a:cxn ang="0">
                    <a:pos x="30" y="13"/>
                  </a:cxn>
                  <a:cxn ang="0">
                    <a:pos x="24" y="18"/>
                  </a:cxn>
                  <a:cxn ang="0">
                    <a:pos x="24" y="18"/>
                  </a:cxn>
                  <a:cxn ang="0">
                    <a:pos x="16" y="23"/>
                  </a:cxn>
                  <a:cxn ang="0">
                    <a:pos x="11" y="25"/>
                  </a:cxn>
                  <a:cxn ang="0">
                    <a:pos x="2" y="26"/>
                  </a:cxn>
                  <a:cxn ang="0">
                    <a:pos x="2" y="26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7" y="29"/>
                  </a:cxn>
                  <a:cxn ang="0">
                    <a:pos x="15" y="29"/>
                  </a:cxn>
                  <a:cxn ang="0">
                    <a:pos x="22" y="27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40" y="15"/>
                  </a:cxn>
                  <a:cxn ang="0">
                    <a:pos x="45" y="11"/>
                  </a:cxn>
                  <a:cxn ang="0">
                    <a:pos x="52" y="0"/>
                  </a:cxn>
                  <a:cxn ang="0">
                    <a:pos x="52" y="0"/>
                  </a:cxn>
                  <a:cxn ang="0">
                    <a:pos x="52" y="0"/>
                  </a:cxn>
                </a:cxnLst>
                <a:rect l="0" t="0" r="r" b="b"/>
                <a:pathLst>
                  <a:path w="52" h="29">
                    <a:moveTo>
                      <a:pt x="52" y="0"/>
                    </a:moveTo>
                    <a:lnTo>
                      <a:pt x="52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4" y="2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0" y="13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16" y="23"/>
                    </a:lnTo>
                    <a:lnTo>
                      <a:pt x="11" y="25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7" y="29"/>
                    </a:lnTo>
                    <a:lnTo>
                      <a:pt x="15" y="29"/>
                    </a:lnTo>
                    <a:lnTo>
                      <a:pt x="22" y="27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40" y="15"/>
                    </a:lnTo>
                    <a:lnTo>
                      <a:pt x="45" y="11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" name="Freeform 61"/>
              <p:cNvSpPr>
                <a:spLocks/>
              </p:cNvSpPr>
              <p:nvPr/>
            </p:nvSpPr>
            <p:spPr bwMode="auto">
              <a:xfrm>
                <a:off x="5151" y="2144"/>
                <a:ext cx="21" cy="11"/>
              </a:xfrm>
              <a:custGeom>
                <a:avLst/>
                <a:gdLst/>
                <a:ahLst/>
                <a:cxnLst>
                  <a:cxn ang="0">
                    <a:pos x="21" y="16"/>
                  </a:cxn>
                  <a:cxn ang="0">
                    <a:pos x="21" y="16"/>
                  </a:cxn>
                  <a:cxn ang="0">
                    <a:pos x="37" y="10"/>
                  </a:cxn>
                  <a:cxn ang="0">
                    <a:pos x="47" y="6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61" y="2"/>
                  </a:cxn>
                  <a:cxn ang="0">
                    <a:pos x="59" y="4"/>
                  </a:cxn>
                  <a:cxn ang="0">
                    <a:pos x="52" y="12"/>
                  </a:cxn>
                  <a:cxn ang="0">
                    <a:pos x="42" y="19"/>
                  </a:cxn>
                  <a:cxn ang="0">
                    <a:pos x="42" y="19"/>
                  </a:cxn>
                  <a:cxn ang="0">
                    <a:pos x="34" y="25"/>
                  </a:cxn>
                  <a:cxn ang="0">
                    <a:pos x="25" y="29"/>
                  </a:cxn>
                  <a:cxn ang="0">
                    <a:pos x="21" y="31"/>
                  </a:cxn>
                  <a:cxn ang="0">
                    <a:pos x="14" y="32"/>
                  </a:cxn>
                  <a:cxn ang="0">
                    <a:pos x="1" y="32"/>
                  </a:cxn>
                  <a:cxn ang="0">
                    <a:pos x="1" y="32"/>
                  </a:cxn>
                  <a:cxn ang="0">
                    <a:pos x="0" y="29"/>
                  </a:cxn>
                  <a:cxn ang="0">
                    <a:pos x="0" y="28"/>
                  </a:cxn>
                  <a:cxn ang="0">
                    <a:pos x="2" y="28"/>
                  </a:cxn>
                  <a:cxn ang="0">
                    <a:pos x="2" y="28"/>
                  </a:cxn>
                  <a:cxn ang="0">
                    <a:pos x="8" y="29"/>
                  </a:cxn>
                  <a:cxn ang="0">
                    <a:pos x="12" y="29"/>
                  </a:cxn>
                  <a:cxn ang="0">
                    <a:pos x="17" y="28"/>
                  </a:cxn>
                  <a:cxn ang="0">
                    <a:pos x="17" y="28"/>
                  </a:cxn>
                  <a:cxn ang="0">
                    <a:pos x="23" y="26"/>
                  </a:cxn>
                  <a:cxn ang="0">
                    <a:pos x="26" y="24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2" y="18"/>
                  </a:cxn>
                  <a:cxn ang="0">
                    <a:pos x="33" y="15"/>
                  </a:cxn>
                  <a:cxn ang="0">
                    <a:pos x="30" y="14"/>
                  </a:cxn>
                  <a:cxn ang="0">
                    <a:pos x="27" y="15"/>
                  </a:cxn>
                  <a:cxn ang="0">
                    <a:pos x="27" y="15"/>
                  </a:cxn>
                  <a:cxn ang="0">
                    <a:pos x="23" y="18"/>
                  </a:cxn>
                  <a:cxn ang="0">
                    <a:pos x="21" y="18"/>
                  </a:cxn>
                  <a:cxn ang="0">
                    <a:pos x="21" y="16"/>
                  </a:cxn>
                  <a:cxn ang="0">
                    <a:pos x="21" y="16"/>
                  </a:cxn>
                  <a:cxn ang="0">
                    <a:pos x="21" y="16"/>
                  </a:cxn>
                  <a:cxn ang="0">
                    <a:pos x="21" y="16"/>
                  </a:cxn>
                </a:cxnLst>
                <a:rect l="0" t="0" r="r" b="b"/>
                <a:pathLst>
                  <a:path w="61" h="32">
                    <a:moveTo>
                      <a:pt x="21" y="16"/>
                    </a:moveTo>
                    <a:lnTo>
                      <a:pt x="21" y="16"/>
                    </a:lnTo>
                    <a:lnTo>
                      <a:pt x="37" y="10"/>
                    </a:lnTo>
                    <a:lnTo>
                      <a:pt x="47" y="6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61" y="2"/>
                    </a:lnTo>
                    <a:lnTo>
                      <a:pt x="59" y="4"/>
                    </a:lnTo>
                    <a:lnTo>
                      <a:pt x="52" y="12"/>
                    </a:lnTo>
                    <a:lnTo>
                      <a:pt x="42" y="19"/>
                    </a:lnTo>
                    <a:lnTo>
                      <a:pt x="42" y="19"/>
                    </a:lnTo>
                    <a:lnTo>
                      <a:pt x="34" y="25"/>
                    </a:lnTo>
                    <a:lnTo>
                      <a:pt x="25" y="29"/>
                    </a:lnTo>
                    <a:lnTo>
                      <a:pt x="21" y="31"/>
                    </a:lnTo>
                    <a:lnTo>
                      <a:pt x="14" y="32"/>
                    </a:lnTo>
                    <a:lnTo>
                      <a:pt x="1" y="32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8" y="29"/>
                    </a:lnTo>
                    <a:lnTo>
                      <a:pt x="12" y="29"/>
                    </a:lnTo>
                    <a:lnTo>
                      <a:pt x="17" y="28"/>
                    </a:lnTo>
                    <a:lnTo>
                      <a:pt x="17" y="28"/>
                    </a:lnTo>
                    <a:lnTo>
                      <a:pt x="23" y="26"/>
                    </a:lnTo>
                    <a:lnTo>
                      <a:pt x="26" y="24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2" y="18"/>
                    </a:lnTo>
                    <a:lnTo>
                      <a:pt x="33" y="15"/>
                    </a:lnTo>
                    <a:lnTo>
                      <a:pt x="30" y="14"/>
                    </a:lnTo>
                    <a:lnTo>
                      <a:pt x="27" y="15"/>
                    </a:lnTo>
                    <a:lnTo>
                      <a:pt x="27" y="15"/>
                    </a:lnTo>
                    <a:lnTo>
                      <a:pt x="23" y="18"/>
                    </a:lnTo>
                    <a:lnTo>
                      <a:pt x="21" y="18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21" y="16"/>
                    </a:lnTo>
                    <a:lnTo>
                      <a:pt x="21" y="16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1" name="Freeform 62"/>
              <p:cNvSpPr>
                <a:spLocks/>
              </p:cNvSpPr>
              <p:nvPr/>
            </p:nvSpPr>
            <p:spPr bwMode="auto">
              <a:xfrm>
                <a:off x="5137" y="2153"/>
                <a:ext cx="14" cy="7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9" y="15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1" y="16"/>
                  </a:cxn>
                  <a:cxn ang="0">
                    <a:pos x="0" y="18"/>
                  </a:cxn>
                  <a:cxn ang="0">
                    <a:pos x="1" y="19"/>
                  </a:cxn>
                  <a:cxn ang="0">
                    <a:pos x="1" y="19"/>
                  </a:cxn>
                  <a:cxn ang="0">
                    <a:pos x="9" y="19"/>
                  </a:cxn>
                  <a:cxn ang="0">
                    <a:pos x="19" y="19"/>
                  </a:cxn>
                  <a:cxn ang="0">
                    <a:pos x="19" y="19"/>
                  </a:cxn>
                  <a:cxn ang="0">
                    <a:pos x="27" y="16"/>
                  </a:cxn>
                  <a:cxn ang="0">
                    <a:pos x="32" y="12"/>
                  </a:cxn>
                  <a:cxn ang="0">
                    <a:pos x="45" y="0"/>
                  </a:cxn>
                  <a:cxn ang="0">
                    <a:pos x="45" y="0"/>
                  </a:cxn>
                  <a:cxn ang="0">
                    <a:pos x="45" y="0"/>
                  </a:cxn>
                </a:cxnLst>
                <a:rect l="0" t="0" r="r" b="b"/>
                <a:pathLst>
                  <a:path w="45" h="19">
                    <a:moveTo>
                      <a:pt x="45" y="0"/>
                    </a:moveTo>
                    <a:lnTo>
                      <a:pt x="32" y="2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24" y="9"/>
                    </a:lnTo>
                    <a:lnTo>
                      <a:pt x="17" y="13"/>
                    </a:lnTo>
                    <a:lnTo>
                      <a:pt x="9" y="15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1" y="16"/>
                    </a:lnTo>
                    <a:lnTo>
                      <a:pt x="0" y="18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9" y="19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27" y="16"/>
                    </a:lnTo>
                    <a:lnTo>
                      <a:pt x="32" y="12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" name="Freeform 63"/>
              <p:cNvSpPr>
                <a:spLocks/>
              </p:cNvSpPr>
              <p:nvPr/>
            </p:nvSpPr>
            <p:spPr bwMode="auto">
              <a:xfrm>
                <a:off x="5151" y="2153"/>
                <a:ext cx="14" cy="11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1" y="0"/>
                  </a:cxn>
                  <a:cxn ang="0">
                    <a:pos x="35" y="2"/>
                  </a:cxn>
                  <a:cxn ang="0">
                    <a:pos x="31" y="3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21" y="9"/>
                  </a:cxn>
                  <a:cxn ang="0">
                    <a:pos x="13" y="13"/>
                  </a:cxn>
                  <a:cxn ang="0">
                    <a:pos x="13" y="13"/>
                  </a:cxn>
                  <a:cxn ang="0">
                    <a:pos x="12" y="14"/>
                  </a:cxn>
                  <a:cxn ang="0">
                    <a:pos x="12" y="15"/>
                  </a:cxn>
                  <a:cxn ang="0">
                    <a:pos x="14" y="17"/>
                  </a:cxn>
                  <a:cxn ang="0">
                    <a:pos x="14" y="17"/>
                  </a:cxn>
                  <a:cxn ang="0">
                    <a:pos x="20" y="12"/>
                  </a:cxn>
                  <a:cxn ang="0">
                    <a:pos x="23" y="12"/>
                  </a:cxn>
                  <a:cxn ang="0">
                    <a:pos x="24" y="12"/>
                  </a:cxn>
                  <a:cxn ang="0">
                    <a:pos x="24" y="13"/>
                  </a:cxn>
                  <a:cxn ang="0">
                    <a:pos x="22" y="17"/>
                  </a:cxn>
                  <a:cxn ang="0">
                    <a:pos x="22" y="17"/>
                  </a:cxn>
                  <a:cxn ang="0">
                    <a:pos x="17" y="20"/>
                  </a:cxn>
                  <a:cxn ang="0">
                    <a:pos x="13" y="22"/>
                  </a:cxn>
                  <a:cxn ang="0">
                    <a:pos x="6" y="24"/>
                  </a:cxn>
                  <a:cxn ang="0">
                    <a:pos x="6" y="24"/>
                  </a:cxn>
                  <a:cxn ang="0">
                    <a:pos x="0" y="26"/>
                  </a:cxn>
                  <a:cxn ang="0">
                    <a:pos x="0" y="27"/>
                  </a:cxn>
                  <a:cxn ang="0">
                    <a:pos x="2" y="27"/>
                  </a:cxn>
                  <a:cxn ang="0">
                    <a:pos x="2" y="27"/>
                  </a:cxn>
                  <a:cxn ang="0">
                    <a:pos x="12" y="26"/>
                  </a:cxn>
                  <a:cxn ang="0">
                    <a:pos x="17" y="25"/>
                  </a:cxn>
                  <a:cxn ang="0">
                    <a:pos x="22" y="23"/>
                  </a:cxn>
                  <a:cxn ang="0">
                    <a:pos x="22" y="23"/>
                  </a:cxn>
                  <a:cxn ang="0">
                    <a:pos x="27" y="20"/>
                  </a:cxn>
                  <a:cxn ang="0">
                    <a:pos x="33" y="15"/>
                  </a:cxn>
                  <a:cxn ang="0">
                    <a:pos x="40" y="7"/>
                  </a:cxn>
                  <a:cxn ang="0">
                    <a:pos x="40" y="7"/>
                  </a:cxn>
                  <a:cxn ang="0">
                    <a:pos x="43" y="1"/>
                  </a:cxn>
                  <a:cxn ang="0">
                    <a:pos x="42" y="0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43" h="27">
                    <a:moveTo>
                      <a:pt x="41" y="0"/>
                    </a:moveTo>
                    <a:lnTo>
                      <a:pt x="41" y="0"/>
                    </a:lnTo>
                    <a:lnTo>
                      <a:pt x="35" y="2"/>
                    </a:lnTo>
                    <a:lnTo>
                      <a:pt x="31" y="3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21" y="9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20" y="12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4" y="13"/>
                    </a:lnTo>
                    <a:lnTo>
                      <a:pt x="22" y="17"/>
                    </a:lnTo>
                    <a:lnTo>
                      <a:pt x="22" y="17"/>
                    </a:lnTo>
                    <a:lnTo>
                      <a:pt x="17" y="20"/>
                    </a:lnTo>
                    <a:lnTo>
                      <a:pt x="13" y="22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12" y="26"/>
                    </a:lnTo>
                    <a:lnTo>
                      <a:pt x="17" y="25"/>
                    </a:lnTo>
                    <a:lnTo>
                      <a:pt x="22" y="23"/>
                    </a:lnTo>
                    <a:lnTo>
                      <a:pt x="22" y="23"/>
                    </a:lnTo>
                    <a:lnTo>
                      <a:pt x="27" y="20"/>
                    </a:lnTo>
                    <a:lnTo>
                      <a:pt x="33" y="15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3" y="1"/>
                    </a:lnTo>
                    <a:lnTo>
                      <a:pt x="4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3" name="Freeform 64"/>
              <p:cNvSpPr>
                <a:spLocks/>
              </p:cNvSpPr>
              <p:nvPr/>
            </p:nvSpPr>
            <p:spPr bwMode="auto">
              <a:xfrm>
                <a:off x="5142" y="2157"/>
                <a:ext cx="7" cy="11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0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3" y="8"/>
                  </a:cxn>
                  <a:cxn ang="0">
                    <a:pos x="13" y="15"/>
                  </a:cxn>
                  <a:cxn ang="0">
                    <a:pos x="12" y="20"/>
                  </a:cxn>
                  <a:cxn ang="0">
                    <a:pos x="10" y="23"/>
                  </a:cxn>
                  <a:cxn ang="0">
                    <a:pos x="7" y="26"/>
                  </a:cxn>
                  <a:cxn ang="0">
                    <a:pos x="2" y="29"/>
                  </a:cxn>
                  <a:cxn ang="0">
                    <a:pos x="2" y="29"/>
                  </a:cxn>
                  <a:cxn ang="0">
                    <a:pos x="0" y="31"/>
                  </a:cxn>
                  <a:cxn ang="0">
                    <a:pos x="0" y="32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6" y="31"/>
                  </a:cxn>
                  <a:cxn ang="0">
                    <a:pos x="10" y="28"/>
                  </a:cxn>
                  <a:cxn ang="0">
                    <a:pos x="13" y="25"/>
                  </a:cxn>
                  <a:cxn ang="0">
                    <a:pos x="18" y="20"/>
                  </a:cxn>
                  <a:cxn ang="0">
                    <a:pos x="18" y="20"/>
                  </a:cxn>
                  <a:cxn ang="0">
                    <a:pos x="21" y="14"/>
                  </a:cxn>
                  <a:cxn ang="0">
                    <a:pos x="22" y="8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32">
                    <a:moveTo>
                      <a:pt x="22" y="0"/>
                    </a:moveTo>
                    <a:lnTo>
                      <a:pt x="22" y="0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13" y="15"/>
                    </a:lnTo>
                    <a:lnTo>
                      <a:pt x="12" y="20"/>
                    </a:lnTo>
                    <a:lnTo>
                      <a:pt x="10" y="23"/>
                    </a:lnTo>
                    <a:lnTo>
                      <a:pt x="7" y="26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6" y="31"/>
                    </a:lnTo>
                    <a:lnTo>
                      <a:pt x="10" y="28"/>
                    </a:lnTo>
                    <a:lnTo>
                      <a:pt x="13" y="25"/>
                    </a:lnTo>
                    <a:lnTo>
                      <a:pt x="18" y="20"/>
                    </a:lnTo>
                    <a:lnTo>
                      <a:pt x="18" y="20"/>
                    </a:lnTo>
                    <a:lnTo>
                      <a:pt x="21" y="14"/>
                    </a:lnTo>
                    <a:lnTo>
                      <a:pt x="22" y="8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4" name="Freeform 65"/>
              <p:cNvSpPr>
                <a:spLocks/>
              </p:cNvSpPr>
              <p:nvPr/>
            </p:nvSpPr>
            <p:spPr bwMode="auto">
              <a:xfrm>
                <a:off x="5146" y="2160"/>
                <a:ext cx="14" cy="11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7" y="0"/>
                  </a:cxn>
                  <a:cxn ang="0">
                    <a:pos x="34" y="8"/>
                  </a:cxn>
                  <a:cxn ang="0">
                    <a:pos x="25" y="14"/>
                  </a:cxn>
                  <a:cxn ang="0">
                    <a:pos x="12" y="18"/>
                  </a:cxn>
                  <a:cxn ang="0">
                    <a:pos x="12" y="18"/>
                  </a:cxn>
                  <a:cxn ang="0">
                    <a:pos x="14" y="19"/>
                  </a:cxn>
                  <a:cxn ang="0">
                    <a:pos x="18" y="19"/>
                  </a:cxn>
                  <a:cxn ang="0">
                    <a:pos x="25" y="16"/>
                  </a:cxn>
                  <a:cxn ang="0">
                    <a:pos x="25" y="16"/>
                  </a:cxn>
                  <a:cxn ang="0">
                    <a:pos x="26" y="17"/>
                  </a:cxn>
                  <a:cxn ang="0">
                    <a:pos x="26" y="18"/>
                  </a:cxn>
                  <a:cxn ang="0">
                    <a:pos x="25" y="19"/>
                  </a:cxn>
                  <a:cxn ang="0">
                    <a:pos x="23" y="21"/>
                  </a:cxn>
                  <a:cxn ang="0">
                    <a:pos x="23" y="21"/>
                  </a:cxn>
                  <a:cxn ang="0">
                    <a:pos x="18" y="27"/>
                  </a:cxn>
                  <a:cxn ang="0">
                    <a:pos x="14" y="28"/>
                  </a:cxn>
                  <a:cxn ang="0">
                    <a:pos x="2" y="30"/>
                  </a:cxn>
                  <a:cxn ang="0">
                    <a:pos x="2" y="30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7" y="33"/>
                  </a:cxn>
                  <a:cxn ang="0">
                    <a:pos x="12" y="32"/>
                  </a:cxn>
                  <a:cxn ang="0">
                    <a:pos x="19" y="30"/>
                  </a:cxn>
                  <a:cxn ang="0">
                    <a:pos x="24" y="27"/>
                  </a:cxn>
                  <a:cxn ang="0">
                    <a:pos x="24" y="27"/>
                  </a:cxn>
                  <a:cxn ang="0">
                    <a:pos x="32" y="21"/>
                  </a:cxn>
                  <a:cxn ang="0">
                    <a:pos x="38" y="16"/>
                  </a:cxn>
                  <a:cxn ang="0">
                    <a:pos x="41" y="12"/>
                  </a:cxn>
                  <a:cxn ang="0">
                    <a:pos x="45" y="7"/>
                  </a:cxn>
                  <a:cxn ang="0">
                    <a:pos x="47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</a:cxnLst>
                <a:rect l="0" t="0" r="r" b="b"/>
                <a:pathLst>
                  <a:path w="47" h="33">
                    <a:moveTo>
                      <a:pt x="47" y="0"/>
                    </a:moveTo>
                    <a:lnTo>
                      <a:pt x="47" y="0"/>
                    </a:lnTo>
                    <a:lnTo>
                      <a:pt x="34" y="8"/>
                    </a:lnTo>
                    <a:lnTo>
                      <a:pt x="25" y="14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4" y="19"/>
                    </a:lnTo>
                    <a:lnTo>
                      <a:pt x="18" y="19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6" y="17"/>
                    </a:lnTo>
                    <a:lnTo>
                      <a:pt x="26" y="18"/>
                    </a:lnTo>
                    <a:lnTo>
                      <a:pt x="25" y="19"/>
                    </a:lnTo>
                    <a:lnTo>
                      <a:pt x="23" y="21"/>
                    </a:lnTo>
                    <a:lnTo>
                      <a:pt x="23" y="21"/>
                    </a:lnTo>
                    <a:lnTo>
                      <a:pt x="18" y="27"/>
                    </a:lnTo>
                    <a:lnTo>
                      <a:pt x="14" y="28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7" y="33"/>
                    </a:lnTo>
                    <a:lnTo>
                      <a:pt x="12" y="32"/>
                    </a:lnTo>
                    <a:lnTo>
                      <a:pt x="19" y="30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32" y="21"/>
                    </a:lnTo>
                    <a:lnTo>
                      <a:pt x="38" y="16"/>
                    </a:lnTo>
                    <a:lnTo>
                      <a:pt x="41" y="12"/>
                    </a:lnTo>
                    <a:lnTo>
                      <a:pt x="45" y="7"/>
                    </a:lnTo>
                    <a:lnTo>
                      <a:pt x="47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5" name="Freeform 66"/>
              <p:cNvSpPr>
                <a:spLocks/>
              </p:cNvSpPr>
              <p:nvPr/>
            </p:nvSpPr>
            <p:spPr bwMode="auto">
              <a:xfrm>
                <a:off x="5144" y="2167"/>
                <a:ext cx="15" cy="11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0"/>
                  </a:cxn>
                  <a:cxn ang="0">
                    <a:pos x="37" y="8"/>
                  </a:cxn>
                  <a:cxn ang="0">
                    <a:pos x="33" y="10"/>
                  </a:cxn>
                  <a:cxn ang="0">
                    <a:pos x="27" y="12"/>
                  </a:cxn>
                  <a:cxn ang="0">
                    <a:pos x="27" y="12"/>
                  </a:cxn>
                  <a:cxn ang="0">
                    <a:pos x="19" y="17"/>
                  </a:cxn>
                  <a:cxn ang="0">
                    <a:pos x="13" y="20"/>
                  </a:cxn>
                  <a:cxn ang="0">
                    <a:pos x="13" y="20"/>
                  </a:cxn>
                  <a:cxn ang="0">
                    <a:pos x="13" y="21"/>
                  </a:cxn>
                  <a:cxn ang="0">
                    <a:pos x="14" y="21"/>
                  </a:cxn>
                  <a:cxn ang="0">
                    <a:pos x="17" y="21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1" y="20"/>
                  </a:cxn>
                  <a:cxn ang="0">
                    <a:pos x="22" y="21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13" y="28"/>
                  </a:cxn>
                  <a:cxn ang="0">
                    <a:pos x="7" y="30"/>
                  </a:cxn>
                  <a:cxn ang="0">
                    <a:pos x="5" y="30"/>
                  </a:cxn>
                  <a:cxn ang="0">
                    <a:pos x="2" y="28"/>
                  </a:cxn>
                  <a:cxn ang="0">
                    <a:pos x="2" y="2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1" y="31"/>
                  </a:cxn>
                  <a:cxn ang="0">
                    <a:pos x="1" y="31"/>
                  </a:cxn>
                  <a:cxn ang="0">
                    <a:pos x="2" y="33"/>
                  </a:cxn>
                  <a:cxn ang="0">
                    <a:pos x="5" y="34"/>
                  </a:cxn>
                  <a:cxn ang="0">
                    <a:pos x="11" y="35"/>
                  </a:cxn>
                  <a:cxn ang="0">
                    <a:pos x="17" y="34"/>
                  </a:cxn>
                  <a:cxn ang="0">
                    <a:pos x="25" y="30"/>
                  </a:cxn>
                  <a:cxn ang="0">
                    <a:pos x="25" y="30"/>
                  </a:cxn>
                  <a:cxn ang="0">
                    <a:pos x="31" y="23"/>
                  </a:cxn>
                  <a:cxn ang="0">
                    <a:pos x="37" y="19"/>
                  </a:cxn>
                  <a:cxn ang="0">
                    <a:pos x="40" y="13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4" y="5"/>
                  </a:cxn>
                  <a:cxn ang="0">
                    <a:pos x="45" y="2"/>
                  </a:cxn>
                  <a:cxn ang="0">
                    <a:pos x="45" y="0"/>
                  </a:cxn>
                  <a:cxn ang="0">
                    <a:pos x="45" y="0"/>
                  </a:cxn>
                  <a:cxn ang="0">
                    <a:pos x="45" y="0"/>
                  </a:cxn>
                </a:cxnLst>
                <a:rect l="0" t="0" r="r" b="b"/>
                <a:pathLst>
                  <a:path w="45" h="35">
                    <a:moveTo>
                      <a:pt x="45" y="0"/>
                    </a:moveTo>
                    <a:lnTo>
                      <a:pt x="45" y="0"/>
                    </a:lnTo>
                    <a:lnTo>
                      <a:pt x="37" y="8"/>
                    </a:lnTo>
                    <a:lnTo>
                      <a:pt x="33" y="10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19" y="17"/>
                    </a:lnTo>
                    <a:lnTo>
                      <a:pt x="13" y="20"/>
                    </a:lnTo>
                    <a:lnTo>
                      <a:pt x="13" y="20"/>
                    </a:lnTo>
                    <a:lnTo>
                      <a:pt x="13" y="21"/>
                    </a:lnTo>
                    <a:lnTo>
                      <a:pt x="14" y="21"/>
                    </a:lnTo>
                    <a:lnTo>
                      <a:pt x="17" y="21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1" y="20"/>
                    </a:lnTo>
                    <a:lnTo>
                      <a:pt x="22" y="21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13" y="28"/>
                    </a:lnTo>
                    <a:lnTo>
                      <a:pt x="7" y="30"/>
                    </a:lnTo>
                    <a:lnTo>
                      <a:pt x="5" y="3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1" y="31"/>
                    </a:lnTo>
                    <a:lnTo>
                      <a:pt x="1" y="31"/>
                    </a:lnTo>
                    <a:lnTo>
                      <a:pt x="2" y="33"/>
                    </a:lnTo>
                    <a:lnTo>
                      <a:pt x="5" y="34"/>
                    </a:lnTo>
                    <a:lnTo>
                      <a:pt x="11" y="35"/>
                    </a:lnTo>
                    <a:lnTo>
                      <a:pt x="17" y="34"/>
                    </a:lnTo>
                    <a:lnTo>
                      <a:pt x="25" y="30"/>
                    </a:lnTo>
                    <a:lnTo>
                      <a:pt x="25" y="30"/>
                    </a:lnTo>
                    <a:lnTo>
                      <a:pt x="31" y="23"/>
                    </a:lnTo>
                    <a:lnTo>
                      <a:pt x="37" y="19"/>
                    </a:lnTo>
                    <a:lnTo>
                      <a:pt x="40" y="13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4" y="5"/>
                    </a:lnTo>
                    <a:lnTo>
                      <a:pt x="45" y="2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6" name="Freeform 67"/>
              <p:cNvSpPr>
                <a:spLocks/>
              </p:cNvSpPr>
              <p:nvPr/>
            </p:nvSpPr>
            <p:spPr bwMode="auto">
              <a:xfrm>
                <a:off x="5139" y="2176"/>
                <a:ext cx="14" cy="7"/>
              </a:xfrm>
              <a:custGeom>
                <a:avLst/>
                <a:gdLst/>
                <a:ahLst/>
                <a:cxnLst>
                  <a:cxn ang="0">
                    <a:pos x="1" y="20"/>
                  </a:cxn>
                  <a:cxn ang="0">
                    <a:pos x="1" y="20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9" y="18"/>
                  </a:cxn>
                  <a:cxn ang="0">
                    <a:pos x="19" y="17"/>
                  </a:cxn>
                  <a:cxn ang="0">
                    <a:pos x="19" y="17"/>
                  </a:cxn>
                  <a:cxn ang="0">
                    <a:pos x="22" y="16"/>
                  </a:cxn>
                  <a:cxn ang="0">
                    <a:pos x="26" y="15"/>
                  </a:cxn>
                  <a:cxn ang="0">
                    <a:pos x="29" y="12"/>
                  </a:cxn>
                  <a:cxn ang="0">
                    <a:pos x="31" y="8"/>
                  </a:cxn>
                  <a:cxn ang="0">
                    <a:pos x="31" y="6"/>
                  </a:cxn>
                  <a:cxn ang="0">
                    <a:pos x="31" y="6"/>
                  </a:cxn>
                  <a:cxn ang="0">
                    <a:pos x="41" y="3"/>
                  </a:cxn>
                  <a:cxn ang="0">
                    <a:pos x="46" y="0"/>
                  </a:cxn>
                  <a:cxn ang="0">
                    <a:pos x="46" y="0"/>
                  </a:cxn>
                  <a:cxn ang="0">
                    <a:pos x="44" y="5"/>
                  </a:cxn>
                  <a:cxn ang="0">
                    <a:pos x="41" y="13"/>
                  </a:cxn>
                  <a:cxn ang="0">
                    <a:pos x="41" y="13"/>
                  </a:cxn>
                  <a:cxn ang="0">
                    <a:pos x="35" y="16"/>
                  </a:cxn>
                  <a:cxn ang="0">
                    <a:pos x="30" y="19"/>
                  </a:cxn>
                  <a:cxn ang="0">
                    <a:pos x="20" y="22"/>
                  </a:cxn>
                  <a:cxn ang="0">
                    <a:pos x="20" y="22"/>
                  </a:cxn>
                  <a:cxn ang="0">
                    <a:pos x="13" y="23"/>
                  </a:cxn>
                  <a:cxn ang="0">
                    <a:pos x="7" y="22"/>
                  </a:cxn>
                  <a:cxn ang="0">
                    <a:pos x="3" y="21"/>
                  </a:cxn>
                  <a:cxn ang="0">
                    <a:pos x="1" y="20"/>
                  </a:cxn>
                  <a:cxn ang="0">
                    <a:pos x="1" y="20"/>
                  </a:cxn>
                </a:cxnLst>
                <a:rect l="0" t="0" r="r" b="b"/>
                <a:pathLst>
                  <a:path w="46" h="23">
                    <a:moveTo>
                      <a:pt x="1" y="20"/>
                    </a:moveTo>
                    <a:lnTo>
                      <a:pt x="1" y="2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9" y="18"/>
                    </a:lnTo>
                    <a:lnTo>
                      <a:pt x="19" y="17"/>
                    </a:lnTo>
                    <a:lnTo>
                      <a:pt x="19" y="17"/>
                    </a:lnTo>
                    <a:lnTo>
                      <a:pt x="22" y="16"/>
                    </a:lnTo>
                    <a:lnTo>
                      <a:pt x="26" y="15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41" y="3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4" y="5"/>
                    </a:lnTo>
                    <a:lnTo>
                      <a:pt x="41" y="13"/>
                    </a:lnTo>
                    <a:lnTo>
                      <a:pt x="41" y="13"/>
                    </a:lnTo>
                    <a:lnTo>
                      <a:pt x="35" y="16"/>
                    </a:lnTo>
                    <a:lnTo>
                      <a:pt x="30" y="19"/>
                    </a:lnTo>
                    <a:lnTo>
                      <a:pt x="20" y="22"/>
                    </a:lnTo>
                    <a:lnTo>
                      <a:pt x="20" y="22"/>
                    </a:lnTo>
                    <a:lnTo>
                      <a:pt x="13" y="23"/>
                    </a:lnTo>
                    <a:lnTo>
                      <a:pt x="7" y="22"/>
                    </a:lnTo>
                    <a:lnTo>
                      <a:pt x="3" y="21"/>
                    </a:lnTo>
                    <a:lnTo>
                      <a:pt x="1" y="20"/>
                    </a:lnTo>
                    <a:lnTo>
                      <a:pt x="1" y="2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7" name="Freeform 68"/>
              <p:cNvSpPr>
                <a:spLocks/>
              </p:cNvSpPr>
              <p:nvPr/>
            </p:nvSpPr>
            <p:spPr bwMode="auto">
              <a:xfrm>
                <a:off x="5145" y="2181"/>
                <a:ext cx="1" cy="0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" y="1"/>
                  </a:cxn>
                  <a:cxn ang="0">
                    <a:pos x="6" y="1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6" y="1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E3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8" name="Freeform 69"/>
              <p:cNvSpPr>
                <a:spLocks/>
              </p:cNvSpPr>
              <p:nvPr/>
            </p:nvSpPr>
            <p:spPr bwMode="auto">
              <a:xfrm>
                <a:off x="5137" y="2183"/>
                <a:ext cx="14" cy="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0"/>
                  </a:cxn>
                  <a:cxn ang="0">
                    <a:pos x="35" y="4"/>
                  </a:cxn>
                  <a:cxn ang="0">
                    <a:pos x="30" y="5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7" y="9"/>
                  </a:cxn>
                  <a:cxn ang="0">
                    <a:pos x="26" y="12"/>
                  </a:cxn>
                  <a:cxn ang="0">
                    <a:pos x="24" y="14"/>
                  </a:cxn>
                  <a:cxn ang="0">
                    <a:pos x="19" y="16"/>
                  </a:cxn>
                  <a:cxn ang="0">
                    <a:pos x="19" y="16"/>
                  </a:cxn>
                  <a:cxn ang="0">
                    <a:pos x="13" y="16"/>
                  </a:cxn>
                  <a:cxn ang="0">
                    <a:pos x="7" y="16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1" y="18"/>
                  </a:cxn>
                  <a:cxn ang="0">
                    <a:pos x="1" y="18"/>
                  </a:cxn>
                  <a:cxn ang="0">
                    <a:pos x="1" y="18"/>
                  </a:cxn>
                  <a:cxn ang="0">
                    <a:pos x="7" y="21"/>
                  </a:cxn>
                  <a:cxn ang="0">
                    <a:pos x="12" y="22"/>
                  </a:cxn>
                  <a:cxn ang="0">
                    <a:pos x="18" y="22"/>
                  </a:cxn>
                  <a:cxn ang="0">
                    <a:pos x="18" y="22"/>
                  </a:cxn>
                  <a:cxn ang="0">
                    <a:pos x="23" y="21"/>
                  </a:cxn>
                  <a:cxn ang="0">
                    <a:pos x="26" y="20"/>
                  </a:cxn>
                  <a:cxn ang="0">
                    <a:pos x="34" y="16"/>
                  </a:cxn>
                  <a:cxn ang="0">
                    <a:pos x="39" y="10"/>
                  </a:cxn>
                  <a:cxn ang="0">
                    <a:pos x="42" y="5"/>
                  </a:cxn>
                  <a:cxn ang="0">
                    <a:pos x="42" y="5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</a:cxnLst>
                <a:rect l="0" t="0" r="r" b="b"/>
                <a:pathLst>
                  <a:path w="43" h="22">
                    <a:moveTo>
                      <a:pt x="42" y="0"/>
                    </a:moveTo>
                    <a:lnTo>
                      <a:pt x="42" y="0"/>
                    </a:lnTo>
                    <a:lnTo>
                      <a:pt x="35" y="4"/>
                    </a:lnTo>
                    <a:lnTo>
                      <a:pt x="30" y="5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7" y="9"/>
                    </a:lnTo>
                    <a:lnTo>
                      <a:pt x="26" y="12"/>
                    </a:lnTo>
                    <a:lnTo>
                      <a:pt x="24" y="14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3" y="16"/>
                    </a:lnTo>
                    <a:lnTo>
                      <a:pt x="7" y="16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7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21"/>
                    </a:lnTo>
                    <a:lnTo>
                      <a:pt x="26" y="20"/>
                    </a:lnTo>
                    <a:lnTo>
                      <a:pt x="34" y="16"/>
                    </a:lnTo>
                    <a:lnTo>
                      <a:pt x="39" y="10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9" name="Freeform 70"/>
              <p:cNvSpPr>
                <a:spLocks/>
              </p:cNvSpPr>
              <p:nvPr/>
            </p:nvSpPr>
            <p:spPr bwMode="auto">
              <a:xfrm>
                <a:off x="5138" y="2186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2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4" y="1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lnTo>
                      <a:pt x="0" y="0"/>
                    </a:lnTo>
                    <a:lnTo>
                      <a:pt x="4" y="2"/>
                    </a:lnTo>
                    <a:lnTo>
                      <a:pt x="8" y="3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0" name="Freeform 71"/>
              <p:cNvSpPr>
                <a:spLocks/>
              </p:cNvSpPr>
              <p:nvPr/>
            </p:nvSpPr>
            <p:spPr bwMode="auto">
              <a:xfrm>
                <a:off x="5130" y="2161"/>
                <a:ext cx="15" cy="4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5" y="9"/>
                  </a:cxn>
                  <a:cxn ang="0">
                    <a:pos x="9" y="10"/>
                  </a:cxn>
                  <a:cxn ang="0">
                    <a:pos x="12" y="9"/>
                  </a:cxn>
                  <a:cxn ang="0">
                    <a:pos x="21" y="5"/>
                  </a:cxn>
                  <a:cxn ang="0">
                    <a:pos x="21" y="5"/>
                  </a:cxn>
                  <a:cxn ang="0">
                    <a:pos x="31" y="1"/>
                  </a:cxn>
                  <a:cxn ang="0">
                    <a:pos x="31" y="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38" y="3"/>
                  </a:cxn>
                  <a:cxn ang="0">
                    <a:pos x="34" y="7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22" y="12"/>
                  </a:cxn>
                  <a:cxn ang="0">
                    <a:pos x="18" y="14"/>
                  </a:cxn>
                  <a:cxn ang="0">
                    <a:pos x="10" y="14"/>
                  </a:cxn>
                  <a:cxn ang="0">
                    <a:pos x="0" y="11"/>
                  </a:cxn>
                  <a:cxn ang="0">
                    <a:pos x="5" y="9"/>
                  </a:cxn>
                </a:cxnLst>
                <a:rect l="0" t="0" r="r" b="b"/>
                <a:pathLst>
                  <a:path w="43" h="14">
                    <a:moveTo>
                      <a:pt x="5" y="9"/>
                    </a:moveTo>
                    <a:lnTo>
                      <a:pt x="5" y="9"/>
                    </a:lnTo>
                    <a:lnTo>
                      <a:pt x="9" y="10"/>
                    </a:lnTo>
                    <a:lnTo>
                      <a:pt x="12" y="9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8" y="3"/>
                    </a:lnTo>
                    <a:lnTo>
                      <a:pt x="34" y="7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2" y="12"/>
                    </a:lnTo>
                    <a:lnTo>
                      <a:pt x="18" y="14"/>
                    </a:lnTo>
                    <a:lnTo>
                      <a:pt x="10" y="14"/>
                    </a:lnTo>
                    <a:lnTo>
                      <a:pt x="0" y="11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1" name="Freeform 72"/>
              <p:cNvSpPr>
                <a:spLocks/>
              </p:cNvSpPr>
              <p:nvPr/>
            </p:nvSpPr>
            <p:spPr bwMode="auto">
              <a:xfrm>
                <a:off x="5125" y="2167"/>
                <a:ext cx="14" cy="7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33" y="3"/>
                  </a:cxn>
                  <a:cxn ang="0">
                    <a:pos x="33" y="3"/>
                  </a:cxn>
                  <a:cxn ang="0">
                    <a:pos x="33" y="3"/>
                  </a:cxn>
                  <a:cxn ang="0">
                    <a:pos x="32" y="5"/>
                  </a:cxn>
                  <a:cxn ang="0">
                    <a:pos x="25" y="7"/>
                  </a:cxn>
                  <a:cxn ang="0">
                    <a:pos x="21" y="8"/>
                  </a:cxn>
                  <a:cxn ang="0">
                    <a:pos x="14" y="9"/>
                  </a:cxn>
                  <a:cxn ang="0">
                    <a:pos x="8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3" y="12"/>
                  </a:cxn>
                  <a:cxn ang="0">
                    <a:pos x="8" y="15"/>
                  </a:cxn>
                  <a:cxn ang="0">
                    <a:pos x="14" y="16"/>
                  </a:cxn>
                  <a:cxn ang="0">
                    <a:pos x="24" y="15"/>
                  </a:cxn>
                  <a:cxn ang="0">
                    <a:pos x="24" y="15"/>
                  </a:cxn>
                  <a:cxn ang="0">
                    <a:pos x="30" y="12"/>
                  </a:cxn>
                  <a:cxn ang="0">
                    <a:pos x="37" y="9"/>
                  </a:cxn>
                  <a:cxn ang="0">
                    <a:pos x="42" y="5"/>
                  </a:cxn>
                  <a:cxn ang="0">
                    <a:pos x="46" y="0"/>
                  </a:cxn>
                  <a:cxn ang="0">
                    <a:pos x="46" y="0"/>
                  </a:cxn>
                  <a:cxn ang="0">
                    <a:pos x="46" y="0"/>
                  </a:cxn>
                </a:cxnLst>
                <a:rect l="0" t="0" r="r" b="b"/>
                <a:pathLst>
                  <a:path w="46" h="16">
                    <a:moveTo>
                      <a:pt x="46" y="0"/>
                    </a:moveTo>
                    <a:lnTo>
                      <a:pt x="33" y="3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2" y="5"/>
                    </a:lnTo>
                    <a:lnTo>
                      <a:pt x="25" y="7"/>
                    </a:lnTo>
                    <a:lnTo>
                      <a:pt x="21" y="8"/>
                    </a:lnTo>
                    <a:lnTo>
                      <a:pt x="14" y="9"/>
                    </a:lnTo>
                    <a:lnTo>
                      <a:pt x="8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8" y="15"/>
                    </a:lnTo>
                    <a:lnTo>
                      <a:pt x="14" y="16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30" y="12"/>
                    </a:lnTo>
                    <a:lnTo>
                      <a:pt x="37" y="9"/>
                    </a:lnTo>
                    <a:lnTo>
                      <a:pt x="42" y="5"/>
                    </a:lnTo>
                    <a:lnTo>
                      <a:pt x="46" y="0"/>
                    </a:lnTo>
                    <a:lnTo>
                      <a:pt x="46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2" name="Freeform 73"/>
              <p:cNvSpPr>
                <a:spLocks/>
              </p:cNvSpPr>
              <p:nvPr/>
            </p:nvSpPr>
            <p:spPr bwMode="auto">
              <a:xfrm>
                <a:off x="5123" y="2174"/>
                <a:ext cx="11" cy="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3" y="1"/>
                  </a:cxn>
                  <a:cxn ang="0">
                    <a:pos x="23" y="1"/>
                  </a:cxn>
                  <a:cxn ang="0">
                    <a:pos x="23" y="1"/>
                  </a:cxn>
                  <a:cxn ang="0">
                    <a:pos x="22" y="3"/>
                  </a:cxn>
                  <a:cxn ang="0">
                    <a:pos x="18" y="5"/>
                  </a:cxn>
                  <a:cxn ang="0">
                    <a:pos x="11" y="9"/>
                  </a:cxn>
                  <a:cxn ang="0">
                    <a:pos x="6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2"/>
                  </a:cxn>
                  <a:cxn ang="0">
                    <a:pos x="5" y="14"/>
                  </a:cxn>
                  <a:cxn ang="0">
                    <a:pos x="8" y="15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0" y="14"/>
                  </a:cxn>
                  <a:cxn ang="0">
                    <a:pos x="28" y="10"/>
                  </a:cxn>
                  <a:cxn ang="0">
                    <a:pos x="33" y="5"/>
                  </a:cxn>
                  <a:cxn ang="0">
                    <a:pos x="35" y="2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15">
                    <a:moveTo>
                      <a:pt x="36" y="0"/>
                    </a:moveTo>
                    <a:lnTo>
                      <a:pt x="23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2" y="3"/>
                    </a:lnTo>
                    <a:lnTo>
                      <a:pt x="18" y="5"/>
                    </a:lnTo>
                    <a:lnTo>
                      <a:pt x="11" y="9"/>
                    </a:lnTo>
                    <a:lnTo>
                      <a:pt x="6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5" y="14"/>
                    </a:lnTo>
                    <a:lnTo>
                      <a:pt x="8" y="15"/>
                    </a:lnTo>
                    <a:lnTo>
                      <a:pt x="12" y="15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0" y="14"/>
                    </a:lnTo>
                    <a:lnTo>
                      <a:pt x="28" y="10"/>
                    </a:lnTo>
                    <a:lnTo>
                      <a:pt x="33" y="5"/>
                    </a:lnTo>
                    <a:lnTo>
                      <a:pt x="35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3" name="Freeform 74"/>
              <p:cNvSpPr>
                <a:spLocks/>
              </p:cNvSpPr>
              <p:nvPr/>
            </p:nvSpPr>
            <p:spPr bwMode="auto">
              <a:xfrm>
                <a:off x="5137" y="2168"/>
                <a:ext cx="10" cy="6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5" y="8"/>
                  </a:cxn>
                  <a:cxn ang="0">
                    <a:pos x="9" y="13"/>
                  </a:cxn>
                  <a:cxn ang="0">
                    <a:pos x="5" y="16"/>
                  </a:cxn>
                  <a:cxn ang="0">
                    <a:pos x="1" y="18"/>
                  </a:cxn>
                  <a:cxn ang="0">
                    <a:pos x="1" y="18"/>
                  </a:cxn>
                  <a:cxn ang="0">
                    <a:pos x="0" y="18"/>
                  </a:cxn>
                  <a:cxn ang="0">
                    <a:pos x="1" y="18"/>
                  </a:cxn>
                  <a:cxn ang="0">
                    <a:pos x="5" y="18"/>
                  </a:cxn>
                  <a:cxn ang="0">
                    <a:pos x="12" y="17"/>
                  </a:cxn>
                  <a:cxn ang="0">
                    <a:pos x="16" y="15"/>
                  </a:cxn>
                  <a:cxn ang="0">
                    <a:pos x="16" y="15"/>
                  </a:cxn>
                  <a:cxn ang="0">
                    <a:pos x="22" y="11"/>
                  </a:cxn>
                  <a:cxn ang="0">
                    <a:pos x="26" y="6"/>
                  </a:cxn>
                  <a:cxn ang="0">
                    <a:pos x="31" y="0"/>
                  </a:cxn>
                  <a:cxn ang="0">
                    <a:pos x="31" y="0"/>
                  </a:cxn>
                  <a:cxn ang="0">
                    <a:pos x="31" y="0"/>
                  </a:cxn>
                </a:cxnLst>
                <a:rect l="0" t="0" r="r" b="b"/>
                <a:pathLst>
                  <a:path w="31" h="18">
                    <a:moveTo>
                      <a:pt x="31" y="0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5" y="8"/>
                    </a:lnTo>
                    <a:lnTo>
                      <a:pt x="9" y="13"/>
                    </a:lnTo>
                    <a:lnTo>
                      <a:pt x="5" y="16"/>
                    </a:lnTo>
                    <a:lnTo>
                      <a:pt x="1" y="18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5" y="18"/>
                    </a:lnTo>
                    <a:lnTo>
                      <a:pt x="12" y="17"/>
                    </a:lnTo>
                    <a:lnTo>
                      <a:pt x="16" y="15"/>
                    </a:lnTo>
                    <a:lnTo>
                      <a:pt x="16" y="15"/>
                    </a:lnTo>
                    <a:lnTo>
                      <a:pt x="22" y="11"/>
                    </a:lnTo>
                    <a:lnTo>
                      <a:pt x="26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4" name="Freeform 75"/>
              <p:cNvSpPr>
                <a:spLocks/>
              </p:cNvSpPr>
              <p:nvPr/>
            </p:nvSpPr>
            <p:spPr bwMode="auto">
              <a:xfrm>
                <a:off x="5120" y="2179"/>
                <a:ext cx="8" cy="4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1" y="5"/>
                  </a:cxn>
                  <a:cxn ang="0">
                    <a:pos x="6" y="7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2"/>
                  </a:cxn>
                  <a:cxn ang="0">
                    <a:pos x="7" y="13"/>
                  </a:cxn>
                  <a:cxn ang="0">
                    <a:pos x="7" y="13"/>
                  </a:cxn>
                  <a:cxn ang="0">
                    <a:pos x="10" y="13"/>
                  </a:cxn>
                  <a:cxn ang="0">
                    <a:pos x="13" y="12"/>
                  </a:cxn>
                  <a:cxn ang="0">
                    <a:pos x="16" y="10"/>
                  </a:cxn>
                  <a:cxn ang="0">
                    <a:pos x="21" y="6"/>
                  </a:cxn>
                  <a:cxn ang="0">
                    <a:pos x="21" y="6"/>
                  </a:cxn>
                  <a:cxn ang="0">
                    <a:pos x="23" y="3"/>
                  </a:cxn>
                  <a:cxn ang="0">
                    <a:pos x="24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0"/>
                  </a:cxn>
                </a:cxnLst>
                <a:rect l="0" t="0" r="r" b="b"/>
                <a:pathLst>
                  <a:path w="24" h="13">
                    <a:moveTo>
                      <a:pt x="23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1" y="5"/>
                    </a:lnTo>
                    <a:lnTo>
                      <a:pt x="6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3" y="12"/>
                    </a:lnTo>
                    <a:lnTo>
                      <a:pt x="16" y="10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3" y="3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5" name="Freeform 76"/>
              <p:cNvSpPr>
                <a:spLocks/>
              </p:cNvSpPr>
              <p:nvPr/>
            </p:nvSpPr>
            <p:spPr bwMode="auto">
              <a:xfrm>
                <a:off x="5132" y="2175"/>
                <a:ext cx="7" cy="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7" y="4"/>
                  </a:cxn>
                  <a:cxn ang="0">
                    <a:pos x="18" y="7"/>
                  </a:cxn>
                  <a:cxn ang="0">
                    <a:pos x="17" y="9"/>
                  </a:cxn>
                  <a:cxn ang="0">
                    <a:pos x="16" y="11"/>
                  </a:cxn>
                  <a:cxn ang="0">
                    <a:pos x="16" y="11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19" y="18"/>
                  </a:cxn>
                  <a:cxn ang="0">
                    <a:pos x="19" y="18"/>
                  </a:cxn>
                  <a:cxn ang="0">
                    <a:pos x="21" y="17"/>
                  </a:cxn>
                  <a:cxn ang="0">
                    <a:pos x="24" y="15"/>
                  </a:cxn>
                  <a:cxn ang="0">
                    <a:pos x="27" y="9"/>
                  </a:cxn>
                  <a:cxn ang="0">
                    <a:pos x="27" y="5"/>
                  </a:cxn>
                  <a:cxn ang="0">
                    <a:pos x="26" y="3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0"/>
                  </a:cxn>
                </a:cxnLst>
                <a:rect l="0" t="0" r="r" b="b"/>
                <a:pathLst>
                  <a:path w="27" h="18">
                    <a:moveTo>
                      <a:pt x="25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4"/>
                    </a:lnTo>
                    <a:lnTo>
                      <a:pt x="18" y="7"/>
                    </a:lnTo>
                    <a:lnTo>
                      <a:pt x="17" y="9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21" y="17"/>
                    </a:lnTo>
                    <a:lnTo>
                      <a:pt x="24" y="15"/>
                    </a:lnTo>
                    <a:lnTo>
                      <a:pt x="27" y="9"/>
                    </a:lnTo>
                    <a:lnTo>
                      <a:pt x="27" y="5"/>
                    </a:lnTo>
                    <a:lnTo>
                      <a:pt x="26" y="3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6" name="Freeform 77"/>
              <p:cNvSpPr>
                <a:spLocks/>
              </p:cNvSpPr>
              <p:nvPr/>
            </p:nvSpPr>
            <p:spPr bwMode="auto">
              <a:xfrm>
                <a:off x="5132" y="2190"/>
                <a:ext cx="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3" y="5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7" name="Freeform 78"/>
              <p:cNvSpPr>
                <a:spLocks/>
              </p:cNvSpPr>
              <p:nvPr/>
            </p:nvSpPr>
            <p:spPr bwMode="auto">
              <a:xfrm>
                <a:off x="5128" y="2181"/>
                <a:ext cx="7" cy="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0"/>
                  </a:cxn>
                  <a:cxn ang="0">
                    <a:pos x="14" y="8"/>
                  </a:cxn>
                  <a:cxn ang="0">
                    <a:pos x="13" y="10"/>
                  </a:cxn>
                  <a:cxn ang="0">
                    <a:pos x="11" y="11"/>
                  </a:cxn>
                  <a:cxn ang="0">
                    <a:pos x="6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1" y="15"/>
                  </a:cxn>
                  <a:cxn ang="0">
                    <a:pos x="5" y="17"/>
                  </a:cxn>
                  <a:cxn ang="0">
                    <a:pos x="11" y="18"/>
                  </a:cxn>
                  <a:cxn ang="0">
                    <a:pos x="15" y="17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20" y="14"/>
                  </a:cxn>
                  <a:cxn ang="0">
                    <a:pos x="21" y="11"/>
                  </a:cxn>
                  <a:cxn ang="0">
                    <a:pos x="21" y="8"/>
                  </a:cxn>
                  <a:cxn ang="0">
                    <a:pos x="20" y="4"/>
                  </a:cxn>
                  <a:cxn ang="0">
                    <a:pos x="20" y="4"/>
                  </a:cxn>
                  <a:cxn ang="0">
                    <a:pos x="19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21" h="18">
                    <a:moveTo>
                      <a:pt x="15" y="0"/>
                    </a:moveTo>
                    <a:lnTo>
                      <a:pt x="15" y="0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1" y="11"/>
                    </a:lnTo>
                    <a:lnTo>
                      <a:pt x="6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5" y="17"/>
                    </a:lnTo>
                    <a:lnTo>
                      <a:pt x="11" y="18"/>
                    </a:lnTo>
                    <a:lnTo>
                      <a:pt x="15" y="17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0" y="14"/>
                    </a:lnTo>
                    <a:lnTo>
                      <a:pt x="21" y="11"/>
                    </a:lnTo>
                    <a:lnTo>
                      <a:pt x="21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9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8" name="Freeform 79"/>
              <p:cNvSpPr>
                <a:spLocks/>
              </p:cNvSpPr>
              <p:nvPr/>
            </p:nvSpPr>
            <p:spPr bwMode="auto">
              <a:xfrm>
                <a:off x="5118" y="2185"/>
                <a:ext cx="10" cy="7"/>
              </a:xfrm>
              <a:custGeom>
                <a:avLst/>
                <a:gdLst/>
                <a:ahLst/>
                <a:cxnLst>
                  <a:cxn ang="0">
                    <a:pos x="21" y="1"/>
                  </a:cxn>
                  <a:cxn ang="0">
                    <a:pos x="21" y="1"/>
                  </a:cxn>
                  <a:cxn ang="0">
                    <a:pos x="19" y="7"/>
                  </a:cxn>
                  <a:cxn ang="0">
                    <a:pos x="16" y="13"/>
                  </a:cxn>
                  <a:cxn ang="0">
                    <a:pos x="14" y="15"/>
                  </a:cxn>
                  <a:cxn ang="0">
                    <a:pos x="10" y="17"/>
                  </a:cxn>
                  <a:cxn ang="0">
                    <a:pos x="6" y="19"/>
                  </a:cxn>
                  <a:cxn ang="0">
                    <a:pos x="1" y="20"/>
                  </a:cxn>
                  <a:cxn ang="0">
                    <a:pos x="1" y="20"/>
                  </a:cxn>
                  <a:cxn ang="0">
                    <a:pos x="0" y="20"/>
                  </a:cxn>
                  <a:cxn ang="0">
                    <a:pos x="1" y="21"/>
                  </a:cxn>
                  <a:cxn ang="0">
                    <a:pos x="5" y="21"/>
                  </a:cxn>
                  <a:cxn ang="0">
                    <a:pos x="15" y="22"/>
                  </a:cxn>
                  <a:cxn ang="0">
                    <a:pos x="15" y="22"/>
                  </a:cxn>
                  <a:cxn ang="0">
                    <a:pos x="18" y="21"/>
                  </a:cxn>
                  <a:cxn ang="0">
                    <a:pos x="22" y="19"/>
                  </a:cxn>
                  <a:cxn ang="0">
                    <a:pos x="25" y="18"/>
                  </a:cxn>
                  <a:cxn ang="0">
                    <a:pos x="26" y="15"/>
                  </a:cxn>
                  <a:cxn ang="0">
                    <a:pos x="27" y="12"/>
                  </a:cxn>
                  <a:cxn ang="0">
                    <a:pos x="26" y="7"/>
                  </a:cxn>
                  <a:cxn ang="0">
                    <a:pos x="26" y="7"/>
                  </a:cxn>
                  <a:cxn ang="0">
                    <a:pos x="24" y="2"/>
                  </a:cxn>
                  <a:cxn ang="0">
                    <a:pos x="22" y="0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21" y="1"/>
                  </a:cxn>
                </a:cxnLst>
                <a:rect l="0" t="0" r="r" b="b"/>
                <a:pathLst>
                  <a:path w="27" h="22">
                    <a:moveTo>
                      <a:pt x="21" y="1"/>
                    </a:moveTo>
                    <a:lnTo>
                      <a:pt x="21" y="1"/>
                    </a:lnTo>
                    <a:lnTo>
                      <a:pt x="19" y="7"/>
                    </a:lnTo>
                    <a:lnTo>
                      <a:pt x="16" y="13"/>
                    </a:lnTo>
                    <a:lnTo>
                      <a:pt x="14" y="15"/>
                    </a:lnTo>
                    <a:lnTo>
                      <a:pt x="10" y="17"/>
                    </a:lnTo>
                    <a:lnTo>
                      <a:pt x="6" y="19"/>
                    </a:lnTo>
                    <a:lnTo>
                      <a:pt x="1" y="20"/>
                    </a:lnTo>
                    <a:lnTo>
                      <a:pt x="1" y="20"/>
                    </a:lnTo>
                    <a:lnTo>
                      <a:pt x="0" y="20"/>
                    </a:lnTo>
                    <a:lnTo>
                      <a:pt x="1" y="21"/>
                    </a:lnTo>
                    <a:lnTo>
                      <a:pt x="5" y="21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8" y="21"/>
                    </a:lnTo>
                    <a:lnTo>
                      <a:pt x="22" y="19"/>
                    </a:lnTo>
                    <a:lnTo>
                      <a:pt x="25" y="18"/>
                    </a:lnTo>
                    <a:lnTo>
                      <a:pt x="26" y="15"/>
                    </a:lnTo>
                    <a:lnTo>
                      <a:pt x="27" y="12"/>
                    </a:lnTo>
                    <a:lnTo>
                      <a:pt x="26" y="7"/>
                    </a:lnTo>
                    <a:lnTo>
                      <a:pt x="26" y="7"/>
                    </a:lnTo>
                    <a:lnTo>
                      <a:pt x="24" y="2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1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9" name="Freeform 80"/>
              <p:cNvSpPr>
                <a:spLocks/>
              </p:cNvSpPr>
              <p:nvPr/>
            </p:nvSpPr>
            <p:spPr bwMode="auto">
              <a:xfrm>
                <a:off x="5130" y="2190"/>
                <a:ext cx="10" cy="4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4" y="1"/>
                  </a:cxn>
                  <a:cxn ang="0">
                    <a:pos x="24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1" y="4"/>
                  </a:cxn>
                  <a:cxn ang="0">
                    <a:pos x="34" y="8"/>
                  </a:cxn>
                  <a:cxn ang="0">
                    <a:pos x="35" y="11"/>
                  </a:cxn>
                  <a:cxn ang="0">
                    <a:pos x="34" y="13"/>
                  </a:cxn>
                  <a:cxn ang="0">
                    <a:pos x="33" y="14"/>
                  </a:cxn>
                  <a:cxn ang="0">
                    <a:pos x="27" y="17"/>
                  </a:cxn>
                  <a:cxn ang="0">
                    <a:pos x="27" y="17"/>
                  </a:cxn>
                  <a:cxn ang="0">
                    <a:pos x="20" y="17"/>
                  </a:cxn>
                  <a:cxn ang="0">
                    <a:pos x="11" y="15"/>
                  </a:cxn>
                  <a:cxn ang="0">
                    <a:pos x="4" y="12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8" y="12"/>
                  </a:cxn>
                  <a:cxn ang="0">
                    <a:pos x="18" y="12"/>
                  </a:cxn>
                  <a:cxn ang="0">
                    <a:pos x="23" y="10"/>
                  </a:cxn>
                  <a:cxn ang="0">
                    <a:pos x="25" y="8"/>
                  </a:cxn>
                  <a:cxn ang="0">
                    <a:pos x="26" y="4"/>
                  </a:cxn>
                  <a:cxn ang="0">
                    <a:pos x="24" y="1"/>
                  </a:cxn>
                  <a:cxn ang="0">
                    <a:pos x="24" y="1"/>
                  </a:cxn>
                  <a:cxn ang="0">
                    <a:pos x="24" y="1"/>
                  </a:cxn>
                </a:cxnLst>
                <a:rect l="0" t="0" r="r" b="b"/>
                <a:pathLst>
                  <a:path w="35" h="17">
                    <a:moveTo>
                      <a:pt x="24" y="1"/>
                    </a:moveTo>
                    <a:lnTo>
                      <a:pt x="24" y="1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1" y="4"/>
                    </a:lnTo>
                    <a:lnTo>
                      <a:pt x="34" y="8"/>
                    </a:lnTo>
                    <a:lnTo>
                      <a:pt x="35" y="11"/>
                    </a:lnTo>
                    <a:lnTo>
                      <a:pt x="34" y="13"/>
                    </a:lnTo>
                    <a:lnTo>
                      <a:pt x="33" y="14"/>
                    </a:lnTo>
                    <a:lnTo>
                      <a:pt x="27" y="17"/>
                    </a:lnTo>
                    <a:lnTo>
                      <a:pt x="27" y="17"/>
                    </a:lnTo>
                    <a:lnTo>
                      <a:pt x="20" y="17"/>
                    </a:lnTo>
                    <a:lnTo>
                      <a:pt x="11" y="15"/>
                    </a:lnTo>
                    <a:lnTo>
                      <a:pt x="4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23" y="10"/>
                    </a:lnTo>
                    <a:lnTo>
                      <a:pt x="25" y="8"/>
                    </a:lnTo>
                    <a:lnTo>
                      <a:pt x="26" y="4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0" name="Freeform 81"/>
              <p:cNvSpPr>
                <a:spLocks/>
              </p:cNvSpPr>
              <p:nvPr/>
            </p:nvSpPr>
            <p:spPr bwMode="auto">
              <a:xfrm>
                <a:off x="5121" y="2193"/>
                <a:ext cx="13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5" y="7"/>
                  </a:cxn>
                  <a:cxn ang="0">
                    <a:pos x="22" y="8"/>
                  </a:cxn>
                  <a:cxn ang="0">
                    <a:pos x="26" y="8"/>
                  </a:cxn>
                  <a:cxn ang="0">
                    <a:pos x="26" y="8"/>
                  </a:cxn>
                  <a:cxn ang="0">
                    <a:pos x="30" y="8"/>
                  </a:cxn>
                  <a:cxn ang="0">
                    <a:pos x="35" y="8"/>
                  </a:cxn>
                  <a:cxn ang="0">
                    <a:pos x="37" y="9"/>
                  </a:cxn>
                  <a:cxn ang="0">
                    <a:pos x="38" y="11"/>
                  </a:cxn>
                  <a:cxn ang="0">
                    <a:pos x="38" y="13"/>
                  </a:cxn>
                  <a:cxn ang="0">
                    <a:pos x="37" y="16"/>
                  </a:cxn>
                  <a:cxn ang="0">
                    <a:pos x="37" y="16"/>
                  </a:cxn>
                  <a:cxn ang="0">
                    <a:pos x="32" y="16"/>
                  </a:cxn>
                  <a:cxn ang="0">
                    <a:pos x="27" y="16"/>
                  </a:cxn>
                  <a:cxn ang="0">
                    <a:pos x="18" y="14"/>
                  </a:cxn>
                  <a:cxn ang="0">
                    <a:pos x="18" y="14"/>
                  </a:cxn>
                  <a:cxn ang="0">
                    <a:pos x="12" y="12"/>
                  </a:cxn>
                  <a:cxn ang="0">
                    <a:pos x="8" y="9"/>
                  </a:cxn>
                  <a:cxn ang="0">
                    <a:pos x="3" y="5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8" h="16">
                    <a:moveTo>
                      <a:pt x="0" y="0"/>
                    </a:moveTo>
                    <a:lnTo>
                      <a:pt x="0" y="0"/>
                    </a:lnTo>
                    <a:lnTo>
                      <a:pt x="15" y="7"/>
                    </a:lnTo>
                    <a:lnTo>
                      <a:pt x="22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5" y="8"/>
                    </a:lnTo>
                    <a:lnTo>
                      <a:pt x="37" y="9"/>
                    </a:lnTo>
                    <a:lnTo>
                      <a:pt x="38" y="11"/>
                    </a:lnTo>
                    <a:lnTo>
                      <a:pt x="38" y="13"/>
                    </a:lnTo>
                    <a:lnTo>
                      <a:pt x="37" y="16"/>
                    </a:lnTo>
                    <a:lnTo>
                      <a:pt x="37" y="16"/>
                    </a:lnTo>
                    <a:lnTo>
                      <a:pt x="32" y="16"/>
                    </a:lnTo>
                    <a:lnTo>
                      <a:pt x="27" y="16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2" y="12"/>
                    </a:lnTo>
                    <a:lnTo>
                      <a:pt x="8" y="9"/>
                    </a:lnTo>
                    <a:lnTo>
                      <a:pt x="3" y="5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1" name="Freeform 82"/>
              <p:cNvSpPr>
                <a:spLocks/>
              </p:cNvSpPr>
              <p:nvPr/>
            </p:nvSpPr>
            <p:spPr bwMode="auto">
              <a:xfrm>
                <a:off x="5007" y="2077"/>
                <a:ext cx="84" cy="85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2" y="33"/>
                  </a:cxn>
                  <a:cxn ang="0">
                    <a:pos x="14" y="52"/>
                  </a:cxn>
                  <a:cxn ang="0">
                    <a:pos x="43" y="75"/>
                  </a:cxn>
                  <a:cxn ang="0">
                    <a:pos x="136" y="133"/>
                  </a:cxn>
                  <a:cxn ang="0">
                    <a:pos x="153" y="146"/>
                  </a:cxn>
                  <a:cxn ang="0">
                    <a:pos x="167" y="172"/>
                  </a:cxn>
                  <a:cxn ang="0">
                    <a:pos x="171" y="195"/>
                  </a:cxn>
                  <a:cxn ang="0">
                    <a:pos x="172" y="212"/>
                  </a:cxn>
                  <a:cxn ang="0">
                    <a:pos x="183" y="238"/>
                  </a:cxn>
                  <a:cxn ang="0">
                    <a:pos x="199" y="250"/>
                  </a:cxn>
                  <a:cxn ang="0">
                    <a:pos x="220" y="255"/>
                  </a:cxn>
                  <a:cxn ang="0">
                    <a:pos x="232" y="251"/>
                  </a:cxn>
                  <a:cxn ang="0">
                    <a:pos x="225" y="250"/>
                  </a:cxn>
                  <a:cxn ang="0">
                    <a:pos x="202" y="245"/>
                  </a:cxn>
                  <a:cxn ang="0">
                    <a:pos x="186" y="224"/>
                  </a:cxn>
                  <a:cxn ang="0">
                    <a:pos x="180" y="188"/>
                  </a:cxn>
                  <a:cxn ang="0">
                    <a:pos x="172" y="163"/>
                  </a:cxn>
                  <a:cxn ang="0">
                    <a:pos x="157" y="141"/>
                  </a:cxn>
                  <a:cxn ang="0">
                    <a:pos x="81" y="91"/>
                  </a:cxn>
                  <a:cxn ang="0">
                    <a:pos x="26" y="51"/>
                  </a:cxn>
                  <a:cxn ang="0">
                    <a:pos x="14" y="34"/>
                  </a:cxn>
                  <a:cxn ang="0">
                    <a:pos x="20" y="37"/>
                  </a:cxn>
                  <a:cxn ang="0">
                    <a:pos x="93" y="84"/>
                  </a:cxn>
                  <a:cxn ang="0">
                    <a:pos x="169" y="132"/>
                  </a:cxn>
                  <a:cxn ang="0">
                    <a:pos x="190" y="146"/>
                  </a:cxn>
                  <a:cxn ang="0">
                    <a:pos x="201" y="160"/>
                  </a:cxn>
                  <a:cxn ang="0">
                    <a:pos x="205" y="178"/>
                  </a:cxn>
                  <a:cxn ang="0">
                    <a:pos x="199" y="202"/>
                  </a:cxn>
                  <a:cxn ang="0">
                    <a:pos x="196" y="220"/>
                  </a:cxn>
                  <a:cxn ang="0">
                    <a:pos x="204" y="236"/>
                  </a:cxn>
                  <a:cxn ang="0">
                    <a:pos x="215" y="242"/>
                  </a:cxn>
                  <a:cxn ang="0">
                    <a:pos x="231" y="242"/>
                  </a:cxn>
                  <a:cxn ang="0">
                    <a:pos x="246" y="237"/>
                  </a:cxn>
                  <a:cxn ang="0">
                    <a:pos x="245" y="231"/>
                  </a:cxn>
                  <a:cxn ang="0">
                    <a:pos x="239" y="237"/>
                  </a:cxn>
                  <a:cxn ang="0">
                    <a:pos x="227" y="239"/>
                  </a:cxn>
                  <a:cxn ang="0">
                    <a:pos x="214" y="235"/>
                  </a:cxn>
                  <a:cxn ang="0">
                    <a:pos x="205" y="225"/>
                  </a:cxn>
                  <a:cxn ang="0">
                    <a:pos x="203" y="209"/>
                  </a:cxn>
                  <a:cxn ang="0">
                    <a:pos x="207" y="196"/>
                  </a:cxn>
                  <a:cxn ang="0">
                    <a:pos x="213" y="170"/>
                  </a:cxn>
                  <a:cxn ang="0">
                    <a:pos x="200" y="143"/>
                  </a:cxn>
                  <a:cxn ang="0">
                    <a:pos x="175" y="124"/>
                  </a:cxn>
                  <a:cxn ang="0">
                    <a:pos x="65" y="55"/>
                  </a:cxn>
                  <a:cxn ang="0">
                    <a:pos x="15" y="19"/>
                  </a:cxn>
                  <a:cxn ang="0">
                    <a:pos x="4" y="1"/>
                  </a:cxn>
                </a:cxnLst>
                <a:rect l="0" t="0" r="r" b="b"/>
                <a:pathLst>
                  <a:path w="247" h="255">
                    <a:moveTo>
                      <a:pt x="1" y="0"/>
                    </a:moveTo>
                    <a:lnTo>
                      <a:pt x="1" y="0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2" y="33"/>
                    </a:lnTo>
                    <a:lnTo>
                      <a:pt x="4" y="39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0" y="59"/>
                    </a:lnTo>
                    <a:lnTo>
                      <a:pt x="20" y="59"/>
                    </a:lnTo>
                    <a:lnTo>
                      <a:pt x="43" y="75"/>
                    </a:lnTo>
                    <a:lnTo>
                      <a:pt x="75" y="96"/>
                    </a:lnTo>
                    <a:lnTo>
                      <a:pt x="108" y="116"/>
                    </a:lnTo>
                    <a:lnTo>
                      <a:pt x="136" y="133"/>
                    </a:lnTo>
                    <a:lnTo>
                      <a:pt x="136" y="133"/>
                    </a:lnTo>
                    <a:lnTo>
                      <a:pt x="145" y="138"/>
                    </a:lnTo>
                    <a:lnTo>
                      <a:pt x="153" y="146"/>
                    </a:lnTo>
                    <a:lnTo>
                      <a:pt x="159" y="154"/>
                    </a:lnTo>
                    <a:lnTo>
                      <a:pt x="164" y="163"/>
                    </a:lnTo>
                    <a:lnTo>
                      <a:pt x="167" y="172"/>
                    </a:lnTo>
                    <a:lnTo>
                      <a:pt x="169" y="179"/>
                    </a:lnTo>
                    <a:lnTo>
                      <a:pt x="170" y="188"/>
                    </a:lnTo>
                    <a:lnTo>
                      <a:pt x="171" y="195"/>
                    </a:lnTo>
                    <a:lnTo>
                      <a:pt x="171" y="195"/>
                    </a:lnTo>
                    <a:lnTo>
                      <a:pt x="171" y="202"/>
                    </a:lnTo>
                    <a:lnTo>
                      <a:pt x="172" y="212"/>
                    </a:lnTo>
                    <a:lnTo>
                      <a:pt x="176" y="223"/>
                    </a:lnTo>
                    <a:lnTo>
                      <a:pt x="180" y="234"/>
                    </a:lnTo>
                    <a:lnTo>
                      <a:pt x="183" y="238"/>
                    </a:lnTo>
                    <a:lnTo>
                      <a:pt x="188" y="242"/>
                    </a:lnTo>
                    <a:lnTo>
                      <a:pt x="193" y="247"/>
                    </a:lnTo>
                    <a:lnTo>
                      <a:pt x="199" y="250"/>
                    </a:lnTo>
                    <a:lnTo>
                      <a:pt x="204" y="253"/>
                    </a:lnTo>
                    <a:lnTo>
                      <a:pt x="212" y="254"/>
                    </a:lnTo>
                    <a:lnTo>
                      <a:pt x="220" y="255"/>
                    </a:lnTo>
                    <a:lnTo>
                      <a:pt x="229" y="255"/>
                    </a:lnTo>
                    <a:lnTo>
                      <a:pt x="229" y="255"/>
                    </a:lnTo>
                    <a:lnTo>
                      <a:pt x="232" y="251"/>
                    </a:lnTo>
                    <a:lnTo>
                      <a:pt x="232" y="251"/>
                    </a:lnTo>
                    <a:lnTo>
                      <a:pt x="232" y="251"/>
                    </a:lnTo>
                    <a:lnTo>
                      <a:pt x="225" y="250"/>
                    </a:lnTo>
                    <a:lnTo>
                      <a:pt x="216" y="250"/>
                    </a:lnTo>
                    <a:lnTo>
                      <a:pt x="208" y="248"/>
                    </a:lnTo>
                    <a:lnTo>
                      <a:pt x="202" y="245"/>
                    </a:lnTo>
                    <a:lnTo>
                      <a:pt x="195" y="239"/>
                    </a:lnTo>
                    <a:lnTo>
                      <a:pt x="190" y="233"/>
                    </a:lnTo>
                    <a:lnTo>
                      <a:pt x="186" y="224"/>
                    </a:lnTo>
                    <a:lnTo>
                      <a:pt x="182" y="213"/>
                    </a:lnTo>
                    <a:lnTo>
                      <a:pt x="182" y="213"/>
                    </a:lnTo>
                    <a:lnTo>
                      <a:pt x="180" y="188"/>
                    </a:lnTo>
                    <a:lnTo>
                      <a:pt x="178" y="174"/>
                    </a:lnTo>
                    <a:lnTo>
                      <a:pt x="176" y="168"/>
                    </a:lnTo>
                    <a:lnTo>
                      <a:pt x="172" y="163"/>
                    </a:lnTo>
                    <a:lnTo>
                      <a:pt x="162" y="146"/>
                    </a:lnTo>
                    <a:lnTo>
                      <a:pt x="162" y="146"/>
                    </a:lnTo>
                    <a:lnTo>
                      <a:pt x="157" y="141"/>
                    </a:lnTo>
                    <a:lnTo>
                      <a:pt x="151" y="136"/>
                    </a:lnTo>
                    <a:lnTo>
                      <a:pt x="131" y="124"/>
                    </a:lnTo>
                    <a:lnTo>
                      <a:pt x="81" y="91"/>
                    </a:lnTo>
                    <a:lnTo>
                      <a:pt x="56" y="75"/>
                    </a:lnTo>
                    <a:lnTo>
                      <a:pt x="34" y="59"/>
                    </a:lnTo>
                    <a:lnTo>
                      <a:pt x="26" y="51"/>
                    </a:lnTo>
                    <a:lnTo>
                      <a:pt x="19" y="43"/>
                    </a:lnTo>
                    <a:lnTo>
                      <a:pt x="15" y="37"/>
                    </a:lnTo>
                    <a:lnTo>
                      <a:pt x="14" y="34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20" y="37"/>
                    </a:lnTo>
                    <a:lnTo>
                      <a:pt x="30" y="43"/>
                    </a:lnTo>
                    <a:lnTo>
                      <a:pt x="51" y="58"/>
                    </a:lnTo>
                    <a:lnTo>
                      <a:pt x="93" y="84"/>
                    </a:lnTo>
                    <a:lnTo>
                      <a:pt x="93" y="84"/>
                    </a:lnTo>
                    <a:lnTo>
                      <a:pt x="133" y="109"/>
                    </a:lnTo>
                    <a:lnTo>
                      <a:pt x="169" y="132"/>
                    </a:lnTo>
                    <a:lnTo>
                      <a:pt x="169" y="132"/>
                    </a:lnTo>
                    <a:lnTo>
                      <a:pt x="184" y="141"/>
                    </a:lnTo>
                    <a:lnTo>
                      <a:pt x="190" y="146"/>
                    </a:lnTo>
                    <a:lnTo>
                      <a:pt x="194" y="151"/>
                    </a:lnTo>
                    <a:lnTo>
                      <a:pt x="199" y="155"/>
                    </a:lnTo>
                    <a:lnTo>
                      <a:pt x="201" y="160"/>
                    </a:lnTo>
                    <a:lnTo>
                      <a:pt x="203" y="165"/>
                    </a:lnTo>
                    <a:lnTo>
                      <a:pt x="204" y="170"/>
                    </a:lnTo>
                    <a:lnTo>
                      <a:pt x="205" y="178"/>
                    </a:lnTo>
                    <a:lnTo>
                      <a:pt x="204" y="187"/>
                    </a:lnTo>
                    <a:lnTo>
                      <a:pt x="202" y="195"/>
                    </a:lnTo>
                    <a:lnTo>
                      <a:pt x="199" y="202"/>
                    </a:lnTo>
                    <a:lnTo>
                      <a:pt x="199" y="202"/>
                    </a:lnTo>
                    <a:lnTo>
                      <a:pt x="196" y="211"/>
                    </a:lnTo>
                    <a:lnTo>
                      <a:pt x="196" y="220"/>
                    </a:lnTo>
                    <a:lnTo>
                      <a:pt x="199" y="228"/>
                    </a:lnTo>
                    <a:lnTo>
                      <a:pt x="201" y="231"/>
                    </a:lnTo>
                    <a:lnTo>
                      <a:pt x="204" y="236"/>
                    </a:lnTo>
                    <a:lnTo>
                      <a:pt x="206" y="238"/>
                    </a:lnTo>
                    <a:lnTo>
                      <a:pt x="211" y="241"/>
                    </a:lnTo>
                    <a:lnTo>
                      <a:pt x="215" y="242"/>
                    </a:lnTo>
                    <a:lnTo>
                      <a:pt x="219" y="243"/>
                    </a:lnTo>
                    <a:lnTo>
                      <a:pt x="226" y="243"/>
                    </a:lnTo>
                    <a:lnTo>
                      <a:pt x="231" y="242"/>
                    </a:lnTo>
                    <a:lnTo>
                      <a:pt x="239" y="240"/>
                    </a:lnTo>
                    <a:lnTo>
                      <a:pt x="246" y="237"/>
                    </a:lnTo>
                    <a:lnTo>
                      <a:pt x="246" y="237"/>
                    </a:lnTo>
                    <a:lnTo>
                      <a:pt x="247" y="236"/>
                    </a:lnTo>
                    <a:lnTo>
                      <a:pt x="247" y="234"/>
                    </a:lnTo>
                    <a:lnTo>
                      <a:pt x="245" y="231"/>
                    </a:lnTo>
                    <a:lnTo>
                      <a:pt x="245" y="231"/>
                    </a:lnTo>
                    <a:lnTo>
                      <a:pt x="242" y="235"/>
                    </a:lnTo>
                    <a:lnTo>
                      <a:pt x="239" y="237"/>
                    </a:lnTo>
                    <a:lnTo>
                      <a:pt x="235" y="239"/>
                    </a:lnTo>
                    <a:lnTo>
                      <a:pt x="231" y="240"/>
                    </a:lnTo>
                    <a:lnTo>
                      <a:pt x="227" y="239"/>
                    </a:lnTo>
                    <a:lnTo>
                      <a:pt x="222" y="239"/>
                    </a:lnTo>
                    <a:lnTo>
                      <a:pt x="218" y="237"/>
                    </a:lnTo>
                    <a:lnTo>
                      <a:pt x="214" y="235"/>
                    </a:lnTo>
                    <a:lnTo>
                      <a:pt x="211" y="233"/>
                    </a:lnTo>
                    <a:lnTo>
                      <a:pt x="207" y="228"/>
                    </a:lnTo>
                    <a:lnTo>
                      <a:pt x="205" y="225"/>
                    </a:lnTo>
                    <a:lnTo>
                      <a:pt x="204" y="220"/>
                    </a:lnTo>
                    <a:lnTo>
                      <a:pt x="203" y="214"/>
                    </a:lnTo>
                    <a:lnTo>
                      <a:pt x="203" y="209"/>
                    </a:lnTo>
                    <a:lnTo>
                      <a:pt x="205" y="202"/>
                    </a:lnTo>
                    <a:lnTo>
                      <a:pt x="207" y="196"/>
                    </a:lnTo>
                    <a:lnTo>
                      <a:pt x="207" y="196"/>
                    </a:lnTo>
                    <a:lnTo>
                      <a:pt x="211" y="186"/>
                    </a:lnTo>
                    <a:lnTo>
                      <a:pt x="212" y="177"/>
                    </a:lnTo>
                    <a:lnTo>
                      <a:pt x="213" y="170"/>
                    </a:lnTo>
                    <a:lnTo>
                      <a:pt x="211" y="161"/>
                    </a:lnTo>
                    <a:lnTo>
                      <a:pt x="206" y="152"/>
                    </a:lnTo>
                    <a:lnTo>
                      <a:pt x="200" y="143"/>
                    </a:lnTo>
                    <a:lnTo>
                      <a:pt x="189" y="134"/>
                    </a:lnTo>
                    <a:lnTo>
                      <a:pt x="175" y="124"/>
                    </a:lnTo>
                    <a:lnTo>
                      <a:pt x="175" y="124"/>
                    </a:lnTo>
                    <a:lnTo>
                      <a:pt x="147" y="107"/>
                    </a:lnTo>
                    <a:lnTo>
                      <a:pt x="119" y="89"/>
                    </a:lnTo>
                    <a:lnTo>
                      <a:pt x="65" y="55"/>
                    </a:lnTo>
                    <a:lnTo>
                      <a:pt x="42" y="40"/>
                    </a:lnTo>
                    <a:lnTo>
                      <a:pt x="23" y="26"/>
                    </a:lnTo>
                    <a:lnTo>
                      <a:pt x="15" y="19"/>
                    </a:lnTo>
                    <a:lnTo>
                      <a:pt x="10" y="13"/>
                    </a:lnTo>
                    <a:lnTo>
                      <a:pt x="6" y="7"/>
                    </a:lnTo>
                    <a:lnTo>
                      <a:pt x="4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2" name="Freeform 83"/>
              <p:cNvSpPr>
                <a:spLocks/>
              </p:cNvSpPr>
              <p:nvPr/>
            </p:nvSpPr>
            <p:spPr bwMode="auto">
              <a:xfrm>
                <a:off x="5008" y="2094"/>
                <a:ext cx="48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7" y="6"/>
                  </a:cxn>
                  <a:cxn ang="0">
                    <a:pos x="13" y="12"/>
                  </a:cxn>
                  <a:cxn ang="0">
                    <a:pos x="17" y="16"/>
                  </a:cxn>
                  <a:cxn ang="0">
                    <a:pos x="20" y="18"/>
                  </a:cxn>
                  <a:cxn ang="0">
                    <a:pos x="21" y="21"/>
                  </a:cxn>
                  <a:cxn ang="0">
                    <a:pos x="21" y="21"/>
                  </a:cxn>
                  <a:cxn ang="0">
                    <a:pos x="22" y="26"/>
                  </a:cxn>
                  <a:cxn ang="0">
                    <a:pos x="24" y="29"/>
                  </a:cxn>
                  <a:cxn ang="0">
                    <a:pos x="28" y="34"/>
                  </a:cxn>
                  <a:cxn ang="0">
                    <a:pos x="34" y="39"/>
                  </a:cxn>
                  <a:cxn ang="0">
                    <a:pos x="44" y="44"/>
                  </a:cxn>
                  <a:cxn ang="0">
                    <a:pos x="57" y="52"/>
                  </a:cxn>
                  <a:cxn ang="0">
                    <a:pos x="74" y="61"/>
                  </a:cxn>
                  <a:cxn ang="0">
                    <a:pos x="74" y="61"/>
                  </a:cxn>
                  <a:cxn ang="0">
                    <a:pos x="86" y="66"/>
                  </a:cxn>
                  <a:cxn ang="0">
                    <a:pos x="98" y="73"/>
                  </a:cxn>
                  <a:cxn ang="0">
                    <a:pos x="120" y="86"/>
                  </a:cxn>
                  <a:cxn ang="0">
                    <a:pos x="136" y="96"/>
                  </a:cxn>
                  <a:cxn ang="0">
                    <a:pos x="140" y="99"/>
                  </a:cxn>
                  <a:cxn ang="0">
                    <a:pos x="140" y="99"/>
                  </a:cxn>
                  <a:cxn ang="0">
                    <a:pos x="140" y="98"/>
                  </a:cxn>
                  <a:cxn ang="0">
                    <a:pos x="140" y="98"/>
                  </a:cxn>
                  <a:cxn ang="0">
                    <a:pos x="141" y="100"/>
                  </a:cxn>
                  <a:cxn ang="0">
                    <a:pos x="141" y="100"/>
                  </a:cxn>
                  <a:cxn ang="0">
                    <a:pos x="136" y="98"/>
                  </a:cxn>
                  <a:cxn ang="0">
                    <a:pos x="115" y="87"/>
                  </a:cxn>
                  <a:cxn ang="0">
                    <a:pos x="115" y="87"/>
                  </a:cxn>
                  <a:cxn ang="0">
                    <a:pos x="72" y="65"/>
                  </a:cxn>
                  <a:cxn ang="0">
                    <a:pos x="33" y="46"/>
                  </a:cxn>
                  <a:cxn ang="0">
                    <a:pos x="33" y="46"/>
                  </a:cxn>
                  <a:cxn ang="0">
                    <a:pos x="22" y="39"/>
                  </a:cxn>
                  <a:cxn ang="0">
                    <a:pos x="14" y="33"/>
                  </a:cxn>
                  <a:cxn ang="0">
                    <a:pos x="9" y="25"/>
                  </a:cxn>
                  <a:cxn ang="0">
                    <a:pos x="4" y="17"/>
                  </a:cxn>
                  <a:cxn ang="0">
                    <a:pos x="2" y="11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41" h="100">
                    <a:moveTo>
                      <a:pt x="0" y="0"/>
                    </a:moveTo>
                    <a:lnTo>
                      <a:pt x="0" y="0"/>
                    </a:lnTo>
                    <a:lnTo>
                      <a:pt x="7" y="6"/>
                    </a:lnTo>
                    <a:lnTo>
                      <a:pt x="13" y="12"/>
                    </a:lnTo>
                    <a:lnTo>
                      <a:pt x="17" y="16"/>
                    </a:lnTo>
                    <a:lnTo>
                      <a:pt x="20" y="18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22" y="26"/>
                    </a:lnTo>
                    <a:lnTo>
                      <a:pt x="24" y="29"/>
                    </a:lnTo>
                    <a:lnTo>
                      <a:pt x="28" y="34"/>
                    </a:lnTo>
                    <a:lnTo>
                      <a:pt x="34" y="39"/>
                    </a:lnTo>
                    <a:lnTo>
                      <a:pt x="44" y="44"/>
                    </a:lnTo>
                    <a:lnTo>
                      <a:pt x="57" y="52"/>
                    </a:lnTo>
                    <a:lnTo>
                      <a:pt x="74" y="61"/>
                    </a:lnTo>
                    <a:lnTo>
                      <a:pt x="74" y="61"/>
                    </a:lnTo>
                    <a:lnTo>
                      <a:pt x="86" y="66"/>
                    </a:lnTo>
                    <a:lnTo>
                      <a:pt x="98" y="73"/>
                    </a:lnTo>
                    <a:lnTo>
                      <a:pt x="120" y="86"/>
                    </a:lnTo>
                    <a:lnTo>
                      <a:pt x="136" y="96"/>
                    </a:lnTo>
                    <a:lnTo>
                      <a:pt x="140" y="99"/>
                    </a:lnTo>
                    <a:lnTo>
                      <a:pt x="140" y="99"/>
                    </a:lnTo>
                    <a:lnTo>
                      <a:pt x="140" y="98"/>
                    </a:lnTo>
                    <a:lnTo>
                      <a:pt x="140" y="98"/>
                    </a:lnTo>
                    <a:lnTo>
                      <a:pt x="141" y="100"/>
                    </a:lnTo>
                    <a:lnTo>
                      <a:pt x="141" y="100"/>
                    </a:lnTo>
                    <a:lnTo>
                      <a:pt x="136" y="98"/>
                    </a:lnTo>
                    <a:lnTo>
                      <a:pt x="115" y="87"/>
                    </a:lnTo>
                    <a:lnTo>
                      <a:pt x="115" y="87"/>
                    </a:lnTo>
                    <a:lnTo>
                      <a:pt x="72" y="65"/>
                    </a:lnTo>
                    <a:lnTo>
                      <a:pt x="33" y="46"/>
                    </a:lnTo>
                    <a:lnTo>
                      <a:pt x="33" y="46"/>
                    </a:lnTo>
                    <a:lnTo>
                      <a:pt x="22" y="39"/>
                    </a:lnTo>
                    <a:lnTo>
                      <a:pt x="14" y="33"/>
                    </a:lnTo>
                    <a:lnTo>
                      <a:pt x="9" y="25"/>
                    </a:lnTo>
                    <a:lnTo>
                      <a:pt x="4" y="17"/>
                    </a:lnTo>
                    <a:lnTo>
                      <a:pt x="2" y="11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3" name="Freeform 84"/>
              <p:cNvSpPr>
                <a:spLocks/>
              </p:cNvSpPr>
              <p:nvPr/>
            </p:nvSpPr>
            <p:spPr bwMode="auto">
              <a:xfrm>
                <a:off x="5011" y="2105"/>
                <a:ext cx="22" cy="20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40" y="31"/>
                  </a:cxn>
                  <a:cxn ang="0">
                    <a:pos x="20" y="17"/>
                  </a:cxn>
                  <a:cxn ang="0">
                    <a:pos x="20" y="17"/>
                  </a:cxn>
                  <a:cxn ang="0">
                    <a:pos x="18" y="16"/>
                  </a:cxn>
                  <a:cxn ang="0">
                    <a:pos x="16" y="15"/>
                  </a:cxn>
                  <a:cxn ang="0">
                    <a:pos x="15" y="15"/>
                  </a:cxn>
                  <a:cxn ang="0">
                    <a:pos x="15" y="15"/>
                  </a:cxn>
                  <a:cxn ang="0">
                    <a:pos x="15" y="16"/>
                  </a:cxn>
                  <a:cxn ang="0">
                    <a:pos x="15" y="19"/>
                  </a:cxn>
                  <a:cxn ang="0">
                    <a:pos x="16" y="24"/>
                  </a:cxn>
                  <a:cxn ang="0">
                    <a:pos x="23" y="30"/>
                  </a:cxn>
                  <a:cxn ang="0">
                    <a:pos x="23" y="30"/>
                  </a:cxn>
                  <a:cxn ang="0">
                    <a:pos x="32" y="39"/>
                  </a:cxn>
                  <a:cxn ang="0">
                    <a:pos x="43" y="45"/>
                  </a:cxn>
                  <a:cxn ang="0">
                    <a:pos x="56" y="53"/>
                  </a:cxn>
                  <a:cxn ang="0">
                    <a:pos x="68" y="58"/>
                  </a:cxn>
                  <a:cxn ang="0">
                    <a:pos x="68" y="58"/>
                  </a:cxn>
                  <a:cxn ang="0">
                    <a:pos x="64" y="57"/>
                  </a:cxn>
                  <a:cxn ang="0">
                    <a:pos x="53" y="55"/>
                  </a:cxn>
                  <a:cxn ang="0">
                    <a:pos x="46" y="53"/>
                  </a:cxn>
                  <a:cxn ang="0">
                    <a:pos x="39" y="49"/>
                  </a:cxn>
                  <a:cxn ang="0">
                    <a:pos x="31" y="44"/>
                  </a:cxn>
                  <a:cxn ang="0">
                    <a:pos x="24" y="39"/>
                  </a:cxn>
                  <a:cxn ang="0">
                    <a:pos x="24" y="39"/>
                  </a:cxn>
                  <a:cxn ang="0">
                    <a:pos x="15" y="30"/>
                  </a:cxn>
                  <a:cxn ang="0">
                    <a:pos x="8" y="24"/>
                  </a:cxn>
                  <a:cxn ang="0">
                    <a:pos x="4" y="17"/>
                  </a:cxn>
                  <a:cxn ang="0">
                    <a:pos x="2" y="12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7" y="4"/>
                  </a:cxn>
                  <a:cxn ang="0">
                    <a:pos x="14" y="10"/>
                  </a:cxn>
                  <a:cxn ang="0">
                    <a:pos x="14" y="10"/>
                  </a:cxn>
                  <a:cxn ang="0">
                    <a:pos x="40" y="31"/>
                  </a:cxn>
                  <a:cxn ang="0">
                    <a:pos x="40" y="31"/>
                  </a:cxn>
                  <a:cxn ang="0">
                    <a:pos x="40" y="31"/>
                  </a:cxn>
                </a:cxnLst>
                <a:rect l="0" t="0" r="r" b="b"/>
                <a:pathLst>
                  <a:path w="68" h="58">
                    <a:moveTo>
                      <a:pt x="40" y="31"/>
                    </a:moveTo>
                    <a:lnTo>
                      <a:pt x="40" y="31"/>
                    </a:lnTo>
                    <a:lnTo>
                      <a:pt x="20" y="17"/>
                    </a:lnTo>
                    <a:lnTo>
                      <a:pt x="20" y="17"/>
                    </a:lnTo>
                    <a:lnTo>
                      <a:pt x="18" y="16"/>
                    </a:lnTo>
                    <a:lnTo>
                      <a:pt x="16" y="15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5" y="16"/>
                    </a:lnTo>
                    <a:lnTo>
                      <a:pt x="15" y="19"/>
                    </a:lnTo>
                    <a:lnTo>
                      <a:pt x="16" y="24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32" y="39"/>
                    </a:lnTo>
                    <a:lnTo>
                      <a:pt x="43" y="45"/>
                    </a:lnTo>
                    <a:lnTo>
                      <a:pt x="56" y="53"/>
                    </a:lnTo>
                    <a:lnTo>
                      <a:pt x="68" y="58"/>
                    </a:lnTo>
                    <a:lnTo>
                      <a:pt x="68" y="58"/>
                    </a:lnTo>
                    <a:lnTo>
                      <a:pt x="64" y="57"/>
                    </a:lnTo>
                    <a:lnTo>
                      <a:pt x="53" y="55"/>
                    </a:lnTo>
                    <a:lnTo>
                      <a:pt x="46" y="53"/>
                    </a:lnTo>
                    <a:lnTo>
                      <a:pt x="39" y="49"/>
                    </a:lnTo>
                    <a:lnTo>
                      <a:pt x="31" y="44"/>
                    </a:lnTo>
                    <a:lnTo>
                      <a:pt x="24" y="39"/>
                    </a:lnTo>
                    <a:lnTo>
                      <a:pt x="24" y="39"/>
                    </a:lnTo>
                    <a:lnTo>
                      <a:pt x="15" y="30"/>
                    </a:lnTo>
                    <a:lnTo>
                      <a:pt x="8" y="24"/>
                    </a:lnTo>
                    <a:lnTo>
                      <a:pt x="4" y="17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7" y="4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40" y="31"/>
                    </a:lnTo>
                    <a:lnTo>
                      <a:pt x="40" y="31"/>
                    </a:lnTo>
                    <a:lnTo>
                      <a:pt x="40" y="3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4" name="Freeform 85"/>
              <p:cNvSpPr>
                <a:spLocks/>
              </p:cNvSpPr>
              <p:nvPr/>
            </p:nvSpPr>
            <p:spPr bwMode="auto">
              <a:xfrm>
                <a:off x="5051" y="2129"/>
                <a:ext cx="11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1" y="5"/>
                  </a:cxn>
                  <a:cxn ang="0">
                    <a:pos x="21" y="8"/>
                  </a:cxn>
                  <a:cxn ang="0">
                    <a:pos x="29" y="10"/>
                  </a:cxn>
                  <a:cxn ang="0">
                    <a:pos x="29" y="10"/>
                  </a:cxn>
                  <a:cxn ang="0">
                    <a:pos x="32" y="11"/>
                  </a:cxn>
                  <a:cxn ang="0">
                    <a:pos x="33" y="13"/>
                  </a:cxn>
                  <a:cxn ang="0">
                    <a:pos x="33" y="14"/>
                  </a:cxn>
                  <a:cxn ang="0">
                    <a:pos x="33" y="15"/>
                  </a:cxn>
                  <a:cxn ang="0">
                    <a:pos x="33" y="1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3" h="15">
                    <a:moveTo>
                      <a:pt x="0" y="0"/>
                    </a:moveTo>
                    <a:lnTo>
                      <a:pt x="0" y="0"/>
                    </a:lnTo>
                    <a:lnTo>
                      <a:pt x="11" y="5"/>
                    </a:lnTo>
                    <a:lnTo>
                      <a:pt x="21" y="8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2" y="11"/>
                    </a:lnTo>
                    <a:lnTo>
                      <a:pt x="33" y="13"/>
                    </a:lnTo>
                    <a:lnTo>
                      <a:pt x="33" y="14"/>
                    </a:lnTo>
                    <a:lnTo>
                      <a:pt x="33" y="15"/>
                    </a:lnTo>
                    <a:lnTo>
                      <a:pt x="33" y="1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5" name="Freeform 86"/>
              <p:cNvSpPr>
                <a:spLocks/>
              </p:cNvSpPr>
              <p:nvPr/>
            </p:nvSpPr>
            <p:spPr bwMode="auto">
              <a:xfrm>
                <a:off x="5027" y="2118"/>
                <a:ext cx="28" cy="18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6"/>
                  </a:cxn>
                  <a:cxn ang="0">
                    <a:pos x="11" y="14"/>
                  </a:cxn>
                  <a:cxn ang="0">
                    <a:pos x="17" y="19"/>
                  </a:cxn>
                  <a:cxn ang="0">
                    <a:pos x="24" y="26"/>
                  </a:cxn>
                  <a:cxn ang="0">
                    <a:pos x="40" y="37"/>
                  </a:cxn>
                  <a:cxn ang="0">
                    <a:pos x="58" y="45"/>
                  </a:cxn>
                  <a:cxn ang="0">
                    <a:pos x="58" y="45"/>
                  </a:cxn>
                  <a:cxn ang="0">
                    <a:pos x="68" y="49"/>
                  </a:cxn>
                  <a:cxn ang="0">
                    <a:pos x="76" y="51"/>
                  </a:cxn>
                  <a:cxn ang="0">
                    <a:pos x="80" y="51"/>
                  </a:cxn>
                  <a:cxn ang="0">
                    <a:pos x="81" y="50"/>
                  </a:cxn>
                  <a:cxn ang="0">
                    <a:pos x="81" y="50"/>
                  </a:cxn>
                  <a:cxn ang="0">
                    <a:pos x="72" y="45"/>
                  </a:cxn>
                  <a:cxn ang="0">
                    <a:pos x="60" y="39"/>
                  </a:cxn>
                  <a:cxn ang="0">
                    <a:pos x="41" y="29"/>
                  </a:cxn>
                  <a:cxn ang="0">
                    <a:pos x="41" y="29"/>
                  </a:cxn>
                  <a:cxn ang="0">
                    <a:pos x="32" y="24"/>
                  </a:cxn>
                  <a:cxn ang="0">
                    <a:pos x="25" y="18"/>
                  </a:cxn>
                  <a:cxn ang="0">
                    <a:pos x="21" y="13"/>
                  </a:cxn>
                  <a:cxn ang="0">
                    <a:pos x="17" y="8"/>
                  </a:cxn>
                  <a:cxn ang="0">
                    <a:pos x="15" y="5"/>
                  </a:cxn>
                  <a:cxn ang="0">
                    <a:pos x="15" y="3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1"/>
                  </a:cxn>
                </a:cxnLst>
                <a:rect l="0" t="0" r="r" b="b"/>
                <a:pathLst>
                  <a:path w="81" h="51">
                    <a:moveTo>
                      <a:pt x="14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1" y="14"/>
                    </a:lnTo>
                    <a:lnTo>
                      <a:pt x="17" y="19"/>
                    </a:lnTo>
                    <a:lnTo>
                      <a:pt x="24" y="26"/>
                    </a:lnTo>
                    <a:lnTo>
                      <a:pt x="40" y="37"/>
                    </a:lnTo>
                    <a:lnTo>
                      <a:pt x="58" y="45"/>
                    </a:lnTo>
                    <a:lnTo>
                      <a:pt x="58" y="45"/>
                    </a:lnTo>
                    <a:lnTo>
                      <a:pt x="68" y="49"/>
                    </a:lnTo>
                    <a:lnTo>
                      <a:pt x="76" y="51"/>
                    </a:lnTo>
                    <a:lnTo>
                      <a:pt x="80" y="51"/>
                    </a:lnTo>
                    <a:lnTo>
                      <a:pt x="81" y="50"/>
                    </a:lnTo>
                    <a:lnTo>
                      <a:pt x="81" y="50"/>
                    </a:lnTo>
                    <a:lnTo>
                      <a:pt x="72" y="45"/>
                    </a:lnTo>
                    <a:lnTo>
                      <a:pt x="60" y="39"/>
                    </a:lnTo>
                    <a:lnTo>
                      <a:pt x="41" y="29"/>
                    </a:lnTo>
                    <a:lnTo>
                      <a:pt x="41" y="29"/>
                    </a:lnTo>
                    <a:lnTo>
                      <a:pt x="32" y="24"/>
                    </a:lnTo>
                    <a:lnTo>
                      <a:pt x="25" y="18"/>
                    </a:lnTo>
                    <a:lnTo>
                      <a:pt x="21" y="13"/>
                    </a:lnTo>
                    <a:lnTo>
                      <a:pt x="17" y="8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6" name="Freeform 87"/>
              <p:cNvSpPr>
                <a:spLocks/>
              </p:cNvSpPr>
              <p:nvPr/>
            </p:nvSpPr>
            <p:spPr bwMode="auto">
              <a:xfrm>
                <a:off x="5053" y="2136"/>
                <a:ext cx="10" cy="4"/>
              </a:xfrm>
              <a:custGeom>
                <a:avLst/>
                <a:gdLst/>
                <a:ahLst/>
                <a:cxnLst>
                  <a:cxn ang="0">
                    <a:pos x="30" y="9"/>
                  </a:cxn>
                  <a:cxn ang="0">
                    <a:pos x="30" y="9"/>
                  </a:cxn>
                  <a:cxn ang="0">
                    <a:pos x="27" y="9"/>
                  </a:cxn>
                  <a:cxn ang="0">
                    <a:pos x="24" y="10"/>
                  </a:cxn>
                  <a:cxn ang="0">
                    <a:pos x="18" y="9"/>
                  </a:cxn>
                  <a:cxn ang="0">
                    <a:pos x="18" y="9"/>
                  </a:cxn>
                  <a:cxn ang="0">
                    <a:pos x="12" y="7"/>
                  </a:cxn>
                  <a:cxn ang="0">
                    <a:pos x="6" y="5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5"/>
                  </a:cxn>
                  <a:cxn ang="0">
                    <a:pos x="15" y="7"/>
                  </a:cxn>
                  <a:cxn ang="0">
                    <a:pos x="22" y="8"/>
                  </a:cxn>
                  <a:cxn ang="0">
                    <a:pos x="28" y="8"/>
                  </a:cxn>
                  <a:cxn ang="0">
                    <a:pos x="30" y="9"/>
                  </a:cxn>
                </a:cxnLst>
                <a:rect l="0" t="0" r="r" b="b"/>
                <a:pathLst>
                  <a:path w="30" h="10">
                    <a:moveTo>
                      <a:pt x="30" y="9"/>
                    </a:moveTo>
                    <a:lnTo>
                      <a:pt x="30" y="9"/>
                    </a:lnTo>
                    <a:lnTo>
                      <a:pt x="27" y="9"/>
                    </a:lnTo>
                    <a:lnTo>
                      <a:pt x="24" y="10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2" y="7"/>
                    </a:lnTo>
                    <a:lnTo>
                      <a:pt x="6" y="5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15" y="7"/>
                    </a:lnTo>
                    <a:lnTo>
                      <a:pt x="22" y="8"/>
                    </a:lnTo>
                    <a:lnTo>
                      <a:pt x="28" y="8"/>
                    </a:lnTo>
                    <a:lnTo>
                      <a:pt x="30" y="9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7" name="Freeform 88"/>
              <p:cNvSpPr>
                <a:spLocks/>
              </p:cNvSpPr>
              <p:nvPr/>
            </p:nvSpPr>
            <p:spPr bwMode="auto">
              <a:xfrm>
                <a:off x="5055" y="2146"/>
                <a:ext cx="1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9" y="1"/>
                  </a:cxn>
                  <a:cxn ang="0">
                    <a:pos x="18" y="1"/>
                  </a:cxn>
                  <a:cxn ang="0">
                    <a:pos x="25" y="1"/>
                  </a:cxn>
                  <a:cxn ang="0">
                    <a:pos x="25" y="1"/>
                  </a:cxn>
                  <a:cxn ang="0">
                    <a:pos x="28" y="1"/>
                  </a:cxn>
                  <a:cxn ang="0">
                    <a:pos x="28" y="2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0" y="5"/>
                  </a:cxn>
                  <a:cxn ang="0">
                    <a:pos x="20" y="5"/>
                  </a:cxn>
                  <a:cxn ang="0">
                    <a:pos x="15" y="3"/>
                  </a:cxn>
                  <a:cxn ang="0">
                    <a:pos x="9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8" h="5">
                    <a:moveTo>
                      <a:pt x="0" y="0"/>
                    </a:moveTo>
                    <a:lnTo>
                      <a:pt x="0" y="0"/>
                    </a:lnTo>
                    <a:lnTo>
                      <a:pt x="9" y="1"/>
                    </a:lnTo>
                    <a:lnTo>
                      <a:pt x="18" y="1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15" y="3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8" name="Freeform 89"/>
              <p:cNvSpPr>
                <a:spLocks/>
              </p:cNvSpPr>
              <p:nvPr/>
            </p:nvSpPr>
            <p:spPr bwMode="auto">
              <a:xfrm>
                <a:off x="5060" y="2153"/>
                <a:ext cx="7" cy="1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5" y="1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8" y="1"/>
                  </a:cxn>
                  <a:cxn ang="0">
                    <a:pos x="18" y="3"/>
                  </a:cxn>
                  <a:cxn ang="0">
                    <a:pos x="18" y="3"/>
                  </a:cxn>
                  <a:cxn ang="0">
                    <a:pos x="1" y="1"/>
                  </a:cxn>
                  <a:cxn ang="0">
                    <a:pos x="1" y="1"/>
                  </a:cxn>
                </a:cxnLst>
                <a:rect l="0" t="0" r="r" b="b"/>
                <a:pathLst>
                  <a:path w="18" h="3">
                    <a:moveTo>
                      <a:pt x="1" y="1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1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9" name="Freeform 90"/>
              <p:cNvSpPr>
                <a:spLocks/>
              </p:cNvSpPr>
              <p:nvPr/>
            </p:nvSpPr>
            <p:spPr bwMode="auto">
              <a:xfrm>
                <a:off x="5067" y="2158"/>
                <a:ext cx="7" cy="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9" y="5"/>
                  </a:cxn>
                  <a:cxn ang="0">
                    <a:pos x="12" y="4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4" y="0"/>
                  </a:cxn>
                  <a:cxn ang="0">
                    <a:pos x="15" y="0"/>
                  </a:cxn>
                  <a:cxn ang="0">
                    <a:pos x="17" y="3"/>
                  </a:cxn>
                  <a:cxn ang="0">
                    <a:pos x="21" y="6"/>
                  </a:cxn>
                  <a:cxn ang="0">
                    <a:pos x="21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21" h="6">
                    <a:moveTo>
                      <a:pt x="0" y="6"/>
                    </a:moveTo>
                    <a:lnTo>
                      <a:pt x="0" y="6"/>
                    </a:lnTo>
                    <a:lnTo>
                      <a:pt x="9" y="5"/>
                    </a:lnTo>
                    <a:lnTo>
                      <a:pt x="12" y="4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7" y="3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0" name="Freeform 91"/>
              <p:cNvSpPr>
                <a:spLocks/>
              </p:cNvSpPr>
              <p:nvPr/>
            </p:nvSpPr>
            <p:spPr bwMode="auto">
              <a:xfrm>
                <a:off x="5015" y="2116"/>
                <a:ext cx="24" cy="20"/>
              </a:xfrm>
              <a:custGeom>
                <a:avLst/>
                <a:gdLst/>
                <a:ahLst/>
                <a:cxnLst>
                  <a:cxn ang="0">
                    <a:pos x="41" y="28"/>
                  </a:cxn>
                  <a:cxn ang="0">
                    <a:pos x="41" y="28"/>
                  </a:cxn>
                  <a:cxn ang="0">
                    <a:pos x="38" y="24"/>
                  </a:cxn>
                  <a:cxn ang="0">
                    <a:pos x="36" y="23"/>
                  </a:cxn>
                  <a:cxn ang="0">
                    <a:pos x="28" y="20"/>
                  </a:cxn>
                  <a:cxn ang="0">
                    <a:pos x="28" y="20"/>
                  </a:cxn>
                  <a:cxn ang="0">
                    <a:pos x="20" y="16"/>
                  </a:cxn>
                  <a:cxn ang="0">
                    <a:pos x="13" y="1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1" y="9"/>
                  </a:cxn>
                  <a:cxn ang="0">
                    <a:pos x="1" y="9"/>
                  </a:cxn>
                  <a:cxn ang="0">
                    <a:pos x="3" y="16"/>
                  </a:cxn>
                  <a:cxn ang="0">
                    <a:pos x="6" y="21"/>
                  </a:cxn>
                  <a:cxn ang="0">
                    <a:pos x="15" y="29"/>
                  </a:cxn>
                  <a:cxn ang="0">
                    <a:pos x="15" y="29"/>
                  </a:cxn>
                  <a:cxn ang="0">
                    <a:pos x="28" y="38"/>
                  </a:cxn>
                  <a:cxn ang="0">
                    <a:pos x="38" y="45"/>
                  </a:cxn>
                  <a:cxn ang="0">
                    <a:pos x="38" y="45"/>
                  </a:cxn>
                  <a:cxn ang="0">
                    <a:pos x="40" y="47"/>
                  </a:cxn>
                  <a:cxn ang="0">
                    <a:pos x="46" y="49"/>
                  </a:cxn>
                  <a:cxn ang="0">
                    <a:pos x="57" y="53"/>
                  </a:cxn>
                  <a:cxn ang="0">
                    <a:pos x="73" y="56"/>
                  </a:cxn>
                  <a:cxn ang="0">
                    <a:pos x="73" y="56"/>
                  </a:cxn>
                  <a:cxn ang="0">
                    <a:pos x="61" y="50"/>
                  </a:cxn>
                  <a:cxn ang="0">
                    <a:pos x="51" y="45"/>
                  </a:cxn>
                  <a:cxn ang="0">
                    <a:pos x="41" y="38"/>
                  </a:cxn>
                  <a:cxn ang="0">
                    <a:pos x="28" y="29"/>
                  </a:cxn>
                  <a:cxn ang="0">
                    <a:pos x="28" y="29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16" y="18"/>
                  </a:cxn>
                  <a:cxn ang="0">
                    <a:pos x="16" y="17"/>
                  </a:cxn>
                  <a:cxn ang="0">
                    <a:pos x="17" y="17"/>
                  </a:cxn>
                  <a:cxn ang="0">
                    <a:pos x="17" y="17"/>
                  </a:cxn>
                  <a:cxn ang="0">
                    <a:pos x="33" y="24"/>
                  </a:cxn>
                  <a:cxn ang="0">
                    <a:pos x="41" y="28"/>
                  </a:cxn>
                  <a:cxn ang="0">
                    <a:pos x="41" y="28"/>
                  </a:cxn>
                  <a:cxn ang="0">
                    <a:pos x="41" y="28"/>
                  </a:cxn>
                </a:cxnLst>
                <a:rect l="0" t="0" r="r" b="b"/>
                <a:pathLst>
                  <a:path w="73" h="56">
                    <a:moveTo>
                      <a:pt x="41" y="28"/>
                    </a:moveTo>
                    <a:lnTo>
                      <a:pt x="41" y="28"/>
                    </a:lnTo>
                    <a:lnTo>
                      <a:pt x="38" y="24"/>
                    </a:lnTo>
                    <a:lnTo>
                      <a:pt x="36" y="23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0" y="16"/>
                    </a:lnTo>
                    <a:lnTo>
                      <a:pt x="13" y="1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9"/>
                    </a:lnTo>
                    <a:lnTo>
                      <a:pt x="1" y="9"/>
                    </a:lnTo>
                    <a:lnTo>
                      <a:pt x="3" y="16"/>
                    </a:lnTo>
                    <a:lnTo>
                      <a:pt x="6" y="21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28" y="38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40" y="47"/>
                    </a:lnTo>
                    <a:lnTo>
                      <a:pt x="46" y="49"/>
                    </a:lnTo>
                    <a:lnTo>
                      <a:pt x="57" y="53"/>
                    </a:lnTo>
                    <a:lnTo>
                      <a:pt x="73" y="56"/>
                    </a:lnTo>
                    <a:lnTo>
                      <a:pt x="73" y="56"/>
                    </a:lnTo>
                    <a:lnTo>
                      <a:pt x="61" y="50"/>
                    </a:lnTo>
                    <a:lnTo>
                      <a:pt x="51" y="45"/>
                    </a:lnTo>
                    <a:lnTo>
                      <a:pt x="41" y="38"/>
                    </a:lnTo>
                    <a:lnTo>
                      <a:pt x="28" y="29"/>
                    </a:lnTo>
                    <a:lnTo>
                      <a:pt x="28" y="29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7" y="17"/>
                    </a:lnTo>
                    <a:lnTo>
                      <a:pt x="33" y="24"/>
                    </a:lnTo>
                    <a:lnTo>
                      <a:pt x="41" y="28"/>
                    </a:lnTo>
                    <a:lnTo>
                      <a:pt x="41" y="28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1" name="Freeform 92"/>
              <p:cNvSpPr>
                <a:spLocks/>
              </p:cNvSpPr>
              <p:nvPr/>
            </p:nvSpPr>
            <p:spPr bwMode="auto">
              <a:xfrm>
                <a:off x="5039" y="2129"/>
                <a:ext cx="21" cy="14"/>
              </a:xfrm>
              <a:custGeom>
                <a:avLst/>
                <a:gdLst/>
                <a:ahLst/>
                <a:cxnLst>
                  <a:cxn ang="0">
                    <a:pos x="11" y="3"/>
                  </a:cxn>
                  <a:cxn ang="0">
                    <a:pos x="11" y="3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9"/>
                  </a:cxn>
                  <a:cxn ang="0">
                    <a:pos x="9" y="16"/>
                  </a:cxn>
                  <a:cxn ang="0">
                    <a:pos x="12" y="19"/>
                  </a:cxn>
                  <a:cxn ang="0">
                    <a:pos x="17" y="23"/>
                  </a:cxn>
                  <a:cxn ang="0">
                    <a:pos x="22" y="27"/>
                  </a:cxn>
                  <a:cxn ang="0">
                    <a:pos x="29" y="30"/>
                  </a:cxn>
                  <a:cxn ang="0">
                    <a:pos x="29" y="30"/>
                  </a:cxn>
                  <a:cxn ang="0">
                    <a:pos x="35" y="33"/>
                  </a:cxn>
                  <a:cxn ang="0">
                    <a:pos x="43" y="35"/>
                  </a:cxn>
                  <a:cxn ang="0">
                    <a:pos x="53" y="37"/>
                  </a:cxn>
                  <a:cxn ang="0">
                    <a:pos x="62" y="37"/>
                  </a:cxn>
                  <a:cxn ang="0">
                    <a:pos x="67" y="37"/>
                  </a:cxn>
                  <a:cxn ang="0">
                    <a:pos x="67" y="37"/>
                  </a:cxn>
                  <a:cxn ang="0">
                    <a:pos x="47" y="33"/>
                  </a:cxn>
                  <a:cxn ang="0">
                    <a:pos x="36" y="29"/>
                  </a:cxn>
                  <a:cxn ang="0">
                    <a:pos x="31" y="25"/>
                  </a:cxn>
                  <a:cxn ang="0">
                    <a:pos x="26" y="22"/>
                  </a:cxn>
                  <a:cxn ang="0">
                    <a:pos x="26" y="22"/>
                  </a:cxn>
                  <a:cxn ang="0">
                    <a:pos x="19" y="16"/>
                  </a:cxn>
                  <a:cxn ang="0">
                    <a:pos x="14" y="10"/>
                  </a:cxn>
                  <a:cxn ang="0">
                    <a:pos x="12" y="7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1" y="3"/>
                  </a:cxn>
                </a:cxnLst>
                <a:rect l="0" t="0" r="r" b="b"/>
                <a:pathLst>
                  <a:path w="67" h="37">
                    <a:moveTo>
                      <a:pt x="11" y="3"/>
                    </a:moveTo>
                    <a:lnTo>
                      <a:pt x="11" y="3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9"/>
                    </a:lnTo>
                    <a:lnTo>
                      <a:pt x="9" y="16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2" y="27"/>
                    </a:lnTo>
                    <a:lnTo>
                      <a:pt x="29" y="30"/>
                    </a:lnTo>
                    <a:lnTo>
                      <a:pt x="29" y="30"/>
                    </a:lnTo>
                    <a:lnTo>
                      <a:pt x="35" y="33"/>
                    </a:lnTo>
                    <a:lnTo>
                      <a:pt x="43" y="35"/>
                    </a:lnTo>
                    <a:lnTo>
                      <a:pt x="53" y="37"/>
                    </a:lnTo>
                    <a:lnTo>
                      <a:pt x="62" y="37"/>
                    </a:lnTo>
                    <a:lnTo>
                      <a:pt x="67" y="37"/>
                    </a:lnTo>
                    <a:lnTo>
                      <a:pt x="67" y="37"/>
                    </a:lnTo>
                    <a:lnTo>
                      <a:pt x="47" y="33"/>
                    </a:lnTo>
                    <a:lnTo>
                      <a:pt x="36" y="29"/>
                    </a:lnTo>
                    <a:lnTo>
                      <a:pt x="31" y="25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19" y="16"/>
                    </a:lnTo>
                    <a:lnTo>
                      <a:pt x="14" y="10"/>
                    </a:lnTo>
                    <a:lnTo>
                      <a:pt x="12" y="7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2" name="Freeform 93"/>
              <p:cNvSpPr>
                <a:spLocks/>
              </p:cNvSpPr>
              <p:nvPr/>
            </p:nvSpPr>
            <p:spPr bwMode="auto">
              <a:xfrm>
                <a:off x="5020" y="2130"/>
                <a:ext cx="24" cy="14"/>
              </a:xfrm>
              <a:custGeom>
                <a:avLst/>
                <a:gdLst/>
                <a:ahLst/>
                <a:cxnLst>
                  <a:cxn ang="0">
                    <a:pos x="46" y="26"/>
                  </a:cxn>
                  <a:cxn ang="0">
                    <a:pos x="46" y="26"/>
                  </a:cxn>
                  <a:cxn ang="0">
                    <a:pos x="32" y="17"/>
                  </a:cxn>
                  <a:cxn ang="0">
                    <a:pos x="23" y="13"/>
                  </a:cxn>
                  <a:cxn ang="0">
                    <a:pos x="23" y="13"/>
                  </a:cxn>
                  <a:cxn ang="0">
                    <a:pos x="16" y="7"/>
                  </a:cxn>
                  <a:cxn ang="0">
                    <a:pos x="16" y="7"/>
                  </a:cxn>
                  <a:cxn ang="0">
                    <a:pos x="10" y="4"/>
                  </a:cxn>
                  <a:cxn ang="0">
                    <a:pos x="6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4" y="10"/>
                  </a:cxn>
                  <a:cxn ang="0">
                    <a:pos x="9" y="17"/>
                  </a:cxn>
                  <a:cxn ang="0">
                    <a:pos x="9" y="17"/>
                  </a:cxn>
                  <a:cxn ang="0">
                    <a:pos x="13" y="22"/>
                  </a:cxn>
                  <a:cxn ang="0">
                    <a:pos x="19" y="27"/>
                  </a:cxn>
                  <a:cxn ang="0">
                    <a:pos x="29" y="32"/>
                  </a:cxn>
                  <a:cxn ang="0">
                    <a:pos x="38" y="37"/>
                  </a:cxn>
                  <a:cxn ang="0">
                    <a:pos x="49" y="41"/>
                  </a:cxn>
                  <a:cxn ang="0">
                    <a:pos x="49" y="41"/>
                  </a:cxn>
                  <a:cxn ang="0">
                    <a:pos x="56" y="43"/>
                  </a:cxn>
                  <a:cxn ang="0">
                    <a:pos x="61" y="44"/>
                  </a:cxn>
                  <a:cxn ang="0">
                    <a:pos x="67" y="44"/>
                  </a:cxn>
                  <a:cxn ang="0">
                    <a:pos x="67" y="44"/>
                  </a:cxn>
                  <a:cxn ang="0">
                    <a:pos x="61" y="42"/>
                  </a:cxn>
                  <a:cxn ang="0">
                    <a:pos x="51" y="38"/>
                  </a:cxn>
                  <a:cxn ang="0">
                    <a:pos x="38" y="31"/>
                  </a:cxn>
                  <a:cxn ang="0">
                    <a:pos x="32" y="28"/>
                  </a:cxn>
                  <a:cxn ang="0">
                    <a:pos x="25" y="22"/>
                  </a:cxn>
                  <a:cxn ang="0">
                    <a:pos x="25" y="22"/>
                  </a:cxn>
                  <a:cxn ang="0">
                    <a:pos x="22" y="20"/>
                  </a:cxn>
                  <a:cxn ang="0">
                    <a:pos x="21" y="17"/>
                  </a:cxn>
                  <a:cxn ang="0">
                    <a:pos x="21" y="16"/>
                  </a:cxn>
                  <a:cxn ang="0">
                    <a:pos x="22" y="15"/>
                  </a:cxn>
                  <a:cxn ang="0">
                    <a:pos x="23" y="15"/>
                  </a:cxn>
                  <a:cxn ang="0">
                    <a:pos x="25" y="16"/>
                  </a:cxn>
                  <a:cxn ang="0">
                    <a:pos x="25" y="16"/>
                  </a:cxn>
                  <a:cxn ang="0">
                    <a:pos x="28" y="17"/>
                  </a:cxn>
                  <a:cxn ang="0">
                    <a:pos x="26" y="17"/>
                  </a:cxn>
                  <a:cxn ang="0">
                    <a:pos x="25" y="16"/>
                  </a:cxn>
                  <a:cxn ang="0">
                    <a:pos x="24" y="16"/>
                  </a:cxn>
                  <a:cxn ang="0">
                    <a:pos x="25" y="16"/>
                  </a:cxn>
                  <a:cxn ang="0">
                    <a:pos x="25" y="16"/>
                  </a:cxn>
                  <a:cxn ang="0">
                    <a:pos x="37" y="21"/>
                  </a:cxn>
                  <a:cxn ang="0">
                    <a:pos x="45" y="26"/>
                  </a:cxn>
                  <a:cxn ang="0">
                    <a:pos x="45" y="26"/>
                  </a:cxn>
                  <a:cxn ang="0">
                    <a:pos x="46" y="26"/>
                  </a:cxn>
                  <a:cxn ang="0">
                    <a:pos x="46" y="26"/>
                  </a:cxn>
                  <a:cxn ang="0">
                    <a:pos x="46" y="26"/>
                  </a:cxn>
                  <a:cxn ang="0">
                    <a:pos x="46" y="26"/>
                  </a:cxn>
                </a:cxnLst>
                <a:rect l="0" t="0" r="r" b="b"/>
                <a:pathLst>
                  <a:path w="67" h="44">
                    <a:moveTo>
                      <a:pt x="46" y="26"/>
                    </a:moveTo>
                    <a:lnTo>
                      <a:pt x="46" y="26"/>
                    </a:lnTo>
                    <a:lnTo>
                      <a:pt x="32" y="17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0" y="4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4" y="10"/>
                    </a:lnTo>
                    <a:lnTo>
                      <a:pt x="9" y="17"/>
                    </a:lnTo>
                    <a:lnTo>
                      <a:pt x="9" y="17"/>
                    </a:lnTo>
                    <a:lnTo>
                      <a:pt x="13" y="22"/>
                    </a:lnTo>
                    <a:lnTo>
                      <a:pt x="19" y="27"/>
                    </a:lnTo>
                    <a:lnTo>
                      <a:pt x="29" y="32"/>
                    </a:lnTo>
                    <a:lnTo>
                      <a:pt x="38" y="37"/>
                    </a:lnTo>
                    <a:lnTo>
                      <a:pt x="49" y="41"/>
                    </a:lnTo>
                    <a:lnTo>
                      <a:pt x="49" y="41"/>
                    </a:lnTo>
                    <a:lnTo>
                      <a:pt x="56" y="43"/>
                    </a:lnTo>
                    <a:lnTo>
                      <a:pt x="61" y="44"/>
                    </a:lnTo>
                    <a:lnTo>
                      <a:pt x="67" y="44"/>
                    </a:lnTo>
                    <a:lnTo>
                      <a:pt x="67" y="44"/>
                    </a:lnTo>
                    <a:lnTo>
                      <a:pt x="61" y="42"/>
                    </a:lnTo>
                    <a:lnTo>
                      <a:pt x="51" y="38"/>
                    </a:lnTo>
                    <a:lnTo>
                      <a:pt x="38" y="31"/>
                    </a:lnTo>
                    <a:lnTo>
                      <a:pt x="32" y="28"/>
                    </a:lnTo>
                    <a:lnTo>
                      <a:pt x="25" y="22"/>
                    </a:lnTo>
                    <a:lnTo>
                      <a:pt x="25" y="22"/>
                    </a:lnTo>
                    <a:lnTo>
                      <a:pt x="22" y="20"/>
                    </a:lnTo>
                    <a:lnTo>
                      <a:pt x="21" y="17"/>
                    </a:lnTo>
                    <a:lnTo>
                      <a:pt x="21" y="16"/>
                    </a:lnTo>
                    <a:lnTo>
                      <a:pt x="22" y="15"/>
                    </a:lnTo>
                    <a:lnTo>
                      <a:pt x="23" y="15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28" y="17"/>
                    </a:lnTo>
                    <a:lnTo>
                      <a:pt x="26" y="17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5" y="16"/>
                    </a:lnTo>
                    <a:lnTo>
                      <a:pt x="25" y="16"/>
                    </a:lnTo>
                    <a:lnTo>
                      <a:pt x="37" y="21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6" y="26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" name="Freeform 94"/>
              <p:cNvSpPr>
                <a:spLocks/>
              </p:cNvSpPr>
              <p:nvPr/>
            </p:nvSpPr>
            <p:spPr bwMode="auto">
              <a:xfrm>
                <a:off x="5044" y="2139"/>
                <a:ext cx="18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4" y="5"/>
                  </a:cxn>
                  <a:cxn ang="0">
                    <a:pos x="14" y="5"/>
                  </a:cxn>
                  <a:cxn ang="0">
                    <a:pos x="18" y="13"/>
                  </a:cxn>
                  <a:cxn ang="0">
                    <a:pos x="24" y="19"/>
                  </a:cxn>
                  <a:cxn ang="0">
                    <a:pos x="27" y="22"/>
                  </a:cxn>
                  <a:cxn ang="0">
                    <a:pos x="31" y="24"/>
                  </a:cxn>
                  <a:cxn ang="0">
                    <a:pos x="37" y="26"/>
                  </a:cxn>
                  <a:cxn ang="0">
                    <a:pos x="43" y="28"/>
                  </a:cxn>
                  <a:cxn ang="0">
                    <a:pos x="43" y="28"/>
                  </a:cxn>
                  <a:cxn ang="0">
                    <a:pos x="55" y="29"/>
                  </a:cxn>
                  <a:cxn ang="0">
                    <a:pos x="55" y="29"/>
                  </a:cxn>
                  <a:cxn ang="0">
                    <a:pos x="52" y="30"/>
                  </a:cxn>
                  <a:cxn ang="0">
                    <a:pos x="52" y="30"/>
                  </a:cxn>
                  <a:cxn ang="0">
                    <a:pos x="52" y="30"/>
                  </a:cxn>
                  <a:cxn ang="0">
                    <a:pos x="39" y="30"/>
                  </a:cxn>
                  <a:cxn ang="0">
                    <a:pos x="28" y="28"/>
                  </a:cxn>
                  <a:cxn ang="0">
                    <a:pos x="22" y="27"/>
                  </a:cxn>
                  <a:cxn ang="0">
                    <a:pos x="19" y="25"/>
                  </a:cxn>
                  <a:cxn ang="0">
                    <a:pos x="19" y="25"/>
                  </a:cxn>
                  <a:cxn ang="0">
                    <a:pos x="7" y="14"/>
                  </a:cxn>
                  <a:cxn ang="0">
                    <a:pos x="3" y="10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" h="30">
                    <a:moveTo>
                      <a:pt x="0" y="0"/>
                    </a:moveTo>
                    <a:lnTo>
                      <a:pt x="0" y="0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8" y="13"/>
                    </a:lnTo>
                    <a:lnTo>
                      <a:pt x="24" y="19"/>
                    </a:lnTo>
                    <a:lnTo>
                      <a:pt x="27" y="22"/>
                    </a:lnTo>
                    <a:lnTo>
                      <a:pt x="31" y="24"/>
                    </a:lnTo>
                    <a:lnTo>
                      <a:pt x="37" y="26"/>
                    </a:lnTo>
                    <a:lnTo>
                      <a:pt x="43" y="28"/>
                    </a:lnTo>
                    <a:lnTo>
                      <a:pt x="43" y="28"/>
                    </a:lnTo>
                    <a:lnTo>
                      <a:pt x="55" y="29"/>
                    </a:lnTo>
                    <a:lnTo>
                      <a:pt x="55" y="29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52" y="30"/>
                    </a:lnTo>
                    <a:lnTo>
                      <a:pt x="39" y="30"/>
                    </a:lnTo>
                    <a:lnTo>
                      <a:pt x="28" y="28"/>
                    </a:lnTo>
                    <a:lnTo>
                      <a:pt x="22" y="27"/>
                    </a:lnTo>
                    <a:lnTo>
                      <a:pt x="19" y="25"/>
                    </a:lnTo>
                    <a:lnTo>
                      <a:pt x="19" y="25"/>
                    </a:lnTo>
                    <a:lnTo>
                      <a:pt x="7" y="14"/>
                    </a:lnTo>
                    <a:lnTo>
                      <a:pt x="3" y="10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" name="Freeform 95"/>
              <p:cNvSpPr>
                <a:spLocks/>
              </p:cNvSpPr>
              <p:nvPr/>
            </p:nvSpPr>
            <p:spPr bwMode="auto">
              <a:xfrm>
                <a:off x="5027" y="2141"/>
                <a:ext cx="21" cy="11"/>
              </a:xfrm>
              <a:custGeom>
                <a:avLst/>
                <a:gdLst/>
                <a:ahLst/>
                <a:cxnLst>
                  <a:cxn ang="0">
                    <a:pos x="48" y="22"/>
                  </a:cxn>
                  <a:cxn ang="0">
                    <a:pos x="48" y="22"/>
                  </a:cxn>
                  <a:cxn ang="0">
                    <a:pos x="44" y="21"/>
                  </a:cxn>
                  <a:cxn ang="0">
                    <a:pos x="35" y="17"/>
                  </a:cxn>
                  <a:cxn ang="0">
                    <a:pos x="35" y="17"/>
                  </a:cxn>
                  <a:cxn ang="0">
                    <a:pos x="30" y="16"/>
                  </a:cxn>
                  <a:cxn ang="0">
                    <a:pos x="27" y="14"/>
                  </a:cxn>
                  <a:cxn ang="0">
                    <a:pos x="26" y="16"/>
                  </a:cxn>
                  <a:cxn ang="0">
                    <a:pos x="26" y="17"/>
                  </a:cxn>
                  <a:cxn ang="0">
                    <a:pos x="28" y="20"/>
                  </a:cxn>
                  <a:cxn ang="0">
                    <a:pos x="33" y="23"/>
                  </a:cxn>
                  <a:cxn ang="0">
                    <a:pos x="33" y="23"/>
                  </a:cxn>
                  <a:cxn ang="0">
                    <a:pos x="42" y="29"/>
                  </a:cxn>
                  <a:cxn ang="0">
                    <a:pos x="61" y="35"/>
                  </a:cxn>
                  <a:cxn ang="0">
                    <a:pos x="61" y="35"/>
                  </a:cxn>
                  <a:cxn ang="0">
                    <a:pos x="55" y="35"/>
                  </a:cxn>
                  <a:cxn ang="0">
                    <a:pos x="51" y="35"/>
                  </a:cxn>
                  <a:cxn ang="0">
                    <a:pos x="35" y="30"/>
                  </a:cxn>
                  <a:cxn ang="0">
                    <a:pos x="35" y="30"/>
                  </a:cxn>
                  <a:cxn ang="0">
                    <a:pos x="29" y="28"/>
                  </a:cxn>
                  <a:cxn ang="0">
                    <a:pos x="24" y="24"/>
                  </a:cxn>
                  <a:cxn ang="0">
                    <a:pos x="14" y="18"/>
                  </a:cxn>
                  <a:cxn ang="0">
                    <a:pos x="6" y="11"/>
                  </a:cxn>
                  <a:cxn ang="0">
                    <a:pos x="3" y="8"/>
                  </a:cxn>
                  <a:cxn ang="0">
                    <a:pos x="3" y="8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16" y="7"/>
                  </a:cxn>
                  <a:cxn ang="0">
                    <a:pos x="27" y="11"/>
                  </a:cxn>
                  <a:cxn ang="0">
                    <a:pos x="49" y="21"/>
                  </a:cxn>
                  <a:cxn ang="0">
                    <a:pos x="48" y="22"/>
                  </a:cxn>
                </a:cxnLst>
                <a:rect l="0" t="0" r="r" b="b"/>
                <a:pathLst>
                  <a:path w="61" h="35">
                    <a:moveTo>
                      <a:pt x="48" y="22"/>
                    </a:moveTo>
                    <a:lnTo>
                      <a:pt x="48" y="22"/>
                    </a:lnTo>
                    <a:lnTo>
                      <a:pt x="44" y="21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0" y="16"/>
                    </a:lnTo>
                    <a:lnTo>
                      <a:pt x="27" y="14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8" y="20"/>
                    </a:lnTo>
                    <a:lnTo>
                      <a:pt x="33" y="23"/>
                    </a:lnTo>
                    <a:lnTo>
                      <a:pt x="33" y="23"/>
                    </a:lnTo>
                    <a:lnTo>
                      <a:pt x="42" y="29"/>
                    </a:lnTo>
                    <a:lnTo>
                      <a:pt x="61" y="35"/>
                    </a:lnTo>
                    <a:lnTo>
                      <a:pt x="61" y="35"/>
                    </a:lnTo>
                    <a:lnTo>
                      <a:pt x="55" y="35"/>
                    </a:lnTo>
                    <a:lnTo>
                      <a:pt x="51" y="35"/>
                    </a:lnTo>
                    <a:lnTo>
                      <a:pt x="35" y="30"/>
                    </a:lnTo>
                    <a:lnTo>
                      <a:pt x="35" y="30"/>
                    </a:lnTo>
                    <a:lnTo>
                      <a:pt x="29" y="28"/>
                    </a:lnTo>
                    <a:lnTo>
                      <a:pt x="24" y="24"/>
                    </a:lnTo>
                    <a:lnTo>
                      <a:pt x="14" y="18"/>
                    </a:lnTo>
                    <a:lnTo>
                      <a:pt x="6" y="11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16" y="7"/>
                    </a:lnTo>
                    <a:lnTo>
                      <a:pt x="27" y="11"/>
                    </a:lnTo>
                    <a:lnTo>
                      <a:pt x="49" y="21"/>
                    </a:lnTo>
                    <a:lnTo>
                      <a:pt x="48" y="2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" name="Freeform 96"/>
              <p:cNvSpPr>
                <a:spLocks/>
              </p:cNvSpPr>
              <p:nvPr/>
            </p:nvSpPr>
            <p:spPr bwMode="auto">
              <a:xfrm>
                <a:off x="5048" y="2150"/>
                <a:ext cx="18" cy="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7"/>
                  </a:cxn>
                  <a:cxn ang="0">
                    <a:pos x="5" y="10"/>
                  </a:cxn>
                  <a:cxn ang="0">
                    <a:pos x="8" y="13"/>
                  </a:cxn>
                  <a:cxn ang="0">
                    <a:pos x="15" y="18"/>
                  </a:cxn>
                  <a:cxn ang="0">
                    <a:pos x="15" y="18"/>
                  </a:cxn>
                  <a:cxn ang="0">
                    <a:pos x="20" y="20"/>
                  </a:cxn>
                  <a:cxn ang="0">
                    <a:pos x="25" y="22"/>
                  </a:cxn>
                  <a:cxn ang="0">
                    <a:pos x="34" y="24"/>
                  </a:cxn>
                  <a:cxn ang="0">
                    <a:pos x="43" y="24"/>
                  </a:cxn>
                  <a:cxn ang="0">
                    <a:pos x="51" y="23"/>
                  </a:cxn>
                  <a:cxn ang="0">
                    <a:pos x="51" y="23"/>
                  </a:cxn>
                  <a:cxn ang="0">
                    <a:pos x="54" y="22"/>
                  </a:cxn>
                  <a:cxn ang="0">
                    <a:pos x="54" y="21"/>
                  </a:cxn>
                  <a:cxn ang="0">
                    <a:pos x="51" y="20"/>
                  </a:cxn>
                  <a:cxn ang="0">
                    <a:pos x="51" y="20"/>
                  </a:cxn>
                  <a:cxn ang="0">
                    <a:pos x="45" y="20"/>
                  </a:cxn>
                  <a:cxn ang="0">
                    <a:pos x="38" y="20"/>
                  </a:cxn>
                  <a:cxn ang="0">
                    <a:pos x="38" y="20"/>
                  </a:cxn>
                  <a:cxn ang="0">
                    <a:pos x="33" y="20"/>
                  </a:cxn>
                  <a:cxn ang="0">
                    <a:pos x="29" y="19"/>
                  </a:cxn>
                  <a:cxn ang="0">
                    <a:pos x="26" y="17"/>
                  </a:cxn>
                  <a:cxn ang="0">
                    <a:pos x="21" y="13"/>
                  </a:cxn>
                  <a:cxn ang="0">
                    <a:pos x="21" y="13"/>
                  </a:cxn>
                  <a:cxn ang="0">
                    <a:pos x="17" y="9"/>
                  </a:cxn>
                  <a:cxn ang="0">
                    <a:pos x="16" y="6"/>
                  </a:cxn>
                  <a:cxn ang="0">
                    <a:pos x="14" y="3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54" h="24">
                    <a:moveTo>
                      <a:pt x="8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5" y="10"/>
                    </a:lnTo>
                    <a:lnTo>
                      <a:pt x="8" y="13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20" y="20"/>
                    </a:lnTo>
                    <a:lnTo>
                      <a:pt x="25" y="22"/>
                    </a:lnTo>
                    <a:lnTo>
                      <a:pt x="34" y="24"/>
                    </a:lnTo>
                    <a:lnTo>
                      <a:pt x="43" y="24"/>
                    </a:lnTo>
                    <a:lnTo>
                      <a:pt x="51" y="23"/>
                    </a:lnTo>
                    <a:lnTo>
                      <a:pt x="51" y="23"/>
                    </a:lnTo>
                    <a:lnTo>
                      <a:pt x="54" y="22"/>
                    </a:lnTo>
                    <a:lnTo>
                      <a:pt x="54" y="21"/>
                    </a:lnTo>
                    <a:lnTo>
                      <a:pt x="51" y="20"/>
                    </a:lnTo>
                    <a:lnTo>
                      <a:pt x="51" y="20"/>
                    </a:lnTo>
                    <a:lnTo>
                      <a:pt x="45" y="20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3" y="20"/>
                    </a:lnTo>
                    <a:lnTo>
                      <a:pt x="29" y="19"/>
                    </a:lnTo>
                    <a:lnTo>
                      <a:pt x="26" y="17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17" y="9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6" name="Freeform 97"/>
              <p:cNvSpPr>
                <a:spLocks/>
              </p:cNvSpPr>
              <p:nvPr/>
            </p:nvSpPr>
            <p:spPr bwMode="auto">
              <a:xfrm>
                <a:off x="5034" y="2151"/>
                <a:ext cx="18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5" y="1"/>
                  </a:cxn>
                  <a:cxn ang="0">
                    <a:pos x="19" y="8"/>
                  </a:cxn>
                  <a:cxn ang="0">
                    <a:pos x="19" y="8"/>
                  </a:cxn>
                  <a:cxn ang="0">
                    <a:pos x="25" y="10"/>
                  </a:cxn>
                  <a:cxn ang="0">
                    <a:pos x="32" y="12"/>
                  </a:cxn>
                  <a:cxn ang="0">
                    <a:pos x="36" y="13"/>
                  </a:cxn>
                  <a:cxn ang="0">
                    <a:pos x="37" y="13"/>
                  </a:cxn>
                  <a:cxn ang="0">
                    <a:pos x="37" y="14"/>
                  </a:cxn>
                  <a:cxn ang="0">
                    <a:pos x="37" y="14"/>
                  </a:cxn>
                  <a:cxn ang="0">
                    <a:pos x="34" y="14"/>
                  </a:cxn>
                  <a:cxn ang="0">
                    <a:pos x="31" y="13"/>
                  </a:cxn>
                  <a:cxn ang="0">
                    <a:pos x="23" y="10"/>
                  </a:cxn>
                  <a:cxn ang="0">
                    <a:pos x="23" y="10"/>
                  </a:cxn>
                  <a:cxn ang="0">
                    <a:pos x="20" y="10"/>
                  </a:cxn>
                  <a:cxn ang="0">
                    <a:pos x="20" y="12"/>
                  </a:cxn>
                  <a:cxn ang="0">
                    <a:pos x="22" y="14"/>
                  </a:cxn>
                  <a:cxn ang="0">
                    <a:pos x="22" y="14"/>
                  </a:cxn>
                  <a:cxn ang="0">
                    <a:pos x="25" y="17"/>
                  </a:cxn>
                  <a:cxn ang="0">
                    <a:pos x="31" y="21"/>
                  </a:cxn>
                  <a:cxn ang="0">
                    <a:pos x="41" y="25"/>
                  </a:cxn>
                  <a:cxn ang="0">
                    <a:pos x="56" y="27"/>
                  </a:cxn>
                  <a:cxn ang="0">
                    <a:pos x="56" y="27"/>
                  </a:cxn>
                  <a:cxn ang="0">
                    <a:pos x="56" y="29"/>
                  </a:cxn>
                  <a:cxn ang="0">
                    <a:pos x="56" y="29"/>
                  </a:cxn>
                  <a:cxn ang="0">
                    <a:pos x="56" y="29"/>
                  </a:cxn>
                  <a:cxn ang="0">
                    <a:pos x="46" y="28"/>
                  </a:cxn>
                  <a:cxn ang="0">
                    <a:pos x="37" y="28"/>
                  </a:cxn>
                  <a:cxn ang="0">
                    <a:pos x="30" y="27"/>
                  </a:cxn>
                  <a:cxn ang="0">
                    <a:pos x="30" y="27"/>
                  </a:cxn>
                  <a:cxn ang="0">
                    <a:pos x="22" y="24"/>
                  </a:cxn>
                  <a:cxn ang="0">
                    <a:pos x="16" y="19"/>
                  </a:cxn>
                  <a:cxn ang="0">
                    <a:pos x="10" y="16"/>
                  </a:cxn>
                  <a:cxn ang="0">
                    <a:pos x="7" y="13"/>
                  </a:cxn>
                  <a:cxn ang="0">
                    <a:pos x="4" y="9"/>
                  </a:cxn>
                  <a:cxn ang="0">
                    <a:pos x="1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6" h="2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5" y="1"/>
                    </a:lnTo>
                    <a:lnTo>
                      <a:pt x="19" y="8"/>
                    </a:lnTo>
                    <a:lnTo>
                      <a:pt x="19" y="8"/>
                    </a:lnTo>
                    <a:lnTo>
                      <a:pt x="25" y="10"/>
                    </a:lnTo>
                    <a:lnTo>
                      <a:pt x="32" y="12"/>
                    </a:lnTo>
                    <a:lnTo>
                      <a:pt x="36" y="13"/>
                    </a:lnTo>
                    <a:lnTo>
                      <a:pt x="37" y="13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4" y="14"/>
                    </a:lnTo>
                    <a:lnTo>
                      <a:pt x="31" y="13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0" y="10"/>
                    </a:lnTo>
                    <a:lnTo>
                      <a:pt x="20" y="12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5" y="17"/>
                    </a:lnTo>
                    <a:lnTo>
                      <a:pt x="31" y="21"/>
                    </a:lnTo>
                    <a:lnTo>
                      <a:pt x="41" y="25"/>
                    </a:lnTo>
                    <a:lnTo>
                      <a:pt x="56" y="27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46" y="28"/>
                    </a:lnTo>
                    <a:lnTo>
                      <a:pt x="37" y="28"/>
                    </a:lnTo>
                    <a:lnTo>
                      <a:pt x="30" y="27"/>
                    </a:lnTo>
                    <a:lnTo>
                      <a:pt x="30" y="27"/>
                    </a:lnTo>
                    <a:lnTo>
                      <a:pt x="22" y="24"/>
                    </a:lnTo>
                    <a:lnTo>
                      <a:pt x="16" y="19"/>
                    </a:lnTo>
                    <a:lnTo>
                      <a:pt x="10" y="16"/>
                    </a:lnTo>
                    <a:lnTo>
                      <a:pt x="7" y="13"/>
                    </a:lnTo>
                    <a:lnTo>
                      <a:pt x="4" y="9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" name="Freeform 98"/>
              <p:cNvSpPr>
                <a:spLocks/>
              </p:cNvSpPr>
              <p:nvPr/>
            </p:nvSpPr>
            <p:spPr bwMode="auto">
              <a:xfrm>
                <a:off x="5054" y="2160"/>
                <a:ext cx="18" cy="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8" y="8"/>
                  </a:cxn>
                  <a:cxn ang="0">
                    <a:pos x="15" y="14"/>
                  </a:cxn>
                  <a:cxn ang="0">
                    <a:pos x="19" y="16"/>
                  </a:cxn>
                  <a:cxn ang="0">
                    <a:pos x="23" y="17"/>
                  </a:cxn>
                  <a:cxn ang="0">
                    <a:pos x="34" y="18"/>
                  </a:cxn>
                  <a:cxn ang="0">
                    <a:pos x="34" y="18"/>
                  </a:cxn>
                  <a:cxn ang="0">
                    <a:pos x="45" y="17"/>
                  </a:cxn>
                  <a:cxn ang="0">
                    <a:pos x="51" y="15"/>
                  </a:cxn>
                  <a:cxn ang="0">
                    <a:pos x="53" y="13"/>
                  </a:cxn>
                  <a:cxn ang="0">
                    <a:pos x="54" y="11"/>
                  </a:cxn>
                  <a:cxn ang="0">
                    <a:pos x="54" y="11"/>
                  </a:cxn>
                  <a:cxn ang="0">
                    <a:pos x="52" y="13"/>
                  </a:cxn>
                  <a:cxn ang="0">
                    <a:pos x="45" y="14"/>
                  </a:cxn>
                  <a:cxn ang="0">
                    <a:pos x="45" y="14"/>
                  </a:cxn>
                  <a:cxn ang="0">
                    <a:pos x="38" y="14"/>
                  </a:cxn>
                  <a:cxn ang="0">
                    <a:pos x="32" y="14"/>
                  </a:cxn>
                  <a:cxn ang="0">
                    <a:pos x="25" y="13"/>
                  </a:cxn>
                  <a:cxn ang="0">
                    <a:pos x="20" y="10"/>
                  </a:cxn>
                  <a:cxn ang="0">
                    <a:pos x="20" y="10"/>
                  </a:cxn>
                  <a:cxn ang="0">
                    <a:pos x="12" y="3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54" h="18">
                    <a:moveTo>
                      <a:pt x="9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8" y="8"/>
                    </a:lnTo>
                    <a:lnTo>
                      <a:pt x="15" y="14"/>
                    </a:lnTo>
                    <a:lnTo>
                      <a:pt x="19" y="16"/>
                    </a:lnTo>
                    <a:lnTo>
                      <a:pt x="23" y="17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3" y="13"/>
                    </a:lnTo>
                    <a:lnTo>
                      <a:pt x="54" y="11"/>
                    </a:lnTo>
                    <a:lnTo>
                      <a:pt x="54" y="11"/>
                    </a:lnTo>
                    <a:lnTo>
                      <a:pt x="52" y="13"/>
                    </a:lnTo>
                    <a:lnTo>
                      <a:pt x="45" y="14"/>
                    </a:lnTo>
                    <a:lnTo>
                      <a:pt x="45" y="14"/>
                    </a:lnTo>
                    <a:lnTo>
                      <a:pt x="38" y="14"/>
                    </a:lnTo>
                    <a:lnTo>
                      <a:pt x="32" y="14"/>
                    </a:lnTo>
                    <a:lnTo>
                      <a:pt x="25" y="13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8" name="Freeform 99"/>
              <p:cNvSpPr>
                <a:spLocks/>
              </p:cNvSpPr>
              <p:nvPr/>
            </p:nvSpPr>
            <p:spPr bwMode="auto">
              <a:xfrm>
                <a:off x="5051" y="2160"/>
                <a:ext cx="8" cy="7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2"/>
                  </a:cxn>
                  <a:cxn ang="0">
                    <a:pos x="7" y="1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7" y="16"/>
                  </a:cxn>
                  <a:cxn ang="0">
                    <a:pos x="7" y="16"/>
                  </a:cxn>
                  <a:cxn ang="0">
                    <a:pos x="10" y="19"/>
                  </a:cxn>
                  <a:cxn ang="0">
                    <a:pos x="14" y="21"/>
                  </a:cxn>
                  <a:cxn ang="0">
                    <a:pos x="19" y="23"/>
                  </a:cxn>
                  <a:cxn ang="0">
                    <a:pos x="25" y="21"/>
                  </a:cxn>
                  <a:cxn ang="0">
                    <a:pos x="25" y="21"/>
                  </a:cxn>
                  <a:cxn ang="0">
                    <a:pos x="26" y="20"/>
                  </a:cxn>
                  <a:cxn ang="0">
                    <a:pos x="24" y="20"/>
                  </a:cxn>
                  <a:cxn ang="0">
                    <a:pos x="21" y="20"/>
                  </a:cxn>
                  <a:cxn ang="0">
                    <a:pos x="17" y="19"/>
                  </a:cxn>
                  <a:cxn ang="0">
                    <a:pos x="17" y="19"/>
                  </a:cxn>
                  <a:cxn ang="0">
                    <a:pos x="13" y="16"/>
                  </a:cxn>
                  <a:cxn ang="0">
                    <a:pos x="11" y="13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0" y="2"/>
                  </a:cxn>
                </a:cxnLst>
                <a:rect l="0" t="0" r="r" b="b"/>
                <a:pathLst>
                  <a:path w="26" h="23">
                    <a:moveTo>
                      <a:pt x="10" y="2"/>
                    </a:moveTo>
                    <a:lnTo>
                      <a:pt x="10" y="2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10" y="19"/>
                    </a:lnTo>
                    <a:lnTo>
                      <a:pt x="14" y="21"/>
                    </a:lnTo>
                    <a:lnTo>
                      <a:pt x="19" y="23"/>
                    </a:lnTo>
                    <a:lnTo>
                      <a:pt x="25" y="21"/>
                    </a:lnTo>
                    <a:lnTo>
                      <a:pt x="25" y="21"/>
                    </a:lnTo>
                    <a:lnTo>
                      <a:pt x="26" y="20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3" y="16"/>
                    </a:lnTo>
                    <a:lnTo>
                      <a:pt x="11" y="1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" name="Freeform 100"/>
              <p:cNvSpPr>
                <a:spLocks/>
              </p:cNvSpPr>
              <p:nvPr/>
            </p:nvSpPr>
            <p:spPr bwMode="auto">
              <a:xfrm>
                <a:off x="5069" y="2161"/>
                <a:ext cx="14" cy="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9" y="14"/>
                  </a:cxn>
                  <a:cxn ang="0">
                    <a:pos x="15" y="10"/>
                  </a:cxn>
                  <a:cxn ang="0">
                    <a:pos x="15" y="10"/>
                  </a:cxn>
                  <a:cxn ang="0">
                    <a:pos x="22" y="13"/>
                  </a:cxn>
                  <a:cxn ang="0">
                    <a:pos x="24" y="14"/>
                  </a:cxn>
                  <a:cxn ang="0">
                    <a:pos x="27" y="14"/>
                  </a:cxn>
                  <a:cxn ang="0">
                    <a:pos x="29" y="13"/>
                  </a:cxn>
                  <a:cxn ang="0">
                    <a:pos x="32" y="11"/>
                  </a:cxn>
                  <a:cxn ang="0">
                    <a:pos x="35" y="5"/>
                  </a:cxn>
                  <a:cxn ang="0">
                    <a:pos x="35" y="5"/>
                  </a:cxn>
                  <a:cxn ang="0">
                    <a:pos x="37" y="1"/>
                  </a:cxn>
                  <a:cxn ang="0">
                    <a:pos x="37" y="0"/>
                  </a:cxn>
                  <a:cxn ang="0">
                    <a:pos x="35" y="2"/>
                  </a:cxn>
                  <a:cxn ang="0">
                    <a:pos x="35" y="2"/>
                  </a:cxn>
                  <a:cxn ang="0">
                    <a:pos x="38" y="2"/>
                  </a:cxn>
                  <a:cxn ang="0">
                    <a:pos x="38" y="2"/>
                  </a:cxn>
                  <a:cxn ang="0">
                    <a:pos x="38" y="2"/>
                  </a:cxn>
                  <a:cxn ang="0">
                    <a:pos x="38" y="5"/>
                  </a:cxn>
                  <a:cxn ang="0">
                    <a:pos x="37" y="14"/>
                  </a:cxn>
                  <a:cxn ang="0">
                    <a:pos x="37" y="14"/>
                  </a:cxn>
                  <a:cxn ang="0">
                    <a:pos x="35" y="18"/>
                  </a:cxn>
                  <a:cxn ang="0">
                    <a:pos x="33" y="21"/>
                  </a:cxn>
                  <a:cxn ang="0">
                    <a:pos x="29" y="22"/>
                  </a:cxn>
                  <a:cxn ang="0">
                    <a:pos x="24" y="22"/>
                  </a:cxn>
                  <a:cxn ang="0">
                    <a:pos x="24" y="22"/>
                  </a:cxn>
                  <a:cxn ang="0">
                    <a:pos x="20" y="20"/>
                  </a:cxn>
                  <a:cxn ang="0">
                    <a:pos x="16" y="17"/>
                  </a:cxn>
                  <a:cxn ang="0">
                    <a:pos x="15" y="15"/>
                  </a:cxn>
                  <a:cxn ang="0">
                    <a:pos x="15" y="14"/>
                  </a:cxn>
                  <a:cxn ang="0">
                    <a:pos x="15" y="14"/>
                  </a:cxn>
                  <a:cxn ang="0">
                    <a:pos x="9" y="17"/>
                  </a:cxn>
                  <a:cxn ang="0">
                    <a:pos x="4" y="18"/>
                  </a:cxn>
                  <a:cxn ang="0">
                    <a:pos x="1" y="17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0" t="0" r="r" b="b"/>
                <a:pathLst>
                  <a:path w="38" h="22">
                    <a:moveTo>
                      <a:pt x="0" y="17"/>
                    </a:moveTo>
                    <a:lnTo>
                      <a:pt x="0" y="17"/>
                    </a:lnTo>
                    <a:lnTo>
                      <a:pt x="9" y="14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22" y="13"/>
                    </a:lnTo>
                    <a:lnTo>
                      <a:pt x="24" y="14"/>
                    </a:lnTo>
                    <a:lnTo>
                      <a:pt x="27" y="14"/>
                    </a:lnTo>
                    <a:lnTo>
                      <a:pt x="29" y="13"/>
                    </a:lnTo>
                    <a:lnTo>
                      <a:pt x="32" y="11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7" y="1"/>
                    </a:lnTo>
                    <a:lnTo>
                      <a:pt x="37" y="0"/>
                    </a:lnTo>
                    <a:lnTo>
                      <a:pt x="35" y="2"/>
                    </a:lnTo>
                    <a:lnTo>
                      <a:pt x="35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8" y="5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5" y="18"/>
                    </a:lnTo>
                    <a:lnTo>
                      <a:pt x="33" y="21"/>
                    </a:lnTo>
                    <a:lnTo>
                      <a:pt x="29" y="22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20" y="20"/>
                    </a:lnTo>
                    <a:lnTo>
                      <a:pt x="16" y="17"/>
                    </a:lnTo>
                    <a:lnTo>
                      <a:pt x="15" y="15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9" y="17"/>
                    </a:lnTo>
                    <a:lnTo>
                      <a:pt x="4" y="18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" name="Freeform 101"/>
              <p:cNvSpPr>
                <a:spLocks/>
              </p:cNvSpPr>
              <p:nvPr/>
            </p:nvSpPr>
            <p:spPr bwMode="auto">
              <a:xfrm>
                <a:off x="5061" y="2167"/>
                <a:ext cx="18" cy="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5" y="4"/>
                  </a:cxn>
                  <a:cxn ang="0">
                    <a:pos x="18" y="7"/>
                  </a:cxn>
                  <a:cxn ang="0">
                    <a:pos x="22" y="8"/>
                  </a:cxn>
                  <a:cxn ang="0">
                    <a:pos x="26" y="9"/>
                  </a:cxn>
                  <a:cxn ang="0">
                    <a:pos x="30" y="9"/>
                  </a:cxn>
                  <a:cxn ang="0">
                    <a:pos x="35" y="8"/>
                  </a:cxn>
                  <a:cxn ang="0">
                    <a:pos x="43" y="4"/>
                  </a:cxn>
                  <a:cxn ang="0">
                    <a:pos x="43" y="4"/>
                  </a:cxn>
                  <a:cxn ang="0">
                    <a:pos x="54" y="4"/>
                  </a:cxn>
                  <a:cxn ang="0">
                    <a:pos x="54" y="4"/>
                  </a:cxn>
                  <a:cxn ang="0">
                    <a:pos x="54" y="4"/>
                  </a:cxn>
                  <a:cxn ang="0">
                    <a:pos x="48" y="8"/>
                  </a:cxn>
                  <a:cxn ang="0">
                    <a:pos x="39" y="11"/>
                  </a:cxn>
                  <a:cxn ang="0">
                    <a:pos x="31" y="13"/>
                  </a:cxn>
                  <a:cxn ang="0">
                    <a:pos x="23" y="13"/>
                  </a:cxn>
                  <a:cxn ang="0">
                    <a:pos x="15" y="12"/>
                  </a:cxn>
                  <a:cxn ang="0">
                    <a:pos x="8" y="10"/>
                  </a:cxn>
                  <a:cxn ang="0">
                    <a:pos x="3" y="6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54" h="13">
                    <a:moveTo>
                      <a:pt x="0" y="1"/>
                    </a:move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5" y="4"/>
                    </a:lnTo>
                    <a:lnTo>
                      <a:pt x="18" y="7"/>
                    </a:lnTo>
                    <a:lnTo>
                      <a:pt x="22" y="8"/>
                    </a:lnTo>
                    <a:lnTo>
                      <a:pt x="26" y="9"/>
                    </a:lnTo>
                    <a:lnTo>
                      <a:pt x="30" y="9"/>
                    </a:lnTo>
                    <a:lnTo>
                      <a:pt x="35" y="8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54" y="4"/>
                    </a:lnTo>
                    <a:lnTo>
                      <a:pt x="48" y="8"/>
                    </a:lnTo>
                    <a:lnTo>
                      <a:pt x="39" y="11"/>
                    </a:lnTo>
                    <a:lnTo>
                      <a:pt x="31" y="13"/>
                    </a:lnTo>
                    <a:lnTo>
                      <a:pt x="23" y="13"/>
                    </a:lnTo>
                    <a:lnTo>
                      <a:pt x="15" y="12"/>
                    </a:lnTo>
                    <a:lnTo>
                      <a:pt x="8" y="10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1" name="Freeform 102"/>
              <p:cNvSpPr>
                <a:spLocks/>
              </p:cNvSpPr>
              <p:nvPr/>
            </p:nvSpPr>
            <p:spPr bwMode="auto">
              <a:xfrm>
                <a:off x="5074" y="2167"/>
                <a:ext cx="8" cy="7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7"/>
                  </a:cxn>
                  <a:cxn ang="0">
                    <a:pos x="15" y="9"/>
                  </a:cxn>
                  <a:cxn ang="0">
                    <a:pos x="13" y="9"/>
                  </a:cxn>
                  <a:cxn ang="0">
                    <a:pos x="9" y="9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3" y="15"/>
                  </a:cxn>
                  <a:cxn ang="0">
                    <a:pos x="5" y="17"/>
                  </a:cxn>
                  <a:cxn ang="0">
                    <a:pos x="8" y="18"/>
                  </a:cxn>
                  <a:cxn ang="0">
                    <a:pos x="13" y="18"/>
                  </a:cxn>
                  <a:cxn ang="0">
                    <a:pos x="16" y="17"/>
                  </a:cxn>
                  <a:cxn ang="0">
                    <a:pos x="16" y="17"/>
                  </a:cxn>
                  <a:cxn ang="0">
                    <a:pos x="20" y="16"/>
                  </a:cxn>
                  <a:cxn ang="0">
                    <a:pos x="22" y="13"/>
                  </a:cxn>
                  <a:cxn ang="0">
                    <a:pos x="23" y="10"/>
                  </a:cxn>
                  <a:cxn ang="0">
                    <a:pos x="23" y="8"/>
                  </a:cxn>
                  <a:cxn ang="0">
                    <a:pos x="22" y="5"/>
                  </a:cxn>
                  <a:cxn ang="0">
                    <a:pos x="20" y="2"/>
                  </a:cxn>
                  <a:cxn ang="0">
                    <a:pos x="20" y="2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</a:cxnLst>
                <a:rect l="0" t="0" r="r" b="b"/>
                <a:pathLst>
                  <a:path w="23" h="18">
                    <a:moveTo>
                      <a:pt x="17" y="2"/>
                    </a:moveTo>
                    <a:lnTo>
                      <a:pt x="17" y="2"/>
                    </a:lnTo>
                    <a:lnTo>
                      <a:pt x="16" y="7"/>
                    </a:lnTo>
                    <a:lnTo>
                      <a:pt x="15" y="9"/>
                    </a:lnTo>
                    <a:lnTo>
                      <a:pt x="13" y="9"/>
                    </a:lnTo>
                    <a:lnTo>
                      <a:pt x="9" y="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3" y="15"/>
                    </a:lnTo>
                    <a:lnTo>
                      <a:pt x="5" y="17"/>
                    </a:lnTo>
                    <a:lnTo>
                      <a:pt x="8" y="18"/>
                    </a:lnTo>
                    <a:lnTo>
                      <a:pt x="13" y="18"/>
                    </a:lnTo>
                    <a:lnTo>
                      <a:pt x="16" y="17"/>
                    </a:lnTo>
                    <a:lnTo>
                      <a:pt x="16" y="17"/>
                    </a:lnTo>
                    <a:lnTo>
                      <a:pt x="20" y="16"/>
                    </a:lnTo>
                    <a:lnTo>
                      <a:pt x="22" y="13"/>
                    </a:lnTo>
                    <a:lnTo>
                      <a:pt x="23" y="10"/>
                    </a:lnTo>
                    <a:lnTo>
                      <a:pt x="23" y="8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2" name="Freeform 103"/>
              <p:cNvSpPr>
                <a:spLocks/>
              </p:cNvSpPr>
              <p:nvPr/>
            </p:nvSpPr>
            <p:spPr bwMode="auto">
              <a:xfrm>
                <a:off x="5040" y="2160"/>
                <a:ext cx="14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9" y="2"/>
                  </a:cxn>
                  <a:cxn ang="0">
                    <a:pos x="17" y="5"/>
                  </a:cxn>
                  <a:cxn ang="0">
                    <a:pos x="17" y="5"/>
                  </a:cxn>
                  <a:cxn ang="0">
                    <a:pos x="18" y="10"/>
                  </a:cxn>
                  <a:cxn ang="0">
                    <a:pos x="19" y="13"/>
                  </a:cxn>
                  <a:cxn ang="0">
                    <a:pos x="22" y="16"/>
                  </a:cxn>
                  <a:cxn ang="0">
                    <a:pos x="24" y="18"/>
                  </a:cxn>
                  <a:cxn ang="0">
                    <a:pos x="27" y="20"/>
                  </a:cxn>
                  <a:cxn ang="0">
                    <a:pos x="31" y="22"/>
                  </a:cxn>
                  <a:cxn ang="0">
                    <a:pos x="42" y="24"/>
                  </a:cxn>
                  <a:cxn ang="0">
                    <a:pos x="42" y="24"/>
                  </a:cxn>
                  <a:cxn ang="0">
                    <a:pos x="42" y="26"/>
                  </a:cxn>
                  <a:cxn ang="0">
                    <a:pos x="42" y="26"/>
                  </a:cxn>
                  <a:cxn ang="0">
                    <a:pos x="42" y="26"/>
                  </a:cxn>
                  <a:cxn ang="0">
                    <a:pos x="30" y="25"/>
                  </a:cxn>
                  <a:cxn ang="0">
                    <a:pos x="24" y="24"/>
                  </a:cxn>
                  <a:cxn ang="0">
                    <a:pos x="17" y="22"/>
                  </a:cxn>
                  <a:cxn ang="0">
                    <a:pos x="11" y="18"/>
                  </a:cxn>
                  <a:cxn ang="0">
                    <a:pos x="5" y="14"/>
                  </a:cxn>
                  <a:cxn ang="0">
                    <a:pos x="2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2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9" y="2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8" y="10"/>
                    </a:lnTo>
                    <a:lnTo>
                      <a:pt x="19" y="13"/>
                    </a:lnTo>
                    <a:lnTo>
                      <a:pt x="22" y="16"/>
                    </a:lnTo>
                    <a:lnTo>
                      <a:pt x="24" y="18"/>
                    </a:lnTo>
                    <a:lnTo>
                      <a:pt x="27" y="20"/>
                    </a:lnTo>
                    <a:lnTo>
                      <a:pt x="31" y="22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42" y="26"/>
                    </a:lnTo>
                    <a:lnTo>
                      <a:pt x="30" y="25"/>
                    </a:lnTo>
                    <a:lnTo>
                      <a:pt x="24" y="24"/>
                    </a:lnTo>
                    <a:lnTo>
                      <a:pt x="17" y="22"/>
                    </a:lnTo>
                    <a:lnTo>
                      <a:pt x="11" y="18"/>
                    </a:lnTo>
                    <a:lnTo>
                      <a:pt x="5" y="14"/>
                    </a:lnTo>
                    <a:lnTo>
                      <a:pt x="2" y="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3" name="Freeform 104"/>
              <p:cNvSpPr>
                <a:spLocks/>
              </p:cNvSpPr>
              <p:nvPr/>
            </p:nvSpPr>
            <p:spPr bwMode="auto">
              <a:xfrm>
                <a:off x="5047" y="2168"/>
                <a:ext cx="13" cy="1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1"/>
                  </a:cxn>
                  <a:cxn ang="0">
                    <a:pos x="8" y="0"/>
                  </a:cxn>
                  <a:cxn ang="0">
                    <a:pos x="12" y="1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4"/>
                  </a:cxn>
                  <a:cxn ang="0">
                    <a:pos x="16" y="14"/>
                  </a:cxn>
                  <a:cxn ang="0">
                    <a:pos x="17" y="17"/>
                  </a:cxn>
                  <a:cxn ang="0">
                    <a:pos x="19" y="19"/>
                  </a:cxn>
                  <a:cxn ang="0">
                    <a:pos x="22" y="22"/>
                  </a:cxn>
                  <a:cxn ang="0">
                    <a:pos x="26" y="23"/>
                  </a:cxn>
                  <a:cxn ang="0">
                    <a:pos x="38" y="24"/>
                  </a:cxn>
                  <a:cxn ang="0">
                    <a:pos x="38" y="24"/>
                  </a:cxn>
                  <a:cxn ang="0">
                    <a:pos x="35" y="26"/>
                  </a:cxn>
                  <a:cxn ang="0">
                    <a:pos x="32" y="27"/>
                  </a:cxn>
                  <a:cxn ang="0">
                    <a:pos x="28" y="27"/>
                  </a:cxn>
                  <a:cxn ang="0">
                    <a:pos x="23" y="27"/>
                  </a:cxn>
                  <a:cxn ang="0">
                    <a:pos x="18" y="27"/>
                  </a:cxn>
                  <a:cxn ang="0">
                    <a:pos x="13" y="25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5" y="17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38" h="27">
                    <a:moveTo>
                      <a:pt x="0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2" y="1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6" y="14"/>
                    </a:lnTo>
                    <a:lnTo>
                      <a:pt x="17" y="17"/>
                    </a:lnTo>
                    <a:lnTo>
                      <a:pt x="19" y="19"/>
                    </a:lnTo>
                    <a:lnTo>
                      <a:pt x="22" y="22"/>
                    </a:lnTo>
                    <a:lnTo>
                      <a:pt x="26" y="23"/>
                    </a:lnTo>
                    <a:lnTo>
                      <a:pt x="38" y="24"/>
                    </a:lnTo>
                    <a:lnTo>
                      <a:pt x="38" y="24"/>
                    </a:lnTo>
                    <a:lnTo>
                      <a:pt x="35" y="26"/>
                    </a:lnTo>
                    <a:lnTo>
                      <a:pt x="32" y="27"/>
                    </a:lnTo>
                    <a:lnTo>
                      <a:pt x="28" y="27"/>
                    </a:lnTo>
                    <a:lnTo>
                      <a:pt x="23" y="27"/>
                    </a:lnTo>
                    <a:lnTo>
                      <a:pt x="18" y="27"/>
                    </a:lnTo>
                    <a:lnTo>
                      <a:pt x="13" y="25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4" name="Freeform 105"/>
              <p:cNvSpPr>
                <a:spLocks/>
              </p:cNvSpPr>
              <p:nvPr/>
            </p:nvSpPr>
            <p:spPr bwMode="auto">
              <a:xfrm>
                <a:off x="5057" y="2169"/>
                <a:ext cx="10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6" y="10"/>
                  </a:cxn>
                  <a:cxn ang="0">
                    <a:pos x="8" y="12"/>
                  </a:cxn>
                  <a:cxn ang="0">
                    <a:pos x="12" y="12"/>
                  </a:cxn>
                  <a:cxn ang="0">
                    <a:pos x="15" y="12"/>
                  </a:cxn>
                  <a:cxn ang="0">
                    <a:pos x="20" y="11"/>
                  </a:cxn>
                  <a:cxn ang="0">
                    <a:pos x="27" y="9"/>
                  </a:cxn>
                  <a:cxn ang="0">
                    <a:pos x="27" y="9"/>
                  </a:cxn>
                  <a:cxn ang="0">
                    <a:pos x="29" y="9"/>
                  </a:cxn>
                  <a:cxn ang="0">
                    <a:pos x="31" y="9"/>
                  </a:cxn>
                  <a:cxn ang="0">
                    <a:pos x="32" y="11"/>
                  </a:cxn>
                  <a:cxn ang="0">
                    <a:pos x="32" y="14"/>
                  </a:cxn>
                  <a:cxn ang="0">
                    <a:pos x="32" y="15"/>
                  </a:cxn>
                  <a:cxn ang="0">
                    <a:pos x="32" y="15"/>
                  </a:cxn>
                  <a:cxn ang="0">
                    <a:pos x="21" y="18"/>
                  </a:cxn>
                  <a:cxn ang="0">
                    <a:pos x="16" y="19"/>
                  </a:cxn>
                  <a:cxn ang="0">
                    <a:pos x="11" y="18"/>
                  </a:cxn>
                  <a:cxn ang="0">
                    <a:pos x="6" y="17"/>
                  </a:cxn>
                  <a:cxn ang="0">
                    <a:pos x="3" y="14"/>
                  </a:cxn>
                  <a:cxn ang="0">
                    <a:pos x="1" y="9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32" h="19">
                    <a:moveTo>
                      <a:pt x="0" y="0"/>
                    </a:moveTo>
                    <a:lnTo>
                      <a:pt x="0" y="0"/>
                    </a:lnTo>
                    <a:lnTo>
                      <a:pt x="4" y="8"/>
                    </a:lnTo>
                    <a:lnTo>
                      <a:pt x="6" y="10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20" y="11"/>
                    </a:lnTo>
                    <a:lnTo>
                      <a:pt x="27" y="9"/>
                    </a:lnTo>
                    <a:lnTo>
                      <a:pt x="27" y="9"/>
                    </a:lnTo>
                    <a:lnTo>
                      <a:pt x="29" y="9"/>
                    </a:lnTo>
                    <a:lnTo>
                      <a:pt x="31" y="9"/>
                    </a:lnTo>
                    <a:lnTo>
                      <a:pt x="32" y="11"/>
                    </a:lnTo>
                    <a:lnTo>
                      <a:pt x="32" y="14"/>
                    </a:lnTo>
                    <a:lnTo>
                      <a:pt x="32" y="15"/>
                    </a:lnTo>
                    <a:lnTo>
                      <a:pt x="32" y="15"/>
                    </a:lnTo>
                    <a:lnTo>
                      <a:pt x="21" y="18"/>
                    </a:lnTo>
                    <a:lnTo>
                      <a:pt x="16" y="19"/>
                    </a:lnTo>
                    <a:lnTo>
                      <a:pt x="11" y="18"/>
                    </a:lnTo>
                    <a:lnTo>
                      <a:pt x="6" y="17"/>
                    </a:lnTo>
                    <a:lnTo>
                      <a:pt x="3" y="14"/>
                    </a:lnTo>
                    <a:lnTo>
                      <a:pt x="1" y="9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5" name="Freeform 106"/>
              <p:cNvSpPr>
                <a:spLocks/>
              </p:cNvSpPr>
              <p:nvPr/>
            </p:nvSpPr>
            <p:spPr bwMode="auto">
              <a:xfrm>
                <a:off x="5067" y="2172"/>
                <a:ext cx="14" cy="6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3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7" y="10"/>
                  </a:cxn>
                  <a:cxn ang="0">
                    <a:pos x="16" y="13"/>
                  </a:cxn>
                  <a:cxn ang="0">
                    <a:pos x="26" y="14"/>
                  </a:cxn>
                  <a:cxn ang="0">
                    <a:pos x="32" y="13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6" y="8"/>
                  </a:cxn>
                  <a:cxn ang="0">
                    <a:pos x="36" y="8"/>
                  </a:cxn>
                  <a:cxn ang="0">
                    <a:pos x="36" y="8"/>
                  </a:cxn>
                  <a:cxn ang="0">
                    <a:pos x="28" y="7"/>
                  </a:cxn>
                  <a:cxn ang="0">
                    <a:pos x="20" y="7"/>
                  </a:cxn>
                  <a:cxn ang="0">
                    <a:pos x="13" y="5"/>
                  </a:cxn>
                  <a:cxn ang="0">
                    <a:pos x="8" y="1"/>
                  </a:cxn>
                  <a:cxn ang="0">
                    <a:pos x="8" y="1"/>
                  </a:cxn>
                  <a:cxn ang="0">
                    <a:pos x="8" y="1"/>
                  </a:cxn>
                </a:cxnLst>
                <a:rect l="0" t="0" r="r" b="b"/>
                <a:pathLst>
                  <a:path w="38" h="14">
                    <a:moveTo>
                      <a:pt x="8" y="1"/>
                    </a:moveTo>
                    <a:lnTo>
                      <a:pt x="8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7" y="10"/>
                    </a:lnTo>
                    <a:lnTo>
                      <a:pt x="16" y="13"/>
                    </a:lnTo>
                    <a:lnTo>
                      <a:pt x="26" y="14"/>
                    </a:lnTo>
                    <a:lnTo>
                      <a:pt x="32" y="13"/>
                    </a:lnTo>
                    <a:lnTo>
                      <a:pt x="38" y="12"/>
                    </a:lnTo>
                    <a:lnTo>
                      <a:pt x="38" y="12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28" y="7"/>
                    </a:lnTo>
                    <a:lnTo>
                      <a:pt x="20" y="7"/>
                    </a:lnTo>
                    <a:lnTo>
                      <a:pt x="13" y="5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6" name="Freeform 107"/>
              <p:cNvSpPr>
                <a:spLocks/>
              </p:cNvSpPr>
              <p:nvPr/>
            </p:nvSpPr>
            <p:spPr bwMode="auto">
              <a:xfrm>
                <a:off x="5078" y="2175"/>
                <a:ext cx="6" cy="4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9" y="6"/>
                  </a:cxn>
                  <a:cxn ang="0">
                    <a:pos x="11" y="5"/>
                  </a:cxn>
                  <a:cxn ang="0">
                    <a:pos x="13" y="4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5" y="7"/>
                  </a:cxn>
                  <a:cxn ang="0">
                    <a:pos x="15" y="10"/>
                  </a:cxn>
                  <a:cxn ang="0">
                    <a:pos x="14" y="11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0" y="12"/>
                  </a:cxn>
                  <a:cxn ang="0">
                    <a:pos x="6" y="12"/>
                  </a:cxn>
                  <a:cxn ang="0">
                    <a:pos x="3" y="10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0" y="5"/>
                  </a:cxn>
                  <a:cxn ang="0">
                    <a:pos x="2" y="4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5" y="5"/>
                  </a:cxn>
                </a:cxnLst>
                <a:rect l="0" t="0" r="r" b="b"/>
                <a:pathLst>
                  <a:path w="15" h="12">
                    <a:moveTo>
                      <a:pt x="5" y="5"/>
                    </a:moveTo>
                    <a:lnTo>
                      <a:pt x="5" y="5"/>
                    </a:lnTo>
                    <a:lnTo>
                      <a:pt x="9" y="6"/>
                    </a:lnTo>
                    <a:lnTo>
                      <a:pt x="11" y="5"/>
                    </a:lnTo>
                    <a:lnTo>
                      <a:pt x="13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14" y="11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3" y="10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7" name="Freeform 108"/>
              <p:cNvSpPr>
                <a:spLocks/>
              </p:cNvSpPr>
              <p:nvPr/>
            </p:nvSpPr>
            <p:spPr bwMode="auto">
              <a:xfrm>
                <a:off x="5079" y="2178"/>
                <a:ext cx="4" cy="7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4" y="6"/>
                  </a:cxn>
                  <a:cxn ang="0">
                    <a:pos x="7" y="10"/>
                  </a:cxn>
                  <a:cxn ang="0">
                    <a:pos x="9" y="11"/>
                  </a:cxn>
                  <a:cxn ang="0">
                    <a:pos x="10" y="11"/>
                  </a:cxn>
                  <a:cxn ang="0">
                    <a:pos x="12" y="10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5" y="8"/>
                  </a:cxn>
                  <a:cxn ang="0">
                    <a:pos x="16" y="8"/>
                  </a:cxn>
                  <a:cxn ang="0">
                    <a:pos x="17" y="10"/>
                  </a:cxn>
                  <a:cxn ang="0">
                    <a:pos x="17" y="12"/>
                  </a:cxn>
                  <a:cxn ang="0">
                    <a:pos x="17" y="14"/>
                  </a:cxn>
                  <a:cxn ang="0">
                    <a:pos x="17" y="14"/>
                  </a:cxn>
                  <a:cxn ang="0">
                    <a:pos x="15" y="17"/>
                  </a:cxn>
                  <a:cxn ang="0">
                    <a:pos x="12" y="18"/>
                  </a:cxn>
                  <a:cxn ang="0">
                    <a:pos x="10" y="18"/>
                  </a:cxn>
                  <a:cxn ang="0">
                    <a:pos x="8" y="18"/>
                  </a:cxn>
                  <a:cxn ang="0">
                    <a:pos x="5" y="15"/>
                  </a:cxn>
                  <a:cxn ang="0">
                    <a:pos x="3" y="13"/>
                  </a:cxn>
                  <a:cxn ang="0">
                    <a:pos x="3" y="13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17" h="18">
                    <a:moveTo>
                      <a:pt x="3" y="0"/>
                    </a:moveTo>
                    <a:lnTo>
                      <a:pt x="3" y="0"/>
                    </a:lnTo>
                    <a:lnTo>
                      <a:pt x="4" y="6"/>
                    </a:lnTo>
                    <a:lnTo>
                      <a:pt x="7" y="10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2" y="10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6" y="8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5" y="17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8" name="Freeform 109"/>
              <p:cNvSpPr>
                <a:spLocks/>
              </p:cNvSpPr>
              <p:nvPr/>
            </p:nvSpPr>
            <p:spPr bwMode="auto">
              <a:xfrm>
                <a:off x="5074" y="2176"/>
                <a:ext cx="7" cy="6"/>
              </a:xfrm>
              <a:custGeom>
                <a:avLst/>
                <a:gdLst/>
                <a:ahLst/>
                <a:cxnLst>
                  <a:cxn ang="0">
                    <a:pos x="7" y="1"/>
                  </a:cxn>
                  <a:cxn ang="0">
                    <a:pos x="7" y="1"/>
                  </a:cxn>
                  <a:cxn ang="0">
                    <a:pos x="7" y="6"/>
                  </a:cxn>
                  <a:cxn ang="0">
                    <a:pos x="7" y="10"/>
                  </a:cxn>
                  <a:cxn ang="0">
                    <a:pos x="8" y="11"/>
                  </a:cxn>
                  <a:cxn ang="0">
                    <a:pos x="11" y="12"/>
                  </a:cxn>
                  <a:cxn ang="0">
                    <a:pos x="16" y="14"/>
                  </a:cxn>
                  <a:cxn ang="0">
                    <a:pos x="16" y="14"/>
                  </a:cxn>
                  <a:cxn ang="0">
                    <a:pos x="20" y="15"/>
                  </a:cxn>
                  <a:cxn ang="0">
                    <a:pos x="20" y="16"/>
                  </a:cxn>
                  <a:cxn ang="0">
                    <a:pos x="19" y="16"/>
                  </a:cxn>
                  <a:cxn ang="0">
                    <a:pos x="19" y="16"/>
                  </a:cxn>
                  <a:cxn ang="0">
                    <a:pos x="14" y="16"/>
                  </a:cxn>
                  <a:cxn ang="0">
                    <a:pos x="10" y="16"/>
                  </a:cxn>
                  <a:cxn ang="0">
                    <a:pos x="6" y="15"/>
                  </a:cxn>
                  <a:cxn ang="0">
                    <a:pos x="6" y="15"/>
                  </a:cxn>
                  <a:cxn ang="0">
                    <a:pos x="3" y="14"/>
                  </a:cxn>
                  <a:cxn ang="0">
                    <a:pos x="1" y="11"/>
                  </a:cxn>
                  <a:cxn ang="0">
                    <a:pos x="0" y="10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1"/>
                  </a:cxn>
                </a:cxnLst>
                <a:rect l="0" t="0" r="r" b="b"/>
                <a:pathLst>
                  <a:path w="20" h="16">
                    <a:moveTo>
                      <a:pt x="7" y="1"/>
                    </a:moveTo>
                    <a:lnTo>
                      <a:pt x="7" y="1"/>
                    </a:lnTo>
                    <a:lnTo>
                      <a:pt x="7" y="6"/>
                    </a:lnTo>
                    <a:lnTo>
                      <a:pt x="7" y="10"/>
                    </a:lnTo>
                    <a:lnTo>
                      <a:pt x="8" y="11"/>
                    </a:lnTo>
                    <a:lnTo>
                      <a:pt x="11" y="12"/>
                    </a:lnTo>
                    <a:lnTo>
                      <a:pt x="16" y="14"/>
                    </a:lnTo>
                    <a:lnTo>
                      <a:pt x="16" y="14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4" y="16"/>
                    </a:lnTo>
                    <a:lnTo>
                      <a:pt x="10" y="16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3" y="14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9" name="Freeform 110"/>
              <p:cNvSpPr>
                <a:spLocks/>
              </p:cNvSpPr>
              <p:nvPr/>
            </p:nvSpPr>
            <p:spPr bwMode="auto">
              <a:xfrm>
                <a:off x="5062" y="2178"/>
                <a:ext cx="7" cy="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7" y="4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7" y="3"/>
                  </a:cxn>
                  <a:cxn ang="0">
                    <a:pos x="17" y="3"/>
                  </a:cxn>
                  <a:cxn ang="0">
                    <a:pos x="19" y="2"/>
                  </a:cxn>
                  <a:cxn ang="0">
                    <a:pos x="22" y="2"/>
                  </a:cxn>
                  <a:cxn ang="0">
                    <a:pos x="25" y="3"/>
                  </a:cxn>
                  <a:cxn ang="0">
                    <a:pos x="25" y="3"/>
                  </a:cxn>
                  <a:cxn ang="0">
                    <a:pos x="25" y="6"/>
                  </a:cxn>
                  <a:cxn ang="0">
                    <a:pos x="24" y="9"/>
                  </a:cxn>
                  <a:cxn ang="0">
                    <a:pos x="20" y="11"/>
                  </a:cxn>
                  <a:cxn ang="0">
                    <a:pos x="17" y="12"/>
                  </a:cxn>
                  <a:cxn ang="0">
                    <a:pos x="11" y="12"/>
                  </a:cxn>
                  <a:cxn ang="0">
                    <a:pos x="7" y="11"/>
                  </a:cxn>
                  <a:cxn ang="0">
                    <a:pos x="4" y="7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5" h="12">
                    <a:moveTo>
                      <a:pt x="2" y="0"/>
                    </a:moveTo>
                    <a:lnTo>
                      <a:pt x="2" y="0"/>
                    </a:lnTo>
                    <a:lnTo>
                      <a:pt x="7" y="4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25" y="6"/>
                    </a:lnTo>
                    <a:lnTo>
                      <a:pt x="24" y="9"/>
                    </a:lnTo>
                    <a:lnTo>
                      <a:pt x="20" y="11"/>
                    </a:lnTo>
                    <a:lnTo>
                      <a:pt x="17" y="12"/>
                    </a:lnTo>
                    <a:lnTo>
                      <a:pt x="11" y="12"/>
                    </a:lnTo>
                    <a:lnTo>
                      <a:pt x="7" y="11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0" name="Freeform 111"/>
              <p:cNvSpPr>
                <a:spLocks/>
              </p:cNvSpPr>
              <p:nvPr/>
            </p:nvSpPr>
            <p:spPr bwMode="auto">
              <a:xfrm>
                <a:off x="5067" y="2181"/>
                <a:ext cx="14" cy="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9" y="3"/>
                  </a:cxn>
                  <a:cxn ang="0">
                    <a:pos x="10" y="6"/>
                  </a:cxn>
                  <a:cxn ang="0">
                    <a:pos x="12" y="8"/>
                  </a:cxn>
                  <a:cxn ang="0">
                    <a:pos x="19" y="9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4" y="9"/>
                  </a:cxn>
                  <a:cxn ang="0">
                    <a:pos x="28" y="8"/>
                  </a:cxn>
                  <a:cxn ang="0">
                    <a:pos x="28" y="8"/>
                  </a:cxn>
                  <a:cxn ang="0">
                    <a:pos x="32" y="8"/>
                  </a:cxn>
                  <a:cxn ang="0">
                    <a:pos x="34" y="8"/>
                  </a:cxn>
                  <a:cxn ang="0">
                    <a:pos x="34" y="8"/>
                  </a:cxn>
                  <a:cxn ang="0">
                    <a:pos x="32" y="12"/>
                  </a:cxn>
                  <a:cxn ang="0">
                    <a:pos x="29" y="15"/>
                  </a:cxn>
                  <a:cxn ang="0">
                    <a:pos x="24" y="16"/>
                  </a:cxn>
                  <a:cxn ang="0">
                    <a:pos x="20" y="17"/>
                  </a:cxn>
                  <a:cxn ang="0">
                    <a:pos x="14" y="17"/>
                  </a:cxn>
                  <a:cxn ang="0">
                    <a:pos x="10" y="15"/>
                  </a:cxn>
                  <a:cxn ang="0">
                    <a:pos x="5" y="13"/>
                  </a:cxn>
                  <a:cxn ang="0">
                    <a:pos x="1" y="8"/>
                  </a:cxn>
                  <a:cxn ang="0">
                    <a:pos x="1" y="8"/>
                  </a:cxn>
                  <a:cxn ang="0">
                    <a:pos x="1" y="6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34" h="17">
                    <a:moveTo>
                      <a:pt x="9" y="0"/>
                    </a:moveTo>
                    <a:lnTo>
                      <a:pt x="9" y="0"/>
                    </a:lnTo>
                    <a:lnTo>
                      <a:pt x="9" y="3"/>
                    </a:lnTo>
                    <a:lnTo>
                      <a:pt x="10" y="6"/>
                    </a:lnTo>
                    <a:lnTo>
                      <a:pt x="12" y="8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32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9" y="15"/>
                    </a:lnTo>
                    <a:lnTo>
                      <a:pt x="24" y="16"/>
                    </a:lnTo>
                    <a:lnTo>
                      <a:pt x="20" y="17"/>
                    </a:lnTo>
                    <a:lnTo>
                      <a:pt x="14" y="17"/>
                    </a:lnTo>
                    <a:lnTo>
                      <a:pt x="10" y="15"/>
                    </a:lnTo>
                    <a:lnTo>
                      <a:pt x="5" y="13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1" name="Freeform 112"/>
              <p:cNvSpPr>
                <a:spLocks/>
              </p:cNvSpPr>
              <p:nvPr/>
            </p:nvSpPr>
            <p:spPr bwMode="auto">
              <a:xfrm>
                <a:off x="5054" y="2181"/>
                <a:ext cx="13" cy="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12" y="6"/>
                  </a:cxn>
                  <a:cxn ang="0">
                    <a:pos x="14" y="8"/>
                  </a:cxn>
                  <a:cxn ang="0">
                    <a:pos x="17" y="9"/>
                  </a:cxn>
                  <a:cxn ang="0">
                    <a:pos x="20" y="10"/>
                  </a:cxn>
                  <a:cxn ang="0">
                    <a:pos x="23" y="10"/>
                  </a:cxn>
                  <a:cxn ang="0">
                    <a:pos x="32" y="9"/>
                  </a:cxn>
                  <a:cxn ang="0">
                    <a:pos x="32" y="9"/>
                  </a:cxn>
                  <a:cxn ang="0">
                    <a:pos x="36" y="8"/>
                  </a:cxn>
                  <a:cxn ang="0">
                    <a:pos x="38" y="8"/>
                  </a:cxn>
                  <a:cxn ang="0">
                    <a:pos x="39" y="8"/>
                  </a:cxn>
                  <a:cxn ang="0">
                    <a:pos x="39" y="8"/>
                  </a:cxn>
                  <a:cxn ang="0">
                    <a:pos x="36" y="13"/>
                  </a:cxn>
                  <a:cxn ang="0">
                    <a:pos x="32" y="16"/>
                  </a:cxn>
                  <a:cxn ang="0">
                    <a:pos x="26" y="18"/>
                  </a:cxn>
                  <a:cxn ang="0">
                    <a:pos x="22" y="19"/>
                  </a:cxn>
                  <a:cxn ang="0">
                    <a:pos x="16" y="19"/>
                  </a:cxn>
                  <a:cxn ang="0">
                    <a:pos x="12" y="18"/>
                  </a:cxn>
                  <a:cxn ang="0">
                    <a:pos x="8" y="16"/>
                  </a:cxn>
                  <a:cxn ang="0">
                    <a:pos x="4" y="13"/>
                  </a:cxn>
                  <a:cxn ang="0">
                    <a:pos x="4" y="13"/>
                  </a:cxn>
                  <a:cxn ang="0">
                    <a:pos x="1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39" h="19">
                    <a:moveTo>
                      <a:pt x="9" y="0"/>
                    </a:moveTo>
                    <a:lnTo>
                      <a:pt x="9" y="0"/>
                    </a:lnTo>
                    <a:lnTo>
                      <a:pt x="12" y="6"/>
                    </a:lnTo>
                    <a:lnTo>
                      <a:pt x="14" y="8"/>
                    </a:lnTo>
                    <a:lnTo>
                      <a:pt x="17" y="9"/>
                    </a:lnTo>
                    <a:lnTo>
                      <a:pt x="20" y="10"/>
                    </a:lnTo>
                    <a:lnTo>
                      <a:pt x="23" y="10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6" y="8"/>
                    </a:lnTo>
                    <a:lnTo>
                      <a:pt x="38" y="8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36" y="13"/>
                    </a:lnTo>
                    <a:lnTo>
                      <a:pt x="32" y="16"/>
                    </a:lnTo>
                    <a:lnTo>
                      <a:pt x="26" y="18"/>
                    </a:lnTo>
                    <a:lnTo>
                      <a:pt x="22" y="19"/>
                    </a:lnTo>
                    <a:lnTo>
                      <a:pt x="16" y="19"/>
                    </a:lnTo>
                    <a:lnTo>
                      <a:pt x="12" y="18"/>
                    </a:lnTo>
                    <a:lnTo>
                      <a:pt x="8" y="16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2" name="Freeform 113"/>
              <p:cNvSpPr>
                <a:spLocks/>
              </p:cNvSpPr>
              <p:nvPr/>
            </p:nvSpPr>
            <p:spPr bwMode="auto">
              <a:xfrm>
                <a:off x="5058" y="2188"/>
                <a:ext cx="13" cy="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9" y="4"/>
                  </a:cxn>
                  <a:cxn ang="0">
                    <a:pos x="22" y="5"/>
                  </a:cxn>
                  <a:cxn ang="0">
                    <a:pos x="30" y="3"/>
                  </a:cxn>
                  <a:cxn ang="0">
                    <a:pos x="30" y="3"/>
                  </a:cxn>
                  <a:cxn ang="0">
                    <a:pos x="33" y="1"/>
                  </a:cxn>
                  <a:cxn ang="0">
                    <a:pos x="36" y="0"/>
                  </a:cxn>
                  <a:cxn ang="0">
                    <a:pos x="39" y="1"/>
                  </a:cxn>
                  <a:cxn ang="0">
                    <a:pos x="39" y="1"/>
                  </a:cxn>
                  <a:cxn ang="0">
                    <a:pos x="33" y="6"/>
                  </a:cxn>
                  <a:cxn ang="0">
                    <a:pos x="27" y="9"/>
                  </a:cxn>
                  <a:cxn ang="0">
                    <a:pos x="21" y="12"/>
                  </a:cxn>
                  <a:cxn ang="0">
                    <a:pos x="15" y="13"/>
                  </a:cxn>
                  <a:cxn ang="0">
                    <a:pos x="10" y="13"/>
                  </a:cxn>
                  <a:cxn ang="0">
                    <a:pos x="6" y="11"/>
                  </a:cxn>
                  <a:cxn ang="0">
                    <a:pos x="1" y="7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39" h="13">
                    <a:moveTo>
                      <a:pt x="0" y="1"/>
                    </a:move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9" y="4"/>
                    </a:lnTo>
                    <a:lnTo>
                      <a:pt x="22" y="5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33" y="1"/>
                    </a:lnTo>
                    <a:lnTo>
                      <a:pt x="36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33" y="6"/>
                    </a:lnTo>
                    <a:lnTo>
                      <a:pt x="27" y="9"/>
                    </a:lnTo>
                    <a:lnTo>
                      <a:pt x="21" y="12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6" y="11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3" name="Freeform 114"/>
              <p:cNvSpPr>
                <a:spLocks/>
              </p:cNvSpPr>
              <p:nvPr/>
            </p:nvSpPr>
            <p:spPr bwMode="auto">
              <a:xfrm>
                <a:off x="5064" y="2192"/>
                <a:ext cx="10" cy="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5" y="9"/>
                  </a:cxn>
                  <a:cxn ang="0">
                    <a:pos x="8" y="10"/>
                  </a:cxn>
                  <a:cxn ang="0">
                    <a:pos x="11" y="11"/>
                  </a:cxn>
                  <a:cxn ang="0">
                    <a:pos x="16" y="11"/>
                  </a:cxn>
                  <a:cxn ang="0">
                    <a:pos x="19" y="10"/>
                  </a:cxn>
                  <a:cxn ang="0">
                    <a:pos x="23" y="8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19" y="5"/>
                  </a:cxn>
                  <a:cxn ang="0">
                    <a:pos x="17" y="5"/>
                  </a:cxn>
                  <a:cxn ang="0">
                    <a:pos x="15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2" h="11">
                    <a:moveTo>
                      <a:pt x="14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5" y="9"/>
                    </a:lnTo>
                    <a:lnTo>
                      <a:pt x="8" y="10"/>
                    </a:lnTo>
                    <a:lnTo>
                      <a:pt x="11" y="11"/>
                    </a:lnTo>
                    <a:lnTo>
                      <a:pt x="16" y="11"/>
                    </a:lnTo>
                    <a:lnTo>
                      <a:pt x="19" y="10"/>
                    </a:lnTo>
                    <a:lnTo>
                      <a:pt x="23" y="8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" name="Freeform 115"/>
              <p:cNvSpPr>
                <a:spLocks/>
              </p:cNvSpPr>
              <p:nvPr/>
            </p:nvSpPr>
            <p:spPr bwMode="auto">
              <a:xfrm>
                <a:off x="5067" y="2192"/>
                <a:ext cx="14" cy="7"/>
              </a:xfrm>
              <a:custGeom>
                <a:avLst/>
                <a:gdLst/>
                <a:ahLst/>
                <a:cxnLst>
                  <a:cxn ang="0">
                    <a:pos x="14" y="11"/>
                  </a:cxn>
                  <a:cxn ang="0">
                    <a:pos x="14" y="11"/>
                  </a:cxn>
                  <a:cxn ang="0">
                    <a:pos x="22" y="14"/>
                  </a:cxn>
                  <a:cxn ang="0">
                    <a:pos x="25" y="15"/>
                  </a:cxn>
                  <a:cxn ang="0">
                    <a:pos x="29" y="14"/>
                  </a:cxn>
                  <a:cxn ang="0">
                    <a:pos x="32" y="13"/>
                  </a:cxn>
                  <a:cxn ang="0">
                    <a:pos x="35" y="1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38" y="10"/>
                  </a:cxn>
                  <a:cxn ang="0">
                    <a:pos x="33" y="17"/>
                  </a:cxn>
                  <a:cxn ang="0">
                    <a:pos x="30" y="19"/>
                  </a:cxn>
                  <a:cxn ang="0">
                    <a:pos x="26" y="21"/>
                  </a:cxn>
                  <a:cxn ang="0">
                    <a:pos x="23" y="22"/>
                  </a:cxn>
                  <a:cxn ang="0">
                    <a:pos x="19" y="23"/>
                  </a:cxn>
                  <a:cxn ang="0">
                    <a:pos x="19" y="23"/>
                  </a:cxn>
                  <a:cxn ang="0">
                    <a:pos x="10" y="23"/>
                  </a:cxn>
                  <a:cxn ang="0">
                    <a:pos x="6" y="22"/>
                  </a:cxn>
                  <a:cxn ang="0">
                    <a:pos x="4" y="21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4" y="13"/>
                  </a:cxn>
                  <a:cxn ang="0">
                    <a:pos x="4" y="13"/>
                  </a:cxn>
                  <a:cxn ang="0">
                    <a:pos x="14" y="11"/>
                  </a:cxn>
                  <a:cxn ang="0">
                    <a:pos x="14" y="11"/>
                  </a:cxn>
                  <a:cxn ang="0">
                    <a:pos x="14" y="11"/>
                  </a:cxn>
                </a:cxnLst>
                <a:rect l="0" t="0" r="r" b="b"/>
                <a:pathLst>
                  <a:path w="42" h="23">
                    <a:moveTo>
                      <a:pt x="14" y="11"/>
                    </a:moveTo>
                    <a:lnTo>
                      <a:pt x="14" y="11"/>
                    </a:lnTo>
                    <a:lnTo>
                      <a:pt x="22" y="14"/>
                    </a:lnTo>
                    <a:lnTo>
                      <a:pt x="25" y="15"/>
                    </a:lnTo>
                    <a:lnTo>
                      <a:pt x="29" y="14"/>
                    </a:lnTo>
                    <a:lnTo>
                      <a:pt x="32" y="13"/>
                    </a:lnTo>
                    <a:lnTo>
                      <a:pt x="35" y="1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8" y="10"/>
                    </a:lnTo>
                    <a:lnTo>
                      <a:pt x="33" y="17"/>
                    </a:lnTo>
                    <a:lnTo>
                      <a:pt x="30" y="19"/>
                    </a:lnTo>
                    <a:lnTo>
                      <a:pt x="26" y="21"/>
                    </a:lnTo>
                    <a:lnTo>
                      <a:pt x="23" y="22"/>
                    </a:lnTo>
                    <a:lnTo>
                      <a:pt x="19" y="23"/>
                    </a:lnTo>
                    <a:lnTo>
                      <a:pt x="19" y="23"/>
                    </a:lnTo>
                    <a:lnTo>
                      <a:pt x="10" y="23"/>
                    </a:lnTo>
                    <a:lnTo>
                      <a:pt x="6" y="22"/>
                    </a:lnTo>
                    <a:lnTo>
                      <a:pt x="4" y="21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" name="Freeform 116"/>
              <p:cNvSpPr>
                <a:spLocks/>
              </p:cNvSpPr>
              <p:nvPr/>
            </p:nvSpPr>
            <p:spPr bwMode="auto">
              <a:xfrm>
                <a:off x="5071" y="2189"/>
                <a:ext cx="17" cy="38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0" y="6"/>
                  </a:cxn>
                  <a:cxn ang="0">
                    <a:pos x="35" y="6"/>
                  </a:cxn>
                  <a:cxn ang="0">
                    <a:pos x="35" y="7"/>
                  </a:cxn>
                  <a:cxn ang="0">
                    <a:pos x="40" y="11"/>
                  </a:cxn>
                  <a:cxn ang="0">
                    <a:pos x="42" y="14"/>
                  </a:cxn>
                  <a:cxn ang="0">
                    <a:pos x="40" y="19"/>
                  </a:cxn>
                  <a:cxn ang="0">
                    <a:pos x="31" y="27"/>
                  </a:cxn>
                  <a:cxn ang="0">
                    <a:pos x="26" y="27"/>
                  </a:cxn>
                  <a:cxn ang="0">
                    <a:pos x="23" y="24"/>
                  </a:cxn>
                  <a:cxn ang="0">
                    <a:pos x="20" y="26"/>
                  </a:cxn>
                  <a:cxn ang="0">
                    <a:pos x="12" y="29"/>
                  </a:cxn>
                  <a:cxn ang="0">
                    <a:pos x="8" y="32"/>
                  </a:cxn>
                  <a:cxn ang="0">
                    <a:pos x="19" y="32"/>
                  </a:cxn>
                  <a:cxn ang="0">
                    <a:pos x="23" y="34"/>
                  </a:cxn>
                  <a:cxn ang="0">
                    <a:pos x="25" y="37"/>
                  </a:cxn>
                  <a:cxn ang="0">
                    <a:pos x="22" y="42"/>
                  </a:cxn>
                  <a:cxn ang="0">
                    <a:pos x="19" y="44"/>
                  </a:cxn>
                  <a:cxn ang="0">
                    <a:pos x="7" y="63"/>
                  </a:cxn>
                  <a:cxn ang="0">
                    <a:pos x="1" y="80"/>
                  </a:cxn>
                  <a:cxn ang="0">
                    <a:pos x="1" y="97"/>
                  </a:cxn>
                  <a:cxn ang="0">
                    <a:pos x="8" y="111"/>
                  </a:cxn>
                  <a:cxn ang="0">
                    <a:pos x="18" y="107"/>
                  </a:cxn>
                  <a:cxn ang="0">
                    <a:pos x="32" y="99"/>
                  </a:cxn>
                  <a:cxn ang="0">
                    <a:pos x="39" y="89"/>
                  </a:cxn>
                  <a:cxn ang="0">
                    <a:pos x="45" y="79"/>
                  </a:cxn>
                  <a:cxn ang="0">
                    <a:pos x="44" y="76"/>
                  </a:cxn>
                  <a:cxn ang="0">
                    <a:pos x="39" y="77"/>
                  </a:cxn>
                  <a:cxn ang="0">
                    <a:pos x="31" y="88"/>
                  </a:cxn>
                  <a:cxn ang="0">
                    <a:pos x="25" y="97"/>
                  </a:cxn>
                  <a:cxn ang="0">
                    <a:pos x="22" y="99"/>
                  </a:cxn>
                  <a:cxn ang="0">
                    <a:pos x="14" y="102"/>
                  </a:cxn>
                  <a:cxn ang="0">
                    <a:pos x="10" y="100"/>
                  </a:cxn>
                  <a:cxn ang="0">
                    <a:pos x="8" y="91"/>
                  </a:cxn>
                  <a:cxn ang="0">
                    <a:pos x="8" y="85"/>
                  </a:cxn>
                  <a:cxn ang="0">
                    <a:pos x="12" y="72"/>
                  </a:cxn>
                  <a:cxn ang="0">
                    <a:pos x="18" y="63"/>
                  </a:cxn>
                  <a:cxn ang="0">
                    <a:pos x="29" y="45"/>
                  </a:cxn>
                  <a:cxn ang="0">
                    <a:pos x="37" y="28"/>
                  </a:cxn>
                  <a:cxn ang="0">
                    <a:pos x="39" y="25"/>
                  </a:cxn>
                  <a:cxn ang="0">
                    <a:pos x="48" y="18"/>
                  </a:cxn>
                  <a:cxn ang="0">
                    <a:pos x="50" y="14"/>
                  </a:cxn>
                  <a:cxn ang="0">
                    <a:pos x="50" y="6"/>
                  </a:cxn>
                  <a:cxn ang="0">
                    <a:pos x="46" y="0"/>
                  </a:cxn>
                  <a:cxn ang="0">
                    <a:pos x="45" y="0"/>
                  </a:cxn>
                  <a:cxn ang="0">
                    <a:pos x="45" y="0"/>
                  </a:cxn>
                </a:cxnLst>
                <a:rect l="0" t="0" r="r" b="b"/>
                <a:pathLst>
                  <a:path w="50" h="111">
                    <a:moveTo>
                      <a:pt x="45" y="0"/>
                    </a:moveTo>
                    <a:lnTo>
                      <a:pt x="45" y="0"/>
                    </a:lnTo>
                    <a:lnTo>
                      <a:pt x="43" y="4"/>
                    </a:lnTo>
                    <a:lnTo>
                      <a:pt x="40" y="6"/>
                    </a:lnTo>
                    <a:lnTo>
                      <a:pt x="35" y="6"/>
                    </a:lnTo>
                    <a:lnTo>
                      <a:pt x="35" y="6"/>
                    </a:lnTo>
                    <a:lnTo>
                      <a:pt x="34" y="6"/>
                    </a:lnTo>
                    <a:lnTo>
                      <a:pt x="35" y="7"/>
                    </a:lnTo>
                    <a:lnTo>
                      <a:pt x="37" y="9"/>
                    </a:lnTo>
                    <a:lnTo>
                      <a:pt x="40" y="11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2" y="17"/>
                    </a:lnTo>
                    <a:lnTo>
                      <a:pt x="40" y="19"/>
                    </a:lnTo>
                    <a:lnTo>
                      <a:pt x="36" y="24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26" y="27"/>
                    </a:lnTo>
                    <a:lnTo>
                      <a:pt x="26" y="27"/>
                    </a:lnTo>
                    <a:lnTo>
                      <a:pt x="23" y="24"/>
                    </a:lnTo>
                    <a:lnTo>
                      <a:pt x="22" y="25"/>
                    </a:lnTo>
                    <a:lnTo>
                      <a:pt x="20" y="26"/>
                    </a:lnTo>
                    <a:lnTo>
                      <a:pt x="20" y="26"/>
                    </a:lnTo>
                    <a:lnTo>
                      <a:pt x="12" y="29"/>
                    </a:lnTo>
                    <a:lnTo>
                      <a:pt x="8" y="31"/>
                    </a:lnTo>
                    <a:lnTo>
                      <a:pt x="8" y="32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23" y="34"/>
                    </a:lnTo>
                    <a:lnTo>
                      <a:pt x="25" y="35"/>
                    </a:lnTo>
                    <a:lnTo>
                      <a:pt x="25" y="37"/>
                    </a:lnTo>
                    <a:lnTo>
                      <a:pt x="25" y="38"/>
                    </a:lnTo>
                    <a:lnTo>
                      <a:pt x="22" y="42"/>
                    </a:lnTo>
                    <a:lnTo>
                      <a:pt x="19" y="44"/>
                    </a:lnTo>
                    <a:lnTo>
                      <a:pt x="19" y="44"/>
                    </a:lnTo>
                    <a:lnTo>
                      <a:pt x="12" y="54"/>
                    </a:lnTo>
                    <a:lnTo>
                      <a:pt x="7" y="63"/>
                    </a:lnTo>
                    <a:lnTo>
                      <a:pt x="4" y="72"/>
                    </a:lnTo>
                    <a:lnTo>
                      <a:pt x="1" y="80"/>
                    </a:lnTo>
                    <a:lnTo>
                      <a:pt x="0" y="89"/>
                    </a:lnTo>
                    <a:lnTo>
                      <a:pt x="1" y="97"/>
                    </a:lnTo>
                    <a:lnTo>
                      <a:pt x="4" y="104"/>
                    </a:lnTo>
                    <a:lnTo>
                      <a:pt x="8" y="111"/>
                    </a:lnTo>
                    <a:lnTo>
                      <a:pt x="8" y="111"/>
                    </a:lnTo>
                    <a:lnTo>
                      <a:pt x="18" y="107"/>
                    </a:lnTo>
                    <a:lnTo>
                      <a:pt x="25" y="104"/>
                    </a:lnTo>
                    <a:lnTo>
                      <a:pt x="32" y="99"/>
                    </a:lnTo>
                    <a:lnTo>
                      <a:pt x="39" y="89"/>
                    </a:lnTo>
                    <a:lnTo>
                      <a:pt x="39" y="89"/>
                    </a:lnTo>
                    <a:lnTo>
                      <a:pt x="43" y="84"/>
                    </a:lnTo>
                    <a:lnTo>
                      <a:pt x="45" y="79"/>
                    </a:lnTo>
                    <a:lnTo>
                      <a:pt x="45" y="77"/>
                    </a:lnTo>
                    <a:lnTo>
                      <a:pt x="44" y="76"/>
                    </a:lnTo>
                    <a:lnTo>
                      <a:pt x="40" y="76"/>
                    </a:lnTo>
                    <a:lnTo>
                      <a:pt x="39" y="77"/>
                    </a:lnTo>
                    <a:lnTo>
                      <a:pt x="39" y="77"/>
                    </a:lnTo>
                    <a:lnTo>
                      <a:pt x="31" y="88"/>
                    </a:lnTo>
                    <a:lnTo>
                      <a:pt x="27" y="93"/>
                    </a:lnTo>
                    <a:lnTo>
                      <a:pt x="25" y="97"/>
                    </a:lnTo>
                    <a:lnTo>
                      <a:pt x="22" y="99"/>
                    </a:lnTo>
                    <a:lnTo>
                      <a:pt x="22" y="99"/>
                    </a:lnTo>
                    <a:lnTo>
                      <a:pt x="17" y="102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0"/>
                    </a:lnTo>
                    <a:lnTo>
                      <a:pt x="9" y="97"/>
                    </a:lnTo>
                    <a:lnTo>
                      <a:pt x="8" y="91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9" y="78"/>
                    </a:lnTo>
                    <a:lnTo>
                      <a:pt x="12" y="72"/>
                    </a:lnTo>
                    <a:lnTo>
                      <a:pt x="16" y="66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29" y="45"/>
                    </a:lnTo>
                    <a:lnTo>
                      <a:pt x="33" y="38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39" y="25"/>
                    </a:lnTo>
                    <a:lnTo>
                      <a:pt x="43" y="22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0" y="14"/>
                    </a:lnTo>
                    <a:lnTo>
                      <a:pt x="50" y="10"/>
                    </a:lnTo>
                    <a:lnTo>
                      <a:pt x="50" y="6"/>
                    </a:lnTo>
                    <a:lnTo>
                      <a:pt x="49" y="4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6" name="Freeform 117"/>
              <p:cNvSpPr>
                <a:spLocks/>
              </p:cNvSpPr>
              <p:nvPr/>
            </p:nvSpPr>
            <p:spPr bwMode="auto">
              <a:xfrm>
                <a:off x="5078" y="2192"/>
                <a:ext cx="14" cy="25"/>
              </a:xfrm>
              <a:custGeom>
                <a:avLst/>
                <a:gdLst/>
                <a:ahLst/>
                <a:cxnLst>
                  <a:cxn ang="0">
                    <a:pos x="27" y="29"/>
                  </a:cxn>
                  <a:cxn ang="0">
                    <a:pos x="27" y="29"/>
                  </a:cxn>
                  <a:cxn ang="0">
                    <a:pos x="25" y="39"/>
                  </a:cxn>
                  <a:cxn ang="0">
                    <a:pos x="24" y="44"/>
                  </a:cxn>
                  <a:cxn ang="0">
                    <a:pos x="19" y="50"/>
                  </a:cxn>
                  <a:cxn ang="0">
                    <a:pos x="19" y="50"/>
                  </a:cxn>
                  <a:cxn ang="0">
                    <a:pos x="11" y="64"/>
                  </a:cxn>
                  <a:cxn ang="0">
                    <a:pos x="6" y="70"/>
                  </a:cxn>
                  <a:cxn ang="0">
                    <a:pos x="0" y="78"/>
                  </a:cxn>
                  <a:cxn ang="0">
                    <a:pos x="0" y="78"/>
                  </a:cxn>
                  <a:cxn ang="0">
                    <a:pos x="5" y="67"/>
                  </a:cxn>
                  <a:cxn ang="0">
                    <a:pos x="11" y="58"/>
                  </a:cxn>
                  <a:cxn ang="0">
                    <a:pos x="15" y="48"/>
                  </a:cxn>
                  <a:cxn ang="0">
                    <a:pos x="19" y="36"/>
                  </a:cxn>
                  <a:cxn ang="0">
                    <a:pos x="19" y="36"/>
                  </a:cxn>
                  <a:cxn ang="0">
                    <a:pos x="24" y="23"/>
                  </a:cxn>
                  <a:cxn ang="0">
                    <a:pos x="29" y="13"/>
                  </a:cxn>
                  <a:cxn ang="0">
                    <a:pos x="35" y="7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34" y="13"/>
                  </a:cxn>
                  <a:cxn ang="0">
                    <a:pos x="30" y="20"/>
                  </a:cxn>
                  <a:cxn ang="0">
                    <a:pos x="27" y="29"/>
                  </a:cxn>
                  <a:cxn ang="0">
                    <a:pos x="27" y="29"/>
                  </a:cxn>
                  <a:cxn ang="0">
                    <a:pos x="27" y="29"/>
                  </a:cxn>
                </a:cxnLst>
                <a:rect l="0" t="0" r="r" b="b"/>
                <a:pathLst>
                  <a:path w="43" h="78">
                    <a:moveTo>
                      <a:pt x="27" y="29"/>
                    </a:moveTo>
                    <a:lnTo>
                      <a:pt x="27" y="29"/>
                    </a:lnTo>
                    <a:lnTo>
                      <a:pt x="25" y="39"/>
                    </a:lnTo>
                    <a:lnTo>
                      <a:pt x="24" y="44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11" y="64"/>
                    </a:lnTo>
                    <a:lnTo>
                      <a:pt x="6" y="7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5" y="67"/>
                    </a:lnTo>
                    <a:lnTo>
                      <a:pt x="11" y="58"/>
                    </a:lnTo>
                    <a:lnTo>
                      <a:pt x="15" y="48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24" y="23"/>
                    </a:lnTo>
                    <a:lnTo>
                      <a:pt x="29" y="13"/>
                    </a:lnTo>
                    <a:lnTo>
                      <a:pt x="35" y="7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34" y="13"/>
                    </a:lnTo>
                    <a:lnTo>
                      <a:pt x="30" y="20"/>
                    </a:lnTo>
                    <a:lnTo>
                      <a:pt x="27" y="29"/>
                    </a:lnTo>
                    <a:lnTo>
                      <a:pt x="27" y="29"/>
                    </a:lnTo>
                    <a:lnTo>
                      <a:pt x="27" y="29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7" name="Freeform 118"/>
              <p:cNvSpPr>
                <a:spLocks/>
              </p:cNvSpPr>
              <p:nvPr/>
            </p:nvSpPr>
            <p:spPr bwMode="auto">
              <a:xfrm>
                <a:off x="5079" y="2192"/>
                <a:ext cx="53" cy="38"/>
              </a:xfrm>
              <a:custGeom>
                <a:avLst/>
                <a:gdLst/>
                <a:ahLst/>
                <a:cxnLst>
                  <a:cxn ang="0">
                    <a:pos x="26" y="44"/>
                  </a:cxn>
                  <a:cxn ang="0">
                    <a:pos x="22" y="64"/>
                  </a:cxn>
                  <a:cxn ang="0">
                    <a:pos x="26" y="69"/>
                  </a:cxn>
                  <a:cxn ang="0">
                    <a:pos x="27" y="76"/>
                  </a:cxn>
                  <a:cxn ang="0">
                    <a:pos x="36" y="80"/>
                  </a:cxn>
                  <a:cxn ang="0">
                    <a:pos x="41" y="63"/>
                  </a:cxn>
                  <a:cxn ang="0">
                    <a:pos x="51" y="79"/>
                  </a:cxn>
                  <a:cxn ang="0">
                    <a:pos x="57" y="70"/>
                  </a:cxn>
                  <a:cxn ang="0">
                    <a:pos x="61" y="80"/>
                  </a:cxn>
                  <a:cxn ang="0">
                    <a:pos x="65" y="70"/>
                  </a:cxn>
                  <a:cxn ang="0">
                    <a:pos x="65" y="32"/>
                  </a:cxn>
                  <a:cxn ang="0">
                    <a:pos x="57" y="8"/>
                  </a:cxn>
                  <a:cxn ang="0">
                    <a:pos x="62" y="9"/>
                  </a:cxn>
                  <a:cxn ang="0">
                    <a:pos x="69" y="20"/>
                  </a:cxn>
                  <a:cxn ang="0">
                    <a:pos x="70" y="13"/>
                  </a:cxn>
                  <a:cxn ang="0">
                    <a:pos x="82" y="0"/>
                  </a:cxn>
                  <a:cxn ang="0">
                    <a:pos x="75" y="11"/>
                  </a:cxn>
                  <a:cxn ang="0">
                    <a:pos x="75" y="46"/>
                  </a:cxn>
                  <a:cxn ang="0">
                    <a:pos x="70" y="76"/>
                  </a:cxn>
                  <a:cxn ang="0">
                    <a:pos x="77" y="80"/>
                  </a:cxn>
                  <a:cxn ang="0">
                    <a:pos x="83" y="62"/>
                  </a:cxn>
                  <a:cxn ang="0">
                    <a:pos x="87" y="79"/>
                  </a:cxn>
                  <a:cxn ang="0">
                    <a:pos x="99" y="67"/>
                  </a:cxn>
                  <a:cxn ang="0">
                    <a:pos x="100" y="66"/>
                  </a:cxn>
                  <a:cxn ang="0">
                    <a:pos x="114" y="80"/>
                  </a:cxn>
                  <a:cxn ang="0">
                    <a:pos x="109" y="54"/>
                  </a:cxn>
                  <a:cxn ang="0">
                    <a:pos x="114" y="41"/>
                  </a:cxn>
                  <a:cxn ang="0">
                    <a:pos x="98" y="0"/>
                  </a:cxn>
                  <a:cxn ang="0">
                    <a:pos x="104" y="0"/>
                  </a:cxn>
                  <a:cxn ang="0">
                    <a:pos x="111" y="12"/>
                  </a:cxn>
                  <a:cxn ang="0">
                    <a:pos x="133" y="21"/>
                  </a:cxn>
                  <a:cxn ang="0">
                    <a:pos x="142" y="29"/>
                  </a:cxn>
                  <a:cxn ang="0">
                    <a:pos x="126" y="33"/>
                  </a:cxn>
                  <a:cxn ang="0">
                    <a:pos x="155" y="73"/>
                  </a:cxn>
                  <a:cxn ang="0">
                    <a:pos x="155" y="103"/>
                  </a:cxn>
                  <a:cxn ang="0">
                    <a:pos x="126" y="107"/>
                  </a:cxn>
                  <a:cxn ang="0">
                    <a:pos x="119" y="104"/>
                  </a:cxn>
                  <a:cxn ang="0">
                    <a:pos x="103" y="99"/>
                  </a:cxn>
                  <a:cxn ang="0">
                    <a:pos x="94" y="88"/>
                  </a:cxn>
                  <a:cxn ang="0">
                    <a:pos x="83" y="95"/>
                  </a:cxn>
                  <a:cxn ang="0">
                    <a:pos x="70" y="107"/>
                  </a:cxn>
                  <a:cxn ang="0">
                    <a:pos x="62" y="105"/>
                  </a:cxn>
                  <a:cxn ang="0">
                    <a:pos x="56" y="100"/>
                  </a:cxn>
                  <a:cxn ang="0">
                    <a:pos x="45" y="88"/>
                  </a:cxn>
                  <a:cxn ang="0">
                    <a:pos x="35" y="91"/>
                  </a:cxn>
                  <a:cxn ang="0">
                    <a:pos x="15" y="100"/>
                  </a:cxn>
                  <a:cxn ang="0">
                    <a:pos x="2" y="107"/>
                  </a:cxn>
                  <a:cxn ang="0">
                    <a:pos x="0" y="100"/>
                  </a:cxn>
                  <a:cxn ang="0">
                    <a:pos x="16" y="94"/>
                  </a:cxn>
                  <a:cxn ang="0">
                    <a:pos x="17" y="83"/>
                  </a:cxn>
                  <a:cxn ang="0">
                    <a:pos x="17" y="81"/>
                  </a:cxn>
                  <a:cxn ang="0">
                    <a:pos x="17" y="63"/>
                  </a:cxn>
                  <a:cxn ang="0">
                    <a:pos x="20" y="55"/>
                  </a:cxn>
                  <a:cxn ang="0">
                    <a:pos x="14" y="55"/>
                  </a:cxn>
                  <a:cxn ang="0">
                    <a:pos x="20" y="46"/>
                  </a:cxn>
                </a:cxnLst>
                <a:rect l="0" t="0" r="r" b="b"/>
                <a:pathLst>
                  <a:path w="160" h="112">
                    <a:moveTo>
                      <a:pt x="20" y="46"/>
                    </a:moveTo>
                    <a:lnTo>
                      <a:pt x="20" y="46"/>
                    </a:lnTo>
                    <a:lnTo>
                      <a:pt x="22" y="47"/>
                    </a:lnTo>
                    <a:lnTo>
                      <a:pt x="24" y="47"/>
                    </a:lnTo>
                    <a:lnTo>
                      <a:pt x="26" y="44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6" y="53"/>
                    </a:lnTo>
                    <a:lnTo>
                      <a:pt x="22" y="64"/>
                    </a:lnTo>
                    <a:lnTo>
                      <a:pt x="22" y="64"/>
                    </a:lnTo>
                    <a:lnTo>
                      <a:pt x="22" y="69"/>
                    </a:lnTo>
                    <a:lnTo>
                      <a:pt x="23" y="70"/>
                    </a:lnTo>
                    <a:lnTo>
                      <a:pt x="23" y="70"/>
                    </a:lnTo>
                    <a:lnTo>
                      <a:pt x="25" y="70"/>
                    </a:lnTo>
                    <a:lnTo>
                      <a:pt x="26" y="69"/>
                    </a:lnTo>
                    <a:lnTo>
                      <a:pt x="31" y="62"/>
                    </a:lnTo>
                    <a:lnTo>
                      <a:pt x="31" y="62"/>
                    </a:lnTo>
                    <a:lnTo>
                      <a:pt x="27" y="71"/>
                    </a:lnTo>
                    <a:lnTo>
                      <a:pt x="27" y="74"/>
                    </a:lnTo>
                    <a:lnTo>
                      <a:pt x="27" y="76"/>
                    </a:lnTo>
                    <a:lnTo>
                      <a:pt x="28" y="79"/>
                    </a:lnTo>
                    <a:lnTo>
                      <a:pt x="29" y="80"/>
                    </a:lnTo>
                    <a:lnTo>
                      <a:pt x="33" y="80"/>
                    </a:lnTo>
                    <a:lnTo>
                      <a:pt x="36" y="80"/>
                    </a:lnTo>
                    <a:lnTo>
                      <a:pt x="36" y="80"/>
                    </a:lnTo>
                    <a:lnTo>
                      <a:pt x="38" y="76"/>
                    </a:lnTo>
                    <a:lnTo>
                      <a:pt x="39" y="73"/>
                    </a:lnTo>
                    <a:lnTo>
                      <a:pt x="41" y="51"/>
                    </a:lnTo>
                    <a:lnTo>
                      <a:pt x="41" y="51"/>
                    </a:lnTo>
                    <a:lnTo>
                      <a:pt x="41" y="63"/>
                    </a:lnTo>
                    <a:lnTo>
                      <a:pt x="42" y="73"/>
                    </a:lnTo>
                    <a:lnTo>
                      <a:pt x="45" y="79"/>
                    </a:lnTo>
                    <a:lnTo>
                      <a:pt x="47" y="81"/>
                    </a:lnTo>
                    <a:lnTo>
                      <a:pt x="49" y="81"/>
                    </a:lnTo>
                    <a:lnTo>
                      <a:pt x="51" y="79"/>
                    </a:lnTo>
                    <a:lnTo>
                      <a:pt x="53" y="74"/>
                    </a:lnTo>
                    <a:lnTo>
                      <a:pt x="53" y="70"/>
                    </a:lnTo>
                    <a:lnTo>
                      <a:pt x="53" y="70"/>
                    </a:lnTo>
                    <a:lnTo>
                      <a:pt x="57" y="70"/>
                    </a:lnTo>
                    <a:lnTo>
                      <a:pt x="57" y="70"/>
                    </a:lnTo>
                    <a:lnTo>
                      <a:pt x="57" y="70"/>
                    </a:lnTo>
                    <a:lnTo>
                      <a:pt x="56" y="73"/>
                    </a:lnTo>
                    <a:lnTo>
                      <a:pt x="57" y="76"/>
                    </a:lnTo>
                    <a:lnTo>
                      <a:pt x="59" y="79"/>
                    </a:lnTo>
                    <a:lnTo>
                      <a:pt x="61" y="80"/>
                    </a:lnTo>
                    <a:lnTo>
                      <a:pt x="62" y="80"/>
                    </a:lnTo>
                    <a:lnTo>
                      <a:pt x="64" y="78"/>
                    </a:lnTo>
                    <a:lnTo>
                      <a:pt x="65" y="74"/>
                    </a:lnTo>
                    <a:lnTo>
                      <a:pt x="65" y="70"/>
                    </a:lnTo>
                    <a:lnTo>
                      <a:pt x="65" y="70"/>
                    </a:lnTo>
                    <a:lnTo>
                      <a:pt x="62" y="46"/>
                    </a:lnTo>
                    <a:lnTo>
                      <a:pt x="62" y="46"/>
                    </a:lnTo>
                    <a:lnTo>
                      <a:pt x="65" y="46"/>
                    </a:lnTo>
                    <a:lnTo>
                      <a:pt x="65" y="32"/>
                    </a:lnTo>
                    <a:lnTo>
                      <a:pt x="65" y="32"/>
                    </a:lnTo>
                    <a:lnTo>
                      <a:pt x="65" y="32"/>
                    </a:lnTo>
                    <a:lnTo>
                      <a:pt x="64" y="24"/>
                    </a:lnTo>
                    <a:lnTo>
                      <a:pt x="62" y="18"/>
                    </a:lnTo>
                    <a:lnTo>
                      <a:pt x="60" y="11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62" y="9"/>
                    </a:lnTo>
                    <a:lnTo>
                      <a:pt x="64" y="12"/>
                    </a:lnTo>
                    <a:lnTo>
                      <a:pt x="67" y="20"/>
                    </a:lnTo>
                    <a:lnTo>
                      <a:pt x="67" y="20"/>
                    </a:lnTo>
                    <a:lnTo>
                      <a:pt x="69" y="20"/>
                    </a:lnTo>
                    <a:lnTo>
                      <a:pt x="69" y="20"/>
                    </a:lnTo>
                    <a:lnTo>
                      <a:pt x="69" y="20"/>
                    </a:lnTo>
                    <a:lnTo>
                      <a:pt x="69" y="20"/>
                    </a:lnTo>
                    <a:lnTo>
                      <a:pt x="69" y="20"/>
                    </a:lnTo>
                    <a:lnTo>
                      <a:pt x="70" y="13"/>
                    </a:lnTo>
                    <a:lnTo>
                      <a:pt x="70" y="13"/>
                    </a:lnTo>
                    <a:lnTo>
                      <a:pt x="73" y="8"/>
                    </a:lnTo>
                    <a:lnTo>
                      <a:pt x="75" y="5"/>
                    </a:lnTo>
                    <a:lnTo>
                      <a:pt x="78" y="3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3" y="3"/>
                    </a:lnTo>
                    <a:lnTo>
                      <a:pt x="83" y="3"/>
                    </a:lnTo>
                    <a:lnTo>
                      <a:pt x="83" y="3"/>
                    </a:lnTo>
                    <a:lnTo>
                      <a:pt x="78" y="7"/>
                    </a:lnTo>
                    <a:lnTo>
                      <a:pt x="75" y="11"/>
                    </a:lnTo>
                    <a:lnTo>
                      <a:pt x="73" y="18"/>
                    </a:lnTo>
                    <a:lnTo>
                      <a:pt x="72" y="29"/>
                    </a:lnTo>
                    <a:lnTo>
                      <a:pt x="72" y="29"/>
                    </a:lnTo>
                    <a:lnTo>
                      <a:pt x="72" y="46"/>
                    </a:lnTo>
                    <a:lnTo>
                      <a:pt x="75" y="46"/>
                    </a:lnTo>
                    <a:lnTo>
                      <a:pt x="71" y="70"/>
                    </a:lnTo>
                    <a:lnTo>
                      <a:pt x="71" y="70"/>
                    </a:lnTo>
                    <a:lnTo>
                      <a:pt x="71" y="70"/>
                    </a:lnTo>
                    <a:lnTo>
                      <a:pt x="70" y="73"/>
                    </a:lnTo>
                    <a:lnTo>
                      <a:pt x="70" y="76"/>
                    </a:lnTo>
                    <a:lnTo>
                      <a:pt x="70" y="79"/>
                    </a:lnTo>
                    <a:lnTo>
                      <a:pt x="71" y="80"/>
                    </a:lnTo>
                    <a:lnTo>
                      <a:pt x="73" y="81"/>
                    </a:lnTo>
                    <a:lnTo>
                      <a:pt x="75" y="81"/>
                    </a:lnTo>
                    <a:lnTo>
                      <a:pt x="77" y="80"/>
                    </a:lnTo>
                    <a:lnTo>
                      <a:pt x="79" y="78"/>
                    </a:lnTo>
                    <a:lnTo>
                      <a:pt x="79" y="78"/>
                    </a:lnTo>
                    <a:lnTo>
                      <a:pt x="83" y="71"/>
                    </a:lnTo>
                    <a:lnTo>
                      <a:pt x="83" y="67"/>
                    </a:lnTo>
                    <a:lnTo>
                      <a:pt x="83" y="62"/>
                    </a:lnTo>
                    <a:lnTo>
                      <a:pt x="83" y="58"/>
                    </a:lnTo>
                    <a:lnTo>
                      <a:pt x="83" y="58"/>
                    </a:lnTo>
                    <a:lnTo>
                      <a:pt x="84" y="67"/>
                    </a:lnTo>
                    <a:lnTo>
                      <a:pt x="85" y="73"/>
                    </a:lnTo>
                    <a:lnTo>
                      <a:pt x="87" y="79"/>
                    </a:lnTo>
                    <a:lnTo>
                      <a:pt x="89" y="81"/>
                    </a:lnTo>
                    <a:lnTo>
                      <a:pt x="92" y="81"/>
                    </a:lnTo>
                    <a:lnTo>
                      <a:pt x="95" y="79"/>
                    </a:lnTo>
                    <a:lnTo>
                      <a:pt x="97" y="74"/>
                    </a:lnTo>
                    <a:lnTo>
                      <a:pt x="99" y="67"/>
                    </a:lnTo>
                    <a:lnTo>
                      <a:pt x="99" y="67"/>
                    </a:lnTo>
                    <a:lnTo>
                      <a:pt x="99" y="64"/>
                    </a:lnTo>
                    <a:lnTo>
                      <a:pt x="98" y="61"/>
                    </a:lnTo>
                    <a:lnTo>
                      <a:pt x="100" y="66"/>
                    </a:lnTo>
                    <a:lnTo>
                      <a:pt x="100" y="66"/>
                    </a:lnTo>
                    <a:lnTo>
                      <a:pt x="102" y="72"/>
                    </a:lnTo>
                    <a:lnTo>
                      <a:pt x="103" y="75"/>
                    </a:lnTo>
                    <a:lnTo>
                      <a:pt x="107" y="78"/>
                    </a:lnTo>
                    <a:lnTo>
                      <a:pt x="114" y="80"/>
                    </a:lnTo>
                    <a:lnTo>
                      <a:pt x="114" y="80"/>
                    </a:lnTo>
                    <a:lnTo>
                      <a:pt x="114" y="78"/>
                    </a:lnTo>
                    <a:lnTo>
                      <a:pt x="114" y="71"/>
                    </a:lnTo>
                    <a:lnTo>
                      <a:pt x="112" y="62"/>
                    </a:lnTo>
                    <a:lnTo>
                      <a:pt x="109" y="54"/>
                    </a:lnTo>
                    <a:lnTo>
                      <a:pt x="109" y="54"/>
                    </a:lnTo>
                    <a:lnTo>
                      <a:pt x="112" y="51"/>
                    </a:lnTo>
                    <a:lnTo>
                      <a:pt x="114" y="50"/>
                    </a:lnTo>
                    <a:lnTo>
                      <a:pt x="114" y="48"/>
                    </a:lnTo>
                    <a:lnTo>
                      <a:pt x="114" y="45"/>
                    </a:lnTo>
                    <a:lnTo>
                      <a:pt x="114" y="41"/>
                    </a:lnTo>
                    <a:lnTo>
                      <a:pt x="110" y="25"/>
                    </a:lnTo>
                    <a:lnTo>
                      <a:pt x="110" y="25"/>
                    </a:lnTo>
                    <a:lnTo>
                      <a:pt x="103" y="10"/>
                    </a:lnTo>
                    <a:lnTo>
                      <a:pt x="100" y="3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8" y="4"/>
                    </a:lnTo>
                    <a:lnTo>
                      <a:pt x="109" y="7"/>
                    </a:lnTo>
                    <a:lnTo>
                      <a:pt x="110" y="9"/>
                    </a:lnTo>
                    <a:lnTo>
                      <a:pt x="111" y="12"/>
                    </a:lnTo>
                    <a:lnTo>
                      <a:pt x="111" y="12"/>
                    </a:lnTo>
                    <a:lnTo>
                      <a:pt x="113" y="14"/>
                    </a:lnTo>
                    <a:lnTo>
                      <a:pt x="116" y="17"/>
                    </a:lnTo>
                    <a:lnTo>
                      <a:pt x="122" y="19"/>
                    </a:lnTo>
                    <a:lnTo>
                      <a:pt x="133" y="21"/>
                    </a:lnTo>
                    <a:lnTo>
                      <a:pt x="133" y="21"/>
                    </a:lnTo>
                    <a:lnTo>
                      <a:pt x="138" y="23"/>
                    </a:lnTo>
                    <a:lnTo>
                      <a:pt x="142" y="24"/>
                    </a:lnTo>
                    <a:lnTo>
                      <a:pt x="148" y="28"/>
                    </a:lnTo>
                    <a:lnTo>
                      <a:pt x="148" y="28"/>
                    </a:lnTo>
                    <a:lnTo>
                      <a:pt x="142" y="29"/>
                    </a:lnTo>
                    <a:lnTo>
                      <a:pt x="138" y="30"/>
                    </a:lnTo>
                    <a:lnTo>
                      <a:pt x="134" y="31"/>
                    </a:lnTo>
                    <a:lnTo>
                      <a:pt x="125" y="30"/>
                    </a:lnTo>
                    <a:lnTo>
                      <a:pt x="125" y="30"/>
                    </a:lnTo>
                    <a:lnTo>
                      <a:pt x="126" y="33"/>
                    </a:lnTo>
                    <a:lnTo>
                      <a:pt x="128" y="36"/>
                    </a:lnTo>
                    <a:lnTo>
                      <a:pt x="146" y="59"/>
                    </a:lnTo>
                    <a:lnTo>
                      <a:pt x="146" y="59"/>
                    </a:lnTo>
                    <a:lnTo>
                      <a:pt x="151" y="64"/>
                    </a:lnTo>
                    <a:lnTo>
                      <a:pt x="155" y="73"/>
                    </a:lnTo>
                    <a:lnTo>
                      <a:pt x="159" y="82"/>
                    </a:lnTo>
                    <a:lnTo>
                      <a:pt x="160" y="91"/>
                    </a:lnTo>
                    <a:lnTo>
                      <a:pt x="159" y="95"/>
                    </a:lnTo>
                    <a:lnTo>
                      <a:pt x="158" y="99"/>
                    </a:lnTo>
                    <a:lnTo>
                      <a:pt x="155" y="103"/>
                    </a:lnTo>
                    <a:lnTo>
                      <a:pt x="152" y="106"/>
                    </a:lnTo>
                    <a:lnTo>
                      <a:pt x="148" y="107"/>
                    </a:lnTo>
                    <a:lnTo>
                      <a:pt x="141" y="108"/>
                    </a:lnTo>
                    <a:lnTo>
                      <a:pt x="135" y="108"/>
                    </a:lnTo>
                    <a:lnTo>
                      <a:pt x="126" y="107"/>
                    </a:lnTo>
                    <a:lnTo>
                      <a:pt x="126" y="107"/>
                    </a:lnTo>
                    <a:lnTo>
                      <a:pt x="123" y="107"/>
                    </a:lnTo>
                    <a:lnTo>
                      <a:pt x="121" y="106"/>
                    </a:lnTo>
                    <a:lnTo>
                      <a:pt x="119" y="104"/>
                    </a:lnTo>
                    <a:lnTo>
                      <a:pt x="119" y="104"/>
                    </a:lnTo>
                    <a:lnTo>
                      <a:pt x="116" y="101"/>
                    </a:lnTo>
                    <a:lnTo>
                      <a:pt x="113" y="100"/>
                    </a:lnTo>
                    <a:lnTo>
                      <a:pt x="109" y="100"/>
                    </a:lnTo>
                    <a:lnTo>
                      <a:pt x="109" y="100"/>
                    </a:lnTo>
                    <a:lnTo>
                      <a:pt x="103" y="99"/>
                    </a:lnTo>
                    <a:lnTo>
                      <a:pt x="99" y="97"/>
                    </a:lnTo>
                    <a:lnTo>
                      <a:pt x="97" y="94"/>
                    </a:lnTo>
                    <a:lnTo>
                      <a:pt x="97" y="89"/>
                    </a:lnTo>
                    <a:lnTo>
                      <a:pt x="97" y="89"/>
                    </a:lnTo>
                    <a:lnTo>
                      <a:pt x="94" y="88"/>
                    </a:lnTo>
                    <a:lnTo>
                      <a:pt x="90" y="88"/>
                    </a:lnTo>
                    <a:lnTo>
                      <a:pt x="87" y="91"/>
                    </a:lnTo>
                    <a:lnTo>
                      <a:pt x="86" y="92"/>
                    </a:lnTo>
                    <a:lnTo>
                      <a:pt x="86" y="92"/>
                    </a:lnTo>
                    <a:lnTo>
                      <a:pt x="83" y="95"/>
                    </a:lnTo>
                    <a:lnTo>
                      <a:pt x="79" y="98"/>
                    </a:lnTo>
                    <a:lnTo>
                      <a:pt x="74" y="101"/>
                    </a:lnTo>
                    <a:lnTo>
                      <a:pt x="74" y="101"/>
                    </a:lnTo>
                    <a:lnTo>
                      <a:pt x="71" y="104"/>
                    </a:lnTo>
                    <a:lnTo>
                      <a:pt x="70" y="107"/>
                    </a:lnTo>
                    <a:lnTo>
                      <a:pt x="67" y="112"/>
                    </a:lnTo>
                    <a:lnTo>
                      <a:pt x="67" y="112"/>
                    </a:lnTo>
                    <a:lnTo>
                      <a:pt x="64" y="109"/>
                    </a:lnTo>
                    <a:lnTo>
                      <a:pt x="62" y="105"/>
                    </a:lnTo>
                    <a:lnTo>
                      <a:pt x="62" y="105"/>
                    </a:lnTo>
                    <a:lnTo>
                      <a:pt x="61" y="103"/>
                    </a:lnTo>
                    <a:lnTo>
                      <a:pt x="60" y="101"/>
                    </a:lnTo>
                    <a:lnTo>
                      <a:pt x="59" y="101"/>
                    </a:lnTo>
                    <a:lnTo>
                      <a:pt x="56" y="100"/>
                    </a:lnTo>
                    <a:lnTo>
                      <a:pt x="56" y="100"/>
                    </a:lnTo>
                    <a:lnTo>
                      <a:pt x="49" y="96"/>
                    </a:lnTo>
                    <a:lnTo>
                      <a:pt x="47" y="94"/>
                    </a:lnTo>
                    <a:lnTo>
                      <a:pt x="46" y="89"/>
                    </a:lnTo>
                    <a:lnTo>
                      <a:pt x="46" y="89"/>
                    </a:lnTo>
                    <a:lnTo>
                      <a:pt x="45" y="88"/>
                    </a:lnTo>
                    <a:lnTo>
                      <a:pt x="44" y="87"/>
                    </a:lnTo>
                    <a:lnTo>
                      <a:pt x="39" y="87"/>
                    </a:lnTo>
                    <a:lnTo>
                      <a:pt x="36" y="88"/>
                    </a:lnTo>
                    <a:lnTo>
                      <a:pt x="35" y="91"/>
                    </a:lnTo>
                    <a:lnTo>
                      <a:pt x="35" y="91"/>
                    </a:lnTo>
                    <a:lnTo>
                      <a:pt x="32" y="95"/>
                    </a:lnTo>
                    <a:lnTo>
                      <a:pt x="28" y="97"/>
                    </a:lnTo>
                    <a:lnTo>
                      <a:pt x="24" y="99"/>
                    </a:lnTo>
                    <a:lnTo>
                      <a:pt x="15" y="100"/>
                    </a:lnTo>
                    <a:lnTo>
                      <a:pt x="15" y="100"/>
                    </a:lnTo>
                    <a:lnTo>
                      <a:pt x="7" y="101"/>
                    </a:lnTo>
                    <a:lnTo>
                      <a:pt x="3" y="104"/>
                    </a:lnTo>
                    <a:lnTo>
                      <a:pt x="3" y="105"/>
                    </a:lnTo>
                    <a:lnTo>
                      <a:pt x="2" y="107"/>
                    </a:lnTo>
                    <a:lnTo>
                      <a:pt x="2" y="107"/>
                    </a:lnTo>
                    <a:lnTo>
                      <a:pt x="1" y="107"/>
                    </a:lnTo>
                    <a:lnTo>
                      <a:pt x="0" y="107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7" y="94"/>
                    </a:lnTo>
                    <a:lnTo>
                      <a:pt x="7" y="94"/>
                    </a:lnTo>
                    <a:lnTo>
                      <a:pt x="7" y="94"/>
                    </a:lnTo>
                    <a:lnTo>
                      <a:pt x="14" y="94"/>
                    </a:lnTo>
                    <a:lnTo>
                      <a:pt x="16" y="94"/>
                    </a:lnTo>
                    <a:lnTo>
                      <a:pt x="19" y="93"/>
                    </a:lnTo>
                    <a:lnTo>
                      <a:pt x="20" y="92"/>
                    </a:lnTo>
                    <a:lnTo>
                      <a:pt x="20" y="89"/>
                    </a:lnTo>
                    <a:lnTo>
                      <a:pt x="20" y="86"/>
                    </a:lnTo>
                    <a:lnTo>
                      <a:pt x="17" y="83"/>
                    </a:lnTo>
                    <a:lnTo>
                      <a:pt x="17" y="83"/>
                    </a:lnTo>
                    <a:lnTo>
                      <a:pt x="16" y="80"/>
                    </a:lnTo>
                    <a:lnTo>
                      <a:pt x="17" y="82"/>
                    </a:lnTo>
                    <a:lnTo>
                      <a:pt x="19" y="84"/>
                    </a:lnTo>
                    <a:lnTo>
                      <a:pt x="17" y="81"/>
                    </a:lnTo>
                    <a:lnTo>
                      <a:pt x="17" y="81"/>
                    </a:lnTo>
                    <a:lnTo>
                      <a:pt x="15" y="75"/>
                    </a:lnTo>
                    <a:lnTo>
                      <a:pt x="14" y="71"/>
                    </a:lnTo>
                    <a:lnTo>
                      <a:pt x="14" y="68"/>
                    </a:lnTo>
                    <a:lnTo>
                      <a:pt x="17" y="63"/>
                    </a:lnTo>
                    <a:lnTo>
                      <a:pt x="17" y="63"/>
                    </a:lnTo>
                    <a:lnTo>
                      <a:pt x="20" y="61"/>
                    </a:lnTo>
                    <a:lnTo>
                      <a:pt x="21" y="58"/>
                    </a:lnTo>
                    <a:lnTo>
                      <a:pt x="21" y="57"/>
                    </a:lnTo>
                    <a:lnTo>
                      <a:pt x="20" y="55"/>
                    </a:lnTo>
                    <a:lnTo>
                      <a:pt x="19" y="54"/>
                    </a:lnTo>
                    <a:lnTo>
                      <a:pt x="17" y="54"/>
                    </a:lnTo>
                    <a:lnTo>
                      <a:pt x="16" y="54"/>
                    </a:lnTo>
                    <a:lnTo>
                      <a:pt x="14" y="55"/>
                    </a:lnTo>
                    <a:lnTo>
                      <a:pt x="14" y="55"/>
                    </a:lnTo>
                    <a:lnTo>
                      <a:pt x="13" y="56"/>
                    </a:lnTo>
                    <a:lnTo>
                      <a:pt x="13" y="55"/>
                    </a:lnTo>
                    <a:lnTo>
                      <a:pt x="15" y="51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46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8" name="Freeform 119"/>
              <p:cNvSpPr>
                <a:spLocks/>
              </p:cNvSpPr>
              <p:nvPr/>
            </p:nvSpPr>
            <p:spPr bwMode="auto">
              <a:xfrm>
                <a:off x="5075" y="2186"/>
                <a:ext cx="11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6" y="6"/>
                  </a:cxn>
                  <a:cxn ang="0">
                    <a:pos x="7" y="7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7"/>
                  </a:cxn>
                  <a:cxn ang="0">
                    <a:pos x="16" y="2"/>
                  </a:cxn>
                  <a:cxn ang="0">
                    <a:pos x="16" y="2"/>
                  </a:cxn>
                  <a:cxn ang="0">
                    <a:pos x="21" y="3"/>
                  </a:cxn>
                  <a:cxn ang="0">
                    <a:pos x="25" y="5"/>
                  </a:cxn>
                  <a:cxn ang="0">
                    <a:pos x="27" y="3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32" y="1"/>
                  </a:cxn>
                  <a:cxn ang="0">
                    <a:pos x="33" y="2"/>
                  </a:cxn>
                  <a:cxn ang="0">
                    <a:pos x="34" y="5"/>
                  </a:cxn>
                  <a:cxn ang="0">
                    <a:pos x="33" y="6"/>
                  </a:cxn>
                  <a:cxn ang="0">
                    <a:pos x="32" y="8"/>
                  </a:cxn>
                  <a:cxn ang="0">
                    <a:pos x="31" y="9"/>
                  </a:cxn>
                  <a:cxn ang="0">
                    <a:pos x="28" y="9"/>
                  </a:cxn>
                  <a:cxn ang="0">
                    <a:pos x="25" y="9"/>
                  </a:cxn>
                  <a:cxn ang="0">
                    <a:pos x="25" y="9"/>
                  </a:cxn>
                  <a:cxn ang="0">
                    <a:pos x="20" y="7"/>
                  </a:cxn>
                  <a:cxn ang="0">
                    <a:pos x="18" y="7"/>
                  </a:cxn>
                  <a:cxn ang="0">
                    <a:pos x="18" y="7"/>
                  </a:cxn>
                  <a:cxn ang="0">
                    <a:pos x="18" y="9"/>
                  </a:cxn>
                  <a:cxn ang="0">
                    <a:pos x="15" y="11"/>
                  </a:cxn>
                  <a:cxn ang="0">
                    <a:pos x="13" y="12"/>
                  </a:cxn>
                  <a:cxn ang="0">
                    <a:pos x="10" y="13"/>
                  </a:cxn>
                  <a:cxn ang="0">
                    <a:pos x="8" y="12"/>
                  </a:cxn>
                  <a:cxn ang="0">
                    <a:pos x="5" y="10"/>
                  </a:cxn>
                  <a:cxn ang="0">
                    <a:pos x="1" y="8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34" h="13">
                    <a:moveTo>
                      <a:pt x="0" y="3"/>
                    </a:move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7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21" y="3"/>
                    </a:lnTo>
                    <a:lnTo>
                      <a:pt x="25" y="5"/>
                    </a:lnTo>
                    <a:lnTo>
                      <a:pt x="27" y="3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32" y="1"/>
                    </a:lnTo>
                    <a:lnTo>
                      <a:pt x="33" y="2"/>
                    </a:lnTo>
                    <a:lnTo>
                      <a:pt x="34" y="5"/>
                    </a:lnTo>
                    <a:lnTo>
                      <a:pt x="33" y="6"/>
                    </a:lnTo>
                    <a:lnTo>
                      <a:pt x="32" y="8"/>
                    </a:lnTo>
                    <a:lnTo>
                      <a:pt x="31" y="9"/>
                    </a:lnTo>
                    <a:lnTo>
                      <a:pt x="28" y="9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0" y="7"/>
                    </a:lnTo>
                    <a:lnTo>
                      <a:pt x="18" y="7"/>
                    </a:lnTo>
                    <a:lnTo>
                      <a:pt x="18" y="7"/>
                    </a:lnTo>
                    <a:lnTo>
                      <a:pt x="18" y="9"/>
                    </a:lnTo>
                    <a:lnTo>
                      <a:pt x="15" y="11"/>
                    </a:lnTo>
                    <a:lnTo>
                      <a:pt x="13" y="12"/>
                    </a:lnTo>
                    <a:lnTo>
                      <a:pt x="10" y="13"/>
                    </a:lnTo>
                    <a:lnTo>
                      <a:pt x="8" y="12"/>
                    </a:lnTo>
                    <a:lnTo>
                      <a:pt x="5" y="10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9" name="Freeform 120"/>
              <p:cNvSpPr>
                <a:spLocks/>
              </p:cNvSpPr>
              <p:nvPr/>
            </p:nvSpPr>
            <p:spPr bwMode="auto">
              <a:xfrm>
                <a:off x="5118" y="2202"/>
                <a:ext cx="11" cy="2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4" y="11"/>
                  </a:cxn>
                  <a:cxn ang="0">
                    <a:pos x="7" y="24"/>
                  </a:cxn>
                  <a:cxn ang="0">
                    <a:pos x="7" y="24"/>
                  </a:cxn>
                  <a:cxn ang="0">
                    <a:pos x="5" y="25"/>
                  </a:cxn>
                  <a:cxn ang="0">
                    <a:pos x="3" y="25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3" y="37"/>
                  </a:cxn>
                  <a:cxn ang="0">
                    <a:pos x="5" y="47"/>
                  </a:cxn>
                  <a:cxn ang="0">
                    <a:pos x="6" y="51"/>
                  </a:cxn>
                  <a:cxn ang="0">
                    <a:pos x="7" y="55"/>
                  </a:cxn>
                  <a:cxn ang="0">
                    <a:pos x="9" y="59"/>
                  </a:cxn>
                  <a:cxn ang="0">
                    <a:pos x="12" y="62"/>
                  </a:cxn>
                  <a:cxn ang="0">
                    <a:pos x="12" y="62"/>
                  </a:cxn>
                  <a:cxn ang="0">
                    <a:pos x="17" y="65"/>
                  </a:cxn>
                  <a:cxn ang="0">
                    <a:pos x="22" y="66"/>
                  </a:cxn>
                  <a:cxn ang="0">
                    <a:pos x="25" y="65"/>
                  </a:cxn>
                  <a:cxn ang="0">
                    <a:pos x="29" y="63"/>
                  </a:cxn>
                  <a:cxn ang="0">
                    <a:pos x="32" y="61"/>
                  </a:cxn>
                  <a:cxn ang="0">
                    <a:pos x="33" y="56"/>
                  </a:cxn>
                  <a:cxn ang="0">
                    <a:pos x="33" y="51"/>
                  </a:cxn>
                  <a:cxn ang="0">
                    <a:pos x="31" y="46"/>
                  </a:cxn>
                  <a:cxn ang="0">
                    <a:pos x="31" y="46"/>
                  </a:cxn>
                  <a:cxn ang="0">
                    <a:pos x="23" y="33"/>
                  </a:cxn>
                  <a:cxn ang="0">
                    <a:pos x="16" y="21"/>
                  </a:cxn>
                  <a:cxn ang="0">
                    <a:pos x="8" y="10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3" y="1"/>
                  </a:cxn>
                </a:cxnLst>
                <a:rect l="0" t="0" r="r" b="b"/>
                <a:pathLst>
                  <a:path w="33" h="66">
                    <a:moveTo>
                      <a:pt x="3" y="1"/>
                    </a:moveTo>
                    <a:lnTo>
                      <a:pt x="3" y="1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4" y="11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3" y="37"/>
                    </a:lnTo>
                    <a:lnTo>
                      <a:pt x="5" y="47"/>
                    </a:lnTo>
                    <a:lnTo>
                      <a:pt x="6" y="51"/>
                    </a:lnTo>
                    <a:lnTo>
                      <a:pt x="7" y="55"/>
                    </a:lnTo>
                    <a:lnTo>
                      <a:pt x="9" y="59"/>
                    </a:lnTo>
                    <a:lnTo>
                      <a:pt x="12" y="62"/>
                    </a:lnTo>
                    <a:lnTo>
                      <a:pt x="12" y="62"/>
                    </a:lnTo>
                    <a:lnTo>
                      <a:pt x="17" y="65"/>
                    </a:lnTo>
                    <a:lnTo>
                      <a:pt x="22" y="66"/>
                    </a:lnTo>
                    <a:lnTo>
                      <a:pt x="25" y="65"/>
                    </a:lnTo>
                    <a:lnTo>
                      <a:pt x="29" y="63"/>
                    </a:lnTo>
                    <a:lnTo>
                      <a:pt x="32" y="61"/>
                    </a:lnTo>
                    <a:lnTo>
                      <a:pt x="33" y="56"/>
                    </a:lnTo>
                    <a:lnTo>
                      <a:pt x="33" y="51"/>
                    </a:lnTo>
                    <a:lnTo>
                      <a:pt x="31" y="46"/>
                    </a:lnTo>
                    <a:lnTo>
                      <a:pt x="31" y="46"/>
                    </a:lnTo>
                    <a:lnTo>
                      <a:pt x="23" y="33"/>
                    </a:lnTo>
                    <a:lnTo>
                      <a:pt x="16" y="21"/>
                    </a:lnTo>
                    <a:lnTo>
                      <a:pt x="8" y="1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FFD12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0" name="Freeform 121"/>
              <p:cNvSpPr>
                <a:spLocks/>
              </p:cNvSpPr>
              <p:nvPr/>
            </p:nvSpPr>
            <p:spPr bwMode="auto">
              <a:xfrm>
                <a:off x="5116" y="2220"/>
                <a:ext cx="7" cy="4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5" y="8"/>
                  </a:cxn>
                  <a:cxn ang="0">
                    <a:pos x="2" y="7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0" y="1"/>
                  </a:cxn>
                  <a:cxn ang="0">
                    <a:pos x="13" y="2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8" y="10"/>
                  </a:cxn>
                  <a:cxn ang="0">
                    <a:pos x="19" y="12"/>
                  </a:cxn>
                  <a:cxn ang="0">
                    <a:pos x="19" y="13"/>
                  </a:cxn>
                  <a:cxn ang="0">
                    <a:pos x="18" y="13"/>
                  </a:cxn>
                  <a:cxn ang="0">
                    <a:pos x="14" y="10"/>
                  </a:cxn>
                  <a:cxn ang="0">
                    <a:pos x="14" y="10"/>
                  </a:cxn>
                  <a:cxn ang="0">
                    <a:pos x="12" y="8"/>
                  </a:cxn>
                  <a:cxn ang="0">
                    <a:pos x="8" y="8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5" y="8"/>
                  </a:cxn>
                </a:cxnLst>
                <a:rect l="0" t="0" r="r" b="b"/>
                <a:pathLst>
                  <a:path w="19" h="13">
                    <a:moveTo>
                      <a:pt x="5" y="8"/>
                    </a:moveTo>
                    <a:lnTo>
                      <a:pt x="5" y="8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8" y="10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FFF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1" name="Freeform 122"/>
              <p:cNvSpPr>
                <a:spLocks/>
              </p:cNvSpPr>
              <p:nvPr/>
            </p:nvSpPr>
            <p:spPr bwMode="auto">
              <a:xfrm>
                <a:off x="5120" y="2213"/>
                <a:ext cx="6" cy="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1" y="15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0" y="17"/>
                  </a:cxn>
                  <a:cxn ang="0">
                    <a:pos x="1" y="7"/>
                  </a:cxn>
                  <a:cxn ang="0">
                    <a:pos x="1" y="7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7" h="23">
                    <a:moveTo>
                      <a:pt x="1" y="0"/>
                    </a:moveTo>
                    <a:lnTo>
                      <a:pt x="1" y="0"/>
                    </a:lnTo>
                    <a:lnTo>
                      <a:pt x="11" y="15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0" y="1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" name="Freeform 123"/>
              <p:cNvSpPr>
                <a:spLocks/>
              </p:cNvSpPr>
              <p:nvPr/>
            </p:nvSpPr>
            <p:spPr bwMode="auto">
              <a:xfrm>
                <a:off x="5039" y="2225"/>
                <a:ext cx="45" cy="15"/>
              </a:xfrm>
              <a:custGeom>
                <a:avLst/>
                <a:gdLst/>
                <a:ahLst/>
                <a:cxnLst>
                  <a:cxn ang="0">
                    <a:pos x="63" y="31"/>
                  </a:cxn>
                  <a:cxn ang="0">
                    <a:pos x="63" y="31"/>
                  </a:cxn>
                  <a:cxn ang="0">
                    <a:pos x="30" y="35"/>
                  </a:cxn>
                  <a:cxn ang="0">
                    <a:pos x="17" y="34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5" y="19"/>
                  </a:cxn>
                  <a:cxn ang="0">
                    <a:pos x="6" y="13"/>
                  </a:cxn>
                  <a:cxn ang="0">
                    <a:pos x="13" y="9"/>
                  </a:cxn>
                  <a:cxn ang="0">
                    <a:pos x="19" y="8"/>
                  </a:cxn>
                  <a:cxn ang="0">
                    <a:pos x="35" y="9"/>
                  </a:cxn>
                  <a:cxn ang="0">
                    <a:pos x="46" y="12"/>
                  </a:cxn>
                  <a:cxn ang="0">
                    <a:pos x="52" y="16"/>
                  </a:cxn>
                  <a:cxn ang="0">
                    <a:pos x="87" y="42"/>
                  </a:cxn>
                  <a:cxn ang="0">
                    <a:pos x="96" y="45"/>
                  </a:cxn>
                  <a:cxn ang="0">
                    <a:pos x="107" y="47"/>
                  </a:cxn>
                  <a:cxn ang="0">
                    <a:pos x="122" y="46"/>
                  </a:cxn>
                  <a:cxn ang="0">
                    <a:pos x="130" y="43"/>
                  </a:cxn>
                  <a:cxn ang="0">
                    <a:pos x="125" y="35"/>
                  </a:cxn>
                  <a:cxn ang="0">
                    <a:pos x="114" y="38"/>
                  </a:cxn>
                  <a:cxn ang="0">
                    <a:pos x="105" y="38"/>
                  </a:cxn>
                  <a:cxn ang="0">
                    <a:pos x="94" y="35"/>
                  </a:cxn>
                  <a:cxn ang="0">
                    <a:pos x="81" y="26"/>
                  </a:cxn>
                  <a:cxn ang="0">
                    <a:pos x="55" y="8"/>
                  </a:cxn>
                  <a:cxn ang="0">
                    <a:pos x="34" y="1"/>
                  </a:cxn>
                  <a:cxn ang="0">
                    <a:pos x="27" y="0"/>
                  </a:cxn>
                  <a:cxn ang="0">
                    <a:pos x="15" y="3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1" y="29"/>
                  </a:cxn>
                  <a:cxn ang="0">
                    <a:pos x="6" y="35"/>
                  </a:cxn>
                  <a:cxn ang="0">
                    <a:pos x="16" y="41"/>
                  </a:cxn>
                  <a:cxn ang="0">
                    <a:pos x="21" y="43"/>
                  </a:cxn>
                  <a:cxn ang="0">
                    <a:pos x="47" y="44"/>
                  </a:cxn>
                  <a:cxn ang="0">
                    <a:pos x="70" y="38"/>
                  </a:cxn>
                  <a:cxn ang="0">
                    <a:pos x="70" y="38"/>
                  </a:cxn>
                </a:cxnLst>
                <a:rect l="0" t="0" r="r" b="b"/>
                <a:pathLst>
                  <a:path w="130" h="47">
                    <a:moveTo>
                      <a:pt x="70" y="38"/>
                    </a:moveTo>
                    <a:lnTo>
                      <a:pt x="63" y="31"/>
                    </a:lnTo>
                    <a:lnTo>
                      <a:pt x="63" y="31"/>
                    </a:lnTo>
                    <a:lnTo>
                      <a:pt x="63" y="31"/>
                    </a:lnTo>
                    <a:lnTo>
                      <a:pt x="46" y="34"/>
                    </a:lnTo>
                    <a:lnTo>
                      <a:pt x="30" y="35"/>
                    </a:lnTo>
                    <a:lnTo>
                      <a:pt x="24" y="35"/>
                    </a:lnTo>
                    <a:lnTo>
                      <a:pt x="17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5" y="22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6" y="13"/>
                    </a:lnTo>
                    <a:lnTo>
                      <a:pt x="8" y="12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9" y="8"/>
                    </a:lnTo>
                    <a:lnTo>
                      <a:pt x="30" y="8"/>
                    </a:lnTo>
                    <a:lnTo>
                      <a:pt x="35" y="9"/>
                    </a:lnTo>
                    <a:lnTo>
                      <a:pt x="41" y="10"/>
                    </a:lnTo>
                    <a:lnTo>
                      <a:pt x="46" y="12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75" y="34"/>
                    </a:lnTo>
                    <a:lnTo>
                      <a:pt x="87" y="42"/>
                    </a:lnTo>
                    <a:lnTo>
                      <a:pt x="92" y="44"/>
                    </a:lnTo>
                    <a:lnTo>
                      <a:pt x="96" y="45"/>
                    </a:lnTo>
                    <a:lnTo>
                      <a:pt x="96" y="45"/>
                    </a:lnTo>
                    <a:lnTo>
                      <a:pt x="107" y="47"/>
                    </a:lnTo>
                    <a:lnTo>
                      <a:pt x="115" y="47"/>
                    </a:lnTo>
                    <a:lnTo>
                      <a:pt x="122" y="46"/>
                    </a:lnTo>
                    <a:lnTo>
                      <a:pt x="130" y="43"/>
                    </a:lnTo>
                    <a:lnTo>
                      <a:pt x="130" y="43"/>
                    </a:lnTo>
                    <a:lnTo>
                      <a:pt x="125" y="35"/>
                    </a:lnTo>
                    <a:lnTo>
                      <a:pt x="125" y="35"/>
                    </a:lnTo>
                    <a:lnTo>
                      <a:pt x="125" y="35"/>
                    </a:lnTo>
                    <a:lnTo>
                      <a:pt x="114" y="38"/>
                    </a:lnTo>
                    <a:lnTo>
                      <a:pt x="109" y="38"/>
                    </a:lnTo>
                    <a:lnTo>
                      <a:pt x="105" y="38"/>
                    </a:lnTo>
                    <a:lnTo>
                      <a:pt x="100" y="37"/>
                    </a:lnTo>
                    <a:lnTo>
                      <a:pt x="94" y="35"/>
                    </a:lnTo>
                    <a:lnTo>
                      <a:pt x="81" y="26"/>
                    </a:lnTo>
                    <a:lnTo>
                      <a:pt x="81" y="26"/>
                    </a:lnTo>
                    <a:lnTo>
                      <a:pt x="66" y="16"/>
                    </a:lnTo>
                    <a:lnTo>
                      <a:pt x="55" y="8"/>
                    </a:lnTo>
                    <a:lnTo>
                      <a:pt x="44" y="4"/>
                    </a:lnTo>
                    <a:lnTo>
                      <a:pt x="34" y="1"/>
                    </a:lnTo>
                    <a:lnTo>
                      <a:pt x="34" y="1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6" y="7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1" y="29"/>
                    </a:lnTo>
                    <a:lnTo>
                      <a:pt x="4" y="32"/>
                    </a:lnTo>
                    <a:lnTo>
                      <a:pt x="6" y="35"/>
                    </a:lnTo>
                    <a:lnTo>
                      <a:pt x="10" y="38"/>
                    </a:lnTo>
                    <a:lnTo>
                      <a:pt x="16" y="41"/>
                    </a:lnTo>
                    <a:lnTo>
                      <a:pt x="21" y="43"/>
                    </a:lnTo>
                    <a:lnTo>
                      <a:pt x="21" y="43"/>
                    </a:lnTo>
                    <a:lnTo>
                      <a:pt x="34" y="45"/>
                    </a:lnTo>
                    <a:lnTo>
                      <a:pt x="47" y="44"/>
                    </a:lnTo>
                    <a:lnTo>
                      <a:pt x="59" y="43"/>
                    </a:lnTo>
                    <a:lnTo>
                      <a:pt x="70" y="38"/>
                    </a:lnTo>
                    <a:lnTo>
                      <a:pt x="70" y="38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3" name="Freeform 124"/>
              <p:cNvSpPr>
                <a:spLocks/>
              </p:cNvSpPr>
              <p:nvPr/>
            </p:nvSpPr>
            <p:spPr bwMode="auto">
              <a:xfrm>
                <a:off x="5074" y="2227"/>
                <a:ext cx="28" cy="14"/>
              </a:xfrm>
              <a:custGeom>
                <a:avLst/>
                <a:gdLst/>
                <a:ahLst/>
                <a:cxnLst>
                  <a:cxn ang="0">
                    <a:pos x="25" y="20"/>
                  </a:cxn>
                  <a:cxn ang="0">
                    <a:pos x="25" y="20"/>
                  </a:cxn>
                  <a:cxn ang="0">
                    <a:pos x="30" y="25"/>
                  </a:cxn>
                  <a:cxn ang="0">
                    <a:pos x="37" y="28"/>
                  </a:cxn>
                  <a:cxn ang="0">
                    <a:pos x="44" y="30"/>
                  </a:cxn>
                  <a:cxn ang="0">
                    <a:pos x="51" y="32"/>
                  </a:cxn>
                  <a:cxn ang="0">
                    <a:pos x="65" y="33"/>
                  </a:cxn>
                  <a:cxn ang="0">
                    <a:pos x="78" y="33"/>
                  </a:cxn>
                  <a:cxn ang="0">
                    <a:pos x="78" y="33"/>
                  </a:cxn>
                  <a:cxn ang="0">
                    <a:pos x="84" y="39"/>
                  </a:cxn>
                  <a:cxn ang="0">
                    <a:pos x="84" y="39"/>
                  </a:cxn>
                  <a:cxn ang="0">
                    <a:pos x="84" y="39"/>
                  </a:cxn>
                  <a:cxn ang="0">
                    <a:pos x="72" y="41"/>
                  </a:cxn>
                  <a:cxn ang="0">
                    <a:pos x="65" y="42"/>
                  </a:cxn>
                  <a:cxn ang="0">
                    <a:pos x="57" y="42"/>
                  </a:cxn>
                  <a:cxn ang="0">
                    <a:pos x="50" y="41"/>
                  </a:cxn>
                  <a:cxn ang="0">
                    <a:pos x="42" y="39"/>
                  </a:cxn>
                  <a:cxn ang="0">
                    <a:pos x="35" y="36"/>
                  </a:cxn>
                  <a:cxn ang="0">
                    <a:pos x="28" y="31"/>
                  </a:cxn>
                  <a:cxn ang="0">
                    <a:pos x="28" y="31"/>
                  </a:cxn>
                  <a:cxn ang="0">
                    <a:pos x="19" y="22"/>
                  </a:cxn>
                  <a:cxn ang="0">
                    <a:pos x="14" y="17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1" y="2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25" y="20"/>
                  </a:cxn>
                  <a:cxn ang="0">
                    <a:pos x="25" y="20"/>
                  </a:cxn>
                </a:cxnLst>
                <a:rect l="0" t="0" r="r" b="b"/>
                <a:pathLst>
                  <a:path w="84" h="42">
                    <a:moveTo>
                      <a:pt x="25" y="20"/>
                    </a:moveTo>
                    <a:lnTo>
                      <a:pt x="25" y="20"/>
                    </a:lnTo>
                    <a:lnTo>
                      <a:pt x="30" y="25"/>
                    </a:lnTo>
                    <a:lnTo>
                      <a:pt x="37" y="28"/>
                    </a:lnTo>
                    <a:lnTo>
                      <a:pt x="44" y="30"/>
                    </a:lnTo>
                    <a:lnTo>
                      <a:pt x="51" y="32"/>
                    </a:lnTo>
                    <a:lnTo>
                      <a:pt x="65" y="33"/>
                    </a:lnTo>
                    <a:lnTo>
                      <a:pt x="78" y="33"/>
                    </a:lnTo>
                    <a:lnTo>
                      <a:pt x="78" y="33"/>
                    </a:lnTo>
                    <a:lnTo>
                      <a:pt x="84" y="39"/>
                    </a:lnTo>
                    <a:lnTo>
                      <a:pt x="84" y="39"/>
                    </a:lnTo>
                    <a:lnTo>
                      <a:pt x="84" y="39"/>
                    </a:lnTo>
                    <a:lnTo>
                      <a:pt x="72" y="41"/>
                    </a:lnTo>
                    <a:lnTo>
                      <a:pt x="65" y="42"/>
                    </a:lnTo>
                    <a:lnTo>
                      <a:pt x="57" y="42"/>
                    </a:lnTo>
                    <a:lnTo>
                      <a:pt x="50" y="41"/>
                    </a:lnTo>
                    <a:lnTo>
                      <a:pt x="42" y="39"/>
                    </a:lnTo>
                    <a:lnTo>
                      <a:pt x="35" y="36"/>
                    </a:lnTo>
                    <a:lnTo>
                      <a:pt x="28" y="31"/>
                    </a:lnTo>
                    <a:lnTo>
                      <a:pt x="28" y="31"/>
                    </a:lnTo>
                    <a:lnTo>
                      <a:pt x="19" y="22"/>
                    </a:lnTo>
                    <a:lnTo>
                      <a:pt x="14" y="17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25" y="20"/>
                    </a:lnTo>
                    <a:lnTo>
                      <a:pt x="25" y="2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4" name="Freeform 125"/>
              <p:cNvSpPr>
                <a:spLocks/>
              </p:cNvSpPr>
              <p:nvPr/>
            </p:nvSpPr>
            <p:spPr bwMode="auto">
              <a:xfrm>
                <a:off x="5060" y="2224"/>
                <a:ext cx="21" cy="6"/>
              </a:xfrm>
              <a:custGeom>
                <a:avLst/>
                <a:gdLst/>
                <a:ahLst/>
                <a:cxnLst>
                  <a:cxn ang="0">
                    <a:pos x="9" y="13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9" y="4"/>
                  </a:cxn>
                  <a:cxn ang="0">
                    <a:pos x="18" y="1"/>
                  </a:cxn>
                  <a:cxn ang="0">
                    <a:pos x="26" y="0"/>
                  </a:cxn>
                  <a:cxn ang="0">
                    <a:pos x="34" y="0"/>
                  </a:cxn>
                  <a:cxn ang="0">
                    <a:pos x="42" y="0"/>
                  </a:cxn>
                  <a:cxn ang="0">
                    <a:pos x="50" y="1"/>
                  </a:cxn>
                  <a:cxn ang="0">
                    <a:pos x="66" y="6"/>
                  </a:cxn>
                  <a:cxn ang="0">
                    <a:pos x="66" y="6"/>
                  </a:cxn>
                  <a:cxn ang="0">
                    <a:pos x="66" y="17"/>
                  </a:cxn>
                  <a:cxn ang="0">
                    <a:pos x="66" y="17"/>
                  </a:cxn>
                  <a:cxn ang="0">
                    <a:pos x="66" y="17"/>
                  </a:cxn>
                  <a:cxn ang="0">
                    <a:pos x="53" y="12"/>
                  </a:cxn>
                  <a:cxn ang="0">
                    <a:pos x="39" y="10"/>
                  </a:cxn>
                  <a:cxn ang="0">
                    <a:pos x="32" y="9"/>
                  </a:cxn>
                  <a:cxn ang="0">
                    <a:pos x="25" y="9"/>
                  </a:cxn>
                  <a:cxn ang="0">
                    <a:pos x="18" y="11"/>
                  </a:cxn>
                  <a:cxn ang="0">
                    <a:pos x="9" y="13"/>
                  </a:cxn>
                  <a:cxn ang="0">
                    <a:pos x="9" y="13"/>
                  </a:cxn>
                  <a:cxn ang="0">
                    <a:pos x="9" y="13"/>
                  </a:cxn>
                </a:cxnLst>
                <a:rect l="0" t="0" r="r" b="b"/>
                <a:pathLst>
                  <a:path w="66" h="17">
                    <a:moveTo>
                      <a:pt x="9" y="13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9" y="4"/>
                    </a:lnTo>
                    <a:lnTo>
                      <a:pt x="18" y="1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0" y="1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17"/>
                    </a:lnTo>
                    <a:lnTo>
                      <a:pt x="66" y="17"/>
                    </a:lnTo>
                    <a:lnTo>
                      <a:pt x="66" y="17"/>
                    </a:lnTo>
                    <a:lnTo>
                      <a:pt x="53" y="12"/>
                    </a:lnTo>
                    <a:lnTo>
                      <a:pt x="39" y="10"/>
                    </a:lnTo>
                    <a:lnTo>
                      <a:pt x="32" y="9"/>
                    </a:lnTo>
                    <a:lnTo>
                      <a:pt x="25" y="9"/>
                    </a:lnTo>
                    <a:lnTo>
                      <a:pt x="18" y="11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5" name="Freeform 126"/>
              <p:cNvSpPr>
                <a:spLocks/>
              </p:cNvSpPr>
              <p:nvPr/>
            </p:nvSpPr>
            <p:spPr bwMode="auto">
              <a:xfrm>
                <a:off x="5069" y="2228"/>
                <a:ext cx="11" cy="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17" y="10"/>
                  </a:cxn>
                  <a:cxn ang="0">
                    <a:pos x="30" y="15"/>
                  </a:cxn>
                  <a:cxn ang="0">
                    <a:pos x="30" y="15"/>
                  </a:cxn>
                  <a:cxn ang="0">
                    <a:pos x="34" y="17"/>
                  </a:cxn>
                  <a:cxn ang="0">
                    <a:pos x="36" y="18"/>
                  </a:cxn>
                  <a:cxn ang="0">
                    <a:pos x="36" y="18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13" y="1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36" h="23">
                    <a:moveTo>
                      <a:pt x="4" y="0"/>
                    </a:moveTo>
                    <a:lnTo>
                      <a:pt x="4" y="0"/>
                    </a:lnTo>
                    <a:lnTo>
                      <a:pt x="17" y="10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34" y="17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13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6" name="Freeform 127"/>
              <p:cNvSpPr>
                <a:spLocks/>
              </p:cNvSpPr>
              <p:nvPr/>
            </p:nvSpPr>
            <p:spPr bwMode="auto">
              <a:xfrm>
                <a:off x="5081" y="2227"/>
                <a:ext cx="21" cy="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4" y="3"/>
                  </a:cxn>
                  <a:cxn ang="0">
                    <a:pos x="18" y="1"/>
                  </a:cxn>
                  <a:cxn ang="0">
                    <a:pos x="25" y="1"/>
                  </a:cxn>
                  <a:cxn ang="0">
                    <a:pos x="27" y="2"/>
                  </a:cxn>
                  <a:cxn ang="0">
                    <a:pos x="28" y="3"/>
                  </a:cxn>
                  <a:cxn ang="0">
                    <a:pos x="27" y="12"/>
                  </a:cxn>
                  <a:cxn ang="0">
                    <a:pos x="28" y="17"/>
                  </a:cxn>
                  <a:cxn ang="0">
                    <a:pos x="31" y="21"/>
                  </a:cxn>
                  <a:cxn ang="0">
                    <a:pos x="35" y="20"/>
                  </a:cxn>
                  <a:cxn ang="0">
                    <a:pos x="39" y="13"/>
                  </a:cxn>
                  <a:cxn ang="0">
                    <a:pos x="40" y="0"/>
                  </a:cxn>
                  <a:cxn ang="0">
                    <a:pos x="55" y="12"/>
                  </a:cxn>
                  <a:cxn ang="0">
                    <a:pos x="56" y="17"/>
                  </a:cxn>
                  <a:cxn ang="0">
                    <a:pos x="54" y="23"/>
                  </a:cxn>
                  <a:cxn ang="0">
                    <a:pos x="53" y="23"/>
                  </a:cxn>
                  <a:cxn ang="0">
                    <a:pos x="48" y="18"/>
                  </a:cxn>
                  <a:cxn ang="0">
                    <a:pos x="46" y="17"/>
                  </a:cxn>
                  <a:cxn ang="0">
                    <a:pos x="43" y="18"/>
                  </a:cxn>
                  <a:cxn ang="0">
                    <a:pos x="40" y="20"/>
                  </a:cxn>
                  <a:cxn ang="0">
                    <a:pos x="34" y="28"/>
                  </a:cxn>
                  <a:cxn ang="0">
                    <a:pos x="31" y="27"/>
                  </a:cxn>
                  <a:cxn ang="0">
                    <a:pos x="26" y="22"/>
                  </a:cxn>
                  <a:cxn ang="0">
                    <a:pos x="20" y="17"/>
                  </a:cxn>
                  <a:cxn ang="0">
                    <a:pos x="18" y="14"/>
                  </a:cxn>
                  <a:cxn ang="0">
                    <a:pos x="18" y="9"/>
                  </a:cxn>
                  <a:cxn ang="0">
                    <a:pos x="18" y="7"/>
                  </a:cxn>
                  <a:cxn ang="0">
                    <a:pos x="14" y="9"/>
                  </a:cxn>
                  <a:cxn ang="0">
                    <a:pos x="9" y="13"/>
                  </a:cxn>
                  <a:cxn ang="0">
                    <a:pos x="3" y="18"/>
                  </a:cxn>
                  <a:cxn ang="0">
                    <a:pos x="3" y="19"/>
                  </a:cxn>
                  <a:cxn ang="0">
                    <a:pos x="1" y="16"/>
                  </a:cxn>
                  <a:cxn ang="0">
                    <a:pos x="0" y="12"/>
                  </a:cxn>
                </a:cxnLst>
                <a:rect l="0" t="0" r="r" b="b"/>
                <a:pathLst>
                  <a:path w="56" h="28">
                    <a:moveTo>
                      <a:pt x="0" y="12"/>
                    </a:moveTo>
                    <a:lnTo>
                      <a:pt x="0" y="12"/>
                    </a:lnTo>
                    <a:lnTo>
                      <a:pt x="7" y="7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8" y="1"/>
                    </a:lnTo>
                    <a:lnTo>
                      <a:pt x="22" y="1"/>
                    </a:lnTo>
                    <a:lnTo>
                      <a:pt x="25" y="1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28" y="3"/>
                    </a:lnTo>
                    <a:lnTo>
                      <a:pt x="27" y="12"/>
                    </a:lnTo>
                    <a:lnTo>
                      <a:pt x="27" y="12"/>
                    </a:lnTo>
                    <a:lnTo>
                      <a:pt x="27" y="15"/>
                    </a:lnTo>
                    <a:lnTo>
                      <a:pt x="28" y="17"/>
                    </a:lnTo>
                    <a:lnTo>
                      <a:pt x="29" y="19"/>
                    </a:lnTo>
                    <a:lnTo>
                      <a:pt x="31" y="21"/>
                    </a:lnTo>
                    <a:lnTo>
                      <a:pt x="33" y="21"/>
                    </a:lnTo>
                    <a:lnTo>
                      <a:pt x="35" y="20"/>
                    </a:lnTo>
                    <a:lnTo>
                      <a:pt x="38" y="17"/>
                    </a:lnTo>
                    <a:lnTo>
                      <a:pt x="39" y="13"/>
                    </a:lnTo>
                    <a:lnTo>
                      <a:pt x="39" y="13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55" y="12"/>
                    </a:lnTo>
                    <a:lnTo>
                      <a:pt x="55" y="12"/>
                    </a:lnTo>
                    <a:lnTo>
                      <a:pt x="56" y="17"/>
                    </a:lnTo>
                    <a:lnTo>
                      <a:pt x="54" y="23"/>
                    </a:lnTo>
                    <a:lnTo>
                      <a:pt x="54" y="23"/>
                    </a:lnTo>
                    <a:lnTo>
                      <a:pt x="54" y="25"/>
                    </a:lnTo>
                    <a:lnTo>
                      <a:pt x="53" y="23"/>
                    </a:lnTo>
                    <a:lnTo>
                      <a:pt x="51" y="21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6" y="17"/>
                    </a:lnTo>
                    <a:lnTo>
                      <a:pt x="44" y="17"/>
                    </a:lnTo>
                    <a:lnTo>
                      <a:pt x="43" y="18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38" y="25"/>
                    </a:lnTo>
                    <a:lnTo>
                      <a:pt x="34" y="28"/>
                    </a:lnTo>
                    <a:lnTo>
                      <a:pt x="33" y="28"/>
                    </a:lnTo>
                    <a:lnTo>
                      <a:pt x="31" y="27"/>
                    </a:lnTo>
                    <a:lnTo>
                      <a:pt x="28" y="26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0" y="17"/>
                    </a:lnTo>
                    <a:lnTo>
                      <a:pt x="18" y="15"/>
                    </a:lnTo>
                    <a:lnTo>
                      <a:pt x="18" y="14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8"/>
                    </a:lnTo>
                    <a:lnTo>
                      <a:pt x="18" y="7"/>
                    </a:lnTo>
                    <a:lnTo>
                      <a:pt x="16" y="7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9" y="13"/>
                    </a:lnTo>
                    <a:lnTo>
                      <a:pt x="6" y="15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1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" name="Freeform 128"/>
              <p:cNvSpPr>
                <a:spLocks/>
              </p:cNvSpPr>
              <p:nvPr/>
            </p:nvSpPr>
            <p:spPr bwMode="auto">
              <a:xfrm>
                <a:off x="5111" y="2227"/>
                <a:ext cx="32" cy="14"/>
              </a:xfrm>
              <a:custGeom>
                <a:avLst/>
                <a:gdLst/>
                <a:ahLst/>
                <a:cxnLst>
                  <a:cxn ang="0">
                    <a:pos x="92" y="29"/>
                  </a:cxn>
                  <a:cxn ang="0">
                    <a:pos x="92" y="29"/>
                  </a:cxn>
                  <a:cxn ang="0">
                    <a:pos x="85" y="30"/>
                  </a:cxn>
                  <a:cxn ang="0">
                    <a:pos x="75" y="31"/>
                  </a:cxn>
                  <a:cxn ang="0">
                    <a:pos x="64" y="31"/>
                  </a:cxn>
                  <a:cxn ang="0">
                    <a:pos x="52" y="29"/>
                  </a:cxn>
                  <a:cxn ang="0">
                    <a:pos x="41" y="27"/>
                  </a:cxn>
                  <a:cxn ang="0">
                    <a:pos x="31" y="22"/>
                  </a:cxn>
                  <a:cxn ang="0">
                    <a:pos x="26" y="18"/>
                  </a:cxn>
                  <a:cxn ang="0">
                    <a:pos x="23" y="14"/>
                  </a:cxn>
                  <a:cxn ang="0">
                    <a:pos x="19" y="10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1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6" y="8"/>
                  </a:cxn>
                  <a:cxn ang="0">
                    <a:pos x="11" y="8"/>
                  </a:cxn>
                  <a:cxn ang="0">
                    <a:pos x="11" y="8"/>
                  </a:cxn>
                  <a:cxn ang="0">
                    <a:pos x="13" y="9"/>
                  </a:cxn>
                  <a:cxn ang="0">
                    <a:pos x="15" y="13"/>
                  </a:cxn>
                  <a:cxn ang="0">
                    <a:pos x="15" y="13"/>
                  </a:cxn>
                  <a:cxn ang="0">
                    <a:pos x="18" y="18"/>
                  </a:cxn>
                  <a:cxn ang="0">
                    <a:pos x="25" y="25"/>
                  </a:cxn>
                  <a:cxn ang="0">
                    <a:pos x="29" y="29"/>
                  </a:cxn>
                  <a:cxn ang="0">
                    <a:pos x="35" y="33"/>
                  </a:cxn>
                  <a:cxn ang="0">
                    <a:pos x="40" y="35"/>
                  </a:cxn>
                  <a:cxn ang="0">
                    <a:pos x="48" y="37"/>
                  </a:cxn>
                  <a:cxn ang="0">
                    <a:pos x="48" y="37"/>
                  </a:cxn>
                  <a:cxn ang="0">
                    <a:pos x="61" y="40"/>
                  </a:cxn>
                  <a:cxn ang="0">
                    <a:pos x="72" y="41"/>
                  </a:cxn>
                  <a:cxn ang="0">
                    <a:pos x="81" y="40"/>
                  </a:cxn>
                  <a:cxn ang="0">
                    <a:pos x="90" y="37"/>
                  </a:cxn>
                  <a:cxn ang="0">
                    <a:pos x="90" y="37"/>
                  </a:cxn>
                  <a:cxn ang="0">
                    <a:pos x="92" y="35"/>
                  </a:cxn>
                  <a:cxn ang="0">
                    <a:pos x="93" y="33"/>
                  </a:cxn>
                  <a:cxn ang="0">
                    <a:pos x="92" y="29"/>
                  </a:cxn>
                  <a:cxn ang="0">
                    <a:pos x="92" y="29"/>
                  </a:cxn>
                  <a:cxn ang="0">
                    <a:pos x="92" y="29"/>
                  </a:cxn>
                </a:cxnLst>
                <a:rect l="0" t="0" r="r" b="b"/>
                <a:pathLst>
                  <a:path w="93" h="41">
                    <a:moveTo>
                      <a:pt x="92" y="29"/>
                    </a:moveTo>
                    <a:lnTo>
                      <a:pt x="92" y="29"/>
                    </a:lnTo>
                    <a:lnTo>
                      <a:pt x="85" y="30"/>
                    </a:lnTo>
                    <a:lnTo>
                      <a:pt x="75" y="31"/>
                    </a:lnTo>
                    <a:lnTo>
                      <a:pt x="64" y="31"/>
                    </a:lnTo>
                    <a:lnTo>
                      <a:pt x="52" y="29"/>
                    </a:lnTo>
                    <a:lnTo>
                      <a:pt x="41" y="27"/>
                    </a:lnTo>
                    <a:lnTo>
                      <a:pt x="31" y="22"/>
                    </a:lnTo>
                    <a:lnTo>
                      <a:pt x="26" y="18"/>
                    </a:lnTo>
                    <a:lnTo>
                      <a:pt x="23" y="14"/>
                    </a:lnTo>
                    <a:lnTo>
                      <a:pt x="19" y="10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6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3" y="9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8" y="18"/>
                    </a:lnTo>
                    <a:lnTo>
                      <a:pt x="25" y="25"/>
                    </a:lnTo>
                    <a:lnTo>
                      <a:pt x="29" y="29"/>
                    </a:lnTo>
                    <a:lnTo>
                      <a:pt x="35" y="33"/>
                    </a:lnTo>
                    <a:lnTo>
                      <a:pt x="40" y="35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61" y="40"/>
                    </a:lnTo>
                    <a:lnTo>
                      <a:pt x="72" y="41"/>
                    </a:lnTo>
                    <a:lnTo>
                      <a:pt x="81" y="40"/>
                    </a:lnTo>
                    <a:lnTo>
                      <a:pt x="90" y="37"/>
                    </a:lnTo>
                    <a:lnTo>
                      <a:pt x="90" y="37"/>
                    </a:lnTo>
                    <a:lnTo>
                      <a:pt x="92" y="35"/>
                    </a:lnTo>
                    <a:lnTo>
                      <a:pt x="93" y="33"/>
                    </a:lnTo>
                    <a:lnTo>
                      <a:pt x="92" y="29"/>
                    </a:lnTo>
                    <a:lnTo>
                      <a:pt x="92" y="29"/>
                    </a:lnTo>
                    <a:lnTo>
                      <a:pt x="92" y="29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8" name="Freeform 129"/>
              <p:cNvSpPr>
                <a:spLocks/>
              </p:cNvSpPr>
              <p:nvPr/>
            </p:nvSpPr>
            <p:spPr bwMode="auto">
              <a:xfrm>
                <a:off x="5102" y="2227"/>
                <a:ext cx="21" cy="14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" y="10"/>
                  </a:cxn>
                  <a:cxn ang="0">
                    <a:pos x="10" y="14"/>
                  </a:cxn>
                  <a:cxn ang="0">
                    <a:pos x="12" y="15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15" y="19"/>
                  </a:cxn>
                  <a:cxn ang="0">
                    <a:pos x="17" y="21"/>
                  </a:cxn>
                  <a:cxn ang="0">
                    <a:pos x="17" y="19"/>
                  </a:cxn>
                  <a:cxn ang="0">
                    <a:pos x="17" y="18"/>
                  </a:cxn>
                  <a:cxn ang="0">
                    <a:pos x="15" y="14"/>
                  </a:cxn>
                  <a:cxn ang="0">
                    <a:pos x="15" y="14"/>
                  </a:cxn>
                  <a:cxn ang="0">
                    <a:pos x="15" y="10"/>
                  </a:cxn>
                  <a:cxn ang="0">
                    <a:pos x="15" y="5"/>
                  </a:cxn>
                  <a:cxn ang="0">
                    <a:pos x="16" y="2"/>
                  </a:cxn>
                  <a:cxn ang="0">
                    <a:pos x="17" y="0"/>
                  </a:cxn>
                  <a:cxn ang="0">
                    <a:pos x="19" y="0"/>
                  </a:cxn>
                  <a:cxn ang="0">
                    <a:pos x="21" y="0"/>
                  </a:cxn>
                  <a:cxn ang="0">
                    <a:pos x="22" y="2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30" y="16"/>
                  </a:cxn>
                  <a:cxn ang="0">
                    <a:pos x="33" y="19"/>
                  </a:cxn>
                  <a:cxn ang="0">
                    <a:pos x="36" y="23"/>
                  </a:cxn>
                  <a:cxn ang="0">
                    <a:pos x="36" y="23"/>
                  </a:cxn>
                  <a:cxn ang="0">
                    <a:pos x="40" y="24"/>
                  </a:cxn>
                  <a:cxn ang="0">
                    <a:pos x="41" y="24"/>
                  </a:cxn>
                  <a:cxn ang="0">
                    <a:pos x="41" y="23"/>
                  </a:cxn>
                  <a:cxn ang="0">
                    <a:pos x="38" y="19"/>
                  </a:cxn>
                  <a:cxn ang="0">
                    <a:pos x="38" y="19"/>
                  </a:cxn>
                  <a:cxn ang="0">
                    <a:pos x="37" y="15"/>
                  </a:cxn>
                  <a:cxn ang="0">
                    <a:pos x="36" y="12"/>
                  </a:cxn>
                  <a:cxn ang="0">
                    <a:pos x="36" y="8"/>
                  </a:cxn>
                  <a:cxn ang="0">
                    <a:pos x="36" y="8"/>
                  </a:cxn>
                  <a:cxn ang="0">
                    <a:pos x="37" y="5"/>
                  </a:cxn>
                  <a:cxn ang="0">
                    <a:pos x="38" y="4"/>
                  </a:cxn>
                  <a:cxn ang="0">
                    <a:pos x="40" y="4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40" y="10"/>
                  </a:cxn>
                  <a:cxn ang="0">
                    <a:pos x="41" y="13"/>
                  </a:cxn>
                  <a:cxn ang="0">
                    <a:pos x="46" y="18"/>
                  </a:cxn>
                  <a:cxn ang="0">
                    <a:pos x="53" y="25"/>
                  </a:cxn>
                  <a:cxn ang="0">
                    <a:pos x="56" y="29"/>
                  </a:cxn>
                  <a:cxn ang="0">
                    <a:pos x="59" y="34"/>
                  </a:cxn>
                  <a:cxn ang="0">
                    <a:pos x="59" y="34"/>
                  </a:cxn>
                  <a:cxn ang="0">
                    <a:pos x="58" y="36"/>
                  </a:cxn>
                  <a:cxn ang="0">
                    <a:pos x="55" y="38"/>
                  </a:cxn>
                  <a:cxn ang="0">
                    <a:pos x="49" y="40"/>
                  </a:cxn>
                  <a:cxn ang="0">
                    <a:pos x="44" y="41"/>
                  </a:cxn>
                  <a:cxn ang="0">
                    <a:pos x="37" y="41"/>
                  </a:cxn>
                  <a:cxn ang="0">
                    <a:pos x="30" y="41"/>
                  </a:cxn>
                  <a:cxn ang="0">
                    <a:pos x="23" y="39"/>
                  </a:cxn>
                  <a:cxn ang="0">
                    <a:pos x="18" y="37"/>
                  </a:cxn>
                  <a:cxn ang="0">
                    <a:pos x="18" y="37"/>
                  </a:cxn>
                  <a:cxn ang="0">
                    <a:pos x="5" y="29"/>
                  </a:cxn>
                  <a:cxn ang="0">
                    <a:pos x="1" y="26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1" y="10"/>
                  </a:cxn>
                </a:cxnLst>
                <a:rect l="0" t="0" r="r" b="b"/>
                <a:pathLst>
                  <a:path w="59" h="41">
                    <a:moveTo>
                      <a:pt x="1" y="10"/>
                    </a:moveTo>
                    <a:lnTo>
                      <a:pt x="1" y="10"/>
                    </a:lnTo>
                    <a:lnTo>
                      <a:pt x="10" y="14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5" y="19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17" y="18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15" y="10"/>
                    </a:lnTo>
                    <a:lnTo>
                      <a:pt x="15" y="5"/>
                    </a:lnTo>
                    <a:lnTo>
                      <a:pt x="16" y="2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2" y="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30" y="16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40" y="24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38" y="19"/>
                    </a:lnTo>
                    <a:lnTo>
                      <a:pt x="38" y="19"/>
                    </a:lnTo>
                    <a:lnTo>
                      <a:pt x="37" y="15"/>
                    </a:lnTo>
                    <a:lnTo>
                      <a:pt x="36" y="12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7" y="5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10"/>
                    </a:lnTo>
                    <a:lnTo>
                      <a:pt x="41" y="13"/>
                    </a:lnTo>
                    <a:lnTo>
                      <a:pt x="46" y="18"/>
                    </a:lnTo>
                    <a:lnTo>
                      <a:pt x="53" y="25"/>
                    </a:lnTo>
                    <a:lnTo>
                      <a:pt x="56" y="29"/>
                    </a:lnTo>
                    <a:lnTo>
                      <a:pt x="59" y="34"/>
                    </a:lnTo>
                    <a:lnTo>
                      <a:pt x="59" y="34"/>
                    </a:lnTo>
                    <a:lnTo>
                      <a:pt x="58" y="36"/>
                    </a:lnTo>
                    <a:lnTo>
                      <a:pt x="55" y="38"/>
                    </a:lnTo>
                    <a:lnTo>
                      <a:pt x="49" y="40"/>
                    </a:lnTo>
                    <a:lnTo>
                      <a:pt x="44" y="41"/>
                    </a:lnTo>
                    <a:lnTo>
                      <a:pt x="37" y="41"/>
                    </a:lnTo>
                    <a:lnTo>
                      <a:pt x="30" y="41"/>
                    </a:lnTo>
                    <a:lnTo>
                      <a:pt x="23" y="39"/>
                    </a:lnTo>
                    <a:lnTo>
                      <a:pt x="18" y="37"/>
                    </a:lnTo>
                    <a:lnTo>
                      <a:pt x="18" y="37"/>
                    </a:lnTo>
                    <a:lnTo>
                      <a:pt x="5" y="29"/>
                    </a:lnTo>
                    <a:lnTo>
                      <a:pt x="1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9" name="Freeform 130"/>
              <p:cNvSpPr>
                <a:spLocks/>
              </p:cNvSpPr>
              <p:nvPr/>
            </p:nvSpPr>
            <p:spPr bwMode="auto">
              <a:xfrm>
                <a:off x="5116" y="2235"/>
                <a:ext cx="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6" y="4"/>
                  </a:cxn>
                  <a:cxn ang="0">
                    <a:pos x="9" y="7"/>
                  </a:cxn>
                  <a:cxn ang="0">
                    <a:pos x="9" y="7"/>
                  </a:cxn>
                  <a:cxn ang="0">
                    <a:pos x="11" y="10"/>
                  </a:cxn>
                  <a:cxn ang="0">
                    <a:pos x="9" y="11"/>
                  </a:cxn>
                  <a:cxn ang="0">
                    <a:pos x="6" y="11"/>
                  </a:cxn>
                  <a:cxn ang="0">
                    <a:pos x="6" y="11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11" h="11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" y="4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1" y="10"/>
                    </a:lnTo>
                    <a:lnTo>
                      <a:pt x="9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2C4"/>
              </a:solidFill>
              <a:ln w="0">
                <a:solidFill>
                  <a:srgbClr val="FFFF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0" name="Freeform 131"/>
              <p:cNvSpPr>
                <a:spLocks/>
              </p:cNvSpPr>
              <p:nvPr/>
            </p:nvSpPr>
            <p:spPr bwMode="auto">
              <a:xfrm>
                <a:off x="5107" y="2231"/>
                <a:ext cx="8" cy="1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6" y="7"/>
                  </a:cxn>
                  <a:cxn ang="0">
                    <a:pos x="13" y="14"/>
                  </a:cxn>
                  <a:cxn ang="0">
                    <a:pos x="22" y="23"/>
                  </a:cxn>
                  <a:cxn ang="0">
                    <a:pos x="22" y="23"/>
                  </a:cxn>
                  <a:cxn ang="0">
                    <a:pos x="24" y="25"/>
                  </a:cxn>
                  <a:cxn ang="0">
                    <a:pos x="24" y="26"/>
                  </a:cxn>
                  <a:cxn ang="0">
                    <a:pos x="24" y="27"/>
                  </a:cxn>
                  <a:cxn ang="0">
                    <a:pos x="23" y="27"/>
                  </a:cxn>
                  <a:cxn ang="0">
                    <a:pos x="19" y="27"/>
                  </a:cxn>
                  <a:cxn ang="0">
                    <a:pos x="19" y="27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24" h="27">
                    <a:moveTo>
                      <a:pt x="0" y="3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6" y="7"/>
                    </a:lnTo>
                    <a:lnTo>
                      <a:pt x="13" y="14"/>
                    </a:lnTo>
                    <a:lnTo>
                      <a:pt x="22" y="23"/>
                    </a:lnTo>
                    <a:lnTo>
                      <a:pt x="22" y="23"/>
                    </a:lnTo>
                    <a:lnTo>
                      <a:pt x="24" y="25"/>
                    </a:lnTo>
                    <a:lnTo>
                      <a:pt x="24" y="26"/>
                    </a:lnTo>
                    <a:lnTo>
                      <a:pt x="24" y="27"/>
                    </a:lnTo>
                    <a:lnTo>
                      <a:pt x="23" y="27"/>
                    </a:lnTo>
                    <a:lnTo>
                      <a:pt x="19" y="27"/>
                    </a:lnTo>
                    <a:lnTo>
                      <a:pt x="19" y="27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2C4"/>
              </a:solidFill>
              <a:ln w="0">
                <a:solidFill>
                  <a:srgbClr val="FFFF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1" name="Freeform 132"/>
              <p:cNvSpPr>
                <a:spLocks/>
              </p:cNvSpPr>
              <p:nvPr/>
            </p:nvSpPr>
            <p:spPr bwMode="auto">
              <a:xfrm>
                <a:off x="5102" y="2232"/>
                <a:ext cx="10" cy="7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3"/>
                  </a:cxn>
                  <a:cxn ang="0">
                    <a:pos x="11" y="9"/>
                  </a:cxn>
                  <a:cxn ang="0">
                    <a:pos x="16" y="13"/>
                  </a:cxn>
                  <a:cxn ang="0">
                    <a:pos x="21" y="16"/>
                  </a:cxn>
                  <a:cxn ang="0">
                    <a:pos x="27" y="20"/>
                  </a:cxn>
                  <a:cxn ang="0">
                    <a:pos x="27" y="20"/>
                  </a:cxn>
                  <a:cxn ang="0">
                    <a:pos x="29" y="21"/>
                  </a:cxn>
                  <a:cxn ang="0">
                    <a:pos x="27" y="21"/>
                  </a:cxn>
                  <a:cxn ang="0">
                    <a:pos x="21" y="21"/>
                  </a:cxn>
                  <a:cxn ang="0">
                    <a:pos x="21" y="21"/>
                  </a:cxn>
                  <a:cxn ang="0">
                    <a:pos x="16" y="18"/>
                  </a:cxn>
                  <a:cxn ang="0">
                    <a:pos x="9" y="11"/>
                  </a:cxn>
                  <a:cxn ang="0">
                    <a:pos x="2" y="4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1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6" y="3"/>
                  </a:cxn>
                </a:cxnLst>
                <a:rect l="0" t="0" r="r" b="b"/>
                <a:pathLst>
                  <a:path w="29" h="21">
                    <a:moveTo>
                      <a:pt x="6" y="3"/>
                    </a:moveTo>
                    <a:lnTo>
                      <a:pt x="6" y="3"/>
                    </a:lnTo>
                    <a:lnTo>
                      <a:pt x="11" y="9"/>
                    </a:lnTo>
                    <a:lnTo>
                      <a:pt x="16" y="13"/>
                    </a:lnTo>
                    <a:lnTo>
                      <a:pt x="21" y="16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9" y="21"/>
                    </a:lnTo>
                    <a:lnTo>
                      <a:pt x="27" y="21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16" y="18"/>
                    </a:lnTo>
                    <a:lnTo>
                      <a:pt x="9" y="11"/>
                    </a:lnTo>
                    <a:lnTo>
                      <a:pt x="2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FFF2C4"/>
              </a:solidFill>
              <a:ln w="0">
                <a:solidFill>
                  <a:srgbClr val="FFFF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2" name="Freeform 133"/>
              <p:cNvSpPr>
                <a:spLocks/>
              </p:cNvSpPr>
              <p:nvPr/>
            </p:nvSpPr>
            <p:spPr bwMode="auto">
              <a:xfrm>
                <a:off x="5120" y="2227"/>
                <a:ext cx="3" cy="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9" y="0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10" y="14"/>
                  </a:cxn>
                  <a:cxn ang="0">
                    <a:pos x="9" y="16"/>
                  </a:cxn>
                  <a:cxn ang="0">
                    <a:pos x="6" y="17"/>
                  </a:cxn>
                  <a:cxn ang="0">
                    <a:pos x="6" y="17"/>
                  </a:cxn>
                  <a:cxn ang="0">
                    <a:pos x="6" y="17"/>
                  </a:cxn>
                  <a:cxn ang="0">
                    <a:pos x="3" y="15"/>
                  </a:cxn>
                  <a:cxn ang="0">
                    <a:pos x="1" y="13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4" y="13"/>
                  </a:cxn>
                  <a:cxn ang="0">
                    <a:pos x="5" y="13"/>
                  </a:cxn>
                  <a:cxn ang="0">
                    <a:pos x="6" y="13"/>
                  </a:cxn>
                  <a:cxn ang="0">
                    <a:pos x="6" y="9"/>
                  </a:cxn>
                  <a:cxn ang="0">
                    <a:pos x="4" y="4"/>
                  </a:cxn>
                  <a:cxn ang="0">
                    <a:pos x="5" y="3"/>
                  </a:cxn>
                </a:cxnLst>
                <a:rect l="0" t="0" r="r" b="b"/>
                <a:pathLst>
                  <a:path w="10" h="17">
                    <a:moveTo>
                      <a:pt x="5" y="3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14"/>
                    </a:lnTo>
                    <a:lnTo>
                      <a:pt x="9" y="16"/>
                    </a:lnTo>
                    <a:lnTo>
                      <a:pt x="6" y="17"/>
                    </a:lnTo>
                    <a:lnTo>
                      <a:pt x="6" y="17"/>
                    </a:lnTo>
                    <a:lnTo>
                      <a:pt x="6" y="17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6" y="9"/>
                    </a:lnTo>
                    <a:lnTo>
                      <a:pt x="4" y="4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3" name="Freeform 134"/>
              <p:cNvSpPr>
                <a:spLocks/>
              </p:cNvSpPr>
              <p:nvPr/>
            </p:nvSpPr>
            <p:spPr bwMode="auto">
              <a:xfrm>
                <a:off x="5124" y="2225"/>
                <a:ext cx="38" cy="1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6" y="12"/>
                  </a:cxn>
                  <a:cxn ang="0">
                    <a:pos x="37" y="18"/>
                  </a:cxn>
                  <a:cxn ang="0">
                    <a:pos x="46" y="25"/>
                  </a:cxn>
                  <a:cxn ang="0">
                    <a:pos x="52" y="31"/>
                  </a:cxn>
                  <a:cxn ang="0">
                    <a:pos x="70" y="42"/>
                  </a:cxn>
                  <a:cxn ang="0">
                    <a:pos x="91" y="47"/>
                  </a:cxn>
                  <a:cxn ang="0">
                    <a:pos x="104" y="45"/>
                  </a:cxn>
                  <a:cxn ang="0">
                    <a:pos x="111" y="41"/>
                  </a:cxn>
                  <a:cxn ang="0">
                    <a:pos x="113" y="37"/>
                  </a:cxn>
                  <a:cxn ang="0">
                    <a:pos x="116" y="24"/>
                  </a:cxn>
                  <a:cxn ang="0">
                    <a:pos x="114" y="16"/>
                  </a:cxn>
                  <a:cxn ang="0">
                    <a:pos x="104" y="8"/>
                  </a:cxn>
                  <a:cxn ang="0">
                    <a:pos x="95" y="4"/>
                  </a:cxn>
                  <a:cxn ang="0">
                    <a:pos x="73" y="0"/>
                  </a:cxn>
                  <a:cxn ang="0">
                    <a:pos x="57" y="3"/>
                  </a:cxn>
                  <a:cxn ang="0">
                    <a:pos x="43" y="10"/>
                  </a:cxn>
                  <a:cxn ang="0">
                    <a:pos x="46" y="10"/>
                  </a:cxn>
                  <a:cxn ang="0">
                    <a:pos x="60" y="7"/>
                  </a:cxn>
                  <a:cxn ang="0">
                    <a:pos x="71" y="7"/>
                  </a:cxn>
                  <a:cxn ang="0">
                    <a:pos x="96" y="11"/>
                  </a:cxn>
                  <a:cxn ang="0">
                    <a:pos x="105" y="14"/>
                  </a:cxn>
                  <a:cxn ang="0">
                    <a:pos x="108" y="23"/>
                  </a:cxn>
                  <a:cxn ang="0">
                    <a:pos x="108" y="31"/>
                  </a:cxn>
                  <a:cxn ang="0">
                    <a:pos x="103" y="38"/>
                  </a:cxn>
                  <a:cxn ang="0">
                    <a:pos x="94" y="41"/>
                  </a:cxn>
                  <a:cxn ang="0">
                    <a:pos x="86" y="38"/>
                  </a:cxn>
                  <a:cxn ang="0">
                    <a:pos x="70" y="34"/>
                  </a:cxn>
                  <a:cxn ang="0">
                    <a:pos x="60" y="26"/>
                  </a:cxn>
                  <a:cxn ang="0">
                    <a:pos x="54" y="21"/>
                  </a:cxn>
                  <a:cxn ang="0">
                    <a:pos x="48" y="16"/>
                  </a:cxn>
                  <a:cxn ang="0">
                    <a:pos x="20" y="1"/>
                  </a:cxn>
                  <a:cxn ang="0">
                    <a:pos x="0" y="8"/>
                  </a:cxn>
                </a:cxnLst>
                <a:rect l="0" t="0" r="r" b="b"/>
                <a:pathLst>
                  <a:path w="116" h="47">
                    <a:moveTo>
                      <a:pt x="0" y="8"/>
                    </a:moveTo>
                    <a:lnTo>
                      <a:pt x="0" y="8"/>
                    </a:lnTo>
                    <a:lnTo>
                      <a:pt x="13" y="10"/>
                    </a:lnTo>
                    <a:lnTo>
                      <a:pt x="26" y="12"/>
                    </a:lnTo>
                    <a:lnTo>
                      <a:pt x="31" y="14"/>
                    </a:lnTo>
                    <a:lnTo>
                      <a:pt x="37" y="18"/>
                    </a:lnTo>
                    <a:lnTo>
                      <a:pt x="42" y="21"/>
                    </a:lnTo>
                    <a:lnTo>
                      <a:pt x="46" y="25"/>
                    </a:lnTo>
                    <a:lnTo>
                      <a:pt x="46" y="25"/>
                    </a:lnTo>
                    <a:lnTo>
                      <a:pt x="52" y="31"/>
                    </a:lnTo>
                    <a:lnTo>
                      <a:pt x="61" y="36"/>
                    </a:lnTo>
                    <a:lnTo>
                      <a:pt x="70" y="42"/>
                    </a:lnTo>
                    <a:lnTo>
                      <a:pt x="80" y="45"/>
                    </a:lnTo>
                    <a:lnTo>
                      <a:pt x="91" y="47"/>
                    </a:lnTo>
                    <a:lnTo>
                      <a:pt x="100" y="46"/>
                    </a:lnTo>
                    <a:lnTo>
                      <a:pt x="104" y="45"/>
                    </a:lnTo>
                    <a:lnTo>
                      <a:pt x="107" y="44"/>
                    </a:lnTo>
                    <a:lnTo>
                      <a:pt x="111" y="41"/>
                    </a:lnTo>
                    <a:lnTo>
                      <a:pt x="113" y="37"/>
                    </a:lnTo>
                    <a:lnTo>
                      <a:pt x="113" y="37"/>
                    </a:lnTo>
                    <a:lnTo>
                      <a:pt x="116" y="29"/>
                    </a:lnTo>
                    <a:lnTo>
                      <a:pt x="116" y="24"/>
                    </a:lnTo>
                    <a:lnTo>
                      <a:pt x="116" y="20"/>
                    </a:lnTo>
                    <a:lnTo>
                      <a:pt x="114" y="16"/>
                    </a:lnTo>
                    <a:lnTo>
                      <a:pt x="109" y="12"/>
                    </a:lnTo>
                    <a:lnTo>
                      <a:pt x="104" y="8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86" y="3"/>
                    </a:lnTo>
                    <a:lnTo>
                      <a:pt x="73" y="0"/>
                    </a:lnTo>
                    <a:lnTo>
                      <a:pt x="65" y="1"/>
                    </a:lnTo>
                    <a:lnTo>
                      <a:pt x="57" y="3"/>
                    </a:lnTo>
                    <a:lnTo>
                      <a:pt x="50" y="6"/>
                    </a:lnTo>
                    <a:lnTo>
                      <a:pt x="43" y="10"/>
                    </a:lnTo>
                    <a:lnTo>
                      <a:pt x="43" y="10"/>
                    </a:lnTo>
                    <a:lnTo>
                      <a:pt x="46" y="10"/>
                    </a:lnTo>
                    <a:lnTo>
                      <a:pt x="52" y="9"/>
                    </a:lnTo>
                    <a:lnTo>
                      <a:pt x="60" y="7"/>
                    </a:lnTo>
                    <a:lnTo>
                      <a:pt x="71" y="7"/>
                    </a:lnTo>
                    <a:lnTo>
                      <a:pt x="71" y="7"/>
                    </a:lnTo>
                    <a:lnTo>
                      <a:pt x="90" y="9"/>
                    </a:lnTo>
                    <a:lnTo>
                      <a:pt x="96" y="11"/>
                    </a:lnTo>
                    <a:lnTo>
                      <a:pt x="105" y="14"/>
                    </a:lnTo>
                    <a:lnTo>
                      <a:pt x="105" y="14"/>
                    </a:lnTo>
                    <a:lnTo>
                      <a:pt x="107" y="19"/>
                    </a:lnTo>
                    <a:lnTo>
                      <a:pt x="108" y="23"/>
                    </a:lnTo>
                    <a:lnTo>
                      <a:pt x="108" y="27"/>
                    </a:lnTo>
                    <a:lnTo>
                      <a:pt x="108" y="31"/>
                    </a:lnTo>
                    <a:lnTo>
                      <a:pt x="106" y="35"/>
                    </a:lnTo>
                    <a:lnTo>
                      <a:pt x="103" y="38"/>
                    </a:lnTo>
                    <a:lnTo>
                      <a:pt x="99" y="39"/>
                    </a:lnTo>
                    <a:lnTo>
                      <a:pt x="94" y="41"/>
                    </a:lnTo>
                    <a:lnTo>
                      <a:pt x="94" y="41"/>
                    </a:lnTo>
                    <a:lnTo>
                      <a:pt x="86" y="38"/>
                    </a:lnTo>
                    <a:lnTo>
                      <a:pt x="76" y="36"/>
                    </a:lnTo>
                    <a:lnTo>
                      <a:pt x="70" y="34"/>
                    </a:lnTo>
                    <a:lnTo>
                      <a:pt x="65" y="31"/>
                    </a:lnTo>
                    <a:lnTo>
                      <a:pt x="60" y="26"/>
                    </a:lnTo>
                    <a:lnTo>
                      <a:pt x="54" y="21"/>
                    </a:lnTo>
                    <a:lnTo>
                      <a:pt x="54" y="21"/>
                    </a:lnTo>
                    <a:lnTo>
                      <a:pt x="52" y="19"/>
                    </a:lnTo>
                    <a:lnTo>
                      <a:pt x="48" y="16"/>
                    </a:lnTo>
                    <a:lnTo>
                      <a:pt x="36" y="9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4" name="Freeform 135"/>
              <p:cNvSpPr>
                <a:spLocks/>
              </p:cNvSpPr>
              <p:nvPr/>
            </p:nvSpPr>
            <p:spPr bwMode="auto">
              <a:xfrm>
                <a:off x="5153" y="2227"/>
                <a:ext cx="7" cy="8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6" y="9"/>
                  </a:cxn>
                  <a:cxn ang="0">
                    <a:pos x="12" y="16"/>
                  </a:cxn>
                  <a:cxn ang="0">
                    <a:pos x="15" y="22"/>
                  </a:cxn>
                  <a:cxn ang="0">
                    <a:pos x="17" y="24"/>
                  </a:cxn>
                  <a:cxn ang="0">
                    <a:pos x="17" y="24"/>
                  </a:cxn>
                  <a:cxn ang="0">
                    <a:pos x="19" y="24"/>
                  </a:cxn>
                  <a:cxn ang="0">
                    <a:pos x="20" y="22"/>
                  </a:cxn>
                  <a:cxn ang="0">
                    <a:pos x="21" y="19"/>
                  </a:cxn>
                  <a:cxn ang="0">
                    <a:pos x="21" y="19"/>
                  </a:cxn>
                  <a:cxn ang="0">
                    <a:pos x="3" y="1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21" h="24">
                    <a:moveTo>
                      <a:pt x="0" y="1"/>
                    </a:moveTo>
                    <a:lnTo>
                      <a:pt x="0" y="1"/>
                    </a:lnTo>
                    <a:lnTo>
                      <a:pt x="6" y="9"/>
                    </a:lnTo>
                    <a:lnTo>
                      <a:pt x="12" y="16"/>
                    </a:lnTo>
                    <a:lnTo>
                      <a:pt x="15" y="22"/>
                    </a:lnTo>
                    <a:lnTo>
                      <a:pt x="17" y="24"/>
                    </a:lnTo>
                    <a:lnTo>
                      <a:pt x="17" y="24"/>
                    </a:lnTo>
                    <a:lnTo>
                      <a:pt x="19" y="24"/>
                    </a:lnTo>
                    <a:lnTo>
                      <a:pt x="20" y="22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5" name="Freeform 136"/>
              <p:cNvSpPr>
                <a:spLocks/>
              </p:cNvSpPr>
              <p:nvPr/>
            </p:nvSpPr>
            <p:spPr bwMode="auto">
              <a:xfrm>
                <a:off x="5146" y="2227"/>
                <a:ext cx="14" cy="1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2"/>
                  </a:cxn>
                  <a:cxn ang="0">
                    <a:pos x="22" y="15"/>
                  </a:cxn>
                  <a:cxn ang="0">
                    <a:pos x="30" y="22"/>
                  </a:cxn>
                  <a:cxn ang="0">
                    <a:pos x="35" y="29"/>
                  </a:cxn>
                  <a:cxn ang="0">
                    <a:pos x="35" y="29"/>
                  </a:cxn>
                  <a:cxn ang="0">
                    <a:pos x="37" y="33"/>
                  </a:cxn>
                  <a:cxn ang="0">
                    <a:pos x="36" y="33"/>
                  </a:cxn>
                  <a:cxn ang="0">
                    <a:pos x="36" y="33"/>
                  </a:cxn>
                  <a:cxn ang="0">
                    <a:pos x="33" y="32"/>
                  </a:cxn>
                  <a:cxn ang="0">
                    <a:pos x="33" y="32"/>
                  </a:cxn>
                  <a:cxn ang="0">
                    <a:pos x="20" y="18"/>
                  </a:cxn>
                  <a:cxn ang="0">
                    <a:pos x="9" y="8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2" y="1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6" y="2"/>
                  </a:cxn>
                </a:cxnLst>
                <a:rect l="0" t="0" r="r" b="b"/>
                <a:pathLst>
                  <a:path w="37" h="33">
                    <a:moveTo>
                      <a:pt x="6" y="2"/>
                    </a:moveTo>
                    <a:lnTo>
                      <a:pt x="6" y="2"/>
                    </a:lnTo>
                    <a:lnTo>
                      <a:pt x="22" y="15"/>
                    </a:lnTo>
                    <a:lnTo>
                      <a:pt x="30" y="22"/>
                    </a:lnTo>
                    <a:lnTo>
                      <a:pt x="35" y="29"/>
                    </a:lnTo>
                    <a:lnTo>
                      <a:pt x="35" y="29"/>
                    </a:lnTo>
                    <a:lnTo>
                      <a:pt x="37" y="33"/>
                    </a:lnTo>
                    <a:lnTo>
                      <a:pt x="36" y="33"/>
                    </a:lnTo>
                    <a:lnTo>
                      <a:pt x="36" y="33"/>
                    </a:lnTo>
                    <a:lnTo>
                      <a:pt x="33" y="32"/>
                    </a:lnTo>
                    <a:lnTo>
                      <a:pt x="33" y="32"/>
                    </a:lnTo>
                    <a:lnTo>
                      <a:pt x="20" y="18"/>
                    </a:lnTo>
                    <a:lnTo>
                      <a:pt x="9" y="8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6" name="Freeform 137"/>
              <p:cNvSpPr>
                <a:spLocks/>
              </p:cNvSpPr>
              <p:nvPr/>
            </p:nvSpPr>
            <p:spPr bwMode="auto">
              <a:xfrm>
                <a:off x="5145" y="2227"/>
                <a:ext cx="13" cy="1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4" y="11"/>
                  </a:cxn>
                  <a:cxn ang="0">
                    <a:pos x="26" y="20"/>
                  </a:cxn>
                  <a:cxn ang="0">
                    <a:pos x="40" y="31"/>
                  </a:cxn>
                  <a:cxn ang="0">
                    <a:pos x="40" y="31"/>
                  </a:cxn>
                  <a:cxn ang="0">
                    <a:pos x="41" y="31"/>
                  </a:cxn>
                  <a:cxn ang="0">
                    <a:pos x="40" y="32"/>
                  </a:cxn>
                  <a:cxn ang="0">
                    <a:pos x="39" y="33"/>
                  </a:cxn>
                  <a:cxn ang="0">
                    <a:pos x="36" y="36"/>
                  </a:cxn>
                  <a:cxn ang="0">
                    <a:pos x="36" y="3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41" h="36"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4" y="11"/>
                    </a:lnTo>
                    <a:lnTo>
                      <a:pt x="26" y="20"/>
                    </a:lnTo>
                    <a:lnTo>
                      <a:pt x="40" y="31"/>
                    </a:lnTo>
                    <a:lnTo>
                      <a:pt x="40" y="31"/>
                    </a:lnTo>
                    <a:lnTo>
                      <a:pt x="41" y="31"/>
                    </a:lnTo>
                    <a:lnTo>
                      <a:pt x="40" y="32"/>
                    </a:lnTo>
                    <a:lnTo>
                      <a:pt x="39" y="33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" name="Freeform 138"/>
              <p:cNvSpPr>
                <a:spLocks/>
              </p:cNvSpPr>
              <p:nvPr/>
            </p:nvSpPr>
            <p:spPr bwMode="auto">
              <a:xfrm>
                <a:off x="5142" y="2227"/>
                <a:ext cx="11" cy="1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14" y="12"/>
                  </a:cxn>
                  <a:cxn ang="0">
                    <a:pos x="25" y="22"/>
                  </a:cxn>
                  <a:cxn ang="0">
                    <a:pos x="33" y="28"/>
                  </a:cxn>
                  <a:cxn ang="0">
                    <a:pos x="37" y="30"/>
                  </a:cxn>
                  <a:cxn ang="0">
                    <a:pos x="37" y="30"/>
                  </a:cxn>
                  <a:cxn ang="0">
                    <a:pos x="37" y="31"/>
                  </a:cxn>
                  <a:cxn ang="0">
                    <a:pos x="36" y="31"/>
                  </a:cxn>
                  <a:cxn ang="0">
                    <a:pos x="34" y="31"/>
                  </a:cxn>
                  <a:cxn ang="0">
                    <a:pos x="29" y="31"/>
                  </a:cxn>
                  <a:cxn ang="0">
                    <a:pos x="29" y="31"/>
                  </a:cxn>
                  <a:cxn ang="0">
                    <a:pos x="28" y="31"/>
                  </a:cxn>
                  <a:cxn ang="0">
                    <a:pos x="24" y="28"/>
                  </a:cxn>
                  <a:cxn ang="0">
                    <a:pos x="15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37" h="31">
                    <a:moveTo>
                      <a:pt x="3" y="0"/>
                    </a:moveTo>
                    <a:lnTo>
                      <a:pt x="3" y="0"/>
                    </a:lnTo>
                    <a:lnTo>
                      <a:pt x="14" y="12"/>
                    </a:lnTo>
                    <a:lnTo>
                      <a:pt x="25" y="22"/>
                    </a:lnTo>
                    <a:lnTo>
                      <a:pt x="33" y="28"/>
                    </a:lnTo>
                    <a:lnTo>
                      <a:pt x="37" y="30"/>
                    </a:lnTo>
                    <a:lnTo>
                      <a:pt x="37" y="30"/>
                    </a:lnTo>
                    <a:lnTo>
                      <a:pt x="37" y="31"/>
                    </a:lnTo>
                    <a:lnTo>
                      <a:pt x="36" y="31"/>
                    </a:lnTo>
                    <a:lnTo>
                      <a:pt x="34" y="31"/>
                    </a:lnTo>
                    <a:lnTo>
                      <a:pt x="29" y="31"/>
                    </a:lnTo>
                    <a:lnTo>
                      <a:pt x="29" y="31"/>
                    </a:lnTo>
                    <a:lnTo>
                      <a:pt x="28" y="31"/>
                    </a:lnTo>
                    <a:lnTo>
                      <a:pt x="24" y="28"/>
                    </a:lnTo>
                    <a:lnTo>
                      <a:pt x="15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8" name="Freeform 139"/>
              <p:cNvSpPr>
                <a:spLocks/>
              </p:cNvSpPr>
              <p:nvPr/>
            </p:nvSpPr>
            <p:spPr bwMode="auto">
              <a:xfrm>
                <a:off x="5097" y="2250"/>
                <a:ext cx="157" cy="305"/>
              </a:xfrm>
              <a:custGeom>
                <a:avLst/>
                <a:gdLst/>
                <a:ahLst/>
                <a:cxnLst>
                  <a:cxn ang="0">
                    <a:pos x="407" y="89"/>
                  </a:cxn>
                  <a:cxn ang="0">
                    <a:pos x="407" y="626"/>
                  </a:cxn>
                  <a:cxn ang="0">
                    <a:pos x="407" y="626"/>
                  </a:cxn>
                  <a:cxn ang="0">
                    <a:pos x="407" y="626"/>
                  </a:cxn>
                  <a:cxn ang="0">
                    <a:pos x="405" y="655"/>
                  </a:cxn>
                  <a:cxn ang="0">
                    <a:pos x="402" y="678"/>
                  </a:cxn>
                  <a:cxn ang="0">
                    <a:pos x="400" y="688"/>
                  </a:cxn>
                  <a:cxn ang="0">
                    <a:pos x="396" y="698"/>
                  </a:cxn>
                  <a:cxn ang="0">
                    <a:pos x="393" y="707"/>
                  </a:cxn>
                  <a:cxn ang="0">
                    <a:pos x="389" y="714"/>
                  </a:cxn>
                  <a:cxn ang="0">
                    <a:pos x="384" y="722"/>
                  </a:cxn>
                  <a:cxn ang="0">
                    <a:pos x="378" y="730"/>
                  </a:cxn>
                  <a:cxn ang="0">
                    <a:pos x="371" y="736"/>
                  </a:cxn>
                  <a:cxn ang="0">
                    <a:pos x="364" y="743"/>
                  </a:cxn>
                  <a:cxn ang="0">
                    <a:pos x="355" y="748"/>
                  </a:cxn>
                  <a:cxn ang="0">
                    <a:pos x="345" y="755"/>
                  </a:cxn>
                  <a:cxn ang="0">
                    <a:pos x="322" y="767"/>
                  </a:cxn>
                  <a:cxn ang="0">
                    <a:pos x="322" y="767"/>
                  </a:cxn>
                  <a:cxn ang="0">
                    <a:pos x="1" y="917"/>
                  </a:cxn>
                  <a:cxn ang="0">
                    <a:pos x="1" y="893"/>
                  </a:cxn>
                  <a:cxn ang="0">
                    <a:pos x="332" y="737"/>
                  </a:cxn>
                  <a:cxn ang="0">
                    <a:pos x="332" y="737"/>
                  </a:cxn>
                  <a:cxn ang="0">
                    <a:pos x="332" y="737"/>
                  </a:cxn>
                  <a:cxn ang="0">
                    <a:pos x="346" y="728"/>
                  </a:cxn>
                  <a:cxn ang="0">
                    <a:pos x="357" y="718"/>
                  </a:cxn>
                  <a:cxn ang="0">
                    <a:pos x="366" y="707"/>
                  </a:cxn>
                  <a:cxn ang="0">
                    <a:pos x="372" y="696"/>
                  </a:cxn>
                  <a:cxn ang="0">
                    <a:pos x="378" y="682"/>
                  </a:cxn>
                  <a:cxn ang="0">
                    <a:pos x="381" y="667"/>
                  </a:cxn>
                  <a:cxn ang="0">
                    <a:pos x="383" y="648"/>
                  </a:cxn>
                  <a:cxn ang="0">
                    <a:pos x="385" y="626"/>
                  </a:cxn>
                  <a:cxn ang="0">
                    <a:pos x="385" y="626"/>
                  </a:cxn>
                  <a:cxn ang="0">
                    <a:pos x="385" y="82"/>
                  </a:cxn>
                  <a:cxn ang="0">
                    <a:pos x="438" y="21"/>
                  </a:cxn>
                  <a:cxn ang="0">
                    <a:pos x="0" y="21"/>
                  </a:cxn>
                  <a:cxn ang="0">
                    <a:pos x="0" y="0"/>
                  </a:cxn>
                  <a:cxn ang="0">
                    <a:pos x="468" y="0"/>
                  </a:cxn>
                  <a:cxn ang="0">
                    <a:pos x="468" y="16"/>
                  </a:cxn>
                  <a:cxn ang="0">
                    <a:pos x="407" y="89"/>
                  </a:cxn>
                  <a:cxn ang="0">
                    <a:pos x="407" y="89"/>
                  </a:cxn>
                </a:cxnLst>
                <a:rect l="0" t="0" r="r" b="b"/>
                <a:pathLst>
                  <a:path w="468" h="917">
                    <a:moveTo>
                      <a:pt x="407" y="89"/>
                    </a:moveTo>
                    <a:lnTo>
                      <a:pt x="407" y="626"/>
                    </a:lnTo>
                    <a:lnTo>
                      <a:pt x="407" y="626"/>
                    </a:lnTo>
                    <a:lnTo>
                      <a:pt x="407" y="626"/>
                    </a:lnTo>
                    <a:lnTo>
                      <a:pt x="405" y="655"/>
                    </a:lnTo>
                    <a:lnTo>
                      <a:pt x="402" y="678"/>
                    </a:lnTo>
                    <a:lnTo>
                      <a:pt x="400" y="688"/>
                    </a:lnTo>
                    <a:lnTo>
                      <a:pt x="396" y="698"/>
                    </a:lnTo>
                    <a:lnTo>
                      <a:pt x="393" y="707"/>
                    </a:lnTo>
                    <a:lnTo>
                      <a:pt x="389" y="714"/>
                    </a:lnTo>
                    <a:lnTo>
                      <a:pt x="384" y="722"/>
                    </a:lnTo>
                    <a:lnTo>
                      <a:pt x="378" y="730"/>
                    </a:lnTo>
                    <a:lnTo>
                      <a:pt x="371" y="736"/>
                    </a:lnTo>
                    <a:lnTo>
                      <a:pt x="364" y="743"/>
                    </a:lnTo>
                    <a:lnTo>
                      <a:pt x="355" y="748"/>
                    </a:lnTo>
                    <a:lnTo>
                      <a:pt x="345" y="755"/>
                    </a:lnTo>
                    <a:lnTo>
                      <a:pt x="322" y="767"/>
                    </a:lnTo>
                    <a:lnTo>
                      <a:pt x="322" y="767"/>
                    </a:lnTo>
                    <a:lnTo>
                      <a:pt x="1" y="917"/>
                    </a:lnTo>
                    <a:lnTo>
                      <a:pt x="1" y="893"/>
                    </a:lnTo>
                    <a:lnTo>
                      <a:pt x="332" y="737"/>
                    </a:lnTo>
                    <a:lnTo>
                      <a:pt x="332" y="737"/>
                    </a:lnTo>
                    <a:lnTo>
                      <a:pt x="332" y="737"/>
                    </a:lnTo>
                    <a:lnTo>
                      <a:pt x="346" y="728"/>
                    </a:lnTo>
                    <a:lnTo>
                      <a:pt x="357" y="718"/>
                    </a:lnTo>
                    <a:lnTo>
                      <a:pt x="366" y="707"/>
                    </a:lnTo>
                    <a:lnTo>
                      <a:pt x="372" y="696"/>
                    </a:lnTo>
                    <a:lnTo>
                      <a:pt x="378" y="682"/>
                    </a:lnTo>
                    <a:lnTo>
                      <a:pt x="381" y="667"/>
                    </a:lnTo>
                    <a:lnTo>
                      <a:pt x="383" y="648"/>
                    </a:lnTo>
                    <a:lnTo>
                      <a:pt x="385" y="626"/>
                    </a:lnTo>
                    <a:lnTo>
                      <a:pt x="385" y="626"/>
                    </a:lnTo>
                    <a:lnTo>
                      <a:pt x="385" y="82"/>
                    </a:lnTo>
                    <a:lnTo>
                      <a:pt x="438" y="21"/>
                    </a:lnTo>
                    <a:lnTo>
                      <a:pt x="0" y="21"/>
                    </a:lnTo>
                    <a:lnTo>
                      <a:pt x="0" y="0"/>
                    </a:lnTo>
                    <a:lnTo>
                      <a:pt x="468" y="0"/>
                    </a:lnTo>
                    <a:lnTo>
                      <a:pt x="468" y="16"/>
                    </a:lnTo>
                    <a:lnTo>
                      <a:pt x="407" y="89"/>
                    </a:lnTo>
                    <a:lnTo>
                      <a:pt x="407" y="89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" name="Freeform 140"/>
              <p:cNvSpPr>
                <a:spLocks/>
              </p:cNvSpPr>
              <p:nvPr/>
            </p:nvSpPr>
            <p:spPr bwMode="auto">
              <a:xfrm>
                <a:off x="5095" y="2402"/>
                <a:ext cx="7" cy="8"/>
              </a:xfrm>
              <a:custGeom>
                <a:avLst/>
                <a:gdLst/>
                <a:ahLst/>
                <a:cxnLst>
                  <a:cxn ang="0">
                    <a:pos x="19" y="24"/>
                  </a:cxn>
                  <a:cxn ang="0">
                    <a:pos x="19" y="24"/>
                  </a:cxn>
                  <a:cxn ang="0">
                    <a:pos x="18" y="20"/>
                  </a:cxn>
                  <a:cxn ang="0">
                    <a:pos x="18" y="18"/>
                  </a:cxn>
                  <a:cxn ang="0">
                    <a:pos x="22" y="13"/>
                  </a:cxn>
                  <a:cxn ang="0">
                    <a:pos x="22" y="13"/>
                  </a:cxn>
                  <a:cxn ang="0">
                    <a:pos x="11" y="13"/>
                  </a:cxn>
                  <a:cxn ang="0">
                    <a:pos x="5" y="12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2" y="12"/>
                  </a:cxn>
                  <a:cxn ang="0">
                    <a:pos x="5" y="13"/>
                  </a:cxn>
                  <a:cxn ang="0">
                    <a:pos x="9" y="14"/>
                  </a:cxn>
                  <a:cxn ang="0">
                    <a:pos x="12" y="13"/>
                  </a:cxn>
                  <a:cxn ang="0">
                    <a:pos x="12" y="13"/>
                  </a:cxn>
                  <a:cxn ang="0">
                    <a:pos x="12" y="12"/>
                  </a:cxn>
                  <a:cxn ang="0">
                    <a:pos x="13" y="12"/>
                  </a:cxn>
                  <a:cxn ang="0">
                    <a:pos x="14" y="11"/>
                  </a:cxn>
                  <a:cxn ang="0">
                    <a:pos x="14" y="9"/>
                  </a:cxn>
                  <a:cxn ang="0">
                    <a:pos x="14" y="9"/>
                  </a:cxn>
                  <a:cxn ang="0">
                    <a:pos x="11" y="7"/>
                  </a:cxn>
                  <a:cxn ang="0">
                    <a:pos x="10" y="6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10" y="3"/>
                  </a:cxn>
                  <a:cxn ang="0">
                    <a:pos x="12" y="2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1"/>
                  </a:cxn>
                  <a:cxn ang="0">
                    <a:pos x="13" y="1"/>
                  </a:cxn>
                  <a:cxn ang="0">
                    <a:pos x="16" y="1"/>
                  </a:cxn>
                  <a:cxn ang="0">
                    <a:pos x="19" y="24"/>
                  </a:cxn>
                </a:cxnLst>
                <a:rect l="0" t="0" r="r" b="b"/>
                <a:pathLst>
                  <a:path w="22" h="24">
                    <a:moveTo>
                      <a:pt x="19" y="24"/>
                    </a:moveTo>
                    <a:lnTo>
                      <a:pt x="19" y="24"/>
                    </a:lnTo>
                    <a:lnTo>
                      <a:pt x="18" y="20"/>
                    </a:lnTo>
                    <a:lnTo>
                      <a:pt x="18" y="18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11" y="13"/>
                    </a:lnTo>
                    <a:lnTo>
                      <a:pt x="5" y="12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5" y="13"/>
                    </a:lnTo>
                    <a:lnTo>
                      <a:pt x="9" y="14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13" y="12"/>
                    </a:lnTo>
                    <a:lnTo>
                      <a:pt x="14" y="11"/>
                    </a:lnTo>
                    <a:lnTo>
                      <a:pt x="14" y="9"/>
                    </a:lnTo>
                    <a:lnTo>
                      <a:pt x="14" y="9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6" y="1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0E3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0" name="Freeform 141"/>
              <p:cNvSpPr>
                <a:spLocks/>
              </p:cNvSpPr>
              <p:nvPr/>
            </p:nvSpPr>
            <p:spPr bwMode="auto">
              <a:xfrm>
                <a:off x="4969" y="2389"/>
                <a:ext cx="259" cy="6"/>
              </a:xfrm>
              <a:custGeom>
                <a:avLst/>
                <a:gdLst/>
                <a:ahLst/>
                <a:cxnLst>
                  <a:cxn ang="0">
                    <a:pos x="778" y="15"/>
                  </a:cxn>
                  <a:cxn ang="0">
                    <a:pos x="778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778" y="15"/>
                  </a:cxn>
                  <a:cxn ang="0">
                    <a:pos x="778" y="15"/>
                  </a:cxn>
                </a:cxnLst>
                <a:rect l="0" t="0" r="r" b="b"/>
                <a:pathLst>
                  <a:path w="778" h="15">
                    <a:moveTo>
                      <a:pt x="778" y="15"/>
                    </a:moveTo>
                    <a:lnTo>
                      <a:pt x="778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778" y="15"/>
                    </a:lnTo>
                    <a:lnTo>
                      <a:pt x="778" y="15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1" name="Freeform 142"/>
              <p:cNvSpPr>
                <a:spLocks/>
              </p:cNvSpPr>
              <p:nvPr/>
            </p:nvSpPr>
            <p:spPr bwMode="auto">
              <a:xfrm>
                <a:off x="4976" y="2397"/>
                <a:ext cx="122" cy="4"/>
              </a:xfrm>
              <a:custGeom>
                <a:avLst/>
                <a:gdLst/>
                <a:ahLst/>
                <a:cxnLst>
                  <a:cxn ang="0">
                    <a:pos x="367" y="4"/>
                  </a:cxn>
                  <a:cxn ang="0">
                    <a:pos x="0" y="0"/>
                  </a:cxn>
                  <a:cxn ang="0">
                    <a:pos x="348" y="13"/>
                  </a:cxn>
                  <a:cxn ang="0">
                    <a:pos x="367" y="4"/>
                  </a:cxn>
                  <a:cxn ang="0">
                    <a:pos x="367" y="4"/>
                  </a:cxn>
                </a:cxnLst>
                <a:rect l="0" t="0" r="r" b="b"/>
                <a:pathLst>
                  <a:path w="367" h="13">
                    <a:moveTo>
                      <a:pt x="367" y="4"/>
                    </a:moveTo>
                    <a:lnTo>
                      <a:pt x="0" y="0"/>
                    </a:lnTo>
                    <a:lnTo>
                      <a:pt x="348" y="13"/>
                    </a:lnTo>
                    <a:lnTo>
                      <a:pt x="367" y="4"/>
                    </a:lnTo>
                    <a:lnTo>
                      <a:pt x="367" y="4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2" name="Freeform 143"/>
              <p:cNvSpPr>
                <a:spLocks/>
              </p:cNvSpPr>
              <p:nvPr/>
            </p:nvSpPr>
            <p:spPr bwMode="auto">
              <a:xfrm>
                <a:off x="4974" y="2400"/>
                <a:ext cx="116" cy="15"/>
              </a:xfrm>
              <a:custGeom>
                <a:avLst/>
                <a:gdLst/>
                <a:ahLst/>
                <a:cxnLst>
                  <a:cxn ang="0">
                    <a:pos x="350" y="0"/>
                  </a:cxn>
                  <a:cxn ang="0">
                    <a:pos x="0" y="48"/>
                  </a:cxn>
                  <a:cxn ang="0">
                    <a:pos x="352" y="10"/>
                  </a:cxn>
                  <a:cxn ang="0">
                    <a:pos x="350" y="0"/>
                  </a:cxn>
                  <a:cxn ang="0">
                    <a:pos x="350" y="0"/>
                  </a:cxn>
                </a:cxnLst>
                <a:rect l="0" t="0" r="r" b="b"/>
                <a:pathLst>
                  <a:path w="352" h="48">
                    <a:moveTo>
                      <a:pt x="350" y="0"/>
                    </a:moveTo>
                    <a:lnTo>
                      <a:pt x="0" y="48"/>
                    </a:lnTo>
                    <a:lnTo>
                      <a:pt x="352" y="10"/>
                    </a:lnTo>
                    <a:lnTo>
                      <a:pt x="350" y="0"/>
                    </a:lnTo>
                    <a:lnTo>
                      <a:pt x="35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3" name="Freeform 144"/>
              <p:cNvSpPr>
                <a:spLocks/>
              </p:cNvSpPr>
              <p:nvPr/>
            </p:nvSpPr>
            <p:spPr bwMode="auto">
              <a:xfrm>
                <a:off x="4974" y="2402"/>
                <a:ext cx="116" cy="31"/>
              </a:xfrm>
              <a:custGeom>
                <a:avLst/>
                <a:gdLst/>
                <a:ahLst/>
                <a:cxnLst>
                  <a:cxn ang="0">
                    <a:pos x="348" y="0"/>
                  </a:cxn>
                  <a:cxn ang="0">
                    <a:pos x="0" y="91"/>
                  </a:cxn>
                  <a:cxn ang="0">
                    <a:pos x="347" y="11"/>
                  </a:cxn>
                  <a:cxn ang="0">
                    <a:pos x="348" y="0"/>
                  </a:cxn>
                  <a:cxn ang="0">
                    <a:pos x="348" y="0"/>
                  </a:cxn>
                </a:cxnLst>
                <a:rect l="0" t="0" r="r" b="b"/>
                <a:pathLst>
                  <a:path w="348" h="91">
                    <a:moveTo>
                      <a:pt x="348" y="0"/>
                    </a:moveTo>
                    <a:lnTo>
                      <a:pt x="0" y="91"/>
                    </a:lnTo>
                    <a:lnTo>
                      <a:pt x="347" y="11"/>
                    </a:lnTo>
                    <a:lnTo>
                      <a:pt x="348" y="0"/>
                    </a:lnTo>
                    <a:lnTo>
                      <a:pt x="3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4" name="Freeform 145"/>
              <p:cNvSpPr>
                <a:spLocks/>
              </p:cNvSpPr>
              <p:nvPr/>
            </p:nvSpPr>
            <p:spPr bwMode="auto">
              <a:xfrm>
                <a:off x="4976" y="2406"/>
                <a:ext cx="110" cy="45"/>
              </a:xfrm>
              <a:custGeom>
                <a:avLst/>
                <a:gdLst/>
                <a:ahLst/>
                <a:cxnLst>
                  <a:cxn ang="0">
                    <a:pos x="332" y="0"/>
                  </a:cxn>
                  <a:cxn ang="0">
                    <a:pos x="0" y="134"/>
                  </a:cxn>
                  <a:cxn ang="0">
                    <a:pos x="333" y="7"/>
                  </a:cxn>
                  <a:cxn ang="0">
                    <a:pos x="332" y="0"/>
                  </a:cxn>
                  <a:cxn ang="0">
                    <a:pos x="332" y="0"/>
                  </a:cxn>
                </a:cxnLst>
                <a:rect l="0" t="0" r="r" b="b"/>
                <a:pathLst>
                  <a:path w="333" h="134">
                    <a:moveTo>
                      <a:pt x="332" y="0"/>
                    </a:moveTo>
                    <a:lnTo>
                      <a:pt x="0" y="134"/>
                    </a:lnTo>
                    <a:lnTo>
                      <a:pt x="333" y="7"/>
                    </a:lnTo>
                    <a:lnTo>
                      <a:pt x="332" y="0"/>
                    </a:lnTo>
                    <a:lnTo>
                      <a:pt x="332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5" name="Freeform 146"/>
              <p:cNvSpPr>
                <a:spLocks/>
              </p:cNvSpPr>
              <p:nvPr/>
            </p:nvSpPr>
            <p:spPr bwMode="auto">
              <a:xfrm>
                <a:off x="4979" y="2407"/>
                <a:ext cx="109" cy="62"/>
              </a:xfrm>
              <a:custGeom>
                <a:avLst/>
                <a:gdLst/>
                <a:ahLst/>
                <a:cxnLst>
                  <a:cxn ang="0">
                    <a:pos x="324" y="0"/>
                  </a:cxn>
                  <a:cxn ang="0">
                    <a:pos x="0" y="188"/>
                  </a:cxn>
                  <a:cxn ang="0">
                    <a:pos x="324" y="7"/>
                  </a:cxn>
                  <a:cxn ang="0">
                    <a:pos x="324" y="0"/>
                  </a:cxn>
                  <a:cxn ang="0">
                    <a:pos x="324" y="0"/>
                  </a:cxn>
                </a:cxnLst>
                <a:rect l="0" t="0" r="r" b="b"/>
                <a:pathLst>
                  <a:path w="324" h="188">
                    <a:moveTo>
                      <a:pt x="324" y="0"/>
                    </a:moveTo>
                    <a:lnTo>
                      <a:pt x="0" y="188"/>
                    </a:lnTo>
                    <a:lnTo>
                      <a:pt x="324" y="7"/>
                    </a:lnTo>
                    <a:lnTo>
                      <a:pt x="324" y="0"/>
                    </a:lnTo>
                    <a:lnTo>
                      <a:pt x="3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6" name="Freeform 147"/>
              <p:cNvSpPr>
                <a:spLocks/>
              </p:cNvSpPr>
              <p:nvPr/>
            </p:nvSpPr>
            <p:spPr bwMode="auto">
              <a:xfrm>
                <a:off x="5100" y="2418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" y="2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5" y="3"/>
                  </a:cxn>
                  <a:cxn ang="0">
                    <a:pos x="15" y="5"/>
                  </a:cxn>
                  <a:cxn ang="0">
                    <a:pos x="15" y="6"/>
                  </a:cxn>
                  <a:cxn ang="0">
                    <a:pos x="15" y="8"/>
                  </a:cxn>
                  <a:cxn ang="0">
                    <a:pos x="15" y="8"/>
                  </a:cxn>
                  <a:cxn ang="0">
                    <a:pos x="15" y="7"/>
                  </a:cxn>
                  <a:cxn ang="0">
                    <a:pos x="0" y="0"/>
                  </a:cxn>
                </a:cxnLst>
                <a:rect l="0" t="0" r="r" b="b"/>
                <a:pathLst>
                  <a:path w="17" h="8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3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7" name="Freeform 148"/>
              <p:cNvSpPr>
                <a:spLocks/>
              </p:cNvSpPr>
              <p:nvPr/>
            </p:nvSpPr>
            <p:spPr bwMode="auto">
              <a:xfrm>
                <a:off x="5096" y="2397"/>
                <a:ext cx="122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65" y="0"/>
                  </a:cxn>
                  <a:cxn ang="0">
                    <a:pos x="8" y="13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365" h="13">
                    <a:moveTo>
                      <a:pt x="0" y="4"/>
                    </a:moveTo>
                    <a:lnTo>
                      <a:pt x="365" y="0"/>
                    </a:lnTo>
                    <a:lnTo>
                      <a:pt x="8" y="13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8" name="Freeform 149"/>
              <p:cNvSpPr>
                <a:spLocks/>
              </p:cNvSpPr>
              <p:nvPr/>
            </p:nvSpPr>
            <p:spPr bwMode="auto">
              <a:xfrm>
                <a:off x="5106" y="2400"/>
                <a:ext cx="112" cy="1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35" y="48"/>
                  </a:cxn>
                  <a:cxn ang="0">
                    <a:pos x="0" y="1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35" h="48">
                    <a:moveTo>
                      <a:pt x="2" y="0"/>
                    </a:moveTo>
                    <a:lnTo>
                      <a:pt x="335" y="48"/>
                    </a:lnTo>
                    <a:lnTo>
                      <a:pt x="0" y="1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9" name="Freeform 150"/>
              <p:cNvSpPr>
                <a:spLocks/>
              </p:cNvSpPr>
              <p:nvPr/>
            </p:nvSpPr>
            <p:spPr bwMode="auto">
              <a:xfrm>
                <a:off x="5103" y="2402"/>
                <a:ext cx="115" cy="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5" y="91"/>
                  </a:cxn>
                  <a:cxn ang="0">
                    <a:pos x="1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45" h="91">
                    <a:moveTo>
                      <a:pt x="0" y="0"/>
                    </a:moveTo>
                    <a:lnTo>
                      <a:pt x="345" y="91"/>
                    </a:lnTo>
                    <a:lnTo>
                      <a:pt x="1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0" name="Freeform 151"/>
              <p:cNvSpPr>
                <a:spLocks/>
              </p:cNvSpPr>
              <p:nvPr/>
            </p:nvSpPr>
            <p:spPr bwMode="auto">
              <a:xfrm>
                <a:off x="5106" y="2406"/>
                <a:ext cx="110" cy="4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32" y="134"/>
                  </a:cxn>
                  <a:cxn ang="0">
                    <a:pos x="0" y="7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332" h="134">
                    <a:moveTo>
                      <a:pt x="2" y="0"/>
                    </a:moveTo>
                    <a:lnTo>
                      <a:pt x="332" y="134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1" name="Freeform 152"/>
              <p:cNvSpPr>
                <a:spLocks/>
              </p:cNvSpPr>
              <p:nvPr/>
            </p:nvSpPr>
            <p:spPr bwMode="auto">
              <a:xfrm>
                <a:off x="5106" y="2407"/>
                <a:ext cx="108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4" y="188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24" h="188">
                    <a:moveTo>
                      <a:pt x="0" y="0"/>
                    </a:moveTo>
                    <a:lnTo>
                      <a:pt x="324" y="188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2" name="Freeform 153"/>
              <p:cNvSpPr>
                <a:spLocks/>
              </p:cNvSpPr>
              <p:nvPr/>
            </p:nvSpPr>
            <p:spPr bwMode="auto">
              <a:xfrm>
                <a:off x="5048" y="2516"/>
                <a:ext cx="25" cy="14"/>
              </a:xfrm>
              <a:custGeom>
                <a:avLst/>
                <a:gdLst/>
                <a:ahLst/>
                <a:cxnLst>
                  <a:cxn ang="0">
                    <a:pos x="14" y="20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15" y="8"/>
                  </a:cxn>
                  <a:cxn ang="0">
                    <a:pos x="28" y="3"/>
                  </a:cxn>
                  <a:cxn ang="0">
                    <a:pos x="39" y="1"/>
                  </a:cxn>
                  <a:cxn ang="0">
                    <a:pos x="48" y="0"/>
                  </a:cxn>
                  <a:cxn ang="0">
                    <a:pos x="57" y="1"/>
                  </a:cxn>
                  <a:cxn ang="0">
                    <a:pos x="65" y="3"/>
                  </a:cxn>
                  <a:cxn ang="0">
                    <a:pos x="70" y="7"/>
                  </a:cxn>
                  <a:cxn ang="0">
                    <a:pos x="75" y="11"/>
                  </a:cxn>
                  <a:cxn ang="0">
                    <a:pos x="77" y="15"/>
                  </a:cxn>
                  <a:cxn ang="0">
                    <a:pos x="79" y="21"/>
                  </a:cxn>
                  <a:cxn ang="0">
                    <a:pos x="79" y="25"/>
                  </a:cxn>
                  <a:cxn ang="0">
                    <a:pos x="78" y="30"/>
                  </a:cxn>
                  <a:cxn ang="0">
                    <a:pos x="76" y="35"/>
                  </a:cxn>
                  <a:cxn ang="0">
                    <a:pos x="72" y="39"/>
                  </a:cxn>
                  <a:cxn ang="0">
                    <a:pos x="68" y="42"/>
                  </a:cxn>
                  <a:cxn ang="0">
                    <a:pos x="63" y="45"/>
                  </a:cxn>
                  <a:cxn ang="0">
                    <a:pos x="63" y="45"/>
                  </a:cxn>
                  <a:cxn ang="0">
                    <a:pos x="51" y="39"/>
                  </a:cxn>
                  <a:cxn ang="0">
                    <a:pos x="51" y="39"/>
                  </a:cxn>
                  <a:cxn ang="0">
                    <a:pos x="51" y="39"/>
                  </a:cxn>
                  <a:cxn ang="0">
                    <a:pos x="57" y="38"/>
                  </a:cxn>
                  <a:cxn ang="0">
                    <a:pos x="63" y="36"/>
                  </a:cxn>
                  <a:cxn ang="0">
                    <a:pos x="67" y="34"/>
                  </a:cxn>
                  <a:cxn ang="0">
                    <a:pos x="70" y="30"/>
                  </a:cxn>
                  <a:cxn ang="0">
                    <a:pos x="72" y="26"/>
                  </a:cxn>
                  <a:cxn ang="0">
                    <a:pos x="73" y="23"/>
                  </a:cxn>
                  <a:cxn ang="0">
                    <a:pos x="73" y="20"/>
                  </a:cxn>
                  <a:cxn ang="0">
                    <a:pos x="72" y="15"/>
                  </a:cxn>
                  <a:cxn ang="0">
                    <a:pos x="69" y="13"/>
                  </a:cxn>
                  <a:cxn ang="0">
                    <a:pos x="65" y="10"/>
                  </a:cxn>
                  <a:cxn ang="0">
                    <a:pos x="60" y="9"/>
                  </a:cxn>
                  <a:cxn ang="0">
                    <a:pos x="54" y="8"/>
                  </a:cxn>
                  <a:cxn ang="0">
                    <a:pos x="45" y="9"/>
                  </a:cxn>
                  <a:cxn ang="0">
                    <a:pos x="37" y="11"/>
                  </a:cxn>
                  <a:cxn ang="0">
                    <a:pos x="26" y="14"/>
                  </a:cxn>
                  <a:cxn ang="0">
                    <a:pos x="14" y="20"/>
                  </a:cxn>
                  <a:cxn ang="0">
                    <a:pos x="14" y="20"/>
                  </a:cxn>
                  <a:cxn ang="0">
                    <a:pos x="14" y="20"/>
                  </a:cxn>
                </a:cxnLst>
                <a:rect l="0" t="0" r="r" b="b"/>
                <a:pathLst>
                  <a:path w="79" h="45">
                    <a:moveTo>
                      <a:pt x="14" y="20"/>
                    </a:moveTo>
                    <a:lnTo>
                      <a:pt x="0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5" y="8"/>
                    </a:lnTo>
                    <a:lnTo>
                      <a:pt x="28" y="3"/>
                    </a:lnTo>
                    <a:lnTo>
                      <a:pt x="39" y="1"/>
                    </a:lnTo>
                    <a:lnTo>
                      <a:pt x="48" y="0"/>
                    </a:lnTo>
                    <a:lnTo>
                      <a:pt x="57" y="1"/>
                    </a:lnTo>
                    <a:lnTo>
                      <a:pt x="65" y="3"/>
                    </a:lnTo>
                    <a:lnTo>
                      <a:pt x="70" y="7"/>
                    </a:lnTo>
                    <a:lnTo>
                      <a:pt x="75" y="11"/>
                    </a:lnTo>
                    <a:lnTo>
                      <a:pt x="77" y="15"/>
                    </a:lnTo>
                    <a:lnTo>
                      <a:pt x="79" y="21"/>
                    </a:lnTo>
                    <a:lnTo>
                      <a:pt x="79" y="25"/>
                    </a:lnTo>
                    <a:lnTo>
                      <a:pt x="78" y="30"/>
                    </a:lnTo>
                    <a:lnTo>
                      <a:pt x="76" y="35"/>
                    </a:lnTo>
                    <a:lnTo>
                      <a:pt x="72" y="39"/>
                    </a:lnTo>
                    <a:lnTo>
                      <a:pt x="68" y="42"/>
                    </a:lnTo>
                    <a:lnTo>
                      <a:pt x="63" y="45"/>
                    </a:lnTo>
                    <a:lnTo>
                      <a:pt x="63" y="45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57" y="38"/>
                    </a:lnTo>
                    <a:lnTo>
                      <a:pt x="63" y="36"/>
                    </a:lnTo>
                    <a:lnTo>
                      <a:pt x="67" y="34"/>
                    </a:lnTo>
                    <a:lnTo>
                      <a:pt x="70" y="30"/>
                    </a:lnTo>
                    <a:lnTo>
                      <a:pt x="72" y="26"/>
                    </a:lnTo>
                    <a:lnTo>
                      <a:pt x="73" y="23"/>
                    </a:lnTo>
                    <a:lnTo>
                      <a:pt x="73" y="20"/>
                    </a:lnTo>
                    <a:lnTo>
                      <a:pt x="72" y="15"/>
                    </a:lnTo>
                    <a:lnTo>
                      <a:pt x="69" y="13"/>
                    </a:lnTo>
                    <a:lnTo>
                      <a:pt x="65" y="10"/>
                    </a:lnTo>
                    <a:lnTo>
                      <a:pt x="60" y="9"/>
                    </a:lnTo>
                    <a:lnTo>
                      <a:pt x="54" y="8"/>
                    </a:lnTo>
                    <a:lnTo>
                      <a:pt x="45" y="9"/>
                    </a:lnTo>
                    <a:lnTo>
                      <a:pt x="37" y="11"/>
                    </a:lnTo>
                    <a:lnTo>
                      <a:pt x="26" y="14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4" y="2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3" name="Freeform 154"/>
              <p:cNvSpPr>
                <a:spLocks/>
              </p:cNvSpPr>
              <p:nvPr/>
            </p:nvSpPr>
            <p:spPr bwMode="auto">
              <a:xfrm>
                <a:off x="5069" y="2512"/>
                <a:ext cx="28" cy="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9" y="11"/>
                  </a:cxn>
                  <a:cxn ang="0">
                    <a:pos x="20" y="5"/>
                  </a:cxn>
                  <a:cxn ang="0">
                    <a:pos x="32" y="2"/>
                  </a:cxn>
                  <a:cxn ang="0">
                    <a:pos x="43" y="0"/>
                  </a:cxn>
                  <a:cxn ang="0">
                    <a:pos x="55" y="1"/>
                  </a:cxn>
                  <a:cxn ang="0">
                    <a:pos x="61" y="2"/>
                  </a:cxn>
                  <a:cxn ang="0">
                    <a:pos x="65" y="4"/>
                  </a:cxn>
                  <a:cxn ang="0">
                    <a:pos x="71" y="6"/>
                  </a:cxn>
                  <a:cxn ang="0">
                    <a:pos x="74" y="10"/>
                  </a:cxn>
                  <a:cxn ang="0">
                    <a:pos x="77" y="14"/>
                  </a:cxn>
                  <a:cxn ang="0">
                    <a:pos x="79" y="18"/>
                  </a:cxn>
                  <a:cxn ang="0">
                    <a:pos x="79" y="18"/>
                  </a:cxn>
                  <a:cxn ang="0">
                    <a:pos x="75" y="22"/>
                  </a:cxn>
                  <a:cxn ang="0">
                    <a:pos x="72" y="22"/>
                  </a:cxn>
                  <a:cxn ang="0">
                    <a:pos x="70" y="22"/>
                  </a:cxn>
                  <a:cxn ang="0">
                    <a:pos x="68" y="21"/>
                  </a:cxn>
                  <a:cxn ang="0">
                    <a:pos x="68" y="21"/>
                  </a:cxn>
                  <a:cxn ang="0">
                    <a:pos x="70" y="18"/>
                  </a:cxn>
                  <a:cxn ang="0">
                    <a:pos x="68" y="16"/>
                  </a:cxn>
                  <a:cxn ang="0">
                    <a:pos x="67" y="15"/>
                  </a:cxn>
                  <a:cxn ang="0">
                    <a:pos x="65" y="13"/>
                  </a:cxn>
                  <a:cxn ang="0">
                    <a:pos x="60" y="11"/>
                  </a:cxn>
                  <a:cxn ang="0">
                    <a:pos x="51" y="10"/>
                  </a:cxn>
                  <a:cxn ang="0">
                    <a:pos x="41" y="10"/>
                  </a:cxn>
                  <a:cxn ang="0">
                    <a:pos x="30" y="11"/>
                  </a:cxn>
                  <a:cxn ang="0">
                    <a:pos x="17" y="14"/>
                  </a:cxn>
                  <a:cxn ang="0">
                    <a:pos x="4" y="19"/>
                  </a:cxn>
                  <a:cxn ang="0">
                    <a:pos x="4" y="19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0" t="0" r="r" b="b"/>
                <a:pathLst>
                  <a:path w="79" h="22">
                    <a:moveTo>
                      <a:pt x="0" y="17"/>
                    </a:moveTo>
                    <a:lnTo>
                      <a:pt x="0" y="17"/>
                    </a:lnTo>
                    <a:lnTo>
                      <a:pt x="9" y="11"/>
                    </a:lnTo>
                    <a:lnTo>
                      <a:pt x="20" y="5"/>
                    </a:lnTo>
                    <a:lnTo>
                      <a:pt x="32" y="2"/>
                    </a:lnTo>
                    <a:lnTo>
                      <a:pt x="43" y="0"/>
                    </a:lnTo>
                    <a:lnTo>
                      <a:pt x="55" y="1"/>
                    </a:lnTo>
                    <a:lnTo>
                      <a:pt x="61" y="2"/>
                    </a:lnTo>
                    <a:lnTo>
                      <a:pt x="65" y="4"/>
                    </a:lnTo>
                    <a:lnTo>
                      <a:pt x="71" y="6"/>
                    </a:lnTo>
                    <a:lnTo>
                      <a:pt x="74" y="10"/>
                    </a:lnTo>
                    <a:lnTo>
                      <a:pt x="77" y="14"/>
                    </a:lnTo>
                    <a:lnTo>
                      <a:pt x="79" y="18"/>
                    </a:lnTo>
                    <a:lnTo>
                      <a:pt x="79" y="18"/>
                    </a:lnTo>
                    <a:lnTo>
                      <a:pt x="75" y="22"/>
                    </a:lnTo>
                    <a:lnTo>
                      <a:pt x="72" y="22"/>
                    </a:lnTo>
                    <a:lnTo>
                      <a:pt x="70" y="22"/>
                    </a:lnTo>
                    <a:lnTo>
                      <a:pt x="68" y="21"/>
                    </a:lnTo>
                    <a:lnTo>
                      <a:pt x="68" y="21"/>
                    </a:lnTo>
                    <a:lnTo>
                      <a:pt x="70" y="18"/>
                    </a:lnTo>
                    <a:lnTo>
                      <a:pt x="68" y="16"/>
                    </a:lnTo>
                    <a:lnTo>
                      <a:pt x="67" y="15"/>
                    </a:lnTo>
                    <a:lnTo>
                      <a:pt x="65" y="13"/>
                    </a:lnTo>
                    <a:lnTo>
                      <a:pt x="60" y="11"/>
                    </a:lnTo>
                    <a:lnTo>
                      <a:pt x="51" y="10"/>
                    </a:lnTo>
                    <a:lnTo>
                      <a:pt x="41" y="10"/>
                    </a:lnTo>
                    <a:lnTo>
                      <a:pt x="30" y="11"/>
                    </a:lnTo>
                    <a:lnTo>
                      <a:pt x="17" y="14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4" name="Freeform 155"/>
              <p:cNvSpPr>
                <a:spLocks/>
              </p:cNvSpPr>
              <p:nvPr/>
            </p:nvSpPr>
            <p:spPr bwMode="auto">
              <a:xfrm>
                <a:off x="5090" y="2519"/>
                <a:ext cx="14" cy="10"/>
              </a:xfrm>
              <a:custGeom>
                <a:avLst/>
                <a:gdLst/>
                <a:ahLst/>
                <a:cxnLst>
                  <a:cxn ang="0">
                    <a:pos x="12" y="31"/>
                  </a:cxn>
                  <a:cxn ang="0">
                    <a:pos x="31" y="27"/>
                  </a:cxn>
                  <a:cxn ang="0">
                    <a:pos x="31" y="27"/>
                  </a:cxn>
                  <a:cxn ang="0">
                    <a:pos x="31" y="27"/>
                  </a:cxn>
                  <a:cxn ang="0">
                    <a:pos x="35" y="22"/>
                  </a:cxn>
                  <a:cxn ang="0">
                    <a:pos x="37" y="18"/>
                  </a:cxn>
                  <a:cxn ang="0">
                    <a:pos x="38" y="15"/>
                  </a:cxn>
                  <a:cxn ang="0">
                    <a:pos x="39" y="12"/>
                  </a:cxn>
                  <a:cxn ang="0">
                    <a:pos x="38" y="8"/>
                  </a:cxn>
                  <a:cxn ang="0">
                    <a:pos x="37" y="5"/>
                  </a:cxn>
                  <a:cxn ang="0">
                    <a:pos x="35" y="3"/>
                  </a:cxn>
                  <a:cxn ang="0">
                    <a:pos x="31" y="2"/>
                  </a:cxn>
                  <a:cxn ang="0">
                    <a:pos x="25" y="0"/>
                  </a:cxn>
                  <a:cxn ang="0">
                    <a:pos x="17" y="0"/>
                  </a:cxn>
                  <a:cxn ang="0">
                    <a:pos x="9" y="2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7" y="5"/>
                  </a:cxn>
                  <a:cxn ang="0">
                    <a:pos x="15" y="4"/>
                  </a:cxn>
                  <a:cxn ang="0">
                    <a:pos x="21" y="5"/>
                  </a:cxn>
                  <a:cxn ang="0">
                    <a:pos x="25" y="5"/>
                  </a:cxn>
                  <a:cxn ang="0">
                    <a:pos x="28" y="6"/>
                  </a:cxn>
                  <a:cxn ang="0">
                    <a:pos x="31" y="8"/>
                  </a:cxn>
                  <a:cxn ang="0">
                    <a:pos x="32" y="10"/>
                  </a:cxn>
                  <a:cxn ang="0">
                    <a:pos x="32" y="14"/>
                  </a:cxn>
                  <a:cxn ang="0">
                    <a:pos x="32" y="16"/>
                  </a:cxn>
                  <a:cxn ang="0">
                    <a:pos x="31" y="19"/>
                  </a:cxn>
                  <a:cxn ang="0">
                    <a:pos x="27" y="25"/>
                  </a:cxn>
                  <a:cxn ang="0">
                    <a:pos x="21" y="29"/>
                  </a:cxn>
                  <a:cxn ang="0">
                    <a:pos x="16" y="30"/>
                  </a:cxn>
                  <a:cxn ang="0">
                    <a:pos x="12" y="31"/>
                  </a:cxn>
                  <a:cxn ang="0">
                    <a:pos x="12" y="31"/>
                  </a:cxn>
                  <a:cxn ang="0">
                    <a:pos x="12" y="31"/>
                  </a:cxn>
                </a:cxnLst>
                <a:rect l="0" t="0" r="r" b="b"/>
                <a:pathLst>
                  <a:path w="39" h="31">
                    <a:moveTo>
                      <a:pt x="12" y="31"/>
                    </a:moveTo>
                    <a:lnTo>
                      <a:pt x="31" y="27"/>
                    </a:lnTo>
                    <a:lnTo>
                      <a:pt x="31" y="27"/>
                    </a:lnTo>
                    <a:lnTo>
                      <a:pt x="31" y="27"/>
                    </a:lnTo>
                    <a:lnTo>
                      <a:pt x="35" y="22"/>
                    </a:lnTo>
                    <a:lnTo>
                      <a:pt x="37" y="18"/>
                    </a:lnTo>
                    <a:lnTo>
                      <a:pt x="38" y="15"/>
                    </a:lnTo>
                    <a:lnTo>
                      <a:pt x="39" y="12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5" y="3"/>
                    </a:lnTo>
                    <a:lnTo>
                      <a:pt x="31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2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5"/>
                    </a:lnTo>
                    <a:lnTo>
                      <a:pt x="15" y="4"/>
                    </a:lnTo>
                    <a:lnTo>
                      <a:pt x="21" y="5"/>
                    </a:lnTo>
                    <a:lnTo>
                      <a:pt x="25" y="5"/>
                    </a:lnTo>
                    <a:lnTo>
                      <a:pt x="28" y="6"/>
                    </a:lnTo>
                    <a:lnTo>
                      <a:pt x="31" y="8"/>
                    </a:lnTo>
                    <a:lnTo>
                      <a:pt x="32" y="10"/>
                    </a:lnTo>
                    <a:lnTo>
                      <a:pt x="32" y="14"/>
                    </a:lnTo>
                    <a:lnTo>
                      <a:pt x="32" y="16"/>
                    </a:lnTo>
                    <a:lnTo>
                      <a:pt x="31" y="19"/>
                    </a:lnTo>
                    <a:lnTo>
                      <a:pt x="27" y="25"/>
                    </a:lnTo>
                    <a:lnTo>
                      <a:pt x="21" y="29"/>
                    </a:lnTo>
                    <a:lnTo>
                      <a:pt x="16" y="30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5" name="Freeform 156"/>
              <p:cNvSpPr>
                <a:spLocks/>
              </p:cNvSpPr>
              <p:nvPr/>
            </p:nvSpPr>
            <p:spPr bwMode="auto">
              <a:xfrm>
                <a:off x="5100" y="2516"/>
                <a:ext cx="11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10" y="1"/>
                  </a:cxn>
                  <a:cxn ang="0">
                    <a:pos x="19" y="0"/>
                  </a:cxn>
                  <a:cxn ang="0">
                    <a:pos x="26" y="1"/>
                  </a:cxn>
                  <a:cxn ang="0">
                    <a:pos x="33" y="3"/>
                  </a:cxn>
                  <a:cxn ang="0">
                    <a:pos x="33" y="3"/>
                  </a:cxn>
                  <a:cxn ang="0">
                    <a:pos x="34" y="5"/>
                  </a:cxn>
                  <a:cxn ang="0">
                    <a:pos x="34" y="5"/>
                  </a:cxn>
                  <a:cxn ang="0">
                    <a:pos x="28" y="3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8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34" h="5">
                    <a:moveTo>
                      <a:pt x="0" y="3"/>
                    </a:moveTo>
                    <a:lnTo>
                      <a:pt x="0" y="3"/>
                    </a:lnTo>
                    <a:lnTo>
                      <a:pt x="10" y="1"/>
                    </a:lnTo>
                    <a:lnTo>
                      <a:pt x="19" y="0"/>
                    </a:lnTo>
                    <a:lnTo>
                      <a:pt x="26" y="1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28" y="3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6" name="Freeform 157"/>
              <p:cNvSpPr>
                <a:spLocks/>
              </p:cNvSpPr>
              <p:nvPr/>
            </p:nvSpPr>
            <p:spPr bwMode="auto">
              <a:xfrm>
                <a:off x="5096" y="2513"/>
                <a:ext cx="22" cy="1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11" y="5"/>
                  </a:cxn>
                  <a:cxn ang="0">
                    <a:pos x="21" y="1"/>
                  </a:cxn>
                  <a:cxn ang="0">
                    <a:pos x="27" y="0"/>
                  </a:cxn>
                  <a:cxn ang="0">
                    <a:pos x="34" y="0"/>
                  </a:cxn>
                  <a:cxn ang="0">
                    <a:pos x="42" y="2"/>
                  </a:cxn>
                  <a:cxn ang="0">
                    <a:pos x="50" y="3"/>
                  </a:cxn>
                  <a:cxn ang="0">
                    <a:pos x="50" y="3"/>
                  </a:cxn>
                  <a:cxn ang="0">
                    <a:pos x="53" y="5"/>
                  </a:cxn>
                  <a:cxn ang="0">
                    <a:pos x="57" y="6"/>
                  </a:cxn>
                  <a:cxn ang="0">
                    <a:pos x="62" y="10"/>
                  </a:cxn>
                  <a:cxn ang="0">
                    <a:pos x="66" y="18"/>
                  </a:cxn>
                  <a:cxn ang="0">
                    <a:pos x="69" y="21"/>
                  </a:cxn>
                  <a:cxn ang="0">
                    <a:pos x="69" y="25"/>
                  </a:cxn>
                  <a:cxn ang="0">
                    <a:pos x="69" y="30"/>
                  </a:cxn>
                  <a:cxn ang="0">
                    <a:pos x="69" y="33"/>
                  </a:cxn>
                  <a:cxn ang="0">
                    <a:pos x="66" y="37"/>
                  </a:cxn>
                  <a:cxn ang="0">
                    <a:pos x="63" y="40"/>
                  </a:cxn>
                  <a:cxn ang="0">
                    <a:pos x="59" y="45"/>
                  </a:cxn>
                  <a:cxn ang="0">
                    <a:pos x="52" y="47"/>
                  </a:cxn>
                  <a:cxn ang="0">
                    <a:pos x="45" y="50"/>
                  </a:cxn>
                  <a:cxn ang="0">
                    <a:pos x="36" y="51"/>
                  </a:cxn>
                  <a:cxn ang="0">
                    <a:pos x="36" y="51"/>
                  </a:cxn>
                  <a:cxn ang="0">
                    <a:pos x="28" y="51"/>
                  </a:cxn>
                  <a:cxn ang="0">
                    <a:pos x="20" y="49"/>
                  </a:cxn>
                  <a:cxn ang="0">
                    <a:pos x="12" y="47"/>
                  </a:cxn>
                  <a:cxn ang="0">
                    <a:pos x="12" y="47"/>
                  </a:cxn>
                  <a:cxn ang="0">
                    <a:pos x="16" y="45"/>
                  </a:cxn>
                  <a:cxn ang="0">
                    <a:pos x="16" y="45"/>
                  </a:cxn>
                  <a:cxn ang="0">
                    <a:pos x="16" y="45"/>
                  </a:cxn>
                  <a:cxn ang="0">
                    <a:pos x="26" y="48"/>
                  </a:cxn>
                  <a:cxn ang="0">
                    <a:pos x="31" y="48"/>
                  </a:cxn>
                  <a:cxn ang="0">
                    <a:pos x="34" y="48"/>
                  </a:cxn>
                  <a:cxn ang="0">
                    <a:pos x="41" y="46"/>
                  </a:cxn>
                  <a:cxn ang="0">
                    <a:pos x="49" y="43"/>
                  </a:cxn>
                  <a:cxn ang="0">
                    <a:pos x="49" y="43"/>
                  </a:cxn>
                  <a:cxn ang="0">
                    <a:pos x="53" y="40"/>
                  </a:cxn>
                  <a:cxn ang="0">
                    <a:pos x="57" y="36"/>
                  </a:cxn>
                  <a:cxn ang="0">
                    <a:pos x="60" y="32"/>
                  </a:cxn>
                  <a:cxn ang="0">
                    <a:pos x="60" y="26"/>
                  </a:cxn>
                  <a:cxn ang="0">
                    <a:pos x="60" y="21"/>
                  </a:cxn>
                  <a:cxn ang="0">
                    <a:pos x="58" y="18"/>
                  </a:cxn>
                  <a:cxn ang="0">
                    <a:pos x="57" y="15"/>
                  </a:cxn>
                  <a:cxn ang="0">
                    <a:pos x="53" y="13"/>
                  </a:cxn>
                  <a:cxn ang="0">
                    <a:pos x="50" y="12"/>
                  </a:cxn>
                  <a:cxn ang="0">
                    <a:pos x="46" y="11"/>
                  </a:cxn>
                  <a:cxn ang="0">
                    <a:pos x="41" y="10"/>
                  </a:cxn>
                  <a:cxn ang="0">
                    <a:pos x="41" y="10"/>
                  </a:cxn>
                  <a:cxn ang="0">
                    <a:pos x="33" y="9"/>
                  </a:cxn>
                  <a:cxn ang="0">
                    <a:pos x="25" y="9"/>
                  </a:cxn>
                  <a:cxn ang="0">
                    <a:pos x="15" y="10"/>
                  </a:cxn>
                  <a:cxn ang="0">
                    <a:pos x="4" y="13"/>
                  </a:cxn>
                  <a:cxn ang="0">
                    <a:pos x="0" y="8"/>
                  </a:cxn>
                </a:cxnLst>
                <a:rect l="0" t="0" r="r" b="b"/>
                <a:pathLst>
                  <a:path w="69" h="51">
                    <a:moveTo>
                      <a:pt x="0" y="8"/>
                    </a:moveTo>
                    <a:lnTo>
                      <a:pt x="0" y="8"/>
                    </a:lnTo>
                    <a:lnTo>
                      <a:pt x="11" y="5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4" y="0"/>
                    </a:lnTo>
                    <a:lnTo>
                      <a:pt x="42" y="2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3" y="5"/>
                    </a:lnTo>
                    <a:lnTo>
                      <a:pt x="57" y="6"/>
                    </a:lnTo>
                    <a:lnTo>
                      <a:pt x="62" y="10"/>
                    </a:lnTo>
                    <a:lnTo>
                      <a:pt x="66" y="18"/>
                    </a:lnTo>
                    <a:lnTo>
                      <a:pt x="69" y="21"/>
                    </a:lnTo>
                    <a:lnTo>
                      <a:pt x="69" y="25"/>
                    </a:lnTo>
                    <a:lnTo>
                      <a:pt x="69" y="30"/>
                    </a:lnTo>
                    <a:lnTo>
                      <a:pt x="69" y="33"/>
                    </a:lnTo>
                    <a:lnTo>
                      <a:pt x="66" y="37"/>
                    </a:lnTo>
                    <a:lnTo>
                      <a:pt x="63" y="40"/>
                    </a:lnTo>
                    <a:lnTo>
                      <a:pt x="59" y="45"/>
                    </a:lnTo>
                    <a:lnTo>
                      <a:pt x="52" y="47"/>
                    </a:lnTo>
                    <a:lnTo>
                      <a:pt x="45" y="50"/>
                    </a:lnTo>
                    <a:lnTo>
                      <a:pt x="36" y="51"/>
                    </a:lnTo>
                    <a:lnTo>
                      <a:pt x="36" y="51"/>
                    </a:lnTo>
                    <a:lnTo>
                      <a:pt x="28" y="51"/>
                    </a:lnTo>
                    <a:lnTo>
                      <a:pt x="20" y="49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16" y="45"/>
                    </a:lnTo>
                    <a:lnTo>
                      <a:pt x="16" y="45"/>
                    </a:lnTo>
                    <a:lnTo>
                      <a:pt x="26" y="48"/>
                    </a:lnTo>
                    <a:lnTo>
                      <a:pt x="31" y="48"/>
                    </a:lnTo>
                    <a:lnTo>
                      <a:pt x="34" y="48"/>
                    </a:lnTo>
                    <a:lnTo>
                      <a:pt x="41" y="46"/>
                    </a:lnTo>
                    <a:lnTo>
                      <a:pt x="49" y="43"/>
                    </a:lnTo>
                    <a:lnTo>
                      <a:pt x="49" y="43"/>
                    </a:lnTo>
                    <a:lnTo>
                      <a:pt x="53" y="40"/>
                    </a:lnTo>
                    <a:lnTo>
                      <a:pt x="57" y="36"/>
                    </a:lnTo>
                    <a:lnTo>
                      <a:pt x="60" y="32"/>
                    </a:lnTo>
                    <a:lnTo>
                      <a:pt x="60" y="26"/>
                    </a:lnTo>
                    <a:lnTo>
                      <a:pt x="60" y="21"/>
                    </a:lnTo>
                    <a:lnTo>
                      <a:pt x="58" y="18"/>
                    </a:lnTo>
                    <a:lnTo>
                      <a:pt x="57" y="15"/>
                    </a:lnTo>
                    <a:lnTo>
                      <a:pt x="53" y="13"/>
                    </a:lnTo>
                    <a:lnTo>
                      <a:pt x="50" y="12"/>
                    </a:lnTo>
                    <a:lnTo>
                      <a:pt x="46" y="11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25" y="9"/>
                    </a:lnTo>
                    <a:lnTo>
                      <a:pt x="15" y="10"/>
                    </a:lnTo>
                    <a:lnTo>
                      <a:pt x="4" y="1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7" name="Freeform 158"/>
              <p:cNvSpPr>
                <a:spLocks/>
              </p:cNvSpPr>
              <p:nvPr/>
            </p:nvSpPr>
            <p:spPr bwMode="auto">
              <a:xfrm>
                <a:off x="5120" y="2522"/>
                <a:ext cx="13" cy="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1" y="5"/>
                  </a:cxn>
                  <a:cxn ang="0">
                    <a:pos x="4" y="4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30" y="3"/>
                  </a:cxn>
                  <a:cxn ang="0">
                    <a:pos x="36" y="5"/>
                  </a:cxn>
                  <a:cxn ang="0">
                    <a:pos x="36" y="5"/>
                  </a:cxn>
                  <a:cxn ang="0">
                    <a:pos x="39" y="7"/>
                  </a:cxn>
                  <a:cxn ang="0">
                    <a:pos x="37" y="6"/>
                  </a:cxn>
                  <a:cxn ang="0">
                    <a:pos x="30" y="4"/>
                  </a:cxn>
                  <a:cxn ang="0">
                    <a:pos x="26" y="3"/>
                  </a:cxn>
                  <a:cxn ang="0">
                    <a:pos x="21" y="3"/>
                  </a:cxn>
                  <a:cxn ang="0">
                    <a:pos x="21" y="3"/>
                  </a:cxn>
                  <a:cxn ang="0">
                    <a:pos x="14" y="4"/>
                  </a:cxn>
                  <a:cxn ang="0">
                    <a:pos x="6" y="5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</a:cxnLst>
                <a:rect l="0" t="0" r="r" b="b"/>
                <a:pathLst>
                  <a:path w="39" h="7">
                    <a:moveTo>
                      <a:pt x="0" y="7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4" y="4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0" y="3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9" y="7"/>
                    </a:lnTo>
                    <a:lnTo>
                      <a:pt x="37" y="6"/>
                    </a:lnTo>
                    <a:lnTo>
                      <a:pt x="30" y="4"/>
                    </a:lnTo>
                    <a:lnTo>
                      <a:pt x="26" y="3"/>
                    </a:lnTo>
                    <a:lnTo>
                      <a:pt x="21" y="3"/>
                    </a:lnTo>
                    <a:lnTo>
                      <a:pt x="21" y="3"/>
                    </a:lnTo>
                    <a:lnTo>
                      <a:pt x="14" y="4"/>
                    </a:lnTo>
                    <a:lnTo>
                      <a:pt x="6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8" name="Freeform 159"/>
              <p:cNvSpPr>
                <a:spLocks/>
              </p:cNvSpPr>
              <p:nvPr/>
            </p:nvSpPr>
            <p:spPr bwMode="auto">
              <a:xfrm>
                <a:off x="5120" y="2518"/>
                <a:ext cx="22" cy="7"/>
              </a:xfrm>
              <a:custGeom>
                <a:avLst/>
                <a:gdLst/>
                <a:ahLst/>
                <a:cxnLst>
                  <a:cxn ang="0">
                    <a:pos x="2" y="10"/>
                  </a:cxn>
                  <a:cxn ang="0">
                    <a:pos x="2" y="10"/>
                  </a:cxn>
                  <a:cxn ang="0">
                    <a:pos x="10" y="8"/>
                  </a:cxn>
                  <a:cxn ang="0">
                    <a:pos x="17" y="7"/>
                  </a:cxn>
                  <a:cxn ang="0">
                    <a:pos x="24" y="7"/>
                  </a:cxn>
                  <a:cxn ang="0">
                    <a:pos x="30" y="8"/>
                  </a:cxn>
                  <a:cxn ang="0">
                    <a:pos x="36" y="10"/>
                  </a:cxn>
                  <a:cxn ang="0">
                    <a:pos x="41" y="13"/>
                  </a:cxn>
                  <a:cxn ang="0">
                    <a:pos x="45" y="18"/>
                  </a:cxn>
                  <a:cxn ang="0">
                    <a:pos x="50" y="23"/>
                  </a:cxn>
                  <a:cxn ang="0">
                    <a:pos x="50" y="23"/>
                  </a:cxn>
                  <a:cxn ang="0">
                    <a:pos x="56" y="23"/>
                  </a:cxn>
                  <a:cxn ang="0">
                    <a:pos x="61" y="22"/>
                  </a:cxn>
                  <a:cxn ang="0">
                    <a:pos x="66" y="20"/>
                  </a:cxn>
                  <a:cxn ang="0">
                    <a:pos x="66" y="20"/>
                  </a:cxn>
                  <a:cxn ang="0">
                    <a:pos x="47" y="8"/>
                  </a:cxn>
                  <a:cxn ang="0">
                    <a:pos x="40" y="4"/>
                  </a:cxn>
                  <a:cxn ang="0">
                    <a:pos x="33" y="1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2" y="10"/>
                  </a:cxn>
                  <a:cxn ang="0">
                    <a:pos x="2" y="10"/>
                  </a:cxn>
                </a:cxnLst>
                <a:rect l="0" t="0" r="r" b="b"/>
                <a:pathLst>
                  <a:path w="66" h="23">
                    <a:moveTo>
                      <a:pt x="2" y="10"/>
                    </a:moveTo>
                    <a:lnTo>
                      <a:pt x="2" y="10"/>
                    </a:lnTo>
                    <a:lnTo>
                      <a:pt x="10" y="8"/>
                    </a:lnTo>
                    <a:lnTo>
                      <a:pt x="17" y="7"/>
                    </a:lnTo>
                    <a:lnTo>
                      <a:pt x="24" y="7"/>
                    </a:lnTo>
                    <a:lnTo>
                      <a:pt x="30" y="8"/>
                    </a:lnTo>
                    <a:lnTo>
                      <a:pt x="36" y="10"/>
                    </a:lnTo>
                    <a:lnTo>
                      <a:pt x="41" y="13"/>
                    </a:lnTo>
                    <a:lnTo>
                      <a:pt x="45" y="18"/>
                    </a:lnTo>
                    <a:lnTo>
                      <a:pt x="50" y="23"/>
                    </a:lnTo>
                    <a:lnTo>
                      <a:pt x="50" y="23"/>
                    </a:lnTo>
                    <a:lnTo>
                      <a:pt x="56" y="23"/>
                    </a:lnTo>
                    <a:lnTo>
                      <a:pt x="61" y="22"/>
                    </a:lnTo>
                    <a:lnTo>
                      <a:pt x="66" y="20"/>
                    </a:lnTo>
                    <a:lnTo>
                      <a:pt x="66" y="20"/>
                    </a:lnTo>
                    <a:lnTo>
                      <a:pt x="47" y="8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9" name="Freeform 160"/>
              <p:cNvSpPr>
                <a:spLocks/>
              </p:cNvSpPr>
              <p:nvPr/>
            </p:nvSpPr>
            <p:spPr bwMode="auto">
              <a:xfrm>
                <a:off x="5102" y="2529"/>
                <a:ext cx="28" cy="14"/>
              </a:xfrm>
              <a:custGeom>
                <a:avLst/>
                <a:gdLst/>
                <a:ahLst/>
                <a:cxnLst>
                  <a:cxn ang="0">
                    <a:pos x="8" y="38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0" y="42"/>
                  </a:cxn>
                  <a:cxn ang="0">
                    <a:pos x="1" y="35"/>
                  </a:cxn>
                  <a:cxn ang="0">
                    <a:pos x="2" y="28"/>
                  </a:cxn>
                  <a:cxn ang="0">
                    <a:pos x="5" y="23"/>
                  </a:cxn>
                  <a:cxn ang="0">
                    <a:pos x="8" y="17"/>
                  </a:cxn>
                  <a:cxn ang="0">
                    <a:pos x="13" y="13"/>
                  </a:cxn>
                  <a:cxn ang="0">
                    <a:pos x="17" y="10"/>
                  </a:cxn>
                  <a:cxn ang="0">
                    <a:pos x="22" y="6"/>
                  </a:cxn>
                  <a:cxn ang="0">
                    <a:pos x="28" y="4"/>
                  </a:cxn>
                  <a:cxn ang="0">
                    <a:pos x="40" y="1"/>
                  </a:cxn>
                  <a:cxn ang="0">
                    <a:pos x="53" y="0"/>
                  </a:cxn>
                  <a:cxn ang="0">
                    <a:pos x="66" y="1"/>
                  </a:cxn>
                  <a:cxn ang="0">
                    <a:pos x="79" y="2"/>
                  </a:cxn>
                  <a:cxn ang="0">
                    <a:pos x="79" y="2"/>
                  </a:cxn>
                  <a:cxn ang="0">
                    <a:pos x="81" y="3"/>
                  </a:cxn>
                  <a:cxn ang="0">
                    <a:pos x="81" y="4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50" y="8"/>
                  </a:cxn>
                  <a:cxn ang="0">
                    <a:pos x="39" y="9"/>
                  </a:cxn>
                  <a:cxn ang="0">
                    <a:pos x="30" y="12"/>
                  </a:cxn>
                  <a:cxn ang="0">
                    <a:pos x="22" y="15"/>
                  </a:cxn>
                  <a:cxn ang="0">
                    <a:pos x="17" y="21"/>
                  </a:cxn>
                  <a:cxn ang="0">
                    <a:pos x="12" y="2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8" y="38"/>
                  </a:cxn>
                </a:cxnLst>
                <a:rect l="0" t="0" r="r" b="b"/>
                <a:pathLst>
                  <a:path w="81" h="42">
                    <a:moveTo>
                      <a:pt x="8" y="38"/>
                    </a:moveTo>
                    <a:lnTo>
                      <a:pt x="0" y="42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35"/>
                    </a:lnTo>
                    <a:lnTo>
                      <a:pt x="2" y="28"/>
                    </a:lnTo>
                    <a:lnTo>
                      <a:pt x="5" y="23"/>
                    </a:lnTo>
                    <a:lnTo>
                      <a:pt x="8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8" y="4"/>
                    </a:lnTo>
                    <a:lnTo>
                      <a:pt x="40" y="1"/>
                    </a:lnTo>
                    <a:lnTo>
                      <a:pt x="53" y="0"/>
                    </a:lnTo>
                    <a:lnTo>
                      <a:pt x="66" y="1"/>
                    </a:lnTo>
                    <a:lnTo>
                      <a:pt x="79" y="2"/>
                    </a:lnTo>
                    <a:lnTo>
                      <a:pt x="79" y="2"/>
                    </a:lnTo>
                    <a:lnTo>
                      <a:pt x="81" y="3"/>
                    </a:lnTo>
                    <a:lnTo>
                      <a:pt x="81" y="4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50" y="8"/>
                    </a:lnTo>
                    <a:lnTo>
                      <a:pt x="39" y="9"/>
                    </a:lnTo>
                    <a:lnTo>
                      <a:pt x="30" y="12"/>
                    </a:lnTo>
                    <a:lnTo>
                      <a:pt x="22" y="15"/>
                    </a:lnTo>
                    <a:lnTo>
                      <a:pt x="17" y="21"/>
                    </a:lnTo>
                    <a:lnTo>
                      <a:pt x="12" y="2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0" name="Freeform 161"/>
              <p:cNvSpPr>
                <a:spLocks/>
              </p:cNvSpPr>
              <p:nvPr/>
            </p:nvSpPr>
            <p:spPr bwMode="auto">
              <a:xfrm>
                <a:off x="5076" y="2523"/>
                <a:ext cx="4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7" y="2"/>
                  </a:cxn>
                  <a:cxn ang="0">
                    <a:pos x="12" y="3"/>
                  </a:cxn>
                  <a:cxn ang="0">
                    <a:pos x="12" y="3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3" h="3">
                    <a:moveTo>
                      <a:pt x="0" y="0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1" name="Freeform 162"/>
              <p:cNvSpPr>
                <a:spLocks/>
              </p:cNvSpPr>
              <p:nvPr/>
            </p:nvSpPr>
            <p:spPr bwMode="auto">
              <a:xfrm>
                <a:off x="5076" y="2526"/>
                <a:ext cx="7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3"/>
                  </a:cxn>
                  <a:cxn ang="0">
                    <a:pos x="17" y="3"/>
                  </a:cxn>
                  <a:cxn ang="0">
                    <a:pos x="17" y="3"/>
                  </a:cxn>
                  <a:cxn ang="0">
                    <a:pos x="18" y="2"/>
                  </a:cxn>
                  <a:cxn ang="0">
                    <a:pos x="17" y="2"/>
                  </a:cxn>
                  <a:cxn ang="0">
                    <a:pos x="13" y="1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1"/>
                  </a:cxn>
                </a:cxnLst>
                <a:rect l="0" t="0" r="r" b="b"/>
                <a:pathLst>
                  <a:path w="18" h="3">
                    <a:moveTo>
                      <a:pt x="0" y="1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5" y="3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2" name="Freeform 163"/>
              <p:cNvSpPr>
                <a:spLocks/>
              </p:cNvSpPr>
              <p:nvPr/>
            </p:nvSpPr>
            <p:spPr bwMode="auto">
              <a:xfrm>
                <a:off x="5071" y="2527"/>
                <a:ext cx="31" cy="3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7" y="2"/>
                  </a:cxn>
                  <a:cxn ang="0">
                    <a:pos x="19" y="4"/>
                  </a:cxn>
                  <a:cxn ang="0">
                    <a:pos x="32" y="5"/>
                  </a:cxn>
                  <a:cxn ang="0">
                    <a:pos x="44" y="6"/>
                  </a:cxn>
                  <a:cxn ang="0">
                    <a:pos x="55" y="5"/>
                  </a:cxn>
                  <a:cxn ang="0">
                    <a:pos x="74" y="4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3"/>
                  </a:cxn>
                  <a:cxn ang="0">
                    <a:pos x="86" y="6"/>
                  </a:cxn>
                  <a:cxn ang="0">
                    <a:pos x="86" y="6"/>
                  </a:cxn>
                  <a:cxn ang="0">
                    <a:pos x="76" y="8"/>
                  </a:cxn>
                  <a:cxn ang="0">
                    <a:pos x="67" y="10"/>
                  </a:cxn>
                  <a:cxn ang="0">
                    <a:pos x="56" y="11"/>
                  </a:cxn>
                  <a:cxn ang="0">
                    <a:pos x="45" y="11"/>
                  </a:cxn>
                  <a:cxn ang="0">
                    <a:pos x="35" y="11"/>
                  </a:cxn>
                  <a:cxn ang="0">
                    <a:pos x="25" y="10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1" y="6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2"/>
                  </a:cxn>
                </a:cxnLst>
                <a:rect l="0" t="0" r="r" b="b"/>
                <a:pathLst>
                  <a:path w="89" h="11">
                    <a:moveTo>
                      <a:pt x="7" y="2"/>
                    </a:moveTo>
                    <a:lnTo>
                      <a:pt x="7" y="2"/>
                    </a:lnTo>
                    <a:lnTo>
                      <a:pt x="19" y="4"/>
                    </a:lnTo>
                    <a:lnTo>
                      <a:pt x="32" y="5"/>
                    </a:lnTo>
                    <a:lnTo>
                      <a:pt x="44" y="6"/>
                    </a:lnTo>
                    <a:lnTo>
                      <a:pt x="55" y="5"/>
                    </a:lnTo>
                    <a:lnTo>
                      <a:pt x="74" y="4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3"/>
                    </a:lnTo>
                    <a:lnTo>
                      <a:pt x="86" y="6"/>
                    </a:lnTo>
                    <a:lnTo>
                      <a:pt x="86" y="6"/>
                    </a:lnTo>
                    <a:lnTo>
                      <a:pt x="76" y="8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45" y="11"/>
                    </a:lnTo>
                    <a:lnTo>
                      <a:pt x="35" y="11"/>
                    </a:lnTo>
                    <a:lnTo>
                      <a:pt x="25" y="10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3" name="Freeform 164"/>
              <p:cNvSpPr>
                <a:spLocks/>
              </p:cNvSpPr>
              <p:nvPr/>
            </p:nvSpPr>
            <p:spPr bwMode="auto">
              <a:xfrm>
                <a:off x="5069" y="2529"/>
                <a:ext cx="39" cy="15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5" y="12"/>
                  </a:cxn>
                  <a:cxn ang="0">
                    <a:pos x="9" y="9"/>
                  </a:cxn>
                  <a:cxn ang="0">
                    <a:pos x="16" y="9"/>
                  </a:cxn>
                  <a:cxn ang="0">
                    <a:pos x="29" y="15"/>
                  </a:cxn>
                  <a:cxn ang="0">
                    <a:pos x="30" y="15"/>
                  </a:cxn>
                  <a:cxn ang="0">
                    <a:pos x="35" y="15"/>
                  </a:cxn>
                  <a:cxn ang="0">
                    <a:pos x="44" y="13"/>
                  </a:cxn>
                  <a:cxn ang="0">
                    <a:pos x="54" y="14"/>
                  </a:cxn>
                  <a:cxn ang="0">
                    <a:pos x="58" y="18"/>
                  </a:cxn>
                  <a:cxn ang="0">
                    <a:pos x="59" y="28"/>
                  </a:cxn>
                  <a:cxn ang="0">
                    <a:pos x="55" y="36"/>
                  </a:cxn>
                  <a:cxn ang="0">
                    <a:pos x="55" y="36"/>
                  </a:cxn>
                  <a:cxn ang="0">
                    <a:pos x="58" y="35"/>
                  </a:cxn>
                  <a:cxn ang="0">
                    <a:pos x="66" y="33"/>
                  </a:cxn>
                  <a:cxn ang="0">
                    <a:pos x="78" y="33"/>
                  </a:cxn>
                  <a:cxn ang="0">
                    <a:pos x="84" y="38"/>
                  </a:cxn>
                  <a:cxn ang="0">
                    <a:pos x="88" y="44"/>
                  </a:cxn>
                  <a:cxn ang="0">
                    <a:pos x="88" y="47"/>
                  </a:cxn>
                  <a:cxn ang="0">
                    <a:pos x="92" y="43"/>
                  </a:cxn>
                  <a:cxn ang="0">
                    <a:pos x="90" y="34"/>
                  </a:cxn>
                  <a:cxn ang="0">
                    <a:pos x="91" y="27"/>
                  </a:cxn>
                  <a:cxn ang="0">
                    <a:pos x="94" y="25"/>
                  </a:cxn>
                  <a:cxn ang="0">
                    <a:pos x="91" y="25"/>
                  </a:cxn>
                  <a:cxn ang="0">
                    <a:pos x="84" y="26"/>
                  </a:cxn>
                  <a:cxn ang="0">
                    <a:pos x="73" y="24"/>
                  </a:cxn>
                  <a:cxn ang="0">
                    <a:pos x="69" y="17"/>
                  </a:cxn>
                  <a:cxn ang="0">
                    <a:pos x="75" y="10"/>
                  </a:cxn>
                  <a:cxn ang="0">
                    <a:pos x="81" y="6"/>
                  </a:cxn>
                  <a:cxn ang="0">
                    <a:pos x="101" y="9"/>
                  </a:cxn>
                  <a:cxn ang="0">
                    <a:pos x="108" y="13"/>
                  </a:cxn>
                  <a:cxn ang="0">
                    <a:pos x="110" y="15"/>
                  </a:cxn>
                  <a:cxn ang="0">
                    <a:pos x="120" y="13"/>
                  </a:cxn>
                  <a:cxn ang="0">
                    <a:pos x="120" y="13"/>
                  </a:cxn>
                  <a:cxn ang="0">
                    <a:pos x="115" y="8"/>
                  </a:cxn>
                  <a:cxn ang="0">
                    <a:pos x="115" y="5"/>
                  </a:cxn>
                  <a:cxn ang="0">
                    <a:pos x="103" y="3"/>
                  </a:cxn>
                  <a:cxn ang="0">
                    <a:pos x="94" y="0"/>
                  </a:cxn>
                  <a:cxn ang="0">
                    <a:pos x="70" y="3"/>
                  </a:cxn>
                  <a:cxn ang="0">
                    <a:pos x="25" y="3"/>
                  </a:cxn>
                  <a:cxn ang="0">
                    <a:pos x="14" y="1"/>
                  </a:cxn>
                  <a:cxn ang="0">
                    <a:pos x="12" y="0"/>
                  </a:cxn>
                  <a:cxn ang="0">
                    <a:pos x="4" y="3"/>
                  </a:cxn>
                  <a:cxn ang="0">
                    <a:pos x="0" y="9"/>
                  </a:cxn>
                  <a:cxn ang="0">
                    <a:pos x="0" y="9"/>
                  </a:cxn>
                </a:cxnLst>
                <a:rect l="0" t="0" r="r" b="b"/>
                <a:pathLst>
                  <a:path w="120" h="47">
                    <a:moveTo>
                      <a:pt x="0" y="9"/>
                    </a:moveTo>
                    <a:lnTo>
                      <a:pt x="5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9" y="9"/>
                    </a:lnTo>
                    <a:lnTo>
                      <a:pt x="13" y="8"/>
                    </a:lnTo>
                    <a:lnTo>
                      <a:pt x="16" y="9"/>
                    </a:lnTo>
                    <a:lnTo>
                      <a:pt x="22" y="11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5" y="15"/>
                    </a:lnTo>
                    <a:lnTo>
                      <a:pt x="35" y="15"/>
                    </a:lnTo>
                    <a:lnTo>
                      <a:pt x="44" y="13"/>
                    </a:lnTo>
                    <a:lnTo>
                      <a:pt x="52" y="13"/>
                    </a:lnTo>
                    <a:lnTo>
                      <a:pt x="54" y="14"/>
                    </a:lnTo>
                    <a:lnTo>
                      <a:pt x="56" y="15"/>
                    </a:lnTo>
                    <a:lnTo>
                      <a:pt x="58" y="18"/>
                    </a:lnTo>
                    <a:lnTo>
                      <a:pt x="59" y="23"/>
                    </a:lnTo>
                    <a:lnTo>
                      <a:pt x="59" y="28"/>
                    </a:lnTo>
                    <a:lnTo>
                      <a:pt x="57" y="33"/>
                    </a:lnTo>
                    <a:lnTo>
                      <a:pt x="55" y="36"/>
                    </a:lnTo>
                    <a:lnTo>
                      <a:pt x="55" y="36"/>
                    </a:lnTo>
                    <a:lnTo>
                      <a:pt x="55" y="36"/>
                    </a:lnTo>
                    <a:lnTo>
                      <a:pt x="56" y="36"/>
                    </a:lnTo>
                    <a:lnTo>
                      <a:pt x="58" y="35"/>
                    </a:lnTo>
                    <a:lnTo>
                      <a:pt x="58" y="35"/>
                    </a:lnTo>
                    <a:lnTo>
                      <a:pt x="66" y="33"/>
                    </a:lnTo>
                    <a:lnTo>
                      <a:pt x="72" y="31"/>
                    </a:lnTo>
                    <a:lnTo>
                      <a:pt x="78" y="33"/>
                    </a:lnTo>
                    <a:lnTo>
                      <a:pt x="81" y="35"/>
                    </a:lnTo>
                    <a:lnTo>
                      <a:pt x="84" y="38"/>
                    </a:lnTo>
                    <a:lnTo>
                      <a:pt x="87" y="41"/>
                    </a:lnTo>
                    <a:lnTo>
                      <a:pt x="88" y="44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92" y="43"/>
                    </a:lnTo>
                    <a:lnTo>
                      <a:pt x="92" y="43"/>
                    </a:lnTo>
                    <a:lnTo>
                      <a:pt x="92" y="43"/>
                    </a:lnTo>
                    <a:lnTo>
                      <a:pt x="90" y="34"/>
                    </a:lnTo>
                    <a:lnTo>
                      <a:pt x="90" y="29"/>
                    </a:lnTo>
                    <a:lnTo>
                      <a:pt x="91" y="27"/>
                    </a:lnTo>
                    <a:lnTo>
                      <a:pt x="91" y="27"/>
                    </a:lnTo>
                    <a:lnTo>
                      <a:pt x="94" y="25"/>
                    </a:lnTo>
                    <a:lnTo>
                      <a:pt x="96" y="24"/>
                    </a:lnTo>
                    <a:lnTo>
                      <a:pt x="91" y="25"/>
                    </a:lnTo>
                    <a:lnTo>
                      <a:pt x="91" y="25"/>
                    </a:lnTo>
                    <a:lnTo>
                      <a:pt x="84" y="26"/>
                    </a:lnTo>
                    <a:lnTo>
                      <a:pt x="79" y="26"/>
                    </a:lnTo>
                    <a:lnTo>
                      <a:pt x="73" y="24"/>
                    </a:lnTo>
                    <a:lnTo>
                      <a:pt x="70" y="21"/>
                    </a:lnTo>
                    <a:lnTo>
                      <a:pt x="69" y="17"/>
                    </a:lnTo>
                    <a:lnTo>
                      <a:pt x="70" y="14"/>
                    </a:lnTo>
                    <a:lnTo>
                      <a:pt x="75" y="10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92" y="8"/>
                    </a:lnTo>
                    <a:lnTo>
                      <a:pt x="101" y="9"/>
                    </a:lnTo>
                    <a:lnTo>
                      <a:pt x="106" y="11"/>
                    </a:lnTo>
                    <a:lnTo>
                      <a:pt x="108" y="13"/>
                    </a:lnTo>
                    <a:lnTo>
                      <a:pt x="110" y="15"/>
                    </a:lnTo>
                    <a:lnTo>
                      <a:pt x="110" y="15"/>
                    </a:lnTo>
                    <a:lnTo>
                      <a:pt x="115" y="17"/>
                    </a:lnTo>
                    <a:lnTo>
                      <a:pt x="120" y="13"/>
                    </a:lnTo>
                    <a:lnTo>
                      <a:pt x="120" y="13"/>
                    </a:lnTo>
                    <a:lnTo>
                      <a:pt x="120" y="13"/>
                    </a:lnTo>
                    <a:lnTo>
                      <a:pt x="117" y="11"/>
                    </a:lnTo>
                    <a:lnTo>
                      <a:pt x="115" y="8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09" y="4"/>
                    </a:lnTo>
                    <a:lnTo>
                      <a:pt x="103" y="3"/>
                    </a:lnTo>
                    <a:lnTo>
                      <a:pt x="94" y="0"/>
                    </a:lnTo>
                    <a:lnTo>
                      <a:pt x="94" y="0"/>
                    </a:lnTo>
                    <a:lnTo>
                      <a:pt x="82" y="1"/>
                    </a:lnTo>
                    <a:lnTo>
                      <a:pt x="70" y="3"/>
                    </a:lnTo>
                    <a:lnTo>
                      <a:pt x="45" y="4"/>
                    </a:lnTo>
                    <a:lnTo>
                      <a:pt x="25" y="3"/>
                    </a:lnTo>
                    <a:lnTo>
                      <a:pt x="17" y="2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4" name="Freeform 165"/>
              <p:cNvSpPr>
                <a:spLocks/>
              </p:cNvSpPr>
              <p:nvPr/>
            </p:nvSpPr>
            <p:spPr bwMode="auto">
              <a:xfrm>
                <a:off x="5089" y="2541"/>
                <a:ext cx="6" cy="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6" y="1"/>
                  </a:cxn>
                  <a:cxn ang="0">
                    <a:pos x="14" y="2"/>
                  </a:cxn>
                  <a:cxn ang="0">
                    <a:pos x="8" y="3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16" h="6">
                    <a:moveTo>
                      <a:pt x="0" y="5"/>
                    </a:moveTo>
                    <a:lnTo>
                      <a:pt x="0" y="5"/>
                    </a:lnTo>
                    <a:lnTo>
                      <a:pt x="7" y="1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8" y="3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5" name="Freeform 166"/>
              <p:cNvSpPr>
                <a:spLocks/>
              </p:cNvSpPr>
              <p:nvPr/>
            </p:nvSpPr>
            <p:spPr bwMode="auto">
              <a:xfrm>
                <a:off x="5088" y="2532"/>
                <a:ext cx="3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7" y="4"/>
                  </a:cxn>
                  <a:cxn ang="0">
                    <a:pos x="6" y="5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3" y="5"/>
                  </a:cxn>
                  <a:cxn ang="0">
                    <a:pos x="1" y="4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6">
                    <a:moveTo>
                      <a:pt x="0" y="0"/>
                    </a:move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3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6" name="Freeform 167"/>
              <p:cNvSpPr>
                <a:spLocks/>
              </p:cNvSpPr>
              <p:nvPr/>
            </p:nvSpPr>
            <p:spPr bwMode="auto">
              <a:xfrm>
                <a:off x="5083" y="2420"/>
                <a:ext cx="7" cy="92"/>
              </a:xfrm>
              <a:custGeom>
                <a:avLst/>
                <a:gdLst/>
                <a:ahLst/>
                <a:cxnLst>
                  <a:cxn ang="0">
                    <a:pos x="2" y="274"/>
                  </a:cxn>
                  <a:cxn ang="0">
                    <a:pos x="0" y="260"/>
                  </a:cxn>
                  <a:cxn ang="0">
                    <a:pos x="6" y="252"/>
                  </a:cxn>
                  <a:cxn ang="0">
                    <a:pos x="0" y="240"/>
                  </a:cxn>
                  <a:cxn ang="0">
                    <a:pos x="3" y="230"/>
                  </a:cxn>
                  <a:cxn ang="0">
                    <a:pos x="3" y="221"/>
                  </a:cxn>
                  <a:cxn ang="0">
                    <a:pos x="3" y="200"/>
                  </a:cxn>
                  <a:cxn ang="0">
                    <a:pos x="6" y="193"/>
                  </a:cxn>
                  <a:cxn ang="0">
                    <a:pos x="3" y="184"/>
                  </a:cxn>
                  <a:cxn ang="0">
                    <a:pos x="3" y="171"/>
                  </a:cxn>
                  <a:cxn ang="0">
                    <a:pos x="7" y="167"/>
                  </a:cxn>
                  <a:cxn ang="0">
                    <a:pos x="7" y="160"/>
                  </a:cxn>
                  <a:cxn ang="0">
                    <a:pos x="4" y="143"/>
                  </a:cxn>
                  <a:cxn ang="0">
                    <a:pos x="7" y="140"/>
                  </a:cxn>
                  <a:cxn ang="0">
                    <a:pos x="9" y="135"/>
                  </a:cxn>
                  <a:cxn ang="0">
                    <a:pos x="6" y="124"/>
                  </a:cxn>
                  <a:cxn ang="0">
                    <a:pos x="9" y="116"/>
                  </a:cxn>
                  <a:cxn ang="0">
                    <a:pos x="10" y="108"/>
                  </a:cxn>
                  <a:cxn ang="0">
                    <a:pos x="7" y="90"/>
                  </a:cxn>
                  <a:cxn ang="0">
                    <a:pos x="9" y="87"/>
                  </a:cxn>
                  <a:cxn ang="0">
                    <a:pos x="10" y="78"/>
                  </a:cxn>
                  <a:cxn ang="0">
                    <a:pos x="8" y="71"/>
                  </a:cxn>
                  <a:cxn ang="0">
                    <a:pos x="10" y="63"/>
                  </a:cxn>
                  <a:cxn ang="0">
                    <a:pos x="11" y="56"/>
                  </a:cxn>
                  <a:cxn ang="0">
                    <a:pos x="8" y="49"/>
                  </a:cxn>
                  <a:cxn ang="0">
                    <a:pos x="10" y="42"/>
                  </a:cxn>
                  <a:cxn ang="0">
                    <a:pos x="12" y="38"/>
                  </a:cxn>
                  <a:cxn ang="0">
                    <a:pos x="12" y="34"/>
                  </a:cxn>
                  <a:cxn ang="0">
                    <a:pos x="10" y="24"/>
                  </a:cxn>
                  <a:cxn ang="0">
                    <a:pos x="11" y="21"/>
                  </a:cxn>
                  <a:cxn ang="0">
                    <a:pos x="12" y="12"/>
                  </a:cxn>
                  <a:cxn ang="0">
                    <a:pos x="10" y="6"/>
                  </a:cxn>
                  <a:cxn ang="0">
                    <a:pos x="19" y="0"/>
                  </a:cxn>
                  <a:cxn ang="0">
                    <a:pos x="18" y="6"/>
                  </a:cxn>
                  <a:cxn ang="0">
                    <a:pos x="21" y="22"/>
                  </a:cxn>
                  <a:cxn ang="0">
                    <a:pos x="18" y="33"/>
                  </a:cxn>
                  <a:cxn ang="0">
                    <a:pos x="21" y="40"/>
                  </a:cxn>
                  <a:cxn ang="0">
                    <a:pos x="18" y="58"/>
                  </a:cxn>
                  <a:cxn ang="0">
                    <a:pos x="16" y="67"/>
                  </a:cxn>
                  <a:cxn ang="0">
                    <a:pos x="16" y="87"/>
                  </a:cxn>
                  <a:cxn ang="0">
                    <a:pos x="13" y="99"/>
                  </a:cxn>
                  <a:cxn ang="0">
                    <a:pos x="19" y="111"/>
                  </a:cxn>
                  <a:cxn ang="0">
                    <a:pos x="13" y="123"/>
                  </a:cxn>
                  <a:cxn ang="0">
                    <a:pos x="16" y="136"/>
                  </a:cxn>
                  <a:cxn ang="0">
                    <a:pos x="11" y="151"/>
                  </a:cxn>
                  <a:cxn ang="0">
                    <a:pos x="15" y="164"/>
                  </a:cxn>
                  <a:cxn ang="0">
                    <a:pos x="11" y="177"/>
                  </a:cxn>
                  <a:cxn ang="0">
                    <a:pos x="14" y="194"/>
                  </a:cxn>
                  <a:cxn ang="0">
                    <a:pos x="9" y="206"/>
                  </a:cxn>
                  <a:cxn ang="0">
                    <a:pos x="11" y="222"/>
                  </a:cxn>
                  <a:cxn ang="0">
                    <a:pos x="9" y="238"/>
                  </a:cxn>
                  <a:cxn ang="0">
                    <a:pos x="12" y="247"/>
                  </a:cxn>
                  <a:cxn ang="0">
                    <a:pos x="12" y="249"/>
                  </a:cxn>
                  <a:cxn ang="0">
                    <a:pos x="8" y="263"/>
                  </a:cxn>
                  <a:cxn ang="0">
                    <a:pos x="9" y="269"/>
                  </a:cxn>
                  <a:cxn ang="0">
                    <a:pos x="12" y="273"/>
                  </a:cxn>
                  <a:cxn ang="0">
                    <a:pos x="9" y="276"/>
                  </a:cxn>
                </a:cxnLst>
                <a:rect l="0" t="0" r="r" b="b"/>
                <a:pathLst>
                  <a:path w="21" h="276">
                    <a:moveTo>
                      <a:pt x="9" y="276"/>
                    </a:moveTo>
                    <a:lnTo>
                      <a:pt x="2" y="274"/>
                    </a:lnTo>
                    <a:lnTo>
                      <a:pt x="2" y="274"/>
                    </a:lnTo>
                    <a:lnTo>
                      <a:pt x="2" y="274"/>
                    </a:lnTo>
                    <a:lnTo>
                      <a:pt x="0" y="266"/>
                    </a:lnTo>
                    <a:lnTo>
                      <a:pt x="0" y="260"/>
                    </a:lnTo>
                    <a:lnTo>
                      <a:pt x="2" y="254"/>
                    </a:lnTo>
                    <a:lnTo>
                      <a:pt x="3" y="252"/>
                    </a:lnTo>
                    <a:lnTo>
                      <a:pt x="6" y="252"/>
                    </a:lnTo>
                    <a:lnTo>
                      <a:pt x="6" y="252"/>
                    </a:lnTo>
                    <a:lnTo>
                      <a:pt x="2" y="247"/>
                    </a:lnTo>
                    <a:lnTo>
                      <a:pt x="0" y="240"/>
                    </a:lnTo>
                    <a:lnTo>
                      <a:pt x="1" y="234"/>
                    </a:lnTo>
                    <a:lnTo>
                      <a:pt x="2" y="232"/>
                    </a:lnTo>
                    <a:lnTo>
                      <a:pt x="3" y="230"/>
                    </a:lnTo>
                    <a:lnTo>
                      <a:pt x="3" y="230"/>
                    </a:lnTo>
                    <a:lnTo>
                      <a:pt x="3" y="221"/>
                    </a:lnTo>
                    <a:lnTo>
                      <a:pt x="3" y="221"/>
                    </a:lnTo>
                    <a:lnTo>
                      <a:pt x="0" y="207"/>
                    </a:lnTo>
                    <a:lnTo>
                      <a:pt x="0" y="203"/>
                    </a:lnTo>
                    <a:lnTo>
                      <a:pt x="3" y="200"/>
                    </a:lnTo>
                    <a:lnTo>
                      <a:pt x="3" y="200"/>
                    </a:lnTo>
                    <a:lnTo>
                      <a:pt x="6" y="197"/>
                    </a:lnTo>
                    <a:lnTo>
                      <a:pt x="6" y="193"/>
                    </a:lnTo>
                    <a:lnTo>
                      <a:pt x="6" y="190"/>
                    </a:lnTo>
                    <a:lnTo>
                      <a:pt x="6" y="190"/>
                    </a:lnTo>
                    <a:lnTo>
                      <a:pt x="3" y="184"/>
                    </a:lnTo>
                    <a:lnTo>
                      <a:pt x="2" y="178"/>
                    </a:lnTo>
                    <a:lnTo>
                      <a:pt x="2" y="173"/>
                    </a:lnTo>
                    <a:lnTo>
                      <a:pt x="3" y="171"/>
                    </a:lnTo>
                    <a:lnTo>
                      <a:pt x="6" y="169"/>
                    </a:lnTo>
                    <a:lnTo>
                      <a:pt x="6" y="169"/>
                    </a:lnTo>
                    <a:lnTo>
                      <a:pt x="7" y="167"/>
                    </a:lnTo>
                    <a:lnTo>
                      <a:pt x="8" y="164"/>
                    </a:lnTo>
                    <a:lnTo>
                      <a:pt x="7" y="160"/>
                    </a:lnTo>
                    <a:lnTo>
                      <a:pt x="7" y="160"/>
                    </a:lnTo>
                    <a:lnTo>
                      <a:pt x="4" y="154"/>
                    </a:lnTo>
                    <a:lnTo>
                      <a:pt x="3" y="148"/>
                    </a:lnTo>
                    <a:lnTo>
                      <a:pt x="4" y="143"/>
                    </a:lnTo>
                    <a:lnTo>
                      <a:pt x="6" y="141"/>
                    </a:lnTo>
                    <a:lnTo>
                      <a:pt x="7" y="140"/>
                    </a:lnTo>
                    <a:lnTo>
                      <a:pt x="7" y="140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9" y="135"/>
                    </a:lnTo>
                    <a:lnTo>
                      <a:pt x="9" y="135"/>
                    </a:lnTo>
                    <a:lnTo>
                      <a:pt x="7" y="129"/>
                    </a:lnTo>
                    <a:lnTo>
                      <a:pt x="6" y="124"/>
                    </a:lnTo>
                    <a:lnTo>
                      <a:pt x="7" y="119"/>
                    </a:lnTo>
                    <a:lnTo>
                      <a:pt x="9" y="116"/>
                    </a:lnTo>
                    <a:lnTo>
                      <a:pt x="9" y="116"/>
                    </a:lnTo>
                    <a:lnTo>
                      <a:pt x="10" y="110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8" y="102"/>
                    </a:lnTo>
                    <a:lnTo>
                      <a:pt x="7" y="96"/>
                    </a:lnTo>
                    <a:lnTo>
                      <a:pt x="7" y="90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9" y="87"/>
                    </a:lnTo>
                    <a:lnTo>
                      <a:pt x="10" y="85"/>
                    </a:lnTo>
                    <a:lnTo>
                      <a:pt x="10" y="81"/>
                    </a:lnTo>
                    <a:lnTo>
                      <a:pt x="10" y="78"/>
                    </a:lnTo>
                    <a:lnTo>
                      <a:pt x="10" y="78"/>
                    </a:lnTo>
                    <a:lnTo>
                      <a:pt x="8" y="75"/>
                    </a:lnTo>
                    <a:lnTo>
                      <a:pt x="8" y="71"/>
                    </a:lnTo>
                    <a:lnTo>
                      <a:pt x="8" y="66"/>
                    </a:lnTo>
                    <a:lnTo>
                      <a:pt x="10" y="63"/>
                    </a:lnTo>
                    <a:lnTo>
                      <a:pt x="10" y="63"/>
                    </a:lnTo>
                    <a:lnTo>
                      <a:pt x="11" y="61"/>
                    </a:lnTo>
                    <a:lnTo>
                      <a:pt x="11" y="59"/>
                    </a:lnTo>
                    <a:lnTo>
                      <a:pt x="11" y="56"/>
                    </a:lnTo>
                    <a:lnTo>
                      <a:pt x="11" y="56"/>
                    </a:lnTo>
                    <a:lnTo>
                      <a:pt x="9" y="53"/>
                    </a:lnTo>
                    <a:lnTo>
                      <a:pt x="8" y="49"/>
                    </a:lnTo>
                    <a:lnTo>
                      <a:pt x="8" y="45"/>
                    </a:lnTo>
                    <a:lnTo>
                      <a:pt x="9" y="43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1" y="40"/>
                    </a:lnTo>
                    <a:lnTo>
                      <a:pt x="12" y="38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0" y="31"/>
                    </a:lnTo>
                    <a:lnTo>
                      <a:pt x="9" y="28"/>
                    </a:lnTo>
                    <a:lnTo>
                      <a:pt x="10" y="24"/>
                    </a:lnTo>
                    <a:lnTo>
                      <a:pt x="10" y="22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13" y="17"/>
                    </a:lnTo>
                    <a:lnTo>
                      <a:pt x="13" y="15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0" y="10"/>
                    </a:lnTo>
                    <a:lnTo>
                      <a:pt x="10" y="6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6"/>
                    </a:lnTo>
                    <a:lnTo>
                      <a:pt x="16" y="10"/>
                    </a:lnTo>
                    <a:lnTo>
                      <a:pt x="18" y="13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19" y="28"/>
                    </a:lnTo>
                    <a:lnTo>
                      <a:pt x="18" y="33"/>
                    </a:lnTo>
                    <a:lnTo>
                      <a:pt x="18" y="36"/>
                    </a:lnTo>
                    <a:lnTo>
                      <a:pt x="21" y="40"/>
                    </a:lnTo>
                    <a:lnTo>
                      <a:pt x="21" y="40"/>
                    </a:lnTo>
                    <a:lnTo>
                      <a:pt x="18" y="47"/>
                    </a:lnTo>
                    <a:lnTo>
                      <a:pt x="16" y="52"/>
                    </a:lnTo>
                    <a:lnTo>
                      <a:pt x="18" y="58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16" y="67"/>
                    </a:lnTo>
                    <a:lnTo>
                      <a:pt x="14" y="73"/>
                    </a:lnTo>
                    <a:lnTo>
                      <a:pt x="14" y="79"/>
                    </a:lnTo>
                    <a:lnTo>
                      <a:pt x="16" y="87"/>
                    </a:lnTo>
                    <a:lnTo>
                      <a:pt x="16" y="87"/>
                    </a:lnTo>
                    <a:lnTo>
                      <a:pt x="14" y="92"/>
                    </a:lnTo>
                    <a:lnTo>
                      <a:pt x="13" y="99"/>
                    </a:lnTo>
                    <a:lnTo>
                      <a:pt x="14" y="105"/>
                    </a:lnTo>
                    <a:lnTo>
                      <a:pt x="16" y="109"/>
                    </a:lnTo>
                    <a:lnTo>
                      <a:pt x="19" y="111"/>
                    </a:lnTo>
                    <a:lnTo>
                      <a:pt x="19" y="111"/>
                    </a:lnTo>
                    <a:lnTo>
                      <a:pt x="14" y="117"/>
                    </a:lnTo>
                    <a:lnTo>
                      <a:pt x="13" y="123"/>
                    </a:lnTo>
                    <a:lnTo>
                      <a:pt x="13" y="129"/>
                    </a:lnTo>
                    <a:lnTo>
                      <a:pt x="14" y="133"/>
                    </a:lnTo>
                    <a:lnTo>
                      <a:pt x="16" y="136"/>
                    </a:lnTo>
                    <a:lnTo>
                      <a:pt x="16" y="136"/>
                    </a:lnTo>
                    <a:lnTo>
                      <a:pt x="13" y="143"/>
                    </a:lnTo>
                    <a:lnTo>
                      <a:pt x="11" y="151"/>
                    </a:lnTo>
                    <a:lnTo>
                      <a:pt x="12" y="159"/>
                    </a:lnTo>
                    <a:lnTo>
                      <a:pt x="13" y="162"/>
                    </a:lnTo>
                    <a:lnTo>
                      <a:pt x="15" y="164"/>
                    </a:lnTo>
                    <a:lnTo>
                      <a:pt x="15" y="164"/>
                    </a:lnTo>
                    <a:lnTo>
                      <a:pt x="12" y="169"/>
                    </a:lnTo>
                    <a:lnTo>
                      <a:pt x="11" y="177"/>
                    </a:lnTo>
                    <a:lnTo>
                      <a:pt x="11" y="186"/>
                    </a:lnTo>
                    <a:lnTo>
                      <a:pt x="12" y="190"/>
                    </a:lnTo>
                    <a:lnTo>
                      <a:pt x="14" y="194"/>
                    </a:lnTo>
                    <a:lnTo>
                      <a:pt x="14" y="194"/>
                    </a:lnTo>
                    <a:lnTo>
                      <a:pt x="11" y="200"/>
                    </a:lnTo>
                    <a:lnTo>
                      <a:pt x="9" y="206"/>
                    </a:lnTo>
                    <a:lnTo>
                      <a:pt x="9" y="213"/>
                    </a:lnTo>
                    <a:lnTo>
                      <a:pt x="10" y="217"/>
                    </a:lnTo>
                    <a:lnTo>
                      <a:pt x="11" y="222"/>
                    </a:lnTo>
                    <a:lnTo>
                      <a:pt x="11" y="222"/>
                    </a:lnTo>
                    <a:lnTo>
                      <a:pt x="9" y="230"/>
                    </a:lnTo>
                    <a:lnTo>
                      <a:pt x="9" y="238"/>
                    </a:lnTo>
                    <a:lnTo>
                      <a:pt x="9" y="242"/>
                    </a:lnTo>
                    <a:lnTo>
                      <a:pt x="10" y="244"/>
                    </a:lnTo>
                    <a:lnTo>
                      <a:pt x="12" y="247"/>
                    </a:lnTo>
                    <a:lnTo>
                      <a:pt x="14" y="248"/>
                    </a:lnTo>
                    <a:lnTo>
                      <a:pt x="14" y="248"/>
                    </a:lnTo>
                    <a:lnTo>
                      <a:pt x="12" y="249"/>
                    </a:lnTo>
                    <a:lnTo>
                      <a:pt x="10" y="251"/>
                    </a:lnTo>
                    <a:lnTo>
                      <a:pt x="8" y="256"/>
                    </a:lnTo>
                    <a:lnTo>
                      <a:pt x="8" y="263"/>
                    </a:lnTo>
                    <a:lnTo>
                      <a:pt x="8" y="266"/>
                    </a:lnTo>
                    <a:lnTo>
                      <a:pt x="9" y="269"/>
                    </a:lnTo>
                    <a:lnTo>
                      <a:pt x="9" y="269"/>
                    </a:lnTo>
                    <a:lnTo>
                      <a:pt x="11" y="269"/>
                    </a:lnTo>
                    <a:lnTo>
                      <a:pt x="12" y="270"/>
                    </a:lnTo>
                    <a:lnTo>
                      <a:pt x="12" y="273"/>
                    </a:lnTo>
                    <a:lnTo>
                      <a:pt x="11" y="275"/>
                    </a:lnTo>
                    <a:lnTo>
                      <a:pt x="9" y="276"/>
                    </a:lnTo>
                    <a:lnTo>
                      <a:pt x="9" y="276"/>
                    </a:lnTo>
                    <a:lnTo>
                      <a:pt x="9" y="276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7" name="Freeform 168"/>
              <p:cNvSpPr>
                <a:spLocks/>
              </p:cNvSpPr>
              <p:nvPr/>
            </p:nvSpPr>
            <p:spPr bwMode="auto">
              <a:xfrm>
                <a:off x="5088" y="250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5" y="3"/>
                  </a:cxn>
                  <a:cxn ang="0">
                    <a:pos x="7" y="1"/>
                  </a:cxn>
                  <a:cxn ang="0">
                    <a:pos x="9" y="3"/>
                  </a:cxn>
                  <a:cxn ang="0">
                    <a:pos x="0" y="0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E3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8" name="Freeform 169"/>
              <p:cNvSpPr>
                <a:spLocks/>
              </p:cNvSpPr>
              <p:nvPr/>
            </p:nvSpPr>
            <p:spPr bwMode="auto">
              <a:xfrm>
                <a:off x="5103" y="2422"/>
                <a:ext cx="6" cy="87"/>
              </a:xfrm>
              <a:custGeom>
                <a:avLst/>
                <a:gdLst/>
                <a:ahLst/>
                <a:cxnLst>
                  <a:cxn ang="0">
                    <a:pos x="8" y="266"/>
                  </a:cxn>
                  <a:cxn ang="0">
                    <a:pos x="3" y="264"/>
                  </a:cxn>
                  <a:cxn ang="0">
                    <a:pos x="6" y="260"/>
                  </a:cxn>
                  <a:cxn ang="0">
                    <a:pos x="9" y="254"/>
                  </a:cxn>
                  <a:cxn ang="0">
                    <a:pos x="6" y="239"/>
                  </a:cxn>
                  <a:cxn ang="0">
                    <a:pos x="8" y="236"/>
                  </a:cxn>
                  <a:cxn ang="0">
                    <a:pos x="10" y="230"/>
                  </a:cxn>
                  <a:cxn ang="0">
                    <a:pos x="4" y="215"/>
                  </a:cxn>
                  <a:cxn ang="0">
                    <a:pos x="9" y="201"/>
                  </a:cxn>
                  <a:cxn ang="0">
                    <a:pos x="4" y="189"/>
                  </a:cxn>
                  <a:cxn ang="0">
                    <a:pos x="8" y="172"/>
                  </a:cxn>
                  <a:cxn ang="0">
                    <a:pos x="3" y="159"/>
                  </a:cxn>
                  <a:cxn ang="0">
                    <a:pos x="8" y="147"/>
                  </a:cxn>
                  <a:cxn ang="0">
                    <a:pos x="2" y="132"/>
                  </a:cxn>
                  <a:cxn ang="0">
                    <a:pos x="4" y="115"/>
                  </a:cxn>
                  <a:cxn ang="0">
                    <a:pos x="3" y="106"/>
                  </a:cxn>
                  <a:cxn ang="0">
                    <a:pos x="3" y="89"/>
                  </a:cxn>
                  <a:cxn ang="0">
                    <a:pos x="3" y="77"/>
                  </a:cxn>
                  <a:cxn ang="0">
                    <a:pos x="1" y="60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3" y="30"/>
                  </a:cxn>
                  <a:cxn ang="0">
                    <a:pos x="0" y="23"/>
                  </a:cxn>
                  <a:cxn ang="0">
                    <a:pos x="3" y="13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9" y="12"/>
                  </a:cxn>
                  <a:cxn ang="0">
                    <a:pos x="9" y="27"/>
                  </a:cxn>
                  <a:cxn ang="0">
                    <a:pos x="12" y="38"/>
                  </a:cxn>
                  <a:cxn ang="0">
                    <a:pos x="10" y="46"/>
                  </a:cxn>
                  <a:cxn ang="0">
                    <a:pos x="11" y="58"/>
                  </a:cxn>
                  <a:cxn ang="0">
                    <a:pos x="11" y="67"/>
                  </a:cxn>
                  <a:cxn ang="0">
                    <a:pos x="9" y="81"/>
                  </a:cxn>
                  <a:cxn ang="0">
                    <a:pos x="12" y="94"/>
                  </a:cxn>
                  <a:cxn ang="0">
                    <a:pos x="10" y="108"/>
                  </a:cxn>
                  <a:cxn ang="0">
                    <a:pos x="12" y="120"/>
                  </a:cxn>
                  <a:cxn ang="0">
                    <a:pos x="11" y="131"/>
                  </a:cxn>
                  <a:cxn ang="0">
                    <a:pos x="13" y="153"/>
                  </a:cxn>
                  <a:cxn ang="0">
                    <a:pos x="10" y="159"/>
                  </a:cxn>
                  <a:cxn ang="0">
                    <a:pos x="14" y="173"/>
                  </a:cxn>
                  <a:cxn ang="0">
                    <a:pos x="11" y="189"/>
                  </a:cxn>
                  <a:cxn ang="0">
                    <a:pos x="14" y="202"/>
                  </a:cxn>
                  <a:cxn ang="0">
                    <a:pos x="12" y="214"/>
                  </a:cxn>
                  <a:cxn ang="0">
                    <a:pos x="15" y="233"/>
                  </a:cxn>
                  <a:cxn ang="0">
                    <a:pos x="16" y="244"/>
                  </a:cxn>
                  <a:cxn ang="0">
                    <a:pos x="15" y="251"/>
                  </a:cxn>
                  <a:cxn ang="0">
                    <a:pos x="14" y="265"/>
                  </a:cxn>
                </a:cxnLst>
                <a:rect l="0" t="0" r="r" b="b"/>
                <a:pathLst>
                  <a:path w="16" h="266">
                    <a:moveTo>
                      <a:pt x="14" y="265"/>
                    </a:moveTo>
                    <a:lnTo>
                      <a:pt x="8" y="266"/>
                    </a:lnTo>
                    <a:lnTo>
                      <a:pt x="8" y="266"/>
                    </a:lnTo>
                    <a:lnTo>
                      <a:pt x="8" y="266"/>
                    </a:lnTo>
                    <a:lnTo>
                      <a:pt x="5" y="266"/>
                    </a:lnTo>
                    <a:lnTo>
                      <a:pt x="3" y="264"/>
                    </a:lnTo>
                    <a:lnTo>
                      <a:pt x="4" y="261"/>
                    </a:lnTo>
                    <a:lnTo>
                      <a:pt x="5" y="260"/>
                    </a:lnTo>
                    <a:lnTo>
                      <a:pt x="6" y="260"/>
                    </a:lnTo>
                    <a:lnTo>
                      <a:pt x="6" y="260"/>
                    </a:lnTo>
                    <a:lnTo>
                      <a:pt x="8" y="257"/>
                    </a:lnTo>
                    <a:lnTo>
                      <a:pt x="9" y="254"/>
                    </a:lnTo>
                    <a:lnTo>
                      <a:pt x="10" y="247"/>
                    </a:lnTo>
                    <a:lnTo>
                      <a:pt x="8" y="241"/>
                    </a:lnTo>
                    <a:lnTo>
                      <a:pt x="6" y="239"/>
                    </a:lnTo>
                    <a:lnTo>
                      <a:pt x="5" y="238"/>
                    </a:lnTo>
                    <a:lnTo>
                      <a:pt x="5" y="238"/>
                    </a:lnTo>
                    <a:lnTo>
                      <a:pt x="8" y="236"/>
                    </a:lnTo>
                    <a:lnTo>
                      <a:pt x="9" y="234"/>
                    </a:lnTo>
                    <a:lnTo>
                      <a:pt x="10" y="232"/>
                    </a:lnTo>
                    <a:lnTo>
                      <a:pt x="10" y="230"/>
                    </a:lnTo>
                    <a:lnTo>
                      <a:pt x="8" y="222"/>
                    </a:lnTo>
                    <a:lnTo>
                      <a:pt x="4" y="215"/>
                    </a:lnTo>
                    <a:lnTo>
                      <a:pt x="4" y="215"/>
                    </a:lnTo>
                    <a:lnTo>
                      <a:pt x="6" y="210"/>
                    </a:lnTo>
                    <a:lnTo>
                      <a:pt x="8" y="207"/>
                    </a:lnTo>
                    <a:lnTo>
                      <a:pt x="9" y="201"/>
                    </a:lnTo>
                    <a:lnTo>
                      <a:pt x="6" y="194"/>
                    </a:lnTo>
                    <a:lnTo>
                      <a:pt x="4" y="189"/>
                    </a:lnTo>
                    <a:lnTo>
                      <a:pt x="4" y="189"/>
                    </a:lnTo>
                    <a:lnTo>
                      <a:pt x="5" y="184"/>
                    </a:lnTo>
                    <a:lnTo>
                      <a:pt x="8" y="180"/>
                    </a:lnTo>
                    <a:lnTo>
                      <a:pt x="8" y="172"/>
                    </a:lnTo>
                    <a:lnTo>
                      <a:pt x="5" y="165"/>
                    </a:lnTo>
                    <a:lnTo>
                      <a:pt x="3" y="159"/>
                    </a:lnTo>
                    <a:lnTo>
                      <a:pt x="3" y="159"/>
                    </a:lnTo>
                    <a:lnTo>
                      <a:pt x="5" y="157"/>
                    </a:lnTo>
                    <a:lnTo>
                      <a:pt x="6" y="154"/>
                    </a:lnTo>
                    <a:lnTo>
                      <a:pt x="8" y="147"/>
                    </a:lnTo>
                    <a:lnTo>
                      <a:pt x="6" y="140"/>
                    </a:lnTo>
                    <a:lnTo>
                      <a:pt x="2" y="132"/>
                    </a:lnTo>
                    <a:lnTo>
                      <a:pt x="2" y="132"/>
                    </a:lnTo>
                    <a:lnTo>
                      <a:pt x="5" y="126"/>
                    </a:lnTo>
                    <a:lnTo>
                      <a:pt x="6" y="120"/>
                    </a:lnTo>
                    <a:lnTo>
                      <a:pt x="4" y="115"/>
                    </a:lnTo>
                    <a:lnTo>
                      <a:pt x="1" y="108"/>
                    </a:lnTo>
                    <a:lnTo>
                      <a:pt x="1" y="108"/>
                    </a:lnTo>
                    <a:lnTo>
                      <a:pt x="3" y="106"/>
                    </a:lnTo>
                    <a:lnTo>
                      <a:pt x="4" y="104"/>
                    </a:lnTo>
                    <a:lnTo>
                      <a:pt x="5" y="96"/>
                    </a:lnTo>
                    <a:lnTo>
                      <a:pt x="3" y="89"/>
                    </a:lnTo>
                    <a:lnTo>
                      <a:pt x="1" y="83"/>
                    </a:lnTo>
                    <a:lnTo>
                      <a:pt x="1" y="83"/>
                    </a:lnTo>
                    <a:lnTo>
                      <a:pt x="3" y="77"/>
                    </a:lnTo>
                    <a:lnTo>
                      <a:pt x="4" y="70"/>
                    </a:lnTo>
                    <a:lnTo>
                      <a:pt x="3" y="64"/>
                    </a:lnTo>
                    <a:lnTo>
                      <a:pt x="1" y="60"/>
                    </a:lnTo>
                    <a:lnTo>
                      <a:pt x="1" y="60"/>
                    </a:lnTo>
                    <a:lnTo>
                      <a:pt x="4" y="54"/>
                    </a:lnTo>
                    <a:lnTo>
                      <a:pt x="5" y="50"/>
                    </a:lnTo>
                    <a:lnTo>
                      <a:pt x="4" y="45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2" y="35"/>
                    </a:lnTo>
                    <a:lnTo>
                      <a:pt x="3" y="32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2" y="15"/>
                    </a:lnTo>
                    <a:lnTo>
                      <a:pt x="3" y="13"/>
                    </a:lnTo>
                    <a:lnTo>
                      <a:pt x="2" y="10"/>
                    </a:lnTo>
                    <a:lnTo>
                      <a:pt x="1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0" y="20"/>
                    </a:lnTo>
                    <a:lnTo>
                      <a:pt x="10" y="25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11" y="32"/>
                    </a:lnTo>
                    <a:lnTo>
                      <a:pt x="12" y="38"/>
                    </a:lnTo>
                    <a:lnTo>
                      <a:pt x="12" y="42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1" y="51"/>
                    </a:lnTo>
                    <a:lnTo>
                      <a:pt x="12" y="55"/>
                    </a:lnTo>
                    <a:lnTo>
                      <a:pt x="11" y="58"/>
                    </a:lnTo>
                    <a:lnTo>
                      <a:pt x="10" y="61"/>
                    </a:lnTo>
                    <a:lnTo>
                      <a:pt x="10" y="61"/>
                    </a:lnTo>
                    <a:lnTo>
                      <a:pt x="11" y="67"/>
                    </a:lnTo>
                    <a:lnTo>
                      <a:pt x="12" y="72"/>
                    </a:lnTo>
                    <a:lnTo>
                      <a:pt x="11" y="77"/>
                    </a:lnTo>
                    <a:lnTo>
                      <a:pt x="9" y="81"/>
                    </a:lnTo>
                    <a:lnTo>
                      <a:pt x="9" y="81"/>
                    </a:lnTo>
                    <a:lnTo>
                      <a:pt x="11" y="86"/>
                    </a:lnTo>
                    <a:lnTo>
                      <a:pt x="12" y="94"/>
                    </a:lnTo>
                    <a:lnTo>
                      <a:pt x="12" y="101"/>
                    </a:lnTo>
                    <a:lnTo>
                      <a:pt x="11" y="105"/>
                    </a:lnTo>
                    <a:lnTo>
                      <a:pt x="10" y="108"/>
                    </a:lnTo>
                    <a:lnTo>
                      <a:pt x="10" y="108"/>
                    </a:lnTo>
                    <a:lnTo>
                      <a:pt x="12" y="114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1" y="131"/>
                    </a:lnTo>
                    <a:lnTo>
                      <a:pt x="11" y="131"/>
                    </a:lnTo>
                    <a:lnTo>
                      <a:pt x="13" y="138"/>
                    </a:lnTo>
                    <a:lnTo>
                      <a:pt x="13" y="145"/>
                    </a:lnTo>
                    <a:lnTo>
                      <a:pt x="13" y="153"/>
                    </a:lnTo>
                    <a:lnTo>
                      <a:pt x="12" y="156"/>
                    </a:lnTo>
                    <a:lnTo>
                      <a:pt x="10" y="159"/>
                    </a:lnTo>
                    <a:lnTo>
                      <a:pt x="10" y="159"/>
                    </a:lnTo>
                    <a:lnTo>
                      <a:pt x="12" y="161"/>
                    </a:lnTo>
                    <a:lnTo>
                      <a:pt x="13" y="165"/>
                    </a:lnTo>
                    <a:lnTo>
                      <a:pt x="14" y="173"/>
                    </a:lnTo>
                    <a:lnTo>
                      <a:pt x="13" y="182"/>
                    </a:lnTo>
                    <a:lnTo>
                      <a:pt x="12" y="185"/>
                    </a:lnTo>
                    <a:lnTo>
                      <a:pt x="11" y="189"/>
                    </a:lnTo>
                    <a:lnTo>
                      <a:pt x="11" y="189"/>
                    </a:lnTo>
                    <a:lnTo>
                      <a:pt x="13" y="195"/>
                    </a:lnTo>
                    <a:lnTo>
                      <a:pt x="14" y="202"/>
                    </a:lnTo>
                    <a:lnTo>
                      <a:pt x="14" y="208"/>
                    </a:lnTo>
                    <a:lnTo>
                      <a:pt x="12" y="214"/>
                    </a:lnTo>
                    <a:lnTo>
                      <a:pt x="12" y="214"/>
                    </a:lnTo>
                    <a:lnTo>
                      <a:pt x="14" y="220"/>
                    </a:lnTo>
                    <a:lnTo>
                      <a:pt x="15" y="227"/>
                    </a:lnTo>
                    <a:lnTo>
                      <a:pt x="15" y="233"/>
                    </a:lnTo>
                    <a:lnTo>
                      <a:pt x="13" y="236"/>
                    </a:lnTo>
                    <a:lnTo>
                      <a:pt x="13" y="236"/>
                    </a:lnTo>
                    <a:lnTo>
                      <a:pt x="16" y="244"/>
                    </a:lnTo>
                    <a:lnTo>
                      <a:pt x="16" y="246"/>
                    </a:lnTo>
                    <a:lnTo>
                      <a:pt x="15" y="251"/>
                    </a:lnTo>
                    <a:lnTo>
                      <a:pt x="15" y="251"/>
                    </a:lnTo>
                    <a:lnTo>
                      <a:pt x="15" y="256"/>
                    </a:lnTo>
                    <a:lnTo>
                      <a:pt x="15" y="260"/>
                    </a:lnTo>
                    <a:lnTo>
                      <a:pt x="14" y="265"/>
                    </a:lnTo>
                    <a:lnTo>
                      <a:pt x="14" y="265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9" name="Freeform 170"/>
              <p:cNvSpPr>
                <a:spLocks/>
              </p:cNvSpPr>
              <p:nvPr/>
            </p:nvSpPr>
            <p:spPr bwMode="auto">
              <a:xfrm>
                <a:off x="5097" y="2422"/>
                <a:ext cx="7" cy="7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1" y="4"/>
                  </a:cxn>
                  <a:cxn ang="0">
                    <a:pos x="18" y="5"/>
                  </a:cxn>
                  <a:cxn ang="0">
                    <a:pos x="14" y="4"/>
                  </a:cxn>
                  <a:cxn ang="0">
                    <a:pos x="12" y="3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3" y="4"/>
                  </a:cxn>
                  <a:cxn ang="0">
                    <a:pos x="3" y="7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1" y="23"/>
                  </a:cxn>
                  <a:cxn ang="0">
                    <a:pos x="1" y="23"/>
                  </a:cxn>
                  <a:cxn ang="0">
                    <a:pos x="4" y="23"/>
                  </a:cxn>
                  <a:cxn ang="0">
                    <a:pos x="4" y="23"/>
                  </a:cxn>
                  <a:cxn ang="0">
                    <a:pos x="3" y="17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5" y="12"/>
                  </a:cxn>
                  <a:cxn ang="0">
                    <a:pos x="6" y="12"/>
                  </a:cxn>
                  <a:cxn ang="0">
                    <a:pos x="6" y="12"/>
                  </a:cxn>
                  <a:cxn ang="0">
                    <a:pos x="6" y="12"/>
                  </a:cxn>
                  <a:cxn ang="0">
                    <a:pos x="7" y="10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10" y="10"/>
                  </a:cxn>
                  <a:cxn ang="0">
                    <a:pos x="14" y="12"/>
                  </a:cxn>
                  <a:cxn ang="0">
                    <a:pos x="19" y="12"/>
                  </a:cxn>
                  <a:cxn ang="0">
                    <a:pos x="22" y="11"/>
                  </a:cxn>
                  <a:cxn ang="0">
                    <a:pos x="22" y="11"/>
                  </a:cxn>
                  <a:cxn ang="0">
                    <a:pos x="23" y="10"/>
                  </a:cxn>
                  <a:cxn ang="0">
                    <a:pos x="23" y="7"/>
                  </a:cxn>
                  <a:cxn ang="0">
                    <a:pos x="22" y="5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19" y="4"/>
                  </a:cxn>
                  <a:cxn ang="0">
                    <a:pos x="14" y="5"/>
                  </a:cxn>
                  <a:cxn ang="0">
                    <a:pos x="21" y="4"/>
                  </a:cxn>
                </a:cxnLst>
                <a:rect l="0" t="0" r="r" b="b"/>
                <a:pathLst>
                  <a:path w="23" h="23">
                    <a:moveTo>
                      <a:pt x="21" y="4"/>
                    </a:moveTo>
                    <a:lnTo>
                      <a:pt x="21" y="4"/>
                    </a:lnTo>
                    <a:lnTo>
                      <a:pt x="18" y="5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7" y="10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3" y="10"/>
                    </a:lnTo>
                    <a:lnTo>
                      <a:pt x="23" y="7"/>
                    </a:lnTo>
                    <a:lnTo>
                      <a:pt x="22" y="5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9" y="4"/>
                    </a:lnTo>
                    <a:lnTo>
                      <a:pt x="14" y="5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0" name="Freeform 171"/>
              <p:cNvSpPr>
                <a:spLocks/>
              </p:cNvSpPr>
              <p:nvPr/>
            </p:nvSpPr>
            <p:spPr bwMode="auto">
              <a:xfrm>
                <a:off x="5092" y="2506"/>
                <a:ext cx="1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2" y="14"/>
                  </a:cxn>
                  <a:cxn ang="0">
                    <a:pos x="2" y="9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4"/>
                    </a:lnTo>
                    <a:lnTo>
                      <a:pt x="2" y="9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1" name="Freeform 172"/>
              <p:cNvSpPr>
                <a:spLocks/>
              </p:cNvSpPr>
              <p:nvPr/>
            </p:nvSpPr>
            <p:spPr bwMode="auto">
              <a:xfrm>
                <a:off x="5100" y="2432"/>
                <a:ext cx="1" cy="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9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1" y="13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6">
                    <a:moveTo>
                      <a:pt x="1" y="0"/>
                    </a:moveTo>
                    <a:lnTo>
                      <a:pt x="1" y="0"/>
                    </a:lnTo>
                    <a:lnTo>
                      <a:pt x="1" y="9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1" y="13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2" name="Freeform 173"/>
              <p:cNvSpPr>
                <a:spLocks/>
              </p:cNvSpPr>
              <p:nvPr/>
            </p:nvSpPr>
            <p:spPr bwMode="auto">
              <a:xfrm>
                <a:off x="5099" y="2446"/>
                <a:ext cx="1" cy="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9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1" y="16"/>
                  </a:cxn>
                  <a:cxn ang="0">
                    <a:pos x="1" y="14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7">
                    <a:moveTo>
                      <a:pt x="1" y="0"/>
                    </a:moveTo>
                    <a:lnTo>
                      <a:pt x="1" y="0"/>
                    </a:lnTo>
                    <a:lnTo>
                      <a:pt x="1" y="9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3" name="Freeform 174"/>
              <p:cNvSpPr>
                <a:spLocks/>
              </p:cNvSpPr>
              <p:nvPr/>
            </p:nvSpPr>
            <p:spPr bwMode="auto">
              <a:xfrm>
                <a:off x="5095" y="2462"/>
                <a:ext cx="1" cy="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2" y="7"/>
                  </a:cxn>
                  <a:cxn ang="0">
                    <a:pos x="2" y="9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12">
                    <a:moveTo>
                      <a:pt x="1" y="0"/>
                    </a:moveTo>
                    <a:lnTo>
                      <a:pt x="1" y="0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4" name="Freeform 175"/>
              <p:cNvSpPr>
                <a:spLocks/>
              </p:cNvSpPr>
              <p:nvPr/>
            </p:nvSpPr>
            <p:spPr bwMode="auto">
              <a:xfrm>
                <a:off x="5102" y="2462"/>
                <a:ext cx="0" cy="1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3" y="13"/>
                  </a:cxn>
                  <a:cxn ang="0">
                    <a:pos x="1" y="25"/>
                  </a:cxn>
                  <a:cxn ang="0">
                    <a:pos x="1" y="2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25">
                    <a:moveTo>
                      <a:pt x="1" y="0"/>
                    </a:moveTo>
                    <a:lnTo>
                      <a:pt x="1" y="0"/>
                    </a:lnTo>
                    <a:lnTo>
                      <a:pt x="3" y="13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5" name="Freeform 176"/>
              <p:cNvSpPr>
                <a:spLocks/>
              </p:cNvSpPr>
              <p:nvPr/>
            </p:nvSpPr>
            <p:spPr bwMode="auto">
              <a:xfrm>
                <a:off x="5102" y="2480"/>
                <a:ext cx="0" cy="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3" y="9"/>
                  </a:cxn>
                  <a:cxn ang="0">
                    <a:pos x="1" y="19"/>
                  </a:cxn>
                  <a:cxn ang="0">
                    <a:pos x="1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3" h="19">
                    <a:moveTo>
                      <a:pt x="1" y="0"/>
                    </a:moveTo>
                    <a:lnTo>
                      <a:pt x="1" y="0"/>
                    </a:lnTo>
                    <a:lnTo>
                      <a:pt x="3" y="9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6" name="Freeform 177"/>
              <p:cNvSpPr>
                <a:spLocks/>
              </p:cNvSpPr>
              <p:nvPr/>
            </p:nvSpPr>
            <p:spPr bwMode="auto">
              <a:xfrm>
                <a:off x="5096" y="2497"/>
                <a:ext cx="1" cy="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2" y="11"/>
                  </a:cxn>
                  <a:cxn ang="0">
                    <a:pos x="2" y="17"/>
                  </a:cxn>
                  <a:cxn ang="0">
                    <a:pos x="4" y="22"/>
                  </a:cxn>
                  <a:cxn ang="0">
                    <a:pos x="4" y="22"/>
                  </a:cxn>
                  <a:cxn ang="0">
                    <a:pos x="1" y="17"/>
                  </a:cxn>
                  <a:cxn ang="0">
                    <a:pos x="0" y="11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4" h="22">
                    <a:moveTo>
                      <a:pt x="1" y="0"/>
                    </a:moveTo>
                    <a:lnTo>
                      <a:pt x="1" y="0"/>
                    </a:lnTo>
                    <a:lnTo>
                      <a:pt x="2" y="11"/>
                    </a:lnTo>
                    <a:lnTo>
                      <a:pt x="2" y="17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1" y="17"/>
                    </a:lnTo>
                    <a:lnTo>
                      <a:pt x="0" y="1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7" name="Freeform 178"/>
              <p:cNvSpPr>
                <a:spLocks/>
              </p:cNvSpPr>
              <p:nvPr/>
            </p:nvSpPr>
            <p:spPr bwMode="auto">
              <a:xfrm>
                <a:off x="5102" y="2498"/>
                <a:ext cx="1" cy="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3" y="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1" y="9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19">
                    <a:moveTo>
                      <a:pt x="4" y="0"/>
                    </a:moveTo>
                    <a:lnTo>
                      <a:pt x="4" y="0"/>
                    </a:lnTo>
                    <a:lnTo>
                      <a:pt x="4" y="4"/>
                    </a:lnTo>
                    <a:lnTo>
                      <a:pt x="3" y="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" name="Freeform 179"/>
              <p:cNvSpPr>
                <a:spLocks/>
              </p:cNvSpPr>
              <p:nvPr/>
            </p:nvSpPr>
            <p:spPr bwMode="auto">
              <a:xfrm>
                <a:off x="5100" y="2505"/>
                <a:ext cx="0" cy="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10"/>
                  </a:cxn>
                  <a:cxn ang="0">
                    <a:pos x="2" y="20"/>
                  </a:cxn>
                  <a:cxn ang="0">
                    <a:pos x="2" y="20"/>
                  </a:cxn>
                  <a:cxn ang="0">
                    <a:pos x="2" y="1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2" h="20">
                    <a:moveTo>
                      <a:pt x="1" y="0"/>
                    </a:moveTo>
                    <a:lnTo>
                      <a:pt x="1" y="0"/>
                    </a:lnTo>
                    <a:lnTo>
                      <a:pt x="0" y="10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2" y="1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9" name="Freeform 180"/>
              <p:cNvSpPr>
                <a:spLocks/>
              </p:cNvSpPr>
              <p:nvPr/>
            </p:nvSpPr>
            <p:spPr bwMode="auto">
              <a:xfrm>
                <a:off x="5095" y="2429"/>
                <a:ext cx="10" cy="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7" y="0"/>
                  </a:cxn>
                  <a:cxn ang="0">
                    <a:pos x="16" y="3"/>
                  </a:cxn>
                  <a:cxn ang="0">
                    <a:pos x="8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0" y="5"/>
                  </a:cxn>
                  <a:cxn ang="0">
                    <a:pos x="30" y="7"/>
                  </a:cxn>
                  <a:cxn ang="0">
                    <a:pos x="30" y="7"/>
                  </a:cxn>
                  <a:cxn ang="0">
                    <a:pos x="31" y="6"/>
                  </a:cxn>
                  <a:cxn ang="0">
                    <a:pos x="31" y="6"/>
                  </a:cxn>
                  <a:cxn ang="0">
                    <a:pos x="30" y="4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0"/>
                  </a:cxn>
                </a:cxnLst>
                <a:rect l="0" t="0" r="r" b="b"/>
                <a:pathLst>
                  <a:path w="31" h="7">
                    <a:moveTo>
                      <a:pt x="27" y="0"/>
                    </a:moveTo>
                    <a:lnTo>
                      <a:pt x="27" y="0"/>
                    </a:lnTo>
                    <a:lnTo>
                      <a:pt x="16" y="3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0" y="5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30" y="4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0" name="Freeform 181"/>
              <p:cNvSpPr>
                <a:spLocks/>
              </p:cNvSpPr>
              <p:nvPr/>
            </p:nvSpPr>
            <p:spPr bwMode="auto">
              <a:xfrm>
                <a:off x="5095" y="2438"/>
                <a:ext cx="10" cy="3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33" y="1"/>
                  </a:cxn>
                  <a:cxn ang="0">
                    <a:pos x="13" y="0"/>
                  </a:cxn>
                  <a:cxn ang="0">
                    <a:pos x="5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7" y="2"/>
                  </a:cxn>
                  <a:cxn ang="0">
                    <a:pos x="13" y="2"/>
                  </a:cxn>
                  <a:cxn ang="0">
                    <a:pos x="24" y="5"/>
                  </a:cxn>
                  <a:cxn ang="0">
                    <a:pos x="30" y="7"/>
                  </a:cxn>
                  <a:cxn ang="0">
                    <a:pos x="33" y="9"/>
                  </a:cxn>
                  <a:cxn ang="0">
                    <a:pos x="33" y="9"/>
                  </a:cxn>
                  <a:cxn ang="0">
                    <a:pos x="33" y="1"/>
                  </a:cxn>
                  <a:cxn ang="0">
                    <a:pos x="33" y="1"/>
                  </a:cxn>
                </a:cxnLst>
                <a:rect l="0" t="0" r="r" b="b"/>
                <a:pathLst>
                  <a:path w="33" h="9">
                    <a:moveTo>
                      <a:pt x="33" y="1"/>
                    </a:moveTo>
                    <a:lnTo>
                      <a:pt x="33" y="1"/>
                    </a:lnTo>
                    <a:lnTo>
                      <a:pt x="13" y="0"/>
                    </a:lnTo>
                    <a:lnTo>
                      <a:pt x="5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7" y="2"/>
                    </a:lnTo>
                    <a:lnTo>
                      <a:pt x="13" y="2"/>
                    </a:lnTo>
                    <a:lnTo>
                      <a:pt x="24" y="5"/>
                    </a:lnTo>
                    <a:lnTo>
                      <a:pt x="30" y="7"/>
                    </a:lnTo>
                    <a:lnTo>
                      <a:pt x="33" y="9"/>
                    </a:lnTo>
                    <a:lnTo>
                      <a:pt x="33" y="9"/>
                    </a:lnTo>
                    <a:lnTo>
                      <a:pt x="33" y="1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1" name="Freeform 182"/>
              <p:cNvSpPr>
                <a:spLocks/>
              </p:cNvSpPr>
              <p:nvPr/>
            </p:nvSpPr>
            <p:spPr bwMode="auto">
              <a:xfrm>
                <a:off x="5102" y="2434"/>
                <a:ext cx="3" cy="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11" y="4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11" h="6">
                    <a:moveTo>
                      <a:pt x="10" y="0"/>
                    </a:moveTo>
                    <a:lnTo>
                      <a:pt x="10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1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" name="Freeform 183"/>
              <p:cNvSpPr>
                <a:spLocks/>
              </p:cNvSpPr>
              <p:nvPr/>
            </p:nvSpPr>
            <p:spPr bwMode="auto">
              <a:xfrm>
                <a:off x="5102" y="2442"/>
                <a:ext cx="3" cy="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" y="3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11" y="4"/>
                  </a:cxn>
                  <a:cxn ang="0">
                    <a:pos x="10" y="3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11" h="4">
                    <a:moveTo>
                      <a:pt x="8" y="0"/>
                    </a:moveTo>
                    <a:lnTo>
                      <a:pt x="8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3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3" name="Freeform 184"/>
              <p:cNvSpPr>
                <a:spLocks/>
              </p:cNvSpPr>
              <p:nvPr/>
            </p:nvSpPr>
            <p:spPr bwMode="auto">
              <a:xfrm>
                <a:off x="5102" y="2457"/>
                <a:ext cx="3" cy="0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11" y="4"/>
                  </a:cxn>
                  <a:cxn ang="0">
                    <a:pos x="10" y="3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11" h="4">
                    <a:moveTo>
                      <a:pt x="8" y="0"/>
                    </a:moveTo>
                    <a:lnTo>
                      <a:pt x="8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4" name="Freeform 185"/>
              <p:cNvSpPr>
                <a:spLocks/>
              </p:cNvSpPr>
              <p:nvPr/>
            </p:nvSpPr>
            <p:spPr bwMode="auto">
              <a:xfrm>
                <a:off x="5102" y="2455"/>
                <a:ext cx="0" cy="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1" y="7"/>
                  </a:cxn>
                  <a:cxn ang="0">
                    <a:pos x="1" y="9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1" h="12">
                    <a:moveTo>
                      <a:pt x="1" y="0"/>
                    </a:moveTo>
                    <a:lnTo>
                      <a:pt x="1" y="0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5" name="Freeform 186"/>
              <p:cNvSpPr>
                <a:spLocks/>
              </p:cNvSpPr>
              <p:nvPr/>
            </p:nvSpPr>
            <p:spPr bwMode="auto">
              <a:xfrm>
                <a:off x="5100" y="2467"/>
                <a:ext cx="4" cy="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1" y="0"/>
                  </a:cxn>
                  <a:cxn ang="0">
                    <a:pos x="6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6" y="2"/>
                  </a:cxn>
                  <a:cxn ang="0">
                    <a:pos x="9" y="2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13" h="3">
                    <a:moveTo>
                      <a:pt x="11" y="0"/>
                    </a:moveTo>
                    <a:lnTo>
                      <a:pt x="11" y="0"/>
                    </a:lnTo>
                    <a:lnTo>
                      <a:pt x="6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6" y="2"/>
                    </a:lnTo>
                    <a:lnTo>
                      <a:pt x="9" y="2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6" name="Freeform 187"/>
              <p:cNvSpPr>
                <a:spLocks/>
              </p:cNvSpPr>
              <p:nvPr/>
            </p:nvSpPr>
            <p:spPr bwMode="auto">
              <a:xfrm>
                <a:off x="5100" y="2474"/>
                <a:ext cx="4" cy="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0"/>
                  </a:cxn>
                  <a:cxn ang="0">
                    <a:pos x="12" y="1"/>
                  </a:cxn>
                  <a:cxn ang="0">
                    <a:pos x="8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11" y="4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4">
                    <a:moveTo>
                      <a:pt x="15" y="0"/>
                    </a:moveTo>
                    <a:lnTo>
                      <a:pt x="15" y="0"/>
                    </a:lnTo>
                    <a:lnTo>
                      <a:pt x="12" y="1"/>
                    </a:lnTo>
                    <a:lnTo>
                      <a:pt x="8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1" y="4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7" name="Freeform 188"/>
              <p:cNvSpPr>
                <a:spLocks/>
              </p:cNvSpPr>
              <p:nvPr/>
            </p:nvSpPr>
            <p:spPr bwMode="auto">
              <a:xfrm>
                <a:off x="5102" y="2450"/>
                <a:ext cx="3" cy="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1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8" name="Freeform 189"/>
              <p:cNvSpPr>
                <a:spLocks/>
              </p:cNvSpPr>
              <p:nvPr/>
            </p:nvSpPr>
            <p:spPr bwMode="auto">
              <a:xfrm>
                <a:off x="5100" y="2491"/>
                <a:ext cx="6" cy="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8" y="0"/>
                  </a:cxn>
                  <a:cxn ang="0">
                    <a:pos x="7" y="1"/>
                  </a:cxn>
                  <a:cxn ang="0">
                    <a:pos x="1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12" y="4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18" h="4">
                    <a:moveTo>
                      <a:pt x="18" y="0"/>
                    </a:moveTo>
                    <a:lnTo>
                      <a:pt x="18" y="0"/>
                    </a:lnTo>
                    <a:lnTo>
                      <a:pt x="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12" y="4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9" name="Freeform 190"/>
              <p:cNvSpPr>
                <a:spLocks/>
              </p:cNvSpPr>
              <p:nvPr/>
            </p:nvSpPr>
            <p:spPr bwMode="auto">
              <a:xfrm>
                <a:off x="5100" y="2499"/>
                <a:ext cx="7" cy="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2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1" y="3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20" y="3"/>
                  </a:cxn>
                  <a:cxn ang="0">
                    <a:pos x="20" y="0"/>
                  </a:cxn>
                  <a:cxn ang="0">
                    <a:pos x="20" y="0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lnTo>
                      <a:pt x="20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20" y="3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0" name="Freeform 191"/>
              <p:cNvSpPr>
                <a:spLocks/>
              </p:cNvSpPr>
              <p:nvPr/>
            </p:nvSpPr>
            <p:spPr bwMode="auto">
              <a:xfrm>
                <a:off x="5104" y="2506"/>
                <a:ext cx="3" cy="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0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7" y="7"/>
                  </a:cxn>
                  <a:cxn ang="0">
                    <a:pos x="8" y="4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lnTo>
                      <a:pt x="8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7" y="7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1" name="Freeform 192"/>
              <p:cNvSpPr>
                <a:spLocks/>
              </p:cNvSpPr>
              <p:nvPr/>
            </p:nvSpPr>
            <p:spPr bwMode="auto">
              <a:xfrm>
                <a:off x="5093" y="2502"/>
                <a:ext cx="14" cy="4"/>
              </a:xfrm>
              <a:custGeom>
                <a:avLst/>
                <a:gdLst/>
                <a:ahLst/>
                <a:cxnLst>
                  <a:cxn ang="0">
                    <a:pos x="41" y="7"/>
                  </a:cxn>
                  <a:cxn ang="0">
                    <a:pos x="41" y="7"/>
                  </a:cxn>
                  <a:cxn ang="0">
                    <a:pos x="33" y="2"/>
                  </a:cxn>
                  <a:cxn ang="0">
                    <a:pos x="3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8" y="2"/>
                  </a:cxn>
                  <a:cxn ang="0">
                    <a:pos x="28" y="3"/>
                  </a:cxn>
                  <a:cxn ang="0">
                    <a:pos x="27" y="4"/>
                  </a:cxn>
                  <a:cxn ang="0">
                    <a:pos x="22" y="5"/>
                  </a:cxn>
                  <a:cxn ang="0">
                    <a:pos x="22" y="5"/>
                  </a:cxn>
                  <a:cxn ang="0">
                    <a:pos x="11" y="6"/>
                  </a:cxn>
                  <a:cxn ang="0">
                    <a:pos x="6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7" y="7"/>
                  </a:cxn>
                  <a:cxn ang="0">
                    <a:pos x="15" y="7"/>
                  </a:cxn>
                  <a:cxn ang="0">
                    <a:pos x="20" y="6"/>
                  </a:cxn>
                  <a:cxn ang="0">
                    <a:pos x="25" y="7"/>
                  </a:cxn>
                  <a:cxn ang="0">
                    <a:pos x="25" y="7"/>
                  </a:cxn>
                  <a:cxn ang="0">
                    <a:pos x="31" y="9"/>
                  </a:cxn>
                  <a:cxn ang="0">
                    <a:pos x="36" y="12"/>
                  </a:cxn>
                  <a:cxn ang="0">
                    <a:pos x="36" y="12"/>
                  </a:cxn>
                  <a:cxn ang="0">
                    <a:pos x="37" y="13"/>
                  </a:cxn>
                  <a:cxn ang="0">
                    <a:pos x="39" y="12"/>
                  </a:cxn>
                  <a:cxn ang="0">
                    <a:pos x="40" y="11"/>
                  </a:cxn>
                  <a:cxn ang="0">
                    <a:pos x="41" y="7"/>
                  </a:cxn>
                  <a:cxn ang="0">
                    <a:pos x="41" y="7"/>
                  </a:cxn>
                  <a:cxn ang="0">
                    <a:pos x="41" y="7"/>
                  </a:cxn>
                </a:cxnLst>
                <a:rect l="0" t="0" r="r" b="b"/>
                <a:pathLst>
                  <a:path w="41" h="13">
                    <a:moveTo>
                      <a:pt x="41" y="7"/>
                    </a:moveTo>
                    <a:lnTo>
                      <a:pt x="41" y="7"/>
                    </a:lnTo>
                    <a:lnTo>
                      <a:pt x="33" y="2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8" y="2"/>
                    </a:lnTo>
                    <a:lnTo>
                      <a:pt x="28" y="3"/>
                    </a:lnTo>
                    <a:lnTo>
                      <a:pt x="27" y="4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1" y="6"/>
                    </a:lnTo>
                    <a:lnTo>
                      <a:pt x="6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20" y="6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31" y="9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7" y="13"/>
                    </a:lnTo>
                    <a:lnTo>
                      <a:pt x="39" y="12"/>
                    </a:lnTo>
                    <a:lnTo>
                      <a:pt x="40" y="11"/>
                    </a:lnTo>
                    <a:lnTo>
                      <a:pt x="41" y="7"/>
                    </a:lnTo>
                    <a:lnTo>
                      <a:pt x="41" y="7"/>
                    </a:ln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2" name="Freeform 193"/>
              <p:cNvSpPr>
                <a:spLocks/>
              </p:cNvSpPr>
              <p:nvPr/>
            </p:nvSpPr>
            <p:spPr bwMode="auto">
              <a:xfrm>
                <a:off x="5095" y="2471"/>
                <a:ext cx="4" cy="7"/>
              </a:xfrm>
              <a:custGeom>
                <a:avLst/>
                <a:gdLst/>
                <a:ahLst/>
                <a:cxnLst>
                  <a:cxn ang="0">
                    <a:pos x="6" y="23"/>
                  </a:cxn>
                  <a:cxn ang="0">
                    <a:pos x="6" y="23"/>
                  </a:cxn>
                  <a:cxn ang="0">
                    <a:pos x="6" y="15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12" y="5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6" y="23"/>
                  </a:cxn>
                  <a:cxn ang="0">
                    <a:pos x="6" y="23"/>
                  </a:cxn>
                </a:cxnLst>
                <a:rect l="0" t="0" r="r" b="b"/>
                <a:pathLst>
                  <a:path w="13" h="23">
                    <a:moveTo>
                      <a:pt x="6" y="23"/>
                    </a:moveTo>
                    <a:lnTo>
                      <a:pt x="6" y="23"/>
                    </a:lnTo>
                    <a:lnTo>
                      <a:pt x="6" y="15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6" y="23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3" name="Freeform 194"/>
              <p:cNvSpPr>
                <a:spLocks/>
              </p:cNvSpPr>
              <p:nvPr/>
            </p:nvSpPr>
            <p:spPr bwMode="auto">
              <a:xfrm>
                <a:off x="5095" y="2488"/>
                <a:ext cx="4" cy="7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6" y="24"/>
                  </a:cxn>
                  <a:cxn ang="0">
                    <a:pos x="6" y="16"/>
                  </a:cxn>
                  <a:cxn ang="0">
                    <a:pos x="6" y="9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12" y="6"/>
                  </a:cxn>
                  <a:cxn ang="0">
                    <a:pos x="13" y="7"/>
                  </a:cxn>
                  <a:cxn ang="0">
                    <a:pos x="13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6" y="24"/>
                  </a:cxn>
                  <a:cxn ang="0">
                    <a:pos x="6" y="24"/>
                  </a:cxn>
                </a:cxnLst>
                <a:rect l="0" t="0" r="r" b="b"/>
                <a:pathLst>
                  <a:path w="13" h="24">
                    <a:moveTo>
                      <a:pt x="6" y="24"/>
                    </a:moveTo>
                    <a:lnTo>
                      <a:pt x="6" y="24"/>
                    </a:lnTo>
                    <a:lnTo>
                      <a:pt x="6" y="16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2" y="6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6" y="24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4" name="Freeform 195"/>
              <p:cNvSpPr>
                <a:spLocks/>
              </p:cNvSpPr>
              <p:nvPr/>
            </p:nvSpPr>
            <p:spPr bwMode="auto">
              <a:xfrm>
                <a:off x="5095" y="2455"/>
                <a:ext cx="4" cy="7"/>
              </a:xfrm>
              <a:custGeom>
                <a:avLst/>
                <a:gdLst/>
                <a:ahLst/>
                <a:cxnLst>
                  <a:cxn ang="0">
                    <a:pos x="6" y="19"/>
                  </a:cxn>
                  <a:cxn ang="0">
                    <a:pos x="6" y="19"/>
                  </a:cxn>
                  <a:cxn ang="0">
                    <a:pos x="5" y="8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12" y="6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6" y="19"/>
                  </a:cxn>
                  <a:cxn ang="0">
                    <a:pos x="6" y="19"/>
                  </a:cxn>
                </a:cxnLst>
                <a:rect l="0" t="0" r="r" b="b"/>
                <a:pathLst>
                  <a:path w="13" h="20">
                    <a:moveTo>
                      <a:pt x="6" y="19"/>
                    </a:moveTo>
                    <a:lnTo>
                      <a:pt x="6" y="19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6" y="19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5" name="Freeform 196"/>
              <p:cNvSpPr>
                <a:spLocks/>
              </p:cNvSpPr>
              <p:nvPr/>
            </p:nvSpPr>
            <p:spPr bwMode="auto">
              <a:xfrm>
                <a:off x="5095" y="2439"/>
                <a:ext cx="4" cy="7"/>
              </a:xfrm>
              <a:custGeom>
                <a:avLst/>
                <a:gdLst/>
                <a:ahLst/>
                <a:cxnLst>
                  <a:cxn ang="0">
                    <a:pos x="6" y="19"/>
                  </a:cxn>
                  <a:cxn ang="0">
                    <a:pos x="6" y="19"/>
                  </a:cxn>
                  <a:cxn ang="0">
                    <a:pos x="5" y="7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12" y="5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1" y="3"/>
                  </a:cxn>
                  <a:cxn ang="0">
                    <a:pos x="1" y="3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6" y="19"/>
                  </a:cxn>
                  <a:cxn ang="0">
                    <a:pos x="6" y="19"/>
                  </a:cxn>
                </a:cxnLst>
                <a:rect l="0" t="0" r="r" b="b"/>
                <a:pathLst>
                  <a:path w="13" h="19">
                    <a:moveTo>
                      <a:pt x="6" y="19"/>
                    </a:moveTo>
                    <a:lnTo>
                      <a:pt x="6" y="19"/>
                    </a:lnTo>
                    <a:lnTo>
                      <a:pt x="5" y="7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3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6" y="19"/>
                    </a:lnTo>
                    <a:lnTo>
                      <a:pt x="6" y="19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6" name="Freeform 197"/>
              <p:cNvSpPr>
                <a:spLocks/>
              </p:cNvSpPr>
              <p:nvPr/>
            </p:nvSpPr>
            <p:spPr bwMode="auto">
              <a:xfrm>
                <a:off x="5099" y="2425"/>
                <a:ext cx="1" cy="4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2"/>
                  </a:cxn>
                  <a:cxn ang="0">
                    <a:pos x="1" y="6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1" y="12"/>
                  </a:cxn>
                  <a:cxn ang="0">
                    <a:pos x="1" y="12"/>
                  </a:cxn>
                  <a:cxn ang="0">
                    <a:pos x="1" y="12"/>
                  </a:cxn>
                </a:cxnLst>
                <a:rect l="0" t="0" r="r" b="b"/>
                <a:pathLst>
                  <a:path w="1" h="12">
                    <a:moveTo>
                      <a:pt x="1" y="12"/>
                    </a:moveTo>
                    <a:lnTo>
                      <a:pt x="1" y="12"/>
                    </a:lnTo>
                    <a:lnTo>
                      <a:pt x="1" y="6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1" y="12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E3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7" name="Freeform 198"/>
              <p:cNvSpPr>
                <a:spLocks/>
              </p:cNvSpPr>
              <p:nvPr/>
            </p:nvSpPr>
            <p:spPr bwMode="auto">
              <a:xfrm>
                <a:off x="5095" y="2445"/>
                <a:ext cx="10" cy="3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34" y="4"/>
                  </a:cxn>
                  <a:cxn ang="0">
                    <a:pos x="26" y="1"/>
                  </a:cxn>
                  <a:cxn ang="0">
                    <a:pos x="17" y="0"/>
                  </a:cxn>
                  <a:cxn ang="0">
                    <a:pos x="9" y="1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4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3" y="4"/>
                  </a:cxn>
                  <a:cxn ang="0">
                    <a:pos x="23" y="5"/>
                  </a:cxn>
                  <a:cxn ang="0">
                    <a:pos x="29" y="8"/>
                  </a:cxn>
                  <a:cxn ang="0">
                    <a:pos x="32" y="9"/>
                  </a:cxn>
                  <a:cxn ang="0">
                    <a:pos x="32" y="9"/>
                  </a:cxn>
                  <a:cxn ang="0">
                    <a:pos x="33" y="10"/>
                  </a:cxn>
                  <a:cxn ang="0">
                    <a:pos x="33" y="10"/>
                  </a:cxn>
                  <a:cxn ang="0">
                    <a:pos x="34" y="8"/>
                  </a:cxn>
                  <a:cxn ang="0">
                    <a:pos x="34" y="4"/>
                  </a:cxn>
                  <a:cxn ang="0">
                    <a:pos x="34" y="4"/>
                  </a:cxn>
                  <a:cxn ang="0">
                    <a:pos x="34" y="4"/>
                  </a:cxn>
                </a:cxnLst>
                <a:rect l="0" t="0" r="r" b="b"/>
                <a:pathLst>
                  <a:path w="34" h="10">
                    <a:moveTo>
                      <a:pt x="34" y="4"/>
                    </a:moveTo>
                    <a:lnTo>
                      <a:pt x="34" y="4"/>
                    </a:lnTo>
                    <a:lnTo>
                      <a:pt x="26" y="1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23" y="5"/>
                    </a:lnTo>
                    <a:lnTo>
                      <a:pt x="29" y="8"/>
                    </a:lnTo>
                    <a:lnTo>
                      <a:pt x="32" y="9"/>
                    </a:lnTo>
                    <a:lnTo>
                      <a:pt x="32" y="9"/>
                    </a:lnTo>
                    <a:lnTo>
                      <a:pt x="33" y="10"/>
                    </a:lnTo>
                    <a:lnTo>
                      <a:pt x="33" y="10"/>
                    </a:lnTo>
                    <a:lnTo>
                      <a:pt x="34" y="8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8" name="Freeform 199"/>
              <p:cNvSpPr>
                <a:spLocks/>
              </p:cNvSpPr>
              <p:nvPr/>
            </p:nvSpPr>
            <p:spPr bwMode="auto">
              <a:xfrm>
                <a:off x="5093" y="2453"/>
                <a:ext cx="11" cy="3"/>
              </a:xfrm>
              <a:custGeom>
                <a:avLst/>
                <a:gdLst/>
                <a:ahLst/>
                <a:cxnLst>
                  <a:cxn ang="0">
                    <a:pos x="37" y="4"/>
                  </a:cxn>
                  <a:cxn ang="0">
                    <a:pos x="37" y="4"/>
                  </a:cxn>
                  <a:cxn ang="0">
                    <a:pos x="28" y="1"/>
                  </a:cxn>
                  <a:cxn ang="0">
                    <a:pos x="19" y="0"/>
                  </a:cxn>
                  <a:cxn ang="0">
                    <a:pos x="10" y="1"/>
                  </a:cxn>
                  <a:cxn ang="0">
                    <a:pos x="6" y="2"/>
                  </a:cxn>
                  <a:cxn ang="0">
                    <a:pos x="3" y="3"/>
                  </a:cxn>
                  <a:cxn ang="0">
                    <a:pos x="3" y="3"/>
                  </a:cxn>
                  <a:cxn ang="0">
                    <a:pos x="0" y="6"/>
                  </a:cxn>
                  <a:cxn ang="0">
                    <a:pos x="4" y="5"/>
                  </a:cxn>
                  <a:cxn ang="0">
                    <a:pos x="10" y="3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27" y="5"/>
                  </a:cxn>
                  <a:cxn ang="0">
                    <a:pos x="32" y="7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7" y="7"/>
                  </a:cxn>
                  <a:cxn ang="0">
                    <a:pos x="37" y="4"/>
                  </a:cxn>
                  <a:cxn ang="0">
                    <a:pos x="37" y="4"/>
                  </a:cxn>
                  <a:cxn ang="0">
                    <a:pos x="37" y="4"/>
                  </a:cxn>
                </a:cxnLst>
                <a:rect l="0" t="0" r="r" b="b"/>
                <a:pathLst>
                  <a:path w="37" h="10">
                    <a:moveTo>
                      <a:pt x="37" y="4"/>
                    </a:moveTo>
                    <a:lnTo>
                      <a:pt x="37" y="4"/>
                    </a:lnTo>
                    <a:lnTo>
                      <a:pt x="28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4" y="5"/>
                    </a:lnTo>
                    <a:lnTo>
                      <a:pt x="10" y="3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27" y="5"/>
                    </a:lnTo>
                    <a:lnTo>
                      <a:pt x="32" y="7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7" y="7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7" y="4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9" name="Freeform 200"/>
              <p:cNvSpPr>
                <a:spLocks/>
              </p:cNvSpPr>
              <p:nvPr/>
            </p:nvSpPr>
            <p:spPr bwMode="auto">
              <a:xfrm>
                <a:off x="5092" y="2460"/>
                <a:ext cx="13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0" y="1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0" y="6"/>
                  </a:cxn>
                  <a:cxn ang="0">
                    <a:pos x="2" y="5"/>
                  </a:cxn>
                  <a:cxn ang="0">
                    <a:pos x="8" y="4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22" y="3"/>
                  </a:cxn>
                  <a:cxn ang="0">
                    <a:pos x="29" y="5"/>
                  </a:cxn>
                  <a:cxn ang="0">
                    <a:pos x="34" y="7"/>
                  </a:cxn>
                  <a:cxn ang="0">
                    <a:pos x="37" y="10"/>
                  </a:cxn>
                  <a:cxn ang="0">
                    <a:pos x="37" y="10"/>
                  </a:cxn>
                  <a:cxn ang="0">
                    <a:pos x="38" y="10"/>
                  </a:cxn>
                  <a:cxn ang="0">
                    <a:pos x="38" y="10"/>
                  </a:cxn>
                  <a:cxn ang="0">
                    <a:pos x="38" y="7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38" h="10">
                    <a:moveTo>
                      <a:pt x="38" y="4"/>
                    </a:moveTo>
                    <a:lnTo>
                      <a:pt x="38" y="4"/>
                    </a:lnTo>
                    <a:lnTo>
                      <a:pt x="30" y="1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0" y="6"/>
                    </a:lnTo>
                    <a:lnTo>
                      <a:pt x="2" y="5"/>
                    </a:lnTo>
                    <a:lnTo>
                      <a:pt x="8" y="4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22" y="3"/>
                    </a:lnTo>
                    <a:lnTo>
                      <a:pt x="29" y="5"/>
                    </a:lnTo>
                    <a:lnTo>
                      <a:pt x="34" y="7"/>
                    </a:lnTo>
                    <a:lnTo>
                      <a:pt x="37" y="10"/>
                    </a:lnTo>
                    <a:lnTo>
                      <a:pt x="37" y="10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7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" name="Freeform 201"/>
              <p:cNvSpPr>
                <a:spLocks/>
              </p:cNvSpPr>
              <p:nvPr/>
            </p:nvSpPr>
            <p:spPr bwMode="auto">
              <a:xfrm>
                <a:off x="5095" y="2470"/>
                <a:ext cx="11" cy="3"/>
              </a:xfrm>
              <a:custGeom>
                <a:avLst/>
                <a:gdLst/>
                <a:ahLst/>
                <a:cxnLst>
                  <a:cxn ang="0">
                    <a:pos x="36" y="3"/>
                  </a:cxn>
                  <a:cxn ang="0">
                    <a:pos x="36" y="3"/>
                  </a:cxn>
                  <a:cxn ang="0">
                    <a:pos x="20" y="1"/>
                  </a:cxn>
                  <a:cxn ang="0">
                    <a:pos x="11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14" y="3"/>
                  </a:cxn>
                  <a:cxn ang="0">
                    <a:pos x="14" y="3"/>
                  </a:cxn>
                  <a:cxn ang="0">
                    <a:pos x="18" y="3"/>
                  </a:cxn>
                  <a:cxn ang="0">
                    <a:pos x="25" y="4"/>
                  </a:cxn>
                  <a:cxn ang="0">
                    <a:pos x="31" y="6"/>
                  </a:cxn>
                  <a:cxn ang="0">
                    <a:pos x="34" y="9"/>
                  </a:cxn>
                  <a:cxn ang="0">
                    <a:pos x="34" y="9"/>
                  </a:cxn>
                  <a:cxn ang="0">
                    <a:pos x="34" y="9"/>
                  </a:cxn>
                  <a:cxn ang="0">
                    <a:pos x="36" y="9"/>
                  </a:cxn>
                  <a:cxn ang="0">
                    <a:pos x="36" y="6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3"/>
                  </a:cxn>
                </a:cxnLst>
                <a:rect l="0" t="0" r="r" b="b"/>
                <a:pathLst>
                  <a:path w="36" h="9">
                    <a:moveTo>
                      <a:pt x="36" y="3"/>
                    </a:moveTo>
                    <a:lnTo>
                      <a:pt x="36" y="3"/>
                    </a:lnTo>
                    <a:lnTo>
                      <a:pt x="20" y="1"/>
                    </a:lnTo>
                    <a:lnTo>
                      <a:pt x="11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8" y="3"/>
                    </a:lnTo>
                    <a:lnTo>
                      <a:pt x="25" y="4"/>
                    </a:lnTo>
                    <a:lnTo>
                      <a:pt x="31" y="6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36" y="9"/>
                    </a:lnTo>
                    <a:lnTo>
                      <a:pt x="36" y="6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3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1" name="Freeform 202"/>
              <p:cNvSpPr>
                <a:spLocks/>
              </p:cNvSpPr>
              <p:nvPr/>
            </p:nvSpPr>
            <p:spPr bwMode="auto">
              <a:xfrm>
                <a:off x="5095" y="2478"/>
                <a:ext cx="11" cy="3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36" y="1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5" y="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3" y="3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27" y="4"/>
                  </a:cxn>
                  <a:cxn ang="0">
                    <a:pos x="36" y="7"/>
                  </a:cxn>
                  <a:cxn ang="0">
                    <a:pos x="36" y="7"/>
                  </a:cxn>
                  <a:cxn ang="0">
                    <a:pos x="37" y="7"/>
                  </a:cxn>
                  <a:cxn ang="0">
                    <a:pos x="37" y="7"/>
                  </a:cxn>
                  <a:cxn ang="0">
                    <a:pos x="37" y="5"/>
                  </a:cxn>
                  <a:cxn ang="0">
                    <a:pos x="36" y="1"/>
                  </a:cxn>
                  <a:cxn ang="0">
                    <a:pos x="36" y="1"/>
                  </a:cxn>
                  <a:cxn ang="0">
                    <a:pos x="36" y="1"/>
                  </a:cxn>
                </a:cxnLst>
                <a:rect l="0" t="0" r="r" b="b"/>
                <a:pathLst>
                  <a:path w="37" h="7">
                    <a:moveTo>
                      <a:pt x="36" y="1"/>
                    </a:moveTo>
                    <a:lnTo>
                      <a:pt x="36" y="1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5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3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27" y="4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2" name="Freeform 203"/>
              <p:cNvSpPr>
                <a:spLocks/>
              </p:cNvSpPr>
              <p:nvPr/>
            </p:nvSpPr>
            <p:spPr bwMode="auto">
              <a:xfrm>
                <a:off x="5095" y="2487"/>
                <a:ext cx="14" cy="3"/>
              </a:xfrm>
              <a:custGeom>
                <a:avLst/>
                <a:gdLst/>
                <a:ahLst/>
                <a:cxnLst>
                  <a:cxn ang="0">
                    <a:pos x="37" y="3"/>
                  </a:cxn>
                  <a:cxn ang="0">
                    <a:pos x="37" y="3"/>
                  </a:cxn>
                  <a:cxn ang="0">
                    <a:pos x="20" y="1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6" y="3"/>
                  </a:cxn>
                  <a:cxn ang="0">
                    <a:pos x="14" y="3"/>
                  </a:cxn>
                  <a:cxn ang="0">
                    <a:pos x="14" y="3"/>
                  </a:cxn>
                  <a:cxn ang="0">
                    <a:pos x="19" y="3"/>
                  </a:cxn>
                  <a:cxn ang="0">
                    <a:pos x="27" y="4"/>
                  </a:cxn>
                  <a:cxn ang="0">
                    <a:pos x="33" y="6"/>
                  </a:cxn>
                  <a:cxn ang="0">
                    <a:pos x="37" y="9"/>
                  </a:cxn>
                  <a:cxn ang="0">
                    <a:pos x="37" y="9"/>
                  </a:cxn>
                  <a:cxn ang="0">
                    <a:pos x="38" y="9"/>
                  </a:cxn>
                  <a:cxn ang="0">
                    <a:pos x="38" y="9"/>
                  </a:cxn>
                  <a:cxn ang="0">
                    <a:pos x="38" y="6"/>
                  </a:cxn>
                  <a:cxn ang="0">
                    <a:pos x="37" y="3"/>
                  </a:cxn>
                  <a:cxn ang="0">
                    <a:pos x="37" y="3"/>
                  </a:cxn>
                  <a:cxn ang="0">
                    <a:pos x="37" y="3"/>
                  </a:cxn>
                </a:cxnLst>
                <a:rect l="0" t="0" r="r" b="b"/>
                <a:pathLst>
                  <a:path w="38" h="9">
                    <a:moveTo>
                      <a:pt x="37" y="3"/>
                    </a:moveTo>
                    <a:lnTo>
                      <a:pt x="37" y="3"/>
                    </a:lnTo>
                    <a:lnTo>
                      <a:pt x="20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6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27" y="4"/>
                    </a:lnTo>
                    <a:lnTo>
                      <a:pt x="33" y="6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8" y="9"/>
                    </a:lnTo>
                    <a:lnTo>
                      <a:pt x="38" y="9"/>
                    </a:lnTo>
                    <a:lnTo>
                      <a:pt x="38" y="6"/>
                    </a:lnTo>
                    <a:lnTo>
                      <a:pt x="37" y="3"/>
                    </a:lnTo>
                    <a:lnTo>
                      <a:pt x="37" y="3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3" name="Freeform 204"/>
              <p:cNvSpPr>
                <a:spLocks/>
              </p:cNvSpPr>
              <p:nvPr/>
            </p:nvSpPr>
            <p:spPr bwMode="auto">
              <a:xfrm>
                <a:off x="5095" y="2495"/>
                <a:ext cx="14" cy="4"/>
              </a:xfrm>
              <a:custGeom>
                <a:avLst/>
                <a:gdLst/>
                <a:ahLst/>
                <a:cxnLst>
                  <a:cxn ang="0">
                    <a:pos x="37" y="2"/>
                  </a:cxn>
                  <a:cxn ang="0">
                    <a:pos x="37" y="2"/>
                  </a:cxn>
                  <a:cxn ang="0">
                    <a:pos x="20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9" y="3"/>
                  </a:cxn>
                  <a:cxn ang="0">
                    <a:pos x="26" y="4"/>
                  </a:cxn>
                  <a:cxn ang="0">
                    <a:pos x="31" y="7"/>
                  </a:cxn>
                  <a:cxn ang="0">
                    <a:pos x="35" y="8"/>
                  </a:cxn>
                  <a:cxn ang="0">
                    <a:pos x="35" y="8"/>
                  </a:cxn>
                  <a:cxn ang="0">
                    <a:pos x="36" y="9"/>
                  </a:cxn>
                  <a:cxn ang="0">
                    <a:pos x="36" y="9"/>
                  </a:cxn>
                  <a:cxn ang="0">
                    <a:pos x="37" y="7"/>
                  </a:cxn>
                  <a:cxn ang="0">
                    <a:pos x="37" y="2"/>
                  </a:cxn>
                  <a:cxn ang="0">
                    <a:pos x="37" y="2"/>
                  </a:cxn>
                  <a:cxn ang="0">
                    <a:pos x="37" y="2"/>
                  </a:cxn>
                </a:cxnLst>
                <a:rect l="0" t="0" r="r" b="b"/>
                <a:pathLst>
                  <a:path w="37" h="9">
                    <a:moveTo>
                      <a:pt x="37" y="2"/>
                    </a:moveTo>
                    <a:lnTo>
                      <a:pt x="37" y="2"/>
                    </a:lnTo>
                    <a:lnTo>
                      <a:pt x="20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9" y="3"/>
                    </a:lnTo>
                    <a:lnTo>
                      <a:pt x="26" y="4"/>
                    </a:lnTo>
                    <a:lnTo>
                      <a:pt x="31" y="7"/>
                    </a:lnTo>
                    <a:lnTo>
                      <a:pt x="35" y="8"/>
                    </a:lnTo>
                    <a:lnTo>
                      <a:pt x="35" y="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7" y="7"/>
                    </a:lnTo>
                    <a:lnTo>
                      <a:pt x="37" y="2"/>
                    </a:lnTo>
                    <a:lnTo>
                      <a:pt x="37" y="2"/>
                    </a:lnTo>
                    <a:lnTo>
                      <a:pt x="37" y="2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4" name="Freeform 205"/>
              <p:cNvSpPr>
                <a:spLocks/>
              </p:cNvSpPr>
              <p:nvPr/>
            </p:nvSpPr>
            <p:spPr bwMode="auto">
              <a:xfrm>
                <a:off x="5093" y="2511"/>
                <a:ext cx="11" cy="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14" y="3"/>
                  </a:cxn>
                  <a:cxn ang="0">
                    <a:pos x="22" y="3"/>
                  </a:cxn>
                  <a:cxn ang="0">
                    <a:pos x="33" y="2"/>
                  </a:cxn>
                  <a:cxn ang="0">
                    <a:pos x="33" y="2"/>
                  </a:cxn>
                  <a:cxn ang="0">
                    <a:pos x="36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8" y="0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3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36" h="4">
                    <a:moveTo>
                      <a:pt x="0" y="4"/>
                    </a:moveTo>
                    <a:lnTo>
                      <a:pt x="0" y="4"/>
                    </a:lnTo>
                    <a:lnTo>
                      <a:pt x="14" y="3"/>
                    </a:lnTo>
                    <a:lnTo>
                      <a:pt x="22" y="3"/>
                    </a:lnTo>
                    <a:lnTo>
                      <a:pt x="33" y="2"/>
                    </a:lnTo>
                    <a:lnTo>
                      <a:pt x="33" y="2"/>
                    </a:lnTo>
                    <a:lnTo>
                      <a:pt x="36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D2B88"/>
              </a:solidFill>
              <a:ln w="0">
                <a:solidFill>
                  <a:srgbClr val="3F486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5" name="Freeform 206"/>
              <p:cNvSpPr>
                <a:spLocks/>
              </p:cNvSpPr>
              <p:nvPr/>
            </p:nvSpPr>
            <p:spPr bwMode="auto">
              <a:xfrm>
                <a:off x="5100" y="2411"/>
                <a:ext cx="1" cy="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2" y="8"/>
                  </a:cxn>
                  <a:cxn ang="0">
                    <a:pos x="2" y="15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2" y="17"/>
                  </a:cxn>
                  <a:cxn ang="0">
                    <a:pos x="1" y="15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4" h="18">
                    <a:moveTo>
                      <a:pt x="1" y="0"/>
                    </a:moveTo>
                    <a:lnTo>
                      <a:pt x="1" y="0"/>
                    </a:lnTo>
                    <a:lnTo>
                      <a:pt x="2" y="8"/>
                    </a:lnTo>
                    <a:lnTo>
                      <a:pt x="2" y="15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2" y="17"/>
                    </a:lnTo>
                    <a:lnTo>
                      <a:pt x="1" y="1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E31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6" name="Freeform 207"/>
              <p:cNvSpPr>
                <a:spLocks/>
              </p:cNvSpPr>
              <p:nvPr/>
            </p:nvSpPr>
            <p:spPr bwMode="auto">
              <a:xfrm>
                <a:off x="5065" y="2228"/>
                <a:ext cx="15" cy="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3" y="0"/>
                  </a:cxn>
                  <a:cxn ang="0">
                    <a:pos x="12" y="8"/>
                  </a:cxn>
                  <a:cxn ang="0">
                    <a:pos x="20" y="13"/>
                  </a:cxn>
                  <a:cxn ang="0">
                    <a:pos x="29" y="17"/>
                  </a:cxn>
                  <a:cxn ang="0">
                    <a:pos x="37" y="21"/>
                  </a:cxn>
                  <a:cxn ang="0">
                    <a:pos x="37" y="21"/>
                  </a:cxn>
                  <a:cxn ang="0">
                    <a:pos x="41" y="23"/>
                  </a:cxn>
                  <a:cxn ang="0">
                    <a:pos x="43" y="24"/>
                  </a:cxn>
                  <a:cxn ang="0">
                    <a:pos x="43" y="24"/>
                  </a:cxn>
                  <a:cxn ang="0">
                    <a:pos x="41" y="28"/>
                  </a:cxn>
                  <a:cxn ang="0">
                    <a:pos x="41" y="28"/>
                  </a:cxn>
                  <a:cxn ang="0">
                    <a:pos x="41" y="28"/>
                  </a:cxn>
                  <a:cxn ang="0">
                    <a:pos x="27" y="21"/>
                  </a:cxn>
                  <a:cxn ang="0">
                    <a:pos x="16" y="14"/>
                  </a:cxn>
                  <a:cxn ang="0">
                    <a:pos x="7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43" h="28">
                    <a:moveTo>
                      <a:pt x="3" y="0"/>
                    </a:moveTo>
                    <a:lnTo>
                      <a:pt x="3" y="0"/>
                    </a:lnTo>
                    <a:lnTo>
                      <a:pt x="12" y="8"/>
                    </a:lnTo>
                    <a:lnTo>
                      <a:pt x="20" y="13"/>
                    </a:lnTo>
                    <a:lnTo>
                      <a:pt x="29" y="17"/>
                    </a:lnTo>
                    <a:lnTo>
                      <a:pt x="37" y="21"/>
                    </a:lnTo>
                    <a:lnTo>
                      <a:pt x="37" y="21"/>
                    </a:lnTo>
                    <a:lnTo>
                      <a:pt x="41" y="23"/>
                    </a:lnTo>
                    <a:lnTo>
                      <a:pt x="43" y="24"/>
                    </a:lnTo>
                    <a:lnTo>
                      <a:pt x="43" y="24"/>
                    </a:lnTo>
                    <a:lnTo>
                      <a:pt x="41" y="28"/>
                    </a:lnTo>
                    <a:lnTo>
                      <a:pt x="41" y="28"/>
                    </a:lnTo>
                    <a:lnTo>
                      <a:pt x="41" y="28"/>
                    </a:lnTo>
                    <a:lnTo>
                      <a:pt x="27" y="21"/>
                    </a:lnTo>
                    <a:lnTo>
                      <a:pt x="16" y="14"/>
                    </a:lnTo>
                    <a:lnTo>
                      <a:pt x="7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7" name="Freeform 208"/>
              <p:cNvSpPr>
                <a:spLocks/>
              </p:cNvSpPr>
              <p:nvPr/>
            </p:nvSpPr>
            <p:spPr bwMode="auto">
              <a:xfrm>
                <a:off x="5062" y="2229"/>
                <a:ext cx="14" cy="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4" y="1"/>
                  </a:cxn>
                  <a:cxn ang="0">
                    <a:pos x="21" y="12"/>
                  </a:cxn>
                  <a:cxn ang="0">
                    <a:pos x="37" y="20"/>
                  </a:cxn>
                  <a:cxn ang="0">
                    <a:pos x="37" y="20"/>
                  </a:cxn>
                  <a:cxn ang="0">
                    <a:pos x="41" y="23"/>
                  </a:cxn>
                  <a:cxn ang="0">
                    <a:pos x="42" y="24"/>
                  </a:cxn>
                  <a:cxn ang="0">
                    <a:pos x="42" y="24"/>
                  </a:cxn>
                  <a:cxn ang="0">
                    <a:pos x="41" y="29"/>
                  </a:cxn>
                  <a:cxn ang="0">
                    <a:pos x="41" y="29"/>
                  </a:cxn>
                  <a:cxn ang="0">
                    <a:pos x="41" y="29"/>
                  </a:cxn>
                  <a:cxn ang="0">
                    <a:pos x="15" y="12"/>
                  </a:cxn>
                  <a:cxn ang="0">
                    <a:pos x="8" y="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1"/>
                  </a:cxn>
                  <a:cxn ang="0">
                    <a:pos x="4" y="1"/>
                  </a:cxn>
                </a:cxnLst>
                <a:rect l="0" t="0" r="r" b="b"/>
                <a:pathLst>
                  <a:path w="42" h="29">
                    <a:moveTo>
                      <a:pt x="4" y="1"/>
                    </a:moveTo>
                    <a:lnTo>
                      <a:pt x="4" y="1"/>
                    </a:lnTo>
                    <a:lnTo>
                      <a:pt x="21" y="12"/>
                    </a:lnTo>
                    <a:lnTo>
                      <a:pt x="37" y="20"/>
                    </a:lnTo>
                    <a:lnTo>
                      <a:pt x="37" y="20"/>
                    </a:lnTo>
                    <a:lnTo>
                      <a:pt x="41" y="23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1" y="29"/>
                    </a:lnTo>
                    <a:lnTo>
                      <a:pt x="41" y="29"/>
                    </a:lnTo>
                    <a:lnTo>
                      <a:pt x="41" y="29"/>
                    </a:lnTo>
                    <a:lnTo>
                      <a:pt x="15" y="12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0D2B8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8" name="Freeform 209"/>
              <p:cNvSpPr>
                <a:spLocks/>
              </p:cNvSpPr>
              <p:nvPr/>
            </p:nvSpPr>
            <p:spPr bwMode="auto">
              <a:xfrm>
                <a:off x="5391" y="2304"/>
                <a:ext cx="32" cy="29"/>
              </a:xfrm>
              <a:custGeom>
                <a:avLst/>
                <a:gdLst/>
                <a:ahLst/>
                <a:cxnLst>
                  <a:cxn ang="0">
                    <a:pos x="63" y="55"/>
                  </a:cxn>
                  <a:cxn ang="0">
                    <a:pos x="74" y="87"/>
                  </a:cxn>
                  <a:cxn ang="0">
                    <a:pos x="74" y="87"/>
                  </a:cxn>
                  <a:cxn ang="0">
                    <a:pos x="46" y="66"/>
                  </a:cxn>
                  <a:cxn ang="0">
                    <a:pos x="17" y="87"/>
                  </a:cxn>
                  <a:cxn ang="0">
                    <a:pos x="17" y="87"/>
                  </a:cxn>
                  <a:cxn ang="0">
                    <a:pos x="28" y="55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35" y="34"/>
                  </a:cxn>
                  <a:cxn ang="0">
                    <a:pos x="46" y="0"/>
                  </a:cxn>
                  <a:cxn ang="0">
                    <a:pos x="56" y="34"/>
                  </a:cxn>
                  <a:cxn ang="0">
                    <a:pos x="92" y="34"/>
                  </a:cxn>
                  <a:cxn ang="0">
                    <a:pos x="92" y="34"/>
                  </a:cxn>
                  <a:cxn ang="0">
                    <a:pos x="63" y="55"/>
                  </a:cxn>
                  <a:cxn ang="0">
                    <a:pos x="63" y="55"/>
                  </a:cxn>
                </a:cxnLst>
                <a:rect l="0" t="0" r="r" b="b"/>
                <a:pathLst>
                  <a:path w="92" h="87">
                    <a:moveTo>
                      <a:pt x="63" y="55"/>
                    </a:moveTo>
                    <a:lnTo>
                      <a:pt x="74" y="87"/>
                    </a:lnTo>
                    <a:lnTo>
                      <a:pt x="74" y="87"/>
                    </a:lnTo>
                    <a:lnTo>
                      <a:pt x="46" y="66"/>
                    </a:lnTo>
                    <a:lnTo>
                      <a:pt x="17" y="87"/>
                    </a:lnTo>
                    <a:lnTo>
                      <a:pt x="17" y="87"/>
                    </a:lnTo>
                    <a:lnTo>
                      <a:pt x="28" y="55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35" y="34"/>
                    </a:lnTo>
                    <a:lnTo>
                      <a:pt x="46" y="0"/>
                    </a:lnTo>
                    <a:lnTo>
                      <a:pt x="56" y="34"/>
                    </a:lnTo>
                    <a:lnTo>
                      <a:pt x="92" y="34"/>
                    </a:lnTo>
                    <a:lnTo>
                      <a:pt x="92" y="34"/>
                    </a:lnTo>
                    <a:lnTo>
                      <a:pt x="63" y="55"/>
                    </a:lnTo>
                    <a:lnTo>
                      <a:pt x="63" y="55"/>
                    </a:lnTo>
                    <a:close/>
                  </a:path>
                </a:pathLst>
              </a:custGeom>
              <a:solidFill>
                <a:srgbClr val="FFF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" name="Freeform 210"/>
              <p:cNvSpPr>
                <a:spLocks/>
              </p:cNvSpPr>
              <p:nvPr/>
            </p:nvSpPr>
            <p:spPr bwMode="auto">
              <a:xfrm>
                <a:off x="4780" y="2304"/>
                <a:ext cx="31" cy="29"/>
              </a:xfrm>
              <a:custGeom>
                <a:avLst/>
                <a:gdLst/>
                <a:ahLst/>
                <a:cxnLst>
                  <a:cxn ang="0">
                    <a:pos x="63" y="55"/>
                  </a:cxn>
                  <a:cxn ang="0">
                    <a:pos x="74" y="87"/>
                  </a:cxn>
                  <a:cxn ang="0">
                    <a:pos x="74" y="87"/>
                  </a:cxn>
                  <a:cxn ang="0">
                    <a:pos x="46" y="66"/>
                  </a:cxn>
                  <a:cxn ang="0">
                    <a:pos x="18" y="87"/>
                  </a:cxn>
                  <a:cxn ang="0">
                    <a:pos x="18" y="87"/>
                  </a:cxn>
                  <a:cxn ang="0">
                    <a:pos x="29" y="55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35" y="34"/>
                  </a:cxn>
                  <a:cxn ang="0">
                    <a:pos x="46" y="0"/>
                  </a:cxn>
                  <a:cxn ang="0">
                    <a:pos x="57" y="34"/>
                  </a:cxn>
                  <a:cxn ang="0">
                    <a:pos x="93" y="34"/>
                  </a:cxn>
                  <a:cxn ang="0">
                    <a:pos x="93" y="34"/>
                  </a:cxn>
                  <a:cxn ang="0">
                    <a:pos x="63" y="55"/>
                  </a:cxn>
                  <a:cxn ang="0">
                    <a:pos x="63" y="55"/>
                  </a:cxn>
                </a:cxnLst>
                <a:rect l="0" t="0" r="r" b="b"/>
                <a:pathLst>
                  <a:path w="93" h="87">
                    <a:moveTo>
                      <a:pt x="63" y="55"/>
                    </a:moveTo>
                    <a:lnTo>
                      <a:pt x="74" y="87"/>
                    </a:lnTo>
                    <a:lnTo>
                      <a:pt x="74" y="87"/>
                    </a:lnTo>
                    <a:lnTo>
                      <a:pt x="46" y="66"/>
                    </a:lnTo>
                    <a:lnTo>
                      <a:pt x="18" y="87"/>
                    </a:lnTo>
                    <a:lnTo>
                      <a:pt x="18" y="87"/>
                    </a:lnTo>
                    <a:lnTo>
                      <a:pt x="29" y="55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35" y="34"/>
                    </a:lnTo>
                    <a:lnTo>
                      <a:pt x="46" y="0"/>
                    </a:lnTo>
                    <a:lnTo>
                      <a:pt x="57" y="34"/>
                    </a:lnTo>
                    <a:lnTo>
                      <a:pt x="93" y="34"/>
                    </a:lnTo>
                    <a:lnTo>
                      <a:pt x="93" y="34"/>
                    </a:lnTo>
                    <a:lnTo>
                      <a:pt x="63" y="55"/>
                    </a:lnTo>
                    <a:lnTo>
                      <a:pt x="63" y="55"/>
                    </a:lnTo>
                    <a:close/>
                  </a:path>
                </a:pathLst>
              </a:custGeom>
              <a:solidFill>
                <a:srgbClr val="FFF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0" name="Freeform 211"/>
              <p:cNvSpPr>
                <a:spLocks/>
              </p:cNvSpPr>
              <p:nvPr/>
            </p:nvSpPr>
            <p:spPr bwMode="auto">
              <a:xfrm>
                <a:off x="5141" y="1990"/>
                <a:ext cx="34" cy="38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98" y="14"/>
                  </a:cxn>
                  <a:cxn ang="0">
                    <a:pos x="93" y="39"/>
                  </a:cxn>
                  <a:cxn ang="0">
                    <a:pos x="39" y="30"/>
                  </a:cxn>
                  <a:cxn ang="0">
                    <a:pos x="36" y="49"/>
                  </a:cxn>
                  <a:cxn ang="0">
                    <a:pos x="72" y="56"/>
                  </a:cxn>
                  <a:cxn ang="0">
                    <a:pos x="68" y="82"/>
                  </a:cxn>
                  <a:cxn ang="0">
                    <a:pos x="31" y="75"/>
                  </a:cxn>
                  <a:cxn ang="0">
                    <a:pos x="24" y="114"/>
                  </a:cxn>
                  <a:cxn ang="0">
                    <a:pos x="0" y="111"/>
                  </a:cxn>
                  <a:cxn ang="0">
                    <a:pos x="21" y="0"/>
                  </a:cxn>
                  <a:cxn ang="0">
                    <a:pos x="21" y="0"/>
                  </a:cxn>
                </a:cxnLst>
                <a:rect l="0" t="0" r="r" b="b"/>
                <a:pathLst>
                  <a:path w="98" h="114">
                    <a:moveTo>
                      <a:pt x="21" y="0"/>
                    </a:moveTo>
                    <a:lnTo>
                      <a:pt x="98" y="14"/>
                    </a:lnTo>
                    <a:lnTo>
                      <a:pt x="93" y="39"/>
                    </a:lnTo>
                    <a:lnTo>
                      <a:pt x="39" y="30"/>
                    </a:lnTo>
                    <a:lnTo>
                      <a:pt x="36" y="49"/>
                    </a:lnTo>
                    <a:lnTo>
                      <a:pt x="72" y="56"/>
                    </a:lnTo>
                    <a:lnTo>
                      <a:pt x="68" y="82"/>
                    </a:lnTo>
                    <a:lnTo>
                      <a:pt x="31" y="75"/>
                    </a:lnTo>
                    <a:lnTo>
                      <a:pt x="24" y="114"/>
                    </a:lnTo>
                    <a:lnTo>
                      <a:pt x="0" y="111"/>
                    </a:lnTo>
                    <a:lnTo>
                      <a:pt x="21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1" name="Freeform 212"/>
              <p:cNvSpPr>
                <a:spLocks noEditPoints="1"/>
              </p:cNvSpPr>
              <p:nvPr/>
            </p:nvSpPr>
            <p:spPr bwMode="auto">
              <a:xfrm>
                <a:off x="5096" y="1986"/>
                <a:ext cx="41" cy="41"/>
              </a:xfrm>
              <a:custGeom>
                <a:avLst/>
                <a:gdLst/>
                <a:ahLst/>
                <a:cxnLst>
                  <a:cxn ang="0">
                    <a:pos x="122" y="58"/>
                  </a:cxn>
                  <a:cxn ang="0">
                    <a:pos x="117" y="82"/>
                  </a:cxn>
                  <a:cxn ang="0">
                    <a:pos x="104" y="101"/>
                  </a:cxn>
                  <a:cxn ang="0">
                    <a:pos x="86" y="114"/>
                  </a:cxn>
                  <a:cxn ang="0">
                    <a:pos x="62" y="120"/>
                  </a:cxn>
                  <a:cxn ang="0">
                    <a:pos x="50" y="119"/>
                  </a:cxn>
                  <a:cxn ang="0">
                    <a:pos x="28" y="110"/>
                  </a:cxn>
                  <a:cxn ang="0">
                    <a:pos x="12" y="95"/>
                  </a:cxn>
                  <a:cxn ang="0">
                    <a:pos x="2" y="73"/>
                  </a:cxn>
                  <a:cxn ang="0">
                    <a:pos x="0" y="61"/>
                  </a:cxn>
                  <a:cxn ang="0">
                    <a:pos x="4" y="38"/>
                  </a:cxn>
                  <a:cxn ang="0">
                    <a:pos x="16" y="19"/>
                  </a:cxn>
                  <a:cxn ang="0">
                    <a:pos x="35" y="6"/>
                  </a:cxn>
                  <a:cxn ang="0">
                    <a:pos x="59" y="0"/>
                  </a:cxn>
                  <a:cxn ang="0">
                    <a:pos x="72" y="0"/>
                  </a:cxn>
                  <a:cxn ang="0">
                    <a:pos x="94" y="9"/>
                  </a:cxn>
                  <a:cxn ang="0">
                    <a:pos x="110" y="25"/>
                  </a:cxn>
                  <a:cxn ang="0">
                    <a:pos x="120" y="46"/>
                  </a:cxn>
                  <a:cxn ang="0">
                    <a:pos x="122" y="58"/>
                  </a:cxn>
                  <a:cxn ang="0">
                    <a:pos x="122" y="58"/>
                  </a:cxn>
                  <a:cxn ang="0">
                    <a:pos x="27" y="59"/>
                  </a:cxn>
                  <a:cxn ang="0">
                    <a:pos x="31" y="72"/>
                  </a:cxn>
                  <a:cxn ang="0">
                    <a:pos x="38" y="83"/>
                  </a:cxn>
                  <a:cxn ang="0">
                    <a:pos x="48" y="89"/>
                  </a:cxn>
                  <a:cxn ang="0">
                    <a:pos x="61" y="92"/>
                  </a:cxn>
                  <a:cxn ang="0">
                    <a:pos x="67" y="91"/>
                  </a:cxn>
                  <a:cxn ang="0">
                    <a:pos x="79" y="85"/>
                  </a:cxn>
                  <a:cxn ang="0">
                    <a:pos x="88" y="76"/>
                  </a:cxn>
                  <a:cxn ang="0">
                    <a:pos x="92" y="64"/>
                  </a:cxn>
                  <a:cxn ang="0">
                    <a:pos x="94" y="58"/>
                  </a:cxn>
                  <a:cxn ang="0">
                    <a:pos x="90" y="45"/>
                  </a:cxn>
                  <a:cxn ang="0">
                    <a:pos x="83" y="34"/>
                  </a:cxn>
                  <a:cxn ang="0">
                    <a:pos x="72" y="27"/>
                  </a:cxn>
                  <a:cxn ang="0">
                    <a:pos x="59" y="25"/>
                  </a:cxn>
                  <a:cxn ang="0">
                    <a:pos x="52" y="26"/>
                  </a:cxn>
                  <a:cxn ang="0">
                    <a:pos x="40" y="32"/>
                  </a:cxn>
                  <a:cxn ang="0">
                    <a:pos x="32" y="41"/>
                  </a:cxn>
                  <a:cxn ang="0">
                    <a:pos x="27" y="52"/>
                  </a:cxn>
                  <a:cxn ang="0">
                    <a:pos x="27" y="59"/>
                  </a:cxn>
                </a:cxnLst>
                <a:rect l="0" t="0" r="r" b="b"/>
                <a:pathLst>
                  <a:path w="122" h="120">
                    <a:moveTo>
                      <a:pt x="122" y="58"/>
                    </a:moveTo>
                    <a:lnTo>
                      <a:pt x="122" y="58"/>
                    </a:lnTo>
                    <a:lnTo>
                      <a:pt x="121" y="70"/>
                    </a:lnTo>
                    <a:lnTo>
                      <a:pt x="117" y="82"/>
                    </a:lnTo>
                    <a:lnTo>
                      <a:pt x="112" y="92"/>
                    </a:lnTo>
                    <a:lnTo>
                      <a:pt x="104" y="101"/>
                    </a:lnTo>
                    <a:lnTo>
                      <a:pt x="96" y="109"/>
                    </a:lnTo>
                    <a:lnTo>
                      <a:pt x="86" y="114"/>
                    </a:lnTo>
                    <a:lnTo>
                      <a:pt x="74" y="119"/>
                    </a:lnTo>
                    <a:lnTo>
                      <a:pt x="62" y="120"/>
                    </a:lnTo>
                    <a:lnTo>
                      <a:pt x="62" y="120"/>
                    </a:lnTo>
                    <a:lnTo>
                      <a:pt x="50" y="119"/>
                    </a:lnTo>
                    <a:lnTo>
                      <a:pt x="39" y="115"/>
                    </a:lnTo>
                    <a:lnTo>
                      <a:pt x="28" y="110"/>
                    </a:lnTo>
                    <a:lnTo>
                      <a:pt x="20" y="104"/>
                    </a:lnTo>
                    <a:lnTo>
                      <a:pt x="12" y="95"/>
                    </a:lnTo>
                    <a:lnTo>
                      <a:pt x="6" y="85"/>
                    </a:lnTo>
                    <a:lnTo>
                      <a:pt x="2" y="7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1" y="49"/>
                    </a:lnTo>
                    <a:lnTo>
                      <a:pt x="4" y="38"/>
                    </a:lnTo>
                    <a:lnTo>
                      <a:pt x="10" y="27"/>
                    </a:lnTo>
                    <a:lnTo>
                      <a:pt x="16" y="19"/>
                    </a:lnTo>
                    <a:lnTo>
                      <a:pt x="25" y="11"/>
                    </a:lnTo>
                    <a:lnTo>
                      <a:pt x="35" y="6"/>
                    </a:lnTo>
                    <a:lnTo>
                      <a:pt x="47" y="1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72" y="0"/>
                    </a:lnTo>
                    <a:lnTo>
                      <a:pt x="83" y="4"/>
                    </a:lnTo>
                    <a:lnTo>
                      <a:pt x="94" y="9"/>
                    </a:lnTo>
                    <a:lnTo>
                      <a:pt x="102" y="17"/>
                    </a:lnTo>
                    <a:lnTo>
                      <a:pt x="110" y="25"/>
                    </a:lnTo>
                    <a:lnTo>
                      <a:pt x="116" y="35"/>
                    </a:lnTo>
                    <a:lnTo>
                      <a:pt x="120" y="46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58"/>
                    </a:lnTo>
                    <a:lnTo>
                      <a:pt x="122" y="58"/>
                    </a:lnTo>
                    <a:close/>
                    <a:moveTo>
                      <a:pt x="27" y="59"/>
                    </a:moveTo>
                    <a:lnTo>
                      <a:pt x="27" y="59"/>
                    </a:lnTo>
                    <a:lnTo>
                      <a:pt x="28" y="66"/>
                    </a:lnTo>
                    <a:lnTo>
                      <a:pt x="31" y="72"/>
                    </a:lnTo>
                    <a:lnTo>
                      <a:pt x="34" y="77"/>
                    </a:lnTo>
                    <a:lnTo>
                      <a:pt x="38" y="83"/>
                    </a:lnTo>
                    <a:lnTo>
                      <a:pt x="42" y="86"/>
                    </a:lnTo>
                    <a:lnTo>
                      <a:pt x="48" y="89"/>
                    </a:lnTo>
                    <a:lnTo>
                      <a:pt x="54" y="92"/>
                    </a:lnTo>
                    <a:lnTo>
                      <a:pt x="61" y="92"/>
                    </a:lnTo>
                    <a:lnTo>
                      <a:pt x="61" y="92"/>
                    </a:lnTo>
                    <a:lnTo>
                      <a:pt x="67" y="91"/>
                    </a:lnTo>
                    <a:lnTo>
                      <a:pt x="74" y="88"/>
                    </a:lnTo>
                    <a:lnTo>
                      <a:pt x="79" y="85"/>
                    </a:lnTo>
                    <a:lnTo>
                      <a:pt x="84" y="81"/>
                    </a:lnTo>
                    <a:lnTo>
                      <a:pt x="88" y="76"/>
                    </a:lnTo>
                    <a:lnTo>
                      <a:pt x="91" y="70"/>
                    </a:lnTo>
                    <a:lnTo>
                      <a:pt x="92" y="64"/>
                    </a:lnTo>
                    <a:lnTo>
                      <a:pt x="94" y="58"/>
                    </a:lnTo>
                    <a:lnTo>
                      <a:pt x="94" y="58"/>
                    </a:lnTo>
                    <a:lnTo>
                      <a:pt x="92" y="50"/>
                    </a:lnTo>
                    <a:lnTo>
                      <a:pt x="90" y="45"/>
                    </a:lnTo>
                    <a:lnTo>
                      <a:pt x="87" y="39"/>
                    </a:lnTo>
                    <a:lnTo>
                      <a:pt x="83" y="34"/>
                    </a:lnTo>
                    <a:lnTo>
                      <a:pt x="78" y="31"/>
                    </a:lnTo>
                    <a:lnTo>
                      <a:pt x="72" y="27"/>
                    </a:lnTo>
                    <a:lnTo>
                      <a:pt x="65" y="26"/>
                    </a:lnTo>
                    <a:lnTo>
                      <a:pt x="59" y="25"/>
                    </a:lnTo>
                    <a:lnTo>
                      <a:pt x="59" y="25"/>
                    </a:lnTo>
                    <a:lnTo>
                      <a:pt x="52" y="26"/>
                    </a:lnTo>
                    <a:lnTo>
                      <a:pt x="47" y="29"/>
                    </a:lnTo>
                    <a:lnTo>
                      <a:pt x="40" y="32"/>
                    </a:lnTo>
                    <a:lnTo>
                      <a:pt x="36" y="36"/>
                    </a:lnTo>
                    <a:lnTo>
                      <a:pt x="32" y="41"/>
                    </a:lnTo>
                    <a:lnTo>
                      <a:pt x="29" y="46"/>
                    </a:lnTo>
                    <a:lnTo>
                      <a:pt x="27" y="52"/>
                    </a:lnTo>
                    <a:lnTo>
                      <a:pt x="27" y="59"/>
                    </a:lnTo>
                    <a:lnTo>
                      <a:pt x="27" y="59"/>
                    </a:lnTo>
                    <a:lnTo>
                      <a:pt x="27" y="59"/>
                    </a:lnTo>
                    <a:close/>
                  </a:path>
                </a:pathLst>
              </a:custGeom>
              <a:solidFill>
                <a:srgbClr val="FFF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2" name="Freeform 213"/>
              <p:cNvSpPr>
                <a:spLocks/>
              </p:cNvSpPr>
              <p:nvPr/>
            </p:nvSpPr>
            <p:spPr bwMode="auto">
              <a:xfrm>
                <a:off x="5191" y="2006"/>
                <a:ext cx="38" cy="39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91" y="46"/>
                  </a:cxn>
                  <a:cxn ang="0">
                    <a:pos x="75" y="31"/>
                  </a:cxn>
                  <a:cxn ang="0">
                    <a:pos x="59" y="26"/>
                  </a:cxn>
                  <a:cxn ang="0">
                    <a:pos x="43" y="31"/>
                  </a:cxn>
                  <a:cxn ang="0">
                    <a:pos x="33" y="40"/>
                  </a:cxn>
                  <a:cxn ang="0">
                    <a:pos x="28" y="48"/>
                  </a:cxn>
                  <a:cxn ang="0">
                    <a:pos x="27" y="65"/>
                  </a:cxn>
                  <a:cxn ang="0">
                    <a:pos x="31" y="78"/>
                  </a:cxn>
                  <a:cxn ang="0">
                    <a:pos x="38" y="86"/>
                  </a:cxn>
                  <a:cxn ang="0">
                    <a:pos x="48" y="91"/>
                  </a:cxn>
                  <a:cxn ang="0">
                    <a:pos x="60" y="95"/>
                  </a:cxn>
                  <a:cxn ang="0">
                    <a:pos x="67" y="95"/>
                  </a:cxn>
                  <a:cxn ang="0">
                    <a:pos x="75" y="116"/>
                  </a:cxn>
                  <a:cxn ang="0">
                    <a:pos x="62" y="117"/>
                  </a:cxn>
                  <a:cxn ang="0">
                    <a:pos x="40" y="115"/>
                  </a:cxn>
                  <a:cxn ang="0">
                    <a:pos x="23" y="108"/>
                  </a:cxn>
                  <a:cxn ang="0">
                    <a:pos x="11" y="96"/>
                  </a:cxn>
                  <a:cxn ang="0">
                    <a:pos x="3" y="82"/>
                  </a:cxn>
                  <a:cxn ang="0">
                    <a:pos x="0" y="66"/>
                  </a:cxn>
                  <a:cxn ang="0">
                    <a:pos x="1" y="51"/>
                  </a:cxn>
                  <a:cxn ang="0">
                    <a:pos x="5" y="36"/>
                  </a:cxn>
                  <a:cxn ang="0">
                    <a:pos x="9" y="28"/>
                  </a:cxn>
                  <a:cxn ang="0">
                    <a:pos x="18" y="16"/>
                  </a:cxn>
                  <a:cxn ang="0">
                    <a:pos x="31" y="8"/>
                  </a:cxn>
                  <a:cxn ang="0">
                    <a:pos x="46" y="2"/>
                  </a:cxn>
                  <a:cxn ang="0">
                    <a:pos x="61" y="0"/>
                  </a:cxn>
                  <a:cxn ang="0">
                    <a:pos x="76" y="2"/>
                  </a:cxn>
                  <a:cxn ang="0">
                    <a:pos x="91" y="9"/>
                  </a:cxn>
                  <a:cxn ang="0">
                    <a:pos x="103" y="20"/>
                  </a:cxn>
                  <a:cxn ang="0">
                    <a:pos x="114" y="35"/>
                  </a:cxn>
                  <a:cxn ang="0">
                    <a:pos x="114" y="35"/>
                  </a:cxn>
                </a:cxnLst>
                <a:rect l="0" t="0" r="r" b="b"/>
                <a:pathLst>
                  <a:path w="114" h="117">
                    <a:moveTo>
                      <a:pt x="114" y="35"/>
                    </a:moveTo>
                    <a:lnTo>
                      <a:pt x="91" y="46"/>
                    </a:lnTo>
                    <a:lnTo>
                      <a:pt x="91" y="46"/>
                    </a:lnTo>
                    <a:lnTo>
                      <a:pt x="91" y="46"/>
                    </a:lnTo>
                    <a:lnTo>
                      <a:pt x="84" y="36"/>
                    </a:lnTo>
                    <a:lnTo>
                      <a:pt x="75" y="31"/>
                    </a:lnTo>
                    <a:lnTo>
                      <a:pt x="66" y="27"/>
                    </a:lnTo>
                    <a:lnTo>
                      <a:pt x="59" y="26"/>
                    </a:lnTo>
                    <a:lnTo>
                      <a:pt x="51" y="27"/>
                    </a:lnTo>
                    <a:lnTo>
                      <a:pt x="43" y="31"/>
                    </a:lnTo>
                    <a:lnTo>
                      <a:pt x="38" y="35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28" y="48"/>
                    </a:lnTo>
                    <a:lnTo>
                      <a:pt x="27" y="57"/>
                    </a:lnTo>
                    <a:lnTo>
                      <a:pt x="27" y="65"/>
                    </a:lnTo>
                    <a:lnTo>
                      <a:pt x="29" y="74"/>
                    </a:lnTo>
                    <a:lnTo>
                      <a:pt x="31" y="78"/>
                    </a:lnTo>
                    <a:lnTo>
                      <a:pt x="35" y="83"/>
                    </a:lnTo>
                    <a:lnTo>
                      <a:pt x="38" y="86"/>
                    </a:lnTo>
                    <a:lnTo>
                      <a:pt x="42" y="88"/>
                    </a:lnTo>
                    <a:lnTo>
                      <a:pt x="48" y="91"/>
                    </a:lnTo>
                    <a:lnTo>
                      <a:pt x="53" y="92"/>
                    </a:lnTo>
                    <a:lnTo>
                      <a:pt x="60" y="95"/>
                    </a:lnTo>
                    <a:lnTo>
                      <a:pt x="67" y="95"/>
                    </a:lnTo>
                    <a:lnTo>
                      <a:pt x="67" y="95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75" y="116"/>
                    </a:lnTo>
                    <a:lnTo>
                      <a:pt x="62" y="117"/>
                    </a:lnTo>
                    <a:lnTo>
                      <a:pt x="50" y="117"/>
                    </a:lnTo>
                    <a:lnTo>
                      <a:pt x="40" y="115"/>
                    </a:lnTo>
                    <a:lnTo>
                      <a:pt x="31" y="112"/>
                    </a:lnTo>
                    <a:lnTo>
                      <a:pt x="23" y="108"/>
                    </a:lnTo>
                    <a:lnTo>
                      <a:pt x="16" y="102"/>
                    </a:lnTo>
                    <a:lnTo>
                      <a:pt x="11" y="96"/>
                    </a:lnTo>
                    <a:lnTo>
                      <a:pt x="6" y="89"/>
                    </a:lnTo>
                    <a:lnTo>
                      <a:pt x="3" y="82"/>
                    </a:lnTo>
                    <a:lnTo>
                      <a:pt x="1" y="74"/>
                    </a:lnTo>
                    <a:lnTo>
                      <a:pt x="0" y="66"/>
                    </a:lnTo>
                    <a:lnTo>
                      <a:pt x="0" y="59"/>
                    </a:lnTo>
                    <a:lnTo>
                      <a:pt x="1" y="51"/>
                    </a:lnTo>
                    <a:lnTo>
                      <a:pt x="2" y="42"/>
                    </a:lnTo>
                    <a:lnTo>
                      <a:pt x="5" y="36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13" y="22"/>
                    </a:lnTo>
                    <a:lnTo>
                      <a:pt x="18" y="16"/>
                    </a:lnTo>
                    <a:lnTo>
                      <a:pt x="25" y="12"/>
                    </a:lnTo>
                    <a:lnTo>
                      <a:pt x="31" y="8"/>
                    </a:lnTo>
                    <a:lnTo>
                      <a:pt x="38" y="4"/>
                    </a:lnTo>
                    <a:lnTo>
                      <a:pt x="46" y="2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8" y="0"/>
                    </a:lnTo>
                    <a:lnTo>
                      <a:pt x="76" y="2"/>
                    </a:lnTo>
                    <a:lnTo>
                      <a:pt x="84" y="4"/>
                    </a:lnTo>
                    <a:lnTo>
                      <a:pt x="91" y="9"/>
                    </a:lnTo>
                    <a:lnTo>
                      <a:pt x="98" y="13"/>
                    </a:lnTo>
                    <a:lnTo>
                      <a:pt x="103" y="20"/>
                    </a:lnTo>
                    <a:lnTo>
                      <a:pt x="109" y="26"/>
                    </a:lnTo>
                    <a:lnTo>
                      <a:pt x="114" y="35"/>
                    </a:lnTo>
                    <a:lnTo>
                      <a:pt x="114" y="35"/>
                    </a:lnTo>
                    <a:lnTo>
                      <a:pt x="114" y="35"/>
                    </a:lnTo>
                    <a:close/>
                  </a:path>
                </a:pathLst>
              </a:custGeom>
              <a:solidFill>
                <a:srgbClr val="FFF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93" name="Freeform 214"/>
              <p:cNvSpPr>
                <a:spLocks/>
              </p:cNvSpPr>
              <p:nvPr/>
            </p:nvSpPr>
            <p:spPr bwMode="auto">
              <a:xfrm>
                <a:off x="5258" y="2041"/>
                <a:ext cx="53" cy="53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85" y="12"/>
                  </a:cxn>
                  <a:cxn ang="0">
                    <a:pos x="82" y="75"/>
                  </a:cxn>
                  <a:cxn ang="0">
                    <a:pos x="141" y="57"/>
                  </a:cxn>
                  <a:cxn ang="0">
                    <a:pos x="158" y="69"/>
                  </a:cxn>
                  <a:cxn ang="0">
                    <a:pos x="88" y="157"/>
                  </a:cxn>
                  <a:cxn ang="0">
                    <a:pos x="66" y="141"/>
                  </a:cxn>
                  <a:cxn ang="0">
                    <a:pos x="104" y="93"/>
                  </a:cxn>
                  <a:cxn ang="0">
                    <a:pos x="53" y="110"/>
                  </a:cxn>
                  <a:cxn ang="0">
                    <a:pos x="53" y="110"/>
                  </a:cxn>
                  <a:cxn ang="0">
                    <a:pos x="59" y="57"/>
                  </a:cxn>
                  <a:cxn ang="0">
                    <a:pos x="21" y="105"/>
                  </a:cxn>
                  <a:cxn ang="0">
                    <a:pos x="0" y="87"/>
                  </a:cxn>
                  <a:cxn ang="0">
                    <a:pos x="70" y="0"/>
                  </a:cxn>
                  <a:cxn ang="0">
                    <a:pos x="70" y="0"/>
                  </a:cxn>
                </a:cxnLst>
                <a:rect l="0" t="0" r="r" b="b"/>
                <a:pathLst>
                  <a:path w="158" h="157">
                    <a:moveTo>
                      <a:pt x="70" y="0"/>
                    </a:moveTo>
                    <a:lnTo>
                      <a:pt x="85" y="12"/>
                    </a:lnTo>
                    <a:lnTo>
                      <a:pt x="82" y="75"/>
                    </a:lnTo>
                    <a:lnTo>
                      <a:pt x="141" y="57"/>
                    </a:lnTo>
                    <a:lnTo>
                      <a:pt x="158" y="69"/>
                    </a:lnTo>
                    <a:lnTo>
                      <a:pt x="88" y="157"/>
                    </a:lnTo>
                    <a:lnTo>
                      <a:pt x="66" y="141"/>
                    </a:lnTo>
                    <a:lnTo>
                      <a:pt x="104" y="93"/>
                    </a:lnTo>
                    <a:lnTo>
                      <a:pt x="53" y="110"/>
                    </a:lnTo>
                    <a:lnTo>
                      <a:pt x="53" y="110"/>
                    </a:lnTo>
                    <a:lnTo>
                      <a:pt x="59" y="57"/>
                    </a:lnTo>
                    <a:lnTo>
                      <a:pt x="21" y="105"/>
                    </a:lnTo>
                    <a:lnTo>
                      <a:pt x="0" y="87"/>
                    </a:lnTo>
                    <a:lnTo>
                      <a:pt x="70" y="0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FF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1" name="Freeform 215"/>
            <p:cNvSpPr>
              <a:spLocks noEditPoints="1"/>
            </p:cNvSpPr>
            <p:nvPr/>
          </p:nvSpPr>
          <p:spPr bwMode="auto">
            <a:xfrm>
              <a:off x="5227" y="2023"/>
              <a:ext cx="39" cy="39"/>
            </a:xfrm>
            <a:custGeom>
              <a:avLst/>
              <a:gdLst/>
              <a:ahLst/>
              <a:cxnLst>
                <a:cxn ang="0">
                  <a:pos x="115" y="88"/>
                </a:cxn>
                <a:cxn ang="0">
                  <a:pos x="100" y="106"/>
                </a:cxn>
                <a:cxn ang="0">
                  <a:pos x="80" y="117"/>
                </a:cxn>
                <a:cxn ang="0">
                  <a:pos x="57" y="119"/>
                </a:cxn>
                <a:cxn ang="0">
                  <a:pos x="33" y="113"/>
                </a:cxn>
                <a:cxn ang="0">
                  <a:pos x="23" y="106"/>
                </a:cxn>
                <a:cxn ang="0">
                  <a:pos x="8" y="89"/>
                </a:cxn>
                <a:cxn ang="0">
                  <a:pos x="0" y="67"/>
                </a:cxn>
                <a:cxn ang="0">
                  <a:pos x="2" y="43"/>
                </a:cxn>
                <a:cxn ang="0">
                  <a:pos x="6" y="33"/>
                </a:cxn>
                <a:cxn ang="0">
                  <a:pos x="21" y="14"/>
                </a:cxn>
                <a:cxn ang="0">
                  <a:pos x="42" y="2"/>
                </a:cxn>
                <a:cxn ang="0">
                  <a:pos x="65" y="0"/>
                </a:cxn>
                <a:cxn ang="0">
                  <a:pos x="87" y="6"/>
                </a:cxn>
                <a:cxn ang="0">
                  <a:pos x="98" y="13"/>
                </a:cxn>
                <a:cxn ang="0">
                  <a:pos x="113" y="30"/>
                </a:cxn>
                <a:cxn ang="0">
                  <a:pos x="121" y="53"/>
                </a:cxn>
                <a:cxn ang="0">
                  <a:pos x="119" y="76"/>
                </a:cxn>
                <a:cxn ang="0">
                  <a:pos x="115" y="88"/>
                </a:cxn>
                <a:cxn ang="0">
                  <a:pos x="115" y="88"/>
                </a:cxn>
                <a:cxn ang="0">
                  <a:pos x="32" y="43"/>
                </a:cxn>
                <a:cxn ang="0">
                  <a:pos x="29" y="55"/>
                </a:cxn>
                <a:cxn ang="0">
                  <a:pos x="30" y="68"/>
                </a:cxn>
                <a:cxn ang="0">
                  <a:pos x="36" y="80"/>
                </a:cxn>
                <a:cxn ang="0">
                  <a:pos x="46" y="88"/>
                </a:cxn>
                <a:cxn ang="0">
                  <a:pos x="53" y="90"/>
                </a:cxn>
                <a:cxn ang="0">
                  <a:pos x="65" y="91"/>
                </a:cxn>
                <a:cxn ang="0">
                  <a:pos x="77" y="87"/>
                </a:cxn>
                <a:cxn ang="0">
                  <a:pos x="86" y="79"/>
                </a:cxn>
                <a:cxn ang="0">
                  <a:pos x="91" y="73"/>
                </a:cxn>
                <a:cxn ang="0">
                  <a:pos x="94" y="61"/>
                </a:cxn>
                <a:cxn ang="0">
                  <a:pos x="93" y="48"/>
                </a:cxn>
                <a:cxn ang="0">
                  <a:pos x="86" y="37"/>
                </a:cxn>
                <a:cxn ang="0">
                  <a:pos x="75" y="29"/>
                </a:cxn>
                <a:cxn ang="0">
                  <a:pos x="70" y="26"/>
                </a:cxn>
                <a:cxn ang="0">
                  <a:pos x="57" y="26"/>
                </a:cxn>
                <a:cxn ang="0">
                  <a:pos x="45" y="29"/>
                </a:cxn>
                <a:cxn ang="0">
                  <a:pos x="35" y="38"/>
                </a:cxn>
                <a:cxn ang="0">
                  <a:pos x="32" y="43"/>
                </a:cxn>
              </a:cxnLst>
              <a:rect l="0" t="0" r="r" b="b"/>
              <a:pathLst>
                <a:path w="121" h="119">
                  <a:moveTo>
                    <a:pt x="115" y="88"/>
                  </a:moveTo>
                  <a:lnTo>
                    <a:pt x="115" y="88"/>
                  </a:lnTo>
                  <a:lnTo>
                    <a:pt x="108" y="98"/>
                  </a:lnTo>
                  <a:lnTo>
                    <a:pt x="100" y="106"/>
                  </a:lnTo>
                  <a:lnTo>
                    <a:pt x="91" y="113"/>
                  </a:lnTo>
                  <a:lnTo>
                    <a:pt x="80" y="117"/>
                  </a:lnTo>
                  <a:lnTo>
                    <a:pt x="69" y="119"/>
                  </a:lnTo>
                  <a:lnTo>
                    <a:pt x="57" y="119"/>
                  </a:lnTo>
                  <a:lnTo>
                    <a:pt x="45" y="117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23" y="106"/>
                  </a:lnTo>
                  <a:lnTo>
                    <a:pt x="15" y="98"/>
                  </a:lnTo>
                  <a:lnTo>
                    <a:pt x="8" y="89"/>
                  </a:lnTo>
                  <a:lnTo>
                    <a:pt x="4" y="78"/>
                  </a:lnTo>
                  <a:lnTo>
                    <a:pt x="0" y="67"/>
                  </a:lnTo>
                  <a:lnTo>
                    <a:pt x="0" y="55"/>
                  </a:lnTo>
                  <a:lnTo>
                    <a:pt x="2" y="4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14" y="22"/>
                  </a:lnTo>
                  <a:lnTo>
                    <a:pt x="21" y="14"/>
                  </a:lnTo>
                  <a:lnTo>
                    <a:pt x="31" y="6"/>
                  </a:lnTo>
                  <a:lnTo>
                    <a:pt x="42" y="2"/>
                  </a:lnTo>
                  <a:lnTo>
                    <a:pt x="53" y="0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98" y="13"/>
                  </a:lnTo>
                  <a:lnTo>
                    <a:pt x="107" y="22"/>
                  </a:lnTo>
                  <a:lnTo>
                    <a:pt x="113" y="30"/>
                  </a:lnTo>
                  <a:lnTo>
                    <a:pt x="119" y="41"/>
                  </a:lnTo>
                  <a:lnTo>
                    <a:pt x="121" y="53"/>
                  </a:lnTo>
                  <a:lnTo>
                    <a:pt x="121" y="64"/>
                  </a:lnTo>
                  <a:lnTo>
                    <a:pt x="119" y="76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close/>
                  <a:moveTo>
                    <a:pt x="32" y="43"/>
                  </a:moveTo>
                  <a:lnTo>
                    <a:pt x="32" y="43"/>
                  </a:lnTo>
                  <a:lnTo>
                    <a:pt x="30" y="50"/>
                  </a:lnTo>
                  <a:lnTo>
                    <a:pt x="29" y="55"/>
                  </a:lnTo>
                  <a:lnTo>
                    <a:pt x="29" y="62"/>
                  </a:lnTo>
                  <a:lnTo>
                    <a:pt x="30" y="68"/>
                  </a:lnTo>
                  <a:lnTo>
                    <a:pt x="32" y="75"/>
                  </a:lnTo>
                  <a:lnTo>
                    <a:pt x="36" y="80"/>
                  </a:lnTo>
                  <a:lnTo>
                    <a:pt x="41" y="85"/>
                  </a:lnTo>
                  <a:lnTo>
                    <a:pt x="46" y="88"/>
                  </a:lnTo>
                  <a:lnTo>
                    <a:pt x="46" y="88"/>
                  </a:lnTo>
                  <a:lnTo>
                    <a:pt x="53" y="90"/>
                  </a:lnTo>
                  <a:lnTo>
                    <a:pt x="58" y="91"/>
                  </a:lnTo>
                  <a:lnTo>
                    <a:pt x="65" y="91"/>
                  </a:lnTo>
                  <a:lnTo>
                    <a:pt x="71" y="90"/>
                  </a:lnTo>
                  <a:lnTo>
                    <a:pt x="77" y="87"/>
                  </a:lnTo>
                  <a:lnTo>
                    <a:pt x="82" y="84"/>
                  </a:lnTo>
                  <a:lnTo>
                    <a:pt x="86" y="79"/>
                  </a:lnTo>
                  <a:lnTo>
                    <a:pt x="91" y="73"/>
                  </a:lnTo>
                  <a:lnTo>
                    <a:pt x="91" y="73"/>
                  </a:lnTo>
                  <a:lnTo>
                    <a:pt x="93" y="67"/>
                  </a:lnTo>
                  <a:lnTo>
                    <a:pt x="94" y="61"/>
                  </a:lnTo>
                  <a:lnTo>
                    <a:pt x="94" y="54"/>
                  </a:lnTo>
                  <a:lnTo>
                    <a:pt x="93" y="48"/>
                  </a:lnTo>
                  <a:lnTo>
                    <a:pt x="90" y="42"/>
                  </a:lnTo>
                  <a:lnTo>
                    <a:pt x="86" y="37"/>
                  </a:lnTo>
                  <a:lnTo>
                    <a:pt x="82" y="33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0" y="26"/>
                  </a:lnTo>
                  <a:lnTo>
                    <a:pt x="64" y="25"/>
                  </a:lnTo>
                  <a:lnTo>
                    <a:pt x="57" y="26"/>
                  </a:lnTo>
                  <a:lnTo>
                    <a:pt x="50" y="27"/>
                  </a:lnTo>
                  <a:lnTo>
                    <a:pt x="45" y="29"/>
                  </a:lnTo>
                  <a:lnTo>
                    <a:pt x="40" y="33"/>
                  </a:lnTo>
                  <a:lnTo>
                    <a:pt x="35" y="38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3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Freeform 216"/>
            <p:cNvSpPr>
              <a:spLocks/>
            </p:cNvSpPr>
            <p:nvPr/>
          </p:nvSpPr>
          <p:spPr bwMode="auto">
            <a:xfrm>
              <a:off x="5295" y="2071"/>
              <a:ext cx="52" cy="53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93" y="14"/>
                </a:cxn>
                <a:cxn ang="0">
                  <a:pos x="82" y="76"/>
                </a:cxn>
                <a:cxn ang="0">
                  <a:pos x="144" y="65"/>
                </a:cxn>
                <a:cxn ang="0">
                  <a:pos x="157" y="79"/>
                </a:cxn>
                <a:cxn ang="0">
                  <a:pos x="79" y="159"/>
                </a:cxn>
                <a:cxn ang="0">
                  <a:pos x="59" y="139"/>
                </a:cxn>
                <a:cxn ang="0">
                  <a:pos x="103" y="97"/>
                </a:cxn>
                <a:cxn ang="0">
                  <a:pos x="50" y="109"/>
                </a:cxn>
                <a:cxn ang="0">
                  <a:pos x="50" y="109"/>
                </a:cxn>
                <a:cxn ang="0">
                  <a:pos x="62" y="55"/>
                </a:cxn>
                <a:cxn ang="0">
                  <a:pos x="18" y="98"/>
                </a:cxn>
                <a:cxn ang="0">
                  <a:pos x="0" y="79"/>
                </a:cxn>
                <a:cxn ang="0">
                  <a:pos x="79" y="0"/>
                </a:cxn>
                <a:cxn ang="0">
                  <a:pos x="79" y="0"/>
                </a:cxn>
              </a:cxnLst>
              <a:rect l="0" t="0" r="r" b="b"/>
              <a:pathLst>
                <a:path w="157" h="159">
                  <a:moveTo>
                    <a:pt x="79" y="0"/>
                  </a:moveTo>
                  <a:lnTo>
                    <a:pt x="93" y="14"/>
                  </a:lnTo>
                  <a:lnTo>
                    <a:pt x="82" y="76"/>
                  </a:lnTo>
                  <a:lnTo>
                    <a:pt x="144" y="65"/>
                  </a:lnTo>
                  <a:lnTo>
                    <a:pt x="157" y="79"/>
                  </a:lnTo>
                  <a:lnTo>
                    <a:pt x="79" y="159"/>
                  </a:lnTo>
                  <a:lnTo>
                    <a:pt x="59" y="139"/>
                  </a:lnTo>
                  <a:lnTo>
                    <a:pt x="103" y="97"/>
                  </a:lnTo>
                  <a:lnTo>
                    <a:pt x="50" y="109"/>
                  </a:lnTo>
                  <a:lnTo>
                    <a:pt x="50" y="109"/>
                  </a:lnTo>
                  <a:lnTo>
                    <a:pt x="62" y="55"/>
                  </a:lnTo>
                  <a:lnTo>
                    <a:pt x="18" y="98"/>
                  </a:lnTo>
                  <a:lnTo>
                    <a:pt x="0" y="79"/>
                  </a:lnTo>
                  <a:lnTo>
                    <a:pt x="79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Freeform 217"/>
            <p:cNvSpPr>
              <a:spLocks/>
            </p:cNvSpPr>
            <p:nvPr/>
          </p:nvSpPr>
          <p:spPr bwMode="auto">
            <a:xfrm>
              <a:off x="5328" y="2109"/>
              <a:ext cx="45" cy="43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134" y="61"/>
                </a:cxn>
                <a:cxn ang="0">
                  <a:pos x="115" y="76"/>
                </a:cxn>
                <a:cxn ang="0">
                  <a:pos x="82" y="36"/>
                </a:cxn>
                <a:cxn ang="0">
                  <a:pos x="68" y="46"/>
                </a:cxn>
                <a:cxn ang="0">
                  <a:pos x="93" y="76"/>
                </a:cxn>
                <a:cxn ang="0">
                  <a:pos x="73" y="92"/>
                </a:cxn>
                <a:cxn ang="0">
                  <a:pos x="48" y="62"/>
                </a:cxn>
                <a:cxn ang="0">
                  <a:pos x="34" y="73"/>
                </a:cxn>
                <a:cxn ang="0">
                  <a:pos x="67" y="113"/>
                </a:cxn>
                <a:cxn ang="0">
                  <a:pos x="45" y="129"/>
                </a:cxn>
                <a:cxn ang="0">
                  <a:pos x="0" y="70"/>
                </a:cxn>
                <a:cxn ang="0">
                  <a:pos x="86" y="0"/>
                </a:cxn>
                <a:cxn ang="0">
                  <a:pos x="86" y="0"/>
                </a:cxn>
              </a:cxnLst>
              <a:rect l="0" t="0" r="r" b="b"/>
              <a:pathLst>
                <a:path w="134" h="129">
                  <a:moveTo>
                    <a:pt x="86" y="0"/>
                  </a:moveTo>
                  <a:lnTo>
                    <a:pt x="134" y="61"/>
                  </a:lnTo>
                  <a:lnTo>
                    <a:pt x="115" y="76"/>
                  </a:lnTo>
                  <a:lnTo>
                    <a:pt x="82" y="36"/>
                  </a:lnTo>
                  <a:lnTo>
                    <a:pt x="68" y="46"/>
                  </a:lnTo>
                  <a:lnTo>
                    <a:pt x="93" y="76"/>
                  </a:lnTo>
                  <a:lnTo>
                    <a:pt x="73" y="92"/>
                  </a:lnTo>
                  <a:lnTo>
                    <a:pt x="48" y="62"/>
                  </a:lnTo>
                  <a:lnTo>
                    <a:pt x="34" y="73"/>
                  </a:lnTo>
                  <a:lnTo>
                    <a:pt x="67" y="113"/>
                  </a:lnTo>
                  <a:lnTo>
                    <a:pt x="45" y="129"/>
                  </a:lnTo>
                  <a:lnTo>
                    <a:pt x="0" y="70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Freeform 218"/>
            <p:cNvSpPr>
              <a:spLocks/>
            </p:cNvSpPr>
            <p:nvPr/>
          </p:nvSpPr>
          <p:spPr bwMode="auto">
            <a:xfrm>
              <a:off x="5370" y="2188"/>
              <a:ext cx="41" cy="36"/>
            </a:xfrm>
            <a:custGeom>
              <a:avLst/>
              <a:gdLst/>
              <a:ahLst/>
              <a:cxnLst>
                <a:cxn ang="0">
                  <a:pos x="93" y="71"/>
                </a:cxn>
                <a:cxn ang="0">
                  <a:pos x="93" y="71"/>
                </a:cxn>
                <a:cxn ang="0">
                  <a:pos x="91" y="48"/>
                </a:cxn>
                <a:cxn ang="0">
                  <a:pos x="81" y="34"/>
                </a:cxn>
                <a:cxn ang="0">
                  <a:pos x="68" y="27"/>
                </a:cxn>
                <a:cxn ang="0">
                  <a:pos x="54" y="26"/>
                </a:cxn>
                <a:cxn ang="0">
                  <a:pos x="46" y="30"/>
                </a:cxn>
                <a:cxn ang="0">
                  <a:pos x="32" y="42"/>
                </a:cxn>
                <a:cxn ang="0">
                  <a:pos x="28" y="55"/>
                </a:cxn>
                <a:cxn ang="0">
                  <a:pos x="27" y="64"/>
                </a:cxn>
                <a:cxn ang="0">
                  <a:pos x="30" y="74"/>
                </a:cxn>
                <a:cxn ang="0">
                  <a:pos x="38" y="85"/>
                </a:cxn>
                <a:cxn ang="0">
                  <a:pos x="42" y="90"/>
                </a:cxn>
                <a:cxn ang="0">
                  <a:pos x="32" y="111"/>
                </a:cxn>
                <a:cxn ang="0">
                  <a:pos x="22" y="103"/>
                </a:cxn>
                <a:cxn ang="0">
                  <a:pos x="8" y="86"/>
                </a:cxn>
                <a:cxn ang="0">
                  <a:pos x="2" y="70"/>
                </a:cxn>
                <a:cxn ang="0">
                  <a:pos x="0" y="53"/>
                </a:cxn>
                <a:cxn ang="0">
                  <a:pos x="4" y="37"/>
                </a:cxn>
                <a:cxn ang="0">
                  <a:pos x="12" y="24"/>
                </a:cxn>
                <a:cxn ang="0">
                  <a:pos x="24" y="13"/>
                </a:cxn>
                <a:cxn ang="0">
                  <a:pos x="38" y="5"/>
                </a:cxn>
                <a:cxn ang="0">
                  <a:pos x="45" y="2"/>
                </a:cxn>
                <a:cxn ang="0">
                  <a:pos x="61" y="0"/>
                </a:cxn>
                <a:cxn ang="0">
                  <a:pos x="76" y="2"/>
                </a:cxn>
                <a:cxn ang="0">
                  <a:pos x="90" y="8"/>
                </a:cxn>
                <a:cxn ang="0">
                  <a:pos x="102" y="18"/>
                </a:cxn>
                <a:cxn ang="0">
                  <a:pos x="112" y="30"/>
                </a:cxn>
                <a:cxn ang="0">
                  <a:pos x="118" y="44"/>
                </a:cxn>
                <a:cxn ang="0">
                  <a:pos x="120" y="60"/>
                </a:cxn>
                <a:cxn ang="0">
                  <a:pos x="117" y="78"/>
                </a:cxn>
                <a:cxn ang="0">
                  <a:pos x="117" y="78"/>
                </a:cxn>
              </a:cxnLst>
              <a:rect l="0" t="0" r="r" b="b"/>
              <a:pathLst>
                <a:path w="120" h="111">
                  <a:moveTo>
                    <a:pt x="117" y="78"/>
                  </a:moveTo>
                  <a:lnTo>
                    <a:pt x="93" y="71"/>
                  </a:lnTo>
                  <a:lnTo>
                    <a:pt x="93" y="71"/>
                  </a:lnTo>
                  <a:lnTo>
                    <a:pt x="93" y="71"/>
                  </a:lnTo>
                  <a:lnTo>
                    <a:pt x="93" y="59"/>
                  </a:lnTo>
                  <a:lnTo>
                    <a:pt x="91" y="48"/>
                  </a:lnTo>
                  <a:lnTo>
                    <a:pt x="87" y="40"/>
                  </a:lnTo>
                  <a:lnTo>
                    <a:pt x="81" y="34"/>
                  </a:lnTo>
                  <a:lnTo>
                    <a:pt x="76" y="31"/>
                  </a:lnTo>
                  <a:lnTo>
                    <a:pt x="68" y="27"/>
                  </a:lnTo>
                  <a:lnTo>
                    <a:pt x="62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46" y="30"/>
                  </a:lnTo>
                  <a:lnTo>
                    <a:pt x="39" y="35"/>
                  </a:lnTo>
                  <a:lnTo>
                    <a:pt x="32" y="42"/>
                  </a:lnTo>
                  <a:lnTo>
                    <a:pt x="29" y="50"/>
                  </a:lnTo>
                  <a:lnTo>
                    <a:pt x="28" y="55"/>
                  </a:lnTo>
                  <a:lnTo>
                    <a:pt x="27" y="59"/>
                  </a:lnTo>
                  <a:lnTo>
                    <a:pt x="27" y="64"/>
                  </a:lnTo>
                  <a:lnTo>
                    <a:pt x="28" y="69"/>
                  </a:lnTo>
                  <a:lnTo>
                    <a:pt x="30" y="74"/>
                  </a:lnTo>
                  <a:lnTo>
                    <a:pt x="33" y="80"/>
                  </a:lnTo>
                  <a:lnTo>
                    <a:pt x="38" y="85"/>
                  </a:lnTo>
                  <a:lnTo>
                    <a:pt x="42" y="90"/>
                  </a:lnTo>
                  <a:lnTo>
                    <a:pt x="42" y="90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22" y="103"/>
                  </a:lnTo>
                  <a:lnTo>
                    <a:pt x="15" y="95"/>
                  </a:lnTo>
                  <a:lnTo>
                    <a:pt x="8" y="86"/>
                  </a:lnTo>
                  <a:lnTo>
                    <a:pt x="4" y="78"/>
                  </a:lnTo>
                  <a:lnTo>
                    <a:pt x="2" y="70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2" y="45"/>
                  </a:lnTo>
                  <a:lnTo>
                    <a:pt x="4" y="37"/>
                  </a:lnTo>
                  <a:lnTo>
                    <a:pt x="7" y="31"/>
                  </a:lnTo>
                  <a:lnTo>
                    <a:pt x="12" y="24"/>
                  </a:lnTo>
                  <a:lnTo>
                    <a:pt x="17" y="18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8" y="5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53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6" y="2"/>
                  </a:lnTo>
                  <a:lnTo>
                    <a:pt x="83" y="5"/>
                  </a:lnTo>
                  <a:lnTo>
                    <a:pt x="90" y="8"/>
                  </a:lnTo>
                  <a:lnTo>
                    <a:pt x="96" y="12"/>
                  </a:lnTo>
                  <a:lnTo>
                    <a:pt x="102" y="18"/>
                  </a:lnTo>
                  <a:lnTo>
                    <a:pt x="107" y="23"/>
                  </a:lnTo>
                  <a:lnTo>
                    <a:pt x="112" y="30"/>
                  </a:lnTo>
                  <a:lnTo>
                    <a:pt x="116" y="36"/>
                  </a:lnTo>
                  <a:lnTo>
                    <a:pt x="118" y="44"/>
                  </a:lnTo>
                  <a:lnTo>
                    <a:pt x="120" y="51"/>
                  </a:lnTo>
                  <a:lnTo>
                    <a:pt x="120" y="60"/>
                  </a:lnTo>
                  <a:lnTo>
                    <a:pt x="119" y="70"/>
                  </a:lnTo>
                  <a:lnTo>
                    <a:pt x="117" y="78"/>
                  </a:lnTo>
                  <a:lnTo>
                    <a:pt x="117" y="78"/>
                  </a:lnTo>
                  <a:lnTo>
                    <a:pt x="117" y="78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Freeform 219"/>
            <p:cNvSpPr>
              <a:spLocks noEditPoints="1"/>
            </p:cNvSpPr>
            <p:nvPr/>
          </p:nvSpPr>
          <p:spPr bwMode="auto">
            <a:xfrm>
              <a:off x="5346" y="2141"/>
              <a:ext cx="46" cy="49"/>
            </a:xfrm>
            <a:custGeom>
              <a:avLst/>
              <a:gdLst/>
              <a:ahLst/>
              <a:cxnLst>
                <a:cxn ang="0">
                  <a:pos x="121" y="109"/>
                </a:cxn>
                <a:cxn ang="0">
                  <a:pos x="121" y="109"/>
                </a:cxn>
                <a:cxn ang="0">
                  <a:pos x="116" y="111"/>
                </a:cxn>
                <a:cxn ang="0">
                  <a:pos x="112" y="113"/>
                </a:cxn>
                <a:cxn ang="0">
                  <a:pos x="107" y="114"/>
                </a:cxn>
                <a:cxn ang="0">
                  <a:pos x="100" y="116"/>
                </a:cxn>
                <a:cxn ang="0">
                  <a:pos x="93" y="114"/>
                </a:cxn>
                <a:cxn ang="0">
                  <a:pos x="85" y="111"/>
                </a:cxn>
                <a:cxn ang="0">
                  <a:pos x="77" y="106"/>
                </a:cxn>
                <a:cxn ang="0">
                  <a:pos x="68" y="98"/>
                </a:cxn>
                <a:cxn ang="0">
                  <a:pos x="68" y="98"/>
                </a:cxn>
                <a:cxn ang="0">
                  <a:pos x="51" y="146"/>
                </a:cxn>
                <a:cxn ang="0">
                  <a:pos x="36" y="118"/>
                </a:cxn>
                <a:cxn ang="0">
                  <a:pos x="52" y="74"/>
                </a:cxn>
                <a:cxn ang="0">
                  <a:pos x="45" y="59"/>
                </a:cxn>
                <a:cxn ang="0">
                  <a:pos x="13" y="77"/>
                </a:cxn>
                <a:cxn ang="0">
                  <a:pos x="0" y="55"/>
                </a:cxn>
                <a:cxn ang="0">
                  <a:pos x="98" y="0"/>
                </a:cxn>
                <a:cxn ang="0">
                  <a:pos x="124" y="49"/>
                </a:cxn>
                <a:cxn ang="0">
                  <a:pos x="124" y="49"/>
                </a:cxn>
                <a:cxn ang="0">
                  <a:pos x="124" y="49"/>
                </a:cxn>
                <a:cxn ang="0">
                  <a:pos x="131" y="60"/>
                </a:cxn>
                <a:cxn ang="0">
                  <a:pos x="134" y="71"/>
                </a:cxn>
                <a:cxn ang="0">
                  <a:pos x="135" y="80"/>
                </a:cxn>
                <a:cxn ang="0">
                  <a:pos x="135" y="88"/>
                </a:cxn>
                <a:cxn ang="0">
                  <a:pos x="133" y="95"/>
                </a:cxn>
                <a:cxn ang="0">
                  <a:pos x="130" y="100"/>
                </a:cxn>
                <a:cxn ang="0">
                  <a:pos x="125" y="105"/>
                </a:cxn>
                <a:cxn ang="0">
                  <a:pos x="121" y="109"/>
                </a:cxn>
                <a:cxn ang="0">
                  <a:pos x="121" y="109"/>
                </a:cxn>
                <a:cxn ang="0">
                  <a:pos x="121" y="109"/>
                </a:cxn>
                <a:cxn ang="0">
                  <a:pos x="121" y="109"/>
                </a:cxn>
                <a:cxn ang="0">
                  <a:pos x="108" y="67"/>
                </a:cxn>
                <a:cxn ang="0">
                  <a:pos x="89" y="34"/>
                </a:cxn>
                <a:cxn ang="0">
                  <a:pos x="69" y="46"/>
                </a:cxn>
                <a:cxn ang="0">
                  <a:pos x="87" y="79"/>
                </a:cxn>
                <a:cxn ang="0">
                  <a:pos x="87" y="79"/>
                </a:cxn>
                <a:cxn ang="0">
                  <a:pos x="87" y="79"/>
                </a:cxn>
                <a:cxn ang="0">
                  <a:pos x="91" y="85"/>
                </a:cxn>
                <a:cxn ang="0">
                  <a:pos x="96" y="88"/>
                </a:cxn>
                <a:cxn ang="0">
                  <a:pos x="101" y="89"/>
                </a:cxn>
                <a:cxn ang="0">
                  <a:pos x="106" y="87"/>
                </a:cxn>
                <a:cxn ang="0">
                  <a:pos x="109" y="85"/>
                </a:cxn>
                <a:cxn ang="0">
                  <a:pos x="111" y="80"/>
                </a:cxn>
                <a:cxn ang="0">
                  <a:pos x="111" y="74"/>
                </a:cxn>
                <a:cxn ang="0">
                  <a:pos x="108" y="67"/>
                </a:cxn>
                <a:cxn ang="0">
                  <a:pos x="108" y="67"/>
                </a:cxn>
                <a:cxn ang="0">
                  <a:pos x="108" y="67"/>
                </a:cxn>
              </a:cxnLst>
              <a:rect l="0" t="0" r="r" b="b"/>
              <a:pathLst>
                <a:path w="135" h="146">
                  <a:moveTo>
                    <a:pt x="121" y="109"/>
                  </a:moveTo>
                  <a:lnTo>
                    <a:pt x="121" y="109"/>
                  </a:lnTo>
                  <a:lnTo>
                    <a:pt x="116" y="111"/>
                  </a:lnTo>
                  <a:lnTo>
                    <a:pt x="112" y="113"/>
                  </a:lnTo>
                  <a:lnTo>
                    <a:pt x="107" y="114"/>
                  </a:lnTo>
                  <a:lnTo>
                    <a:pt x="100" y="116"/>
                  </a:lnTo>
                  <a:lnTo>
                    <a:pt x="93" y="114"/>
                  </a:lnTo>
                  <a:lnTo>
                    <a:pt x="85" y="111"/>
                  </a:lnTo>
                  <a:lnTo>
                    <a:pt x="77" y="106"/>
                  </a:lnTo>
                  <a:lnTo>
                    <a:pt x="68" y="98"/>
                  </a:lnTo>
                  <a:lnTo>
                    <a:pt x="68" y="98"/>
                  </a:lnTo>
                  <a:lnTo>
                    <a:pt x="51" y="146"/>
                  </a:lnTo>
                  <a:lnTo>
                    <a:pt x="36" y="118"/>
                  </a:lnTo>
                  <a:lnTo>
                    <a:pt x="52" y="74"/>
                  </a:lnTo>
                  <a:lnTo>
                    <a:pt x="45" y="59"/>
                  </a:lnTo>
                  <a:lnTo>
                    <a:pt x="13" y="77"/>
                  </a:lnTo>
                  <a:lnTo>
                    <a:pt x="0" y="55"/>
                  </a:lnTo>
                  <a:lnTo>
                    <a:pt x="98" y="0"/>
                  </a:lnTo>
                  <a:lnTo>
                    <a:pt x="124" y="49"/>
                  </a:lnTo>
                  <a:lnTo>
                    <a:pt x="124" y="49"/>
                  </a:lnTo>
                  <a:lnTo>
                    <a:pt x="124" y="49"/>
                  </a:lnTo>
                  <a:lnTo>
                    <a:pt x="131" y="60"/>
                  </a:lnTo>
                  <a:lnTo>
                    <a:pt x="134" y="71"/>
                  </a:lnTo>
                  <a:lnTo>
                    <a:pt x="135" y="80"/>
                  </a:lnTo>
                  <a:lnTo>
                    <a:pt x="135" y="88"/>
                  </a:lnTo>
                  <a:lnTo>
                    <a:pt x="133" y="95"/>
                  </a:lnTo>
                  <a:lnTo>
                    <a:pt x="130" y="100"/>
                  </a:lnTo>
                  <a:lnTo>
                    <a:pt x="125" y="105"/>
                  </a:lnTo>
                  <a:lnTo>
                    <a:pt x="121" y="109"/>
                  </a:lnTo>
                  <a:lnTo>
                    <a:pt x="121" y="109"/>
                  </a:lnTo>
                  <a:lnTo>
                    <a:pt x="121" y="109"/>
                  </a:lnTo>
                  <a:lnTo>
                    <a:pt x="121" y="109"/>
                  </a:lnTo>
                  <a:close/>
                  <a:moveTo>
                    <a:pt x="108" y="67"/>
                  </a:moveTo>
                  <a:lnTo>
                    <a:pt x="89" y="34"/>
                  </a:lnTo>
                  <a:lnTo>
                    <a:pt x="69" y="46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91" y="85"/>
                  </a:lnTo>
                  <a:lnTo>
                    <a:pt x="96" y="88"/>
                  </a:lnTo>
                  <a:lnTo>
                    <a:pt x="101" y="89"/>
                  </a:lnTo>
                  <a:lnTo>
                    <a:pt x="106" y="87"/>
                  </a:lnTo>
                  <a:lnTo>
                    <a:pt x="109" y="85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08" y="67"/>
                  </a:lnTo>
                  <a:lnTo>
                    <a:pt x="108" y="67"/>
                  </a:lnTo>
                  <a:lnTo>
                    <a:pt x="108" y="67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Freeform 220"/>
            <p:cNvSpPr>
              <a:spLocks/>
            </p:cNvSpPr>
            <p:nvPr/>
          </p:nvSpPr>
          <p:spPr bwMode="auto">
            <a:xfrm>
              <a:off x="5380" y="2223"/>
              <a:ext cx="42" cy="35"/>
            </a:xfrm>
            <a:custGeom>
              <a:avLst/>
              <a:gdLst/>
              <a:ahLst/>
              <a:cxnLst>
                <a:cxn ang="0">
                  <a:pos x="109" y="0"/>
                </a:cxn>
                <a:cxn ang="0">
                  <a:pos x="127" y="75"/>
                </a:cxn>
                <a:cxn ang="0">
                  <a:pos x="102" y="81"/>
                </a:cxn>
                <a:cxn ang="0">
                  <a:pos x="90" y="30"/>
                </a:cxn>
                <a:cxn ang="0">
                  <a:pos x="73" y="35"/>
                </a:cxn>
                <a:cxn ang="0">
                  <a:pos x="84" y="73"/>
                </a:cxn>
                <a:cxn ang="0">
                  <a:pos x="59" y="79"/>
                </a:cxn>
                <a:cxn ang="0">
                  <a:pos x="49" y="41"/>
                </a:cxn>
                <a:cxn ang="0">
                  <a:pos x="32" y="45"/>
                </a:cxn>
                <a:cxn ang="0">
                  <a:pos x="43" y="94"/>
                </a:cxn>
                <a:cxn ang="0">
                  <a:pos x="18" y="101"/>
                </a:cxn>
                <a:cxn ang="0">
                  <a:pos x="0" y="28"/>
                </a:cxn>
                <a:cxn ang="0">
                  <a:pos x="109" y="0"/>
                </a:cxn>
                <a:cxn ang="0">
                  <a:pos x="109" y="0"/>
                </a:cxn>
              </a:cxnLst>
              <a:rect l="0" t="0" r="r" b="b"/>
              <a:pathLst>
                <a:path w="127" h="101">
                  <a:moveTo>
                    <a:pt x="109" y="0"/>
                  </a:moveTo>
                  <a:lnTo>
                    <a:pt x="127" y="75"/>
                  </a:lnTo>
                  <a:lnTo>
                    <a:pt x="102" y="81"/>
                  </a:lnTo>
                  <a:lnTo>
                    <a:pt x="90" y="30"/>
                  </a:lnTo>
                  <a:lnTo>
                    <a:pt x="73" y="35"/>
                  </a:lnTo>
                  <a:lnTo>
                    <a:pt x="84" y="73"/>
                  </a:lnTo>
                  <a:lnTo>
                    <a:pt x="59" y="79"/>
                  </a:lnTo>
                  <a:lnTo>
                    <a:pt x="49" y="41"/>
                  </a:lnTo>
                  <a:lnTo>
                    <a:pt x="32" y="45"/>
                  </a:lnTo>
                  <a:lnTo>
                    <a:pt x="43" y="94"/>
                  </a:lnTo>
                  <a:lnTo>
                    <a:pt x="18" y="101"/>
                  </a:lnTo>
                  <a:lnTo>
                    <a:pt x="0" y="28"/>
                  </a:lnTo>
                  <a:lnTo>
                    <a:pt x="109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Freeform 221"/>
            <p:cNvSpPr>
              <a:spLocks/>
            </p:cNvSpPr>
            <p:nvPr/>
          </p:nvSpPr>
          <p:spPr bwMode="auto">
            <a:xfrm>
              <a:off x="5033" y="1989"/>
              <a:ext cx="32" cy="41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95" y="26"/>
                </a:cxn>
                <a:cxn ang="0">
                  <a:pos x="63" y="31"/>
                </a:cxn>
                <a:cxn ang="0">
                  <a:pos x="77" y="116"/>
                </a:cxn>
                <a:cxn ang="0">
                  <a:pos x="51" y="121"/>
                </a:cxn>
                <a:cxn ang="0">
                  <a:pos x="37" y="36"/>
                </a:cxn>
                <a:cxn ang="0">
                  <a:pos x="4" y="41"/>
                </a:cxn>
                <a:cxn ang="0">
                  <a:pos x="0" y="15"/>
                </a:cxn>
                <a:cxn ang="0">
                  <a:pos x="91" y="0"/>
                </a:cxn>
                <a:cxn ang="0">
                  <a:pos x="91" y="0"/>
                </a:cxn>
              </a:cxnLst>
              <a:rect l="0" t="0" r="r" b="b"/>
              <a:pathLst>
                <a:path w="95" h="121">
                  <a:moveTo>
                    <a:pt x="91" y="0"/>
                  </a:moveTo>
                  <a:lnTo>
                    <a:pt x="95" y="26"/>
                  </a:lnTo>
                  <a:lnTo>
                    <a:pt x="63" y="31"/>
                  </a:lnTo>
                  <a:lnTo>
                    <a:pt x="77" y="116"/>
                  </a:lnTo>
                  <a:lnTo>
                    <a:pt x="51" y="121"/>
                  </a:lnTo>
                  <a:lnTo>
                    <a:pt x="37" y="36"/>
                  </a:lnTo>
                  <a:lnTo>
                    <a:pt x="4" y="41"/>
                  </a:lnTo>
                  <a:lnTo>
                    <a:pt x="0" y="15"/>
                  </a:lnTo>
                  <a:lnTo>
                    <a:pt x="91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Freeform 222"/>
            <p:cNvSpPr>
              <a:spLocks/>
            </p:cNvSpPr>
            <p:nvPr/>
          </p:nvSpPr>
          <p:spPr bwMode="auto">
            <a:xfrm>
              <a:off x="4794" y="2420"/>
              <a:ext cx="48" cy="4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13" y="22"/>
                </a:cxn>
                <a:cxn ang="0">
                  <a:pos x="69" y="94"/>
                </a:cxn>
                <a:cxn ang="0">
                  <a:pos x="132" y="66"/>
                </a:cxn>
                <a:cxn ang="0">
                  <a:pos x="142" y="90"/>
                </a:cxn>
                <a:cxn ang="0">
                  <a:pos x="40" y="135"/>
                </a:cxn>
                <a:cxn ang="0">
                  <a:pos x="31" y="113"/>
                </a:cxn>
                <a:cxn ang="0">
                  <a:pos x="75" y="41"/>
                </a:cxn>
                <a:cxn ang="0">
                  <a:pos x="11" y="69"/>
                </a:cxn>
                <a:cxn ang="0">
                  <a:pos x="0" y="45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42" h="135">
                  <a:moveTo>
                    <a:pt x="102" y="0"/>
                  </a:moveTo>
                  <a:lnTo>
                    <a:pt x="113" y="22"/>
                  </a:lnTo>
                  <a:lnTo>
                    <a:pt x="69" y="94"/>
                  </a:lnTo>
                  <a:lnTo>
                    <a:pt x="132" y="66"/>
                  </a:lnTo>
                  <a:lnTo>
                    <a:pt x="142" y="90"/>
                  </a:lnTo>
                  <a:lnTo>
                    <a:pt x="40" y="135"/>
                  </a:lnTo>
                  <a:lnTo>
                    <a:pt x="31" y="113"/>
                  </a:lnTo>
                  <a:lnTo>
                    <a:pt x="75" y="41"/>
                  </a:lnTo>
                  <a:lnTo>
                    <a:pt x="11" y="69"/>
                  </a:lnTo>
                  <a:lnTo>
                    <a:pt x="0" y="45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" name="Freeform 223"/>
            <p:cNvSpPr>
              <a:spLocks/>
            </p:cNvSpPr>
            <p:nvPr/>
          </p:nvSpPr>
          <p:spPr bwMode="auto">
            <a:xfrm>
              <a:off x="4784" y="2383"/>
              <a:ext cx="41" cy="36"/>
            </a:xfrm>
            <a:custGeom>
              <a:avLst/>
              <a:gdLst/>
              <a:ahLst/>
              <a:cxnLst>
                <a:cxn ang="0">
                  <a:pos x="56" y="79"/>
                </a:cxn>
                <a:cxn ang="0">
                  <a:pos x="117" y="63"/>
                </a:cxn>
                <a:cxn ang="0">
                  <a:pos x="123" y="89"/>
                </a:cxn>
                <a:cxn ang="0">
                  <a:pos x="63" y="105"/>
                </a:cxn>
                <a:cxn ang="0">
                  <a:pos x="63" y="105"/>
                </a:cxn>
                <a:cxn ang="0">
                  <a:pos x="63" y="105"/>
                </a:cxn>
                <a:cxn ang="0">
                  <a:pos x="51" y="107"/>
                </a:cxn>
                <a:cxn ang="0">
                  <a:pos x="40" y="107"/>
                </a:cxn>
                <a:cxn ang="0">
                  <a:pos x="30" y="105"/>
                </a:cxn>
                <a:cxn ang="0">
                  <a:pos x="21" y="100"/>
                </a:cxn>
                <a:cxn ang="0">
                  <a:pos x="15" y="95"/>
                </a:cxn>
                <a:cxn ang="0">
                  <a:pos x="8" y="88"/>
                </a:cxn>
                <a:cxn ang="0">
                  <a:pos x="4" y="82"/>
                </a:cxn>
                <a:cxn ang="0">
                  <a:pos x="2" y="73"/>
                </a:cxn>
                <a:cxn ang="0">
                  <a:pos x="0" y="64"/>
                </a:cxn>
                <a:cxn ang="0">
                  <a:pos x="1" y="57"/>
                </a:cxn>
                <a:cxn ang="0">
                  <a:pos x="2" y="48"/>
                </a:cxn>
                <a:cxn ang="0">
                  <a:pos x="6" y="40"/>
                </a:cxn>
                <a:cxn ang="0">
                  <a:pos x="11" y="33"/>
                </a:cxn>
                <a:cxn ang="0">
                  <a:pos x="19" y="26"/>
                </a:cxn>
                <a:cxn ang="0">
                  <a:pos x="29" y="21"/>
                </a:cxn>
                <a:cxn ang="0">
                  <a:pos x="40" y="17"/>
                </a:cxn>
                <a:cxn ang="0">
                  <a:pos x="40" y="17"/>
                </a:cxn>
                <a:cxn ang="0">
                  <a:pos x="101" y="0"/>
                </a:cxn>
                <a:cxn ang="0">
                  <a:pos x="107" y="26"/>
                </a:cxn>
                <a:cxn ang="0">
                  <a:pos x="46" y="43"/>
                </a:cxn>
                <a:cxn ang="0">
                  <a:pos x="46" y="43"/>
                </a:cxn>
                <a:cxn ang="0">
                  <a:pos x="46" y="43"/>
                </a:cxn>
                <a:cxn ang="0">
                  <a:pos x="42" y="44"/>
                </a:cxn>
                <a:cxn ang="0">
                  <a:pos x="39" y="46"/>
                </a:cxn>
                <a:cxn ang="0">
                  <a:pos x="35" y="49"/>
                </a:cxn>
                <a:cxn ang="0">
                  <a:pos x="33" y="53"/>
                </a:cxn>
                <a:cxn ang="0">
                  <a:pos x="31" y="56"/>
                </a:cxn>
                <a:cxn ang="0">
                  <a:pos x="31" y="59"/>
                </a:cxn>
                <a:cxn ang="0">
                  <a:pos x="31" y="62"/>
                </a:cxn>
                <a:cxn ang="0">
                  <a:pos x="31" y="66"/>
                </a:cxn>
                <a:cxn ang="0">
                  <a:pos x="32" y="69"/>
                </a:cxn>
                <a:cxn ang="0">
                  <a:pos x="34" y="72"/>
                </a:cxn>
                <a:cxn ang="0">
                  <a:pos x="36" y="75"/>
                </a:cxn>
                <a:cxn ang="0">
                  <a:pos x="40" y="78"/>
                </a:cxn>
                <a:cxn ang="0">
                  <a:pos x="43" y="79"/>
                </a:cxn>
                <a:cxn ang="0">
                  <a:pos x="47" y="80"/>
                </a:cxn>
                <a:cxn ang="0">
                  <a:pos x="52" y="80"/>
                </a:cxn>
                <a:cxn ang="0">
                  <a:pos x="56" y="79"/>
                </a:cxn>
                <a:cxn ang="0">
                  <a:pos x="56" y="79"/>
                </a:cxn>
                <a:cxn ang="0">
                  <a:pos x="56" y="79"/>
                </a:cxn>
              </a:cxnLst>
              <a:rect l="0" t="0" r="r" b="b"/>
              <a:pathLst>
                <a:path w="123" h="107">
                  <a:moveTo>
                    <a:pt x="56" y="79"/>
                  </a:moveTo>
                  <a:lnTo>
                    <a:pt x="117" y="63"/>
                  </a:lnTo>
                  <a:lnTo>
                    <a:pt x="123" y="89"/>
                  </a:lnTo>
                  <a:lnTo>
                    <a:pt x="63" y="105"/>
                  </a:lnTo>
                  <a:lnTo>
                    <a:pt x="63" y="105"/>
                  </a:lnTo>
                  <a:lnTo>
                    <a:pt x="63" y="105"/>
                  </a:lnTo>
                  <a:lnTo>
                    <a:pt x="51" y="107"/>
                  </a:lnTo>
                  <a:lnTo>
                    <a:pt x="40" y="107"/>
                  </a:lnTo>
                  <a:lnTo>
                    <a:pt x="30" y="105"/>
                  </a:lnTo>
                  <a:lnTo>
                    <a:pt x="21" y="100"/>
                  </a:lnTo>
                  <a:lnTo>
                    <a:pt x="15" y="95"/>
                  </a:lnTo>
                  <a:lnTo>
                    <a:pt x="8" y="88"/>
                  </a:lnTo>
                  <a:lnTo>
                    <a:pt x="4" y="82"/>
                  </a:lnTo>
                  <a:lnTo>
                    <a:pt x="2" y="73"/>
                  </a:lnTo>
                  <a:lnTo>
                    <a:pt x="0" y="64"/>
                  </a:lnTo>
                  <a:lnTo>
                    <a:pt x="1" y="57"/>
                  </a:lnTo>
                  <a:lnTo>
                    <a:pt x="2" y="48"/>
                  </a:lnTo>
                  <a:lnTo>
                    <a:pt x="6" y="40"/>
                  </a:lnTo>
                  <a:lnTo>
                    <a:pt x="11" y="33"/>
                  </a:lnTo>
                  <a:lnTo>
                    <a:pt x="19" y="26"/>
                  </a:lnTo>
                  <a:lnTo>
                    <a:pt x="29" y="21"/>
                  </a:lnTo>
                  <a:lnTo>
                    <a:pt x="40" y="17"/>
                  </a:lnTo>
                  <a:lnTo>
                    <a:pt x="40" y="17"/>
                  </a:lnTo>
                  <a:lnTo>
                    <a:pt x="101" y="0"/>
                  </a:lnTo>
                  <a:lnTo>
                    <a:pt x="107" y="26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6" y="43"/>
                  </a:lnTo>
                  <a:lnTo>
                    <a:pt x="42" y="44"/>
                  </a:lnTo>
                  <a:lnTo>
                    <a:pt x="39" y="46"/>
                  </a:lnTo>
                  <a:lnTo>
                    <a:pt x="35" y="49"/>
                  </a:lnTo>
                  <a:lnTo>
                    <a:pt x="33" y="53"/>
                  </a:lnTo>
                  <a:lnTo>
                    <a:pt x="31" y="56"/>
                  </a:lnTo>
                  <a:lnTo>
                    <a:pt x="31" y="59"/>
                  </a:lnTo>
                  <a:lnTo>
                    <a:pt x="31" y="62"/>
                  </a:lnTo>
                  <a:lnTo>
                    <a:pt x="31" y="66"/>
                  </a:lnTo>
                  <a:lnTo>
                    <a:pt x="32" y="69"/>
                  </a:lnTo>
                  <a:lnTo>
                    <a:pt x="34" y="72"/>
                  </a:lnTo>
                  <a:lnTo>
                    <a:pt x="36" y="75"/>
                  </a:lnTo>
                  <a:lnTo>
                    <a:pt x="40" y="78"/>
                  </a:lnTo>
                  <a:lnTo>
                    <a:pt x="43" y="79"/>
                  </a:lnTo>
                  <a:lnTo>
                    <a:pt x="47" y="80"/>
                  </a:lnTo>
                  <a:lnTo>
                    <a:pt x="52" y="80"/>
                  </a:lnTo>
                  <a:lnTo>
                    <a:pt x="56" y="79"/>
                  </a:lnTo>
                  <a:lnTo>
                    <a:pt x="56" y="79"/>
                  </a:lnTo>
                  <a:lnTo>
                    <a:pt x="56" y="79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" name="Freeform 224"/>
            <p:cNvSpPr>
              <a:spLocks/>
            </p:cNvSpPr>
            <p:nvPr/>
          </p:nvSpPr>
          <p:spPr bwMode="auto">
            <a:xfrm>
              <a:off x="4958" y="2010"/>
              <a:ext cx="36" cy="4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70" y="0"/>
                </a:cxn>
                <a:cxn ang="0">
                  <a:pos x="80" y="24"/>
                </a:cxn>
                <a:cxn ang="0">
                  <a:pos x="32" y="45"/>
                </a:cxn>
                <a:cxn ang="0">
                  <a:pos x="39" y="60"/>
                </a:cxn>
                <a:cxn ang="0">
                  <a:pos x="75" y="45"/>
                </a:cxn>
                <a:cxn ang="0">
                  <a:pos x="85" y="67"/>
                </a:cxn>
                <a:cxn ang="0">
                  <a:pos x="49" y="83"/>
                </a:cxn>
                <a:cxn ang="0">
                  <a:pos x="56" y="100"/>
                </a:cxn>
                <a:cxn ang="0">
                  <a:pos x="103" y="79"/>
                </a:cxn>
                <a:cxn ang="0">
                  <a:pos x="113" y="104"/>
                </a:cxn>
                <a:cxn ang="0">
                  <a:pos x="44" y="134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113" h="134">
                  <a:moveTo>
                    <a:pt x="0" y="30"/>
                  </a:moveTo>
                  <a:lnTo>
                    <a:pt x="70" y="0"/>
                  </a:lnTo>
                  <a:lnTo>
                    <a:pt x="80" y="24"/>
                  </a:lnTo>
                  <a:lnTo>
                    <a:pt x="32" y="45"/>
                  </a:lnTo>
                  <a:lnTo>
                    <a:pt x="39" y="60"/>
                  </a:lnTo>
                  <a:lnTo>
                    <a:pt x="75" y="45"/>
                  </a:lnTo>
                  <a:lnTo>
                    <a:pt x="85" y="67"/>
                  </a:lnTo>
                  <a:lnTo>
                    <a:pt x="49" y="83"/>
                  </a:lnTo>
                  <a:lnTo>
                    <a:pt x="56" y="100"/>
                  </a:lnTo>
                  <a:lnTo>
                    <a:pt x="103" y="79"/>
                  </a:lnTo>
                  <a:lnTo>
                    <a:pt x="113" y="104"/>
                  </a:lnTo>
                  <a:lnTo>
                    <a:pt x="44" y="134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" name="Freeform 225"/>
            <p:cNvSpPr>
              <a:spLocks/>
            </p:cNvSpPr>
            <p:nvPr/>
          </p:nvSpPr>
          <p:spPr bwMode="auto">
            <a:xfrm>
              <a:off x="4911" y="2025"/>
              <a:ext cx="49" cy="53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7" y="48"/>
                </a:cxn>
                <a:cxn ang="0">
                  <a:pos x="75" y="74"/>
                </a:cxn>
                <a:cxn ang="0">
                  <a:pos x="78" y="11"/>
                </a:cxn>
                <a:cxn ang="0">
                  <a:pos x="96" y="0"/>
                </a:cxn>
                <a:cxn ang="0">
                  <a:pos x="153" y="96"/>
                </a:cxn>
                <a:cxn ang="0">
                  <a:pos x="130" y="110"/>
                </a:cxn>
                <a:cxn ang="0">
                  <a:pos x="99" y="58"/>
                </a:cxn>
                <a:cxn ang="0">
                  <a:pos x="99" y="112"/>
                </a:cxn>
                <a:cxn ang="0">
                  <a:pos x="99" y="112"/>
                </a:cxn>
                <a:cxn ang="0">
                  <a:pos x="50" y="88"/>
                </a:cxn>
                <a:cxn ang="0">
                  <a:pos x="82" y="140"/>
                </a:cxn>
                <a:cxn ang="0">
                  <a:pos x="59" y="154"/>
                </a:cxn>
                <a:cxn ang="0">
                  <a:pos x="0" y="59"/>
                </a:cxn>
                <a:cxn ang="0">
                  <a:pos x="0" y="59"/>
                </a:cxn>
              </a:cxnLst>
              <a:rect l="0" t="0" r="r" b="b"/>
              <a:pathLst>
                <a:path w="153" h="154">
                  <a:moveTo>
                    <a:pt x="0" y="59"/>
                  </a:moveTo>
                  <a:lnTo>
                    <a:pt x="17" y="48"/>
                  </a:lnTo>
                  <a:lnTo>
                    <a:pt x="75" y="74"/>
                  </a:lnTo>
                  <a:lnTo>
                    <a:pt x="78" y="11"/>
                  </a:lnTo>
                  <a:lnTo>
                    <a:pt x="96" y="0"/>
                  </a:lnTo>
                  <a:lnTo>
                    <a:pt x="153" y="96"/>
                  </a:lnTo>
                  <a:lnTo>
                    <a:pt x="130" y="110"/>
                  </a:lnTo>
                  <a:lnTo>
                    <a:pt x="99" y="58"/>
                  </a:lnTo>
                  <a:lnTo>
                    <a:pt x="99" y="112"/>
                  </a:lnTo>
                  <a:lnTo>
                    <a:pt x="99" y="112"/>
                  </a:lnTo>
                  <a:lnTo>
                    <a:pt x="50" y="88"/>
                  </a:lnTo>
                  <a:lnTo>
                    <a:pt x="82" y="140"/>
                  </a:lnTo>
                  <a:lnTo>
                    <a:pt x="59" y="154"/>
                  </a:lnTo>
                  <a:lnTo>
                    <a:pt x="0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Freeform 226"/>
            <p:cNvSpPr>
              <a:spLocks noEditPoints="1"/>
            </p:cNvSpPr>
            <p:nvPr/>
          </p:nvSpPr>
          <p:spPr bwMode="auto">
            <a:xfrm>
              <a:off x="4850" y="2080"/>
              <a:ext cx="50" cy="48"/>
            </a:xfrm>
            <a:custGeom>
              <a:avLst/>
              <a:gdLst/>
              <a:ahLst/>
              <a:cxnLst>
                <a:cxn ang="0">
                  <a:pos x="100" y="9"/>
                </a:cxn>
                <a:cxn ang="0">
                  <a:pos x="100" y="9"/>
                </a:cxn>
                <a:cxn ang="0">
                  <a:pos x="104" y="11"/>
                </a:cxn>
                <a:cxn ang="0">
                  <a:pos x="108" y="15"/>
                </a:cxn>
                <a:cxn ang="0">
                  <a:pos x="111" y="19"/>
                </a:cxn>
                <a:cxn ang="0">
                  <a:pos x="113" y="26"/>
                </a:cxn>
                <a:cxn ang="0">
                  <a:pos x="113" y="33"/>
                </a:cxn>
                <a:cxn ang="0">
                  <a:pos x="113" y="41"/>
                </a:cxn>
                <a:cxn ang="0">
                  <a:pos x="110" y="51"/>
                </a:cxn>
                <a:cxn ang="0">
                  <a:pos x="105" y="62"/>
                </a:cxn>
                <a:cxn ang="0">
                  <a:pos x="105" y="62"/>
                </a:cxn>
                <a:cxn ang="0">
                  <a:pos x="151" y="65"/>
                </a:cxn>
                <a:cxn ang="0">
                  <a:pos x="127" y="91"/>
                </a:cxn>
                <a:cxn ang="0">
                  <a:pos x="82" y="87"/>
                </a:cxn>
                <a:cxn ang="0">
                  <a:pos x="73" y="95"/>
                </a:cxn>
                <a:cxn ang="0">
                  <a:pos x="100" y="120"/>
                </a:cxn>
                <a:cxn ang="0">
                  <a:pos x="82" y="139"/>
                </a:cxn>
                <a:cxn ang="0">
                  <a:pos x="0" y="63"/>
                </a:cxn>
                <a:cxn ang="0">
                  <a:pos x="38" y="23"/>
                </a:cxn>
                <a:cxn ang="0">
                  <a:pos x="38" y="23"/>
                </a:cxn>
                <a:cxn ang="0">
                  <a:pos x="38" y="23"/>
                </a:cxn>
                <a:cxn ang="0">
                  <a:pos x="49" y="12"/>
                </a:cxn>
                <a:cxn ang="0">
                  <a:pos x="60" y="5"/>
                </a:cxn>
                <a:cxn ang="0">
                  <a:pos x="69" y="2"/>
                </a:cxn>
                <a:cxn ang="0">
                  <a:pos x="76" y="0"/>
                </a:cxn>
                <a:cxn ang="0">
                  <a:pos x="84" y="1"/>
                </a:cxn>
                <a:cxn ang="0">
                  <a:pos x="89" y="2"/>
                </a:cxn>
                <a:cxn ang="0">
                  <a:pos x="95" y="5"/>
                </a:cxn>
                <a:cxn ang="0">
                  <a:pos x="100" y="9"/>
                </a:cxn>
                <a:cxn ang="0">
                  <a:pos x="100" y="9"/>
                </a:cxn>
                <a:cxn ang="0">
                  <a:pos x="100" y="9"/>
                </a:cxn>
                <a:cxn ang="0">
                  <a:pos x="100" y="9"/>
                </a:cxn>
                <a:cxn ang="0">
                  <a:pos x="62" y="35"/>
                </a:cxn>
                <a:cxn ang="0">
                  <a:pos x="37" y="62"/>
                </a:cxn>
                <a:cxn ang="0">
                  <a:pos x="57" y="81"/>
                </a:cxn>
                <a:cxn ang="0">
                  <a:pos x="83" y="53"/>
                </a:cxn>
                <a:cxn ang="0">
                  <a:pos x="83" y="53"/>
                </a:cxn>
                <a:cxn ang="0">
                  <a:pos x="83" y="53"/>
                </a:cxn>
                <a:cxn ang="0">
                  <a:pos x="85" y="48"/>
                </a:cxn>
                <a:cxn ang="0">
                  <a:pos x="85" y="43"/>
                </a:cxn>
                <a:cxn ang="0">
                  <a:pos x="83" y="39"/>
                </a:cxn>
                <a:cxn ang="0">
                  <a:pos x="80" y="36"/>
                </a:cxn>
                <a:cxn ang="0">
                  <a:pos x="76" y="33"/>
                </a:cxn>
                <a:cxn ang="0">
                  <a:pos x="72" y="31"/>
                </a:cxn>
                <a:cxn ang="0">
                  <a:pos x="68" y="32"/>
                </a:cxn>
                <a:cxn ang="0">
                  <a:pos x="62" y="35"/>
                </a:cxn>
                <a:cxn ang="0">
                  <a:pos x="62" y="35"/>
                </a:cxn>
                <a:cxn ang="0">
                  <a:pos x="62" y="35"/>
                </a:cxn>
              </a:cxnLst>
              <a:rect l="0" t="0" r="r" b="b"/>
              <a:pathLst>
                <a:path w="151" h="139">
                  <a:moveTo>
                    <a:pt x="100" y="9"/>
                  </a:moveTo>
                  <a:lnTo>
                    <a:pt x="100" y="9"/>
                  </a:lnTo>
                  <a:lnTo>
                    <a:pt x="104" y="11"/>
                  </a:lnTo>
                  <a:lnTo>
                    <a:pt x="108" y="15"/>
                  </a:lnTo>
                  <a:lnTo>
                    <a:pt x="111" y="19"/>
                  </a:lnTo>
                  <a:lnTo>
                    <a:pt x="113" y="26"/>
                  </a:lnTo>
                  <a:lnTo>
                    <a:pt x="113" y="33"/>
                  </a:lnTo>
                  <a:lnTo>
                    <a:pt x="113" y="41"/>
                  </a:lnTo>
                  <a:lnTo>
                    <a:pt x="110" y="51"/>
                  </a:lnTo>
                  <a:lnTo>
                    <a:pt x="105" y="62"/>
                  </a:lnTo>
                  <a:lnTo>
                    <a:pt x="105" y="62"/>
                  </a:lnTo>
                  <a:lnTo>
                    <a:pt x="151" y="65"/>
                  </a:lnTo>
                  <a:lnTo>
                    <a:pt x="127" y="91"/>
                  </a:lnTo>
                  <a:lnTo>
                    <a:pt x="82" y="87"/>
                  </a:lnTo>
                  <a:lnTo>
                    <a:pt x="73" y="95"/>
                  </a:lnTo>
                  <a:lnTo>
                    <a:pt x="100" y="120"/>
                  </a:lnTo>
                  <a:lnTo>
                    <a:pt x="82" y="139"/>
                  </a:lnTo>
                  <a:lnTo>
                    <a:pt x="0" y="6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49" y="12"/>
                  </a:lnTo>
                  <a:lnTo>
                    <a:pt x="60" y="5"/>
                  </a:lnTo>
                  <a:lnTo>
                    <a:pt x="69" y="2"/>
                  </a:lnTo>
                  <a:lnTo>
                    <a:pt x="76" y="0"/>
                  </a:lnTo>
                  <a:lnTo>
                    <a:pt x="84" y="1"/>
                  </a:lnTo>
                  <a:lnTo>
                    <a:pt x="89" y="2"/>
                  </a:lnTo>
                  <a:lnTo>
                    <a:pt x="95" y="5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100" y="9"/>
                  </a:lnTo>
                  <a:close/>
                  <a:moveTo>
                    <a:pt x="62" y="35"/>
                  </a:moveTo>
                  <a:lnTo>
                    <a:pt x="37" y="62"/>
                  </a:lnTo>
                  <a:lnTo>
                    <a:pt x="57" y="81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5" y="48"/>
                  </a:lnTo>
                  <a:lnTo>
                    <a:pt x="85" y="43"/>
                  </a:lnTo>
                  <a:lnTo>
                    <a:pt x="83" y="39"/>
                  </a:lnTo>
                  <a:lnTo>
                    <a:pt x="80" y="36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8" y="32"/>
                  </a:lnTo>
                  <a:lnTo>
                    <a:pt x="62" y="35"/>
                  </a:lnTo>
                  <a:lnTo>
                    <a:pt x="62" y="35"/>
                  </a:lnTo>
                  <a:lnTo>
                    <a:pt x="62" y="35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Freeform 227"/>
            <p:cNvSpPr>
              <a:spLocks/>
            </p:cNvSpPr>
            <p:nvPr/>
          </p:nvSpPr>
          <p:spPr bwMode="auto">
            <a:xfrm>
              <a:off x="4788" y="2185"/>
              <a:ext cx="45" cy="38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27" y="0"/>
                </a:cxn>
                <a:cxn ang="0">
                  <a:pos x="51" y="9"/>
                </a:cxn>
                <a:cxn ang="0">
                  <a:pos x="33" y="58"/>
                </a:cxn>
                <a:cxn ang="0">
                  <a:pos x="48" y="64"/>
                </a:cxn>
                <a:cxn ang="0">
                  <a:pos x="62" y="27"/>
                </a:cxn>
                <a:cxn ang="0">
                  <a:pos x="85" y="36"/>
                </a:cxn>
                <a:cxn ang="0">
                  <a:pos x="72" y="73"/>
                </a:cxn>
                <a:cxn ang="0">
                  <a:pos x="88" y="79"/>
                </a:cxn>
                <a:cxn ang="0">
                  <a:pos x="106" y="31"/>
                </a:cxn>
                <a:cxn ang="0">
                  <a:pos x="131" y="41"/>
                </a:cxn>
                <a:cxn ang="0">
                  <a:pos x="104" y="111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131" h="111">
                  <a:moveTo>
                    <a:pt x="0" y="72"/>
                  </a:moveTo>
                  <a:lnTo>
                    <a:pt x="27" y="0"/>
                  </a:lnTo>
                  <a:lnTo>
                    <a:pt x="51" y="9"/>
                  </a:lnTo>
                  <a:lnTo>
                    <a:pt x="33" y="58"/>
                  </a:lnTo>
                  <a:lnTo>
                    <a:pt x="48" y="64"/>
                  </a:lnTo>
                  <a:lnTo>
                    <a:pt x="62" y="27"/>
                  </a:lnTo>
                  <a:lnTo>
                    <a:pt x="85" y="36"/>
                  </a:lnTo>
                  <a:lnTo>
                    <a:pt x="72" y="73"/>
                  </a:lnTo>
                  <a:lnTo>
                    <a:pt x="88" y="79"/>
                  </a:lnTo>
                  <a:lnTo>
                    <a:pt x="106" y="31"/>
                  </a:lnTo>
                  <a:lnTo>
                    <a:pt x="131" y="41"/>
                  </a:lnTo>
                  <a:lnTo>
                    <a:pt x="104" y="111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Freeform 228"/>
            <p:cNvSpPr>
              <a:spLocks/>
            </p:cNvSpPr>
            <p:nvPr/>
          </p:nvSpPr>
          <p:spPr bwMode="auto">
            <a:xfrm>
              <a:off x="4814" y="2455"/>
              <a:ext cx="36" cy="28"/>
            </a:xfrm>
            <a:custGeom>
              <a:avLst/>
              <a:gdLst/>
              <a:ahLst/>
              <a:cxnLst>
                <a:cxn ang="0">
                  <a:pos x="110" y="23"/>
                </a:cxn>
                <a:cxn ang="0">
                  <a:pos x="14" y="80"/>
                </a:cxn>
                <a:cxn ang="0">
                  <a:pos x="0" y="57"/>
                </a:cxn>
                <a:cxn ang="0">
                  <a:pos x="96" y="0"/>
                </a:cxn>
                <a:cxn ang="0">
                  <a:pos x="110" y="23"/>
                </a:cxn>
                <a:cxn ang="0">
                  <a:pos x="110" y="23"/>
                </a:cxn>
                <a:cxn ang="0">
                  <a:pos x="110" y="23"/>
                </a:cxn>
              </a:cxnLst>
              <a:rect l="0" t="0" r="r" b="b"/>
              <a:pathLst>
                <a:path w="110" h="80">
                  <a:moveTo>
                    <a:pt x="110" y="23"/>
                  </a:moveTo>
                  <a:lnTo>
                    <a:pt x="14" y="80"/>
                  </a:lnTo>
                  <a:lnTo>
                    <a:pt x="0" y="57"/>
                  </a:lnTo>
                  <a:lnTo>
                    <a:pt x="96" y="0"/>
                  </a:lnTo>
                  <a:lnTo>
                    <a:pt x="110" y="23"/>
                  </a:lnTo>
                  <a:lnTo>
                    <a:pt x="110" y="23"/>
                  </a:lnTo>
                  <a:lnTo>
                    <a:pt x="110" y="23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Freeform 229"/>
            <p:cNvSpPr>
              <a:spLocks/>
            </p:cNvSpPr>
            <p:nvPr/>
          </p:nvSpPr>
          <p:spPr bwMode="auto">
            <a:xfrm>
              <a:off x="4993" y="1996"/>
              <a:ext cx="43" cy="45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3" y="21"/>
                </a:cxn>
                <a:cxn ang="0">
                  <a:pos x="90" y="75"/>
                </a:cxn>
                <a:cxn ang="0">
                  <a:pos x="69" y="7"/>
                </a:cxn>
                <a:cxn ang="0">
                  <a:pos x="94" y="0"/>
                </a:cxn>
                <a:cxn ang="0">
                  <a:pos x="128" y="106"/>
                </a:cxn>
                <a:cxn ang="0">
                  <a:pos x="104" y="114"/>
                </a:cxn>
                <a:cxn ang="0">
                  <a:pos x="38" y="62"/>
                </a:cxn>
                <a:cxn ang="0">
                  <a:pos x="58" y="128"/>
                </a:cxn>
                <a:cxn ang="0">
                  <a:pos x="33" y="135"/>
                </a:cxn>
                <a:cxn ang="0">
                  <a:pos x="0" y="29"/>
                </a:cxn>
                <a:cxn ang="0">
                  <a:pos x="0" y="29"/>
                </a:cxn>
              </a:cxnLst>
              <a:rect l="0" t="0" r="r" b="b"/>
              <a:pathLst>
                <a:path w="128" h="135">
                  <a:moveTo>
                    <a:pt x="0" y="29"/>
                  </a:moveTo>
                  <a:lnTo>
                    <a:pt x="23" y="21"/>
                  </a:lnTo>
                  <a:lnTo>
                    <a:pt x="90" y="75"/>
                  </a:lnTo>
                  <a:lnTo>
                    <a:pt x="69" y="7"/>
                  </a:lnTo>
                  <a:lnTo>
                    <a:pt x="94" y="0"/>
                  </a:lnTo>
                  <a:lnTo>
                    <a:pt x="128" y="106"/>
                  </a:lnTo>
                  <a:lnTo>
                    <a:pt x="104" y="114"/>
                  </a:lnTo>
                  <a:lnTo>
                    <a:pt x="38" y="62"/>
                  </a:lnTo>
                  <a:lnTo>
                    <a:pt x="58" y="128"/>
                  </a:lnTo>
                  <a:lnTo>
                    <a:pt x="33" y="135"/>
                  </a:lnTo>
                  <a:lnTo>
                    <a:pt x="0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" name="Freeform 230"/>
            <p:cNvSpPr>
              <a:spLocks/>
            </p:cNvSpPr>
            <p:nvPr/>
          </p:nvSpPr>
          <p:spPr bwMode="auto">
            <a:xfrm>
              <a:off x="5307" y="2499"/>
              <a:ext cx="45" cy="42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53" y="0"/>
                </a:cxn>
                <a:cxn ang="0">
                  <a:pos x="72" y="18"/>
                </a:cxn>
                <a:cxn ang="0">
                  <a:pos x="35" y="56"/>
                </a:cxn>
                <a:cxn ang="0">
                  <a:pos x="47" y="68"/>
                </a:cxn>
                <a:cxn ang="0">
                  <a:pos x="75" y="39"/>
                </a:cxn>
                <a:cxn ang="0">
                  <a:pos x="93" y="56"/>
                </a:cxn>
                <a:cxn ang="0">
                  <a:pos x="66" y="85"/>
                </a:cxn>
                <a:cxn ang="0">
                  <a:pos x="79" y="98"/>
                </a:cxn>
                <a:cxn ang="0">
                  <a:pos x="115" y="61"/>
                </a:cxn>
                <a:cxn ang="0">
                  <a:pos x="133" y="79"/>
                </a:cxn>
                <a:cxn ang="0">
                  <a:pos x="81" y="132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33" h="132">
                  <a:moveTo>
                    <a:pt x="0" y="56"/>
                  </a:moveTo>
                  <a:lnTo>
                    <a:pt x="53" y="0"/>
                  </a:lnTo>
                  <a:lnTo>
                    <a:pt x="72" y="18"/>
                  </a:lnTo>
                  <a:lnTo>
                    <a:pt x="35" y="56"/>
                  </a:lnTo>
                  <a:lnTo>
                    <a:pt x="47" y="68"/>
                  </a:lnTo>
                  <a:lnTo>
                    <a:pt x="75" y="39"/>
                  </a:lnTo>
                  <a:lnTo>
                    <a:pt x="93" y="56"/>
                  </a:lnTo>
                  <a:lnTo>
                    <a:pt x="66" y="85"/>
                  </a:lnTo>
                  <a:lnTo>
                    <a:pt x="79" y="98"/>
                  </a:lnTo>
                  <a:lnTo>
                    <a:pt x="115" y="61"/>
                  </a:lnTo>
                  <a:lnTo>
                    <a:pt x="133" y="79"/>
                  </a:lnTo>
                  <a:lnTo>
                    <a:pt x="81" y="132"/>
                  </a:lnTo>
                  <a:lnTo>
                    <a:pt x="0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" name="Freeform 231"/>
            <p:cNvSpPr>
              <a:spLocks noEditPoints="1"/>
            </p:cNvSpPr>
            <p:nvPr/>
          </p:nvSpPr>
          <p:spPr bwMode="auto">
            <a:xfrm>
              <a:off x="4779" y="2225"/>
              <a:ext cx="130" cy="336"/>
            </a:xfrm>
            <a:custGeom>
              <a:avLst/>
              <a:gdLst/>
              <a:ahLst/>
              <a:cxnLst>
                <a:cxn ang="0">
                  <a:pos x="112" y="101"/>
                </a:cxn>
                <a:cxn ang="0">
                  <a:pos x="6" y="53"/>
                </a:cxn>
                <a:cxn ang="0">
                  <a:pos x="6" y="53"/>
                </a:cxn>
                <a:cxn ang="0">
                  <a:pos x="10" y="39"/>
                </a:cxn>
                <a:cxn ang="0">
                  <a:pos x="17" y="27"/>
                </a:cxn>
                <a:cxn ang="0">
                  <a:pos x="34" y="9"/>
                </a:cxn>
                <a:cxn ang="0">
                  <a:pos x="55" y="1"/>
                </a:cxn>
                <a:cxn ang="0">
                  <a:pos x="75" y="1"/>
                </a:cxn>
                <a:cxn ang="0">
                  <a:pos x="95" y="9"/>
                </a:cxn>
                <a:cxn ang="0">
                  <a:pos x="110" y="25"/>
                </a:cxn>
                <a:cxn ang="0">
                  <a:pos x="118" y="42"/>
                </a:cxn>
                <a:cxn ang="0">
                  <a:pos x="119" y="55"/>
                </a:cxn>
                <a:cxn ang="0">
                  <a:pos x="119" y="70"/>
                </a:cxn>
                <a:cxn ang="0">
                  <a:pos x="116" y="79"/>
                </a:cxn>
                <a:cxn ang="0">
                  <a:pos x="116" y="79"/>
                </a:cxn>
                <a:cxn ang="0">
                  <a:pos x="88" y="67"/>
                </a:cxn>
                <a:cxn ang="0">
                  <a:pos x="88" y="67"/>
                </a:cxn>
                <a:cxn ang="0">
                  <a:pos x="89" y="53"/>
                </a:cxn>
                <a:cxn ang="0">
                  <a:pos x="87" y="42"/>
                </a:cxn>
                <a:cxn ang="0">
                  <a:pos x="81" y="33"/>
                </a:cxn>
                <a:cxn ang="0">
                  <a:pos x="72" y="29"/>
                </a:cxn>
                <a:cxn ang="0">
                  <a:pos x="62" y="28"/>
                </a:cxn>
                <a:cxn ang="0">
                  <a:pos x="51" y="31"/>
                </a:cxn>
                <a:cxn ang="0">
                  <a:pos x="43" y="40"/>
                </a:cxn>
                <a:cxn ang="0">
                  <a:pos x="36" y="55"/>
                </a:cxn>
                <a:cxn ang="0">
                  <a:pos x="36" y="55"/>
                </a:cxn>
                <a:cxn ang="0">
                  <a:pos x="287" y="981"/>
                </a:cxn>
                <a:cxn ang="0">
                  <a:pos x="353" y="884"/>
                </a:cxn>
                <a:cxn ang="0">
                  <a:pos x="369" y="901"/>
                </a:cxn>
                <a:cxn ang="0">
                  <a:pos x="374" y="907"/>
                </a:cxn>
                <a:cxn ang="0">
                  <a:pos x="382" y="919"/>
                </a:cxn>
                <a:cxn ang="0">
                  <a:pos x="389" y="936"/>
                </a:cxn>
                <a:cxn ang="0">
                  <a:pos x="389" y="959"/>
                </a:cxn>
                <a:cxn ang="0">
                  <a:pos x="381" y="980"/>
                </a:cxn>
                <a:cxn ang="0">
                  <a:pos x="366" y="995"/>
                </a:cxn>
                <a:cxn ang="0">
                  <a:pos x="346" y="1004"/>
                </a:cxn>
                <a:cxn ang="0">
                  <a:pos x="323" y="1002"/>
                </a:cxn>
                <a:cxn ang="0">
                  <a:pos x="311" y="998"/>
                </a:cxn>
                <a:cxn ang="0">
                  <a:pos x="299" y="990"/>
                </a:cxn>
                <a:cxn ang="0">
                  <a:pos x="287" y="981"/>
                </a:cxn>
                <a:cxn ang="0">
                  <a:pos x="287" y="981"/>
                </a:cxn>
                <a:cxn ang="0">
                  <a:pos x="350" y="925"/>
                </a:cxn>
                <a:cxn ang="0">
                  <a:pos x="312" y="962"/>
                </a:cxn>
                <a:cxn ang="0">
                  <a:pos x="317" y="968"/>
                </a:cxn>
                <a:cxn ang="0">
                  <a:pos x="328" y="974"/>
                </a:cxn>
                <a:cxn ang="0">
                  <a:pos x="339" y="975"/>
                </a:cxn>
                <a:cxn ang="0">
                  <a:pos x="349" y="972"/>
                </a:cxn>
                <a:cxn ang="0">
                  <a:pos x="357" y="965"/>
                </a:cxn>
                <a:cxn ang="0">
                  <a:pos x="361" y="957"/>
                </a:cxn>
                <a:cxn ang="0">
                  <a:pos x="361" y="945"/>
                </a:cxn>
                <a:cxn ang="0">
                  <a:pos x="356" y="932"/>
                </a:cxn>
                <a:cxn ang="0">
                  <a:pos x="350" y="925"/>
                </a:cxn>
              </a:cxnLst>
              <a:rect l="0" t="0" r="r" b="b"/>
              <a:pathLst>
                <a:path w="390" h="1005">
                  <a:moveTo>
                    <a:pt x="116" y="79"/>
                  </a:moveTo>
                  <a:lnTo>
                    <a:pt x="112" y="101"/>
                  </a:lnTo>
                  <a:lnTo>
                    <a:pt x="0" y="75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8" y="45"/>
                  </a:lnTo>
                  <a:lnTo>
                    <a:pt x="10" y="39"/>
                  </a:lnTo>
                  <a:lnTo>
                    <a:pt x="13" y="32"/>
                  </a:lnTo>
                  <a:lnTo>
                    <a:pt x="17" y="27"/>
                  </a:lnTo>
                  <a:lnTo>
                    <a:pt x="24" y="17"/>
                  </a:lnTo>
                  <a:lnTo>
                    <a:pt x="34" y="9"/>
                  </a:lnTo>
                  <a:lnTo>
                    <a:pt x="44" y="4"/>
                  </a:lnTo>
                  <a:lnTo>
                    <a:pt x="55" y="1"/>
                  </a:lnTo>
                  <a:lnTo>
                    <a:pt x="64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5" y="9"/>
                  </a:lnTo>
                  <a:lnTo>
                    <a:pt x="103" y="16"/>
                  </a:lnTo>
                  <a:lnTo>
                    <a:pt x="110" y="25"/>
                  </a:lnTo>
                  <a:lnTo>
                    <a:pt x="115" y="35"/>
                  </a:lnTo>
                  <a:lnTo>
                    <a:pt x="118" y="42"/>
                  </a:lnTo>
                  <a:lnTo>
                    <a:pt x="119" y="48"/>
                  </a:lnTo>
                  <a:lnTo>
                    <a:pt x="119" y="55"/>
                  </a:lnTo>
                  <a:lnTo>
                    <a:pt x="119" y="63"/>
                  </a:lnTo>
                  <a:lnTo>
                    <a:pt x="119" y="70"/>
                  </a:lnTo>
                  <a:lnTo>
                    <a:pt x="116" y="79"/>
                  </a:lnTo>
                  <a:lnTo>
                    <a:pt x="116" y="79"/>
                  </a:lnTo>
                  <a:lnTo>
                    <a:pt x="116" y="79"/>
                  </a:lnTo>
                  <a:lnTo>
                    <a:pt x="116" y="79"/>
                  </a:lnTo>
                  <a:close/>
                  <a:moveTo>
                    <a:pt x="36" y="55"/>
                  </a:moveTo>
                  <a:lnTo>
                    <a:pt x="88" y="67"/>
                  </a:lnTo>
                  <a:lnTo>
                    <a:pt x="88" y="67"/>
                  </a:lnTo>
                  <a:lnTo>
                    <a:pt x="88" y="67"/>
                  </a:lnTo>
                  <a:lnTo>
                    <a:pt x="89" y="60"/>
                  </a:lnTo>
                  <a:lnTo>
                    <a:pt x="89" y="53"/>
                  </a:lnTo>
                  <a:lnTo>
                    <a:pt x="88" y="47"/>
                  </a:lnTo>
                  <a:lnTo>
                    <a:pt x="87" y="42"/>
                  </a:lnTo>
                  <a:lnTo>
                    <a:pt x="84" y="38"/>
                  </a:lnTo>
                  <a:lnTo>
                    <a:pt x="81" y="33"/>
                  </a:lnTo>
                  <a:lnTo>
                    <a:pt x="76" y="30"/>
                  </a:lnTo>
                  <a:lnTo>
                    <a:pt x="72" y="29"/>
                  </a:lnTo>
                  <a:lnTo>
                    <a:pt x="67" y="28"/>
                  </a:lnTo>
                  <a:lnTo>
                    <a:pt x="62" y="28"/>
                  </a:lnTo>
                  <a:lnTo>
                    <a:pt x="57" y="29"/>
                  </a:lnTo>
                  <a:lnTo>
                    <a:pt x="51" y="31"/>
                  </a:lnTo>
                  <a:lnTo>
                    <a:pt x="47" y="35"/>
                  </a:lnTo>
                  <a:lnTo>
                    <a:pt x="43" y="40"/>
                  </a:lnTo>
                  <a:lnTo>
                    <a:pt x="39" y="46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6" y="55"/>
                  </a:lnTo>
                  <a:close/>
                  <a:moveTo>
                    <a:pt x="287" y="981"/>
                  </a:moveTo>
                  <a:lnTo>
                    <a:pt x="271" y="964"/>
                  </a:lnTo>
                  <a:lnTo>
                    <a:pt x="353" y="884"/>
                  </a:lnTo>
                  <a:lnTo>
                    <a:pt x="369" y="901"/>
                  </a:lnTo>
                  <a:lnTo>
                    <a:pt x="369" y="901"/>
                  </a:lnTo>
                  <a:lnTo>
                    <a:pt x="369" y="901"/>
                  </a:lnTo>
                  <a:lnTo>
                    <a:pt x="374" y="907"/>
                  </a:lnTo>
                  <a:lnTo>
                    <a:pt x="378" y="912"/>
                  </a:lnTo>
                  <a:lnTo>
                    <a:pt x="382" y="919"/>
                  </a:lnTo>
                  <a:lnTo>
                    <a:pt x="385" y="924"/>
                  </a:lnTo>
                  <a:lnTo>
                    <a:pt x="389" y="936"/>
                  </a:lnTo>
                  <a:lnTo>
                    <a:pt x="390" y="948"/>
                  </a:lnTo>
                  <a:lnTo>
                    <a:pt x="389" y="959"/>
                  </a:lnTo>
                  <a:lnTo>
                    <a:pt x="386" y="970"/>
                  </a:lnTo>
                  <a:lnTo>
                    <a:pt x="381" y="980"/>
                  </a:lnTo>
                  <a:lnTo>
                    <a:pt x="374" y="988"/>
                  </a:lnTo>
                  <a:lnTo>
                    <a:pt x="366" y="995"/>
                  </a:lnTo>
                  <a:lnTo>
                    <a:pt x="357" y="1000"/>
                  </a:lnTo>
                  <a:lnTo>
                    <a:pt x="346" y="1004"/>
                  </a:lnTo>
                  <a:lnTo>
                    <a:pt x="335" y="1005"/>
                  </a:lnTo>
                  <a:lnTo>
                    <a:pt x="323" y="1002"/>
                  </a:lnTo>
                  <a:lnTo>
                    <a:pt x="317" y="1000"/>
                  </a:lnTo>
                  <a:lnTo>
                    <a:pt x="311" y="998"/>
                  </a:lnTo>
                  <a:lnTo>
                    <a:pt x="306" y="995"/>
                  </a:lnTo>
                  <a:lnTo>
                    <a:pt x="299" y="990"/>
                  </a:lnTo>
                  <a:lnTo>
                    <a:pt x="292" y="986"/>
                  </a:lnTo>
                  <a:lnTo>
                    <a:pt x="287" y="981"/>
                  </a:lnTo>
                  <a:lnTo>
                    <a:pt x="287" y="981"/>
                  </a:lnTo>
                  <a:lnTo>
                    <a:pt x="287" y="981"/>
                  </a:lnTo>
                  <a:lnTo>
                    <a:pt x="287" y="981"/>
                  </a:lnTo>
                  <a:close/>
                  <a:moveTo>
                    <a:pt x="350" y="925"/>
                  </a:moveTo>
                  <a:lnTo>
                    <a:pt x="312" y="962"/>
                  </a:lnTo>
                  <a:lnTo>
                    <a:pt x="312" y="962"/>
                  </a:lnTo>
                  <a:lnTo>
                    <a:pt x="312" y="962"/>
                  </a:lnTo>
                  <a:lnTo>
                    <a:pt x="317" y="968"/>
                  </a:lnTo>
                  <a:lnTo>
                    <a:pt x="323" y="971"/>
                  </a:lnTo>
                  <a:lnTo>
                    <a:pt x="328" y="974"/>
                  </a:lnTo>
                  <a:lnTo>
                    <a:pt x="334" y="975"/>
                  </a:lnTo>
                  <a:lnTo>
                    <a:pt x="339" y="975"/>
                  </a:lnTo>
                  <a:lnTo>
                    <a:pt x="345" y="974"/>
                  </a:lnTo>
                  <a:lnTo>
                    <a:pt x="349" y="972"/>
                  </a:lnTo>
                  <a:lnTo>
                    <a:pt x="353" y="970"/>
                  </a:lnTo>
                  <a:lnTo>
                    <a:pt x="357" y="965"/>
                  </a:lnTo>
                  <a:lnTo>
                    <a:pt x="359" y="961"/>
                  </a:lnTo>
                  <a:lnTo>
                    <a:pt x="361" y="957"/>
                  </a:lnTo>
                  <a:lnTo>
                    <a:pt x="361" y="951"/>
                  </a:lnTo>
                  <a:lnTo>
                    <a:pt x="361" y="945"/>
                  </a:lnTo>
                  <a:lnTo>
                    <a:pt x="359" y="938"/>
                  </a:lnTo>
                  <a:lnTo>
                    <a:pt x="356" y="932"/>
                  </a:lnTo>
                  <a:lnTo>
                    <a:pt x="350" y="925"/>
                  </a:lnTo>
                  <a:lnTo>
                    <a:pt x="350" y="925"/>
                  </a:lnTo>
                  <a:lnTo>
                    <a:pt x="350" y="925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" name="Freeform 232"/>
            <p:cNvSpPr>
              <a:spLocks/>
            </p:cNvSpPr>
            <p:nvPr/>
          </p:nvSpPr>
          <p:spPr bwMode="auto">
            <a:xfrm>
              <a:off x="4844" y="2495"/>
              <a:ext cx="45" cy="43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136" y="59"/>
                </a:cxn>
                <a:cxn ang="0">
                  <a:pos x="116" y="75"/>
                </a:cxn>
                <a:cxn ang="0">
                  <a:pos x="81" y="35"/>
                </a:cxn>
                <a:cxn ang="0">
                  <a:pos x="68" y="47"/>
                </a:cxn>
                <a:cxn ang="0">
                  <a:pos x="94" y="76"/>
                </a:cxn>
                <a:cxn ang="0">
                  <a:pos x="75" y="92"/>
                </a:cxn>
                <a:cxn ang="0">
                  <a:pos x="50" y="63"/>
                </a:cxn>
                <a:cxn ang="0">
                  <a:pos x="36" y="74"/>
                </a:cxn>
                <a:cxn ang="0">
                  <a:pos x="68" y="113"/>
                </a:cxn>
                <a:cxn ang="0">
                  <a:pos x="49" y="130"/>
                </a:cxn>
                <a:cxn ang="0">
                  <a:pos x="0" y="73"/>
                </a:cxn>
                <a:cxn ang="0">
                  <a:pos x="85" y="0"/>
                </a:cxn>
                <a:cxn ang="0">
                  <a:pos x="85" y="0"/>
                </a:cxn>
              </a:cxnLst>
              <a:rect l="0" t="0" r="r" b="b"/>
              <a:pathLst>
                <a:path w="136" h="130">
                  <a:moveTo>
                    <a:pt x="85" y="0"/>
                  </a:moveTo>
                  <a:lnTo>
                    <a:pt x="136" y="59"/>
                  </a:lnTo>
                  <a:lnTo>
                    <a:pt x="116" y="75"/>
                  </a:lnTo>
                  <a:lnTo>
                    <a:pt x="81" y="35"/>
                  </a:lnTo>
                  <a:lnTo>
                    <a:pt x="68" y="47"/>
                  </a:lnTo>
                  <a:lnTo>
                    <a:pt x="94" y="76"/>
                  </a:lnTo>
                  <a:lnTo>
                    <a:pt x="75" y="92"/>
                  </a:lnTo>
                  <a:lnTo>
                    <a:pt x="50" y="63"/>
                  </a:lnTo>
                  <a:lnTo>
                    <a:pt x="36" y="74"/>
                  </a:lnTo>
                  <a:lnTo>
                    <a:pt x="68" y="113"/>
                  </a:lnTo>
                  <a:lnTo>
                    <a:pt x="49" y="130"/>
                  </a:lnTo>
                  <a:lnTo>
                    <a:pt x="0" y="73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" name="Freeform 233"/>
            <p:cNvSpPr>
              <a:spLocks/>
            </p:cNvSpPr>
            <p:nvPr/>
          </p:nvSpPr>
          <p:spPr bwMode="auto">
            <a:xfrm>
              <a:off x="4918" y="2560"/>
              <a:ext cx="42" cy="39"/>
            </a:xfrm>
            <a:custGeom>
              <a:avLst/>
              <a:gdLst/>
              <a:ahLst/>
              <a:cxnLst>
                <a:cxn ang="0">
                  <a:pos x="72" y="27"/>
                </a:cxn>
                <a:cxn ang="0">
                  <a:pos x="78" y="25"/>
                </a:cxn>
                <a:cxn ang="0">
                  <a:pos x="87" y="29"/>
                </a:cxn>
                <a:cxn ang="0">
                  <a:pos x="94" y="37"/>
                </a:cxn>
                <a:cxn ang="0">
                  <a:pos x="104" y="51"/>
                </a:cxn>
                <a:cxn ang="0">
                  <a:pos x="126" y="40"/>
                </a:cxn>
                <a:cxn ang="0">
                  <a:pos x="118" y="27"/>
                </a:cxn>
                <a:cxn ang="0">
                  <a:pos x="98" y="9"/>
                </a:cxn>
                <a:cxn ang="0">
                  <a:pos x="81" y="2"/>
                </a:cxn>
                <a:cxn ang="0">
                  <a:pos x="70" y="0"/>
                </a:cxn>
                <a:cxn ang="0">
                  <a:pos x="60" y="2"/>
                </a:cxn>
                <a:cxn ang="0">
                  <a:pos x="50" y="8"/>
                </a:cxn>
                <a:cxn ang="0">
                  <a:pos x="45" y="11"/>
                </a:cxn>
                <a:cxn ang="0">
                  <a:pos x="38" y="23"/>
                </a:cxn>
                <a:cxn ang="0">
                  <a:pos x="37" y="35"/>
                </a:cxn>
                <a:cxn ang="0">
                  <a:pos x="42" y="48"/>
                </a:cxn>
                <a:cxn ang="0">
                  <a:pos x="55" y="63"/>
                </a:cxn>
                <a:cxn ang="0">
                  <a:pos x="63" y="72"/>
                </a:cxn>
                <a:cxn ang="0">
                  <a:pos x="66" y="80"/>
                </a:cxn>
                <a:cxn ang="0">
                  <a:pos x="66" y="86"/>
                </a:cxn>
                <a:cxn ang="0">
                  <a:pos x="64" y="90"/>
                </a:cxn>
                <a:cxn ang="0">
                  <a:pos x="60" y="93"/>
                </a:cxn>
                <a:cxn ang="0">
                  <a:pos x="53" y="92"/>
                </a:cxn>
                <a:cxn ang="0">
                  <a:pos x="45" y="88"/>
                </a:cxn>
                <a:cxn ang="0">
                  <a:pos x="38" y="82"/>
                </a:cxn>
                <a:cxn ang="0">
                  <a:pos x="26" y="69"/>
                </a:cxn>
                <a:cxn ang="0">
                  <a:pos x="23" y="63"/>
                </a:cxn>
                <a:cxn ang="0">
                  <a:pos x="0" y="75"/>
                </a:cxn>
                <a:cxn ang="0">
                  <a:pos x="2" y="80"/>
                </a:cxn>
                <a:cxn ang="0">
                  <a:pos x="13" y="95"/>
                </a:cxn>
                <a:cxn ang="0">
                  <a:pos x="35" y="111"/>
                </a:cxn>
                <a:cxn ang="0">
                  <a:pos x="48" y="117"/>
                </a:cxn>
                <a:cxn ang="0">
                  <a:pos x="61" y="118"/>
                </a:cxn>
                <a:cxn ang="0">
                  <a:pos x="73" y="115"/>
                </a:cxn>
                <a:cxn ang="0">
                  <a:pos x="83" y="109"/>
                </a:cxn>
                <a:cxn ang="0">
                  <a:pos x="91" y="100"/>
                </a:cxn>
                <a:cxn ang="0">
                  <a:pos x="95" y="90"/>
                </a:cxn>
                <a:cxn ang="0">
                  <a:pos x="96" y="80"/>
                </a:cxn>
                <a:cxn ang="0">
                  <a:pos x="91" y="65"/>
                </a:cxn>
                <a:cxn ang="0">
                  <a:pos x="79" y="53"/>
                </a:cxn>
                <a:cxn ang="0">
                  <a:pos x="69" y="38"/>
                </a:cxn>
                <a:cxn ang="0">
                  <a:pos x="68" y="31"/>
                </a:cxn>
                <a:cxn ang="0">
                  <a:pos x="72" y="27"/>
                </a:cxn>
              </a:cxnLst>
              <a:rect l="0" t="0" r="r" b="b"/>
              <a:pathLst>
                <a:path w="126" h="118">
                  <a:moveTo>
                    <a:pt x="72" y="27"/>
                  </a:moveTo>
                  <a:lnTo>
                    <a:pt x="72" y="27"/>
                  </a:lnTo>
                  <a:lnTo>
                    <a:pt x="75" y="25"/>
                  </a:lnTo>
                  <a:lnTo>
                    <a:pt x="78" y="25"/>
                  </a:lnTo>
                  <a:lnTo>
                    <a:pt x="82" y="26"/>
                  </a:lnTo>
                  <a:lnTo>
                    <a:pt x="87" y="29"/>
                  </a:lnTo>
                  <a:lnTo>
                    <a:pt x="90" y="33"/>
                  </a:lnTo>
                  <a:lnTo>
                    <a:pt x="94" y="37"/>
                  </a:lnTo>
                  <a:lnTo>
                    <a:pt x="104" y="51"/>
                  </a:lnTo>
                  <a:lnTo>
                    <a:pt x="104" y="51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26" y="40"/>
                  </a:lnTo>
                  <a:lnTo>
                    <a:pt x="118" y="27"/>
                  </a:lnTo>
                  <a:lnTo>
                    <a:pt x="108" y="18"/>
                  </a:lnTo>
                  <a:lnTo>
                    <a:pt x="98" y="9"/>
                  </a:lnTo>
                  <a:lnTo>
                    <a:pt x="87" y="4"/>
                  </a:lnTo>
                  <a:lnTo>
                    <a:pt x="81" y="2"/>
                  </a:lnTo>
                  <a:lnTo>
                    <a:pt x="76" y="1"/>
                  </a:lnTo>
                  <a:lnTo>
                    <a:pt x="70" y="0"/>
                  </a:lnTo>
                  <a:lnTo>
                    <a:pt x="65" y="1"/>
                  </a:lnTo>
                  <a:lnTo>
                    <a:pt x="60" y="2"/>
                  </a:lnTo>
                  <a:lnTo>
                    <a:pt x="54" y="5"/>
                  </a:lnTo>
                  <a:lnTo>
                    <a:pt x="50" y="8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1" y="18"/>
                  </a:lnTo>
                  <a:lnTo>
                    <a:pt x="38" y="23"/>
                  </a:lnTo>
                  <a:lnTo>
                    <a:pt x="37" y="29"/>
                  </a:lnTo>
                  <a:lnTo>
                    <a:pt x="37" y="35"/>
                  </a:lnTo>
                  <a:lnTo>
                    <a:pt x="39" y="42"/>
                  </a:lnTo>
                  <a:lnTo>
                    <a:pt x="42" y="48"/>
                  </a:lnTo>
                  <a:lnTo>
                    <a:pt x="48" y="56"/>
                  </a:lnTo>
                  <a:lnTo>
                    <a:pt x="55" y="63"/>
                  </a:lnTo>
                  <a:lnTo>
                    <a:pt x="55" y="63"/>
                  </a:lnTo>
                  <a:lnTo>
                    <a:pt x="63" y="72"/>
                  </a:lnTo>
                  <a:lnTo>
                    <a:pt x="65" y="76"/>
                  </a:lnTo>
                  <a:lnTo>
                    <a:pt x="66" y="80"/>
                  </a:lnTo>
                  <a:lnTo>
                    <a:pt x="66" y="83"/>
                  </a:lnTo>
                  <a:lnTo>
                    <a:pt x="66" y="86"/>
                  </a:lnTo>
                  <a:lnTo>
                    <a:pt x="65" y="88"/>
                  </a:lnTo>
                  <a:lnTo>
                    <a:pt x="64" y="90"/>
                  </a:lnTo>
                  <a:lnTo>
                    <a:pt x="62" y="92"/>
                  </a:lnTo>
                  <a:lnTo>
                    <a:pt x="60" y="93"/>
                  </a:lnTo>
                  <a:lnTo>
                    <a:pt x="56" y="93"/>
                  </a:lnTo>
                  <a:lnTo>
                    <a:pt x="53" y="92"/>
                  </a:lnTo>
                  <a:lnTo>
                    <a:pt x="50" y="90"/>
                  </a:lnTo>
                  <a:lnTo>
                    <a:pt x="45" y="88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0" y="75"/>
                  </a:lnTo>
                  <a:lnTo>
                    <a:pt x="26" y="69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2" y="80"/>
                  </a:lnTo>
                  <a:lnTo>
                    <a:pt x="5" y="85"/>
                  </a:lnTo>
                  <a:lnTo>
                    <a:pt x="13" y="95"/>
                  </a:lnTo>
                  <a:lnTo>
                    <a:pt x="24" y="103"/>
                  </a:lnTo>
                  <a:lnTo>
                    <a:pt x="35" y="111"/>
                  </a:lnTo>
                  <a:lnTo>
                    <a:pt x="41" y="114"/>
                  </a:lnTo>
                  <a:lnTo>
                    <a:pt x="48" y="117"/>
                  </a:lnTo>
                  <a:lnTo>
                    <a:pt x="54" y="118"/>
                  </a:lnTo>
                  <a:lnTo>
                    <a:pt x="61" y="118"/>
                  </a:lnTo>
                  <a:lnTo>
                    <a:pt x="66" y="118"/>
                  </a:lnTo>
                  <a:lnTo>
                    <a:pt x="73" y="115"/>
                  </a:lnTo>
                  <a:lnTo>
                    <a:pt x="78" y="113"/>
                  </a:lnTo>
                  <a:lnTo>
                    <a:pt x="83" y="109"/>
                  </a:lnTo>
                  <a:lnTo>
                    <a:pt x="83" y="109"/>
                  </a:lnTo>
                  <a:lnTo>
                    <a:pt x="91" y="100"/>
                  </a:lnTo>
                  <a:lnTo>
                    <a:pt x="94" y="96"/>
                  </a:lnTo>
                  <a:lnTo>
                    <a:pt x="95" y="90"/>
                  </a:lnTo>
                  <a:lnTo>
                    <a:pt x="96" y="86"/>
                  </a:lnTo>
                  <a:lnTo>
                    <a:pt x="96" y="80"/>
                  </a:lnTo>
                  <a:lnTo>
                    <a:pt x="94" y="73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79" y="53"/>
                  </a:lnTo>
                  <a:lnTo>
                    <a:pt x="72" y="43"/>
                  </a:lnTo>
                  <a:lnTo>
                    <a:pt x="69" y="38"/>
                  </a:lnTo>
                  <a:lnTo>
                    <a:pt x="68" y="35"/>
                  </a:lnTo>
                  <a:lnTo>
                    <a:pt x="68" y="31"/>
                  </a:lnTo>
                  <a:lnTo>
                    <a:pt x="72" y="27"/>
                  </a:lnTo>
                  <a:lnTo>
                    <a:pt x="72" y="27"/>
                  </a:lnTo>
                  <a:lnTo>
                    <a:pt x="72" y="27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" name="Freeform 234"/>
            <p:cNvSpPr>
              <a:spLocks/>
            </p:cNvSpPr>
            <p:nvPr/>
          </p:nvSpPr>
          <p:spPr bwMode="auto">
            <a:xfrm>
              <a:off x="4881" y="2051"/>
              <a:ext cx="38" cy="42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88" y="20"/>
                </a:cxn>
                <a:cxn ang="0">
                  <a:pos x="61" y="41"/>
                </a:cxn>
                <a:cxn ang="0">
                  <a:pos x="117" y="107"/>
                </a:cxn>
                <a:cxn ang="0">
                  <a:pos x="96" y="124"/>
                </a:cxn>
                <a:cxn ang="0">
                  <a:pos x="42" y="58"/>
                </a:cxn>
                <a:cxn ang="0">
                  <a:pos x="17" y="80"/>
                </a:cxn>
                <a:cxn ang="0">
                  <a:pos x="0" y="60"/>
                </a:cxn>
                <a:cxn ang="0">
                  <a:pos x="70" y="0"/>
                </a:cxn>
                <a:cxn ang="0">
                  <a:pos x="70" y="0"/>
                </a:cxn>
              </a:cxnLst>
              <a:rect l="0" t="0" r="r" b="b"/>
              <a:pathLst>
                <a:path w="117" h="124">
                  <a:moveTo>
                    <a:pt x="70" y="0"/>
                  </a:moveTo>
                  <a:lnTo>
                    <a:pt x="88" y="20"/>
                  </a:lnTo>
                  <a:lnTo>
                    <a:pt x="61" y="41"/>
                  </a:lnTo>
                  <a:lnTo>
                    <a:pt x="117" y="107"/>
                  </a:lnTo>
                  <a:lnTo>
                    <a:pt x="96" y="124"/>
                  </a:lnTo>
                  <a:lnTo>
                    <a:pt x="42" y="58"/>
                  </a:lnTo>
                  <a:lnTo>
                    <a:pt x="17" y="80"/>
                  </a:lnTo>
                  <a:lnTo>
                    <a:pt x="0" y="6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" name="Freeform 235"/>
            <p:cNvSpPr>
              <a:spLocks/>
            </p:cNvSpPr>
            <p:nvPr/>
          </p:nvSpPr>
          <p:spPr bwMode="auto">
            <a:xfrm>
              <a:off x="4828" y="2467"/>
              <a:ext cx="42" cy="38"/>
            </a:xfrm>
            <a:custGeom>
              <a:avLst/>
              <a:gdLst/>
              <a:ahLst/>
              <a:cxnLst>
                <a:cxn ang="0">
                  <a:pos x="126" y="75"/>
                </a:cxn>
                <a:cxn ang="0">
                  <a:pos x="104" y="90"/>
                </a:cxn>
                <a:cxn ang="0">
                  <a:pos x="86" y="63"/>
                </a:cxn>
                <a:cxn ang="0">
                  <a:pos x="15" y="113"/>
                </a:cxn>
                <a:cxn ang="0">
                  <a:pos x="0" y="91"/>
                </a:cxn>
                <a:cxn ang="0">
                  <a:pos x="71" y="41"/>
                </a:cxn>
                <a:cxn ang="0">
                  <a:pos x="51" y="15"/>
                </a:cxn>
                <a:cxn ang="0">
                  <a:pos x="73" y="0"/>
                </a:cxn>
                <a:cxn ang="0">
                  <a:pos x="126" y="75"/>
                </a:cxn>
                <a:cxn ang="0">
                  <a:pos x="126" y="75"/>
                </a:cxn>
              </a:cxnLst>
              <a:rect l="0" t="0" r="r" b="b"/>
              <a:pathLst>
                <a:path w="126" h="113">
                  <a:moveTo>
                    <a:pt x="126" y="75"/>
                  </a:moveTo>
                  <a:lnTo>
                    <a:pt x="104" y="90"/>
                  </a:lnTo>
                  <a:lnTo>
                    <a:pt x="86" y="63"/>
                  </a:lnTo>
                  <a:lnTo>
                    <a:pt x="15" y="113"/>
                  </a:lnTo>
                  <a:lnTo>
                    <a:pt x="0" y="91"/>
                  </a:lnTo>
                  <a:lnTo>
                    <a:pt x="71" y="41"/>
                  </a:lnTo>
                  <a:lnTo>
                    <a:pt x="51" y="15"/>
                  </a:lnTo>
                  <a:lnTo>
                    <a:pt x="73" y="0"/>
                  </a:lnTo>
                  <a:lnTo>
                    <a:pt x="126" y="75"/>
                  </a:lnTo>
                  <a:lnTo>
                    <a:pt x="126" y="75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" name="Freeform 236"/>
            <p:cNvSpPr>
              <a:spLocks/>
            </p:cNvSpPr>
            <p:nvPr/>
          </p:nvSpPr>
          <p:spPr bwMode="auto">
            <a:xfrm>
              <a:off x="4960" y="2574"/>
              <a:ext cx="34" cy="42"/>
            </a:xfrm>
            <a:custGeom>
              <a:avLst/>
              <a:gdLst/>
              <a:ahLst/>
              <a:cxnLst>
                <a:cxn ang="0">
                  <a:pos x="100" y="36"/>
                </a:cxn>
                <a:cxn ang="0">
                  <a:pos x="89" y="60"/>
                </a:cxn>
                <a:cxn ang="0">
                  <a:pos x="59" y="47"/>
                </a:cxn>
                <a:cxn ang="0">
                  <a:pos x="25" y="126"/>
                </a:cxn>
                <a:cxn ang="0">
                  <a:pos x="0" y="115"/>
                </a:cxn>
                <a:cxn ang="0">
                  <a:pos x="36" y="36"/>
                </a:cxn>
                <a:cxn ang="0">
                  <a:pos x="5" y="23"/>
                </a:cxn>
                <a:cxn ang="0">
                  <a:pos x="16" y="0"/>
                </a:cxn>
                <a:cxn ang="0">
                  <a:pos x="100" y="36"/>
                </a:cxn>
                <a:cxn ang="0">
                  <a:pos x="100" y="36"/>
                </a:cxn>
              </a:cxnLst>
              <a:rect l="0" t="0" r="r" b="b"/>
              <a:pathLst>
                <a:path w="100" h="126">
                  <a:moveTo>
                    <a:pt x="100" y="36"/>
                  </a:moveTo>
                  <a:lnTo>
                    <a:pt x="89" y="60"/>
                  </a:lnTo>
                  <a:lnTo>
                    <a:pt x="59" y="47"/>
                  </a:lnTo>
                  <a:lnTo>
                    <a:pt x="25" y="126"/>
                  </a:lnTo>
                  <a:lnTo>
                    <a:pt x="0" y="115"/>
                  </a:lnTo>
                  <a:lnTo>
                    <a:pt x="36" y="36"/>
                  </a:lnTo>
                  <a:lnTo>
                    <a:pt x="5" y="23"/>
                  </a:lnTo>
                  <a:lnTo>
                    <a:pt x="16" y="0"/>
                  </a:lnTo>
                  <a:lnTo>
                    <a:pt x="100" y="36"/>
                  </a:lnTo>
                  <a:lnTo>
                    <a:pt x="100" y="36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" name="Freeform 237"/>
            <p:cNvSpPr>
              <a:spLocks noEditPoints="1"/>
            </p:cNvSpPr>
            <p:nvPr/>
          </p:nvSpPr>
          <p:spPr bwMode="auto">
            <a:xfrm>
              <a:off x="4829" y="2123"/>
              <a:ext cx="45" cy="3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3" y="0"/>
                </a:cxn>
                <a:cxn ang="0">
                  <a:pos x="131" y="25"/>
                </a:cxn>
                <a:cxn ang="0">
                  <a:pos x="116" y="46"/>
                </a:cxn>
                <a:cxn ang="0">
                  <a:pos x="94" y="41"/>
                </a:cxn>
                <a:cxn ang="0">
                  <a:pos x="67" y="80"/>
                </a:cxn>
                <a:cxn ang="0">
                  <a:pos x="79" y="100"/>
                </a:cxn>
                <a:cxn ang="0">
                  <a:pos x="62" y="121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35" y="29"/>
                </a:cxn>
                <a:cxn ang="0">
                  <a:pos x="54" y="60"/>
                </a:cxn>
                <a:cxn ang="0">
                  <a:pos x="70" y="37"/>
                </a:cxn>
                <a:cxn ang="0">
                  <a:pos x="35" y="29"/>
                </a:cxn>
                <a:cxn ang="0">
                  <a:pos x="35" y="29"/>
                </a:cxn>
              </a:cxnLst>
              <a:rect l="0" t="0" r="r" b="b"/>
              <a:pathLst>
                <a:path w="131" h="121">
                  <a:moveTo>
                    <a:pt x="0" y="18"/>
                  </a:moveTo>
                  <a:lnTo>
                    <a:pt x="13" y="0"/>
                  </a:lnTo>
                  <a:lnTo>
                    <a:pt x="131" y="25"/>
                  </a:lnTo>
                  <a:lnTo>
                    <a:pt x="116" y="46"/>
                  </a:lnTo>
                  <a:lnTo>
                    <a:pt x="94" y="41"/>
                  </a:lnTo>
                  <a:lnTo>
                    <a:pt x="67" y="80"/>
                  </a:lnTo>
                  <a:lnTo>
                    <a:pt x="79" y="100"/>
                  </a:lnTo>
                  <a:lnTo>
                    <a:pt x="62" y="121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close/>
                  <a:moveTo>
                    <a:pt x="35" y="29"/>
                  </a:moveTo>
                  <a:lnTo>
                    <a:pt x="54" y="60"/>
                  </a:lnTo>
                  <a:lnTo>
                    <a:pt x="70" y="37"/>
                  </a:lnTo>
                  <a:lnTo>
                    <a:pt x="35" y="29"/>
                  </a:lnTo>
                  <a:lnTo>
                    <a:pt x="35" y="29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" name="Freeform 238"/>
            <p:cNvSpPr>
              <a:spLocks noEditPoints="1"/>
            </p:cNvSpPr>
            <p:nvPr/>
          </p:nvSpPr>
          <p:spPr bwMode="auto">
            <a:xfrm>
              <a:off x="4802" y="2148"/>
              <a:ext cx="39" cy="42"/>
            </a:xfrm>
            <a:custGeom>
              <a:avLst/>
              <a:gdLst/>
              <a:ahLst/>
              <a:cxnLst>
                <a:cxn ang="0">
                  <a:pos x="99" y="54"/>
                </a:cxn>
                <a:cxn ang="0">
                  <a:pos x="84" y="86"/>
                </a:cxn>
                <a:cxn ang="0">
                  <a:pos x="112" y="100"/>
                </a:cxn>
                <a:cxn ang="0">
                  <a:pos x="100" y="124"/>
                </a:cxn>
                <a:cxn ang="0">
                  <a:pos x="0" y="75"/>
                </a:cxn>
                <a:cxn ang="0">
                  <a:pos x="27" y="20"/>
                </a:cxn>
                <a:cxn ang="0">
                  <a:pos x="27" y="20"/>
                </a:cxn>
                <a:cxn ang="0">
                  <a:pos x="27" y="20"/>
                </a:cxn>
                <a:cxn ang="0">
                  <a:pos x="32" y="14"/>
                </a:cxn>
                <a:cxn ang="0">
                  <a:pos x="36" y="9"/>
                </a:cxn>
                <a:cxn ang="0">
                  <a:pos x="42" y="6"/>
                </a:cxn>
                <a:cxn ang="0">
                  <a:pos x="48" y="2"/>
                </a:cxn>
                <a:cxn ang="0">
                  <a:pos x="55" y="1"/>
                </a:cxn>
                <a:cxn ang="0">
                  <a:pos x="61" y="0"/>
                </a:cxn>
                <a:cxn ang="0">
                  <a:pos x="69" y="1"/>
                </a:cxn>
                <a:cxn ang="0">
                  <a:pos x="76" y="4"/>
                </a:cxn>
                <a:cxn ang="0">
                  <a:pos x="76" y="4"/>
                </a:cxn>
                <a:cxn ang="0">
                  <a:pos x="81" y="7"/>
                </a:cxn>
                <a:cxn ang="0">
                  <a:pos x="86" y="9"/>
                </a:cxn>
                <a:cxn ang="0">
                  <a:pos x="90" y="13"/>
                </a:cxn>
                <a:cxn ang="0">
                  <a:pos x="96" y="19"/>
                </a:cxn>
                <a:cxn ang="0">
                  <a:pos x="99" y="25"/>
                </a:cxn>
                <a:cxn ang="0">
                  <a:pos x="101" y="33"/>
                </a:cxn>
                <a:cxn ang="0">
                  <a:pos x="101" y="44"/>
                </a:cxn>
                <a:cxn ang="0">
                  <a:pos x="99" y="54"/>
                </a:cxn>
                <a:cxn ang="0">
                  <a:pos x="99" y="54"/>
                </a:cxn>
                <a:cxn ang="0">
                  <a:pos x="99" y="54"/>
                </a:cxn>
                <a:cxn ang="0">
                  <a:pos x="99" y="54"/>
                </a:cxn>
                <a:cxn ang="0">
                  <a:pos x="47" y="37"/>
                </a:cxn>
                <a:cxn ang="0">
                  <a:pos x="34" y="62"/>
                </a:cxn>
                <a:cxn ang="0">
                  <a:pos x="62" y="75"/>
                </a:cxn>
                <a:cxn ang="0">
                  <a:pos x="74" y="51"/>
                </a:cxn>
                <a:cxn ang="0">
                  <a:pos x="74" y="51"/>
                </a:cxn>
                <a:cxn ang="0">
                  <a:pos x="74" y="51"/>
                </a:cxn>
                <a:cxn ang="0">
                  <a:pos x="74" y="45"/>
                </a:cxn>
                <a:cxn ang="0">
                  <a:pos x="73" y="39"/>
                </a:cxn>
                <a:cxn ang="0">
                  <a:pos x="71" y="35"/>
                </a:cxn>
                <a:cxn ang="0">
                  <a:pos x="67" y="32"/>
                </a:cxn>
                <a:cxn ang="0">
                  <a:pos x="61" y="29"/>
                </a:cxn>
                <a:cxn ang="0">
                  <a:pos x="56" y="29"/>
                </a:cxn>
                <a:cxn ang="0">
                  <a:pos x="51" y="32"/>
                </a:cxn>
                <a:cxn ang="0">
                  <a:pos x="47" y="37"/>
                </a:cxn>
                <a:cxn ang="0">
                  <a:pos x="47" y="37"/>
                </a:cxn>
                <a:cxn ang="0">
                  <a:pos x="47" y="37"/>
                </a:cxn>
              </a:cxnLst>
              <a:rect l="0" t="0" r="r" b="b"/>
              <a:pathLst>
                <a:path w="112" h="124">
                  <a:moveTo>
                    <a:pt x="99" y="54"/>
                  </a:moveTo>
                  <a:lnTo>
                    <a:pt x="84" y="86"/>
                  </a:lnTo>
                  <a:lnTo>
                    <a:pt x="112" y="100"/>
                  </a:lnTo>
                  <a:lnTo>
                    <a:pt x="100" y="124"/>
                  </a:lnTo>
                  <a:lnTo>
                    <a:pt x="0" y="75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32" y="14"/>
                  </a:lnTo>
                  <a:lnTo>
                    <a:pt x="36" y="9"/>
                  </a:lnTo>
                  <a:lnTo>
                    <a:pt x="42" y="6"/>
                  </a:lnTo>
                  <a:lnTo>
                    <a:pt x="48" y="2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1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1" y="7"/>
                  </a:lnTo>
                  <a:lnTo>
                    <a:pt x="86" y="9"/>
                  </a:lnTo>
                  <a:lnTo>
                    <a:pt x="90" y="13"/>
                  </a:lnTo>
                  <a:lnTo>
                    <a:pt x="96" y="19"/>
                  </a:lnTo>
                  <a:lnTo>
                    <a:pt x="99" y="25"/>
                  </a:lnTo>
                  <a:lnTo>
                    <a:pt x="101" y="33"/>
                  </a:lnTo>
                  <a:lnTo>
                    <a:pt x="101" y="44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99" y="54"/>
                  </a:lnTo>
                  <a:close/>
                  <a:moveTo>
                    <a:pt x="47" y="37"/>
                  </a:moveTo>
                  <a:lnTo>
                    <a:pt x="34" y="62"/>
                  </a:lnTo>
                  <a:lnTo>
                    <a:pt x="62" y="75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51"/>
                  </a:lnTo>
                  <a:lnTo>
                    <a:pt x="74" y="45"/>
                  </a:lnTo>
                  <a:lnTo>
                    <a:pt x="73" y="39"/>
                  </a:lnTo>
                  <a:lnTo>
                    <a:pt x="71" y="35"/>
                  </a:lnTo>
                  <a:lnTo>
                    <a:pt x="67" y="32"/>
                  </a:lnTo>
                  <a:lnTo>
                    <a:pt x="61" y="29"/>
                  </a:lnTo>
                  <a:lnTo>
                    <a:pt x="56" y="29"/>
                  </a:lnTo>
                  <a:lnTo>
                    <a:pt x="51" y="32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7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" name="Freeform 239"/>
            <p:cNvSpPr>
              <a:spLocks/>
            </p:cNvSpPr>
            <p:nvPr/>
          </p:nvSpPr>
          <p:spPr bwMode="auto">
            <a:xfrm>
              <a:off x="5025" y="2597"/>
              <a:ext cx="32" cy="39"/>
            </a:xfrm>
            <a:custGeom>
              <a:avLst/>
              <a:gdLst/>
              <a:ahLst/>
              <a:cxnLst>
                <a:cxn ang="0">
                  <a:pos x="96" y="15"/>
                </a:cxn>
                <a:cxn ang="0">
                  <a:pos x="90" y="41"/>
                </a:cxn>
                <a:cxn ang="0">
                  <a:pos x="59" y="36"/>
                </a:cxn>
                <a:cxn ang="0">
                  <a:pos x="45" y="120"/>
                </a:cxn>
                <a:cxn ang="0">
                  <a:pos x="18" y="115"/>
                </a:cxn>
                <a:cxn ang="0">
                  <a:pos x="33" y="32"/>
                </a:cxn>
                <a:cxn ang="0">
                  <a:pos x="0" y="26"/>
                </a:cxn>
                <a:cxn ang="0">
                  <a:pos x="4" y="0"/>
                </a:cxn>
                <a:cxn ang="0">
                  <a:pos x="96" y="15"/>
                </a:cxn>
                <a:cxn ang="0">
                  <a:pos x="96" y="15"/>
                </a:cxn>
              </a:cxnLst>
              <a:rect l="0" t="0" r="r" b="b"/>
              <a:pathLst>
                <a:path w="96" h="120">
                  <a:moveTo>
                    <a:pt x="96" y="15"/>
                  </a:moveTo>
                  <a:lnTo>
                    <a:pt x="90" y="41"/>
                  </a:lnTo>
                  <a:lnTo>
                    <a:pt x="59" y="36"/>
                  </a:lnTo>
                  <a:lnTo>
                    <a:pt x="45" y="120"/>
                  </a:lnTo>
                  <a:lnTo>
                    <a:pt x="18" y="115"/>
                  </a:lnTo>
                  <a:lnTo>
                    <a:pt x="33" y="32"/>
                  </a:lnTo>
                  <a:lnTo>
                    <a:pt x="0" y="26"/>
                  </a:lnTo>
                  <a:lnTo>
                    <a:pt x="4" y="0"/>
                  </a:lnTo>
                  <a:lnTo>
                    <a:pt x="96" y="15"/>
                  </a:lnTo>
                  <a:lnTo>
                    <a:pt x="96" y="15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" name="Freeform 240"/>
            <p:cNvSpPr>
              <a:spLocks/>
            </p:cNvSpPr>
            <p:nvPr/>
          </p:nvSpPr>
          <p:spPr bwMode="auto">
            <a:xfrm>
              <a:off x="5060" y="2603"/>
              <a:ext cx="29" cy="4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87" y="8"/>
                </a:cxn>
                <a:cxn ang="0">
                  <a:pos x="84" y="33"/>
                </a:cxn>
                <a:cxn ang="0">
                  <a:pos x="31" y="28"/>
                </a:cxn>
                <a:cxn ang="0">
                  <a:pos x="30" y="45"/>
                </a:cxn>
                <a:cxn ang="0">
                  <a:pos x="69" y="49"/>
                </a:cxn>
                <a:cxn ang="0">
                  <a:pos x="67" y="74"/>
                </a:cxn>
                <a:cxn ang="0">
                  <a:pos x="28" y="70"/>
                </a:cxn>
                <a:cxn ang="0">
                  <a:pos x="26" y="88"/>
                </a:cxn>
                <a:cxn ang="0">
                  <a:pos x="77" y="93"/>
                </a:cxn>
                <a:cxn ang="0">
                  <a:pos x="73" y="119"/>
                </a:cxn>
                <a:cxn ang="0">
                  <a:pos x="0" y="11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87" h="119">
                  <a:moveTo>
                    <a:pt x="10" y="0"/>
                  </a:moveTo>
                  <a:lnTo>
                    <a:pt x="87" y="8"/>
                  </a:lnTo>
                  <a:lnTo>
                    <a:pt x="84" y="33"/>
                  </a:lnTo>
                  <a:lnTo>
                    <a:pt x="31" y="28"/>
                  </a:lnTo>
                  <a:lnTo>
                    <a:pt x="30" y="45"/>
                  </a:lnTo>
                  <a:lnTo>
                    <a:pt x="69" y="49"/>
                  </a:lnTo>
                  <a:lnTo>
                    <a:pt x="67" y="74"/>
                  </a:lnTo>
                  <a:lnTo>
                    <a:pt x="28" y="70"/>
                  </a:lnTo>
                  <a:lnTo>
                    <a:pt x="26" y="88"/>
                  </a:lnTo>
                  <a:lnTo>
                    <a:pt x="77" y="93"/>
                  </a:lnTo>
                  <a:lnTo>
                    <a:pt x="73" y="119"/>
                  </a:lnTo>
                  <a:lnTo>
                    <a:pt x="0" y="11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" name="Freeform 241"/>
            <p:cNvSpPr>
              <a:spLocks/>
            </p:cNvSpPr>
            <p:nvPr/>
          </p:nvSpPr>
          <p:spPr bwMode="auto">
            <a:xfrm>
              <a:off x="5096" y="2604"/>
              <a:ext cx="29" cy="39"/>
            </a:xfrm>
            <a:custGeom>
              <a:avLst/>
              <a:gdLst/>
              <a:ahLst/>
              <a:cxnLst>
                <a:cxn ang="0">
                  <a:pos x="38" y="29"/>
                </a:cxn>
                <a:cxn ang="0">
                  <a:pos x="42" y="23"/>
                </a:cxn>
                <a:cxn ang="0">
                  <a:pos x="51" y="22"/>
                </a:cxn>
                <a:cxn ang="0">
                  <a:pos x="63" y="25"/>
                </a:cxn>
                <a:cxn ang="0">
                  <a:pos x="78" y="32"/>
                </a:cxn>
                <a:cxn ang="0">
                  <a:pos x="92" y="13"/>
                </a:cxn>
                <a:cxn ang="0">
                  <a:pos x="78" y="6"/>
                </a:cxn>
                <a:cxn ang="0">
                  <a:pos x="52" y="0"/>
                </a:cxn>
                <a:cxn ang="0">
                  <a:pos x="34" y="2"/>
                </a:cxn>
                <a:cxn ang="0">
                  <a:pos x="24" y="5"/>
                </a:cxn>
                <a:cxn ang="0">
                  <a:pos x="15" y="13"/>
                </a:cxn>
                <a:cxn ang="0">
                  <a:pos x="10" y="22"/>
                </a:cxn>
                <a:cxn ang="0">
                  <a:pos x="9" y="27"/>
                </a:cxn>
                <a:cxn ang="0">
                  <a:pos x="8" y="41"/>
                </a:cxn>
                <a:cxn ang="0">
                  <a:pos x="12" y="52"/>
                </a:cxn>
                <a:cxn ang="0">
                  <a:pos x="23" y="61"/>
                </a:cxn>
                <a:cxn ang="0">
                  <a:pos x="42" y="67"/>
                </a:cxn>
                <a:cxn ang="0">
                  <a:pos x="52" y="72"/>
                </a:cxn>
                <a:cxn ang="0">
                  <a:pos x="59" y="76"/>
                </a:cxn>
                <a:cxn ang="0">
                  <a:pos x="62" y="81"/>
                </a:cxn>
                <a:cxn ang="0">
                  <a:pos x="62" y="87"/>
                </a:cxn>
                <a:cxn ang="0">
                  <a:pos x="60" y="91"/>
                </a:cxn>
                <a:cxn ang="0">
                  <a:pos x="54" y="93"/>
                </a:cxn>
                <a:cxn ang="0">
                  <a:pos x="36" y="92"/>
                </a:cxn>
                <a:cxn ang="0">
                  <a:pos x="26" y="90"/>
                </a:cxn>
                <a:cxn ang="0">
                  <a:pos x="13" y="83"/>
                </a:cxn>
                <a:cxn ang="0">
                  <a:pos x="0" y="105"/>
                </a:cxn>
                <a:cxn ang="0">
                  <a:pos x="0" y="105"/>
                </a:cxn>
                <a:cxn ang="0">
                  <a:pos x="9" y="112"/>
                </a:cxn>
                <a:cxn ang="0">
                  <a:pos x="34" y="118"/>
                </a:cxn>
                <a:cxn ang="0">
                  <a:pos x="54" y="118"/>
                </a:cxn>
                <a:cxn ang="0">
                  <a:pos x="67" y="115"/>
                </a:cxn>
                <a:cxn ang="0">
                  <a:pos x="78" y="110"/>
                </a:cxn>
                <a:cxn ang="0">
                  <a:pos x="86" y="100"/>
                </a:cxn>
                <a:cxn ang="0">
                  <a:pos x="89" y="93"/>
                </a:cxn>
                <a:cxn ang="0">
                  <a:pos x="91" y="77"/>
                </a:cxn>
                <a:cxn ang="0">
                  <a:pos x="89" y="66"/>
                </a:cxn>
                <a:cxn ang="0">
                  <a:pos x="80" y="57"/>
                </a:cxn>
                <a:cxn ang="0">
                  <a:pos x="74" y="52"/>
                </a:cxn>
                <a:cxn ang="0">
                  <a:pos x="46" y="42"/>
                </a:cxn>
                <a:cxn ang="0">
                  <a:pos x="38" y="37"/>
                </a:cxn>
                <a:cxn ang="0">
                  <a:pos x="38" y="29"/>
                </a:cxn>
                <a:cxn ang="0">
                  <a:pos x="38" y="29"/>
                </a:cxn>
              </a:cxnLst>
              <a:rect l="0" t="0" r="r" b="b"/>
              <a:pathLst>
                <a:path w="92" h="119">
                  <a:moveTo>
                    <a:pt x="38" y="29"/>
                  </a:moveTo>
                  <a:lnTo>
                    <a:pt x="38" y="29"/>
                  </a:lnTo>
                  <a:lnTo>
                    <a:pt x="40" y="25"/>
                  </a:lnTo>
                  <a:lnTo>
                    <a:pt x="42" y="23"/>
                  </a:lnTo>
                  <a:lnTo>
                    <a:pt x="47" y="22"/>
                  </a:lnTo>
                  <a:lnTo>
                    <a:pt x="51" y="22"/>
                  </a:lnTo>
                  <a:lnTo>
                    <a:pt x="57" y="23"/>
                  </a:lnTo>
                  <a:lnTo>
                    <a:pt x="63" y="25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78" y="6"/>
                  </a:lnTo>
                  <a:lnTo>
                    <a:pt x="65" y="2"/>
                  </a:lnTo>
                  <a:lnTo>
                    <a:pt x="52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8" y="3"/>
                  </a:lnTo>
                  <a:lnTo>
                    <a:pt x="24" y="5"/>
                  </a:lnTo>
                  <a:lnTo>
                    <a:pt x="20" y="9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10" y="22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8" y="35"/>
                  </a:lnTo>
                  <a:lnTo>
                    <a:pt x="8" y="41"/>
                  </a:lnTo>
                  <a:lnTo>
                    <a:pt x="9" y="47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23" y="61"/>
                  </a:lnTo>
                  <a:lnTo>
                    <a:pt x="32" y="64"/>
                  </a:lnTo>
                  <a:lnTo>
                    <a:pt x="42" y="67"/>
                  </a:lnTo>
                  <a:lnTo>
                    <a:pt x="42" y="67"/>
                  </a:lnTo>
                  <a:lnTo>
                    <a:pt x="52" y="72"/>
                  </a:lnTo>
                  <a:lnTo>
                    <a:pt x="57" y="74"/>
                  </a:lnTo>
                  <a:lnTo>
                    <a:pt x="59" y="76"/>
                  </a:lnTo>
                  <a:lnTo>
                    <a:pt x="61" y="79"/>
                  </a:lnTo>
                  <a:lnTo>
                    <a:pt x="62" y="81"/>
                  </a:lnTo>
                  <a:lnTo>
                    <a:pt x="63" y="85"/>
                  </a:lnTo>
                  <a:lnTo>
                    <a:pt x="62" y="87"/>
                  </a:lnTo>
                  <a:lnTo>
                    <a:pt x="62" y="89"/>
                  </a:lnTo>
                  <a:lnTo>
                    <a:pt x="60" y="91"/>
                  </a:lnTo>
                  <a:lnTo>
                    <a:pt x="58" y="92"/>
                  </a:lnTo>
                  <a:lnTo>
                    <a:pt x="54" y="93"/>
                  </a:lnTo>
                  <a:lnTo>
                    <a:pt x="46" y="94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26" y="90"/>
                  </a:lnTo>
                  <a:lnTo>
                    <a:pt x="19" y="87"/>
                  </a:lnTo>
                  <a:lnTo>
                    <a:pt x="13" y="83"/>
                  </a:lnTo>
                  <a:lnTo>
                    <a:pt x="13" y="83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0" y="105"/>
                  </a:lnTo>
                  <a:lnTo>
                    <a:pt x="4" y="108"/>
                  </a:lnTo>
                  <a:lnTo>
                    <a:pt x="9" y="112"/>
                  </a:lnTo>
                  <a:lnTo>
                    <a:pt x="21" y="116"/>
                  </a:lnTo>
                  <a:lnTo>
                    <a:pt x="34" y="118"/>
                  </a:lnTo>
                  <a:lnTo>
                    <a:pt x="48" y="119"/>
                  </a:lnTo>
                  <a:lnTo>
                    <a:pt x="54" y="118"/>
                  </a:lnTo>
                  <a:lnTo>
                    <a:pt x="61" y="117"/>
                  </a:lnTo>
                  <a:lnTo>
                    <a:pt x="67" y="115"/>
                  </a:lnTo>
                  <a:lnTo>
                    <a:pt x="73" y="113"/>
                  </a:lnTo>
                  <a:lnTo>
                    <a:pt x="78" y="110"/>
                  </a:lnTo>
                  <a:lnTo>
                    <a:pt x="83" y="105"/>
                  </a:lnTo>
                  <a:lnTo>
                    <a:pt x="86" y="100"/>
                  </a:lnTo>
                  <a:lnTo>
                    <a:pt x="89" y="93"/>
                  </a:lnTo>
                  <a:lnTo>
                    <a:pt x="89" y="93"/>
                  </a:lnTo>
                  <a:lnTo>
                    <a:pt x="91" y="82"/>
                  </a:lnTo>
                  <a:lnTo>
                    <a:pt x="91" y="77"/>
                  </a:lnTo>
                  <a:lnTo>
                    <a:pt x="90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7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58" y="47"/>
                  </a:lnTo>
                  <a:lnTo>
                    <a:pt x="46" y="42"/>
                  </a:lnTo>
                  <a:lnTo>
                    <a:pt x="41" y="40"/>
                  </a:lnTo>
                  <a:lnTo>
                    <a:pt x="38" y="37"/>
                  </a:lnTo>
                  <a:lnTo>
                    <a:pt x="37" y="33"/>
                  </a:lnTo>
                  <a:lnTo>
                    <a:pt x="38" y="29"/>
                  </a:lnTo>
                  <a:lnTo>
                    <a:pt x="38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0" name="Freeform 242"/>
            <p:cNvSpPr>
              <a:spLocks/>
            </p:cNvSpPr>
            <p:nvPr/>
          </p:nvSpPr>
          <p:spPr bwMode="auto">
            <a:xfrm>
              <a:off x="5199" y="2579"/>
              <a:ext cx="28" cy="4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75" y="0"/>
                </a:cxn>
                <a:cxn ang="0">
                  <a:pos x="82" y="25"/>
                </a:cxn>
                <a:cxn ang="0">
                  <a:pos x="31" y="42"/>
                </a:cxn>
                <a:cxn ang="0">
                  <a:pos x="38" y="62"/>
                </a:cxn>
                <a:cxn ang="0">
                  <a:pos x="73" y="49"/>
                </a:cxn>
                <a:cxn ang="0">
                  <a:pos x="81" y="74"/>
                </a:cxn>
                <a:cxn ang="0">
                  <a:pos x="47" y="86"/>
                </a:cxn>
                <a:cxn ang="0">
                  <a:pos x="60" y="124"/>
                </a:cxn>
                <a:cxn ang="0">
                  <a:pos x="36" y="133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82" h="133">
                  <a:moveTo>
                    <a:pt x="0" y="26"/>
                  </a:moveTo>
                  <a:lnTo>
                    <a:pt x="75" y="0"/>
                  </a:lnTo>
                  <a:lnTo>
                    <a:pt x="82" y="25"/>
                  </a:lnTo>
                  <a:lnTo>
                    <a:pt x="31" y="42"/>
                  </a:lnTo>
                  <a:lnTo>
                    <a:pt x="38" y="62"/>
                  </a:lnTo>
                  <a:lnTo>
                    <a:pt x="73" y="49"/>
                  </a:lnTo>
                  <a:lnTo>
                    <a:pt x="81" y="74"/>
                  </a:lnTo>
                  <a:lnTo>
                    <a:pt x="47" y="86"/>
                  </a:lnTo>
                  <a:lnTo>
                    <a:pt x="60" y="124"/>
                  </a:lnTo>
                  <a:lnTo>
                    <a:pt x="36" y="133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" name="Freeform 243"/>
            <p:cNvSpPr>
              <a:spLocks noEditPoints="1"/>
            </p:cNvSpPr>
            <p:nvPr/>
          </p:nvSpPr>
          <p:spPr bwMode="auto">
            <a:xfrm>
              <a:off x="5153" y="2594"/>
              <a:ext cx="42" cy="41"/>
            </a:xfrm>
            <a:custGeom>
              <a:avLst/>
              <a:gdLst/>
              <a:ahLst/>
              <a:cxnLst>
                <a:cxn ang="0">
                  <a:pos x="120" y="41"/>
                </a:cxn>
                <a:cxn ang="0">
                  <a:pos x="122" y="65"/>
                </a:cxn>
                <a:cxn ang="0">
                  <a:pos x="114" y="87"/>
                </a:cxn>
                <a:cxn ang="0">
                  <a:pos x="100" y="105"/>
                </a:cxn>
                <a:cxn ang="0">
                  <a:pos x="78" y="116"/>
                </a:cxn>
                <a:cxn ang="0">
                  <a:pos x="66" y="119"/>
                </a:cxn>
                <a:cxn ang="0">
                  <a:pos x="44" y="117"/>
                </a:cxn>
                <a:cxn ang="0">
                  <a:pos x="23" y="106"/>
                </a:cxn>
                <a:cxn ang="0">
                  <a:pos x="8" y="89"/>
                </a:cxn>
                <a:cxn ang="0">
                  <a:pos x="3" y="78"/>
                </a:cxn>
                <a:cxn ang="0">
                  <a:pos x="0" y="54"/>
                </a:cxn>
                <a:cxn ang="0">
                  <a:pos x="8" y="31"/>
                </a:cxn>
                <a:cxn ang="0">
                  <a:pos x="22" y="14"/>
                </a:cxn>
                <a:cxn ang="0">
                  <a:pos x="44" y="2"/>
                </a:cxn>
                <a:cxn ang="0">
                  <a:pos x="56" y="0"/>
                </a:cxn>
                <a:cxn ang="0">
                  <a:pos x="78" y="2"/>
                </a:cxn>
                <a:cxn ang="0">
                  <a:pos x="99" y="13"/>
                </a:cxn>
                <a:cxn ang="0">
                  <a:pos x="114" y="30"/>
                </a:cxn>
                <a:cxn ang="0">
                  <a:pos x="120" y="41"/>
                </a:cxn>
                <a:cxn ang="0">
                  <a:pos x="120" y="41"/>
                </a:cxn>
                <a:cxn ang="0">
                  <a:pos x="29" y="70"/>
                </a:cxn>
                <a:cxn ang="0">
                  <a:pos x="37" y="81"/>
                </a:cxn>
                <a:cxn ang="0">
                  <a:pos x="47" y="89"/>
                </a:cxn>
                <a:cxn ang="0">
                  <a:pos x="59" y="92"/>
                </a:cxn>
                <a:cxn ang="0">
                  <a:pos x="72" y="91"/>
                </a:cxn>
                <a:cxn ang="0">
                  <a:pos x="78" y="89"/>
                </a:cxn>
                <a:cxn ang="0">
                  <a:pos x="87" y="80"/>
                </a:cxn>
                <a:cxn ang="0">
                  <a:pos x="94" y="69"/>
                </a:cxn>
                <a:cxn ang="0">
                  <a:pos x="95" y="56"/>
                </a:cxn>
                <a:cxn ang="0">
                  <a:pos x="92" y="50"/>
                </a:cxn>
                <a:cxn ang="0">
                  <a:pos x="87" y="38"/>
                </a:cxn>
                <a:cxn ang="0">
                  <a:pos x="76" y="30"/>
                </a:cxn>
                <a:cxn ang="0">
                  <a:pos x="64" y="27"/>
                </a:cxn>
                <a:cxn ang="0">
                  <a:pos x="51" y="28"/>
                </a:cxn>
                <a:cxn ang="0">
                  <a:pos x="46" y="31"/>
                </a:cxn>
                <a:cxn ang="0">
                  <a:pos x="36" y="39"/>
                </a:cxn>
                <a:cxn ang="0">
                  <a:pos x="29" y="51"/>
                </a:cxn>
                <a:cxn ang="0">
                  <a:pos x="28" y="63"/>
                </a:cxn>
                <a:cxn ang="0">
                  <a:pos x="29" y="70"/>
                </a:cxn>
              </a:cxnLst>
              <a:rect l="0" t="0" r="r" b="b"/>
              <a:pathLst>
                <a:path w="122" h="119">
                  <a:moveTo>
                    <a:pt x="120" y="41"/>
                  </a:moveTo>
                  <a:lnTo>
                    <a:pt x="120" y="41"/>
                  </a:lnTo>
                  <a:lnTo>
                    <a:pt x="122" y="53"/>
                  </a:lnTo>
                  <a:lnTo>
                    <a:pt x="122" y="65"/>
                  </a:lnTo>
                  <a:lnTo>
                    <a:pt x="120" y="77"/>
                  </a:lnTo>
                  <a:lnTo>
                    <a:pt x="114" y="87"/>
                  </a:lnTo>
                  <a:lnTo>
                    <a:pt x="108" y="97"/>
                  </a:lnTo>
                  <a:lnTo>
                    <a:pt x="100" y="105"/>
                  </a:lnTo>
                  <a:lnTo>
                    <a:pt x="90" y="112"/>
                  </a:lnTo>
                  <a:lnTo>
                    <a:pt x="78" y="116"/>
                  </a:lnTo>
                  <a:lnTo>
                    <a:pt x="78" y="116"/>
                  </a:lnTo>
                  <a:lnTo>
                    <a:pt x="66" y="119"/>
                  </a:lnTo>
                  <a:lnTo>
                    <a:pt x="54" y="119"/>
                  </a:lnTo>
                  <a:lnTo>
                    <a:pt x="44" y="117"/>
                  </a:lnTo>
                  <a:lnTo>
                    <a:pt x="33" y="113"/>
                  </a:lnTo>
                  <a:lnTo>
                    <a:pt x="23" y="106"/>
                  </a:lnTo>
                  <a:lnTo>
                    <a:pt x="14" y="99"/>
                  </a:lnTo>
                  <a:lnTo>
                    <a:pt x="8" y="89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2" y="42"/>
                  </a:lnTo>
                  <a:lnTo>
                    <a:pt x="8" y="31"/>
                  </a:lnTo>
                  <a:lnTo>
                    <a:pt x="13" y="22"/>
                  </a:lnTo>
                  <a:lnTo>
                    <a:pt x="22" y="14"/>
                  </a:lnTo>
                  <a:lnTo>
                    <a:pt x="32" y="7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56" y="0"/>
                  </a:lnTo>
                  <a:lnTo>
                    <a:pt x="67" y="0"/>
                  </a:lnTo>
                  <a:lnTo>
                    <a:pt x="78" y="2"/>
                  </a:lnTo>
                  <a:lnTo>
                    <a:pt x="89" y="6"/>
                  </a:lnTo>
                  <a:lnTo>
                    <a:pt x="99" y="13"/>
                  </a:lnTo>
                  <a:lnTo>
                    <a:pt x="108" y="20"/>
                  </a:lnTo>
                  <a:lnTo>
                    <a:pt x="114" y="30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20" y="41"/>
                  </a:lnTo>
                  <a:close/>
                  <a:moveTo>
                    <a:pt x="29" y="70"/>
                  </a:moveTo>
                  <a:lnTo>
                    <a:pt x="29" y="70"/>
                  </a:lnTo>
                  <a:lnTo>
                    <a:pt x="33" y="76"/>
                  </a:lnTo>
                  <a:lnTo>
                    <a:pt x="37" y="81"/>
                  </a:lnTo>
                  <a:lnTo>
                    <a:pt x="41" y="86"/>
                  </a:lnTo>
                  <a:lnTo>
                    <a:pt x="47" y="89"/>
                  </a:lnTo>
                  <a:lnTo>
                    <a:pt x="52" y="91"/>
                  </a:lnTo>
                  <a:lnTo>
                    <a:pt x="59" y="92"/>
                  </a:lnTo>
                  <a:lnTo>
                    <a:pt x="65" y="92"/>
                  </a:lnTo>
                  <a:lnTo>
                    <a:pt x="72" y="91"/>
                  </a:lnTo>
                  <a:lnTo>
                    <a:pt x="72" y="91"/>
                  </a:lnTo>
                  <a:lnTo>
                    <a:pt x="78" y="89"/>
                  </a:lnTo>
                  <a:lnTo>
                    <a:pt x="83" y="85"/>
                  </a:lnTo>
                  <a:lnTo>
                    <a:pt x="87" y="80"/>
                  </a:lnTo>
                  <a:lnTo>
                    <a:pt x="91" y="75"/>
                  </a:lnTo>
                  <a:lnTo>
                    <a:pt x="94" y="69"/>
                  </a:lnTo>
                  <a:lnTo>
                    <a:pt x="95" y="63"/>
                  </a:lnTo>
                  <a:lnTo>
                    <a:pt x="95" y="56"/>
                  </a:lnTo>
                  <a:lnTo>
                    <a:pt x="92" y="50"/>
                  </a:lnTo>
                  <a:lnTo>
                    <a:pt x="92" y="50"/>
                  </a:lnTo>
                  <a:lnTo>
                    <a:pt x="90" y="43"/>
                  </a:lnTo>
                  <a:lnTo>
                    <a:pt x="87" y="38"/>
                  </a:lnTo>
                  <a:lnTo>
                    <a:pt x="82" y="34"/>
                  </a:lnTo>
                  <a:lnTo>
                    <a:pt x="76" y="30"/>
                  </a:lnTo>
                  <a:lnTo>
                    <a:pt x="71" y="28"/>
                  </a:lnTo>
                  <a:lnTo>
                    <a:pt x="64" y="27"/>
                  </a:lnTo>
                  <a:lnTo>
                    <a:pt x="58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46" y="31"/>
                  </a:lnTo>
                  <a:lnTo>
                    <a:pt x="40" y="35"/>
                  </a:lnTo>
                  <a:lnTo>
                    <a:pt x="36" y="39"/>
                  </a:lnTo>
                  <a:lnTo>
                    <a:pt x="33" y="44"/>
                  </a:lnTo>
                  <a:lnTo>
                    <a:pt x="29" y="51"/>
                  </a:lnTo>
                  <a:lnTo>
                    <a:pt x="28" y="56"/>
                  </a:lnTo>
                  <a:lnTo>
                    <a:pt x="28" y="63"/>
                  </a:lnTo>
                  <a:lnTo>
                    <a:pt x="29" y="70"/>
                  </a:lnTo>
                  <a:lnTo>
                    <a:pt x="29" y="70"/>
                  </a:lnTo>
                  <a:lnTo>
                    <a:pt x="29" y="7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" name="Freeform 244"/>
            <p:cNvSpPr>
              <a:spLocks noEditPoints="1"/>
            </p:cNvSpPr>
            <p:nvPr/>
          </p:nvSpPr>
          <p:spPr bwMode="auto">
            <a:xfrm>
              <a:off x="4981" y="2590"/>
              <a:ext cx="39" cy="43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101" y="7"/>
                </a:cxn>
                <a:cxn ang="0">
                  <a:pos x="113" y="127"/>
                </a:cxn>
                <a:cxn ang="0">
                  <a:pos x="88" y="119"/>
                </a:cxn>
                <a:cxn ang="0">
                  <a:pos x="86" y="96"/>
                </a:cxn>
                <a:cxn ang="0">
                  <a:pos x="40" y="82"/>
                </a:cxn>
                <a:cxn ang="0">
                  <a:pos x="25" y="98"/>
                </a:cxn>
                <a:cxn ang="0">
                  <a:pos x="0" y="91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9" y="37"/>
                </a:cxn>
                <a:cxn ang="0">
                  <a:pos x="55" y="64"/>
                </a:cxn>
                <a:cxn ang="0">
                  <a:pos x="83" y="72"/>
                </a:cxn>
                <a:cxn ang="0">
                  <a:pos x="79" y="37"/>
                </a:cxn>
                <a:cxn ang="0">
                  <a:pos x="79" y="37"/>
                </a:cxn>
              </a:cxnLst>
              <a:rect l="0" t="0" r="r" b="b"/>
              <a:pathLst>
                <a:path w="113" h="127">
                  <a:moveTo>
                    <a:pt x="79" y="0"/>
                  </a:moveTo>
                  <a:lnTo>
                    <a:pt x="101" y="7"/>
                  </a:lnTo>
                  <a:lnTo>
                    <a:pt x="113" y="127"/>
                  </a:lnTo>
                  <a:lnTo>
                    <a:pt x="88" y="119"/>
                  </a:lnTo>
                  <a:lnTo>
                    <a:pt x="86" y="96"/>
                  </a:lnTo>
                  <a:lnTo>
                    <a:pt x="40" y="82"/>
                  </a:lnTo>
                  <a:lnTo>
                    <a:pt x="25" y="98"/>
                  </a:lnTo>
                  <a:lnTo>
                    <a:pt x="0" y="9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close/>
                  <a:moveTo>
                    <a:pt x="79" y="37"/>
                  </a:moveTo>
                  <a:lnTo>
                    <a:pt x="55" y="64"/>
                  </a:lnTo>
                  <a:lnTo>
                    <a:pt x="83" y="72"/>
                  </a:lnTo>
                  <a:lnTo>
                    <a:pt x="79" y="37"/>
                  </a:lnTo>
                  <a:lnTo>
                    <a:pt x="79" y="37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3" name="Freeform 245"/>
            <p:cNvSpPr>
              <a:spLocks noEditPoints="1"/>
            </p:cNvSpPr>
            <p:nvPr/>
          </p:nvSpPr>
          <p:spPr bwMode="auto">
            <a:xfrm>
              <a:off x="5253" y="2558"/>
              <a:ext cx="39" cy="43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9" y="0"/>
                </a:cxn>
                <a:cxn ang="0">
                  <a:pos x="118" y="68"/>
                </a:cxn>
                <a:cxn ang="0">
                  <a:pos x="95" y="81"/>
                </a:cxn>
                <a:cxn ang="0">
                  <a:pos x="77" y="70"/>
                </a:cxn>
                <a:cxn ang="0">
                  <a:pos x="37" y="95"/>
                </a:cxn>
                <a:cxn ang="0">
                  <a:pos x="40" y="116"/>
                </a:cxn>
                <a:cxn ang="0">
                  <a:pos x="18" y="13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8" y="36"/>
                </a:cxn>
                <a:cxn ang="0">
                  <a:pos x="33" y="71"/>
                </a:cxn>
                <a:cxn ang="0">
                  <a:pos x="57" y="55"/>
                </a:cxn>
                <a:cxn ang="0">
                  <a:pos x="28" y="36"/>
                </a:cxn>
                <a:cxn ang="0">
                  <a:pos x="28" y="36"/>
                </a:cxn>
              </a:cxnLst>
              <a:rect l="0" t="0" r="r" b="b"/>
              <a:pathLst>
                <a:path w="118" h="130">
                  <a:moveTo>
                    <a:pt x="0" y="12"/>
                  </a:moveTo>
                  <a:lnTo>
                    <a:pt x="19" y="0"/>
                  </a:lnTo>
                  <a:lnTo>
                    <a:pt x="118" y="68"/>
                  </a:lnTo>
                  <a:lnTo>
                    <a:pt x="95" y="81"/>
                  </a:lnTo>
                  <a:lnTo>
                    <a:pt x="77" y="70"/>
                  </a:lnTo>
                  <a:lnTo>
                    <a:pt x="37" y="95"/>
                  </a:lnTo>
                  <a:lnTo>
                    <a:pt x="40" y="116"/>
                  </a:lnTo>
                  <a:lnTo>
                    <a:pt x="18" y="13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28" y="36"/>
                  </a:moveTo>
                  <a:lnTo>
                    <a:pt x="33" y="71"/>
                  </a:lnTo>
                  <a:lnTo>
                    <a:pt x="57" y="55"/>
                  </a:lnTo>
                  <a:lnTo>
                    <a:pt x="28" y="36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4" name="Freeform 246"/>
            <p:cNvSpPr>
              <a:spLocks/>
            </p:cNvSpPr>
            <p:nvPr/>
          </p:nvSpPr>
          <p:spPr bwMode="auto">
            <a:xfrm>
              <a:off x="5274" y="2525"/>
              <a:ext cx="52" cy="53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15" y="60"/>
                </a:cxn>
                <a:cxn ang="0">
                  <a:pos x="76" y="76"/>
                </a:cxn>
                <a:cxn ang="0">
                  <a:pos x="69" y="13"/>
                </a:cxn>
                <a:cxn ang="0">
                  <a:pos x="84" y="0"/>
                </a:cxn>
                <a:cxn ang="0">
                  <a:pos x="157" y="86"/>
                </a:cxn>
                <a:cxn ang="0">
                  <a:pos x="137" y="103"/>
                </a:cxn>
                <a:cxn ang="0">
                  <a:pos x="97" y="56"/>
                </a:cxn>
                <a:cxn ang="0">
                  <a:pos x="105" y="110"/>
                </a:cxn>
                <a:cxn ang="0">
                  <a:pos x="105" y="110"/>
                </a:cxn>
                <a:cxn ang="0">
                  <a:pos x="53" y="94"/>
                </a:cxn>
                <a:cxn ang="0">
                  <a:pos x="92" y="141"/>
                </a:cxn>
                <a:cxn ang="0">
                  <a:pos x="71" y="157"/>
                </a:cxn>
                <a:cxn ang="0">
                  <a:pos x="0" y="73"/>
                </a:cxn>
                <a:cxn ang="0">
                  <a:pos x="0" y="73"/>
                </a:cxn>
              </a:cxnLst>
              <a:rect l="0" t="0" r="r" b="b"/>
              <a:pathLst>
                <a:path w="157" h="157">
                  <a:moveTo>
                    <a:pt x="0" y="73"/>
                  </a:moveTo>
                  <a:lnTo>
                    <a:pt x="15" y="60"/>
                  </a:lnTo>
                  <a:lnTo>
                    <a:pt x="76" y="76"/>
                  </a:lnTo>
                  <a:lnTo>
                    <a:pt x="69" y="13"/>
                  </a:lnTo>
                  <a:lnTo>
                    <a:pt x="84" y="0"/>
                  </a:lnTo>
                  <a:lnTo>
                    <a:pt x="157" y="86"/>
                  </a:lnTo>
                  <a:lnTo>
                    <a:pt x="137" y="103"/>
                  </a:lnTo>
                  <a:lnTo>
                    <a:pt x="97" y="56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53" y="94"/>
                  </a:lnTo>
                  <a:lnTo>
                    <a:pt x="92" y="141"/>
                  </a:lnTo>
                  <a:lnTo>
                    <a:pt x="71" y="157"/>
                  </a:ln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5" name="Freeform 247"/>
            <p:cNvSpPr>
              <a:spLocks noEditPoints="1"/>
            </p:cNvSpPr>
            <p:nvPr/>
          </p:nvSpPr>
          <p:spPr bwMode="auto">
            <a:xfrm>
              <a:off x="5330" y="2470"/>
              <a:ext cx="50" cy="45"/>
            </a:xfrm>
            <a:custGeom>
              <a:avLst/>
              <a:gdLst/>
              <a:ahLst/>
              <a:cxnLst>
                <a:cxn ang="0">
                  <a:pos x="90" y="4"/>
                </a:cxn>
                <a:cxn ang="0">
                  <a:pos x="90" y="4"/>
                </a:cxn>
                <a:cxn ang="0">
                  <a:pos x="98" y="11"/>
                </a:cxn>
                <a:cxn ang="0">
                  <a:pos x="101" y="15"/>
                </a:cxn>
                <a:cxn ang="0">
                  <a:pos x="104" y="22"/>
                </a:cxn>
                <a:cxn ang="0">
                  <a:pos x="105" y="28"/>
                </a:cxn>
                <a:cxn ang="0">
                  <a:pos x="106" y="36"/>
                </a:cxn>
                <a:cxn ang="0">
                  <a:pos x="105" y="47"/>
                </a:cxn>
                <a:cxn ang="0">
                  <a:pos x="101" y="57"/>
                </a:cxn>
                <a:cxn ang="0">
                  <a:pos x="101" y="57"/>
                </a:cxn>
                <a:cxn ang="0">
                  <a:pos x="152" y="53"/>
                </a:cxn>
                <a:cxn ang="0">
                  <a:pos x="133" y="78"/>
                </a:cxn>
                <a:cxn ang="0">
                  <a:pos x="86" y="81"/>
                </a:cxn>
                <a:cxn ang="0">
                  <a:pos x="75" y="94"/>
                </a:cxn>
                <a:cxn ang="0">
                  <a:pos x="104" y="116"/>
                </a:cxn>
                <a:cxn ang="0">
                  <a:pos x="89" y="136"/>
                </a:cxn>
                <a:cxn ang="0">
                  <a:pos x="0" y="71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34" y="26"/>
                </a:cxn>
                <a:cxn ang="0">
                  <a:pos x="41" y="15"/>
                </a:cxn>
                <a:cxn ang="0">
                  <a:pos x="50" y="9"/>
                </a:cxn>
                <a:cxn ang="0">
                  <a:pos x="58" y="3"/>
                </a:cxn>
                <a:cxn ang="0">
                  <a:pos x="65" y="1"/>
                </a:cxn>
                <a:cxn ang="0">
                  <a:pos x="73" y="0"/>
                </a:cxn>
                <a:cxn ang="0">
                  <a:pos x="79" y="0"/>
                </a:cxn>
                <a:cxn ang="0">
                  <a:pos x="85" y="2"/>
                </a:cxn>
                <a:cxn ang="0">
                  <a:pos x="90" y="4"/>
                </a:cxn>
                <a:cxn ang="0">
                  <a:pos x="90" y="4"/>
                </a:cxn>
                <a:cxn ang="0">
                  <a:pos x="90" y="4"/>
                </a:cxn>
                <a:cxn ang="0">
                  <a:pos x="90" y="4"/>
                </a:cxn>
                <a:cxn ang="0">
                  <a:pos x="56" y="34"/>
                </a:cxn>
                <a:cxn ang="0">
                  <a:pos x="35" y="64"/>
                </a:cxn>
                <a:cxn ang="0">
                  <a:pos x="54" y="78"/>
                </a:cxn>
                <a:cxn ang="0">
                  <a:pos x="76" y="48"/>
                </a:cxn>
                <a:cxn ang="0">
                  <a:pos x="76" y="48"/>
                </a:cxn>
                <a:cxn ang="0">
                  <a:pos x="76" y="48"/>
                </a:cxn>
                <a:cxn ang="0">
                  <a:pos x="79" y="41"/>
                </a:cxn>
                <a:cxn ang="0">
                  <a:pos x="81" y="36"/>
                </a:cxn>
                <a:cxn ang="0">
                  <a:pos x="79" y="31"/>
                </a:cxn>
                <a:cxn ang="0">
                  <a:pos x="77" y="27"/>
                </a:cxn>
                <a:cxn ang="0">
                  <a:pos x="73" y="26"/>
                </a:cxn>
                <a:cxn ang="0">
                  <a:pos x="67" y="26"/>
                </a:cxn>
                <a:cxn ang="0">
                  <a:pos x="62" y="28"/>
                </a:cxn>
                <a:cxn ang="0">
                  <a:pos x="56" y="34"/>
                </a:cxn>
                <a:cxn ang="0">
                  <a:pos x="56" y="34"/>
                </a:cxn>
                <a:cxn ang="0">
                  <a:pos x="56" y="34"/>
                </a:cxn>
              </a:cxnLst>
              <a:rect l="0" t="0" r="r" b="b"/>
              <a:pathLst>
                <a:path w="152" h="136">
                  <a:moveTo>
                    <a:pt x="90" y="4"/>
                  </a:moveTo>
                  <a:lnTo>
                    <a:pt x="90" y="4"/>
                  </a:lnTo>
                  <a:lnTo>
                    <a:pt x="98" y="11"/>
                  </a:lnTo>
                  <a:lnTo>
                    <a:pt x="101" y="15"/>
                  </a:lnTo>
                  <a:lnTo>
                    <a:pt x="104" y="22"/>
                  </a:lnTo>
                  <a:lnTo>
                    <a:pt x="105" y="28"/>
                  </a:lnTo>
                  <a:lnTo>
                    <a:pt x="106" y="36"/>
                  </a:lnTo>
                  <a:lnTo>
                    <a:pt x="105" y="47"/>
                  </a:lnTo>
                  <a:lnTo>
                    <a:pt x="101" y="57"/>
                  </a:lnTo>
                  <a:lnTo>
                    <a:pt x="101" y="57"/>
                  </a:lnTo>
                  <a:lnTo>
                    <a:pt x="152" y="53"/>
                  </a:lnTo>
                  <a:lnTo>
                    <a:pt x="133" y="78"/>
                  </a:lnTo>
                  <a:lnTo>
                    <a:pt x="86" y="81"/>
                  </a:lnTo>
                  <a:lnTo>
                    <a:pt x="75" y="94"/>
                  </a:lnTo>
                  <a:lnTo>
                    <a:pt x="104" y="116"/>
                  </a:lnTo>
                  <a:lnTo>
                    <a:pt x="89" y="136"/>
                  </a:lnTo>
                  <a:lnTo>
                    <a:pt x="0" y="71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41" y="15"/>
                  </a:lnTo>
                  <a:lnTo>
                    <a:pt x="50" y="9"/>
                  </a:lnTo>
                  <a:lnTo>
                    <a:pt x="58" y="3"/>
                  </a:lnTo>
                  <a:lnTo>
                    <a:pt x="65" y="1"/>
                  </a:lnTo>
                  <a:lnTo>
                    <a:pt x="73" y="0"/>
                  </a:lnTo>
                  <a:lnTo>
                    <a:pt x="79" y="0"/>
                  </a:lnTo>
                  <a:lnTo>
                    <a:pt x="85" y="2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0" y="4"/>
                  </a:lnTo>
                  <a:close/>
                  <a:moveTo>
                    <a:pt x="56" y="34"/>
                  </a:moveTo>
                  <a:lnTo>
                    <a:pt x="35" y="64"/>
                  </a:lnTo>
                  <a:lnTo>
                    <a:pt x="54" y="7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9" y="41"/>
                  </a:lnTo>
                  <a:lnTo>
                    <a:pt x="81" y="36"/>
                  </a:lnTo>
                  <a:lnTo>
                    <a:pt x="79" y="31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67" y="26"/>
                  </a:lnTo>
                  <a:lnTo>
                    <a:pt x="62" y="28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6" y="34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6" name="Freeform 248"/>
            <p:cNvSpPr>
              <a:spLocks/>
            </p:cNvSpPr>
            <p:nvPr/>
          </p:nvSpPr>
          <p:spPr bwMode="auto">
            <a:xfrm>
              <a:off x="5353" y="2450"/>
              <a:ext cx="36" cy="25"/>
            </a:xfrm>
            <a:custGeom>
              <a:avLst/>
              <a:gdLst/>
              <a:ahLst/>
              <a:cxnLst>
                <a:cxn ang="0">
                  <a:pos x="95" y="80"/>
                </a:cxn>
                <a:cxn ang="0">
                  <a:pos x="0" y="22"/>
                </a:cxn>
                <a:cxn ang="0">
                  <a:pos x="14" y="0"/>
                </a:cxn>
                <a:cxn ang="0">
                  <a:pos x="108" y="58"/>
                </a:cxn>
                <a:cxn ang="0">
                  <a:pos x="95" y="80"/>
                </a:cxn>
                <a:cxn ang="0">
                  <a:pos x="95" y="80"/>
                </a:cxn>
                <a:cxn ang="0">
                  <a:pos x="95" y="80"/>
                </a:cxn>
              </a:cxnLst>
              <a:rect l="0" t="0" r="r" b="b"/>
              <a:pathLst>
                <a:path w="108" h="80">
                  <a:moveTo>
                    <a:pt x="95" y="80"/>
                  </a:moveTo>
                  <a:lnTo>
                    <a:pt x="0" y="22"/>
                  </a:lnTo>
                  <a:lnTo>
                    <a:pt x="14" y="0"/>
                  </a:lnTo>
                  <a:lnTo>
                    <a:pt x="108" y="58"/>
                  </a:lnTo>
                  <a:lnTo>
                    <a:pt x="95" y="80"/>
                  </a:lnTo>
                  <a:lnTo>
                    <a:pt x="95" y="80"/>
                  </a:lnTo>
                  <a:lnTo>
                    <a:pt x="95" y="8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7" name="Freeform 249"/>
            <p:cNvSpPr>
              <a:spLocks noEditPoints="1"/>
            </p:cNvSpPr>
            <p:nvPr/>
          </p:nvSpPr>
          <p:spPr bwMode="auto">
            <a:xfrm>
              <a:off x="5378" y="2388"/>
              <a:ext cx="42" cy="3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7" y="15"/>
                </a:cxn>
                <a:cxn ang="0">
                  <a:pos x="126" y="0"/>
                </a:cxn>
                <a:cxn ang="0">
                  <a:pos x="118" y="26"/>
                </a:cxn>
                <a:cxn ang="0">
                  <a:pos x="96" y="28"/>
                </a:cxn>
                <a:cxn ang="0">
                  <a:pos x="83" y="74"/>
                </a:cxn>
                <a:cxn ang="0">
                  <a:pos x="100" y="89"/>
                </a:cxn>
                <a:cxn ang="0">
                  <a:pos x="93" y="114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0" y="37"/>
                </a:cxn>
                <a:cxn ang="0">
                  <a:pos x="37" y="36"/>
                </a:cxn>
                <a:cxn ang="0">
                  <a:pos x="64" y="59"/>
                </a:cxn>
                <a:cxn ang="0">
                  <a:pos x="72" y="32"/>
                </a:cxn>
                <a:cxn ang="0">
                  <a:pos x="37" y="36"/>
                </a:cxn>
                <a:cxn ang="0">
                  <a:pos x="37" y="36"/>
                </a:cxn>
              </a:cxnLst>
              <a:rect l="0" t="0" r="r" b="b"/>
              <a:pathLst>
                <a:path w="126" h="114">
                  <a:moveTo>
                    <a:pt x="0" y="37"/>
                  </a:moveTo>
                  <a:lnTo>
                    <a:pt x="7" y="15"/>
                  </a:lnTo>
                  <a:lnTo>
                    <a:pt x="126" y="0"/>
                  </a:lnTo>
                  <a:lnTo>
                    <a:pt x="118" y="26"/>
                  </a:lnTo>
                  <a:lnTo>
                    <a:pt x="96" y="28"/>
                  </a:lnTo>
                  <a:lnTo>
                    <a:pt x="83" y="74"/>
                  </a:lnTo>
                  <a:lnTo>
                    <a:pt x="100" y="89"/>
                  </a:lnTo>
                  <a:lnTo>
                    <a:pt x="93" y="11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close/>
                  <a:moveTo>
                    <a:pt x="37" y="36"/>
                  </a:moveTo>
                  <a:lnTo>
                    <a:pt x="64" y="59"/>
                  </a:lnTo>
                  <a:lnTo>
                    <a:pt x="72" y="32"/>
                  </a:lnTo>
                  <a:lnTo>
                    <a:pt x="37" y="36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8" name="Freeform 250"/>
            <p:cNvSpPr>
              <a:spLocks/>
            </p:cNvSpPr>
            <p:nvPr/>
          </p:nvSpPr>
          <p:spPr bwMode="auto">
            <a:xfrm>
              <a:off x="5366" y="2415"/>
              <a:ext cx="39" cy="39"/>
            </a:xfrm>
            <a:custGeom>
              <a:avLst/>
              <a:gdLst/>
              <a:ahLst/>
              <a:cxnLst>
                <a:cxn ang="0">
                  <a:pos x="48" y="23"/>
                </a:cxn>
                <a:cxn ang="0">
                  <a:pos x="48" y="23"/>
                </a:cxn>
                <a:cxn ang="0">
                  <a:pos x="32" y="39"/>
                </a:cxn>
                <a:cxn ang="0">
                  <a:pos x="27" y="55"/>
                </a:cxn>
                <a:cxn ang="0">
                  <a:pos x="29" y="69"/>
                </a:cxn>
                <a:cxn ang="0">
                  <a:pos x="38" y="80"/>
                </a:cxn>
                <a:cxn ang="0">
                  <a:pos x="45" y="86"/>
                </a:cxn>
                <a:cxn ang="0">
                  <a:pos x="63" y="89"/>
                </a:cxn>
                <a:cxn ang="0">
                  <a:pos x="71" y="87"/>
                </a:cxn>
                <a:cxn ang="0">
                  <a:pos x="80" y="82"/>
                </a:cxn>
                <a:cxn ang="0">
                  <a:pos x="87" y="75"/>
                </a:cxn>
                <a:cxn ang="0">
                  <a:pos x="92" y="65"/>
                </a:cxn>
                <a:cxn ang="0">
                  <a:pos x="94" y="51"/>
                </a:cxn>
                <a:cxn ang="0">
                  <a:pos x="117" y="45"/>
                </a:cxn>
                <a:cxn ang="0">
                  <a:pos x="117" y="45"/>
                </a:cxn>
                <a:cxn ang="0">
                  <a:pos x="116" y="69"/>
                </a:cxn>
                <a:cxn ang="0">
                  <a:pos x="108" y="89"/>
                </a:cxn>
                <a:cxn ang="0">
                  <a:pos x="97" y="102"/>
                </a:cxn>
                <a:cxn ang="0">
                  <a:pos x="84" y="111"/>
                </a:cxn>
                <a:cxn ang="0">
                  <a:pos x="69" y="115"/>
                </a:cxn>
                <a:cxn ang="0">
                  <a:pos x="53" y="115"/>
                </a:cxn>
                <a:cxn ang="0">
                  <a:pos x="38" y="111"/>
                </a:cxn>
                <a:cxn ang="0">
                  <a:pos x="25" y="103"/>
                </a:cxn>
                <a:cxn ang="0">
                  <a:pos x="18" y="99"/>
                </a:cxn>
                <a:cxn ang="0">
                  <a:pos x="8" y="87"/>
                </a:cxn>
                <a:cxn ang="0">
                  <a:pos x="3" y="72"/>
                </a:cxn>
                <a:cxn ang="0">
                  <a:pos x="0" y="57"/>
                </a:cxn>
                <a:cxn ang="0">
                  <a:pos x="1" y="41"/>
                </a:cxn>
                <a:cxn ang="0">
                  <a:pos x="6" y="27"/>
                </a:cxn>
                <a:cxn ang="0">
                  <a:pos x="16" y="14"/>
                </a:cxn>
                <a:cxn ang="0">
                  <a:pos x="30" y="3"/>
                </a:cxn>
                <a:cxn ang="0">
                  <a:pos x="39" y="0"/>
                </a:cxn>
              </a:cxnLst>
              <a:rect l="0" t="0" r="r" b="b"/>
              <a:pathLst>
                <a:path w="117" h="116">
                  <a:moveTo>
                    <a:pt x="39" y="0"/>
                  </a:moveTo>
                  <a:lnTo>
                    <a:pt x="48" y="23"/>
                  </a:lnTo>
                  <a:lnTo>
                    <a:pt x="48" y="23"/>
                  </a:lnTo>
                  <a:lnTo>
                    <a:pt x="48" y="23"/>
                  </a:lnTo>
                  <a:lnTo>
                    <a:pt x="38" y="31"/>
                  </a:lnTo>
                  <a:lnTo>
                    <a:pt x="32" y="39"/>
                  </a:lnTo>
                  <a:lnTo>
                    <a:pt x="28" y="47"/>
                  </a:lnTo>
                  <a:lnTo>
                    <a:pt x="27" y="55"/>
                  </a:lnTo>
                  <a:lnTo>
                    <a:pt x="27" y="62"/>
                  </a:lnTo>
                  <a:lnTo>
                    <a:pt x="29" y="69"/>
                  </a:lnTo>
                  <a:lnTo>
                    <a:pt x="32" y="75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45" y="86"/>
                  </a:lnTo>
                  <a:lnTo>
                    <a:pt x="54" y="88"/>
                  </a:lnTo>
                  <a:lnTo>
                    <a:pt x="63" y="89"/>
                  </a:lnTo>
                  <a:lnTo>
                    <a:pt x="67" y="88"/>
                  </a:lnTo>
                  <a:lnTo>
                    <a:pt x="71" y="87"/>
                  </a:lnTo>
                  <a:lnTo>
                    <a:pt x="76" y="85"/>
                  </a:lnTo>
                  <a:lnTo>
                    <a:pt x="80" y="82"/>
                  </a:lnTo>
                  <a:lnTo>
                    <a:pt x="83" y="79"/>
                  </a:lnTo>
                  <a:lnTo>
                    <a:pt x="87" y="75"/>
                  </a:lnTo>
                  <a:lnTo>
                    <a:pt x="90" y="70"/>
                  </a:lnTo>
                  <a:lnTo>
                    <a:pt x="92" y="65"/>
                  </a:lnTo>
                  <a:lnTo>
                    <a:pt x="93" y="59"/>
                  </a:lnTo>
                  <a:lnTo>
                    <a:pt x="94" y="51"/>
                  </a:lnTo>
                  <a:lnTo>
                    <a:pt x="94" y="51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45"/>
                  </a:lnTo>
                  <a:lnTo>
                    <a:pt x="117" y="59"/>
                  </a:lnTo>
                  <a:lnTo>
                    <a:pt x="116" y="69"/>
                  </a:lnTo>
                  <a:lnTo>
                    <a:pt x="113" y="80"/>
                  </a:lnTo>
                  <a:lnTo>
                    <a:pt x="108" y="89"/>
                  </a:lnTo>
                  <a:lnTo>
                    <a:pt x="104" y="97"/>
                  </a:lnTo>
                  <a:lnTo>
                    <a:pt x="97" y="102"/>
                  </a:lnTo>
                  <a:lnTo>
                    <a:pt x="92" y="107"/>
                  </a:lnTo>
                  <a:lnTo>
                    <a:pt x="84" y="111"/>
                  </a:lnTo>
                  <a:lnTo>
                    <a:pt x="77" y="114"/>
                  </a:lnTo>
                  <a:lnTo>
                    <a:pt x="69" y="115"/>
                  </a:lnTo>
                  <a:lnTo>
                    <a:pt x="62" y="116"/>
                  </a:lnTo>
                  <a:lnTo>
                    <a:pt x="53" y="115"/>
                  </a:lnTo>
                  <a:lnTo>
                    <a:pt x="45" y="114"/>
                  </a:lnTo>
                  <a:lnTo>
                    <a:pt x="38" y="111"/>
                  </a:lnTo>
                  <a:lnTo>
                    <a:pt x="31" y="107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18" y="99"/>
                  </a:lnTo>
                  <a:lnTo>
                    <a:pt x="13" y="92"/>
                  </a:lnTo>
                  <a:lnTo>
                    <a:pt x="8" y="87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65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1" y="41"/>
                  </a:lnTo>
                  <a:lnTo>
                    <a:pt x="3" y="35"/>
                  </a:lnTo>
                  <a:lnTo>
                    <a:pt x="6" y="27"/>
                  </a:lnTo>
                  <a:lnTo>
                    <a:pt x="11" y="20"/>
                  </a:lnTo>
                  <a:lnTo>
                    <a:pt x="16" y="14"/>
                  </a:lnTo>
                  <a:lnTo>
                    <a:pt x="23" y="9"/>
                  </a:lnTo>
                  <a:lnTo>
                    <a:pt x="30" y="3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9" name="Freeform 251"/>
            <p:cNvSpPr>
              <a:spLocks/>
            </p:cNvSpPr>
            <p:nvPr/>
          </p:nvSpPr>
          <p:spPr bwMode="auto">
            <a:xfrm>
              <a:off x="4942" y="2250"/>
              <a:ext cx="157" cy="305"/>
            </a:xfrm>
            <a:custGeom>
              <a:avLst/>
              <a:gdLst/>
              <a:ahLst/>
              <a:cxnLst>
                <a:cxn ang="0">
                  <a:pos x="62" y="89"/>
                </a:cxn>
                <a:cxn ang="0">
                  <a:pos x="62" y="626"/>
                </a:cxn>
                <a:cxn ang="0">
                  <a:pos x="62" y="626"/>
                </a:cxn>
                <a:cxn ang="0">
                  <a:pos x="62" y="626"/>
                </a:cxn>
                <a:cxn ang="0">
                  <a:pos x="63" y="655"/>
                </a:cxn>
                <a:cxn ang="0">
                  <a:pos x="67" y="678"/>
                </a:cxn>
                <a:cxn ang="0">
                  <a:pos x="69" y="688"/>
                </a:cxn>
                <a:cxn ang="0">
                  <a:pos x="72" y="698"/>
                </a:cxn>
                <a:cxn ang="0">
                  <a:pos x="75" y="707"/>
                </a:cxn>
                <a:cxn ang="0">
                  <a:pos x="80" y="714"/>
                </a:cxn>
                <a:cxn ang="0">
                  <a:pos x="85" y="722"/>
                </a:cxn>
                <a:cxn ang="0">
                  <a:pos x="91" y="730"/>
                </a:cxn>
                <a:cxn ang="0">
                  <a:pos x="97" y="736"/>
                </a:cxn>
                <a:cxn ang="0">
                  <a:pos x="105" y="743"/>
                </a:cxn>
                <a:cxn ang="0">
                  <a:pos x="113" y="748"/>
                </a:cxn>
                <a:cxn ang="0">
                  <a:pos x="123" y="755"/>
                </a:cxn>
                <a:cxn ang="0">
                  <a:pos x="147" y="767"/>
                </a:cxn>
                <a:cxn ang="0">
                  <a:pos x="147" y="767"/>
                </a:cxn>
                <a:cxn ang="0">
                  <a:pos x="470" y="917"/>
                </a:cxn>
                <a:cxn ang="0">
                  <a:pos x="470" y="893"/>
                </a:cxn>
                <a:cxn ang="0">
                  <a:pos x="137" y="737"/>
                </a:cxn>
                <a:cxn ang="0">
                  <a:pos x="137" y="737"/>
                </a:cxn>
                <a:cxn ang="0">
                  <a:pos x="137" y="737"/>
                </a:cxn>
                <a:cxn ang="0">
                  <a:pos x="123" y="728"/>
                </a:cxn>
                <a:cxn ang="0">
                  <a:pos x="111" y="718"/>
                </a:cxn>
                <a:cxn ang="0">
                  <a:pos x="103" y="707"/>
                </a:cxn>
                <a:cxn ang="0">
                  <a:pos x="96" y="696"/>
                </a:cxn>
                <a:cxn ang="0">
                  <a:pos x="92" y="682"/>
                </a:cxn>
                <a:cxn ang="0">
                  <a:pos x="88" y="667"/>
                </a:cxn>
                <a:cxn ang="0">
                  <a:pos x="85" y="648"/>
                </a:cxn>
                <a:cxn ang="0">
                  <a:pos x="84" y="626"/>
                </a:cxn>
                <a:cxn ang="0">
                  <a:pos x="84" y="626"/>
                </a:cxn>
                <a:cxn ang="0">
                  <a:pos x="84" y="82"/>
                </a:cxn>
                <a:cxn ang="0">
                  <a:pos x="31" y="21"/>
                </a:cxn>
                <a:cxn ang="0">
                  <a:pos x="469" y="21"/>
                </a:cxn>
                <a:cxn ang="0">
                  <a:pos x="469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62" y="89"/>
                </a:cxn>
                <a:cxn ang="0">
                  <a:pos x="62" y="89"/>
                </a:cxn>
              </a:cxnLst>
              <a:rect l="0" t="0" r="r" b="b"/>
              <a:pathLst>
                <a:path w="470" h="917">
                  <a:moveTo>
                    <a:pt x="62" y="89"/>
                  </a:moveTo>
                  <a:lnTo>
                    <a:pt x="62" y="626"/>
                  </a:lnTo>
                  <a:lnTo>
                    <a:pt x="62" y="626"/>
                  </a:lnTo>
                  <a:lnTo>
                    <a:pt x="62" y="626"/>
                  </a:lnTo>
                  <a:lnTo>
                    <a:pt x="63" y="655"/>
                  </a:lnTo>
                  <a:lnTo>
                    <a:pt x="67" y="678"/>
                  </a:lnTo>
                  <a:lnTo>
                    <a:pt x="69" y="688"/>
                  </a:lnTo>
                  <a:lnTo>
                    <a:pt x="72" y="698"/>
                  </a:lnTo>
                  <a:lnTo>
                    <a:pt x="75" y="707"/>
                  </a:lnTo>
                  <a:lnTo>
                    <a:pt x="80" y="714"/>
                  </a:lnTo>
                  <a:lnTo>
                    <a:pt x="85" y="722"/>
                  </a:lnTo>
                  <a:lnTo>
                    <a:pt x="91" y="730"/>
                  </a:lnTo>
                  <a:lnTo>
                    <a:pt x="97" y="736"/>
                  </a:lnTo>
                  <a:lnTo>
                    <a:pt x="105" y="743"/>
                  </a:lnTo>
                  <a:lnTo>
                    <a:pt x="113" y="748"/>
                  </a:lnTo>
                  <a:lnTo>
                    <a:pt x="123" y="755"/>
                  </a:lnTo>
                  <a:lnTo>
                    <a:pt x="147" y="767"/>
                  </a:lnTo>
                  <a:lnTo>
                    <a:pt x="147" y="767"/>
                  </a:lnTo>
                  <a:lnTo>
                    <a:pt x="470" y="917"/>
                  </a:lnTo>
                  <a:lnTo>
                    <a:pt x="470" y="893"/>
                  </a:lnTo>
                  <a:lnTo>
                    <a:pt x="137" y="737"/>
                  </a:lnTo>
                  <a:lnTo>
                    <a:pt x="137" y="737"/>
                  </a:lnTo>
                  <a:lnTo>
                    <a:pt x="137" y="737"/>
                  </a:lnTo>
                  <a:lnTo>
                    <a:pt x="123" y="728"/>
                  </a:lnTo>
                  <a:lnTo>
                    <a:pt x="111" y="718"/>
                  </a:lnTo>
                  <a:lnTo>
                    <a:pt x="103" y="707"/>
                  </a:lnTo>
                  <a:lnTo>
                    <a:pt x="96" y="696"/>
                  </a:lnTo>
                  <a:lnTo>
                    <a:pt x="92" y="682"/>
                  </a:lnTo>
                  <a:lnTo>
                    <a:pt x="88" y="667"/>
                  </a:lnTo>
                  <a:lnTo>
                    <a:pt x="85" y="648"/>
                  </a:lnTo>
                  <a:lnTo>
                    <a:pt x="84" y="626"/>
                  </a:lnTo>
                  <a:lnTo>
                    <a:pt x="84" y="626"/>
                  </a:lnTo>
                  <a:lnTo>
                    <a:pt x="84" y="82"/>
                  </a:lnTo>
                  <a:lnTo>
                    <a:pt x="31" y="21"/>
                  </a:lnTo>
                  <a:lnTo>
                    <a:pt x="469" y="21"/>
                  </a:lnTo>
                  <a:lnTo>
                    <a:pt x="46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62" y="89"/>
                  </a:lnTo>
                  <a:lnTo>
                    <a:pt x="62" y="89"/>
                  </a:lnTo>
                  <a:close/>
                </a:path>
              </a:pathLst>
            </a:custGeom>
            <a:solidFill>
              <a:srgbClr val="0D2B88"/>
            </a:solidFill>
            <a:ln w="0">
              <a:solidFill>
                <a:srgbClr val="3F486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0" name="Freeform 252"/>
            <p:cNvSpPr>
              <a:spLocks/>
            </p:cNvSpPr>
            <p:nvPr/>
          </p:nvSpPr>
          <p:spPr bwMode="auto">
            <a:xfrm>
              <a:off x="5095" y="2229"/>
              <a:ext cx="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3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3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5"/>
                  </a:lnTo>
                  <a:lnTo>
                    <a:pt x="7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31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1" name="Freeform 253"/>
            <p:cNvSpPr>
              <a:spLocks/>
            </p:cNvSpPr>
            <p:nvPr/>
          </p:nvSpPr>
          <p:spPr bwMode="auto">
            <a:xfrm>
              <a:off x="5067" y="2285"/>
              <a:ext cx="28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" y="8"/>
                </a:cxn>
                <a:cxn ang="0">
                  <a:pos x="86" y="8"/>
                </a:cxn>
                <a:cxn ang="0">
                  <a:pos x="86" y="8"/>
                </a:cxn>
                <a:cxn ang="0">
                  <a:pos x="83" y="12"/>
                </a:cxn>
                <a:cxn ang="0">
                  <a:pos x="77" y="17"/>
                </a:cxn>
                <a:cxn ang="0">
                  <a:pos x="77" y="17"/>
                </a:cxn>
                <a:cxn ang="0">
                  <a:pos x="72" y="26"/>
                </a:cxn>
                <a:cxn ang="0">
                  <a:pos x="70" y="31"/>
                </a:cxn>
                <a:cxn ang="0">
                  <a:pos x="69" y="36"/>
                </a:cxn>
                <a:cxn ang="0">
                  <a:pos x="67" y="41"/>
                </a:cxn>
                <a:cxn ang="0">
                  <a:pos x="67" y="48"/>
                </a:cxn>
                <a:cxn ang="0">
                  <a:pos x="69" y="53"/>
                </a:cxn>
                <a:cxn ang="0">
                  <a:pos x="70" y="60"/>
                </a:cxn>
                <a:cxn ang="0">
                  <a:pos x="70" y="60"/>
                </a:cxn>
                <a:cxn ang="0">
                  <a:pos x="70" y="63"/>
                </a:cxn>
                <a:cxn ang="0">
                  <a:pos x="70" y="63"/>
                </a:cxn>
                <a:cxn ang="0">
                  <a:pos x="70" y="63"/>
                </a:cxn>
                <a:cxn ang="0">
                  <a:pos x="66" y="57"/>
                </a:cxn>
                <a:cxn ang="0">
                  <a:pos x="65" y="51"/>
                </a:cxn>
                <a:cxn ang="0">
                  <a:pos x="64" y="44"/>
                </a:cxn>
                <a:cxn ang="0">
                  <a:pos x="64" y="37"/>
                </a:cxn>
                <a:cxn ang="0">
                  <a:pos x="64" y="30"/>
                </a:cxn>
                <a:cxn ang="0">
                  <a:pos x="67" y="23"/>
                </a:cxn>
                <a:cxn ang="0">
                  <a:pos x="71" y="17"/>
                </a:cxn>
                <a:cxn ang="0">
                  <a:pos x="76" y="12"/>
                </a:cxn>
                <a:cxn ang="0">
                  <a:pos x="76" y="12"/>
                </a:cxn>
                <a:cxn ang="0">
                  <a:pos x="1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6" h="63">
                  <a:moveTo>
                    <a:pt x="0" y="0"/>
                  </a:moveTo>
                  <a:lnTo>
                    <a:pt x="86" y="8"/>
                  </a:lnTo>
                  <a:lnTo>
                    <a:pt x="86" y="8"/>
                  </a:lnTo>
                  <a:lnTo>
                    <a:pt x="86" y="8"/>
                  </a:lnTo>
                  <a:lnTo>
                    <a:pt x="83" y="12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2" y="26"/>
                  </a:lnTo>
                  <a:lnTo>
                    <a:pt x="70" y="31"/>
                  </a:lnTo>
                  <a:lnTo>
                    <a:pt x="69" y="36"/>
                  </a:lnTo>
                  <a:lnTo>
                    <a:pt x="67" y="41"/>
                  </a:lnTo>
                  <a:lnTo>
                    <a:pt x="67" y="48"/>
                  </a:lnTo>
                  <a:lnTo>
                    <a:pt x="69" y="53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70" y="63"/>
                  </a:lnTo>
                  <a:lnTo>
                    <a:pt x="66" y="57"/>
                  </a:lnTo>
                  <a:lnTo>
                    <a:pt x="65" y="51"/>
                  </a:lnTo>
                  <a:lnTo>
                    <a:pt x="64" y="44"/>
                  </a:lnTo>
                  <a:lnTo>
                    <a:pt x="64" y="37"/>
                  </a:lnTo>
                  <a:lnTo>
                    <a:pt x="64" y="30"/>
                  </a:lnTo>
                  <a:lnTo>
                    <a:pt x="67" y="23"/>
                  </a:lnTo>
                  <a:lnTo>
                    <a:pt x="71" y="17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2" name="Freeform 254"/>
            <p:cNvSpPr>
              <a:spLocks/>
            </p:cNvSpPr>
            <p:nvPr/>
          </p:nvSpPr>
          <p:spPr bwMode="auto">
            <a:xfrm>
              <a:off x="5109" y="2264"/>
              <a:ext cx="7" cy="20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2" y="0"/>
                </a:cxn>
                <a:cxn ang="0">
                  <a:pos x="10" y="51"/>
                </a:cxn>
                <a:cxn ang="0">
                  <a:pos x="10" y="51"/>
                </a:cxn>
                <a:cxn ang="0">
                  <a:pos x="10" y="51"/>
                </a:cxn>
                <a:cxn ang="0">
                  <a:pos x="5" y="53"/>
                </a:cxn>
                <a:cxn ang="0">
                  <a:pos x="3" y="54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24" y="60"/>
                </a:cxn>
                <a:cxn ang="0">
                  <a:pos x="24" y="60"/>
                </a:cxn>
                <a:cxn ang="0">
                  <a:pos x="22" y="54"/>
                </a:cxn>
                <a:cxn ang="0">
                  <a:pos x="20" y="53"/>
                </a:cxn>
                <a:cxn ang="0">
                  <a:pos x="17" y="52"/>
                </a:cxn>
                <a:cxn ang="0">
                  <a:pos x="17" y="52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24" h="60">
                  <a:moveTo>
                    <a:pt x="17" y="0"/>
                  </a:moveTo>
                  <a:lnTo>
                    <a:pt x="12" y="0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5" y="53"/>
                  </a:lnTo>
                  <a:lnTo>
                    <a:pt x="3" y="54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2" y="54"/>
                  </a:lnTo>
                  <a:lnTo>
                    <a:pt x="20" y="53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3" name="Freeform 255"/>
            <p:cNvSpPr>
              <a:spLocks/>
            </p:cNvSpPr>
            <p:nvPr/>
          </p:nvSpPr>
          <p:spPr bwMode="auto">
            <a:xfrm>
              <a:off x="5076" y="2270"/>
              <a:ext cx="14" cy="11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6" y="8"/>
                </a:cxn>
                <a:cxn ang="0">
                  <a:pos x="11" y="7"/>
                </a:cxn>
                <a:cxn ang="0">
                  <a:pos x="13" y="8"/>
                </a:cxn>
                <a:cxn ang="0">
                  <a:pos x="14" y="10"/>
                </a:cxn>
                <a:cxn ang="0">
                  <a:pos x="15" y="12"/>
                </a:cxn>
                <a:cxn ang="0">
                  <a:pos x="15" y="16"/>
                </a:cxn>
                <a:cxn ang="0">
                  <a:pos x="15" y="16"/>
                </a:cxn>
                <a:cxn ang="0">
                  <a:pos x="14" y="20"/>
                </a:cxn>
                <a:cxn ang="0">
                  <a:pos x="14" y="26"/>
                </a:cxn>
                <a:cxn ang="0">
                  <a:pos x="14" y="29"/>
                </a:cxn>
                <a:cxn ang="0">
                  <a:pos x="16" y="32"/>
                </a:cxn>
                <a:cxn ang="0">
                  <a:pos x="19" y="33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0"/>
                </a:cxn>
                <a:cxn ang="0">
                  <a:pos x="32" y="30"/>
                </a:cxn>
                <a:cxn ang="0">
                  <a:pos x="36" y="29"/>
                </a:cxn>
                <a:cxn ang="0">
                  <a:pos x="37" y="28"/>
                </a:cxn>
                <a:cxn ang="0">
                  <a:pos x="37" y="26"/>
                </a:cxn>
                <a:cxn ang="0">
                  <a:pos x="37" y="26"/>
                </a:cxn>
                <a:cxn ang="0">
                  <a:pos x="37" y="14"/>
                </a:cxn>
                <a:cxn ang="0">
                  <a:pos x="37" y="14"/>
                </a:cxn>
                <a:cxn ang="0">
                  <a:pos x="37" y="14"/>
                </a:cxn>
                <a:cxn ang="0">
                  <a:pos x="37" y="12"/>
                </a:cxn>
                <a:cxn ang="0">
                  <a:pos x="37" y="9"/>
                </a:cxn>
                <a:cxn ang="0">
                  <a:pos x="34" y="8"/>
                </a:cxn>
                <a:cxn ang="0">
                  <a:pos x="32" y="7"/>
                </a:cxn>
                <a:cxn ang="0">
                  <a:pos x="29" y="7"/>
                </a:cxn>
                <a:cxn ang="0">
                  <a:pos x="25" y="8"/>
                </a:cxn>
                <a:cxn ang="0">
                  <a:pos x="25" y="8"/>
                </a:cxn>
                <a:cxn ang="0">
                  <a:pos x="24" y="10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29" y="11"/>
                </a:cxn>
                <a:cxn ang="0">
                  <a:pos x="30" y="11"/>
                </a:cxn>
                <a:cxn ang="0">
                  <a:pos x="31" y="13"/>
                </a:cxn>
                <a:cxn ang="0">
                  <a:pos x="31" y="17"/>
                </a:cxn>
                <a:cxn ang="0">
                  <a:pos x="31" y="17"/>
                </a:cxn>
                <a:cxn ang="0">
                  <a:pos x="31" y="25"/>
                </a:cxn>
                <a:cxn ang="0">
                  <a:pos x="31" y="25"/>
                </a:cxn>
                <a:cxn ang="0">
                  <a:pos x="31" y="25"/>
                </a:cxn>
                <a:cxn ang="0">
                  <a:pos x="30" y="27"/>
                </a:cxn>
                <a:cxn ang="0">
                  <a:pos x="27" y="26"/>
                </a:cxn>
                <a:cxn ang="0">
                  <a:pos x="27" y="26"/>
                </a:cxn>
                <a:cxn ang="0">
                  <a:pos x="21" y="27"/>
                </a:cxn>
                <a:cxn ang="0">
                  <a:pos x="20" y="27"/>
                </a:cxn>
                <a:cxn ang="0">
                  <a:pos x="20" y="26"/>
                </a:cxn>
                <a:cxn ang="0">
                  <a:pos x="19" y="21"/>
                </a:cxn>
                <a:cxn ang="0">
                  <a:pos x="19" y="21"/>
                </a:cxn>
                <a:cxn ang="0">
                  <a:pos x="20" y="13"/>
                </a:cxn>
                <a:cxn ang="0">
                  <a:pos x="20" y="10"/>
                </a:cxn>
                <a:cxn ang="0">
                  <a:pos x="19" y="5"/>
                </a:cxn>
                <a:cxn ang="0">
                  <a:pos x="17" y="3"/>
                </a:cxn>
                <a:cxn ang="0">
                  <a:pos x="14" y="1"/>
                </a:cxn>
                <a:cxn ang="0">
                  <a:pos x="8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37" h="33">
                  <a:moveTo>
                    <a:pt x="0" y="10"/>
                  </a:moveTo>
                  <a:lnTo>
                    <a:pt x="0" y="10"/>
                  </a:lnTo>
                  <a:lnTo>
                    <a:pt x="6" y="8"/>
                  </a:lnTo>
                  <a:lnTo>
                    <a:pt x="11" y="7"/>
                  </a:lnTo>
                  <a:lnTo>
                    <a:pt x="13" y="8"/>
                  </a:lnTo>
                  <a:lnTo>
                    <a:pt x="14" y="10"/>
                  </a:lnTo>
                  <a:lnTo>
                    <a:pt x="15" y="12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4" y="20"/>
                  </a:lnTo>
                  <a:lnTo>
                    <a:pt x="14" y="26"/>
                  </a:lnTo>
                  <a:lnTo>
                    <a:pt x="14" y="29"/>
                  </a:lnTo>
                  <a:lnTo>
                    <a:pt x="16" y="32"/>
                  </a:lnTo>
                  <a:lnTo>
                    <a:pt x="19" y="33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8" y="30"/>
                  </a:lnTo>
                  <a:lnTo>
                    <a:pt x="32" y="30"/>
                  </a:lnTo>
                  <a:lnTo>
                    <a:pt x="36" y="29"/>
                  </a:lnTo>
                  <a:lnTo>
                    <a:pt x="37" y="28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9"/>
                  </a:lnTo>
                  <a:lnTo>
                    <a:pt x="34" y="8"/>
                  </a:lnTo>
                  <a:lnTo>
                    <a:pt x="32" y="7"/>
                  </a:lnTo>
                  <a:lnTo>
                    <a:pt x="29" y="7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4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0" y="27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1" y="27"/>
                  </a:lnTo>
                  <a:lnTo>
                    <a:pt x="20" y="27"/>
                  </a:lnTo>
                  <a:lnTo>
                    <a:pt x="20" y="26"/>
                  </a:lnTo>
                  <a:lnTo>
                    <a:pt x="19" y="21"/>
                  </a:lnTo>
                  <a:lnTo>
                    <a:pt x="19" y="21"/>
                  </a:lnTo>
                  <a:lnTo>
                    <a:pt x="20" y="13"/>
                  </a:lnTo>
                  <a:lnTo>
                    <a:pt x="20" y="10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8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4" name="Freeform 256"/>
            <p:cNvSpPr>
              <a:spLocks/>
            </p:cNvSpPr>
            <p:nvPr/>
          </p:nvSpPr>
          <p:spPr bwMode="auto">
            <a:xfrm>
              <a:off x="5076" y="2276"/>
              <a:ext cx="7" cy="3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3" y="5"/>
                </a:cxn>
                <a:cxn ang="0">
                  <a:pos x="10" y="3"/>
                </a:cxn>
                <a:cxn ang="0">
                  <a:pos x="16" y="3"/>
                </a:cxn>
                <a:cxn ang="0">
                  <a:pos x="16" y="3"/>
                </a:cxn>
                <a:cxn ang="0">
                  <a:pos x="17" y="3"/>
                </a:cxn>
                <a:cxn ang="0">
                  <a:pos x="17" y="2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8" y="0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17" h="5">
                  <a:moveTo>
                    <a:pt x="3" y="5"/>
                  </a:moveTo>
                  <a:lnTo>
                    <a:pt x="3" y="5"/>
                  </a:lnTo>
                  <a:lnTo>
                    <a:pt x="10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5" name="Freeform 257"/>
            <p:cNvSpPr>
              <a:spLocks/>
            </p:cNvSpPr>
            <p:nvPr/>
          </p:nvSpPr>
          <p:spPr bwMode="auto">
            <a:xfrm>
              <a:off x="5072" y="2266"/>
              <a:ext cx="8" cy="2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" y="0"/>
                </a:cxn>
                <a:cxn ang="0">
                  <a:pos x="10" y="51"/>
                </a:cxn>
                <a:cxn ang="0">
                  <a:pos x="10" y="51"/>
                </a:cxn>
                <a:cxn ang="0">
                  <a:pos x="10" y="51"/>
                </a:cxn>
                <a:cxn ang="0">
                  <a:pos x="7" y="52"/>
                </a:cxn>
                <a:cxn ang="0">
                  <a:pos x="4" y="55"/>
                </a:cxn>
                <a:cxn ang="0">
                  <a:pos x="0" y="59"/>
                </a:cxn>
                <a:cxn ang="0">
                  <a:pos x="0" y="59"/>
                </a:cxn>
                <a:cxn ang="0">
                  <a:pos x="25" y="61"/>
                </a:cxn>
                <a:cxn ang="0">
                  <a:pos x="25" y="61"/>
                </a:cxn>
                <a:cxn ang="0">
                  <a:pos x="22" y="56"/>
                </a:cxn>
                <a:cxn ang="0">
                  <a:pos x="20" y="54"/>
                </a:cxn>
                <a:cxn ang="0">
                  <a:pos x="18" y="52"/>
                </a:cxn>
                <a:cxn ang="0">
                  <a:pos x="18" y="52"/>
                </a:cxn>
                <a:cxn ang="0">
                  <a:pos x="18" y="52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5" h="61">
                  <a:moveTo>
                    <a:pt x="18" y="0"/>
                  </a:moveTo>
                  <a:lnTo>
                    <a:pt x="12" y="0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7" y="52"/>
                  </a:lnTo>
                  <a:lnTo>
                    <a:pt x="4" y="5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5" y="61"/>
                  </a:lnTo>
                  <a:lnTo>
                    <a:pt x="25" y="61"/>
                  </a:lnTo>
                  <a:lnTo>
                    <a:pt x="22" y="56"/>
                  </a:lnTo>
                  <a:lnTo>
                    <a:pt x="20" y="54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6" name="Freeform 258"/>
            <p:cNvSpPr>
              <a:spLocks/>
            </p:cNvSpPr>
            <p:nvPr/>
          </p:nvSpPr>
          <p:spPr bwMode="auto">
            <a:xfrm>
              <a:off x="5113" y="2273"/>
              <a:ext cx="6" cy="3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3" y="5"/>
                </a:cxn>
                <a:cxn ang="0">
                  <a:pos x="10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18" h="6">
                  <a:moveTo>
                    <a:pt x="3" y="5"/>
                  </a:moveTo>
                  <a:lnTo>
                    <a:pt x="3" y="5"/>
                  </a:lnTo>
                  <a:lnTo>
                    <a:pt x="10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7" name="Freeform 259"/>
            <p:cNvSpPr>
              <a:spLocks/>
            </p:cNvSpPr>
            <p:nvPr/>
          </p:nvSpPr>
          <p:spPr bwMode="auto">
            <a:xfrm>
              <a:off x="5114" y="2267"/>
              <a:ext cx="11" cy="10"/>
            </a:xfrm>
            <a:custGeom>
              <a:avLst/>
              <a:gdLst/>
              <a:ahLst/>
              <a:cxnLst>
                <a:cxn ang="0">
                  <a:pos x="36" y="26"/>
                </a:cxn>
                <a:cxn ang="0">
                  <a:pos x="34" y="29"/>
                </a:cxn>
                <a:cxn ang="0">
                  <a:pos x="25" y="30"/>
                </a:cxn>
                <a:cxn ang="0">
                  <a:pos x="22" y="30"/>
                </a:cxn>
                <a:cxn ang="0">
                  <a:pos x="15" y="30"/>
                </a:cxn>
                <a:cxn ang="0">
                  <a:pos x="13" y="24"/>
                </a:cxn>
                <a:cxn ang="0">
                  <a:pos x="15" y="14"/>
                </a:cxn>
                <a:cxn ang="0">
                  <a:pos x="15" y="11"/>
                </a:cxn>
                <a:cxn ang="0">
                  <a:pos x="12" y="7"/>
                </a:cxn>
                <a:cxn ang="0">
                  <a:pos x="6" y="7"/>
                </a:cxn>
                <a:cxn ang="0">
                  <a:pos x="0" y="9"/>
                </a:cxn>
                <a:cxn ang="0">
                  <a:pos x="0" y="4"/>
                </a:cxn>
                <a:cxn ang="0">
                  <a:pos x="8" y="1"/>
                </a:cxn>
                <a:cxn ang="0">
                  <a:pos x="18" y="3"/>
                </a:cxn>
                <a:cxn ang="0">
                  <a:pos x="21" y="8"/>
                </a:cxn>
                <a:cxn ang="0">
                  <a:pos x="21" y="18"/>
                </a:cxn>
                <a:cxn ang="0">
                  <a:pos x="20" y="22"/>
                </a:cxn>
                <a:cxn ang="0">
                  <a:pos x="23" y="24"/>
                </a:cxn>
                <a:cxn ang="0">
                  <a:pos x="25" y="24"/>
                </a:cxn>
                <a:cxn ang="0">
                  <a:pos x="31" y="22"/>
                </a:cxn>
                <a:cxn ang="0">
                  <a:pos x="31" y="14"/>
                </a:cxn>
                <a:cxn ang="0">
                  <a:pos x="31" y="14"/>
                </a:cxn>
                <a:cxn ang="0">
                  <a:pos x="29" y="9"/>
                </a:cxn>
                <a:cxn ang="0">
                  <a:pos x="26" y="9"/>
                </a:cxn>
                <a:cxn ang="0">
                  <a:pos x="22" y="10"/>
                </a:cxn>
                <a:cxn ang="0">
                  <a:pos x="24" y="5"/>
                </a:cxn>
                <a:cxn ang="0">
                  <a:pos x="28" y="5"/>
                </a:cxn>
                <a:cxn ang="0">
                  <a:pos x="33" y="6"/>
                </a:cxn>
                <a:cxn ang="0">
                  <a:pos x="35" y="10"/>
                </a:cxn>
                <a:cxn ang="0">
                  <a:pos x="35" y="11"/>
                </a:cxn>
                <a:cxn ang="0">
                  <a:pos x="35" y="19"/>
                </a:cxn>
                <a:cxn ang="0">
                  <a:pos x="36" y="26"/>
                </a:cxn>
              </a:cxnLst>
              <a:rect l="0" t="0" r="r" b="b"/>
              <a:pathLst>
                <a:path w="36" h="31">
                  <a:moveTo>
                    <a:pt x="36" y="26"/>
                  </a:moveTo>
                  <a:lnTo>
                    <a:pt x="36" y="26"/>
                  </a:lnTo>
                  <a:lnTo>
                    <a:pt x="36" y="28"/>
                  </a:lnTo>
                  <a:lnTo>
                    <a:pt x="34" y="29"/>
                  </a:lnTo>
                  <a:lnTo>
                    <a:pt x="30" y="30"/>
                  </a:lnTo>
                  <a:lnTo>
                    <a:pt x="25" y="30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18" y="31"/>
                  </a:lnTo>
                  <a:lnTo>
                    <a:pt x="15" y="30"/>
                  </a:lnTo>
                  <a:lnTo>
                    <a:pt x="13" y="28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2" y="7"/>
                  </a:lnTo>
                  <a:lnTo>
                    <a:pt x="11" y="6"/>
                  </a:lnTo>
                  <a:lnTo>
                    <a:pt x="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3"/>
                  </a:lnTo>
                  <a:lnTo>
                    <a:pt x="20" y="5"/>
                  </a:lnTo>
                  <a:lnTo>
                    <a:pt x="21" y="8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0" y="22"/>
                  </a:lnTo>
                  <a:lnTo>
                    <a:pt x="21" y="23"/>
                  </a:lnTo>
                  <a:lnTo>
                    <a:pt x="23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9" y="24"/>
                  </a:lnTo>
                  <a:lnTo>
                    <a:pt x="31" y="22"/>
                  </a:lnTo>
                  <a:lnTo>
                    <a:pt x="31" y="22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28" y="5"/>
                  </a:lnTo>
                  <a:lnTo>
                    <a:pt x="31" y="5"/>
                  </a:lnTo>
                  <a:lnTo>
                    <a:pt x="33" y="6"/>
                  </a:lnTo>
                  <a:lnTo>
                    <a:pt x="34" y="7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16"/>
                  </a:lnTo>
                  <a:lnTo>
                    <a:pt x="35" y="19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6" y="2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8" name="Freeform 260"/>
            <p:cNvSpPr>
              <a:spLocks/>
            </p:cNvSpPr>
            <p:nvPr/>
          </p:nvSpPr>
          <p:spPr bwMode="auto">
            <a:xfrm>
              <a:off x="5155" y="2283"/>
              <a:ext cx="6" cy="3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2" y="7"/>
                </a:cxn>
                <a:cxn ang="0">
                  <a:pos x="10" y="5"/>
                </a:cxn>
                <a:cxn ang="0">
                  <a:pos x="15" y="6"/>
                </a:cxn>
                <a:cxn ang="0">
                  <a:pos x="15" y="6"/>
                </a:cxn>
                <a:cxn ang="0">
                  <a:pos x="17" y="5"/>
                </a:cxn>
                <a:cxn ang="0">
                  <a:pos x="17" y="4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2" y="0"/>
                </a:cxn>
                <a:cxn ang="0">
                  <a:pos x="8" y="1"/>
                </a:cxn>
                <a:cxn ang="0">
                  <a:pos x="5" y="3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2" y="7"/>
                </a:cxn>
                <a:cxn ang="0">
                  <a:pos x="2" y="7"/>
                </a:cxn>
              </a:cxnLst>
              <a:rect l="0" t="0" r="r" b="b"/>
              <a:pathLst>
                <a:path w="17" h="7">
                  <a:moveTo>
                    <a:pt x="2" y="7"/>
                  </a:moveTo>
                  <a:lnTo>
                    <a:pt x="2" y="7"/>
                  </a:lnTo>
                  <a:lnTo>
                    <a:pt x="10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9" name="Freeform 261"/>
            <p:cNvSpPr>
              <a:spLocks/>
            </p:cNvSpPr>
            <p:nvPr/>
          </p:nvSpPr>
          <p:spPr bwMode="auto">
            <a:xfrm>
              <a:off x="5155" y="2277"/>
              <a:ext cx="13" cy="10"/>
            </a:xfrm>
            <a:custGeom>
              <a:avLst/>
              <a:gdLst/>
              <a:ahLst/>
              <a:cxnLst>
                <a:cxn ang="0">
                  <a:pos x="35" y="27"/>
                </a:cxn>
                <a:cxn ang="0">
                  <a:pos x="34" y="30"/>
                </a:cxn>
                <a:cxn ang="0">
                  <a:pos x="30" y="30"/>
                </a:cxn>
                <a:cxn ang="0">
                  <a:pos x="23" y="30"/>
                </a:cxn>
                <a:cxn ang="0">
                  <a:pos x="21" y="30"/>
                </a:cxn>
                <a:cxn ang="0">
                  <a:pos x="13" y="30"/>
                </a:cxn>
                <a:cxn ang="0">
                  <a:pos x="12" y="25"/>
                </a:cxn>
                <a:cxn ang="0">
                  <a:pos x="13" y="15"/>
                </a:cxn>
                <a:cxn ang="0">
                  <a:pos x="14" y="12"/>
                </a:cxn>
                <a:cxn ang="0">
                  <a:pos x="12" y="7"/>
                </a:cxn>
                <a:cxn ang="0">
                  <a:pos x="6" y="7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8" y="1"/>
                </a:cxn>
                <a:cxn ang="0">
                  <a:pos x="17" y="1"/>
                </a:cxn>
                <a:cxn ang="0">
                  <a:pos x="20" y="6"/>
                </a:cxn>
                <a:cxn ang="0">
                  <a:pos x="19" y="20"/>
                </a:cxn>
                <a:cxn ang="0">
                  <a:pos x="19" y="25"/>
                </a:cxn>
                <a:cxn ang="0">
                  <a:pos x="25" y="26"/>
                </a:cxn>
                <a:cxn ang="0">
                  <a:pos x="29" y="26"/>
                </a:cxn>
                <a:cxn ang="0">
                  <a:pos x="30" y="24"/>
                </a:cxn>
                <a:cxn ang="0">
                  <a:pos x="30" y="18"/>
                </a:cxn>
                <a:cxn ang="0">
                  <a:pos x="29" y="16"/>
                </a:cxn>
                <a:cxn ang="0">
                  <a:pos x="26" y="14"/>
                </a:cxn>
                <a:cxn ang="0">
                  <a:pos x="21" y="13"/>
                </a:cxn>
                <a:cxn ang="0">
                  <a:pos x="24" y="7"/>
                </a:cxn>
                <a:cxn ang="0">
                  <a:pos x="28" y="6"/>
                </a:cxn>
                <a:cxn ang="0">
                  <a:pos x="32" y="6"/>
                </a:cxn>
                <a:cxn ang="0">
                  <a:pos x="35" y="11"/>
                </a:cxn>
                <a:cxn ang="0">
                  <a:pos x="35" y="13"/>
                </a:cxn>
                <a:cxn ang="0">
                  <a:pos x="35" y="27"/>
                </a:cxn>
                <a:cxn ang="0">
                  <a:pos x="35" y="27"/>
                </a:cxn>
              </a:cxnLst>
              <a:rect l="0" t="0" r="r" b="b"/>
              <a:pathLst>
                <a:path w="35" h="31">
                  <a:moveTo>
                    <a:pt x="35" y="27"/>
                  </a:moveTo>
                  <a:lnTo>
                    <a:pt x="35" y="27"/>
                  </a:lnTo>
                  <a:lnTo>
                    <a:pt x="35" y="29"/>
                  </a:lnTo>
                  <a:lnTo>
                    <a:pt x="34" y="30"/>
                  </a:lnTo>
                  <a:lnTo>
                    <a:pt x="32" y="31"/>
                  </a:lnTo>
                  <a:lnTo>
                    <a:pt x="30" y="30"/>
                  </a:lnTo>
                  <a:lnTo>
                    <a:pt x="25" y="30"/>
                  </a:lnTo>
                  <a:lnTo>
                    <a:pt x="23" y="30"/>
                  </a:lnTo>
                  <a:lnTo>
                    <a:pt x="21" y="30"/>
                  </a:lnTo>
                  <a:lnTo>
                    <a:pt x="21" y="30"/>
                  </a:lnTo>
                  <a:lnTo>
                    <a:pt x="17" y="31"/>
                  </a:lnTo>
                  <a:lnTo>
                    <a:pt x="13" y="30"/>
                  </a:lnTo>
                  <a:lnTo>
                    <a:pt x="12" y="28"/>
                  </a:lnTo>
                  <a:lnTo>
                    <a:pt x="12" y="25"/>
                  </a:lnTo>
                  <a:lnTo>
                    <a:pt x="13" y="18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4" y="12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1" y="6"/>
                  </a:lnTo>
                  <a:lnTo>
                    <a:pt x="6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11"/>
                  </a:lnTo>
                  <a:lnTo>
                    <a:pt x="19" y="20"/>
                  </a:lnTo>
                  <a:lnTo>
                    <a:pt x="19" y="20"/>
                  </a:lnTo>
                  <a:lnTo>
                    <a:pt x="19" y="25"/>
                  </a:lnTo>
                  <a:lnTo>
                    <a:pt x="20" y="26"/>
                  </a:lnTo>
                  <a:lnTo>
                    <a:pt x="25" y="26"/>
                  </a:lnTo>
                  <a:lnTo>
                    <a:pt x="25" y="26"/>
                  </a:lnTo>
                  <a:lnTo>
                    <a:pt x="29" y="26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29" y="16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1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5" y="11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20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0" name="Freeform 262"/>
            <p:cNvSpPr>
              <a:spLocks/>
            </p:cNvSpPr>
            <p:nvPr/>
          </p:nvSpPr>
          <p:spPr bwMode="auto">
            <a:xfrm>
              <a:off x="5151" y="2276"/>
              <a:ext cx="8" cy="17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" y="0"/>
                </a:cxn>
                <a:cxn ang="0">
                  <a:pos x="10" y="47"/>
                </a:cxn>
                <a:cxn ang="0">
                  <a:pos x="10" y="47"/>
                </a:cxn>
                <a:cxn ang="0">
                  <a:pos x="10" y="47"/>
                </a:cxn>
                <a:cxn ang="0">
                  <a:pos x="6" y="49"/>
                </a:cxn>
                <a:cxn ang="0">
                  <a:pos x="3" y="50"/>
                </a:cxn>
                <a:cxn ang="0">
                  <a:pos x="0" y="54"/>
                </a:cxn>
                <a:cxn ang="0">
                  <a:pos x="0" y="54"/>
                </a:cxn>
                <a:cxn ang="0">
                  <a:pos x="25" y="56"/>
                </a:cxn>
                <a:cxn ang="0">
                  <a:pos x="25" y="56"/>
                </a:cxn>
                <a:cxn ang="0">
                  <a:pos x="22" y="51"/>
                </a:cxn>
                <a:cxn ang="0">
                  <a:pos x="20" y="49"/>
                </a:cxn>
                <a:cxn ang="0">
                  <a:pos x="18" y="48"/>
                </a:cxn>
                <a:cxn ang="0">
                  <a:pos x="18" y="48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5" h="56">
                  <a:moveTo>
                    <a:pt x="18" y="0"/>
                  </a:moveTo>
                  <a:lnTo>
                    <a:pt x="12" y="0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6" y="49"/>
                  </a:lnTo>
                  <a:lnTo>
                    <a:pt x="3" y="5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25" y="56"/>
                  </a:lnTo>
                  <a:lnTo>
                    <a:pt x="25" y="56"/>
                  </a:lnTo>
                  <a:lnTo>
                    <a:pt x="22" y="51"/>
                  </a:lnTo>
                  <a:lnTo>
                    <a:pt x="20" y="49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" name="Freeform 263"/>
            <p:cNvSpPr>
              <a:spLocks/>
            </p:cNvSpPr>
            <p:nvPr/>
          </p:nvSpPr>
          <p:spPr bwMode="auto">
            <a:xfrm>
              <a:off x="5137" y="2292"/>
              <a:ext cx="7" cy="18"/>
            </a:xfrm>
            <a:custGeom>
              <a:avLst/>
              <a:gdLst/>
              <a:ahLst/>
              <a:cxnLst>
                <a:cxn ang="0">
                  <a:pos x="10" y="54"/>
                </a:cxn>
                <a:cxn ang="0">
                  <a:pos x="10" y="54"/>
                </a:cxn>
                <a:cxn ang="0">
                  <a:pos x="6" y="51"/>
                </a:cxn>
                <a:cxn ang="0">
                  <a:pos x="3" y="46"/>
                </a:cxn>
                <a:cxn ang="0">
                  <a:pos x="1" y="42"/>
                </a:cxn>
                <a:cxn ang="0">
                  <a:pos x="0" y="35"/>
                </a:cxn>
                <a:cxn ang="0">
                  <a:pos x="0" y="28"/>
                </a:cxn>
                <a:cxn ang="0">
                  <a:pos x="2" y="19"/>
                </a:cxn>
                <a:cxn ang="0">
                  <a:pos x="6" y="1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2" y="1"/>
                </a:cxn>
                <a:cxn ang="0">
                  <a:pos x="22" y="1"/>
                </a:cxn>
                <a:cxn ang="0">
                  <a:pos x="22" y="1"/>
                </a:cxn>
                <a:cxn ang="0">
                  <a:pos x="12" y="13"/>
                </a:cxn>
                <a:cxn ang="0">
                  <a:pos x="8" y="19"/>
                </a:cxn>
                <a:cxn ang="0">
                  <a:pos x="6" y="26"/>
                </a:cxn>
                <a:cxn ang="0">
                  <a:pos x="5" y="32"/>
                </a:cxn>
                <a:cxn ang="0">
                  <a:pos x="5" y="39"/>
                </a:cxn>
                <a:cxn ang="0">
                  <a:pos x="6" y="46"/>
                </a:cxn>
                <a:cxn ang="0">
                  <a:pos x="10" y="54"/>
                </a:cxn>
                <a:cxn ang="0">
                  <a:pos x="10" y="54"/>
                </a:cxn>
                <a:cxn ang="0">
                  <a:pos x="10" y="54"/>
                </a:cxn>
              </a:cxnLst>
              <a:rect l="0" t="0" r="r" b="b"/>
              <a:pathLst>
                <a:path w="22" h="54">
                  <a:moveTo>
                    <a:pt x="10" y="54"/>
                  </a:moveTo>
                  <a:lnTo>
                    <a:pt x="10" y="54"/>
                  </a:lnTo>
                  <a:lnTo>
                    <a:pt x="6" y="51"/>
                  </a:lnTo>
                  <a:lnTo>
                    <a:pt x="3" y="46"/>
                  </a:lnTo>
                  <a:lnTo>
                    <a:pt x="1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2" y="19"/>
                  </a:lnTo>
                  <a:lnTo>
                    <a:pt x="6" y="1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12" y="13"/>
                  </a:lnTo>
                  <a:lnTo>
                    <a:pt x="8" y="19"/>
                  </a:lnTo>
                  <a:lnTo>
                    <a:pt x="6" y="26"/>
                  </a:lnTo>
                  <a:lnTo>
                    <a:pt x="5" y="32"/>
                  </a:lnTo>
                  <a:lnTo>
                    <a:pt x="5" y="39"/>
                  </a:lnTo>
                  <a:lnTo>
                    <a:pt x="6" y="46"/>
                  </a:lnTo>
                  <a:lnTo>
                    <a:pt x="10" y="54"/>
                  </a:lnTo>
                  <a:lnTo>
                    <a:pt x="10" y="54"/>
                  </a:lnTo>
                  <a:lnTo>
                    <a:pt x="10" y="54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" name="Freeform 264"/>
            <p:cNvSpPr>
              <a:spLocks/>
            </p:cNvSpPr>
            <p:nvPr/>
          </p:nvSpPr>
          <p:spPr bwMode="auto">
            <a:xfrm>
              <a:off x="5138" y="2291"/>
              <a:ext cx="36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11"/>
                </a:cxn>
                <a:cxn ang="0">
                  <a:pos x="112" y="11"/>
                </a:cxn>
                <a:cxn ang="0">
                  <a:pos x="112" y="11"/>
                </a:cxn>
                <a:cxn ang="0">
                  <a:pos x="102" y="26"/>
                </a:cxn>
                <a:cxn ang="0">
                  <a:pos x="98" y="32"/>
                </a:cxn>
                <a:cxn ang="0">
                  <a:pos x="96" y="37"/>
                </a:cxn>
                <a:cxn ang="0">
                  <a:pos x="94" y="44"/>
                </a:cxn>
                <a:cxn ang="0">
                  <a:pos x="94" y="51"/>
                </a:cxn>
                <a:cxn ang="0">
                  <a:pos x="94" y="59"/>
                </a:cxn>
                <a:cxn ang="0">
                  <a:pos x="95" y="70"/>
                </a:cxn>
                <a:cxn ang="0">
                  <a:pos x="95" y="70"/>
                </a:cxn>
                <a:cxn ang="0">
                  <a:pos x="91" y="72"/>
                </a:cxn>
                <a:cxn ang="0">
                  <a:pos x="91" y="72"/>
                </a:cxn>
                <a:cxn ang="0">
                  <a:pos x="91" y="72"/>
                </a:cxn>
                <a:cxn ang="0">
                  <a:pos x="89" y="56"/>
                </a:cxn>
                <a:cxn ang="0">
                  <a:pos x="88" y="48"/>
                </a:cxn>
                <a:cxn ang="0">
                  <a:pos x="89" y="41"/>
                </a:cxn>
                <a:cxn ang="0">
                  <a:pos x="90" y="34"/>
                </a:cxn>
                <a:cxn ang="0">
                  <a:pos x="93" y="27"/>
                </a:cxn>
                <a:cxn ang="0">
                  <a:pos x="96" y="22"/>
                </a:cxn>
                <a:cxn ang="0">
                  <a:pos x="100" y="15"/>
                </a:cxn>
                <a:cxn ang="0">
                  <a:pos x="100" y="15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2" h="72">
                  <a:moveTo>
                    <a:pt x="0" y="0"/>
                  </a:moveTo>
                  <a:lnTo>
                    <a:pt x="112" y="11"/>
                  </a:lnTo>
                  <a:lnTo>
                    <a:pt x="112" y="11"/>
                  </a:lnTo>
                  <a:lnTo>
                    <a:pt x="112" y="11"/>
                  </a:lnTo>
                  <a:lnTo>
                    <a:pt x="102" y="26"/>
                  </a:lnTo>
                  <a:lnTo>
                    <a:pt x="98" y="32"/>
                  </a:lnTo>
                  <a:lnTo>
                    <a:pt x="96" y="37"/>
                  </a:lnTo>
                  <a:lnTo>
                    <a:pt x="94" y="44"/>
                  </a:lnTo>
                  <a:lnTo>
                    <a:pt x="94" y="51"/>
                  </a:lnTo>
                  <a:lnTo>
                    <a:pt x="94" y="59"/>
                  </a:lnTo>
                  <a:lnTo>
                    <a:pt x="95" y="70"/>
                  </a:lnTo>
                  <a:lnTo>
                    <a:pt x="95" y="70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89" y="56"/>
                  </a:lnTo>
                  <a:lnTo>
                    <a:pt x="88" y="48"/>
                  </a:lnTo>
                  <a:lnTo>
                    <a:pt x="89" y="41"/>
                  </a:lnTo>
                  <a:lnTo>
                    <a:pt x="90" y="34"/>
                  </a:lnTo>
                  <a:lnTo>
                    <a:pt x="93" y="27"/>
                  </a:lnTo>
                  <a:lnTo>
                    <a:pt x="96" y="22"/>
                  </a:lnTo>
                  <a:lnTo>
                    <a:pt x="100" y="15"/>
                  </a:lnTo>
                  <a:lnTo>
                    <a:pt x="100" y="15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3" name="Freeform 265"/>
            <p:cNvSpPr>
              <a:spLocks/>
            </p:cNvSpPr>
            <p:nvPr/>
          </p:nvSpPr>
          <p:spPr bwMode="auto">
            <a:xfrm>
              <a:off x="5146" y="2297"/>
              <a:ext cx="14" cy="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1"/>
                </a:cxn>
                <a:cxn ang="0">
                  <a:pos x="7" y="14"/>
                </a:cxn>
                <a:cxn ang="0">
                  <a:pos x="15" y="9"/>
                </a:cxn>
                <a:cxn ang="0">
                  <a:pos x="25" y="5"/>
                </a:cxn>
                <a:cxn ang="0">
                  <a:pos x="44" y="0"/>
                </a:cxn>
                <a:cxn ang="0">
                  <a:pos x="44" y="0"/>
                </a:cxn>
                <a:cxn ang="0">
                  <a:pos x="19" y="9"/>
                </a:cxn>
                <a:cxn ang="0">
                  <a:pos x="9" y="14"/>
                </a:cxn>
                <a:cxn ang="0">
                  <a:pos x="5" y="17"/>
                </a:cxn>
                <a:cxn ang="0">
                  <a:pos x="3" y="19"/>
                </a:cxn>
                <a:cxn ang="0">
                  <a:pos x="3" y="19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44" h="21">
                  <a:moveTo>
                    <a:pt x="0" y="21"/>
                  </a:moveTo>
                  <a:lnTo>
                    <a:pt x="0" y="21"/>
                  </a:lnTo>
                  <a:lnTo>
                    <a:pt x="7" y="14"/>
                  </a:lnTo>
                  <a:lnTo>
                    <a:pt x="15" y="9"/>
                  </a:lnTo>
                  <a:lnTo>
                    <a:pt x="25" y="5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19" y="9"/>
                  </a:lnTo>
                  <a:lnTo>
                    <a:pt x="9" y="14"/>
                  </a:lnTo>
                  <a:lnTo>
                    <a:pt x="5" y="17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4" name="Freeform 266"/>
            <p:cNvSpPr>
              <a:spLocks/>
            </p:cNvSpPr>
            <p:nvPr/>
          </p:nvSpPr>
          <p:spPr bwMode="auto">
            <a:xfrm>
              <a:off x="5155" y="2299"/>
              <a:ext cx="8" cy="4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5" y="7"/>
                </a:cxn>
                <a:cxn ang="0">
                  <a:pos x="9" y="4"/>
                </a:cxn>
                <a:cxn ang="0">
                  <a:pos x="16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1" y="5"/>
                </a:cxn>
                <a:cxn ang="0">
                  <a:pos x="6" y="8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lnTo>
                    <a:pt x="0" y="11"/>
                  </a:lnTo>
                  <a:lnTo>
                    <a:pt x="5" y="7"/>
                  </a:lnTo>
                  <a:lnTo>
                    <a:pt x="9" y="4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1" y="5"/>
                  </a:lnTo>
                  <a:lnTo>
                    <a:pt x="6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5" name="Freeform 267"/>
            <p:cNvSpPr>
              <a:spLocks/>
            </p:cNvSpPr>
            <p:nvPr/>
          </p:nvSpPr>
          <p:spPr bwMode="auto">
            <a:xfrm>
              <a:off x="5144" y="2306"/>
              <a:ext cx="21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9"/>
                </a:cxn>
                <a:cxn ang="0">
                  <a:pos x="1" y="5"/>
                </a:cxn>
                <a:cxn ang="0">
                  <a:pos x="4" y="3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15" y="0"/>
                </a:cxn>
                <a:cxn ang="0">
                  <a:pos x="23" y="1"/>
                </a:cxn>
                <a:cxn ang="0">
                  <a:pos x="33" y="3"/>
                </a:cxn>
                <a:cxn ang="0">
                  <a:pos x="41" y="7"/>
                </a:cxn>
                <a:cxn ang="0">
                  <a:pos x="41" y="7"/>
                </a:cxn>
                <a:cxn ang="0">
                  <a:pos x="52" y="14"/>
                </a:cxn>
                <a:cxn ang="0">
                  <a:pos x="59" y="20"/>
                </a:cxn>
                <a:cxn ang="0">
                  <a:pos x="59" y="20"/>
                </a:cxn>
                <a:cxn ang="0">
                  <a:pos x="61" y="22"/>
                </a:cxn>
                <a:cxn ang="0">
                  <a:pos x="61" y="22"/>
                </a:cxn>
                <a:cxn ang="0">
                  <a:pos x="61" y="22"/>
                </a:cxn>
                <a:cxn ang="0">
                  <a:pos x="51" y="17"/>
                </a:cxn>
                <a:cxn ang="0">
                  <a:pos x="38" y="10"/>
                </a:cxn>
                <a:cxn ang="0">
                  <a:pos x="31" y="7"/>
                </a:cxn>
                <a:cxn ang="0">
                  <a:pos x="23" y="5"/>
                </a:cxn>
                <a:cxn ang="0">
                  <a:pos x="17" y="5"/>
                </a:cxn>
                <a:cxn ang="0">
                  <a:pos x="9" y="6"/>
                </a:cxn>
                <a:cxn ang="0">
                  <a:pos x="9" y="6"/>
                </a:cxn>
                <a:cxn ang="0">
                  <a:pos x="5" y="8"/>
                </a:cxn>
                <a:cxn ang="0">
                  <a:pos x="4" y="9"/>
                </a:cxn>
                <a:cxn ang="0">
                  <a:pos x="3" y="14"/>
                </a:cxn>
                <a:cxn ang="0">
                  <a:pos x="3" y="14"/>
                </a:cxn>
                <a:cxn ang="0">
                  <a:pos x="2" y="16"/>
                </a:cxn>
                <a:cxn ang="0">
                  <a:pos x="1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61" h="22">
                  <a:moveTo>
                    <a:pt x="0" y="16"/>
                  </a:moveTo>
                  <a:lnTo>
                    <a:pt x="0" y="16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3"/>
                  </a:lnTo>
                  <a:lnTo>
                    <a:pt x="8" y="1"/>
                  </a:lnTo>
                  <a:lnTo>
                    <a:pt x="8" y="1"/>
                  </a:lnTo>
                  <a:lnTo>
                    <a:pt x="15" y="0"/>
                  </a:lnTo>
                  <a:lnTo>
                    <a:pt x="23" y="1"/>
                  </a:lnTo>
                  <a:lnTo>
                    <a:pt x="33" y="3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52" y="14"/>
                  </a:lnTo>
                  <a:lnTo>
                    <a:pt x="59" y="20"/>
                  </a:lnTo>
                  <a:lnTo>
                    <a:pt x="59" y="20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61" y="22"/>
                  </a:lnTo>
                  <a:lnTo>
                    <a:pt x="51" y="17"/>
                  </a:lnTo>
                  <a:lnTo>
                    <a:pt x="38" y="10"/>
                  </a:lnTo>
                  <a:lnTo>
                    <a:pt x="31" y="7"/>
                  </a:lnTo>
                  <a:lnTo>
                    <a:pt x="23" y="5"/>
                  </a:lnTo>
                  <a:lnTo>
                    <a:pt x="17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5" y="8"/>
                  </a:lnTo>
                  <a:lnTo>
                    <a:pt x="4" y="9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6" name="Freeform 268"/>
            <p:cNvSpPr>
              <a:spLocks/>
            </p:cNvSpPr>
            <p:nvPr/>
          </p:nvSpPr>
          <p:spPr bwMode="auto">
            <a:xfrm>
              <a:off x="5146" y="2306"/>
              <a:ext cx="3" cy="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0" y="2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3" y="18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5" h="20">
                  <a:moveTo>
                    <a:pt x="0" y="20"/>
                  </a:moveTo>
                  <a:lnTo>
                    <a:pt x="0" y="20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3" y="18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7" name="Freeform 269"/>
            <p:cNvSpPr>
              <a:spLocks/>
            </p:cNvSpPr>
            <p:nvPr/>
          </p:nvSpPr>
          <p:spPr bwMode="auto">
            <a:xfrm>
              <a:off x="5149" y="2306"/>
              <a:ext cx="1" cy="7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18"/>
                </a:cxn>
                <a:cxn ang="0">
                  <a:pos x="2" y="19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3" h="19">
                  <a:moveTo>
                    <a:pt x="1" y="1"/>
                  </a:moveTo>
                  <a:lnTo>
                    <a:pt x="0" y="18"/>
                  </a:lnTo>
                  <a:lnTo>
                    <a:pt x="2" y="19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8" name="Freeform 270"/>
            <p:cNvSpPr>
              <a:spLocks/>
            </p:cNvSpPr>
            <p:nvPr/>
          </p:nvSpPr>
          <p:spPr bwMode="auto">
            <a:xfrm>
              <a:off x="5151" y="230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"/>
                </a:cxn>
                <a:cxn ang="0">
                  <a:pos x="4" y="18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8">
                  <a:moveTo>
                    <a:pt x="0" y="0"/>
                  </a:moveTo>
                  <a:lnTo>
                    <a:pt x="0" y="17"/>
                  </a:lnTo>
                  <a:lnTo>
                    <a:pt x="4" y="1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9" name="Freeform 271"/>
            <p:cNvSpPr>
              <a:spLocks/>
            </p:cNvSpPr>
            <p:nvPr/>
          </p:nvSpPr>
          <p:spPr bwMode="auto">
            <a:xfrm>
              <a:off x="5153" y="2308"/>
              <a:ext cx="0" cy="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9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4" h="20">
                  <a:moveTo>
                    <a:pt x="1" y="0"/>
                  </a:moveTo>
                  <a:lnTo>
                    <a:pt x="0" y="19"/>
                  </a:lnTo>
                  <a:lnTo>
                    <a:pt x="4" y="2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0" name="Freeform 272"/>
            <p:cNvSpPr>
              <a:spLocks/>
            </p:cNvSpPr>
            <p:nvPr/>
          </p:nvSpPr>
          <p:spPr bwMode="auto">
            <a:xfrm>
              <a:off x="5146" y="2311"/>
              <a:ext cx="11" cy="3"/>
            </a:xfrm>
            <a:custGeom>
              <a:avLst/>
              <a:gdLst/>
              <a:ahLst/>
              <a:cxnLst>
                <a:cxn ang="0">
                  <a:pos x="35" y="9"/>
                </a:cxn>
                <a:cxn ang="0">
                  <a:pos x="35" y="9"/>
                </a:cxn>
                <a:cxn ang="0">
                  <a:pos x="33" y="5"/>
                </a:cxn>
                <a:cxn ang="0">
                  <a:pos x="31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0" y="0"/>
                </a:cxn>
                <a:cxn ang="0">
                  <a:pos x="14" y="1"/>
                </a:cxn>
                <a:cxn ang="0">
                  <a:pos x="8" y="3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35" y="9"/>
                </a:cxn>
                <a:cxn ang="0">
                  <a:pos x="35" y="9"/>
                </a:cxn>
              </a:cxnLst>
              <a:rect l="0" t="0" r="r" b="b"/>
              <a:pathLst>
                <a:path w="35" h="9">
                  <a:moveTo>
                    <a:pt x="35" y="9"/>
                  </a:moveTo>
                  <a:lnTo>
                    <a:pt x="35" y="9"/>
                  </a:lnTo>
                  <a:lnTo>
                    <a:pt x="33" y="5"/>
                  </a:lnTo>
                  <a:lnTo>
                    <a:pt x="31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8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35" y="9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1" name="Freeform 273"/>
            <p:cNvSpPr>
              <a:spLocks/>
            </p:cNvSpPr>
            <p:nvPr/>
          </p:nvSpPr>
          <p:spPr bwMode="auto">
            <a:xfrm>
              <a:off x="5134" y="2312"/>
              <a:ext cx="41" cy="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22" y="9"/>
                </a:cxn>
                <a:cxn ang="0">
                  <a:pos x="122" y="9"/>
                </a:cxn>
                <a:cxn ang="0">
                  <a:pos x="122" y="9"/>
                </a:cxn>
                <a:cxn ang="0">
                  <a:pos x="119" y="15"/>
                </a:cxn>
                <a:cxn ang="0">
                  <a:pos x="116" y="20"/>
                </a:cxn>
                <a:cxn ang="0">
                  <a:pos x="116" y="20"/>
                </a:cxn>
                <a:cxn ang="0">
                  <a:pos x="112" y="26"/>
                </a:cxn>
                <a:cxn ang="0">
                  <a:pos x="109" y="33"/>
                </a:cxn>
                <a:cxn ang="0">
                  <a:pos x="108" y="39"/>
                </a:cxn>
                <a:cxn ang="0">
                  <a:pos x="108" y="46"/>
                </a:cxn>
                <a:cxn ang="0">
                  <a:pos x="109" y="52"/>
                </a:cxn>
                <a:cxn ang="0">
                  <a:pos x="111" y="58"/>
                </a:cxn>
                <a:cxn ang="0">
                  <a:pos x="113" y="64"/>
                </a:cxn>
                <a:cxn ang="0">
                  <a:pos x="117" y="70"/>
                </a:cxn>
                <a:cxn ang="0">
                  <a:pos x="117" y="70"/>
                </a:cxn>
                <a:cxn ang="0">
                  <a:pos x="116" y="72"/>
                </a:cxn>
                <a:cxn ang="0">
                  <a:pos x="116" y="72"/>
                </a:cxn>
                <a:cxn ang="0">
                  <a:pos x="116" y="72"/>
                </a:cxn>
                <a:cxn ang="0">
                  <a:pos x="109" y="62"/>
                </a:cxn>
                <a:cxn ang="0">
                  <a:pos x="105" y="53"/>
                </a:cxn>
                <a:cxn ang="0">
                  <a:pos x="102" y="45"/>
                </a:cxn>
                <a:cxn ang="0">
                  <a:pos x="101" y="37"/>
                </a:cxn>
                <a:cxn ang="0">
                  <a:pos x="102" y="31"/>
                </a:cxn>
                <a:cxn ang="0">
                  <a:pos x="105" y="24"/>
                </a:cxn>
                <a:cxn ang="0">
                  <a:pos x="108" y="19"/>
                </a:cxn>
                <a:cxn ang="0">
                  <a:pos x="112" y="13"/>
                </a:cxn>
                <a:cxn ang="0">
                  <a:pos x="112" y="13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22" h="72">
                  <a:moveTo>
                    <a:pt x="3" y="0"/>
                  </a:moveTo>
                  <a:lnTo>
                    <a:pt x="122" y="9"/>
                  </a:lnTo>
                  <a:lnTo>
                    <a:pt x="122" y="9"/>
                  </a:lnTo>
                  <a:lnTo>
                    <a:pt x="122" y="9"/>
                  </a:lnTo>
                  <a:lnTo>
                    <a:pt x="119" y="15"/>
                  </a:lnTo>
                  <a:lnTo>
                    <a:pt x="116" y="20"/>
                  </a:lnTo>
                  <a:lnTo>
                    <a:pt x="116" y="20"/>
                  </a:lnTo>
                  <a:lnTo>
                    <a:pt x="112" y="26"/>
                  </a:lnTo>
                  <a:lnTo>
                    <a:pt x="109" y="33"/>
                  </a:lnTo>
                  <a:lnTo>
                    <a:pt x="108" y="39"/>
                  </a:lnTo>
                  <a:lnTo>
                    <a:pt x="108" y="46"/>
                  </a:lnTo>
                  <a:lnTo>
                    <a:pt x="109" y="52"/>
                  </a:lnTo>
                  <a:lnTo>
                    <a:pt x="111" y="58"/>
                  </a:lnTo>
                  <a:lnTo>
                    <a:pt x="113" y="64"/>
                  </a:lnTo>
                  <a:lnTo>
                    <a:pt x="117" y="70"/>
                  </a:lnTo>
                  <a:lnTo>
                    <a:pt x="117" y="70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09" y="62"/>
                  </a:lnTo>
                  <a:lnTo>
                    <a:pt x="105" y="53"/>
                  </a:lnTo>
                  <a:lnTo>
                    <a:pt x="102" y="45"/>
                  </a:lnTo>
                  <a:lnTo>
                    <a:pt x="101" y="37"/>
                  </a:lnTo>
                  <a:lnTo>
                    <a:pt x="102" y="31"/>
                  </a:lnTo>
                  <a:lnTo>
                    <a:pt x="105" y="24"/>
                  </a:lnTo>
                  <a:lnTo>
                    <a:pt x="108" y="19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2" name="Freeform 274"/>
            <p:cNvSpPr>
              <a:spLocks/>
            </p:cNvSpPr>
            <p:nvPr/>
          </p:nvSpPr>
          <p:spPr bwMode="auto">
            <a:xfrm>
              <a:off x="5132" y="2313"/>
              <a:ext cx="6" cy="18"/>
            </a:xfrm>
            <a:custGeom>
              <a:avLst/>
              <a:gdLst/>
              <a:ahLst/>
              <a:cxnLst>
                <a:cxn ang="0">
                  <a:pos x="12" y="57"/>
                </a:cxn>
                <a:cxn ang="0">
                  <a:pos x="12" y="57"/>
                </a:cxn>
                <a:cxn ang="0">
                  <a:pos x="8" y="54"/>
                </a:cxn>
                <a:cxn ang="0">
                  <a:pos x="5" y="49"/>
                </a:cxn>
                <a:cxn ang="0">
                  <a:pos x="2" y="44"/>
                </a:cxn>
                <a:cxn ang="0">
                  <a:pos x="0" y="36"/>
                </a:cxn>
                <a:cxn ang="0">
                  <a:pos x="0" y="29"/>
                </a:cxn>
                <a:cxn ang="0">
                  <a:pos x="1" y="19"/>
                </a:cxn>
                <a:cxn ang="0">
                  <a:pos x="4" y="1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4" y="6"/>
                </a:cxn>
                <a:cxn ang="0">
                  <a:pos x="11" y="11"/>
                </a:cxn>
                <a:cxn ang="0">
                  <a:pos x="8" y="18"/>
                </a:cxn>
                <a:cxn ang="0">
                  <a:pos x="6" y="25"/>
                </a:cxn>
                <a:cxn ang="0">
                  <a:pos x="5" y="33"/>
                </a:cxn>
                <a:cxn ang="0">
                  <a:pos x="6" y="41"/>
                </a:cxn>
                <a:cxn ang="0">
                  <a:pos x="8" y="49"/>
                </a:cxn>
                <a:cxn ang="0">
                  <a:pos x="12" y="57"/>
                </a:cxn>
                <a:cxn ang="0">
                  <a:pos x="12" y="57"/>
                </a:cxn>
                <a:cxn ang="0">
                  <a:pos x="12" y="57"/>
                </a:cxn>
              </a:cxnLst>
              <a:rect l="0" t="0" r="r" b="b"/>
              <a:pathLst>
                <a:path w="18" h="57">
                  <a:moveTo>
                    <a:pt x="12" y="57"/>
                  </a:moveTo>
                  <a:lnTo>
                    <a:pt x="12" y="57"/>
                  </a:lnTo>
                  <a:lnTo>
                    <a:pt x="8" y="54"/>
                  </a:lnTo>
                  <a:lnTo>
                    <a:pt x="5" y="49"/>
                  </a:lnTo>
                  <a:lnTo>
                    <a:pt x="2" y="44"/>
                  </a:lnTo>
                  <a:lnTo>
                    <a:pt x="0" y="36"/>
                  </a:lnTo>
                  <a:lnTo>
                    <a:pt x="0" y="29"/>
                  </a:lnTo>
                  <a:lnTo>
                    <a:pt x="1" y="19"/>
                  </a:lnTo>
                  <a:lnTo>
                    <a:pt x="4" y="1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4" y="6"/>
                  </a:lnTo>
                  <a:lnTo>
                    <a:pt x="11" y="11"/>
                  </a:lnTo>
                  <a:lnTo>
                    <a:pt x="8" y="18"/>
                  </a:lnTo>
                  <a:lnTo>
                    <a:pt x="6" y="25"/>
                  </a:lnTo>
                  <a:lnTo>
                    <a:pt x="5" y="33"/>
                  </a:lnTo>
                  <a:lnTo>
                    <a:pt x="6" y="41"/>
                  </a:lnTo>
                  <a:lnTo>
                    <a:pt x="8" y="49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2" y="5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3" name="Freeform 275"/>
            <p:cNvSpPr>
              <a:spLocks/>
            </p:cNvSpPr>
            <p:nvPr/>
          </p:nvSpPr>
          <p:spPr bwMode="auto">
            <a:xfrm>
              <a:off x="5139" y="2318"/>
              <a:ext cx="20" cy="7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0" y="24"/>
                </a:cxn>
                <a:cxn ang="0">
                  <a:pos x="3" y="21"/>
                </a:cxn>
                <a:cxn ang="0">
                  <a:pos x="6" y="17"/>
                </a:cxn>
                <a:cxn ang="0">
                  <a:pos x="12" y="12"/>
                </a:cxn>
                <a:cxn ang="0">
                  <a:pos x="18" y="9"/>
                </a:cxn>
                <a:cxn ang="0">
                  <a:pos x="27" y="5"/>
                </a:cxn>
                <a:cxn ang="0">
                  <a:pos x="35" y="3"/>
                </a:cxn>
                <a:cxn ang="0">
                  <a:pos x="45" y="0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49" y="2"/>
                </a:cxn>
                <a:cxn ang="0">
                  <a:pos x="49" y="2"/>
                </a:cxn>
                <a:cxn ang="0">
                  <a:pos x="35" y="5"/>
                </a:cxn>
                <a:cxn ang="0">
                  <a:pos x="22" y="8"/>
                </a:cxn>
                <a:cxn ang="0">
                  <a:pos x="17" y="10"/>
                </a:cxn>
                <a:cxn ang="0">
                  <a:pos x="12" y="14"/>
                </a:cxn>
                <a:cxn ang="0">
                  <a:pos x="7" y="18"/>
                </a:cxn>
                <a:cxn ang="0">
                  <a:pos x="3" y="23"/>
                </a:cxn>
                <a:cxn ang="0">
                  <a:pos x="3" y="23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57" h="24">
                  <a:moveTo>
                    <a:pt x="0" y="24"/>
                  </a:moveTo>
                  <a:lnTo>
                    <a:pt x="0" y="24"/>
                  </a:lnTo>
                  <a:lnTo>
                    <a:pt x="3" y="21"/>
                  </a:lnTo>
                  <a:lnTo>
                    <a:pt x="6" y="17"/>
                  </a:lnTo>
                  <a:lnTo>
                    <a:pt x="12" y="12"/>
                  </a:lnTo>
                  <a:lnTo>
                    <a:pt x="18" y="9"/>
                  </a:lnTo>
                  <a:lnTo>
                    <a:pt x="27" y="5"/>
                  </a:lnTo>
                  <a:lnTo>
                    <a:pt x="35" y="3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35" y="5"/>
                  </a:lnTo>
                  <a:lnTo>
                    <a:pt x="22" y="8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7" y="18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4" name="Freeform 276"/>
            <p:cNvSpPr>
              <a:spLocks/>
            </p:cNvSpPr>
            <p:nvPr/>
          </p:nvSpPr>
          <p:spPr bwMode="auto">
            <a:xfrm>
              <a:off x="5152" y="2319"/>
              <a:ext cx="10" cy="3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14" y="4"/>
                </a:cxn>
                <a:cxn ang="0">
                  <a:pos x="6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3" y="8"/>
                </a:cxn>
                <a:cxn ang="0">
                  <a:pos x="9" y="4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1" y="1"/>
                </a:cxn>
                <a:cxn ang="0">
                  <a:pos x="27" y="1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1" h="11">
                  <a:moveTo>
                    <a:pt x="27" y="1"/>
                  </a:moveTo>
                  <a:lnTo>
                    <a:pt x="27" y="1"/>
                  </a:lnTo>
                  <a:lnTo>
                    <a:pt x="14" y="4"/>
                  </a:lnTo>
                  <a:lnTo>
                    <a:pt x="6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8"/>
                  </a:lnTo>
                  <a:lnTo>
                    <a:pt x="9" y="4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" name="Freeform 277"/>
            <p:cNvSpPr>
              <a:spLocks/>
            </p:cNvSpPr>
            <p:nvPr/>
          </p:nvSpPr>
          <p:spPr bwMode="auto">
            <a:xfrm>
              <a:off x="5096" y="2283"/>
              <a:ext cx="6" cy="18"/>
            </a:xfrm>
            <a:custGeom>
              <a:avLst/>
              <a:gdLst/>
              <a:ahLst/>
              <a:cxnLst>
                <a:cxn ang="0">
                  <a:pos x="11" y="56"/>
                </a:cxn>
                <a:cxn ang="0">
                  <a:pos x="11" y="56"/>
                </a:cxn>
                <a:cxn ang="0">
                  <a:pos x="7" y="51"/>
                </a:cxn>
                <a:cxn ang="0">
                  <a:pos x="3" y="46"/>
                </a:cxn>
                <a:cxn ang="0">
                  <a:pos x="1" y="39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2" y="16"/>
                </a:cxn>
                <a:cxn ang="0">
                  <a:pos x="7" y="9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7" y="5"/>
                </a:cxn>
                <a:cxn ang="0">
                  <a:pos x="17" y="5"/>
                </a:cxn>
                <a:cxn ang="0">
                  <a:pos x="17" y="5"/>
                </a:cxn>
                <a:cxn ang="0">
                  <a:pos x="12" y="9"/>
                </a:cxn>
                <a:cxn ang="0">
                  <a:pos x="9" y="14"/>
                </a:cxn>
                <a:cxn ang="0">
                  <a:pos x="7" y="20"/>
                </a:cxn>
                <a:cxn ang="0">
                  <a:pos x="6" y="26"/>
                </a:cxn>
                <a:cxn ang="0">
                  <a:pos x="6" y="34"/>
                </a:cxn>
                <a:cxn ang="0">
                  <a:pos x="7" y="40"/>
                </a:cxn>
                <a:cxn ang="0">
                  <a:pos x="9" y="48"/>
                </a:cxn>
                <a:cxn ang="0">
                  <a:pos x="11" y="56"/>
                </a:cxn>
                <a:cxn ang="0">
                  <a:pos x="11" y="56"/>
                </a:cxn>
                <a:cxn ang="0">
                  <a:pos x="11" y="56"/>
                </a:cxn>
              </a:cxnLst>
              <a:rect l="0" t="0" r="r" b="b"/>
              <a:pathLst>
                <a:path w="17" h="56">
                  <a:moveTo>
                    <a:pt x="11" y="56"/>
                  </a:moveTo>
                  <a:lnTo>
                    <a:pt x="11" y="56"/>
                  </a:lnTo>
                  <a:lnTo>
                    <a:pt x="7" y="51"/>
                  </a:lnTo>
                  <a:lnTo>
                    <a:pt x="3" y="46"/>
                  </a:lnTo>
                  <a:lnTo>
                    <a:pt x="1" y="39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7" y="9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2" y="9"/>
                  </a:lnTo>
                  <a:lnTo>
                    <a:pt x="9" y="14"/>
                  </a:lnTo>
                  <a:lnTo>
                    <a:pt x="7" y="20"/>
                  </a:lnTo>
                  <a:lnTo>
                    <a:pt x="6" y="26"/>
                  </a:lnTo>
                  <a:lnTo>
                    <a:pt x="6" y="34"/>
                  </a:lnTo>
                  <a:lnTo>
                    <a:pt x="7" y="40"/>
                  </a:lnTo>
                  <a:lnTo>
                    <a:pt x="9" y="48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1" y="5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6" name="Freeform 278"/>
            <p:cNvSpPr>
              <a:spLocks/>
            </p:cNvSpPr>
            <p:nvPr/>
          </p:nvSpPr>
          <p:spPr bwMode="auto">
            <a:xfrm>
              <a:off x="5097" y="2283"/>
              <a:ext cx="38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5" y="11"/>
                </a:cxn>
                <a:cxn ang="0">
                  <a:pos x="115" y="11"/>
                </a:cxn>
                <a:cxn ang="0">
                  <a:pos x="115" y="11"/>
                </a:cxn>
                <a:cxn ang="0">
                  <a:pos x="109" y="16"/>
                </a:cxn>
                <a:cxn ang="0">
                  <a:pos x="105" y="22"/>
                </a:cxn>
                <a:cxn ang="0">
                  <a:pos x="101" y="27"/>
                </a:cxn>
                <a:cxn ang="0">
                  <a:pos x="99" y="34"/>
                </a:cxn>
                <a:cxn ang="0">
                  <a:pos x="98" y="40"/>
                </a:cxn>
                <a:cxn ang="0">
                  <a:pos x="98" y="48"/>
                </a:cxn>
                <a:cxn ang="0">
                  <a:pos x="99" y="55"/>
                </a:cxn>
                <a:cxn ang="0">
                  <a:pos x="101" y="65"/>
                </a:cxn>
                <a:cxn ang="0">
                  <a:pos x="101" y="65"/>
                </a:cxn>
                <a:cxn ang="0">
                  <a:pos x="99" y="67"/>
                </a:cxn>
                <a:cxn ang="0">
                  <a:pos x="99" y="67"/>
                </a:cxn>
                <a:cxn ang="0">
                  <a:pos x="99" y="67"/>
                </a:cxn>
                <a:cxn ang="0">
                  <a:pos x="95" y="53"/>
                </a:cxn>
                <a:cxn ang="0">
                  <a:pos x="94" y="47"/>
                </a:cxn>
                <a:cxn ang="0">
                  <a:pos x="93" y="39"/>
                </a:cxn>
                <a:cxn ang="0">
                  <a:pos x="94" y="33"/>
                </a:cxn>
                <a:cxn ang="0">
                  <a:pos x="96" y="26"/>
                </a:cxn>
                <a:cxn ang="0">
                  <a:pos x="99" y="20"/>
                </a:cxn>
                <a:cxn ang="0">
                  <a:pos x="105" y="14"/>
                </a:cxn>
                <a:cxn ang="0">
                  <a:pos x="105" y="14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5" h="67">
                  <a:moveTo>
                    <a:pt x="0" y="0"/>
                  </a:moveTo>
                  <a:lnTo>
                    <a:pt x="115" y="11"/>
                  </a:lnTo>
                  <a:lnTo>
                    <a:pt x="115" y="11"/>
                  </a:lnTo>
                  <a:lnTo>
                    <a:pt x="115" y="11"/>
                  </a:lnTo>
                  <a:lnTo>
                    <a:pt x="109" y="16"/>
                  </a:lnTo>
                  <a:lnTo>
                    <a:pt x="105" y="22"/>
                  </a:lnTo>
                  <a:lnTo>
                    <a:pt x="101" y="27"/>
                  </a:lnTo>
                  <a:lnTo>
                    <a:pt x="99" y="34"/>
                  </a:lnTo>
                  <a:lnTo>
                    <a:pt x="98" y="40"/>
                  </a:lnTo>
                  <a:lnTo>
                    <a:pt x="98" y="48"/>
                  </a:lnTo>
                  <a:lnTo>
                    <a:pt x="99" y="55"/>
                  </a:lnTo>
                  <a:lnTo>
                    <a:pt x="101" y="65"/>
                  </a:lnTo>
                  <a:lnTo>
                    <a:pt x="101" y="65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5" y="53"/>
                  </a:lnTo>
                  <a:lnTo>
                    <a:pt x="94" y="47"/>
                  </a:lnTo>
                  <a:lnTo>
                    <a:pt x="93" y="39"/>
                  </a:lnTo>
                  <a:lnTo>
                    <a:pt x="94" y="33"/>
                  </a:lnTo>
                  <a:lnTo>
                    <a:pt x="96" y="26"/>
                  </a:lnTo>
                  <a:lnTo>
                    <a:pt x="99" y="20"/>
                  </a:lnTo>
                  <a:lnTo>
                    <a:pt x="105" y="14"/>
                  </a:lnTo>
                  <a:lnTo>
                    <a:pt x="105" y="14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7" name="Freeform 279"/>
            <p:cNvSpPr>
              <a:spLocks/>
            </p:cNvSpPr>
            <p:nvPr/>
          </p:nvSpPr>
          <p:spPr bwMode="auto">
            <a:xfrm>
              <a:off x="5104" y="2290"/>
              <a:ext cx="21" cy="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2" y="14"/>
                </a:cxn>
                <a:cxn ang="0">
                  <a:pos x="7" y="11"/>
                </a:cxn>
                <a:cxn ang="0">
                  <a:pos x="12" y="7"/>
                </a:cxn>
                <a:cxn ang="0">
                  <a:pos x="19" y="4"/>
                </a:cxn>
                <a:cxn ang="0">
                  <a:pos x="27" y="2"/>
                </a:cxn>
                <a:cxn ang="0">
                  <a:pos x="37" y="1"/>
                </a:cxn>
                <a:cxn ang="0">
                  <a:pos x="49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50" y="0"/>
                </a:cxn>
                <a:cxn ang="0">
                  <a:pos x="50" y="0"/>
                </a:cxn>
                <a:cxn ang="0">
                  <a:pos x="37" y="2"/>
                </a:cxn>
                <a:cxn ang="0">
                  <a:pos x="24" y="5"/>
                </a:cxn>
                <a:cxn ang="0">
                  <a:pos x="12" y="9"/>
                </a:cxn>
                <a:cxn ang="0">
                  <a:pos x="7" y="13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0" y="17"/>
                </a:cxn>
                <a:cxn ang="0">
                  <a:pos x="0" y="17"/>
                </a:cxn>
              </a:cxnLst>
              <a:rect l="0" t="0" r="r" b="b"/>
              <a:pathLst>
                <a:path w="64" h="17">
                  <a:moveTo>
                    <a:pt x="0" y="17"/>
                  </a:moveTo>
                  <a:lnTo>
                    <a:pt x="0" y="17"/>
                  </a:lnTo>
                  <a:lnTo>
                    <a:pt x="2" y="14"/>
                  </a:lnTo>
                  <a:lnTo>
                    <a:pt x="7" y="11"/>
                  </a:lnTo>
                  <a:lnTo>
                    <a:pt x="12" y="7"/>
                  </a:lnTo>
                  <a:lnTo>
                    <a:pt x="19" y="4"/>
                  </a:lnTo>
                  <a:lnTo>
                    <a:pt x="27" y="2"/>
                  </a:lnTo>
                  <a:lnTo>
                    <a:pt x="37" y="1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37" y="2"/>
                  </a:lnTo>
                  <a:lnTo>
                    <a:pt x="24" y="5"/>
                  </a:lnTo>
                  <a:lnTo>
                    <a:pt x="12" y="9"/>
                  </a:lnTo>
                  <a:lnTo>
                    <a:pt x="7" y="13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8" name="Freeform 280"/>
            <p:cNvSpPr>
              <a:spLocks/>
            </p:cNvSpPr>
            <p:nvPr/>
          </p:nvSpPr>
          <p:spPr bwMode="auto">
            <a:xfrm>
              <a:off x="5114" y="2291"/>
              <a:ext cx="10" cy="3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13" y="4"/>
                </a:cxn>
                <a:cxn ang="0">
                  <a:pos x="6" y="6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" y="7"/>
                </a:cxn>
                <a:cxn ang="0">
                  <a:pos x="5" y="5"/>
                </a:cxn>
                <a:cxn ang="0">
                  <a:pos x="14" y="1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0" y="1"/>
                </a:cxn>
                <a:cxn ang="0">
                  <a:pos x="27" y="1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0" h="9">
                  <a:moveTo>
                    <a:pt x="27" y="1"/>
                  </a:moveTo>
                  <a:lnTo>
                    <a:pt x="27" y="1"/>
                  </a:lnTo>
                  <a:lnTo>
                    <a:pt x="13" y="4"/>
                  </a:lnTo>
                  <a:lnTo>
                    <a:pt x="6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7"/>
                  </a:lnTo>
                  <a:lnTo>
                    <a:pt x="5" y="5"/>
                  </a:lnTo>
                  <a:lnTo>
                    <a:pt x="14" y="1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9" name="Freeform 281"/>
            <p:cNvSpPr>
              <a:spLocks/>
            </p:cNvSpPr>
            <p:nvPr/>
          </p:nvSpPr>
          <p:spPr bwMode="auto">
            <a:xfrm>
              <a:off x="5103" y="2297"/>
              <a:ext cx="21" cy="7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" y="16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6" y="0"/>
                </a:cxn>
                <a:cxn ang="0">
                  <a:pos x="25" y="1"/>
                </a:cxn>
                <a:cxn ang="0">
                  <a:pos x="34" y="4"/>
                </a:cxn>
                <a:cxn ang="0">
                  <a:pos x="41" y="7"/>
                </a:cxn>
                <a:cxn ang="0">
                  <a:pos x="41" y="7"/>
                </a:cxn>
                <a:cxn ang="0">
                  <a:pos x="53" y="14"/>
                </a:cxn>
                <a:cxn ang="0">
                  <a:pos x="56" y="18"/>
                </a:cxn>
                <a:cxn ang="0">
                  <a:pos x="60" y="21"/>
                </a:cxn>
                <a:cxn ang="0">
                  <a:pos x="60" y="21"/>
                </a:cxn>
                <a:cxn ang="0">
                  <a:pos x="62" y="22"/>
                </a:cxn>
                <a:cxn ang="0">
                  <a:pos x="62" y="22"/>
                </a:cxn>
                <a:cxn ang="0">
                  <a:pos x="62" y="22"/>
                </a:cxn>
                <a:cxn ang="0">
                  <a:pos x="52" y="18"/>
                </a:cxn>
                <a:cxn ang="0">
                  <a:pos x="39" y="10"/>
                </a:cxn>
                <a:cxn ang="0">
                  <a:pos x="31" y="8"/>
                </a:cxn>
                <a:cxn ang="0">
                  <a:pos x="25" y="6"/>
                </a:cxn>
                <a:cxn ang="0">
                  <a:pos x="17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6" y="8"/>
                </a:cxn>
                <a:cxn ang="0">
                  <a:pos x="4" y="9"/>
                </a:cxn>
                <a:cxn ang="0">
                  <a:pos x="3" y="11"/>
                </a:cxn>
                <a:cxn ang="0">
                  <a:pos x="3" y="14"/>
                </a:cxn>
                <a:cxn ang="0">
                  <a:pos x="3" y="14"/>
                </a:cxn>
                <a:cxn ang="0">
                  <a:pos x="3" y="16"/>
                </a:cxn>
                <a:cxn ang="0">
                  <a:pos x="2" y="17"/>
                </a:cxn>
                <a:cxn ang="0">
                  <a:pos x="1" y="16"/>
                </a:cxn>
                <a:cxn ang="0">
                  <a:pos x="1" y="16"/>
                </a:cxn>
                <a:cxn ang="0">
                  <a:pos x="1" y="16"/>
                </a:cxn>
              </a:cxnLst>
              <a:rect l="0" t="0" r="r" b="b"/>
              <a:pathLst>
                <a:path w="62" h="22">
                  <a:moveTo>
                    <a:pt x="1" y="16"/>
                  </a:moveTo>
                  <a:lnTo>
                    <a:pt x="1" y="16"/>
                  </a:lnTo>
                  <a:lnTo>
                    <a:pt x="0" y="10"/>
                  </a:lnTo>
                  <a:lnTo>
                    <a:pt x="2" y="6"/>
                  </a:lnTo>
                  <a:lnTo>
                    <a:pt x="4" y="3"/>
                  </a:lnTo>
                  <a:lnTo>
                    <a:pt x="9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5" y="1"/>
                  </a:lnTo>
                  <a:lnTo>
                    <a:pt x="34" y="4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53" y="14"/>
                  </a:lnTo>
                  <a:lnTo>
                    <a:pt x="56" y="18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52" y="18"/>
                  </a:lnTo>
                  <a:lnTo>
                    <a:pt x="39" y="10"/>
                  </a:lnTo>
                  <a:lnTo>
                    <a:pt x="31" y="8"/>
                  </a:lnTo>
                  <a:lnTo>
                    <a:pt x="25" y="6"/>
                  </a:lnTo>
                  <a:lnTo>
                    <a:pt x="17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6" y="8"/>
                  </a:lnTo>
                  <a:lnTo>
                    <a:pt x="4" y="9"/>
                  </a:lnTo>
                  <a:lnTo>
                    <a:pt x="3" y="11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2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0" name="Freeform 282"/>
            <p:cNvSpPr>
              <a:spLocks/>
            </p:cNvSpPr>
            <p:nvPr/>
          </p:nvSpPr>
          <p:spPr bwMode="auto">
            <a:xfrm>
              <a:off x="5107" y="2299"/>
              <a:ext cx="10" cy="4"/>
            </a:xfrm>
            <a:custGeom>
              <a:avLst/>
              <a:gdLst/>
              <a:ahLst/>
              <a:cxnLst>
                <a:cxn ang="0">
                  <a:pos x="30" y="11"/>
                </a:cxn>
                <a:cxn ang="0">
                  <a:pos x="30" y="11"/>
                </a:cxn>
                <a:cxn ang="0">
                  <a:pos x="27" y="6"/>
                </a:cxn>
                <a:cxn ang="0">
                  <a:pos x="25" y="4"/>
                </a:cxn>
                <a:cxn ang="0">
                  <a:pos x="21" y="1"/>
                </a:cxn>
                <a:cxn ang="0">
                  <a:pos x="17" y="0"/>
                </a:cxn>
                <a:cxn ang="0">
                  <a:pos x="13" y="1"/>
                </a:cxn>
                <a:cxn ang="0">
                  <a:pos x="6" y="4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30" y="11"/>
                </a:cxn>
                <a:cxn ang="0">
                  <a:pos x="30" y="11"/>
                </a:cxn>
              </a:cxnLst>
              <a:rect l="0" t="0" r="r" b="b"/>
              <a:pathLst>
                <a:path w="30" h="11">
                  <a:moveTo>
                    <a:pt x="30" y="11"/>
                  </a:moveTo>
                  <a:lnTo>
                    <a:pt x="30" y="11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1" y="1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6" y="4"/>
                  </a:lnTo>
                  <a:lnTo>
                    <a:pt x="0" y="9"/>
                  </a:lnTo>
                  <a:lnTo>
                    <a:pt x="0" y="9"/>
                  </a:lnTo>
                  <a:lnTo>
                    <a:pt x="30" y="11"/>
                  </a:lnTo>
                  <a:lnTo>
                    <a:pt x="30" y="1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1" name="Freeform 283"/>
            <p:cNvSpPr>
              <a:spLocks/>
            </p:cNvSpPr>
            <p:nvPr/>
          </p:nvSpPr>
          <p:spPr bwMode="auto">
            <a:xfrm>
              <a:off x="5111" y="2297"/>
              <a:ext cx="0" cy="7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0" y="19"/>
                </a:cxn>
                <a:cxn ang="0">
                  <a:pos x="2" y="2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r" b="b"/>
              <a:pathLst>
                <a:path w="3" h="20">
                  <a:moveTo>
                    <a:pt x="1" y="2"/>
                  </a:moveTo>
                  <a:lnTo>
                    <a:pt x="0" y="19"/>
                  </a:lnTo>
                  <a:lnTo>
                    <a:pt x="2" y="20"/>
                  </a:lnTo>
                  <a:lnTo>
                    <a:pt x="3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2" name="Freeform 284"/>
            <p:cNvSpPr>
              <a:spLocks/>
            </p:cNvSpPr>
            <p:nvPr/>
          </p:nvSpPr>
          <p:spPr bwMode="auto">
            <a:xfrm>
              <a:off x="5111" y="2297"/>
              <a:ext cx="3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8"/>
                </a:cxn>
                <a:cxn ang="0">
                  <a:pos x="4" y="19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4" h="19">
                  <a:moveTo>
                    <a:pt x="1" y="0"/>
                  </a:moveTo>
                  <a:lnTo>
                    <a:pt x="0" y="18"/>
                  </a:lnTo>
                  <a:lnTo>
                    <a:pt x="4" y="19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3" name="Freeform 285"/>
            <p:cNvSpPr>
              <a:spLocks/>
            </p:cNvSpPr>
            <p:nvPr/>
          </p:nvSpPr>
          <p:spPr bwMode="auto">
            <a:xfrm>
              <a:off x="5074" y="2290"/>
              <a:ext cx="10" cy="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19" y="3"/>
                </a:cxn>
                <a:cxn ang="0">
                  <a:pos x="13" y="5"/>
                </a:cxn>
                <a:cxn ang="0">
                  <a:pos x="6" y="9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" y="11"/>
                </a:cxn>
                <a:cxn ang="0">
                  <a:pos x="5" y="8"/>
                </a:cxn>
                <a:cxn ang="0">
                  <a:pos x="14" y="3"/>
                </a:cxn>
                <a:cxn ang="0">
                  <a:pos x="19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29" h="13">
                  <a:moveTo>
                    <a:pt x="27" y="1"/>
                  </a:moveTo>
                  <a:lnTo>
                    <a:pt x="27" y="1"/>
                  </a:lnTo>
                  <a:lnTo>
                    <a:pt x="19" y="3"/>
                  </a:lnTo>
                  <a:lnTo>
                    <a:pt x="13" y="5"/>
                  </a:lnTo>
                  <a:lnTo>
                    <a:pt x="6" y="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5" y="8"/>
                  </a:lnTo>
                  <a:lnTo>
                    <a:pt x="14" y="3"/>
                  </a:lnTo>
                  <a:lnTo>
                    <a:pt x="19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4" name="Freeform 286"/>
            <p:cNvSpPr>
              <a:spLocks/>
            </p:cNvSpPr>
            <p:nvPr/>
          </p:nvSpPr>
          <p:spPr bwMode="auto">
            <a:xfrm>
              <a:off x="5076" y="2292"/>
              <a:ext cx="10" cy="3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21" y="1"/>
                </a:cxn>
                <a:cxn ang="0">
                  <a:pos x="15" y="3"/>
                </a:cxn>
                <a:cxn ang="0">
                  <a:pos x="9" y="5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1" y="8"/>
                </a:cxn>
                <a:cxn ang="0">
                  <a:pos x="4" y="5"/>
                </a:cxn>
                <a:cxn ang="0">
                  <a:pos x="7" y="4"/>
                </a:cxn>
                <a:cxn ang="0">
                  <a:pos x="11" y="1"/>
                </a:cxn>
                <a:cxn ang="0">
                  <a:pos x="16" y="0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21" y="1"/>
                </a:cxn>
              </a:cxnLst>
              <a:rect l="0" t="0" r="r" b="b"/>
              <a:pathLst>
                <a:path w="25" h="10">
                  <a:moveTo>
                    <a:pt x="21" y="1"/>
                  </a:moveTo>
                  <a:lnTo>
                    <a:pt x="21" y="1"/>
                  </a:lnTo>
                  <a:lnTo>
                    <a:pt x="15" y="3"/>
                  </a:lnTo>
                  <a:lnTo>
                    <a:pt x="9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8"/>
                  </a:lnTo>
                  <a:lnTo>
                    <a:pt x="4" y="5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5" name="Freeform 287"/>
            <p:cNvSpPr>
              <a:spLocks/>
            </p:cNvSpPr>
            <p:nvPr/>
          </p:nvSpPr>
          <p:spPr bwMode="auto">
            <a:xfrm>
              <a:off x="5067" y="2299"/>
              <a:ext cx="17" cy="7"/>
            </a:xfrm>
            <a:custGeom>
              <a:avLst/>
              <a:gdLst/>
              <a:ahLst/>
              <a:cxnLst>
                <a:cxn ang="0">
                  <a:pos x="1" y="17"/>
                </a:cxn>
                <a:cxn ang="0">
                  <a:pos x="1" y="17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4" y="3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12" y="0"/>
                </a:cxn>
                <a:cxn ang="0">
                  <a:pos x="17" y="0"/>
                </a:cxn>
                <a:cxn ang="0">
                  <a:pos x="24" y="1"/>
                </a:cxn>
                <a:cxn ang="0">
                  <a:pos x="32" y="4"/>
                </a:cxn>
                <a:cxn ang="0">
                  <a:pos x="39" y="9"/>
                </a:cxn>
                <a:cxn ang="0">
                  <a:pos x="39" y="9"/>
                </a:cxn>
                <a:cxn ang="0">
                  <a:pos x="44" y="12"/>
                </a:cxn>
                <a:cxn ang="0">
                  <a:pos x="49" y="17"/>
                </a:cxn>
                <a:cxn ang="0">
                  <a:pos x="49" y="17"/>
                </a:cxn>
                <a:cxn ang="0">
                  <a:pos x="50" y="20"/>
                </a:cxn>
                <a:cxn ang="0">
                  <a:pos x="50" y="20"/>
                </a:cxn>
                <a:cxn ang="0">
                  <a:pos x="50" y="20"/>
                </a:cxn>
                <a:cxn ang="0">
                  <a:pos x="44" y="14"/>
                </a:cxn>
                <a:cxn ang="0">
                  <a:pos x="34" y="8"/>
                </a:cxn>
                <a:cxn ang="0">
                  <a:pos x="29" y="5"/>
                </a:cxn>
                <a:cxn ang="0">
                  <a:pos x="22" y="4"/>
                </a:cxn>
                <a:cxn ang="0">
                  <a:pos x="17" y="3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7" y="8"/>
                </a:cxn>
                <a:cxn ang="0">
                  <a:pos x="6" y="11"/>
                </a:cxn>
                <a:cxn ang="0">
                  <a:pos x="6" y="13"/>
                </a:cxn>
                <a:cxn ang="0">
                  <a:pos x="5" y="17"/>
                </a:cxn>
                <a:cxn ang="0">
                  <a:pos x="5" y="17"/>
                </a:cxn>
                <a:cxn ang="0">
                  <a:pos x="5" y="19"/>
                </a:cxn>
                <a:cxn ang="0">
                  <a:pos x="4" y="19"/>
                </a:cxn>
                <a:cxn ang="0">
                  <a:pos x="1" y="17"/>
                </a:cxn>
                <a:cxn ang="0">
                  <a:pos x="1" y="17"/>
                </a:cxn>
                <a:cxn ang="0">
                  <a:pos x="1" y="17"/>
                </a:cxn>
              </a:cxnLst>
              <a:rect l="0" t="0" r="r" b="b"/>
              <a:pathLst>
                <a:path w="50" h="20">
                  <a:moveTo>
                    <a:pt x="1" y="17"/>
                  </a:moveTo>
                  <a:lnTo>
                    <a:pt x="1" y="17"/>
                  </a:lnTo>
                  <a:lnTo>
                    <a:pt x="0" y="12"/>
                  </a:lnTo>
                  <a:lnTo>
                    <a:pt x="1" y="7"/>
                  </a:lnTo>
                  <a:lnTo>
                    <a:pt x="4" y="3"/>
                  </a:lnTo>
                  <a:lnTo>
                    <a:pt x="8" y="1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4" y="1"/>
                  </a:lnTo>
                  <a:lnTo>
                    <a:pt x="32" y="4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44" y="12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44" y="14"/>
                  </a:lnTo>
                  <a:lnTo>
                    <a:pt x="34" y="8"/>
                  </a:lnTo>
                  <a:lnTo>
                    <a:pt x="29" y="5"/>
                  </a:lnTo>
                  <a:lnTo>
                    <a:pt x="22" y="4"/>
                  </a:lnTo>
                  <a:lnTo>
                    <a:pt x="17" y="3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7" y="8"/>
                  </a:lnTo>
                  <a:lnTo>
                    <a:pt x="6" y="11"/>
                  </a:lnTo>
                  <a:lnTo>
                    <a:pt x="6" y="13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6" name="Freeform 288"/>
            <p:cNvSpPr>
              <a:spLocks/>
            </p:cNvSpPr>
            <p:nvPr/>
          </p:nvSpPr>
          <p:spPr bwMode="auto">
            <a:xfrm>
              <a:off x="5071" y="2304"/>
              <a:ext cx="10" cy="3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27" y="10"/>
                </a:cxn>
                <a:cxn ang="0">
                  <a:pos x="24" y="5"/>
                </a:cxn>
                <a:cxn ang="0">
                  <a:pos x="22" y="3"/>
                </a:cxn>
                <a:cxn ang="0">
                  <a:pos x="20" y="1"/>
                </a:cxn>
                <a:cxn ang="0">
                  <a:pos x="15" y="0"/>
                </a:cxn>
                <a:cxn ang="0">
                  <a:pos x="11" y="1"/>
                </a:cxn>
                <a:cxn ang="0">
                  <a:pos x="6" y="3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7" y="10"/>
                </a:cxn>
                <a:cxn ang="0">
                  <a:pos x="27" y="10"/>
                </a:cxn>
              </a:cxnLst>
              <a:rect l="0" t="0" r="r" b="b"/>
              <a:pathLst>
                <a:path w="27" h="10">
                  <a:moveTo>
                    <a:pt x="27" y="10"/>
                  </a:moveTo>
                  <a:lnTo>
                    <a:pt x="27" y="1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27" y="1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7" name="Freeform 289"/>
            <p:cNvSpPr>
              <a:spLocks/>
            </p:cNvSpPr>
            <p:nvPr/>
          </p:nvSpPr>
          <p:spPr bwMode="auto">
            <a:xfrm>
              <a:off x="5074" y="2299"/>
              <a:ext cx="1" cy="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6"/>
                </a:cxn>
                <a:cxn ang="0">
                  <a:pos x="3" y="16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3" h="16">
                  <a:moveTo>
                    <a:pt x="0" y="1"/>
                  </a:moveTo>
                  <a:lnTo>
                    <a:pt x="0" y="16"/>
                  </a:lnTo>
                  <a:lnTo>
                    <a:pt x="3" y="16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8" name="Freeform 290"/>
            <p:cNvSpPr>
              <a:spLocks/>
            </p:cNvSpPr>
            <p:nvPr/>
          </p:nvSpPr>
          <p:spPr bwMode="auto">
            <a:xfrm>
              <a:off x="5076" y="2301"/>
              <a:ext cx="0" cy="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4" y="16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5" h="16">
                  <a:moveTo>
                    <a:pt x="2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9" name="Freeform 291"/>
            <p:cNvSpPr>
              <a:spLocks/>
            </p:cNvSpPr>
            <p:nvPr/>
          </p:nvSpPr>
          <p:spPr bwMode="auto">
            <a:xfrm>
              <a:off x="5041" y="2274"/>
              <a:ext cx="35" cy="4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100" y="13"/>
                </a:cxn>
                <a:cxn ang="0">
                  <a:pos x="100" y="13"/>
                </a:cxn>
                <a:cxn ang="0">
                  <a:pos x="100" y="13"/>
                </a:cxn>
                <a:cxn ang="0">
                  <a:pos x="94" y="18"/>
                </a:cxn>
                <a:cxn ang="0">
                  <a:pos x="84" y="28"/>
                </a:cxn>
                <a:cxn ang="0">
                  <a:pos x="59" y="57"/>
                </a:cxn>
                <a:cxn ang="0">
                  <a:pos x="31" y="89"/>
                </a:cxn>
                <a:cxn ang="0">
                  <a:pos x="19" y="105"/>
                </a:cxn>
                <a:cxn ang="0">
                  <a:pos x="9" y="120"/>
                </a:cxn>
                <a:cxn ang="0">
                  <a:pos x="9" y="120"/>
                </a:cxn>
                <a:cxn ang="0">
                  <a:pos x="0" y="133"/>
                </a:cxn>
                <a:cxn ang="0">
                  <a:pos x="0" y="133"/>
                </a:cxn>
                <a:cxn ang="0">
                  <a:pos x="0" y="133"/>
                </a:cxn>
                <a:cxn ang="0">
                  <a:pos x="0" y="130"/>
                </a:cxn>
                <a:cxn ang="0">
                  <a:pos x="2" y="126"/>
                </a:cxn>
                <a:cxn ang="0">
                  <a:pos x="10" y="112"/>
                </a:cxn>
                <a:cxn ang="0">
                  <a:pos x="23" y="95"/>
                </a:cxn>
                <a:cxn ang="0">
                  <a:pos x="38" y="73"/>
                </a:cxn>
                <a:cxn ang="0">
                  <a:pos x="56" y="51"/>
                </a:cxn>
                <a:cxn ang="0">
                  <a:pos x="73" y="30"/>
                </a:cxn>
                <a:cxn ang="0">
                  <a:pos x="88" y="13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1" y="0"/>
                </a:cxn>
              </a:cxnLst>
              <a:rect l="0" t="0" r="r" b="b"/>
              <a:pathLst>
                <a:path w="101" h="133">
                  <a:moveTo>
                    <a:pt x="101" y="0"/>
                  </a:moveTo>
                  <a:lnTo>
                    <a:pt x="100" y="13"/>
                  </a:lnTo>
                  <a:lnTo>
                    <a:pt x="100" y="13"/>
                  </a:lnTo>
                  <a:lnTo>
                    <a:pt x="100" y="13"/>
                  </a:lnTo>
                  <a:lnTo>
                    <a:pt x="94" y="18"/>
                  </a:lnTo>
                  <a:lnTo>
                    <a:pt x="84" y="28"/>
                  </a:lnTo>
                  <a:lnTo>
                    <a:pt x="59" y="57"/>
                  </a:lnTo>
                  <a:lnTo>
                    <a:pt x="31" y="89"/>
                  </a:lnTo>
                  <a:lnTo>
                    <a:pt x="19" y="105"/>
                  </a:lnTo>
                  <a:lnTo>
                    <a:pt x="9" y="120"/>
                  </a:lnTo>
                  <a:lnTo>
                    <a:pt x="9" y="120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30"/>
                  </a:lnTo>
                  <a:lnTo>
                    <a:pt x="2" y="126"/>
                  </a:lnTo>
                  <a:lnTo>
                    <a:pt x="10" y="112"/>
                  </a:lnTo>
                  <a:lnTo>
                    <a:pt x="23" y="95"/>
                  </a:lnTo>
                  <a:lnTo>
                    <a:pt x="38" y="73"/>
                  </a:lnTo>
                  <a:lnTo>
                    <a:pt x="56" y="51"/>
                  </a:lnTo>
                  <a:lnTo>
                    <a:pt x="73" y="30"/>
                  </a:lnTo>
                  <a:lnTo>
                    <a:pt x="88" y="13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0" name="Freeform 292"/>
            <p:cNvSpPr>
              <a:spLocks/>
            </p:cNvSpPr>
            <p:nvPr/>
          </p:nvSpPr>
          <p:spPr bwMode="auto">
            <a:xfrm>
              <a:off x="5062" y="2285"/>
              <a:ext cx="6" cy="18"/>
            </a:xfrm>
            <a:custGeom>
              <a:avLst/>
              <a:gdLst/>
              <a:ahLst/>
              <a:cxnLst>
                <a:cxn ang="0">
                  <a:pos x="8" y="54"/>
                </a:cxn>
                <a:cxn ang="0">
                  <a:pos x="8" y="54"/>
                </a:cxn>
                <a:cxn ang="0">
                  <a:pos x="4" y="52"/>
                </a:cxn>
                <a:cxn ang="0">
                  <a:pos x="2" y="48"/>
                </a:cxn>
                <a:cxn ang="0">
                  <a:pos x="0" y="43"/>
                </a:cxn>
                <a:cxn ang="0">
                  <a:pos x="0" y="37"/>
                </a:cxn>
                <a:cxn ang="0">
                  <a:pos x="0" y="28"/>
                </a:cxn>
                <a:cxn ang="0">
                  <a:pos x="1" y="20"/>
                </a:cxn>
                <a:cxn ang="0">
                  <a:pos x="5" y="1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4" y="6"/>
                </a:cxn>
                <a:cxn ang="0">
                  <a:pos x="11" y="13"/>
                </a:cxn>
                <a:cxn ang="0">
                  <a:pos x="8" y="20"/>
                </a:cxn>
                <a:cxn ang="0">
                  <a:pos x="6" y="26"/>
                </a:cxn>
                <a:cxn ang="0">
                  <a:pos x="5" y="33"/>
                </a:cxn>
                <a:cxn ang="0">
                  <a:pos x="5" y="39"/>
                </a:cxn>
                <a:cxn ang="0">
                  <a:pos x="8" y="54"/>
                </a:cxn>
                <a:cxn ang="0">
                  <a:pos x="8" y="54"/>
                </a:cxn>
                <a:cxn ang="0">
                  <a:pos x="8" y="54"/>
                </a:cxn>
              </a:cxnLst>
              <a:rect l="0" t="0" r="r" b="b"/>
              <a:pathLst>
                <a:path w="18" h="54">
                  <a:moveTo>
                    <a:pt x="8" y="54"/>
                  </a:moveTo>
                  <a:lnTo>
                    <a:pt x="8" y="54"/>
                  </a:lnTo>
                  <a:lnTo>
                    <a:pt x="4" y="52"/>
                  </a:lnTo>
                  <a:lnTo>
                    <a:pt x="2" y="48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5" y="1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4" y="6"/>
                  </a:lnTo>
                  <a:lnTo>
                    <a:pt x="11" y="13"/>
                  </a:lnTo>
                  <a:lnTo>
                    <a:pt x="8" y="20"/>
                  </a:lnTo>
                  <a:lnTo>
                    <a:pt x="6" y="26"/>
                  </a:lnTo>
                  <a:lnTo>
                    <a:pt x="5" y="33"/>
                  </a:lnTo>
                  <a:lnTo>
                    <a:pt x="5" y="39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8" y="54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1" name="Freeform 293"/>
            <p:cNvSpPr>
              <a:spLocks/>
            </p:cNvSpPr>
            <p:nvPr/>
          </p:nvSpPr>
          <p:spPr bwMode="auto">
            <a:xfrm>
              <a:off x="5060" y="2304"/>
              <a:ext cx="32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" y="10"/>
                </a:cxn>
                <a:cxn ang="0">
                  <a:pos x="97" y="10"/>
                </a:cxn>
                <a:cxn ang="0">
                  <a:pos x="97" y="10"/>
                </a:cxn>
                <a:cxn ang="0">
                  <a:pos x="94" y="13"/>
                </a:cxn>
                <a:cxn ang="0">
                  <a:pos x="90" y="18"/>
                </a:cxn>
                <a:cxn ang="0">
                  <a:pos x="90" y="18"/>
                </a:cxn>
                <a:cxn ang="0">
                  <a:pos x="86" y="22"/>
                </a:cxn>
                <a:cxn ang="0">
                  <a:pos x="84" y="28"/>
                </a:cxn>
                <a:cxn ang="0">
                  <a:pos x="83" y="34"/>
                </a:cxn>
                <a:cxn ang="0">
                  <a:pos x="82" y="41"/>
                </a:cxn>
                <a:cxn ang="0">
                  <a:pos x="82" y="47"/>
                </a:cxn>
                <a:cxn ang="0">
                  <a:pos x="82" y="55"/>
                </a:cxn>
                <a:cxn ang="0">
                  <a:pos x="84" y="61"/>
                </a:cxn>
                <a:cxn ang="0">
                  <a:pos x="86" y="68"/>
                </a:cxn>
                <a:cxn ang="0">
                  <a:pos x="86" y="68"/>
                </a:cxn>
                <a:cxn ang="0">
                  <a:pos x="85" y="71"/>
                </a:cxn>
                <a:cxn ang="0">
                  <a:pos x="85" y="71"/>
                </a:cxn>
                <a:cxn ang="0">
                  <a:pos x="85" y="71"/>
                </a:cxn>
                <a:cxn ang="0">
                  <a:pos x="82" y="67"/>
                </a:cxn>
                <a:cxn ang="0">
                  <a:pos x="80" y="59"/>
                </a:cxn>
                <a:cxn ang="0">
                  <a:pos x="78" y="51"/>
                </a:cxn>
                <a:cxn ang="0">
                  <a:pos x="77" y="43"/>
                </a:cxn>
                <a:cxn ang="0">
                  <a:pos x="77" y="34"/>
                </a:cxn>
                <a:cxn ang="0">
                  <a:pos x="79" y="25"/>
                </a:cxn>
                <a:cxn ang="0">
                  <a:pos x="82" y="19"/>
                </a:cxn>
                <a:cxn ang="0">
                  <a:pos x="85" y="16"/>
                </a:cxn>
                <a:cxn ang="0">
                  <a:pos x="89" y="12"/>
                </a:cxn>
                <a:cxn ang="0">
                  <a:pos x="89" y="12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7" h="71">
                  <a:moveTo>
                    <a:pt x="0" y="0"/>
                  </a:moveTo>
                  <a:lnTo>
                    <a:pt x="97" y="10"/>
                  </a:lnTo>
                  <a:lnTo>
                    <a:pt x="97" y="10"/>
                  </a:lnTo>
                  <a:lnTo>
                    <a:pt x="97" y="10"/>
                  </a:lnTo>
                  <a:lnTo>
                    <a:pt x="94" y="13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86" y="22"/>
                  </a:lnTo>
                  <a:lnTo>
                    <a:pt x="84" y="28"/>
                  </a:lnTo>
                  <a:lnTo>
                    <a:pt x="83" y="34"/>
                  </a:lnTo>
                  <a:lnTo>
                    <a:pt x="82" y="41"/>
                  </a:lnTo>
                  <a:lnTo>
                    <a:pt x="82" y="47"/>
                  </a:lnTo>
                  <a:lnTo>
                    <a:pt x="82" y="55"/>
                  </a:lnTo>
                  <a:lnTo>
                    <a:pt x="84" y="61"/>
                  </a:lnTo>
                  <a:lnTo>
                    <a:pt x="86" y="68"/>
                  </a:lnTo>
                  <a:lnTo>
                    <a:pt x="86" y="68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2" y="67"/>
                  </a:lnTo>
                  <a:lnTo>
                    <a:pt x="80" y="59"/>
                  </a:lnTo>
                  <a:lnTo>
                    <a:pt x="78" y="51"/>
                  </a:lnTo>
                  <a:lnTo>
                    <a:pt x="77" y="43"/>
                  </a:lnTo>
                  <a:lnTo>
                    <a:pt x="77" y="34"/>
                  </a:lnTo>
                  <a:lnTo>
                    <a:pt x="79" y="25"/>
                  </a:lnTo>
                  <a:lnTo>
                    <a:pt x="82" y="19"/>
                  </a:lnTo>
                  <a:lnTo>
                    <a:pt x="85" y="16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1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2" name="Freeform 294"/>
            <p:cNvSpPr>
              <a:spLocks/>
            </p:cNvSpPr>
            <p:nvPr/>
          </p:nvSpPr>
          <p:spPr bwMode="auto">
            <a:xfrm>
              <a:off x="5055" y="2306"/>
              <a:ext cx="7" cy="17"/>
            </a:xfrm>
            <a:custGeom>
              <a:avLst/>
              <a:gdLst/>
              <a:ahLst/>
              <a:cxnLst>
                <a:cxn ang="0">
                  <a:pos x="7" y="52"/>
                </a:cxn>
                <a:cxn ang="0">
                  <a:pos x="7" y="52"/>
                </a:cxn>
                <a:cxn ang="0">
                  <a:pos x="2" y="49"/>
                </a:cxn>
                <a:cxn ang="0">
                  <a:pos x="0" y="44"/>
                </a:cxn>
                <a:cxn ang="0">
                  <a:pos x="0" y="39"/>
                </a:cxn>
                <a:cxn ang="0">
                  <a:pos x="0" y="32"/>
                </a:cxn>
                <a:cxn ang="0">
                  <a:pos x="2" y="25"/>
                </a:cxn>
                <a:cxn ang="0">
                  <a:pos x="6" y="17"/>
                </a:cxn>
                <a:cxn ang="0">
                  <a:pos x="10" y="8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4" y="12"/>
                </a:cxn>
                <a:cxn ang="0">
                  <a:pos x="11" y="18"/>
                </a:cxn>
                <a:cxn ang="0">
                  <a:pos x="8" y="24"/>
                </a:cxn>
                <a:cxn ang="0">
                  <a:pos x="6" y="30"/>
                </a:cxn>
                <a:cxn ang="0">
                  <a:pos x="5" y="37"/>
                </a:cxn>
                <a:cxn ang="0">
                  <a:pos x="5" y="44"/>
                </a:cxn>
                <a:cxn ang="0">
                  <a:pos x="7" y="52"/>
                </a:cxn>
                <a:cxn ang="0">
                  <a:pos x="7" y="52"/>
                </a:cxn>
                <a:cxn ang="0">
                  <a:pos x="7" y="52"/>
                </a:cxn>
              </a:cxnLst>
              <a:rect l="0" t="0" r="r" b="b"/>
              <a:pathLst>
                <a:path w="24" h="52">
                  <a:moveTo>
                    <a:pt x="7" y="52"/>
                  </a:moveTo>
                  <a:lnTo>
                    <a:pt x="7" y="52"/>
                  </a:lnTo>
                  <a:lnTo>
                    <a:pt x="2" y="49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8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4" y="12"/>
                  </a:lnTo>
                  <a:lnTo>
                    <a:pt x="11" y="18"/>
                  </a:lnTo>
                  <a:lnTo>
                    <a:pt x="8" y="24"/>
                  </a:lnTo>
                  <a:lnTo>
                    <a:pt x="6" y="30"/>
                  </a:lnTo>
                  <a:lnTo>
                    <a:pt x="5" y="37"/>
                  </a:lnTo>
                  <a:lnTo>
                    <a:pt x="5" y="44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" name="Freeform 295"/>
            <p:cNvSpPr>
              <a:spLocks/>
            </p:cNvSpPr>
            <p:nvPr/>
          </p:nvSpPr>
          <p:spPr bwMode="auto">
            <a:xfrm>
              <a:off x="5067" y="2309"/>
              <a:ext cx="11" cy="6"/>
            </a:xfrm>
            <a:custGeom>
              <a:avLst/>
              <a:gdLst/>
              <a:ahLst/>
              <a:cxnLst>
                <a:cxn ang="0">
                  <a:pos x="29" y="2"/>
                </a:cxn>
                <a:cxn ang="0">
                  <a:pos x="29" y="2"/>
                </a:cxn>
                <a:cxn ang="0">
                  <a:pos x="21" y="5"/>
                </a:cxn>
                <a:cxn ang="0">
                  <a:pos x="13" y="8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2" y="15"/>
                </a:cxn>
                <a:cxn ang="0">
                  <a:pos x="9" y="9"/>
                </a:cxn>
                <a:cxn ang="0">
                  <a:pos x="14" y="7"/>
                </a:cxn>
                <a:cxn ang="0">
                  <a:pos x="20" y="4"/>
                </a:cxn>
                <a:cxn ang="0">
                  <a:pos x="26" y="2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3" y="0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29" y="2"/>
                </a:cxn>
              </a:cxnLst>
              <a:rect l="0" t="0" r="r" b="b"/>
              <a:pathLst>
                <a:path w="34" h="18">
                  <a:moveTo>
                    <a:pt x="29" y="2"/>
                  </a:moveTo>
                  <a:lnTo>
                    <a:pt x="29" y="2"/>
                  </a:lnTo>
                  <a:lnTo>
                    <a:pt x="21" y="5"/>
                  </a:lnTo>
                  <a:lnTo>
                    <a:pt x="13" y="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9" y="9"/>
                  </a:lnTo>
                  <a:lnTo>
                    <a:pt x="14" y="7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" name="Freeform 296"/>
            <p:cNvSpPr>
              <a:spLocks/>
            </p:cNvSpPr>
            <p:nvPr/>
          </p:nvSpPr>
          <p:spPr bwMode="auto">
            <a:xfrm>
              <a:off x="5074" y="2311"/>
              <a:ext cx="10" cy="4"/>
            </a:xfrm>
            <a:custGeom>
              <a:avLst/>
              <a:gdLst/>
              <a:ahLst/>
              <a:cxnLst>
                <a:cxn ang="0">
                  <a:pos x="23" y="1"/>
                </a:cxn>
                <a:cxn ang="0">
                  <a:pos x="23" y="1"/>
                </a:cxn>
                <a:cxn ang="0">
                  <a:pos x="17" y="2"/>
                </a:cxn>
                <a:cxn ang="0">
                  <a:pos x="13" y="5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7" y="5"/>
                </a:cxn>
                <a:cxn ang="0">
                  <a:pos x="16" y="2"/>
                </a:cxn>
                <a:cxn ang="0">
                  <a:pos x="20" y="1"/>
                </a:cxn>
                <a:cxn ang="0">
                  <a:pos x="26" y="0"/>
                </a:cxn>
                <a:cxn ang="0">
                  <a:pos x="26" y="0"/>
                </a:cxn>
                <a:cxn ang="0">
                  <a:pos x="27" y="1"/>
                </a:cxn>
                <a:cxn ang="0">
                  <a:pos x="23" y="1"/>
                </a:cxn>
                <a:cxn ang="0">
                  <a:pos x="23" y="1"/>
                </a:cxn>
                <a:cxn ang="0">
                  <a:pos x="23" y="1"/>
                </a:cxn>
              </a:cxnLst>
              <a:rect l="0" t="0" r="r" b="b"/>
              <a:pathLst>
                <a:path w="27" h="12">
                  <a:moveTo>
                    <a:pt x="23" y="1"/>
                  </a:moveTo>
                  <a:lnTo>
                    <a:pt x="23" y="1"/>
                  </a:lnTo>
                  <a:lnTo>
                    <a:pt x="17" y="2"/>
                  </a:lnTo>
                  <a:lnTo>
                    <a:pt x="13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7" y="5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" name="Freeform 297"/>
            <p:cNvSpPr>
              <a:spLocks/>
            </p:cNvSpPr>
            <p:nvPr/>
          </p:nvSpPr>
          <p:spPr bwMode="auto">
            <a:xfrm>
              <a:off x="5060" y="2318"/>
              <a:ext cx="22" cy="8"/>
            </a:xfrm>
            <a:custGeom>
              <a:avLst/>
              <a:gdLst/>
              <a:ahLst/>
              <a:cxnLst>
                <a:cxn ang="0">
                  <a:pos x="1" y="21"/>
                </a:cxn>
                <a:cxn ang="0">
                  <a:pos x="1" y="21"/>
                </a:cxn>
                <a:cxn ang="0">
                  <a:pos x="0" y="19"/>
                </a:cxn>
                <a:cxn ang="0">
                  <a:pos x="0" y="16"/>
                </a:cxn>
                <a:cxn ang="0">
                  <a:pos x="1" y="10"/>
                </a:cxn>
                <a:cxn ang="0">
                  <a:pos x="3" y="5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17" y="0"/>
                </a:cxn>
                <a:cxn ang="0">
                  <a:pos x="26" y="2"/>
                </a:cxn>
                <a:cxn ang="0">
                  <a:pos x="34" y="4"/>
                </a:cxn>
                <a:cxn ang="0">
                  <a:pos x="43" y="7"/>
                </a:cxn>
                <a:cxn ang="0">
                  <a:pos x="43" y="7"/>
                </a:cxn>
                <a:cxn ang="0">
                  <a:pos x="53" y="15"/>
                </a:cxn>
                <a:cxn ang="0">
                  <a:pos x="65" y="23"/>
                </a:cxn>
                <a:cxn ang="0">
                  <a:pos x="65" y="23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64" y="25"/>
                </a:cxn>
                <a:cxn ang="0">
                  <a:pos x="55" y="20"/>
                </a:cxn>
                <a:cxn ang="0">
                  <a:pos x="40" y="11"/>
                </a:cxn>
                <a:cxn ang="0">
                  <a:pos x="32" y="8"/>
                </a:cxn>
                <a:cxn ang="0">
                  <a:pos x="23" y="5"/>
                </a:cxn>
                <a:cxn ang="0">
                  <a:pos x="16" y="5"/>
                </a:cxn>
                <a:cxn ang="0">
                  <a:pos x="13" y="5"/>
                </a:cxn>
                <a:cxn ang="0">
                  <a:pos x="9" y="6"/>
                </a:cxn>
                <a:cxn ang="0">
                  <a:pos x="9" y="6"/>
                </a:cxn>
                <a:cxn ang="0">
                  <a:pos x="7" y="7"/>
                </a:cxn>
                <a:cxn ang="0">
                  <a:pos x="6" y="9"/>
                </a:cxn>
                <a:cxn ang="0">
                  <a:pos x="6" y="12"/>
                </a:cxn>
                <a:cxn ang="0">
                  <a:pos x="5" y="17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3" y="22"/>
                </a:cxn>
                <a:cxn ang="0">
                  <a:pos x="2" y="22"/>
                </a:cxn>
                <a:cxn ang="0">
                  <a:pos x="1" y="21"/>
                </a:cxn>
                <a:cxn ang="0">
                  <a:pos x="1" y="21"/>
                </a:cxn>
                <a:cxn ang="0">
                  <a:pos x="1" y="21"/>
                </a:cxn>
              </a:cxnLst>
              <a:rect l="0" t="0" r="r" b="b"/>
              <a:pathLst>
                <a:path w="65" h="25">
                  <a:moveTo>
                    <a:pt x="1" y="21"/>
                  </a:moveTo>
                  <a:lnTo>
                    <a:pt x="1" y="21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1" y="10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17" y="0"/>
                  </a:lnTo>
                  <a:lnTo>
                    <a:pt x="26" y="2"/>
                  </a:lnTo>
                  <a:lnTo>
                    <a:pt x="34" y="4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53" y="15"/>
                  </a:lnTo>
                  <a:lnTo>
                    <a:pt x="65" y="23"/>
                  </a:lnTo>
                  <a:lnTo>
                    <a:pt x="65" y="23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55" y="20"/>
                  </a:lnTo>
                  <a:lnTo>
                    <a:pt x="40" y="11"/>
                  </a:lnTo>
                  <a:lnTo>
                    <a:pt x="32" y="8"/>
                  </a:lnTo>
                  <a:lnTo>
                    <a:pt x="23" y="5"/>
                  </a:lnTo>
                  <a:lnTo>
                    <a:pt x="16" y="5"/>
                  </a:lnTo>
                  <a:lnTo>
                    <a:pt x="13" y="5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12"/>
                  </a:lnTo>
                  <a:lnTo>
                    <a:pt x="5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3" y="22"/>
                  </a:lnTo>
                  <a:lnTo>
                    <a:pt x="2" y="22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1" y="2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6" name="Freeform 298"/>
            <p:cNvSpPr>
              <a:spLocks/>
            </p:cNvSpPr>
            <p:nvPr/>
          </p:nvSpPr>
          <p:spPr bwMode="auto">
            <a:xfrm>
              <a:off x="5069" y="2320"/>
              <a:ext cx="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"/>
                </a:cxn>
                <a:cxn ang="0">
                  <a:pos x="3" y="21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21">
                  <a:moveTo>
                    <a:pt x="0" y="0"/>
                  </a:moveTo>
                  <a:lnTo>
                    <a:pt x="0" y="21"/>
                  </a:lnTo>
                  <a:lnTo>
                    <a:pt x="3" y="2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7" name="Freeform 299"/>
            <p:cNvSpPr>
              <a:spLocks/>
            </p:cNvSpPr>
            <p:nvPr/>
          </p:nvSpPr>
          <p:spPr bwMode="auto">
            <a:xfrm>
              <a:off x="5071" y="2320"/>
              <a:ext cx="1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1"/>
                </a:cxn>
                <a:cxn ang="0">
                  <a:pos x="4" y="22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4" h="22">
                  <a:moveTo>
                    <a:pt x="1" y="0"/>
                  </a:moveTo>
                  <a:lnTo>
                    <a:pt x="0" y="21"/>
                  </a:lnTo>
                  <a:lnTo>
                    <a:pt x="4" y="22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8" name="Freeform 300"/>
            <p:cNvSpPr>
              <a:spLocks/>
            </p:cNvSpPr>
            <p:nvPr/>
          </p:nvSpPr>
          <p:spPr bwMode="auto">
            <a:xfrm>
              <a:off x="5074" y="2320"/>
              <a:ext cx="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3" y="20"/>
                </a:cxn>
                <a:cxn ang="0">
                  <a:pos x="4" y="11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20">
                  <a:moveTo>
                    <a:pt x="0" y="0"/>
                  </a:moveTo>
                  <a:lnTo>
                    <a:pt x="0" y="20"/>
                  </a:lnTo>
                  <a:lnTo>
                    <a:pt x="3" y="20"/>
                  </a:lnTo>
                  <a:lnTo>
                    <a:pt x="4" y="11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9" name="Freeform 301"/>
            <p:cNvSpPr>
              <a:spLocks/>
            </p:cNvSpPr>
            <p:nvPr/>
          </p:nvSpPr>
          <p:spPr bwMode="auto">
            <a:xfrm>
              <a:off x="5075" y="2322"/>
              <a:ext cx="3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8" y="15"/>
                </a:cxn>
                <a:cxn ang="0">
                  <a:pos x="8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5">
                  <a:moveTo>
                    <a:pt x="0" y="0"/>
                  </a:moveTo>
                  <a:lnTo>
                    <a:pt x="0" y="14"/>
                  </a:lnTo>
                  <a:lnTo>
                    <a:pt x="8" y="15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0" name="Freeform 302"/>
            <p:cNvSpPr>
              <a:spLocks/>
            </p:cNvSpPr>
            <p:nvPr/>
          </p:nvSpPr>
          <p:spPr bwMode="auto">
            <a:xfrm>
              <a:off x="5090" y="2304"/>
              <a:ext cx="6" cy="22"/>
            </a:xfrm>
            <a:custGeom>
              <a:avLst/>
              <a:gdLst/>
              <a:ahLst/>
              <a:cxnLst>
                <a:cxn ang="0">
                  <a:pos x="18" y="69"/>
                </a:cxn>
                <a:cxn ang="0">
                  <a:pos x="18" y="69"/>
                </a:cxn>
                <a:cxn ang="0">
                  <a:pos x="15" y="67"/>
                </a:cxn>
                <a:cxn ang="0">
                  <a:pos x="12" y="65"/>
                </a:cxn>
                <a:cxn ang="0">
                  <a:pos x="7" y="59"/>
                </a:cxn>
                <a:cxn ang="0">
                  <a:pos x="3" y="51"/>
                </a:cxn>
                <a:cxn ang="0">
                  <a:pos x="1" y="40"/>
                </a:cxn>
                <a:cxn ang="0">
                  <a:pos x="0" y="29"/>
                </a:cxn>
                <a:cxn ang="0">
                  <a:pos x="1" y="18"/>
                </a:cxn>
                <a:cxn ang="0">
                  <a:pos x="2" y="14"/>
                </a:cxn>
                <a:cxn ang="0">
                  <a:pos x="4" y="9"/>
                </a:cxn>
                <a:cxn ang="0">
                  <a:pos x="6" y="4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4" y="6"/>
                </a:cxn>
                <a:cxn ang="0">
                  <a:pos x="11" y="9"/>
                </a:cxn>
                <a:cxn ang="0">
                  <a:pos x="7" y="16"/>
                </a:cxn>
                <a:cxn ang="0">
                  <a:pos x="5" y="25"/>
                </a:cxn>
                <a:cxn ang="0">
                  <a:pos x="5" y="34"/>
                </a:cxn>
                <a:cxn ang="0">
                  <a:pos x="7" y="43"/>
                </a:cxn>
                <a:cxn ang="0">
                  <a:pos x="9" y="53"/>
                </a:cxn>
                <a:cxn ang="0">
                  <a:pos x="13" y="62"/>
                </a:cxn>
                <a:cxn ang="0">
                  <a:pos x="18" y="69"/>
                </a:cxn>
                <a:cxn ang="0">
                  <a:pos x="18" y="69"/>
                </a:cxn>
                <a:cxn ang="0">
                  <a:pos x="18" y="69"/>
                </a:cxn>
              </a:cxnLst>
              <a:rect l="0" t="0" r="r" b="b"/>
              <a:pathLst>
                <a:path w="18" h="69">
                  <a:moveTo>
                    <a:pt x="18" y="69"/>
                  </a:moveTo>
                  <a:lnTo>
                    <a:pt x="18" y="69"/>
                  </a:lnTo>
                  <a:lnTo>
                    <a:pt x="15" y="67"/>
                  </a:lnTo>
                  <a:lnTo>
                    <a:pt x="12" y="65"/>
                  </a:lnTo>
                  <a:lnTo>
                    <a:pt x="7" y="59"/>
                  </a:lnTo>
                  <a:lnTo>
                    <a:pt x="3" y="51"/>
                  </a:lnTo>
                  <a:lnTo>
                    <a:pt x="1" y="40"/>
                  </a:lnTo>
                  <a:lnTo>
                    <a:pt x="0" y="29"/>
                  </a:lnTo>
                  <a:lnTo>
                    <a:pt x="1" y="18"/>
                  </a:lnTo>
                  <a:lnTo>
                    <a:pt x="2" y="14"/>
                  </a:lnTo>
                  <a:lnTo>
                    <a:pt x="4" y="9"/>
                  </a:lnTo>
                  <a:lnTo>
                    <a:pt x="6" y="4"/>
                  </a:lnTo>
                  <a:lnTo>
                    <a:pt x="9" y="0"/>
                  </a:lnTo>
                  <a:lnTo>
                    <a:pt x="9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6"/>
                  </a:lnTo>
                  <a:lnTo>
                    <a:pt x="11" y="9"/>
                  </a:lnTo>
                  <a:lnTo>
                    <a:pt x="7" y="16"/>
                  </a:lnTo>
                  <a:lnTo>
                    <a:pt x="5" y="25"/>
                  </a:lnTo>
                  <a:lnTo>
                    <a:pt x="5" y="34"/>
                  </a:lnTo>
                  <a:lnTo>
                    <a:pt x="7" y="43"/>
                  </a:lnTo>
                  <a:lnTo>
                    <a:pt x="9" y="53"/>
                  </a:lnTo>
                  <a:lnTo>
                    <a:pt x="13" y="62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1" name="Freeform 303"/>
            <p:cNvSpPr>
              <a:spLocks/>
            </p:cNvSpPr>
            <p:nvPr/>
          </p:nvSpPr>
          <p:spPr bwMode="auto">
            <a:xfrm>
              <a:off x="5092" y="2302"/>
              <a:ext cx="46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13"/>
                </a:cxn>
                <a:cxn ang="0">
                  <a:pos x="132" y="13"/>
                </a:cxn>
                <a:cxn ang="0">
                  <a:pos x="132" y="13"/>
                </a:cxn>
                <a:cxn ang="0">
                  <a:pos x="136" y="13"/>
                </a:cxn>
                <a:cxn ang="0">
                  <a:pos x="139" y="15"/>
                </a:cxn>
                <a:cxn ang="0">
                  <a:pos x="139" y="16"/>
                </a:cxn>
                <a:cxn ang="0">
                  <a:pos x="137" y="16"/>
                </a:cxn>
                <a:cxn ang="0">
                  <a:pos x="127" y="18"/>
                </a:cxn>
                <a:cxn ang="0">
                  <a:pos x="127" y="18"/>
                </a:cxn>
                <a:cxn ang="0">
                  <a:pos x="123" y="24"/>
                </a:cxn>
                <a:cxn ang="0">
                  <a:pos x="120" y="31"/>
                </a:cxn>
                <a:cxn ang="0">
                  <a:pos x="116" y="39"/>
                </a:cxn>
                <a:cxn ang="0">
                  <a:pos x="115" y="46"/>
                </a:cxn>
                <a:cxn ang="0">
                  <a:pos x="114" y="55"/>
                </a:cxn>
                <a:cxn ang="0">
                  <a:pos x="114" y="65"/>
                </a:cxn>
                <a:cxn ang="0">
                  <a:pos x="116" y="75"/>
                </a:cxn>
                <a:cxn ang="0">
                  <a:pos x="119" y="84"/>
                </a:cxn>
                <a:cxn ang="0">
                  <a:pos x="119" y="84"/>
                </a:cxn>
                <a:cxn ang="0">
                  <a:pos x="116" y="87"/>
                </a:cxn>
                <a:cxn ang="0">
                  <a:pos x="116" y="87"/>
                </a:cxn>
                <a:cxn ang="0">
                  <a:pos x="116" y="87"/>
                </a:cxn>
                <a:cxn ang="0">
                  <a:pos x="113" y="78"/>
                </a:cxn>
                <a:cxn ang="0">
                  <a:pos x="110" y="68"/>
                </a:cxn>
                <a:cxn ang="0">
                  <a:pos x="109" y="58"/>
                </a:cxn>
                <a:cxn ang="0">
                  <a:pos x="109" y="49"/>
                </a:cxn>
                <a:cxn ang="0">
                  <a:pos x="110" y="40"/>
                </a:cxn>
                <a:cxn ang="0">
                  <a:pos x="112" y="31"/>
                </a:cxn>
                <a:cxn ang="0">
                  <a:pos x="115" y="22"/>
                </a:cxn>
                <a:cxn ang="0">
                  <a:pos x="121" y="16"/>
                </a:cxn>
                <a:cxn ang="0">
                  <a:pos x="121" y="16"/>
                </a:cxn>
                <a:cxn ang="0">
                  <a:pos x="2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9" h="87">
                  <a:moveTo>
                    <a:pt x="0" y="0"/>
                  </a:moveTo>
                  <a:lnTo>
                    <a:pt x="132" y="13"/>
                  </a:lnTo>
                  <a:lnTo>
                    <a:pt x="132" y="13"/>
                  </a:lnTo>
                  <a:lnTo>
                    <a:pt x="132" y="13"/>
                  </a:lnTo>
                  <a:lnTo>
                    <a:pt x="136" y="13"/>
                  </a:lnTo>
                  <a:lnTo>
                    <a:pt x="139" y="15"/>
                  </a:lnTo>
                  <a:lnTo>
                    <a:pt x="139" y="16"/>
                  </a:lnTo>
                  <a:lnTo>
                    <a:pt x="137" y="16"/>
                  </a:lnTo>
                  <a:lnTo>
                    <a:pt x="127" y="18"/>
                  </a:lnTo>
                  <a:lnTo>
                    <a:pt x="127" y="18"/>
                  </a:lnTo>
                  <a:lnTo>
                    <a:pt x="123" y="24"/>
                  </a:lnTo>
                  <a:lnTo>
                    <a:pt x="120" y="31"/>
                  </a:lnTo>
                  <a:lnTo>
                    <a:pt x="116" y="39"/>
                  </a:lnTo>
                  <a:lnTo>
                    <a:pt x="115" y="46"/>
                  </a:lnTo>
                  <a:lnTo>
                    <a:pt x="114" y="55"/>
                  </a:lnTo>
                  <a:lnTo>
                    <a:pt x="114" y="65"/>
                  </a:lnTo>
                  <a:lnTo>
                    <a:pt x="116" y="75"/>
                  </a:lnTo>
                  <a:lnTo>
                    <a:pt x="119" y="84"/>
                  </a:lnTo>
                  <a:lnTo>
                    <a:pt x="119" y="84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3" y="78"/>
                  </a:lnTo>
                  <a:lnTo>
                    <a:pt x="110" y="68"/>
                  </a:lnTo>
                  <a:lnTo>
                    <a:pt x="109" y="58"/>
                  </a:lnTo>
                  <a:lnTo>
                    <a:pt x="109" y="49"/>
                  </a:lnTo>
                  <a:lnTo>
                    <a:pt x="110" y="40"/>
                  </a:lnTo>
                  <a:lnTo>
                    <a:pt x="112" y="31"/>
                  </a:lnTo>
                  <a:lnTo>
                    <a:pt x="115" y="22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2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2" name="Freeform 304"/>
            <p:cNvSpPr>
              <a:spLocks/>
            </p:cNvSpPr>
            <p:nvPr/>
          </p:nvSpPr>
          <p:spPr bwMode="auto">
            <a:xfrm>
              <a:off x="5102" y="2308"/>
              <a:ext cx="18" cy="6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5" y="13"/>
                </a:cxn>
                <a:cxn ang="0">
                  <a:pos x="17" y="9"/>
                </a:cxn>
                <a:cxn ang="0">
                  <a:pos x="34" y="3"/>
                </a:cxn>
                <a:cxn ang="0">
                  <a:pos x="43" y="2"/>
                </a:cxn>
                <a:cxn ang="0">
                  <a:pos x="52" y="1"/>
                </a:cxn>
                <a:cxn ang="0">
                  <a:pos x="52" y="1"/>
                </a:cxn>
                <a:cxn ang="0">
                  <a:pos x="53" y="1"/>
                </a:cxn>
                <a:cxn ang="0">
                  <a:pos x="53" y="0"/>
                </a:cxn>
                <a:cxn ang="0">
                  <a:pos x="52" y="0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7" y="1"/>
                </a:cxn>
                <a:cxn ang="0">
                  <a:pos x="23" y="6"/>
                </a:cxn>
                <a:cxn ang="0">
                  <a:pos x="10" y="10"/>
                </a:cxn>
                <a:cxn ang="0">
                  <a:pos x="2" y="14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53" h="16">
                  <a:moveTo>
                    <a:pt x="0" y="16"/>
                  </a:moveTo>
                  <a:lnTo>
                    <a:pt x="0" y="16"/>
                  </a:lnTo>
                  <a:lnTo>
                    <a:pt x="5" y="13"/>
                  </a:lnTo>
                  <a:lnTo>
                    <a:pt x="17" y="9"/>
                  </a:lnTo>
                  <a:lnTo>
                    <a:pt x="34" y="3"/>
                  </a:lnTo>
                  <a:lnTo>
                    <a:pt x="43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3" y="6"/>
                  </a:lnTo>
                  <a:lnTo>
                    <a:pt x="10" y="1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3" name="Freeform 305"/>
            <p:cNvSpPr>
              <a:spLocks/>
            </p:cNvSpPr>
            <p:nvPr/>
          </p:nvSpPr>
          <p:spPr bwMode="auto">
            <a:xfrm>
              <a:off x="5110" y="2311"/>
              <a:ext cx="13" cy="3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5" y="10"/>
                </a:cxn>
                <a:cxn ang="0">
                  <a:pos x="16" y="6"/>
                </a:cxn>
                <a:cxn ang="0">
                  <a:pos x="28" y="3"/>
                </a:cxn>
                <a:cxn ang="0">
                  <a:pos x="37" y="1"/>
                </a:cxn>
                <a:cxn ang="0">
                  <a:pos x="37" y="1"/>
                </a:cxn>
                <a:cxn ang="0">
                  <a:pos x="40" y="0"/>
                </a:cxn>
                <a:cxn ang="0">
                  <a:pos x="38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18" y="3"/>
                </a:cxn>
                <a:cxn ang="0">
                  <a:pos x="9" y="6"/>
                </a:cxn>
                <a:cxn ang="0">
                  <a:pos x="3" y="8"/>
                </a:cxn>
                <a:cxn ang="0">
                  <a:pos x="3" y="8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40" h="12">
                  <a:moveTo>
                    <a:pt x="0" y="12"/>
                  </a:moveTo>
                  <a:lnTo>
                    <a:pt x="0" y="12"/>
                  </a:lnTo>
                  <a:lnTo>
                    <a:pt x="5" y="10"/>
                  </a:lnTo>
                  <a:lnTo>
                    <a:pt x="16" y="6"/>
                  </a:lnTo>
                  <a:lnTo>
                    <a:pt x="28" y="3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18" y="3"/>
                  </a:lnTo>
                  <a:lnTo>
                    <a:pt x="9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4" name="Freeform 306"/>
            <p:cNvSpPr>
              <a:spLocks/>
            </p:cNvSpPr>
            <p:nvPr/>
          </p:nvSpPr>
          <p:spPr bwMode="auto">
            <a:xfrm>
              <a:off x="5099" y="2319"/>
              <a:ext cx="27" cy="11"/>
            </a:xfrm>
            <a:custGeom>
              <a:avLst/>
              <a:gdLst/>
              <a:ahLst/>
              <a:cxnLst>
                <a:cxn ang="0">
                  <a:pos x="2" y="22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1" y="11"/>
                </a:cxn>
                <a:cxn ang="0">
                  <a:pos x="3" y="5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13" y="1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29" y="0"/>
                </a:cxn>
                <a:cxn ang="0">
                  <a:pos x="40" y="3"/>
                </a:cxn>
                <a:cxn ang="0">
                  <a:pos x="49" y="6"/>
                </a:cxn>
                <a:cxn ang="0">
                  <a:pos x="49" y="6"/>
                </a:cxn>
                <a:cxn ang="0">
                  <a:pos x="63" y="17"/>
                </a:cxn>
                <a:cxn ang="0">
                  <a:pos x="77" y="29"/>
                </a:cxn>
                <a:cxn ang="0">
                  <a:pos x="77" y="29"/>
                </a:cxn>
                <a:cxn ang="0">
                  <a:pos x="77" y="31"/>
                </a:cxn>
                <a:cxn ang="0">
                  <a:pos x="77" y="31"/>
                </a:cxn>
                <a:cxn ang="0">
                  <a:pos x="77" y="31"/>
                </a:cxn>
                <a:cxn ang="0">
                  <a:pos x="66" y="25"/>
                </a:cxn>
                <a:cxn ang="0">
                  <a:pos x="48" y="15"/>
                </a:cxn>
                <a:cxn ang="0">
                  <a:pos x="38" y="11"/>
                </a:cxn>
                <a:cxn ang="0">
                  <a:pos x="27" y="8"/>
                </a:cxn>
                <a:cxn ang="0">
                  <a:pos x="18" y="6"/>
                </a:cxn>
                <a:cxn ang="0">
                  <a:pos x="14" y="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7" y="10"/>
                </a:cxn>
                <a:cxn ang="0">
                  <a:pos x="6" y="12"/>
                </a:cxn>
                <a:cxn ang="0">
                  <a:pos x="6" y="14"/>
                </a:cxn>
                <a:cxn ang="0">
                  <a:pos x="6" y="16"/>
                </a:cxn>
                <a:cxn ang="0">
                  <a:pos x="9" y="21"/>
                </a:cxn>
                <a:cxn ang="0">
                  <a:pos x="9" y="23"/>
                </a:cxn>
                <a:cxn ang="0">
                  <a:pos x="7" y="24"/>
                </a:cxn>
                <a:cxn ang="0">
                  <a:pos x="7" y="24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2" y="22"/>
                </a:cxn>
                <a:cxn ang="0">
                  <a:pos x="2" y="22"/>
                </a:cxn>
                <a:cxn ang="0">
                  <a:pos x="2" y="22"/>
                </a:cxn>
              </a:cxnLst>
              <a:rect l="0" t="0" r="r" b="b"/>
              <a:pathLst>
                <a:path w="77" h="31">
                  <a:moveTo>
                    <a:pt x="2" y="22"/>
                  </a:move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5"/>
                  </a:lnTo>
                  <a:lnTo>
                    <a:pt x="5" y="4"/>
                  </a:lnTo>
                  <a:lnTo>
                    <a:pt x="7" y="3"/>
                  </a:lnTo>
                  <a:lnTo>
                    <a:pt x="7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40" y="3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63" y="17"/>
                  </a:lnTo>
                  <a:lnTo>
                    <a:pt x="77" y="29"/>
                  </a:lnTo>
                  <a:lnTo>
                    <a:pt x="77" y="29"/>
                  </a:lnTo>
                  <a:lnTo>
                    <a:pt x="77" y="31"/>
                  </a:lnTo>
                  <a:lnTo>
                    <a:pt x="77" y="31"/>
                  </a:lnTo>
                  <a:lnTo>
                    <a:pt x="77" y="31"/>
                  </a:lnTo>
                  <a:lnTo>
                    <a:pt x="66" y="25"/>
                  </a:lnTo>
                  <a:lnTo>
                    <a:pt x="48" y="15"/>
                  </a:lnTo>
                  <a:lnTo>
                    <a:pt x="38" y="11"/>
                  </a:lnTo>
                  <a:lnTo>
                    <a:pt x="27" y="8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9" y="21"/>
                  </a:lnTo>
                  <a:lnTo>
                    <a:pt x="9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5" name="Freeform 307"/>
            <p:cNvSpPr>
              <a:spLocks/>
            </p:cNvSpPr>
            <p:nvPr/>
          </p:nvSpPr>
          <p:spPr bwMode="auto">
            <a:xfrm>
              <a:off x="5106" y="2320"/>
              <a:ext cx="3" cy="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24"/>
                </a:cxn>
                <a:cxn ang="0">
                  <a:pos x="4" y="25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8" h="25">
                  <a:moveTo>
                    <a:pt x="5" y="0"/>
                  </a:moveTo>
                  <a:lnTo>
                    <a:pt x="0" y="24"/>
                  </a:lnTo>
                  <a:lnTo>
                    <a:pt x="4" y="25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6" name="Freeform 308"/>
            <p:cNvSpPr>
              <a:spLocks/>
            </p:cNvSpPr>
            <p:nvPr/>
          </p:nvSpPr>
          <p:spPr bwMode="auto">
            <a:xfrm>
              <a:off x="5109" y="2322"/>
              <a:ext cx="3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4"/>
                </a:cxn>
                <a:cxn ang="0">
                  <a:pos x="4" y="16"/>
                </a:cxn>
                <a:cxn ang="0">
                  <a:pos x="7" y="22"/>
                </a:cxn>
                <a:cxn ang="0">
                  <a:pos x="10" y="24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0" h="24">
                  <a:moveTo>
                    <a:pt x="8" y="0"/>
                  </a:moveTo>
                  <a:lnTo>
                    <a:pt x="0" y="14"/>
                  </a:lnTo>
                  <a:lnTo>
                    <a:pt x="4" y="16"/>
                  </a:lnTo>
                  <a:lnTo>
                    <a:pt x="7" y="22"/>
                  </a:lnTo>
                  <a:lnTo>
                    <a:pt x="10" y="24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7" name="Freeform 309"/>
            <p:cNvSpPr>
              <a:spLocks/>
            </p:cNvSpPr>
            <p:nvPr/>
          </p:nvSpPr>
          <p:spPr bwMode="auto">
            <a:xfrm>
              <a:off x="5111" y="2323"/>
              <a:ext cx="4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"/>
                </a:cxn>
                <a:cxn ang="0">
                  <a:pos x="4" y="9"/>
                </a:cxn>
                <a:cxn ang="0">
                  <a:pos x="4" y="23"/>
                </a:cxn>
                <a:cxn ang="0">
                  <a:pos x="11" y="24"/>
                </a:cxn>
                <a:cxn ang="0">
                  <a:pos x="11" y="16"/>
                </a:cxn>
                <a:cxn ang="0">
                  <a:pos x="1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8"/>
                  </a:lnTo>
                  <a:lnTo>
                    <a:pt x="4" y="9"/>
                  </a:lnTo>
                  <a:lnTo>
                    <a:pt x="4" y="23"/>
                  </a:lnTo>
                  <a:lnTo>
                    <a:pt x="11" y="24"/>
                  </a:lnTo>
                  <a:lnTo>
                    <a:pt x="11" y="16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8" name="Freeform 310"/>
            <p:cNvSpPr>
              <a:spLocks/>
            </p:cNvSpPr>
            <p:nvPr/>
          </p:nvSpPr>
          <p:spPr bwMode="auto">
            <a:xfrm>
              <a:off x="5116" y="2325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5" y="14"/>
                </a:cxn>
                <a:cxn ang="0">
                  <a:pos x="8" y="19"/>
                </a:cxn>
                <a:cxn ang="0">
                  <a:pos x="9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" h="19">
                  <a:moveTo>
                    <a:pt x="0" y="0"/>
                  </a:moveTo>
                  <a:lnTo>
                    <a:pt x="0" y="14"/>
                  </a:lnTo>
                  <a:lnTo>
                    <a:pt x="5" y="14"/>
                  </a:lnTo>
                  <a:lnTo>
                    <a:pt x="8" y="19"/>
                  </a:lnTo>
                  <a:lnTo>
                    <a:pt x="9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9" name="Freeform 311"/>
            <p:cNvSpPr>
              <a:spLocks/>
            </p:cNvSpPr>
            <p:nvPr/>
          </p:nvSpPr>
          <p:spPr bwMode="auto">
            <a:xfrm>
              <a:off x="5117" y="2329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3" y="5"/>
                </a:cxn>
                <a:cxn ang="0">
                  <a:pos x="0" y="0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0" name="Freeform 312"/>
            <p:cNvSpPr>
              <a:spLocks/>
            </p:cNvSpPr>
            <p:nvPr/>
          </p:nvSpPr>
          <p:spPr bwMode="auto">
            <a:xfrm>
              <a:off x="5117" y="2329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3" y="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5"/>
                  </a:lnTo>
                </a:path>
              </a:pathLst>
            </a:custGeom>
            <a:noFill/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1" name="Freeform 313"/>
            <p:cNvSpPr>
              <a:spLocks/>
            </p:cNvSpPr>
            <p:nvPr/>
          </p:nvSpPr>
          <p:spPr bwMode="auto">
            <a:xfrm>
              <a:off x="5138" y="2327"/>
              <a:ext cx="34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0" y="13"/>
                </a:cxn>
                <a:cxn ang="0">
                  <a:pos x="2" y="11"/>
                </a:cxn>
                <a:cxn ang="0">
                  <a:pos x="5" y="8"/>
                </a:cxn>
                <a:cxn ang="0">
                  <a:pos x="7" y="5"/>
                </a:cxn>
                <a:cxn ang="0">
                  <a:pos x="13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4" y="0"/>
                </a:cxn>
                <a:cxn ang="0">
                  <a:pos x="29" y="0"/>
                </a:cxn>
                <a:cxn ang="0">
                  <a:pos x="40" y="1"/>
                </a:cxn>
                <a:cxn ang="0">
                  <a:pos x="51" y="4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95" y="19"/>
                </a:cxn>
                <a:cxn ang="0">
                  <a:pos x="95" y="19"/>
                </a:cxn>
                <a:cxn ang="0">
                  <a:pos x="97" y="22"/>
                </a:cxn>
                <a:cxn ang="0">
                  <a:pos x="97" y="22"/>
                </a:cxn>
                <a:cxn ang="0">
                  <a:pos x="97" y="22"/>
                </a:cxn>
                <a:cxn ang="0">
                  <a:pos x="63" y="14"/>
                </a:cxn>
                <a:cxn ang="0">
                  <a:pos x="37" y="8"/>
                </a:cxn>
                <a:cxn ang="0">
                  <a:pos x="26" y="6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14" y="8"/>
                </a:cxn>
                <a:cxn ang="0">
                  <a:pos x="11" y="10"/>
                </a:cxn>
                <a:cxn ang="0">
                  <a:pos x="9" y="12"/>
                </a:cxn>
                <a:cxn ang="0">
                  <a:pos x="8" y="15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4" y="18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97" h="22">
                  <a:moveTo>
                    <a:pt x="0" y="16"/>
                  </a:moveTo>
                  <a:lnTo>
                    <a:pt x="0" y="16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5" y="8"/>
                  </a:lnTo>
                  <a:lnTo>
                    <a:pt x="7" y="5"/>
                  </a:lnTo>
                  <a:lnTo>
                    <a:pt x="13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40" y="1"/>
                  </a:lnTo>
                  <a:lnTo>
                    <a:pt x="51" y="4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95" y="19"/>
                  </a:lnTo>
                  <a:lnTo>
                    <a:pt x="95" y="19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97" y="22"/>
                  </a:lnTo>
                  <a:lnTo>
                    <a:pt x="63" y="14"/>
                  </a:lnTo>
                  <a:lnTo>
                    <a:pt x="37" y="8"/>
                  </a:lnTo>
                  <a:lnTo>
                    <a:pt x="26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4" y="8"/>
                  </a:lnTo>
                  <a:lnTo>
                    <a:pt x="11" y="10"/>
                  </a:lnTo>
                  <a:lnTo>
                    <a:pt x="9" y="12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2" name="Freeform 314"/>
            <p:cNvSpPr>
              <a:spLocks/>
            </p:cNvSpPr>
            <p:nvPr/>
          </p:nvSpPr>
          <p:spPr bwMode="auto">
            <a:xfrm>
              <a:off x="5160" y="2336"/>
              <a:ext cx="14" cy="13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38"/>
                </a:cxn>
                <a:cxn ang="0">
                  <a:pos x="1" y="33"/>
                </a:cxn>
                <a:cxn ang="0">
                  <a:pos x="3" y="28"/>
                </a:cxn>
                <a:cxn ang="0">
                  <a:pos x="7" y="23"/>
                </a:cxn>
                <a:cxn ang="0">
                  <a:pos x="13" y="16"/>
                </a:cxn>
                <a:cxn ang="0">
                  <a:pos x="20" y="10"/>
                </a:cxn>
                <a:cxn ang="0">
                  <a:pos x="30" y="4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44" y="1"/>
                </a:cxn>
                <a:cxn ang="0">
                  <a:pos x="43" y="2"/>
                </a:cxn>
                <a:cxn ang="0">
                  <a:pos x="39" y="4"/>
                </a:cxn>
                <a:cxn ang="0">
                  <a:pos x="39" y="4"/>
                </a:cxn>
                <a:cxn ang="0">
                  <a:pos x="33" y="6"/>
                </a:cxn>
                <a:cxn ang="0">
                  <a:pos x="27" y="10"/>
                </a:cxn>
                <a:cxn ang="0">
                  <a:pos x="21" y="14"/>
                </a:cxn>
                <a:cxn ang="0">
                  <a:pos x="16" y="19"/>
                </a:cxn>
                <a:cxn ang="0">
                  <a:pos x="7" y="29"/>
                </a:cxn>
                <a:cxn ang="0">
                  <a:pos x="3" y="36"/>
                </a:cxn>
                <a:cxn ang="0">
                  <a:pos x="3" y="36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44" h="38">
                  <a:moveTo>
                    <a:pt x="0" y="38"/>
                  </a:moveTo>
                  <a:lnTo>
                    <a:pt x="0" y="38"/>
                  </a:lnTo>
                  <a:lnTo>
                    <a:pt x="1" y="33"/>
                  </a:lnTo>
                  <a:lnTo>
                    <a:pt x="3" y="28"/>
                  </a:lnTo>
                  <a:lnTo>
                    <a:pt x="7" y="23"/>
                  </a:lnTo>
                  <a:lnTo>
                    <a:pt x="13" y="16"/>
                  </a:lnTo>
                  <a:lnTo>
                    <a:pt x="20" y="10"/>
                  </a:lnTo>
                  <a:lnTo>
                    <a:pt x="30" y="4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1"/>
                  </a:lnTo>
                  <a:lnTo>
                    <a:pt x="43" y="2"/>
                  </a:lnTo>
                  <a:lnTo>
                    <a:pt x="39" y="4"/>
                  </a:lnTo>
                  <a:lnTo>
                    <a:pt x="39" y="4"/>
                  </a:lnTo>
                  <a:lnTo>
                    <a:pt x="33" y="6"/>
                  </a:lnTo>
                  <a:lnTo>
                    <a:pt x="27" y="10"/>
                  </a:lnTo>
                  <a:lnTo>
                    <a:pt x="21" y="14"/>
                  </a:lnTo>
                  <a:lnTo>
                    <a:pt x="16" y="19"/>
                  </a:lnTo>
                  <a:lnTo>
                    <a:pt x="7" y="29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3" name="Freeform 315"/>
            <p:cNvSpPr>
              <a:spLocks/>
            </p:cNvSpPr>
            <p:nvPr/>
          </p:nvSpPr>
          <p:spPr bwMode="auto">
            <a:xfrm>
              <a:off x="5167" y="2339"/>
              <a:ext cx="7" cy="7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1" y="22"/>
                </a:cxn>
                <a:cxn ang="0">
                  <a:pos x="1" y="21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5"/>
                </a:cxn>
                <a:cxn ang="0">
                  <a:pos x="7" y="10"/>
                </a:cxn>
                <a:cxn ang="0">
                  <a:pos x="14" y="6"/>
                </a:cxn>
                <a:cxn ang="0">
                  <a:pos x="25" y="0"/>
                </a:cxn>
                <a:cxn ang="0">
                  <a:pos x="25" y="0"/>
                </a:cxn>
                <a:cxn ang="0">
                  <a:pos x="25" y="2"/>
                </a:cxn>
                <a:cxn ang="0">
                  <a:pos x="25" y="3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11" y="10"/>
                </a:cxn>
                <a:cxn ang="0">
                  <a:pos x="8" y="15"/>
                </a:cxn>
                <a:cxn ang="0">
                  <a:pos x="5" y="19"/>
                </a:cxn>
                <a:cxn ang="0">
                  <a:pos x="5" y="19"/>
                </a:cxn>
                <a:cxn ang="0">
                  <a:pos x="1" y="22"/>
                </a:cxn>
                <a:cxn ang="0">
                  <a:pos x="1" y="22"/>
                </a:cxn>
              </a:cxnLst>
              <a:rect l="0" t="0" r="r" b="b"/>
              <a:pathLst>
                <a:path w="25" h="22">
                  <a:moveTo>
                    <a:pt x="1" y="22"/>
                  </a:moveTo>
                  <a:lnTo>
                    <a:pt x="1" y="22"/>
                  </a:lnTo>
                  <a:lnTo>
                    <a:pt x="1" y="21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7" y="10"/>
                  </a:lnTo>
                  <a:lnTo>
                    <a:pt x="14" y="6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1" y="10"/>
                  </a:lnTo>
                  <a:lnTo>
                    <a:pt x="8" y="15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1" y="22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4" name="Freeform 316"/>
            <p:cNvSpPr>
              <a:spLocks/>
            </p:cNvSpPr>
            <p:nvPr/>
          </p:nvSpPr>
          <p:spPr bwMode="auto">
            <a:xfrm>
              <a:off x="5172" y="2325"/>
              <a:ext cx="22" cy="2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2"/>
                </a:cxn>
                <a:cxn ang="0">
                  <a:pos x="33" y="3"/>
                </a:cxn>
                <a:cxn ang="0">
                  <a:pos x="32" y="4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6" y="9"/>
                </a:cxn>
                <a:cxn ang="0">
                  <a:pos x="25" y="11"/>
                </a:cxn>
                <a:cxn ang="0">
                  <a:pos x="25" y="16"/>
                </a:cxn>
                <a:cxn ang="0">
                  <a:pos x="25" y="16"/>
                </a:cxn>
                <a:cxn ang="0">
                  <a:pos x="27" y="26"/>
                </a:cxn>
                <a:cxn ang="0">
                  <a:pos x="29" y="35"/>
                </a:cxn>
                <a:cxn ang="0">
                  <a:pos x="34" y="42"/>
                </a:cxn>
                <a:cxn ang="0">
                  <a:pos x="38" y="50"/>
                </a:cxn>
                <a:cxn ang="0">
                  <a:pos x="45" y="58"/>
                </a:cxn>
                <a:cxn ang="0">
                  <a:pos x="51" y="65"/>
                </a:cxn>
                <a:cxn ang="0">
                  <a:pos x="69" y="82"/>
                </a:cxn>
                <a:cxn ang="0">
                  <a:pos x="69" y="82"/>
                </a:cxn>
                <a:cxn ang="0">
                  <a:pos x="65" y="84"/>
                </a:cxn>
                <a:cxn ang="0">
                  <a:pos x="65" y="84"/>
                </a:cxn>
                <a:cxn ang="0">
                  <a:pos x="65" y="84"/>
                </a:cxn>
                <a:cxn ang="0">
                  <a:pos x="64" y="82"/>
                </a:cxn>
                <a:cxn ang="0">
                  <a:pos x="60" y="79"/>
                </a:cxn>
                <a:cxn ang="0">
                  <a:pos x="52" y="74"/>
                </a:cxn>
                <a:cxn ang="0">
                  <a:pos x="44" y="67"/>
                </a:cxn>
                <a:cxn ang="0">
                  <a:pos x="35" y="58"/>
                </a:cxn>
                <a:cxn ang="0">
                  <a:pos x="31" y="51"/>
                </a:cxn>
                <a:cxn ang="0">
                  <a:pos x="27" y="45"/>
                </a:cxn>
                <a:cxn ang="0">
                  <a:pos x="24" y="38"/>
                </a:cxn>
                <a:cxn ang="0">
                  <a:pos x="21" y="30"/>
                </a:cxn>
                <a:cxn ang="0">
                  <a:pos x="19" y="22"/>
                </a:cxn>
                <a:cxn ang="0">
                  <a:pos x="17" y="12"/>
                </a:cxn>
                <a:cxn ang="0">
                  <a:pos x="17" y="12"/>
                </a:cxn>
                <a:cxn ang="0">
                  <a:pos x="3" y="14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69" h="84">
                  <a:moveTo>
                    <a:pt x="0" y="11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3" y="3"/>
                  </a:lnTo>
                  <a:lnTo>
                    <a:pt x="32" y="4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6" y="9"/>
                  </a:lnTo>
                  <a:lnTo>
                    <a:pt x="25" y="11"/>
                  </a:lnTo>
                  <a:lnTo>
                    <a:pt x="25" y="16"/>
                  </a:lnTo>
                  <a:lnTo>
                    <a:pt x="25" y="16"/>
                  </a:lnTo>
                  <a:lnTo>
                    <a:pt x="27" y="26"/>
                  </a:lnTo>
                  <a:lnTo>
                    <a:pt x="29" y="35"/>
                  </a:lnTo>
                  <a:lnTo>
                    <a:pt x="34" y="42"/>
                  </a:lnTo>
                  <a:lnTo>
                    <a:pt x="38" y="50"/>
                  </a:lnTo>
                  <a:lnTo>
                    <a:pt x="45" y="58"/>
                  </a:lnTo>
                  <a:lnTo>
                    <a:pt x="51" y="65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5" y="84"/>
                  </a:lnTo>
                  <a:lnTo>
                    <a:pt x="64" y="82"/>
                  </a:lnTo>
                  <a:lnTo>
                    <a:pt x="60" y="79"/>
                  </a:lnTo>
                  <a:lnTo>
                    <a:pt x="52" y="74"/>
                  </a:lnTo>
                  <a:lnTo>
                    <a:pt x="44" y="67"/>
                  </a:lnTo>
                  <a:lnTo>
                    <a:pt x="35" y="58"/>
                  </a:lnTo>
                  <a:lnTo>
                    <a:pt x="31" y="51"/>
                  </a:lnTo>
                  <a:lnTo>
                    <a:pt x="27" y="45"/>
                  </a:lnTo>
                  <a:lnTo>
                    <a:pt x="24" y="38"/>
                  </a:lnTo>
                  <a:lnTo>
                    <a:pt x="21" y="30"/>
                  </a:lnTo>
                  <a:lnTo>
                    <a:pt x="19" y="2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3" y="14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5" name="Freeform 317"/>
            <p:cNvSpPr>
              <a:spLocks/>
            </p:cNvSpPr>
            <p:nvPr/>
          </p:nvSpPr>
          <p:spPr bwMode="auto">
            <a:xfrm>
              <a:off x="5156" y="2332"/>
              <a:ext cx="7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9" y="1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7" y="4"/>
                </a:cxn>
                <a:cxn ang="0">
                  <a:pos x="3" y="7"/>
                </a:cxn>
                <a:cxn ang="0">
                  <a:pos x="3" y="7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9" h="7">
                  <a:moveTo>
                    <a:pt x="0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3" y="1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9" y="1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7" y="4"/>
                  </a:lnTo>
                  <a:lnTo>
                    <a:pt x="3" y="7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6" name="Freeform 318"/>
            <p:cNvSpPr>
              <a:spLocks/>
            </p:cNvSpPr>
            <p:nvPr/>
          </p:nvSpPr>
          <p:spPr bwMode="auto">
            <a:xfrm>
              <a:off x="5153" y="2350"/>
              <a:ext cx="53" cy="8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3" y="25"/>
                </a:cxn>
                <a:cxn ang="0">
                  <a:pos x="87" y="13"/>
                </a:cxn>
                <a:cxn ang="0">
                  <a:pos x="134" y="7"/>
                </a:cxn>
                <a:cxn ang="0">
                  <a:pos x="152" y="3"/>
                </a:cxn>
                <a:cxn ang="0">
                  <a:pos x="160" y="1"/>
                </a:cxn>
                <a:cxn ang="0">
                  <a:pos x="160" y="1"/>
                </a:cxn>
                <a:cxn ang="0">
                  <a:pos x="160" y="1"/>
                </a:cxn>
                <a:cxn ang="0">
                  <a:pos x="160" y="0"/>
                </a:cxn>
                <a:cxn ang="0">
                  <a:pos x="158" y="0"/>
                </a:cxn>
                <a:cxn ang="0">
                  <a:pos x="152" y="0"/>
                </a:cxn>
                <a:cxn ang="0">
                  <a:pos x="152" y="0"/>
                </a:cxn>
                <a:cxn ang="0">
                  <a:pos x="118" y="5"/>
                </a:cxn>
                <a:cxn ang="0">
                  <a:pos x="72" y="10"/>
                </a:cxn>
                <a:cxn ang="0">
                  <a:pos x="30" y="15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1" y="19"/>
                </a:cxn>
                <a:cxn ang="0">
                  <a:pos x="0" y="20"/>
                </a:cxn>
                <a:cxn ang="0">
                  <a:pos x="0" y="21"/>
                </a:cxn>
                <a:cxn ang="0">
                  <a:pos x="0" y="22"/>
                </a:cxn>
                <a:cxn ang="0">
                  <a:pos x="2" y="24"/>
                </a:cxn>
                <a:cxn ang="0">
                  <a:pos x="3" y="25"/>
                </a:cxn>
                <a:cxn ang="0">
                  <a:pos x="3" y="25"/>
                </a:cxn>
                <a:cxn ang="0">
                  <a:pos x="3" y="25"/>
                </a:cxn>
              </a:cxnLst>
              <a:rect l="0" t="0" r="r" b="b"/>
              <a:pathLst>
                <a:path w="160" h="25">
                  <a:moveTo>
                    <a:pt x="3" y="25"/>
                  </a:moveTo>
                  <a:lnTo>
                    <a:pt x="3" y="25"/>
                  </a:lnTo>
                  <a:lnTo>
                    <a:pt x="87" y="13"/>
                  </a:lnTo>
                  <a:lnTo>
                    <a:pt x="134" y="7"/>
                  </a:lnTo>
                  <a:lnTo>
                    <a:pt x="152" y="3"/>
                  </a:lnTo>
                  <a:lnTo>
                    <a:pt x="160" y="1"/>
                  </a:lnTo>
                  <a:lnTo>
                    <a:pt x="160" y="1"/>
                  </a:lnTo>
                  <a:lnTo>
                    <a:pt x="160" y="1"/>
                  </a:lnTo>
                  <a:lnTo>
                    <a:pt x="160" y="0"/>
                  </a:lnTo>
                  <a:lnTo>
                    <a:pt x="158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18" y="5"/>
                  </a:lnTo>
                  <a:lnTo>
                    <a:pt x="72" y="10"/>
                  </a:lnTo>
                  <a:lnTo>
                    <a:pt x="30" y="15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1" y="19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" name="Freeform 319"/>
            <p:cNvSpPr>
              <a:spLocks/>
            </p:cNvSpPr>
            <p:nvPr/>
          </p:nvSpPr>
          <p:spPr bwMode="auto">
            <a:xfrm>
              <a:off x="5156" y="2348"/>
              <a:ext cx="34" cy="7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11" y="9"/>
                </a:cxn>
                <a:cxn ang="0">
                  <a:pos x="16" y="5"/>
                </a:cxn>
                <a:cxn ang="0">
                  <a:pos x="21" y="3"/>
                </a:cxn>
                <a:cxn ang="0">
                  <a:pos x="26" y="1"/>
                </a:cxn>
                <a:cxn ang="0">
                  <a:pos x="30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54" y="0"/>
                </a:cxn>
                <a:cxn ang="0">
                  <a:pos x="69" y="2"/>
                </a:cxn>
                <a:cxn ang="0">
                  <a:pos x="85" y="4"/>
                </a:cxn>
                <a:cxn ang="0">
                  <a:pos x="99" y="10"/>
                </a:cxn>
                <a:cxn ang="0">
                  <a:pos x="99" y="10"/>
                </a:cxn>
                <a:cxn ang="0">
                  <a:pos x="90" y="8"/>
                </a:cxn>
                <a:cxn ang="0">
                  <a:pos x="78" y="7"/>
                </a:cxn>
                <a:cxn ang="0">
                  <a:pos x="65" y="5"/>
                </a:cxn>
                <a:cxn ang="0">
                  <a:pos x="48" y="7"/>
                </a:cxn>
                <a:cxn ang="0">
                  <a:pos x="48" y="7"/>
                </a:cxn>
                <a:cxn ang="0">
                  <a:pos x="33" y="7"/>
                </a:cxn>
                <a:cxn ang="0">
                  <a:pos x="22" y="9"/>
                </a:cxn>
                <a:cxn ang="0">
                  <a:pos x="19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9" y="22"/>
                </a:cxn>
                <a:cxn ang="0">
                  <a:pos x="8" y="23"/>
                </a:cxn>
                <a:cxn ang="0">
                  <a:pos x="4" y="23"/>
                </a:cxn>
                <a:cxn ang="0">
                  <a:pos x="1" y="22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2"/>
                </a:cxn>
              </a:cxnLst>
              <a:rect l="0" t="0" r="r" b="b"/>
              <a:pathLst>
                <a:path w="99" h="23">
                  <a:moveTo>
                    <a:pt x="0" y="22"/>
                  </a:moveTo>
                  <a:lnTo>
                    <a:pt x="0" y="22"/>
                  </a:lnTo>
                  <a:lnTo>
                    <a:pt x="11" y="9"/>
                  </a:lnTo>
                  <a:lnTo>
                    <a:pt x="16" y="5"/>
                  </a:lnTo>
                  <a:lnTo>
                    <a:pt x="21" y="3"/>
                  </a:lnTo>
                  <a:lnTo>
                    <a:pt x="26" y="1"/>
                  </a:lnTo>
                  <a:lnTo>
                    <a:pt x="3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69" y="2"/>
                  </a:lnTo>
                  <a:lnTo>
                    <a:pt x="85" y="4"/>
                  </a:lnTo>
                  <a:lnTo>
                    <a:pt x="99" y="10"/>
                  </a:lnTo>
                  <a:lnTo>
                    <a:pt x="99" y="10"/>
                  </a:lnTo>
                  <a:lnTo>
                    <a:pt x="90" y="8"/>
                  </a:lnTo>
                  <a:lnTo>
                    <a:pt x="78" y="7"/>
                  </a:lnTo>
                  <a:lnTo>
                    <a:pt x="65" y="5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33" y="7"/>
                  </a:lnTo>
                  <a:lnTo>
                    <a:pt x="22" y="9"/>
                  </a:lnTo>
                  <a:lnTo>
                    <a:pt x="19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8" name="Freeform 320"/>
            <p:cNvSpPr>
              <a:spLocks/>
            </p:cNvSpPr>
            <p:nvPr/>
          </p:nvSpPr>
          <p:spPr bwMode="auto">
            <a:xfrm>
              <a:off x="5048" y="2325"/>
              <a:ext cx="4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3" y="16"/>
                </a:cxn>
                <a:cxn ang="0">
                  <a:pos x="129" y="21"/>
                </a:cxn>
                <a:cxn ang="0">
                  <a:pos x="129" y="21"/>
                </a:cxn>
                <a:cxn ang="0">
                  <a:pos x="123" y="25"/>
                </a:cxn>
                <a:cxn ang="0">
                  <a:pos x="120" y="29"/>
                </a:cxn>
                <a:cxn ang="0">
                  <a:pos x="118" y="34"/>
                </a:cxn>
                <a:cxn ang="0">
                  <a:pos x="116" y="39"/>
                </a:cxn>
                <a:cxn ang="0">
                  <a:pos x="115" y="46"/>
                </a:cxn>
                <a:cxn ang="0">
                  <a:pos x="115" y="51"/>
                </a:cxn>
                <a:cxn ang="0">
                  <a:pos x="116" y="63"/>
                </a:cxn>
                <a:cxn ang="0">
                  <a:pos x="118" y="76"/>
                </a:cxn>
                <a:cxn ang="0">
                  <a:pos x="121" y="87"/>
                </a:cxn>
                <a:cxn ang="0">
                  <a:pos x="128" y="105"/>
                </a:cxn>
                <a:cxn ang="0">
                  <a:pos x="128" y="105"/>
                </a:cxn>
                <a:cxn ang="0">
                  <a:pos x="128" y="108"/>
                </a:cxn>
                <a:cxn ang="0">
                  <a:pos x="128" y="108"/>
                </a:cxn>
                <a:cxn ang="0">
                  <a:pos x="128" y="108"/>
                </a:cxn>
                <a:cxn ang="0">
                  <a:pos x="123" y="102"/>
                </a:cxn>
                <a:cxn ang="0">
                  <a:pos x="119" y="92"/>
                </a:cxn>
                <a:cxn ang="0">
                  <a:pos x="115" y="80"/>
                </a:cxn>
                <a:cxn ang="0">
                  <a:pos x="110" y="66"/>
                </a:cxn>
                <a:cxn ang="0">
                  <a:pos x="110" y="59"/>
                </a:cxn>
                <a:cxn ang="0">
                  <a:pos x="109" y="52"/>
                </a:cxn>
                <a:cxn ang="0">
                  <a:pos x="110" y="45"/>
                </a:cxn>
                <a:cxn ang="0">
                  <a:pos x="111" y="38"/>
                </a:cxn>
                <a:cxn ang="0">
                  <a:pos x="114" y="32"/>
                </a:cxn>
                <a:cxn ang="0">
                  <a:pos x="117" y="26"/>
                </a:cxn>
                <a:cxn ang="0">
                  <a:pos x="121" y="21"/>
                </a:cxn>
                <a:cxn ang="0">
                  <a:pos x="128" y="16"/>
                </a:cxn>
                <a:cxn ang="0">
                  <a:pos x="128" y="16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6" h="108">
                  <a:moveTo>
                    <a:pt x="0" y="0"/>
                  </a:move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3" y="16"/>
                  </a:lnTo>
                  <a:lnTo>
                    <a:pt x="129" y="21"/>
                  </a:lnTo>
                  <a:lnTo>
                    <a:pt x="129" y="21"/>
                  </a:lnTo>
                  <a:lnTo>
                    <a:pt x="123" y="25"/>
                  </a:lnTo>
                  <a:lnTo>
                    <a:pt x="120" y="29"/>
                  </a:lnTo>
                  <a:lnTo>
                    <a:pt x="118" y="34"/>
                  </a:lnTo>
                  <a:lnTo>
                    <a:pt x="116" y="39"/>
                  </a:lnTo>
                  <a:lnTo>
                    <a:pt x="115" y="46"/>
                  </a:lnTo>
                  <a:lnTo>
                    <a:pt x="115" y="51"/>
                  </a:lnTo>
                  <a:lnTo>
                    <a:pt x="116" y="63"/>
                  </a:lnTo>
                  <a:lnTo>
                    <a:pt x="118" y="76"/>
                  </a:lnTo>
                  <a:lnTo>
                    <a:pt x="121" y="87"/>
                  </a:lnTo>
                  <a:lnTo>
                    <a:pt x="128" y="105"/>
                  </a:lnTo>
                  <a:lnTo>
                    <a:pt x="128" y="105"/>
                  </a:lnTo>
                  <a:lnTo>
                    <a:pt x="128" y="108"/>
                  </a:lnTo>
                  <a:lnTo>
                    <a:pt x="128" y="108"/>
                  </a:lnTo>
                  <a:lnTo>
                    <a:pt x="128" y="108"/>
                  </a:lnTo>
                  <a:lnTo>
                    <a:pt x="123" y="102"/>
                  </a:lnTo>
                  <a:lnTo>
                    <a:pt x="119" y="92"/>
                  </a:lnTo>
                  <a:lnTo>
                    <a:pt x="115" y="80"/>
                  </a:lnTo>
                  <a:lnTo>
                    <a:pt x="110" y="66"/>
                  </a:lnTo>
                  <a:lnTo>
                    <a:pt x="110" y="59"/>
                  </a:lnTo>
                  <a:lnTo>
                    <a:pt x="109" y="52"/>
                  </a:lnTo>
                  <a:lnTo>
                    <a:pt x="110" y="45"/>
                  </a:lnTo>
                  <a:lnTo>
                    <a:pt x="111" y="38"/>
                  </a:lnTo>
                  <a:lnTo>
                    <a:pt x="114" y="32"/>
                  </a:lnTo>
                  <a:lnTo>
                    <a:pt x="117" y="26"/>
                  </a:lnTo>
                  <a:lnTo>
                    <a:pt x="121" y="21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9" name="Freeform 321"/>
            <p:cNvSpPr>
              <a:spLocks/>
            </p:cNvSpPr>
            <p:nvPr/>
          </p:nvSpPr>
          <p:spPr bwMode="auto">
            <a:xfrm>
              <a:off x="5046" y="2325"/>
              <a:ext cx="7" cy="29"/>
            </a:xfrm>
            <a:custGeom>
              <a:avLst/>
              <a:gdLst/>
              <a:ahLst/>
              <a:cxnLst>
                <a:cxn ang="0">
                  <a:pos x="22" y="87"/>
                </a:cxn>
                <a:cxn ang="0">
                  <a:pos x="22" y="87"/>
                </a:cxn>
                <a:cxn ang="0">
                  <a:pos x="17" y="86"/>
                </a:cxn>
                <a:cxn ang="0">
                  <a:pos x="14" y="83"/>
                </a:cxn>
                <a:cxn ang="0">
                  <a:pos x="11" y="80"/>
                </a:cxn>
                <a:cxn ang="0">
                  <a:pos x="8" y="75"/>
                </a:cxn>
                <a:cxn ang="0">
                  <a:pos x="3" y="66"/>
                </a:cxn>
                <a:cxn ang="0">
                  <a:pos x="0" y="54"/>
                </a:cxn>
                <a:cxn ang="0">
                  <a:pos x="0" y="41"/>
                </a:cxn>
                <a:cxn ang="0">
                  <a:pos x="2" y="28"/>
                </a:cxn>
                <a:cxn ang="0">
                  <a:pos x="3" y="20"/>
                </a:cxn>
                <a:cxn ang="0">
                  <a:pos x="5" y="13"/>
                </a:cxn>
                <a:cxn ang="0">
                  <a:pos x="9" y="7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7" y="5"/>
                </a:cxn>
                <a:cxn ang="0">
                  <a:pos x="14" y="9"/>
                </a:cxn>
                <a:cxn ang="0">
                  <a:pos x="10" y="19"/>
                </a:cxn>
                <a:cxn ang="0">
                  <a:pos x="8" y="31"/>
                </a:cxn>
                <a:cxn ang="0">
                  <a:pos x="7" y="43"/>
                </a:cxn>
                <a:cxn ang="0">
                  <a:pos x="8" y="56"/>
                </a:cxn>
                <a:cxn ang="0">
                  <a:pos x="11" y="68"/>
                </a:cxn>
                <a:cxn ang="0">
                  <a:pos x="15" y="79"/>
                </a:cxn>
                <a:cxn ang="0">
                  <a:pos x="18" y="83"/>
                </a:cxn>
                <a:cxn ang="0">
                  <a:pos x="22" y="87"/>
                </a:cxn>
                <a:cxn ang="0">
                  <a:pos x="22" y="87"/>
                </a:cxn>
                <a:cxn ang="0">
                  <a:pos x="22" y="87"/>
                </a:cxn>
              </a:cxnLst>
              <a:rect l="0" t="0" r="r" b="b"/>
              <a:pathLst>
                <a:path w="22" h="87">
                  <a:moveTo>
                    <a:pt x="22" y="87"/>
                  </a:moveTo>
                  <a:lnTo>
                    <a:pt x="22" y="87"/>
                  </a:lnTo>
                  <a:lnTo>
                    <a:pt x="17" y="86"/>
                  </a:lnTo>
                  <a:lnTo>
                    <a:pt x="14" y="83"/>
                  </a:lnTo>
                  <a:lnTo>
                    <a:pt x="11" y="80"/>
                  </a:lnTo>
                  <a:lnTo>
                    <a:pt x="8" y="75"/>
                  </a:lnTo>
                  <a:lnTo>
                    <a:pt x="3" y="66"/>
                  </a:lnTo>
                  <a:lnTo>
                    <a:pt x="0" y="54"/>
                  </a:lnTo>
                  <a:lnTo>
                    <a:pt x="0" y="41"/>
                  </a:lnTo>
                  <a:lnTo>
                    <a:pt x="2" y="28"/>
                  </a:lnTo>
                  <a:lnTo>
                    <a:pt x="3" y="20"/>
                  </a:lnTo>
                  <a:lnTo>
                    <a:pt x="5" y="13"/>
                  </a:lnTo>
                  <a:lnTo>
                    <a:pt x="9" y="7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7" y="5"/>
                  </a:lnTo>
                  <a:lnTo>
                    <a:pt x="14" y="9"/>
                  </a:lnTo>
                  <a:lnTo>
                    <a:pt x="10" y="19"/>
                  </a:lnTo>
                  <a:lnTo>
                    <a:pt x="8" y="31"/>
                  </a:lnTo>
                  <a:lnTo>
                    <a:pt x="7" y="43"/>
                  </a:lnTo>
                  <a:lnTo>
                    <a:pt x="8" y="56"/>
                  </a:lnTo>
                  <a:lnTo>
                    <a:pt x="11" y="68"/>
                  </a:lnTo>
                  <a:lnTo>
                    <a:pt x="15" y="79"/>
                  </a:lnTo>
                  <a:lnTo>
                    <a:pt x="18" y="83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22" y="8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0" name="Freeform 322"/>
            <p:cNvSpPr>
              <a:spLocks/>
            </p:cNvSpPr>
            <p:nvPr/>
          </p:nvSpPr>
          <p:spPr bwMode="auto">
            <a:xfrm>
              <a:off x="5060" y="2332"/>
              <a:ext cx="21" cy="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0" y="20"/>
                </a:cxn>
                <a:cxn ang="0">
                  <a:pos x="7" y="15"/>
                </a:cxn>
                <a:cxn ang="0">
                  <a:pos x="15" y="10"/>
                </a:cxn>
                <a:cxn ang="0">
                  <a:pos x="22" y="6"/>
                </a:cxn>
                <a:cxn ang="0">
                  <a:pos x="30" y="4"/>
                </a:cxn>
                <a:cxn ang="0">
                  <a:pos x="38" y="2"/>
                </a:cxn>
                <a:cxn ang="0">
                  <a:pos x="44" y="0"/>
                </a:cxn>
                <a:cxn ang="0">
                  <a:pos x="51" y="0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46" y="1"/>
                </a:cxn>
                <a:cxn ang="0">
                  <a:pos x="40" y="3"/>
                </a:cxn>
                <a:cxn ang="0">
                  <a:pos x="26" y="7"/>
                </a:cxn>
                <a:cxn ang="0">
                  <a:pos x="13" y="14"/>
                </a:cxn>
                <a:cxn ang="0">
                  <a:pos x="3" y="19"/>
                </a:cxn>
                <a:cxn ang="0">
                  <a:pos x="3" y="19"/>
                </a:cxn>
                <a:cxn ang="0">
                  <a:pos x="0" y="21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58" h="21">
                  <a:moveTo>
                    <a:pt x="0" y="20"/>
                  </a:moveTo>
                  <a:lnTo>
                    <a:pt x="0" y="20"/>
                  </a:lnTo>
                  <a:lnTo>
                    <a:pt x="7" y="15"/>
                  </a:lnTo>
                  <a:lnTo>
                    <a:pt x="15" y="10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6" y="1"/>
                  </a:lnTo>
                  <a:lnTo>
                    <a:pt x="40" y="3"/>
                  </a:lnTo>
                  <a:lnTo>
                    <a:pt x="26" y="7"/>
                  </a:lnTo>
                  <a:lnTo>
                    <a:pt x="13" y="14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1" name="Freeform 323"/>
            <p:cNvSpPr>
              <a:spLocks/>
            </p:cNvSpPr>
            <p:nvPr/>
          </p:nvSpPr>
          <p:spPr bwMode="auto">
            <a:xfrm>
              <a:off x="5068" y="2333"/>
              <a:ext cx="13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8" y="7"/>
                </a:cxn>
                <a:cxn ang="0">
                  <a:pos x="16" y="3"/>
                </a:cxn>
                <a:cxn ang="0">
                  <a:pos x="26" y="1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5" y="1"/>
                </a:cxn>
                <a:cxn ang="0">
                  <a:pos x="29" y="2"/>
                </a:cxn>
                <a:cxn ang="0">
                  <a:pos x="29" y="2"/>
                </a:cxn>
                <a:cxn ang="0">
                  <a:pos x="20" y="3"/>
                </a:cxn>
                <a:cxn ang="0">
                  <a:pos x="15" y="6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35" h="13">
                  <a:moveTo>
                    <a:pt x="0" y="13"/>
                  </a:moveTo>
                  <a:lnTo>
                    <a:pt x="0" y="13"/>
                  </a:lnTo>
                  <a:lnTo>
                    <a:pt x="8" y="7"/>
                  </a:lnTo>
                  <a:lnTo>
                    <a:pt x="16" y="3"/>
                  </a:lnTo>
                  <a:lnTo>
                    <a:pt x="26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0" y="3"/>
                  </a:lnTo>
                  <a:lnTo>
                    <a:pt x="15" y="6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2" name="Freeform 324"/>
            <p:cNvSpPr>
              <a:spLocks/>
            </p:cNvSpPr>
            <p:nvPr/>
          </p:nvSpPr>
          <p:spPr bwMode="auto">
            <a:xfrm>
              <a:off x="5075" y="2337"/>
              <a:ext cx="6" cy="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3" y="5"/>
                </a:cxn>
                <a:cxn ang="0">
                  <a:pos x="7" y="3"/>
                </a:cxn>
                <a:cxn ang="0">
                  <a:pos x="11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0" y="8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7" h="8">
                  <a:moveTo>
                    <a:pt x="0" y="7"/>
                  </a:moveTo>
                  <a:lnTo>
                    <a:pt x="0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3" name="Freeform 325"/>
            <p:cNvSpPr>
              <a:spLocks/>
            </p:cNvSpPr>
            <p:nvPr/>
          </p:nvSpPr>
          <p:spPr bwMode="auto">
            <a:xfrm>
              <a:off x="5081" y="2325"/>
              <a:ext cx="0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"/>
                </a:cxn>
                <a:cxn ang="0">
                  <a:pos x="0" y="0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4" name="Line 326"/>
            <p:cNvSpPr>
              <a:spLocks noChangeShapeType="1"/>
            </p:cNvSpPr>
            <p:nvPr/>
          </p:nvSpPr>
          <p:spPr bwMode="auto">
            <a:xfrm>
              <a:off x="5081" y="2325"/>
              <a:ext cx="0" cy="3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5" name="Line 327"/>
            <p:cNvSpPr>
              <a:spLocks noChangeShapeType="1"/>
            </p:cNvSpPr>
            <p:nvPr/>
          </p:nvSpPr>
          <p:spPr bwMode="auto">
            <a:xfrm>
              <a:off x="5081" y="2325"/>
              <a:ext cx="0" cy="3"/>
            </a:xfrm>
            <a:prstGeom prst="line">
              <a:avLst/>
            </a:prstGeom>
            <a:noFill/>
            <a:ln w="0">
              <a:solidFill>
                <a:srgbClr val="FFFAD7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6" name="Freeform 328"/>
            <p:cNvSpPr>
              <a:spLocks/>
            </p:cNvSpPr>
            <p:nvPr/>
          </p:nvSpPr>
          <p:spPr bwMode="auto">
            <a:xfrm>
              <a:off x="5097" y="2334"/>
              <a:ext cx="7" cy="6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10" y="6"/>
                </a:cxn>
                <a:cxn ang="0">
                  <a:pos x="18" y="2"/>
                </a:cxn>
                <a:cxn ang="0">
                  <a:pos x="21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4" y="1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5" h="13">
                  <a:moveTo>
                    <a:pt x="0" y="12"/>
                  </a:moveTo>
                  <a:lnTo>
                    <a:pt x="0" y="12"/>
                  </a:lnTo>
                  <a:lnTo>
                    <a:pt x="10" y="6"/>
                  </a:lnTo>
                  <a:lnTo>
                    <a:pt x="18" y="2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4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7" name="Freeform 329"/>
            <p:cNvSpPr>
              <a:spLocks/>
            </p:cNvSpPr>
            <p:nvPr/>
          </p:nvSpPr>
          <p:spPr bwMode="auto">
            <a:xfrm>
              <a:off x="5099" y="2337"/>
              <a:ext cx="15" cy="7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0" y="20"/>
                </a:cxn>
                <a:cxn ang="0">
                  <a:pos x="11" y="12"/>
                </a:cxn>
                <a:cxn ang="0">
                  <a:pos x="23" y="5"/>
                </a:cxn>
                <a:cxn ang="0">
                  <a:pos x="35" y="1"/>
                </a:cxn>
                <a:cxn ang="0">
                  <a:pos x="40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47" y="0"/>
                </a:cxn>
                <a:cxn ang="0">
                  <a:pos x="45" y="1"/>
                </a:cxn>
                <a:cxn ang="0">
                  <a:pos x="38" y="2"/>
                </a:cxn>
                <a:cxn ang="0">
                  <a:pos x="38" y="2"/>
                </a:cxn>
                <a:cxn ang="0">
                  <a:pos x="32" y="3"/>
                </a:cxn>
                <a:cxn ang="0">
                  <a:pos x="27" y="5"/>
                </a:cxn>
                <a:cxn ang="0">
                  <a:pos x="17" y="10"/>
                </a:cxn>
                <a:cxn ang="0">
                  <a:pos x="3" y="19"/>
                </a:cxn>
                <a:cxn ang="0">
                  <a:pos x="3" y="19"/>
                </a:cxn>
                <a:cxn ang="0">
                  <a:pos x="0" y="21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47" h="21">
                  <a:moveTo>
                    <a:pt x="0" y="20"/>
                  </a:moveTo>
                  <a:lnTo>
                    <a:pt x="0" y="20"/>
                  </a:lnTo>
                  <a:lnTo>
                    <a:pt x="11" y="12"/>
                  </a:lnTo>
                  <a:lnTo>
                    <a:pt x="23" y="5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5" y="1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2" y="3"/>
                  </a:lnTo>
                  <a:lnTo>
                    <a:pt x="27" y="5"/>
                  </a:lnTo>
                  <a:lnTo>
                    <a:pt x="17" y="1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8" name="Freeform 330"/>
            <p:cNvSpPr>
              <a:spLocks/>
            </p:cNvSpPr>
            <p:nvPr/>
          </p:nvSpPr>
          <p:spPr bwMode="auto">
            <a:xfrm>
              <a:off x="5103" y="2339"/>
              <a:ext cx="20" cy="10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0" y="25"/>
                </a:cxn>
                <a:cxn ang="0">
                  <a:pos x="8" y="19"/>
                </a:cxn>
                <a:cxn ang="0">
                  <a:pos x="15" y="14"/>
                </a:cxn>
                <a:cxn ang="0">
                  <a:pos x="22" y="9"/>
                </a:cxn>
                <a:cxn ang="0">
                  <a:pos x="29" y="7"/>
                </a:cxn>
                <a:cxn ang="0">
                  <a:pos x="41" y="2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4" y="0"/>
                </a:cxn>
                <a:cxn ang="0">
                  <a:pos x="48" y="2"/>
                </a:cxn>
                <a:cxn ang="0">
                  <a:pos x="48" y="2"/>
                </a:cxn>
                <a:cxn ang="0">
                  <a:pos x="38" y="5"/>
                </a:cxn>
                <a:cxn ang="0">
                  <a:pos x="29" y="8"/>
                </a:cxn>
                <a:cxn ang="0">
                  <a:pos x="19" y="14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2" y="25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0" y="25"/>
                </a:cxn>
              </a:cxnLst>
              <a:rect l="0" t="0" r="r" b="b"/>
              <a:pathLst>
                <a:path w="55" h="25">
                  <a:moveTo>
                    <a:pt x="0" y="25"/>
                  </a:moveTo>
                  <a:lnTo>
                    <a:pt x="0" y="25"/>
                  </a:lnTo>
                  <a:lnTo>
                    <a:pt x="8" y="19"/>
                  </a:lnTo>
                  <a:lnTo>
                    <a:pt x="15" y="14"/>
                  </a:lnTo>
                  <a:lnTo>
                    <a:pt x="22" y="9"/>
                  </a:lnTo>
                  <a:lnTo>
                    <a:pt x="29" y="7"/>
                  </a:lnTo>
                  <a:lnTo>
                    <a:pt x="41" y="2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38" y="5"/>
                  </a:lnTo>
                  <a:lnTo>
                    <a:pt x="29" y="8"/>
                  </a:lnTo>
                  <a:lnTo>
                    <a:pt x="19" y="14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2" y="25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9" name="Freeform 331"/>
            <p:cNvSpPr>
              <a:spLocks/>
            </p:cNvSpPr>
            <p:nvPr/>
          </p:nvSpPr>
          <p:spPr bwMode="auto">
            <a:xfrm>
              <a:off x="5088" y="2327"/>
              <a:ext cx="8" cy="32"/>
            </a:xfrm>
            <a:custGeom>
              <a:avLst/>
              <a:gdLst/>
              <a:ahLst/>
              <a:cxnLst>
                <a:cxn ang="0">
                  <a:pos x="24" y="99"/>
                </a:cxn>
                <a:cxn ang="0">
                  <a:pos x="24" y="99"/>
                </a:cxn>
                <a:cxn ang="0">
                  <a:pos x="20" y="97"/>
                </a:cxn>
                <a:cxn ang="0">
                  <a:pos x="17" y="92"/>
                </a:cxn>
                <a:cxn ang="0">
                  <a:pos x="13" y="87"/>
                </a:cxn>
                <a:cxn ang="0">
                  <a:pos x="10" y="81"/>
                </a:cxn>
                <a:cxn ang="0">
                  <a:pos x="5" y="67"/>
                </a:cxn>
                <a:cxn ang="0">
                  <a:pos x="1" y="52"/>
                </a:cxn>
                <a:cxn ang="0">
                  <a:pos x="0" y="37"/>
                </a:cxn>
                <a:cxn ang="0">
                  <a:pos x="1" y="23"/>
                </a:cxn>
                <a:cxn ang="0">
                  <a:pos x="2" y="16"/>
                </a:cxn>
                <a:cxn ang="0">
                  <a:pos x="5" y="10"/>
                </a:cxn>
                <a:cxn ang="0">
                  <a:pos x="7" y="4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7" y="4"/>
                </a:cxn>
                <a:cxn ang="0">
                  <a:pos x="17" y="4"/>
                </a:cxn>
                <a:cxn ang="0">
                  <a:pos x="17" y="4"/>
                </a:cxn>
                <a:cxn ang="0">
                  <a:pos x="14" y="6"/>
                </a:cxn>
                <a:cxn ang="0">
                  <a:pos x="11" y="10"/>
                </a:cxn>
                <a:cxn ang="0">
                  <a:pos x="9" y="14"/>
                </a:cxn>
                <a:cxn ang="0">
                  <a:pos x="8" y="18"/>
                </a:cxn>
                <a:cxn ang="0">
                  <a:pos x="6" y="30"/>
                </a:cxn>
                <a:cxn ang="0">
                  <a:pos x="7" y="43"/>
                </a:cxn>
                <a:cxn ang="0">
                  <a:pos x="8" y="57"/>
                </a:cxn>
                <a:cxn ang="0">
                  <a:pos x="12" y="72"/>
                </a:cxn>
                <a:cxn ang="0">
                  <a:pos x="18" y="86"/>
                </a:cxn>
                <a:cxn ang="0">
                  <a:pos x="24" y="99"/>
                </a:cxn>
                <a:cxn ang="0">
                  <a:pos x="24" y="99"/>
                </a:cxn>
                <a:cxn ang="0">
                  <a:pos x="24" y="99"/>
                </a:cxn>
              </a:cxnLst>
              <a:rect l="0" t="0" r="r" b="b"/>
              <a:pathLst>
                <a:path w="24" h="99">
                  <a:moveTo>
                    <a:pt x="24" y="99"/>
                  </a:moveTo>
                  <a:lnTo>
                    <a:pt x="24" y="99"/>
                  </a:lnTo>
                  <a:lnTo>
                    <a:pt x="20" y="97"/>
                  </a:lnTo>
                  <a:lnTo>
                    <a:pt x="17" y="92"/>
                  </a:lnTo>
                  <a:lnTo>
                    <a:pt x="13" y="87"/>
                  </a:lnTo>
                  <a:lnTo>
                    <a:pt x="10" y="81"/>
                  </a:lnTo>
                  <a:lnTo>
                    <a:pt x="5" y="67"/>
                  </a:lnTo>
                  <a:lnTo>
                    <a:pt x="1" y="52"/>
                  </a:lnTo>
                  <a:lnTo>
                    <a:pt x="0" y="37"/>
                  </a:lnTo>
                  <a:lnTo>
                    <a:pt x="1" y="23"/>
                  </a:lnTo>
                  <a:lnTo>
                    <a:pt x="2" y="16"/>
                  </a:lnTo>
                  <a:lnTo>
                    <a:pt x="5" y="10"/>
                  </a:lnTo>
                  <a:lnTo>
                    <a:pt x="7" y="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4" y="6"/>
                  </a:lnTo>
                  <a:lnTo>
                    <a:pt x="11" y="10"/>
                  </a:lnTo>
                  <a:lnTo>
                    <a:pt x="9" y="14"/>
                  </a:lnTo>
                  <a:lnTo>
                    <a:pt x="8" y="18"/>
                  </a:lnTo>
                  <a:lnTo>
                    <a:pt x="6" y="30"/>
                  </a:lnTo>
                  <a:lnTo>
                    <a:pt x="7" y="43"/>
                  </a:lnTo>
                  <a:lnTo>
                    <a:pt x="8" y="57"/>
                  </a:lnTo>
                  <a:lnTo>
                    <a:pt x="12" y="72"/>
                  </a:lnTo>
                  <a:lnTo>
                    <a:pt x="18" y="86"/>
                  </a:lnTo>
                  <a:lnTo>
                    <a:pt x="24" y="99"/>
                  </a:lnTo>
                  <a:lnTo>
                    <a:pt x="24" y="99"/>
                  </a:lnTo>
                  <a:lnTo>
                    <a:pt x="24" y="99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0" name="Freeform 332"/>
            <p:cNvSpPr>
              <a:spLocks/>
            </p:cNvSpPr>
            <p:nvPr/>
          </p:nvSpPr>
          <p:spPr bwMode="auto">
            <a:xfrm>
              <a:off x="5090" y="2327"/>
              <a:ext cx="46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15"/>
                </a:cxn>
                <a:cxn ang="0">
                  <a:pos x="131" y="15"/>
                </a:cxn>
                <a:cxn ang="0">
                  <a:pos x="131" y="15"/>
                </a:cxn>
                <a:cxn ang="0">
                  <a:pos x="136" y="15"/>
                </a:cxn>
                <a:cxn ang="0">
                  <a:pos x="138" y="17"/>
                </a:cxn>
                <a:cxn ang="0">
                  <a:pos x="138" y="18"/>
                </a:cxn>
                <a:cxn ang="0">
                  <a:pos x="137" y="19"/>
                </a:cxn>
                <a:cxn ang="0">
                  <a:pos x="136" y="20"/>
                </a:cxn>
                <a:cxn ang="0">
                  <a:pos x="134" y="22"/>
                </a:cxn>
                <a:cxn ang="0">
                  <a:pos x="134" y="22"/>
                </a:cxn>
                <a:cxn ang="0">
                  <a:pos x="128" y="29"/>
                </a:cxn>
                <a:cxn ang="0">
                  <a:pos x="124" y="38"/>
                </a:cxn>
                <a:cxn ang="0">
                  <a:pos x="122" y="47"/>
                </a:cxn>
                <a:cxn ang="0">
                  <a:pos x="122" y="55"/>
                </a:cxn>
                <a:cxn ang="0">
                  <a:pos x="123" y="65"/>
                </a:cxn>
                <a:cxn ang="0">
                  <a:pos x="125" y="76"/>
                </a:cxn>
                <a:cxn ang="0">
                  <a:pos x="129" y="87"/>
                </a:cxn>
                <a:cxn ang="0">
                  <a:pos x="134" y="98"/>
                </a:cxn>
                <a:cxn ang="0">
                  <a:pos x="134" y="98"/>
                </a:cxn>
                <a:cxn ang="0">
                  <a:pos x="129" y="95"/>
                </a:cxn>
                <a:cxn ang="0">
                  <a:pos x="129" y="95"/>
                </a:cxn>
                <a:cxn ang="0">
                  <a:pos x="129" y="95"/>
                </a:cxn>
                <a:cxn ang="0">
                  <a:pos x="124" y="87"/>
                </a:cxn>
                <a:cxn ang="0">
                  <a:pos x="119" y="77"/>
                </a:cxn>
                <a:cxn ang="0">
                  <a:pos x="117" y="66"/>
                </a:cxn>
                <a:cxn ang="0">
                  <a:pos x="116" y="54"/>
                </a:cxn>
                <a:cxn ang="0">
                  <a:pos x="116" y="43"/>
                </a:cxn>
                <a:cxn ang="0">
                  <a:pos x="118" y="33"/>
                </a:cxn>
                <a:cxn ang="0">
                  <a:pos x="123" y="25"/>
                </a:cxn>
                <a:cxn ang="0">
                  <a:pos x="126" y="22"/>
                </a:cxn>
                <a:cxn ang="0">
                  <a:pos x="128" y="19"/>
                </a:cxn>
                <a:cxn ang="0">
                  <a:pos x="128" y="19"/>
                </a:cxn>
                <a:cxn ang="0">
                  <a:pos x="1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8" h="98">
                  <a:moveTo>
                    <a:pt x="0" y="0"/>
                  </a:moveTo>
                  <a:lnTo>
                    <a:pt x="131" y="15"/>
                  </a:lnTo>
                  <a:lnTo>
                    <a:pt x="131" y="15"/>
                  </a:lnTo>
                  <a:lnTo>
                    <a:pt x="131" y="15"/>
                  </a:lnTo>
                  <a:lnTo>
                    <a:pt x="136" y="15"/>
                  </a:lnTo>
                  <a:lnTo>
                    <a:pt x="138" y="17"/>
                  </a:lnTo>
                  <a:lnTo>
                    <a:pt x="138" y="18"/>
                  </a:lnTo>
                  <a:lnTo>
                    <a:pt x="137" y="19"/>
                  </a:lnTo>
                  <a:lnTo>
                    <a:pt x="136" y="20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28" y="29"/>
                  </a:lnTo>
                  <a:lnTo>
                    <a:pt x="124" y="38"/>
                  </a:lnTo>
                  <a:lnTo>
                    <a:pt x="122" y="47"/>
                  </a:lnTo>
                  <a:lnTo>
                    <a:pt x="122" y="55"/>
                  </a:lnTo>
                  <a:lnTo>
                    <a:pt x="123" y="65"/>
                  </a:lnTo>
                  <a:lnTo>
                    <a:pt x="125" y="76"/>
                  </a:lnTo>
                  <a:lnTo>
                    <a:pt x="129" y="87"/>
                  </a:lnTo>
                  <a:lnTo>
                    <a:pt x="134" y="98"/>
                  </a:lnTo>
                  <a:lnTo>
                    <a:pt x="134" y="98"/>
                  </a:lnTo>
                  <a:lnTo>
                    <a:pt x="129" y="95"/>
                  </a:lnTo>
                  <a:lnTo>
                    <a:pt x="129" y="95"/>
                  </a:lnTo>
                  <a:lnTo>
                    <a:pt x="129" y="95"/>
                  </a:lnTo>
                  <a:lnTo>
                    <a:pt x="124" y="87"/>
                  </a:lnTo>
                  <a:lnTo>
                    <a:pt x="119" y="77"/>
                  </a:lnTo>
                  <a:lnTo>
                    <a:pt x="117" y="66"/>
                  </a:lnTo>
                  <a:lnTo>
                    <a:pt x="116" y="54"/>
                  </a:lnTo>
                  <a:lnTo>
                    <a:pt x="116" y="43"/>
                  </a:lnTo>
                  <a:lnTo>
                    <a:pt x="118" y="33"/>
                  </a:lnTo>
                  <a:lnTo>
                    <a:pt x="123" y="25"/>
                  </a:lnTo>
                  <a:lnTo>
                    <a:pt x="126" y="22"/>
                  </a:lnTo>
                  <a:lnTo>
                    <a:pt x="128" y="19"/>
                  </a:lnTo>
                  <a:lnTo>
                    <a:pt x="128" y="19"/>
                  </a:lnTo>
                  <a:lnTo>
                    <a:pt x="1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1" name="Freeform 333"/>
            <p:cNvSpPr>
              <a:spLocks/>
            </p:cNvSpPr>
            <p:nvPr/>
          </p:nvSpPr>
          <p:spPr bwMode="auto">
            <a:xfrm>
              <a:off x="5137" y="2329"/>
              <a:ext cx="7" cy="28"/>
            </a:xfrm>
            <a:custGeom>
              <a:avLst/>
              <a:gdLst/>
              <a:ahLst/>
              <a:cxnLst>
                <a:cxn ang="0">
                  <a:pos x="22" y="6"/>
                </a:cxn>
                <a:cxn ang="0">
                  <a:pos x="22" y="6"/>
                </a:cxn>
                <a:cxn ang="0">
                  <a:pos x="23" y="0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12" y="48"/>
                </a:cxn>
                <a:cxn ang="0">
                  <a:pos x="5" y="70"/>
                </a:cxn>
                <a:cxn ang="0">
                  <a:pos x="3" y="78"/>
                </a:cxn>
                <a:cxn ang="0">
                  <a:pos x="0" y="83"/>
                </a:cxn>
                <a:cxn ang="0">
                  <a:pos x="0" y="83"/>
                </a:cxn>
                <a:cxn ang="0">
                  <a:pos x="1" y="84"/>
                </a:cxn>
                <a:cxn ang="0">
                  <a:pos x="1" y="85"/>
                </a:cxn>
                <a:cxn ang="0">
                  <a:pos x="1" y="84"/>
                </a:cxn>
                <a:cxn ang="0">
                  <a:pos x="3" y="81"/>
                </a:cxn>
                <a:cxn ang="0">
                  <a:pos x="8" y="69"/>
                </a:cxn>
                <a:cxn ang="0">
                  <a:pos x="8" y="69"/>
                </a:cxn>
                <a:cxn ang="0">
                  <a:pos x="13" y="51"/>
                </a:cxn>
                <a:cxn ang="0">
                  <a:pos x="18" y="29"/>
                </a:cxn>
                <a:cxn ang="0">
                  <a:pos x="24" y="3"/>
                </a:cxn>
                <a:cxn ang="0">
                  <a:pos x="24" y="3"/>
                </a:cxn>
                <a:cxn ang="0">
                  <a:pos x="22" y="6"/>
                </a:cxn>
                <a:cxn ang="0">
                  <a:pos x="22" y="6"/>
                </a:cxn>
              </a:cxnLst>
              <a:rect l="0" t="0" r="r" b="b"/>
              <a:pathLst>
                <a:path w="24" h="85">
                  <a:moveTo>
                    <a:pt x="22" y="6"/>
                  </a:moveTo>
                  <a:lnTo>
                    <a:pt x="22" y="6"/>
                  </a:lnTo>
                  <a:lnTo>
                    <a:pt x="23" y="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2" y="48"/>
                  </a:lnTo>
                  <a:lnTo>
                    <a:pt x="5" y="70"/>
                  </a:lnTo>
                  <a:lnTo>
                    <a:pt x="3" y="78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1" y="84"/>
                  </a:lnTo>
                  <a:lnTo>
                    <a:pt x="1" y="85"/>
                  </a:lnTo>
                  <a:lnTo>
                    <a:pt x="1" y="84"/>
                  </a:lnTo>
                  <a:lnTo>
                    <a:pt x="3" y="81"/>
                  </a:lnTo>
                  <a:lnTo>
                    <a:pt x="8" y="69"/>
                  </a:lnTo>
                  <a:lnTo>
                    <a:pt x="8" y="69"/>
                  </a:lnTo>
                  <a:lnTo>
                    <a:pt x="13" y="51"/>
                  </a:lnTo>
                  <a:lnTo>
                    <a:pt x="18" y="29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2" y="6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2" name="Freeform 334"/>
            <p:cNvSpPr>
              <a:spLocks/>
            </p:cNvSpPr>
            <p:nvPr/>
          </p:nvSpPr>
          <p:spPr bwMode="auto">
            <a:xfrm>
              <a:off x="5141" y="2327"/>
              <a:ext cx="7" cy="32"/>
            </a:xfrm>
            <a:custGeom>
              <a:avLst/>
              <a:gdLst/>
              <a:ahLst/>
              <a:cxnLst>
                <a:cxn ang="0">
                  <a:pos x="16" y="7"/>
                </a:cxn>
                <a:cxn ang="0">
                  <a:pos x="16" y="7"/>
                </a:cxn>
                <a:cxn ang="0">
                  <a:pos x="13" y="26"/>
                </a:cxn>
                <a:cxn ang="0">
                  <a:pos x="8" y="55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2"/>
                </a:cxn>
                <a:cxn ang="0">
                  <a:pos x="2" y="88"/>
                </a:cxn>
                <a:cxn ang="0">
                  <a:pos x="5" y="77"/>
                </a:cxn>
                <a:cxn ang="0">
                  <a:pos x="5" y="77"/>
                </a:cxn>
                <a:cxn ang="0">
                  <a:pos x="10" y="59"/>
                </a:cxn>
                <a:cxn ang="0">
                  <a:pos x="15" y="33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7" y="0"/>
                </a:cxn>
                <a:cxn ang="0">
                  <a:pos x="16" y="7"/>
                </a:cxn>
                <a:cxn ang="0">
                  <a:pos x="16" y="7"/>
                </a:cxn>
              </a:cxnLst>
              <a:rect l="0" t="0" r="r" b="b"/>
              <a:pathLst>
                <a:path w="21" h="94">
                  <a:moveTo>
                    <a:pt x="16" y="7"/>
                  </a:moveTo>
                  <a:lnTo>
                    <a:pt x="16" y="7"/>
                  </a:lnTo>
                  <a:lnTo>
                    <a:pt x="13" y="26"/>
                  </a:lnTo>
                  <a:lnTo>
                    <a:pt x="8" y="55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2" y="88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10" y="59"/>
                  </a:lnTo>
                  <a:lnTo>
                    <a:pt x="15" y="33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7" y="0"/>
                  </a:lnTo>
                  <a:lnTo>
                    <a:pt x="16" y="7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3" name="Freeform 335"/>
            <p:cNvSpPr>
              <a:spLocks/>
            </p:cNvSpPr>
            <p:nvPr/>
          </p:nvSpPr>
          <p:spPr bwMode="auto">
            <a:xfrm>
              <a:off x="5145" y="2327"/>
              <a:ext cx="6" cy="31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9" y="37"/>
                </a:cxn>
                <a:cxn ang="0">
                  <a:pos x="4" y="66"/>
                </a:cxn>
                <a:cxn ang="0">
                  <a:pos x="1" y="85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0" y="89"/>
                </a:cxn>
                <a:cxn ang="0">
                  <a:pos x="1" y="88"/>
                </a:cxn>
                <a:cxn ang="0">
                  <a:pos x="4" y="71"/>
                </a:cxn>
                <a:cxn ang="0">
                  <a:pos x="4" y="71"/>
                </a:cxn>
                <a:cxn ang="0">
                  <a:pos x="6" y="63"/>
                </a:cxn>
                <a:cxn ang="0">
                  <a:pos x="9" y="52"/>
                </a:cxn>
                <a:cxn ang="0">
                  <a:pos x="12" y="28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1"/>
                </a:cxn>
              </a:cxnLst>
              <a:rect l="0" t="0" r="r" b="b"/>
              <a:pathLst>
                <a:path w="15" h="89">
                  <a:moveTo>
                    <a:pt x="12" y="1"/>
                  </a:moveTo>
                  <a:lnTo>
                    <a:pt x="12" y="1"/>
                  </a:lnTo>
                  <a:lnTo>
                    <a:pt x="9" y="37"/>
                  </a:lnTo>
                  <a:lnTo>
                    <a:pt x="4" y="66"/>
                  </a:lnTo>
                  <a:lnTo>
                    <a:pt x="1" y="85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6" y="63"/>
                  </a:lnTo>
                  <a:lnTo>
                    <a:pt x="9" y="52"/>
                  </a:lnTo>
                  <a:lnTo>
                    <a:pt x="12" y="28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" name="Freeform 336"/>
            <p:cNvSpPr>
              <a:spLocks/>
            </p:cNvSpPr>
            <p:nvPr/>
          </p:nvSpPr>
          <p:spPr bwMode="auto">
            <a:xfrm>
              <a:off x="5149" y="2329"/>
              <a:ext cx="3" cy="3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1" y="66"/>
                </a:cxn>
                <a:cxn ang="0">
                  <a:pos x="0" y="93"/>
                </a:cxn>
                <a:cxn ang="0">
                  <a:pos x="0" y="93"/>
                </a:cxn>
                <a:cxn ang="0">
                  <a:pos x="0" y="95"/>
                </a:cxn>
                <a:cxn ang="0">
                  <a:pos x="1" y="96"/>
                </a:cxn>
                <a:cxn ang="0">
                  <a:pos x="1" y="95"/>
                </a:cxn>
                <a:cxn ang="0">
                  <a:pos x="3" y="90"/>
                </a:cxn>
                <a:cxn ang="0">
                  <a:pos x="3" y="90"/>
                </a:cxn>
                <a:cxn ang="0">
                  <a:pos x="3" y="68"/>
                </a:cxn>
                <a:cxn ang="0">
                  <a:pos x="5" y="37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8" h="96">
                  <a:moveTo>
                    <a:pt x="5" y="0"/>
                  </a:moveTo>
                  <a:lnTo>
                    <a:pt x="5" y="0"/>
                  </a:lnTo>
                  <a:lnTo>
                    <a:pt x="1" y="66"/>
                  </a:lnTo>
                  <a:lnTo>
                    <a:pt x="0" y="93"/>
                  </a:lnTo>
                  <a:lnTo>
                    <a:pt x="0" y="93"/>
                  </a:lnTo>
                  <a:lnTo>
                    <a:pt x="0" y="95"/>
                  </a:lnTo>
                  <a:lnTo>
                    <a:pt x="1" y="96"/>
                  </a:lnTo>
                  <a:lnTo>
                    <a:pt x="1" y="95"/>
                  </a:lnTo>
                  <a:lnTo>
                    <a:pt x="3" y="90"/>
                  </a:lnTo>
                  <a:lnTo>
                    <a:pt x="3" y="90"/>
                  </a:lnTo>
                  <a:lnTo>
                    <a:pt x="3" y="68"/>
                  </a:lnTo>
                  <a:lnTo>
                    <a:pt x="5" y="37"/>
                  </a:lnTo>
                  <a:lnTo>
                    <a:pt x="8" y="1"/>
                  </a:lnTo>
                  <a:lnTo>
                    <a:pt x="8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" name="Freeform 337"/>
            <p:cNvSpPr>
              <a:spLocks/>
            </p:cNvSpPr>
            <p:nvPr/>
          </p:nvSpPr>
          <p:spPr bwMode="auto">
            <a:xfrm>
              <a:off x="5151" y="2330"/>
              <a:ext cx="4" cy="31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9" y="13"/>
                </a:cxn>
                <a:cxn ang="0">
                  <a:pos x="9" y="13"/>
                </a:cxn>
                <a:cxn ang="0">
                  <a:pos x="5" y="68"/>
                </a:cxn>
                <a:cxn ang="0">
                  <a:pos x="3" y="86"/>
                </a:cxn>
                <a:cxn ang="0">
                  <a:pos x="3" y="86"/>
                </a:cxn>
                <a:cxn ang="0">
                  <a:pos x="5" y="89"/>
                </a:cxn>
                <a:cxn ang="0">
                  <a:pos x="7" y="91"/>
                </a:cxn>
                <a:cxn ang="0">
                  <a:pos x="8" y="92"/>
                </a:cxn>
                <a:cxn ang="0">
                  <a:pos x="9" y="92"/>
                </a:cxn>
                <a:cxn ang="0">
                  <a:pos x="10" y="90"/>
                </a:cxn>
                <a:cxn ang="0">
                  <a:pos x="11" y="88"/>
                </a:cxn>
                <a:cxn ang="0">
                  <a:pos x="11" y="88"/>
                </a:cxn>
                <a:cxn ang="0">
                  <a:pos x="11" y="36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</a:cxnLst>
              <a:rect l="0" t="0" r="r" b="b"/>
              <a:pathLst>
                <a:path w="12" h="92">
                  <a:moveTo>
                    <a:pt x="9" y="1"/>
                  </a:moveTo>
                  <a:lnTo>
                    <a:pt x="9" y="1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5" y="68"/>
                  </a:lnTo>
                  <a:lnTo>
                    <a:pt x="3" y="86"/>
                  </a:lnTo>
                  <a:lnTo>
                    <a:pt x="3" y="86"/>
                  </a:lnTo>
                  <a:lnTo>
                    <a:pt x="5" y="89"/>
                  </a:lnTo>
                  <a:lnTo>
                    <a:pt x="7" y="91"/>
                  </a:lnTo>
                  <a:lnTo>
                    <a:pt x="8" y="92"/>
                  </a:lnTo>
                  <a:lnTo>
                    <a:pt x="9" y="92"/>
                  </a:lnTo>
                  <a:lnTo>
                    <a:pt x="10" y="90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1" y="36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" name="Freeform 338"/>
            <p:cNvSpPr>
              <a:spLocks/>
            </p:cNvSpPr>
            <p:nvPr/>
          </p:nvSpPr>
          <p:spPr bwMode="auto">
            <a:xfrm>
              <a:off x="4987" y="2283"/>
              <a:ext cx="76" cy="49"/>
            </a:xfrm>
            <a:custGeom>
              <a:avLst/>
              <a:gdLst/>
              <a:ahLst/>
              <a:cxnLst>
                <a:cxn ang="0">
                  <a:pos x="2" y="143"/>
                </a:cxn>
                <a:cxn ang="0">
                  <a:pos x="2" y="143"/>
                </a:cxn>
                <a:cxn ang="0">
                  <a:pos x="28" y="129"/>
                </a:cxn>
                <a:cxn ang="0">
                  <a:pos x="59" y="111"/>
                </a:cxn>
                <a:cxn ang="0">
                  <a:pos x="91" y="92"/>
                </a:cxn>
                <a:cxn ang="0">
                  <a:pos x="125" y="71"/>
                </a:cxn>
                <a:cxn ang="0">
                  <a:pos x="157" y="50"/>
                </a:cxn>
                <a:cxn ang="0">
                  <a:pos x="185" y="31"/>
                </a:cxn>
                <a:cxn ang="0">
                  <a:pos x="209" y="13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20" y="6"/>
                </a:cxn>
                <a:cxn ang="0">
                  <a:pos x="212" y="12"/>
                </a:cxn>
                <a:cxn ang="0">
                  <a:pos x="190" y="29"/>
                </a:cxn>
                <a:cxn ang="0">
                  <a:pos x="161" y="49"/>
                </a:cxn>
                <a:cxn ang="0">
                  <a:pos x="129" y="70"/>
                </a:cxn>
                <a:cxn ang="0">
                  <a:pos x="65" y="111"/>
                </a:cxn>
                <a:cxn ang="0">
                  <a:pos x="23" y="137"/>
                </a:cxn>
                <a:cxn ang="0">
                  <a:pos x="23" y="137"/>
                </a:cxn>
                <a:cxn ang="0">
                  <a:pos x="12" y="143"/>
                </a:cxn>
                <a:cxn ang="0">
                  <a:pos x="4" y="146"/>
                </a:cxn>
                <a:cxn ang="0">
                  <a:pos x="2" y="147"/>
                </a:cxn>
                <a:cxn ang="0">
                  <a:pos x="1" y="146"/>
                </a:cxn>
                <a:cxn ang="0">
                  <a:pos x="0" y="145"/>
                </a:cxn>
                <a:cxn ang="0">
                  <a:pos x="2" y="143"/>
                </a:cxn>
                <a:cxn ang="0">
                  <a:pos x="2" y="143"/>
                </a:cxn>
                <a:cxn ang="0">
                  <a:pos x="2" y="143"/>
                </a:cxn>
              </a:cxnLst>
              <a:rect l="0" t="0" r="r" b="b"/>
              <a:pathLst>
                <a:path w="225" h="147">
                  <a:moveTo>
                    <a:pt x="2" y="143"/>
                  </a:moveTo>
                  <a:lnTo>
                    <a:pt x="2" y="143"/>
                  </a:lnTo>
                  <a:lnTo>
                    <a:pt x="28" y="129"/>
                  </a:lnTo>
                  <a:lnTo>
                    <a:pt x="59" y="111"/>
                  </a:lnTo>
                  <a:lnTo>
                    <a:pt x="91" y="92"/>
                  </a:lnTo>
                  <a:lnTo>
                    <a:pt x="125" y="71"/>
                  </a:lnTo>
                  <a:lnTo>
                    <a:pt x="157" y="50"/>
                  </a:lnTo>
                  <a:lnTo>
                    <a:pt x="185" y="31"/>
                  </a:lnTo>
                  <a:lnTo>
                    <a:pt x="209" y="13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0" y="6"/>
                  </a:lnTo>
                  <a:lnTo>
                    <a:pt x="212" y="12"/>
                  </a:lnTo>
                  <a:lnTo>
                    <a:pt x="190" y="29"/>
                  </a:lnTo>
                  <a:lnTo>
                    <a:pt x="161" y="49"/>
                  </a:lnTo>
                  <a:lnTo>
                    <a:pt x="129" y="70"/>
                  </a:lnTo>
                  <a:lnTo>
                    <a:pt x="65" y="111"/>
                  </a:lnTo>
                  <a:lnTo>
                    <a:pt x="23" y="137"/>
                  </a:lnTo>
                  <a:lnTo>
                    <a:pt x="23" y="137"/>
                  </a:lnTo>
                  <a:lnTo>
                    <a:pt x="12" y="143"/>
                  </a:lnTo>
                  <a:lnTo>
                    <a:pt x="4" y="146"/>
                  </a:lnTo>
                  <a:lnTo>
                    <a:pt x="2" y="147"/>
                  </a:lnTo>
                  <a:lnTo>
                    <a:pt x="1" y="146"/>
                  </a:lnTo>
                  <a:lnTo>
                    <a:pt x="0" y="145"/>
                  </a:lnTo>
                  <a:lnTo>
                    <a:pt x="2" y="143"/>
                  </a:lnTo>
                  <a:lnTo>
                    <a:pt x="2" y="143"/>
                  </a:lnTo>
                  <a:lnTo>
                    <a:pt x="2" y="143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" name="Freeform 339"/>
            <p:cNvSpPr>
              <a:spLocks/>
            </p:cNvSpPr>
            <p:nvPr/>
          </p:nvSpPr>
          <p:spPr bwMode="auto">
            <a:xfrm>
              <a:off x="4997" y="2278"/>
              <a:ext cx="77" cy="56"/>
            </a:xfrm>
            <a:custGeom>
              <a:avLst/>
              <a:gdLst/>
              <a:ahLst/>
              <a:cxnLst>
                <a:cxn ang="0">
                  <a:pos x="0" y="173"/>
                </a:cxn>
                <a:cxn ang="0">
                  <a:pos x="0" y="173"/>
                </a:cxn>
                <a:cxn ang="0">
                  <a:pos x="15" y="164"/>
                </a:cxn>
                <a:cxn ang="0">
                  <a:pos x="30" y="154"/>
                </a:cxn>
                <a:cxn ang="0">
                  <a:pos x="63" y="132"/>
                </a:cxn>
                <a:cxn ang="0">
                  <a:pos x="96" y="108"/>
                </a:cxn>
                <a:cxn ang="0">
                  <a:pos x="128" y="82"/>
                </a:cxn>
                <a:cxn ang="0">
                  <a:pos x="158" y="57"/>
                </a:cxn>
                <a:cxn ang="0">
                  <a:pos x="185" y="34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13" y="12"/>
                </a:cxn>
                <a:cxn ang="0">
                  <a:pos x="195" y="29"/>
                </a:cxn>
                <a:cxn ang="0">
                  <a:pos x="172" y="49"/>
                </a:cxn>
                <a:cxn ang="0">
                  <a:pos x="145" y="72"/>
                </a:cxn>
                <a:cxn ang="0">
                  <a:pos x="117" y="95"/>
                </a:cxn>
                <a:cxn ang="0">
                  <a:pos x="88" y="117"/>
                </a:cxn>
                <a:cxn ang="0">
                  <a:pos x="58" y="139"/>
                </a:cxn>
                <a:cxn ang="0">
                  <a:pos x="31" y="158"/>
                </a:cxn>
                <a:cxn ang="0">
                  <a:pos x="31" y="158"/>
                </a:cxn>
                <a:cxn ang="0">
                  <a:pos x="20" y="165"/>
                </a:cxn>
                <a:cxn ang="0">
                  <a:pos x="8" y="172"/>
                </a:cxn>
                <a:cxn ang="0">
                  <a:pos x="1" y="175"/>
                </a:cxn>
                <a:cxn ang="0">
                  <a:pos x="0" y="174"/>
                </a:cxn>
                <a:cxn ang="0">
                  <a:pos x="0" y="173"/>
                </a:cxn>
                <a:cxn ang="0">
                  <a:pos x="0" y="173"/>
                </a:cxn>
                <a:cxn ang="0">
                  <a:pos x="0" y="173"/>
                </a:cxn>
              </a:cxnLst>
              <a:rect l="0" t="0" r="r" b="b"/>
              <a:pathLst>
                <a:path w="224" h="175">
                  <a:moveTo>
                    <a:pt x="0" y="173"/>
                  </a:moveTo>
                  <a:lnTo>
                    <a:pt x="0" y="173"/>
                  </a:lnTo>
                  <a:lnTo>
                    <a:pt x="15" y="164"/>
                  </a:lnTo>
                  <a:lnTo>
                    <a:pt x="30" y="154"/>
                  </a:lnTo>
                  <a:lnTo>
                    <a:pt x="63" y="132"/>
                  </a:lnTo>
                  <a:lnTo>
                    <a:pt x="96" y="108"/>
                  </a:lnTo>
                  <a:lnTo>
                    <a:pt x="128" y="82"/>
                  </a:lnTo>
                  <a:lnTo>
                    <a:pt x="158" y="57"/>
                  </a:lnTo>
                  <a:lnTo>
                    <a:pt x="185" y="34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13" y="12"/>
                  </a:lnTo>
                  <a:lnTo>
                    <a:pt x="195" y="29"/>
                  </a:lnTo>
                  <a:lnTo>
                    <a:pt x="172" y="49"/>
                  </a:lnTo>
                  <a:lnTo>
                    <a:pt x="145" y="72"/>
                  </a:lnTo>
                  <a:lnTo>
                    <a:pt x="117" y="95"/>
                  </a:lnTo>
                  <a:lnTo>
                    <a:pt x="88" y="117"/>
                  </a:lnTo>
                  <a:lnTo>
                    <a:pt x="58" y="139"/>
                  </a:lnTo>
                  <a:lnTo>
                    <a:pt x="31" y="158"/>
                  </a:lnTo>
                  <a:lnTo>
                    <a:pt x="31" y="158"/>
                  </a:lnTo>
                  <a:lnTo>
                    <a:pt x="20" y="165"/>
                  </a:lnTo>
                  <a:lnTo>
                    <a:pt x="8" y="172"/>
                  </a:lnTo>
                  <a:lnTo>
                    <a:pt x="1" y="175"/>
                  </a:lnTo>
                  <a:lnTo>
                    <a:pt x="0" y="174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" name="Freeform 340"/>
            <p:cNvSpPr>
              <a:spLocks/>
            </p:cNvSpPr>
            <p:nvPr/>
          </p:nvSpPr>
          <p:spPr bwMode="auto">
            <a:xfrm>
              <a:off x="5027" y="2313"/>
              <a:ext cx="18" cy="3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52" y="12"/>
                </a:cxn>
                <a:cxn ang="0">
                  <a:pos x="46" y="17"/>
                </a:cxn>
                <a:cxn ang="0">
                  <a:pos x="41" y="24"/>
                </a:cxn>
                <a:cxn ang="0">
                  <a:pos x="28" y="43"/>
                </a:cxn>
                <a:cxn ang="0">
                  <a:pos x="20" y="54"/>
                </a:cxn>
                <a:cxn ang="0">
                  <a:pos x="15" y="66"/>
                </a:cxn>
                <a:cxn ang="0">
                  <a:pos x="9" y="78"/>
                </a:cxn>
                <a:cxn ang="0">
                  <a:pos x="5" y="91"/>
                </a:cxn>
                <a:cxn ang="0">
                  <a:pos x="5" y="91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0" y="98"/>
                </a:cxn>
                <a:cxn ang="0">
                  <a:pos x="4" y="80"/>
                </a:cxn>
                <a:cxn ang="0">
                  <a:pos x="8" y="69"/>
                </a:cxn>
                <a:cxn ang="0">
                  <a:pos x="13" y="57"/>
                </a:cxn>
                <a:cxn ang="0">
                  <a:pos x="19" y="45"/>
                </a:cxn>
                <a:cxn ang="0">
                  <a:pos x="28" y="31"/>
                </a:cxn>
                <a:cxn ang="0">
                  <a:pos x="39" y="16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53" h="98">
                  <a:moveTo>
                    <a:pt x="53" y="0"/>
                  </a:move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6" y="17"/>
                  </a:lnTo>
                  <a:lnTo>
                    <a:pt x="41" y="24"/>
                  </a:lnTo>
                  <a:lnTo>
                    <a:pt x="28" y="43"/>
                  </a:lnTo>
                  <a:lnTo>
                    <a:pt x="20" y="54"/>
                  </a:lnTo>
                  <a:lnTo>
                    <a:pt x="15" y="66"/>
                  </a:lnTo>
                  <a:lnTo>
                    <a:pt x="9" y="78"/>
                  </a:lnTo>
                  <a:lnTo>
                    <a:pt x="5" y="91"/>
                  </a:lnTo>
                  <a:lnTo>
                    <a:pt x="5" y="91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4" y="80"/>
                  </a:lnTo>
                  <a:lnTo>
                    <a:pt x="8" y="69"/>
                  </a:lnTo>
                  <a:lnTo>
                    <a:pt x="13" y="57"/>
                  </a:lnTo>
                  <a:lnTo>
                    <a:pt x="19" y="45"/>
                  </a:lnTo>
                  <a:lnTo>
                    <a:pt x="28" y="31"/>
                  </a:lnTo>
                  <a:lnTo>
                    <a:pt x="39" y="16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" name="Freeform 341"/>
            <p:cNvSpPr>
              <a:spLocks/>
            </p:cNvSpPr>
            <p:nvPr/>
          </p:nvSpPr>
          <p:spPr bwMode="auto">
            <a:xfrm>
              <a:off x="5041" y="2299"/>
              <a:ext cx="21" cy="20"/>
            </a:xfrm>
            <a:custGeom>
              <a:avLst/>
              <a:gdLst/>
              <a:ahLst/>
              <a:cxnLst>
                <a:cxn ang="0">
                  <a:pos x="4" y="56"/>
                </a:cxn>
                <a:cxn ang="0">
                  <a:pos x="4" y="56"/>
                </a:cxn>
                <a:cxn ang="0">
                  <a:pos x="35" y="25"/>
                </a:cxn>
                <a:cxn ang="0">
                  <a:pos x="54" y="7"/>
                </a:cxn>
                <a:cxn ang="0">
                  <a:pos x="59" y="1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62" y="2"/>
                </a:cxn>
                <a:cxn ang="0">
                  <a:pos x="62" y="6"/>
                </a:cxn>
                <a:cxn ang="0">
                  <a:pos x="62" y="6"/>
                </a:cxn>
                <a:cxn ang="0">
                  <a:pos x="32" y="34"/>
                </a:cxn>
                <a:cxn ang="0">
                  <a:pos x="10" y="51"/>
                </a:cxn>
                <a:cxn ang="0">
                  <a:pos x="4" y="57"/>
                </a:cxn>
                <a:cxn ang="0">
                  <a:pos x="1" y="58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" y="56"/>
                </a:cxn>
                <a:cxn ang="0">
                  <a:pos x="2" y="56"/>
                </a:cxn>
                <a:cxn ang="0">
                  <a:pos x="4" y="56"/>
                </a:cxn>
                <a:cxn ang="0">
                  <a:pos x="4" y="56"/>
                </a:cxn>
                <a:cxn ang="0">
                  <a:pos x="4" y="56"/>
                </a:cxn>
              </a:cxnLst>
              <a:rect l="0" t="0" r="r" b="b"/>
              <a:pathLst>
                <a:path w="62" h="58">
                  <a:moveTo>
                    <a:pt x="4" y="56"/>
                  </a:moveTo>
                  <a:lnTo>
                    <a:pt x="4" y="56"/>
                  </a:lnTo>
                  <a:lnTo>
                    <a:pt x="35" y="25"/>
                  </a:lnTo>
                  <a:lnTo>
                    <a:pt x="54" y="7"/>
                  </a:lnTo>
                  <a:lnTo>
                    <a:pt x="59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2"/>
                  </a:lnTo>
                  <a:lnTo>
                    <a:pt x="62" y="6"/>
                  </a:lnTo>
                  <a:lnTo>
                    <a:pt x="62" y="6"/>
                  </a:lnTo>
                  <a:lnTo>
                    <a:pt x="32" y="34"/>
                  </a:lnTo>
                  <a:lnTo>
                    <a:pt x="10" y="51"/>
                  </a:lnTo>
                  <a:lnTo>
                    <a:pt x="4" y="57"/>
                  </a:lnTo>
                  <a:lnTo>
                    <a:pt x="1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6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" name="Freeform 342"/>
            <p:cNvSpPr>
              <a:spLocks/>
            </p:cNvSpPr>
            <p:nvPr/>
          </p:nvSpPr>
          <p:spPr bwMode="auto">
            <a:xfrm>
              <a:off x="4980" y="2327"/>
              <a:ext cx="66" cy="46"/>
            </a:xfrm>
            <a:custGeom>
              <a:avLst/>
              <a:gdLst/>
              <a:ahLst/>
              <a:cxnLst>
                <a:cxn ang="0">
                  <a:pos x="192" y="127"/>
                </a:cxn>
                <a:cxn ang="0">
                  <a:pos x="192" y="127"/>
                </a:cxn>
                <a:cxn ang="0">
                  <a:pos x="173" y="109"/>
                </a:cxn>
                <a:cxn ang="0">
                  <a:pos x="150" y="89"/>
                </a:cxn>
                <a:cxn ang="0">
                  <a:pos x="124" y="70"/>
                </a:cxn>
                <a:cxn ang="0">
                  <a:pos x="98" y="50"/>
                </a:cxn>
                <a:cxn ang="0">
                  <a:pos x="72" y="33"/>
                </a:cxn>
                <a:cxn ang="0">
                  <a:pos x="47" y="18"/>
                </a:cxn>
                <a:cxn ang="0">
                  <a:pos x="26" y="8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6" y="7"/>
                </a:cxn>
                <a:cxn ang="0">
                  <a:pos x="6" y="7"/>
                </a:cxn>
                <a:cxn ang="0">
                  <a:pos x="67" y="41"/>
                </a:cxn>
                <a:cxn ang="0">
                  <a:pos x="114" y="72"/>
                </a:cxn>
                <a:cxn ang="0">
                  <a:pos x="150" y="96"/>
                </a:cxn>
                <a:cxn ang="0">
                  <a:pos x="175" y="114"/>
                </a:cxn>
                <a:cxn ang="0">
                  <a:pos x="191" y="127"/>
                </a:cxn>
                <a:cxn ang="0">
                  <a:pos x="198" y="134"/>
                </a:cxn>
                <a:cxn ang="0">
                  <a:pos x="192" y="127"/>
                </a:cxn>
                <a:cxn ang="0">
                  <a:pos x="192" y="127"/>
                </a:cxn>
                <a:cxn ang="0">
                  <a:pos x="192" y="127"/>
                </a:cxn>
              </a:cxnLst>
              <a:rect l="0" t="0" r="r" b="b"/>
              <a:pathLst>
                <a:path w="198" h="134">
                  <a:moveTo>
                    <a:pt x="192" y="127"/>
                  </a:moveTo>
                  <a:lnTo>
                    <a:pt x="192" y="127"/>
                  </a:lnTo>
                  <a:lnTo>
                    <a:pt x="173" y="109"/>
                  </a:lnTo>
                  <a:lnTo>
                    <a:pt x="150" y="89"/>
                  </a:lnTo>
                  <a:lnTo>
                    <a:pt x="124" y="70"/>
                  </a:lnTo>
                  <a:lnTo>
                    <a:pt x="98" y="50"/>
                  </a:lnTo>
                  <a:lnTo>
                    <a:pt x="72" y="33"/>
                  </a:lnTo>
                  <a:lnTo>
                    <a:pt x="47" y="18"/>
                  </a:lnTo>
                  <a:lnTo>
                    <a:pt x="26" y="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6" y="7"/>
                  </a:lnTo>
                  <a:lnTo>
                    <a:pt x="6" y="7"/>
                  </a:lnTo>
                  <a:lnTo>
                    <a:pt x="67" y="41"/>
                  </a:lnTo>
                  <a:lnTo>
                    <a:pt x="114" y="72"/>
                  </a:lnTo>
                  <a:lnTo>
                    <a:pt x="150" y="96"/>
                  </a:lnTo>
                  <a:lnTo>
                    <a:pt x="175" y="114"/>
                  </a:lnTo>
                  <a:lnTo>
                    <a:pt x="191" y="127"/>
                  </a:lnTo>
                  <a:lnTo>
                    <a:pt x="198" y="134"/>
                  </a:lnTo>
                  <a:lnTo>
                    <a:pt x="192" y="127"/>
                  </a:lnTo>
                  <a:lnTo>
                    <a:pt x="192" y="127"/>
                  </a:lnTo>
                  <a:lnTo>
                    <a:pt x="192" y="127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" name="Freeform 343"/>
            <p:cNvSpPr>
              <a:spLocks/>
            </p:cNvSpPr>
            <p:nvPr/>
          </p:nvSpPr>
          <p:spPr bwMode="auto">
            <a:xfrm>
              <a:off x="5004" y="2334"/>
              <a:ext cx="21" cy="11"/>
            </a:xfrm>
            <a:custGeom>
              <a:avLst/>
              <a:gdLst/>
              <a:ahLst/>
              <a:cxnLst>
                <a:cxn ang="0">
                  <a:pos x="62" y="29"/>
                </a:cxn>
                <a:cxn ang="0">
                  <a:pos x="62" y="29"/>
                </a:cxn>
                <a:cxn ang="0">
                  <a:pos x="63" y="24"/>
                </a:cxn>
                <a:cxn ang="0">
                  <a:pos x="62" y="20"/>
                </a:cxn>
                <a:cxn ang="0">
                  <a:pos x="59" y="16"/>
                </a:cxn>
                <a:cxn ang="0">
                  <a:pos x="56" y="13"/>
                </a:cxn>
                <a:cxn ang="0">
                  <a:pos x="56" y="13"/>
                </a:cxn>
                <a:cxn ang="0">
                  <a:pos x="53" y="10"/>
                </a:cxn>
                <a:cxn ang="0">
                  <a:pos x="49" y="8"/>
                </a:cxn>
                <a:cxn ang="0">
                  <a:pos x="37" y="4"/>
                </a:cxn>
                <a:cxn ang="0">
                  <a:pos x="25" y="1"/>
                </a:cxn>
                <a:cxn ang="0">
                  <a:pos x="20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4" y="6"/>
                </a:cxn>
                <a:cxn ang="0">
                  <a:pos x="19" y="6"/>
                </a:cxn>
                <a:cxn ang="0">
                  <a:pos x="27" y="7"/>
                </a:cxn>
                <a:cxn ang="0">
                  <a:pos x="36" y="9"/>
                </a:cxn>
                <a:cxn ang="0">
                  <a:pos x="45" y="13"/>
                </a:cxn>
                <a:cxn ang="0">
                  <a:pos x="52" y="17"/>
                </a:cxn>
                <a:cxn ang="0">
                  <a:pos x="52" y="17"/>
                </a:cxn>
                <a:cxn ang="0">
                  <a:pos x="54" y="20"/>
                </a:cxn>
                <a:cxn ang="0">
                  <a:pos x="57" y="2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60" y="31"/>
                </a:cxn>
                <a:cxn ang="0">
                  <a:pos x="61" y="30"/>
                </a:cxn>
                <a:cxn ang="0">
                  <a:pos x="62" y="29"/>
                </a:cxn>
                <a:cxn ang="0">
                  <a:pos x="62" y="29"/>
                </a:cxn>
                <a:cxn ang="0">
                  <a:pos x="62" y="29"/>
                </a:cxn>
              </a:cxnLst>
              <a:rect l="0" t="0" r="r" b="b"/>
              <a:pathLst>
                <a:path w="63" h="31">
                  <a:moveTo>
                    <a:pt x="62" y="29"/>
                  </a:moveTo>
                  <a:lnTo>
                    <a:pt x="62" y="29"/>
                  </a:lnTo>
                  <a:lnTo>
                    <a:pt x="63" y="24"/>
                  </a:lnTo>
                  <a:lnTo>
                    <a:pt x="62" y="20"/>
                  </a:lnTo>
                  <a:lnTo>
                    <a:pt x="59" y="16"/>
                  </a:lnTo>
                  <a:lnTo>
                    <a:pt x="56" y="13"/>
                  </a:lnTo>
                  <a:lnTo>
                    <a:pt x="56" y="13"/>
                  </a:lnTo>
                  <a:lnTo>
                    <a:pt x="53" y="10"/>
                  </a:lnTo>
                  <a:lnTo>
                    <a:pt x="49" y="8"/>
                  </a:lnTo>
                  <a:lnTo>
                    <a:pt x="37" y="4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4" y="6"/>
                  </a:lnTo>
                  <a:lnTo>
                    <a:pt x="19" y="6"/>
                  </a:lnTo>
                  <a:lnTo>
                    <a:pt x="27" y="7"/>
                  </a:lnTo>
                  <a:lnTo>
                    <a:pt x="36" y="9"/>
                  </a:lnTo>
                  <a:lnTo>
                    <a:pt x="45" y="13"/>
                  </a:lnTo>
                  <a:lnTo>
                    <a:pt x="52" y="17"/>
                  </a:lnTo>
                  <a:lnTo>
                    <a:pt x="52" y="17"/>
                  </a:lnTo>
                  <a:lnTo>
                    <a:pt x="54" y="20"/>
                  </a:lnTo>
                  <a:lnTo>
                    <a:pt x="57" y="2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60" y="31"/>
                  </a:lnTo>
                  <a:lnTo>
                    <a:pt x="61" y="30"/>
                  </a:lnTo>
                  <a:lnTo>
                    <a:pt x="62" y="29"/>
                  </a:lnTo>
                  <a:lnTo>
                    <a:pt x="62" y="29"/>
                  </a:lnTo>
                  <a:lnTo>
                    <a:pt x="62" y="29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2" name="Freeform 344"/>
            <p:cNvSpPr>
              <a:spLocks/>
            </p:cNvSpPr>
            <p:nvPr/>
          </p:nvSpPr>
          <p:spPr bwMode="auto">
            <a:xfrm>
              <a:off x="5016" y="2339"/>
              <a:ext cx="4" cy="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7"/>
                </a:cxn>
                <a:cxn ang="0">
                  <a:pos x="2" y="19"/>
                </a:cxn>
                <a:cxn ang="0">
                  <a:pos x="8" y="11"/>
                </a:cxn>
                <a:cxn ang="0">
                  <a:pos x="17" y="8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7" h="19">
                  <a:moveTo>
                    <a:pt x="11" y="0"/>
                  </a:moveTo>
                  <a:lnTo>
                    <a:pt x="0" y="17"/>
                  </a:lnTo>
                  <a:lnTo>
                    <a:pt x="2" y="19"/>
                  </a:lnTo>
                  <a:lnTo>
                    <a:pt x="8" y="11"/>
                  </a:lnTo>
                  <a:lnTo>
                    <a:pt x="17" y="8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3" name="Freeform 345"/>
            <p:cNvSpPr>
              <a:spLocks/>
            </p:cNvSpPr>
            <p:nvPr/>
          </p:nvSpPr>
          <p:spPr bwMode="auto">
            <a:xfrm>
              <a:off x="5027" y="2343"/>
              <a:ext cx="13" cy="10"/>
            </a:xfrm>
            <a:custGeom>
              <a:avLst/>
              <a:gdLst/>
              <a:ahLst/>
              <a:cxnLst>
                <a:cxn ang="0">
                  <a:pos x="35" y="26"/>
                </a:cxn>
                <a:cxn ang="0">
                  <a:pos x="35" y="26"/>
                </a:cxn>
                <a:cxn ang="0">
                  <a:pos x="36" y="22"/>
                </a:cxn>
                <a:cxn ang="0">
                  <a:pos x="36" y="19"/>
                </a:cxn>
                <a:cxn ang="0">
                  <a:pos x="35" y="17"/>
                </a:cxn>
                <a:cxn ang="0">
                  <a:pos x="32" y="15"/>
                </a:cxn>
                <a:cxn ang="0">
                  <a:pos x="29" y="10"/>
                </a:cxn>
                <a:cxn ang="0">
                  <a:pos x="25" y="7"/>
                </a:cxn>
                <a:cxn ang="0">
                  <a:pos x="25" y="7"/>
                </a:cxn>
                <a:cxn ang="0">
                  <a:pos x="23" y="5"/>
                </a:cxn>
                <a:cxn ang="0">
                  <a:pos x="17" y="3"/>
                </a:cxn>
                <a:cxn ang="0">
                  <a:pos x="11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2"/>
                </a:cxn>
                <a:cxn ang="0">
                  <a:pos x="6" y="2"/>
                </a:cxn>
                <a:cxn ang="0">
                  <a:pos x="10" y="4"/>
                </a:cxn>
                <a:cxn ang="0">
                  <a:pos x="15" y="6"/>
                </a:cxn>
                <a:cxn ang="0">
                  <a:pos x="20" y="11"/>
                </a:cxn>
                <a:cxn ang="0">
                  <a:pos x="20" y="11"/>
                </a:cxn>
                <a:cxn ang="0">
                  <a:pos x="24" y="15"/>
                </a:cxn>
                <a:cxn ang="0">
                  <a:pos x="25" y="17"/>
                </a:cxn>
                <a:cxn ang="0">
                  <a:pos x="28" y="23"/>
                </a:cxn>
                <a:cxn ang="0">
                  <a:pos x="28" y="23"/>
                </a:cxn>
                <a:cxn ang="0">
                  <a:pos x="29" y="25"/>
                </a:cxn>
                <a:cxn ang="0">
                  <a:pos x="31" y="26"/>
                </a:cxn>
                <a:cxn ang="0">
                  <a:pos x="35" y="26"/>
                </a:cxn>
                <a:cxn ang="0">
                  <a:pos x="35" y="26"/>
                </a:cxn>
                <a:cxn ang="0">
                  <a:pos x="35" y="26"/>
                </a:cxn>
              </a:cxnLst>
              <a:rect l="0" t="0" r="r" b="b"/>
              <a:pathLst>
                <a:path w="36" h="26">
                  <a:moveTo>
                    <a:pt x="35" y="26"/>
                  </a:moveTo>
                  <a:lnTo>
                    <a:pt x="35" y="26"/>
                  </a:lnTo>
                  <a:lnTo>
                    <a:pt x="36" y="22"/>
                  </a:lnTo>
                  <a:lnTo>
                    <a:pt x="36" y="19"/>
                  </a:lnTo>
                  <a:lnTo>
                    <a:pt x="35" y="17"/>
                  </a:lnTo>
                  <a:lnTo>
                    <a:pt x="32" y="15"/>
                  </a:lnTo>
                  <a:lnTo>
                    <a:pt x="29" y="10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3" y="5"/>
                  </a:lnTo>
                  <a:lnTo>
                    <a:pt x="17" y="3"/>
                  </a:lnTo>
                  <a:lnTo>
                    <a:pt x="11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2"/>
                  </a:lnTo>
                  <a:lnTo>
                    <a:pt x="3" y="2"/>
                  </a:lnTo>
                  <a:lnTo>
                    <a:pt x="6" y="2"/>
                  </a:lnTo>
                  <a:lnTo>
                    <a:pt x="10" y="4"/>
                  </a:lnTo>
                  <a:lnTo>
                    <a:pt x="15" y="6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4" y="15"/>
                  </a:lnTo>
                  <a:lnTo>
                    <a:pt x="25" y="17"/>
                  </a:lnTo>
                  <a:lnTo>
                    <a:pt x="28" y="23"/>
                  </a:lnTo>
                  <a:lnTo>
                    <a:pt x="28" y="23"/>
                  </a:lnTo>
                  <a:lnTo>
                    <a:pt x="29" y="25"/>
                  </a:lnTo>
                  <a:lnTo>
                    <a:pt x="31" y="26"/>
                  </a:lnTo>
                  <a:lnTo>
                    <a:pt x="35" y="26"/>
                  </a:lnTo>
                  <a:lnTo>
                    <a:pt x="35" y="26"/>
                  </a:lnTo>
                  <a:lnTo>
                    <a:pt x="35" y="2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4" name="Freeform 346"/>
            <p:cNvSpPr>
              <a:spLocks/>
            </p:cNvSpPr>
            <p:nvPr/>
          </p:nvSpPr>
          <p:spPr bwMode="auto">
            <a:xfrm>
              <a:off x="5041" y="2341"/>
              <a:ext cx="4" cy="1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31"/>
                </a:cxn>
                <a:cxn ang="0">
                  <a:pos x="2" y="23"/>
                </a:cxn>
                <a:cxn ang="0">
                  <a:pos x="6" y="14"/>
                </a:cxn>
                <a:cxn ang="0">
                  <a:pos x="10" y="7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4" y="7"/>
                </a:cxn>
                <a:cxn ang="0">
                  <a:pos x="14" y="10"/>
                </a:cxn>
                <a:cxn ang="0">
                  <a:pos x="15" y="11"/>
                </a:cxn>
                <a:cxn ang="0">
                  <a:pos x="15" y="11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0" y="15"/>
                </a:cxn>
                <a:cxn ang="0">
                  <a:pos x="8" y="17"/>
                </a:cxn>
                <a:cxn ang="0">
                  <a:pos x="7" y="20"/>
                </a:cxn>
                <a:cxn ang="0">
                  <a:pos x="3" y="31"/>
                </a:cxn>
                <a:cxn ang="0">
                  <a:pos x="3" y="31"/>
                </a:cxn>
                <a:cxn ang="0">
                  <a:pos x="2" y="33"/>
                </a:cxn>
                <a:cxn ang="0">
                  <a:pos x="1" y="33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1"/>
                </a:cxn>
              </a:cxnLst>
              <a:rect l="0" t="0" r="r" b="b"/>
              <a:pathLst>
                <a:path w="15" h="33">
                  <a:moveTo>
                    <a:pt x="0" y="31"/>
                  </a:moveTo>
                  <a:lnTo>
                    <a:pt x="0" y="31"/>
                  </a:lnTo>
                  <a:lnTo>
                    <a:pt x="2" y="23"/>
                  </a:lnTo>
                  <a:lnTo>
                    <a:pt x="6" y="14"/>
                  </a:lnTo>
                  <a:lnTo>
                    <a:pt x="10" y="7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4" y="7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8" y="17"/>
                  </a:lnTo>
                  <a:lnTo>
                    <a:pt x="7" y="20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5" name="Freeform 347"/>
            <p:cNvSpPr>
              <a:spLocks/>
            </p:cNvSpPr>
            <p:nvPr/>
          </p:nvSpPr>
          <p:spPr bwMode="auto">
            <a:xfrm>
              <a:off x="5055" y="2346"/>
              <a:ext cx="28" cy="11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26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1" y="12"/>
                </a:cxn>
                <a:cxn ang="0">
                  <a:pos x="2" y="9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19" y="0"/>
                </a:cxn>
                <a:cxn ang="0">
                  <a:pos x="29" y="1"/>
                </a:cxn>
                <a:cxn ang="0">
                  <a:pos x="38" y="3"/>
                </a:cxn>
                <a:cxn ang="0">
                  <a:pos x="45" y="7"/>
                </a:cxn>
                <a:cxn ang="0">
                  <a:pos x="45" y="7"/>
                </a:cxn>
                <a:cxn ang="0">
                  <a:pos x="50" y="9"/>
                </a:cxn>
                <a:cxn ang="0">
                  <a:pos x="58" y="14"/>
                </a:cxn>
                <a:cxn ang="0">
                  <a:pos x="69" y="22"/>
                </a:cxn>
                <a:cxn ang="0">
                  <a:pos x="83" y="34"/>
                </a:cxn>
                <a:cxn ang="0">
                  <a:pos x="83" y="34"/>
                </a:cxn>
                <a:cxn ang="0">
                  <a:pos x="82" y="36"/>
                </a:cxn>
                <a:cxn ang="0">
                  <a:pos x="82" y="36"/>
                </a:cxn>
                <a:cxn ang="0">
                  <a:pos x="82" y="36"/>
                </a:cxn>
                <a:cxn ang="0">
                  <a:pos x="71" y="28"/>
                </a:cxn>
                <a:cxn ang="0">
                  <a:pos x="63" y="23"/>
                </a:cxn>
                <a:cxn ang="0">
                  <a:pos x="53" y="16"/>
                </a:cxn>
                <a:cxn ang="0">
                  <a:pos x="41" y="11"/>
                </a:cxn>
                <a:cxn ang="0">
                  <a:pos x="30" y="8"/>
                </a:cxn>
                <a:cxn ang="0">
                  <a:pos x="25" y="7"/>
                </a:cxn>
                <a:cxn ang="0">
                  <a:pos x="19" y="7"/>
                </a:cxn>
                <a:cxn ang="0">
                  <a:pos x="15" y="7"/>
                </a:cxn>
                <a:cxn ang="0">
                  <a:pos x="9" y="9"/>
                </a:cxn>
                <a:cxn ang="0">
                  <a:pos x="9" y="9"/>
                </a:cxn>
                <a:cxn ang="0">
                  <a:pos x="7" y="10"/>
                </a:cxn>
                <a:cxn ang="0">
                  <a:pos x="6" y="12"/>
                </a:cxn>
                <a:cxn ang="0">
                  <a:pos x="6" y="16"/>
                </a:cxn>
                <a:cxn ang="0">
                  <a:pos x="6" y="22"/>
                </a:cxn>
                <a:cxn ang="0">
                  <a:pos x="6" y="24"/>
                </a:cxn>
                <a:cxn ang="0">
                  <a:pos x="5" y="26"/>
                </a:cxn>
                <a:cxn ang="0">
                  <a:pos x="5" y="2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1" y="26"/>
                </a:cxn>
                <a:cxn ang="0">
                  <a:pos x="1" y="26"/>
                </a:cxn>
                <a:cxn ang="0">
                  <a:pos x="1" y="26"/>
                </a:cxn>
              </a:cxnLst>
              <a:rect l="0" t="0" r="r" b="b"/>
              <a:pathLst>
                <a:path w="83" h="36">
                  <a:moveTo>
                    <a:pt x="1" y="26"/>
                  </a:moveTo>
                  <a:lnTo>
                    <a:pt x="1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2" y="9"/>
                  </a:lnTo>
                  <a:lnTo>
                    <a:pt x="4" y="6"/>
                  </a:lnTo>
                  <a:lnTo>
                    <a:pt x="6" y="3"/>
                  </a:lnTo>
                  <a:lnTo>
                    <a:pt x="9" y="1"/>
                  </a:lnTo>
                  <a:lnTo>
                    <a:pt x="9" y="1"/>
                  </a:lnTo>
                  <a:lnTo>
                    <a:pt x="19" y="0"/>
                  </a:lnTo>
                  <a:lnTo>
                    <a:pt x="29" y="1"/>
                  </a:lnTo>
                  <a:lnTo>
                    <a:pt x="38" y="3"/>
                  </a:lnTo>
                  <a:lnTo>
                    <a:pt x="45" y="7"/>
                  </a:lnTo>
                  <a:lnTo>
                    <a:pt x="45" y="7"/>
                  </a:lnTo>
                  <a:lnTo>
                    <a:pt x="50" y="9"/>
                  </a:lnTo>
                  <a:lnTo>
                    <a:pt x="58" y="14"/>
                  </a:lnTo>
                  <a:lnTo>
                    <a:pt x="69" y="22"/>
                  </a:lnTo>
                  <a:lnTo>
                    <a:pt x="83" y="34"/>
                  </a:lnTo>
                  <a:lnTo>
                    <a:pt x="83" y="34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82" y="36"/>
                  </a:lnTo>
                  <a:lnTo>
                    <a:pt x="71" y="28"/>
                  </a:lnTo>
                  <a:lnTo>
                    <a:pt x="63" y="23"/>
                  </a:lnTo>
                  <a:lnTo>
                    <a:pt x="53" y="16"/>
                  </a:lnTo>
                  <a:lnTo>
                    <a:pt x="41" y="11"/>
                  </a:lnTo>
                  <a:lnTo>
                    <a:pt x="30" y="8"/>
                  </a:lnTo>
                  <a:lnTo>
                    <a:pt x="25" y="7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9" y="9"/>
                  </a:lnTo>
                  <a:lnTo>
                    <a:pt x="9" y="9"/>
                  </a:lnTo>
                  <a:lnTo>
                    <a:pt x="7" y="10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6" name="Freeform 348"/>
            <p:cNvSpPr>
              <a:spLocks/>
            </p:cNvSpPr>
            <p:nvPr/>
          </p:nvSpPr>
          <p:spPr bwMode="auto">
            <a:xfrm>
              <a:off x="5067" y="2347"/>
              <a:ext cx="0" cy="8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4" h="25">
                  <a:moveTo>
                    <a:pt x="1" y="1"/>
                  </a:moveTo>
                  <a:lnTo>
                    <a:pt x="0" y="23"/>
                  </a:lnTo>
                  <a:lnTo>
                    <a:pt x="2" y="25"/>
                  </a:lnTo>
                  <a:lnTo>
                    <a:pt x="4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7" name="Freeform 349"/>
            <p:cNvSpPr>
              <a:spLocks/>
            </p:cNvSpPr>
            <p:nvPr/>
          </p:nvSpPr>
          <p:spPr bwMode="auto">
            <a:xfrm>
              <a:off x="5069" y="2348"/>
              <a:ext cx="0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7">
                  <a:moveTo>
                    <a:pt x="0" y="0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8" name="Freeform 350"/>
            <p:cNvSpPr>
              <a:spLocks/>
            </p:cNvSpPr>
            <p:nvPr/>
          </p:nvSpPr>
          <p:spPr bwMode="auto">
            <a:xfrm>
              <a:off x="5071" y="2348"/>
              <a:ext cx="3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1"/>
                </a:cxn>
                <a:cxn ang="0">
                  <a:pos x="2" y="22"/>
                </a:cxn>
                <a:cxn ang="0">
                  <a:pos x="4" y="2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4" h="22">
                  <a:moveTo>
                    <a:pt x="1" y="0"/>
                  </a:moveTo>
                  <a:lnTo>
                    <a:pt x="0" y="21"/>
                  </a:lnTo>
                  <a:lnTo>
                    <a:pt x="2" y="22"/>
                  </a:lnTo>
                  <a:lnTo>
                    <a:pt x="4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9" name="Freeform 351"/>
            <p:cNvSpPr>
              <a:spLocks/>
            </p:cNvSpPr>
            <p:nvPr/>
          </p:nvSpPr>
          <p:spPr bwMode="auto">
            <a:xfrm>
              <a:off x="5075" y="2351"/>
              <a:ext cx="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9"/>
                </a:cxn>
                <a:cxn ang="0">
                  <a:pos x="2" y="20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20">
                  <a:moveTo>
                    <a:pt x="0" y="0"/>
                  </a:moveTo>
                  <a:lnTo>
                    <a:pt x="1" y="19"/>
                  </a:lnTo>
                  <a:lnTo>
                    <a:pt x="2" y="20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0" name="Freeform 352"/>
            <p:cNvSpPr>
              <a:spLocks/>
            </p:cNvSpPr>
            <p:nvPr/>
          </p:nvSpPr>
          <p:spPr bwMode="auto">
            <a:xfrm>
              <a:off x="5072" y="2348"/>
              <a:ext cx="4" cy="6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2"/>
                </a:cxn>
                <a:cxn ang="0">
                  <a:pos x="3" y="11"/>
                </a:cxn>
                <a:cxn ang="0">
                  <a:pos x="6" y="10"/>
                </a:cxn>
                <a:cxn ang="0">
                  <a:pos x="9" y="11"/>
                </a:cxn>
                <a:cxn ang="0">
                  <a:pos x="11" y="13"/>
                </a:cxn>
                <a:cxn ang="0">
                  <a:pos x="11" y="13"/>
                </a:cxn>
                <a:cxn ang="0">
                  <a:pos x="12" y="6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2" h="13">
                  <a:moveTo>
                    <a:pt x="0" y="12"/>
                  </a:moveTo>
                  <a:lnTo>
                    <a:pt x="0" y="12"/>
                  </a:lnTo>
                  <a:lnTo>
                    <a:pt x="3" y="11"/>
                  </a:lnTo>
                  <a:lnTo>
                    <a:pt x="6" y="10"/>
                  </a:lnTo>
                  <a:lnTo>
                    <a:pt x="9" y="11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2" y="6"/>
                  </a:lnTo>
                  <a:lnTo>
                    <a:pt x="1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1" name="Freeform 353"/>
            <p:cNvSpPr>
              <a:spLocks/>
            </p:cNvSpPr>
            <p:nvPr/>
          </p:nvSpPr>
          <p:spPr bwMode="auto">
            <a:xfrm>
              <a:off x="5096" y="2350"/>
              <a:ext cx="32" cy="11"/>
            </a:xfrm>
            <a:custGeom>
              <a:avLst/>
              <a:gdLst/>
              <a:ahLst/>
              <a:cxnLst>
                <a:cxn ang="0">
                  <a:pos x="1" y="24"/>
                </a:cxn>
                <a:cxn ang="0">
                  <a:pos x="1" y="24"/>
                </a:cxn>
                <a:cxn ang="0">
                  <a:pos x="0" y="21"/>
                </a:cxn>
                <a:cxn ang="0">
                  <a:pos x="0" y="18"/>
                </a:cxn>
                <a:cxn ang="0">
                  <a:pos x="2" y="14"/>
                </a:cxn>
                <a:cxn ang="0">
                  <a:pos x="6" y="10"/>
                </a:cxn>
                <a:cxn ang="0">
                  <a:pos x="9" y="7"/>
                </a:cxn>
                <a:cxn ang="0">
                  <a:pos x="13" y="4"/>
                </a:cxn>
                <a:cxn ang="0">
                  <a:pos x="18" y="1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32" y="0"/>
                </a:cxn>
                <a:cxn ang="0">
                  <a:pos x="43" y="1"/>
                </a:cxn>
                <a:cxn ang="0">
                  <a:pos x="52" y="3"/>
                </a:cxn>
                <a:cxn ang="0">
                  <a:pos x="61" y="6"/>
                </a:cxn>
                <a:cxn ang="0">
                  <a:pos x="61" y="6"/>
                </a:cxn>
                <a:cxn ang="0">
                  <a:pos x="72" y="11"/>
                </a:cxn>
                <a:cxn ang="0">
                  <a:pos x="82" y="18"/>
                </a:cxn>
                <a:cxn ang="0">
                  <a:pos x="96" y="29"/>
                </a:cxn>
                <a:cxn ang="0">
                  <a:pos x="96" y="29"/>
                </a:cxn>
                <a:cxn ang="0">
                  <a:pos x="96" y="31"/>
                </a:cxn>
                <a:cxn ang="0">
                  <a:pos x="96" y="31"/>
                </a:cxn>
                <a:cxn ang="0">
                  <a:pos x="96" y="31"/>
                </a:cxn>
                <a:cxn ang="0">
                  <a:pos x="85" y="24"/>
                </a:cxn>
                <a:cxn ang="0">
                  <a:pos x="77" y="20"/>
                </a:cxn>
                <a:cxn ang="0">
                  <a:pos x="67" y="14"/>
                </a:cxn>
                <a:cxn ang="0">
                  <a:pos x="56" y="10"/>
                </a:cxn>
                <a:cxn ang="0">
                  <a:pos x="43" y="7"/>
                </a:cxn>
                <a:cxn ang="0">
                  <a:pos x="30" y="6"/>
                </a:cxn>
                <a:cxn ang="0">
                  <a:pos x="22" y="7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3" y="8"/>
                </a:cxn>
                <a:cxn ang="0">
                  <a:pos x="11" y="10"/>
                </a:cxn>
                <a:cxn ang="0">
                  <a:pos x="9" y="13"/>
                </a:cxn>
                <a:cxn ang="0">
                  <a:pos x="8" y="19"/>
                </a:cxn>
                <a:cxn ang="0">
                  <a:pos x="7" y="24"/>
                </a:cxn>
                <a:cxn ang="0">
                  <a:pos x="7" y="24"/>
                </a:cxn>
                <a:cxn ang="0">
                  <a:pos x="6" y="25"/>
                </a:cxn>
                <a:cxn ang="0">
                  <a:pos x="4" y="25"/>
                </a:cxn>
                <a:cxn ang="0">
                  <a:pos x="1" y="24"/>
                </a:cxn>
                <a:cxn ang="0">
                  <a:pos x="1" y="24"/>
                </a:cxn>
                <a:cxn ang="0">
                  <a:pos x="1" y="24"/>
                </a:cxn>
              </a:cxnLst>
              <a:rect l="0" t="0" r="r" b="b"/>
              <a:pathLst>
                <a:path w="96" h="31">
                  <a:moveTo>
                    <a:pt x="1" y="24"/>
                  </a:moveTo>
                  <a:lnTo>
                    <a:pt x="1" y="24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6" y="10"/>
                  </a:lnTo>
                  <a:lnTo>
                    <a:pt x="9" y="7"/>
                  </a:lnTo>
                  <a:lnTo>
                    <a:pt x="13" y="4"/>
                  </a:lnTo>
                  <a:lnTo>
                    <a:pt x="18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3" y="1"/>
                  </a:lnTo>
                  <a:lnTo>
                    <a:pt x="52" y="3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72" y="11"/>
                  </a:lnTo>
                  <a:lnTo>
                    <a:pt x="82" y="18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85" y="24"/>
                  </a:lnTo>
                  <a:lnTo>
                    <a:pt x="77" y="20"/>
                  </a:lnTo>
                  <a:lnTo>
                    <a:pt x="67" y="14"/>
                  </a:lnTo>
                  <a:lnTo>
                    <a:pt x="56" y="10"/>
                  </a:lnTo>
                  <a:lnTo>
                    <a:pt x="43" y="7"/>
                  </a:lnTo>
                  <a:lnTo>
                    <a:pt x="30" y="6"/>
                  </a:lnTo>
                  <a:lnTo>
                    <a:pt x="22" y="7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3" y="8"/>
                  </a:lnTo>
                  <a:lnTo>
                    <a:pt x="11" y="10"/>
                  </a:lnTo>
                  <a:lnTo>
                    <a:pt x="9" y="13"/>
                  </a:lnTo>
                  <a:lnTo>
                    <a:pt x="8" y="19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6" y="25"/>
                  </a:lnTo>
                  <a:lnTo>
                    <a:pt x="4" y="25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2" name="Freeform 354"/>
            <p:cNvSpPr>
              <a:spLocks/>
            </p:cNvSpPr>
            <p:nvPr/>
          </p:nvSpPr>
          <p:spPr bwMode="auto">
            <a:xfrm>
              <a:off x="5104" y="2353"/>
              <a:ext cx="3" cy="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4"/>
                </a:cxn>
                <a:cxn ang="0">
                  <a:pos x="2" y="25"/>
                </a:cxn>
                <a:cxn ang="0">
                  <a:pos x="4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5">
                  <a:moveTo>
                    <a:pt x="2" y="0"/>
                  </a:moveTo>
                  <a:lnTo>
                    <a:pt x="0" y="24"/>
                  </a:lnTo>
                  <a:lnTo>
                    <a:pt x="2" y="25"/>
                  </a:lnTo>
                  <a:lnTo>
                    <a:pt x="4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3" name="Freeform 355"/>
            <p:cNvSpPr>
              <a:spLocks/>
            </p:cNvSpPr>
            <p:nvPr/>
          </p:nvSpPr>
          <p:spPr bwMode="auto">
            <a:xfrm>
              <a:off x="5109" y="2353"/>
              <a:ext cx="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4"/>
                </a:cxn>
                <a:cxn ang="0">
                  <a:pos x="1" y="2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5">
                  <a:moveTo>
                    <a:pt x="0" y="0"/>
                  </a:moveTo>
                  <a:lnTo>
                    <a:pt x="0" y="24"/>
                  </a:lnTo>
                  <a:lnTo>
                    <a:pt x="1" y="2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4" name="Freeform 356"/>
            <p:cNvSpPr>
              <a:spLocks/>
            </p:cNvSpPr>
            <p:nvPr/>
          </p:nvSpPr>
          <p:spPr bwMode="auto">
            <a:xfrm>
              <a:off x="5123" y="2355"/>
              <a:ext cx="0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"/>
                </a:cxn>
                <a:cxn ang="0">
                  <a:pos x="1" y="13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5" name="Freeform 357"/>
            <p:cNvSpPr>
              <a:spLocks/>
            </p:cNvSpPr>
            <p:nvPr/>
          </p:nvSpPr>
          <p:spPr bwMode="auto">
            <a:xfrm>
              <a:off x="5111" y="2353"/>
              <a:ext cx="4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9"/>
                </a:cxn>
                <a:cxn ang="0">
                  <a:pos x="7" y="22"/>
                </a:cxn>
                <a:cxn ang="0">
                  <a:pos x="9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9" h="22">
                  <a:moveTo>
                    <a:pt x="1" y="0"/>
                  </a:moveTo>
                  <a:lnTo>
                    <a:pt x="0" y="19"/>
                  </a:lnTo>
                  <a:lnTo>
                    <a:pt x="7" y="22"/>
                  </a:lnTo>
                  <a:lnTo>
                    <a:pt x="9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6" name="Freeform 358"/>
            <p:cNvSpPr>
              <a:spLocks/>
            </p:cNvSpPr>
            <p:nvPr/>
          </p:nvSpPr>
          <p:spPr bwMode="auto">
            <a:xfrm>
              <a:off x="5117" y="2354"/>
              <a:ext cx="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9"/>
                </a:cxn>
                <a:cxn ang="0">
                  <a:pos x="6" y="20"/>
                </a:cxn>
                <a:cxn ang="0">
                  <a:pos x="7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20">
                  <a:moveTo>
                    <a:pt x="0" y="0"/>
                  </a:moveTo>
                  <a:lnTo>
                    <a:pt x="1" y="19"/>
                  </a:lnTo>
                  <a:lnTo>
                    <a:pt x="6" y="20"/>
                  </a:lnTo>
                  <a:lnTo>
                    <a:pt x="7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7" name="Freeform 359"/>
            <p:cNvSpPr>
              <a:spLocks/>
            </p:cNvSpPr>
            <p:nvPr/>
          </p:nvSpPr>
          <p:spPr bwMode="auto">
            <a:xfrm>
              <a:off x="5102" y="2353"/>
              <a:ext cx="1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3"/>
                </a:cxn>
                <a:cxn ang="0">
                  <a:pos x="3" y="24"/>
                </a:cxn>
                <a:cxn ang="0">
                  <a:pos x="4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4" h="24">
                  <a:moveTo>
                    <a:pt x="1" y="0"/>
                  </a:moveTo>
                  <a:lnTo>
                    <a:pt x="0" y="23"/>
                  </a:lnTo>
                  <a:lnTo>
                    <a:pt x="3" y="24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8" name="Freeform 360"/>
            <p:cNvSpPr>
              <a:spLocks/>
            </p:cNvSpPr>
            <p:nvPr/>
          </p:nvSpPr>
          <p:spPr bwMode="auto">
            <a:xfrm>
              <a:off x="5109" y="2353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3"/>
                </a:cxn>
                <a:cxn ang="0">
                  <a:pos x="3" y="12"/>
                </a:cxn>
                <a:cxn ang="0">
                  <a:pos x="6" y="12"/>
                </a:cxn>
                <a:cxn ang="0">
                  <a:pos x="9" y="13"/>
                </a:cxn>
                <a:cxn ang="0">
                  <a:pos x="11" y="14"/>
                </a:cxn>
                <a:cxn ang="0">
                  <a:pos x="11" y="14"/>
                </a:cxn>
                <a:cxn ang="0">
                  <a:pos x="12" y="5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2" h="14">
                  <a:moveTo>
                    <a:pt x="0" y="13"/>
                  </a:moveTo>
                  <a:lnTo>
                    <a:pt x="0" y="13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2" y="5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9" name="Freeform 361"/>
            <p:cNvSpPr>
              <a:spLocks/>
            </p:cNvSpPr>
            <p:nvPr/>
          </p:nvSpPr>
          <p:spPr bwMode="auto">
            <a:xfrm>
              <a:off x="4990" y="2332"/>
              <a:ext cx="207" cy="45"/>
            </a:xfrm>
            <a:custGeom>
              <a:avLst/>
              <a:gdLst/>
              <a:ahLst/>
              <a:cxnLst>
                <a:cxn ang="0">
                  <a:pos x="166" y="118"/>
                </a:cxn>
                <a:cxn ang="0">
                  <a:pos x="138" y="90"/>
                </a:cxn>
                <a:cxn ang="0">
                  <a:pos x="98" y="60"/>
                </a:cxn>
                <a:cxn ang="0">
                  <a:pos x="58" y="32"/>
                </a:cxn>
                <a:cxn ang="0">
                  <a:pos x="26" y="16"/>
                </a:cxn>
                <a:cxn ang="0">
                  <a:pos x="16" y="13"/>
                </a:cxn>
                <a:cxn ang="0">
                  <a:pos x="4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0" y="18"/>
                </a:cxn>
                <a:cxn ang="0">
                  <a:pos x="119" y="48"/>
                </a:cxn>
                <a:cxn ang="0">
                  <a:pos x="202" y="68"/>
                </a:cxn>
                <a:cxn ang="0">
                  <a:pos x="297" y="80"/>
                </a:cxn>
                <a:cxn ang="0">
                  <a:pos x="350" y="83"/>
                </a:cxn>
                <a:cxn ang="0">
                  <a:pos x="448" y="85"/>
                </a:cxn>
                <a:cxn ang="0">
                  <a:pos x="519" y="81"/>
                </a:cxn>
                <a:cxn ang="0">
                  <a:pos x="615" y="71"/>
                </a:cxn>
                <a:cxn ang="0">
                  <a:pos x="603" y="85"/>
                </a:cxn>
                <a:cxn ang="0">
                  <a:pos x="574" y="112"/>
                </a:cxn>
                <a:cxn ang="0">
                  <a:pos x="551" y="128"/>
                </a:cxn>
                <a:cxn ang="0">
                  <a:pos x="538" y="134"/>
                </a:cxn>
                <a:cxn ang="0">
                  <a:pos x="578" y="102"/>
                </a:cxn>
                <a:cxn ang="0">
                  <a:pos x="590" y="89"/>
                </a:cxn>
                <a:cxn ang="0">
                  <a:pos x="594" y="82"/>
                </a:cxn>
                <a:cxn ang="0">
                  <a:pos x="487" y="89"/>
                </a:cxn>
                <a:cxn ang="0">
                  <a:pos x="399" y="91"/>
                </a:cxn>
                <a:cxn ang="0">
                  <a:pos x="326" y="90"/>
                </a:cxn>
                <a:cxn ang="0">
                  <a:pos x="265" y="86"/>
                </a:cxn>
                <a:cxn ang="0">
                  <a:pos x="215" y="78"/>
                </a:cxn>
                <a:cxn ang="0">
                  <a:pos x="171" y="68"/>
                </a:cxn>
                <a:cxn ang="0">
                  <a:pos x="89" y="45"/>
                </a:cxn>
                <a:cxn ang="0">
                  <a:pos x="118" y="64"/>
                </a:cxn>
                <a:cxn ang="0">
                  <a:pos x="152" y="88"/>
                </a:cxn>
                <a:cxn ang="0">
                  <a:pos x="165" y="101"/>
                </a:cxn>
                <a:cxn ang="0">
                  <a:pos x="168" y="105"/>
                </a:cxn>
                <a:cxn ang="0">
                  <a:pos x="171" y="113"/>
                </a:cxn>
                <a:cxn ang="0">
                  <a:pos x="169" y="116"/>
                </a:cxn>
                <a:cxn ang="0">
                  <a:pos x="166" y="118"/>
                </a:cxn>
                <a:cxn ang="0">
                  <a:pos x="166" y="118"/>
                </a:cxn>
              </a:cxnLst>
              <a:rect l="0" t="0" r="r" b="b"/>
              <a:pathLst>
                <a:path w="615" h="134">
                  <a:moveTo>
                    <a:pt x="166" y="118"/>
                  </a:moveTo>
                  <a:lnTo>
                    <a:pt x="166" y="118"/>
                  </a:lnTo>
                  <a:lnTo>
                    <a:pt x="154" y="105"/>
                  </a:lnTo>
                  <a:lnTo>
                    <a:pt x="138" y="90"/>
                  </a:lnTo>
                  <a:lnTo>
                    <a:pt x="118" y="75"/>
                  </a:lnTo>
                  <a:lnTo>
                    <a:pt x="98" y="60"/>
                  </a:lnTo>
                  <a:lnTo>
                    <a:pt x="77" y="45"/>
                  </a:lnTo>
                  <a:lnTo>
                    <a:pt x="58" y="32"/>
                  </a:lnTo>
                  <a:lnTo>
                    <a:pt x="40" y="23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16" y="13"/>
                  </a:lnTo>
                  <a:lnTo>
                    <a:pt x="9" y="10"/>
                  </a:lnTo>
                  <a:lnTo>
                    <a:pt x="4" y="6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" y="18"/>
                  </a:lnTo>
                  <a:lnTo>
                    <a:pt x="80" y="33"/>
                  </a:lnTo>
                  <a:lnTo>
                    <a:pt x="119" y="48"/>
                  </a:lnTo>
                  <a:lnTo>
                    <a:pt x="160" y="60"/>
                  </a:lnTo>
                  <a:lnTo>
                    <a:pt x="202" y="68"/>
                  </a:lnTo>
                  <a:lnTo>
                    <a:pt x="248" y="76"/>
                  </a:lnTo>
                  <a:lnTo>
                    <a:pt x="297" y="80"/>
                  </a:lnTo>
                  <a:lnTo>
                    <a:pt x="350" y="83"/>
                  </a:lnTo>
                  <a:lnTo>
                    <a:pt x="350" y="83"/>
                  </a:lnTo>
                  <a:lnTo>
                    <a:pt x="393" y="85"/>
                  </a:lnTo>
                  <a:lnTo>
                    <a:pt x="448" y="85"/>
                  </a:lnTo>
                  <a:lnTo>
                    <a:pt x="481" y="83"/>
                  </a:lnTo>
                  <a:lnTo>
                    <a:pt x="519" y="81"/>
                  </a:lnTo>
                  <a:lnTo>
                    <a:pt x="564" y="78"/>
                  </a:lnTo>
                  <a:lnTo>
                    <a:pt x="615" y="71"/>
                  </a:lnTo>
                  <a:lnTo>
                    <a:pt x="615" y="71"/>
                  </a:lnTo>
                  <a:lnTo>
                    <a:pt x="603" y="85"/>
                  </a:lnTo>
                  <a:lnTo>
                    <a:pt x="584" y="102"/>
                  </a:lnTo>
                  <a:lnTo>
                    <a:pt x="574" y="112"/>
                  </a:lnTo>
                  <a:lnTo>
                    <a:pt x="563" y="120"/>
                  </a:lnTo>
                  <a:lnTo>
                    <a:pt x="551" y="128"/>
                  </a:lnTo>
                  <a:lnTo>
                    <a:pt x="538" y="134"/>
                  </a:lnTo>
                  <a:lnTo>
                    <a:pt x="538" y="134"/>
                  </a:lnTo>
                  <a:lnTo>
                    <a:pt x="570" y="108"/>
                  </a:lnTo>
                  <a:lnTo>
                    <a:pt x="578" y="102"/>
                  </a:lnTo>
                  <a:lnTo>
                    <a:pt x="584" y="95"/>
                  </a:lnTo>
                  <a:lnTo>
                    <a:pt x="590" y="89"/>
                  </a:lnTo>
                  <a:lnTo>
                    <a:pt x="594" y="82"/>
                  </a:lnTo>
                  <a:lnTo>
                    <a:pt x="594" y="82"/>
                  </a:lnTo>
                  <a:lnTo>
                    <a:pt x="538" y="87"/>
                  </a:lnTo>
                  <a:lnTo>
                    <a:pt x="487" y="89"/>
                  </a:lnTo>
                  <a:lnTo>
                    <a:pt x="440" y="91"/>
                  </a:lnTo>
                  <a:lnTo>
                    <a:pt x="399" y="91"/>
                  </a:lnTo>
                  <a:lnTo>
                    <a:pt x="361" y="91"/>
                  </a:lnTo>
                  <a:lnTo>
                    <a:pt x="326" y="90"/>
                  </a:lnTo>
                  <a:lnTo>
                    <a:pt x="294" y="88"/>
                  </a:lnTo>
                  <a:lnTo>
                    <a:pt x="265" y="86"/>
                  </a:lnTo>
                  <a:lnTo>
                    <a:pt x="239" y="82"/>
                  </a:lnTo>
                  <a:lnTo>
                    <a:pt x="215" y="78"/>
                  </a:lnTo>
                  <a:lnTo>
                    <a:pt x="192" y="74"/>
                  </a:lnTo>
                  <a:lnTo>
                    <a:pt x="171" y="68"/>
                  </a:lnTo>
                  <a:lnTo>
                    <a:pt x="130" y="57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118" y="64"/>
                  </a:lnTo>
                  <a:lnTo>
                    <a:pt x="142" y="80"/>
                  </a:lnTo>
                  <a:lnTo>
                    <a:pt x="152" y="88"/>
                  </a:lnTo>
                  <a:lnTo>
                    <a:pt x="160" y="94"/>
                  </a:lnTo>
                  <a:lnTo>
                    <a:pt x="165" y="101"/>
                  </a:lnTo>
                  <a:lnTo>
                    <a:pt x="168" y="105"/>
                  </a:lnTo>
                  <a:lnTo>
                    <a:pt x="168" y="105"/>
                  </a:lnTo>
                  <a:lnTo>
                    <a:pt x="169" y="109"/>
                  </a:lnTo>
                  <a:lnTo>
                    <a:pt x="171" y="113"/>
                  </a:lnTo>
                  <a:lnTo>
                    <a:pt x="171" y="115"/>
                  </a:lnTo>
                  <a:lnTo>
                    <a:pt x="169" y="116"/>
                  </a:lnTo>
                  <a:lnTo>
                    <a:pt x="167" y="117"/>
                  </a:lnTo>
                  <a:lnTo>
                    <a:pt x="166" y="118"/>
                  </a:lnTo>
                  <a:lnTo>
                    <a:pt x="166" y="118"/>
                  </a:lnTo>
                  <a:lnTo>
                    <a:pt x="166" y="118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0" name="Freeform 362"/>
            <p:cNvSpPr>
              <a:spLocks/>
            </p:cNvSpPr>
            <p:nvPr/>
          </p:nvSpPr>
          <p:spPr bwMode="auto">
            <a:xfrm>
              <a:off x="5047" y="2354"/>
              <a:ext cx="15" cy="15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" y="4"/>
                </a:cxn>
                <a:cxn ang="0">
                  <a:pos x="3" y="9"/>
                </a:cxn>
                <a:cxn ang="0">
                  <a:pos x="7" y="15"/>
                </a:cxn>
                <a:cxn ang="0">
                  <a:pos x="18" y="28"/>
                </a:cxn>
                <a:cxn ang="0">
                  <a:pos x="29" y="39"/>
                </a:cxn>
                <a:cxn ang="0">
                  <a:pos x="36" y="46"/>
                </a:cxn>
                <a:cxn ang="0">
                  <a:pos x="36" y="46"/>
                </a:cxn>
                <a:cxn ang="0">
                  <a:pos x="41" y="47"/>
                </a:cxn>
                <a:cxn ang="0">
                  <a:pos x="44" y="48"/>
                </a:cxn>
                <a:cxn ang="0">
                  <a:pos x="45" y="48"/>
                </a:cxn>
                <a:cxn ang="0">
                  <a:pos x="45" y="47"/>
                </a:cxn>
                <a:cxn ang="0">
                  <a:pos x="43" y="45"/>
                </a:cxn>
                <a:cxn ang="0">
                  <a:pos x="43" y="45"/>
                </a:cxn>
                <a:cxn ang="0">
                  <a:pos x="22" y="27"/>
                </a:cxn>
                <a:cxn ang="0">
                  <a:pos x="9" y="14"/>
                </a:cxn>
                <a:cxn ang="0">
                  <a:pos x="5" y="9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</a:cxnLst>
              <a:rect l="0" t="0" r="r" b="b"/>
              <a:pathLst>
                <a:path w="45" h="48">
                  <a:moveTo>
                    <a:pt x="1" y="4"/>
                  </a:moveTo>
                  <a:lnTo>
                    <a:pt x="1" y="4"/>
                  </a:lnTo>
                  <a:lnTo>
                    <a:pt x="3" y="9"/>
                  </a:lnTo>
                  <a:lnTo>
                    <a:pt x="7" y="15"/>
                  </a:lnTo>
                  <a:lnTo>
                    <a:pt x="18" y="28"/>
                  </a:lnTo>
                  <a:lnTo>
                    <a:pt x="29" y="39"/>
                  </a:lnTo>
                  <a:lnTo>
                    <a:pt x="36" y="46"/>
                  </a:lnTo>
                  <a:lnTo>
                    <a:pt x="36" y="46"/>
                  </a:lnTo>
                  <a:lnTo>
                    <a:pt x="41" y="47"/>
                  </a:lnTo>
                  <a:lnTo>
                    <a:pt x="44" y="48"/>
                  </a:lnTo>
                  <a:lnTo>
                    <a:pt x="45" y="48"/>
                  </a:lnTo>
                  <a:lnTo>
                    <a:pt x="45" y="47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22" y="27"/>
                  </a:lnTo>
                  <a:lnTo>
                    <a:pt x="9" y="14"/>
                  </a:lnTo>
                  <a:lnTo>
                    <a:pt x="5" y="9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1" name="Freeform 363"/>
            <p:cNvSpPr>
              <a:spLocks/>
            </p:cNvSpPr>
            <p:nvPr/>
          </p:nvSpPr>
          <p:spPr bwMode="auto">
            <a:xfrm>
              <a:off x="5019" y="2346"/>
              <a:ext cx="83" cy="24"/>
            </a:xfrm>
            <a:custGeom>
              <a:avLst/>
              <a:gdLst/>
              <a:ahLst/>
              <a:cxnLst>
                <a:cxn ang="0">
                  <a:pos x="79" y="74"/>
                </a:cxn>
                <a:cxn ang="0">
                  <a:pos x="113" y="74"/>
                </a:cxn>
                <a:cxn ang="0">
                  <a:pos x="132" y="73"/>
                </a:cxn>
                <a:cxn ang="0">
                  <a:pos x="119" y="65"/>
                </a:cxn>
                <a:cxn ang="0">
                  <a:pos x="143" y="65"/>
                </a:cxn>
                <a:cxn ang="0">
                  <a:pos x="157" y="67"/>
                </a:cxn>
                <a:cxn ang="0">
                  <a:pos x="155" y="66"/>
                </a:cxn>
                <a:cxn ang="0">
                  <a:pos x="138" y="63"/>
                </a:cxn>
                <a:cxn ang="0">
                  <a:pos x="112" y="61"/>
                </a:cxn>
                <a:cxn ang="0">
                  <a:pos x="110" y="58"/>
                </a:cxn>
                <a:cxn ang="0">
                  <a:pos x="107" y="56"/>
                </a:cxn>
                <a:cxn ang="0">
                  <a:pos x="114" y="56"/>
                </a:cxn>
                <a:cxn ang="0">
                  <a:pos x="127" y="57"/>
                </a:cxn>
                <a:cxn ang="0">
                  <a:pos x="166" y="60"/>
                </a:cxn>
                <a:cxn ang="0">
                  <a:pos x="187" y="61"/>
                </a:cxn>
                <a:cxn ang="0">
                  <a:pos x="187" y="60"/>
                </a:cxn>
                <a:cxn ang="0">
                  <a:pos x="178" y="60"/>
                </a:cxn>
                <a:cxn ang="0">
                  <a:pos x="130" y="54"/>
                </a:cxn>
                <a:cxn ang="0">
                  <a:pos x="119" y="52"/>
                </a:cxn>
                <a:cxn ang="0">
                  <a:pos x="105" y="47"/>
                </a:cxn>
                <a:cxn ang="0">
                  <a:pos x="105" y="45"/>
                </a:cxn>
                <a:cxn ang="0">
                  <a:pos x="118" y="46"/>
                </a:cxn>
                <a:cxn ang="0">
                  <a:pos x="139" y="49"/>
                </a:cxn>
                <a:cxn ang="0">
                  <a:pos x="188" y="54"/>
                </a:cxn>
                <a:cxn ang="0">
                  <a:pos x="228" y="56"/>
                </a:cxn>
                <a:cxn ang="0">
                  <a:pos x="249" y="56"/>
                </a:cxn>
                <a:cxn ang="0">
                  <a:pos x="188" y="51"/>
                </a:cxn>
                <a:cxn ang="0">
                  <a:pos x="135" y="45"/>
                </a:cxn>
                <a:cxn ang="0">
                  <a:pos x="78" y="33"/>
                </a:cxn>
                <a:cxn ang="0">
                  <a:pos x="68" y="29"/>
                </a:cxn>
                <a:cxn ang="0">
                  <a:pos x="66" y="26"/>
                </a:cxn>
                <a:cxn ang="0">
                  <a:pos x="69" y="25"/>
                </a:cxn>
                <a:cxn ang="0">
                  <a:pos x="79" y="26"/>
                </a:cxn>
                <a:cxn ang="0">
                  <a:pos x="164" y="41"/>
                </a:cxn>
                <a:cxn ang="0">
                  <a:pos x="181" y="44"/>
                </a:cxn>
                <a:cxn ang="0">
                  <a:pos x="186" y="43"/>
                </a:cxn>
                <a:cxn ang="0">
                  <a:pos x="179" y="40"/>
                </a:cxn>
                <a:cxn ang="0">
                  <a:pos x="165" y="37"/>
                </a:cxn>
                <a:cxn ang="0">
                  <a:pos x="104" y="25"/>
                </a:cxn>
                <a:cxn ang="0">
                  <a:pos x="24" y="7"/>
                </a:cxn>
                <a:cxn ang="0">
                  <a:pos x="0" y="0"/>
                </a:cxn>
                <a:cxn ang="0">
                  <a:pos x="27" y="22"/>
                </a:cxn>
                <a:cxn ang="0">
                  <a:pos x="73" y="66"/>
                </a:cxn>
                <a:cxn ang="0">
                  <a:pos x="79" y="74"/>
                </a:cxn>
              </a:cxnLst>
              <a:rect l="0" t="0" r="r" b="b"/>
              <a:pathLst>
                <a:path w="249" h="75">
                  <a:moveTo>
                    <a:pt x="79" y="74"/>
                  </a:moveTo>
                  <a:lnTo>
                    <a:pt x="79" y="74"/>
                  </a:lnTo>
                  <a:lnTo>
                    <a:pt x="95" y="75"/>
                  </a:lnTo>
                  <a:lnTo>
                    <a:pt x="113" y="74"/>
                  </a:lnTo>
                  <a:lnTo>
                    <a:pt x="132" y="73"/>
                  </a:lnTo>
                  <a:lnTo>
                    <a:pt x="132" y="73"/>
                  </a:lnTo>
                  <a:lnTo>
                    <a:pt x="119" y="65"/>
                  </a:lnTo>
                  <a:lnTo>
                    <a:pt x="119" y="65"/>
                  </a:lnTo>
                  <a:lnTo>
                    <a:pt x="119" y="65"/>
                  </a:lnTo>
                  <a:lnTo>
                    <a:pt x="143" y="65"/>
                  </a:lnTo>
                  <a:lnTo>
                    <a:pt x="152" y="66"/>
                  </a:lnTo>
                  <a:lnTo>
                    <a:pt x="157" y="67"/>
                  </a:lnTo>
                  <a:lnTo>
                    <a:pt x="157" y="67"/>
                  </a:lnTo>
                  <a:lnTo>
                    <a:pt x="155" y="66"/>
                  </a:lnTo>
                  <a:lnTo>
                    <a:pt x="151" y="65"/>
                  </a:lnTo>
                  <a:lnTo>
                    <a:pt x="138" y="63"/>
                  </a:lnTo>
                  <a:lnTo>
                    <a:pt x="112" y="61"/>
                  </a:lnTo>
                  <a:lnTo>
                    <a:pt x="112" y="61"/>
                  </a:lnTo>
                  <a:lnTo>
                    <a:pt x="111" y="59"/>
                  </a:lnTo>
                  <a:lnTo>
                    <a:pt x="110" y="58"/>
                  </a:lnTo>
                  <a:lnTo>
                    <a:pt x="108" y="57"/>
                  </a:lnTo>
                  <a:lnTo>
                    <a:pt x="107" y="56"/>
                  </a:lnTo>
                  <a:lnTo>
                    <a:pt x="108" y="56"/>
                  </a:lnTo>
                  <a:lnTo>
                    <a:pt x="114" y="56"/>
                  </a:lnTo>
                  <a:lnTo>
                    <a:pt x="114" y="56"/>
                  </a:lnTo>
                  <a:lnTo>
                    <a:pt x="127" y="57"/>
                  </a:lnTo>
                  <a:lnTo>
                    <a:pt x="144" y="58"/>
                  </a:lnTo>
                  <a:lnTo>
                    <a:pt x="166" y="60"/>
                  </a:lnTo>
                  <a:lnTo>
                    <a:pt x="187" y="61"/>
                  </a:lnTo>
                  <a:lnTo>
                    <a:pt x="187" y="61"/>
                  </a:lnTo>
                  <a:lnTo>
                    <a:pt x="188" y="60"/>
                  </a:lnTo>
                  <a:lnTo>
                    <a:pt x="187" y="60"/>
                  </a:lnTo>
                  <a:lnTo>
                    <a:pt x="178" y="60"/>
                  </a:lnTo>
                  <a:lnTo>
                    <a:pt x="178" y="60"/>
                  </a:lnTo>
                  <a:lnTo>
                    <a:pt x="148" y="57"/>
                  </a:lnTo>
                  <a:lnTo>
                    <a:pt x="130" y="54"/>
                  </a:lnTo>
                  <a:lnTo>
                    <a:pt x="119" y="52"/>
                  </a:lnTo>
                  <a:lnTo>
                    <a:pt x="119" y="52"/>
                  </a:lnTo>
                  <a:lnTo>
                    <a:pt x="112" y="50"/>
                  </a:lnTo>
                  <a:lnTo>
                    <a:pt x="105" y="47"/>
                  </a:lnTo>
                  <a:lnTo>
                    <a:pt x="104" y="46"/>
                  </a:lnTo>
                  <a:lnTo>
                    <a:pt x="105" y="45"/>
                  </a:lnTo>
                  <a:lnTo>
                    <a:pt x="110" y="45"/>
                  </a:lnTo>
                  <a:lnTo>
                    <a:pt x="118" y="46"/>
                  </a:lnTo>
                  <a:lnTo>
                    <a:pt x="118" y="46"/>
                  </a:lnTo>
                  <a:lnTo>
                    <a:pt x="139" y="49"/>
                  </a:lnTo>
                  <a:lnTo>
                    <a:pt x="169" y="53"/>
                  </a:lnTo>
                  <a:lnTo>
                    <a:pt x="188" y="54"/>
                  </a:lnTo>
                  <a:lnTo>
                    <a:pt x="207" y="56"/>
                  </a:lnTo>
                  <a:lnTo>
                    <a:pt x="228" y="56"/>
                  </a:lnTo>
                  <a:lnTo>
                    <a:pt x="249" y="56"/>
                  </a:lnTo>
                  <a:lnTo>
                    <a:pt x="249" y="56"/>
                  </a:lnTo>
                  <a:lnTo>
                    <a:pt x="229" y="54"/>
                  </a:lnTo>
                  <a:lnTo>
                    <a:pt x="188" y="51"/>
                  </a:lnTo>
                  <a:lnTo>
                    <a:pt x="163" y="48"/>
                  </a:lnTo>
                  <a:lnTo>
                    <a:pt x="135" y="45"/>
                  </a:lnTo>
                  <a:lnTo>
                    <a:pt x="106" y="39"/>
                  </a:lnTo>
                  <a:lnTo>
                    <a:pt x="78" y="33"/>
                  </a:lnTo>
                  <a:lnTo>
                    <a:pt x="78" y="33"/>
                  </a:lnTo>
                  <a:lnTo>
                    <a:pt x="68" y="29"/>
                  </a:lnTo>
                  <a:lnTo>
                    <a:pt x="66" y="27"/>
                  </a:lnTo>
                  <a:lnTo>
                    <a:pt x="66" y="26"/>
                  </a:lnTo>
                  <a:lnTo>
                    <a:pt x="67" y="25"/>
                  </a:lnTo>
                  <a:lnTo>
                    <a:pt x="69" y="25"/>
                  </a:lnTo>
                  <a:lnTo>
                    <a:pt x="79" y="26"/>
                  </a:lnTo>
                  <a:lnTo>
                    <a:pt x="79" y="26"/>
                  </a:lnTo>
                  <a:lnTo>
                    <a:pt x="139" y="37"/>
                  </a:lnTo>
                  <a:lnTo>
                    <a:pt x="164" y="41"/>
                  </a:lnTo>
                  <a:lnTo>
                    <a:pt x="181" y="44"/>
                  </a:lnTo>
                  <a:lnTo>
                    <a:pt x="181" y="44"/>
                  </a:lnTo>
                  <a:lnTo>
                    <a:pt x="185" y="44"/>
                  </a:lnTo>
                  <a:lnTo>
                    <a:pt x="186" y="43"/>
                  </a:lnTo>
                  <a:lnTo>
                    <a:pt x="186" y="43"/>
                  </a:lnTo>
                  <a:lnTo>
                    <a:pt x="179" y="40"/>
                  </a:lnTo>
                  <a:lnTo>
                    <a:pt x="165" y="37"/>
                  </a:lnTo>
                  <a:lnTo>
                    <a:pt x="165" y="37"/>
                  </a:lnTo>
                  <a:lnTo>
                    <a:pt x="148" y="34"/>
                  </a:lnTo>
                  <a:lnTo>
                    <a:pt x="104" y="25"/>
                  </a:lnTo>
                  <a:lnTo>
                    <a:pt x="50" y="13"/>
                  </a:lnTo>
                  <a:lnTo>
                    <a:pt x="24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10"/>
                  </a:lnTo>
                  <a:lnTo>
                    <a:pt x="27" y="22"/>
                  </a:lnTo>
                  <a:lnTo>
                    <a:pt x="53" y="46"/>
                  </a:lnTo>
                  <a:lnTo>
                    <a:pt x="73" y="66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4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2" name="Freeform 364"/>
            <p:cNvSpPr>
              <a:spLocks/>
            </p:cNvSpPr>
            <p:nvPr/>
          </p:nvSpPr>
          <p:spPr bwMode="auto">
            <a:xfrm>
              <a:off x="5116" y="2355"/>
              <a:ext cx="78" cy="21"/>
            </a:xfrm>
            <a:custGeom>
              <a:avLst/>
              <a:gdLst/>
              <a:ahLst/>
              <a:cxnLst>
                <a:cxn ang="0">
                  <a:pos x="161" y="58"/>
                </a:cxn>
                <a:cxn ang="0">
                  <a:pos x="161" y="58"/>
                </a:cxn>
                <a:cxn ang="0">
                  <a:pos x="201" y="28"/>
                </a:cxn>
                <a:cxn ang="0">
                  <a:pos x="222" y="12"/>
                </a:cxn>
                <a:cxn ang="0">
                  <a:pos x="229" y="5"/>
                </a:cxn>
                <a:cxn ang="0">
                  <a:pos x="234" y="0"/>
                </a:cxn>
                <a:cxn ang="0">
                  <a:pos x="234" y="0"/>
                </a:cxn>
                <a:cxn ang="0">
                  <a:pos x="219" y="0"/>
                </a:cxn>
                <a:cxn ang="0">
                  <a:pos x="198" y="2"/>
                </a:cxn>
                <a:cxn ang="0">
                  <a:pos x="141" y="8"/>
                </a:cxn>
                <a:cxn ang="0">
                  <a:pos x="78" y="14"/>
                </a:cxn>
                <a:cxn ang="0">
                  <a:pos x="48" y="16"/>
                </a:cxn>
                <a:cxn ang="0">
                  <a:pos x="21" y="17"/>
                </a:cxn>
                <a:cxn ang="0">
                  <a:pos x="21" y="17"/>
                </a:cxn>
                <a:cxn ang="0">
                  <a:pos x="10" y="17"/>
                </a:cxn>
                <a:cxn ang="0">
                  <a:pos x="2" y="18"/>
                </a:cxn>
                <a:cxn ang="0">
                  <a:pos x="0" y="19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3"/>
                </a:cxn>
                <a:cxn ang="0">
                  <a:pos x="10" y="25"/>
                </a:cxn>
                <a:cxn ang="0">
                  <a:pos x="28" y="29"/>
                </a:cxn>
                <a:cxn ang="0">
                  <a:pos x="52" y="32"/>
                </a:cxn>
                <a:cxn ang="0">
                  <a:pos x="77" y="36"/>
                </a:cxn>
                <a:cxn ang="0">
                  <a:pos x="102" y="37"/>
                </a:cxn>
                <a:cxn ang="0">
                  <a:pos x="113" y="37"/>
                </a:cxn>
                <a:cxn ang="0">
                  <a:pos x="122" y="37"/>
                </a:cxn>
                <a:cxn ang="0">
                  <a:pos x="122" y="37"/>
                </a:cxn>
                <a:cxn ang="0">
                  <a:pos x="119" y="42"/>
                </a:cxn>
                <a:cxn ang="0">
                  <a:pos x="118" y="46"/>
                </a:cxn>
                <a:cxn ang="0">
                  <a:pos x="117" y="50"/>
                </a:cxn>
                <a:cxn ang="0">
                  <a:pos x="118" y="52"/>
                </a:cxn>
                <a:cxn ang="0">
                  <a:pos x="119" y="54"/>
                </a:cxn>
                <a:cxn ang="0">
                  <a:pos x="122" y="55"/>
                </a:cxn>
                <a:cxn ang="0">
                  <a:pos x="127" y="56"/>
                </a:cxn>
                <a:cxn ang="0">
                  <a:pos x="132" y="55"/>
                </a:cxn>
                <a:cxn ang="0">
                  <a:pos x="137" y="54"/>
                </a:cxn>
                <a:cxn ang="0">
                  <a:pos x="139" y="54"/>
                </a:cxn>
                <a:cxn ang="0">
                  <a:pos x="137" y="55"/>
                </a:cxn>
                <a:cxn ang="0">
                  <a:pos x="137" y="55"/>
                </a:cxn>
                <a:cxn ang="0">
                  <a:pos x="136" y="56"/>
                </a:cxn>
                <a:cxn ang="0">
                  <a:pos x="137" y="57"/>
                </a:cxn>
                <a:cxn ang="0">
                  <a:pos x="138" y="57"/>
                </a:cxn>
                <a:cxn ang="0">
                  <a:pos x="142" y="56"/>
                </a:cxn>
                <a:cxn ang="0">
                  <a:pos x="142" y="56"/>
                </a:cxn>
                <a:cxn ang="0">
                  <a:pos x="147" y="54"/>
                </a:cxn>
                <a:cxn ang="0">
                  <a:pos x="149" y="53"/>
                </a:cxn>
                <a:cxn ang="0">
                  <a:pos x="152" y="53"/>
                </a:cxn>
                <a:cxn ang="0">
                  <a:pos x="153" y="54"/>
                </a:cxn>
                <a:cxn ang="0">
                  <a:pos x="153" y="54"/>
                </a:cxn>
                <a:cxn ang="0">
                  <a:pos x="154" y="55"/>
                </a:cxn>
                <a:cxn ang="0">
                  <a:pos x="154" y="56"/>
                </a:cxn>
                <a:cxn ang="0">
                  <a:pos x="157" y="57"/>
                </a:cxn>
                <a:cxn ang="0">
                  <a:pos x="161" y="58"/>
                </a:cxn>
                <a:cxn ang="0">
                  <a:pos x="161" y="58"/>
                </a:cxn>
                <a:cxn ang="0">
                  <a:pos x="161" y="58"/>
                </a:cxn>
              </a:cxnLst>
              <a:rect l="0" t="0" r="r" b="b"/>
              <a:pathLst>
                <a:path w="234" h="58">
                  <a:moveTo>
                    <a:pt x="161" y="58"/>
                  </a:moveTo>
                  <a:lnTo>
                    <a:pt x="161" y="58"/>
                  </a:lnTo>
                  <a:lnTo>
                    <a:pt x="201" y="28"/>
                  </a:lnTo>
                  <a:lnTo>
                    <a:pt x="222" y="12"/>
                  </a:lnTo>
                  <a:lnTo>
                    <a:pt x="229" y="5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219" y="0"/>
                  </a:lnTo>
                  <a:lnTo>
                    <a:pt x="198" y="2"/>
                  </a:lnTo>
                  <a:lnTo>
                    <a:pt x="141" y="8"/>
                  </a:lnTo>
                  <a:lnTo>
                    <a:pt x="78" y="14"/>
                  </a:lnTo>
                  <a:lnTo>
                    <a:pt x="48" y="16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10" y="17"/>
                  </a:lnTo>
                  <a:lnTo>
                    <a:pt x="2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3"/>
                  </a:lnTo>
                  <a:lnTo>
                    <a:pt x="10" y="25"/>
                  </a:lnTo>
                  <a:lnTo>
                    <a:pt x="28" y="29"/>
                  </a:lnTo>
                  <a:lnTo>
                    <a:pt x="52" y="32"/>
                  </a:lnTo>
                  <a:lnTo>
                    <a:pt x="77" y="36"/>
                  </a:lnTo>
                  <a:lnTo>
                    <a:pt x="102" y="37"/>
                  </a:lnTo>
                  <a:lnTo>
                    <a:pt x="113" y="37"/>
                  </a:lnTo>
                  <a:lnTo>
                    <a:pt x="122" y="37"/>
                  </a:lnTo>
                  <a:lnTo>
                    <a:pt x="122" y="37"/>
                  </a:lnTo>
                  <a:lnTo>
                    <a:pt x="119" y="42"/>
                  </a:lnTo>
                  <a:lnTo>
                    <a:pt x="118" y="46"/>
                  </a:lnTo>
                  <a:lnTo>
                    <a:pt x="117" y="50"/>
                  </a:lnTo>
                  <a:lnTo>
                    <a:pt x="118" y="52"/>
                  </a:lnTo>
                  <a:lnTo>
                    <a:pt x="119" y="54"/>
                  </a:lnTo>
                  <a:lnTo>
                    <a:pt x="122" y="55"/>
                  </a:lnTo>
                  <a:lnTo>
                    <a:pt x="127" y="56"/>
                  </a:lnTo>
                  <a:lnTo>
                    <a:pt x="132" y="55"/>
                  </a:lnTo>
                  <a:lnTo>
                    <a:pt x="137" y="54"/>
                  </a:lnTo>
                  <a:lnTo>
                    <a:pt x="139" y="54"/>
                  </a:lnTo>
                  <a:lnTo>
                    <a:pt x="137" y="55"/>
                  </a:lnTo>
                  <a:lnTo>
                    <a:pt x="137" y="55"/>
                  </a:lnTo>
                  <a:lnTo>
                    <a:pt x="136" y="56"/>
                  </a:lnTo>
                  <a:lnTo>
                    <a:pt x="137" y="57"/>
                  </a:lnTo>
                  <a:lnTo>
                    <a:pt x="138" y="57"/>
                  </a:lnTo>
                  <a:lnTo>
                    <a:pt x="142" y="56"/>
                  </a:lnTo>
                  <a:lnTo>
                    <a:pt x="142" y="56"/>
                  </a:lnTo>
                  <a:lnTo>
                    <a:pt x="147" y="54"/>
                  </a:lnTo>
                  <a:lnTo>
                    <a:pt x="149" y="53"/>
                  </a:lnTo>
                  <a:lnTo>
                    <a:pt x="152" y="53"/>
                  </a:lnTo>
                  <a:lnTo>
                    <a:pt x="153" y="54"/>
                  </a:lnTo>
                  <a:lnTo>
                    <a:pt x="153" y="54"/>
                  </a:lnTo>
                  <a:lnTo>
                    <a:pt x="154" y="55"/>
                  </a:lnTo>
                  <a:lnTo>
                    <a:pt x="154" y="56"/>
                  </a:lnTo>
                  <a:lnTo>
                    <a:pt x="157" y="57"/>
                  </a:lnTo>
                  <a:lnTo>
                    <a:pt x="161" y="58"/>
                  </a:lnTo>
                  <a:lnTo>
                    <a:pt x="161" y="58"/>
                  </a:lnTo>
                  <a:lnTo>
                    <a:pt x="161" y="58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3" name="Freeform 365"/>
            <p:cNvSpPr>
              <a:spLocks/>
            </p:cNvSpPr>
            <p:nvPr/>
          </p:nvSpPr>
          <p:spPr bwMode="auto">
            <a:xfrm>
              <a:off x="5124" y="2364"/>
              <a:ext cx="1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4" name="Freeform 366"/>
            <p:cNvSpPr>
              <a:spLocks/>
            </p:cNvSpPr>
            <p:nvPr/>
          </p:nvSpPr>
          <p:spPr bwMode="auto">
            <a:xfrm>
              <a:off x="5124" y="2364"/>
              <a:ext cx="1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noFill/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5" name="Freeform 367"/>
            <p:cNvSpPr>
              <a:spLocks/>
            </p:cNvSpPr>
            <p:nvPr/>
          </p:nvSpPr>
          <p:spPr bwMode="auto">
            <a:xfrm>
              <a:off x="5130" y="23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6" name="Freeform 368"/>
            <p:cNvSpPr>
              <a:spLocks/>
            </p:cNvSpPr>
            <p:nvPr/>
          </p:nvSpPr>
          <p:spPr bwMode="auto">
            <a:xfrm>
              <a:off x="5130" y="23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7" name="Freeform 369"/>
            <p:cNvSpPr>
              <a:spLocks/>
            </p:cNvSpPr>
            <p:nvPr/>
          </p:nvSpPr>
          <p:spPr bwMode="auto">
            <a:xfrm>
              <a:off x="5083" y="2369"/>
              <a:ext cx="2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6" y="1"/>
                </a:cxn>
                <a:cxn ang="0">
                  <a:pos x="71" y="1"/>
                </a:cxn>
                <a:cxn ang="0">
                  <a:pos x="71" y="1"/>
                </a:cxn>
                <a:cxn ang="0">
                  <a:pos x="72" y="4"/>
                </a:cxn>
                <a:cxn ang="0">
                  <a:pos x="72" y="5"/>
                </a:cxn>
                <a:cxn ang="0">
                  <a:pos x="69" y="5"/>
                </a:cxn>
                <a:cxn ang="0">
                  <a:pos x="69" y="5"/>
                </a:cxn>
                <a:cxn ang="0">
                  <a:pos x="23" y="5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2" h="5">
                  <a:moveTo>
                    <a:pt x="0" y="0"/>
                  </a:moveTo>
                  <a:lnTo>
                    <a:pt x="0" y="0"/>
                  </a:lnTo>
                  <a:lnTo>
                    <a:pt x="46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2" y="4"/>
                  </a:lnTo>
                  <a:lnTo>
                    <a:pt x="72" y="5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23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8" name="Freeform 370"/>
            <p:cNvSpPr>
              <a:spLocks/>
            </p:cNvSpPr>
            <p:nvPr/>
          </p:nvSpPr>
          <p:spPr bwMode="auto">
            <a:xfrm>
              <a:off x="5082" y="2371"/>
              <a:ext cx="15" cy="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22" y="0"/>
                </a:cxn>
                <a:cxn ang="0">
                  <a:pos x="32" y="1"/>
                </a:cxn>
                <a:cxn ang="0">
                  <a:pos x="38" y="3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45" y="4"/>
                </a:cxn>
                <a:cxn ang="0">
                  <a:pos x="47" y="4"/>
                </a:cxn>
                <a:cxn ang="0">
                  <a:pos x="45" y="4"/>
                </a:cxn>
                <a:cxn ang="0">
                  <a:pos x="42" y="5"/>
                </a:cxn>
                <a:cxn ang="0">
                  <a:pos x="42" y="5"/>
                </a:cxn>
                <a:cxn ang="0">
                  <a:pos x="20" y="5"/>
                </a:cxn>
                <a:cxn ang="0">
                  <a:pos x="10" y="5"/>
                </a:cxn>
                <a:cxn ang="0">
                  <a:pos x="4" y="5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7" h="5">
                  <a:moveTo>
                    <a:pt x="2" y="0"/>
                  </a:moveTo>
                  <a:lnTo>
                    <a:pt x="2" y="0"/>
                  </a:lnTo>
                  <a:lnTo>
                    <a:pt x="22" y="0"/>
                  </a:lnTo>
                  <a:lnTo>
                    <a:pt x="32" y="1"/>
                  </a:lnTo>
                  <a:lnTo>
                    <a:pt x="38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45" y="4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20" y="5"/>
                  </a:lnTo>
                  <a:lnTo>
                    <a:pt x="10" y="5"/>
                  </a:lnTo>
                  <a:lnTo>
                    <a:pt x="4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9" name="Freeform 371"/>
            <p:cNvSpPr>
              <a:spLocks/>
            </p:cNvSpPr>
            <p:nvPr/>
          </p:nvSpPr>
          <p:spPr bwMode="auto">
            <a:xfrm>
              <a:off x="5125" y="2367"/>
              <a:ext cx="25" cy="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" y="3"/>
                </a:cxn>
                <a:cxn ang="0">
                  <a:pos x="48" y="3"/>
                </a:cxn>
                <a:cxn ang="0">
                  <a:pos x="48" y="3"/>
                </a:cxn>
                <a:cxn ang="0">
                  <a:pos x="73" y="0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4" y="3"/>
                </a:cxn>
                <a:cxn ang="0">
                  <a:pos x="73" y="5"/>
                </a:cxn>
                <a:cxn ang="0">
                  <a:pos x="70" y="6"/>
                </a:cxn>
                <a:cxn ang="0">
                  <a:pos x="70" y="6"/>
                </a:cxn>
                <a:cxn ang="0">
                  <a:pos x="22" y="5"/>
                </a:cxn>
                <a:cxn ang="0">
                  <a:pos x="6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</a:cxnLst>
              <a:rect l="0" t="0" r="r" b="b"/>
              <a:pathLst>
                <a:path w="74" h="6">
                  <a:moveTo>
                    <a:pt x="1" y="3"/>
                  </a:moveTo>
                  <a:lnTo>
                    <a:pt x="1" y="3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3"/>
                  </a:lnTo>
                  <a:lnTo>
                    <a:pt x="73" y="5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22" y="5"/>
                  </a:lnTo>
                  <a:lnTo>
                    <a:pt x="6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0" name="Freeform 372"/>
            <p:cNvSpPr>
              <a:spLocks/>
            </p:cNvSpPr>
            <p:nvPr/>
          </p:nvSpPr>
          <p:spPr bwMode="auto">
            <a:xfrm>
              <a:off x="5130" y="2371"/>
              <a:ext cx="15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50" y="2"/>
                </a:cxn>
                <a:cxn ang="0">
                  <a:pos x="50" y="2"/>
                </a:cxn>
                <a:cxn ang="0">
                  <a:pos x="49" y="3"/>
                </a:cxn>
                <a:cxn ang="0">
                  <a:pos x="42" y="5"/>
                </a:cxn>
                <a:cxn ang="0">
                  <a:pos x="42" y="5"/>
                </a:cxn>
                <a:cxn ang="0">
                  <a:pos x="21" y="5"/>
                </a:cxn>
                <a:cxn ang="0">
                  <a:pos x="10" y="5"/>
                </a:cxn>
                <a:cxn ang="0">
                  <a:pos x="4" y="5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50" h="5">
                  <a:moveTo>
                    <a:pt x="2" y="0"/>
                  </a:moveTo>
                  <a:lnTo>
                    <a:pt x="2" y="0"/>
                  </a:lnTo>
                  <a:lnTo>
                    <a:pt x="34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49" y="3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21" y="5"/>
                  </a:lnTo>
                  <a:lnTo>
                    <a:pt x="10" y="5"/>
                  </a:lnTo>
                  <a:lnTo>
                    <a:pt x="4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1" name="Freeform 373"/>
            <p:cNvSpPr>
              <a:spLocks/>
            </p:cNvSpPr>
            <p:nvPr/>
          </p:nvSpPr>
          <p:spPr bwMode="auto">
            <a:xfrm>
              <a:off x="5156" y="2374"/>
              <a:ext cx="15" cy="3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44" y="0"/>
                </a:cxn>
                <a:cxn ang="0">
                  <a:pos x="14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6" y="3"/>
                </a:cxn>
                <a:cxn ang="0">
                  <a:pos x="9" y="4"/>
                </a:cxn>
                <a:cxn ang="0">
                  <a:pos x="14" y="4"/>
                </a:cxn>
                <a:cxn ang="0">
                  <a:pos x="31" y="5"/>
                </a:cxn>
                <a:cxn ang="0">
                  <a:pos x="31" y="5"/>
                </a:cxn>
                <a:cxn ang="0">
                  <a:pos x="41" y="4"/>
                </a:cxn>
                <a:cxn ang="0">
                  <a:pos x="44" y="2"/>
                </a:cxn>
                <a:cxn ang="0">
                  <a:pos x="44" y="1"/>
                </a:cxn>
                <a:cxn ang="0">
                  <a:pos x="44" y="0"/>
                </a:cxn>
                <a:cxn ang="0">
                  <a:pos x="44" y="0"/>
                </a:cxn>
                <a:cxn ang="0">
                  <a:pos x="44" y="0"/>
                </a:cxn>
              </a:cxnLst>
              <a:rect l="0" t="0" r="r" b="b"/>
              <a:pathLst>
                <a:path w="44" h="5">
                  <a:moveTo>
                    <a:pt x="44" y="0"/>
                  </a:moveTo>
                  <a:lnTo>
                    <a:pt x="44" y="0"/>
                  </a:lnTo>
                  <a:lnTo>
                    <a:pt x="1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6" y="3"/>
                  </a:lnTo>
                  <a:lnTo>
                    <a:pt x="9" y="4"/>
                  </a:lnTo>
                  <a:lnTo>
                    <a:pt x="14" y="4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41" y="4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2" name="Freeform 374"/>
            <p:cNvSpPr>
              <a:spLocks/>
            </p:cNvSpPr>
            <p:nvPr/>
          </p:nvSpPr>
          <p:spPr bwMode="auto">
            <a:xfrm>
              <a:off x="5156" y="2374"/>
              <a:ext cx="14" cy="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42" y="0"/>
                </a:cxn>
                <a:cxn ang="0">
                  <a:pos x="15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3" y="3"/>
                </a:cxn>
                <a:cxn ang="0">
                  <a:pos x="12" y="3"/>
                </a:cxn>
                <a:cxn ang="0">
                  <a:pos x="38" y="3"/>
                </a:cxn>
                <a:cxn ang="0">
                  <a:pos x="38" y="3"/>
                </a:cxn>
                <a:cxn ang="0">
                  <a:pos x="41" y="2"/>
                </a:cxn>
                <a:cxn ang="0">
                  <a:pos x="42" y="1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15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3"/>
                  </a:lnTo>
                  <a:lnTo>
                    <a:pt x="12" y="3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41" y="2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3" name="Freeform 375"/>
            <p:cNvSpPr>
              <a:spLocks/>
            </p:cNvSpPr>
            <p:nvPr/>
          </p:nvSpPr>
          <p:spPr bwMode="auto">
            <a:xfrm>
              <a:off x="4986" y="2362"/>
              <a:ext cx="32" cy="7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14" y="17"/>
                </a:cxn>
                <a:cxn ang="0">
                  <a:pos x="29" y="14"/>
                </a:cxn>
                <a:cxn ang="0">
                  <a:pos x="45" y="9"/>
                </a:cxn>
                <a:cxn ang="0">
                  <a:pos x="53" y="5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59" y="7"/>
                </a:cxn>
                <a:cxn ang="0">
                  <a:pos x="59" y="11"/>
                </a:cxn>
                <a:cxn ang="0">
                  <a:pos x="62" y="14"/>
                </a:cxn>
                <a:cxn ang="0">
                  <a:pos x="66" y="17"/>
                </a:cxn>
                <a:cxn ang="0">
                  <a:pos x="71" y="18"/>
                </a:cxn>
                <a:cxn ang="0">
                  <a:pos x="79" y="18"/>
                </a:cxn>
                <a:cxn ang="0">
                  <a:pos x="88" y="17"/>
                </a:cxn>
                <a:cxn ang="0">
                  <a:pos x="97" y="14"/>
                </a:cxn>
                <a:cxn ang="0">
                  <a:pos x="97" y="14"/>
                </a:cxn>
                <a:cxn ang="0">
                  <a:pos x="91" y="18"/>
                </a:cxn>
                <a:cxn ang="0">
                  <a:pos x="83" y="21"/>
                </a:cxn>
                <a:cxn ang="0">
                  <a:pos x="76" y="23"/>
                </a:cxn>
                <a:cxn ang="0">
                  <a:pos x="69" y="24"/>
                </a:cxn>
                <a:cxn ang="0">
                  <a:pos x="63" y="23"/>
                </a:cxn>
                <a:cxn ang="0">
                  <a:pos x="57" y="21"/>
                </a:cxn>
                <a:cxn ang="0">
                  <a:pos x="56" y="20"/>
                </a:cxn>
                <a:cxn ang="0">
                  <a:pos x="55" y="18"/>
                </a:cxn>
                <a:cxn ang="0">
                  <a:pos x="54" y="14"/>
                </a:cxn>
                <a:cxn ang="0">
                  <a:pos x="54" y="11"/>
                </a:cxn>
                <a:cxn ang="0">
                  <a:pos x="54" y="11"/>
                </a:cxn>
                <a:cxn ang="0">
                  <a:pos x="42" y="17"/>
                </a:cxn>
                <a:cxn ang="0">
                  <a:pos x="28" y="20"/>
                </a:cxn>
                <a:cxn ang="0">
                  <a:pos x="20" y="20"/>
                </a:cxn>
                <a:cxn ang="0">
                  <a:pos x="13" y="20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97" h="24">
                  <a:moveTo>
                    <a:pt x="0" y="18"/>
                  </a:moveTo>
                  <a:lnTo>
                    <a:pt x="0" y="18"/>
                  </a:lnTo>
                  <a:lnTo>
                    <a:pt x="14" y="17"/>
                  </a:lnTo>
                  <a:lnTo>
                    <a:pt x="29" y="14"/>
                  </a:lnTo>
                  <a:lnTo>
                    <a:pt x="45" y="9"/>
                  </a:lnTo>
                  <a:lnTo>
                    <a:pt x="53" y="5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9" y="7"/>
                  </a:lnTo>
                  <a:lnTo>
                    <a:pt x="59" y="11"/>
                  </a:lnTo>
                  <a:lnTo>
                    <a:pt x="62" y="14"/>
                  </a:lnTo>
                  <a:lnTo>
                    <a:pt x="66" y="17"/>
                  </a:lnTo>
                  <a:lnTo>
                    <a:pt x="71" y="18"/>
                  </a:lnTo>
                  <a:lnTo>
                    <a:pt x="79" y="18"/>
                  </a:lnTo>
                  <a:lnTo>
                    <a:pt x="88" y="17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1" y="18"/>
                  </a:lnTo>
                  <a:lnTo>
                    <a:pt x="83" y="21"/>
                  </a:lnTo>
                  <a:lnTo>
                    <a:pt x="76" y="23"/>
                  </a:lnTo>
                  <a:lnTo>
                    <a:pt x="69" y="24"/>
                  </a:lnTo>
                  <a:lnTo>
                    <a:pt x="63" y="23"/>
                  </a:lnTo>
                  <a:lnTo>
                    <a:pt x="57" y="21"/>
                  </a:lnTo>
                  <a:lnTo>
                    <a:pt x="56" y="20"/>
                  </a:lnTo>
                  <a:lnTo>
                    <a:pt x="55" y="18"/>
                  </a:lnTo>
                  <a:lnTo>
                    <a:pt x="54" y="14"/>
                  </a:lnTo>
                  <a:lnTo>
                    <a:pt x="54" y="11"/>
                  </a:lnTo>
                  <a:lnTo>
                    <a:pt x="54" y="11"/>
                  </a:lnTo>
                  <a:lnTo>
                    <a:pt x="42" y="17"/>
                  </a:lnTo>
                  <a:lnTo>
                    <a:pt x="28" y="20"/>
                  </a:lnTo>
                  <a:lnTo>
                    <a:pt x="20" y="20"/>
                  </a:lnTo>
                  <a:lnTo>
                    <a:pt x="13" y="20"/>
                  </a:lnTo>
                  <a:lnTo>
                    <a:pt x="6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4" name="Freeform 376"/>
            <p:cNvSpPr>
              <a:spLocks/>
            </p:cNvSpPr>
            <p:nvPr/>
          </p:nvSpPr>
          <p:spPr bwMode="auto">
            <a:xfrm>
              <a:off x="4974" y="2367"/>
              <a:ext cx="250" cy="14"/>
            </a:xfrm>
            <a:custGeom>
              <a:avLst/>
              <a:gdLst/>
              <a:ahLst/>
              <a:cxnLst>
                <a:cxn ang="0">
                  <a:pos x="381" y="22"/>
                </a:cxn>
                <a:cxn ang="0">
                  <a:pos x="326" y="30"/>
                </a:cxn>
                <a:cxn ang="0">
                  <a:pos x="308" y="20"/>
                </a:cxn>
                <a:cxn ang="0">
                  <a:pos x="310" y="10"/>
                </a:cxn>
                <a:cxn ang="0">
                  <a:pos x="207" y="25"/>
                </a:cxn>
                <a:cxn ang="0">
                  <a:pos x="180" y="23"/>
                </a:cxn>
                <a:cxn ang="0">
                  <a:pos x="172" y="13"/>
                </a:cxn>
                <a:cxn ang="0">
                  <a:pos x="166" y="7"/>
                </a:cxn>
                <a:cxn ang="0">
                  <a:pos x="94" y="27"/>
                </a:cxn>
                <a:cxn ang="0">
                  <a:pos x="42" y="29"/>
                </a:cxn>
                <a:cxn ang="0">
                  <a:pos x="20" y="19"/>
                </a:cxn>
                <a:cxn ang="0">
                  <a:pos x="6" y="17"/>
                </a:cxn>
                <a:cxn ang="0">
                  <a:pos x="0" y="18"/>
                </a:cxn>
                <a:cxn ang="0">
                  <a:pos x="9" y="10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71" y="24"/>
                </a:cxn>
                <a:cxn ang="0">
                  <a:pos x="125" y="13"/>
                </a:cxn>
                <a:cxn ang="0">
                  <a:pos x="175" y="0"/>
                </a:cxn>
                <a:cxn ang="0">
                  <a:pos x="179" y="7"/>
                </a:cxn>
                <a:cxn ang="0">
                  <a:pos x="188" y="14"/>
                </a:cxn>
                <a:cxn ang="0">
                  <a:pos x="225" y="16"/>
                </a:cxn>
                <a:cxn ang="0">
                  <a:pos x="323" y="2"/>
                </a:cxn>
                <a:cxn ang="0">
                  <a:pos x="312" y="17"/>
                </a:cxn>
                <a:cxn ang="0">
                  <a:pos x="327" y="23"/>
                </a:cxn>
                <a:cxn ang="0">
                  <a:pos x="394" y="14"/>
                </a:cxn>
                <a:cxn ang="0">
                  <a:pos x="440" y="1"/>
                </a:cxn>
                <a:cxn ang="0">
                  <a:pos x="437" y="8"/>
                </a:cxn>
                <a:cxn ang="0">
                  <a:pos x="435" y="13"/>
                </a:cxn>
                <a:cxn ang="0">
                  <a:pos x="446" y="19"/>
                </a:cxn>
                <a:cxn ang="0">
                  <a:pos x="478" y="21"/>
                </a:cxn>
                <a:cxn ang="0">
                  <a:pos x="521" y="11"/>
                </a:cxn>
                <a:cxn ang="0">
                  <a:pos x="544" y="6"/>
                </a:cxn>
                <a:cxn ang="0">
                  <a:pos x="531" y="13"/>
                </a:cxn>
                <a:cxn ang="0">
                  <a:pos x="532" y="25"/>
                </a:cxn>
                <a:cxn ang="0">
                  <a:pos x="540" y="30"/>
                </a:cxn>
                <a:cxn ang="0">
                  <a:pos x="590" y="29"/>
                </a:cxn>
                <a:cxn ang="0">
                  <a:pos x="640" y="13"/>
                </a:cxn>
                <a:cxn ang="0">
                  <a:pos x="666" y="8"/>
                </a:cxn>
                <a:cxn ang="0">
                  <a:pos x="663" y="22"/>
                </a:cxn>
                <a:cxn ang="0">
                  <a:pos x="686" y="26"/>
                </a:cxn>
                <a:cxn ang="0">
                  <a:pos x="740" y="12"/>
                </a:cxn>
                <a:cxn ang="0">
                  <a:pos x="737" y="17"/>
                </a:cxn>
                <a:cxn ang="0">
                  <a:pos x="695" y="31"/>
                </a:cxn>
                <a:cxn ang="0">
                  <a:pos x="665" y="32"/>
                </a:cxn>
                <a:cxn ang="0">
                  <a:pos x="652" y="22"/>
                </a:cxn>
                <a:cxn ang="0">
                  <a:pos x="654" y="14"/>
                </a:cxn>
                <a:cxn ang="0">
                  <a:pos x="618" y="27"/>
                </a:cxn>
                <a:cxn ang="0">
                  <a:pos x="572" y="37"/>
                </a:cxn>
                <a:cxn ang="0">
                  <a:pos x="534" y="34"/>
                </a:cxn>
                <a:cxn ang="0">
                  <a:pos x="525" y="24"/>
                </a:cxn>
                <a:cxn ang="0">
                  <a:pos x="508" y="22"/>
                </a:cxn>
                <a:cxn ang="0">
                  <a:pos x="462" y="30"/>
                </a:cxn>
                <a:cxn ang="0">
                  <a:pos x="435" y="24"/>
                </a:cxn>
                <a:cxn ang="0">
                  <a:pos x="431" y="14"/>
                </a:cxn>
              </a:cxnLst>
              <a:rect l="0" t="0" r="r" b="b"/>
              <a:pathLst>
                <a:path w="745" h="37">
                  <a:moveTo>
                    <a:pt x="431" y="10"/>
                  </a:moveTo>
                  <a:lnTo>
                    <a:pt x="431" y="10"/>
                  </a:lnTo>
                  <a:lnTo>
                    <a:pt x="409" y="16"/>
                  </a:lnTo>
                  <a:lnTo>
                    <a:pt x="381" y="22"/>
                  </a:lnTo>
                  <a:lnTo>
                    <a:pt x="353" y="27"/>
                  </a:lnTo>
                  <a:lnTo>
                    <a:pt x="335" y="31"/>
                  </a:lnTo>
                  <a:lnTo>
                    <a:pt x="335" y="31"/>
                  </a:lnTo>
                  <a:lnTo>
                    <a:pt x="326" y="30"/>
                  </a:lnTo>
                  <a:lnTo>
                    <a:pt x="320" y="29"/>
                  </a:lnTo>
                  <a:lnTo>
                    <a:pt x="315" y="26"/>
                  </a:lnTo>
                  <a:lnTo>
                    <a:pt x="311" y="24"/>
                  </a:lnTo>
                  <a:lnTo>
                    <a:pt x="308" y="20"/>
                  </a:lnTo>
                  <a:lnTo>
                    <a:pt x="308" y="18"/>
                  </a:lnTo>
                  <a:lnTo>
                    <a:pt x="308" y="16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259" y="19"/>
                  </a:lnTo>
                  <a:lnTo>
                    <a:pt x="231" y="23"/>
                  </a:lnTo>
                  <a:lnTo>
                    <a:pt x="218" y="24"/>
                  </a:lnTo>
                  <a:lnTo>
                    <a:pt x="207" y="25"/>
                  </a:lnTo>
                  <a:lnTo>
                    <a:pt x="207" y="25"/>
                  </a:lnTo>
                  <a:lnTo>
                    <a:pt x="193" y="24"/>
                  </a:lnTo>
                  <a:lnTo>
                    <a:pt x="186" y="24"/>
                  </a:lnTo>
                  <a:lnTo>
                    <a:pt x="180" y="23"/>
                  </a:lnTo>
                  <a:lnTo>
                    <a:pt x="175" y="21"/>
                  </a:lnTo>
                  <a:lnTo>
                    <a:pt x="173" y="18"/>
                  </a:lnTo>
                  <a:lnTo>
                    <a:pt x="172" y="16"/>
                  </a:lnTo>
                  <a:lnTo>
                    <a:pt x="172" y="13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0" y="7"/>
                  </a:lnTo>
                  <a:lnTo>
                    <a:pt x="166" y="7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08" y="24"/>
                  </a:lnTo>
                  <a:lnTo>
                    <a:pt x="94" y="27"/>
                  </a:lnTo>
                  <a:lnTo>
                    <a:pt x="79" y="30"/>
                  </a:lnTo>
                  <a:lnTo>
                    <a:pt x="64" y="31"/>
                  </a:lnTo>
                  <a:lnTo>
                    <a:pt x="49" y="30"/>
                  </a:lnTo>
                  <a:lnTo>
                    <a:pt x="42" y="29"/>
                  </a:lnTo>
                  <a:lnTo>
                    <a:pt x="35" y="25"/>
                  </a:lnTo>
                  <a:lnTo>
                    <a:pt x="28" y="23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16" y="17"/>
                  </a:lnTo>
                  <a:lnTo>
                    <a:pt x="11" y="16"/>
                  </a:lnTo>
                  <a:lnTo>
                    <a:pt x="9" y="14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1" y="19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21" y="14"/>
                  </a:lnTo>
                  <a:lnTo>
                    <a:pt x="25" y="17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57" y="24"/>
                  </a:lnTo>
                  <a:lnTo>
                    <a:pt x="71" y="24"/>
                  </a:lnTo>
                  <a:lnTo>
                    <a:pt x="85" y="23"/>
                  </a:lnTo>
                  <a:lnTo>
                    <a:pt x="98" y="21"/>
                  </a:lnTo>
                  <a:lnTo>
                    <a:pt x="112" y="18"/>
                  </a:lnTo>
                  <a:lnTo>
                    <a:pt x="125" y="13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69" y="0"/>
                  </a:lnTo>
                  <a:lnTo>
                    <a:pt x="175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0" y="5"/>
                  </a:lnTo>
                  <a:lnTo>
                    <a:pt x="179" y="7"/>
                  </a:lnTo>
                  <a:lnTo>
                    <a:pt x="179" y="9"/>
                  </a:lnTo>
                  <a:lnTo>
                    <a:pt x="180" y="11"/>
                  </a:lnTo>
                  <a:lnTo>
                    <a:pt x="183" y="13"/>
                  </a:lnTo>
                  <a:lnTo>
                    <a:pt x="188" y="14"/>
                  </a:lnTo>
                  <a:lnTo>
                    <a:pt x="196" y="16"/>
                  </a:lnTo>
                  <a:lnTo>
                    <a:pt x="196" y="16"/>
                  </a:lnTo>
                  <a:lnTo>
                    <a:pt x="210" y="16"/>
                  </a:lnTo>
                  <a:lnTo>
                    <a:pt x="225" y="16"/>
                  </a:lnTo>
                  <a:lnTo>
                    <a:pt x="257" y="13"/>
                  </a:lnTo>
                  <a:lnTo>
                    <a:pt x="289" y="9"/>
                  </a:lnTo>
                  <a:lnTo>
                    <a:pt x="323" y="2"/>
                  </a:lnTo>
                  <a:lnTo>
                    <a:pt x="323" y="2"/>
                  </a:lnTo>
                  <a:lnTo>
                    <a:pt x="319" y="6"/>
                  </a:lnTo>
                  <a:lnTo>
                    <a:pt x="315" y="9"/>
                  </a:lnTo>
                  <a:lnTo>
                    <a:pt x="313" y="13"/>
                  </a:lnTo>
                  <a:lnTo>
                    <a:pt x="312" y="17"/>
                  </a:lnTo>
                  <a:lnTo>
                    <a:pt x="313" y="18"/>
                  </a:lnTo>
                  <a:lnTo>
                    <a:pt x="314" y="20"/>
                  </a:lnTo>
                  <a:lnTo>
                    <a:pt x="319" y="22"/>
                  </a:lnTo>
                  <a:lnTo>
                    <a:pt x="327" y="23"/>
                  </a:lnTo>
                  <a:lnTo>
                    <a:pt x="339" y="22"/>
                  </a:lnTo>
                  <a:lnTo>
                    <a:pt x="339" y="22"/>
                  </a:lnTo>
                  <a:lnTo>
                    <a:pt x="367" y="19"/>
                  </a:lnTo>
                  <a:lnTo>
                    <a:pt x="394" y="14"/>
                  </a:lnTo>
                  <a:lnTo>
                    <a:pt x="418" y="9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40" y="1"/>
                  </a:lnTo>
                  <a:lnTo>
                    <a:pt x="443" y="1"/>
                  </a:lnTo>
                  <a:lnTo>
                    <a:pt x="443" y="1"/>
                  </a:lnTo>
                  <a:lnTo>
                    <a:pt x="441" y="4"/>
                  </a:lnTo>
                  <a:lnTo>
                    <a:pt x="437" y="8"/>
                  </a:lnTo>
                  <a:lnTo>
                    <a:pt x="437" y="8"/>
                  </a:lnTo>
                  <a:lnTo>
                    <a:pt x="436" y="9"/>
                  </a:lnTo>
                  <a:lnTo>
                    <a:pt x="434" y="11"/>
                  </a:lnTo>
                  <a:lnTo>
                    <a:pt x="435" y="13"/>
                  </a:lnTo>
                  <a:lnTo>
                    <a:pt x="436" y="16"/>
                  </a:lnTo>
                  <a:lnTo>
                    <a:pt x="439" y="17"/>
                  </a:lnTo>
                  <a:lnTo>
                    <a:pt x="446" y="19"/>
                  </a:lnTo>
                  <a:lnTo>
                    <a:pt x="446" y="19"/>
                  </a:lnTo>
                  <a:lnTo>
                    <a:pt x="452" y="21"/>
                  </a:lnTo>
                  <a:lnTo>
                    <a:pt x="460" y="22"/>
                  </a:lnTo>
                  <a:lnTo>
                    <a:pt x="469" y="22"/>
                  </a:lnTo>
                  <a:lnTo>
                    <a:pt x="478" y="21"/>
                  </a:lnTo>
                  <a:lnTo>
                    <a:pt x="488" y="20"/>
                  </a:lnTo>
                  <a:lnTo>
                    <a:pt x="499" y="19"/>
                  </a:lnTo>
                  <a:lnTo>
                    <a:pt x="510" y="16"/>
                  </a:lnTo>
                  <a:lnTo>
                    <a:pt x="521" y="11"/>
                  </a:lnTo>
                  <a:lnTo>
                    <a:pt x="521" y="11"/>
                  </a:lnTo>
                  <a:lnTo>
                    <a:pt x="535" y="7"/>
                  </a:lnTo>
                  <a:lnTo>
                    <a:pt x="543" y="6"/>
                  </a:lnTo>
                  <a:lnTo>
                    <a:pt x="544" y="6"/>
                  </a:lnTo>
                  <a:lnTo>
                    <a:pt x="543" y="7"/>
                  </a:lnTo>
                  <a:lnTo>
                    <a:pt x="534" y="11"/>
                  </a:lnTo>
                  <a:lnTo>
                    <a:pt x="534" y="11"/>
                  </a:lnTo>
                  <a:lnTo>
                    <a:pt x="531" y="13"/>
                  </a:lnTo>
                  <a:lnTo>
                    <a:pt x="528" y="17"/>
                  </a:lnTo>
                  <a:lnTo>
                    <a:pt x="528" y="20"/>
                  </a:lnTo>
                  <a:lnTo>
                    <a:pt x="529" y="23"/>
                  </a:lnTo>
                  <a:lnTo>
                    <a:pt x="532" y="25"/>
                  </a:lnTo>
                  <a:lnTo>
                    <a:pt x="535" y="27"/>
                  </a:lnTo>
                  <a:lnTo>
                    <a:pt x="538" y="29"/>
                  </a:lnTo>
                  <a:lnTo>
                    <a:pt x="540" y="30"/>
                  </a:lnTo>
                  <a:lnTo>
                    <a:pt x="540" y="30"/>
                  </a:lnTo>
                  <a:lnTo>
                    <a:pt x="558" y="31"/>
                  </a:lnTo>
                  <a:lnTo>
                    <a:pt x="568" y="31"/>
                  </a:lnTo>
                  <a:lnTo>
                    <a:pt x="578" y="31"/>
                  </a:lnTo>
                  <a:lnTo>
                    <a:pt x="590" y="29"/>
                  </a:lnTo>
                  <a:lnTo>
                    <a:pt x="604" y="25"/>
                  </a:lnTo>
                  <a:lnTo>
                    <a:pt x="621" y="20"/>
                  </a:lnTo>
                  <a:lnTo>
                    <a:pt x="640" y="13"/>
                  </a:lnTo>
                  <a:lnTo>
                    <a:pt x="640" y="13"/>
                  </a:lnTo>
                  <a:lnTo>
                    <a:pt x="650" y="10"/>
                  </a:lnTo>
                  <a:lnTo>
                    <a:pt x="657" y="9"/>
                  </a:lnTo>
                  <a:lnTo>
                    <a:pt x="666" y="8"/>
                  </a:lnTo>
                  <a:lnTo>
                    <a:pt x="666" y="8"/>
                  </a:lnTo>
                  <a:lnTo>
                    <a:pt x="662" y="14"/>
                  </a:lnTo>
                  <a:lnTo>
                    <a:pt x="661" y="17"/>
                  </a:lnTo>
                  <a:lnTo>
                    <a:pt x="661" y="20"/>
                  </a:lnTo>
                  <a:lnTo>
                    <a:pt x="663" y="22"/>
                  </a:lnTo>
                  <a:lnTo>
                    <a:pt x="669" y="24"/>
                  </a:lnTo>
                  <a:lnTo>
                    <a:pt x="676" y="25"/>
                  </a:lnTo>
                  <a:lnTo>
                    <a:pt x="686" y="26"/>
                  </a:lnTo>
                  <a:lnTo>
                    <a:pt x="686" y="26"/>
                  </a:lnTo>
                  <a:lnTo>
                    <a:pt x="720" y="20"/>
                  </a:lnTo>
                  <a:lnTo>
                    <a:pt x="731" y="17"/>
                  </a:lnTo>
                  <a:lnTo>
                    <a:pt x="740" y="12"/>
                  </a:lnTo>
                  <a:lnTo>
                    <a:pt x="740" y="12"/>
                  </a:lnTo>
                  <a:lnTo>
                    <a:pt x="744" y="11"/>
                  </a:lnTo>
                  <a:lnTo>
                    <a:pt x="745" y="12"/>
                  </a:lnTo>
                  <a:lnTo>
                    <a:pt x="744" y="13"/>
                  </a:lnTo>
                  <a:lnTo>
                    <a:pt x="737" y="17"/>
                  </a:lnTo>
                  <a:lnTo>
                    <a:pt x="737" y="17"/>
                  </a:lnTo>
                  <a:lnTo>
                    <a:pt x="723" y="23"/>
                  </a:lnTo>
                  <a:lnTo>
                    <a:pt x="704" y="29"/>
                  </a:lnTo>
                  <a:lnTo>
                    <a:pt x="695" y="31"/>
                  </a:lnTo>
                  <a:lnTo>
                    <a:pt x="685" y="32"/>
                  </a:lnTo>
                  <a:lnTo>
                    <a:pt x="675" y="32"/>
                  </a:lnTo>
                  <a:lnTo>
                    <a:pt x="665" y="32"/>
                  </a:lnTo>
                  <a:lnTo>
                    <a:pt x="665" y="32"/>
                  </a:lnTo>
                  <a:lnTo>
                    <a:pt x="660" y="31"/>
                  </a:lnTo>
                  <a:lnTo>
                    <a:pt x="656" y="29"/>
                  </a:lnTo>
                  <a:lnTo>
                    <a:pt x="653" y="25"/>
                  </a:lnTo>
                  <a:lnTo>
                    <a:pt x="652" y="22"/>
                  </a:lnTo>
                  <a:lnTo>
                    <a:pt x="653" y="20"/>
                  </a:lnTo>
                  <a:lnTo>
                    <a:pt x="653" y="17"/>
                  </a:lnTo>
                  <a:lnTo>
                    <a:pt x="654" y="14"/>
                  </a:lnTo>
                  <a:lnTo>
                    <a:pt x="654" y="14"/>
                  </a:lnTo>
                  <a:lnTo>
                    <a:pt x="649" y="16"/>
                  </a:lnTo>
                  <a:lnTo>
                    <a:pt x="644" y="17"/>
                  </a:lnTo>
                  <a:lnTo>
                    <a:pt x="618" y="27"/>
                  </a:lnTo>
                  <a:lnTo>
                    <a:pt x="618" y="27"/>
                  </a:lnTo>
                  <a:lnTo>
                    <a:pt x="608" y="32"/>
                  </a:lnTo>
                  <a:lnTo>
                    <a:pt x="596" y="34"/>
                  </a:lnTo>
                  <a:lnTo>
                    <a:pt x="584" y="36"/>
                  </a:lnTo>
                  <a:lnTo>
                    <a:pt x="572" y="37"/>
                  </a:lnTo>
                  <a:lnTo>
                    <a:pt x="560" y="37"/>
                  </a:lnTo>
                  <a:lnTo>
                    <a:pt x="549" y="36"/>
                  </a:lnTo>
                  <a:lnTo>
                    <a:pt x="540" y="35"/>
                  </a:lnTo>
                  <a:lnTo>
                    <a:pt x="534" y="34"/>
                  </a:lnTo>
                  <a:lnTo>
                    <a:pt x="534" y="34"/>
                  </a:lnTo>
                  <a:lnTo>
                    <a:pt x="531" y="32"/>
                  </a:lnTo>
                  <a:lnTo>
                    <a:pt x="527" y="30"/>
                  </a:lnTo>
                  <a:lnTo>
                    <a:pt x="525" y="24"/>
                  </a:lnTo>
                  <a:lnTo>
                    <a:pt x="524" y="19"/>
                  </a:lnTo>
                  <a:lnTo>
                    <a:pt x="524" y="17"/>
                  </a:lnTo>
                  <a:lnTo>
                    <a:pt x="524" y="17"/>
                  </a:lnTo>
                  <a:lnTo>
                    <a:pt x="508" y="22"/>
                  </a:lnTo>
                  <a:lnTo>
                    <a:pt x="498" y="25"/>
                  </a:lnTo>
                  <a:lnTo>
                    <a:pt x="486" y="27"/>
                  </a:lnTo>
                  <a:lnTo>
                    <a:pt x="474" y="29"/>
                  </a:lnTo>
                  <a:lnTo>
                    <a:pt x="462" y="30"/>
                  </a:lnTo>
                  <a:lnTo>
                    <a:pt x="450" y="29"/>
                  </a:lnTo>
                  <a:lnTo>
                    <a:pt x="440" y="26"/>
                  </a:lnTo>
                  <a:lnTo>
                    <a:pt x="440" y="26"/>
                  </a:lnTo>
                  <a:lnTo>
                    <a:pt x="435" y="24"/>
                  </a:lnTo>
                  <a:lnTo>
                    <a:pt x="433" y="22"/>
                  </a:lnTo>
                  <a:lnTo>
                    <a:pt x="431" y="20"/>
                  </a:lnTo>
                  <a:lnTo>
                    <a:pt x="430" y="18"/>
                  </a:lnTo>
                  <a:lnTo>
                    <a:pt x="431" y="14"/>
                  </a:lnTo>
                  <a:lnTo>
                    <a:pt x="431" y="12"/>
                  </a:lnTo>
                  <a:lnTo>
                    <a:pt x="431" y="10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5" name="Freeform 377"/>
            <p:cNvSpPr>
              <a:spLocks/>
            </p:cNvSpPr>
            <p:nvPr/>
          </p:nvSpPr>
          <p:spPr bwMode="auto">
            <a:xfrm>
              <a:off x="4974" y="2367"/>
              <a:ext cx="250" cy="14"/>
            </a:xfrm>
            <a:custGeom>
              <a:avLst/>
              <a:gdLst/>
              <a:ahLst/>
              <a:cxnLst>
                <a:cxn ang="0">
                  <a:pos x="381" y="22"/>
                </a:cxn>
                <a:cxn ang="0">
                  <a:pos x="326" y="30"/>
                </a:cxn>
                <a:cxn ang="0">
                  <a:pos x="308" y="20"/>
                </a:cxn>
                <a:cxn ang="0">
                  <a:pos x="310" y="10"/>
                </a:cxn>
                <a:cxn ang="0">
                  <a:pos x="207" y="25"/>
                </a:cxn>
                <a:cxn ang="0">
                  <a:pos x="180" y="23"/>
                </a:cxn>
                <a:cxn ang="0">
                  <a:pos x="172" y="13"/>
                </a:cxn>
                <a:cxn ang="0">
                  <a:pos x="166" y="7"/>
                </a:cxn>
                <a:cxn ang="0">
                  <a:pos x="94" y="27"/>
                </a:cxn>
                <a:cxn ang="0">
                  <a:pos x="42" y="29"/>
                </a:cxn>
                <a:cxn ang="0">
                  <a:pos x="20" y="19"/>
                </a:cxn>
                <a:cxn ang="0">
                  <a:pos x="6" y="17"/>
                </a:cxn>
                <a:cxn ang="0">
                  <a:pos x="0" y="18"/>
                </a:cxn>
                <a:cxn ang="0">
                  <a:pos x="9" y="10"/>
                </a:cxn>
                <a:cxn ang="0">
                  <a:pos x="17" y="9"/>
                </a:cxn>
                <a:cxn ang="0">
                  <a:pos x="25" y="17"/>
                </a:cxn>
                <a:cxn ang="0">
                  <a:pos x="71" y="24"/>
                </a:cxn>
                <a:cxn ang="0">
                  <a:pos x="125" y="13"/>
                </a:cxn>
                <a:cxn ang="0">
                  <a:pos x="175" y="0"/>
                </a:cxn>
                <a:cxn ang="0">
                  <a:pos x="179" y="7"/>
                </a:cxn>
                <a:cxn ang="0">
                  <a:pos x="188" y="14"/>
                </a:cxn>
                <a:cxn ang="0">
                  <a:pos x="225" y="16"/>
                </a:cxn>
                <a:cxn ang="0">
                  <a:pos x="323" y="2"/>
                </a:cxn>
                <a:cxn ang="0">
                  <a:pos x="312" y="17"/>
                </a:cxn>
                <a:cxn ang="0">
                  <a:pos x="327" y="23"/>
                </a:cxn>
                <a:cxn ang="0">
                  <a:pos x="394" y="14"/>
                </a:cxn>
                <a:cxn ang="0">
                  <a:pos x="440" y="1"/>
                </a:cxn>
                <a:cxn ang="0">
                  <a:pos x="437" y="8"/>
                </a:cxn>
                <a:cxn ang="0">
                  <a:pos x="435" y="13"/>
                </a:cxn>
                <a:cxn ang="0">
                  <a:pos x="446" y="19"/>
                </a:cxn>
                <a:cxn ang="0">
                  <a:pos x="478" y="21"/>
                </a:cxn>
                <a:cxn ang="0">
                  <a:pos x="521" y="11"/>
                </a:cxn>
                <a:cxn ang="0">
                  <a:pos x="544" y="6"/>
                </a:cxn>
                <a:cxn ang="0">
                  <a:pos x="531" y="13"/>
                </a:cxn>
                <a:cxn ang="0">
                  <a:pos x="532" y="25"/>
                </a:cxn>
                <a:cxn ang="0">
                  <a:pos x="540" y="30"/>
                </a:cxn>
                <a:cxn ang="0">
                  <a:pos x="590" y="29"/>
                </a:cxn>
                <a:cxn ang="0">
                  <a:pos x="640" y="13"/>
                </a:cxn>
                <a:cxn ang="0">
                  <a:pos x="666" y="8"/>
                </a:cxn>
                <a:cxn ang="0">
                  <a:pos x="663" y="22"/>
                </a:cxn>
                <a:cxn ang="0">
                  <a:pos x="686" y="26"/>
                </a:cxn>
                <a:cxn ang="0">
                  <a:pos x="740" y="12"/>
                </a:cxn>
                <a:cxn ang="0">
                  <a:pos x="737" y="17"/>
                </a:cxn>
                <a:cxn ang="0">
                  <a:pos x="695" y="31"/>
                </a:cxn>
                <a:cxn ang="0">
                  <a:pos x="665" y="32"/>
                </a:cxn>
                <a:cxn ang="0">
                  <a:pos x="652" y="22"/>
                </a:cxn>
                <a:cxn ang="0">
                  <a:pos x="654" y="14"/>
                </a:cxn>
                <a:cxn ang="0">
                  <a:pos x="618" y="27"/>
                </a:cxn>
                <a:cxn ang="0">
                  <a:pos x="572" y="37"/>
                </a:cxn>
                <a:cxn ang="0">
                  <a:pos x="534" y="34"/>
                </a:cxn>
                <a:cxn ang="0">
                  <a:pos x="525" y="24"/>
                </a:cxn>
                <a:cxn ang="0">
                  <a:pos x="508" y="22"/>
                </a:cxn>
                <a:cxn ang="0">
                  <a:pos x="462" y="30"/>
                </a:cxn>
                <a:cxn ang="0">
                  <a:pos x="435" y="24"/>
                </a:cxn>
                <a:cxn ang="0">
                  <a:pos x="431" y="14"/>
                </a:cxn>
              </a:cxnLst>
              <a:rect l="0" t="0" r="r" b="b"/>
              <a:pathLst>
                <a:path w="745" h="37">
                  <a:moveTo>
                    <a:pt x="431" y="10"/>
                  </a:moveTo>
                  <a:lnTo>
                    <a:pt x="431" y="10"/>
                  </a:lnTo>
                  <a:lnTo>
                    <a:pt x="409" y="16"/>
                  </a:lnTo>
                  <a:lnTo>
                    <a:pt x="381" y="22"/>
                  </a:lnTo>
                  <a:lnTo>
                    <a:pt x="353" y="27"/>
                  </a:lnTo>
                  <a:lnTo>
                    <a:pt x="335" y="31"/>
                  </a:lnTo>
                  <a:lnTo>
                    <a:pt x="335" y="31"/>
                  </a:lnTo>
                  <a:lnTo>
                    <a:pt x="326" y="30"/>
                  </a:lnTo>
                  <a:lnTo>
                    <a:pt x="320" y="29"/>
                  </a:lnTo>
                  <a:lnTo>
                    <a:pt x="315" y="26"/>
                  </a:lnTo>
                  <a:lnTo>
                    <a:pt x="311" y="24"/>
                  </a:lnTo>
                  <a:lnTo>
                    <a:pt x="308" y="20"/>
                  </a:lnTo>
                  <a:lnTo>
                    <a:pt x="308" y="18"/>
                  </a:lnTo>
                  <a:lnTo>
                    <a:pt x="308" y="16"/>
                  </a:lnTo>
                  <a:lnTo>
                    <a:pt x="310" y="10"/>
                  </a:lnTo>
                  <a:lnTo>
                    <a:pt x="310" y="10"/>
                  </a:lnTo>
                  <a:lnTo>
                    <a:pt x="259" y="19"/>
                  </a:lnTo>
                  <a:lnTo>
                    <a:pt x="231" y="23"/>
                  </a:lnTo>
                  <a:lnTo>
                    <a:pt x="218" y="24"/>
                  </a:lnTo>
                  <a:lnTo>
                    <a:pt x="207" y="25"/>
                  </a:lnTo>
                  <a:lnTo>
                    <a:pt x="207" y="25"/>
                  </a:lnTo>
                  <a:lnTo>
                    <a:pt x="193" y="24"/>
                  </a:lnTo>
                  <a:lnTo>
                    <a:pt x="186" y="24"/>
                  </a:lnTo>
                  <a:lnTo>
                    <a:pt x="180" y="23"/>
                  </a:lnTo>
                  <a:lnTo>
                    <a:pt x="175" y="21"/>
                  </a:lnTo>
                  <a:lnTo>
                    <a:pt x="173" y="18"/>
                  </a:lnTo>
                  <a:lnTo>
                    <a:pt x="172" y="16"/>
                  </a:lnTo>
                  <a:lnTo>
                    <a:pt x="172" y="13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0" y="7"/>
                  </a:lnTo>
                  <a:lnTo>
                    <a:pt x="166" y="7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08" y="24"/>
                  </a:lnTo>
                  <a:lnTo>
                    <a:pt x="94" y="27"/>
                  </a:lnTo>
                  <a:lnTo>
                    <a:pt x="79" y="30"/>
                  </a:lnTo>
                  <a:lnTo>
                    <a:pt x="64" y="31"/>
                  </a:lnTo>
                  <a:lnTo>
                    <a:pt x="49" y="30"/>
                  </a:lnTo>
                  <a:lnTo>
                    <a:pt x="42" y="29"/>
                  </a:lnTo>
                  <a:lnTo>
                    <a:pt x="35" y="25"/>
                  </a:lnTo>
                  <a:lnTo>
                    <a:pt x="28" y="23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16" y="17"/>
                  </a:lnTo>
                  <a:lnTo>
                    <a:pt x="11" y="16"/>
                  </a:lnTo>
                  <a:lnTo>
                    <a:pt x="9" y="14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4" y="19"/>
                  </a:lnTo>
                  <a:lnTo>
                    <a:pt x="1" y="19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13" y="8"/>
                  </a:lnTo>
                  <a:lnTo>
                    <a:pt x="19" y="7"/>
                  </a:lnTo>
                  <a:lnTo>
                    <a:pt x="19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21" y="14"/>
                  </a:lnTo>
                  <a:lnTo>
                    <a:pt x="25" y="17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57" y="24"/>
                  </a:lnTo>
                  <a:lnTo>
                    <a:pt x="71" y="24"/>
                  </a:lnTo>
                  <a:lnTo>
                    <a:pt x="85" y="23"/>
                  </a:lnTo>
                  <a:lnTo>
                    <a:pt x="98" y="21"/>
                  </a:lnTo>
                  <a:lnTo>
                    <a:pt x="112" y="18"/>
                  </a:lnTo>
                  <a:lnTo>
                    <a:pt x="125" y="13"/>
                  </a:lnTo>
                  <a:lnTo>
                    <a:pt x="151" y="5"/>
                  </a:lnTo>
                  <a:lnTo>
                    <a:pt x="151" y="5"/>
                  </a:lnTo>
                  <a:lnTo>
                    <a:pt x="169" y="0"/>
                  </a:lnTo>
                  <a:lnTo>
                    <a:pt x="175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0" y="5"/>
                  </a:lnTo>
                  <a:lnTo>
                    <a:pt x="179" y="7"/>
                  </a:lnTo>
                  <a:lnTo>
                    <a:pt x="179" y="9"/>
                  </a:lnTo>
                  <a:lnTo>
                    <a:pt x="180" y="11"/>
                  </a:lnTo>
                  <a:lnTo>
                    <a:pt x="183" y="13"/>
                  </a:lnTo>
                  <a:lnTo>
                    <a:pt x="188" y="14"/>
                  </a:lnTo>
                  <a:lnTo>
                    <a:pt x="196" y="16"/>
                  </a:lnTo>
                  <a:lnTo>
                    <a:pt x="196" y="16"/>
                  </a:lnTo>
                  <a:lnTo>
                    <a:pt x="210" y="16"/>
                  </a:lnTo>
                  <a:lnTo>
                    <a:pt x="225" y="16"/>
                  </a:lnTo>
                  <a:lnTo>
                    <a:pt x="257" y="13"/>
                  </a:lnTo>
                  <a:lnTo>
                    <a:pt x="289" y="9"/>
                  </a:lnTo>
                  <a:lnTo>
                    <a:pt x="323" y="2"/>
                  </a:lnTo>
                  <a:lnTo>
                    <a:pt x="323" y="2"/>
                  </a:lnTo>
                  <a:lnTo>
                    <a:pt x="319" y="6"/>
                  </a:lnTo>
                  <a:lnTo>
                    <a:pt x="315" y="9"/>
                  </a:lnTo>
                  <a:lnTo>
                    <a:pt x="313" y="13"/>
                  </a:lnTo>
                  <a:lnTo>
                    <a:pt x="312" y="17"/>
                  </a:lnTo>
                  <a:lnTo>
                    <a:pt x="313" y="18"/>
                  </a:lnTo>
                  <a:lnTo>
                    <a:pt x="314" y="20"/>
                  </a:lnTo>
                  <a:lnTo>
                    <a:pt x="319" y="22"/>
                  </a:lnTo>
                  <a:lnTo>
                    <a:pt x="327" y="23"/>
                  </a:lnTo>
                  <a:lnTo>
                    <a:pt x="339" y="22"/>
                  </a:lnTo>
                  <a:lnTo>
                    <a:pt x="339" y="22"/>
                  </a:lnTo>
                  <a:lnTo>
                    <a:pt x="367" y="19"/>
                  </a:lnTo>
                  <a:lnTo>
                    <a:pt x="394" y="14"/>
                  </a:lnTo>
                  <a:lnTo>
                    <a:pt x="418" y="9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40" y="1"/>
                  </a:lnTo>
                  <a:lnTo>
                    <a:pt x="443" y="1"/>
                  </a:lnTo>
                  <a:lnTo>
                    <a:pt x="443" y="1"/>
                  </a:lnTo>
                  <a:lnTo>
                    <a:pt x="441" y="4"/>
                  </a:lnTo>
                  <a:lnTo>
                    <a:pt x="437" y="8"/>
                  </a:lnTo>
                  <a:lnTo>
                    <a:pt x="437" y="8"/>
                  </a:lnTo>
                  <a:lnTo>
                    <a:pt x="436" y="9"/>
                  </a:lnTo>
                  <a:lnTo>
                    <a:pt x="434" y="11"/>
                  </a:lnTo>
                  <a:lnTo>
                    <a:pt x="435" y="13"/>
                  </a:lnTo>
                  <a:lnTo>
                    <a:pt x="436" y="16"/>
                  </a:lnTo>
                  <a:lnTo>
                    <a:pt x="439" y="17"/>
                  </a:lnTo>
                  <a:lnTo>
                    <a:pt x="446" y="19"/>
                  </a:lnTo>
                  <a:lnTo>
                    <a:pt x="446" y="19"/>
                  </a:lnTo>
                  <a:lnTo>
                    <a:pt x="452" y="21"/>
                  </a:lnTo>
                  <a:lnTo>
                    <a:pt x="460" y="22"/>
                  </a:lnTo>
                  <a:lnTo>
                    <a:pt x="469" y="22"/>
                  </a:lnTo>
                  <a:lnTo>
                    <a:pt x="478" y="21"/>
                  </a:lnTo>
                  <a:lnTo>
                    <a:pt x="488" y="20"/>
                  </a:lnTo>
                  <a:lnTo>
                    <a:pt x="499" y="19"/>
                  </a:lnTo>
                  <a:lnTo>
                    <a:pt x="510" y="16"/>
                  </a:lnTo>
                  <a:lnTo>
                    <a:pt x="521" y="11"/>
                  </a:lnTo>
                  <a:lnTo>
                    <a:pt x="521" y="11"/>
                  </a:lnTo>
                  <a:lnTo>
                    <a:pt x="535" y="7"/>
                  </a:lnTo>
                  <a:lnTo>
                    <a:pt x="543" y="6"/>
                  </a:lnTo>
                  <a:lnTo>
                    <a:pt x="544" y="6"/>
                  </a:lnTo>
                  <a:lnTo>
                    <a:pt x="543" y="7"/>
                  </a:lnTo>
                  <a:lnTo>
                    <a:pt x="534" y="11"/>
                  </a:lnTo>
                  <a:lnTo>
                    <a:pt x="534" y="11"/>
                  </a:lnTo>
                  <a:lnTo>
                    <a:pt x="531" y="13"/>
                  </a:lnTo>
                  <a:lnTo>
                    <a:pt x="528" y="17"/>
                  </a:lnTo>
                  <a:lnTo>
                    <a:pt x="528" y="20"/>
                  </a:lnTo>
                  <a:lnTo>
                    <a:pt x="529" y="23"/>
                  </a:lnTo>
                  <a:lnTo>
                    <a:pt x="532" y="25"/>
                  </a:lnTo>
                  <a:lnTo>
                    <a:pt x="535" y="27"/>
                  </a:lnTo>
                  <a:lnTo>
                    <a:pt x="538" y="29"/>
                  </a:lnTo>
                  <a:lnTo>
                    <a:pt x="540" y="30"/>
                  </a:lnTo>
                  <a:lnTo>
                    <a:pt x="540" y="30"/>
                  </a:lnTo>
                  <a:lnTo>
                    <a:pt x="558" y="31"/>
                  </a:lnTo>
                  <a:lnTo>
                    <a:pt x="568" y="31"/>
                  </a:lnTo>
                  <a:lnTo>
                    <a:pt x="578" y="31"/>
                  </a:lnTo>
                  <a:lnTo>
                    <a:pt x="590" y="29"/>
                  </a:lnTo>
                  <a:lnTo>
                    <a:pt x="604" y="25"/>
                  </a:lnTo>
                  <a:lnTo>
                    <a:pt x="621" y="20"/>
                  </a:lnTo>
                  <a:lnTo>
                    <a:pt x="640" y="13"/>
                  </a:lnTo>
                  <a:lnTo>
                    <a:pt x="640" y="13"/>
                  </a:lnTo>
                  <a:lnTo>
                    <a:pt x="650" y="10"/>
                  </a:lnTo>
                  <a:lnTo>
                    <a:pt x="657" y="9"/>
                  </a:lnTo>
                  <a:lnTo>
                    <a:pt x="666" y="8"/>
                  </a:lnTo>
                  <a:lnTo>
                    <a:pt x="666" y="8"/>
                  </a:lnTo>
                  <a:lnTo>
                    <a:pt x="662" y="14"/>
                  </a:lnTo>
                  <a:lnTo>
                    <a:pt x="661" y="17"/>
                  </a:lnTo>
                  <a:lnTo>
                    <a:pt x="661" y="20"/>
                  </a:lnTo>
                  <a:lnTo>
                    <a:pt x="663" y="22"/>
                  </a:lnTo>
                  <a:lnTo>
                    <a:pt x="669" y="24"/>
                  </a:lnTo>
                  <a:lnTo>
                    <a:pt x="676" y="25"/>
                  </a:lnTo>
                  <a:lnTo>
                    <a:pt x="686" y="26"/>
                  </a:lnTo>
                  <a:lnTo>
                    <a:pt x="686" y="26"/>
                  </a:lnTo>
                  <a:lnTo>
                    <a:pt x="720" y="20"/>
                  </a:lnTo>
                  <a:lnTo>
                    <a:pt x="731" y="17"/>
                  </a:lnTo>
                  <a:lnTo>
                    <a:pt x="740" y="12"/>
                  </a:lnTo>
                  <a:lnTo>
                    <a:pt x="740" y="12"/>
                  </a:lnTo>
                  <a:lnTo>
                    <a:pt x="744" y="11"/>
                  </a:lnTo>
                  <a:lnTo>
                    <a:pt x="745" y="12"/>
                  </a:lnTo>
                  <a:lnTo>
                    <a:pt x="744" y="13"/>
                  </a:lnTo>
                  <a:lnTo>
                    <a:pt x="737" y="17"/>
                  </a:lnTo>
                  <a:lnTo>
                    <a:pt x="737" y="17"/>
                  </a:lnTo>
                  <a:lnTo>
                    <a:pt x="723" y="23"/>
                  </a:lnTo>
                  <a:lnTo>
                    <a:pt x="704" y="29"/>
                  </a:lnTo>
                  <a:lnTo>
                    <a:pt x="695" y="31"/>
                  </a:lnTo>
                  <a:lnTo>
                    <a:pt x="685" y="32"/>
                  </a:lnTo>
                  <a:lnTo>
                    <a:pt x="675" y="32"/>
                  </a:lnTo>
                  <a:lnTo>
                    <a:pt x="665" y="32"/>
                  </a:lnTo>
                  <a:lnTo>
                    <a:pt x="665" y="32"/>
                  </a:lnTo>
                  <a:lnTo>
                    <a:pt x="660" y="31"/>
                  </a:lnTo>
                  <a:lnTo>
                    <a:pt x="656" y="29"/>
                  </a:lnTo>
                  <a:lnTo>
                    <a:pt x="653" y="25"/>
                  </a:lnTo>
                  <a:lnTo>
                    <a:pt x="652" y="22"/>
                  </a:lnTo>
                  <a:lnTo>
                    <a:pt x="653" y="20"/>
                  </a:lnTo>
                  <a:lnTo>
                    <a:pt x="653" y="17"/>
                  </a:lnTo>
                  <a:lnTo>
                    <a:pt x="654" y="14"/>
                  </a:lnTo>
                  <a:lnTo>
                    <a:pt x="654" y="14"/>
                  </a:lnTo>
                  <a:lnTo>
                    <a:pt x="649" y="16"/>
                  </a:lnTo>
                  <a:lnTo>
                    <a:pt x="644" y="17"/>
                  </a:lnTo>
                  <a:lnTo>
                    <a:pt x="618" y="27"/>
                  </a:lnTo>
                  <a:lnTo>
                    <a:pt x="618" y="27"/>
                  </a:lnTo>
                  <a:lnTo>
                    <a:pt x="608" y="32"/>
                  </a:lnTo>
                  <a:lnTo>
                    <a:pt x="596" y="34"/>
                  </a:lnTo>
                  <a:lnTo>
                    <a:pt x="584" y="36"/>
                  </a:lnTo>
                  <a:lnTo>
                    <a:pt x="572" y="37"/>
                  </a:lnTo>
                  <a:lnTo>
                    <a:pt x="560" y="37"/>
                  </a:lnTo>
                  <a:lnTo>
                    <a:pt x="549" y="36"/>
                  </a:lnTo>
                  <a:lnTo>
                    <a:pt x="540" y="35"/>
                  </a:lnTo>
                  <a:lnTo>
                    <a:pt x="534" y="34"/>
                  </a:lnTo>
                  <a:lnTo>
                    <a:pt x="534" y="34"/>
                  </a:lnTo>
                  <a:lnTo>
                    <a:pt x="531" y="32"/>
                  </a:lnTo>
                  <a:lnTo>
                    <a:pt x="527" y="30"/>
                  </a:lnTo>
                  <a:lnTo>
                    <a:pt x="525" y="24"/>
                  </a:lnTo>
                  <a:lnTo>
                    <a:pt x="524" y="19"/>
                  </a:lnTo>
                  <a:lnTo>
                    <a:pt x="524" y="17"/>
                  </a:lnTo>
                  <a:lnTo>
                    <a:pt x="524" y="17"/>
                  </a:lnTo>
                  <a:lnTo>
                    <a:pt x="508" y="22"/>
                  </a:lnTo>
                  <a:lnTo>
                    <a:pt x="498" y="25"/>
                  </a:lnTo>
                  <a:lnTo>
                    <a:pt x="486" y="27"/>
                  </a:lnTo>
                  <a:lnTo>
                    <a:pt x="474" y="29"/>
                  </a:lnTo>
                  <a:lnTo>
                    <a:pt x="462" y="30"/>
                  </a:lnTo>
                  <a:lnTo>
                    <a:pt x="450" y="29"/>
                  </a:lnTo>
                  <a:lnTo>
                    <a:pt x="440" y="26"/>
                  </a:lnTo>
                  <a:lnTo>
                    <a:pt x="440" y="26"/>
                  </a:lnTo>
                  <a:lnTo>
                    <a:pt x="435" y="24"/>
                  </a:lnTo>
                  <a:lnTo>
                    <a:pt x="433" y="22"/>
                  </a:lnTo>
                  <a:lnTo>
                    <a:pt x="431" y="20"/>
                  </a:lnTo>
                  <a:lnTo>
                    <a:pt x="430" y="18"/>
                  </a:lnTo>
                  <a:lnTo>
                    <a:pt x="431" y="14"/>
                  </a:lnTo>
                  <a:lnTo>
                    <a:pt x="431" y="12"/>
                  </a:lnTo>
                </a:path>
              </a:pathLst>
            </a:custGeom>
            <a:noFill/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6" name="Freeform 378"/>
            <p:cNvSpPr>
              <a:spLocks/>
            </p:cNvSpPr>
            <p:nvPr/>
          </p:nvSpPr>
          <p:spPr bwMode="auto">
            <a:xfrm>
              <a:off x="5186" y="2362"/>
              <a:ext cx="28" cy="7"/>
            </a:xfrm>
            <a:custGeom>
              <a:avLst/>
              <a:gdLst/>
              <a:ahLst/>
              <a:cxnLst>
                <a:cxn ang="0">
                  <a:pos x="3" y="22"/>
                </a:cxn>
                <a:cxn ang="0">
                  <a:pos x="3" y="22"/>
                </a:cxn>
                <a:cxn ang="0">
                  <a:pos x="0" y="22"/>
                </a:cxn>
                <a:cxn ang="0">
                  <a:pos x="1" y="22"/>
                </a:cxn>
                <a:cxn ang="0">
                  <a:pos x="1" y="22"/>
                </a:cxn>
                <a:cxn ang="0">
                  <a:pos x="6" y="21"/>
                </a:cxn>
                <a:cxn ang="0">
                  <a:pos x="20" y="17"/>
                </a:cxn>
                <a:cxn ang="0">
                  <a:pos x="40" y="11"/>
                </a:cxn>
                <a:cxn ang="0">
                  <a:pos x="51" y="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6" y="0"/>
                </a:cxn>
                <a:cxn ang="0">
                  <a:pos x="65" y="1"/>
                </a:cxn>
                <a:cxn ang="0">
                  <a:pos x="62" y="3"/>
                </a:cxn>
                <a:cxn ang="0">
                  <a:pos x="62" y="3"/>
                </a:cxn>
                <a:cxn ang="0">
                  <a:pos x="56" y="5"/>
                </a:cxn>
                <a:cxn ang="0">
                  <a:pos x="53" y="9"/>
                </a:cxn>
                <a:cxn ang="0">
                  <a:pos x="51" y="13"/>
                </a:cxn>
                <a:cxn ang="0">
                  <a:pos x="52" y="16"/>
                </a:cxn>
                <a:cxn ang="0">
                  <a:pos x="55" y="20"/>
                </a:cxn>
                <a:cxn ang="0">
                  <a:pos x="61" y="22"/>
                </a:cxn>
                <a:cxn ang="0">
                  <a:pos x="68" y="22"/>
                </a:cxn>
                <a:cxn ang="0">
                  <a:pos x="79" y="22"/>
                </a:cxn>
                <a:cxn ang="0">
                  <a:pos x="79" y="22"/>
                </a:cxn>
                <a:cxn ang="0">
                  <a:pos x="78" y="23"/>
                </a:cxn>
                <a:cxn ang="0">
                  <a:pos x="75" y="24"/>
                </a:cxn>
                <a:cxn ang="0">
                  <a:pos x="64" y="25"/>
                </a:cxn>
                <a:cxn ang="0">
                  <a:pos x="53" y="24"/>
                </a:cxn>
                <a:cxn ang="0">
                  <a:pos x="49" y="23"/>
                </a:cxn>
                <a:cxn ang="0">
                  <a:pos x="48" y="22"/>
                </a:cxn>
                <a:cxn ang="0">
                  <a:pos x="48" y="22"/>
                </a:cxn>
                <a:cxn ang="0">
                  <a:pos x="48" y="17"/>
                </a:cxn>
                <a:cxn ang="0">
                  <a:pos x="49" y="14"/>
                </a:cxn>
                <a:cxn ang="0">
                  <a:pos x="48" y="13"/>
                </a:cxn>
                <a:cxn ang="0">
                  <a:pos x="46" y="13"/>
                </a:cxn>
                <a:cxn ang="0">
                  <a:pos x="44" y="13"/>
                </a:cxn>
                <a:cxn ang="0">
                  <a:pos x="40" y="14"/>
                </a:cxn>
                <a:cxn ang="0">
                  <a:pos x="40" y="14"/>
                </a:cxn>
                <a:cxn ang="0">
                  <a:pos x="30" y="17"/>
                </a:cxn>
                <a:cxn ang="0">
                  <a:pos x="20" y="20"/>
                </a:cxn>
                <a:cxn ang="0">
                  <a:pos x="3" y="22"/>
                </a:cxn>
                <a:cxn ang="0">
                  <a:pos x="3" y="22"/>
                </a:cxn>
                <a:cxn ang="0">
                  <a:pos x="3" y="22"/>
                </a:cxn>
              </a:cxnLst>
              <a:rect l="0" t="0" r="r" b="b"/>
              <a:pathLst>
                <a:path w="79" h="25">
                  <a:moveTo>
                    <a:pt x="3" y="22"/>
                  </a:moveTo>
                  <a:lnTo>
                    <a:pt x="3" y="22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6" y="21"/>
                  </a:lnTo>
                  <a:lnTo>
                    <a:pt x="20" y="17"/>
                  </a:lnTo>
                  <a:lnTo>
                    <a:pt x="40" y="11"/>
                  </a:lnTo>
                  <a:lnTo>
                    <a:pt x="51" y="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56" y="5"/>
                  </a:lnTo>
                  <a:lnTo>
                    <a:pt x="53" y="9"/>
                  </a:lnTo>
                  <a:lnTo>
                    <a:pt x="51" y="13"/>
                  </a:lnTo>
                  <a:lnTo>
                    <a:pt x="52" y="16"/>
                  </a:lnTo>
                  <a:lnTo>
                    <a:pt x="55" y="20"/>
                  </a:lnTo>
                  <a:lnTo>
                    <a:pt x="61" y="22"/>
                  </a:lnTo>
                  <a:lnTo>
                    <a:pt x="68" y="22"/>
                  </a:lnTo>
                  <a:lnTo>
                    <a:pt x="79" y="22"/>
                  </a:lnTo>
                  <a:lnTo>
                    <a:pt x="79" y="22"/>
                  </a:lnTo>
                  <a:lnTo>
                    <a:pt x="78" y="23"/>
                  </a:lnTo>
                  <a:lnTo>
                    <a:pt x="75" y="24"/>
                  </a:lnTo>
                  <a:lnTo>
                    <a:pt x="64" y="25"/>
                  </a:lnTo>
                  <a:lnTo>
                    <a:pt x="53" y="24"/>
                  </a:lnTo>
                  <a:lnTo>
                    <a:pt x="49" y="23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8" y="17"/>
                  </a:lnTo>
                  <a:lnTo>
                    <a:pt x="49" y="14"/>
                  </a:lnTo>
                  <a:lnTo>
                    <a:pt x="48" y="13"/>
                  </a:lnTo>
                  <a:lnTo>
                    <a:pt x="46" y="13"/>
                  </a:lnTo>
                  <a:lnTo>
                    <a:pt x="44" y="13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0" y="20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22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7" name="Freeform 379"/>
            <p:cNvSpPr>
              <a:spLocks/>
            </p:cNvSpPr>
            <p:nvPr/>
          </p:nvSpPr>
          <p:spPr bwMode="auto">
            <a:xfrm>
              <a:off x="4986" y="2374"/>
              <a:ext cx="239" cy="14"/>
            </a:xfrm>
            <a:custGeom>
              <a:avLst/>
              <a:gdLst/>
              <a:ahLst/>
              <a:cxnLst>
                <a:cxn ang="0">
                  <a:pos x="324" y="19"/>
                </a:cxn>
                <a:cxn ang="0">
                  <a:pos x="380" y="3"/>
                </a:cxn>
                <a:cxn ang="0">
                  <a:pos x="378" y="9"/>
                </a:cxn>
                <a:cxn ang="0">
                  <a:pos x="384" y="16"/>
                </a:cxn>
                <a:cxn ang="0">
                  <a:pos x="399" y="22"/>
                </a:cxn>
                <a:cxn ang="0">
                  <a:pos x="453" y="21"/>
                </a:cxn>
                <a:cxn ang="0">
                  <a:pos x="485" y="11"/>
                </a:cxn>
                <a:cxn ang="0">
                  <a:pos x="491" y="13"/>
                </a:cxn>
                <a:cxn ang="0">
                  <a:pos x="494" y="22"/>
                </a:cxn>
                <a:cxn ang="0">
                  <a:pos x="508" y="27"/>
                </a:cxn>
                <a:cxn ang="0">
                  <a:pos x="550" y="28"/>
                </a:cxn>
                <a:cxn ang="0">
                  <a:pos x="595" y="15"/>
                </a:cxn>
                <a:cxn ang="0">
                  <a:pos x="615" y="13"/>
                </a:cxn>
                <a:cxn ang="0">
                  <a:pos x="615" y="26"/>
                </a:cxn>
                <a:cxn ang="0">
                  <a:pos x="642" y="30"/>
                </a:cxn>
                <a:cxn ang="0">
                  <a:pos x="681" y="24"/>
                </a:cxn>
                <a:cxn ang="0">
                  <a:pos x="709" y="11"/>
                </a:cxn>
                <a:cxn ang="0">
                  <a:pos x="686" y="27"/>
                </a:cxn>
                <a:cxn ang="0">
                  <a:pos x="644" y="36"/>
                </a:cxn>
                <a:cxn ang="0">
                  <a:pos x="613" y="33"/>
                </a:cxn>
                <a:cxn ang="0">
                  <a:pos x="606" y="21"/>
                </a:cxn>
                <a:cxn ang="0">
                  <a:pos x="601" y="17"/>
                </a:cxn>
                <a:cxn ang="0">
                  <a:pos x="563" y="32"/>
                </a:cxn>
                <a:cxn ang="0">
                  <a:pos x="519" y="36"/>
                </a:cxn>
                <a:cxn ang="0">
                  <a:pos x="496" y="33"/>
                </a:cxn>
                <a:cxn ang="0">
                  <a:pos x="488" y="13"/>
                </a:cxn>
                <a:cxn ang="0">
                  <a:pos x="448" y="26"/>
                </a:cxn>
                <a:cxn ang="0">
                  <a:pos x="391" y="28"/>
                </a:cxn>
                <a:cxn ang="0">
                  <a:pos x="379" y="23"/>
                </a:cxn>
                <a:cxn ang="0">
                  <a:pos x="374" y="9"/>
                </a:cxn>
                <a:cxn ang="0">
                  <a:pos x="278" y="29"/>
                </a:cxn>
                <a:cxn ang="0">
                  <a:pos x="251" y="24"/>
                </a:cxn>
                <a:cxn ang="0">
                  <a:pos x="242" y="12"/>
                </a:cxn>
                <a:cxn ang="0">
                  <a:pos x="229" y="11"/>
                </a:cxn>
                <a:cxn ang="0">
                  <a:pos x="183" y="24"/>
                </a:cxn>
                <a:cxn ang="0">
                  <a:pos x="124" y="28"/>
                </a:cxn>
                <a:cxn ang="0">
                  <a:pos x="103" y="22"/>
                </a:cxn>
                <a:cxn ang="0">
                  <a:pos x="103" y="13"/>
                </a:cxn>
                <a:cxn ang="0">
                  <a:pos x="74" y="22"/>
                </a:cxn>
                <a:cxn ang="0">
                  <a:pos x="23" y="26"/>
                </a:cxn>
                <a:cxn ang="0">
                  <a:pos x="13" y="22"/>
                </a:cxn>
                <a:cxn ang="0">
                  <a:pos x="76" y="15"/>
                </a:cxn>
                <a:cxn ang="0">
                  <a:pos x="112" y="3"/>
                </a:cxn>
                <a:cxn ang="0">
                  <a:pos x="116" y="5"/>
                </a:cxn>
                <a:cxn ang="0">
                  <a:pos x="115" y="16"/>
                </a:cxn>
                <a:cxn ang="0">
                  <a:pos x="142" y="22"/>
                </a:cxn>
                <a:cxn ang="0">
                  <a:pos x="207" y="14"/>
                </a:cxn>
                <a:cxn ang="0">
                  <a:pos x="255" y="0"/>
                </a:cxn>
                <a:cxn ang="0">
                  <a:pos x="251" y="12"/>
                </a:cxn>
                <a:cxn ang="0">
                  <a:pos x="278" y="24"/>
                </a:cxn>
              </a:cxnLst>
              <a:rect l="0" t="0" r="r" b="b"/>
              <a:pathLst>
                <a:path w="709" h="37">
                  <a:moveTo>
                    <a:pt x="291" y="24"/>
                  </a:moveTo>
                  <a:lnTo>
                    <a:pt x="291" y="24"/>
                  </a:lnTo>
                  <a:lnTo>
                    <a:pt x="310" y="21"/>
                  </a:lnTo>
                  <a:lnTo>
                    <a:pt x="324" y="19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8" y="3"/>
                  </a:lnTo>
                  <a:lnTo>
                    <a:pt x="380" y="3"/>
                  </a:lnTo>
                  <a:lnTo>
                    <a:pt x="381" y="4"/>
                  </a:lnTo>
                  <a:lnTo>
                    <a:pt x="381" y="5"/>
                  </a:lnTo>
                  <a:lnTo>
                    <a:pt x="379" y="8"/>
                  </a:lnTo>
                  <a:lnTo>
                    <a:pt x="378" y="9"/>
                  </a:lnTo>
                  <a:lnTo>
                    <a:pt x="378" y="9"/>
                  </a:lnTo>
                  <a:lnTo>
                    <a:pt x="378" y="11"/>
                  </a:lnTo>
                  <a:lnTo>
                    <a:pt x="381" y="14"/>
                  </a:lnTo>
                  <a:lnTo>
                    <a:pt x="384" y="16"/>
                  </a:lnTo>
                  <a:lnTo>
                    <a:pt x="388" y="19"/>
                  </a:lnTo>
                  <a:lnTo>
                    <a:pt x="392" y="20"/>
                  </a:lnTo>
                  <a:lnTo>
                    <a:pt x="399" y="22"/>
                  </a:lnTo>
                  <a:lnTo>
                    <a:pt x="399" y="22"/>
                  </a:lnTo>
                  <a:lnTo>
                    <a:pt x="415" y="23"/>
                  </a:lnTo>
                  <a:lnTo>
                    <a:pt x="432" y="23"/>
                  </a:lnTo>
                  <a:lnTo>
                    <a:pt x="443" y="22"/>
                  </a:lnTo>
                  <a:lnTo>
                    <a:pt x="453" y="21"/>
                  </a:lnTo>
                  <a:lnTo>
                    <a:pt x="464" y="17"/>
                  </a:lnTo>
                  <a:lnTo>
                    <a:pt x="476" y="13"/>
                  </a:lnTo>
                  <a:lnTo>
                    <a:pt x="476" y="13"/>
                  </a:lnTo>
                  <a:lnTo>
                    <a:pt x="485" y="11"/>
                  </a:lnTo>
                  <a:lnTo>
                    <a:pt x="489" y="9"/>
                  </a:lnTo>
                  <a:lnTo>
                    <a:pt x="490" y="8"/>
                  </a:lnTo>
                  <a:lnTo>
                    <a:pt x="490" y="9"/>
                  </a:lnTo>
                  <a:lnTo>
                    <a:pt x="491" y="13"/>
                  </a:lnTo>
                  <a:lnTo>
                    <a:pt x="491" y="13"/>
                  </a:lnTo>
                  <a:lnTo>
                    <a:pt x="491" y="16"/>
                  </a:lnTo>
                  <a:lnTo>
                    <a:pt x="492" y="20"/>
                  </a:lnTo>
                  <a:lnTo>
                    <a:pt x="494" y="22"/>
                  </a:lnTo>
                  <a:lnTo>
                    <a:pt x="496" y="23"/>
                  </a:lnTo>
                  <a:lnTo>
                    <a:pt x="503" y="26"/>
                  </a:lnTo>
                  <a:lnTo>
                    <a:pt x="508" y="27"/>
                  </a:lnTo>
                  <a:lnTo>
                    <a:pt x="508" y="27"/>
                  </a:lnTo>
                  <a:lnTo>
                    <a:pt x="524" y="29"/>
                  </a:lnTo>
                  <a:lnTo>
                    <a:pt x="531" y="29"/>
                  </a:lnTo>
                  <a:lnTo>
                    <a:pt x="540" y="29"/>
                  </a:lnTo>
                  <a:lnTo>
                    <a:pt x="550" y="28"/>
                  </a:lnTo>
                  <a:lnTo>
                    <a:pt x="562" y="25"/>
                  </a:lnTo>
                  <a:lnTo>
                    <a:pt x="577" y="21"/>
                  </a:lnTo>
                  <a:lnTo>
                    <a:pt x="595" y="15"/>
                  </a:lnTo>
                  <a:lnTo>
                    <a:pt x="595" y="15"/>
                  </a:lnTo>
                  <a:lnTo>
                    <a:pt x="611" y="11"/>
                  </a:lnTo>
                  <a:lnTo>
                    <a:pt x="620" y="10"/>
                  </a:lnTo>
                  <a:lnTo>
                    <a:pt x="620" y="10"/>
                  </a:lnTo>
                  <a:lnTo>
                    <a:pt x="615" y="13"/>
                  </a:lnTo>
                  <a:lnTo>
                    <a:pt x="612" y="16"/>
                  </a:lnTo>
                  <a:lnTo>
                    <a:pt x="609" y="20"/>
                  </a:lnTo>
                  <a:lnTo>
                    <a:pt x="611" y="23"/>
                  </a:lnTo>
                  <a:lnTo>
                    <a:pt x="615" y="26"/>
                  </a:lnTo>
                  <a:lnTo>
                    <a:pt x="620" y="28"/>
                  </a:lnTo>
                  <a:lnTo>
                    <a:pt x="629" y="30"/>
                  </a:lnTo>
                  <a:lnTo>
                    <a:pt x="642" y="30"/>
                  </a:lnTo>
                  <a:lnTo>
                    <a:pt x="642" y="30"/>
                  </a:lnTo>
                  <a:lnTo>
                    <a:pt x="654" y="29"/>
                  </a:lnTo>
                  <a:lnTo>
                    <a:pt x="665" y="28"/>
                  </a:lnTo>
                  <a:lnTo>
                    <a:pt x="674" y="26"/>
                  </a:lnTo>
                  <a:lnTo>
                    <a:pt x="681" y="24"/>
                  </a:lnTo>
                  <a:lnTo>
                    <a:pt x="694" y="19"/>
                  </a:lnTo>
                  <a:lnTo>
                    <a:pt x="705" y="12"/>
                  </a:lnTo>
                  <a:lnTo>
                    <a:pt x="705" y="12"/>
                  </a:lnTo>
                  <a:lnTo>
                    <a:pt x="709" y="11"/>
                  </a:lnTo>
                  <a:lnTo>
                    <a:pt x="703" y="16"/>
                  </a:lnTo>
                  <a:lnTo>
                    <a:pt x="703" y="16"/>
                  </a:lnTo>
                  <a:lnTo>
                    <a:pt x="694" y="23"/>
                  </a:lnTo>
                  <a:lnTo>
                    <a:pt x="686" y="27"/>
                  </a:lnTo>
                  <a:lnTo>
                    <a:pt x="676" y="32"/>
                  </a:lnTo>
                  <a:lnTo>
                    <a:pt x="666" y="34"/>
                  </a:lnTo>
                  <a:lnTo>
                    <a:pt x="655" y="36"/>
                  </a:lnTo>
                  <a:lnTo>
                    <a:pt x="644" y="36"/>
                  </a:lnTo>
                  <a:lnTo>
                    <a:pt x="632" y="36"/>
                  </a:lnTo>
                  <a:lnTo>
                    <a:pt x="619" y="34"/>
                  </a:lnTo>
                  <a:lnTo>
                    <a:pt x="619" y="34"/>
                  </a:lnTo>
                  <a:lnTo>
                    <a:pt x="613" y="33"/>
                  </a:lnTo>
                  <a:lnTo>
                    <a:pt x="608" y="29"/>
                  </a:lnTo>
                  <a:lnTo>
                    <a:pt x="606" y="27"/>
                  </a:lnTo>
                  <a:lnTo>
                    <a:pt x="606" y="24"/>
                  </a:lnTo>
                  <a:lnTo>
                    <a:pt x="606" y="21"/>
                  </a:lnTo>
                  <a:lnTo>
                    <a:pt x="606" y="19"/>
                  </a:lnTo>
                  <a:lnTo>
                    <a:pt x="607" y="16"/>
                  </a:lnTo>
                  <a:lnTo>
                    <a:pt x="607" y="16"/>
                  </a:lnTo>
                  <a:lnTo>
                    <a:pt x="601" y="17"/>
                  </a:lnTo>
                  <a:lnTo>
                    <a:pt x="594" y="20"/>
                  </a:lnTo>
                  <a:lnTo>
                    <a:pt x="574" y="28"/>
                  </a:lnTo>
                  <a:lnTo>
                    <a:pt x="574" y="28"/>
                  </a:lnTo>
                  <a:lnTo>
                    <a:pt x="563" y="32"/>
                  </a:lnTo>
                  <a:lnTo>
                    <a:pt x="551" y="34"/>
                  </a:lnTo>
                  <a:lnTo>
                    <a:pt x="540" y="36"/>
                  </a:lnTo>
                  <a:lnTo>
                    <a:pt x="529" y="37"/>
                  </a:lnTo>
                  <a:lnTo>
                    <a:pt x="519" y="36"/>
                  </a:lnTo>
                  <a:lnTo>
                    <a:pt x="511" y="36"/>
                  </a:lnTo>
                  <a:lnTo>
                    <a:pt x="503" y="35"/>
                  </a:lnTo>
                  <a:lnTo>
                    <a:pt x="496" y="33"/>
                  </a:lnTo>
                  <a:lnTo>
                    <a:pt x="496" y="33"/>
                  </a:lnTo>
                  <a:lnTo>
                    <a:pt x="493" y="30"/>
                  </a:lnTo>
                  <a:lnTo>
                    <a:pt x="490" y="25"/>
                  </a:lnTo>
                  <a:lnTo>
                    <a:pt x="488" y="20"/>
                  </a:lnTo>
                  <a:lnTo>
                    <a:pt x="488" y="13"/>
                  </a:lnTo>
                  <a:lnTo>
                    <a:pt x="488" y="13"/>
                  </a:lnTo>
                  <a:lnTo>
                    <a:pt x="472" y="20"/>
                  </a:lnTo>
                  <a:lnTo>
                    <a:pt x="461" y="23"/>
                  </a:lnTo>
                  <a:lnTo>
                    <a:pt x="448" y="26"/>
                  </a:lnTo>
                  <a:lnTo>
                    <a:pt x="435" y="28"/>
                  </a:lnTo>
                  <a:lnTo>
                    <a:pt x="420" y="30"/>
                  </a:lnTo>
                  <a:lnTo>
                    <a:pt x="406" y="30"/>
                  </a:lnTo>
                  <a:lnTo>
                    <a:pt x="391" y="28"/>
                  </a:lnTo>
                  <a:lnTo>
                    <a:pt x="391" y="28"/>
                  </a:lnTo>
                  <a:lnTo>
                    <a:pt x="387" y="27"/>
                  </a:lnTo>
                  <a:lnTo>
                    <a:pt x="382" y="25"/>
                  </a:lnTo>
                  <a:lnTo>
                    <a:pt x="379" y="23"/>
                  </a:lnTo>
                  <a:lnTo>
                    <a:pt x="377" y="20"/>
                  </a:lnTo>
                  <a:lnTo>
                    <a:pt x="375" y="14"/>
                  </a:lnTo>
                  <a:lnTo>
                    <a:pt x="374" y="9"/>
                  </a:lnTo>
                  <a:lnTo>
                    <a:pt x="374" y="9"/>
                  </a:lnTo>
                  <a:lnTo>
                    <a:pt x="336" y="19"/>
                  </a:lnTo>
                  <a:lnTo>
                    <a:pt x="316" y="24"/>
                  </a:lnTo>
                  <a:lnTo>
                    <a:pt x="297" y="27"/>
                  </a:lnTo>
                  <a:lnTo>
                    <a:pt x="278" y="29"/>
                  </a:lnTo>
                  <a:lnTo>
                    <a:pt x="271" y="29"/>
                  </a:lnTo>
                  <a:lnTo>
                    <a:pt x="263" y="28"/>
                  </a:lnTo>
                  <a:lnTo>
                    <a:pt x="256" y="27"/>
                  </a:lnTo>
                  <a:lnTo>
                    <a:pt x="251" y="24"/>
                  </a:lnTo>
                  <a:lnTo>
                    <a:pt x="248" y="21"/>
                  </a:lnTo>
                  <a:lnTo>
                    <a:pt x="244" y="16"/>
                  </a:lnTo>
                  <a:lnTo>
                    <a:pt x="244" y="16"/>
                  </a:lnTo>
                  <a:lnTo>
                    <a:pt x="242" y="12"/>
                  </a:lnTo>
                  <a:lnTo>
                    <a:pt x="241" y="10"/>
                  </a:lnTo>
                  <a:lnTo>
                    <a:pt x="239" y="9"/>
                  </a:lnTo>
                  <a:lnTo>
                    <a:pt x="236" y="9"/>
                  </a:lnTo>
                  <a:lnTo>
                    <a:pt x="229" y="11"/>
                  </a:lnTo>
                  <a:lnTo>
                    <a:pt x="221" y="15"/>
                  </a:lnTo>
                  <a:lnTo>
                    <a:pt x="221" y="15"/>
                  </a:lnTo>
                  <a:lnTo>
                    <a:pt x="201" y="21"/>
                  </a:lnTo>
                  <a:lnTo>
                    <a:pt x="183" y="24"/>
                  </a:lnTo>
                  <a:lnTo>
                    <a:pt x="165" y="27"/>
                  </a:lnTo>
                  <a:lnTo>
                    <a:pt x="150" y="28"/>
                  </a:lnTo>
                  <a:lnTo>
                    <a:pt x="136" y="29"/>
                  </a:lnTo>
                  <a:lnTo>
                    <a:pt x="124" y="28"/>
                  </a:lnTo>
                  <a:lnTo>
                    <a:pt x="113" y="26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3" y="22"/>
                  </a:lnTo>
                  <a:lnTo>
                    <a:pt x="102" y="20"/>
                  </a:lnTo>
                  <a:lnTo>
                    <a:pt x="103" y="15"/>
                  </a:lnTo>
                  <a:lnTo>
                    <a:pt x="103" y="14"/>
                  </a:lnTo>
                  <a:lnTo>
                    <a:pt x="103" y="13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86" y="19"/>
                  </a:lnTo>
                  <a:lnTo>
                    <a:pt x="74" y="22"/>
                  </a:lnTo>
                  <a:lnTo>
                    <a:pt x="61" y="24"/>
                  </a:lnTo>
                  <a:lnTo>
                    <a:pt x="48" y="26"/>
                  </a:lnTo>
                  <a:lnTo>
                    <a:pt x="35" y="26"/>
                  </a:lnTo>
                  <a:lnTo>
                    <a:pt x="23" y="26"/>
                  </a:lnTo>
                  <a:lnTo>
                    <a:pt x="11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3" y="22"/>
                  </a:lnTo>
                  <a:lnTo>
                    <a:pt x="26" y="22"/>
                  </a:lnTo>
                  <a:lnTo>
                    <a:pt x="39" y="21"/>
                  </a:lnTo>
                  <a:lnTo>
                    <a:pt x="52" y="20"/>
                  </a:lnTo>
                  <a:lnTo>
                    <a:pt x="76" y="15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8" y="7"/>
                  </a:lnTo>
                  <a:lnTo>
                    <a:pt x="112" y="3"/>
                  </a:lnTo>
                  <a:lnTo>
                    <a:pt x="116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16" y="5"/>
                  </a:lnTo>
                  <a:lnTo>
                    <a:pt x="113" y="10"/>
                  </a:lnTo>
                  <a:lnTo>
                    <a:pt x="113" y="12"/>
                  </a:lnTo>
                  <a:lnTo>
                    <a:pt x="113" y="13"/>
                  </a:lnTo>
                  <a:lnTo>
                    <a:pt x="115" y="16"/>
                  </a:lnTo>
                  <a:lnTo>
                    <a:pt x="119" y="19"/>
                  </a:lnTo>
                  <a:lnTo>
                    <a:pt x="125" y="21"/>
                  </a:lnTo>
                  <a:lnTo>
                    <a:pt x="134" y="22"/>
                  </a:lnTo>
                  <a:lnTo>
                    <a:pt x="142" y="22"/>
                  </a:lnTo>
                  <a:lnTo>
                    <a:pt x="142" y="22"/>
                  </a:lnTo>
                  <a:lnTo>
                    <a:pt x="173" y="19"/>
                  </a:lnTo>
                  <a:lnTo>
                    <a:pt x="193" y="16"/>
                  </a:lnTo>
                  <a:lnTo>
                    <a:pt x="207" y="14"/>
                  </a:lnTo>
                  <a:lnTo>
                    <a:pt x="217" y="11"/>
                  </a:lnTo>
                  <a:lnTo>
                    <a:pt x="231" y="5"/>
                  </a:lnTo>
                  <a:lnTo>
                    <a:pt x="241" y="2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1" y="3"/>
                  </a:lnTo>
                  <a:lnTo>
                    <a:pt x="250" y="8"/>
                  </a:lnTo>
                  <a:lnTo>
                    <a:pt x="251" y="12"/>
                  </a:lnTo>
                  <a:lnTo>
                    <a:pt x="254" y="15"/>
                  </a:lnTo>
                  <a:lnTo>
                    <a:pt x="260" y="20"/>
                  </a:lnTo>
                  <a:lnTo>
                    <a:pt x="267" y="22"/>
                  </a:lnTo>
                  <a:lnTo>
                    <a:pt x="278" y="24"/>
                  </a:lnTo>
                  <a:lnTo>
                    <a:pt x="291" y="24"/>
                  </a:lnTo>
                  <a:lnTo>
                    <a:pt x="291" y="24"/>
                  </a:lnTo>
                  <a:close/>
                </a:path>
              </a:pathLst>
            </a:custGeom>
            <a:solidFill>
              <a:srgbClr val="FFF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8" name="Freeform 380"/>
            <p:cNvSpPr>
              <a:spLocks/>
            </p:cNvSpPr>
            <p:nvPr/>
          </p:nvSpPr>
          <p:spPr bwMode="auto">
            <a:xfrm>
              <a:off x="4986" y="2374"/>
              <a:ext cx="239" cy="14"/>
            </a:xfrm>
            <a:custGeom>
              <a:avLst/>
              <a:gdLst/>
              <a:ahLst/>
              <a:cxnLst>
                <a:cxn ang="0">
                  <a:pos x="324" y="19"/>
                </a:cxn>
                <a:cxn ang="0">
                  <a:pos x="380" y="3"/>
                </a:cxn>
                <a:cxn ang="0">
                  <a:pos x="378" y="9"/>
                </a:cxn>
                <a:cxn ang="0">
                  <a:pos x="384" y="16"/>
                </a:cxn>
                <a:cxn ang="0">
                  <a:pos x="399" y="22"/>
                </a:cxn>
                <a:cxn ang="0">
                  <a:pos x="453" y="21"/>
                </a:cxn>
                <a:cxn ang="0">
                  <a:pos x="485" y="11"/>
                </a:cxn>
                <a:cxn ang="0">
                  <a:pos x="491" y="13"/>
                </a:cxn>
                <a:cxn ang="0">
                  <a:pos x="494" y="22"/>
                </a:cxn>
                <a:cxn ang="0">
                  <a:pos x="508" y="27"/>
                </a:cxn>
                <a:cxn ang="0">
                  <a:pos x="550" y="28"/>
                </a:cxn>
                <a:cxn ang="0">
                  <a:pos x="595" y="15"/>
                </a:cxn>
                <a:cxn ang="0">
                  <a:pos x="615" y="13"/>
                </a:cxn>
                <a:cxn ang="0">
                  <a:pos x="615" y="26"/>
                </a:cxn>
                <a:cxn ang="0">
                  <a:pos x="642" y="30"/>
                </a:cxn>
                <a:cxn ang="0">
                  <a:pos x="681" y="24"/>
                </a:cxn>
                <a:cxn ang="0">
                  <a:pos x="709" y="11"/>
                </a:cxn>
                <a:cxn ang="0">
                  <a:pos x="686" y="27"/>
                </a:cxn>
                <a:cxn ang="0">
                  <a:pos x="644" y="36"/>
                </a:cxn>
                <a:cxn ang="0">
                  <a:pos x="613" y="33"/>
                </a:cxn>
                <a:cxn ang="0">
                  <a:pos x="606" y="21"/>
                </a:cxn>
                <a:cxn ang="0">
                  <a:pos x="601" y="17"/>
                </a:cxn>
                <a:cxn ang="0">
                  <a:pos x="563" y="32"/>
                </a:cxn>
                <a:cxn ang="0">
                  <a:pos x="519" y="36"/>
                </a:cxn>
                <a:cxn ang="0">
                  <a:pos x="496" y="33"/>
                </a:cxn>
                <a:cxn ang="0">
                  <a:pos x="488" y="13"/>
                </a:cxn>
                <a:cxn ang="0">
                  <a:pos x="448" y="26"/>
                </a:cxn>
                <a:cxn ang="0">
                  <a:pos x="391" y="28"/>
                </a:cxn>
                <a:cxn ang="0">
                  <a:pos x="379" y="23"/>
                </a:cxn>
                <a:cxn ang="0">
                  <a:pos x="374" y="9"/>
                </a:cxn>
                <a:cxn ang="0">
                  <a:pos x="278" y="29"/>
                </a:cxn>
                <a:cxn ang="0">
                  <a:pos x="251" y="24"/>
                </a:cxn>
                <a:cxn ang="0">
                  <a:pos x="242" y="12"/>
                </a:cxn>
                <a:cxn ang="0">
                  <a:pos x="229" y="11"/>
                </a:cxn>
                <a:cxn ang="0">
                  <a:pos x="183" y="24"/>
                </a:cxn>
                <a:cxn ang="0">
                  <a:pos x="124" y="28"/>
                </a:cxn>
                <a:cxn ang="0">
                  <a:pos x="103" y="22"/>
                </a:cxn>
                <a:cxn ang="0">
                  <a:pos x="103" y="13"/>
                </a:cxn>
                <a:cxn ang="0">
                  <a:pos x="74" y="22"/>
                </a:cxn>
                <a:cxn ang="0">
                  <a:pos x="23" y="26"/>
                </a:cxn>
                <a:cxn ang="0">
                  <a:pos x="13" y="22"/>
                </a:cxn>
                <a:cxn ang="0">
                  <a:pos x="76" y="15"/>
                </a:cxn>
                <a:cxn ang="0">
                  <a:pos x="112" y="3"/>
                </a:cxn>
                <a:cxn ang="0">
                  <a:pos x="116" y="5"/>
                </a:cxn>
                <a:cxn ang="0">
                  <a:pos x="115" y="16"/>
                </a:cxn>
                <a:cxn ang="0">
                  <a:pos x="142" y="22"/>
                </a:cxn>
                <a:cxn ang="0">
                  <a:pos x="207" y="14"/>
                </a:cxn>
                <a:cxn ang="0">
                  <a:pos x="255" y="0"/>
                </a:cxn>
                <a:cxn ang="0">
                  <a:pos x="251" y="12"/>
                </a:cxn>
                <a:cxn ang="0">
                  <a:pos x="278" y="24"/>
                </a:cxn>
              </a:cxnLst>
              <a:rect l="0" t="0" r="r" b="b"/>
              <a:pathLst>
                <a:path w="709" h="37">
                  <a:moveTo>
                    <a:pt x="291" y="24"/>
                  </a:moveTo>
                  <a:lnTo>
                    <a:pt x="291" y="24"/>
                  </a:lnTo>
                  <a:lnTo>
                    <a:pt x="310" y="21"/>
                  </a:lnTo>
                  <a:lnTo>
                    <a:pt x="324" y="19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8" y="3"/>
                  </a:lnTo>
                  <a:lnTo>
                    <a:pt x="380" y="3"/>
                  </a:lnTo>
                  <a:lnTo>
                    <a:pt x="381" y="4"/>
                  </a:lnTo>
                  <a:lnTo>
                    <a:pt x="381" y="5"/>
                  </a:lnTo>
                  <a:lnTo>
                    <a:pt x="379" y="8"/>
                  </a:lnTo>
                  <a:lnTo>
                    <a:pt x="378" y="9"/>
                  </a:lnTo>
                  <a:lnTo>
                    <a:pt x="378" y="9"/>
                  </a:lnTo>
                  <a:lnTo>
                    <a:pt x="378" y="11"/>
                  </a:lnTo>
                  <a:lnTo>
                    <a:pt x="381" y="14"/>
                  </a:lnTo>
                  <a:lnTo>
                    <a:pt x="384" y="16"/>
                  </a:lnTo>
                  <a:lnTo>
                    <a:pt x="388" y="19"/>
                  </a:lnTo>
                  <a:lnTo>
                    <a:pt x="392" y="20"/>
                  </a:lnTo>
                  <a:lnTo>
                    <a:pt x="399" y="22"/>
                  </a:lnTo>
                  <a:lnTo>
                    <a:pt x="399" y="22"/>
                  </a:lnTo>
                  <a:lnTo>
                    <a:pt x="415" y="23"/>
                  </a:lnTo>
                  <a:lnTo>
                    <a:pt x="432" y="23"/>
                  </a:lnTo>
                  <a:lnTo>
                    <a:pt x="443" y="22"/>
                  </a:lnTo>
                  <a:lnTo>
                    <a:pt x="453" y="21"/>
                  </a:lnTo>
                  <a:lnTo>
                    <a:pt x="464" y="17"/>
                  </a:lnTo>
                  <a:lnTo>
                    <a:pt x="476" y="13"/>
                  </a:lnTo>
                  <a:lnTo>
                    <a:pt x="476" y="13"/>
                  </a:lnTo>
                  <a:lnTo>
                    <a:pt x="485" y="11"/>
                  </a:lnTo>
                  <a:lnTo>
                    <a:pt x="489" y="9"/>
                  </a:lnTo>
                  <a:lnTo>
                    <a:pt x="490" y="8"/>
                  </a:lnTo>
                  <a:lnTo>
                    <a:pt x="490" y="9"/>
                  </a:lnTo>
                  <a:lnTo>
                    <a:pt x="491" y="13"/>
                  </a:lnTo>
                  <a:lnTo>
                    <a:pt x="491" y="13"/>
                  </a:lnTo>
                  <a:lnTo>
                    <a:pt x="491" y="16"/>
                  </a:lnTo>
                  <a:lnTo>
                    <a:pt x="492" y="20"/>
                  </a:lnTo>
                  <a:lnTo>
                    <a:pt x="494" y="22"/>
                  </a:lnTo>
                  <a:lnTo>
                    <a:pt x="496" y="23"/>
                  </a:lnTo>
                  <a:lnTo>
                    <a:pt x="503" y="26"/>
                  </a:lnTo>
                  <a:lnTo>
                    <a:pt x="508" y="27"/>
                  </a:lnTo>
                  <a:lnTo>
                    <a:pt x="508" y="27"/>
                  </a:lnTo>
                  <a:lnTo>
                    <a:pt x="524" y="29"/>
                  </a:lnTo>
                  <a:lnTo>
                    <a:pt x="531" y="29"/>
                  </a:lnTo>
                  <a:lnTo>
                    <a:pt x="540" y="29"/>
                  </a:lnTo>
                  <a:lnTo>
                    <a:pt x="550" y="28"/>
                  </a:lnTo>
                  <a:lnTo>
                    <a:pt x="562" y="25"/>
                  </a:lnTo>
                  <a:lnTo>
                    <a:pt x="577" y="21"/>
                  </a:lnTo>
                  <a:lnTo>
                    <a:pt x="595" y="15"/>
                  </a:lnTo>
                  <a:lnTo>
                    <a:pt x="595" y="15"/>
                  </a:lnTo>
                  <a:lnTo>
                    <a:pt x="611" y="11"/>
                  </a:lnTo>
                  <a:lnTo>
                    <a:pt x="620" y="10"/>
                  </a:lnTo>
                  <a:lnTo>
                    <a:pt x="620" y="10"/>
                  </a:lnTo>
                  <a:lnTo>
                    <a:pt x="615" y="13"/>
                  </a:lnTo>
                  <a:lnTo>
                    <a:pt x="612" y="16"/>
                  </a:lnTo>
                  <a:lnTo>
                    <a:pt x="609" y="20"/>
                  </a:lnTo>
                  <a:lnTo>
                    <a:pt x="611" y="23"/>
                  </a:lnTo>
                  <a:lnTo>
                    <a:pt x="615" y="26"/>
                  </a:lnTo>
                  <a:lnTo>
                    <a:pt x="620" y="28"/>
                  </a:lnTo>
                  <a:lnTo>
                    <a:pt x="629" y="30"/>
                  </a:lnTo>
                  <a:lnTo>
                    <a:pt x="642" y="30"/>
                  </a:lnTo>
                  <a:lnTo>
                    <a:pt x="642" y="30"/>
                  </a:lnTo>
                  <a:lnTo>
                    <a:pt x="654" y="29"/>
                  </a:lnTo>
                  <a:lnTo>
                    <a:pt x="665" y="28"/>
                  </a:lnTo>
                  <a:lnTo>
                    <a:pt x="674" y="26"/>
                  </a:lnTo>
                  <a:lnTo>
                    <a:pt x="681" y="24"/>
                  </a:lnTo>
                  <a:lnTo>
                    <a:pt x="694" y="19"/>
                  </a:lnTo>
                  <a:lnTo>
                    <a:pt x="705" y="12"/>
                  </a:lnTo>
                  <a:lnTo>
                    <a:pt x="705" y="12"/>
                  </a:lnTo>
                  <a:lnTo>
                    <a:pt x="709" y="11"/>
                  </a:lnTo>
                  <a:lnTo>
                    <a:pt x="703" y="16"/>
                  </a:lnTo>
                  <a:lnTo>
                    <a:pt x="703" y="16"/>
                  </a:lnTo>
                  <a:lnTo>
                    <a:pt x="694" y="23"/>
                  </a:lnTo>
                  <a:lnTo>
                    <a:pt x="686" y="27"/>
                  </a:lnTo>
                  <a:lnTo>
                    <a:pt x="676" y="32"/>
                  </a:lnTo>
                  <a:lnTo>
                    <a:pt x="666" y="34"/>
                  </a:lnTo>
                  <a:lnTo>
                    <a:pt x="655" y="36"/>
                  </a:lnTo>
                  <a:lnTo>
                    <a:pt x="644" y="36"/>
                  </a:lnTo>
                  <a:lnTo>
                    <a:pt x="632" y="36"/>
                  </a:lnTo>
                  <a:lnTo>
                    <a:pt x="619" y="34"/>
                  </a:lnTo>
                  <a:lnTo>
                    <a:pt x="619" y="34"/>
                  </a:lnTo>
                  <a:lnTo>
                    <a:pt x="613" y="33"/>
                  </a:lnTo>
                  <a:lnTo>
                    <a:pt x="608" y="29"/>
                  </a:lnTo>
                  <a:lnTo>
                    <a:pt x="606" y="27"/>
                  </a:lnTo>
                  <a:lnTo>
                    <a:pt x="606" y="24"/>
                  </a:lnTo>
                  <a:lnTo>
                    <a:pt x="606" y="21"/>
                  </a:lnTo>
                  <a:lnTo>
                    <a:pt x="606" y="19"/>
                  </a:lnTo>
                  <a:lnTo>
                    <a:pt x="607" y="16"/>
                  </a:lnTo>
                  <a:lnTo>
                    <a:pt x="607" y="16"/>
                  </a:lnTo>
                  <a:lnTo>
                    <a:pt x="601" y="17"/>
                  </a:lnTo>
                  <a:lnTo>
                    <a:pt x="594" y="20"/>
                  </a:lnTo>
                  <a:lnTo>
                    <a:pt x="574" y="28"/>
                  </a:lnTo>
                  <a:lnTo>
                    <a:pt x="574" y="28"/>
                  </a:lnTo>
                  <a:lnTo>
                    <a:pt x="563" y="32"/>
                  </a:lnTo>
                  <a:lnTo>
                    <a:pt x="551" y="34"/>
                  </a:lnTo>
                  <a:lnTo>
                    <a:pt x="540" y="36"/>
                  </a:lnTo>
                  <a:lnTo>
                    <a:pt x="529" y="37"/>
                  </a:lnTo>
                  <a:lnTo>
                    <a:pt x="519" y="36"/>
                  </a:lnTo>
                  <a:lnTo>
                    <a:pt x="511" y="36"/>
                  </a:lnTo>
                  <a:lnTo>
                    <a:pt x="503" y="35"/>
                  </a:lnTo>
                  <a:lnTo>
                    <a:pt x="496" y="33"/>
                  </a:lnTo>
                  <a:lnTo>
                    <a:pt x="496" y="33"/>
                  </a:lnTo>
                  <a:lnTo>
                    <a:pt x="493" y="30"/>
                  </a:lnTo>
                  <a:lnTo>
                    <a:pt x="490" y="25"/>
                  </a:lnTo>
                  <a:lnTo>
                    <a:pt x="488" y="20"/>
                  </a:lnTo>
                  <a:lnTo>
                    <a:pt x="488" y="13"/>
                  </a:lnTo>
                  <a:lnTo>
                    <a:pt x="488" y="13"/>
                  </a:lnTo>
                  <a:lnTo>
                    <a:pt x="472" y="20"/>
                  </a:lnTo>
                  <a:lnTo>
                    <a:pt x="461" y="23"/>
                  </a:lnTo>
                  <a:lnTo>
                    <a:pt x="448" y="26"/>
                  </a:lnTo>
                  <a:lnTo>
                    <a:pt x="435" y="28"/>
                  </a:lnTo>
                  <a:lnTo>
                    <a:pt x="420" y="30"/>
                  </a:lnTo>
                  <a:lnTo>
                    <a:pt x="406" y="30"/>
                  </a:lnTo>
                  <a:lnTo>
                    <a:pt x="391" y="28"/>
                  </a:lnTo>
                  <a:lnTo>
                    <a:pt x="391" y="28"/>
                  </a:lnTo>
                  <a:lnTo>
                    <a:pt x="387" y="27"/>
                  </a:lnTo>
                  <a:lnTo>
                    <a:pt x="382" y="25"/>
                  </a:lnTo>
                  <a:lnTo>
                    <a:pt x="379" y="23"/>
                  </a:lnTo>
                  <a:lnTo>
                    <a:pt x="377" y="20"/>
                  </a:lnTo>
                  <a:lnTo>
                    <a:pt x="375" y="14"/>
                  </a:lnTo>
                  <a:lnTo>
                    <a:pt x="374" y="9"/>
                  </a:lnTo>
                  <a:lnTo>
                    <a:pt x="374" y="9"/>
                  </a:lnTo>
                  <a:lnTo>
                    <a:pt x="336" y="19"/>
                  </a:lnTo>
                  <a:lnTo>
                    <a:pt x="316" y="24"/>
                  </a:lnTo>
                  <a:lnTo>
                    <a:pt x="297" y="27"/>
                  </a:lnTo>
                  <a:lnTo>
                    <a:pt x="278" y="29"/>
                  </a:lnTo>
                  <a:lnTo>
                    <a:pt x="271" y="29"/>
                  </a:lnTo>
                  <a:lnTo>
                    <a:pt x="263" y="28"/>
                  </a:lnTo>
                  <a:lnTo>
                    <a:pt x="256" y="27"/>
                  </a:lnTo>
                  <a:lnTo>
                    <a:pt x="251" y="24"/>
                  </a:lnTo>
                  <a:lnTo>
                    <a:pt x="248" y="21"/>
                  </a:lnTo>
                  <a:lnTo>
                    <a:pt x="244" y="16"/>
                  </a:lnTo>
                  <a:lnTo>
                    <a:pt x="244" y="16"/>
                  </a:lnTo>
                  <a:lnTo>
                    <a:pt x="242" y="12"/>
                  </a:lnTo>
                  <a:lnTo>
                    <a:pt x="241" y="10"/>
                  </a:lnTo>
                  <a:lnTo>
                    <a:pt x="239" y="9"/>
                  </a:lnTo>
                  <a:lnTo>
                    <a:pt x="236" y="9"/>
                  </a:lnTo>
                  <a:lnTo>
                    <a:pt x="229" y="11"/>
                  </a:lnTo>
                  <a:lnTo>
                    <a:pt x="221" y="15"/>
                  </a:lnTo>
                  <a:lnTo>
                    <a:pt x="221" y="15"/>
                  </a:lnTo>
                  <a:lnTo>
                    <a:pt x="201" y="21"/>
                  </a:lnTo>
                  <a:lnTo>
                    <a:pt x="183" y="24"/>
                  </a:lnTo>
                  <a:lnTo>
                    <a:pt x="165" y="27"/>
                  </a:lnTo>
                  <a:lnTo>
                    <a:pt x="150" y="28"/>
                  </a:lnTo>
                  <a:lnTo>
                    <a:pt x="136" y="29"/>
                  </a:lnTo>
                  <a:lnTo>
                    <a:pt x="124" y="28"/>
                  </a:lnTo>
                  <a:lnTo>
                    <a:pt x="113" y="26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03" y="22"/>
                  </a:lnTo>
                  <a:lnTo>
                    <a:pt x="102" y="20"/>
                  </a:lnTo>
                  <a:lnTo>
                    <a:pt x="103" y="15"/>
                  </a:lnTo>
                  <a:lnTo>
                    <a:pt x="103" y="14"/>
                  </a:lnTo>
                  <a:lnTo>
                    <a:pt x="103" y="13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86" y="19"/>
                  </a:lnTo>
                  <a:lnTo>
                    <a:pt x="74" y="22"/>
                  </a:lnTo>
                  <a:lnTo>
                    <a:pt x="61" y="24"/>
                  </a:lnTo>
                  <a:lnTo>
                    <a:pt x="48" y="26"/>
                  </a:lnTo>
                  <a:lnTo>
                    <a:pt x="35" y="26"/>
                  </a:lnTo>
                  <a:lnTo>
                    <a:pt x="23" y="26"/>
                  </a:lnTo>
                  <a:lnTo>
                    <a:pt x="11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3" y="22"/>
                  </a:lnTo>
                  <a:lnTo>
                    <a:pt x="26" y="22"/>
                  </a:lnTo>
                  <a:lnTo>
                    <a:pt x="39" y="21"/>
                  </a:lnTo>
                  <a:lnTo>
                    <a:pt x="52" y="20"/>
                  </a:lnTo>
                  <a:lnTo>
                    <a:pt x="76" y="15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108" y="7"/>
                  </a:lnTo>
                  <a:lnTo>
                    <a:pt x="112" y="3"/>
                  </a:lnTo>
                  <a:lnTo>
                    <a:pt x="116" y="1"/>
                  </a:lnTo>
                  <a:lnTo>
                    <a:pt x="123" y="1"/>
                  </a:lnTo>
                  <a:lnTo>
                    <a:pt x="123" y="1"/>
                  </a:lnTo>
                  <a:lnTo>
                    <a:pt x="116" y="5"/>
                  </a:lnTo>
                  <a:lnTo>
                    <a:pt x="113" y="10"/>
                  </a:lnTo>
                  <a:lnTo>
                    <a:pt x="113" y="12"/>
                  </a:lnTo>
                  <a:lnTo>
                    <a:pt x="113" y="13"/>
                  </a:lnTo>
                  <a:lnTo>
                    <a:pt x="115" y="16"/>
                  </a:lnTo>
                  <a:lnTo>
                    <a:pt x="119" y="19"/>
                  </a:lnTo>
                  <a:lnTo>
                    <a:pt x="125" y="21"/>
                  </a:lnTo>
                  <a:lnTo>
                    <a:pt x="134" y="22"/>
                  </a:lnTo>
                  <a:lnTo>
                    <a:pt x="142" y="22"/>
                  </a:lnTo>
                  <a:lnTo>
                    <a:pt x="142" y="22"/>
                  </a:lnTo>
                  <a:lnTo>
                    <a:pt x="173" y="19"/>
                  </a:lnTo>
                  <a:lnTo>
                    <a:pt x="193" y="16"/>
                  </a:lnTo>
                  <a:lnTo>
                    <a:pt x="207" y="14"/>
                  </a:lnTo>
                  <a:lnTo>
                    <a:pt x="217" y="11"/>
                  </a:lnTo>
                  <a:lnTo>
                    <a:pt x="231" y="5"/>
                  </a:lnTo>
                  <a:lnTo>
                    <a:pt x="241" y="2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1" y="3"/>
                  </a:lnTo>
                  <a:lnTo>
                    <a:pt x="250" y="8"/>
                  </a:lnTo>
                  <a:lnTo>
                    <a:pt x="251" y="12"/>
                  </a:lnTo>
                  <a:lnTo>
                    <a:pt x="254" y="15"/>
                  </a:lnTo>
                  <a:lnTo>
                    <a:pt x="260" y="20"/>
                  </a:lnTo>
                  <a:lnTo>
                    <a:pt x="267" y="22"/>
                  </a:lnTo>
                  <a:lnTo>
                    <a:pt x="278" y="24"/>
                  </a:lnTo>
                  <a:lnTo>
                    <a:pt x="291" y="24"/>
                  </a:lnTo>
                </a:path>
              </a:pathLst>
            </a:custGeom>
            <a:noFill/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9" name="Freeform 381"/>
            <p:cNvSpPr>
              <a:spLocks/>
            </p:cNvSpPr>
            <p:nvPr/>
          </p:nvSpPr>
          <p:spPr bwMode="auto">
            <a:xfrm>
              <a:off x="5037" y="2353"/>
              <a:ext cx="39" cy="17"/>
            </a:xfrm>
            <a:custGeom>
              <a:avLst/>
              <a:gdLst/>
              <a:ahLst/>
              <a:cxnLst>
                <a:cxn ang="0">
                  <a:pos x="117" y="18"/>
                </a:cxn>
                <a:cxn ang="0">
                  <a:pos x="117" y="18"/>
                </a:cxn>
                <a:cxn ang="0">
                  <a:pos x="108" y="23"/>
                </a:cxn>
                <a:cxn ang="0">
                  <a:pos x="98" y="27"/>
                </a:cxn>
                <a:cxn ang="0">
                  <a:pos x="88" y="31"/>
                </a:cxn>
                <a:cxn ang="0">
                  <a:pos x="80" y="37"/>
                </a:cxn>
                <a:cxn ang="0">
                  <a:pos x="77" y="40"/>
                </a:cxn>
                <a:cxn ang="0">
                  <a:pos x="76" y="42"/>
                </a:cxn>
                <a:cxn ang="0">
                  <a:pos x="76" y="45"/>
                </a:cxn>
                <a:cxn ang="0">
                  <a:pos x="77" y="48"/>
                </a:cxn>
                <a:cxn ang="0">
                  <a:pos x="80" y="50"/>
                </a:cxn>
                <a:cxn ang="0">
                  <a:pos x="87" y="52"/>
                </a:cxn>
                <a:cxn ang="0">
                  <a:pos x="87" y="52"/>
                </a:cxn>
                <a:cxn ang="0">
                  <a:pos x="71" y="53"/>
                </a:cxn>
                <a:cxn ang="0">
                  <a:pos x="60" y="53"/>
                </a:cxn>
                <a:cxn ang="0">
                  <a:pos x="57" y="53"/>
                </a:cxn>
                <a:cxn ang="0">
                  <a:pos x="54" y="52"/>
                </a:cxn>
                <a:cxn ang="0">
                  <a:pos x="54" y="5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55" y="11"/>
                </a:cxn>
                <a:cxn ang="0">
                  <a:pos x="96" y="17"/>
                </a:cxn>
                <a:cxn ang="0">
                  <a:pos x="111" y="19"/>
                </a:cxn>
                <a:cxn ang="0">
                  <a:pos x="117" y="18"/>
                </a:cxn>
                <a:cxn ang="0">
                  <a:pos x="117" y="18"/>
                </a:cxn>
                <a:cxn ang="0">
                  <a:pos x="117" y="18"/>
                </a:cxn>
              </a:cxnLst>
              <a:rect l="0" t="0" r="r" b="b"/>
              <a:pathLst>
                <a:path w="117" h="53">
                  <a:moveTo>
                    <a:pt x="117" y="18"/>
                  </a:moveTo>
                  <a:lnTo>
                    <a:pt x="117" y="18"/>
                  </a:lnTo>
                  <a:lnTo>
                    <a:pt x="108" y="23"/>
                  </a:lnTo>
                  <a:lnTo>
                    <a:pt x="98" y="27"/>
                  </a:lnTo>
                  <a:lnTo>
                    <a:pt x="88" y="31"/>
                  </a:lnTo>
                  <a:lnTo>
                    <a:pt x="80" y="37"/>
                  </a:lnTo>
                  <a:lnTo>
                    <a:pt x="77" y="40"/>
                  </a:lnTo>
                  <a:lnTo>
                    <a:pt x="76" y="42"/>
                  </a:lnTo>
                  <a:lnTo>
                    <a:pt x="76" y="45"/>
                  </a:lnTo>
                  <a:lnTo>
                    <a:pt x="77" y="48"/>
                  </a:lnTo>
                  <a:lnTo>
                    <a:pt x="80" y="50"/>
                  </a:lnTo>
                  <a:lnTo>
                    <a:pt x="87" y="52"/>
                  </a:lnTo>
                  <a:lnTo>
                    <a:pt x="87" y="52"/>
                  </a:lnTo>
                  <a:lnTo>
                    <a:pt x="71" y="53"/>
                  </a:lnTo>
                  <a:lnTo>
                    <a:pt x="60" y="53"/>
                  </a:lnTo>
                  <a:lnTo>
                    <a:pt x="57" y="53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5" y="11"/>
                  </a:lnTo>
                  <a:lnTo>
                    <a:pt x="96" y="17"/>
                  </a:lnTo>
                  <a:lnTo>
                    <a:pt x="111" y="19"/>
                  </a:lnTo>
                  <a:lnTo>
                    <a:pt x="117" y="18"/>
                  </a:lnTo>
                  <a:lnTo>
                    <a:pt x="117" y="18"/>
                  </a:lnTo>
                  <a:lnTo>
                    <a:pt x="117" y="18"/>
                  </a:lnTo>
                  <a:close/>
                </a:path>
              </a:pathLst>
            </a:custGeom>
            <a:solidFill>
              <a:srgbClr val="FFF2C4"/>
            </a:solidFill>
            <a:ln w="0">
              <a:solidFill>
                <a:srgbClr val="FFFA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0" name="Freeform 382"/>
            <p:cNvSpPr>
              <a:spLocks/>
            </p:cNvSpPr>
            <p:nvPr/>
          </p:nvSpPr>
          <p:spPr bwMode="auto">
            <a:xfrm>
              <a:off x="4991" y="2408"/>
              <a:ext cx="96" cy="77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0" y="226"/>
                </a:cxn>
                <a:cxn ang="0">
                  <a:pos x="288" y="9"/>
                </a:cxn>
                <a:cxn ang="0">
                  <a:pos x="288" y="0"/>
                </a:cxn>
                <a:cxn ang="0">
                  <a:pos x="288" y="0"/>
                </a:cxn>
              </a:cxnLst>
              <a:rect l="0" t="0" r="r" b="b"/>
              <a:pathLst>
                <a:path w="288" h="226">
                  <a:moveTo>
                    <a:pt x="288" y="0"/>
                  </a:moveTo>
                  <a:lnTo>
                    <a:pt x="0" y="226"/>
                  </a:lnTo>
                  <a:lnTo>
                    <a:pt x="288" y="9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1" name="Freeform 383"/>
            <p:cNvSpPr>
              <a:spLocks/>
            </p:cNvSpPr>
            <p:nvPr/>
          </p:nvSpPr>
          <p:spPr bwMode="auto">
            <a:xfrm>
              <a:off x="5104" y="2411"/>
              <a:ext cx="95" cy="7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89" y="227"/>
                </a:cxn>
                <a:cxn ang="0">
                  <a:pos x="8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89" h="227">
                  <a:moveTo>
                    <a:pt x="0" y="2"/>
                  </a:moveTo>
                  <a:lnTo>
                    <a:pt x="289" y="227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2" name="Freeform 384"/>
            <p:cNvSpPr>
              <a:spLocks/>
            </p:cNvSpPr>
            <p:nvPr/>
          </p:nvSpPr>
          <p:spPr bwMode="auto">
            <a:xfrm>
              <a:off x="5086" y="2410"/>
              <a:ext cx="20" cy="10"/>
            </a:xfrm>
            <a:custGeom>
              <a:avLst/>
              <a:gdLst/>
              <a:ahLst/>
              <a:cxnLst>
                <a:cxn ang="0">
                  <a:pos x="60" y="31"/>
                </a:cxn>
                <a:cxn ang="0">
                  <a:pos x="60" y="0"/>
                </a:cxn>
                <a:cxn ang="0">
                  <a:pos x="0" y="0"/>
                </a:cxn>
                <a:cxn ang="0">
                  <a:pos x="0" y="31"/>
                </a:cxn>
                <a:cxn ang="0">
                  <a:pos x="60" y="31"/>
                </a:cxn>
                <a:cxn ang="0">
                  <a:pos x="60" y="31"/>
                </a:cxn>
              </a:cxnLst>
              <a:rect l="0" t="0" r="r" b="b"/>
              <a:pathLst>
                <a:path w="60" h="31">
                  <a:moveTo>
                    <a:pt x="60" y="31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60" y="31"/>
                  </a:lnTo>
                  <a:lnTo>
                    <a:pt x="60" y="31"/>
                  </a:lnTo>
                  <a:close/>
                </a:path>
              </a:pathLst>
            </a:custGeom>
            <a:solidFill>
              <a:srgbClr val="0D2B88"/>
            </a:solidFill>
            <a:ln w="0">
              <a:solidFill>
                <a:srgbClr val="3F486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3" name="Freeform 385"/>
            <p:cNvSpPr>
              <a:spLocks/>
            </p:cNvSpPr>
            <p:nvPr/>
          </p:nvSpPr>
          <p:spPr bwMode="auto">
            <a:xfrm>
              <a:off x="5086" y="2399"/>
              <a:ext cx="20" cy="11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0" y="34"/>
                </a:cxn>
                <a:cxn ang="0">
                  <a:pos x="1" y="26"/>
                </a:cxn>
                <a:cxn ang="0">
                  <a:pos x="3" y="20"/>
                </a:cxn>
                <a:cxn ang="0">
                  <a:pos x="6" y="15"/>
                </a:cxn>
                <a:cxn ang="0">
                  <a:pos x="10" y="10"/>
                </a:cxn>
                <a:cxn ang="0">
                  <a:pos x="13" y="6"/>
                </a:cxn>
                <a:cxn ang="0">
                  <a:pos x="17" y="3"/>
                </a:cxn>
                <a:cxn ang="0">
                  <a:pos x="23" y="1"/>
                </a:cxn>
                <a:cxn ang="0">
                  <a:pos x="27" y="0"/>
                </a:cxn>
                <a:cxn ang="0">
                  <a:pos x="32" y="0"/>
                </a:cxn>
                <a:cxn ang="0">
                  <a:pos x="37" y="1"/>
                </a:cxn>
                <a:cxn ang="0">
                  <a:pos x="42" y="3"/>
                </a:cxn>
                <a:cxn ang="0">
                  <a:pos x="47" y="6"/>
                </a:cxn>
                <a:cxn ang="0">
                  <a:pos x="51" y="12"/>
                </a:cxn>
                <a:cxn ang="0">
                  <a:pos x="54" y="17"/>
                </a:cxn>
                <a:cxn ang="0">
                  <a:pos x="57" y="25"/>
                </a:cxn>
                <a:cxn ang="0">
                  <a:pos x="60" y="34"/>
                </a:cxn>
                <a:cxn ang="0">
                  <a:pos x="0" y="34"/>
                </a:cxn>
              </a:cxnLst>
              <a:rect l="0" t="0" r="r" b="b"/>
              <a:pathLst>
                <a:path w="60" h="34">
                  <a:moveTo>
                    <a:pt x="0" y="34"/>
                  </a:moveTo>
                  <a:lnTo>
                    <a:pt x="0" y="34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3" y="6"/>
                  </a:lnTo>
                  <a:lnTo>
                    <a:pt x="17" y="3"/>
                  </a:lnTo>
                  <a:lnTo>
                    <a:pt x="23" y="1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1"/>
                  </a:lnTo>
                  <a:lnTo>
                    <a:pt x="42" y="3"/>
                  </a:lnTo>
                  <a:lnTo>
                    <a:pt x="47" y="6"/>
                  </a:lnTo>
                  <a:lnTo>
                    <a:pt x="51" y="12"/>
                  </a:lnTo>
                  <a:lnTo>
                    <a:pt x="54" y="17"/>
                  </a:lnTo>
                  <a:lnTo>
                    <a:pt x="57" y="25"/>
                  </a:lnTo>
                  <a:lnTo>
                    <a:pt x="6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D2B88"/>
            </a:solidFill>
            <a:ln w="0">
              <a:solidFill>
                <a:srgbClr val="3F486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94" name="Group 386"/>
          <p:cNvGrpSpPr>
            <a:grpSpLocks noChangeAspect="1"/>
          </p:cNvGrpSpPr>
          <p:nvPr userDrawn="1"/>
        </p:nvGrpSpPr>
        <p:grpSpPr bwMode="auto">
          <a:xfrm>
            <a:off x="8112125" y="25400"/>
            <a:ext cx="839788" cy="839788"/>
            <a:chOff x="288" y="1968"/>
            <a:chExt cx="695" cy="695"/>
          </a:xfrm>
        </p:grpSpPr>
        <p:sp>
          <p:nvSpPr>
            <p:cNvPr id="395" name="AutoShape 387"/>
            <p:cNvSpPr>
              <a:spLocks noChangeAspect="1" noChangeArrowheads="1" noTextEdit="1"/>
            </p:cNvSpPr>
            <p:nvPr/>
          </p:nvSpPr>
          <p:spPr bwMode="auto">
            <a:xfrm>
              <a:off x="288" y="1968"/>
              <a:ext cx="695" cy="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6" name="Freeform 388"/>
            <p:cNvSpPr>
              <a:spLocks/>
            </p:cNvSpPr>
            <p:nvPr/>
          </p:nvSpPr>
          <p:spPr bwMode="auto">
            <a:xfrm>
              <a:off x="289" y="1969"/>
              <a:ext cx="691" cy="691"/>
            </a:xfrm>
            <a:custGeom>
              <a:avLst/>
              <a:gdLst/>
              <a:ahLst/>
              <a:cxnLst>
                <a:cxn ang="0">
                  <a:pos x="1093" y="2080"/>
                </a:cxn>
                <a:cxn ang="0">
                  <a:pos x="1199" y="2069"/>
                </a:cxn>
                <a:cxn ang="0">
                  <a:pos x="1301" y="2048"/>
                </a:cxn>
                <a:cxn ang="0">
                  <a:pos x="1398" y="2018"/>
                </a:cxn>
                <a:cxn ang="0">
                  <a:pos x="1491" y="1978"/>
                </a:cxn>
                <a:cxn ang="0">
                  <a:pos x="1580" y="1930"/>
                </a:cxn>
                <a:cxn ang="0">
                  <a:pos x="1702" y="1843"/>
                </a:cxn>
                <a:cxn ang="0">
                  <a:pos x="1843" y="1702"/>
                </a:cxn>
                <a:cxn ang="0">
                  <a:pos x="1930" y="1580"/>
                </a:cxn>
                <a:cxn ang="0">
                  <a:pos x="1978" y="1492"/>
                </a:cxn>
                <a:cxn ang="0">
                  <a:pos x="2018" y="1398"/>
                </a:cxn>
                <a:cxn ang="0">
                  <a:pos x="2048" y="1301"/>
                </a:cxn>
                <a:cxn ang="0">
                  <a:pos x="2069" y="1199"/>
                </a:cxn>
                <a:cxn ang="0">
                  <a:pos x="2079" y="1094"/>
                </a:cxn>
                <a:cxn ang="0">
                  <a:pos x="2080" y="1014"/>
                </a:cxn>
                <a:cxn ang="0">
                  <a:pos x="2072" y="908"/>
                </a:cxn>
                <a:cxn ang="0">
                  <a:pos x="2054" y="805"/>
                </a:cxn>
                <a:cxn ang="0">
                  <a:pos x="2026" y="707"/>
                </a:cxn>
                <a:cxn ang="0">
                  <a:pos x="1988" y="612"/>
                </a:cxn>
                <a:cxn ang="0">
                  <a:pos x="1943" y="523"/>
                </a:cxn>
                <a:cxn ang="0">
                  <a:pos x="1874" y="418"/>
                </a:cxn>
                <a:cxn ang="0">
                  <a:pos x="1740" y="271"/>
                </a:cxn>
                <a:cxn ang="0">
                  <a:pos x="1601" y="164"/>
                </a:cxn>
                <a:cxn ang="0">
                  <a:pos x="1514" y="114"/>
                </a:cxn>
                <a:cxn ang="0">
                  <a:pos x="1422" y="73"/>
                </a:cxn>
                <a:cxn ang="0">
                  <a:pos x="1325" y="40"/>
                </a:cxn>
                <a:cxn ang="0">
                  <a:pos x="1224" y="16"/>
                </a:cxn>
                <a:cxn ang="0">
                  <a:pos x="1121" y="3"/>
                </a:cxn>
                <a:cxn ang="0">
                  <a:pos x="1040" y="0"/>
                </a:cxn>
                <a:cxn ang="0">
                  <a:pos x="934" y="6"/>
                </a:cxn>
                <a:cxn ang="0">
                  <a:pos x="831" y="21"/>
                </a:cxn>
                <a:cxn ang="0">
                  <a:pos x="731" y="47"/>
                </a:cxn>
                <a:cxn ang="0">
                  <a:pos x="635" y="83"/>
                </a:cxn>
                <a:cxn ang="0">
                  <a:pos x="545" y="126"/>
                </a:cxn>
                <a:cxn ang="0">
                  <a:pos x="459" y="178"/>
                </a:cxn>
                <a:cxn ang="0">
                  <a:pos x="305" y="305"/>
                </a:cxn>
                <a:cxn ang="0">
                  <a:pos x="177" y="459"/>
                </a:cxn>
                <a:cxn ang="0">
                  <a:pos x="126" y="545"/>
                </a:cxn>
                <a:cxn ang="0">
                  <a:pos x="82" y="635"/>
                </a:cxn>
                <a:cxn ang="0">
                  <a:pos x="46" y="731"/>
                </a:cxn>
                <a:cxn ang="0">
                  <a:pos x="21" y="831"/>
                </a:cxn>
                <a:cxn ang="0">
                  <a:pos x="5" y="934"/>
                </a:cxn>
                <a:cxn ang="0">
                  <a:pos x="0" y="1041"/>
                </a:cxn>
                <a:cxn ang="0">
                  <a:pos x="3" y="1121"/>
                </a:cxn>
                <a:cxn ang="0">
                  <a:pos x="16" y="1225"/>
                </a:cxn>
                <a:cxn ang="0">
                  <a:pos x="39" y="1325"/>
                </a:cxn>
                <a:cxn ang="0">
                  <a:pos x="73" y="1422"/>
                </a:cxn>
                <a:cxn ang="0">
                  <a:pos x="114" y="1514"/>
                </a:cxn>
                <a:cxn ang="0">
                  <a:pos x="164" y="1602"/>
                </a:cxn>
                <a:cxn ang="0">
                  <a:pos x="270" y="1740"/>
                </a:cxn>
                <a:cxn ang="0">
                  <a:pos x="418" y="1875"/>
                </a:cxn>
                <a:cxn ang="0">
                  <a:pos x="523" y="1943"/>
                </a:cxn>
                <a:cxn ang="0">
                  <a:pos x="612" y="1989"/>
                </a:cxn>
                <a:cxn ang="0">
                  <a:pos x="707" y="2027"/>
                </a:cxn>
                <a:cxn ang="0">
                  <a:pos x="805" y="2054"/>
                </a:cxn>
                <a:cxn ang="0">
                  <a:pos x="908" y="2073"/>
                </a:cxn>
                <a:cxn ang="0">
                  <a:pos x="1014" y="2081"/>
                </a:cxn>
              </a:cxnLst>
              <a:rect l="0" t="0" r="r" b="b"/>
              <a:pathLst>
                <a:path w="2081" h="2081">
                  <a:moveTo>
                    <a:pt x="1040" y="2081"/>
                  </a:moveTo>
                  <a:lnTo>
                    <a:pt x="1040" y="2081"/>
                  </a:lnTo>
                  <a:lnTo>
                    <a:pt x="1067" y="2081"/>
                  </a:lnTo>
                  <a:lnTo>
                    <a:pt x="1093" y="2080"/>
                  </a:lnTo>
                  <a:lnTo>
                    <a:pt x="1121" y="2078"/>
                  </a:lnTo>
                  <a:lnTo>
                    <a:pt x="1147" y="2076"/>
                  </a:lnTo>
                  <a:lnTo>
                    <a:pt x="1173" y="2073"/>
                  </a:lnTo>
                  <a:lnTo>
                    <a:pt x="1199" y="2069"/>
                  </a:lnTo>
                  <a:lnTo>
                    <a:pt x="1224" y="2065"/>
                  </a:lnTo>
                  <a:lnTo>
                    <a:pt x="1250" y="2060"/>
                  </a:lnTo>
                  <a:lnTo>
                    <a:pt x="1276" y="2054"/>
                  </a:lnTo>
                  <a:lnTo>
                    <a:pt x="1301" y="2048"/>
                  </a:lnTo>
                  <a:lnTo>
                    <a:pt x="1325" y="2042"/>
                  </a:lnTo>
                  <a:lnTo>
                    <a:pt x="1350" y="2034"/>
                  </a:lnTo>
                  <a:lnTo>
                    <a:pt x="1374" y="2027"/>
                  </a:lnTo>
                  <a:lnTo>
                    <a:pt x="1398" y="2018"/>
                  </a:lnTo>
                  <a:lnTo>
                    <a:pt x="1422" y="2008"/>
                  </a:lnTo>
                  <a:lnTo>
                    <a:pt x="1445" y="1999"/>
                  </a:lnTo>
                  <a:lnTo>
                    <a:pt x="1469" y="1989"/>
                  </a:lnTo>
                  <a:lnTo>
                    <a:pt x="1491" y="1978"/>
                  </a:lnTo>
                  <a:lnTo>
                    <a:pt x="1514" y="1967"/>
                  </a:lnTo>
                  <a:lnTo>
                    <a:pt x="1536" y="1955"/>
                  </a:lnTo>
                  <a:lnTo>
                    <a:pt x="1558" y="1943"/>
                  </a:lnTo>
                  <a:lnTo>
                    <a:pt x="1580" y="1930"/>
                  </a:lnTo>
                  <a:lnTo>
                    <a:pt x="1601" y="1917"/>
                  </a:lnTo>
                  <a:lnTo>
                    <a:pt x="1622" y="1903"/>
                  </a:lnTo>
                  <a:lnTo>
                    <a:pt x="1663" y="1875"/>
                  </a:lnTo>
                  <a:lnTo>
                    <a:pt x="1702" y="1843"/>
                  </a:lnTo>
                  <a:lnTo>
                    <a:pt x="1740" y="1810"/>
                  </a:lnTo>
                  <a:lnTo>
                    <a:pt x="1776" y="1776"/>
                  </a:lnTo>
                  <a:lnTo>
                    <a:pt x="1810" y="1740"/>
                  </a:lnTo>
                  <a:lnTo>
                    <a:pt x="1843" y="1702"/>
                  </a:lnTo>
                  <a:lnTo>
                    <a:pt x="1874" y="1663"/>
                  </a:lnTo>
                  <a:lnTo>
                    <a:pt x="1903" y="1622"/>
                  </a:lnTo>
                  <a:lnTo>
                    <a:pt x="1917" y="1602"/>
                  </a:lnTo>
                  <a:lnTo>
                    <a:pt x="1930" y="1580"/>
                  </a:lnTo>
                  <a:lnTo>
                    <a:pt x="1943" y="1558"/>
                  </a:lnTo>
                  <a:lnTo>
                    <a:pt x="1955" y="1536"/>
                  </a:lnTo>
                  <a:lnTo>
                    <a:pt x="1967" y="1514"/>
                  </a:lnTo>
                  <a:lnTo>
                    <a:pt x="1978" y="1492"/>
                  </a:lnTo>
                  <a:lnTo>
                    <a:pt x="1988" y="1469"/>
                  </a:lnTo>
                  <a:lnTo>
                    <a:pt x="1998" y="1446"/>
                  </a:lnTo>
                  <a:lnTo>
                    <a:pt x="2008" y="1422"/>
                  </a:lnTo>
                  <a:lnTo>
                    <a:pt x="2018" y="1398"/>
                  </a:lnTo>
                  <a:lnTo>
                    <a:pt x="2026" y="1374"/>
                  </a:lnTo>
                  <a:lnTo>
                    <a:pt x="2034" y="1350"/>
                  </a:lnTo>
                  <a:lnTo>
                    <a:pt x="2041" y="1325"/>
                  </a:lnTo>
                  <a:lnTo>
                    <a:pt x="2048" y="1301"/>
                  </a:lnTo>
                  <a:lnTo>
                    <a:pt x="2054" y="1276"/>
                  </a:lnTo>
                  <a:lnTo>
                    <a:pt x="2060" y="1250"/>
                  </a:lnTo>
                  <a:lnTo>
                    <a:pt x="2064" y="1225"/>
                  </a:lnTo>
                  <a:lnTo>
                    <a:pt x="2069" y="1199"/>
                  </a:lnTo>
                  <a:lnTo>
                    <a:pt x="2072" y="1173"/>
                  </a:lnTo>
                  <a:lnTo>
                    <a:pt x="2075" y="1147"/>
                  </a:lnTo>
                  <a:lnTo>
                    <a:pt x="2078" y="1121"/>
                  </a:lnTo>
                  <a:lnTo>
                    <a:pt x="2079" y="1094"/>
                  </a:lnTo>
                  <a:lnTo>
                    <a:pt x="2080" y="1067"/>
                  </a:lnTo>
                  <a:lnTo>
                    <a:pt x="2081" y="1041"/>
                  </a:lnTo>
                  <a:lnTo>
                    <a:pt x="2081" y="1041"/>
                  </a:lnTo>
                  <a:lnTo>
                    <a:pt x="2080" y="1014"/>
                  </a:lnTo>
                  <a:lnTo>
                    <a:pt x="2079" y="987"/>
                  </a:lnTo>
                  <a:lnTo>
                    <a:pt x="2078" y="960"/>
                  </a:lnTo>
                  <a:lnTo>
                    <a:pt x="2075" y="934"/>
                  </a:lnTo>
                  <a:lnTo>
                    <a:pt x="2072" y="908"/>
                  </a:lnTo>
                  <a:lnTo>
                    <a:pt x="2069" y="882"/>
                  </a:lnTo>
                  <a:lnTo>
                    <a:pt x="2064" y="857"/>
                  </a:lnTo>
                  <a:lnTo>
                    <a:pt x="2060" y="831"/>
                  </a:lnTo>
                  <a:lnTo>
                    <a:pt x="2054" y="805"/>
                  </a:lnTo>
                  <a:lnTo>
                    <a:pt x="2048" y="780"/>
                  </a:lnTo>
                  <a:lnTo>
                    <a:pt x="2041" y="756"/>
                  </a:lnTo>
                  <a:lnTo>
                    <a:pt x="2034" y="731"/>
                  </a:lnTo>
                  <a:lnTo>
                    <a:pt x="2026" y="707"/>
                  </a:lnTo>
                  <a:lnTo>
                    <a:pt x="2018" y="683"/>
                  </a:lnTo>
                  <a:lnTo>
                    <a:pt x="2008" y="659"/>
                  </a:lnTo>
                  <a:lnTo>
                    <a:pt x="1998" y="635"/>
                  </a:lnTo>
                  <a:lnTo>
                    <a:pt x="1988" y="612"/>
                  </a:lnTo>
                  <a:lnTo>
                    <a:pt x="1978" y="590"/>
                  </a:lnTo>
                  <a:lnTo>
                    <a:pt x="1967" y="567"/>
                  </a:lnTo>
                  <a:lnTo>
                    <a:pt x="1955" y="545"/>
                  </a:lnTo>
                  <a:lnTo>
                    <a:pt x="1943" y="523"/>
                  </a:lnTo>
                  <a:lnTo>
                    <a:pt x="1930" y="501"/>
                  </a:lnTo>
                  <a:lnTo>
                    <a:pt x="1917" y="480"/>
                  </a:lnTo>
                  <a:lnTo>
                    <a:pt x="1903" y="459"/>
                  </a:lnTo>
                  <a:lnTo>
                    <a:pt x="1874" y="418"/>
                  </a:lnTo>
                  <a:lnTo>
                    <a:pt x="1843" y="379"/>
                  </a:lnTo>
                  <a:lnTo>
                    <a:pt x="1810" y="341"/>
                  </a:lnTo>
                  <a:lnTo>
                    <a:pt x="1776" y="305"/>
                  </a:lnTo>
                  <a:lnTo>
                    <a:pt x="1740" y="271"/>
                  </a:lnTo>
                  <a:lnTo>
                    <a:pt x="1702" y="238"/>
                  </a:lnTo>
                  <a:lnTo>
                    <a:pt x="1663" y="207"/>
                  </a:lnTo>
                  <a:lnTo>
                    <a:pt x="1622" y="178"/>
                  </a:lnTo>
                  <a:lnTo>
                    <a:pt x="1601" y="164"/>
                  </a:lnTo>
                  <a:lnTo>
                    <a:pt x="1580" y="151"/>
                  </a:lnTo>
                  <a:lnTo>
                    <a:pt x="1558" y="138"/>
                  </a:lnTo>
                  <a:lnTo>
                    <a:pt x="1536" y="126"/>
                  </a:lnTo>
                  <a:lnTo>
                    <a:pt x="1514" y="114"/>
                  </a:lnTo>
                  <a:lnTo>
                    <a:pt x="1491" y="103"/>
                  </a:lnTo>
                  <a:lnTo>
                    <a:pt x="1469" y="93"/>
                  </a:lnTo>
                  <a:lnTo>
                    <a:pt x="1445" y="83"/>
                  </a:lnTo>
                  <a:lnTo>
                    <a:pt x="1422" y="73"/>
                  </a:lnTo>
                  <a:lnTo>
                    <a:pt x="1398" y="63"/>
                  </a:lnTo>
                  <a:lnTo>
                    <a:pt x="1374" y="55"/>
                  </a:lnTo>
                  <a:lnTo>
                    <a:pt x="1350" y="47"/>
                  </a:lnTo>
                  <a:lnTo>
                    <a:pt x="1325" y="40"/>
                  </a:lnTo>
                  <a:lnTo>
                    <a:pt x="1301" y="33"/>
                  </a:lnTo>
                  <a:lnTo>
                    <a:pt x="1276" y="27"/>
                  </a:lnTo>
                  <a:lnTo>
                    <a:pt x="1250" y="21"/>
                  </a:lnTo>
                  <a:lnTo>
                    <a:pt x="1224" y="16"/>
                  </a:lnTo>
                  <a:lnTo>
                    <a:pt x="1199" y="12"/>
                  </a:lnTo>
                  <a:lnTo>
                    <a:pt x="1173" y="9"/>
                  </a:lnTo>
                  <a:lnTo>
                    <a:pt x="1147" y="6"/>
                  </a:lnTo>
                  <a:lnTo>
                    <a:pt x="1121" y="3"/>
                  </a:lnTo>
                  <a:lnTo>
                    <a:pt x="1093" y="2"/>
                  </a:lnTo>
                  <a:lnTo>
                    <a:pt x="1067" y="1"/>
                  </a:lnTo>
                  <a:lnTo>
                    <a:pt x="1040" y="0"/>
                  </a:lnTo>
                  <a:lnTo>
                    <a:pt x="1040" y="0"/>
                  </a:lnTo>
                  <a:lnTo>
                    <a:pt x="1014" y="1"/>
                  </a:lnTo>
                  <a:lnTo>
                    <a:pt x="987" y="2"/>
                  </a:lnTo>
                  <a:lnTo>
                    <a:pt x="960" y="3"/>
                  </a:lnTo>
                  <a:lnTo>
                    <a:pt x="934" y="6"/>
                  </a:lnTo>
                  <a:lnTo>
                    <a:pt x="908" y="9"/>
                  </a:lnTo>
                  <a:lnTo>
                    <a:pt x="882" y="12"/>
                  </a:lnTo>
                  <a:lnTo>
                    <a:pt x="856" y="16"/>
                  </a:lnTo>
                  <a:lnTo>
                    <a:pt x="831" y="21"/>
                  </a:lnTo>
                  <a:lnTo>
                    <a:pt x="805" y="27"/>
                  </a:lnTo>
                  <a:lnTo>
                    <a:pt x="780" y="33"/>
                  </a:lnTo>
                  <a:lnTo>
                    <a:pt x="755" y="40"/>
                  </a:lnTo>
                  <a:lnTo>
                    <a:pt x="731" y="47"/>
                  </a:lnTo>
                  <a:lnTo>
                    <a:pt x="707" y="55"/>
                  </a:lnTo>
                  <a:lnTo>
                    <a:pt x="683" y="63"/>
                  </a:lnTo>
                  <a:lnTo>
                    <a:pt x="658" y="73"/>
                  </a:lnTo>
                  <a:lnTo>
                    <a:pt x="635" y="83"/>
                  </a:lnTo>
                  <a:lnTo>
                    <a:pt x="612" y="93"/>
                  </a:lnTo>
                  <a:lnTo>
                    <a:pt x="589" y="103"/>
                  </a:lnTo>
                  <a:lnTo>
                    <a:pt x="567" y="114"/>
                  </a:lnTo>
                  <a:lnTo>
                    <a:pt x="545" y="126"/>
                  </a:lnTo>
                  <a:lnTo>
                    <a:pt x="523" y="138"/>
                  </a:lnTo>
                  <a:lnTo>
                    <a:pt x="501" y="151"/>
                  </a:lnTo>
                  <a:lnTo>
                    <a:pt x="479" y="164"/>
                  </a:lnTo>
                  <a:lnTo>
                    <a:pt x="459" y="178"/>
                  </a:lnTo>
                  <a:lnTo>
                    <a:pt x="418" y="207"/>
                  </a:lnTo>
                  <a:lnTo>
                    <a:pt x="379" y="238"/>
                  </a:lnTo>
                  <a:lnTo>
                    <a:pt x="341" y="271"/>
                  </a:lnTo>
                  <a:lnTo>
                    <a:pt x="305" y="305"/>
                  </a:lnTo>
                  <a:lnTo>
                    <a:pt x="270" y="341"/>
                  </a:lnTo>
                  <a:lnTo>
                    <a:pt x="238" y="379"/>
                  </a:lnTo>
                  <a:lnTo>
                    <a:pt x="206" y="418"/>
                  </a:lnTo>
                  <a:lnTo>
                    <a:pt x="177" y="459"/>
                  </a:lnTo>
                  <a:lnTo>
                    <a:pt x="164" y="480"/>
                  </a:lnTo>
                  <a:lnTo>
                    <a:pt x="151" y="501"/>
                  </a:lnTo>
                  <a:lnTo>
                    <a:pt x="138" y="523"/>
                  </a:lnTo>
                  <a:lnTo>
                    <a:pt x="126" y="545"/>
                  </a:lnTo>
                  <a:lnTo>
                    <a:pt x="114" y="567"/>
                  </a:lnTo>
                  <a:lnTo>
                    <a:pt x="103" y="590"/>
                  </a:lnTo>
                  <a:lnTo>
                    <a:pt x="92" y="612"/>
                  </a:lnTo>
                  <a:lnTo>
                    <a:pt x="82" y="635"/>
                  </a:lnTo>
                  <a:lnTo>
                    <a:pt x="73" y="659"/>
                  </a:lnTo>
                  <a:lnTo>
                    <a:pt x="63" y="683"/>
                  </a:lnTo>
                  <a:lnTo>
                    <a:pt x="54" y="707"/>
                  </a:lnTo>
                  <a:lnTo>
                    <a:pt x="46" y="731"/>
                  </a:lnTo>
                  <a:lnTo>
                    <a:pt x="39" y="756"/>
                  </a:lnTo>
                  <a:lnTo>
                    <a:pt x="33" y="780"/>
                  </a:lnTo>
                  <a:lnTo>
                    <a:pt x="26" y="805"/>
                  </a:lnTo>
                  <a:lnTo>
                    <a:pt x="21" y="831"/>
                  </a:lnTo>
                  <a:lnTo>
                    <a:pt x="16" y="857"/>
                  </a:lnTo>
                  <a:lnTo>
                    <a:pt x="12" y="882"/>
                  </a:lnTo>
                  <a:lnTo>
                    <a:pt x="8" y="908"/>
                  </a:lnTo>
                  <a:lnTo>
                    <a:pt x="5" y="934"/>
                  </a:lnTo>
                  <a:lnTo>
                    <a:pt x="3" y="960"/>
                  </a:lnTo>
                  <a:lnTo>
                    <a:pt x="1" y="987"/>
                  </a:lnTo>
                  <a:lnTo>
                    <a:pt x="0" y="1014"/>
                  </a:lnTo>
                  <a:lnTo>
                    <a:pt x="0" y="1041"/>
                  </a:lnTo>
                  <a:lnTo>
                    <a:pt x="0" y="1041"/>
                  </a:lnTo>
                  <a:lnTo>
                    <a:pt x="0" y="1067"/>
                  </a:lnTo>
                  <a:lnTo>
                    <a:pt x="1" y="1094"/>
                  </a:lnTo>
                  <a:lnTo>
                    <a:pt x="3" y="1121"/>
                  </a:lnTo>
                  <a:lnTo>
                    <a:pt x="5" y="1147"/>
                  </a:lnTo>
                  <a:lnTo>
                    <a:pt x="8" y="1173"/>
                  </a:lnTo>
                  <a:lnTo>
                    <a:pt x="12" y="1199"/>
                  </a:lnTo>
                  <a:lnTo>
                    <a:pt x="16" y="1225"/>
                  </a:lnTo>
                  <a:lnTo>
                    <a:pt x="21" y="1250"/>
                  </a:lnTo>
                  <a:lnTo>
                    <a:pt x="26" y="1276"/>
                  </a:lnTo>
                  <a:lnTo>
                    <a:pt x="33" y="1301"/>
                  </a:lnTo>
                  <a:lnTo>
                    <a:pt x="39" y="1325"/>
                  </a:lnTo>
                  <a:lnTo>
                    <a:pt x="46" y="1350"/>
                  </a:lnTo>
                  <a:lnTo>
                    <a:pt x="54" y="1374"/>
                  </a:lnTo>
                  <a:lnTo>
                    <a:pt x="63" y="1398"/>
                  </a:lnTo>
                  <a:lnTo>
                    <a:pt x="73" y="1422"/>
                  </a:lnTo>
                  <a:lnTo>
                    <a:pt x="82" y="1446"/>
                  </a:lnTo>
                  <a:lnTo>
                    <a:pt x="92" y="1469"/>
                  </a:lnTo>
                  <a:lnTo>
                    <a:pt x="103" y="1492"/>
                  </a:lnTo>
                  <a:lnTo>
                    <a:pt x="114" y="1514"/>
                  </a:lnTo>
                  <a:lnTo>
                    <a:pt x="126" y="1536"/>
                  </a:lnTo>
                  <a:lnTo>
                    <a:pt x="138" y="1558"/>
                  </a:lnTo>
                  <a:lnTo>
                    <a:pt x="151" y="1580"/>
                  </a:lnTo>
                  <a:lnTo>
                    <a:pt x="164" y="1602"/>
                  </a:lnTo>
                  <a:lnTo>
                    <a:pt x="177" y="1622"/>
                  </a:lnTo>
                  <a:lnTo>
                    <a:pt x="206" y="1663"/>
                  </a:lnTo>
                  <a:lnTo>
                    <a:pt x="238" y="1702"/>
                  </a:lnTo>
                  <a:lnTo>
                    <a:pt x="270" y="1740"/>
                  </a:lnTo>
                  <a:lnTo>
                    <a:pt x="305" y="1776"/>
                  </a:lnTo>
                  <a:lnTo>
                    <a:pt x="341" y="1810"/>
                  </a:lnTo>
                  <a:lnTo>
                    <a:pt x="379" y="1843"/>
                  </a:lnTo>
                  <a:lnTo>
                    <a:pt x="418" y="1875"/>
                  </a:lnTo>
                  <a:lnTo>
                    <a:pt x="459" y="1903"/>
                  </a:lnTo>
                  <a:lnTo>
                    <a:pt x="479" y="1917"/>
                  </a:lnTo>
                  <a:lnTo>
                    <a:pt x="501" y="1930"/>
                  </a:lnTo>
                  <a:lnTo>
                    <a:pt x="523" y="1943"/>
                  </a:lnTo>
                  <a:lnTo>
                    <a:pt x="545" y="1955"/>
                  </a:lnTo>
                  <a:lnTo>
                    <a:pt x="567" y="1967"/>
                  </a:lnTo>
                  <a:lnTo>
                    <a:pt x="589" y="1978"/>
                  </a:lnTo>
                  <a:lnTo>
                    <a:pt x="612" y="1989"/>
                  </a:lnTo>
                  <a:lnTo>
                    <a:pt x="635" y="1999"/>
                  </a:lnTo>
                  <a:lnTo>
                    <a:pt x="658" y="2008"/>
                  </a:lnTo>
                  <a:lnTo>
                    <a:pt x="683" y="2018"/>
                  </a:lnTo>
                  <a:lnTo>
                    <a:pt x="707" y="2027"/>
                  </a:lnTo>
                  <a:lnTo>
                    <a:pt x="731" y="2034"/>
                  </a:lnTo>
                  <a:lnTo>
                    <a:pt x="755" y="2042"/>
                  </a:lnTo>
                  <a:lnTo>
                    <a:pt x="780" y="2048"/>
                  </a:lnTo>
                  <a:lnTo>
                    <a:pt x="805" y="2054"/>
                  </a:lnTo>
                  <a:lnTo>
                    <a:pt x="831" y="2060"/>
                  </a:lnTo>
                  <a:lnTo>
                    <a:pt x="856" y="2065"/>
                  </a:lnTo>
                  <a:lnTo>
                    <a:pt x="882" y="2069"/>
                  </a:lnTo>
                  <a:lnTo>
                    <a:pt x="908" y="2073"/>
                  </a:lnTo>
                  <a:lnTo>
                    <a:pt x="934" y="2076"/>
                  </a:lnTo>
                  <a:lnTo>
                    <a:pt x="960" y="2078"/>
                  </a:lnTo>
                  <a:lnTo>
                    <a:pt x="987" y="2080"/>
                  </a:lnTo>
                  <a:lnTo>
                    <a:pt x="1014" y="2081"/>
                  </a:lnTo>
                  <a:lnTo>
                    <a:pt x="1040" y="2081"/>
                  </a:lnTo>
                  <a:lnTo>
                    <a:pt x="1040" y="20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7" name="Line 389"/>
            <p:cNvSpPr>
              <a:spLocks noChangeShapeType="1"/>
            </p:cNvSpPr>
            <p:nvPr/>
          </p:nvSpPr>
          <p:spPr bwMode="auto">
            <a:xfrm>
              <a:off x="635" y="2316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8" name="Line 390"/>
            <p:cNvSpPr>
              <a:spLocks noChangeShapeType="1"/>
            </p:cNvSpPr>
            <p:nvPr/>
          </p:nvSpPr>
          <p:spPr bwMode="auto">
            <a:xfrm>
              <a:off x="635" y="2316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9" name="Freeform 391"/>
            <p:cNvSpPr>
              <a:spLocks/>
            </p:cNvSpPr>
            <p:nvPr/>
          </p:nvSpPr>
          <p:spPr bwMode="auto">
            <a:xfrm>
              <a:off x="356" y="2197"/>
              <a:ext cx="557" cy="398"/>
            </a:xfrm>
            <a:custGeom>
              <a:avLst/>
              <a:gdLst/>
              <a:ahLst/>
              <a:cxnLst>
                <a:cxn ang="0">
                  <a:pos x="1616" y="41"/>
                </a:cxn>
                <a:cxn ang="0">
                  <a:pos x="1646" y="127"/>
                </a:cxn>
                <a:cxn ang="0">
                  <a:pos x="1667" y="217"/>
                </a:cxn>
                <a:cxn ang="0">
                  <a:pos x="1678" y="311"/>
                </a:cxn>
                <a:cxn ang="0">
                  <a:pos x="1678" y="402"/>
                </a:cxn>
                <a:cxn ang="0">
                  <a:pos x="1652" y="568"/>
                </a:cxn>
                <a:cxn ang="0">
                  <a:pos x="1596" y="722"/>
                </a:cxn>
                <a:cxn ang="0">
                  <a:pos x="1512" y="860"/>
                </a:cxn>
                <a:cxn ang="0">
                  <a:pos x="1404" y="980"/>
                </a:cxn>
                <a:cxn ang="0">
                  <a:pos x="1275" y="1077"/>
                </a:cxn>
                <a:cxn ang="0">
                  <a:pos x="1128" y="1147"/>
                </a:cxn>
                <a:cxn ang="0">
                  <a:pos x="967" y="1189"/>
                </a:cxn>
                <a:cxn ang="0">
                  <a:pos x="839" y="1198"/>
                </a:cxn>
                <a:cxn ang="0">
                  <a:pos x="670" y="1181"/>
                </a:cxn>
                <a:cxn ang="0">
                  <a:pos x="513" y="1132"/>
                </a:cxn>
                <a:cxn ang="0">
                  <a:pos x="370" y="1055"/>
                </a:cxn>
                <a:cxn ang="0">
                  <a:pos x="246" y="952"/>
                </a:cxn>
                <a:cxn ang="0">
                  <a:pos x="143" y="828"/>
                </a:cxn>
                <a:cxn ang="0">
                  <a:pos x="66" y="685"/>
                </a:cxn>
                <a:cxn ang="0">
                  <a:pos x="17" y="528"/>
                </a:cxn>
                <a:cxn ang="0">
                  <a:pos x="0" y="359"/>
                </a:cxn>
                <a:cxn ang="0">
                  <a:pos x="4" y="269"/>
                </a:cxn>
                <a:cxn ang="0">
                  <a:pos x="26" y="155"/>
                </a:cxn>
                <a:cxn ang="0">
                  <a:pos x="53" y="131"/>
                </a:cxn>
                <a:cxn ang="0">
                  <a:pos x="98" y="158"/>
                </a:cxn>
                <a:cxn ang="0">
                  <a:pos x="177" y="235"/>
                </a:cxn>
                <a:cxn ang="0">
                  <a:pos x="232" y="305"/>
                </a:cxn>
                <a:cxn ang="0">
                  <a:pos x="325" y="396"/>
                </a:cxn>
                <a:cxn ang="0">
                  <a:pos x="398" y="452"/>
                </a:cxn>
                <a:cxn ang="0">
                  <a:pos x="490" y="502"/>
                </a:cxn>
                <a:cxn ang="0">
                  <a:pos x="597" y="543"/>
                </a:cxn>
                <a:cxn ang="0">
                  <a:pos x="723" y="569"/>
                </a:cxn>
                <a:cxn ang="0">
                  <a:pos x="830" y="576"/>
                </a:cxn>
                <a:cxn ang="0">
                  <a:pos x="772" y="610"/>
                </a:cxn>
                <a:cxn ang="0">
                  <a:pos x="612" y="668"/>
                </a:cxn>
                <a:cxn ang="0">
                  <a:pos x="562" y="695"/>
                </a:cxn>
                <a:cxn ang="0">
                  <a:pos x="623" y="716"/>
                </a:cxn>
                <a:cxn ang="0">
                  <a:pos x="665" y="721"/>
                </a:cxn>
                <a:cxn ang="0">
                  <a:pos x="751" y="706"/>
                </a:cxn>
                <a:cxn ang="0">
                  <a:pos x="834" y="674"/>
                </a:cxn>
                <a:cxn ang="0">
                  <a:pos x="990" y="603"/>
                </a:cxn>
                <a:cxn ang="0">
                  <a:pos x="1082" y="572"/>
                </a:cxn>
                <a:cxn ang="0">
                  <a:pos x="1172" y="558"/>
                </a:cxn>
                <a:cxn ang="0">
                  <a:pos x="1217" y="548"/>
                </a:cxn>
                <a:cxn ang="0">
                  <a:pos x="1200" y="529"/>
                </a:cxn>
                <a:cxn ang="0">
                  <a:pos x="1176" y="520"/>
                </a:cxn>
                <a:cxn ang="0">
                  <a:pos x="1127" y="520"/>
                </a:cxn>
                <a:cxn ang="0">
                  <a:pos x="1024" y="523"/>
                </a:cxn>
                <a:cxn ang="0">
                  <a:pos x="1032" y="512"/>
                </a:cxn>
                <a:cxn ang="0">
                  <a:pos x="1135" y="466"/>
                </a:cxn>
                <a:cxn ang="0">
                  <a:pos x="1229" y="404"/>
                </a:cxn>
                <a:cxn ang="0">
                  <a:pos x="1315" y="333"/>
                </a:cxn>
                <a:cxn ang="0">
                  <a:pos x="1444" y="198"/>
                </a:cxn>
                <a:cxn ang="0">
                  <a:pos x="1598" y="0"/>
                </a:cxn>
              </a:cxnLst>
              <a:rect l="0" t="0" r="r" b="b"/>
              <a:pathLst>
                <a:path w="1679" h="1198">
                  <a:moveTo>
                    <a:pt x="1598" y="0"/>
                  </a:moveTo>
                  <a:lnTo>
                    <a:pt x="1598" y="0"/>
                  </a:lnTo>
                  <a:lnTo>
                    <a:pt x="1607" y="20"/>
                  </a:lnTo>
                  <a:lnTo>
                    <a:pt x="1616" y="41"/>
                  </a:lnTo>
                  <a:lnTo>
                    <a:pt x="1624" y="62"/>
                  </a:lnTo>
                  <a:lnTo>
                    <a:pt x="1632" y="83"/>
                  </a:lnTo>
                  <a:lnTo>
                    <a:pt x="1639" y="105"/>
                  </a:lnTo>
                  <a:lnTo>
                    <a:pt x="1646" y="127"/>
                  </a:lnTo>
                  <a:lnTo>
                    <a:pt x="1652" y="150"/>
                  </a:lnTo>
                  <a:lnTo>
                    <a:pt x="1657" y="172"/>
                  </a:lnTo>
                  <a:lnTo>
                    <a:pt x="1663" y="194"/>
                  </a:lnTo>
                  <a:lnTo>
                    <a:pt x="1667" y="217"/>
                  </a:lnTo>
                  <a:lnTo>
                    <a:pt x="1671" y="240"/>
                  </a:lnTo>
                  <a:lnTo>
                    <a:pt x="1674" y="263"/>
                  </a:lnTo>
                  <a:lnTo>
                    <a:pt x="1676" y="288"/>
                  </a:lnTo>
                  <a:lnTo>
                    <a:pt x="1678" y="311"/>
                  </a:lnTo>
                  <a:lnTo>
                    <a:pt x="1679" y="335"/>
                  </a:lnTo>
                  <a:lnTo>
                    <a:pt x="1679" y="359"/>
                  </a:lnTo>
                  <a:lnTo>
                    <a:pt x="1679" y="359"/>
                  </a:lnTo>
                  <a:lnTo>
                    <a:pt x="1678" y="402"/>
                  </a:lnTo>
                  <a:lnTo>
                    <a:pt x="1675" y="445"/>
                  </a:lnTo>
                  <a:lnTo>
                    <a:pt x="1669" y="487"/>
                  </a:lnTo>
                  <a:lnTo>
                    <a:pt x="1662" y="528"/>
                  </a:lnTo>
                  <a:lnTo>
                    <a:pt x="1652" y="568"/>
                  </a:lnTo>
                  <a:lnTo>
                    <a:pt x="1640" y="609"/>
                  </a:lnTo>
                  <a:lnTo>
                    <a:pt x="1627" y="647"/>
                  </a:lnTo>
                  <a:lnTo>
                    <a:pt x="1612" y="685"/>
                  </a:lnTo>
                  <a:lnTo>
                    <a:pt x="1596" y="722"/>
                  </a:lnTo>
                  <a:lnTo>
                    <a:pt x="1577" y="759"/>
                  </a:lnTo>
                  <a:lnTo>
                    <a:pt x="1557" y="794"/>
                  </a:lnTo>
                  <a:lnTo>
                    <a:pt x="1536" y="828"/>
                  </a:lnTo>
                  <a:lnTo>
                    <a:pt x="1512" y="860"/>
                  </a:lnTo>
                  <a:lnTo>
                    <a:pt x="1487" y="893"/>
                  </a:lnTo>
                  <a:lnTo>
                    <a:pt x="1460" y="923"/>
                  </a:lnTo>
                  <a:lnTo>
                    <a:pt x="1433" y="952"/>
                  </a:lnTo>
                  <a:lnTo>
                    <a:pt x="1404" y="980"/>
                  </a:lnTo>
                  <a:lnTo>
                    <a:pt x="1374" y="1006"/>
                  </a:lnTo>
                  <a:lnTo>
                    <a:pt x="1341" y="1032"/>
                  </a:lnTo>
                  <a:lnTo>
                    <a:pt x="1308" y="1055"/>
                  </a:lnTo>
                  <a:lnTo>
                    <a:pt x="1275" y="1077"/>
                  </a:lnTo>
                  <a:lnTo>
                    <a:pt x="1240" y="1097"/>
                  </a:lnTo>
                  <a:lnTo>
                    <a:pt x="1203" y="1115"/>
                  </a:lnTo>
                  <a:lnTo>
                    <a:pt x="1166" y="1132"/>
                  </a:lnTo>
                  <a:lnTo>
                    <a:pt x="1128" y="1147"/>
                  </a:lnTo>
                  <a:lnTo>
                    <a:pt x="1089" y="1160"/>
                  </a:lnTo>
                  <a:lnTo>
                    <a:pt x="1049" y="1171"/>
                  </a:lnTo>
                  <a:lnTo>
                    <a:pt x="1008" y="1181"/>
                  </a:lnTo>
                  <a:lnTo>
                    <a:pt x="967" y="1189"/>
                  </a:lnTo>
                  <a:lnTo>
                    <a:pt x="926" y="1194"/>
                  </a:lnTo>
                  <a:lnTo>
                    <a:pt x="882" y="1197"/>
                  </a:lnTo>
                  <a:lnTo>
                    <a:pt x="839" y="1198"/>
                  </a:lnTo>
                  <a:lnTo>
                    <a:pt x="839" y="1198"/>
                  </a:lnTo>
                  <a:lnTo>
                    <a:pt x="796" y="1197"/>
                  </a:lnTo>
                  <a:lnTo>
                    <a:pt x="753" y="1194"/>
                  </a:lnTo>
                  <a:lnTo>
                    <a:pt x="711" y="1189"/>
                  </a:lnTo>
                  <a:lnTo>
                    <a:pt x="670" y="1181"/>
                  </a:lnTo>
                  <a:lnTo>
                    <a:pt x="630" y="1171"/>
                  </a:lnTo>
                  <a:lnTo>
                    <a:pt x="589" y="1160"/>
                  </a:lnTo>
                  <a:lnTo>
                    <a:pt x="551" y="1147"/>
                  </a:lnTo>
                  <a:lnTo>
                    <a:pt x="513" y="1132"/>
                  </a:lnTo>
                  <a:lnTo>
                    <a:pt x="476" y="1115"/>
                  </a:lnTo>
                  <a:lnTo>
                    <a:pt x="439" y="1097"/>
                  </a:lnTo>
                  <a:lnTo>
                    <a:pt x="404" y="1077"/>
                  </a:lnTo>
                  <a:lnTo>
                    <a:pt x="370" y="1055"/>
                  </a:lnTo>
                  <a:lnTo>
                    <a:pt x="337" y="1032"/>
                  </a:lnTo>
                  <a:lnTo>
                    <a:pt x="305" y="1006"/>
                  </a:lnTo>
                  <a:lnTo>
                    <a:pt x="275" y="980"/>
                  </a:lnTo>
                  <a:lnTo>
                    <a:pt x="246" y="952"/>
                  </a:lnTo>
                  <a:lnTo>
                    <a:pt x="218" y="923"/>
                  </a:lnTo>
                  <a:lnTo>
                    <a:pt x="192" y="893"/>
                  </a:lnTo>
                  <a:lnTo>
                    <a:pt x="166" y="860"/>
                  </a:lnTo>
                  <a:lnTo>
                    <a:pt x="143" y="828"/>
                  </a:lnTo>
                  <a:lnTo>
                    <a:pt x="121" y="794"/>
                  </a:lnTo>
                  <a:lnTo>
                    <a:pt x="101" y="759"/>
                  </a:lnTo>
                  <a:lnTo>
                    <a:pt x="83" y="722"/>
                  </a:lnTo>
                  <a:lnTo>
                    <a:pt x="66" y="685"/>
                  </a:lnTo>
                  <a:lnTo>
                    <a:pt x="51" y="647"/>
                  </a:lnTo>
                  <a:lnTo>
                    <a:pt x="38" y="609"/>
                  </a:lnTo>
                  <a:lnTo>
                    <a:pt x="27" y="568"/>
                  </a:lnTo>
                  <a:lnTo>
                    <a:pt x="17" y="528"/>
                  </a:lnTo>
                  <a:lnTo>
                    <a:pt x="9" y="487"/>
                  </a:lnTo>
                  <a:lnTo>
                    <a:pt x="4" y="445"/>
                  </a:lnTo>
                  <a:lnTo>
                    <a:pt x="1" y="402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0" y="329"/>
                  </a:lnTo>
                  <a:lnTo>
                    <a:pt x="2" y="299"/>
                  </a:lnTo>
                  <a:lnTo>
                    <a:pt x="4" y="269"/>
                  </a:lnTo>
                  <a:lnTo>
                    <a:pt x="8" y="240"/>
                  </a:lnTo>
                  <a:lnTo>
                    <a:pt x="12" y="211"/>
                  </a:lnTo>
                  <a:lnTo>
                    <a:pt x="18" y="183"/>
                  </a:lnTo>
                  <a:lnTo>
                    <a:pt x="26" y="155"/>
                  </a:lnTo>
                  <a:lnTo>
                    <a:pt x="33" y="126"/>
                  </a:lnTo>
                  <a:lnTo>
                    <a:pt x="33" y="126"/>
                  </a:lnTo>
                  <a:lnTo>
                    <a:pt x="43" y="128"/>
                  </a:lnTo>
                  <a:lnTo>
                    <a:pt x="53" y="131"/>
                  </a:lnTo>
                  <a:lnTo>
                    <a:pt x="64" y="137"/>
                  </a:lnTo>
                  <a:lnTo>
                    <a:pt x="75" y="143"/>
                  </a:lnTo>
                  <a:lnTo>
                    <a:pt x="86" y="150"/>
                  </a:lnTo>
                  <a:lnTo>
                    <a:pt x="98" y="158"/>
                  </a:lnTo>
                  <a:lnTo>
                    <a:pt x="120" y="177"/>
                  </a:lnTo>
                  <a:lnTo>
                    <a:pt x="141" y="197"/>
                  </a:lnTo>
                  <a:lnTo>
                    <a:pt x="160" y="217"/>
                  </a:lnTo>
                  <a:lnTo>
                    <a:pt x="177" y="235"/>
                  </a:lnTo>
                  <a:lnTo>
                    <a:pt x="189" y="250"/>
                  </a:lnTo>
                  <a:lnTo>
                    <a:pt x="189" y="250"/>
                  </a:lnTo>
                  <a:lnTo>
                    <a:pt x="214" y="282"/>
                  </a:lnTo>
                  <a:lnTo>
                    <a:pt x="232" y="305"/>
                  </a:lnTo>
                  <a:lnTo>
                    <a:pt x="253" y="329"/>
                  </a:lnTo>
                  <a:lnTo>
                    <a:pt x="279" y="355"/>
                  </a:lnTo>
                  <a:lnTo>
                    <a:pt x="308" y="382"/>
                  </a:lnTo>
                  <a:lnTo>
                    <a:pt x="325" y="396"/>
                  </a:lnTo>
                  <a:lnTo>
                    <a:pt x="342" y="410"/>
                  </a:lnTo>
                  <a:lnTo>
                    <a:pt x="360" y="424"/>
                  </a:lnTo>
                  <a:lnTo>
                    <a:pt x="378" y="438"/>
                  </a:lnTo>
                  <a:lnTo>
                    <a:pt x="398" y="452"/>
                  </a:lnTo>
                  <a:lnTo>
                    <a:pt x="419" y="465"/>
                  </a:lnTo>
                  <a:lnTo>
                    <a:pt x="441" y="478"/>
                  </a:lnTo>
                  <a:lnTo>
                    <a:pt x="464" y="491"/>
                  </a:lnTo>
                  <a:lnTo>
                    <a:pt x="490" y="502"/>
                  </a:lnTo>
                  <a:lnTo>
                    <a:pt x="515" y="514"/>
                  </a:lnTo>
                  <a:lnTo>
                    <a:pt x="541" y="524"/>
                  </a:lnTo>
                  <a:lnTo>
                    <a:pt x="569" y="534"/>
                  </a:lnTo>
                  <a:lnTo>
                    <a:pt x="597" y="543"/>
                  </a:lnTo>
                  <a:lnTo>
                    <a:pt x="628" y="551"/>
                  </a:lnTo>
                  <a:lnTo>
                    <a:pt x="658" y="558"/>
                  </a:lnTo>
                  <a:lnTo>
                    <a:pt x="690" y="564"/>
                  </a:lnTo>
                  <a:lnTo>
                    <a:pt x="723" y="569"/>
                  </a:lnTo>
                  <a:lnTo>
                    <a:pt x="757" y="573"/>
                  </a:lnTo>
                  <a:lnTo>
                    <a:pt x="794" y="575"/>
                  </a:lnTo>
                  <a:lnTo>
                    <a:pt x="830" y="576"/>
                  </a:lnTo>
                  <a:lnTo>
                    <a:pt x="830" y="576"/>
                  </a:lnTo>
                  <a:lnTo>
                    <a:pt x="818" y="585"/>
                  </a:lnTo>
                  <a:lnTo>
                    <a:pt x="805" y="593"/>
                  </a:lnTo>
                  <a:lnTo>
                    <a:pt x="789" y="601"/>
                  </a:lnTo>
                  <a:lnTo>
                    <a:pt x="772" y="610"/>
                  </a:lnTo>
                  <a:lnTo>
                    <a:pt x="733" y="626"/>
                  </a:lnTo>
                  <a:lnTo>
                    <a:pt x="693" y="641"/>
                  </a:lnTo>
                  <a:lnTo>
                    <a:pt x="652" y="656"/>
                  </a:lnTo>
                  <a:lnTo>
                    <a:pt x="612" y="668"/>
                  </a:lnTo>
                  <a:lnTo>
                    <a:pt x="577" y="679"/>
                  </a:lnTo>
                  <a:lnTo>
                    <a:pt x="547" y="686"/>
                  </a:lnTo>
                  <a:lnTo>
                    <a:pt x="547" y="686"/>
                  </a:lnTo>
                  <a:lnTo>
                    <a:pt x="562" y="695"/>
                  </a:lnTo>
                  <a:lnTo>
                    <a:pt x="578" y="702"/>
                  </a:lnTo>
                  <a:lnTo>
                    <a:pt x="593" y="708"/>
                  </a:lnTo>
                  <a:lnTo>
                    <a:pt x="608" y="713"/>
                  </a:lnTo>
                  <a:lnTo>
                    <a:pt x="623" y="716"/>
                  </a:lnTo>
                  <a:lnTo>
                    <a:pt x="638" y="719"/>
                  </a:lnTo>
                  <a:lnTo>
                    <a:pt x="651" y="720"/>
                  </a:lnTo>
                  <a:lnTo>
                    <a:pt x="665" y="721"/>
                  </a:lnTo>
                  <a:lnTo>
                    <a:pt x="665" y="721"/>
                  </a:lnTo>
                  <a:lnTo>
                    <a:pt x="687" y="720"/>
                  </a:lnTo>
                  <a:lnTo>
                    <a:pt x="708" y="717"/>
                  </a:lnTo>
                  <a:lnTo>
                    <a:pt x="730" y="712"/>
                  </a:lnTo>
                  <a:lnTo>
                    <a:pt x="751" y="706"/>
                  </a:lnTo>
                  <a:lnTo>
                    <a:pt x="773" y="699"/>
                  </a:lnTo>
                  <a:lnTo>
                    <a:pt x="794" y="691"/>
                  </a:lnTo>
                  <a:lnTo>
                    <a:pt x="814" y="683"/>
                  </a:lnTo>
                  <a:lnTo>
                    <a:pt x="834" y="674"/>
                  </a:lnTo>
                  <a:lnTo>
                    <a:pt x="834" y="674"/>
                  </a:lnTo>
                  <a:lnTo>
                    <a:pt x="890" y="647"/>
                  </a:lnTo>
                  <a:lnTo>
                    <a:pt x="942" y="624"/>
                  </a:lnTo>
                  <a:lnTo>
                    <a:pt x="990" y="603"/>
                  </a:lnTo>
                  <a:lnTo>
                    <a:pt x="1013" y="594"/>
                  </a:lnTo>
                  <a:lnTo>
                    <a:pt x="1036" y="586"/>
                  </a:lnTo>
                  <a:lnTo>
                    <a:pt x="1059" y="578"/>
                  </a:lnTo>
                  <a:lnTo>
                    <a:pt x="1082" y="572"/>
                  </a:lnTo>
                  <a:lnTo>
                    <a:pt x="1104" y="566"/>
                  </a:lnTo>
                  <a:lnTo>
                    <a:pt x="1127" y="562"/>
                  </a:lnTo>
                  <a:lnTo>
                    <a:pt x="1149" y="559"/>
                  </a:lnTo>
                  <a:lnTo>
                    <a:pt x="1172" y="558"/>
                  </a:lnTo>
                  <a:lnTo>
                    <a:pt x="1195" y="557"/>
                  </a:lnTo>
                  <a:lnTo>
                    <a:pt x="1220" y="558"/>
                  </a:lnTo>
                  <a:lnTo>
                    <a:pt x="1220" y="558"/>
                  </a:lnTo>
                  <a:lnTo>
                    <a:pt x="1217" y="548"/>
                  </a:lnTo>
                  <a:lnTo>
                    <a:pt x="1211" y="540"/>
                  </a:lnTo>
                  <a:lnTo>
                    <a:pt x="1208" y="536"/>
                  </a:lnTo>
                  <a:lnTo>
                    <a:pt x="1205" y="533"/>
                  </a:lnTo>
                  <a:lnTo>
                    <a:pt x="1200" y="529"/>
                  </a:lnTo>
                  <a:lnTo>
                    <a:pt x="1195" y="527"/>
                  </a:lnTo>
                  <a:lnTo>
                    <a:pt x="1190" y="524"/>
                  </a:lnTo>
                  <a:lnTo>
                    <a:pt x="1183" y="522"/>
                  </a:lnTo>
                  <a:lnTo>
                    <a:pt x="1176" y="520"/>
                  </a:lnTo>
                  <a:lnTo>
                    <a:pt x="1168" y="519"/>
                  </a:lnTo>
                  <a:lnTo>
                    <a:pt x="1150" y="518"/>
                  </a:lnTo>
                  <a:lnTo>
                    <a:pt x="1127" y="520"/>
                  </a:lnTo>
                  <a:lnTo>
                    <a:pt x="1127" y="520"/>
                  </a:lnTo>
                  <a:lnTo>
                    <a:pt x="1084" y="524"/>
                  </a:lnTo>
                  <a:lnTo>
                    <a:pt x="1049" y="525"/>
                  </a:lnTo>
                  <a:lnTo>
                    <a:pt x="1036" y="524"/>
                  </a:lnTo>
                  <a:lnTo>
                    <a:pt x="1024" y="523"/>
                  </a:lnTo>
                  <a:lnTo>
                    <a:pt x="1014" y="522"/>
                  </a:lnTo>
                  <a:lnTo>
                    <a:pt x="1006" y="520"/>
                  </a:lnTo>
                  <a:lnTo>
                    <a:pt x="1006" y="520"/>
                  </a:lnTo>
                  <a:lnTo>
                    <a:pt x="1032" y="512"/>
                  </a:lnTo>
                  <a:lnTo>
                    <a:pt x="1059" y="502"/>
                  </a:lnTo>
                  <a:lnTo>
                    <a:pt x="1085" y="491"/>
                  </a:lnTo>
                  <a:lnTo>
                    <a:pt x="1110" y="479"/>
                  </a:lnTo>
                  <a:lnTo>
                    <a:pt x="1135" y="466"/>
                  </a:lnTo>
                  <a:lnTo>
                    <a:pt x="1159" y="452"/>
                  </a:lnTo>
                  <a:lnTo>
                    <a:pt x="1183" y="437"/>
                  </a:lnTo>
                  <a:lnTo>
                    <a:pt x="1206" y="420"/>
                  </a:lnTo>
                  <a:lnTo>
                    <a:pt x="1229" y="404"/>
                  </a:lnTo>
                  <a:lnTo>
                    <a:pt x="1251" y="387"/>
                  </a:lnTo>
                  <a:lnTo>
                    <a:pt x="1273" y="370"/>
                  </a:lnTo>
                  <a:lnTo>
                    <a:pt x="1294" y="352"/>
                  </a:lnTo>
                  <a:lnTo>
                    <a:pt x="1315" y="333"/>
                  </a:lnTo>
                  <a:lnTo>
                    <a:pt x="1335" y="315"/>
                  </a:lnTo>
                  <a:lnTo>
                    <a:pt x="1374" y="275"/>
                  </a:lnTo>
                  <a:lnTo>
                    <a:pt x="1410" y="237"/>
                  </a:lnTo>
                  <a:lnTo>
                    <a:pt x="1444" y="198"/>
                  </a:lnTo>
                  <a:lnTo>
                    <a:pt x="1475" y="160"/>
                  </a:lnTo>
                  <a:lnTo>
                    <a:pt x="1504" y="123"/>
                  </a:lnTo>
                  <a:lnTo>
                    <a:pt x="1557" y="55"/>
                  </a:lnTo>
                  <a:lnTo>
                    <a:pt x="1598" y="0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rgbClr val="00A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0" name="Freeform 392"/>
            <p:cNvSpPr>
              <a:spLocks/>
            </p:cNvSpPr>
            <p:nvPr/>
          </p:nvSpPr>
          <p:spPr bwMode="auto">
            <a:xfrm>
              <a:off x="408" y="2036"/>
              <a:ext cx="453" cy="331"/>
            </a:xfrm>
            <a:custGeom>
              <a:avLst/>
              <a:gdLst/>
              <a:ahLst/>
              <a:cxnLst>
                <a:cxn ang="0">
                  <a:pos x="1343" y="323"/>
                </a:cxn>
                <a:cxn ang="0">
                  <a:pos x="1296" y="267"/>
                </a:cxn>
                <a:cxn ang="0">
                  <a:pos x="1245" y="217"/>
                </a:cxn>
                <a:cxn ang="0">
                  <a:pos x="1189" y="171"/>
                </a:cxn>
                <a:cxn ang="0">
                  <a:pos x="1130" y="129"/>
                </a:cxn>
                <a:cxn ang="0">
                  <a:pos x="1067" y="93"/>
                </a:cxn>
                <a:cxn ang="0">
                  <a:pos x="1000" y="63"/>
                </a:cxn>
                <a:cxn ang="0">
                  <a:pos x="931" y="38"/>
                </a:cxn>
                <a:cxn ang="0">
                  <a:pos x="859" y="18"/>
                </a:cxn>
                <a:cxn ang="0">
                  <a:pos x="785" y="6"/>
                </a:cxn>
                <a:cxn ang="0">
                  <a:pos x="708" y="0"/>
                </a:cxn>
                <a:cxn ang="0">
                  <a:pos x="657" y="0"/>
                </a:cxn>
                <a:cxn ang="0">
                  <a:pos x="582" y="7"/>
                </a:cxn>
                <a:cxn ang="0">
                  <a:pos x="508" y="22"/>
                </a:cxn>
                <a:cxn ang="0">
                  <a:pos x="434" y="43"/>
                </a:cxn>
                <a:cxn ang="0">
                  <a:pos x="362" y="70"/>
                </a:cxn>
                <a:cxn ang="0">
                  <a:pos x="293" y="103"/>
                </a:cxn>
                <a:cxn ang="0">
                  <a:pos x="228" y="141"/>
                </a:cxn>
                <a:cxn ang="0">
                  <a:pos x="167" y="184"/>
                </a:cxn>
                <a:cxn ang="0">
                  <a:pos x="110" y="230"/>
                </a:cxn>
                <a:cxn ang="0">
                  <a:pos x="59" y="279"/>
                </a:cxn>
                <a:cxn ang="0">
                  <a:pos x="14" y="332"/>
                </a:cxn>
                <a:cxn ang="0">
                  <a:pos x="8" y="352"/>
                </a:cxn>
                <a:cxn ang="0">
                  <a:pos x="36" y="366"/>
                </a:cxn>
                <a:cxn ang="0">
                  <a:pos x="100" y="420"/>
                </a:cxn>
                <a:cxn ang="0">
                  <a:pos x="171" y="496"/>
                </a:cxn>
                <a:cxn ang="0">
                  <a:pos x="258" y="605"/>
                </a:cxn>
                <a:cxn ang="0">
                  <a:pos x="322" y="695"/>
                </a:cxn>
                <a:cxn ang="0">
                  <a:pos x="382" y="781"/>
                </a:cxn>
                <a:cxn ang="0">
                  <a:pos x="448" y="855"/>
                </a:cxn>
                <a:cxn ang="0">
                  <a:pos x="529" y="926"/>
                </a:cxn>
                <a:cxn ang="0">
                  <a:pos x="573" y="955"/>
                </a:cxn>
                <a:cxn ang="0">
                  <a:pos x="621" y="977"/>
                </a:cxn>
                <a:cxn ang="0">
                  <a:pos x="671" y="992"/>
                </a:cxn>
                <a:cxn ang="0">
                  <a:pos x="722" y="997"/>
                </a:cxn>
                <a:cxn ang="0">
                  <a:pos x="754" y="994"/>
                </a:cxn>
                <a:cxn ang="0">
                  <a:pos x="800" y="980"/>
                </a:cxn>
                <a:cxn ang="0">
                  <a:pos x="843" y="955"/>
                </a:cxn>
                <a:cxn ang="0">
                  <a:pos x="884" y="923"/>
                </a:cxn>
                <a:cxn ang="0">
                  <a:pos x="944" y="857"/>
                </a:cxn>
                <a:cxn ang="0">
                  <a:pos x="1000" y="777"/>
                </a:cxn>
                <a:cxn ang="0">
                  <a:pos x="1037" y="711"/>
                </a:cxn>
                <a:cxn ang="0">
                  <a:pos x="1065" y="655"/>
                </a:cxn>
                <a:cxn ang="0">
                  <a:pos x="1111" y="563"/>
                </a:cxn>
                <a:cxn ang="0">
                  <a:pos x="1164" y="478"/>
                </a:cxn>
                <a:cxn ang="0">
                  <a:pos x="1224" y="406"/>
                </a:cxn>
                <a:cxn ang="0">
                  <a:pos x="1255" y="379"/>
                </a:cxn>
                <a:cxn ang="0">
                  <a:pos x="1288" y="359"/>
                </a:cxn>
                <a:cxn ang="0">
                  <a:pos x="1322" y="346"/>
                </a:cxn>
                <a:cxn ang="0">
                  <a:pos x="1358" y="342"/>
                </a:cxn>
              </a:cxnLst>
              <a:rect l="0" t="0" r="r" b="b"/>
              <a:pathLst>
                <a:path w="1358" h="997">
                  <a:moveTo>
                    <a:pt x="1358" y="342"/>
                  </a:moveTo>
                  <a:lnTo>
                    <a:pt x="1358" y="342"/>
                  </a:lnTo>
                  <a:lnTo>
                    <a:pt x="1343" y="323"/>
                  </a:lnTo>
                  <a:lnTo>
                    <a:pt x="1328" y="303"/>
                  </a:lnTo>
                  <a:lnTo>
                    <a:pt x="1312" y="285"/>
                  </a:lnTo>
                  <a:lnTo>
                    <a:pt x="1296" y="267"/>
                  </a:lnTo>
                  <a:lnTo>
                    <a:pt x="1280" y="250"/>
                  </a:lnTo>
                  <a:lnTo>
                    <a:pt x="1263" y="233"/>
                  </a:lnTo>
                  <a:lnTo>
                    <a:pt x="1245" y="217"/>
                  </a:lnTo>
                  <a:lnTo>
                    <a:pt x="1227" y="201"/>
                  </a:lnTo>
                  <a:lnTo>
                    <a:pt x="1209" y="186"/>
                  </a:lnTo>
                  <a:lnTo>
                    <a:pt x="1189" y="171"/>
                  </a:lnTo>
                  <a:lnTo>
                    <a:pt x="1170" y="156"/>
                  </a:lnTo>
                  <a:lnTo>
                    <a:pt x="1150" y="142"/>
                  </a:lnTo>
                  <a:lnTo>
                    <a:pt x="1130" y="129"/>
                  </a:lnTo>
                  <a:lnTo>
                    <a:pt x="1109" y="117"/>
                  </a:lnTo>
                  <a:lnTo>
                    <a:pt x="1088" y="105"/>
                  </a:lnTo>
                  <a:lnTo>
                    <a:pt x="1067" y="93"/>
                  </a:lnTo>
                  <a:lnTo>
                    <a:pt x="1044" y="83"/>
                  </a:lnTo>
                  <a:lnTo>
                    <a:pt x="1023" y="72"/>
                  </a:lnTo>
                  <a:lnTo>
                    <a:pt x="1000" y="63"/>
                  </a:lnTo>
                  <a:lnTo>
                    <a:pt x="978" y="54"/>
                  </a:lnTo>
                  <a:lnTo>
                    <a:pt x="955" y="46"/>
                  </a:lnTo>
                  <a:lnTo>
                    <a:pt x="931" y="38"/>
                  </a:lnTo>
                  <a:lnTo>
                    <a:pt x="908" y="31"/>
                  </a:lnTo>
                  <a:lnTo>
                    <a:pt x="883" y="25"/>
                  </a:lnTo>
                  <a:lnTo>
                    <a:pt x="859" y="18"/>
                  </a:lnTo>
                  <a:lnTo>
                    <a:pt x="834" y="14"/>
                  </a:lnTo>
                  <a:lnTo>
                    <a:pt x="810" y="9"/>
                  </a:lnTo>
                  <a:lnTo>
                    <a:pt x="785" y="6"/>
                  </a:lnTo>
                  <a:lnTo>
                    <a:pt x="760" y="3"/>
                  </a:lnTo>
                  <a:lnTo>
                    <a:pt x="734" y="1"/>
                  </a:lnTo>
                  <a:lnTo>
                    <a:pt x="708" y="0"/>
                  </a:lnTo>
                  <a:lnTo>
                    <a:pt x="682" y="0"/>
                  </a:lnTo>
                  <a:lnTo>
                    <a:pt x="682" y="0"/>
                  </a:lnTo>
                  <a:lnTo>
                    <a:pt x="657" y="0"/>
                  </a:lnTo>
                  <a:lnTo>
                    <a:pt x="633" y="2"/>
                  </a:lnTo>
                  <a:lnTo>
                    <a:pt x="607" y="4"/>
                  </a:lnTo>
                  <a:lnTo>
                    <a:pt x="582" y="7"/>
                  </a:lnTo>
                  <a:lnTo>
                    <a:pt x="557" y="11"/>
                  </a:lnTo>
                  <a:lnTo>
                    <a:pt x="532" y="16"/>
                  </a:lnTo>
                  <a:lnTo>
                    <a:pt x="508" y="22"/>
                  </a:lnTo>
                  <a:lnTo>
                    <a:pt x="483" y="28"/>
                  </a:lnTo>
                  <a:lnTo>
                    <a:pt x="458" y="35"/>
                  </a:lnTo>
                  <a:lnTo>
                    <a:pt x="434" y="43"/>
                  </a:lnTo>
                  <a:lnTo>
                    <a:pt x="410" y="51"/>
                  </a:lnTo>
                  <a:lnTo>
                    <a:pt x="386" y="60"/>
                  </a:lnTo>
                  <a:lnTo>
                    <a:pt x="362" y="70"/>
                  </a:lnTo>
                  <a:lnTo>
                    <a:pt x="339" y="80"/>
                  </a:lnTo>
                  <a:lnTo>
                    <a:pt x="316" y="91"/>
                  </a:lnTo>
                  <a:lnTo>
                    <a:pt x="293" y="103"/>
                  </a:lnTo>
                  <a:lnTo>
                    <a:pt x="271" y="115"/>
                  </a:lnTo>
                  <a:lnTo>
                    <a:pt x="249" y="128"/>
                  </a:lnTo>
                  <a:lnTo>
                    <a:pt x="228" y="141"/>
                  </a:lnTo>
                  <a:lnTo>
                    <a:pt x="207" y="154"/>
                  </a:lnTo>
                  <a:lnTo>
                    <a:pt x="187" y="168"/>
                  </a:lnTo>
                  <a:lnTo>
                    <a:pt x="167" y="184"/>
                  </a:lnTo>
                  <a:lnTo>
                    <a:pt x="146" y="199"/>
                  </a:lnTo>
                  <a:lnTo>
                    <a:pt x="128" y="214"/>
                  </a:lnTo>
                  <a:lnTo>
                    <a:pt x="110" y="230"/>
                  </a:lnTo>
                  <a:lnTo>
                    <a:pt x="92" y="246"/>
                  </a:lnTo>
                  <a:lnTo>
                    <a:pt x="75" y="263"/>
                  </a:lnTo>
                  <a:lnTo>
                    <a:pt x="59" y="279"/>
                  </a:lnTo>
                  <a:lnTo>
                    <a:pt x="43" y="296"/>
                  </a:lnTo>
                  <a:lnTo>
                    <a:pt x="29" y="314"/>
                  </a:lnTo>
                  <a:lnTo>
                    <a:pt x="14" y="332"/>
                  </a:lnTo>
                  <a:lnTo>
                    <a:pt x="0" y="350"/>
                  </a:lnTo>
                  <a:lnTo>
                    <a:pt x="0" y="350"/>
                  </a:lnTo>
                  <a:lnTo>
                    <a:pt x="8" y="352"/>
                  </a:lnTo>
                  <a:lnTo>
                    <a:pt x="18" y="356"/>
                  </a:lnTo>
                  <a:lnTo>
                    <a:pt x="26" y="361"/>
                  </a:lnTo>
                  <a:lnTo>
                    <a:pt x="36" y="366"/>
                  </a:lnTo>
                  <a:lnTo>
                    <a:pt x="56" y="381"/>
                  </a:lnTo>
                  <a:lnTo>
                    <a:pt x="77" y="399"/>
                  </a:lnTo>
                  <a:lnTo>
                    <a:pt x="100" y="420"/>
                  </a:lnTo>
                  <a:lnTo>
                    <a:pt x="123" y="443"/>
                  </a:lnTo>
                  <a:lnTo>
                    <a:pt x="146" y="469"/>
                  </a:lnTo>
                  <a:lnTo>
                    <a:pt x="171" y="496"/>
                  </a:lnTo>
                  <a:lnTo>
                    <a:pt x="194" y="523"/>
                  </a:lnTo>
                  <a:lnTo>
                    <a:pt x="216" y="551"/>
                  </a:lnTo>
                  <a:lnTo>
                    <a:pt x="258" y="605"/>
                  </a:lnTo>
                  <a:lnTo>
                    <a:pt x="294" y="655"/>
                  </a:lnTo>
                  <a:lnTo>
                    <a:pt x="322" y="695"/>
                  </a:lnTo>
                  <a:lnTo>
                    <a:pt x="322" y="695"/>
                  </a:lnTo>
                  <a:lnTo>
                    <a:pt x="348" y="733"/>
                  </a:lnTo>
                  <a:lnTo>
                    <a:pt x="364" y="756"/>
                  </a:lnTo>
                  <a:lnTo>
                    <a:pt x="382" y="781"/>
                  </a:lnTo>
                  <a:lnTo>
                    <a:pt x="403" y="805"/>
                  </a:lnTo>
                  <a:lnTo>
                    <a:pt x="424" y="830"/>
                  </a:lnTo>
                  <a:lnTo>
                    <a:pt x="448" y="855"/>
                  </a:lnTo>
                  <a:lnTo>
                    <a:pt x="474" y="880"/>
                  </a:lnTo>
                  <a:lnTo>
                    <a:pt x="501" y="903"/>
                  </a:lnTo>
                  <a:lnTo>
                    <a:pt x="529" y="926"/>
                  </a:lnTo>
                  <a:lnTo>
                    <a:pt x="543" y="936"/>
                  </a:lnTo>
                  <a:lnTo>
                    <a:pt x="558" y="946"/>
                  </a:lnTo>
                  <a:lnTo>
                    <a:pt x="573" y="955"/>
                  </a:lnTo>
                  <a:lnTo>
                    <a:pt x="589" y="963"/>
                  </a:lnTo>
                  <a:lnTo>
                    <a:pt x="604" y="970"/>
                  </a:lnTo>
                  <a:lnTo>
                    <a:pt x="621" y="977"/>
                  </a:lnTo>
                  <a:lnTo>
                    <a:pt x="637" y="983"/>
                  </a:lnTo>
                  <a:lnTo>
                    <a:pt x="654" y="988"/>
                  </a:lnTo>
                  <a:lnTo>
                    <a:pt x="671" y="992"/>
                  </a:lnTo>
                  <a:lnTo>
                    <a:pt x="688" y="995"/>
                  </a:lnTo>
                  <a:lnTo>
                    <a:pt x="705" y="997"/>
                  </a:lnTo>
                  <a:lnTo>
                    <a:pt x="722" y="997"/>
                  </a:lnTo>
                  <a:lnTo>
                    <a:pt x="722" y="997"/>
                  </a:lnTo>
                  <a:lnTo>
                    <a:pt x="738" y="996"/>
                  </a:lnTo>
                  <a:lnTo>
                    <a:pt x="754" y="994"/>
                  </a:lnTo>
                  <a:lnTo>
                    <a:pt x="770" y="991"/>
                  </a:lnTo>
                  <a:lnTo>
                    <a:pt x="785" y="986"/>
                  </a:lnTo>
                  <a:lnTo>
                    <a:pt x="800" y="980"/>
                  </a:lnTo>
                  <a:lnTo>
                    <a:pt x="815" y="972"/>
                  </a:lnTo>
                  <a:lnTo>
                    <a:pt x="829" y="964"/>
                  </a:lnTo>
                  <a:lnTo>
                    <a:pt x="843" y="955"/>
                  </a:lnTo>
                  <a:lnTo>
                    <a:pt x="857" y="945"/>
                  </a:lnTo>
                  <a:lnTo>
                    <a:pt x="871" y="934"/>
                  </a:lnTo>
                  <a:lnTo>
                    <a:pt x="884" y="923"/>
                  </a:lnTo>
                  <a:lnTo>
                    <a:pt x="896" y="909"/>
                  </a:lnTo>
                  <a:lnTo>
                    <a:pt x="921" y="884"/>
                  </a:lnTo>
                  <a:lnTo>
                    <a:pt x="944" y="857"/>
                  </a:lnTo>
                  <a:lnTo>
                    <a:pt x="965" y="830"/>
                  </a:lnTo>
                  <a:lnTo>
                    <a:pt x="983" y="803"/>
                  </a:lnTo>
                  <a:lnTo>
                    <a:pt x="1000" y="777"/>
                  </a:lnTo>
                  <a:lnTo>
                    <a:pt x="1015" y="752"/>
                  </a:lnTo>
                  <a:lnTo>
                    <a:pt x="1027" y="730"/>
                  </a:lnTo>
                  <a:lnTo>
                    <a:pt x="1037" y="711"/>
                  </a:lnTo>
                  <a:lnTo>
                    <a:pt x="1050" y="686"/>
                  </a:lnTo>
                  <a:lnTo>
                    <a:pt x="1050" y="686"/>
                  </a:lnTo>
                  <a:lnTo>
                    <a:pt x="1065" y="655"/>
                  </a:lnTo>
                  <a:lnTo>
                    <a:pt x="1079" y="624"/>
                  </a:lnTo>
                  <a:lnTo>
                    <a:pt x="1095" y="593"/>
                  </a:lnTo>
                  <a:lnTo>
                    <a:pt x="1111" y="563"/>
                  </a:lnTo>
                  <a:lnTo>
                    <a:pt x="1128" y="533"/>
                  </a:lnTo>
                  <a:lnTo>
                    <a:pt x="1146" y="505"/>
                  </a:lnTo>
                  <a:lnTo>
                    <a:pt x="1164" y="478"/>
                  </a:lnTo>
                  <a:lnTo>
                    <a:pt x="1183" y="451"/>
                  </a:lnTo>
                  <a:lnTo>
                    <a:pt x="1202" y="428"/>
                  </a:lnTo>
                  <a:lnTo>
                    <a:pt x="1224" y="406"/>
                  </a:lnTo>
                  <a:lnTo>
                    <a:pt x="1234" y="397"/>
                  </a:lnTo>
                  <a:lnTo>
                    <a:pt x="1244" y="388"/>
                  </a:lnTo>
                  <a:lnTo>
                    <a:pt x="1255" y="379"/>
                  </a:lnTo>
                  <a:lnTo>
                    <a:pt x="1266" y="372"/>
                  </a:lnTo>
                  <a:lnTo>
                    <a:pt x="1277" y="365"/>
                  </a:lnTo>
                  <a:lnTo>
                    <a:pt x="1288" y="359"/>
                  </a:lnTo>
                  <a:lnTo>
                    <a:pt x="1299" y="354"/>
                  </a:lnTo>
                  <a:lnTo>
                    <a:pt x="1311" y="349"/>
                  </a:lnTo>
                  <a:lnTo>
                    <a:pt x="1322" y="346"/>
                  </a:lnTo>
                  <a:lnTo>
                    <a:pt x="1334" y="344"/>
                  </a:lnTo>
                  <a:lnTo>
                    <a:pt x="1345" y="342"/>
                  </a:lnTo>
                  <a:lnTo>
                    <a:pt x="1358" y="342"/>
                  </a:lnTo>
                  <a:lnTo>
                    <a:pt x="1358" y="34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1" name="Freeform 393"/>
            <p:cNvSpPr>
              <a:spLocks/>
            </p:cNvSpPr>
            <p:nvPr/>
          </p:nvSpPr>
          <p:spPr bwMode="auto">
            <a:xfrm>
              <a:off x="578" y="2145"/>
              <a:ext cx="47" cy="72"/>
            </a:xfrm>
            <a:custGeom>
              <a:avLst/>
              <a:gdLst/>
              <a:ahLst/>
              <a:cxnLst>
                <a:cxn ang="0">
                  <a:pos x="93" y="218"/>
                </a:cxn>
                <a:cxn ang="0">
                  <a:pos x="93" y="218"/>
                </a:cxn>
                <a:cxn ang="0">
                  <a:pos x="103" y="217"/>
                </a:cxn>
                <a:cxn ang="0">
                  <a:pos x="111" y="214"/>
                </a:cxn>
                <a:cxn ang="0">
                  <a:pos x="119" y="210"/>
                </a:cxn>
                <a:cxn ang="0">
                  <a:pos x="125" y="205"/>
                </a:cxn>
                <a:cxn ang="0">
                  <a:pos x="131" y="198"/>
                </a:cxn>
                <a:cxn ang="0">
                  <a:pos x="135" y="190"/>
                </a:cxn>
                <a:cxn ang="0">
                  <a:pos x="137" y="182"/>
                </a:cxn>
                <a:cxn ang="0">
                  <a:pos x="138" y="173"/>
                </a:cxn>
                <a:cxn ang="0">
                  <a:pos x="138" y="44"/>
                </a:cxn>
                <a:cxn ang="0">
                  <a:pos x="138" y="44"/>
                </a:cxn>
                <a:cxn ang="0">
                  <a:pos x="137" y="35"/>
                </a:cxn>
                <a:cxn ang="0">
                  <a:pos x="135" y="27"/>
                </a:cxn>
                <a:cxn ang="0">
                  <a:pos x="131" y="19"/>
                </a:cxn>
                <a:cxn ang="0">
                  <a:pos x="125" y="13"/>
                </a:cxn>
                <a:cxn ang="0">
                  <a:pos x="119" y="7"/>
                </a:cxn>
                <a:cxn ang="0">
                  <a:pos x="111" y="3"/>
                </a:cxn>
                <a:cxn ang="0">
                  <a:pos x="103" y="1"/>
                </a:cxn>
                <a:cxn ang="0">
                  <a:pos x="93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36" y="1"/>
                </a:cxn>
                <a:cxn ang="0">
                  <a:pos x="27" y="3"/>
                </a:cxn>
                <a:cxn ang="0">
                  <a:pos x="20" y="7"/>
                </a:cxn>
                <a:cxn ang="0">
                  <a:pos x="13" y="13"/>
                </a:cxn>
                <a:cxn ang="0">
                  <a:pos x="8" y="19"/>
                </a:cxn>
                <a:cxn ang="0">
                  <a:pos x="4" y="27"/>
                </a:cxn>
                <a:cxn ang="0">
                  <a:pos x="1" y="35"/>
                </a:cxn>
                <a:cxn ang="0">
                  <a:pos x="0" y="44"/>
                </a:cxn>
                <a:cxn ang="0">
                  <a:pos x="0" y="173"/>
                </a:cxn>
                <a:cxn ang="0">
                  <a:pos x="0" y="173"/>
                </a:cxn>
                <a:cxn ang="0">
                  <a:pos x="1" y="182"/>
                </a:cxn>
                <a:cxn ang="0">
                  <a:pos x="4" y="190"/>
                </a:cxn>
                <a:cxn ang="0">
                  <a:pos x="8" y="198"/>
                </a:cxn>
                <a:cxn ang="0">
                  <a:pos x="13" y="205"/>
                </a:cxn>
                <a:cxn ang="0">
                  <a:pos x="20" y="210"/>
                </a:cxn>
                <a:cxn ang="0">
                  <a:pos x="27" y="214"/>
                </a:cxn>
                <a:cxn ang="0">
                  <a:pos x="36" y="217"/>
                </a:cxn>
                <a:cxn ang="0">
                  <a:pos x="45" y="218"/>
                </a:cxn>
                <a:cxn ang="0">
                  <a:pos x="93" y="218"/>
                </a:cxn>
              </a:cxnLst>
              <a:rect l="0" t="0" r="r" b="b"/>
              <a:pathLst>
                <a:path w="138" h="218">
                  <a:moveTo>
                    <a:pt x="93" y="218"/>
                  </a:moveTo>
                  <a:lnTo>
                    <a:pt x="93" y="218"/>
                  </a:lnTo>
                  <a:lnTo>
                    <a:pt x="103" y="217"/>
                  </a:lnTo>
                  <a:lnTo>
                    <a:pt x="111" y="214"/>
                  </a:lnTo>
                  <a:lnTo>
                    <a:pt x="119" y="210"/>
                  </a:lnTo>
                  <a:lnTo>
                    <a:pt x="125" y="205"/>
                  </a:lnTo>
                  <a:lnTo>
                    <a:pt x="131" y="198"/>
                  </a:lnTo>
                  <a:lnTo>
                    <a:pt x="135" y="190"/>
                  </a:lnTo>
                  <a:lnTo>
                    <a:pt x="137" y="182"/>
                  </a:lnTo>
                  <a:lnTo>
                    <a:pt x="138" y="173"/>
                  </a:lnTo>
                  <a:lnTo>
                    <a:pt x="138" y="44"/>
                  </a:lnTo>
                  <a:lnTo>
                    <a:pt x="138" y="44"/>
                  </a:lnTo>
                  <a:lnTo>
                    <a:pt x="137" y="35"/>
                  </a:lnTo>
                  <a:lnTo>
                    <a:pt x="135" y="27"/>
                  </a:lnTo>
                  <a:lnTo>
                    <a:pt x="131" y="19"/>
                  </a:lnTo>
                  <a:lnTo>
                    <a:pt x="125" y="13"/>
                  </a:lnTo>
                  <a:lnTo>
                    <a:pt x="119" y="7"/>
                  </a:lnTo>
                  <a:lnTo>
                    <a:pt x="111" y="3"/>
                  </a:lnTo>
                  <a:lnTo>
                    <a:pt x="103" y="1"/>
                  </a:lnTo>
                  <a:lnTo>
                    <a:pt x="9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82"/>
                  </a:lnTo>
                  <a:lnTo>
                    <a:pt x="4" y="190"/>
                  </a:lnTo>
                  <a:lnTo>
                    <a:pt x="8" y="198"/>
                  </a:lnTo>
                  <a:lnTo>
                    <a:pt x="13" y="205"/>
                  </a:lnTo>
                  <a:lnTo>
                    <a:pt x="20" y="210"/>
                  </a:lnTo>
                  <a:lnTo>
                    <a:pt x="27" y="214"/>
                  </a:lnTo>
                  <a:lnTo>
                    <a:pt x="36" y="217"/>
                  </a:lnTo>
                  <a:lnTo>
                    <a:pt x="45" y="218"/>
                  </a:lnTo>
                  <a:lnTo>
                    <a:pt x="93" y="2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2" name="Line 394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3" name="Line 395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4" name="Line 396"/>
            <p:cNvSpPr>
              <a:spLocks noChangeShapeType="1"/>
            </p:cNvSpPr>
            <p:nvPr/>
          </p:nvSpPr>
          <p:spPr bwMode="auto">
            <a:xfrm>
              <a:off x="54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5" name="Line 397"/>
            <p:cNvSpPr>
              <a:spLocks noChangeShapeType="1"/>
            </p:cNvSpPr>
            <p:nvPr/>
          </p:nvSpPr>
          <p:spPr bwMode="auto">
            <a:xfrm>
              <a:off x="54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6" name="Freeform 398"/>
            <p:cNvSpPr>
              <a:spLocks/>
            </p:cNvSpPr>
            <p:nvPr/>
          </p:nvSpPr>
          <p:spPr bwMode="auto">
            <a:xfrm>
              <a:off x="578" y="2145"/>
              <a:ext cx="47" cy="72"/>
            </a:xfrm>
            <a:custGeom>
              <a:avLst/>
              <a:gdLst/>
              <a:ahLst/>
              <a:cxnLst>
                <a:cxn ang="0">
                  <a:pos x="93" y="218"/>
                </a:cxn>
                <a:cxn ang="0">
                  <a:pos x="93" y="218"/>
                </a:cxn>
                <a:cxn ang="0">
                  <a:pos x="103" y="217"/>
                </a:cxn>
                <a:cxn ang="0">
                  <a:pos x="111" y="214"/>
                </a:cxn>
                <a:cxn ang="0">
                  <a:pos x="119" y="210"/>
                </a:cxn>
                <a:cxn ang="0">
                  <a:pos x="125" y="205"/>
                </a:cxn>
                <a:cxn ang="0">
                  <a:pos x="131" y="198"/>
                </a:cxn>
                <a:cxn ang="0">
                  <a:pos x="135" y="190"/>
                </a:cxn>
                <a:cxn ang="0">
                  <a:pos x="137" y="182"/>
                </a:cxn>
                <a:cxn ang="0">
                  <a:pos x="138" y="173"/>
                </a:cxn>
                <a:cxn ang="0">
                  <a:pos x="138" y="44"/>
                </a:cxn>
                <a:cxn ang="0">
                  <a:pos x="138" y="44"/>
                </a:cxn>
                <a:cxn ang="0">
                  <a:pos x="137" y="35"/>
                </a:cxn>
                <a:cxn ang="0">
                  <a:pos x="135" y="27"/>
                </a:cxn>
                <a:cxn ang="0">
                  <a:pos x="131" y="19"/>
                </a:cxn>
                <a:cxn ang="0">
                  <a:pos x="125" y="13"/>
                </a:cxn>
                <a:cxn ang="0">
                  <a:pos x="119" y="7"/>
                </a:cxn>
                <a:cxn ang="0">
                  <a:pos x="111" y="3"/>
                </a:cxn>
                <a:cxn ang="0">
                  <a:pos x="103" y="1"/>
                </a:cxn>
                <a:cxn ang="0">
                  <a:pos x="93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36" y="1"/>
                </a:cxn>
                <a:cxn ang="0">
                  <a:pos x="27" y="3"/>
                </a:cxn>
                <a:cxn ang="0">
                  <a:pos x="20" y="7"/>
                </a:cxn>
                <a:cxn ang="0">
                  <a:pos x="13" y="13"/>
                </a:cxn>
                <a:cxn ang="0">
                  <a:pos x="8" y="19"/>
                </a:cxn>
                <a:cxn ang="0">
                  <a:pos x="4" y="27"/>
                </a:cxn>
                <a:cxn ang="0">
                  <a:pos x="1" y="35"/>
                </a:cxn>
                <a:cxn ang="0">
                  <a:pos x="0" y="44"/>
                </a:cxn>
                <a:cxn ang="0">
                  <a:pos x="0" y="173"/>
                </a:cxn>
                <a:cxn ang="0">
                  <a:pos x="0" y="173"/>
                </a:cxn>
                <a:cxn ang="0">
                  <a:pos x="1" y="182"/>
                </a:cxn>
                <a:cxn ang="0">
                  <a:pos x="4" y="190"/>
                </a:cxn>
                <a:cxn ang="0">
                  <a:pos x="8" y="198"/>
                </a:cxn>
                <a:cxn ang="0">
                  <a:pos x="13" y="205"/>
                </a:cxn>
                <a:cxn ang="0">
                  <a:pos x="20" y="210"/>
                </a:cxn>
                <a:cxn ang="0">
                  <a:pos x="27" y="214"/>
                </a:cxn>
                <a:cxn ang="0">
                  <a:pos x="36" y="217"/>
                </a:cxn>
                <a:cxn ang="0">
                  <a:pos x="45" y="218"/>
                </a:cxn>
                <a:cxn ang="0">
                  <a:pos x="93" y="218"/>
                </a:cxn>
              </a:cxnLst>
              <a:rect l="0" t="0" r="r" b="b"/>
              <a:pathLst>
                <a:path w="138" h="218">
                  <a:moveTo>
                    <a:pt x="93" y="218"/>
                  </a:moveTo>
                  <a:lnTo>
                    <a:pt x="93" y="218"/>
                  </a:lnTo>
                  <a:lnTo>
                    <a:pt x="103" y="217"/>
                  </a:lnTo>
                  <a:lnTo>
                    <a:pt x="111" y="214"/>
                  </a:lnTo>
                  <a:lnTo>
                    <a:pt x="119" y="210"/>
                  </a:lnTo>
                  <a:lnTo>
                    <a:pt x="125" y="205"/>
                  </a:lnTo>
                  <a:lnTo>
                    <a:pt x="131" y="198"/>
                  </a:lnTo>
                  <a:lnTo>
                    <a:pt x="135" y="190"/>
                  </a:lnTo>
                  <a:lnTo>
                    <a:pt x="137" y="182"/>
                  </a:lnTo>
                  <a:lnTo>
                    <a:pt x="138" y="173"/>
                  </a:lnTo>
                  <a:lnTo>
                    <a:pt x="138" y="44"/>
                  </a:lnTo>
                  <a:lnTo>
                    <a:pt x="138" y="44"/>
                  </a:lnTo>
                  <a:lnTo>
                    <a:pt x="137" y="35"/>
                  </a:lnTo>
                  <a:lnTo>
                    <a:pt x="135" y="27"/>
                  </a:lnTo>
                  <a:lnTo>
                    <a:pt x="131" y="19"/>
                  </a:lnTo>
                  <a:lnTo>
                    <a:pt x="125" y="13"/>
                  </a:lnTo>
                  <a:lnTo>
                    <a:pt x="119" y="7"/>
                  </a:lnTo>
                  <a:lnTo>
                    <a:pt x="111" y="3"/>
                  </a:lnTo>
                  <a:lnTo>
                    <a:pt x="103" y="1"/>
                  </a:lnTo>
                  <a:lnTo>
                    <a:pt x="93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82"/>
                  </a:lnTo>
                  <a:lnTo>
                    <a:pt x="4" y="190"/>
                  </a:lnTo>
                  <a:lnTo>
                    <a:pt x="8" y="198"/>
                  </a:lnTo>
                  <a:lnTo>
                    <a:pt x="13" y="205"/>
                  </a:lnTo>
                  <a:lnTo>
                    <a:pt x="20" y="210"/>
                  </a:lnTo>
                  <a:lnTo>
                    <a:pt x="27" y="214"/>
                  </a:lnTo>
                  <a:lnTo>
                    <a:pt x="36" y="217"/>
                  </a:lnTo>
                  <a:lnTo>
                    <a:pt x="45" y="218"/>
                  </a:lnTo>
                  <a:lnTo>
                    <a:pt x="93" y="2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7" name="Line 399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8" name="Line 400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9" name="Freeform 401"/>
            <p:cNvSpPr>
              <a:spLocks/>
            </p:cNvSpPr>
            <p:nvPr/>
          </p:nvSpPr>
          <p:spPr bwMode="auto">
            <a:xfrm>
              <a:off x="594" y="2159"/>
              <a:ext cx="14" cy="46"/>
            </a:xfrm>
            <a:custGeom>
              <a:avLst/>
              <a:gdLst/>
              <a:ahLst/>
              <a:cxnLst>
                <a:cxn ang="0">
                  <a:pos x="35" y="138"/>
                </a:cxn>
                <a:cxn ang="0">
                  <a:pos x="35" y="138"/>
                </a:cxn>
                <a:cxn ang="0">
                  <a:pos x="39" y="137"/>
                </a:cxn>
                <a:cxn ang="0">
                  <a:pos x="42" y="135"/>
                </a:cxn>
                <a:cxn ang="0">
                  <a:pos x="44" y="132"/>
                </a:cxn>
                <a:cxn ang="0">
                  <a:pos x="45" y="128"/>
                </a:cxn>
                <a:cxn ang="0">
                  <a:pos x="45" y="9"/>
                </a:cxn>
                <a:cxn ang="0">
                  <a:pos x="45" y="9"/>
                </a:cxn>
                <a:cxn ang="0">
                  <a:pos x="44" y="5"/>
                </a:cxn>
                <a:cxn ang="0">
                  <a:pos x="42" y="2"/>
                </a:cxn>
                <a:cxn ang="0">
                  <a:pos x="39" y="0"/>
                </a:cxn>
                <a:cxn ang="0">
                  <a:pos x="35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1" y="132"/>
                </a:cxn>
                <a:cxn ang="0">
                  <a:pos x="3" y="135"/>
                </a:cxn>
                <a:cxn ang="0">
                  <a:pos x="6" y="137"/>
                </a:cxn>
                <a:cxn ang="0">
                  <a:pos x="10" y="138"/>
                </a:cxn>
                <a:cxn ang="0">
                  <a:pos x="35" y="138"/>
                </a:cxn>
              </a:cxnLst>
              <a:rect l="0" t="0" r="r" b="b"/>
              <a:pathLst>
                <a:path w="45" h="138">
                  <a:moveTo>
                    <a:pt x="35" y="138"/>
                  </a:moveTo>
                  <a:lnTo>
                    <a:pt x="35" y="138"/>
                  </a:lnTo>
                  <a:lnTo>
                    <a:pt x="39" y="137"/>
                  </a:lnTo>
                  <a:lnTo>
                    <a:pt x="42" y="135"/>
                  </a:lnTo>
                  <a:lnTo>
                    <a:pt x="44" y="132"/>
                  </a:lnTo>
                  <a:lnTo>
                    <a:pt x="45" y="12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4" y="5"/>
                  </a:lnTo>
                  <a:lnTo>
                    <a:pt x="42" y="2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1" y="132"/>
                  </a:lnTo>
                  <a:lnTo>
                    <a:pt x="3" y="135"/>
                  </a:lnTo>
                  <a:lnTo>
                    <a:pt x="6" y="137"/>
                  </a:lnTo>
                  <a:lnTo>
                    <a:pt x="10" y="138"/>
                  </a:lnTo>
                  <a:lnTo>
                    <a:pt x="35" y="13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0" name="Line 402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1" name="Line 403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2" name="Freeform 404"/>
            <p:cNvSpPr>
              <a:spLocks/>
            </p:cNvSpPr>
            <p:nvPr/>
          </p:nvSpPr>
          <p:spPr bwMode="auto">
            <a:xfrm>
              <a:off x="521" y="2145"/>
              <a:ext cx="46" cy="72"/>
            </a:xfrm>
            <a:custGeom>
              <a:avLst/>
              <a:gdLst/>
              <a:ahLst/>
              <a:cxnLst>
                <a:cxn ang="0">
                  <a:pos x="46" y="218"/>
                </a:cxn>
                <a:cxn ang="0">
                  <a:pos x="46" y="49"/>
                </a:cxn>
                <a:cxn ang="0">
                  <a:pos x="46" y="49"/>
                </a:cxn>
                <a:cxn ang="0">
                  <a:pos x="47" y="45"/>
                </a:cxn>
                <a:cxn ang="0">
                  <a:pos x="49" y="42"/>
                </a:cxn>
                <a:cxn ang="0">
                  <a:pos x="52" y="40"/>
                </a:cxn>
                <a:cxn ang="0">
                  <a:pos x="56" y="40"/>
                </a:cxn>
                <a:cxn ang="0">
                  <a:pos x="81" y="40"/>
                </a:cxn>
                <a:cxn ang="0">
                  <a:pos x="81" y="40"/>
                </a:cxn>
                <a:cxn ang="0">
                  <a:pos x="85" y="40"/>
                </a:cxn>
                <a:cxn ang="0">
                  <a:pos x="88" y="42"/>
                </a:cxn>
                <a:cxn ang="0">
                  <a:pos x="90" y="45"/>
                </a:cxn>
                <a:cxn ang="0">
                  <a:pos x="91" y="49"/>
                </a:cxn>
                <a:cxn ang="0">
                  <a:pos x="91" y="218"/>
                </a:cxn>
                <a:cxn ang="0">
                  <a:pos x="138" y="218"/>
                </a:cxn>
                <a:cxn ang="0">
                  <a:pos x="138" y="44"/>
                </a:cxn>
                <a:cxn ang="0">
                  <a:pos x="138" y="44"/>
                </a:cxn>
                <a:cxn ang="0">
                  <a:pos x="137" y="35"/>
                </a:cxn>
                <a:cxn ang="0">
                  <a:pos x="134" y="27"/>
                </a:cxn>
                <a:cxn ang="0">
                  <a:pos x="130" y="19"/>
                </a:cxn>
                <a:cxn ang="0">
                  <a:pos x="125" y="13"/>
                </a:cxn>
                <a:cxn ang="0">
                  <a:pos x="117" y="7"/>
                </a:cxn>
                <a:cxn ang="0">
                  <a:pos x="110" y="3"/>
                </a:cxn>
                <a:cxn ang="0">
                  <a:pos x="101" y="1"/>
                </a:cxn>
                <a:cxn ang="0">
                  <a:pos x="92" y="0"/>
                </a:cxn>
                <a:cxn ang="0">
                  <a:pos x="0" y="0"/>
                </a:cxn>
                <a:cxn ang="0">
                  <a:pos x="0" y="218"/>
                </a:cxn>
                <a:cxn ang="0">
                  <a:pos x="46" y="218"/>
                </a:cxn>
              </a:cxnLst>
              <a:rect l="0" t="0" r="r" b="b"/>
              <a:pathLst>
                <a:path w="138" h="218">
                  <a:moveTo>
                    <a:pt x="46" y="218"/>
                  </a:moveTo>
                  <a:lnTo>
                    <a:pt x="46" y="49"/>
                  </a:lnTo>
                  <a:lnTo>
                    <a:pt x="46" y="49"/>
                  </a:lnTo>
                  <a:lnTo>
                    <a:pt x="47" y="45"/>
                  </a:lnTo>
                  <a:lnTo>
                    <a:pt x="49" y="42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81" y="40"/>
                  </a:lnTo>
                  <a:lnTo>
                    <a:pt x="81" y="40"/>
                  </a:lnTo>
                  <a:lnTo>
                    <a:pt x="85" y="40"/>
                  </a:lnTo>
                  <a:lnTo>
                    <a:pt x="88" y="42"/>
                  </a:lnTo>
                  <a:lnTo>
                    <a:pt x="90" y="45"/>
                  </a:lnTo>
                  <a:lnTo>
                    <a:pt x="91" y="49"/>
                  </a:lnTo>
                  <a:lnTo>
                    <a:pt x="91" y="218"/>
                  </a:lnTo>
                  <a:lnTo>
                    <a:pt x="138" y="218"/>
                  </a:lnTo>
                  <a:lnTo>
                    <a:pt x="138" y="44"/>
                  </a:lnTo>
                  <a:lnTo>
                    <a:pt x="138" y="44"/>
                  </a:lnTo>
                  <a:lnTo>
                    <a:pt x="137" y="35"/>
                  </a:lnTo>
                  <a:lnTo>
                    <a:pt x="134" y="27"/>
                  </a:lnTo>
                  <a:lnTo>
                    <a:pt x="130" y="19"/>
                  </a:lnTo>
                  <a:lnTo>
                    <a:pt x="125" y="13"/>
                  </a:lnTo>
                  <a:lnTo>
                    <a:pt x="117" y="7"/>
                  </a:lnTo>
                  <a:lnTo>
                    <a:pt x="110" y="3"/>
                  </a:lnTo>
                  <a:lnTo>
                    <a:pt x="101" y="1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18"/>
                  </a:lnTo>
                  <a:lnTo>
                    <a:pt x="46" y="2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3" name="Line 405"/>
            <p:cNvSpPr>
              <a:spLocks noChangeShapeType="1"/>
            </p:cNvSpPr>
            <p:nvPr/>
          </p:nvSpPr>
          <p:spPr bwMode="auto">
            <a:xfrm>
              <a:off x="54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4" name="Line 406"/>
            <p:cNvSpPr>
              <a:spLocks noChangeShapeType="1"/>
            </p:cNvSpPr>
            <p:nvPr/>
          </p:nvSpPr>
          <p:spPr bwMode="auto">
            <a:xfrm>
              <a:off x="542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5" name="Line 407"/>
            <p:cNvSpPr>
              <a:spLocks noChangeShapeType="1"/>
            </p:cNvSpPr>
            <p:nvPr/>
          </p:nvSpPr>
          <p:spPr bwMode="auto">
            <a:xfrm>
              <a:off x="661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6" name="Line 408"/>
            <p:cNvSpPr>
              <a:spLocks noChangeShapeType="1"/>
            </p:cNvSpPr>
            <p:nvPr/>
          </p:nvSpPr>
          <p:spPr bwMode="auto">
            <a:xfrm>
              <a:off x="661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7" name="Freeform 409"/>
            <p:cNvSpPr>
              <a:spLocks/>
            </p:cNvSpPr>
            <p:nvPr/>
          </p:nvSpPr>
          <p:spPr bwMode="auto">
            <a:xfrm>
              <a:off x="637" y="2145"/>
              <a:ext cx="46" cy="72"/>
            </a:xfrm>
            <a:custGeom>
              <a:avLst/>
              <a:gdLst/>
              <a:ahLst/>
              <a:cxnLst>
                <a:cxn ang="0">
                  <a:pos x="92" y="218"/>
                </a:cxn>
                <a:cxn ang="0">
                  <a:pos x="92" y="143"/>
                </a:cxn>
                <a:cxn ang="0">
                  <a:pos x="92" y="143"/>
                </a:cxn>
                <a:cxn ang="0">
                  <a:pos x="91" y="139"/>
                </a:cxn>
                <a:cxn ang="0">
                  <a:pos x="89" y="135"/>
                </a:cxn>
                <a:cxn ang="0">
                  <a:pos x="86" y="133"/>
                </a:cxn>
                <a:cxn ang="0">
                  <a:pos x="83" y="132"/>
                </a:cxn>
                <a:cxn ang="0">
                  <a:pos x="56" y="132"/>
                </a:cxn>
                <a:cxn ang="0">
                  <a:pos x="56" y="132"/>
                </a:cxn>
                <a:cxn ang="0">
                  <a:pos x="52" y="133"/>
                </a:cxn>
                <a:cxn ang="0">
                  <a:pos x="49" y="135"/>
                </a:cxn>
                <a:cxn ang="0">
                  <a:pos x="47" y="139"/>
                </a:cxn>
                <a:cxn ang="0">
                  <a:pos x="47" y="143"/>
                </a:cxn>
                <a:cxn ang="0">
                  <a:pos x="47" y="218"/>
                </a:cxn>
                <a:cxn ang="0">
                  <a:pos x="0" y="218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1" y="35"/>
                </a:cxn>
                <a:cxn ang="0">
                  <a:pos x="4" y="27"/>
                </a:cxn>
                <a:cxn ang="0">
                  <a:pos x="8" y="19"/>
                </a:cxn>
                <a:cxn ang="0">
                  <a:pos x="13" y="13"/>
                </a:cxn>
                <a:cxn ang="0">
                  <a:pos x="20" y="7"/>
                </a:cxn>
                <a:cxn ang="0">
                  <a:pos x="28" y="3"/>
                </a:cxn>
                <a:cxn ang="0">
                  <a:pos x="36" y="1"/>
                </a:cxn>
                <a:cxn ang="0">
                  <a:pos x="45" y="0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103" y="1"/>
                </a:cxn>
                <a:cxn ang="0">
                  <a:pos x="111" y="3"/>
                </a:cxn>
                <a:cxn ang="0">
                  <a:pos x="119" y="7"/>
                </a:cxn>
                <a:cxn ang="0">
                  <a:pos x="125" y="13"/>
                </a:cxn>
                <a:cxn ang="0">
                  <a:pos x="131" y="19"/>
                </a:cxn>
                <a:cxn ang="0">
                  <a:pos x="135" y="27"/>
                </a:cxn>
                <a:cxn ang="0">
                  <a:pos x="138" y="35"/>
                </a:cxn>
                <a:cxn ang="0">
                  <a:pos x="138" y="44"/>
                </a:cxn>
                <a:cxn ang="0">
                  <a:pos x="138" y="218"/>
                </a:cxn>
                <a:cxn ang="0">
                  <a:pos x="92" y="218"/>
                </a:cxn>
              </a:cxnLst>
              <a:rect l="0" t="0" r="r" b="b"/>
              <a:pathLst>
                <a:path w="138" h="218">
                  <a:moveTo>
                    <a:pt x="92" y="218"/>
                  </a:moveTo>
                  <a:lnTo>
                    <a:pt x="92" y="143"/>
                  </a:lnTo>
                  <a:lnTo>
                    <a:pt x="92" y="143"/>
                  </a:lnTo>
                  <a:lnTo>
                    <a:pt x="91" y="139"/>
                  </a:lnTo>
                  <a:lnTo>
                    <a:pt x="89" y="135"/>
                  </a:lnTo>
                  <a:lnTo>
                    <a:pt x="86" y="133"/>
                  </a:lnTo>
                  <a:lnTo>
                    <a:pt x="83" y="132"/>
                  </a:lnTo>
                  <a:lnTo>
                    <a:pt x="56" y="132"/>
                  </a:lnTo>
                  <a:lnTo>
                    <a:pt x="56" y="132"/>
                  </a:lnTo>
                  <a:lnTo>
                    <a:pt x="52" y="133"/>
                  </a:lnTo>
                  <a:lnTo>
                    <a:pt x="49" y="135"/>
                  </a:lnTo>
                  <a:lnTo>
                    <a:pt x="47" y="139"/>
                  </a:lnTo>
                  <a:lnTo>
                    <a:pt x="47" y="143"/>
                  </a:lnTo>
                  <a:lnTo>
                    <a:pt x="47" y="218"/>
                  </a:lnTo>
                  <a:lnTo>
                    <a:pt x="0" y="21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8" y="19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6" y="1"/>
                  </a:lnTo>
                  <a:lnTo>
                    <a:pt x="45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03" y="1"/>
                  </a:lnTo>
                  <a:lnTo>
                    <a:pt x="111" y="3"/>
                  </a:lnTo>
                  <a:lnTo>
                    <a:pt x="119" y="7"/>
                  </a:lnTo>
                  <a:lnTo>
                    <a:pt x="125" y="13"/>
                  </a:lnTo>
                  <a:lnTo>
                    <a:pt x="131" y="19"/>
                  </a:lnTo>
                  <a:lnTo>
                    <a:pt x="135" y="27"/>
                  </a:lnTo>
                  <a:lnTo>
                    <a:pt x="138" y="35"/>
                  </a:lnTo>
                  <a:lnTo>
                    <a:pt x="138" y="44"/>
                  </a:lnTo>
                  <a:lnTo>
                    <a:pt x="138" y="218"/>
                  </a:lnTo>
                  <a:lnTo>
                    <a:pt x="92" y="2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8" name="Freeform 410"/>
            <p:cNvSpPr>
              <a:spLocks/>
            </p:cNvSpPr>
            <p:nvPr/>
          </p:nvSpPr>
          <p:spPr bwMode="auto">
            <a:xfrm>
              <a:off x="653" y="2159"/>
              <a:ext cx="13" cy="21"/>
            </a:xfrm>
            <a:custGeom>
              <a:avLst/>
              <a:gdLst/>
              <a:ahLst/>
              <a:cxnLst>
                <a:cxn ang="0">
                  <a:pos x="36" y="57"/>
                </a:cxn>
                <a:cxn ang="0">
                  <a:pos x="36" y="57"/>
                </a:cxn>
                <a:cxn ang="0">
                  <a:pos x="39" y="56"/>
                </a:cxn>
                <a:cxn ang="0">
                  <a:pos x="42" y="54"/>
                </a:cxn>
                <a:cxn ang="0">
                  <a:pos x="44" y="51"/>
                </a:cxn>
                <a:cxn ang="0">
                  <a:pos x="45" y="47"/>
                </a:cxn>
                <a:cxn ang="0">
                  <a:pos x="45" y="9"/>
                </a:cxn>
                <a:cxn ang="0">
                  <a:pos x="45" y="9"/>
                </a:cxn>
                <a:cxn ang="0">
                  <a:pos x="44" y="5"/>
                </a:cxn>
                <a:cxn ang="0">
                  <a:pos x="42" y="2"/>
                </a:cxn>
                <a:cxn ang="0">
                  <a:pos x="39" y="0"/>
                </a:cxn>
                <a:cxn ang="0">
                  <a:pos x="36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0" y="47"/>
                </a:cxn>
                <a:cxn ang="0">
                  <a:pos x="0" y="47"/>
                </a:cxn>
                <a:cxn ang="0">
                  <a:pos x="0" y="51"/>
                </a:cxn>
                <a:cxn ang="0">
                  <a:pos x="2" y="54"/>
                </a:cxn>
                <a:cxn ang="0">
                  <a:pos x="5" y="56"/>
                </a:cxn>
                <a:cxn ang="0">
                  <a:pos x="9" y="57"/>
                </a:cxn>
                <a:cxn ang="0">
                  <a:pos x="36" y="57"/>
                </a:cxn>
              </a:cxnLst>
              <a:rect l="0" t="0" r="r" b="b"/>
              <a:pathLst>
                <a:path w="45" h="57">
                  <a:moveTo>
                    <a:pt x="36" y="57"/>
                  </a:moveTo>
                  <a:lnTo>
                    <a:pt x="36" y="57"/>
                  </a:lnTo>
                  <a:lnTo>
                    <a:pt x="39" y="56"/>
                  </a:lnTo>
                  <a:lnTo>
                    <a:pt x="42" y="54"/>
                  </a:lnTo>
                  <a:lnTo>
                    <a:pt x="44" y="51"/>
                  </a:lnTo>
                  <a:lnTo>
                    <a:pt x="45" y="47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4" y="5"/>
                  </a:lnTo>
                  <a:lnTo>
                    <a:pt x="42" y="2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5" y="56"/>
                  </a:lnTo>
                  <a:lnTo>
                    <a:pt x="9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9" name="Line 411"/>
            <p:cNvSpPr>
              <a:spLocks noChangeShapeType="1"/>
            </p:cNvSpPr>
            <p:nvPr/>
          </p:nvSpPr>
          <p:spPr bwMode="auto">
            <a:xfrm>
              <a:off x="661" y="2168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0" name="Line 412"/>
            <p:cNvSpPr>
              <a:spLocks noChangeShapeType="1"/>
            </p:cNvSpPr>
            <p:nvPr/>
          </p:nvSpPr>
          <p:spPr bwMode="auto">
            <a:xfrm>
              <a:off x="661" y="2168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" name="Line 413"/>
            <p:cNvSpPr>
              <a:spLocks noChangeShapeType="1"/>
            </p:cNvSpPr>
            <p:nvPr/>
          </p:nvSpPr>
          <p:spPr bwMode="auto">
            <a:xfrm>
              <a:off x="720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" name="Line 414"/>
            <p:cNvSpPr>
              <a:spLocks noChangeShapeType="1"/>
            </p:cNvSpPr>
            <p:nvPr/>
          </p:nvSpPr>
          <p:spPr bwMode="auto">
            <a:xfrm>
              <a:off x="720" y="2181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3" name="Freeform 415"/>
            <p:cNvSpPr>
              <a:spLocks/>
            </p:cNvSpPr>
            <p:nvPr/>
          </p:nvSpPr>
          <p:spPr bwMode="auto">
            <a:xfrm>
              <a:off x="697" y="2145"/>
              <a:ext cx="46" cy="72"/>
            </a:xfrm>
            <a:custGeom>
              <a:avLst/>
              <a:gdLst/>
              <a:ahLst/>
              <a:cxnLst>
                <a:cxn ang="0">
                  <a:pos x="91" y="218"/>
                </a:cxn>
                <a:cxn ang="0">
                  <a:pos x="91" y="143"/>
                </a:cxn>
                <a:cxn ang="0">
                  <a:pos x="91" y="143"/>
                </a:cxn>
                <a:cxn ang="0">
                  <a:pos x="91" y="139"/>
                </a:cxn>
                <a:cxn ang="0">
                  <a:pos x="89" y="135"/>
                </a:cxn>
                <a:cxn ang="0">
                  <a:pos x="86" y="133"/>
                </a:cxn>
                <a:cxn ang="0">
                  <a:pos x="82" y="132"/>
                </a:cxn>
                <a:cxn ang="0">
                  <a:pos x="56" y="132"/>
                </a:cxn>
                <a:cxn ang="0">
                  <a:pos x="56" y="132"/>
                </a:cxn>
                <a:cxn ang="0">
                  <a:pos x="53" y="133"/>
                </a:cxn>
                <a:cxn ang="0">
                  <a:pos x="50" y="135"/>
                </a:cxn>
                <a:cxn ang="0">
                  <a:pos x="48" y="139"/>
                </a:cxn>
                <a:cxn ang="0">
                  <a:pos x="47" y="143"/>
                </a:cxn>
                <a:cxn ang="0">
                  <a:pos x="47" y="218"/>
                </a:cxn>
                <a:cxn ang="0">
                  <a:pos x="0" y="218"/>
                </a:cxn>
                <a:cxn ang="0">
                  <a:pos x="0" y="44"/>
                </a:cxn>
                <a:cxn ang="0">
                  <a:pos x="0" y="44"/>
                </a:cxn>
                <a:cxn ang="0">
                  <a:pos x="0" y="35"/>
                </a:cxn>
                <a:cxn ang="0">
                  <a:pos x="3" y="27"/>
                </a:cxn>
                <a:cxn ang="0">
                  <a:pos x="7" y="19"/>
                </a:cxn>
                <a:cxn ang="0">
                  <a:pos x="13" y="13"/>
                </a:cxn>
                <a:cxn ang="0">
                  <a:pos x="19" y="7"/>
                </a:cxn>
                <a:cxn ang="0">
                  <a:pos x="27" y="3"/>
                </a:cxn>
                <a:cxn ang="0">
                  <a:pos x="35" y="1"/>
                </a:cxn>
                <a:cxn ang="0">
                  <a:pos x="45" y="0"/>
                </a:cxn>
                <a:cxn ang="0">
                  <a:pos x="93" y="0"/>
                </a:cxn>
                <a:cxn ang="0">
                  <a:pos x="93" y="0"/>
                </a:cxn>
                <a:cxn ang="0">
                  <a:pos x="102" y="1"/>
                </a:cxn>
                <a:cxn ang="0">
                  <a:pos x="110" y="3"/>
                </a:cxn>
                <a:cxn ang="0">
                  <a:pos x="118" y="7"/>
                </a:cxn>
                <a:cxn ang="0">
                  <a:pos x="125" y="13"/>
                </a:cxn>
                <a:cxn ang="0">
                  <a:pos x="130" y="19"/>
                </a:cxn>
                <a:cxn ang="0">
                  <a:pos x="134" y="27"/>
                </a:cxn>
                <a:cxn ang="0">
                  <a:pos x="137" y="35"/>
                </a:cxn>
                <a:cxn ang="0">
                  <a:pos x="138" y="44"/>
                </a:cxn>
                <a:cxn ang="0">
                  <a:pos x="138" y="218"/>
                </a:cxn>
                <a:cxn ang="0">
                  <a:pos x="91" y="218"/>
                </a:cxn>
              </a:cxnLst>
              <a:rect l="0" t="0" r="r" b="b"/>
              <a:pathLst>
                <a:path w="138" h="218">
                  <a:moveTo>
                    <a:pt x="91" y="218"/>
                  </a:moveTo>
                  <a:lnTo>
                    <a:pt x="91" y="143"/>
                  </a:lnTo>
                  <a:lnTo>
                    <a:pt x="91" y="143"/>
                  </a:lnTo>
                  <a:lnTo>
                    <a:pt x="91" y="139"/>
                  </a:lnTo>
                  <a:lnTo>
                    <a:pt x="89" y="135"/>
                  </a:lnTo>
                  <a:lnTo>
                    <a:pt x="86" y="133"/>
                  </a:lnTo>
                  <a:lnTo>
                    <a:pt x="82" y="132"/>
                  </a:lnTo>
                  <a:lnTo>
                    <a:pt x="56" y="132"/>
                  </a:lnTo>
                  <a:lnTo>
                    <a:pt x="56" y="132"/>
                  </a:lnTo>
                  <a:lnTo>
                    <a:pt x="53" y="133"/>
                  </a:lnTo>
                  <a:lnTo>
                    <a:pt x="50" y="135"/>
                  </a:lnTo>
                  <a:lnTo>
                    <a:pt x="48" y="139"/>
                  </a:lnTo>
                  <a:lnTo>
                    <a:pt x="47" y="143"/>
                  </a:lnTo>
                  <a:lnTo>
                    <a:pt x="47" y="218"/>
                  </a:lnTo>
                  <a:lnTo>
                    <a:pt x="0" y="21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3" y="13"/>
                  </a:lnTo>
                  <a:lnTo>
                    <a:pt x="19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5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1"/>
                  </a:lnTo>
                  <a:lnTo>
                    <a:pt x="110" y="3"/>
                  </a:lnTo>
                  <a:lnTo>
                    <a:pt x="118" y="7"/>
                  </a:lnTo>
                  <a:lnTo>
                    <a:pt x="125" y="13"/>
                  </a:lnTo>
                  <a:lnTo>
                    <a:pt x="130" y="19"/>
                  </a:lnTo>
                  <a:lnTo>
                    <a:pt x="134" y="27"/>
                  </a:lnTo>
                  <a:lnTo>
                    <a:pt x="137" y="35"/>
                  </a:lnTo>
                  <a:lnTo>
                    <a:pt x="138" y="44"/>
                  </a:lnTo>
                  <a:lnTo>
                    <a:pt x="138" y="218"/>
                  </a:lnTo>
                  <a:lnTo>
                    <a:pt x="91" y="2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" name="Freeform 416"/>
            <p:cNvSpPr>
              <a:spLocks/>
            </p:cNvSpPr>
            <p:nvPr/>
          </p:nvSpPr>
          <p:spPr bwMode="auto">
            <a:xfrm>
              <a:off x="712" y="2159"/>
              <a:ext cx="13" cy="21"/>
            </a:xfrm>
            <a:custGeom>
              <a:avLst/>
              <a:gdLst/>
              <a:ahLst/>
              <a:cxnLst>
                <a:cxn ang="0">
                  <a:pos x="35" y="57"/>
                </a:cxn>
                <a:cxn ang="0">
                  <a:pos x="35" y="57"/>
                </a:cxn>
                <a:cxn ang="0">
                  <a:pos x="39" y="56"/>
                </a:cxn>
                <a:cxn ang="0">
                  <a:pos x="42" y="54"/>
                </a:cxn>
                <a:cxn ang="0">
                  <a:pos x="44" y="51"/>
                </a:cxn>
                <a:cxn ang="0">
                  <a:pos x="44" y="47"/>
                </a:cxn>
                <a:cxn ang="0">
                  <a:pos x="44" y="9"/>
                </a:cxn>
                <a:cxn ang="0">
                  <a:pos x="44" y="9"/>
                </a:cxn>
                <a:cxn ang="0">
                  <a:pos x="44" y="5"/>
                </a:cxn>
                <a:cxn ang="0">
                  <a:pos x="42" y="2"/>
                </a:cxn>
                <a:cxn ang="0">
                  <a:pos x="39" y="0"/>
                </a:cxn>
                <a:cxn ang="0">
                  <a:pos x="35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47"/>
                </a:cxn>
                <a:cxn ang="0">
                  <a:pos x="0" y="47"/>
                </a:cxn>
                <a:cxn ang="0">
                  <a:pos x="1" y="51"/>
                </a:cxn>
                <a:cxn ang="0">
                  <a:pos x="3" y="54"/>
                </a:cxn>
                <a:cxn ang="0">
                  <a:pos x="6" y="56"/>
                </a:cxn>
                <a:cxn ang="0">
                  <a:pos x="9" y="57"/>
                </a:cxn>
                <a:cxn ang="0">
                  <a:pos x="35" y="57"/>
                </a:cxn>
              </a:cxnLst>
              <a:rect l="0" t="0" r="r" b="b"/>
              <a:pathLst>
                <a:path w="44" h="57">
                  <a:moveTo>
                    <a:pt x="35" y="57"/>
                  </a:moveTo>
                  <a:lnTo>
                    <a:pt x="35" y="57"/>
                  </a:lnTo>
                  <a:lnTo>
                    <a:pt x="39" y="56"/>
                  </a:lnTo>
                  <a:lnTo>
                    <a:pt x="42" y="54"/>
                  </a:lnTo>
                  <a:lnTo>
                    <a:pt x="44" y="51"/>
                  </a:lnTo>
                  <a:lnTo>
                    <a:pt x="44" y="47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4" y="5"/>
                  </a:lnTo>
                  <a:lnTo>
                    <a:pt x="42" y="2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3" y="54"/>
                  </a:lnTo>
                  <a:lnTo>
                    <a:pt x="6" y="56"/>
                  </a:lnTo>
                  <a:lnTo>
                    <a:pt x="9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5" name="Line 417"/>
            <p:cNvSpPr>
              <a:spLocks noChangeShapeType="1"/>
            </p:cNvSpPr>
            <p:nvPr/>
          </p:nvSpPr>
          <p:spPr bwMode="auto">
            <a:xfrm>
              <a:off x="720" y="2168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6" name="Line 418"/>
            <p:cNvSpPr>
              <a:spLocks noChangeShapeType="1"/>
            </p:cNvSpPr>
            <p:nvPr/>
          </p:nvSpPr>
          <p:spPr bwMode="auto">
            <a:xfrm>
              <a:off x="720" y="2168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" name="Freeform 419"/>
            <p:cNvSpPr>
              <a:spLocks/>
            </p:cNvSpPr>
            <p:nvPr/>
          </p:nvSpPr>
          <p:spPr bwMode="auto">
            <a:xfrm>
              <a:off x="316" y="2383"/>
              <a:ext cx="34" cy="30"/>
            </a:xfrm>
            <a:custGeom>
              <a:avLst/>
              <a:gdLst/>
              <a:ahLst/>
              <a:cxnLst>
                <a:cxn ang="0">
                  <a:pos x="3" y="35"/>
                </a:cxn>
                <a:cxn ang="0">
                  <a:pos x="0" y="24"/>
                </a:cxn>
                <a:cxn ang="0">
                  <a:pos x="85" y="0"/>
                </a:cxn>
                <a:cxn ang="0">
                  <a:pos x="88" y="13"/>
                </a:cxn>
                <a:cxn ang="0">
                  <a:pos x="31" y="76"/>
                </a:cxn>
                <a:cxn ang="0">
                  <a:pos x="31" y="76"/>
                </a:cxn>
                <a:cxn ang="0">
                  <a:pos x="100" y="57"/>
                </a:cxn>
                <a:cxn ang="0">
                  <a:pos x="103" y="69"/>
                </a:cxn>
                <a:cxn ang="0">
                  <a:pos x="18" y="92"/>
                </a:cxn>
                <a:cxn ang="0">
                  <a:pos x="14" y="78"/>
                </a:cxn>
                <a:cxn ang="0">
                  <a:pos x="72" y="16"/>
                </a:cxn>
                <a:cxn ang="0">
                  <a:pos x="71" y="16"/>
                </a:cxn>
                <a:cxn ang="0">
                  <a:pos x="3" y="35"/>
                </a:cxn>
              </a:cxnLst>
              <a:rect l="0" t="0" r="r" b="b"/>
              <a:pathLst>
                <a:path w="103" h="92">
                  <a:moveTo>
                    <a:pt x="3" y="35"/>
                  </a:moveTo>
                  <a:lnTo>
                    <a:pt x="0" y="24"/>
                  </a:lnTo>
                  <a:lnTo>
                    <a:pt x="85" y="0"/>
                  </a:lnTo>
                  <a:lnTo>
                    <a:pt x="88" y="13"/>
                  </a:lnTo>
                  <a:lnTo>
                    <a:pt x="31" y="76"/>
                  </a:lnTo>
                  <a:lnTo>
                    <a:pt x="31" y="76"/>
                  </a:lnTo>
                  <a:lnTo>
                    <a:pt x="100" y="57"/>
                  </a:lnTo>
                  <a:lnTo>
                    <a:pt x="103" y="69"/>
                  </a:lnTo>
                  <a:lnTo>
                    <a:pt x="18" y="92"/>
                  </a:lnTo>
                  <a:lnTo>
                    <a:pt x="14" y="78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" name="Freeform 420"/>
            <p:cNvSpPr>
              <a:spLocks noEditPoints="1"/>
            </p:cNvSpPr>
            <p:nvPr/>
          </p:nvSpPr>
          <p:spPr bwMode="auto">
            <a:xfrm>
              <a:off x="312" y="2354"/>
              <a:ext cx="33" cy="26"/>
            </a:xfrm>
            <a:custGeom>
              <a:avLst/>
              <a:gdLst/>
              <a:ahLst/>
              <a:cxnLst>
                <a:cxn ang="0">
                  <a:pos x="67" y="61"/>
                </a:cxn>
                <a:cxn ang="0">
                  <a:pos x="94" y="65"/>
                </a:cxn>
                <a:cxn ang="0">
                  <a:pos x="96" y="78"/>
                </a:cxn>
                <a:cxn ang="0">
                  <a:pos x="2" y="60"/>
                </a:cxn>
                <a:cxn ang="0">
                  <a:pos x="0" y="47"/>
                </a:cxn>
                <a:cxn ang="0">
                  <a:pos x="82" y="0"/>
                </a:cxn>
                <a:cxn ang="0">
                  <a:pos x="85" y="13"/>
                </a:cxn>
                <a:cxn ang="0">
                  <a:pos x="61" y="26"/>
                </a:cxn>
                <a:cxn ang="0">
                  <a:pos x="67" y="61"/>
                </a:cxn>
                <a:cxn ang="0">
                  <a:pos x="51" y="32"/>
                </a:cxn>
                <a:cxn ang="0">
                  <a:pos x="15" y="51"/>
                </a:cxn>
                <a:cxn ang="0">
                  <a:pos x="15" y="52"/>
                </a:cxn>
                <a:cxn ang="0">
                  <a:pos x="56" y="59"/>
                </a:cxn>
                <a:cxn ang="0">
                  <a:pos x="51" y="32"/>
                </a:cxn>
              </a:cxnLst>
              <a:rect l="0" t="0" r="r" b="b"/>
              <a:pathLst>
                <a:path w="96" h="78">
                  <a:moveTo>
                    <a:pt x="67" y="61"/>
                  </a:moveTo>
                  <a:lnTo>
                    <a:pt x="94" y="65"/>
                  </a:lnTo>
                  <a:lnTo>
                    <a:pt x="96" y="78"/>
                  </a:lnTo>
                  <a:lnTo>
                    <a:pt x="2" y="60"/>
                  </a:lnTo>
                  <a:lnTo>
                    <a:pt x="0" y="47"/>
                  </a:lnTo>
                  <a:lnTo>
                    <a:pt x="82" y="0"/>
                  </a:lnTo>
                  <a:lnTo>
                    <a:pt x="85" y="13"/>
                  </a:lnTo>
                  <a:lnTo>
                    <a:pt x="61" y="26"/>
                  </a:lnTo>
                  <a:lnTo>
                    <a:pt x="67" y="61"/>
                  </a:lnTo>
                  <a:close/>
                  <a:moveTo>
                    <a:pt x="51" y="32"/>
                  </a:moveTo>
                  <a:lnTo>
                    <a:pt x="15" y="51"/>
                  </a:lnTo>
                  <a:lnTo>
                    <a:pt x="15" y="52"/>
                  </a:lnTo>
                  <a:lnTo>
                    <a:pt x="56" y="59"/>
                  </a:lnTo>
                  <a:lnTo>
                    <a:pt x="51" y="3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" name="Freeform 421"/>
            <p:cNvSpPr>
              <a:spLocks/>
            </p:cNvSpPr>
            <p:nvPr/>
          </p:nvSpPr>
          <p:spPr bwMode="auto">
            <a:xfrm>
              <a:off x="306" y="2333"/>
              <a:ext cx="32" cy="24"/>
            </a:xfrm>
            <a:custGeom>
              <a:avLst/>
              <a:gdLst/>
              <a:ahLst/>
              <a:cxnLst>
                <a:cxn ang="0">
                  <a:pos x="7" y="73"/>
                </a:cxn>
                <a:cxn ang="0">
                  <a:pos x="0" y="1"/>
                </a:cxn>
                <a:cxn ang="0">
                  <a:pos x="11" y="0"/>
                </a:cxn>
                <a:cxn ang="0">
                  <a:pos x="13" y="30"/>
                </a:cxn>
                <a:cxn ang="0">
                  <a:pos x="92" y="24"/>
                </a:cxn>
                <a:cxn ang="0">
                  <a:pos x="93" y="35"/>
                </a:cxn>
                <a:cxn ang="0">
                  <a:pos x="14" y="42"/>
                </a:cxn>
                <a:cxn ang="0">
                  <a:pos x="18" y="72"/>
                </a:cxn>
                <a:cxn ang="0">
                  <a:pos x="7" y="73"/>
                </a:cxn>
              </a:cxnLst>
              <a:rect l="0" t="0" r="r" b="b"/>
              <a:pathLst>
                <a:path w="93" h="73">
                  <a:moveTo>
                    <a:pt x="7" y="73"/>
                  </a:moveTo>
                  <a:lnTo>
                    <a:pt x="0" y="1"/>
                  </a:lnTo>
                  <a:lnTo>
                    <a:pt x="11" y="0"/>
                  </a:lnTo>
                  <a:lnTo>
                    <a:pt x="13" y="30"/>
                  </a:lnTo>
                  <a:lnTo>
                    <a:pt x="92" y="24"/>
                  </a:lnTo>
                  <a:lnTo>
                    <a:pt x="93" y="35"/>
                  </a:lnTo>
                  <a:lnTo>
                    <a:pt x="14" y="42"/>
                  </a:lnTo>
                  <a:lnTo>
                    <a:pt x="18" y="72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" name="Freeform 422"/>
            <p:cNvSpPr>
              <a:spLocks/>
            </p:cNvSpPr>
            <p:nvPr/>
          </p:nvSpPr>
          <p:spPr bwMode="auto">
            <a:xfrm>
              <a:off x="306" y="2323"/>
              <a:ext cx="30" cy="5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89" y="12"/>
                </a:cxn>
                <a:cxn ang="0">
                  <a:pos x="0" y="15"/>
                </a:cxn>
                <a:cxn ang="0">
                  <a:pos x="0" y="3"/>
                </a:cxn>
                <a:cxn ang="0">
                  <a:pos x="89" y="0"/>
                </a:cxn>
              </a:cxnLst>
              <a:rect l="0" t="0" r="r" b="b"/>
              <a:pathLst>
                <a:path w="89" h="15">
                  <a:moveTo>
                    <a:pt x="89" y="0"/>
                  </a:moveTo>
                  <a:lnTo>
                    <a:pt x="89" y="12"/>
                  </a:lnTo>
                  <a:lnTo>
                    <a:pt x="0" y="15"/>
                  </a:lnTo>
                  <a:lnTo>
                    <a:pt x="0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" name="Freeform 423"/>
            <p:cNvSpPr>
              <a:spLocks noEditPoints="1"/>
            </p:cNvSpPr>
            <p:nvPr/>
          </p:nvSpPr>
          <p:spPr bwMode="auto">
            <a:xfrm>
              <a:off x="306" y="2290"/>
              <a:ext cx="30" cy="29"/>
            </a:xfrm>
            <a:custGeom>
              <a:avLst/>
              <a:gdLst/>
              <a:ahLst/>
              <a:cxnLst>
                <a:cxn ang="0">
                  <a:pos x="93" y="45"/>
                </a:cxn>
                <a:cxn ang="0">
                  <a:pos x="92" y="57"/>
                </a:cxn>
                <a:cxn ang="0">
                  <a:pos x="88" y="66"/>
                </a:cxn>
                <a:cxn ang="0">
                  <a:pos x="76" y="79"/>
                </a:cxn>
                <a:cxn ang="0">
                  <a:pos x="61" y="85"/>
                </a:cxn>
                <a:cxn ang="0">
                  <a:pos x="45" y="87"/>
                </a:cxn>
                <a:cxn ang="0">
                  <a:pos x="38" y="86"/>
                </a:cxn>
                <a:cxn ang="0">
                  <a:pos x="23" y="81"/>
                </a:cxn>
                <a:cxn ang="0">
                  <a:pos x="8" y="70"/>
                </a:cxn>
                <a:cxn ang="0">
                  <a:pos x="2" y="58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1" y="31"/>
                </a:cxn>
                <a:cxn ang="0">
                  <a:pos x="5" y="21"/>
                </a:cxn>
                <a:cxn ang="0">
                  <a:pos x="17" y="9"/>
                </a:cxn>
                <a:cxn ang="0">
                  <a:pos x="33" y="1"/>
                </a:cxn>
                <a:cxn ang="0">
                  <a:pos x="49" y="0"/>
                </a:cxn>
                <a:cxn ang="0">
                  <a:pos x="56" y="0"/>
                </a:cxn>
                <a:cxn ang="0">
                  <a:pos x="71" y="6"/>
                </a:cxn>
                <a:cxn ang="0">
                  <a:pos x="85" y="17"/>
                </a:cxn>
                <a:cxn ang="0">
                  <a:pos x="91" y="29"/>
                </a:cxn>
                <a:cxn ang="0">
                  <a:pos x="93" y="39"/>
                </a:cxn>
                <a:cxn ang="0">
                  <a:pos x="93" y="45"/>
                </a:cxn>
                <a:cxn ang="0">
                  <a:pos x="10" y="42"/>
                </a:cxn>
                <a:cxn ang="0">
                  <a:pos x="12" y="55"/>
                </a:cxn>
                <a:cxn ang="0">
                  <a:pos x="21" y="65"/>
                </a:cxn>
                <a:cxn ang="0">
                  <a:pos x="32" y="72"/>
                </a:cxn>
                <a:cxn ang="0">
                  <a:pos x="46" y="74"/>
                </a:cxn>
                <a:cxn ang="0">
                  <a:pos x="53" y="74"/>
                </a:cxn>
                <a:cxn ang="0">
                  <a:pos x="67" y="70"/>
                </a:cxn>
                <a:cxn ang="0">
                  <a:pos x="76" y="63"/>
                </a:cxn>
                <a:cxn ang="0">
                  <a:pos x="82" y="52"/>
                </a:cxn>
                <a:cxn ang="0">
                  <a:pos x="83" y="45"/>
                </a:cxn>
                <a:cxn ang="0">
                  <a:pos x="81" y="32"/>
                </a:cxn>
                <a:cxn ang="0">
                  <a:pos x="74" y="22"/>
                </a:cxn>
                <a:cxn ang="0">
                  <a:pos x="62" y="16"/>
                </a:cxn>
                <a:cxn ang="0">
                  <a:pos x="48" y="13"/>
                </a:cxn>
                <a:cxn ang="0">
                  <a:pos x="41" y="13"/>
                </a:cxn>
                <a:cxn ang="0">
                  <a:pos x="27" y="17"/>
                </a:cxn>
                <a:cxn ang="0">
                  <a:pos x="17" y="24"/>
                </a:cxn>
                <a:cxn ang="0">
                  <a:pos x="11" y="36"/>
                </a:cxn>
                <a:cxn ang="0">
                  <a:pos x="10" y="42"/>
                </a:cxn>
              </a:cxnLst>
              <a:rect l="0" t="0" r="r" b="b"/>
              <a:pathLst>
                <a:path w="93" h="87">
                  <a:moveTo>
                    <a:pt x="93" y="45"/>
                  </a:moveTo>
                  <a:lnTo>
                    <a:pt x="93" y="45"/>
                  </a:lnTo>
                  <a:lnTo>
                    <a:pt x="93" y="51"/>
                  </a:lnTo>
                  <a:lnTo>
                    <a:pt x="92" y="57"/>
                  </a:lnTo>
                  <a:lnTo>
                    <a:pt x="90" y="61"/>
                  </a:lnTo>
                  <a:lnTo>
                    <a:pt x="88" y="66"/>
                  </a:lnTo>
                  <a:lnTo>
                    <a:pt x="83" y="73"/>
                  </a:lnTo>
                  <a:lnTo>
                    <a:pt x="76" y="79"/>
                  </a:lnTo>
                  <a:lnTo>
                    <a:pt x="69" y="82"/>
                  </a:lnTo>
                  <a:lnTo>
                    <a:pt x="61" y="85"/>
                  </a:lnTo>
                  <a:lnTo>
                    <a:pt x="53" y="86"/>
                  </a:lnTo>
                  <a:lnTo>
                    <a:pt x="45" y="87"/>
                  </a:lnTo>
                  <a:lnTo>
                    <a:pt x="45" y="87"/>
                  </a:lnTo>
                  <a:lnTo>
                    <a:pt x="38" y="86"/>
                  </a:lnTo>
                  <a:lnTo>
                    <a:pt x="30" y="84"/>
                  </a:lnTo>
                  <a:lnTo>
                    <a:pt x="23" y="81"/>
                  </a:lnTo>
                  <a:lnTo>
                    <a:pt x="14" y="76"/>
                  </a:lnTo>
                  <a:lnTo>
                    <a:pt x="8" y="70"/>
                  </a:lnTo>
                  <a:lnTo>
                    <a:pt x="3" y="63"/>
                  </a:lnTo>
                  <a:lnTo>
                    <a:pt x="2" y="58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3" y="26"/>
                  </a:lnTo>
                  <a:lnTo>
                    <a:pt x="5" y="21"/>
                  </a:lnTo>
                  <a:lnTo>
                    <a:pt x="10" y="14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3" y="1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1" y="6"/>
                  </a:lnTo>
                  <a:lnTo>
                    <a:pt x="79" y="11"/>
                  </a:lnTo>
                  <a:lnTo>
                    <a:pt x="85" y="17"/>
                  </a:lnTo>
                  <a:lnTo>
                    <a:pt x="90" y="24"/>
                  </a:lnTo>
                  <a:lnTo>
                    <a:pt x="91" y="29"/>
                  </a:lnTo>
                  <a:lnTo>
                    <a:pt x="93" y="34"/>
                  </a:lnTo>
                  <a:lnTo>
                    <a:pt x="93" y="39"/>
                  </a:lnTo>
                  <a:lnTo>
                    <a:pt x="93" y="45"/>
                  </a:lnTo>
                  <a:lnTo>
                    <a:pt x="93" y="45"/>
                  </a:lnTo>
                  <a:close/>
                  <a:moveTo>
                    <a:pt x="10" y="42"/>
                  </a:moveTo>
                  <a:lnTo>
                    <a:pt x="10" y="42"/>
                  </a:lnTo>
                  <a:lnTo>
                    <a:pt x="11" y="49"/>
                  </a:lnTo>
                  <a:lnTo>
                    <a:pt x="12" y="55"/>
                  </a:lnTo>
                  <a:lnTo>
                    <a:pt x="15" y="61"/>
                  </a:lnTo>
                  <a:lnTo>
                    <a:pt x="21" y="65"/>
                  </a:lnTo>
                  <a:lnTo>
                    <a:pt x="26" y="69"/>
                  </a:lnTo>
                  <a:lnTo>
                    <a:pt x="32" y="72"/>
                  </a:lnTo>
                  <a:lnTo>
                    <a:pt x="38" y="74"/>
                  </a:lnTo>
                  <a:lnTo>
                    <a:pt x="46" y="74"/>
                  </a:lnTo>
                  <a:lnTo>
                    <a:pt x="46" y="74"/>
                  </a:lnTo>
                  <a:lnTo>
                    <a:pt x="53" y="74"/>
                  </a:lnTo>
                  <a:lnTo>
                    <a:pt x="60" y="73"/>
                  </a:lnTo>
                  <a:lnTo>
                    <a:pt x="67" y="70"/>
                  </a:lnTo>
                  <a:lnTo>
                    <a:pt x="72" y="67"/>
                  </a:lnTo>
                  <a:lnTo>
                    <a:pt x="76" y="63"/>
                  </a:lnTo>
                  <a:lnTo>
                    <a:pt x="80" y="58"/>
                  </a:lnTo>
                  <a:lnTo>
                    <a:pt x="82" y="52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2" y="38"/>
                  </a:lnTo>
                  <a:lnTo>
                    <a:pt x="81" y="32"/>
                  </a:lnTo>
                  <a:lnTo>
                    <a:pt x="78" y="27"/>
                  </a:lnTo>
                  <a:lnTo>
                    <a:pt x="74" y="22"/>
                  </a:lnTo>
                  <a:lnTo>
                    <a:pt x="68" y="18"/>
                  </a:lnTo>
                  <a:lnTo>
                    <a:pt x="62" y="16"/>
                  </a:lnTo>
                  <a:lnTo>
                    <a:pt x="56" y="14"/>
                  </a:lnTo>
                  <a:lnTo>
                    <a:pt x="48" y="13"/>
                  </a:lnTo>
                  <a:lnTo>
                    <a:pt x="48" y="13"/>
                  </a:lnTo>
                  <a:lnTo>
                    <a:pt x="41" y="13"/>
                  </a:lnTo>
                  <a:lnTo>
                    <a:pt x="34" y="14"/>
                  </a:lnTo>
                  <a:lnTo>
                    <a:pt x="27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30"/>
                  </a:lnTo>
                  <a:lnTo>
                    <a:pt x="11" y="36"/>
                  </a:lnTo>
                  <a:lnTo>
                    <a:pt x="10" y="42"/>
                  </a:lnTo>
                  <a:lnTo>
                    <a:pt x="10" y="4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" name="Freeform 424"/>
            <p:cNvSpPr>
              <a:spLocks/>
            </p:cNvSpPr>
            <p:nvPr/>
          </p:nvSpPr>
          <p:spPr bwMode="auto">
            <a:xfrm>
              <a:off x="308" y="2258"/>
              <a:ext cx="33" cy="29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10" y="0"/>
                </a:cxn>
                <a:cxn ang="0">
                  <a:pos x="98" y="12"/>
                </a:cxn>
                <a:cxn ang="0">
                  <a:pos x="97" y="25"/>
                </a:cxn>
                <a:cxn ang="0">
                  <a:pos x="20" y="60"/>
                </a:cxn>
                <a:cxn ang="0">
                  <a:pos x="20" y="61"/>
                </a:cxn>
                <a:cxn ang="0">
                  <a:pos x="91" y="70"/>
                </a:cxn>
                <a:cxn ang="0">
                  <a:pos x="89" y="82"/>
                </a:cxn>
                <a:cxn ang="0">
                  <a:pos x="0" y="70"/>
                </a:cxn>
                <a:cxn ang="0">
                  <a:pos x="2" y="56"/>
                </a:cxn>
                <a:cxn ang="0">
                  <a:pos x="80" y="21"/>
                </a:cxn>
                <a:cxn ang="0">
                  <a:pos x="80" y="21"/>
                </a:cxn>
                <a:cxn ang="0">
                  <a:pos x="8" y="12"/>
                </a:cxn>
              </a:cxnLst>
              <a:rect l="0" t="0" r="r" b="b"/>
              <a:pathLst>
                <a:path w="98" h="82">
                  <a:moveTo>
                    <a:pt x="8" y="12"/>
                  </a:moveTo>
                  <a:lnTo>
                    <a:pt x="10" y="0"/>
                  </a:lnTo>
                  <a:lnTo>
                    <a:pt x="98" y="12"/>
                  </a:lnTo>
                  <a:lnTo>
                    <a:pt x="97" y="25"/>
                  </a:lnTo>
                  <a:lnTo>
                    <a:pt x="20" y="60"/>
                  </a:lnTo>
                  <a:lnTo>
                    <a:pt x="20" y="61"/>
                  </a:lnTo>
                  <a:lnTo>
                    <a:pt x="91" y="70"/>
                  </a:lnTo>
                  <a:lnTo>
                    <a:pt x="89" y="82"/>
                  </a:lnTo>
                  <a:lnTo>
                    <a:pt x="0" y="70"/>
                  </a:lnTo>
                  <a:lnTo>
                    <a:pt x="2" y="56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" name="Freeform 425"/>
            <p:cNvSpPr>
              <a:spLocks noEditPoints="1"/>
            </p:cNvSpPr>
            <p:nvPr/>
          </p:nvSpPr>
          <p:spPr bwMode="auto">
            <a:xfrm>
              <a:off x="316" y="2235"/>
              <a:ext cx="33" cy="26"/>
            </a:xfrm>
            <a:custGeom>
              <a:avLst/>
              <a:gdLst/>
              <a:ahLst/>
              <a:cxnLst>
                <a:cxn ang="0">
                  <a:pos x="58" y="51"/>
                </a:cxn>
                <a:cxn ang="0">
                  <a:pos x="81" y="66"/>
                </a:cxn>
                <a:cxn ang="0">
                  <a:pos x="79" y="78"/>
                </a:cxn>
                <a:cxn ang="0">
                  <a:pos x="0" y="25"/>
                </a:cxn>
                <a:cxn ang="0">
                  <a:pos x="3" y="11"/>
                </a:cxn>
                <a:cxn ang="0">
                  <a:pos x="96" y="0"/>
                </a:cxn>
                <a:cxn ang="0">
                  <a:pos x="93" y="13"/>
                </a:cxn>
                <a:cxn ang="0">
                  <a:pos x="66" y="15"/>
                </a:cxn>
                <a:cxn ang="0">
                  <a:pos x="58" y="51"/>
                </a:cxn>
                <a:cxn ang="0">
                  <a:pos x="55" y="17"/>
                </a:cxn>
                <a:cxn ang="0">
                  <a:pos x="14" y="22"/>
                </a:cxn>
                <a:cxn ang="0">
                  <a:pos x="14" y="22"/>
                </a:cxn>
                <a:cxn ang="0">
                  <a:pos x="49" y="45"/>
                </a:cxn>
                <a:cxn ang="0">
                  <a:pos x="55" y="17"/>
                </a:cxn>
              </a:cxnLst>
              <a:rect l="0" t="0" r="r" b="b"/>
              <a:pathLst>
                <a:path w="96" h="78">
                  <a:moveTo>
                    <a:pt x="58" y="51"/>
                  </a:moveTo>
                  <a:lnTo>
                    <a:pt x="81" y="66"/>
                  </a:lnTo>
                  <a:lnTo>
                    <a:pt x="79" y="78"/>
                  </a:lnTo>
                  <a:lnTo>
                    <a:pt x="0" y="25"/>
                  </a:lnTo>
                  <a:lnTo>
                    <a:pt x="3" y="11"/>
                  </a:lnTo>
                  <a:lnTo>
                    <a:pt x="96" y="0"/>
                  </a:lnTo>
                  <a:lnTo>
                    <a:pt x="93" y="13"/>
                  </a:lnTo>
                  <a:lnTo>
                    <a:pt x="66" y="15"/>
                  </a:lnTo>
                  <a:lnTo>
                    <a:pt x="58" y="51"/>
                  </a:lnTo>
                  <a:close/>
                  <a:moveTo>
                    <a:pt x="55" y="17"/>
                  </a:moveTo>
                  <a:lnTo>
                    <a:pt x="14" y="22"/>
                  </a:lnTo>
                  <a:lnTo>
                    <a:pt x="14" y="22"/>
                  </a:lnTo>
                  <a:lnTo>
                    <a:pt x="49" y="45"/>
                  </a:lnTo>
                  <a:lnTo>
                    <a:pt x="55" y="17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4" name="Freeform 426"/>
            <p:cNvSpPr>
              <a:spLocks/>
            </p:cNvSpPr>
            <p:nvPr/>
          </p:nvSpPr>
          <p:spPr bwMode="auto">
            <a:xfrm>
              <a:off x="320" y="2214"/>
              <a:ext cx="34" cy="20"/>
            </a:xfrm>
            <a:custGeom>
              <a:avLst/>
              <a:gdLst/>
              <a:ahLst/>
              <a:cxnLst>
                <a:cxn ang="0">
                  <a:pos x="78" y="42"/>
                </a:cxn>
                <a:cxn ang="0">
                  <a:pos x="91" y="0"/>
                </a:cxn>
                <a:cxn ang="0">
                  <a:pos x="101" y="3"/>
                </a:cxn>
                <a:cxn ang="0">
                  <a:pos x="84" y="57"/>
                </a:cxn>
                <a:cxn ang="0">
                  <a:pos x="0" y="30"/>
                </a:cxn>
                <a:cxn ang="0">
                  <a:pos x="3" y="19"/>
                </a:cxn>
                <a:cxn ang="0">
                  <a:pos x="78" y="42"/>
                </a:cxn>
              </a:cxnLst>
              <a:rect l="0" t="0" r="r" b="b"/>
              <a:pathLst>
                <a:path w="101" h="57">
                  <a:moveTo>
                    <a:pt x="78" y="42"/>
                  </a:moveTo>
                  <a:lnTo>
                    <a:pt x="91" y="0"/>
                  </a:lnTo>
                  <a:lnTo>
                    <a:pt x="101" y="3"/>
                  </a:lnTo>
                  <a:lnTo>
                    <a:pt x="84" y="57"/>
                  </a:lnTo>
                  <a:lnTo>
                    <a:pt x="0" y="30"/>
                  </a:lnTo>
                  <a:lnTo>
                    <a:pt x="3" y="19"/>
                  </a:lnTo>
                  <a:lnTo>
                    <a:pt x="78" y="4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" name="Freeform 427"/>
            <p:cNvSpPr>
              <a:spLocks noEditPoints="1"/>
            </p:cNvSpPr>
            <p:nvPr/>
          </p:nvSpPr>
          <p:spPr bwMode="auto">
            <a:xfrm>
              <a:off x="335" y="2170"/>
              <a:ext cx="30" cy="29"/>
            </a:xfrm>
            <a:custGeom>
              <a:avLst/>
              <a:gdLst/>
              <a:ahLst/>
              <a:cxnLst>
                <a:cxn ang="0">
                  <a:pos x="90" y="64"/>
                </a:cxn>
                <a:cxn ang="0">
                  <a:pos x="84" y="74"/>
                </a:cxn>
                <a:cxn ang="0">
                  <a:pos x="76" y="81"/>
                </a:cxn>
                <a:cxn ang="0">
                  <a:pos x="60" y="89"/>
                </a:cxn>
                <a:cxn ang="0">
                  <a:pos x="44" y="89"/>
                </a:cxn>
                <a:cxn ang="0">
                  <a:pos x="29" y="84"/>
                </a:cxn>
                <a:cxn ang="0">
                  <a:pos x="22" y="81"/>
                </a:cxn>
                <a:cxn ang="0">
                  <a:pos x="10" y="70"/>
                </a:cxn>
                <a:cxn ang="0">
                  <a:pos x="2" y="54"/>
                </a:cxn>
                <a:cxn ang="0">
                  <a:pos x="0" y="41"/>
                </a:cxn>
                <a:cxn ang="0">
                  <a:pos x="2" y="30"/>
                </a:cxn>
                <a:cxn ang="0">
                  <a:pos x="4" y="25"/>
                </a:cxn>
                <a:cxn ang="0">
                  <a:pos x="10" y="15"/>
                </a:cxn>
                <a:cxn ang="0">
                  <a:pos x="17" y="8"/>
                </a:cxn>
                <a:cxn ang="0">
                  <a:pos x="33" y="1"/>
                </a:cxn>
                <a:cxn ang="0">
                  <a:pos x="50" y="1"/>
                </a:cxn>
                <a:cxn ang="0">
                  <a:pos x="65" y="5"/>
                </a:cxn>
                <a:cxn ang="0">
                  <a:pos x="71" y="9"/>
                </a:cxn>
                <a:cxn ang="0">
                  <a:pos x="85" y="19"/>
                </a:cxn>
                <a:cxn ang="0">
                  <a:pos x="93" y="34"/>
                </a:cxn>
                <a:cxn ang="0">
                  <a:pos x="94" y="48"/>
                </a:cxn>
                <a:cxn ang="0">
                  <a:pos x="92" y="58"/>
                </a:cxn>
                <a:cxn ang="0">
                  <a:pos x="90" y="64"/>
                </a:cxn>
                <a:cxn ang="0">
                  <a:pos x="14" y="29"/>
                </a:cxn>
                <a:cxn ang="0">
                  <a:pos x="11" y="42"/>
                </a:cxn>
                <a:cxn ang="0">
                  <a:pos x="14" y="54"/>
                </a:cxn>
                <a:cxn ang="0">
                  <a:pos x="22" y="64"/>
                </a:cxn>
                <a:cxn ang="0">
                  <a:pos x="34" y="73"/>
                </a:cxn>
                <a:cxn ang="0">
                  <a:pos x="41" y="76"/>
                </a:cxn>
                <a:cxn ang="0">
                  <a:pos x="54" y="77"/>
                </a:cxn>
                <a:cxn ang="0">
                  <a:pos x="66" y="74"/>
                </a:cxn>
                <a:cxn ang="0">
                  <a:pos x="76" y="66"/>
                </a:cxn>
                <a:cxn ang="0">
                  <a:pos x="79" y="59"/>
                </a:cxn>
                <a:cxn ang="0">
                  <a:pos x="82" y="46"/>
                </a:cxn>
                <a:cxn ang="0">
                  <a:pos x="79" y="34"/>
                </a:cxn>
                <a:cxn ang="0">
                  <a:pos x="72" y="24"/>
                </a:cxn>
                <a:cxn ang="0">
                  <a:pos x="59" y="16"/>
                </a:cxn>
                <a:cxn ang="0">
                  <a:pos x="52" y="14"/>
                </a:cxn>
                <a:cxn ang="0">
                  <a:pos x="39" y="12"/>
                </a:cxn>
                <a:cxn ang="0">
                  <a:pos x="27" y="15"/>
                </a:cxn>
                <a:cxn ang="0">
                  <a:pos x="17" y="23"/>
                </a:cxn>
                <a:cxn ang="0">
                  <a:pos x="14" y="29"/>
                </a:cxn>
              </a:cxnLst>
              <a:rect l="0" t="0" r="r" b="b"/>
              <a:pathLst>
                <a:path w="94" h="89">
                  <a:moveTo>
                    <a:pt x="90" y="64"/>
                  </a:moveTo>
                  <a:lnTo>
                    <a:pt x="90" y="64"/>
                  </a:lnTo>
                  <a:lnTo>
                    <a:pt x="87" y="70"/>
                  </a:lnTo>
                  <a:lnTo>
                    <a:pt x="84" y="74"/>
                  </a:lnTo>
                  <a:lnTo>
                    <a:pt x="80" y="78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2" y="89"/>
                  </a:lnTo>
                  <a:lnTo>
                    <a:pt x="44" y="89"/>
                  </a:lnTo>
                  <a:lnTo>
                    <a:pt x="36" y="87"/>
                  </a:lnTo>
                  <a:lnTo>
                    <a:pt x="29" y="84"/>
                  </a:lnTo>
                  <a:lnTo>
                    <a:pt x="29" y="84"/>
                  </a:lnTo>
                  <a:lnTo>
                    <a:pt x="22" y="81"/>
                  </a:lnTo>
                  <a:lnTo>
                    <a:pt x="16" y="76"/>
                  </a:lnTo>
                  <a:lnTo>
                    <a:pt x="10" y="70"/>
                  </a:lnTo>
                  <a:lnTo>
                    <a:pt x="5" y="62"/>
                  </a:lnTo>
                  <a:lnTo>
                    <a:pt x="2" y="54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2" y="30"/>
                  </a:lnTo>
                  <a:lnTo>
                    <a:pt x="4" y="25"/>
                  </a:lnTo>
                  <a:lnTo>
                    <a:pt x="4" y="25"/>
                  </a:lnTo>
                  <a:lnTo>
                    <a:pt x="7" y="20"/>
                  </a:lnTo>
                  <a:lnTo>
                    <a:pt x="10" y="15"/>
                  </a:lnTo>
                  <a:lnTo>
                    <a:pt x="14" y="11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50" y="1"/>
                  </a:lnTo>
                  <a:lnTo>
                    <a:pt x="58" y="2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71" y="9"/>
                  </a:lnTo>
                  <a:lnTo>
                    <a:pt x="78" y="13"/>
                  </a:lnTo>
                  <a:lnTo>
                    <a:pt x="85" y="19"/>
                  </a:lnTo>
                  <a:lnTo>
                    <a:pt x="89" y="26"/>
                  </a:lnTo>
                  <a:lnTo>
                    <a:pt x="93" y="34"/>
                  </a:lnTo>
                  <a:lnTo>
                    <a:pt x="94" y="43"/>
                  </a:lnTo>
                  <a:lnTo>
                    <a:pt x="94" y="48"/>
                  </a:lnTo>
                  <a:lnTo>
                    <a:pt x="94" y="53"/>
                  </a:lnTo>
                  <a:lnTo>
                    <a:pt x="92" y="58"/>
                  </a:lnTo>
                  <a:lnTo>
                    <a:pt x="90" y="64"/>
                  </a:lnTo>
                  <a:lnTo>
                    <a:pt x="90" y="64"/>
                  </a:lnTo>
                  <a:close/>
                  <a:moveTo>
                    <a:pt x="14" y="29"/>
                  </a:moveTo>
                  <a:lnTo>
                    <a:pt x="14" y="29"/>
                  </a:lnTo>
                  <a:lnTo>
                    <a:pt x="12" y="36"/>
                  </a:lnTo>
                  <a:lnTo>
                    <a:pt x="11" y="42"/>
                  </a:lnTo>
                  <a:lnTo>
                    <a:pt x="12" y="48"/>
                  </a:lnTo>
                  <a:lnTo>
                    <a:pt x="14" y="54"/>
                  </a:lnTo>
                  <a:lnTo>
                    <a:pt x="17" y="59"/>
                  </a:lnTo>
                  <a:lnTo>
                    <a:pt x="22" y="64"/>
                  </a:lnTo>
                  <a:lnTo>
                    <a:pt x="27" y="70"/>
                  </a:lnTo>
                  <a:lnTo>
                    <a:pt x="34" y="73"/>
                  </a:lnTo>
                  <a:lnTo>
                    <a:pt x="34" y="73"/>
                  </a:lnTo>
                  <a:lnTo>
                    <a:pt x="41" y="76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1" y="76"/>
                  </a:lnTo>
                  <a:lnTo>
                    <a:pt x="66" y="74"/>
                  </a:lnTo>
                  <a:lnTo>
                    <a:pt x="71" y="71"/>
                  </a:lnTo>
                  <a:lnTo>
                    <a:pt x="76" y="66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82" y="53"/>
                  </a:lnTo>
                  <a:lnTo>
                    <a:pt x="82" y="46"/>
                  </a:lnTo>
                  <a:lnTo>
                    <a:pt x="82" y="40"/>
                  </a:lnTo>
                  <a:lnTo>
                    <a:pt x="79" y="34"/>
                  </a:lnTo>
                  <a:lnTo>
                    <a:pt x="76" y="29"/>
                  </a:lnTo>
                  <a:lnTo>
                    <a:pt x="72" y="24"/>
                  </a:lnTo>
                  <a:lnTo>
                    <a:pt x="66" y="20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52" y="14"/>
                  </a:lnTo>
                  <a:lnTo>
                    <a:pt x="46" y="12"/>
                  </a:lnTo>
                  <a:lnTo>
                    <a:pt x="39" y="12"/>
                  </a:lnTo>
                  <a:lnTo>
                    <a:pt x="33" y="13"/>
                  </a:lnTo>
                  <a:lnTo>
                    <a:pt x="27" y="15"/>
                  </a:lnTo>
                  <a:lnTo>
                    <a:pt x="22" y="19"/>
                  </a:lnTo>
                  <a:lnTo>
                    <a:pt x="17" y="23"/>
                  </a:lnTo>
                  <a:lnTo>
                    <a:pt x="14" y="29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" name="Freeform 428"/>
            <p:cNvSpPr>
              <a:spLocks/>
            </p:cNvSpPr>
            <p:nvPr/>
          </p:nvSpPr>
          <p:spPr bwMode="auto">
            <a:xfrm>
              <a:off x="350" y="2141"/>
              <a:ext cx="30" cy="30"/>
            </a:xfrm>
            <a:custGeom>
              <a:avLst/>
              <a:gdLst/>
              <a:ahLst/>
              <a:cxnLst>
                <a:cxn ang="0">
                  <a:pos x="44" y="13"/>
                </a:cxn>
                <a:cxn ang="0">
                  <a:pos x="33" y="11"/>
                </a:cxn>
                <a:cxn ang="0">
                  <a:pos x="25" y="14"/>
                </a:cxn>
                <a:cxn ang="0">
                  <a:pos x="19" y="19"/>
                </a:cxn>
                <a:cxn ang="0">
                  <a:pos x="15" y="25"/>
                </a:cxn>
                <a:cxn ang="0">
                  <a:pos x="11" y="35"/>
                </a:cxn>
                <a:cxn ang="0">
                  <a:pos x="12" y="47"/>
                </a:cxn>
                <a:cxn ang="0">
                  <a:pos x="18" y="58"/>
                </a:cxn>
                <a:cxn ang="0">
                  <a:pos x="30" y="67"/>
                </a:cxn>
                <a:cxn ang="0">
                  <a:pos x="37" y="71"/>
                </a:cxn>
                <a:cxn ang="0">
                  <a:pos x="51" y="75"/>
                </a:cxn>
                <a:cxn ang="0">
                  <a:pos x="63" y="74"/>
                </a:cxn>
                <a:cxn ang="0">
                  <a:pos x="74" y="67"/>
                </a:cxn>
                <a:cxn ang="0">
                  <a:pos x="78" y="61"/>
                </a:cxn>
                <a:cxn ang="0">
                  <a:pos x="81" y="51"/>
                </a:cxn>
                <a:cxn ang="0">
                  <a:pos x="80" y="42"/>
                </a:cxn>
                <a:cxn ang="0">
                  <a:pos x="75" y="32"/>
                </a:cxn>
                <a:cxn ang="0">
                  <a:pos x="76" y="17"/>
                </a:cxn>
                <a:cxn ang="0">
                  <a:pos x="80" y="21"/>
                </a:cxn>
                <a:cxn ang="0">
                  <a:pos x="87" y="29"/>
                </a:cxn>
                <a:cxn ang="0">
                  <a:pos x="91" y="40"/>
                </a:cxn>
                <a:cxn ang="0">
                  <a:pos x="91" y="54"/>
                </a:cxn>
                <a:cxn ang="0">
                  <a:pos x="86" y="67"/>
                </a:cxn>
                <a:cxn ang="0">
                  <a:pos x="82" y="74"/>
                </a:cxn>
                <a:cxn ang="0">
                  <a:pos x="70" y="83"/>
                </a:cxn>
                <a:cxn ang="0">
                  <a:pos x="55" y="87"/>
                </a:cxn>
                <a:cxn ang="0">
                  <a:pos x="35" y="83"/>
                </a:cxn>
                <a:cxn ang="0">
                  <a:pos x="25" y="78"/>
                </a:cxn>
                <a:cxn ang="0">
                  <a:pos x="10" y="66"/>
                </a:cxn>
                <a:cxn ang="0">
                  <a:pos x="1" y="52"/>
                </a:cxn>
                <a:cxn ang="0">
                  <a:pos x="0" y="36"/>
                </a:cxn>
                <a:cxn ang="0">
                  <a:pos x="6" y="19"/>
                </a:cxn>
                <a:cxn ang="0">
                  <a:pos x="10" y="13"/>
                </a:cxn>
                <a:cxn ang="0">
                  <a:pos x="21" y="4"/>
                </a:cxn>
                <a:cxn ang="0">
                  <a:pos x="32" y="0"/>
                </a:cxn>
                <a:cxn ang="0">
                  <a:pos x="45" y="1"/>
                </a:cxn>
                <a:cxn ang="0">
                  <a:pos x="44" y="13"/>
                </a:cxn>
              </a:cxnLst>
              <a:rect l="0" t="0" r="r" b="b"/>
              <a:pathLst>
                <a:path w="92" h="87">
                  <a:moveTo>
                    <a:pt x="44" y="13"/>
                  </a:moveTo>
                  <a:lnTo>
                    <a:pt x="44" y="13"/>
                  </a:lnTo>
                  <a:lnTo>
                    <a:pt x="39" y="11"/>
                  </a:lnTo>
                  <a:lnTo>
                    <a:pt x="33" y="11"/>
                  </a:lnTo>
                  <a:lnTo>
                    <a:pt x="29" y="12"/>
                  </a:lnTo>
                  <a:lnTo>
                    <a:pt x="25" y="14"/>
                  </a:lnTo>
                  <a:lnTo>
                    <a:pt x="22" y="16"/>
                  </a:lnTo>
                  <a:lnTo>
                    <a:pt x="19" y="19"/>
                  </a:lnTo>
                  <a:lnTo>
                    <a:pt x="15" y="25"/>
                  </a:lnTo>
                  <a:lnTo>
                    <a:pt x="15" y="25"/>
                  </a:lnTo>
                  <a:lnTo>
                    <a:pt x="12" y="30"/>
                  </a:lnTo>
                  <a:lnTo>
                    <a:pt x="11" y="35"/>
                  </a:lnTo>
                  <a:lnTo>
                    <a:pt x="11" y="41"/>
                  </a:lnTo>
                  <a:lnTo>
                    <a:pt x="12" y="47"/>
                  </a:lnTo>
                  <a:lnTo>
                    <a:pt x="15" y="52"/>
                  </a:lnTo>
                  <a:lnTo>
                    <a:pt x="18" y="58"/>
                  </a:lnTo>
                  <a:lnTo>
                    <a:pt x="24" y="63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7" y="71"/>
                  </a:lnTo>
                  <a:lnTo>
                    <a:pt x="45" y="73"/>
                  </a:lnTo>
                  <a:lnTo>
                    <a:pt x="51" y="75"/>
                  </a:lnTo>
                  <a:lnTo>
                    <a:pt x="57" y="75"/>
                  </a:lnTo>
                  <a:lnTo>
                    <a:pt x="63" y="74"/>
                  </a:lnTo>
                  <a:lnTo>
                    <a:pt x="69" y="71"/>
                  </a:lnTo>
                  <a:lnTo>
                    <a:pt x="74" y="67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81" y="54"/>
                  </a:lnTo>
                  <a:lnTo>
                    <a:pt x="81" y="51"/>
                  </a:lnTo>
                  <a:lnTo>
                    <a:pt x="81" y="46"/>
                  </a:lnTo>
                  <a:lnTo>
                    <a:pt x="80" y="42"/>
                  </a:lnTo>
                  <a:lnTo>
                    <a:pt x="78" y="37"/>
                  </a:lnTo>
                  <a:lnTo>
                    <a:pt x="75" y="32"/>
                  </a:lnTo>
                  <a:lnTo>
                    <a:pt x="70" y="27"/>
                  </a:lnTo>
                  <a:lnTo>
                    <a:pt x="76" y="17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4" y="25"/>
                  </a:lnTo>
                  <a:lnTo>
                    <a:pt x="87" y="29"/>
                  </a:lnTo>
                  <a:lnTo>
                    <a:pt x="89" y="33"/>
                  </a:lnTo>
                  <a:lnTo>
                    <a:pt x="91" y="40"/>
                  </a:lnTo>
                  <a:lnTo>
                    <a:pt x="92" y="48"/>
                  </a:lnTo>
                  <a:lnTo>
                    <a:pt x="91" y="54"/>
                  </a:lnTo>
                  <a:lnTo>
                    <a:pt x="90" y="60"/>
                  </a:lnTo>
                  <a:lnTo>
                    <a:pt x="86" y="67"/>
                  </a:lnTo>
                  <a:lnTo>
                    <a:pt x="86" y="67"/>
                  </a:lnTo>
                  <a:lnTo>
                    <a:pt x="82" y="74"/>
                  </a:lnTo>
                  <a:lnTo>
                    <a:pt x="77" y="79"/>
                  </a:lnTo>
                  <a:lnTo>
                    <a:pt x="70" y="83"/>
                  </a:lnTo>
                  <a:lnTo>
                    <a:pt x="63" y="86"/>
                  </a:lnTo>
                  <a:lnTo>
                    <a:pt x="55" y="87"/>
                  </a:lnTo>
                  <a:lnTo>
                    <a:pt x="46" y="86"/>
                  </a:lnTo>
                  <a:lnTo>
                    <a:pt x="35" y="83"/>
                  </a:lnTo>
                  <a:lnTo>
                    <a:pt x="25" y="78"/>
                  </a:lnTo>
                  <a:lnTo>
                    <a:pt x="25" y="78"/>
                  </a:lnTo>
                  <a:lnTo>
                    <a:pt x="16" y="73"/>
                  </a:lnTo>
                  <a:lnTo>
                    <a:pt x="10" y="66"/>
                  </a:lnTo>
                  <a:lnTo>
                    <a:pt x="5" y="59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10" y="13"/>
                  </a:lnTo>
                  <a:lnTo>
                    <a:pt x="15" y="8"/>
                  </a:lnTo>
                  <a:lnTo>
                    <a:pt x="21" y="4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44" y="1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7" name="Freeform 429"/>
            <p:cNvSpPr>
              <a:spLocks/>
            </p:cNvSpPr>
            <p:nvPr/>
          </p:nvSpPr>
          <p:spPr bwMode="auto">
            <a:xfrm>
              <a:off x="363" y="2115"/>
              <a:ext cx="35" cy="35"/>
            </a:xfrm>
            <a:custGeom>
              <a:avLst/>
              <a:gdLst/>
              <a:ahLst/>
              <a:cxnLst>
                <a:cxn ang="0">
                  <a:pos x="110" y="51"/>
                </a:cxn>
                <a:cxn ang="0">
                  <a:pos x="72" y="105"/>
                </a:cxn>
                <a:cxn ang="0">
                  <a:pos x="0" y="53"/>
                </a:cxn>
                <a:cxn ang="0">
                  <a:pos x="37" y="0"/>
                </a:cxn>
                <a:cxn ang="0">
                  <a:pos x="46" y="6"/>
                </a:cxn>
                <a:cxn ang="0">
                  <a:pos x="15" y="49"/>
                </a:cxn>
                <a:cxn ang="0">
                  <a:pos x="37" y="65"/>
                </a:cxn>
                <a:cxn ang="0">
                  <a:pos x="66" y="26"/>
                </a:cxn>
                <a:cxn ang="0">
                  <a:pos x="74" y="32"/>
                </a:cxn>
                <a:cxn ang="0">
                  <a:pos x="46" y="71"/>
                </a:cxn>
                <a:cxn ang="0">
                  <a:pos x="70" y="89"/>
                </a:cxn>
                <a:cxn ang="0">
                  <a:pos x="101" y="45"/>
                </a:cxn>
                <a:cxn ang="0">
                  <a:pos x="110" y="51"/>
                </a:cxn>
              </a:cxnLst>
              <a:rect l="0" t="0" r="r" b="b"/>
              <a:pathLst>
                <a:path w="110" h="105">
                  <a:moveTo>
                    <a:pt x="110" y="51"/>
                  </a:moveTo>
                  <a:lnTo>
                    <a:pt x="72" y="105"/>
                  </a:lnTo>
                  <a:lnTo>
                    <a:pt x="0" y="53"/>
                  </a:lnTo>
                  <a:lnTo>
                    <a:pt x="37" y="0"/>
                  </a:lnTo>
                  <a:lnTo>
                    <a:pt x="46" y="6"/>
                  </a:lnTo>
                  <a:lnTo>
                    <a:pt x="15" y="49"/>
                  </a:lnTo>
                  <a:lnTo>
                    <a:pt x="37" y="65"/>
                  </a:lnTo>
                  <a:lnTo>
                    <a:pt x="66" y="26"/>
                  </a:lnTo>
                  <a:lnTo>
                    <a:pt x="74" y="32"/>
                  </a:lnTo>
                  <a:lnTo>
                    <a:pt x="46" y="71"/>
                  </a:lnTo>
                  <a:lnTo>
                    <a:pt x="70" y="89"/>
                  </a:lnTo>
                  <a:lnTo>
                    <a:pt x="101" y="45"/>
                  </a:lnTo>
                  <a:lnTo>
                    <a:pt x="110" y="51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" name="Freeform 430"/>
            <p:cNvSpPr>
              <a:spLocks noEditPoints="1"/>
            </p:cNvSpPr>
            <p:nvPr/>
          </p:nvSpPr>
          <p:spPr bwMode="auto">
            <a:xfrm>
              <a:off x="385" y="2099"/>
              <a:ext cx="33" cy="30"/>
            </a:xfrm>
            <a:custGeom>
              <a:avLst/>
              <a:gdLst/>
              <a:ahLst/>
              <a:cxnLst>
                <a:cxn ang="0">
                  <a:pos x="40" y="60"/>
                </a:cxn>
                <a:cxn ang="0">
                  <a:pos x="53" y="84"/>
                </a:cxn>
                <a:cxn ang="0">
                  <a:pos x="45" y="93"/>
                </a:cxn>
                <a:cxn ang="0">
                  <a:pos x="0" y="11"/>
                </a:cxn>
                <a:cxn ang="0">
                  <a:pos x="9" y="0"/>
                </a:cxn>
                <a:cxn ang="0">
                  <a:pos x="98" y="34"/>
                </a:cxn>
                <a:cxn ang="0">
                  <a:pos x="89" y="44"/>
                </a:cxn>
                <a:cxn ang="0">
                  <a:pos x="63" y="33"/>
                </a:cxn>
                <a:cxn ang="0">
                  <a:pos x="40" y="60"/>
                </a:cxn>
                <a:cxn ang="0">
                  <a:pos x="52" y="30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34" y="51"/>
                </a:cxn>
                <a:cxn ang="0">
                  <a:pos x="52" y="30"/>
                </a:cxn>
              </a:cxnLst>
              <a:rect l="0" t="0" r="r" b="b"/>
              <a:pathLst>
                <a:path w="98" h="93">
                  <a:moveTo>
                    <a:pt x="40" y="60"/>
                  </a:moveTo>
                  <a:lnTo>
                    <a:pt x="53" y="84"/>
                  </a:lnTo>
                  <a:lnTo>
                    <a:pt x="45" y="93"/>
                  </a:lnTo>
                  <a:lnTo>
                    <a:pt x="0" y="11"/>
                  </a:lnTo>
                  <a:lnTo>
                    <a:pt x="9" y="0"/>
                  </a:lnTo>
                  <a:lnTo>
                    <a:pt x="98" y="34"/>
                  </a:lnTo>
                  <a:lnTo>
                    <a:pt x="89" y="44"/>
                  </a:lnTo>
                  <a:lnTo>
                    <a:pt x="63" y="33"/>
                  </a:lnTo>
                  <a:lnTo>
                    <a:pt x="40" y="60"/>
                  </a:lnTo>
                  <a:close/>
                  <a:moveTo>
                    <a:pt x="52" y="30"/>
                  </a:moveTo>
                  <a:lnTo>
                    <a:pt x="14" y="14"/>
                  </a:lnTo>
                  <a:lnTo>
                    <a:pt x="14" y="14"/>
                  </a:lnTo>
                  <a:lnTo>
                    <a:pt x="34" y="51"/>
                  </a:lnTo>
                  <a:lnTo>
                    <a:pt x="52" y="3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9" name="Freeform 431"/>
            <p:cNvSpPr>
              <a:spLocks/>
            </p:cNvSpPr>
            <p:nvPr/>
          </p:nvSpPr>
          <p:spPr bwMode="auto">
            <a:xfrm>
              <a:off x="398" y="2070"/>
              <a:ext cx="38" cy="38"/>
            </a:xfrm>
            <a:custGeom>
              <a:avLst/>
              <a:gdLst/>
              <a:ahLst/>
              <a:cxnLst>
                <a:cxn ang="0">
                  <a:pos x="44" y="8"/>
                </a:cxn>
                <a:cxn ang="0">
                  <a:pos x="52" y="0"/>
                </a:cxn>
                <a:cxn ang="0">
                  <a:pos x="113" y="65"/>
                </a:cxn>
                <a:cxn ang="0">
                  <a:pos x="104" y="74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71" y="105"/>
                </a:cxn>
                <a:cxn ang="0">
                  <a:pos x="63" y="113"/>
                </a:cxn>
                <a:cxn ang="0">
                  <a:pos x="0" y="49"/>
                </a:cxn>
                <a:cxn ang="0">
                  <a:pos x="11" y="39"/>
                </a:cxn>
                <a:cxn ang="0">
                  <a:pos x="93" y="60"/>
                </a:cxn>
                <a:cxn ang="0">
                  <a:pos x="93" y="60"/>
                </a:cxn>
                <a:cxn ang="0">
                  <a:pos x="44" y="8"/>
                </a:cxn>
              </a:cxnLst>
              <a:rect l="0" t="0" r="r" b="b"/>
              <a:pathLst>
                <a:path w="113" h="113">
                  <a:moveTo>
                    <a:pt x="44" y="8"/>
                  </a:moveTo>
                  <a:lnTo>
                    <a:pt x="52" y="0"/>
                  </a:lnTo>
                  <a:lnTo>
                    <a:pt x="113" y="65"/>
                  </a:lnTo>
                  <a:lnTo>
                    <a:pt x="104" y="74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71" y="105"/>
                  </a:lnTo>
                  <a:lnTo>
                    <a:pt x="63" y="113"/>
                  </a:lnTo>
                  <a:lnTo>
                    <a:pt x="0" y="49"/>
                  </a:lnTo>
                  <a:lnTo>
                    <a:pt x="11" y="39"/>
                  </a:lnTo>
                  <a:lnTo>
                    <a:pt x="93" y="60"/>
                  </a:lnTo>
                  <a:lnTo>
                    <a:pt x="93" y="60"/>
                  </a:lnTo>
                  <a:lnTo>
                    <a:pt x="44" y="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" name="Freeform 432"/>
            <p:cNvSpPr>
              <a:spLocks/>
            </p:cNvSpPr>
            <p:nvPr/>
          </p:nvSpPr>
          <p:spPr bwMode="auto">
            <a:xfrm>
              <a:off x="421" y="2064"/>
              <a:ext cx="25" cy="25"/>
            </a:xfrm>
            <a:custGeom>
              <a:avLst/>
              <a:gdLst/>
              <a:ahLst/>
              <a:cxnLst>
                <a:cxn ang="0">
                  <a:pos x="67" y="67"/>
                </a:cxn>
                <a:cxn ang="0">
                  <a:pos x="57" y="75"/>
                </a:cxn>
                <a:cxn ang="0">
                  <a:pos x="0" y="8"/>
                </a:cxn>
                <a:cxn ang="0">
                  <a:pos x="9" y="0"/>
                </a:cxn>
                <a:cxn ang="0">
                  <a:pos x="67" y="67"/>
                </a:cxn>
              </a:cxnLst>
              <a:rect l="0" t="0" r="r" b="b"/>
              <a:pathLst>
                <a:path w="67" h="75">
                  <a:moveTo>
                    <a:pt x="67" y="67"/>
                  </a:moveTo>
                  <a:lnTo>
                    <a:pt x="57" y="75"/>
                  </a:lnTo>
                  <a:lnTo>
                    <a:pt x="0" y="8"/>
                  </a:lnTo>
                  <a:lnTo>
                    <a:pt x="9" y="0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1" name="Freeform 433"/>
            <p:cNvSpPr>
              <a:spLocks/>
            </p:cNvSpPr>
            <p:nvPr/>
          </p:nvSpPr>
          <p:spPr bwMode="auto">
            <a:xfrm>
              <a:off x="434" y="2048"/>
              <a:ext cx="29" cy="30"/>
            </a:xfrm>
            <a:custGeom>
              <a:avLst/>
              <a:gdLst/>
              <a:ahLst/>
              <a:cxnLst>
                <a:cxn ang="0">
                  <a:pos x="54" y="17"/>
                </a:cxn>
                <a:cxn ang="0">
                  <a:pos x="45" y="11"/>
                </a:cxn>
                <a:cxn ang="0">
                  <a:pos x="37" y="11"/>
                </a:cxn>
                <a:cxn ang="0">
                  <a:pos x="29" y="13"/>
                </a:cxn>
                <a:cxn ang="0">
                  <a:pos x="23" y="17"/>
                </a:cxn>
                <a:cxn ang="0">
                  <a:pos x="16" y="25"/>
                </a:cxn>
                <a:cxn ang="0">
                  <a:pos x="12" y="36"/>
                </a:cxn>
                <a:cxn ang="0">
                  <a:pos x="14" y="48"/>
                </a:cxn>
                <a:cxn ang="0">
                  <a:pos x="21" y="62"/>
                </a:cxn>
                <a:cxn ang="0">
                  <a:pos x="26" y="68"/>
                </a:cxn>
                <a:cxn ang="0">
                  <a:pos x="36" y="77"/>
                </a:cxn>
                <a:cxn ang="0">
                  <a:pos x="48" y="80"/>
                </a:cxn>
                <a:cxn ang="0">
                  <a:pos x="60" y="78"/>
                </a:cxn>
                <a:cxn ang="0">
                  <a:pos x="66" y="74"/>
                </a:cxn>
                <a:cxn ang="0">
                  <a:pos x="73" y="66"/>
                </a:cxn>
                <a:cxn ang="0">
                  <a:pos x="76" y="58"/>
                </a:cxn>
                <a:cxn ang="0">
                  <a:pos x="75" y="46"/>
                </a:cxn>
                <a:cxn ang="0">
                  <a:pos x="82" y="33"/>
                </a:cxn>
                <a:cxn ang="0">
                  <a:pos x="85" y="38"/>
                </a:cxn>
                <a:cxn ang="0">
                  <a:pos x="88" y="48"/>
                </a:cxn>
                <a:cxn ang="0">
                  <a:pos x="88" y="61"/>
                </a:cxn>
                <a:cxn ang="0">
                  <a:pos x="81" y="74"/>
                </a:cxn>
                <a:cxn ang="0">
                  <a:pos x="71" y="84"/>
                </a:cxn>
                <a:cxn ang="0">
                  <a:pos x="65" y="88"/>
                </a:cxn>
                <a:cxn ang="0">
                  <a:pos x="51" y="92"/>
                </a:cxn>
                <a:cxn ang="0">
                  <a:pos x="35" y="89"/>
                </a:cxn>
                <a:cxn ang="0">
                  <a:pos x="19" y="78"/>
                </a:cxn>
                <a:cxn ang="0">
                  <a:pos x="11" y="70"/>
                </a:cxn>
                <a:cxn ang="0">
                  <a:pos x="3" y="53"/>
                </a:cxn>
                <a:cxn ang="0">
                  <a:pos x="0" y="36"/>
                </a:cxn>
                <a:cxn ang="0">
                  <a:pos x="5" y="21"/>
                </a:cxn>
                <a:cxn ang="0">
                  <a:pos x="17" y="8"/>
                </a:cxn>
                <a:cxn ang="0">
                  <a:pos x="24" y="4"/>
                </a:cxn>
                <a:cxn ang="0">
                  <a:pos x="37" y="0"/>
                </a:cxn>
                <a:cxn ang="0">
                  <a:pos x="49" y="1"/>
                </a:cxn>
                <a:cxn ang="0">
                  <a:pos x="59" y="6"/>
                </a:cxn>
                <a:cxn ang="0">
                  <a:pos x="54" y="17"/>
                </a:cxn>
              </a:cxnLst>
              <a:rect l="0" t="0" r="r" b="b"/>
              <a:pathLst>
                <a:path w="88" h="92">
                  <a:moveTo>
                    <a:pt x="54" y="17"/>
                  </a:moveTo>
                  <a:lnTo>
                    <a:pt x="54" y="17"/>
                  </a:lnTo>
                  <a:lnTo>
                    <a:pt x="50" y="13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3" y="12"/>
                  </a:lnTo>
                  <a:lnTo>
                    <a:pt x="29" y="13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6" y="25"/>
                  </a:lnTo>
                  <a:lnTo>
                    <a:pt x="13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4" y="48"/>
                  </a:lnTo>
                  <a:lnTo>
                    <a:pt x="17" y="55"/>
                  </a:lnTo>
                  <a:lnTo>
                    <a:pt x="21" y="62"/>
                  </a:lnTo>
                  <a:lnTo>
                    <a:pt x="21" y="62"/>
                  </a:lnTo>
                  <a:lnTo>
                    <a:pt x="26" y="68"/>
                  </a:lnTo>
                  <a:lnTo>
                    <a:pt x="31" y="73"/>
                  </a:lnTo>
                  <a:lnTo>
                    <a:pt x="36" y="77"/>
                  </a:lnTo>
                  <a:lnTo>
                    <a:pt x="42" y="79"/>
                  </a:lnTo>
                  <a:lnTo>
                    <a:pt x="48" y="80"/>
                  </a:lnTo>
                  <a:lnTo>
                    <a:pt x="54" y="80"/>
                  </a:lnTo>
                  <a:lnTo>
                    <a:pt x="60" y="78"/>
                  </a:lnTo>
                  <a:lnTo>
                    <a:pt x="66" y="74"/>
                  </a:lnTo>
                  <a:lnTo>
                    <a:pt x="66" y="74"/>
                  </a:lnTo>
                  <a:lnTo>
                    <a:pt x="71" y="69"/>
                  </a:lnTo>
                  <a:lnTo>
                    <a:pt x="73" y="66"/>
                  </a:lnTo>
                  <a:lnTo>
                    <a:pt x="75" y="62"/>
                  </a:lnTo>
                  <a:lnTo>
                    <a:pt x="76" y="58"/>
                  </a:lnTo>
                  <a:lnTo>
                    <a:pt x="76" y="52"/>
                  </a:lnTo>
                  <a:lnTo>
                    <a:pt x="75" y="46"/>
                  </a:lnTo>
                  <a:lnTo>
                    <a:pt x="72" y="40"/>
                  </a:lnTo>
                  <a:lnTo>
                    <a:pt x="82" y="33"/>
                  </a:lnTo>
                  <a:lnTo>
                    <a:pt x="82" y="33"/>
                  </a:lnTo>
                  <a:lnTo>
                    <a:pt x="85" y="38"/>
                  </a:lnTo>
                  <a:lnTo>
                    <a:pt x="87" y="43"/>
                  </a:lnTo>
                  <a:lnTo>
                    <a:pt x="88" y="48"/>
                  </a:lnTo>
                  <a:lnTo>
                    <a:pt x="88" y="53"/>
                  </a:lnTo>
                  <a:lnTo>
                    <a:pt x="88" y="61"/>
                  </a:lnTo>
                  <a:lnTo>
                    <a:pt x="85" y="68"/>
                  </a:lnTo>
                  <a:lnTo>
                    <a:pt x="81" y="74"/>
                  </a:lnTo>
                  <a:lnTo>
                    <a:pt x="77" y="78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65" y="88"/>
                  </a:lnTo>
                  <a:lnTo>
                    <a:pt x="58" y="90"/>
                  </a:lnTo>
                  <a:lnTo>
                    <a:pt x="51" y="92"/>
                  </a:lnTo>
                  <a:lnTo>
                    <a:pt x="43" y="91"/>
                  </a:lnTo>
                  <a:lnTo>
                    <a:pt x="35" y="89"/>
                  </a:lnTo>
                  <a:lnTo>
                    <a:pt x="27" y="85"/>
                  </a:lnTo>
                  <a:lnTo>
                    <a:pt x="19" y="78"/>
                  </a:lnTo>
                  <a:lnTo>
                    <a:pt x="11" y="70"/>
                  </a:lnTo>
                  <a:lnTo>
                    <a:pt x="11" y="70"/>
                  </a:lnTo>
                  <a:lnTo>
                    <a:pt x="6" y="61"/>
                  </a:lnTo>
                  <a:lnTo>
                    <a:pt x="3" y="53"/>
                  </a:lnTo>
                  <a:lnTo>
                    <a:pt x="1" y="45"/>
                  </a:lnTo>
                  <a:lnTo>
                    <a:pt x="0" y="36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10" y="14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3"/>
                  </a:lnTo>
                  <a:lnTo>
                    <a:pt x="59" y="6"/>
                  </a:lnTo>
                  <a:lnTo>
                    <a:pt x="63" y="10"/>
                  </a:lnTo>
                  <a:lnTo>
                    <a:pt x="54" y="17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2" name="Freeform 434"/>
            <p:cNvSpPr>
              <a:spLocks noEditPoints="1"/>
            </p:cNvSpPr>
            <p:nvPr/>
          </p:nvSpPr>
          <p:spPr bwMode="auto">
            <a:xfrm>
              <a:off x="473" y="2028"/>
              <a:ext cx="26" cy="33"/>
            </a:xfrm>
            <a:custGeom>
              <a:avLst/>
              <a:gdLst/>
              <a:ahLst/>
              <a:cxnLst>
                <a:cxn ang="0">
                  <a:pos x="20" y="68"/>
                </a:cxn>
                <a:cxn ang="0">
                  <a:pos x="25" y="95"/>
                </a:cxn>
                <a:cxn ang="0">
                  <a:pos x="14" y="101"/>
                </a:cxn>
                <a:cxn ang="0">
                  <a:pos x="0" y="7"/>
                </a:cxn>
                <a:cxn ang="0">
                  <a:pos x="12" y="0"/>
                </a:cxn>
                <a:cxn ang="0">
                  <a:pos x="83" y="63"/>
                </a:cxn>
                <a:cxn ang="0">
                  <a:pos x="72" y="69"/>
                </a:cxn>
                <a:cxn ang="0">
                  <a:pos x="51" y="51"/>
                </a:cxn>
                <a:cxn ang="0">
                  <a:pos x="20" y="68"/>
                </a:cxn>
                <a:cxn ang="0">
                  <a:pos x="42" y="43"/>
                </a:cxn>
                <a:cxn ang="0">
                  <a:pos x="12" y="15"/>
                </a:cxn>
                <a:cxn ang="0">
                  <a:pos x="12" y="15"/>
                </a:cxn>
                <a:cxn ang="0">
                  <a:pos x="18" y="57"/>
                </a:cxn>
                <a:cxn ang="0">
                  <a:pos x="42" y="43"/>
                </a:cxn>
              </a:cxnLst>
              <a:rect l="0" t="0" r="r" b="b"/>
              <a:pathLst>
                <a:path w="83" h="101">
                  <a:moveTo>
                    <a:pt x="20" y="68"/>
                  </a:moveTo>
                  <a:lnTo>
                    <a:pt x="25" y="95"/>
                  </a:lnTo>
                  <a:lnTo>
                    <a:pt x="14" y="101"/>
                  </a:lnTo>
                  <a:lnTo>
                    <a:pt x="0" y="7"/>
                  </a:lnTo>
                  <a:lnTo>
                    <a:pt x="12" y="0"/>
                  </a:lnTo>
                  <a:lnTo>
                    <a:pt x="83" y="63"/>
                  </a:lnTo>
                  <a:lnTo>
                    <a:pt x="72" y="69"/>
                  </a:lnTo>
                  <a:lnTo>
                    <a:pt x="51" y="51"/>
                  </a:lnTo>
                  <a:lnTo>
                    <a:pt x="20" y="68"/>
                  </a:lnTo>
                  <a:close/>
                  <a:moveTo>
                    <a:pt x="42" y="43"/>
                  </a:moveTo>
                  <a:lnTo>
                    <a:pt x="12" y="15"/>
                  </a:lnTo>
                  <a:lnTo>
                    <a:pt x="12" y="15"/>
                  </a:lnTo>
                  <a:lnTo>
                    <a:pt x="18" y="57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3" name="Freeform 435"/>
            <p:cNvSpPr>
              <a:spLocks/>
            </p:cNvSpPr>
            <p:nvPr/>
          </p:nvSpPr>
          <p:spPr bwMode="auto">
            <a:xfrm>
              <a:off x="492" y="2011"/>
              <a:ext cx="33" cy="34"/>
            </a:xfrm>
            <a:custGeom>
              <a:avLst/>
              <a:gdLst/>
              <a:ahLst/>
              <a:cxnLst>
                <a:cxn ang="0">
                  <a:pos x="53" y="5"/>
                </a:cxn>
                <a:cxn ang="0">
                  <a:pos x="65" y="0"/>
                </a:cxn>
                <a:cxn ang="0">
                  <a:pos x="101" y="81"/>
                </a:cxn>
                <a:cxn ang="0">
                  <a:pos x="88" y="86"/>
                </a:cxn>
                <a:cxn ang="0">
                  <a:pos x="17" y="39"/>
                </a:cxn>
                <a:cxn ang="0">
                  <a:pos x="17" y="40"/>
                </a:cxn>
                <a:cxn ang="0">
                  <a:pos x="46" y="106"/>
                </a:cxn>
                <a:cxn ang="0">
                  <a:pos x="36" y="110"/>
                </a:cxn>
                <a:cxn ang="0">
                  <a:pos x="0" y="29"/>
                </a:cxn>
                <a:cxn ang="0">
                  <a:pos x="13" y="23"/>
                </a:cxn>
                <a:cxn ang="0">
                  <a:pos x="83" y="70"/>
                </a:cxn>
                <a:cxn ang="0">
                  <a:pos x="83" y="70"/>
                </a:cxn>
                <a:cxn ang="0">
                  <a:pos x="53" y="5"/>
                </a:cxn>
              </a:cxnLst>
              <a:rect l="0" t="0" r="r" b="b"/>
              <a:pathLst>
                <a:path w="101" h="110">
                  <a:moveTo>
                    <a:pt x="53" y="5"/>
                  </a:moveTo>
                  <a:lnTo>
                    <a:pt x="65" y="0"/>
                  </a:lnTo>
                  <a:lnTo>
                    <a:pt x="101" y="81"/>
                  </a:lnTo>
                  <a:lnTo>
                    <a:pt x="88" y="86"/>
                  </a:lnTo>
                  <a:lnTo>
                    <a:pt x="17" y="39"/>
                  </a:lnTo>
                  <a:lnTo>
                    <a:pt x="17" y="40"/>
                  </a:lnTo>
                  <a:lnTo>
                    <a:pt x="46" y="106"/>
                  </a:lnTo>
                  <a:lnTo>
                    <a:pt x="36" y="110"/>
                  </a:lnTo>
                  <a:lnTo>
                    <a:pt x="0" y="29"/>
                  </a:lnTo>
                  <a:lnTo>
                    <a:pt x="13" y="23"/>
                  </a:lnTo>
                  <a:lnTo>
                    <a:pt x="83" y="70"/>
                  </a:lnTo>
                  <a:lnTo>
                    <a:pt x="83" y="70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" name="Freeform 436"/>
            <p:cNvSpPr>
              <a:spLocks noEditPoints="1"/>
            </p:cNvSpPr>
            <p:nvPr/>
          </p:nvSpPr>
          <p:spPr bwMode="auto">
            <a:xfrm>
              <a:off x="521" y="2003"/>
              <a:ext cx="29" cy="3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34" y="2"/>
                </a:cxn>
                <a:cxn ang="0">
                  <a:pos x="34" y="2"/>
                </a:cxn>
                <a:cxn ang="0">
                  <a:pos x="42" y="0"/>
                </a:cxn>
                <a:cxn ang="0">
                  <a:pos x="50" y="0"/>
                </a:cxn>
                <a:cxn ang="0">
                  <a:pos x="57" y="2"/>
                </a:cxn>
                <a:cxn ang="0">
                  <a:pos x="64" y="5"/>
                </a:cxn>
                <a:cxn ang="0">
                  <a:pos x="70" y="9"/>
                </a:cxn>
                <a:cxn ang="0">
                  <a:pos x="75" y="15"/>
                </a:cxn>
                <a:cxn ang="0">
                  <a:pos x="79" y="22"/>
                </a:cxn>
                <a:cxn ang="0">
                  <a:pos x="83" y="31"/>
                </a:cxn>
                <a:cxn ang="0">
                  <a:pos x="83" y="31"/>
                </a:cxn>
                <a:cxn ang="0">
                  <a:pos x="85" y="38"/>
                </a:cxn>
                <a:cxn ang="0">
                  <a:pos x="86" y="46"/>
                </a:cxn>
                <a:cxn ang="0">
                  <a:pos x="86" y="54"/>
                </a:cxn>
                <a:cxn ang="0">
                  <a:pos x="85" y="62"/>
                </a:cxn>
                <a:cxn ang="0">
                  <a:pos x="82" y="69"/>
                </a:cxn>
                <a:cxn ang="0">
                  <a:pos x="78" y="76"/>
                </a:cxn>
                <a:cxn ang="0">
                  <a:pos x="75" y="79"/>
                </a:cxn>
                <a:cxn ang="0">
                  <a:pos x="71" y="82"/>
                </a:cxn>
                <a:cxn ang="0">
                  <a:pos x="67" y="84"/>
                </a:cxn>
                <a:cxn ang="0">
                  <a:pos x="62" y="86"/>
                </a:cxn>
                <a:cxn ang="0">
                  <a:pos x="28" y="97"/>
                </a:cxn>
                <a:cxn ang="0">
                  <a:pos x="0" y="13"/>
                </a:cxn>
                <a:cxn ang="0">
                  <a:pos x="36" y="84"/>
                </a:cxn>
                <a:cxn ang="0">
                  <a:pos x="58" y="76"/>
                </a:cxn>
                <a:cxn ang="0">
                  <a:pos x="58" y="76"/>
                </a:cxn>
                <a:cxn ang="0">
                  <a:pos x="63" y="74"/>
                </a:cxn>
                <a:cxn ang="0">
                  <a:pos x="68" y="71"/>
                </a:cxn>
                <a:cxn ang="0">
                  <a:pos x="71" y="67"/>
                </a:cxn>
                <a:cxn ang="0">
                  <a:pos x="73" y="62"/>
                </a:cxn>
                <a:cxn ang="0">
                  <a:pos x="74" y="56"/>
                </a:cxn>
                <a:cxn ang="0">
                  <a:pos x="75" y="50"/>
                </a:cxn>
                <a:cxn ang="0">
                  <a:pos x="74" y="43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69" y="28"/>
                </a:cxn>
                <a:cxn ang="0">
                  <a:pos x="65" y="22"/>
                </a:cxn>
                <a:cxn ang="0">
                  <a:pos x="61" y="18"/>
                </a:cxn>
                <a:cxn ang="0">
                  <a:pos x="57" y="14"/>
                </a:cxn>
                <a:cxn ang="0">
                  <a:pos x="52" y="12"/>
                </a:cxn>
                <a:cxn ang="0">
                  <a:pos x="47" y="11"/>
                </a:cxn>
                <a:cxn ang="0">
                  <a:pos x="42" y="11"/>
                </a:cxn>
                <a:cxn ang="0">
                  <a:pos x="36" y="12"/>
                </a:cxn>
                <a:cxn ang="0">
                  <a:pos x="15" y="19"/>
                </a:cxn>
                <a:cxn ang="0">
                  <a:pos x="36" y="84"/>
                </a:cxn>
              </a:cxnLst>
              <a:rect l="0" t="0" r="r" b="b"/>
              <a:pathLst>
                <a:path w="86" h="97">
                  <a:moveTo>
                    <a:pt x="0" y="13"/>
                  </a:moveTo>
                  <a:lnTo>
                    <a:pt x="34" y="2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0" y="9"/>
                  </a:lnTo>
                  <a:lnTo>
                    <a:pt x="75" y="15"/>
                  </a:lnTo>
                  <a:lnTo>
                    <a:pt x="79" y="22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5" y="38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85" y="62"/>
                  </a:lnTo>
                  <a:lnTo>
                    <a:pt x="82" y="69"/>
                  </a:lnTo>
                  <a:lnTo>
                    <a:pt x="78" y="76"/>
                  </a:lnTo>
                  <a:lnTo>
                    <a:pt x="75" y="79"/>
                  </a:lnTo>
                  <a:lnTo>
                    <a:pt x="71" y="82"/>
                  </a:lnTo>
                  <a:lnTo>
                    <a:pt x="67" y="84"/>
                  </a:lnTo>
                  <a:lnTo>
                    <a:pt x="62" y="86"/>
                  </a:lnTo>
                  <a:lnTo>
                    <a:pt x="28" y="97"/>
                  </a:lnTo>
                  <a:lnTo>
                    <a:pt x="0" y="13"/>
                  </a:lnTo>
                  <a:close/>
                  <a:moveTo>
                    <a:pt x="36" y="84"/>
                  </a:moveTo>
                  <a:lnTo>
                    <a:pt x="58" y="76"/>
                  </a:lnTo>
                  <a:lnTo>
                    <a:pt x="58" y="76"/>
                  </a:lnTo>
                  <a:lnTo>
                    <a:pt x="63" y="74"/>
                  </a:lnTo>
                  <a:lnTo>
                    <a:pt x="68" y="71"/>
                  </a:lnTo>
                  <a:lnTo>
                    <a:pt x="71" y="67"/>
                  </a:lnTo>
                  <a:lnTo>
                    <a:pt x="73" y="62"/>
                  </a:lnTo>
                  <a:lnTo>
                    <a:pt x="74" y="56"/>
                  </a:lnTo>
                  <a:lnTo>
                    <a:pt x="75" y="50"/>
                  </a:lnTo>
                  <a:lnTo>
                    <a:pt x="74" y="43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69" y="28"/>
                  </a:lnTo>
                  <a:lnTo>
                    <a:pt x="65" y="22"/>
                  </a:lnTo>
                  <a:lnTo>
                    <a:pt x="61" y="18"/>
                  </a:lnTo>
                  <a:lnTo>
                    <a:pt x="57" y="14"/>
                  </a:lnTo>
                  <a:lnTo>
                    <a:pt x="52" y="12"/>
                  </a:lnTo>
                  <a:lnTo>
                    <a:pt x="47" y="11"/>
                  </a:lnTo>
                  <a:lnTo>
                    <a:pt x="42" y="11"/>
                  </a:lnTo>
                  <a:lnTo>
                    <a:pt x="36" y="12"/>
                  </a:lnTo>
                  <a:lnTo>
                    <a:pt x="15" y="19"/>
                  </a:lnTo>
                  <a:lnTo>
                    <a:pt x="36" y="84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5" name="Freeform 437"/>
            <p:cNvSpPr>
              <a:spLocks noEditPoints="1"/>
            </p:cNvSpPr>
            <p:nvPr/>
          </p:nvSpPr>
          <p:spPr bwMode="auto">
            <a:xfrm>
              <a:off x="564" y="1993"/>
              <a:ext cx="25" cy="32"/>
            </a:xfrm>
            <a:custGeom>
              <a:avLst/>
              <a:gdLst/>
              <a:ahLst/>
              <a:cxnLst>
                <a:cxn ang="0">
                  <a:pos x="16" y="66"/>
                </a:cxn>
                <a:cxn ang="0">
                  <a:pos x="12" y="93"/>
                </a:cxn>
                <a:cxn ang="0">
                  <a:pos x="0" y="96"/>
                </a:cxn>
                <a:cxn ang="0">
                  <a:pos x="15" y="3"/>
                </a:cxn>
                <a:cxn ang="0">
                  <a:pos x="29" y="0"/>
                </a:cxn>
                <a:cxn ang="0">
                  <a:pos x="77" y="80"/>
                </a:cxn>
                <a:cxn ang="0">
                  <a:pos x="65" y="83"/>
                </a:cxn>
                <a:cxn ang="0">
                  <a:pos x="51" y="59"/>
                </a:cxn>
                <a:cxn ang="0">
                  <a:pos x="16" y="66"/>
                </a:cxn>
                <a:cxn ang="0">
                  <a:pos x="45" y="50"/>
                </a:cxn>
                <a:cxn ang="0">
                  <a:pos x="24" y="14"/>
                </a:cxn>
                <a:cxn ang="0">
                  <a:pos x="24" y="14"/>
                </a:cxn>
                <a:cxn ang="0">
                  <a:pos x="18" y="55"/>
                </a:cxn>
                <a:cxn ang="0">
                  <a:pos x="45" y="50"/>
                </a:cxn>
              </a:cxnLst>
              <a:rect l="0" t="0" r="r" b="b"/>
              <a:pathLst>
                <a:path w="77" h="96">
                  <a:moveTo>
                    <a:pt x="16" y="66"/>
                  </a:moveTo>
                  <a:lnTo>
                    <a:pt x="12" y="93"/>
                  </a:lnTo>
                  <a:lnTo>
                    <a:pt x="0" y="96"/>
                  </a:lnTo>
                  <a:lnTo>
                    <a:pt x="15" y="3"/>
                  </a:lnTo>
                  <a:lnTo>
                    <a:pt x="29" y="0"/>
                  </a:lnTo>
                  <a:lnTo>
                    <a:pt x="77" y="80"/>
                  </a:lnTo>
                  <a:lnTo>
                    <a:pt x="65" y="83"/>
                  </a:lnTo>
                  <a:lnTo>
                    <a:pt x="51" y="59"/>
                  </a:lnTo>
                  <a:lnTo>
                    <a:pt x="16" y="66"/>
                  </a:lnTo>
                  <a:close/>
                  <a:moveTo>
                    <a:pt x="45" y="50"/>
                  </a:moveTo>
                  <a:lnTo>
                    <a:pt x="24" y="14"/>
                  </a:lnTo>
                  <a:lnTo>
                    <a:pt x="24" y="14"/>
                  </a:lnTo>
                  <a:lnTo>
                    <a:pt x="18" y="55"/>
                  </a:lnTo>
                  <a:lnTo>
                    <a:pt x="45" y="5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6" name="Freeform 438"/>
            <p:cNvSpPr>
              <a:spLocks/>
            </p:cNvSpPr>
            <p:nvPr/>
          </p:nvSpPr>
          <p:spPr bwMode="auto">
            <a:xfrm>
              <a:off x="586" y="1988"/>
              <a:ext cx="24" cy="3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71" y="0"/>
                </a:cxn>
                <a:cxn ang="0">
                  <a:pos x="73" y="10"/>
                </a:cxn>
                <a:cxn ang="0">
                  <a:pos x="43" y="14"/>
                </a:cxn>
                <a:cxn ang="0">
                  <a:pos x="52" y="92"/>
                </a:cxn>
                <a:cxn ang="0">
                  <a:pos x="40" y="93"/>
                </a:cxn>
                <a:cxn ang="0">
                  <a:pos x="31" y="16"/>
                </a:cxn>
                <a:cxn ang="0">
                  <a:pos x="1" y="19"/>
                </a:cxn>
                <a:cxn ang="0">
                  <a:pos x="0" y="8"/>
                </a:cxn>
              </a:cxnLst>
              <a:rect l="0" t="0" r="r" b="b"/>
              <a:pathLst>
                <a:path w="73" h="93">
                  <a:moveTo>
                    <a:pt x="0" y="8"/>
                  </a:moveTo>
                  <a:lnTo>
                    <a:pt x="71" y="0"/>
                  </a:lnTo>
                  <a:lnTo>
                    <a:pt x="73" y="10"/>
                  </a:lnTo>
                  <a:lnTo>
                    <a:pt x="43" y="14"/>
                  </a:lnTo>
                  <a:lnTo>
                    <a:pt x="52" y="92"/>
                  </a:lnTo>
                  <a:lnTo>
                    <a:pt x="40" y="93"/>
                  </a:lnTo>
                  <a:lnTo>
                    <a:pt x="31" y="16"/>
                  </a:lnTo>
                  <a:lnTo>
                    <a:pt x="1" y="1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7" name="Freeform 439"/>
            <p:cNvSpPr>
              <a:spLocks/>
            </p:cNvSpPr>
            <p:nvPr/>
          </p:nvSpPr>
          <p:spPr bwMode="auto">
            <a:xfrm>
              <a:off x="615" y="1986"/>
              <a:ext cx="29" cy="30"/>
            </a:xfrm>
            <a:custGeom>
              <a:avLst/>
              <a:gdLst/>
              <a:ahLst/>
              <a:cxnLst>
                <a:cxn ang="0">
                  <a:pos x="74" y="89"/>
                </a:cxn>
                <a:cxn ang="0">
                  <a:pos x="74" y="37"/>
                </a:cxn>
                <a:cxn ang="0">
                  <a:pos x="74" y="37"/>
                </a:cxn>
                <a:cxn ang="0">
                  <a:pos x="73" y="14"/>
                </a:cxn>
                <a:cxn ang="0">
                  <a:pos x="73" y="14"/>
                </a:cxn>
                <a:cxn ang="0">
                  <a:pos x="50" y="90"/>
                </a:cxn>
                <a:cxn ang="0">
                  <a:pos x="38" y="90"/>
                </a:cxn>
                <a:cxn ang="0">
                  <a:pos x="12" y="15"/>
                </a:cxn>
                <a:cxn ang="0">
                  <a:pos x="11" y="15"/>
                </a:cxn>
                <a:cxn ang="0">
                  <a:pos x="11" y="15"/>
                </a:cxn>
                <a:cxn ang="0">
                  <a:pos x="12" y="38"/>
                </a:cxn>
                <a:cxn ang="0">
                  <a:pos x="13" y="90"/>
                </a:cxn>
                <a:cxn ang="0">
                  <a:pos x="1" y="90"/>
                </a:cxn>
                <a:cxn ang="0">
                  <a:pos x="0" y="1"/>
                </a:cxn>
                <a:cxn ang="0">
                  <a:pos x="17" y="1"/>
                </a:cxn>
                <a:cxn ang="0">
                  <a:pos x="44" y="76"/>
                </a:cxn>
                <a:cxn ang="0">
                  <a:pos x="44" y="76"/>
                </a:cxn>
                <a:cxn ang="0">
                  <a:pos x="67" y="0"/>
                </a:cxn>
                <a:cxn ang="0">
                  <a:pos x="84" y="0"/>
                </a:cxn>
                <a:cxn ang="0">
                  <a:pos x="86" y="89"/>
                </a:cxn>
                <a:cxn ang="0">
                  <a:pos x="74" y="89"/>
                </a:cxn>
              </a:cxnLst>
              <a:rect l="0" t="0" r="r" b="b"/>
              <a:pathLst>
                <a:path w="86" h="90">
                  <a:moveTo>
                    <a:pt x="74" y="89"/>
                  </a:moveTo>
                  <a:lnTo>
                    <a:pt x="74" y="37"/>
                  </a:lnTo>
                  <a:lnTo>
                    <a:pt x="74" y="37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50" y="90"/>
                  </a:lnTo>
                  <a:lnTo>
                    <a:pt x="38" y="90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2" y="38"/>
                  </a:lnTo>
                  <a:lnTo>
                    <a:pt x="13" y="90"/>
                  </a:lnTo>
                  <a:lnTo>
                    <a:pt x="1" y="9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67" y="0"/>
                  </a:lnTo>
                  <a:lnTo>
                    <a:pt x="84" y="0"/>
                  </a:lnTo>
                  <a:lnTo>
                    <a:pt x="86" y="89"/>
                  </a:lnTo>
                  <a:lnTo>
                    <a:pt x="74" y="8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8" name="Freeform 440"/>
            <p:cNvSpPr>
              <a:spLocks noEditPoints="1"/>
            </p:cNvSpPr>
            <p:nvPr/>
          </p:nvSpPr>
          <p:spPr bwMode="auto">
            <a:xfrm>
              <a:off x="649" y="1986"/>
              <a:ext cx="29" cy="32"/>
            </a:xfrm>
            <a:custGeom>
              <a:avLst/>
              <a:gdLst/>
              <a:ahLst/>
              <a:cxnLst>
                <a:cxn ang="0">
                  <a:pos x="40" y="94"/>
                </a:cxn>
                <a:cxn ang="0">
                  <a:pos x="28" y="92"/>
                </a:cxn>
                <a:cxn ang="0">
                  <a:pos x="19" y="88"/>
                </a:cxn>
                <a:cxn ang="0">
                  <a:pos x="7" y="75"/>
                </a:cxn>
                <a:cxn ang="0">
                  <a:pos x="1" y="60"/>
                </a:cxn>
                <a:cxn ang="0">
                  <a:pos x="0" y="44"/>
                </a:cxn>
                <a:cxn ang="0">
                  <a:pos x="1" y="37"/>
                </a:cxn>
                <a:cxn ang="0">
                  <a:pos x="7" y="22"/>
                </a:cxn>
                <a:cxn ang="0">
                  <a:pos x="18" y="8"/>
                </a:cxn>
                <a:cxn ang="0">
                  <a:pos x="31" y="2"/>
                </a:cxn>
                <a:cxn ang="0">
                  <a:pos x="42" y="0"/>
                </a:cxn>
                <a:cxn ang="0">
                  <a:pos x="48" y="1"/>
                </a:cxn>
                <a:cxn ang="0">
                  <a:pos x="59" y="3"/>
                </a:cxn>
                <a:cxn ang="0">
                  <a:pos x="68" y="7"/>
                </a:cxn>
                <a:cxn ang="0">
                  <a:pos x="81" y="21"/>
                </a:cxn>
                <a:cxn ang="0">
                  <a:pos x="86" y="36"/>
                </a:cxn>
                <a:cxn ang="0">
                  <a:pos x="87" y="52"/>
                </a:cxn>
                <a:cxn ang="0">
                  <a:pos x="86" y="59"/>
                </a:cxn>
                <a:cxn ang="0">
                  <a:pos x="80" y="74"/>
                </a:cxn>
                <a:cxn ang="0">
                  <a:pos x="69" y="87"/>
                </a:cxn>
                <a:cxn ang="0">
                  <a:pos x="56" y="93"/>
                </a:cxn>
                <a:cxn ang="0">
                  <a:pos x="46" y="94"/>
                </a:cxn>
                <a:cxn ang="0">
                  <a:pos x="40" y="94"/>
                </a:cxn>
                <a:cxn ang="0">
                  <a:pos x="47" y="11"/>
                </a:cxn>
                <a:cxn ang="0">
                  <a:pos x="33" y="13"/>
                </a:cxn>
                <a:cxn ang="0">
                  <a:pos x="23" y="20"/>
                </a:cxn>
                <a:cxn ang="0">
                  <a:pos x="16" y="31"/>
                </a:cxn>
                <a:cxn ang="0">
                  <a:pos x="12" y="45"/>
                </a:cxn>
                <a:cxn ang="0">
                  <a:pos x="12" y="53"/>
                </a:cxn>
                <a:cxn ang="0">
                  <a:pos x="15" y="66"/>
                </a:cxn>
                <a:cxn ang="0">
                  <a:pos x="22" y="76"/>
                </a:cxn>
                <a:cxn ang="0">
                  <a:pos x="33" y="82"/>
                </a:cxn>
                <a:cxn ang="0">
                  <a:pos x="41" y="84"/>
                </a:cxn>
                <a:cxn ang="0">
                  <a:pos x="54" y="82"/>
                </a:cxn>
                <a:cxn ang="0">
                  <a:pos x="64" y="76"/>
                </a:cxn>
                <a:cxn ang="0">
                  <a:pos x="71" y="65"/>
                </a:cxn>
                <a:cxn ang="0">
                  <a:pos x="75" y="51"/>
                </a:cxn>
                <a:cxn ang="0">
                  <a:pos x="75" y="43"/>
                </a:cxn>
                <a:cxn ang="0">
                  <a:pos x="72" y="30"/>
                </a:cxn>
                <a:cxn ang="0">
                  <a:pos x="65" y="20"/>
                </a:cxn>
                <a:cxn ang="0">
                  <a:pos x="54" y="12"/>
                </a:cxn>
                <a:cxn ang="0">
                  <a:pos x="47" y="11"/>
                </a:cxn>
              </a:cxnLst>
              <a:rect l="0" t="0" r="r" b="b"/>
              <a:pathLst>
                <a:path w="87" h="94">
                  <a:moveTo>
                    <a:pt x="40" y="94"/>
                  </a:moveTo>
                  <a:lnTo>
                    <a:pt x="40" y="94"/>
                  </a:lnTo>
                  <a:lnTo>
                    <a:pt x="33" y="93"/>
                  </a:lnTo>
                  <a:lnTo>
                    <a:pt x="28" y="92"/>
                  </a:lnTo>
                  <a:lnTo>
                    <a:pt x="23" y="90"/>
                  </a:lnTo>
                  <a:lnTo>
                    <a:pt x="19" y="88"/>
                  </a:lnTo>
                  <a:lnTo>
                    <a:pt x="12" y="82"/>
                  </a:lnTo>
                  <a:lnTo>
                    <a:pt x="7" y="75"/>
                  </a:lnTo>
                  <a:lnTo>
                    <a:pt x="3" y="68"/>
                  </a:lnTo>
                  <a:lnTo>
                    <a:pt x="1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37"/>
                  </a:lnTo>
                  <a:lnTo>
                    <a:pt x="4" y="29"/>
                  </a:lnTo>
                  <a:lnTo>
                    <a:pt x="7" y="22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6" y="3"/>
                  </a:lnTo>
                  <a:lnTo>
                    <a:pt x="31" y="2"/>
                  </a:lnTo>
                  <a:lnTo>
                    <a:pt x="37" y="1"/>
                  </a:lnTo>
                  <a:lnTo>
                    <a:pt x="42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54" y="1"/>
                  </a:lnTo>
                  <a:lnTo>
                    <a:pt x="59" y="3"/>
                  </a:lnTo>
                  <a:lnTo>
                    <a:pt x="64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1" y="21"/>
                  </a:lnTo>
                  <a:lnTo>
                    <a:pt x="84" y="28"/>
                  </a:lnTo>
                  <a:lnTo>
                    <a:pt x="86" y="36"/>
                  </a:lnTo>
                  <a:lnTo>
                    <a:pt x="87" y="44"/>
                  </a:lnTo>
                  <a:lnTo>
                    <a:pt x="87" y="52"/>
                  </a:lnTo>
                  <a:lnTo>
                    <a:pt x="87" y="52"/>
                  </a:lnTo>
                  <a:lnTo>
                    <a:pt x="86" y="59"/>
                  </a:lnTo>
                  <a:lnTo>
                    <a:pt x="84" y="67"/>
                  </a:lnTo>
                  <a:lnTo>
                    <a:pt x="80" y="74"/>
                  </a:lnTo>
                  <a:lnTo>
                    <a:pt x="75" y="81"/>
                  </a:lnTo>
                  <a:lnTo>
                    <a:pt x="69" y="87"/>
                  </a:lnTo>
                  <a:lnTo>
                    <a:pt x="61" y="92"/>
                  </a:lnTo>
                  <a:lnTo>
                    <a:pt x="56" y="93"/>
                  </a:lnTo>
                  <a:lnTo>
                    <a:pt x="51" y="94"/>
                  </a:lnTo>
                  <a:lnTo>
                    <a:pt x="46" y="94"/>
                  </a:lnTo>
                  <a:lnTo>
                    <a:pt x="40" y="94"/>
                  </a:lnTo>
                  <a:lnTo>
                    <a:pt x="40" y="94"/>
                  </a:lnTo>
                  <a:close/>
                  <a:moveTo>
                    <a:pt x="47" y="11"/>
                  </a:moveTo>
                  <a:lnTo>
                    <a:pt x="47" y="11"/>
                  </a:lnTo>
                  <a:lnTo>
                    <a:pt x="40" y="11"/>
                  </a:lnTo>
                  <a:lnTo>
                    <a:pt x="33" y="13"/>
                  </a:lnTo>
                  <a:lnTo>
                    <a:pt x="28" y="15"/>
                  </a:lnTo>
                  <a:lnTo>
                    <a:pt x="23" y="20"/>
                  </a:lnTo>
                  <a:lnTo>
                    <a:pt x="19" y="25"/>
                  </a:lnTo>
                  <a:lnTo>
                    <a:pt x="16" y="31"/>
                  </a:lnTo>
                  <a:lnTo>
                    <a:pt x="14" y="38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53"/>
                  </a:lnTo>
                  <a:lnTo>
                    <a:pt x="13" y="60"/>
                  </a:lnTo>
                  <a:lnTo>
                    <a:pt x="15" y="66"/>
                  </a:lnTo>
                  <a:lnTo>
                    <a:pt x="18" y="72"/>
                  </a:lnTo>
                  <a:lnTo>
                    <a:pt x="22" y="76"/>
                  </a:lnTo>
                  <a:lnTo>
                    <a:pt x="27" y="80"/>
                  </a:lnTo>
                  <a:lnTo>
                    <a:pt x="33" y="82"/>
                  </a:lnTo>
                  <a:lnTo>
                    <a:pt x="41" y="84"/>
                  </a:lnTo>
                  <a:lnTo>
                    <a:pt x="41" y="84"/>
                  </a:lnTo>
                  <a:lnTo>
                    <a:pt x="48" y="84"/>
                  </a:lnTo>
                  <a:lnTo>
                    <a:pt x="54" y="82"/>
                  </a:lnTo>
                  <a:lnTo>
                    <a:pt x="60" y="79"/>
                  </a:lnTo>
                  <a:lnTo>
                    <a:pt x="64" y="76"/>
                  </a:lnTo>
                  <a:lnTo>
                    <a:pt x="68" y="71"/>
                  </a:lnTo>
                  <a:lnTo>
                    <a:pt x="71" y="65"/>
                  </a:lnTo>
                  <a:lnTo>
                    <a:pt x="74" y="58"/>
                  </a:lnTo>
                  <a:lnTo>
                    <a:pt x="75" y="51"/>
                  </a:lnTo>
                  <a:lnTo>
                    <a:pt x="75" y="51"/>
                  </a:lnTo>
                  <a:lnTo>
                    <a:pt x="75" y="43"/>
                  </a:lnTo>
                  <a:lnTo>
                    <a:pt x="74" y="36"/>
                  </a:lnTo>
                  <a:lnTo>
                    <a:pt x="72" y="30"/>
                  </a:lnTo>
                  <a:lnTo>
                    <a:pt x="69" y="24"/>
                  </a:lnTo>
                  <a:lnTo>
                    <a:pt x="65" y="20"/>
                  </a:lnTo>
                  <a:lnTo>
                    <a:pt x="60" y="15"/>
                  </a:lnTo>
                  <a:lnTo>
                    <a:pt x="54" y="12"/>
                  </a:lnTo>
                  <a:lnTo>
                    <a:pt x="47" y="11"/>
                  </a:lnTo>
                  <a:lnTo>
                    <a:pt x="47" y="11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9" name="Freeform 441"/>
            <p:cNvSpPr>
              <a:spLocks/>
            </p:cNvSpPr>
            <p:nvPr/>
          </p:nvSpPr>
          <p:spPr bwMode="auto">
            <a:xfrm>
              <a:off x="680" y="1992"/>
              <a:ext cx="25" cy="33"/>
            </a:xfrm>
            <a:custGeom>
              <a:avLst/>
              <a:gdLst/>
              <a:ahLst/>
              <a:cxnLst>
                <a:cxn ang="0">
                  <a:pos x="62" y="34"/>
                </a:cxn>
                <a:cxn ang="0">
                  <a:pos x="62" y="25"/>
                </a:cxn>
                <a:cxn ang="0">
                  <a:pos x="58" y="19"/>
                </a:cxn>
                <a:cxn ang="0">
                  <a:pos x="51" y="15"/>
                </a:cxn>
                <a:cxn ang="0">
                  <a:pos x="44" y="12"/>
                </a:cxn>
                <a:cxn ang="0">
                  <a:pos x="31" y="13"/>
                </a:cxn>
                <a:cxn ang="0">
                  <a:pos x="25" y="16"/>
                </a:cxn>
                <a:cxn ang="0">
                  <a:pos x="21" y="24"/>
                </a:cxn>
                <a:cxn ang="0">
                  <a:pos x="21" y="29"/>
                </a:cxn>
                <a:cxn ang="0">
                  <a:pos x="26" y="35"/>
                </a:cxn>
                <a:cxn ang="0">
                  <a:pos x="53" y="47"/>
                </a:cxn>
                <a:cxn ang="0">
                  <a:pos x="61" y="51"/>
                </a:cxn>
                <a:cxn ang="0">
                  <a:pos x="66" y="57"/>
                </a:cxn>
                <a:cxn ang="0">
                  <a:pos x="69" y="65"/>
                </a:cxn>
                <a:cxn ang="0">
                  <a:pos x="69" y="74"/>
                </a:cxn>
                <a:cxn ang="0">
                  <a:pos x="67" y="81"/>
                </a:cxn>
                <a:cxn ang="0">
                  <a:pos x="59" y="90"/>
                </a:cxn>
                <a:cxn ang="0">
                  <a:pos x="48" y="94"/>
                </a:cxn>
                <a:cxn ang="0">
                  <a:pos x="36" y="95"/>
                </a:cxn>
                <a:cxn ang="0">
                  <a:pos x="30" y="94"/>
                </a:cxn>
                <a:cxn ang="0">
                  <a:pos x="13" y="88"/>
                </a:cxn>
                <a:cxn ang="0">
                  <a:pos x="5" y="81"/>
                </a:cxn>
                <a:cxn ang="0">
                  <a:pos x="2" y="75"/>
                </a:cxn>
                <a:cxn ang="0">
                  <a:pos x="0" y="63"/>
                </a:cxn>
                <a:cxn ang="0">
                  <a:pos x="11" y="59"/>
                </a:cxn>
                <a:cxn ang="0">
                  <a:pos x="11" y="65"/>
                </a:cxn>
                <a:cxn ang="0">
                  <a:pos x="14" y="73"/>
                </a:cxn>
                <a:cxn ang="0">
                  <a:pos x="20" y="79"/>
                </a:cxn>
                <a:cxn ang="0">
                  <a:pos x="32" y="84"/>
                </a:cxn>
                <a:cxn ang="0">
                  <a:pos x="39" y="85"/>
                </a:cxn>
                <a:cxn ang="0">
                  <a:pos x="50" y="83"/>
                </a:cxn>
                <a:cxn ang="0">
                  <a:pos x="56" y="78"/>
                </a:cxn>
                <a:cxn ang="0">
                  <a:pos x="57" y="73"/>
                </a:cxn>
                <a:cxn ang="0">
                  <a:pos x="56" y="65"/>
                </a:cxn>
                <a:cxn ang="0">
                  <a:pos x="50" y="59"/>
                </a:cxn>
                <a:cxn ang="0">
                  <a:pos x="24" y="47"/>
                </a:cxn>
                <a:cxn ang="0">
                  <a:pos x="19" y="45"/>
                </a:cxn>
                <a:cxn ang="0">
                  <a:pos x="12" y="37"/>
                </a:cxn>
                <a:cxn ang="0">
                  <a:pos x="9" y="29"/>
                </a:cxn>
                <a:cxn ang="0">
                  <a:pos x="10" y="23"/>
                </a:cxn>
                <a:cxn ang="0">
                  <a:pos x="13" y="14"/>
                </a:cxn>
                <a:cxn ang="0">
                  <a:pos x="20" y="6"/>
                </a:cxn>
                <a:cxn ang="0">
                  <a:pos x="31" y="1"/>
                </a:cxn>
                <a:cxn ang="0">
                  <a:pos x="45" y="1"/>
                </a:cxn>
                <a:cxn ang="0">
                  <a:pos x="55" y="4"/>
                </a:cxn>
                <a:cxn ang="0">
                  <a:pos x="67" y="13"/>
                </a:cxn>
                <a:cxn ang="0">
                  <a:pos x="73" y="23"/>
                </a:cxn>
                <a:cxn ang="0">
                  <a:pos x="73" y="36"/>
                </a:cxn>
              </a:cxnLst>
              <a:rect l="0" t="0" r="r" b="b"/>
              <a:pathLst>
                <a:path w="74" h="95">
                  <a:moveTo>
                    <a:pt x="62" y="34"/>
                  </a:moveTo>
                  <a:lnTo>
                    <a:pt x="62" y="34"/>
                  </a:lnTo>
                  <a:lnTo>
                    <a:pt x="62" y="29"/>
                  </a:lnTo>
                  <a:lnTo>
                    <a:pt x="62" y="25"/>
                  </a:lnTo>
                  <a:lnTo>
                    <a:pt x="60" y="22"/>
                  </a:lnTo>
                  <a:lnTo>
                    <a:pt x="58" y="19"/>
                  </a:lnTo>
                  <a:lnTo>
                    <a:pt x="55" y="16"/>
                  </a:lnTo>
                  <a:lnTo>
                    <a:pt x="51" y="15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38" y="12"/>
                  </a:lnTo>
                  <a:lnTo>
                    <a:pt x="31" y="13"/>
                  </a:lnTo>
                  <a:lnTo>
                    <a:pt x="28" y="14"/>
                  </a:lnTo>
                  <a:lnTo>
                    <a:pt x="25" y="16"/>
                  </a:lnTo>
                  <a:lnTo>
                    <a:pt x="23" y="20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9"/>
                  </a:lnTo>
                  <a:lnTo>
                    <a:pt x="23" y="32"/>
                  </a:lnTo>
                  <a:lnTo>
                    <a:pt x="26" y="35"/>
                  </a:lnTo>
                  <a:lnTo>
                    <a:pt x="30" y="3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61" y="51"/>
                  </a:lnTo>
                  <a:lnTo>
                    <a:pt x="64" y="54"/>
                  </a:lnTo>
                  <a:lnTo>
                    <a:pt x="66" y="57"/>
                  </a:lnTo>
                  <a:lnTo>
                    <a:pt x="68" y="61"/>
                  </a:lnTo>
                  <a:lnTo>
                    <a:pt x="69" y="65"/>
                  </a:lnTo>
                  <a:lnTo>
                    <a:pt x="69" y="69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7" y="81"/>
                  </a:lnTo>
                  <a:lnTo>
                    <a:pt x="63" y="86"/>
                  </a:lnTo>
                  <a:lnTo>
                    <a:pt x="59" y="90"/>
                  </a:lnTo>
                  <a:lnTo>
                    <a:pt x="53" y="93"/>
                  </a:lnTo>
                  <a:lnTo>
                    <a:pt x="48" y="94"/>
                  </a:lnTo>
                  <a:lnTo>
                    <a:pt x="42" y="95"/>
                  </a:lnTo>
                  <a:lnTo>
                    <a:pt x="36" y="95"/>
                  </a:lnTo>
                  <a:lnTo>
                    <a:pt x="30" y="94"/>
                  </a:lnTo>
                  <a:lnTo>
                    <a:pt x="30" y="94"/>
                  </a:lnTo>
                  <a:lnTo>
                    <a:pt x="20" y="91"/>
                  </a:lnTo>
                  <a:lnTo>
                    <a:pt x="13" y="88"/>
                  </a:lnTo>
                  <a:lnTo>
                    <a:pt x="8" y="84"/>
                  </a:lnTo>
                  <a:lnTo>
                    <a:pt x="5" y="81"/>
                  </a:lnTo>
                  <a:lnTo>
                    <a:pt x="5" y="81"/>
                  </a:lnTo>
                  <a:lnTo>
                    <a:pt x="2" y="75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1" y="65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6" y="77"/>
                  </a:lnTo>
                  <a:lnTo>
                    <a:pt x="20" y="79"/>
                  </a:lnTo>
                  <a:lnTo>
                    <a:pt x="23" y="81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9" y="85"/>
                  </a:lnTo>
                  <a:lnTo>
                    <a:pt x="47" y="84"/>
                  </a:lnTo>
                  <a:lnTo>
                    <a:pt x="50" y="83"/>
                  </a:lnTo>
                  <a:lnTo>
                    <a:pt x="53" y="81"/>
                  </a:lnTo>
                  <a:lnTo>
                    <a:pt x="56" y="78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7" y="68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50" y="59"/>
                  </a:lnTo>
                  <a:lnTo>
                    <a:pt x="41" y="55"/>
                  </a:lnTo>
                  <a:lnTo>
                    <a:pt x="24" y="47"/>
                  </a:lnTo>
                  <a:lnTo>
                    <a:pt x="24" y="47"/>
                  </a:lnTo>
                  <a:lnTo>
                    <a:pt x="19" y="45"/>
                  </a:lnTo>
                  <a:lnTo>
                    <a:pt x="14" y="40"/>
                  </a:lnTo>
                  <a:lnTo>
                    <a:pt x="12" y="37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1" y="18"/>
                  </a:lnTo>
                  <a:lnTo>
                    <a:pt x="13" y="14"/>
                  </a:lnTo>
                  <a:lnTo>
                    <a:pt x="16" y="10"/>
                  </a:lnTo>
                  <a:lnTo>
                    <a:pt x="20" y="6"/>
                  </a:lnTo>
                  <a:lnTo>
                    <a:pt x="25" y="3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55" y="4"/>
                  </a:lnTo>
                  <a:lnTo>
                    <a:pt x="62" y="8"/>
                  </a:lnTo>
                  <a:lnTo>
                    <a:pt x="67" y="13"/>
                  </a:lnTo>
                  <a:lnTo>
                    <a:pt x="71" y="18"/>
                  </a:lnTo>
                  <a:lnTo>
                    <a:pt x="73" y="23"/>
                  </a:lnTo>
                  <a:lnTo>
                    <a:pt x="74" y="28"/>
                  </a:lnTo>
                  <a:lnTo>
                    <a:pt x="73" y="36"/>
                  </a:lnTo>
                  <a:lnTo>
                    <a:pt x="62" y="34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0" name="Freeform 442"/>
            <p:cNvSpPr>
              <a:spLocks noEditPoints="1"/>
            </p:cNvSpPr>
            <p:nvPr/>
          </p:nvSpPr>
          <p:spPr bwMode="auto">
            <a:xfrm>
              <a:off x="706" y="1996"/>
              <a:ext cx="28" cy="30"/>
            </a:xfrm>
            <a:custGeom>
              <a:avLst/>
              <a:gdLst/>
              <a:ahLst/>
              <a:cxnLst>
                <a:cxn ang="0">
                  <a:pos x="11" y="88"/>
                </a:cxn>
                <a:cxn ang="0">
                  <a:pos x="0" y="85"/>
                </a:cxn>
                <a:cxn ang="0">
                  <a:pos x="24" y="0"/>
                </a:cxn>
                <a:cxn ang="0">
                  <a:pos x="63" y="11"/>
                </a:cxn>
                <a:cxn ang="0">
                  <a:pos x="63" y="11"/>
                </a:cxn>
                <a:cxn ang="0">
                  <a:pos x="68" y="13"/>
                </a:cxn>
                <a:cxn ang="0">
                  <a:pos x="73" y="16"/>
                </a:cxn>
                <a:cxn ang="0">
                  <a:pos x="77" y="19"/>
                </a:cxn>
                <a:cxn ang="0">
                  <a:pos x="79" y="23"/>
                </a:cxn>
                <a:cxn ang="0">
                  <a:pos x="81" y="27"/>
                </a:cxn>
                <a:cxn ang="0">
                  <a:pos x="82" y="32"/>
                </a:cxn>
                <a:cxn ang="0">
                  <a:pos x="82" y="37"/>
                </a:cxn>
                <a:cxn ang="0">
                  <a:pos x="81" y="42"/>
                </a:cxn>
                <a:cxn ang="0">
                  <a:pos x="81" y="42"/>
                </a:cxn>
                <a:cxn ang="0">
                  <a:pos x="80" y="46"/>
                </a:cxn>
                <a:cxn ang="0">
                  <a:pos x="77" y="50"/>
                </a:cxn>
                <a:cxn ang="0">
                  <a:pos x="75" y="54"/>
                </a:cxn>
                <a:cxn ang="0">
                  <a:pos x="71" y="57"/>
                </a:cxn>
                <a:cxn ang="0">
                  <a:pos x="66" y="60"/>
                </a:cxn>
                <a:cxn ang="0">
                  <a:pos x="61" y="61"/>
                </a:cxn>
                <a:cxn ang="0">
                  <a:pos x="56" y="61"/>
                </a:cxn>
                <a:cxn ang="0">
                  <a:pos x="49" y="60"/>
                </a:cxn>
                <a:cxn ang="0">
                  <a:pos x="22" y="52"/>
                </a:cxn>
                <a:cxn ang="0">
                  <a:pos x="11" y="88"/>
                </a:cxn>
                <a:cxn ang="0">
                  <a:pos x="25" y="43"/>
                </a:cxn>
                <a:cxn ang="0">
                  <a:pos x="48" y="49"/>
                </a:cxn>
                <a:cxn ang="0">
                  <a:pos x="48" y="49"/>
                </a:cxn>
                <a:cxn ang="0">
                  <a:pos x="55" y="50"/>
                </a:cxn>
                <a:cxn ang="0">
                  <a:pos x="58" y="50"/>
                </a:cxn>
                <a:cxn ang="0">
                  <a:pos x="61" y="49"/>
                </a:cxn>
                <a:cxn ang="0">
                  <a:pos x="64" y="48"/>
                </a:cxn>
                <a:cxn ang="0">
                  <a:pos x="66" y="45"/>
                </a:cxn>
                <a:cxn ang="0">
                  <a:pos x="68" y="42"/>
                </a:cxn>
                <a:cxn ang="0">
                  <a:pos x="69" y="39"/>
                </a:cxn>
                <a:cxn ang="0">
                  <a:pos x="69" y="39"/>
                </a:cxn>
                <a:cxn ang="0">
                  <a:pos x="70" y="35"/>
                </a:cxn>
                <a:cxn ang="0">
                  <a:pos x="70" y="31"/>
                </a:cxn>
                <a:cxn ang="0">
                  <a:pos x="69" y="29"/>
                </a:cxn>
                <a:cxn ang="0">
                  <a:pos x="68" y="26"/>
                </a:cxn>
                <a:cxn ang="0">
                  <a:pos x="66" y="24"/>
                </a:cxn>
                <a:cxn ang="0">
                  <a:pos x="63" y="22"/>
                </a:cxn>
                <a:cxn ang="0">
                  <a:pos x="57" y="20"/>
                </a:cxn>
                <a:cxn ang="0">
                  <a:pos x="33" y="13"/>
                </a:cxn>
                <a:cxn ang="0">
                  <a:pos x="25" y="43"/>
                </a:cxn>
              </a:cxnLst>
              <a:rect l="0" t="0" r="r" b="b"/>
              <a:pathLst>
                <a:path w="82" h="88">
                  <a:moveTo>
                    <a:pt x="11" y="88"/>
                  </a:moveTo>
                  <a:lnTo>
                    <a:pt x="0" y="85"/>
                  </a:lnTo>
                  <a:lnTo>
                    <a:pt x="24" y="0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8" y="13"/>
                  </a:lnTo>
                  <a:lnTo>
                    <a:pt x="73" y="16"/>
                  </a:lnTo>
                  <a:lnTo>
                    <a:pt x="77" y="19"/>
                  </a:lnTo>
                  <a:lnTo>
                    <a:pt x="79" y="23"/>
                  </a:lnTo>
                  <a:lnTo>
                    <a:pt x="81" y="27"/>
                  </a:lnTo>
                  <a:lnTo>
                    <a:pt x="82" y="32"/>
                  </a:lnTo>
                  <a:lnTo>
                    <a:pt x="82" y="37"/>
                  </a:lnTo>
                  <a:lnTo>
                    <a:pt x="81" y="42"/>
                  </a:lnTo>
                  <a:lnTo>
                    <a:pt x="81" y="42"/>
                  </a:lnTo>
                  <a:lnTo>
                    <a:pt x="80" y="46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1" y="57"/>
                  </a:lnTo>
                  <a:lnTo>
                    <a:pt x="66" y="60"/>
                  </a:lnTo>
                  <a:lnTo>
                    <a:pt x="61" y="61"/>
                  </a:lnTo>
                  <a:lnTo>
                    <a:pt x="56" y="61"/>
                  </a:lnTo>
                  <a:lnTo>
                    <a:pt x="49" y="60"/>
                  </a:lnTo>
                  <a:lnTo>
                    <a:pt x="22" y="52"/>
                  </a:lnTo>
                  <a:lnTo>
                    <a:pt x="11" y="88"/>
                  </a:lnTo>
                  <a:close/>
                  <a:moveTo>
                    <a:pt x="25" y="43"/>
                  </a:moveTo>
                  <a:lnTo>
                    <a:pt x="48" y="49"/>
                  </a:lnTo>
                  <a:lnTo>
                    <a:pt x="48" y="49"/>
                  </a:lnTo>
                  <a:lnTo>
                    <a:pt x="55" y="50"/>
                  </a:lnTo>
                  <a:lnTo>
                    <a:pt x="58" y="50"/>
                  </a:lnTo>
                  <a:lnTo>
                    <a:pt x="61" y="49"/>
                  </a:lnTo>
                  <a:lnTo>
                    <a:pt x="64" y="48"/>
                  </a:lnTo>
                  <a:lnTo>
                    <a:pt x="66" y="45"/>
                  </a:lnTo>
                  <a:lnTo>
                    <a:pt x="68" y="42"/>
                  </a:lnTo>
                  <a:lnTo>
                    <a:pt x="69" y="39"/>
                  </a:lnTo>
                  <a:lnTo>
                    <a:pt x="69" y="39"/>
                  </a:lnTo>
                  <a:lnTo>
                    <a:pt x="70" y="35"/>
                  </a:lnTo>
                  <a:lnTo>
                    <a:pt x="70" y="31"/>
                  </a:lnTo>
                  <a:lnTo>
                    <a:pt x="69" y="29"/>
                  </a:lnTo>
                  <a:lnTo>
                    <a:pt x="68" y="26"/>
                  </a:lnTo>
                  <a:lnTo>
                    <a:pt x="66" y="24"/>
                  </a:lnTo>
                  <a:lnTo>
                    <a:pt x="63" y="22"/>
                  </a:lnTo>
                  <a:lnTo>
                    <a:pt x="57" y="20"/>
                  </a:lnTo>
                  <a:lnTo>
                    <a:pt x="33" y="13"/>
                  </a:lnTo>
                  <a:lnTo>
                    <a:pt x="25" y="4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1" name="Freeform 443"/>
            <p:cNvSpPr>
              <a:spLocks/>
            </p:cNvSpPr>
            <p:nvPr/>
          </p:nvSpPr>
          <p:spPr bwMode="auto">
            <a:xfrm>
              <a:off x="731" y="2003"/>
              <a:ext cx="33" cy="37"/>
            </a:xfrm>
            <a:custGeom>
              <a:avLst/>
              <a:gdLst/>
              <a:ahLst/>
              <a:cxnLst>
                <a:cxn ang="0">
                  <a:pos x="87" y="21"/>
                </a:cxn>
                <a:cxn ang="0">
                  <a:pos x="98" y="25"/>
                </a:cxn>
                <a:cxn ang="0">
                  <a:pos x="66" y="107"/>
                </a:cxn>
                <a:cxn ang="0">
                  <a:pos x="54" y="103"/>
                </a:cxn>
                <a:cxn ang="0">
                  <a:pos x="69" y="65"/>
                </a:cxn>
                <a:cxn ang="0">
                  <a:pos x="26" y="48"/>
                </a:cxn>
                <a:cxn ang="0">
                  <a:pos x="11" y="87"/>
                </a:cxn>
                <a:cxn ang="0">
                  <a:pos x="0" y="83"/>
                </a:cxn>
                <a:cxn ang="0">
                  <a:pos x="32" y="0"/>
                </a:cxn>
                <a:cxn ang="0">
                  <a:pos x="43" y="4"/>
                </a:cxn>
                <a:cxn ang="0">
                  <a:pos x="30" y="38"/>
                </a:cxn>
                <a:cxn ang="0">
                  <a:pos x="73" y="55"/>
                </a:cxn>
                <a:cxn ang="0">
                  <a:pos x="87" y="21"/>
                </a:cxn>
              </a:cxnLst>
              <a:rect l="0" t="0" r="r" b="b"/>
              <a:pathLst>
                <a:path w="98" h="107">
                  <a:moveTo>
                    <a:pt x="87" y="21"/>
                  </a:moveTo>
                  <a:lnTo>
                    <a:pt x="98" y="25"/>
                  </a:lnTo>
                  <a:lnTo>
                    <a:pt x="66" y="107"/>
                  </a:lnTo>
                  <a:lnTo>
                    <a:pt x="54" y="103"/>
                  </a:lnTo>
                  <a:lnTo>
                    <a:pt x="69" y="65"/>
                  </a:lnTo>
                  <a:lnTo>
                    <a:pt x="26" y="48"/>
                  </a:lnTo>
                  <a:lnTo>
                    <a:pt x="11" y="87"/>
                  </a:lnTo>
                  <a:lnTo>
                    <a:pt x="0" y="83"/>
                  </a:lnTo>
                  <a:lnTo>
                    <a:pt x="32" y="0"/>
                  </a:lnTo>
                  <a:lnTo>
                    <a:pt x="43" y="4"/>
                  </a:lnTo>
                  <a:lnTo>
                    <a:pt x="30" y="38"/>
                  </a:lnTo>
                  <a:lnTo>
                    <a:pt x="73" y="55"/>
                  </a:lnTo>
                  <a:lnTo>
                    <a:pt x="87" y="21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2" name="Freeform 444"/>
            <p:cNvSpPr>
              <a:spLocks/>
            </p:cNvSpPr>
            <p:nvPr/>
          </p:nvSpPr>
          <p:spPr bwMode="auto">
            <a:xfrm>
              <a:off x="758" y="2017"/>
              <a:ext cx="32" cy="35"/>
            </a:xfrm>
            <a:custGeom>
              <a:avLst/>
              <a:gdLst/>
              <a:ahLst/>
              <a:cxnLst>
                <a:cxn ang="0">
                  <a:pos x="59" y="109"/>
                </a:cxn>
                <a:cxn ang="0">
                  <a:pos x="0" y="80"/>
                </a:cxn>
                <a:cxn ang="0">
                  <a:pos x="39" y="0"/>
                </a:cxn>
                <a:cxn ang="0">
                  <a:pos x="97" y="28"/>
                </a:cxn>
                <a:cxn ang="0">
                  <a:pos x="93" y="38"/>
                </a:cxn>
                <a:cxn ang="0">
                  <a:pos x="46" y="15"/>
                </a:cxn>
                <a:cxn ang="0">
                  <a:pos x="34" y="39"/>
                </a:cxn>
                <a:cxn ang="0">
                  <a:pos x="77" y="60"/>
                </a:cxn>
                <a:cxn ang="0">
                  <a:pos x="72" y="70"/>
                </a:cxn>
                <a:cxn ang="0">
                  <a:pos x="29" y="49"/>
                </a:cxn>
                <a:cxn ang="0">
                  <a:pos x="16" y="75"/>
                </a:cxn>
                <a:cxn ang="0">
                  <a:pos x="64" y="99"/>
                </a:cxn>
                <a:cxn ang="0">
                  <a:pos x="59" y="109"/>
                </a:cxn>
              </a:cxnLst>
              <a:rect l="0" t="0" r="r" b="b"/>
              <a:pathLst>
                <a:path w="97" h="109">
                  <a:moveTo>
                    <a:pt x="59" y="109"/>
                  </a:moveTo>
                  <a:lnTo>
                    <a:pt x="0" y="80"/>
                  </a:lnTo>
                  <a:lnTo>
                    <a:pt x="39" y="0"/>
                  </a:lnTo>
                  <a:lnTo>
                    <a:pt x="97" y="28"/>
                  </a:lnTo>
                  <a:lnTo>
                    <a:pt x="93" y="38"/>
                  </a:lnTo>
                  <a:lnTo>
                    <a:pt x="46" y="15"/>
                  </a:lnTo>
                  <a:lnTo>
                    <a:pt x="34" y="39"/>
                  </a:lnTo>
                  <a:lnTo>
                    <a:pt x="77" y="60"/>
                  </a:lnTo>
                  <a:lnTo>
                    <a:pt x="72" y="70"/>
                  </a:lnTo>
                  <a:lnTo>
                    <a:pt x="29" y="49"/>
                  </a:lnTo>
                  <a:lnTo>
                    <a:pt x="16" y="75"/>
                  </a:lnTo>
                  <a:lnTo>
                    <a:pt x="64" y="99"/>
                  </a:lnTo>
                  <a:lnTo>
                    <a:pt x="59" y="10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3" name="Freeform 445"/>
            <p:cNvSpPr>
              <a:spLocks noEditPoints="1"/>
            </p:cNvSpPr>
            <p:nvPr/>
          </p:nvSpPr>
          <p:spPr bwMode="auto">
            <a:xfrm>
              <a:off x="782" y="2028"/>
              <a:ext cx="32" cy="38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81" y="21"/>
                </a:cxn>
                <a:cxn ang="0">
                  <a:pos x="86" y="25"/>
                </a:cxn>
                <a:cxn ang="0">
                  <a:pos x="94" y="32"/>
                </a:cxn>
                <a:cxn ang="0">
                  <a:pos x="98" y="42"/>
                </a:cxn>
                <a:cxn ang="0">
                  <a:pos x="97" y="52"/>
                </a:cxn>
                <a:cxn ang="0">
                  <a:pos x="94" y="58"/>
                </a:cxn>
                <a:cxn ang="0">
                  <a:pos x="89" y="64"/>
                </a:cxn>
                <a:cxn ang="0">
                  <a:pos x="77" y="69"/>
                </a:cxn>
                <a:cxn ang="0">
                  <a:pos x="72" y="69"/>
                </a:cxn>
                <a:cxn ang="0">
                  <a:pos x="75" y="77"/>
                </a:cxn>
                <a:cxn ang="0">
                  <a:pos x="72" y="89"/>
                </a:cxn>
                <a:cxn ang="0">
                  <a:pos x="64" y="103"/>
                </a:cxn>
                <a:cxn ang="0">
                  <a:pos x="62" y="108"/>
                </a:cxn>
                <a:cxn ang="0">
                  <a:pos x="64" y="113"/>
                </a:cxn>
                <a:cxn ang="0">
                  <a:pos x="50" y="107"/>
                </a:cxn>
                <a:cxn ang="0">
                  <a:pos x="52" y="102"/>
                </a:cxn>
                <a:cxn ang="0">
                  <a:pos x="60" y="87"/>
                </a:cxn>
                <a:cxn ang="0">
                  <a:pos x="62" y="82"/>
                </a:cxn>
                <a:cxn ang="0">
                  <a:pos x="63" y="77"/>
                </a:cxn>
                <a:cxn ang="0">
                  <a:pos x="61" y="71"/>
                </a:cxn>
                <a:cxn ang="0">
                  <a:pos x="55" y="65"/>
                </a:cxn>
                <a:cxn ang="0">
                  <a:pos x="10" y="83"/>
                </a:cxn>
                <a:cxn ang="0">
                  <a:pos x="59" y="56"/>
                </a:cxn>
                <a:cxn ang="0">
                  <a:pos x="65" y="59"/>
                </a:cxn>
                <a:cxn ang="0">
                  <a:pos x="71" y="60"/>
                </a:cxn>
                <a:cxn ang="0">
                  <a:pos x="77" y="58"/>
                </a:cxn>
                <a:cxn ang="0">
                  <a:pos x="82" y="52"/>
                </a:cxn>
                <a:cxn ang="0">
                  <a:pos x="85" y="48"/>
                </a:cxn>
                <a:cxn ang="0">
                  <a:pos x="86" y="42"/>
                </a:cxn>
                <a:cxn ang="0">
                  <a:pos x="80" y="34"/>
                </a:cxn>
                <a:cxn ang="0">
                  <a:pos x="51" y="15"/>
                </a:cxn>
              </a:cxnLst>
              <a:rect l="0" t="0" r="r" b="b"/>
              <a:pathLst>
                <a:path w="98" h="115">
                  <a:moveTo>
                    <a:pt x="10" y="83"/>
                  </a:moveTo>
                  <a:lnTo>
                    <a:pt x="0" y="77"/>
                  </a:lnTo>
                  <a:lnTo>
                    <a:pt x="46" y="0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6" y="25"/>
                  </a:lnTo>
                  <a:lnTo>
                    <a:pt x="90" y="28"/>
                  </a:lnTo>
                  <a:lnTo>
                    <a:pt x="94" y="32"/>
                  </a:lnTo>
                  <a:lnTo>
                    <a:pt x="96" y="36"/>
                  </a:lnTo>
                  <a:lnTo>
                    <a:pt x="98" y="42"/>
                  </a:lnTo>
                  <a:lnTo>
                    <a:pt x="98" y="47"/>
                  </a:lnTo>
                  <a:lnTo>
                    <a:pt x="97" y="52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92" y="62"/>
                  </a:lnTo>
                  <a:lnTo>
                    <a:pt x="89" y="64"/>
                  </a:lnTo>
                  <a:lnTo>
                    <a:pt x="82" y="68"/>
                  </a:lnTo>
                  <a:lnTo>
                    <a:pt x="77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4" y="73"/>
                  </a:lnTo>
                  <a:lnTo>
                    <a:pt x="75" y="77"/>
                  </a:lnTo>
                  <a:lnTo>
                    <a:pt x="75" y="82"/>
                  </a:lnTo>
                  <a:lnTo>
                    <a:pt x="72" y="89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63" y="106"/>
                  </a:lnTo>
                  <a:lnTo>
                    <a:pt x="62" y="108"/>
                  </a:lnTo>
                  <a:lnTo>
                    <a:pt x="62" y="110"/>
                  </a:lnTo>
                  <a:lnTo>
                    <a:pt x="64" y="113"/>
                  </a:lnTo>
                  <a:lnTo>
                    <a:pt x="62" y="115"/>
                  </a:lnTo>
                  <a:lnTo>
                    <a:pt x="50" y="107"/>
                  </a:lnTo>
                  <a:lnTo>
                    <a:pt x="50" y="107"/>
                  </a:lnTo>
                  <a:lnTo>
                    <a:pt x="52" y="102"/>
                  </a:lnTo>
                  <a:lnTo>
                    <a:pt x="55" y="96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2" y="82"/>
                  </a:lnTo>
                  <a:lnTo>
                    <a:pt x="63" y="79"/>
                  </a:lnTo>
                  <a:lnTo>
                    <a:pt x="63" y="77"/>
                  </a:lnTo>
                  <a:lnTo>
                    <a:pt x="63" y="74"/>
                  </a:lnTo>
                  <a:lnTo>
                    <a:pt x="61" y="71"/>
                  </a:lnTo>
                  <a:lnTo>
                    <a:pt x="58" y="68"/>
                  </a:lnTo>
                  <a:lnTo>
                    <a:pt x="55" y="65"/>
                  </a:lnTo>
                  <a:lnTo>
                    <a:pt x="30" y="50"/>
                  </a:lnTo>
                  <a:lnTo>
                    <a:pt x="10" y="83"/>
                  </a:lnTo>
                  <a:close/>
                  <a:moveTo>
                    <a:pt x="35" y="42"/>
                  </a:moveTo>
                  <a:lnTo>
                    <a:pt x="59" y="56"/>
                  </a:lnTo>
                  <a:lnTo>
                    <a:pt x="59" y="56"/>
                  </a:lnTo>
                  <a:lnTo>
                    <a:pt x="65" y="59"/>
                  </a:lnTo>
                  <a:lnTo>
                    <a:pt x="68" y="60"/>
                  </a:lnTo>
                  <a:lnTo>
                    <a:pt x="71" y="60"/>
                  </a:lnTo>
                  <a:lnTo>
                    <a:pt x="74" y="60"/>
                  </a:lnTo>
                  <a:lnTo>
                    <a:pt x="77" y="58"/>
                  </a:lnTo>
                  <a:lnTo>
                    <a:pt x="79" y="5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5" y="48"/>
                  </a:lnTo>
                  <a:lnTo>
                    <a:pt x="86" y="45"/>
                  </a:lnTo>
                  <a:lnTo>
                    <a:pt x="86" y="42"/>
                  </a:lnTo>
                  <a:lnTo>
                    <a:pt x="85" y="38"/>
                  </a:lnTo>
                  <a:lnTo>
                    <a:pt x="80" y="34"/>
                  </a:lnTo>
                  <a:lnTo>
                    <a:pt x="76" y="31"/>
                  </a:lnTo>
                  <a:lnTo>
                    <a:pt x="51" y="15"/>
                  </a:lnTo>
                  <a:lnTo>
                    <a:pt x="35" y="4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4" name="Freeform 446"/>
            <p:cNvSpPr>
              <a:spLocks/>
            </p:cNvSpPr>
            <p:nvPr/>
          </p:nvSpPr>
          <p:spPr bwMode="auto">
            <a:xfrm>
              <a:off x="806" y="2046"/>
              <a:ext cx="20" cy="26"/>
            </a:xfrm>
            <a:custGeom>
              <a:avLst/>
              <a:gdLst/>
              <a:ahLst/>
              <a:cxnLst>
                <a:cxn ang="0">
                  <a:pos x="10" y="79"/>
                </a:cxn>
                <a:cxn ang="0">
                  <a:pos x="0" y="72"/>
                </a:cxn>
                <a:cxn ang="0">
                  <a:pos x="52" y="0"/>
                </a:cxn>
                <a:cxn ang="0">
                  <a:pos x="62" y="7"/>
                </a:cxn>
                <a:cxn ang="0">
                  <a:pos x="10" y="79"/>
                </a:cxn>
              </a:cxnLst>
              <a:rect l="0" t="0" r="r" b="b"/>
              <a:pathLst>
                <a:path w="62" h="79">
                  <a:moveTo>
                    <a:pt x="10" y="79"/>
                  </a:moveTo>
                  <a:lnTo>
                    <a:pt x="0" y="72"/>
                  </a:lnTo>
                  <a:lnTo>
                    <a:pt x="52" y="0"/>
                  </a:lnTo>
                  <a:lnTo>
                    <a:pt x="62" y="7"/>
                  </a:lnTo>
                  <a:lnTo>
                    <a:pt x="10" y="7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5" name="Freeform 447"/>
            <p:cNvSpPr>
              <a:spLocks/>
            </p:cNvSpPr>
            <p:nvPr/>
          </p:nvSpPr>
          <p:spPr bwMode="auto">
            <a:xfrm>
              <a:off x="817" y="2056"/>
              <a:ext cx="29" cy="30"/>
            </a:xfrm>
            <a:custGeom>
              <a:avLst/>
              <a:gdLst/>
              <a:ahLst/>
              <a:cxnLst>
                <a:cxn ang="0">
                  <a:pos x="75" y="47"/>
                </a:cxn>
                <a:cxn ang="0">
                  <a:pos x="78" y="38"/>
                </a:cxn>
                <a:cxn ang="0">
                  <a:pos x="76" y="29"/>
                </a:cxn>
                <a:cxn ang="0">
                  <a:pos x="72" y="23"/>
                </a:cxn>
                <a:cxn ang="0">
                  <a:pos x="67" y="18"/>
                </a:cxn>
                <a:cxn ang="0">
                  <a:pos x="57" y="12"/>
                </a:cxn>
                <a:cxn ang="0">
                  <a:pos x="46" y="12"/>
                </a:cxn>
                <a:cxn ang="0">
                  <a:pos x="34" y="16"/>
                </a:cxn>
                <a:cxn ang="0">
                  <a:pos x="23" y="27"/>
                </a:cxn>
                <a:cxn ang="0">
                  <a:pos x="18" y="33"/>
                </a:cxn>
                <a:cxn ang="0">
                  <a:pos x="12" y="45"/>
                </a:cxn>
                <a:cxn ang="0">
                  <a:pos x="12" y="57"/>
                </a:cxn>
                <a:cxn ang="0">
                  <a:pos x="17" y="69"/>
                </a:cxn>
                <a:cxn ang="0">
                  <a:pos x="22" y="74"/>
                </a:cxn>
                <a:cxn ang="0">
                  <a:pos x="32" y="79"/>
                </a:cxn>
                <a:cxn ang="0">
                  <a:pos x="41" y="79"/>
                </a:cxn>
                <a:cxn ang="0">
                  <a:pos x="51" y="75"/>
                </a:cxn>
                <a:cxn ang="0">
                  <a:pos x="66" y="78"/>
                </a:cxn>
                <a:cxn ang="0">
                  <a:pos x="62" y="82"/>
                </a:cxn>
                <a:cxn ang="0">
                  <a:pos x="53" y="87"/>
                </a:cxn>
                <a:cxn ang="0">
                  <a:pos x="40" y="90"/>
                </a:cxn>
                <a:cxn ang="0">
                  <a:pos x="27" y="88"/>
                </a:cxn>
                <a:cxn ang="0">
                  <a:pos x="14" y="81"/>
                </a:cxn>
                <a:cxn ang="0">
                  <a:pos x="9" y="76"/>
                </a:cxn>
                <a:cxn ang="0">
                  <a:pos x="1" y="63"/>
                </a:cxn>
                <a:cxn ang="0">
                  <a:pos x="0" y="47"/>
                </a:cxn>
                <a:cxn ang="0">
                  <a:pos x="6" y="29"/>
                </a:cxn>
                <a:cxn ang="0">
                  <a:pos x="13" y="19"/>
                </a:cxn>
                <a:cxn ang="0">
                  <a:pos x="27" y="7"/>
                </a:cxn>
                <a:cxn ang="0">
                  <a:pos x="42" y="0"/>
                </a:cxn>
                <a:cxn ang="0">
                  <a:pos x="58" y="1"/>
                </a:cxn>
                <a:cxn ang="0">
                  <a:pos x="74" y="9"/>
                </a:cxn>
                <a:cxn ang="0">
                  <a:pos x="80" y="15"/>
                </a:cxn>
                <a:cxn ang="0">
                  <a:pos x="87" y="27"/>
                </a:cxn>
                <a:cxn ang="0">
                  <a:pos x="89" y="39"/>
                </a:cxn>
                <a:cxn ang="0">
                  <a:pos x="87" y="50"/>
                </a:cxn>
                <a:cxn ang="0">
                  <a:pos x="75" y="47"/>
                </a:cxn>
              </a:cxnLst>
              <a:rect l="0" t="0" r="r" b="b"/>
              <a:pathLst>
                <a:path w="89" h="90">
                  <a:moveTo>
                    <a:pt x="75" y="47"/>
                  </a:moveTo>
                  <a:lnTo>
                    <a:pt x="75" y="47"/>
                  </a:lnTo>
                  <a:lnTo>
                    <a:pt x="77" y="42"/>
                  </a:lnTo>
                  <a:lnTo>
                    <a:pt x="78" y="38"/>
                  </a:lnTo>
                  <a:lnTo>
                    <a:pt x="77" y="33"/>
                  </a:lnTo>
                  <a:lnTo>
                    <a:pt x="76" y="29"/>
                  </a:lnTo>
                  <a:lnTo>
                    <a:pt x="74" y="26"/>
                  </a:lnTo>
                  <a:lnTo>
                    <a:pt x="72" y="23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62" y="14"/>
                  </a:lnTo>
                  <a:lnTo>
                    <a:pt x="57" y="12"/>
                  </a:lnTo>
                  <a:lnTo>
                    <a:pt x="52" y="11"/>
                  </a:lnTo>
                  <a:lnTo>
                    <a:pt x="46" y="12"/>
                  </a:lnTo>
                  <a:lnTo>
                    <a:pt x="40" y="13"/>
                  </a:lnTo>
                  <a:lnTo>
                    <a:pt x="34" y="16"/>
                  </a:lnTo>
                  <a:lnTo>
                    <a:pt x="28" y="21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18" y="33"/>
                  </a:lnTo>
                  <a:lnTo>
                    <a:pt x="15" y="39"/>
                  </a:lnTo>
                  <a:lnTo>
                    <a:pt x="12" y="45"/>
                  </a:lnTo>
                  <a:lnTo>
                    <a:pt x="11" y="51"/>
                  </a:lnTo>
                  <a:lnTo>
                    <a:pt x="12" y="57"/>
                  </a:lnTo>
                  <a:lnTo>
                    <a:pt x="14" y="63"/>
                  </a:lnTo>
                  <a:lnTo>
                    <a:pt x="17" y="69"/>
                  </a:lnTo>
                  <a:lnTo>
                    <a:pt x="22" y="74"/>
                  </a:lnTo>
                  <a:lnTo>
                    <a:pt x="22" y="74"/>
                  </a:lnTo>
                  <a:lnTo>
                    <a:pt x="28" y="77"/>
                  </a:lnTo>
                  <a:lnTo>
                    <a:pt x="32" y="79"/>
                  </a:lnTo>
                  <a:lnTo>
                    <a:pt x="36" y="79"/>
                  </a:lnTo>
                  <a:lnTo>
                    <a:pt x="41" y="79"/>
                  </a:lnTo>
                  <a:lnTo>
                    <a:pt x="46" y="78"/>
                  </a:lnTo>
                  <a:lnTo>
                    <a:pt x="51" y="75"/>
                  </a:lnTo>
                  <a:lnTo>
                    <a:pt x="57" y="71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2" y="82"/>
                  </a:lnTo>
                  <a:lnTo>
                    <a:pt x="57" y="85"/>
                  </a:lnTo>
                  <a:lnTo>
                    <a:pt x="53" y="87"/>
                  </a:lnTo>
                  <a:lnTo>
                    <a:pt x="49" y="89"/>
                  </a:lnTo>
                  <a:lnTo>
                    <a:pt x="40" y="90"/>
                  </a:lnTo>
                  <a:lnTo>
                    <a:pt x="33" y="90"/>
                  </a:lnTo>
                  <a:lnTo>
                    <a:pt x="27" y="88"/>
                  </a:lnTo>
                  <a:lnTo>
                    <a:pt x="21" y="85"/>
                  </a:lnTo>
                  <a:lnTo>
                    <a:pt x="14" y="81"/>
                  </a:lnTo>
                  <a:lnTo>
                    <a:pt x="14" y="81"/>
                  </a:lnTo>
                  <a:lnTo>
                    <a:pt x="9" y="76"/>
                  </a:lnTo>
                  <a:lnTo>
                    <a:pt x="5" y="70"/>
                  </a:lnTo>
                  <a:lnTo>
                    <a:pt x="1" y="63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2" y="38"/>
                  </a:lnTo>
                  <a:lnTo>
                    <a:pt x="6" y="2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20" y="12"/>
                  </a:lnTo>
                  <a:lnTo>
                    <a:pt x="27" y="7"/>
                  </a:lnTo>
                  <a:lnTo>
                    <a:pt x="34" y="3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8" y="1"/>
                  </a:lnTo>
                  <a:lnTo>
                    <a:pt x="66" y="4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80" y="15"/>
                  </a:lnTo>
                  <a:lnTo>
                    <a:pt x="84" y="21"/>
                  </a:lnTo>
                  <a:lnTo>
                    <a:pt x="87" y="27"/>
                  </a:lnTo>
                  <a:lnTo>
                    <a:pt x="89" y="33"/>
                  </a:lnTo>
                  <a:lnTo>
                    <a:pt x="89" y="39"/>
                  </a:lnTo>
                  <a:lnTo>
                    <a:pt x="88" y="44"/>
                  </a:lnTo>
                  <a:lnTo>
                    <a:pt x="87" y="50"/>
                  </a:lnTo>
                  <a:lnTo>
                    <a:pt x="84" y="55"/>
                  </a:lnTo>
                  <a:lnTo>
                    <a:pt x="75" y="47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6" name="Freeform 448"/>
            <p:cNvSpPr>
              <a:spLocks noEditPoints="1"/>
            </p:cNvSpPr>
            <p:nvPr/>
          </p:nvSpPr>
          <p:spPr bwMode="auto">
            <a:xfrm>
              <a:off x="842" y="2086"/>
              <a:ext cx="32" cy="32"/>
            </a:xfrm>
            <a:custGeom>
              <a:avLst/>
              <a:gdLst/>
              <a:ahLst/>
              <a:cxnLst>
                <a:cxn ang="0">
                  <a:pos x="33" y="36"/>
                </a:cxn>
                <a:cxn ang="0">
                  <a:pos x="8" y="47"/>
                </a:cxn>
                <a:cxn ang="0">
                  <a:pos x="0" y="38"/>
                </a:cxn>
                <a:cxn ang="0">
                  <a:pos x="88" y="0"/>
                </a:cxn>
                <a:cxn ang="0">
                  <a:pos x="97" y="10"/>
                </a:cxn>
                <a:cxn ang="0">
                  <a:pos x="55" y="95"/>
                </a:cxn>
                <a:cxn ang="0">
                  <a:pos x="45" y="86"/>
                </a:cxn>
                <a:cxn ang="0">
                  <a:pos x="59" y="61"/>
                </a:cxn>
                <a:cxn ang="0">
                  <a:pos x="33" y="36"/>
                </a:cxn>
                <a:cxn ang="0">
                  <a:pos x="64" y="51"/>
                </a:cxn>
                <a:cxn ang="0">
                  <a:pos x="83" y="14"/>
                </a:cxn>
                <a:cxn ang="0">
                  <a:pos x="82" y="14"/>
                </a:cxn>
                <a:cxn ang="0">
                  <a:pos x="44" y="31"/>
                </a:cxn>
                <a:cxn ang="0">
                  <a:pos x="64" y="51"/>
                </a:cxn>
              </a:cxnLst>
              <a:rect l="0" t="0" r="r" b="b"/>
              <a:pathLst>
                <a:path w="97" h="95">
                  <a:moveTo>
                    <a:pt x="33" y="36"/>
                  </a:moveTo>
                  <a:lnTo>
                    <a:pt x="8" y="47"/>
                  </a:lnTo>
                  <a:lnTo>
                    <a:pt x="0" y="38"/>
                  </a:lnTo>
                  <a:lnTo>
                    <a:pt x="88" y="0"/>
                  </a:lnTo>
                  <a:lnTo>
                    <a:pt x="97" y="10"/>
                  </a:lnTo>
                  <a:lnTo>
                    <a:pt x="55" y="95"/>
                  </a:lnTo>
                  <a:lnTo>
                    <a:pt x="45" y="86"/>
                  </a:lnTo>
                  <a:lnTo>
                    <a:pt x="59" y="61"/>
                  </a:lnTo>
                  <a:lnTo>
                    <a:pt x="33" y="36"/>
                  </a:lnTo>
                  <a:close/>
                  <a:moveTo>
                    <a:pt x="64" y="51"/>
                  </a:moveTo>
                  <a:lnTo>
                    <a:pt x="83" y="14"/>
                  </a:lnTo>
                  <a:lnTo>
                    <a:pt x="82" y="14"/>
                  </a:lnTo>
                  <a:lnTo>
                    <a:pt x="44" y="31"/>
                  </a:lnTo>
                  <a:lnTo>
                    <a:pt x="64" y="51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" name="Freeform 449"/>
            <p:cNvSpPr>
              <a:spLocks noEditPoints="1"/>
            </p:cNvSpPr>
            <p:nvPr/>
          </p:nvSpPr>
          <p:spPr bwMode="auto">
            <a:xfrm>
              <a:off x="862" y="2101"/>
              <a:ext cx="33" cy="33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91" y="28"/>
                </a:cxn>
                <a:cxn ang="0">
                  <a:pos x="91" y="28"/>
                </a:cxn>
                <a:cxn ang="0">
                  <a:pos x="96" y="35"/>
                </a:cxn>
                <a:cxn ang="0">
                  <a:pos x="98" y="42"/>
                </a:cxn>
                <a:cxn ang="0">
                  <a:pos x="99" y="49"/>
                </a:cxn>
                <a:cxn ang="0">
                  <a:pos x="99" y="57"/>
                </a:cxn>
                <a:cxn ang="0">
                  <a:pos x="96" y="64"/>
                </a:cxn>
                <a:cxn ang="0">
                  <a:pos x="93" y="71"/>
                </a:cxn>
                <a:cxn ang="0">
                  <a:pos x="87" y="78"/>
                </a:cxn>
                <a:cxn ang="0">
                  <a:pos x="81" y="84"/>
                </a:cxn>
                <a:cxn ang="0">
                  <a:pos x="81" y="84"/>
                </a:cxn>
                <a:cxn ang="0">
                  <a:pos x="74" y="88"/>
                </a:cxn>
                <a:cxn ang="0">
                  <a:pos x="68" y="92"/>
                </a:cxn>
                <a:cxn ang="0">
                  <a:pos x="60" y="95"/>
                </a:cxn>
                <a:cxn ang="0">
                  <a:pos x="52" y="96"/>
                </a:cxn>
                <a:cxn ang="0">
                  <a:pos x="44" y="96"/>
                </a:cxn>
                <a:cxn ang="0">
                  <a:pos x="36" y="94"/>
                </a:cxn>
                <a:cxn ang="0">
                  <a:pos x="33" y="92"/>
                </a:cxn>
                <a:cxn ang="0">
                  <a:pos x="29" y="90"/>
                </a:cxn>
                <a:cxn ang="0">
                  <a:pos x="25" y="87"/>
                </a:cxn>
                <a:cxn ang="0">
                  <a:pos x="22" y="83"/>
                </a:cxn>
                <a:cxn ang="0">
                  <a:pos x="0" y="55"/>
                </a:cxn>
                <a:cxn ang="0">
                  <a:pos x="69" y="0"/>
                </a:cxn>
                <a:cxn ang="0">
                  <a:pos x="15" y="58"/>
                </a:cxn>
                <a:cxn ang="0">
                  <a:pos x="30" y="76"/>
                </a:cxn>
                <a:cxn ang="0">
                  <a:pos x="30" y="76"/>
                </a:cxn>
                <a:cxn ang="0">
                  <a:pos x="33" y="80"/>
                </a:cxn>
                <a:cxn ang="0">
                  <a:pos x="38" y="83"/>
                </a:cxn>
                <a:cxn ang="0">
                  <a:pos x="43" y="85"/>
                </a:cxn>
                <a:cxn ang="0">
                  <a:pos x="48" y="85"/>
                </a:cxn>
                <a:cxn ang="0">
                  <a:pos x="54" y="84"/>
                </a:cxn>
                <a:cxn ang="0">
                  <a:pos x="60" y="82"/>
                </a:cxn>
                <a:cxn ang="0">
                  <a:pos x="66" y="79"/>
                </a:cxn>
                <a:cxn ang="0">
                  <a:pos x="72" y="75"/>
                </a:cxn>
                <a:cxn ang="0">
                  <a:pos x="72" y="75"/>
                </a:cxn>
                <a:cxn ang="0">
                  <a:pos x="78" y="69"/>
                </a:cxn>
                <a:cxn ang="0">
                  <a:pos x="83" y="64"/>
                </a:cxn>
                <a:cxn ang="0">
                  <a:pos x="86" y="59"/>
                </a:cxn>
                <a:cxn ang="0">
                  <a:pos x="88" y="53"/>
                </a:cxn>
                <a:cxn ang="0">
                  <a:pos x="88" y="48"/>
                </a:cxn>
                <a:cxn ang="0">
                  <a:pos x="87" y="43"/>
                </a:cxn>
                <a:cxn ang="0">
                  <a:pos x="85" y="38"/>
                </a:cxn>
                <a:cxn ang="0">
                  <a:pos x="82" y="33"/>
                </a:cxn>
                <a:cxn ang="0">
                  <a:pos x="68" y="16"/>
                </a:cxn>
                <a:cxn ang="0">
                  <a:pos x="15" y="58"/>
                </a:cxn>
              </a:cxnLst>
              <a:rect l="0" t="0" r="r" b="b"/>
              <a:pathLst>
                <a:path w="99" h="96">
                  <a:moveTo>
                    <a:pt x="69" y="0"/>
                  </a:moveTo>
                  <a:lnTo>
                    <a:pt x="91" y="28"/>
                  </a:lnTo>
                  <a:lnTo>
                    <a:pt x="91" y="28"/>
                  </a:lnTo>
                  <a:lnTo>
                    <a:pt x="96" y="35"/>
                  </a:lnTo>
                  <a:lnTo>
                    <a:pt x="98" y="42"/>
                  </a:lnTo>
                  <a:lnTo>
                    <a:pt x="99" y="49"/>
                  </a:lnTo>
                  <a:lnTo>
                    <a:pt x="99" y="57"/>
                  </a:lnTo>
                  <a:lnTo>
                    <a:pt x="96" y="64"/>
                  </a:lnTo>
                  <a:lnTo>
                    <a:pt x="93" y="71"/>
                  </a:lnTo>
                  <a:lnTo>
                    <a:pt x="87" y="78"/>
                  </a:lnTo>
                  <a:lnTo>
                    <a:pt x="81" y="84"/>
                  </a:lnTo>
                  <a:lnTo>
                    <a:pt x="81" y="84"/>
                  </a:lnTo>
                  <a:lnTo>
                    <a:pt x="74" y="88"/>
                  </a:lnTo>
                  <a:lnTo>
                    <a:pt x="68" y="92"/>
                  </a:lnTo>
                  <a:lnTo>
                    <a:pt x="60" y="95"/>
                  </a:lnTo>
                  <a:lnTo>
                    <a:pt x="52" y="96"/>
                  </a:lnTo>
                  <a:lnTo>
                    <a:pt x="44" y="96"/>
                  </a:lnTo>
                  <a:lnTo>
                    <a:pt x="36" y="94"/>
                  </a:lnTo>
                  <a:lnTo>
                    <a:pt x="33" y="92"/>
                  </a:lnTo>
                  <a:lnTo>
                    <a:pt x="29" y="90"/>
                  </a:lnTo>
                  <a:lnTo>
                    <a:pt x="25" y="87"/>
                  </a:lnTo>
                  <a:lnTo>
                    <a:pt x="22" y="83"/>
                  </a:lnTo>
                  <a:lnTo>
                    <a:pt x="0" y="55"/>
                  </a:lnTo>
                  <a:lnTo>
                    <a:pt x="69" y="0"/>
                  </a:lnTo>
                  <a:close/>
                  <a:moveTo>
                    <a:pt x="15" y="58"/>
                  </a:moveTo>
                  <a:lnTo>
                    <a:pt x="30" y="76"/>
                  </a:lnTo>
                  <a:lnTo>
                    <a:pt x="30" y="76"/>
                  </a:lnTo>
                  <a:lnTo>
                    <a:pt x="33" y="80"/>
                  </a:lnTo>
                  <a:lnTo>
                    <a:pt x="38" y="83"/>
                  </a:lnTo>
                  <a:lnTo>
                    <a:pt x="43" y="85"/>
                  </a:lnTo>
                  <a:lnTo>
                    <a:pt x="48" y="85"/>
                  </a:lnTo>
                  <a:lnTo>
                    <a:pt x="54" y="84"/>
                  </a:lnTo>
                  <a:lnTo>
                    <a:pt x="60" y="82"/>
                  </a:lnTo>
                  <a:lnTo>
                    <a:pt x="66" y="79"/>
                  </a:lnTo>
                  <a:lnTo>
                    <a:pt x="72" y="75"/>
                  </a:lnTo>
                  <a:lnTo>
                    <a:pt x="72" y="75"/>
                  </a:lnTo>
                  <a:lnTo>
                    <a:pt x="78" y="69"/>
                  </a:lnTo>
                  <a:lnTo>
                    <a:pt x="83" y="64"/>
                  </a:lnTo>
                  <a:lnTo>
                    <a:pt x="86" y="59"/>
                  </a:lnTo>
                  <a:lnTo>
                    <a:pt x="88" y="53"/>
                  </a:lnTo>
                  <a:lnTo>
                    <a:pt x="88" y="48"/>
                  </a:lnTo>
                  <a:lnTo>
                    <a:pt x="87" y="43"/>
                  </a:lnTo>
                  <a:lnTo>
                    <a:pt x="85" y="38"/>
                  </a:lnTo>
                  <a:lnTo>
                    <a:pt x="82" y="33"/>
                  </a:lnTo>
                  <a:lnTo>
                    <a:pt x="68" y="16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8" name="Freeform 450"/>
            <p:cNvSpPr>
              <a:spLocks/>
            </p:cNvSpPr>
            <p:nvPr/>
          </p:nvSpPr>
          <p:spPr bwMode="auto">
            <a:xfrm>
              <a:off x="879" y="2126"/>
              <a:ext cx="41" cy="41"/>
            </a:xfrm>
            <a:custGeom>
              <a:avLst/>
              <a:gdLst/>
              <a:ahLst/>
              <a:cxnLst>
                <a:cxn ang="0">
                  <a:pos x="40" y="110"/>
                </a:cxn>
                <a:cxn ang="0">
                  <a:pos x="83" y="82"/>
                </a:cxn>
                <a:cxn ang="0">
                  <a:pos x="83" y="82"/>
                </a:cxn>
                <a:cxn ang="0">
                  <a:pos x="103" y="70"/>
                </a:cxn>
                <a:cxn ang="0">
                  <a:pos x="103" y="70"/>
                </a:cxn>
                <a:cxn ang="0">
                  <a:pos x="26" y="89"/>
                </a:cxn>
                <a:cxn ang="0">
                  <a:pos x="20" y="79"/>
                </a:cxn>
                <a:cxn ang="0">
                  <a:pos x="69" y="17"/>
                </a:cxn>
                <a:cxn ang="0">
                  <a:pos x="68" y="17"/>
                </a:cxn>
                <a:cxn ang="0">
                  <a:pos x="68" y="17"/>
                </a:cxn>
                <a:cxn ang="0">
                  <a:pos x="50" y="29"/>
                </a:cxn>
                <a:cxn ang="0">
                  <a:pos x="6" y="58"/>
                </a:cxn>
                <a:cxn ang="0">
                  <a:pos x="0" y="48"/>
                </a:cxn>
                <a:cxn ang="0">
                  <a:pos x="74" y="0"/>
                </a:cxn>
                <a:cxn ang="0">
                  <a:pos x="84" y="14"/>
                </a:cxn>
                <a:cxn ang="0">
                  <a:pos x="34" y="76"/>
                </a:cxn>
                <a:cxn ang="0">
                  <a:pos x="35" y="77"/>
                </a:cxn>
                <a:cxn ang="0">
                  <a:pos x="112" y="57"/>
                </a:cxn>
                <a:cxn ang="0">
                  <a:pos x="121" y="72"/>
                </a:cxn>
                <a:cxn ang="0">
                  <a:pos x="46" y="119"/>
                </a:cxn>
                <a:cxn ang="0">
                  <a:pos x="40" y="110"/>
                </a:cxn>
              </a:cxnLst>
              <a:rect l="0" t="0" r="r" b="b"/>
              <a:pathLst>
                <a:path w="121" h="119">
                  <a:moveTo>
                    <a:pt x="40" y="110"/>
                  </a:moveTo>
                  <a:lnTo>
                    <a:pt x="83" y="82"/>
                  </a:lnTo>
                  <a:lnTo>
                    <a:pt x="83" y="82"/>
                  </a:lnTo>
                  <a:lnTo>
                    <a:pt x="103" y="70"/>
                  </a:lnTo>
                  <a:lnTo>
                    <a:pt x="103" y="70"/>
                  </a:lnTo>
                  <a:lnTo>
                    <a:pt x="26" y="89"/>
                  </a:lnTo>
                  <a:lnTo>
                    <a:pt x="20" y="79"/>
                  </a:lnTo>
                  <a:lnTo>
                    <a:pt x="69" y="17"/>
                  </a:lnTo>
                  <a:lnTo>
                    <a:pt x="68" y="17"/>
                  </a:lnTo>
                  <a:lnTo>
                    <a:pt x="68" y="17"/>
                  </a:lnTo>
                  <a:lnTo>
                    <a:pt x="50" y="29"/>
                  </a:lnTo>
                  <a:lnTo>
                    <a:pt x="6" y="58"/>
                  </a:lnTo>
                  <a:lnTo>
                    <a:pt x="0" y="48"/>
                  </a:lnTo>
                  <a:lnTo>
                    <a:pt x="74" y="0"/>
                  </a:lnTo>
                  <a:lnTo>
                    <a:pt x="84" y="14"/>
                  </a:lnTo>
                  <a:lnTo>
                    <a:pt x="34" y="76"/>
                  </a:lnTo>
                  <a:lnTo>
                    <a:pt x="35" y="77"/>
                  </a:lnTo>
                  <a:lnTo>
                    <a:pt x="112" y="57"/>
                  </a:lnTo>
                  <a:lnTo>
                    <a:pt x="121" y="72"/>
                  </a:lnTo>
                  <a:lnTo>
                    <a:pt x="46" y="119"/>
                  </a:lnTo>
                  <a:lnTo>
                    <a:pt x="40" y="11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9" name="Freeform 451"/>
            <p:cNvSpPr>
              <a:spLocks/>
            </p:cNvSpPr>
            <p:nvPr/>
          </p:nvSpPr>
          <p:spPr bwMode="auto">
            <a:xfrm>
              <a:off x="898" y="2157"/>
              <a:ext cx="29" cy="17"/>
            </a:xfrm>
            <a:custGeom>
              <a:avLst/>
              <a:gdLst/>
              <a:ahLst/>
              <a:cxnLst>
                <a:cxn ang="0">
                  <a:pos x="6" y="53"/>
                </a:cxn>
                <a:cxn ang="0">
                  <a:pos x="0" y="42"/>
                </a:cxn>
                <a:cxn ang="0">
                  <a:pos x="79" y="0"/>
                </a:cxn>
                <a:cxn ang="0">
                  <a:pos x="84" y="11"/>
                </a:cxn>
                <a:cxn ang="0">
                  <a:pos x="6" y="53"/>
                </a:cxn>
              </a:cxnLst>
              <a:rect l="0" t="0" r="r" b="b"/>
              <a:pathLst>
                <a:path w="84" h="53">
                  <a:moveTo>
                    <a:pt x="6" y="53"/>
                  </a:moveTo>
                  <a:lnTo>
                    <a:pt x="0" y="42"/>
                  </a:lnTo>
                  <a:lnTo>
                    <a:pt x="79" y="0"/>
                  </a:lnTo>
                  <a:lnTo>
                    <a:pt x="84" y="11"/>
                  </a:lnTo>
                  <a:lnTo>
                    <a:pt x="6" y="5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" name="Freeform 452"/>
            <p:cNvSpPr>
              <a:spLocks/>
            </p:cNvSpPr>
            <p:nvPr/>
          </p:nvSpPr>
          <p:spPr bwMode="auto">
            <a:xfrm>
              <a:off x="902" y="2166"/>
              <a:ext cx="38" cy="34"/>
            </a:xfrm>
            <a:custGeom>
              <a:avLst/>
              <a:gdLst/>
              <a:ahLst/>
              <a:cxnLst>
                <a:cxn ang="0">
                  <a:pos x="106" y="53"/>
                </a:cxn>
                <a:cxn ang="0">
                  <a:pos x="111" y="63"/>
                </a:cxn>
                <a:cxn ang="0">
                  <a:pos x="30" y="101"/>
                </a:cxn>
                <a:cxn ang="0">
                  <a:pos x="25" y="89"/>
                </a:cxn>
                <a:cxn ang="0">
                  <a:pos x="71" y="17"/>
                </a:cxn>
                <a:cxn ang="0">
                  <a:pos x="71" y="17"/>
                </a:cxn>
                <a:cxn ang="0">
                  <a:pos x="5" y="47"/>
                </a:cxn>
                <a:cxn ang="0">
                  <a:pos x="0" y="36"/>
                </a:cxn>
                <a:cxn ang="0">
                  <a:pos x="81" y="0"/>
                </a:cxn>
                <a:cxn ang="0">
                  <a:pos x="87" y="12"/>
                </a:cxn>
                <a:cxn ang="0">
                  <a:pos x="41" y="83"/>
                </a:cxn>
                <a:cxn ang="0">
                  <a:pos x="41" y="83"/>
                </a:cxn>
                <a:cxn ang="0">
                  <a:pos x="106" y="53"/>
                </a:cxn>
              </a:cxnLst>
              <a:rect l="0" t="0" r="r" b="b"/>
              <a:pathLst>
                <a:path w="111" h="101">
                  <a:moveTo>
                    <a:pt x="106" y="53"/>
                  </a:moveTo>
                  <a:lnTo>
                    <a:pt x="111" y="63"/>
                  </a:lnTo>
                  <a:lnTo>
                    <a:pt x="30" y="101"/>
                  </a:lnTo>
                  <a:lnTo>
                    <a:pt x="25" y="89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5" y="47"/>
                  </a:lnTo>
                  <a:lnTo>
                    <a:pt x="0" y="36"/>
                  </a:lnTo>
                  <a:lnTo>
                    <a:pt x="81" y="0"/>
                  </a:lnTo>
                  <a:lnTo>
                    <a:pt x="87" y="12"/>
                  </a:lnTo>
                  <a:lnTo>
                    <a:pt x="41" y="83"/>
                  </a:lnTo>
                  <a:lnTo>
                    <a:pt x="41" y="83"/>
                  </a:lnTo>
                  <a:lnTo>
                    <a:pt x="106" y="5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1" name="Freeform 453"/>
            <p:cNvSpPr>
              <a:spLocks/>
            </p:cNvSpPr>
            <p:nvPr/>
          </p:nvSpPr>
          <p:spPr bwMode="auto">
            <a:xfrm>
              <a:off x="913" y="2195"/>
              <a:ext cx="30" cy="13"/>
            </a:xfrm>
            <a:custGeom>
              <a:avLst/>
              <a:gdLst/>
              <a:ahLst/>
              <a:cxnLst>
                <a:cxn ang="0">
                  <a:pos x="5" y="43"/>
                </a:cxn>
                <a:cxn ang="0">
                  <a:pos x="0" y="32"/>
                </a:cxn>
                <a:cxn ang="0">
                  <a:pos x="83" y="0"/>
                </a:cxn>
                <a:cxn ang="0">
                  <a:pos x="87" y="12"/>
                </a:cxn>
                <a:cxn ang="0">
                  <a:pos x="5" y="43"/>
                </a:cxn>
              </a:cxnLst>
              <a:rect l="0" t="0" r="r" b="b"/>
              <a:pathLst>
                <a:path w="87" h="43">
                  <a:moveTo>
                    <a:pt x="5" y="43"/>
                  </a:moveTo>
                  <a:lnTo>
                    <a:pt x="0" y="32"/>
                  </a:lnTo>
                  <a:lnTo>
                    <a:pt x="83" y="0"/>
                  </a:lnTo>
                  <a:lnTo>
                    <a:pt x="87" y="12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2" name="Freeform 454"/>
            <p:cNvSpPr>
              <a:spLocks/>
            </p:cNvSpPr>
            <p:nvPr/>
          </p:nvSpPr>
          <p:spPr bwMode="auto">
            <a:xfrm>
              <a:off x="919" y="2208"/>
              <a:ext cx="33" cy="25"/>
            </a:xfrm>
            <a:custGeom>
              <a:avLst/>
              <a:gdLst/>
              <a:ahLst/>
              <a:cxnLst>
                <a:cxn ang="0">
                  <a:pos x="71" y="53"/>
                </a:cxn>
                <a:cxn ang="0">
                  <a:pos x="78" y="48"/>
                </a:cxn>
                <a:cxn ang="0">
                  <a:pos x="82" y="42"/>
                </a:cxn>
                <a:cxn ang="0">
                  <a:pos x="82" y="34"/>
                </a:cxn>
                <a:cxn ang="0">
                  <a:pos x="81" y="27"/>
                </a:cxn>
                <a:cxn ang="0">
                  <a:pos x="75" y="15"/>
                </a:cxn>
                <a:cxn ang="0">
                  <a:pos x="69" y="12"/>
                </a:cxn>
                <a:cxn ang="0">
                  <a:pos x="60" y="12"/>
                </a:cxn>
                <a:cxn ang="0">
                  <a:pos x="56" y="14"/>
                </a:cxn>
                <a:cxn ang="0">
                  <a:pos x="53" y="21"/>
                </a:cxn>
                <a:cxn ang="0">
                  <a:pos x="55" y="51"/>
                </a:cxn>
                <a:cxn ang="0">
                  <a:pos x="54" y="60"/>
                </a:cxn>
                <a:cxn ang="0">
                  <a:pos x="52" y="67"/>
                </a:cxn>
                <a:cxn ang="0">
                  <a:pos x="47" y="73"/>
                </a:cxn>
                <a:cxn ang="0">
                  <a:pos x="38" y="77"/>
                </a:cxn>
                <a:cxn ang="0">
                  <a:pos x="31" y="79"/>
                </a:cxn>
                <a:cxn ang="0">
                  <a:pos x="19" y="76"/>
                </a:cxn>
                <a:cxn ang="0">
                  <a:pos x="11" y="68"/>
                </a:cxn>
                <a:cxn ang="0">
                  <a:pos x="4" y="58"/>
                </a:cxn>
                <a:cxn ang="0">
                  <a:pos x="2" y="52"/>
                </a:cxn>
                <a:cxn ang="0">
                  <a:pos x="0" y="34"/>
                </a:cxn>
                <a:cxn ang="0">
                  <a:pos x="3" y="24"/>
                </a:cxn>
                <a:cxn ang="0">
                  <a:pos x="6" y="18"/>
                </a:cxn>
                <a:cxn ang="0">
                  <a:pos x="16" y="11"/>
                </a:cxn>
                <a:cxn ang="0">
                  <a:pos x="25" y="20"/>
                </a:cxn>
                <a:cxn ang="0">
                  <a:pos x="19" y="22"/>
                </a:cxn>
                <a:cxn ang="0">
                  <a:pos x="13" y="28"/>
                </a:cxn>
                <a:cxn ang="0">
                  <a:pos x="11" y="36"/>
                </a:cxn>
                <a:cxn ang="0">
                  <a:pos x="12" y="49"/>
                </a:cxn>
                <a:cxn ang="0">
                  <a:pos x="15" y="56"/>
                </a:cxn>
                <a:cxn ang="0">
                  <a:pos x="22" y="65"/>
                </a:cxn>
                <a:cxn ang="0">
                  <a:pos x="29" y="67"/>
                </a:cxn>
                <a:cxn ang="0">
                  <a:pos x="33" y="67"/>
                </a:cxn>
                <a:cxn ang="0">
                  <a:pos x="40" y="62"/>
                </a:cxn>
                <a:cxn ang="0">
                  <a:pos x="43" y="54"/>
                </a:cxn>
                <a:cxn ang="0">
                  <a:pos x="41" y="26"/>
                </a:cxn>
                <a:cxn ang="0">
                  <a:pos x="41" y="20"/>
                </a:cxn>
                <a:cxn ang="0">
                  <a:pos x="44" y="10"/>
                </a:cxn>
                <a:cxn ang="0">
                  <a:pos x="50" y="4"/>
                </a:cxn>
                <a:cxn ang="0">
                  <a:pos x="55" y="1"/>
                </a:cxn>
                <a:cxn ang="0">
                  <a:pos x="65" y="0"/>
                </a:cxn>
                <a:cxn ang="0">
                  <a:pos x="75" y="3"/>
                </a:cxn>
                <a:cxn ang="0">
                  <a:pos x="84" y="10"/>
                </a:cxn>
                <a:cxn ang="0">
                  <a:pos x="90" y="22"/>
                </a:cxn>
                <a:cxn ang="0">
                  <a:pos x="93" y="32"/>
                </a:cxn>
                <a:cxn ang="0">
                  <a:pos x="92" y="47"/>
                </a:cxn>
                <a:cxn ang="0">
                  <a:pos x="86" y="57"/>
                </a:cxn>
                <a:cxn ang="0">
                  <a:pos x="74" y="64"/>
                </a:cxn>
              </a:cxnLst>
              <a:rect l="0" t="0" r="r" b="b"/>
              <a:pathLst>
                <a:path w="93" h="79">
                  <a:moveTo>
                    <a:pt x="71" y="53"/>
                  </a:moveTo>
                  <a:lnTo>
                    <a:pt x="71" y="53"/>
                  </a:lnTo>
                  <a:lnTo>
                    <a:pt x="75" y="51"/>
                  </a:lnTo>
                  <a:lnTo>
                    <a:pt x="78" y="48"/>
                  </a:lnTo>
                  <a:lnTo>
                    <a:pt x="80" y="45"/>
                  </a:lnTo>
                  <a:lnTo>
                    <a:pt x="82" y="42"/>
                  </a:lnTo>
                  <a:lnTo>
                    <a:pt x="82" y="38"/>
                  </a:lnTo>
                  <a:lnTo>
                    <a:pt x="82" y="34"/>
                  </a:lnTo>
                  <a:lnTo>
                    <a:pt x="81" y="27"/>
                  </a:lnTo>
                  <a:lnTo>
                    <a:pt x="81" y="27"/>
                  </a:lnTo>
                  <a:lnTo>
                    <a:pt x="79" y="21"/>
                  </a:lnTo>
                  <a:lnTo>
                    <a:pt x="75" y="15"/>
                  </a:lnTo>
                  <a:lnTo>
                    <a:pt x="72" y="13"/>
                  </a:lnTo>
                  <a:lnTo>
                    <a:pt x="69" y="12"/>
                  </a:lnTo>
                  <a:lnTo>
                    <a:pt x="65" y="11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6" y="14"/>
                  </a:lnTo>
                  <a:lnTo>
                    <a:pt x="54" y="18"/>
                  </a:lnTo>
                  <a:lnTo>
                    <a:pt x="53" y="21"/>
                  </a:lnTo>
                  <a:lnTo>
                    <a:pt x="53" y="25"/>
                  </a:lnTo>
                  <a:lnTo>
                    <a:pt x="55" y="51"/>
                  </a:lnTo>
                  <a:lnTo>
                    <a:pt x="55" y="51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2" y="67"/>
                  </a:lnTo>
                  <a:lnTo>
                    <a:pt x="50" y="70"/>
                  </a:lnTo>
                  <a:lnTo>
                    <a:pt x="47" y="73"/>
                  </a:lnTo>
                  <a:lnTo>
                    <a:pt x="43" y="75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1" y="79"/>
                  </a:lnTo>
                  <a:lnTo>
                    <a:pt x="25" y="78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1" y="68"/>
                  </a:lnTo>
                  <a:lnTo>
                    <a:pt x="7" y="63"/>
                  </a:lnTo>
                  <a:lnTo>
                    <a:pt x="4" y="58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6" y="18"/>
                  </a:lnTo>
                  <a:lnTo>
                    <a:pt x="10" y="14"/>
                  </a:lnTo>
                  <a:lnTo>
                    <a:pt x="16" y="11"/>
                  </a:lnTo>
                  <a:lnTo>
                    <a:pt x="21" y="9"/>
                  </a:lnTo>
                  <a:lnTo>
                    <a:pt x="25" y="20"/>
                  </a:lnTo>
                  <a:lnTo>
                    <a:pt x="25" y="20"/>
                  </a:lnTo>
                  <a:lnTo>
                    <a:pt x="19" y="22"/>
                  </a:lnTo>
                  <a:lnTo>
                    <a:pt x="16" y="25"/>
                  </a:lnTo>
                  <a:lnTo>
                    <a:pt x="13" y="28"/>
                  </a:lnTo>
                  <a:lnTo>
                    <a:pt x="11" y="32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2" y="49"/>
                  </a:lnTo>
                  <a:lnTo>
                    <a:pt x="12" y="49"/>
                  </a:lnTo>
                  <a:lnTo>
                    <a:pt x="15" y="56"/>
                  </a:lnTo>
                  <a:lnTo>
                    <a:pt x="19" y="62"/>
                  </a:lnTo>
                  <a:lnTo>
                    <a:pt x="22" y="65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9" y="64"/>
                  </a:lnTo>
                  <a:lnTo>
                    <a:pt x="40" y="62"/>
                  </a:lnTo>
                  <a:lnTo>
                    <a:pt x="42" y="60"/>
                  </a:lnTo>
                  <a:lnTo>
                    <a:pt x="43" y="54"/>
                  </a:lnTo>
                  <a:lnTo>
                    <a:pt x="43" y="44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1" y="20"/>
                  </a:lnTo>
                  <a:lnTo>
                    <a:pt x="42" y="13"/>
                  </a:lnTo>
                  <a:lnTo>
                    <a:pt x="44" y="10"/>
                  </a:lnTo>
                  <a:lnTo>
                    <a:pt x="47" y="6"/>
                  </a:lnTo>
                  <a:lnTo>
                    <a:pt x="50" y="4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5" y="3"/>
                  </a:lnTo>
                  <a:lnTo>
                    <a:pt x="80" y="6"/>
                  </a:lnTo>
                  <a:lnTo>
                    <a:pt x="84" y="10"/>
                  </a:lnTo>
                  <a:lnTo>
                    <a:pt x="88" y="15"/>
                  </a:lnTo>
                  <a:lnTo>
                    <a:pt x="90" y="22"/>
                  </a:lnTo>
                  <a:lnTo>
                    <a:pt x="90" y="22"/>
                  </a:lnTo>
                  <a:lnTo>
                    <a:pt x="93" y="32"/>
                  </a:lnTo>
                  <a:lnTo>
                    <a:pt x="93" y="41"/>
                  </a:lnTo>
                  <a:lnTo>
                    <a:pt x="92" y="47"/>
                  </a:lnTo>
                  <a:lnTo>
                    <a:pt x="89" y="53"/>
                  </a:lnTo>
                  <a:lnTo>
                    <a:pt x="86" y="57"/>
                  </a:lnTo>
                  <a:lnTo>
                    <a:pt x="82" y="60"/>
                  </a:lnTo>
                  <a:lnTo>
                    <a:pt x="74" y="64"/>
                  </a:lnTo>
                  <a:lnTo>
                    <a:pt x="71" y="5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3" name="Freeform 455"/>
            <p:cNvSpPr>
              <a:spLocks/>
            </p:cNvSpPr>
            <p:nvPr/>
          </p:nvSpPr>
          <p:spPr bwMode="auto">
            <a:xfrm>
              <a:off x="927" y="2231"/>
              <a:ext cx="33" cy="24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96" y="71"/>
                </a:cxn>
                <a:cxn ang="0">
                  <a:pos x="85" y="73"/>
                </a:cxn>
                <a:cxn ang="0">
                  <a:pos x="78" y="44"/>
                </a:cxn>
                <a:cxn ang="0">
                  <a:pos x="2" y="61"/>
                </a:cxn>
                <a:cxn ang="0">
                  <a:pos x="0" y="50"/>
                </a:cxn>
                <a:cxn ang="0">
                  <a:pos x="76" y="33"/>
                </a:cxn>
                <a:cxn ang="0">
                  <a:pos x="69" y="2"/>
                </a:cxn>
                <a:cxn ang="0">
                  <a:pos x="79" y="0"/>
                </a:cxn>
              </a:cxnLst>
              <a:rect l="0" t="0" r="r" b="b"/>
              <a:pathLst>
                <a:path w="96" h="73">
                  <a:moveTo>
                    <a:pt x="79" y="0"/>
                  </a:moveTo>
                  <a:lnTo>
                    <a:pt x="96" y="71"/>
                  </a:lnTo>
                  <a:lnTo>
                    <a:pt x="85" y="73"/>
                  </a:lnTo>
                  <a:lnTo>
                    <a:pt x="78" y="44"/>
                  </a:lnTo>
                  <a:lnTo>
                    <a:pt x="2" y="61"/>
                  </a:lnTo>
                  <a:lnTo>
                    <a:pt x="0" y="50"/>
                  </a:lnTo>
                  <a:lnTo>
                    <a:pt x="76" y="33"/>
                  </a:lnTo>
                  <a:lnTo>
                    <a:pt x="69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4" name="Freeform 456"/>
            <p:cNvSpPr>
              <a:spLocks noEditPoints="1"/>
            </p:cNvSpPr>
            <p:nvPr/>
          </p:nvSpPr>
          <p:spPr bwMode="auto">
            <a:xfrm>
              <a:off x="930" y="2260"/>
              <a:ext cx="32" cy="2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94" y="41"/>
                </a:cxn>
                <a:cxn ang="0">
                  <a:pos x="94" y="46"/>
                </a:cxn>
                <a:cxn ang="0">
                  <a:pos x="93" y="57"/>
                </a:cxn>
                <a:cxn ang="0">
                  <a:pos x="89" y="65"/>
                </a:cxn>
                <a:cxn ang="0">
                  <a:pos x="79" y="71"/>
                </a:cxn>
                <a:cxn ang="0">
                  <a:pos x="73" y="73"/>
                </a:cxn>
                <a:cxn ang="0">
                  <a:pos x="65" y="73"/>
                </a:cxn>
                <a:cxn ang="0">
                  <a:pos x="54" y="67"/>
                </a:cxn>
                <a:cxn ang="0">
                  <a:pos x="50" y="64"/>
                </a:cxn>
                <a:cxn ang="0">
                  <a:pos x="47" y="71"/>
                </a:cxn>
                <a:cxn ang="0">
                  <a:pos x="35" y="76"/>
                </a:cxn>
                <a:cxn ang="0">
                  <a:pos x="20" y="79"/>
                </a:cxn>
                <a:cxn ang="0">
                  <a:pos x="14" y="81"/>
                </a:cxn>
                <a:cxn ang="0">
                  <a:pos x="11" y="85"/>
                </a:cxn>
                <a:cxn ang="0">
                  <a:pos x="7" y="70"/>
                </a:cxn>
                <a:cxn ang="0">
                  <a:pos x="13" y="69"/>
                </a:cxn>
                <a:cxn ang="0">
                  <a:pos x="29" y="65"/>
                </a:cxn>
                <a:cxn ang="0">
                  <a:pos x="35" y="64"/>
                </a:cxn>
                <a:cxn ang="0">
                  <a:pos x="39" y="62"/>
                </a:cxn>
                <a:cxn ang="0">
                  <a:pos x="42" y="56"/>
                </a:cxn>
                <a:cxn ang="0">
                  <a:pos x="43" y="48"/>
                </a:cxn>
                <a:cxn ang="0">
                  <a:pos x="1" y="24"/>
                </a:cxn>
                <a:cxn ang="0">
                  <a:pos x="53" y="45"/>
                </a:cxn>
                <a:cxn ang="0">
                  <a:pos x="54" y="51"/>
                </a:cxn>
                <a:cxn ang="0">
                  <a:pos x="57" y="57"/>
                </a:cxn>
                <a:cxn ang="0">
                  <a:pos x="62" y="60"/>
                </a:cxn>
                <a:cxn ang="0">
                  <a:pos x="70" y="61"/>
                </a:cxn>
                <a:cxn ang="0">
                  <a:pos x="75" y="60"/>
                </a:cxn>
                <a:cxn ang="0">
                  <a:pos x="80" y="56"/>
                </a:cxn>
                <a:cxn ang="0">
                  <a:pos x="83" y="48"/>
                </a:cxn>
                <a:cxn ang="0">
                  <a:pos x="79" y="14"/>
                </a:cxn>
              </a:cxnLst>
              <a:rect l="0" t="0" r="r" b="b"/>
              <a:pathLst>
                <a:path w="94" h="85">
                  <a:moveTo>
                    <a:pt x="1" y="24"/>
                  </a:moveTo>
                  <a:lnTo>
                    <a:pt x="0" y="12"/>
                  </a:lnTo>
                  <a:lnTo>
                    <a:pt x="88" y="0"/>
                  </a:lnTo>
                  <a:lnTo>
                    <a:pt x="94" y="41"/>
                  </a:lnTo>
                  <a:lnTo>
                    <a:pt x="94" y="41"/>
                  </a:lnTo>
                  <a:lnTo>
                    <a:pt x="94" y="46"/>
                  </a:lnTo>
                  <a:lnTo>
                    <a:pt x="94" y="52"/>
                  </a:lnTo>
                  <a:lnTo>
                    <a:pt x="93" y="57"/>
                  </a:lnTo>
                  <a:lnTo>
                    <a:pt x="91" y="61"/>
                  </a:lnTo>
                  <a:lnTo>
                    <a:pt x="89" y="65"/>
                  </a:lnTo>
                  <a:lnTo>
                    <a:pt x="85" y="69"/>
                  </a:lnTo>
                  <a:lnTo>
                    <a:pt x="79" y="71"/>
                  </a:lnTo>
                  <a:lnTo>
                    <a:pt x="73" y="73"/>
                  </a:lnTo>
                  <a:lnTo>
                    <a:pt x="73" y="73"/>
                  </a:lnTo>
                  <a:lnTo>
                    <a:pt x="68" y="73"/>
                  </a:lnTo>
                  <a:lnTo>
                    <a:pt x="65" y="73"/>
                  </a:lnTo>
                  <a:lnTo>
                    <a:pt x="58" y="71"/>
                  </a:lnTo>
                  <a:lnTo>
                    <a:pt x="54" y="67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49" y="67"/>
                  </a:lnTo>
                  <a:lnTo>
                    <a:pt x="47" y="71"/>
                  </a:lnTo>
                  <a:lnTo>
                    <a:pt x="43" y="74"/>
                  </a:lnTo>
                  <a:lnTo>
                    <a:pt x="35" y="76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6" y="80"/>
                  </a:lnTo>
                  <a:lnTo>
                    <a:pt x="14" y="81"/>
                  </a:lnTo>
                  <a:lnTo>
                    <a:pt x="13" y="82"/>
                  </a:lnTo>
                  <a:lnTo>
                    <a:pt x="11" y="85"/>
                  </a:lnTo>
                  <a:lnTo>
                    <a:pt x="9" y="85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13" y="69"/>
                  </a:lnTo>
                  <a:lnTo>
                    <a:pt x="19" y="67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35" y="64"/>
                  </a:lnTo>
                  <a:lnTo>
                    <a:pt x="37" y="63"/>
                  </a:lnTo>
                  <a:lnTo>
                    <a:pt x="39" y="62"/>
                  </a:lnTo>
                  <a:lnTo>
                    <a:pt x="41" y="59"/>
                  </a:lnTo>
                  <a:lnTo>
                    <a:pt x="42" y="56"/>
                  </a:lnTo>
                  <a:lnTo>
                    <a:pt x="43" y="52"/>
                  </a:lnTo>
                  <a:lnTo>
                    <a:pt x="43" y="48"/>
                  </a:lnTo>
                  <a:lnTo>
                    <a:pt x="39" y="19"/>
                  </a:lnTo>
                  <a:lnTo>
                    <a:pt x="1" y="24"/>
                  </a:lnTo>
                  <a:close/>
                  <a:moveTo>
                    <a:pt x="49" y="18"/>
                  </a:moveTo>
                  <a:lnTo>
                    <a:pt x="53" y="45"/>
                  </a:lnTo>
                  <a:lnTo>
                    <a:pt x="53" y="45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7" y="57"/>
                  </a:lnTo>
                  <a:lnTo>
                    <a:pt x="59" y="59"/>
                  </a:lnTo>
                  <a:lnTo>
                    <a:pt x="62" y="60"/>
                  </a:lnTo>
                  <a:lnTo>
                    <a:pt x="66" y="61"/>
                  </a:lnTo>
                  <a:lnTo>
                    <a:pt x="70" y="61"/>
                  </a:lnTo>
                  <a:lnTo>
                    <a:pt x="70" y="61"/>
                  </a:lnTo>
                  <a:lnTo>
                    <a:pt x="75" y="60"/>
                  </a:lnTo>
                  <a:lnTo>
                    <a:pt x="78" y="58"/>
                  </a:lnTo>
                  <a:lnTo>
                    <a:pt x="80" y="56"/>
                  </a:lnTo>
                  <a:lnTo>
                    <a:pt x="82" y="54"/>
                  </a:lnTo>
                  <a:lnTo>
                    <a:pt x="83" y="48"/>
                  </a:lnTo>
                  <a:lnTo>
                    <a:pt x="83" y="43"/>
                  </a:lnTo>
                  <a:lnTo>
                    <a:pt x="79" y="14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5" name="Freeform 457"/>
            <p:cNvSpPr>
              <a:spLocks noEditPoints="1"/>
            </p:cNvSpPr>
            <p:nvPr/>
          </p:nvSpPr>
          <p:spPr bwMode="auto">
            <a:xfrm>
              <a:off x="934" y="2289"/>
              <a:ext cx="30" cy="29"/>
            </a:xfrm>
            <a:custGeom>
              <a:avLst/>
              <a:gdLst/>
              <a:ahLst/>
              <a:cxnLst>
                <a:cxn ang="0">
                  <a:pos x="26" y="21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90" y="30"/>
                </a:cxn>
                <a:cxn ang="0">
                  <a:pos x="91" y="44"/>
                </a:cxn>
                <a:cxn ang="0">
                  <a:pos x="3" y="79"/>
                </a:cxn>
                <a:cxn ang="0">
                  <a:pos x="2" y="66"/>
                </a:cxn>
                <a:cxn ang="0">
                  <a:pos x="28" y="57"/>
                </a:cxn>
                <a:cxn ang="0">
                  <a:pos x="26" y="21"/>
                </a:cxn>
                <a:cxn ang="0">
                  <a:pos x="38" y="52"/>
                </a:cxn>
                <a:cxn ang="0">
                  <a:pos x="77" y="37"/>
                </a:cxn>
                <a:cxn ang="0">
                  <a:pos x="77" y="37"/>
                </a:cxn>
                <a:cxn ang="0">
                  <a:pos x="37" y="25"/>
                </a:cxn>
                <a:cxn ang="0">
                  <a:pos x="38" y="52"/>
                </a:cxn>
              </a:cxnLst>
              <a:rect l="0" t="0" r="r" b="b"/>
              <a:pathLst>
                <a:path w="91" h="79">
                  <a:moveTo>
                    <a:pt x="26" y="21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90" y="30"/>
                  </a:lnTo>
                  <a:lnTo>
                    <a:pt x="91" y="44"/>
                  </a:lnTo>
                  <a:lnTo>
                    <a:pt x="3" y="79"/>
                  </a:lnTo>
                  <a:lnTo>
                    <a:pt x="2" y="66"/>
                  </a:lnTo>
                  <a:lnTo>
                    <a:pt x="28" y="57"/>
                  </a:lnTo>
                  <a:lnTo>
                    <a:pt x="26" y="21"/>
                  </a:lnTo>
                  <a:close/>
                  <a:moveTo>
                    <a:pt x="38" y="52"/>
                  </a:moveTo>
                  <a:lnTo>
                    <a:pt x="77" y="37"/>
                  </a:lnTo>
                  <a:lnTo>
                    <a:pt x="77" y="37"/>
                  </a:lnTo>
                  <a:lnTo>
                    <a:pt x="37" y="25"/>
                  </a:lnTo>
                  <a:lnTo>
                    <a:pt x="38" y="5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6" name="Freeform 458"/>
            <p:cNvSpPr>
              <a:spLocks/>
            </p:cNvSpPr>
            <p:nvPr/>
          </p:nvSpPr>
          <p:spPr bwMode="auto">
            <a:xfrm>
              <a:off x="934" y="2317"/>
              <a:ext cx="30" cy="24"/>
            </a:xfrm>
            <a:custGeom>
              <a:avLst/>
              <a:gdLst/>
              <a:ahLst/>
              <a:cxnLst>
                <a:cxn ang="0">
                  <a:pos x="91" y="1"/>
                </a:cxn>
                <a:cxn ang="0">
                  <a:pos x="88" y="73"/>
                </a:cxn>
                <a:cxn ang="0">
                  <a:pos x="78" y="73"/>
                </a:cxn>
                <a:cxn ang="0">
                  <a:pos x="79" y="42"/>
                </a:cxn>
                <a:cxn ang="0">
                  <a:pos x="0" y="39"/>
                </a:cxn>
                <a:cxn ang="0">
                  <a:pos x="1" y="27"/>
                </a:cxn>
                <a:cxn ang="0">
                  <a:pos x="79" y="30"/>
                </a:cxn>
                <a:cxn ang="0">
                  <a:pos x="81" y="0"/>
                </a:cxn>
                <a:cxn ang="0">
                  <a:pos x="91" y="1"/>
                </a:cxn>
              </a:cxnLst>
              <a:rect l="0" t="0" r="r" b="b"/>
              <a:pathLst>
                <a:path w="91" h="73">
                  <a:moveTo>
                    <a:pt x="91" y="1"/>
                  </a:moveTo>
                  <a:lnTo>
                    <a:pt x="88" y="73"/>
                  </a:lnTo>
                  <a:lnTo>
                    <a:pt x="78" y="73"/>
                  </a:lnTo>
                  <a:lnTo>
                    <a:pt x="79" y="42"/>
                  </a:lnTo>
                  <a:lnTo>
                    <a:pt x="0" y="39"/>
                  </a:lnTo>
                  <a:lnTo>
                    <a:pt x="1" y="27"/>
                  </a:lnTo>
                  <a:lnTo>
                    <a:pt x="79" y="30"/>
                  </a:lnTo>
                  <a:lnTo>
                    <a:pt x="81" y="0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7" name="Freeform 459"/>
            <p:cNvSpPr>
              <a:spLocks/>
            </p:cNvSpPr>
            <p:nvPr/>
          </p:nvSpPr>
          <p:spPr bwMode="auto">
            <a:xfrm>
              <a:off x="933" y="2342"/>
              <a:ext cx="30" cy="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" y="0"/>
                </a:cxn>
                <a:cxn ang="0">
                  <a:pos x="90" y="9"/>
                </a:cxn>
                <a:cxn ang="0">
                  <a:pos x="89" y="21"/>
                </a:cxn>
                <a:cxn ang="0">
                  <a:pos x="0" y="12"/>
                </a:cxn>
              </a:cxnLst>
              <a:rect l="0" t="0" r="r" b="b"/>
              <a:pathLst>
                <a:path w="90" h="21">
                  <a:moveTo>
                    <a:pt x="0" y="12"/>
                  </a:moveTo>
                  <a:lnTo>
                    <a:pt x="1" y="0"/>
                  </a:lnTo>
                  <a:lnTo>
                    <a:pt x="90" y="9"/>
                  </a:lnTo>
                  <a:lnTo>
                    <a:pt x="89" y="2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8" name="Freeform 460"/>
            <p:cNvSpPr>
              <a:spLocks noEditPoints="1"/>
            </p:cNvSpPr>
            <p:nvPr/>
          </p:nvSpPr>
          <p:spPr bwMode="auto">
            <a:xfrm>
              <a:off x="929" y="2353"/>
              <a:ext cx="32" cy="29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4" y="25"/>
                </a:cxn>
                <a:cxn ang="0">
                  <a:pos x="8" y="16"/>
                </a:cxn>
                <a:cxn ang="0">
                  <a:pos x="22" y="5"/>
                </a:cxn>
                <a:cxn ang="0">
                  <a:pos x="38" y="0"/>
                </a:cxn>
                <a:cxn ang="0">
                  <a:pos x="53" y="1"/>
                </a:cxn>
                <a:cxn ang="0">
                  <a:pos x="61" y="3"/>
                </a:cxn>
                <a:cxn ang="0">
                  <a:pos x="75" y="9"/>
                </a:cxn>
                <a:cxn ang="0">
                  <a:pos x="88" y="22"/>
                </a:cxn>
                <a:cxn ang="0">
                  <a:pos x="93" y="34"/>
                </a:cxn>
                <a:cxn ang="0">
                  <a:pos x="94" y="45"/>
                </a:cxn>
                <a:cxn ang="0">
                  <a:pos x="93" y="51"/>
                </a:cxn>
                <a:cxn ang="0">
                  <a:pos x="90" y="62"/>
                </a:cxn>
                <a:cxn ang="0">
                  <a:pos x="84" y="70"/>
                </a:cxn>
                <a:cxn ang="0">
                  <a:pos x="71" y="82"/>
                </a:cxn>
                <a:cxn ang="0">
                  <a:pos x="55" y="86"/>
                </a:cxn>
                <a:cxn ang="0">
                  <a:pos x="39" y="86"/>
                </a:cxn>
                <a:cxn ang="0">
                  <a:pos x="32" y="84"/>
                </a:cxn>
                <a:cxn ang="0">
                  <a:pos x="17" y="77"/>
                </a:cxn>
                <a:cxn ang="0">
                  <a:pos x="5" y="65"/>
                </a:cxn>
                <a:cxn ang="0">
                  <a:pos x="0" y="52"/>
                </a:cxn>
                <a:cxn ang="0">
                  <a:pos x="0" y="41"/>
                </a:cxn>
                <a:cxn ang="0">
                  <a:pos x="0" y="35"/>
                </a:cxn>
                <a:cxn ang="0">
                  <a:pos x="82" y="49"/>
                </a:cxn>
                <a:cxn ang="0">
                  <a:pos x="81" y="36"/>
                </a:cxn>
                <a:cxn ang="0">
                  <a:pos x="75" y="25"/>
                </a:cxn>
                <a:cxn ang="0">
                  <a:pos x="65" y="17"/>
                </a:cxn>
                <a:cxn ang="0">
                  <a:pos x="51" y="13"/>
                </a:cxn>
                <a:cxn ang="0">
                  <a:pos x="44" y="12"/>
                </a:cxn>
                <a:cxn ang="0">
                  <a:pos x="30" y="14"/>
                </a:cxn>
                <a:cxn ang="0">
                  <a:pos x="20" y="20"/>
                </a:cxn>
                <a:cxn ang="0">
                  <a:pos x="13" y="31"/>
                </a:cxn>
                <a:cxn ang="0">
                  <a:pos x="11" y="37"/>
                </a:cxn>
                <a:cxn ang="0">
                  <a:pos x="11" y="50"/>
                </a:cxn>
                <a:cxn ang="0">
                  <a:pos x="17" y="61"/>
                </a:cxn>
                <a:cxn ang="0">
                  <a:pos x="27" y="69"/>
                </a:cxn>
                <a:cxn ang="0">
                  <a:pos x="41" y="73"/>
                </a:cxn>
                <a:cxn ang="0">
                  <a:pos x="49" y="74"/>
                </a:cxn>
                <a:cxn ang="0">
                  <a:pos x="62" y="72"/>
                </a:cxn>
                <a:cxn ang="0">
                  <a:pos x="73" y="66"/>
                </a:cxn>
                <a:cxn ang="0">
                  <a:pos x="80" y="56"/>
                </a:cxn>
                <a:cxn ang="0">
                  <a:pos x="82" y="49"/>
                </a:cxn>
              </a:cxnLst>
              <a:rect l="0" t="0" r="r" b="b"/>
              <a:pathLst>
                <a:path w="94" h="86">
                  <a:moveTo>
                    <a:pt x="0" y="35"/>
                  </a:moveTo>
                  <a:lnTo>
                    <a:pt x="0" y="35"/>
                  </a:lnTo>
                  <a:lnTo>
                    <a:pt x="2" y="30"/>
                  </a:lnTo>
                  <a:lnTo>
                    <a:pt x="4" y="25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5" y="9"/>
                  </a:lnTo>
                  <a:lnTo>
                    <a:pt x="22" y="5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3" y="34"/>
                  </a:lnTo>
                  <a:lnTo>
                    <a:pt x="94" y="40"/>
                  </a:lnTo>
                  <a:lnTo>
                    <a:pt x="94" y="45"/>
                  </a:lnTo>
                  <a:lnTo>
                    <a:pt x="93" y="51"/>
                  </a:lnTo>
                  <a:lnTo>
                    <a:pt x="93" y="51"/>
                  </a:lnTo>
                  <a:lnTo>
                    <a:pt x="92" y="57"/>
                  </a:lnTo>
                  <a:lnTo>
                    <a:pt x="90" y="62"/>
                  </a:lnTo>
                  <a:lnTo>
                    <a:pt x="88" y="66"/>
                  </a:lnTo>
                  <a:lnTo>
                    <a:pt x="84" y="70"/>
                  </a:lnTo>
                  <a:lnTo>
                    <a:pt x="78" y="77"/>
                  </a:lnTo>
                  <a:lnTo>
                    <a:pt x="71" y="82"/>
                  </a:lnTo>
                  <a:lnTo>
                    <a:pt x="63" y="85"/>
                  </a:lnTo>
                  <a:lnTo>
                    <a:pt x="55" y="86"/>
                  </a:lnTo>
                  <a:lnTo>
                    <a:pt x="47" y="86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2" y="84"/>
                  </a:lnTo>
                  <a:lnTo>
                    <a:pt x="24" y="81"/>
                  </a:lnTo>
                  <a:lnTo>
                    <a:pt x="17" y="77"/>
                  </a:lnTo>
                  <a:lnTo>
                    <a:pt x="11" y="72"/>
                  </a:lnTo>
                  <a:lnTo>
                    <a:pt x="5" y="65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0" y="35"/>
                  </a:lnTo>
                  <a:lnTo>
                    <a:pt x="0" y="35"/>
                  </a:lnTo>
                  <a:close/>
                  <a:moveTo>
                    <a:pt x="82" y="49"/>
                  </a:moveTo>
                  <a:lnTo>
                    <a:pt x="82" y="49"/>
                  </a:lnTo>
                  <a:lnTo>
                    <a:pt x="82" y="42"/>
                  </a:lnTo>
                  <a:lnTo>
                    <a:pt x="81" y="36"/>
                  </a:lnTo>
                  <a:lnTo>
                    <a:pt x="79" y="30"/>
                  </a:lnTo>
                  <a:lnTo>
                    <a:pt x="75" y="25"/>
                  </a:lnTo>
                  <a:lnTo>
                    <a:pt x="71" y="21"/>
                  </a:lnTo>
                  <a:lnTo>
                    <a:pt x="65" y="17"/>
                  </a:lnTo>
                  <a:lnTo>
                    <a:pt x="59" y="15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44" y="12"/>
                  </a:lnTo>
                  <a:lnTo>
                    <a:pt x="37" y="13"/>
                  </a:lnTo>
                  <a:lnTo>
                    <a:pt x="30" y="14"/>
                  </a:lnTo>
                  <a:lnTo>
                    <a:pt x="25" y="17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3" y="31"/>
                  </a:lnTo>
                  <a:lnTo>
                    <a:pt x="11" y="37"/>
                  </a:lnTo>
                  <a:lnTo>
                    <a:pt x="11" y="37"/>
                  </a:lnTo>
                  <a:lnTo>
                    <a:pt x="10" y="44"/>
                  </a:lnTo>
                  <a:lnTo>
                    <a:pt x="11" y="50"/>
                  </a:lnTo>
                  <a:lnTo>
                    <a:pt x="14" y="56"/>
                  </a:lnTo>
                  <a:lnTo>
                    <a:pt x="17" y="61"/>
                  </a:lnTo>
                  <a:lnTo>
                    <a:pt x="22" y="65"/>
                  </a:lnTo>
                  <a:lnTo>
                    <a:pt x="27" y="69"/>
                  </a:lnTo>
                  <a:lnTo>
                    <a:pt x="34" y="72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2" y="72"/>
                  </a:lnTo>
                  <a:lnTo>
                    <a:pt x="68" y="70"/>
                  </a:lnTo>
                  <a:lnTo>
                    <a:pt x="73" y="66"/>
                  </a:lnTo>
                  <a:lnTo>
                    <a:pt x="77" y="61"/>
                  </a:lnTo>
                  <a:lnTo>
                    <a:pt x="80" y="56"/>
                  </a:lnTo>
                  <a:lnTo>
                    <a:pt x="82" y="49"/>
                  </a:lnTo>
                  <a:lnTo>
                    <a:pt x="82" y="4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9" name="Freeform 461"/>
            <p:cNvSpPr>
              <a:spLocks/>
            </p:cNvSpPr>
            <p:nvPr/>
          </p:nvSpPr>
          <p:spPr bwMode="auto">
            <a:xfrm>
              <a:off x="921" y="2383"/>
              <a:ext cx="34" cy="30"/>
            </a:xfrm>
            <a:custGeom>
              <a:avLst/>
              <a:gdLst/>
              <a:ahLst/>
              <a:cxnLst>
                <a:cxn ang="0">
                  <a:pos x="89" y="81"/>
                </a:cxn>
                <a:cxn ang="0">
                  <a:pos x="86" y="92"/>
                </a:cxn>
                <a:cxn ang="0">
                  <a:pos x="0" y="68"/>
                </a:cxn>
                <a:cxn ang="0">
                  <a:pos x="4" y="55"/>
                </a:cxn>
                <a:cxn ang="0">
                  <a:pos x="85" y="31"/>
                </a:cxn>
                <a:cxn ang="0">
                  <a:pos x="85" y="31"/>
                </a:cxn>
                <a:cxn ang="0">
                  <a:pos x="16" y="11"/>
                </a:cxn>
                <a:cxn ang="0">
                  <a:pos x="19" y="0"/>
                </a:cxn>
                <a:cxn ang="0">
                  <a:pos x="104" y="24"/>
                </a:cxn>
                <a:cxn ang="0">
                  <a:pos x="100" y="38"/>
                </a:cxn>
                <a:cxn ang="0">
                  <a:pos x="20" y="61"/>
                </a:cxn>
                <a:cxn ang="0">
                  <a:pos x="20" y="62"/>
                </a:cxn>
                <a:cxn ang="0">
                  <a:pos x="89" y="81"/>
                </a:cxn>
              </a:cxnLst>
              <a:rect l="0" t="0" r="r" b="b"/>
              <a:pathLst>
                <a:path w="104" h="92">
                  <a:moveTo>
                    <a:pt x="89" y="81"/>
                  </a:moveTo>
                  <a:lnTo>
                    <a:pt x="86" y="92"/>
                  </a:lnTo>
                  <a:lnTo>
                    <a:pt x="0" y="68"/>
                  </a:lnTo>
                  <a:lnTo>
                    <a:pt x="4" y="55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16" y="11"/>
                  </a:lnTo>
                  <a:lnTo>
                    <a:pt x="19" y="0"/>
                  </a:lnTo>
                  <a:lnTo>
                    <a:pt x="104" y="24"/>
                  </a:lnTo>
                  <a:lnTo>
                    <a:pt x="100" y="38"/>
                  </a:lnTo>
                  <a:lnTo>
                    <a:pt x="20" y="61"/>
                  </a:lnTo>
                  <a:lnTo>
                    <a:pt x="20" y="62"/>
                  </a:lnTo>
                  <a:lnTo>
                    <a:pt x="89" y="81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0" name="Freeform 462"/>
            <p:cNvSpPr>
              <a:spLocks/>
            </p:cNvSpPr>
            <p:nvPr/>
          </p:nvSpPr>
          <p:spPr bwMode="auto">
            <a:xfrm>
              <a:off x="339" y="2440"/>
              <a:ext cx="34" cy="29"/>
            </a:xfrm>
            <a:custGeom>
              <a:avLst/>
              <a:gdLst/>
              <a:ahLst/>
              <a:cxnLst>
                <a:cxn ang="0">
                  <a:pos x="102" y="63"/>
                </a:cxn>
                <a:cxn ang="0">
                  <a:pos x="50" y="89"/>
                </a:cxn>
                <a:cxn ang="0">
                  <a:pos x="50" y="89"/>
                </a:cxn>
                <a:cxn ang="0">
                  <a:pos x="44" y="91"/>
                </a:cxn>
                <a:cxn ang="0">
                  <a:pos x="38" y="92"/>
                </a:cxn>
                <a:cxn ang="0">
                  <a:pos x="32" y="92"/>
                </a:cxn>
                <a:cxn ang="0">
                  <a:pos x="26" y="91"/>
                </a:cxn>
                <a:cxn ang="0">
                  <a:pos x="20" y="89"/>
                </a:cxn>
                <a:cxn ang="0">
                  <a:pos x="14" y="85"/>
                </a:cxn>
                <a:cxn ang="0">
                  <a:pos x="9" y="79"/>
                </a:cxn>
                <a:cxn ang="0">
                  <a:pos x="5" y="72"/>
                </a:cxn>
                <a:cxn ang="0">
                  <a:pos x="5" y="72"/>
                </a:cxn>
                <a:cxn ang="0">
                  <a:pos x="2" y="64"/>
                </a:cxn>
                <a:cxn ang="0">
                  <a:pos x="0" y="57"/>
                </a:cxn>
                <a:cxn ang="0">
                  <a:pos x="1" y="50"/>
                </a:cxn>
                <a:cxn ang="0">
                  <a:pos x="2" y="44"/>
                </a:cxn>
                <a:cxn ang="0">
                  <a:pos x="5" y="39"/>
                </a:cxn>
                <a:cxn ang="0">
                  <a:pos x="8" y="34"/>
                </a:cxn>
                <a:cxn ang="0">
                  <a:pos x="13" y="31"/>
                </a:cxn>
                <a:cxn ang="0">
                  <a:pos x="18" y="27"/>
                </a:cxn>
                <a:cxn ang="0">
                  <a:pos x="70" y="0"/>
                </a:cxn>
                <a:cxn ang="0">
                  <a:pos x="77" y="12"/>
                </a:cxn>
                <a:cxn ang="0">
                  <a:pos x="26" y="37"/>
                </a:cxn>
                <a:cxn ang="0">
                  <a:pos x="26" y="37"/>
                </a:cxn>
                <a:cxn ang="0">
                  <a:pos x="21" y="40"/>
                </a:cxn>
                <a:cxn ang="0">
                  <a:pos x="17" y="44"/>
                </a:cxn>
                <a:cxn ang="0">
                  <a:pos x="14" y="48"/>
                </a:cxn>
                <a:cxn ang="0">
                  <a:pos x="12" y="52"/>
                </a:cxn>
                <a:cxn ang="0">
                  <a:pos x="12" y="56"/>
                </a:cxn>
                <a:cxn ang="0">
                  <a:pos x="12" y="60"/>
                </a:cxn>
                <a:cxn ang="0">
                  <a:pos x="13" y="64"/>
                </a:cxn>
                <a:cxn ang="0">
                  <a:pos x="14" y="67"/>
                </a:cxn>
                <a:cxn ang="0">
                  <a:pos x="14" y="67"/>
                </a:cxn>
                <a:cxn ang="0">
                  <a:pos x="16" y="71"/>
                </a:cxn>
                <a:cxn ang="0">
                  <a:pos x="19" y="74"/>
                </a:cxn>
                <a:cxn ang="0">
                  <a:pos x="22" y="77"/>
                </a:cxn>
                <a:cxn ang="0">
                  <a:pos x="26" y="79"/>
                </a:cxn>
                <a:cxn ang="0">
                  <a:pos x="30" y="80"/>
                </a:cxn>
                <a:cxn ang="0">
                  <a:pos x="35" y="81"/>
                </a:cxn>
                <a:cxn ang="0">
                  <a:pos x="40" y="80"/>
                </a:cxn>
                <a:cxn ang="0">
                  <a:pos x="46" y="77"/>
                </a:cxn>
                <a:cxn ang="0">
                  <a:pos x="97" y="52"/>
                </a:cxn>
                <a:cxn ang="0">
                  <a:pos x="102" y="63"/>
                </a:cxn>
              </a:cxnLst>
              <a:rect l="0" t="0" r="r" b="b"/>
              <a:pathLst>
                <a:path w="102" h="92">
                  <a:moveTo>
                    <a:pt x="102" y="63"/>
                  </a:moveTo>
                  <a:lnTo>
                    <a:pt x="50" y="89"/>
                  </a:lnTo>
                  <a:lnTo>
                    <a:pt x="50" y="89"/>
                  </a:lnTo>
                  <a:lnTo>
                    <a:pt x="44" y="91"/>
                  </a:lnTo>
                  <a:lnTo>
                    <a:pt x="38" y="92"/>
                  </a:lnTo>
                  <a:lnTo>
                    <a:pt x="32" y="92"/>
                  </a:lnTo>
                  <a:lnTo>
                    <a:pt x="26" y="91"/>
                  </a:lnTo>
                  <a:lnTo>
                    <a:pt x="20" y="89"/>
                  </a:lnTo>
                  <a:lnTo>
                    <a:pt x="14" y="85"/>
                  </a:lnTo>
                  <a:lnTo>
                    <a:pt x="9" y="79"/>
                  </a:lnTo>
                  <a:lnTo>
                    <a:pt x="5" y="72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2" y="44"/>
                  </a:lnTo>
                  <a:lnTo>
                    <a:pt x="5" y="39"/>
                  </a:lnTo>
                  <a:lnTo>
                    <a:pt x="8" y="34"/>
                  </a:lnTo>
                  <a:lnTo>
                    <a:pt x="13" y="31"/>
                  </a:lnTo>
                  <a:lnTo>
                    <a:pt x="18" y="27"/>
                  </a:lnTo>
                  <a:lnTo>
                    <a:pt x="70" y="0"/>
                  </a:lnTo>
                  <a:lnTo>
                    <a:pt x="77" y="12"/>
                  </a:lnTo>
                  <a:lnTo>
                    <a:pt x="26" y="37"/>
                  </a:lnTo>
                  <a:lnTo>
                    <a:pt x="26" y="37"/>
                  </a:lnTo>
                  <a:lnTo>
                    <a:pt x="21" y="40"/>
                  </a:lnTo>
                  <a:lnTo>
                    <a:pt x="17" y="44"/>
                  </a:lnTo>
                  <a:lnTo>
                    <a:pt x="14" y="48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3" y="64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6" y="71"/>
                  </a:lnTo>
                  <a:lnTo>
                    <a:pt x="19" y="74"/>
                  </a:lnTo>
                  <a:lnTo>
                    <a:pt x="22" y="77"/>
                  </a:lnTo>
                  <a:lnTo>
                    <a:pt x="26" y="79"/>
                  </a:lnTo>
                  <a:lnTo>
                    <a:pt x="30" y="80"/>
                  </a:lnTo>
                  <a:lnTo>
                    <a:pt x="35" y="81"/>
                  </a:lnTo>
                  <a:lnTo>
                    <a:pt x="40" y="80"/>
                  </a:lnTo>
                  <a:lnTo>
                    <a:pt x="46" y="77"/>
                  </a:lnTo>
                  <a:lnTo>
                    <a:pt x="97" y="52"/>
                  </a:lnTo>
                  <a:lnTo>
                    <a:pt x="102" y="6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1" name="Freeform 463"/>
            <p:cNvSpPr>
              <a:spLocks/>
            </p:cNvSpPr>
            <p:nvPr/>
          </p:nvSpPr>
          <p:spPr bwMode="auto">
            <a:xfrm>
              <a:off x="351" y="2478"/>
              <a:ext cx="7" cy="8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0" y="7"/>
                </a:cxn>
                <a:cxn ang="0">
                  <a:pos x="11" y="0"/>
                </a:cxn>
                <a:cxn ang="0">
                  <a:pos x="17" y="11"/>
                </a:cxn>
                <a:cxn ang="0">
                  <a:pos x="6" y="18"/>
                </a:cxn>
              </a:cxnLst>
              <a:rect l="0" t="0" r="r" b="b"/>
              <a:pathLst>
                <a:path w="17" h="18">
                  <a:moveTo>
                    <a:pt x="6" y="18"/>
                  </a:moveTo>
                  <a:lnTo>
                    <a:pt x="0" y="7"/>
                  </a:lnTo>
                  <a:lnTo>
                    <a:pt x="11" y="0"/>
                  </a:lnTo>
                  <a:lnTo>
                    <a:pt x="17" y="11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2" name="Freeform 464"/>
            <p:cNvSpPr>
              <a:spLocks/>
            </p:cNvSpPr>
            <p:nvPr/>
          </p:nvSpPr>
          <p:spPr bwMode="auto">
            <a:xfrm>
              <a:off x="360" y="2478"/>
              <a:ext cx="30" cy="29"/>
            </a:xfrm>
            <a:custGeom>
              <a:avLst/>
              <a:gdLst/>
              <a:ahLst/>
              <a:cxnLst>
                <a:cxn ang="0">
                  <a:pos x="74" y="50"/>
                </a:cxn>
                <a:cxn ang="0">
                  <a:pos x="80" y="44"/>
                </a:cxn>
                <a:cxn ang="0">
                  <a:pos x="82" y="36"/>
                </a:cxn>
                <a:cxn ang="0">
                  <a:pos x="80" y="28"/>
                </a:cxn>
                <a:cxn ang="0">
                  <a:pos x="77" y="21"/>
                </a:cxn>
                <a:cxn ang="0">
                  <a:pos x="67" y="12"/>
                </a:cxn>
                <a:cxn ang="0">
                  <a:pos x="61" y="10"/>
                </a:cxn>
                <a:cxn ang="0">
                  <a:pos x="53" y="13"/>
                </a:cxn>
                <a:cxn ang="0">
                  <a:pos x="50" y="17"/>
                </a:cxn>
                <a:cxn ang="0">
                  <a:pos x="48" y="24"/>
                </a:cxn>
                <a:cxn ang="0">
                  <a:pos x="59" y="53"/>
                </a:cxn>
                <a:cxn ang="0">
                  <a:pos x="61" y="61"/>
                </a:cxn>
                <a:cxn ang="0">
                  <a:pos x="61" y="69"/>
                </a:cxn>
                <a:cxn ang="0">
                  <a:pos x="57" y="76"/>
                </a:cxn>
                <a:cxn ang="0">
                  <a:pos x="51" y="83"/>
                </a:cxn>
                <a:cxn ang="0">
                  <a:pos x="44" y="86"/>
                </a:cxn>
                <a:cxn ang="0">
                  <a:pos x="32" y="87"/>
                </a:cxn>
                <a:cxn ang="0">
                  <a:pos x="21" y="82"/>
                </a:cxn>
                <a:cxn ang="0">
                  <a:pos x="13" y="74"/>
                </a:cxn>
                <a:cxn ang="0">
                  <a:pos x="9" y="69"/>
                </a:cxn>
                <a:cxn ang="0">
                  <a:pos x="1" y="53"/>
                </a:cxn>
                <a:cxn ang="0">
                  <a:pos x="0" y="42"/>
                </a:cxn>
                <a:cxn ang="0">
                  <a:pos x="2" y="36"/>
                </a:cxn>
                <a:cxn ang="0">
                  <a:pos x="10" y="25"/>
                </a:cxn>
                <a:cxn ang="0">
                  <a:pos x="21" y="31"/>
                </a:cxn>
                <a:cxn ang="0">
                  <a:pos x="17" y="34"/>
                </a:cxn>
                <a:cxn ang="0">
                  <a:pos x="13" y="43"/>
                </a:cxn>
                <a:cxn ang="0">
                  <a:pos x="12" y="52"/>
                </a:cxn>
                <a:cxn ang="0">
                  <a:pos x="18" y="63"/>
                </a:cxn>
                <a:cxn ang="0">
                  <a:pos x="22" y="69"/>
                </a:cxn>
                <a:cxn ang="0">
                  <a:pos x="31" y="76"/>
                </a:cxn>
                <a:cxn ang="0">
                  <a:pos x="39" y="76"/>
                </a:cxn>
                <a:cxn ang="0">
                  <a:pos x="43" y="74"/>
                </a:cxn>
                <a:cxn ang="0">
                  <a:pos x="48" y="68"/>
                </a:cxn>
                <a:cxn ang="0">
                  <a:pos x="48" y="59"/>
                </a:cxn>
                <a:cxn ang="0">
                  <a:pos x="39" y="32"/>
                </a:cxn>
                <a:cxn ang="0">
                  <a:pos x="37" y="26"/>
                </a:cxn>
                <a:cxn ang="0">
                  <a:pos x="37" y="15"/>
                </a:cxn>
                <a:cxn ang="0">
                  <a:pos x="41" y="8"/>
                </a:cxn>
                <a:cxn ang="0">
                  <a:pos x="45" y="5"/>
                </a:cxn>
                <a:cxn ang="0">
                  <a:pos x="54" y="0"/>
                </a:cxn>
                <a:cxn ang="0">
                  <a:pos x="65" y="0"/>
                </a:cxn>
                <a:cxn ang="0">
                  <a:pos x="75" y="4"/>
                </a:cxn>
                <a:cxn ang="0">
                  <a:pos x="85" y="14"/>
                </a:cxn>
                <a:cxn ang="0">
                  <a:pos x="90" y="23"/>
                </a:cxn>
                <a:cxn ang="0">
                  <a:pos x="93" y="39"/>
                </a:cxn>
                <a:cxn ang="0">
                  <a:pos x="90" y="50"/>
                </a:cxn>
                <a:cxn ang="0">
                  <a:pos x="81" y="59"/>
                </a:cxn>
              </a:cxnLst>
              <a:rect l="0" t="0" r="r" b="b"/>
              <a:pathLst>
                <a:path w="93" h="87">
                  <a:moveTo>
                    <a:pt x="74" y="50"/>
                  </a:moveTo>
                  <a:lnTo>
                    <a:pt x="74" y="50"/>
                  </a:lnTo>
                  <a:lnTo>
                    <a:pt x="78" y="47"/>
                  </a:lnTo>
                  <a:lnTo>
                    <a:pt x="80" y="44"/>
                  </a:lnTo>
                  <a:lnTo>
                    <a:pt x="81" y="40"/>
                  </a:lnTo>
                  <a:lnTo>
                    <a:pt x="82" y="36"/>
                  </a:lnTo>
                  <a:lnTo>
                    <a:pt x="81" y="32"/>
                  </a:lnTo>
                  <a:lnTo>
                    <a:pt x="80" y="28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3" y="16"/>
                  </a:lnTo>
                  <a:lnTo>
                    <a:pt x="67" y="12"/>
                  </a:lnTo>
                  <a:lnTo>
                    <a:pt x="64" y="11"/>
                  </a:lnTo>
                  <a:lnTo>
                    <a:pt x="61" y="10"/>
                  </a:lnTo>
                  <a:lnTo>
                    <a:pt x="57" y="11"/>
                  </a:lnTo>
                  <a:lnTo>
                    <a:pt x="53" y="13"/>
                  </a:lnTo>
                  <a:lnTo>
                    <a:pt x="53" y="13"/>
                  </a:lnTo>
                  <a:lnTo>
                    <a:pt x="50" y="17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50" y="28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1" y="69"/>
                  </a:lnTo>
                  <a:lnTo>
                    <a:pt x="59" y="73"/>
                  </a:lnTo>
                  <a:lnTo>
                    <a:pt x="57" y="76"/>
                  </a:lnTo>
                  <a:lnTo>
                    <a:pt x="54" y="80"/>
                  </a:lnTo>
                  <a:lnTo>
                    <a:pt x="51" y="83"/>
                  </a:lnTo>
                  <a:lnTo>
                    <a:pt x="51" y="83"/>
                  </a:lnTo>
                  <a:lnTo>
                    <a:pt x="44" y="86"/>
                  </a:lnTo>
                  <a:lnTo>
                    <a:pt x="38" y="87"/>
                  </a:lnTo>
                  <a:lnTo>
                    <a:pt x="32" y="87"/>
                  </a:lnTo>
                  <a:lnTo>
                    <a:pt x="27" y="85"/>
                  </a:lnTo>
                  <a:lnTo>
                    <a:pt x="21" y="82"/>
                  </a:lnTo>
                  <a:lnTo>
                    <a:pt x="17" y="78"/>
                  </a:lnTo>
                  <a:lnTo>
                    <a:pt x="13" y="7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3" y="60"/>
                  </a:lnTo>
                  <a:lnTo>
                    <a:pt x="1" y="53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5" y="29"/>
                  </a:lnTo>
                  <a:lnTo>
                    <a:pt x="10" y="25"/>
                  </a:lnTo>
                  <a:lnTo>
                    <a:pt x="15" y="22"/>
                  </a:lnTo>
                  <a:lnTo>
                    <a:pt x="21" y="31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14" y="39"/>
                  </a:lnTo>
                  <a:lnTo>
                    <a:pt x="13" y="43"/>
                  </a:lnTo>
                  <a:lnTo>
                    <a:pt x="12" y="47"/>
                  </a:lnTo>
                  <a:lnTo>
                    <a:pt x="12" y="52"/>
                  </a:lnTo>
                  <a:lnTo>
                    <a:pt x="14" y="56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22" y="69"/>
                  </a:lnTo>
                  <a:lnTo>
                    <a:pt x="28" y="74"/>
                  </a:lnTo>
                  <a:lnTo>
                    <a:pt x="31" y="76"/>
                  </a:lnTo>
                  <a:lnTo>
                    <a:pt x="35" y="76"/>
                  </a:lnTo>
                  <a:lnTo>
                    <a:pt x="39" y="76"/>
                  </a:lnTo>
                  <a:lnTo>
                    <a:pt x="43" y="74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48" y="68"/>
                  </a:lnTo>
                  <a:lnTo>
                    <a:pt x="49" y="65"/>
                  </a:lnTo>
                  <a:lnTo>
                    <a:pt x="48" y="59"/>
                  </a:lnTo>
                  <a:lnTo>
                    <a:pt x="45" y="50"/>
                  </a:lnTo>
                  <a:lnTo>
                    <a:pt x="39" y="32"/>
                  </a:lnTo>
                  <a:lnTo>
                    <a:pt x="39" y="32"/>
                  </a:lnTo>
                  <a:lnTo>
                    <a:pt x="37" y="26"/>
                  </a:lnTo>
                  <a:lnTo>
                    <a:pt x="36" y="19"/>
                  </a:lnTo>
                  <a:lnTo>
                    <a:pt x="37" y="15"/>
                  </a:lnTo>
                  <a:lnTo>
                    <a:pt x="38" y="12"/>
                  </a:lnTo>
                  <a:lnTo>
                    <a:pt x="41" y="8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50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5" y="4"/>
                  </a:lnTo>
                  <a:lnTo>
                    <a:pt x="80" y="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90" y="23"/>
                  </a:lnTo>
                  <a:lnTo>
                    <a:pt x="92" y="31"/>
                  </a:lnTo>
                  <a:lnTo>
                    <a:pt x="93" y="39"/>
                  </a:lnTo>
                  <a:lnTo>
                    <a:pt x="92" y="45"/>
                  </a:lnTo>
                  <a:lnTo>
                    <a:pt x="90" y="50"/>
                  </a:lnTo>
                  <a:lnTo>
                    <a:pt x="87" y="54"/>
                  </a:lnTo>
                  <a:lnTo>
                    <a:pt x="8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3" name="Freeform 465"/>
            <p:cNvSpPr>
              <a:spLocks/>
            </p:cNvSpPr>
            <p:nvPr/>
          </p:nvSpPr>
          <p:spPr bwMode="auto">
            <a:xfrm>
              <a:off x="375" y="2513"/>
              <a:ext cx="8" cy="5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8" y="10"/>
                </a:cxn>
                <a:cxn ang="0">
                  <a:pos x="8" y="18"/>
                </a:cxn>
              </a:cxnLst>
              <a:rect l="0" t="0" r="r" b="b"/>
              <a:pathLst>
                <a:path w="18" h="18">
                  <a:moveTo>
                    <a:pt x="8" y="18"/>
                  </a:moveTo>
                  <a:lnTo>
                    <a:pt x="0" y="8"/>
                  </a:lnTo>
                  <a:lnTo>
                    <a:pt x="10" y="0"/>
                  </a:lnTo>
                  <a:lnTo>
                    <a:pt x="18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4" name="Freeform 466"/>
            <p:cNvSpPr>
              <a:spLocks noEditPoints="1"/>
            </p:cNvSpPr>
            <p:nvPr/>
          </p:nvSpPr>
          <p:spPr bwMode="auto">
            <a:xfrm>
              <a:off x="392" y="2516"/>
              <a:ext cx="33" cy="3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89" y="26"/>
                </a:cxn>
                <a:cxn ang="0">
                  <a:pos x="89" y="26"/>
                </a:cxn>
                <a:cxn ang="0">
                  <a:pos x="94" y="32"/>
                </a:cxn>
                <a:cxn ang="0">
                  <a:pos x="97" y="39"/>
                </a:cxn>
                <a:cxn ang="0">
                  <a:pos x="99" y="46"/>
                </a:cxn>
                <a:cxn ang="0">
                  <a:pos x="99" y="53"/>
                </a:cxn>
                <a:cxn ang="0">
                  <a:pos x="98" y="61"/>
                </a:cxn>
                <a:cxn ang="0">
                  <a:pos x="95" y="69"/>
                </a:cxn>
                <a:cxn ang="0">
                  <a:pos x="90" y="76"/>
                </a:cxn>
                <a:cxn ang="0">
                  <a:pos x="84" y="83"/>
                </a:cxn>
                <a:cxn ang="0">
                  <a:pos x="84" y="83"/>
                </a:cxn>
                <a:cxn ang="0">
                  <a:pos x="78" y="88"/>
                </a:cxn>
                <a:cxn ang="0">
                  <a:pos x="72" y="93"/>
                </a:cxn>
                <a:cxn ang="0">
                  <a:pos x="65" y="96"/>
                </a:cxn>
                <a:cxn ang="0">
                  <a:pos x="56" y="98"/>
                </a:cxn>
                <a:cxn ang="0">
                  <a:pos x="48" y="99"/>
                </a:cxn>
                <a:cxn ang="0">
                  <a:pos x="40" y="98"/>
                </a:cxn>
                <a:cxn ang="0">
                  <a:pos x="32" y="94"/>
                </a:cxn>
                <a:cxn ang="0">
                  <a:pos x="29" y="91"/>
                </a:cxn>
                <a:cxn ang="0">
                  <a:pos x="25" y="88"/>
                </a:cxn>
                <a:cxn ang="0">
                  <a:pos x="0" y="62"/>
                </a:cxn>
                <a:cxn ang="0">
                  <a:pos x="64" y="0"/>
                </a:cxn>
                <a:cxn ang="0">
                  <a:pos x="16" y="63"/>
                </a:cxn>
                <a:cxn ang="0">
                  <a:pos x="32" y="81"/>
                </a:cxn>
                <a:cxn ang="0">
                  <a:pos x="32" y="81"/>
                </a:cxn>
                <a:cxn ang="0">
                  <a:pos x="36" y="84"/>
                </a:cxn>
                <a:cxn ang="0">
                  <a:pos x="41" y="87"/>
                </a:cxn>
                <a:cxn ang="0">
                  <a:pos x="46" y="88"/>
                </a:cxn>
                <a:cxn ang="0">
                  <a:pos x="51" y="88"/>
                </a:cxn>
                <a:cxn ang="0">
                  <a:pos x="57" y="86"/>
                </a:cxn>
                <a:cxn ang="0">
                  <a:pos x="63" y="84"/>
                </a:cxn>
                <a:cxn ang="0">
                  <a:pos x="69" y="80"/>
                </a:cxn>
                <a:cxn ang="0">
                  <a:pos x="75" y="75"/>
                </a:cxn>
                <a:cxn ang="0">
                  <a:pos x="75" y="75"/>
                </a:cxn>
                <a:cxn ang="0">
                  <a:pos x="80" y="69"/>
                </a:cxn>
                <a:cxn ang="0">
                  <a:pos x="84" y="62"/>
                </a:cxn>
                <a:cxn ang="0">
                  <a:pos x="87" y="57"/>
                </a:cxn>
                <a:cxn ang="0">
                  <a:pos x="88" y="51"/>
                </a:cxn>
                <a:cxn ang="0">
                  <a:pos x="88" y="46"/>
                </a:cxn>
                <a:cxn ang="0">
                  <a:pos x="87" y="41"/>
                </a:cxn>
                <a:cxn ang="0">
                  <a:pos x="84" y="36"/>
                </a:cxn>
                <a:cxn ang="0">
                  <a:pos x="80" y="32"/>
                </a:cxn>
                <a:cxn ang="0">
                  <a:pos x="65" y="16"/>
                </a:cxn>
                <a:cxn ang="0">
                  <a:pos x="16" y="63"/>
                </a:cxn>
              </a:cxnLst>
              <a:rect l="0" t="0" r="r" b="b"/>
              <a:pathLst>
                <a:path w="99" h="99">
                  <a:moveTo>
                    <a:pt x="64" y="0"/>
                  </a:moveTo>
                  <a:lnTo>
                    <a:pt x="89" y="26"/>
                  </a:lnTo>
                  <a:lnTo>
                    <a:pt x="89" y="26"/>
                  </a:lnTo>
                  <a:lnTo>
                    <a:pt x="94" y="32"/>
                  </a:lnTo>
                  <a:lnTo>
                    <a:pt x="97" y="39"/>
                  </a:lnTo>
                  <a:lnTo>
                    <a:pt x="99" y="46"/>
                  </a:lnTo>
                  <a:lnTo>
                    <a:pt x="99" y="53"/>
                  </a:lnTo>
                  <a:lnTo>
                    <a:pt x="98" y="61"/>
                  </a:lnTo>
                  <a:lnTo>
                    <a:pt x="95" y="69"/>
                  </a:lnTo>
                  <a:lnTo>
                    <a:pt x="90" y="76"/>
                  </a:lnTo>
                  <a:lnTo>
                    <a:pt x="84" y="83"/>
                  </a:lnTo>
                  <a:lnTo>
                    <a:pt x="84" y="83"/>
                  </a:lnTo>
                  <a:lnTo>
                    <a:pt x="78" y="88"/>
                  </a:lnTo>
                  <a:lnTo>
                    <a:pt x="72" y="93"/>
                  </a:lnTo>
                  <a:lnTo>
                    <a:pt x="65" y="96"/>
                  </a:lnTo>
                  <a:lnTo>
                    <a:pt x="56" y="98"/>
                  </a:lnTo>
                  <a:lnTo>
                    <a:pt x="48" y="99"/>
                  </a:lnTo>
                  <a:lnTo>
                    <a:pt x="40" y="98"/>
                  </a:lnTo>
                  <a:lnTo>
                    <a:pt x="32" y="94"/>
                  </a:lnTo>
                  <a:lnTo>
                    <a:pt x="29" y="91"/>
                  </a:lnTo>
                  <a:lnTo>
                    <a:pt x="25" y="88"/>
                  </a:lnTo>
                  <a:lnTo>
                    <a:pt x="0" y="62"/>
                  </a:lnTo>
                  <a:lnTo>
                    <a:pt x="64" y="0"/>
                  </a:lnTo>
                  <a:close/>
                  <a:moveTo>
                    <a:pt x="16" y="63"/>
                  </a:moveTo>
                  <a:lnTo>
                    <a:pt x="32" y="81"/>
                  </a:lnTo>
                  <a:lnTo>
                    <a:pt x="32" y="81"/>
                  </a:lnTo>
                  <a:lnTo>
                    <a:pt x="36" y="84"/>
                  </a:lnTo>
                  <a:lnTo>
                    <a:pt x="41" y="87"/>
                  </a:lnTo>
                  <a:lnTo>
                    <a:pt x="46" y="88"/>
                  </a:lnTo>
                  <a:lnTo>
                    <a:pt x="51" y="88"/>
                  </a:lnTo>
                  <a:lnTo>
                    <a:pt x="57" y="86"/>
                  </a:lnTo>
                  <a:lnTo>
                    <a:pt x="63" y="84"/>
                  </a:lnTo>
                  <a:lnTo>
                    <a:pt x="69" y="80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80" y="69"/>
                  </a:lnTo>
                  <a:lnTo>
                    <a:pt x="84" y="62"/>
                  </a:lnTo>
                  <a:lnTo>
                    <a:pt x="87" y="57"/>
                  </a:lnTo>
                  <a:lnTo>
                    <a:pt x="88" y="51"/>
                  </a:lnTo>
                  <a:lnTo>
                    <a:pt x="88" y="46"/>
                  </a:lnTo>
                  <a:lnTo>
                    <a:pt x="87" y="41"/>
                  </a:lnTo>
                  <a:lnTo>
                    <a:pt x="84" y="36"/>
                  </a:lnTo>
                  <a:lnTo>
                    <a:pt x="80" y="32"/>
                  </a:lnTo>
                  <a:lnTo>
                    <a:pt x="65" y="16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5" name="Freeform 467"/>
            <p:cNvSpPr>
              <a:spLocks/>
            </p:cNvSpPr>
            <p:nvPr/>
          </p:nvSpPr>
          <p:spPr bwMode="auto">
            <a:xfrm>
              <a:off x="415" y="2537"/>
              <a:ext cx="34" cy="37"/>
            </a:xfrm>
            <a:custGeom>
              <a:avLst/>
              <a:gdLst/>
              <a:ahLst/>
              <a:cxnLst>
                <a:cxn ang="0">
                  <a:pos x="50" y="109"/>
                </a:cxn>
                <a:cxn ang="0">
                  <a:pos x="0" y="68"/>
                </a:cxn>
                <a:cxn ang="0">
                  <a:pos x="57" y="0"/>
                </a:cxn>
                <a:cxn ang="0">
                  <a:pos x="106" y="42"/>
                </a:cxn>
                <a:cxn ang="0">
                  <a:pos x="99" y="50"/>
                </a:cxn>
                <a:cxn ang="0">
                  <a:pos x="59" y="16"/>
                </a:cxn>
                <a:cxn ang="0">
                  <a:pos x="42" y="37"/>
                </a:cxn>
                <a:cxn ang="0">
                  <a:pos x="79" y="68"/>
                </a:cxn>
                <a:cxn ang="0">
                  <a:pos x="72" y="76"/>
                </a:cxn>
                <a:cxn ang="0">
                  <a:pos x="35" y="45"/>
                </a:cxn>
                <a:cxn ang="0">
                  <a:pos x="16" y="67"/>
                </a:cxn>
                <a:cxn ang="0">
                  <a:pos x="57" y="101"/>
                </a:cxn>
                <a:cxn ang="0">
                  <a:pos x="50" y="109"/>
                </a:cxn>
              </a:cxnLst>
              <a:rect l="0" t="0" r="r" b="b"/>
              <a:pathLst>
                <a:path w="106" h="109">
                  <a:moveTo>
                    <a:pt x="50" y="109"/>
                  </a:moveTo>
                  <a:lnTo>
                    <a:pt x="0" y="68"/>
                  </a:lnTo>
                  <a:lnTo>
                    <a:pt x="57" y="0"/>
                  </a:lnTo>
                  <a:lnTo>
                    <a:pt x="106" y="42"/>
                  </a:lnTo>
                  <a:lnTo>
                    <a:pt x="99" y="50"/>
                  </a:lnTo>
                  <a:lnTo>
                    <a:pt x="59" y="16"/>
                  </a:lnTo>
                  <a:lnTo>
                    <a:pt x="42" y="37"/>
                  </a:lnTo>
                  <a:lnTo>
                    <a:pt x="79" y="68"/>
                  </a:lnTo>
                  <a:lnTo>
                    <a:pt x="72" y="76"/>
                  </a:lnTo>
                  <a:lnTo>
                    <a:pt x="35" y="45"/>
                  </a:lnTo>
                  <a:lnTo>
                    <a:pt x="16" y="67"/>
                  </a:lnTo>
                  <a:lnTo>
                    <a:pt x="57" y="101"/>
                  </a:lnTo>
                  <a:lnTo>
                    <a:pt x="50" y="10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6" name="Freeform 468"/>
            <p:cNvSpPr>
              <a:spLocks noEditPoints="1"/>
            </p:cNvSpPr>
            <p:nvPr/>
          </p:nvSpPr>
          <p:spPr bwMode="auto">
            <a:xfrm>
              <a:off x="438" y="2555"/>
              <a:ext cx="33" cy="26"/>
            </a:xfrm>
            <a:custGeom>
              <a:avLst/>
              <a:gdLst/>
              <a:ahLst/>
              <a:cxnLst>
                <a:cxn ang="0">
                  <a:pos x="10" y="79"/>
                </a:cxn>
                <a:cxn ang="0">
                  <a:pos x="0" y="72"/>
                </a:cxn>
                <a:cxn ang="0">
                  <a:pos x="50" y="0"/>
                </a:cxn>
                <a:cxn ang="0">
                  <a:pos x="84" y="23"/>
                </a:cxn>
                <a:cxn ang="0">
                  <a:pos x="84" y="23"/>
                </a:cxn>
                <a:cxn ang="0">
                  <a:pos x="88" y="27"/>
                </a:cxn>
                <a:cxn ang="0">
                  <a:pos x="92" y="31"/>
                </a:cxn>
                <a:cxn ang="0">
                  <a:pos x="94" y="35"/>
                </a:cxn>
                <a:cxn ang="0">
                  <a:pos x="95" y="40"/>
                </a:cxn>
                <a:cxn ang="0">
                  <a:pos x="96" y="44"/>
                </a:cxn>
                <a:cxn ang="0">
                  <a:pos x="95" y="49"/>
                </a:cxn>
                <a:cxn ang="0">
                  <a:pos x="93" y="54"/>
                </a:cxn>
                <a:cxn ang="0">
                  <a:pos x="91" y="58"/>
                </a:cxn>
                <a:cxn ang="0">
                  <a:pos x="91" y="58"/>
                </a:cxn>
                <a:cxn ang="0">
                  <a:pos x="88" y="62"/>
                </a:cxn>
                <a:cxn ang="0">
                  <a:pos x="84" y="65"/>
                </a:cxn>
                <a:cxn ang="0">
                  <a:pos x="80" y="67"/>
                </a:cxn>
                <a:cxn ang="0">
                  <a:pos x="76" y="69"/>
                </a:cxn>
                <a:cxn ang="0">
                  <a:pos x="70" y="70"/>
                </a:cxn>
                <a:cxn ang="0">
                  <a:pos x="65" y="70"/>
                </a:cxn>
                <a:cxn ang="0">
                  <a:pos x="59" y="68"/>
                </a:cxn>
                <a:cxn ang="0">
                  <a:pos x="54" y="64"/>
                </a:cxn>
                <a:cxn ang="0">
                  <a:pos x="31" y="49"/>
                </a:cxn>
                <a:cxn ang="0">
                  <a:pos x="10" y="79"/>
                </a:cxn>
                <a:cxn ang="0">
                  <a:pos x="37" y="40"/>
                </a:cxn>
                <a:cxn ang="0">
                  <a:pos x="56" y="54"/>
                </a:cxn>
                <a:cxn ang="0">
                  <a:pos x="56" y="54"/>
                </a:cxn>
                <a:cxn ang="0">
                  <a:pos x="63" y="57"/>
                </a:cxn>
                <a:cxn ang="0">
                  <a:pos x="66" y="58"/>
                </a:cxn>
                <a:cxn ang="0">
                  <a:pos x="69" y="58"/>
                </a:cxn>
                <a:cxn ang="0">
                  <a:pos x="73" y="58"/>
                </a:cxn>
                <a:cxn ang="0">
                  <a:pos x="75" y="57"/>
                </a:cxn>
                <a:cxn ang="0">
                  <a:pos x="78" y="54"/>
                </a:cxn>
                <a:cxn ang="0">
                  <a:pos x="81" y="51"/>
                </a:cxn>
                <a:cxn ang="0">
                  <a:pos x="81" y="51"/>
                </a:cxn>
                <a:cxn ang="0">
                  <a:pos x="83" y="48"/>
                </a:cxn>
                <a:cxn ang="0">
                  <a:pos x="84" y="45"/>
                </a:cxn>
                <a:cxn ang="0">
                  <a:pos x="84" y="42"/>
                </a:cxn>
                <a:cxn ang="0">
                  <a:pos x="83" y="39"/>
                </a:cxn>
                <a:cxn ang="0">
                  <a:pos x="82" y="36"/>
                </a:cxn>
                <a:cxn ang="0">
                  <a:pos x="80" y="34"/>
                </a:cxn>
                <a:cxn ang="0">
                  <a:pos x="75" y="29"/>
                </a:cxn>
                <a:cxn ang="0">
                  <a:pos x="54" y="15"/>
                </a:cxn>
                <a:cxn ang="0">
                  <a:pos x="37" y="40"/>
                </a:cxn>
              </a:cxnLst>
              <a:rect l="0" t="0" r="r" b="b"/>
              <a:pathLst>
                <a:path w="96" h="79">
                  <a:moveTo>
                    <a:pt x="10" y="79"/>
                  </a:moveTo>
                  <a:lnTo>
                    <a:pt x="0" y="72"/>
                  </a:lnTo>
                  <a:lnTo>
                    <a:pt x="50" y="0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8" y="27"/>
                  </a:lnTo>
                  <a:lnTo>
                    <a:pt x="92" y="31"/>
                  </a:lnTo>
                  <a:lnTo>
                    <a:pt x="94" y="35"/>
                  </a:lnTo>
                  <a:lnTo>
                    <a:pt x="95" y="40"/>
                  </a:lnTo>
                  <a:lnTo>
                    <a:pt x="96" y="44"/>
                  </a:lnTo>
                  <a:lnTo>
                    <a:pt x="95" y="49"/>
                  </a:lnTo>
                  <a:lnTo>
                    <a:pt x="93" y="54"/>
                  </a:lnTo>
                  <a:lnTo>
                    <a:pt x="91" y="58"/>
                  </a:lnTo>
                  <a:lnTo>
                    <a:pt x="91" y="58"/>
                  </a:lnTo>
                  <a:lnTo>
                    <a:pt x="88" y="62"/>
                  </a:lnTo>
                  <a:lnTo>
                    <a:pt x="84" y="65"/>
                  </a:lnTo>
                  <a:lnTo>
                    <a:pt x="80" y="67"/>
                  </a:lnTo>
                  <a:lnTo>
                    <a:pt x="76" y="69"/>
                  </a:lnTo>
                  <a:lnTo>
                    <a:pt x="70" y="70"/>
                  </a:lnTo>
                  <a:lnTo>
                    <a:pt x="65" y="70"/>
                  </a:lnTo>
                  <a:lnTo>
                    <a:pt x="59" y="68"/>
                  </a:lnTo>
                  <a:lnTo>
                    <a:pt x="54" y="64"/>
                  </a:lnTo>
                  <a:lnTo>
                    <a:pt x="31" y="49"/>
                  </a:lnTo>
                  <a:lnTo>
                    <a:pt x="10" y="79"/>
                  </a:lnTo>
                  <a:close/>
                  <a:moveTo>
                    <a:pt x="37" y="40"/>
                  </a:moveTo>
                  <a:lnTo>
                    <a:pt x="56" y="54"/>
                  </a:lnTo>
                  <a:lnTo>
                    <a:pt x="56" y="54"/>
                  </a:lnTo>
                  <a:lnTo>
                    <a:pt x="63" y="57"/>
                  </a:lnTo>
                  <a:lnTo>
                    <a:pt x="66" y="58"/>
                  </a:lnTo>
                  <a:lnTo>
                    <a:pt x="69" y="58"/>
                  </a:lnTo>
                  <a:lnTo>
                    <a:pt x="73" y="58"/>
                  </a:lnTo>
                  <a:lnTo>
                    <a:pt x="75" y="57"/>
                  </a:lnTo>
                  <a:lnTo>
                    <a:pt x="78" y="54"/>
                  </a:lnTo>
                  <a:lnTo>
                    <a:pt x="81" y="51"/>
                  </a:lnTo>
                  <a:lnTo>
                    <a:pt x="81" y="51"/>
                  </a:lnTo>
                  <a:lnTo>
                    <a:pt x="83" y="48"/>
                  </a:lnTo>
                  <a:lnTo>
                    <a:pt x="84" y="45"/>
                  </a:lnTo>
                  <a:lnTo>
                    <a:pt x="84" y="42"/>
                  </a:lnTo>
                  <a:lnTo>
                    <a:pt x="83" y="39"/>
                  </a:lnTo>
                  <a:lnTo>
                    <a:pt x="82" y="36"/>
                  </a:lnTo>
                  <a:lnTo>
                    <a:pt x="80" y="34"/>
                  </a:lnTo>
                  <a:lnTo>
                    <a:pt x="75" y="29"/>
                  </a:lnTo>
                  <a:lnTo>
                    <a:pt x="54" y="15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7" name="Freeform 469"/>
            <p:cNvSpPr>
              <a:spLocks noEditPoints="1"/>
            </p:cNvSpPr>
            <p:nvPr/>
          </p:nvSpPr>
          <p:spPr bwMode="auto">
            <a:xfrm>
              <a:off x="460" y="2574"/>
              <a:ext cx="28" cy="33"/>
            </a:xfrm>
            <a:custGeom>
              <a:avLst/>
              <a:gdLst/>
              <a:ahLst/>
              <a:cxnLst>
                <a:cxn ang="0">
                  <a:pos x="32" y="49"/>
                </a:cxn>
                <a:cxn ang="0">
                  <a:pos x="11" y="67"/>
                </a:cxn>
                <a:cxn ang="0">
                  <a:pos x="0" y="61"/>
                </a:cxn>
                <a:cxn ang="0">
                  <a:pos x="73" y="0"/>
                </a:cxn>
                <a:cxn ang="0">
                  <a:pos x="85" y="7"/>
                </a:cxn>
                <a:cxn ang="0">
                  <a:pos x="69" y="100"/>
                </a:cxn>
                <a:cxn ang="0">
                  <a:pos x="57" y="93"/>
                </a:cxn>
                <a:cxn ang="0">
                  <a:pos x="63" y="67"/>
                </a:cxn>
                <a:cxn ang="0">
                  <a:pos x="32" y="49"/>
                </a:cxn>
                <a:cxn ang="0">
                  <a:pos x="64" y="56"/>
                </a:cxn>
                <a:cxn ang="0">
                  <a:pos x="72" y="15"/>
                </a:cxn>
                <a:cxn ang="0">
                  <a:pos x="72" y="14"/>
                </a:cxn>
                <a:cxn ang="0">
                  <a:pos x="41" y="41"/>
                </a:cxn>
                <a:cxn ang="0">
                  <a:pos x="64" y="56"/>
                </a:cxn>
              </a:cxnLst>
              <a:rect l="0" t="0" r="r" b="b"/>
              <a:pathLst>
                <a:path w="85" h="100">
                  <a:moveTo>
                    <a:pt x="32" y="49"/>
                  </a:moveTo>
                  <a:lnTo>
                    <a:pt x="11" y="67"/>
                  </a:lnTo>
                  <a:lnTo>
                    <a:pt x="0" y="61"/>
                  </a:lnTo>
                  <a:lnTo>
                    <a:pt x="73" y="0"/>
                  </a:lnTo>
                  <a:lnTo>
                    <a:pt x="85" y="7"/>
                  </a:lnTo>
                  <a:lnTo>
                    <a:pt x="69" y="100"/>
                  </a:lnTo>
                  <a:lnTo>
                    <a:pt x="57" y="93"/>
                  </a:lnTo>
                  <a:lnTo>
                    <a:pt x="63" y="67"/>
                  </a:lnTo>
                  <a:lnTo>
                    <a:pt x="32" y="49"/>
                  </a:lnTo>
                  <a:close/>
                  <a:moveTo>
                    <a:pt x="64" y="56"/>
                  </a:moveTo>
                  <a:lnTo>
                    <a:pt x="72" y="15"/>
                  </a:lnTo>
                  <a:lnTo>
                    <a:pt x="72" y="14"/>
                  </a:lnTo>
                  <a:lnTo>
                    <a:pt x="41" y="41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8" name="Freeform 470"/>
            <p:cNvSpPr>
              <a:spLocks noEditPoints="1"/>
            </p:cNvSpPr>
            <p:nvPr/>
          </p:nvSpPr>
          <p:spPr bwMode="auto">
            <a:xfrm>
              <a:off x="489" y="2583"/>
              <a:ext cx="32" cy="37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75" y="18"/>
                </a:cxn>
                <a:cxn ang="0">
                  <a:pos x="79" y="20"/>
                </a:cxn>
                <a:cxn ang="0">
                  <a:pos x="88" y="26"/>
                </a:cxn>
                <a:cxn ang="0">
                  <a:pos x="93" y="35"/>
                </a:cxn>
                <a:cxn ang="0">
                  <a:pos x="93" y="45"/>
                </a:cxn>
                <a:cxn ang="0">
                  <a:pos x="91" y="51"/>
                </a:cxn>
                <a:cxn ang="0">
                  <a:pos x="87" y="58"/>
                </a:cxn>
                <a:cxn ang="0">
                  <a:pos x="76" y="64"/>
                </a:cxn>
                <a:cxn ang="0">
                  <a:pos x="71" y="65"/>
                </a:cxn>
                <a:cxn ang="0">
                  <a:pos x="76" y="72"/>
                </a:cxn>
                <a:cxn ang="0">
                  <a:pos x="74" y="85"/>
                </a:cxn>
                <a:cxn ang="0">
                  <a:pos x="67" y="99"/>
                </a:cxn>
                <a:cxn ang="0">
                  <a:pos x="65" y="105"/>
                </a:cxn>
                <a:cxn ang="0">
                  <a:pos x="67" y="109"/>
                </a:cxn>
                <a:cxn ang="0">
                  <a:pos x="53" y="105"/>
                </a:cxn>
                <a:cxn ang="0">
                  <a:pos x="54" y="100"/>
                </a:cxn>
                <a:cxn ang="0">
                  <a:pos x="61" y="84"/>
                </a:cxn>
                <a:cxn ang="0">
                  <a:pos x="62" y="79"/>
                </a:cxn>
                <a:cxn ang="0">
                  <a:pos x="63" y="73"/>
                </a:cxn>
                <a:cxn ang="0">
                  <a:pos x="60" y="68"/>
                </a:cxn>
                <a:cxn ang="0">
                  <a:pos x="53" y="63"/>
                </a:cxn>
                <a:cxn ang="0">
                  <a:pos x="11" y="86"/>
                </a:cxn>
                <a:cxn ang="0">
                  <a:pos x="56" y="54"/>
                </a:cxn>
                <a:cxn ang="0">
                  <a:pos x="62" y="56"/>
                </a:cxn>
                <a:cxn ang="0">
                  <a:pos x="69" y="56"/>
                </a:cxn>
                <a:cxn ang="0">
                  <a:pos x="75" y="54"/>
                </a:cxn>
                <a:cxn ang="0">
                  <a:pos x="79" y="47"/>
                </a:cxn>
                <a:cxn ang="0">
                  <a:pos x="81" y="43"/>
                </a:cxn>
                <a:cxn ang="0">
                  <a:pos x="81" y="36"/>
                </a:cxn>
                <a:cxn ang="0">
                  <a:pos x="76" y="30"/>
                </a:cxn>
                <a:cxn ang="0">
                  <a:pos x="43" y="14"/>
                </a:cxn>
              </a:cxnLst>
              <a:rect l="0" t="0" r="r" b="b"/>
              <a:pathLst>
                <a:path w="94" h="111">
                  <a:moveTo>
                    <a:pt x="11" y="86"/>
                  </a:moveTo>
                  <a:lnTo>
                    <a:pt x="0" y="81"/>
                  </a:lnTo>
                  <a:lnTo>
                    <a:pt x="37" y="0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9" y="20"/>
                  </a:lnTo>
                  <a:lnTo>
                    <a:pt x="84" y="23"/>
                  </a:lnTo>
                  <a:lnTo>
                    <a:pt x="88" y="26"/>
                  </a:lnTo>
                  <a:lnTo>
                    <a:pt x="91" y="30"/>
                  </a:lnTo>
                  <a:lnTo>
                    <a:pt x="93" y="35"/>
                  </a:lnTo>
                  <a:lnTo>
                    <a:pt x="94" y="40"/>
                  </a:lnTo>
                  <a:lnTo>
                    <a:pt x="93" y="45"/>
                  </a:lnTo>
                  <a:lnTo>
                    <a:pt x="91" y="51"/>
                  </a:lnTo>
                  <a:lnTo>
                    <a:pt x="91" y="51"/>
                  </a:lnTo>
                  <a:lnTo>
                    <a:pt x="89" y="55"/>
                  </a:lnTo>
                  <a:lnTo>
                    <a:pt x="87" y="58"/>
                  </a:lnTo>
                  <a:lnTo>
                    <a:pt x="82" y="62"/>
                  </a:lnTo>
                  <a:lnTo>
                    <a:pt x="76" y="64"/>
                  </a:lnTo>
                  <a:lnTo>
                    <a:pt x="71" y="65"/>
                  </a:lnTo>
                  <a:lnTo>
                    <a:pt x="71" y="65"/>
                  </a:lnTo>
                  <a:lnTo>
                    <a:pt x="74" y="68"/>
                  </a:lnTo>
                  <a:lnTo>
                    <a:pt x="76" y="72"/>
                  </a:lnTo>
                  <a:lnTo>
                    <a:pt x="76" y="77"/>
                  </a:lnTo>
                  <a:lnTo>
                    <a:pt x="74" y="85"/>
                  </a:lnTo>
                  <a:lnTo>
                    <a:pt x="67" y="99"/>
                  </a:lnTo>
                  <a:lnTo>
                    <a:pt x="67" y="99"/>
                  </a:lnTo>
                  <a:lnTo>
                    <a:pt x="66" y="102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7" y="109"/>
                  </a:lnTo>
                  <a:lnTo>
                    <a:pt x="66" y="111"/>
                  </a:lnTo>
                  <a:lnTo>
                    <a:pt x="53" y="105"/>
                  </a:lnTo>
                  <a:lnTo>
                    <a:pt x="53" y="105"/>
                  </a:lnTo>
                  <a:lnTo>
                    <a:pt x="54" y="100"/>
                  </a:lnTo>
                  <a:lnTo>
                    <a:pt x="57" y="93"/>
                  </a:lnTo>
                  <a:lnTo>
                    <a:pt x="61" y="84"/>
                  </a:lnTo>
                  <a:lnTo>
                    <a:pt x="61" y="84"/>
                  </a:lnTo>
                  <a:lnTo>
                    <a:pt x="62" y="79"/>
                  </a:lnTo>
                  <a:lnTo>
                    <a:pt x="63" y="76"/>
                  </a:lnTo>
                  <a:lnTo>
                    <a:pt x="63" y="73"/>
                  </a:lnTo>
                  <a:lnTo>
                    <a:pt x="62" y="71"/>
                  </a:lnTo>
                  <a:lnTo>
                    <a:pt x="60" y="68"/>
                  </a:lnTo>
                  <a:lnTo>
                    <a:pt x="57" y="66"/>
                  </a:lnTo>
                  <a:lnTo>
                    <a:pt x="53" y="63"/>
                  </a:lnTo>
                  <a:lnTo>
                    <a:pt x="27" y="51"/>
                  </a:lnTo>
                  <a:lnTo>
                    <a:pt x="11" y="86"/>
                  </a:lnTo>
                  <a:close/>
                  <a:moveTo>
                    <a:pt x="31" y="42"/>
                  </a:moveTo>
                  <a:lnTo>
                    <a:pt x="56" y="54"/>
                  </a:lnTo>
                  <a:lnTo>
                    <a:pt x="56" y="54"/>
                  </a:lnTo>
                  <a:lnTo>
                    <a:pt x="62" y="56"/>
                  </a:lnTo>
                  <a:lnTo>
                    <a:pt x="65" y="56"/>
                  </a:lnTo>
                  <a:lnTo>
                    <a:pt x="69" y="56"/>
                  </a:lnTo>
                  <a:lnTo>
                    <a:pt x="72" y="55"/>
                  </a:lnTo>
                  <a:lnTo>
                    <a:pt x="75" y="54"/>
                  </a:lnTo>
                  <a:lnTo>
                    <a:pt x="77" y="51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81" y="43"/>
                  </a:lnTo>
                  <a:lnTo>
                    <a:pt x="81" y="39"/>
                  </a:lnTo>
                  <a:lnTo>
                    <a:pt x="81" y="36"/>
                  </a:lnTo>
                  <a:lnTo>
                    <a:pt x="79" y="33"/>
                  </a:lnTo>
                  <a:lnTo>
                    <a:pt x="76" y="30"/>
                  </a:lnTo>
                  <a:lnTo>
                    <a:pt x="71" y="27"/>
                  </a:lnTo>
                  <a:lnTo>
                    <a:pt x="43" y="14"/>
                  </a:lnTo>
                  <a:lnTo>
                    <a:pt x="31" y="4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9" name="Freeform 471"/>
            <p:cNvSpPr>
              <a:spLocks/>
            </p:cNvSpPr>
            <p:nvPr/>
          </p:nvSpPr>
          <p:spPr bwMode="auto">
            <a:xfrm>
              <a:off x="524" y="2593"/>
              <a:ext cx="24" cy="3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71" y="24"/>
                </a:cxn>
                <a:cxn ang="0">
                  <a:pos x="67" y="34"/>
                </a:cxn>
                <a:cxn ang="0">
                  <a:pos x="39" y="24"/>
                </a:cxn>
                <a:cxn ang="0">
                  <a:pos x="13" y="97"/>
                </a:cxn>
                <a:cxn ang="0">
                  <a:pos x="2" y="93"/>
                </a:cxn>
                <a:cxn ang="0">
                  <a:pos x="28" y="20"/>
                </a:cxn>
                <a:cxn ang="0">
                  <a:pos x="0" y="10"/>
                </a:cxn>
                <a:cxn ang="0">
                  <a:pos x="3" y="0"/>
                </a:cxn>
              </a:cxnLst>
              <a:rect l="0" t="0" r="r" b="b"/>
              <a:pathLst>
                <a:path w="71" h="97">
                  <a:moveTo>
                    <a:pt x="3" y="0"/>
                  </a:moveTo>
                  <a:lnTo>
                    <a:pt x="71" y="24"/>
                  </a:lnTo>
                  <a:lnTo>
                    <a:pt x="67" y="34"/>
                  </a:lnTo>
                  <a:lnTo>
                    <a:pt x="39" y="24"/>
                  </a:lnTo>
                  <a:lnTo>
                    <a:pt x="13" y="97"/>
                  </a:lnTo>
                  <a:lnTo>
                    <a:pt x="2" y="93"/>
                  </a:lnTo>
                  <a:lnTo>
                    <a:pt x="28" y="20"/>
                  </a:lnTo>
                  <a:lnTo>
                    <a:pt x="0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0" name="Freeform 472"/>
            <p:cNvSpPr>
              <a:spLocks/>
            </p:cNvSpPr>
            <p:nvPr/>
          </p:nvSpPr>
          <p:spPr bwMode="auto">
            <a:xfrm>
              <a:off x="544" y="2603"/>
              <a:ext cx="34" cy="37"/>
            </a:xfrm>
            <a:custGeom>
              <a:avLst/>
              <a:gdLst/>
              <a:ahLst/>
              <a:cxnLst>
                <a:cxn ang="0">
                  <a:pos x="71" y="102"/>
                </a:cxn>
                <a:cxn ang="0">
                  <a:pos x="84" y="52"/>
                </a:cxn>
                <a:cxn ang="0">
                  <a:pos x="84" y="52"/>
                </a:cxn>
                <a:cxn ang="0">
                  <a:pos x="89" y="31"/>
                </a:cxn>
                <a:cxn ang="0">
                  <a:pos x="89" y="31"/>
                </a:cxn>
                <a:cxn ang="0">
                  <a:pos x="46" y="96"/>
                </a:cxn>
                <a:cxn ang="0">
                  <a:pos x="35" y="94"/>
                </a:cxn>
                <a:cxn ang="0">
                  <a:pos x="28" y="16"/>
                </a:cxn>
                <a:cxn ang="0">
                  <a:pos x="28" y="16"/>
                </a:cxn>
                <a:cxn ang="0">
                  <a:pos x="28" y="16"/>
                </a:cxn>
                <a:cxn ang="0">
                  <a:pos x="23" y="37"/>
                </a:cxn>
                <a:cxn ang="0">
                  <a:pos x="11" y="88"/>
                </a:cxn>
                <a:cxn ang="0">
                  <a:pos x="0" y="85"/>
                </a:cxn>
                <a:cxn ang="0">
                  <a:pos x="21" y="0"/>
                </a:cxn>
                <a:cxn ang="0">
                  <a:pos x="37" y="4"/>
                </a:cxn>
                <a:cxn ang="0">
                  <a:pos x="44" y="82"/>
                </a:cxn>
                <a:cxn ang="0">
                  <a:pos x="44" y="82"/>
                </a:cxn>
                <a:cxn ang="0">
                  <a:pos x="87" y="16"/>
                </a:cxn>
                <a:cxn ang="0">
                  <a:pos x="103" y="20"/>
                </a:cxn>
                <a:cxn ang="0">
                  <a:pos x="82" y="106"/>
                </a:cxn>
                <a:cxn ang="0">
                  <a:pos x="71" y="102"/>
                </a:cxn>
              </a:cxnLst>
              <a:rect l="0" t="0" r="r" b="b"/>
              <a:pathLst>
                <a:path w="103" h="106">
                  <a:moveTo>
                    <a:pt x="71" y="102"/>
                  </a:moveTo>
                  <a:lnTo>
                    <a:pt x="84" y="52"/>
                  </a:lnTo>
                  <a:lnTo>
                    <a:pt x="84" y="52"/>
                  </a:lnTo>
                  <a:lnTo>
                    <a:pt x="89" y="31"/>
                  </a:lnTo>
                  <a:lnTo>
                    <a:pt x="89" y="31"/>
                  </a:lnTo>
                  <a:lnTo>
                    <a:pt x="46" y="96"/>
                  </a:lnTo>
                  <a:lnTo>
                    <a:pt x="35" y="94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3" y="37"/>
                  </a:lnTo>
                  <a:lnTo>
                    <a:pt x="11" y="88"/>
                  </a:lnTo>
                  <a:lnTo>
                    <a:pt x="0" y="85"/>
                  </a:lnTo>
                  <a:lnTo>
                    <a:pt x="21" y="0"/>
                  </a:lnTo>
                  <a:lnTo>
                    <a:pt x="37" y="4"/>
                  </a:lnTo>
                  <a:lnTo>
                    <a:pt x="44" y="82"/>
                  </a:lnTo>
                  <a:lnTo>
                    <a:pt x="44" y="82"/>
                  </a:lnTo>
                  <a:lnTo>
                    <a:pt x="87" y="16"/>
                  </a:lnTo>
                  <a:lnTo>
                    <a:pt x="103" y="20"/>
                  </a:lnTo>
                  <a:lnTo>
                    <a:pt x="82" y="106"/>
                  </a:lnTo>
                  <a:lnTo>
                    <a:pt x="71" y="102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1" name="Freeform 473"/>
            <p:cNvSpPr>
              <a:spLocks/>
            </p:cNvSpPr>
            <p:nvPr/>
          </p:nvSpPr>
          <p:spPr bwMode="auto">
            <a:xfrm>
              <a:off x="580" y="2610"/>
              <a:ext cx="25" cy="33"/>
            </a:xfrm>
            <a:custGeom>
              <a:avLst/>
              <a:gdLst/>
              <a:ahLst/>
              <a:cxnLst>
                <a:cxn ang="0">
                  <a:pos x="64" y="98"/>
                </a:cxn>
                <a:cxn ang="0">
                  <a:pos x="0" y="88"/>
                </a:cxn>
                <a:cxn ang="0">
                  <a:pos x="12" y="0"/>
                </a:cxn>
                <a:cxn ang="0">
                  <a:pos x="75" y="9"/>
                </a:cxn>
                <a:cxn ang="0">
                  <a:pos x="74" y="20"/>
                </a:cxn>
                <a:cxn ang="0">
                  <a:pos x="22" y="13"/>
                </a:cxn>
                <a:cxn ang="0">
                  <a:pos x="18" y="39"/>
                </a:cxn>
                <a:cxn ang="0">
                  <a:pos x="66" y="46"/>
                </a:cxn>
                <a:cxn ang="0">
                  <a:pos x="65" y="56"/>
                </a:cxn>
                <a:cxn ang="0">
                  <a:pos x="17" y="50"/>
                </a:cxn>
                <a:cxn ang="0">
                  <a:pos x="13" y="79"/>
                </a:cxn>
                <a:cxn ang="0">
                  <a:pos x="65" y="87"/>
                </a:cxn>
                <a:cxn ang="0">
                  <a:pos x="64" y="98"/>
                </a:cxn>
              </a:cxnLst>
              <a:rect l="0" t="0" r="r" b="b"/>
              <a:pathLst>
                <a:path w="75" h="98">
                  <a:moveTo>
                    <a:pt x="64" y="98"/>
                  </a:moveTo>
                  <a:lnTo>
                    <a:pt x="0" y="88"/>
                  </a:lnTo>
                  <a:lnTo>
                    <a:pt x="12" y="0"/>
                  </a:lnTo>
                  <a:lnTo>
                    <a:pt x="75" y="9"/>
                  </a:lnTo>
                  <a:lnTo>
                    <a:pt x="74" y="20"/>
                  </a:lnTo>
                  <a:lnTo>
                    <a:pt x="22" y="13"/>
                  </a:lnTo>
                  <a:lnTo>
                    <a:pt x="18" y="39"/>
                  </a:lnTo>
                  <a:lnTo>
                    <a:pt x="66" y="46"/>
                  </a:lnTo>
                  <a:lnTo>
                    <a:pt x="65" y="56"/>
                  </a:lnTo>
                  <a:lnTo>
                    <a:pt x="17" y="50"/>
                  </a:lnTo>
                  <a:lnTo>
                    <a:pt x="13" y="79"/>
                  </a:lnTo>
                  <a:lnTo>
                    <a:pt x="65" y="87"/>
                  </a:lnTo>
                  <a:lnTo>
                    <a:pt x="64" y="9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2" name="Freeform 474"/>
            <p:cNvSpPr>
              <a:spLocks/>
            </p:cNvSpPr>
            <p:nvPr/>
          </p:nvSpPr>
          <p:spPr bwMode="auto">
            <a:xfrm>
              <a:off x="609" y="2614"/>
              <a:ext cx="25" cy="30"/>
            </a:xfrm>
            <a:custGeom>
              <a:avLst/>
              <a:gdLst/>
              <a:ahLst/>
              <a:cxnLst>
                <a:cxn ang="0">
                  <a:pos x="63" y="3"/>
                </a:cxn>
                <a:cxn ang="0">
                  <a:pos x="74" y="3"/>
                </a:cxn>
                <a:cxn ang="0">
                  <a:pos x="70" y="92"/>
                </a:cxn>
                <a:cxn ang="0">
                  <a:pos x="57" y="91"/>
                </a:cxn>
                <a:cxn ang="0">
                  <a:pos x="16" y="17"/>
                </a:cxn>
                <a:cxn ang="0">
                  <a:pos x="15" y="17"/>
                </a:cxn>
                <a:cxn ang="0">
                  <a:pos x="12" y="89"/>
                </a:cxn>
                <a:cxn ang="0">
                  <a:pos x="0" y="89"/>
                </a:cxn>
                <a:cxn ang="0">
                  <a:pos x="4" y="0"/>
                </a:cxn>
                <a:cxn ang="0">
                  <a:pos x="19" y="1"/>
                </a:cxn>
                <a:cxn ang="0">
                  <a:pos x="59" y="75"/>
                </a:cxn>
                <a:cxn ang="0">
                  <a:pos x="59" y="75"/>
                </a:cxn>
                <a:cxn ang="0">
                  <a:pos x="63" y="3"/>
                </a:cxn>
              </a:cxnLst>
              <a:rect l="0" t="0" r="r" b="b"/>
              <a:pathLst>
                <a:path w="74" h="92">
                  <a:moveTo>
                    <a:pt x="63" y="3"/>
                  </a:moveTo>
                  <a:lnTo>
                    <a:pt x="74" y="3"/>
                  </a:lnTo>
                  <a:lnTo>
                    <a:pt x="70" y="92"/>
                  </a:lnTo>
                  <a:lnTo>
                    <a:pt x="57" y="91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2" y="89"/>
                  </a:lnTo>
                  <a:lnTo>
                    <a:pt x="0" y="89"/>
                  </a:lnTo>
                  <a:lnTo>
                    <a:pt x="4" y="0"/>
                  </a:lnTo>
                  <a:lnTo>
                    <a:pt x="19" y="1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63" y="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" name="Freeform 475"/>
            <p:cNvSpPr>
              <a:spLocks/>
            </p:cNvSpPr>
            <p:nvPr/>
          </p:nvSpPr>
          <p:spPr bwMode="auto">
            <a:xfrm>
              <a:off x="637" y="2614"/>
              <a:ext cx="24" cy="3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72" y="0"/>
                </a:cxn>
                <a:cxn ang="0">
                  <a:pos x="72" y="11"/>
                </a:cxn>
                <a:cxn ang="0">
                  <a:pos x="42" y="12"/>
                </a:cxn>
                <a:cxn ang="0">
                  <a:pos x="45" y="90"/>
                </a:cxn>
                <a:cxn ang="0">
                  <a:pos x="33" y="91"/>
                </a:cxn>
                <a:cxn ang="0">
                  <a:pos x="30" y="13"/>
                </a:cxn>
                <a:cxn ang="0">
                  <a:pos x="0" y="14"/>
                </a:cxn>
                <a:cxn ang="0">
                  <a:pos x="0" y="3"/>
                </a:cxn>
              </a:cxnLst>
              <a:rect l="0" t="0" r="r" b="b"/>
              <a:pathLst>
                <a:path w="72" h="91">
                  <a:moveTo>
                    <a:pt x="0" y="3"/>
                  </a:moveTo>
                  <a:lnTo>
                    <a:pt x="72" y="0"/>
                  </a:lnTo>
                  <a:lnTo>
                    <a:pt x="72" y="11"/>
                  </a:lnTo>
                  <a:lnTo>
                    <a:pt x="42" y="12"/>
                  </a:lnTo>
                  <a:lnTo>
                    <a:pt x="45" y="90"/>
                  </a:lnTo>
                  <a:lnTo>
                    <a:pt x="33" y="91"/>
                  </a:lnTo>
                  <a:lnTo>
                    <a:pt x="30" y="13"/>
                  </a:lnTo>
                  <a:lnTo>
                    <a:pt x="0" y="1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4" name="Freeform 476"/>
            <p:cNvSpPr>
              <a:spLocks noEditPoints="1"/>
            </p:cNvSpPr>
            <p:nvPr/>
          </p:nvSpPr>
          <p:spPr bwMode="auto">
            <a:xfrm>
              <a:off x="678" y="2609"/>
              <a:ext cx="29" cy="32"/>
            </a:xfrm>
            <a:custGeom>
              <a:avLst/>
              <a:gdLst/>
              <a:ahLst/>
              <a:cxnLst>
                <a:cxn ang="0">
                  <a:pos x="51" y="93"/>
                </a:cxn>
                <a:cxn ang="0">
                  <a:pos x="40" y="94"/>
                </a:cxn>
                <a:cxn ang="0">
                  <a:pos x="30" y="92"/>
                </a:cxn>
                <a:cxn ang="0">
                  <a:pos x="15" y="82"/>
                </a:cxn>
                <a:cxn ang="0">
                  <a:pos x="5" y="69"/>
                </a:cxn>
                <a:cxn ang="0">
                  <a:pos x="1" y="5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9" y="15"/>
                </a:cxn>
                <a:cxn ang="0">
                  <a:pos x="19" y="6"/>
                </a:cxn>
                <a:cxn ang="0">
                  <a:pos x="29" y="2"/>
                </a:cxn>
                <a:cxn ang="0">
                  <a:pos x="35" y="1"/>
                </a:cxn>
                <a:cxn ang="0">
                  <a:pos x="46" y="0"/>
                </a:cxn>
                <a:cxn ang="0">
                  <a:pos x="56" y="2"/>
                </a:cxn>
                <a:cxn ang="0">
                  <a:pos x="71" y="11"/>
                </a:cxn>
                <a:cxn ang="0">
                  <a:pos x="80" y="24"/>
                </a:cxn>
                <a:cxn ang="0">
                  <a:pos x="85" y="39"/>
                </a:cxn>
                <a:cxn ang="0">
                  <a:pos x="86" y="46"/>
                </a:cxn>
                <a:cxn ang="0">
                  <a:pos x="84" y="62"/>
                </a:cxn>
                <a:cxn ang="0">
                  <a:pos x="77" y="78"/>
                </a:cxn>
                <a:cxn ang="0">
                  <a:pos x="66" y="88"/>
                </a:cxn>
                <a:cxn ang="0">
                  <a:pos x="57" y="92"/>
                </a:cxn>
                <a:cxn ang="0">
                  <a:pos x="51" y="93"/>
                </a:cxn>
                <a:cxn ang="0">
                  <a:pos x="37" y="11"/>
                </a:cxn>
                <a:cxn ang="0">
                  <a:pos x="24" y="16"/>
                </a:cxn>
                <a:cxn ang="0">
                  <a:pos x="16" y="25"/>
                </a:cxn>
                <a:cxn ang="0">
                  <a:pos x="12" y="37"/>
                </a:cxn>
                <a:cxn ang="0">
                  <a:pos x="13" y="52"/>
                </a:cxn>
                <a:cxn ang="0">
                  <a:pos x="15" y="59"/>
                </a:cxn>
                <a:cxn ang="0">
                  <a:pos x="21" y="71"/>
                </a:cxn>
                <a:cxn ang="0">
                  <a:pos x="30" y="79"/>
                </a:cxn>
                <a:cxn ang="0">
                  <a:pos x="42" y="82"/>
                </a:cxn>
                <a:cxn ang="0">
                  <a:pos x="49" y="82"/>
                </a:cxn>
                <a:cxn ang="0">
                  <a:pos x="61" y="77"/>
                </a:cxn>
                <a:cxn ang="0">
                  <a:pos x="69" y="68"/>
                </a:cxn>
                <a:cxn ang="0">
                  <a:pos x="73" y="56"/>
                </a:cxn>
                <a:cxn ang="0">
                  <a:pos x="73" y="41"/>
                </a:cxn>
                <a:cxn ang="0">
                  <a:pos x="71" y="34"/>
                </a:cxn>
                <a:cxn ang="0">
                  <a:pos x="65" y="22"/>
                </a:cxn>
                <a:cxn ang="0">
                  <a:pos x="55" y="14"/>
                </a:cxn>
                <a:cxn ang="0">
                  <a:pos x="43" y="11"/>
                </a:cxn>
                <a:cxn ang="0">
                  <a:pos x="37" y="11"/>
                </a:cxn>
              </a:cxnLst>
              <a:rect l="0" t="0" r="r" b="b"/>
              <a:pathLst>
                <a:path w="86" h="94">
                  <a:moveTo>
                    <a:pt x="51" y="93"/>
                  </a:moveTo>
                  <a:lnTo>
                    <a:pt x="51" y="93"/>
                  </a:lnTo>
                  <a:lnTo>
                    <a:pt x="45" y="94"/>
                  </a:lnTo>
                  <a:lnTo>
                    <a:pt x="40" y="94"/>
                  </a:lnTo>
                  <a:lnTo>
                    <a:pt x="35" y="93"/>
                  </a:lnTo>
                  <a:lnTo>
                    <a:pt x="30" y="92"/>
                  </a:lnTo>
                  <a:lnTo>
                    <a:pt x="22" y="88"/>
                  </a:lnTo>
                  <a:lnTo>
                    <a:pt x="15" y="82"/>
                  </a:lnTo>
                  <a:lnTo>
                    <a:pt x="10" y="76"/>
                  </a:lnTo>
                  <a:lnTo>
                    <a:pt x="5" y="69"/>
                  </a:lnTo>
                  <a:lnTo>
                    <a:pt x="2" y="61"/>
                  </a:lnTo>
                  <a:lnTo>
                    <a:pt x="1" y="54"/>
                  </a:lnTo>
                  <a:lnTo>
                    <a:pt x="1" y="54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1" y="31"/>
                  </a:lnTo>
                  <a:lnTo>
                    <a:pt x="4" y="23"/>
                  </a:lnTo>
                  <a:lnTo>
                    <a:pt x="9" y="15"/>
                  </a:lnTo>
                  <a:lnTo>
                    <a:pt x="15" y="9"/>
                  </a:lnTo>
                  <a:lnTo>
                    <a:pt x="19" y="6"/>
                  </a:lnTo>
                  <a:lnTo>
                    <a:pt x="24" y="4"/>
                  </a:lnTo>
                  <a:lnTo>
                    <a:pt x="29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1" y="1"/>
                  </a:lnTo>
                  <a:lnTo>
                    <a:pt x="56" y="2"/>
                  </a:lnTo>
                  <a:lnTo>
                    <a:pt x="64" y="6"/>
                  </a:lnTo>
                  <a:lnTo>
                    <a:pt x="71" y="11"/>
                  </a:lnTo>
                  <a:lnTo>
                    <a:pt x="76" y="17"/>
                  </a:lnTo>
                  <a:lnTo>
                    <a:pt x="80" y="24"/>
                  </a:lnTo>
                  <a:lnTo>
                    <a:pt x="83" y="32"/>
                  </a:lnTo>
                  <a:lnTo>
                    <a:pt x="85" y="39"/>
                  </a:lnTo>
                  <a:lnTo>
                    <a:pt x="85" y="39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84" y="62"/>
                  </a:lnTo>
                  <a:lnTo>
                    <a:pt x="81" y="70"/>
                  </a:lnTo>
                  <a:lnTo>
                    <a:pt x="77" y="78"/>
                  </a:lnTo>
                  <a:lnTo>
                    <a:pt x="70" y="84"/>
                  </a:lnTo>
                  <a:lnTo>
                    <a:pt x="66" y="88"/>
                  </a:lnTo>
                  <a:lnTo>
                    <a:pt x="62" y="90"/>
                  </a:lnTo>
                  <a:lnTo>
                    <a:pt x="57" y="92"/>
                  </a:lnTo>
                  <a:lnTo>
                    <a:pt x="51" y="93"/>
                  </a:lnTo>
                  <a:lnTo>
                    <a:pt x="51" y="93"/>
                  </a:lnTo>
                  <a:close/>
                  <a:moveTo>
                    <a:pt x="37" y="11"/>
                  </a:moveTo>
                  <a:lnTo>
                    <a:pt x="37" y="11"/>
                  </a:lnTo>
                  <a:lnTo>
                    <a:pt x="30" y="13"/>
                  </a:lnTo>
                  <a:lnTo>
                    <a:pt x="24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4" y="31"/>
                  </a:lnTo>
                  <a:lnTo>
                    <a:pt x="12" y="37"/>
                  </a:lnTo>
                  <a:lnTo>
                    <a:pt x="12" y="44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5" y="59"/>
                  </a:lnTo>
                  <a:lnTo>
                    <a:pt x="17" y="66"/>
                  </a:lnTo>
                  <a:lnTo>
                    <a:pt x="21" y="71"/>
                  </a:lnTo>
                  <a:lnTo>
                    <a:pt x="25" y="76"/>
                  </a:lnTo>
                  <a:lnTo>
                    <a:pt x="30" y="79"/>
                  </a:lnTo>
                  <a:lnTo>
                    <a:pt x="36" y="81"/>
                  </a:lnTo>
                  <a:lnTo>
                    <a:pt x="42" y="82"/>
                  </a:lnTo>
                  <a:lnTo>
                    <a:pt x="49" y="82"/>
                  </a:lnTo>
                  <a:lnTo>
                    <a:pt x="49" y="82"/>
                  </a:lnTo>
                  <a:lnTo>
                    <a:pt x="56" y="80"/>
                  </a:lnTo>
                  <a:lnTo>
                    <a:pt x="61" y="77"/>
                  </a:lnTo>
                  <a:lnTo>
                    <a:pt x="66" y="73"/>
                  </a:lnTo>
                  <a:lnTo>
                    <a:pt x="69" y="68"/>
                  </a:lnTo>
                  <a:lnTo>
                    <a:pt x="72" y="62"/>
                  </a:lnTo>
                  <a:lnTo>
                    <a:pt x="73" y="56"/>
                  </a:lnTo>
                  <a:lnTo>
                    <a:pt x="74" y="49"/>
                  </a:lnTo>
                  <a:lnTo>
                    <a:pt x="73" y="41"/>
                  </a:lnTo>
                  <a:lnTo>
                    <a:pt x="73" y="41"/>
                  </a:lnTo>
                  <a:lnTo>
                    <a:pt x="71" y="34"/>
                  </a:lnTo>
                  <a:lnTo>
                    <a:pt x="68" y="27"/>
                  </a:lnTo>
                  <a:lnTo>
                    <a:pt x="65" y="22"/>
                  </a:lnTo>
                  <a:lnTo>
                    <a:pt x="60" y="17"/>
                  </a:lnTo>
                  <a:lnTo>
                    <a:pt x="55" y="14"/>
                  </a:lnTo>
                  <a:lnTo>
                    <a:pt x="50" y="12"/>
                  </a:lnTo>
                  <a:lnTo>
                    <a:pt x="43" y="11"/>
                  </a:lnTo>
                  <a:lnTo>
                    <a:pt x="37" y="11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5" name="Freeform 477"/>
            <p:cNvSpPr>
              <a:spLocks/>
            </p:cNvSpPr>
            <p:nvPr/>
          </p:nvSpPr>
          <p:spPr bwMode="auto">
            <a:xfrm>
              <a:off x="708" y="2601"/>
              <a:ext cx="21" cy="34"/>
            </a:xfrm>
            <a:custGeom>
              <a:avLst/>
              <a:gdLst/>
              <a:ahLst/>
              <a:cxnLst>
                <a:cxn ang="0">
                  <a:pos x="36" y="98"/>
                </a:cxn>
                <a:cxn ang="0">
                  <a:pos x="25" y="101"/>
                </a:cxn>
                <a:cxn ang="0">
                  <a:pos x="0" y="17"/>
                </a:cxn>
                <a:cxn ang="0">
                  <a:pos x="59" y="0"/>
                </a:cxn>
                <a:cxn ang="0">
                  <a:pos x="62" y="11"/>
                </a:cxn>
                <a:cxn ang="0">
                  <a:pos x="15" y="24"/>
                </a:cxn>
                <a:cxn ang="0">
                  <a:pos x="22" y="50"/>
                </a:cxn>
                <a:cxn ang="0">
                  <a:pos x="64" y="38"/>
                </a:cxn>
                <a:cxn ang="0">
                  <a:pos x="67" y="48"/>
                </a:cxn>
                <a:cxn ang="0">
                  <a:pos x="25" y="60"/>
                </a:cxn>
                <a:cxn ang="0">
                  <a:pos x="36" y="98"/>
                </a:cxn>
              </a:cxnLst>
              <a:rect l="0" t="0" r="r" b="b"/>
              <a:pathLst>
                <a:path w="67" h="101">
                  <a:moveTo>
                    <a:pt x="36" y="98"/>
                  </a:moveTo>
                  <a:lnTo>
                    <a:pt x="25" y="101"/>
                  </a:lnTo>
                  <a:lnTo>
                    <a:pt x="0" y="17"/>
                  </a:lnTo>
                  <a:lnTo>
                    <a:pt x="59" y="0"/>
                  </a:lnTo>
                  <a:lnTo>
                    <a:pt x="62" y="11"/>
                  </a:lnTo>
                  <a:lnTo>
                    <a:pt x="15" y="24"/>
                  </a:lnTo>
                  <a:lnTo>
                    <a:pt x="22" y="50"/>
                  </a:lnTo>
                  <a:lnTo>
                    <a:pt x="64" y="38"/>
                  </a:lnTo>
                  <a:lnTo>
                    <a:pt x="67" y="48"/>
                  </a:lnTo>
                  <a:lnTo>
                    <a:pt x="25" y="60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6" name="Freeform 478"/>
            <p:cNvSpPr>
              <a:spLocks/>
            </p:cNvSpPr>
            <p:nvPr/>
          </p:nvSpPr>
          <p:spPr bwMode="auto">
            <a:xfrm>
              <a:off x="747" y="2589"/>
              <a:ext cx="29" cy="30"/>
            </a:xfrm>
            <a:custGeom>
              <a:avLst/>
              <a:gdLst/>
              <a:ahLst/>
              <a:cxnLst>
                <a:cxn ang="0">
                  <a:pos x="59" y="20"/>
                </a:cxn>
                <a:cxn ang="0">
                  <a:pos x="52" y="13"/>
                </a:cxn>
                <a:cxn ang="0">
                  <a:pos x="44" y="10"/>
                </a:cxn>
                <a:cxn ang="0">
                  <a:pos x="35" y="11"/>
                </a:cxn>
                <a:cxn ang="0">
                  <a:pos x="29" y="13"/>
                </a:cxn>
                <a:cxn ang="0">
                  <a:pos x="19" y="19"/>
                </a:cxn>
                <a:cxn ang="0">
                  <a:pos x="13" y="29"/>
                </a:cxn>
                <a:cxn ang="0">
                  <a:pos x="12" y="41"/>
                </a:cxn>
                <a:cxn ang="0">
                  <a:pos x="16" y="56"/>
                </a:cxn>
                <a:cxn ang="0">
                  <a:pos x="19" y="63"/>
                </a:cxn>
                <a:cxn ang="0">
                  <a:pos x="27" y="74"/>
                </a:cxn>
                <a:cxn ang="0">
                  <a:pos x="37" y="80"/>
                </a:cxn>
                <a:cxn ang="0">
                  <a:pos x="51" y="81"/>
                </a:cxn>
                <a:cxn ang="0">
                  <a:pos x="58" y="78"/>
                </a:cxn>
                <a:cxn ang="0">
                  <a:pos x="66" y="72"/>
                </a:cxn>
                <a:cxn ang="0">
                  <a:pos x="71" y="65"/>
                </a:cxn>
                <a:cxn ang="0">
                  <a:pos x="72" y="53"/>
                </a:cxn>
                <a:cxn ang="0">
                  <a:pos x="82" y="42"/>
                </a:cxn>
                <a:cxn ang="0">
                  <a:pos x="83" y="48"/>
                </a:cxn>
                <a:cxn ang="0">
                  <a:pos x="83" y="62"/>
                </a:cxn>
                <a:cxn ang="0">
                  <a:pos x="77" y="76"/>
                </a:cxn>
                <a:cxn ang="0">
                  <a:pos x="68" y="85"/>
                </a:cxn>
                <a:cxn ang="0">
                  <a:pos x="60" y="89"/>
                </a:cxn>
                <a:cxn ang="0">
                  <a:pos x="46" y="92"/>
                </a:cxn>
                <a:cxn ang="0">
                  <a:pos x="30" y="90"/>
                </a:cxn>
                <a:cxn ang="0">
                  <a:pos x="16" y="80"/>
                </a:cxn>
                <a:cxn ang="0">
                  <a:pos x="5" y="61"/>
                </a:cxn>
                <a:cxn ang="0">
                  <a:pos x="2" y="52"/>
                </a:cxn>
                <a:cxn ang="0">
                  <a:pos x="0" y="35"/>
                </a:cxn>
                <a:cxn ang="0">
                  <a:pos x="5" y="19"/>
                </a:cxn>
                <a:cxn ang="0">
                  <a:pos x="16" y="8"/>
                </a:cxn>
                <a:cxn ang="0">
                  <a:pos x="24" y="3"/>
                </a:cxn>
                <a:cxn ang="0">
                  <a:pos x="40" y="0"/>
                </a:cxn>
                <a:cxn ang="0">
                  <a:pos x="53" y="1"/>
                </a:cxn>
                <a:cxn ang="0">
                  <a:pos x="63" y="7"/>
                </a:cxn>
                <a:cxn ang="0">
                  <a:pos x="70" y="15"/>
                </a:cxn>
              </a:cxnLst>
              <a:rect l="0" t="0" r="r" b="b"/>
              <a:pathLst>
                <a:path w="84" h="92">
                  <a:moveTo>
                    <a:pt x="59" y="20"/>
                  </a:moveTo>
                  <a:lnTo>
                    <a:pt x="59" y="20"/>
                  </a:lnTo>
                  <a:lnTo>
                    <a:pt x="56" y="16"/>
                  </a:lnTo>
                  <a:lnTo>
                    <a:pt x="52" y="13"/>
                  </a:lnTo>
                  <a:lnTo>
                    <a:pt x="48" y="11"/>
                  </a:lnTo>
                  <a:lnTo>
                    <a:pt x="44" y="10"/>
                  </a:lnTo>
                  <a:lnTo>
                    <a:pt x="40" y="10"/>
                  </a:lnTo>
                  <a:lnTo>
                    <a:pt x="35" y="11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3" y="16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9"/>
                  </a:lnTo>
                  <a:lnTo>
                    <a:pt x="12" y="35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9" y="63"/>
                  </a:lnTo>
                  <a:lnTo>
                    <a:pt x="23" y="69"/>
                  </a:lnTo>
                  <a:lnTo>
                    <a:pt x="27" y="74"/>
                  </a:lnTo>
                  <a:lnTo>
                    <a:pt x="32" y="78"/>
                  </a:lnTo>
                  <a:lnTo>
                    <a:pt x="37" y="80"/>
                  </a:lnTo>
                  <a:lnTo>
                    <a:pt x="44" y="81"/>
                  </a:lnTo>
                  <a:lnTo>
                    <a:pt x="51" y="81"/>
                  </a:lnTo>
                  <a:lnTo>
                    <a:pt x="58" y="78"/>
                  </a:lnTo>
                  <a:lnTo>
                    <a:pt x="58" y="78"/>
                  </a:lnTo>
                  <a:lnTo>
                    <a:pt x="64" y="75"/>
                  </a:lnTo>
                  <a:lnTo>
                    <a:pt x="66" y="72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2" y="60"/>
                  </a:lnTo>
                  <a:lnTo>
                    <a:pt x="72" y="53"/>
                  </a:lnTo>
                  <a:lnTo>
                    <a:pt x="72" y="46"/>
                  </a:lnTo>
                  <a:lnTo>
                    <a:pt x="82" y="42"/>
                  </a:lnTo>
                  <a:lnTo>
                    <a:pt x="82" y="42"/>
                  </a:lnTo>
                  <a:lnTo>
                    <a:pt x="83" y="48"/>
                  </a:lnTo>
                  <a:lnTo>
                    <a:pt x="84" y="53"/>
                  </a:lnTo>
                  <a:lnTo>
                    <a:pt x="83" y="62"/>
                  </a:lnTo>
                  <a:lnTo>
                    <a:pt x="81" y="70"/>
                  </a:lnTo>
                  <a:lnTo>
                    <a:pt x="77" y="76"/>
                  </a:lnTo>
                  <a:lnTo>
                    <a:pt x="72" y="81"/>
                  </a:lnTo>
                  <a:lnTo>
                    <a:pt x="68" y="85"/>
                  </a:lnTo>
                  <a:lnTo>
                    <a:pt x="60" y="89"/>
                  </a:lnTo>
                  <a:lnTo>
                    <a:pt x="60" y="89"/>
                  </a:lnTo>
                  <a:lnTo>
                    <a:pt x="53" y="91"/>
                  </a:lnTo>
                  <a:lnTo>
                    <a:pt x="46" y="92"/>
                  </a:lnTo>
                  <a:lnTo>
                    <a:pt x="38" y="92"/>
                  </a:lnTo>
                  <a:lnTo>
                    <a:pt x="30" y="90"/>
                  </a:lnTo>
                  <a:lnTo>
                    <a:pt x="23" y="86"/>
                  </a:lnTo>
                  <a:lnTo>
                    <a:pt x="16" y="80"/>
                  </a:lnTo>
                  <a:lnTo>
                    <a:pt x="10" y="72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5" y="19"/>
                  </a:lnTo>
                  <a:lnTo>
                    <a:pt x="10" y="13"/>
                  </a:lnTo>
                  <a:lnTo>
                    <a:pt x="16" y="8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3" y="1"/>
                  </a:lnTo>
                  <a:lnTo>
                    <a:pt x="58" y="4"/>
                  </a:lnTo>
                  <a:lnTo>
                    <a:pt x="63" y="7"/>
                  </a:lnTo>
                  <a:lnTo>
                    <a:pt x="67" y="11"/>
                  </a:lnTo>
                  <a:lnTo>
                    <a:pt x="70" y="15"/>
                  </a:lnTo>
                  <a:lnTo>
                    <a:pt x="59" y="20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7" name="Freeform 479"/>
            <p:cNvSpPr>
              <a:spLocks noEditPoints="1"/>
            </p:cNvSpPr>
            <p:nvPr/>
          </p:nvSpPr>
          <p:spPr bwMode="auto">
            <a:xfrm>
              <a:off x="774" y="2575"/>
              <a:ext cx="30" cy="32"/>
            </a:xfrm>
            <a:custGeom>
              <a:avLst/>
              <a:gdLst/>
              <a:ahLst/>
              <a:cxnLst>
                <a:cxn ang="0">
                  <a:pos x="67" y="88"/>
                </a:cxn>
                <a:cxn ang="0">
                  <a:pos x="56" y="93"/>
                </a:cxn>
                <a:cxn ang="0">
                  <a:pos x="47" y="94"/>
                </a:cxn>
                <a:cxn ang="0">
                  <a:pos x="30" y="91"/>
                </a:cxn>
                <a:cxn ang="0">
                  <a:pos x="16" y="81"/>
                </a:cxn>
                <a:cxn ang="0">
                  <a:pos x="7" y="69"/>
                </a:cxn>
                <a:cxn ang="0">
                  <a:pos x="4" y="62"/>
                </a:cxn>
                <a:cxn ang="0">
                  <a:pos x="0" y="46"/>
                </a:cxn>
                <a:cxn ang="0">
                  <a:pos x="2" y="28"/>
                </a:cxn>
                <a:cxn ang="0">
                  <a:pos x="9" y="17"/>
                </a:cxn>
                <a:cxn ang="0">
                  <a:pos x="17" y="10"/>
                </a:cxn>
                <a:cxn ang="0">
                  <a:pos x="22" y="6"/>
                </a:cxn>
                <a:cxn ang="0">
                  <a:pos x="32" y="2"/>
                </a:cxn>
                <a:cxn ang="0">
                  <a:pos x="42" y="0"/>
                </a:cxn>
                <a:cxn ang="0">
                  <a:pos x="59" y="4"/>
                </a:cxn>
                <a:cxn ang="0">
                  <a:pos x="73" y="14"/>
                </a:cxn>
                <a:cxn ang="0">
                  <a:pos x="82" y="26"/>
                </a:cxn>
                <a:cxn ang="0">
                  <a:pos x="85" y="33"/>
                </a:cxn>
                <a:cxn ang="0">
                  <a:pos x="89" y="50"/>
                </a:cxn>
                <a:cxn ang="0">
                  <a:pos x="87" y="66"/>
                </a:cxn>
                <a:cxn ang="0">
                  <a:pos x="80" y="78"/>
                </a:cxn>
                <a:cxn ang="0">
                  <a:pos x="72" y="85"/>
                </a:cxn>
                <a:cxn ang="0">
                  <a:pos x="67" y="88"/>
                </a:cxn>
                <a:cxn ang="0">
                  <a:pos x="27" y="16"/>
                </a:cxn>
                <a:cxn ang="0">
                  <a:pos x="17" y="24"/>
                </a:cxn>
                <a:cxn ang="0">
                  <a:pos x="12" y="35"/>
                </a:cxn>
                <a:cxn ang="0">
                  <a:pos x="13" y="49"/>
                </a:cxn>
                <a:cxn ang="0">
                  <a:pos x="18" y="63"/>
                </a:cxn>
                <a:cxn ang="0">
                  <a:pos x="22" y="69"/>
                </a:cxn>
                <a:cxn ang="0">
                  <a:pos x="32" y="78"/>
                </a:cxn>
                <a:cxn ang="0">
                  <a:pos x="43" y="83"/>
                </a:cxn>
                <a:cxn ang="0">
                  <a:pos x="55" y="82"/>
                </a:cxn>
                <a:cxn ang="0">
                  <a:pos x="62" y="79"/>
                </a:cxn>
                <a:cxn ang="0">
                  <a:pos x="72" y="71"/>
                </a:cxn>
                <a:cxn ang="0">
                  <a:pos x="76" y="59"/>
                </a:cxn>
                <a:cxn ang="0">
                  <a:pos x="76" y="47"/>
                </a:cxn>
                <a:cxn ang="0">
                  <a:pos x="71" y="32"/>
                </a:cxn>
                <a:cxn ang="0">
                  <a:pos x="67" y="26"/>
                </a:cxn>
                <a:cxn ang="0">
                  <a:pos x="57" y="16"/>
                </a:cxn>
                <a:cxn ang="0">
                  <a:pos x="46" y="12"/>
                </a:cxn>
                <a:cxn ang="0">
                  <a:pos x="33" y="13"/>
                </a:cxn>
                <a:cxn ang="0">
                  <a:pos x="27" y="16"/>
                </a:cxn>
              </a:cxnLst>
              <a:rect l="0" t="0" r="r" b="b"/>
              <a:pathLst>
                <a:path w="89" h="94">
                  <a:moveTo>
                    <a:pt x="67" y="88"/>
                  </a:moveTo>
                  <a:lnTo>
                    <a:pt x="67" y="88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51" y="94"/>
                  </a:lnTo>
                  <a:lnTo>
                    <a:pt x="47" y="94"/>
                  </a:lnTo>
                  <a:lnTo>
                    <a:pt x="38" y="93"/>
                  </a:lnTo>
                  <a:lnTo>
                    <a:pt x="30" y="91"/>
                  </a:lnTo>
                  <a:lnTo>
                    <a:pt x="22" y="86"/>
                  </a:lnTo>
                  <a:lnTo>
                    <a:pt x="16" y="81"/>
                  </a:lnTo>
                  <a:lnTo>
                    <a:pt x="11" y="75"/>
                  </a:lnTo>
                  <a:lnTo>
                    <a:pt x="7" y="69"/>
                  </a:lnTo>
                  <a:lnTo>
                    <a:pt x="7" y="69"/>
                  </a:lnTo>
                  <a:lnTo>
                    <a:pt x="4" y="62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9" y="17"/>
                  </a:lnTo>
                  <a:lnTo>
                    <a:pt x="13" y="13"/>
                  </a:lnTo>
                  <a:lnTo>
                    <a:pt x="17" y="10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7" y="4"/>
                  </a:lnTo>
                  <a:lnTo>
                    <a:pt x="32" y="2"/>
                  </a:lnTo>
                  <a:lnTo>
                    <a:pt x="37" y="1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20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5" y="33"/>
                  </a:lnTo>
                  <a:lnTo>
                    <a:pt x="87" y="40"/>
                  </a:lnTo>
                  <a:lnTo>
                    <a:pt x="89" y="50"/>
                  </a:lnTo>
                  <a:lnTo>
                    <a:pt x="89" y="58"/>
                  </a:lnTo>
                  <a:lnTo>
                    <a:pt x="87" y="66"/>
                  </a:lnTo>
                  <a:lnTo>
                    <a:pt x="83" y="74"/>
                  </a:lnTo>
                  <a:lnTo>
                    <a:pt x="80" y="78"/>
                  </a:lnTo>
                  <a:lnTo>
                    <a:pt x="76" y="82"/>
                  </a:lnTo>
                  <a:lnTo>
                    <a:pt x="72" y="85"/>
                  </a:lnTo>
                  <a:lnTo>
                    <a:pt x="67" y="88"/>
                  </a:lnTo>
                  <a:lnTo>
                    <a:pt x="67" y="88"/>
                  </a:lnTo>
                  <a:close/>
                  <a:moveTo>
                    <a:pt x="27" y="16"/>
                  </a:moveTo>
                  <a:lnTo>
                    <a:pt x="27" y="16"/>
                  </a:lnTo>
                  <a:lnTo>
                    <a:pt x="21" y="19"/>
                  </a:lnTo>
                  <a:lnTo>
                    <a:pt x="17" y="24"/>
                  </a:lnTo>
                  <a:lnTo>
                    <a:pt x="14" y="29"/>
                  </a:lnTo>
                  <a:lnTo>
                    <a:pt x="12" y="35"/>
                  </a:lnTo>
                  <a:lnTo>
                    <a:pt x="12" y="43"/>
                  </a:lnTo>
                  <a:lnTo>
                    <a:pt x="13" y="49"/>
                  </a:lnTo>
                  <a:lnTo>
                    <a:pt x="14" y="56"/>
                  </a:lnTo>
                  <a:lnTo>
                    <a:pt x="18" y="63"/>
                  </a:lnTo>
                  <a:lnTo>
                    <a:pt x="18" y="63"/>
                  </a:lnTo>
                  <a:lnTo>
                    <a:pt x="22" y="69"/>
                  </a:lnTo>
                  <a:lnTo>
                    <a:pt x="26" y="74"/>
                  </a:lnTo>
                  <a:lnTo>
                    <a:pt x="32" y="78"/>
                  </a:lnTo>
                  <a:lnTo>
                    <a:pt x="37" y="81"/>
                  </a:lnTo>
                  <a:lnTo>
                    <a:pt x="43" y="83"/>
                  </a:lnTo>
                  <a:lnTo>
                    <a:pt x="49" y="83"/>
                  </a:lnTo>
                  <a:lnTo>
                    <a:pt x="55" y="82"/>
                  </a:lnTo>
                  <a:lnTo>
                    <a:pt x="62" y="79"/>
                  </a:lnTo>
                  <a:lnTo>
                    <a:pt x="62" y="79"/>
                  </a:lnTo>
                  <a:lnTo>
                    <a:pt x="67" y="75"/>
                  </a:lnTo>
                  <a:lnTo>
                    <a:pt x="72" y="71"/>
                  </a:lnTo>
                  <a:lnTo>
                    <a:pt x="75" y="65"/>
                  </a:lnTo>
                  <a:lnTo>
                    <a:pt x="76" y="59"/>
                  </a:lnTo>
                  <a:lnTo>
                    <a:pt x="77" y="53"/>
                  </a:lnTo>
                  <a:lnTo>
                    <a:pt x="76" y="47"/>
                  </a:lnTo>
                  <a:lnTo>
                    <a:pt x="74" y="39"/>
                  </a:lnTo>
                  <a:lnTo>
                    <a:pt x="71" y="32"/>
                  </a:lnTo>
                  <a:lnTo>
                    <a:pt x="71" y="32"/>
                  </a:lnTo>
                  <a:lnTo>
                    <a:pt x="67" y="26"/>
                  </a:lnTo>
                  <a:lnTo>
                    <a:pt x="62" y="21"/>
                  </a:lnTo>
                  <a:lnTo>
                    <a:pt x="57" y="16"/>
                  </a:lnTo>
                  <a:lnTo>
                    <a:pt x="52" y="14"/>
                  </a:lnTo>
                  <a:lnTo>
                    <a:pt x="46" y="12"/>
                  </a:lnTo>
                  <a:lnTo>
                    <a:pt x="40" y="12"/>
                  </a:lnTo>
                  <a:lnTo>
                    <a:pt x="33" y="13"/>
                  </a:lnTo>
                  <a:lnTo>
                    <a:pt x="27" y="16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8" name="Freeform 480"/>
            <p:cNvSpPr>
              <a:spLocks/>
            </p:cNvSpPr>
            <p:nvPr/>
          </p:nvSpPr>
          <p:spPr bwMode="auto">
            <a:xfrm>
              <a:off x="796" y="2553"/>
              <a:ext cx="42" cy="41"/>
            </a:xfrm>
            <a:custGeom>
              <a:avLst/>
              <a:gdLst/>
              <a:ahLst/>
              <a:cxnLst>
                <a:cxn ang="0">
                  <a:pos x="111" y="79"/>
                </a:cxn>
                <a:cxn ang="0">
                  <a:pos x="81" y="36"/>
                </a:cxn>
                <a:cxn ang="0">
                  <a:pos x="81" y="36"/>
                </a:cxn>
                <a:cxn ang="0">
                  <a:pos x="69" y="18"/>
                </a:cxn>
                <a:cxn ang="0">
                  <a:pos x="69" y="18"/>
                </a:cxn>
                <a:cxn ang="0">
                  <a:pos x="91" y="93"/>
                </a:cxn>
                <a:cxn ang="0">
                  <a:pos x="81" y="99"/>
                </a:cxn>
                <a:cxn ang="0">
                  <a:pos x="18" y="54"/>
                </a:cxn>
                <a:cxn ang="0">
                  <a:pos x="18" y="54"/>
                </a:cxn>
                <a:cxn ang="0">
                  <a:pos x="18" y="54"/>
                </a:cxn>
                <a:cxn ang="0">
                  <a:pos x="30" y="71"/>
                </a:cxn>
                <a:cxn ang="0">
                  <a:pos x="61" y="115"/>
                </a:cxn>
                <a:cxn ang="0">
                  <a:pos x="52" y="121"/>
                </a:cxn>
                <a:cxn ang="0">
                  <a:pos x="0" y="49"/>
                </a:cxn>
                <a:cxn ang="0">
                  <a:pos x="14" y="39"/>
                </a:cxn>
                <a:cxn ang="0">
                  <a:pos x="78" y="85"/>
                </a:cxn>
                <a:cxn ang="0">
                  <a:pos x="79" y="85"/>
                </a:cxn>
                <a:cxn ang="0">
                  <a:pos x="56" y="10"/>
                </a:cxn>
                <a:cxn ang="0">
                  <a:pos x="70" y="0"/>
                </a:cxn>
                <a:cxn ang="0">
                  <a:pos x="121" y="72"/>
                </a:cxn>
                <a:cxn ang="0">
                  <a:pos x="111" y="79"/>
                </a:cxn>
              </a:cxnLst>
              <a:rect l="0" t="0" r="r" b="b"/>
              <a:pathLst>
                <a:path w="121" h="121">
                  <a:moveTo>
                    <a:pt x="111" y="79"/>
                  </a:moveTo>
                  <a:lnTo>
                    <a:pt x="81" y="36"/>
                  </a:lnTo>
                  <a:lnTo>
                    <a:pt x="81" y="36"/>
                  </a:lnTo>
                  <a:lnTo>
                    <a:pt x="69" y="18"/>
                  </a:lnTo>
                  <a:lnTo>
                    <a:pt x="69" y="18"/>
                  </a:lnTo>
                  <a:lnTo>
                    <a:pt x="91" y="93"/>
                  </a:lnTo>
                  <a:lnTo>
                    <a:pt x="81" y="99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18" y="54"/>
                  </a:lnTo>
                  <a:lnTo>
                    <a:pt x="30" y="71"/>
                  </a:lnTo>
                  <a:lnTo>
                    <a:pt x="61" y="115"/>
                  </a:lnTo>
                  <a:lnTo>
                    <a:pt x="52" y="121"/>
                  </a:lnTo>
                  <a:lnTo>
                    <a:pt x="0" y="49"/>
                  </a:lnTo>
                  <a:lnTo>
                    <a:pt x="14" y="39"/>
                  </a:lnTo>
                  <a:lnTo>
                    <a:pt x="78" y="85"/>
                  </a:lnTo>
                  <a:lnTo>
                    <a:pt x="79" y="85"/>
                  </a:lnTo>
                  <a:lnTo>
                    <a:pt x="56" y="10"/>
                  </a:lnTo>
                  <a:lnTo>
                    <a:pt x="70" y="0"/>
                  </a:lnTo>
                  <a:lnTo>
                    <a:pt x="121" y="72"/>
                  </a:lnTo>
                  <a:lnTo>
                    <a:pt x="111" y="7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9" name="Freeform 481"/>
            <p:cNvSpPr>
              <a:spLocks/>
            </p:cNvSpPr>
            <p:nvPr/>
          </p:nvSpPr>
          <p:spPr bwMode="auto">
            <a:xfrm>
              <a:off x="825" y="2530"/>
              <a:ext cx="38" cy="41"/>
            </a:xfrm>
            <a:custGeom>
              <a:avLst/>
              <a:gdLst/>
              <a:ahLst/>
              <a:cxnLst>
                <a:cxn ang="0">
                  <a:pos x="114" y="74"/>
                </a:cxn>
                <a:cxn ang="0">
                  <a:pos x="78" y="35"/>
                </a:cxn>
                <a:cxn ang="0">
                  <a:pos x="78" y="35"/>
                </a:cxn>
                <a:cxn ang="0">
                  <a:pos x="64" y="18"/>
                </a:cxn>
                <a:cxn ang="0">
                  <a:pos x="64" y="18"/>
                </a:cxn>
                <a:cxn ang="0">
                  <a:pos x="94" y="90"/>
                </a:cxn>
                <a:cxn ang="0">
                  <a:pos x="85" y="98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18" y="60"/>
                </a:cxn>
                <a:cxn ang="0">
                  <a:pos x="33" y="76"/>
                </a:cxn>
                <a:cxn ang="0">
                  <a:pos x="67" y="115"/>
                </a:cxn>
                <a:cxn ang="0">
                  <a:pos x="58" y="122"/>
                </a:cxn>
                <a:cxn ang="0">
                  <a:pos x="0" y="57"/>
                </a:cxn>
                <a:cxn ang="0">
                  <a:pos x="13" y="45"/>
                </a:cxn>
                <a:cxn ang="0">
                  <a:pos x="81" y="84"/>
                </a:cxn>
                <a:cxn ang="0">
                  <a:pos x="81" y="84"/>
                </a:cxn>
                <a:cxn ang="0">
                  <a:pos x="51" y="11"/>
                </a:cxn>
                <a:cxn ang="0">
                  <a:pos x="63" y="0"/>
                </a:cxn>
                <a:cxn ang="0">
                  <a:pos x="122" y="67"/>
                </a:cxn>
                <a:cxn ang="0">
                  <a:pos x="114" y="74"/>
                </a:cxn>
              </a:cxnLst>
              <a:rect l="0" t="0" r="r" b="b"/>
              <a:pathLst>
                <a:path w="122" h="122">
                  <a:moveTo>
                    <a:pt x="114" y="74"/>
                  </a:moveTo>
                  <a:lnTo>
                    <a:pt x="78" y="35"/>
                  </a:lnTo>
                  <a:lnTo>
                    <a:pt x="78" y="35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94" y="90"/>
                  </a:lnTo>
                  <a:lnTo>
                    <a:pt x="85" y="9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33" y="76"/>
                  </a:lnTo>
                  <a:lnTo>
                    <a:pt x="67" y="115"/>
                  </a:lnTo>
                  <a:lnTo>
                    <a:pt x="58" y="122"/>
                  </a:lnTo>
                  <a:lnTo>
                    <a:pt x="0" y="57"/>
                  </a:lnTo>
                  <a:lnTo>
                    <a:pt x="13" y="45"/>
                  </a:lnTo>
                  <a:lnTo>
                    <a:pt x="81" y="84"/>
                  </a:lnTo>
                  <a:lnTo>
                    <a:pt x="81" y="84"/>
                  </a:lnTo>
                  <a:lnTo>
                    <a:pt x="51" y="11"/>
                  </a:lnTo>
                  <a:lnTo>
                    <a:pt x="63" y="0"/>
                  </a:lnTo>
                  <a:lnTo>
                    <a:pt x="122" y="67"/>
                  </a:lnTo>
                  <a:lnTo>
                    <a:pt x="114" y="74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0" name="Freeform 482"/>
            <p:cNvSpPr>
              <a:spLocks/>
            </p:cNvSpPr>
            <p:nvPr/>
          </p:nvSpPr>
          <p:spPr bwMode="auto">
            <a:xfrm>
              <a:off x="850" y="2511"/>
              <a:ext cx="34" cy="35"/>
            </a:xfrm>
            <a:custGeom>
              <a:avLst/>
              <a:gdLst/>
              <a:ahLst/>
              <a:cxnLst>
                <a:cxn ang="0">
                  <a:pos x="110" y="59"/>
                </a:cxn>
                <a:cxn ang="0">
                  <a:pos x="66" y="107"/>
                </a:cxn>
                <a:cxn ang="0">
                  <a:pos x="0" y="47"/>
                </a:cxn>
                <a:cxn ang="0">
                  <a:pos x="45" y="0"/>
                </a:cxn>
                <a:cxn ang="0">
                  <a:pos x="53" y="7"/>
                </a:cxn>
                <a:cxn ang="0">
                  <a:pos x="16" y="45"/>
                </a:cxn>
                <a:cxn ang="0">
                  <a:pos x="37" y="64"/>
                </a:cxn>
                <a:cxn ang="0">
                  <a:pos x="70" y="28"/>
                </a:cxn>
                <a:cxn ang="0">
                  <a:pos x="77" y="35"/>
                </a:cxn>
                <a:cxn ang="0">
                  <a:pos x="45" y="71"/>
                </a:cxn>
                <a:cxn ang="0">
                  <a:pos x="66" y="92"/>
                </a:cxn>
                <a:cxn ang="0">
                  <a:pos x="102" y="52"/>
                </a:cxn>
                <a:cxn ang="0">
                  <a:pos x="110" y="59"/>
                </a:cxn>
              </a:cxnLst>
              <a:rect l="0" t="0" r="r" b="b"/>
              <a:pathLst>
                <a:path w="110" h="107">
                  <a:moveTo>
                    <a:pt x="110" y="59"/>
                  </a:moveTo>
                  <a:lnTo>
                    <a:pt x="66" y="107"/>
                  </a:lnTo>
                  <a:lnTo>
                    <a:pt x="0" y="47"/>
                  </a:lnTo>
                  <a:lnTo>
                    <a:pt x="45" y="0"/>
                  </a:lnTo>
                  <a:lnTo>
                    <a:pt x="53" y="7"/>
                  </a:lnTo>
                  <a:lnTo>
                    <a:pt x="16" y="45"/>
                  </a:lnTo>
                  <a:lnTo>
                    <a:pt x="37" y="64"/>
                  </a:lnTo>
                  <a:lnTo>
                    <a:pt x="70" y="28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66" y="92"/>
                  </a:lnTo>
                  <a:lnTo>
                    <a:pt x="102" y="52"/>
                  </a:lnTo>
                  <a:lnTo>
                    <a:pt x="110" y="5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1" name="Freeform 483"/>
            <p:cNvSpPr>
              <a:spLocks noEditPoints="1"/>
            </p:cNvSpPr>
            <p:nvPr/>
          </p:nvSpPr>
          <p:spPr bwMode="auto">
            <a:xfrm>
              <a:off x="867" y="2491"/>
              <a:ext cx="38" cy="33"/>
            </a:xfrm>
            <a:custGeom>
              <a:avLst/>
              <a:gdLst/>
              <a:ahLst/>
              <a:cxnLst>
                <a:cxn ang="0">
                  <a:pos x="69" y="99"/>
                </a:cxn>
                <a:cxn ang="0">
                  <a:pos x="24" y="14"/>
                </a:cxn>
                <a:cxn ang="0">
                  <a:pos x="28" y="9"/>
                </a:cxn>
                <a:cxn ang="0">
                  <a:pos x="36" y="3"/>
                </a:cxn>
                <a:cxn ang="0">
                  <a:pos x="45" y="0"/>
                </a:cxn>
                <a:cxn ang="0">
                  <a:pos x="55" y="2"/>
                </a:cxn>
                <a:cxn ang="0">
                  <a:pos x="61" y="5"/>
                </a:cxn>
                <a:cxn ang="0">
                  <a:pos x="66" y="11"/>
                </a:cxn>
                <a:cxn ang="0">
                  <a:pos x="70" y="22"/>
                </a:cxn>
                <a:cxn ang="0">
                  <a:pos x="70" y="27"/>
                </a:cxn>
                <a:cxn ang="0">
                  <a:pos x="78" y="25"/>
                </a:cxn>
                <a:cxn ang="0">
                  <a:pos x="89" y="29"/>
                </a:cxn>
                <a:cxn ang="0">
                  <a:pos x="102" y="38"/>
                </a:cxn>
                <a:cxn ang="0">
                  <a:pos x="107" y="41"/>
                </a:cxn>
                <a:cxn ang="0">
                  <a:pos x="112" y="40"/>
                </a:cxn>
                <a:cxn ang="0">
                  <a:pos x="105" y="53"/>
                </a:cxn>
                <a:cxn ang="0">
                  <a:pos x="100" y="50"/>
                </a:cxn>
                <a:cxn ang="0">
                  <a:pos x="86" y="41"/>
                </a:cxn>
                <a:cxn ang="0">
                  <a:pos x="81" y="38"/>
                </a:cxn>
                <a:cxn ang="0">
                  <a:pos x="76" y="37"/>
                </a:cxn>
                <a:cxn ang="0">
                  <a:pos x="70" y="38"/>
                </a:cxn>
                <a:cxn ang="0">
                  <a:pos x="64" y="44"/>
                </a:cxn>
                <a:cxn ang="0">
                  <a:pos x="77" y="90"/>
                </a:cxn>
                <a:cxn ang="0">
                  <a:pos x="55" y="39"/>
                </a:cxn>
                <a:cxn ang="0">
                  <a:pos x="59" y="33"/>
                </a:cxn>
                <a:cxn ang="0">
                  <a:pos x="61" y="28"/>
                </a:cxn>
                <a:cxn ang="0">
                  <a:pos x="59" y="21"/>
                </a:cxn>
                <a:cxn ang="0">
                  <a:pos x="54" y="15"/>
                </a:cxn>
                <a:cxn ang="0">
                  <a:pos x="50" y="13"/>
                </a:cxn>
                <a:cxn ang="0">
                  <a:pos x="44" y="12"/>
                </a:cxn>
                <a:cxn ang="0">
                  <a:pos x="36" y="15"/>
                </a:cxn>
                <a:cxn ang="0">
                  <a:pos x="15" y="43"/>
                </a:cxn>
              </a:cxnLst>
              <a:rect l="0" t="0" r="r" b="b"/>
              <a:pathLst>
                <a:path w="114" h="99">
                  <a:moveTo>
                    <a:pt x="77" y="90"/>
                  </a:moveTo>
                  <a:lnTo>
                    <a:pt x="69" y="99"/>
                  </a:lnTo>
                  <a:lnTo>
                    <a:pt x="0" y="46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8" y="9"/>
                  </a:lnTo>
                  <a:lnTo>
                    <a:pt x="32" y="6"/>
                  </a:lnTo>
                  <a:lnTo>
                    <a:pt x="36" y="3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4" y="8"/>
                  </a:lnTo>
                  <a:lnTo>
                    <a:pt x="66" y="11"/>
                  </a:lnTo>
                  <a:lnTo>
                    <a:pt x="69" y="17"/>
                  </a:lnTo>
                  <a:lnTo>
                    <a:pt x="70" y="22"/>
                  </a:lnTo>
                  <a:lnTo>
                    <a:pt x="70" y="27"/>
                  </a:lnTo>
                  <a:lnTo>
                    <a:pt x="70" y="27"/>
                  </a:lnTo>
                  <a:lnTo>
                    <a:pt x="73" y="26"/>
                  </a:lnTo>
                  <a:lnTo>
                    <a:pt x="78" y="25"/>
                  </a:lnTo>
                  <a:lnTo>
                    <a:pt x="83" y="26"/>
                  </a:lnTo>
                  <a:lnTo>
                    <a:pt x="89" y="29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10" y="41"/>
                  </a:lnTo>
                  <a:lnTo>
                    <a:pt x="112" y="40"/>
                  </a:lnTo>
                  <a:lnTo>
                    <a:pt x="114" y="41"/>
                  </a:lnTo>
                  <a:lnTo>
                    <a:pt x="105" y="53"/>
                  </a:lnTo>
                  <a:lnTo>
                    <a:pt x="105" y="53"/>
                  </a:lnTo>
                  <a:lnTo>
                    <a:pt x="100" y="50"/>
                  </a:lnTo>
                  <a:lnTo>
                    <a:pt x="94" y="47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81" y="38"/>
                  </a:lnTo>
                  <a:lnTo>
                    <a:pt x="79" y="37"/>
                  </a:lnTo>
                  <a:lnTo>
                    <a:pt x="76" y="37"/>
                  </a:lnTo>
                  <a:lnTo>
                    <a:pt x="73" y="37"/>
                  </a:lnTo>
                  <a:lnTo>
                    <a:pt x="70" y="38"/>
                  </a:lnTo>
                  <a:lnTo>
                    <a:pt x="67" y="40"/>
                  </a:lnTo>
                  <a:lnTo>
                    <a:pt x="64" y="44"/>
                  </a:lnTo>
                  <a:lnTo>
                    <a:pt x="47" y="67"/>
                  </a:lnTo>
                  <a:lnTo>
                    <a:pt x="77" y="90"/>
                  </a:lnTo>
                  <a:close/>
                  <a:moveTo>
                    <a:pt x="39" y="61"/>
                  </a:moveTo>
                  <a:lnTo>
                    <a:pt x="55" y="39"/>
                  </a:lnTo>
                  <a:lnTo>
                    <a:pt x="55" y="39"/>
                  </a:lnTo>
                  <a:lnTo>
                    <a:pt x="59" y="33"/>
                  </a:lnTo>
                  <a:lnTo>
                    <a:pt x="60" y="30"/>
                  </a:lnTo>
                  <a:lnTo>
                    <a:pt x="61" y="28"/>
                  </a:lnTo>
                  <a:lnTo>
                    <a:pt x="60" y="24"/>
                  </a:lnTo>
                  <a:lnTo>
                    <a:pt x="59" y="21"/>
                  </a:lnTo>
                  <a:lnTo>
                    <a:pt x="57" y="18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0" y="13"/>
                  </a:lnTo>
                  <a:lnTo>
                    <a:pt x="47" y="12"/>
                  </a:lnTo>
                  <a:lnTo>
                    <a:pt x="44" y="12"/>
                  </a:lnTo>
                  <a:lnTo>
                    <a:pt x="41" y="12"/>
                  </a:lnTo>
                  <a:lnTo>
                    <a:pt x="36" y="15"/>
                  </a:lnTo>
                  <a:lnTo>
                    <a:pt x="33" y="19"/>
                  </a:lnTo>
                  <a:lnTo>
                    <a:pt x="15" y="43"/>
                  </a:lnTo>
                  <a:lnTo>
                    <a:pt x="39" y="61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2" name="Freeform 484"/>
            <p:cNvSpPr>
              <a:spLocks/>
            </p:cNvSpPr>
            <p:nvPr/>
          </p:nvSpPr>
          <p:spPr bwMode="auto">
            <a:xfrm>
              <a:off x="888" y="2466"/>
              <a:ext cx="32" cy="29"/>
            </a:xfrm>
            <a:custGeom>
              <a:avLst/>
              <a:gdLst/>
              <a:ahLst/>
              <a:cxnLst>
                <a:cxn ang="0">
                  <a:pos x="44" y="13"/>
                </a:cxn>
                <a:cxn ang="0">
                  <a:pos x="34" y="11"/>
                </a:cxn>
                <a:cxn ang="0">
                  <a:pos x="26" y="14"/>
                </a:cxn>
                <a:cxn ang="0">
                  <a:pos x="20" y="19"/>
                </a:cxn>
                <a:cxn ang="0">
                  <a:pos x="15" y="24"/>
                </a:cxn>
                <a:cxn ang="0">
                  <a:pos x="11" y="35"/>
                </a:cxn>
                <a:cxn ang="0">
                  <a:pos x="12" y="46"/>
                </a:cxn>
                <a:cxn ang="0">
                  <a:pos x="18" y="57"/>
                </a:cxn>
                <a:cxn ang="0">
                  <a:pos x="30" y="67"/>
                </a:cxn>
                <a:cxn ang="0">
                  <a:pos x="36" y="72"/>
                </a:cxn>
                <a:cxn ang="0">
                  <a:pos x="49" y="76"/>
                </a:cxn>
                <a:cxn ang="0">
                  <a:pos x="62" y="75"/>
                </a:cxn>
                <a:cxn ang="0">
                  <a:pos x="73" y="67"/>
                </a:cxn>
                <a:cxn ang="0">
                  <a:pos x="77" y="61"/>
                </a:cxn>
                <a:cxn ang="0">
                  <a:pos x="81" y="52"/>
                </a:cxn>
                <a:cxn ang="0">
                  <a:pos x="80" y="43"/>
                </a:cxn>
                <a:cxn ang="0">
                  <a:pos x="75" y="33"/>
                </a:cxn>
                <a:cxn ang="0">
                  <a:pos x="76" y="18"/>
                </a:cxn>
                <a:cxn ang="0">
                  <a:pos x="80" y="22"/>
                </a:cxn>
                <a:cxn ang="0">
                  <a:pos x="89" y="34"/>
                </a:cxn>
                <a:cxn ang="0">
                  <a:pos x="92" y="49"/>
                </a:cxn>
                <a:cxn ang="0">
                  <a:pos x="89" y="61"/>
                </a:cxn>
                <a:cxn ang="0">
                  <a:pos x="85" y="69"/>
                </a:cxn>
                <a:cxn ang="0">
                  <a:pos x="75" y="81"/>
                </a:cxn>
                <a:cxn ang="0">
                  <a:pos x="62" y="87"/>
                </a:cxn>
                <a:cxn ang="0">
                  <a:pos x="44" y="87"/>
                </a:cxn>
                <a:cxn ang="0">
                  <a:pos x="24" y="78"/>
                </a:cxn>
                <a:cxn ang="0">
                  <a:pos x="16" y="73"/>
                </a:cxn>
                <a:cxn ang="0">
                  <a:pos x="5" y="58"/>
                </a:cxn>
                <a:cxn ang="0">
                  <a:pos x="0" y="43"/>
                </a:cxn>
                <a:cxn ang="0">
                  <a:pos x="2" y="27"/>
                </a:cxn>
                <a:cxn ang="0">
                  <a:pos x="7" y="19"/>
                </a:cxn>
                <a:cxn ang="0">
                  <a:pos x="16" y="7"/>
                </a:cxn>
                <a:cxn ang="0">
                  <a:pos x="28" y="1"/>
                </a:cxn>
                <a:cxn ang="0">
                  <a:pos x="39" y="0"/>
                </a:cxn>
                <a:cxn ang="0">
                  <a:pos x="50" y="3"/>
                </a:cxn>
              </a:cxnLst>
              <a:rect l="0" t="0" r="r" b="b"/>
              <a:pathLst>
                <a:path w="92" h="88">
                  <a:moveTo>
                    <a:pt x="44" y="13"/>
                  </a:moveTo>
                  <a:lnTo>
                    <a:pt x="44" y="13"/>
                  </a:lnTo>
                  <a:lnTo>
                    <a:pt x="39" y="12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26" y="14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5" y="24"/>
                  </a:lnTo>
                  <a:lnTo>
                    <a:pt x="15" y="24"/>
                  </a:lnTo>
                  <a:lnTo>
                    <a:pt x="13" y="29"/>
                  </a:lnTo>
                  <a:lnTo>
                    <a:pt x="11" y="35"/>
                  </a:lnTo>
                  <a:lnTo>
                    <a:pt x="11" y="40"/>
                  </a:lnTo>
                  <a:lnTo>
                    <a:pt x="12" y="46"/>
                  </a:lnTo>
                  <a:lnTo>
                    <a:pt x="15" y="52"/>
                  </a:lnTo>
                  <a:lnTo>
                    <a:pt x="18" y="57"/>
                  </a:lnTo>
                  <a:lnTo>
                    <a:pt x="23" y="62"/>
                  </a:lnTo>
                  <a:lnTo>
                    <a:pt x="30" y="67"/>
                  </a:lnTo>
                  <a:lnTo>
                    <a:pt x="30" y="67"/>
                  </a:lnTo>
                  <a:lnTo>
                    <a:pt x="36" y="72"/>
                  </a:lnTo>
                  <a:lnTo>
                    <a:pt x="43" y="74"/>
                  </a:lnTo>
                  <a:lnTo>
                    <a:pt x="49" y="76"/>
                  </a:lnTo>
                  <a:lnTo>
                    <a:pt x="55" y="76"/>
                  </a:lnTo>
                  <a:lnTo>
                    <a:pt x="62" y="75"/>
                  </a:lnTo>
                  <a:lnTo>
                    <a:pt x="68" y="73"/>
                  </a:lnTo>
                  <a:lnTo>
                    <a:pt x="73" y="67"/>
                  </a:lnTo>
                  <a:lnTo>
                    <a:pt x="77" y="61"/>
                  </a:lnTo>
                  <a:lnTo>
                    <a:pt x="77" y="61"/>
                  </a:lnTo>
                  <a:lnTo>
                    <a:pt x="80" y="55"/>
                  </a:lnTo>
                  <a:lnTo>
                    <a:pt x="81" y="52"/>
                  </a:lnTo>
                  <a:lnTo>
                    <a:pt x="81" y="47"/>
                  </a:lnTo>
                  <a:lnTo>
                    <a:pt x="80" y="43"/>
                  </a:lnTo>
                  <a:lnTo>
                    <a:pt x="78" y="38"/>
                  </a:lnTo>
                  <a:lnTo>
                    <a:pt x="75" y="33"/>
                  </a:lnTo>
                  <a:lnTo>
                    <a:pt x="70" y="2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80" y="22"/>
                  </a:lnTo>
                  <a:lnTo>
                    <a:pt x="84" y="26"/>
                  </a:lnTo>
                  <a:lnTo>
                    <a:pt x="89" y="34"/>
                  </a:lnTo>
                  <a:lnTo>
                    <a:pt x="91" y="42"/>
                  </a:lnTo>
                  <a:lnTo>
                    <a:pt x="92" y="49"/>
                  </a:lnTo>
                  <a:lnTo>
                    <a:pt x="91" y="56"/>
                  </a:lnTo>
                  <a:lnTo>
                    <a:pt x="89" y="61"/>
                  </a:lnTo>
                  <a:lnTo>
                    <a:pt x="85" y="69"/>
                  </a:lnTo>
                  <a:lnTo>
                    <a:pt x="85" y="69"/>
                  </a:lnTo>
                  <a:lnTo>
                    <a:pt x="81" y="76"/>
                  </a:lnTo>
                  <a:lnTo>
                    <a:pt x="75" y="81"/>
                  </a:lnTo>
                  <a:lnTo>
                    <a:pt x="69" y="85"/>
                  </a:lnTo>
                  <a:lnTo>
                    <a:pt x="62" y="87"/>
                  </a:lnTo>
                  <a:lnTo>
                    <a:pt x="53" y="88"/>
                  </a:lnTo>
                  <a:lnTo>
                    <a:pt x="44" y="87"/>
                  </a:lnTo>
                  <a:lnTo>
                    <a:pt x="34" y="84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6" y="73"/>
                  </a:lnTo>
                  <a:lnTo>
                    <a:pt x="10" y="65"/>
                  </a:lnTo>
                  <a:lnTo>
                    <a:pt x="5" y="58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19"/>
                  </a:lnTo>
                  <a:lnTo>
                    <a:pt x="7" y="19"/>
                  </a:lnTo>
                  <a:lnTo>
                    <a:pt x="11" y="12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44" y="13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3" name="Freeform 485"/>
            <p:cNvSpPr>
              <a:spLocks/>
            </p:cNvSpPr>
            <p:nvPr/>
          </p:nvSpPr>
          <p:spPr bwMode="auto">
            <a:xfrm>
              <a:off x="902" y="2438"/>
              <a:ext cx="35" cy="32"/>
            </a:xfrm>
            <a:custGeom>
              <a:avLst/>
              <a:gdLst/>
              <a:ahLst/>
              <a:cxnLst>
                <a:cxn ang="0">
                  <a:pos x="108" y="39"/>
                </a:cxn>
                <a:cxn ang="0">
                  <a:pos x="79" y="97"/>
                </a:cxn>
                <a:cxn ang="0">
                  <a:pos x="0" y="58"/>
                </a:cxn>
                <a:cxn ang="0">
                  <a:pos x="29" y="0"/>
                </a:cxn>
                <a:cxn ang="0">
                  <a:pos x="38" y="6"/>
                </a:cxn>
                <a:cxn ang="0">
                  <a:pos x="14" y="53"/>
                </a:cxn>
                <a:cxn ang="0">
                  <a:pos x="39" y="64"/>
                </a:cxn>
                <a:cxn ang="0">
                  <a:pos x="61" y="21"/>
                </a:cxn>
                <a:cxn ang="0">
                  <a:pos x="70" y="26"/>
                </a:cxn>
                <a:cxn ang="0">
                  <a:pos x="49" y="69"/>
                </a:cxn>
                <a:cxn ang="0">
                  <a:pos x="75" y="82"/>
                </a:cxn>
                <a:cxn ang="0">
                  <a:pos x="99" y="35"/>
                </a:cxn>
                <a:cxn ang="0">
                  <a:pos x="108" y="39"/>
                </a:cxn>
              </a:cxnLst>
              <a:rect l="0" t="0" r="r" b="b"/>
              <a:pathLst>
                <a:path w="108" h="97">
                  <a:moveTo>
                    <a:pt x="108" y="39"/>
                  </a:moveTo>
                  <a:lnTo>
                    <a:pt x="79" y="97"/>
                  </a:lnTo>
                  <a:lnTo>
                    <a:pt x="0" y="58"/>
                  </a:lnTo>
                  <a:lnTo>
                    <a:pt x="29" y="0"/>
                  </a:lnTo>
                  <a:lnTo>
                    <a:pt x="38" y="6"/>
                  </a:lnTo>
                  <a:lnTo>
                    <a:pt x="14" y="53"/>
                  </a:lnTo>
                  <a:lnTo>
                    <a:pt x="39" y="64"/>
                  </a:lnTo>
                  <a:lnTo>
                    <a:pt x="61" y="21"/>
                  </a:lnTo>
                  <a:lnTo>
                    <a:pt x="70" y="26"/>
                  </a:lnTo>
                  <a:lnTo>
                    <a:pt x="49" y="69"/>
                  </a:lnTo>
                  <a:lnTo>
                    <a:pt x="75" y="82"/>
                  </a:lnTo>
                  <a:lnTo>
                    <a:pt x="99" y="35"/>
                  </a:lnTo>
                  <a:lnTo>
                    <a:pt x="108" y="39"/>
                  </a:lnTo>
                  <a:close/>
                </a:path>
              </a:pathLst>
            </a:custGeom>
            <a:solidFill>
              <a:srgbClr val="0D2B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b="0" kern="1200">
          <a:ln>
            <a:noFill/>
          </a:ln>
          <a:solidFill>
            <a:schemeClr val="accent1">
              <a:lumMod val="50000"/>
            </a:schemeClr>
          </a:solidFill>
          <a:effectLst>
            <a:glow rad="101600">
              <a:schemeClr val="bg1">
                <a:alpha val="6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0" indent="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None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ts val="0"/>
        </a:spcBef>
        <a:buClr>
          <a:schemeClr val="accent1"/>
        </a:buClr>
        <a:buSzPct val="85000"/>
        <a:buFontTx/>
        <a:buBlip>
          <a:blip r:embed="rId22"/>
        </a:buBlip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ts val="0"/>
        </a:spcBef>
        <a:buClr>
          <a:schemeClr val="accent2"/>
        </a:buClr>
        <a:buSzPct val="70000"/>
        <a:buFontTx/>
        <a:buBlip>
          <a:blip r:embed="rId23"/>
        </a:buBlip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ts val="0"/>
        </a:spcBef>
        <a:buClr>
          <a:schemeClr val="accent3"/>
        </a:buClr>
        <a:buSzPct val="65000"/>
        <a:buFontTx/>
        <a:buBlip>
          <a:blip r:embed="rId24"/>
        </a:buBlip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ts val="0"/>
        </a:spcBef>
        <a:buClr>
          <a:schemeClr val="accent4"/>
        </a:buClr>
        <a:buSzPct val="65000"/>
        <a:buFontTx/>
        <a:buBlip>
          <a:blip r:embed="rId24"/>
        </a:buBlip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99" b="75555"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2296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>
              <a:defRPr/>
            </a:pPr>
            <a:fld id="{6ADED236-C323-4AF8-AE4F-1B4BAEB8B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Dept of Commerce 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NOA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Service	</a:t>
            </a:r>
          </a:p>
        </p:txBody>
      </p:sp>
    </p:spTree>
    <p:extLst>
      <p:ext uri="{BB962C8B-B14F-4D97-AF65-F5344CB8AC3E}">
        <p14:creationId xmlns:p14="http://schemas.microsoft.com/office/powerpoint/2010/main" val="2029523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1" fontAlgn="base" hangingPunct="1">
        <a:spcBef>
          <a:spcPct val="5000"/>
        </a:spcBef>
        <a:spcAft>
          <a:spcPct val="0"/>
        </a:spcAft>
        <a:buBlip>
          <a:blip r:embed="rId15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1" fontAlgn="base" hangingPunct="1">
        <a:spcBef>
          <a:spcPct val="5000"/>
        </a:spcBef>
        <a:spcAft>
          <a:spcPct val="0"/>
        </a:spcAft>
        <a:buBlip>
          <a:blip r:embed="rId16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1" fontAlgn="base" hangingPunct="1">
        <a:spcBef>
          <a:spcPct val="5000"/>
        </a:spcBef>
        <a:spcAft>
          <a:spcPct val="0"/>
        </a:spcAft>
        <a:buBlip>
          <a:blip r:embed="rId17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1" fontAlgn="base" hangingPunct="1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4013" y="1030288"/>
            <a:ext cx="8531225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27" name="Straight Connector 11"/>
          <p:cNvCxnSpPr>
            <a:cxnSpLocks noChangeShapeType="1"/>
          </p:cNvCxnSpPr>
          <p:nvPr/>
        </p:nvCxnSpPr>
        <p:spPr bwMode="auto">
          <a:xfrm flipV="1">
            <a:off x="0" y="841375"/>
            <a:ext cx="9144000" cy="3175"/>
          </a:xfrm>
          <a:prstGeom prst="line">
            <a:avLst/>
          </a:prstGeom>
          <a:noFill/>
          <a:ln w="28575" algn="ctr">
            <a:solidFill>
              <a:srgbClr val="A50021"/>
            </a:solidFill>
            <a:round/>
            <a:headEnd/>
            <a:tailEnd/>
          </a:ln>
        </p:spPr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839913" y="0"/>
            <a:ext cx="7038273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SERC logo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563" y="95250"/>
            <a:ext cx="1608137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74613" y="6534375"/>
            <a:ext cx="8923337" cy="225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en-US" sz="1000" dirty="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t>SSRR 2014			 	               February 25, 2014				       </a:t>
            </a:r>
            <a:fld id="{DFB717D9-66E6-49FF-B691-4E0E282BB105}" type="slidenum">
              <a:rPr lang="en-US" sz="1000">
                <a:solidFill>
                  <a:srgbClr val="000000"/>
                </a:solidFill>
                <a:latin typeface="Calibri" pitchFamily="34" charset="0"/>
                <a:cs typeface="ＭＳ Ｐゴシック"/>
              </a:rPr>
              <a:pPr eaLnBrk="0" hangingPunct="0">
                <a:defRPr/>
              </a:pPr>
              <a:t>‹#›</a:t>
            </a:fld>
            <a:endParaRPr lang="en-US" sz="1000" dirty="0">
              <a:solidFill>
                <a:srgbClr val="000000"/>
              </a:solidFill>
              <a:latin typeface="Arial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684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</p:sldLayoutIdLst>
  <p:transition spd="slow"/>
  <p:hf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pitchFamily="3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pitchFamily="3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pitchFamily="3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itchFamily="34" charset="0"/>
          <a:ea typeface="ＭＳ Ｐゴシック" pitchFamily="3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mericana BT" pitchFamily="18" charset="0"/>
          <a:ea typeface="ＭＳ Ｐゴシック" pitchFamily="34" charset="-128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mericana BT" pitchFamily="18" charset="0"/>
          <a:ea typeface="ＭＳ Ｐゴシック" pitchFamily="34" charset="-128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mericana BT" pitchFamily="18" charset="0"/>
          <a:ea typeface="ＭＳ Ｐゴシック" pitchFamily="34" charset="-128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mericana BT" pitchFamily="18" charset="0"/>
          <a:ea typeface="ＭＳ Ｐゴシック" pitchFamily="34" charset="-128"/>
          <a:cs typeface="Arial" charset="0"/>
        </a:defRPr>
      </a:lvl9pPr>
    </p:titleStyle>
    <p:bodyStyle>
      <a:lvl1pPr marL="228600" indent="-228600" algn="l" rtl="0" eaLnBrk="1" fontAlgn="base" hangingPunct="1">
        <a:spcBef>
          <a:spcPts val="2000"/>
        </a:spcBef>
        <a:spcAft>
          <a:spcPct val="0"/>
        </a:spcAft>
        <a:buClr>
          <a:srgbClr val="A50021"/>
        </a:buClr>
        <a:buSzPct val="100000"/>
        <a:buFont typeface="Calibri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rtl="0" eaLnBrk="1" fontAlgn="base" hangingPunct="1">
        <a:spcBef>
          <a:spcPts val="600"/>
        </a:spcBef>
        <a:spcAft>
          <a:spcPct val="0"/>
        </a:spcAft>
        <a:buClr>
          <a:srgbClr val="A50021"/>
        </a:buClr>
        <a:buSzPct val="100000"/>
        <a:buFont typeface="Calibri" pitchFamily="34" charset="0"/>
        <a:buChar char="―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rtl="0" eaLnBrk="1" fontAlgn="base" hangingPunct="1">
        <a:spcBef>
          <a:spcPts val="600"/>
        </a:spcBef>
        <a:spcAft>
          <a:spcPct val="0"/>
        </a:spcAft>
        <a:buClr>
          <a:srgbClr val="A50021"/>
        </a:buClr>
        <a:buSzPct val="100000"/>
        <a:buFont typeface="Courier New" pitchFamily="49" charset="0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rtl="0" eaLnBrk="1" fontAlgn="base" hangingPunct="1">
        <a:spcBef>
          <a:spcPts val="600"/>
        </a:spcBef>
        <a:spcAft>
          <a:spcPct val="0"/>
        </a:spcAft>
        <a:buClr>
          <a:srgbClr val="A50021"/>
        </a:buClr>
        <a:buSzPct val="100000"/>
        <a:buFont typeface="Calibri" pitchFamily="34" charset="0"/>
        <a:buChar char="―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rtl="0" eaLnBrk="1" fontAlgn="base" hangingPunct="1">
        <a:spcBef>
          <a:spcPts val="600"/>
        </a:spcBef>
        <a:spcAft>
          <a:spcPct val="0"/>
        </a:spcAft>
        <a:buClr>
          <a:srgbClr val="A50021"/>
        </a:buClr>
        <a:buSzPct val="100000"/>
        <a:buFont typeface="Wingdings" pitchFamily="2" charset="2"/>
        <a:buChar char="q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fontAlgn="base" hangingPunct="1">
        <a:spcBef>
          <a:spcPts val="6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rtl="0" eaLnBrk="1" fontAlgn="base" hangingPunct="1">
        <a:spcBef>
          <a:spcPts val="6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rtl="0" eaLnBrk="1" fontAlgn="base" hangingPunct="1">
        <a:spcBef>
          <a:spcPts val="6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971800" indent="-228600" algn="l" rtl="0" eaLnBrk="1" fontAlgn="base" hangingPunct="1">
        <a:spcBef>
          <a:spcPts val="6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/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99" b="75555"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2296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>
              <a:defRPr/>
            </a:pPr>
            <a:fld id="{6ADED236-C323-4AF8-AE4F-1B4BAEB8B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Dept of Commerce 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NOA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FFFFCC"/>
                </a:solidFill>
                <a:latin typeface="Arial" charset="0"/>
              </a:rPr>
              <a:t>National Weather Service	</a:t>
            </a:r>
          </a:p>
        </p:txBody>
      </p:sp>
    </p:spTree>
    <p:extLst>
      <p:ext uri="{BB962C8B-B14F-4D97-AF65-F5344CB8AC3E}">
        <p14:creationId xmlns:p14="http://schemas.microsoft.com/office/powerpoint/2010/main" val="2626593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</p:sldLayoutIdLst>
  <p:hf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1" fontAlgn="base" hangingPunct="1">
        <a:spcBef>
          <a:spcPct val="5000"/>
        </a:spcBef>
        <a:spcAft>
          <a:spcPct val="0"/>
        </a:spcAft>
        <a:buBlip>
          <a:blip r:embed="rId15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1" fontAlgn="base" hangingPunct="1">
        <a:spcBef>
          <a:spcPct val="5000"/>
        </a:spcBef>
        <a:spcAft>
          <a:spcPct val="0"/>
        </a:spcAft>
        <a:buBlip>
          <a:blip r:embed="rId16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1" fontAlgn="base" hangingPunct="1">
        <a:spcBef>
          <a:spcPct val="5000"/>
        </a:spcBef>
        <a:spcAft>
          <a:spcPct val="0"/>
        </a:spcAft>
        <a:buBlip>
          <a:blip r:embed="rId17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1" fontAlgn="base" hangingPunct="1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b="0">
              <a:solidFill>
                <a:srgbClr val="FFFFFF"/>
              </a:solidFill>
              <a:latin typeface="Franklin Gothic Book"/>
              <a:cs typeface="+mn-cs"/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99" b="75555"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2296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>
              <a:defRPr/>
            </a:pPr>
            <a:fld id="{6ADED236-C323-4AF8-AE4F-1B4BAEB8B010}" type="slidenum">
              <a:rPr lang="en-US" b="0">
                <a:cs typeface="+mn-cs"/>
              </a:rPr>
              <a:pPr>
                <a:defRPr/>
              </a:pPr>
              <a:t>‹#›</a:t>
            </a:fld>
            <a:endParaRPr lang="en-US" b="0">
              <a:cs typeface="+mn-cs"/>
            </a:endParaRPr>
          </a:p>
        </p:txBody>
      </p:sp>
      <p:pic>
        <p:nvPicPr>
          <p:cNvPr id="1032" name="Picture 7" descr="Dept of Commerce 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NOA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FFFFCC"/>
                </a:solidFill>
                <a:cs typeface="+mn-cs"/>
              </a:rPr>
              <a:t>National Weather Service	</a:t>
            </a:r>
          </a:p>
        </p:txBody>
      </p:sp>
    </p:spTree>
    <p:extLst>
      <p:ext uri="{BB962C8B-B14F-4D97-AF65-F5344CB8AC3E}">
        <p14:creationId xmlns:p14="http://schemas.microsoft.com/office/powerpoint/2010/main" val="3491438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</p:sldLayoutIdLst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5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6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7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hyperlink" Target="http://cimss.ssec.wisc.edu/goes/blog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g"/><Relationship Id="rId4" Type="http://schemas.openxmlformats.org/officeDocument/2006/relationships/image" Target="../media/image34.jpeg"/><Relationship Id="rId9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216" y="533400"/>
            <a:ext cx="9144000" cy="1905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effectLst/>
              </a:rPr>
              <a:t>NOAA Satellite Proving Ground</a:t>
            </a:r>
            <a:br>
              <a:rPr lang="en-US" sz="3600" dirty="0">
                <a:effectLst/>
              </a:rPr>
            </a:br>
            <a:r>
              <a:rPr lang="en-US" sz="3600" dirty="0">
                <a:effectLst/>
              </a:rPr>
              <a:t>User Readiness Meeting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2400" y="5257800"/>
            <a:ext cx="6705600" cy="1371600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600" b="1" dirty="0">
                <a:solidFill>
                  <a:schemeClr val="tx1"/>
                </a:solidFill>
              </a:rPr>
              <a:t>Benjie Spencer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tx1"/>
                </a:solidFill>
              </a:rPr>
              <a:t>Chief Engineer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tx1"/>
                </a:solidFill>
              </a:rPr>
              <a:t>National Weather Service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tx1"/>
                </a:solidFill>
              </a:rPr>
              <a:t>May 9, 2016</a:t>
            </a:r>
          </a:p>
        </p:txBody>
      </p:sp>
    </p:spTree>
    <p:extLst>
      <p:ext uri="{BB962C8B-B14F-4D97-AF65-F5344CB8AC3E}">
        <p14:creationId xmlns:p14="http://schemas.microsoft.com/office/powerpoint/2010/main" val="5181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552" y="0"/>
            <a:ext cx="7141335" cy="990600"/>
          </a:xfrm>
        </p:spPr>
        <p:txBody>
          <a:bodyPr/>
          <a:lstStyle/>
          <a:p>
            <a:pPr algn="ctr"/>
            <a:r>
              <a:rPr lang="en-US" sz="2800" b="1" dirty="0"/>
              <a:t>Himawari-8 – Typhoon </a:t>
            </a:r>
            <a:r>
              <a:rPr lang="en-US" sz="2800" b="1" dirty="0" err="1"/>
              <a:t>Champi</a:t>
            </a:r>
            <a:br>
              <a:rPr lang="en-US" sz="2800" b="1" dirty="0"/>
            </a:br>
            <a:r>
              <a:rPr lang="en-US" sz="2800" b="1" dirty="0"/>
              <a:t> 22 October 2015 00z – 1230z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1EEAA-BA74-48B4-A330-BF7570E222A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6" name="Picture 2" descr="D:\Users\Eric.Guillot\Desktop\H8_16PANEL_22October2015_0000_1230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00124"/>
            <a:ext cx="8401049" cy="52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" y="6343650"/>
            <a:ext cx="9315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 courtesy of CIMSS Satellite Blog: </a:t>
            </a:r>
            <a:r>
              <a:rPr lang="en-US" sz="1600" dirty="0">
                <a:hlinkClick r:id="rId4"/>
              </a:rPr>
              <a:t>http://cimss.ssec.wisc.edu/goes/blog/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176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6A9A64-A029-4DC3-9138-7B2A7C5CD528}" type="slidenum">
              <a:rPr lang="en-US" smtClean="0">
                <a:cs typeface="Arial" charset="0"/>
              </a:rPr>
              <a:pPr/>
              <a:t>11</a:t>
            </a:fld>
            <a:endParaRPr lang="en-US"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288925"/>
          </a:xfrm>
          <a:prstGeom prst="rect">
            <a:avLst/>
          </a:prstGeom>
        </p:spPr>
        <p:txBody>
          <a:bodyPr/>
          <a:lstStyle/>
          <a:p>
            <a:fld id="{13AF08EC-556D-4A1C-845F-2ABFACE9E84C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7868" t="10915" r="16007" b="17625"/>
          <a:stretch/>
        </p:blipFill>
        <p:spPr>
          <a:xfrm>
            <a:off x="2354387" y="749578"/>
            <a:ext cx="6780904" cy="577967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89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9" name="Group 8"/>
          <p:cNvGrpSpPr/>
          <p:nvPr/>
        </p:nvGrpSpPr>
        <p:grpSpPr>
          <a:xfrm>
            <a:off x="5587197" y="3277799"/>
            <a:ext cx="2050926" cy="906048"/>
            <a:chOff x="5364405" y="3567922"/>
            <a:chExt cx="2050926" cy="906048"/>
          </a:xfrm>
        </p:grpSpPr>
        <p:sp>
          <p:nvSpPr>
            <p:cNvPr id="10" name="TextBox 9"/>
            <p:cNvSpPr txBox="1"/>
            <p:nvPr/>
          </p:nvSpPr>
          <p:spPr>
            <a:xfrm>
              <a:off x="5364405" y="3567922"/>
              <a:ext cx="20509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4a. NCF at Silver Spring, MD</a:t>
              </a:r>
            </a:p>
          </p:txBody>
        </p:sp>
        <p:pic>
          <p:nvPicPr>
            <p:cNvPr id="11" name="Picture 6" descr="http://www.corporateservices.noaa.gov/rpflo/facilities_operations/noaa-web/images/headquarter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826" y="3797253"/>
              <a:ext cx="1066745" cy="67671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14" name="Group 13"/>
          <p:cNvGrpSpPr/>
          <p:nvPr/>
        </p:nvGrpSpPr>
        <p:grpSpPr>
          <a:xfrm>
            <a:off x="7040843" y="755900"/>
            <a:ext cx="2233748" cy="1120559"/>
            <a:chOff x="6548572" y="2454551"/>
            <a:chExt cx="2233748" cy="1120559"/>
          </a:xfrm>
        </p:grpSpPr>
        <p:sp>
          <p:nvSpPr>
            <p:cNvPr id="15" name="TextBox 14"/>
            <p:cNvSpPr txBox="1"/>
            <p:nvPr/>
          </p:nvSpPr>
          <p:spPr>
            <a:xfrm>
              <a:off x="6548572" y="2454551"/>
              <a:ext cx="2233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3b. NCF Ground Station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in Hauppauge, NY</a:t>
              </a:r>
            </a:p>
          </p:txBody>
        </p:sp>
        <p:pic>
          <p:nvPicPr>
            <p:cNvPr id="16" name="Picture 8" descr="http://www.martasystems.com/wordpress/wp-content/uploads/groundstationSmall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49499" y="2890618"/>
              <a:ext cx="740664" cy="684492"/>
            </a:xfrm>
            <a:prstGeom prst="roundRect">
              <a:avLst>
                <a:gd name="adj" fmla="val 416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27" name="Picture 10" descr="https://www.colourbox.com/preview/2966674-a-satellite-communication-concept-with-two-laptops-and-ma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9" r="38728" b="81459"/>
          <a:stretch/>
        </p:blipFill>
        <p:spPr bwMode="auto">
          <a:xfrm>
            <a:off x="3635231" y="1100490"/>
            <a:ext cx="592183" cy="380916"/>
          </a:xfrm>
          <a:prstGeom prst="roundRect">
            <a:avLst>
              <a:gd name="adj" fmla="val 4167"/>
            </a:avLst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4" name="TextBox 23"/>
          <p:cNvSpPr txBox="1"/>
          <p:nvPr/>
        </p:nvSpPr>
        <p:spPr>
          <a:xfrm>
            <a:off x="3327506" y="839760"/>
            <a:ext cx="1144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3c. DOMSAT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803745" y="3648312"/>
            <a:ext cx="1043590" cy="917346"/>
            <a:chOff x="2866408" y="2471716"/>
            <a:chExt cx="1043590" cy="917346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408" y="2471716"/>
              <a:ext cx="1043590" cy="66494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sp>
          <p:nvSpPr>
            <p:cNvPr id="31" name="TextBox 30"/>
            <p:cNvSpPr txBox="1"/>
            <p:nvPr/>
          </p:nvSpPr>
          <p:spPr>
            <a:xfrm>
              <a:off x="2969079" y="3112063"/>
              <a:ext cx="835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4. WFO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42423" y="4786814"/>
            <a:ext cx="1583842" cy="941942"/>
            <a:chOff x="3843745" y="4295031"/>
            <a:chExt cx="1583842" cy="94194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46" y="4295031"/>
              <a:ext cx="1043590" cy="66494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sp>
          <p:nvSpPr>
            <p:cNvPr id="34" name="TextBox 33"/>
            <p:cNvSpPr txBox="1"/>
            <p:nvPr/>
          </p:nvSpPr>
          <p:spPr>
            <a:xfrm>
              <a:off x="3843745" y="4959974"/>
              <a:ext cx="1583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4. RFC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25810" y="5590823"/>
            <a:ext cx="1376312" cy="904173"/>
            <a:chOff x="3417856" y="4950239"/>
            <a:chExt cx="1376312" cy="90417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899" y="4950239"/>
              <a:ext cx="1043590" cy="66494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grpSp>
          <p:nvGrpSpPr>
            <p:cNvPr id="37" name="Group 36"/>
            <p:cNvGrpSpPr/>
            <p:nvPr/>
          </p:nvGrpSpPr>
          <p:grpSpPr>
            <a:xfrm>
              <a:off x="3417856" y="4968832"/>
              <a:ext cx="1376312" cy="885580"/>
              <a:chOff x="3346361" y="3400374"/>
              <a:chExt cx="1376312" cy="88558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3346361" y="4008955"/>
                <a:ext cx="13763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4. National Center</a:t>
                </a:r>
              </a:p>
            </p:txBody>
          </p:sp>
          <p:grpSp>
            <p:nvGrpSpPr>
              <p:cNvPr id="39" name="Group 38"/>
              <p:cNvGrpSpPr>
                <a:grpSpLocks noChangeAspect="1"/>
              </p:cNvGrpSpPr>
              <p:nvPr/>
            </p:nvGrpSpPr>
            <p:grpSpPr>
              <a:xfrm>
                <a:off x="3621851" y="3400374"/>
                <a:ext cx="765864" cy="614493"/>
                <a:chOff x="7145541" y="555249"/>
                <a:chExt cx="4387980" cy="3520709"/>
              </a:xfrm>
            </p:grpSpPr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45541" y="555249"/>
                  <a:ext cx="4387980" cy="3520709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74201" y="1058301"/>
                  <a:ext cx="3645032" cy="276255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</p:pic>
          </p:grpSp>
        </p:grpSp>
      </p:grpSp>
      <p:grpSp>
        <p:nvGrpSpPr>
          <p:cNvPr id="42" name="Group 41"/>
          <p:cNvGrpSpPr/>
          <p:nvPr/>
        </p:nvGrpSpPr>
        <p:grpSpPr>
          <a:xfrm>
            <a:off x="5273953" y="4281447"/>
            <a:ext cx="1959428" cy="1138541"/>
            <a:chOff x="6964615" y="3348249"/>
            <a:chExt cx="1959428" cy="1138541"/>
          </a:xfrm>
        </p:grpSpPr>
        <p:sp>
          <p:nvSpPr>
            <p:cNvPr id="43" name="TextBox 42"/>
            <p:cNvSpPr txBox="1"/>
            <p:nvPr/>
          </p:nvSpPr>
          <p:spPr>
            <a:xfrm>
              <a:off x="6964615" y="3348249"/>
              <a:ext cx="1959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1b &amp; 1c. GOES-R Simulator 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at NSOF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5916" y="3768678"/>
              <a:ext cx="923286" cy="71811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grpSp>
        <p:nvGrpSpPr>
          <p:cNvPr id="46" name="Group 45"/>
          <p:cNvGrpSpPr/>
          <p:nvPr/>
        </p:nvGrpSpPr>
        <p:grpSpPr>
          <a:xfrm>
            <a:off x="7057124" y="5278621"/>
            <a:ext cx="2097305" cy="1216375"/>
            <a:chOff x="6326771" y="5234908"/>
            <a:chExt cx="2097305" cy="121637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872" y="5642486"/>
              <a:ext cx="606598" cy="80879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sp>
          <p:nvSpPr>
            <p:cNvPr id="48" name="Rectangle 47"/>
            <p:cNvSpPr/>
            <p:nvPr/>
          </p:nvSpPr>
          <p:spPr>
            <a:xfrm>
              <a:off x="6326771" y="5234908"/>
              <a:ext cx="20973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2. GOES-R Ground Segment at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Wallops Island, VA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373127" y="2118743"/>
            <a:ext cx="2042859" cy="1513930"/>
            <a:chOff x="4762148" y="1876089"/>
            <a:chExt cx="2042859" cy="1513930"/>
          </a:xfrm>
        </p:grpSpPr>
        <p:sp>
          <p:nvSpPr>
            <p:cNvPr id="50" name="TextBox 49"/>
            <p:cNvSpPr txBox="1"/>
            <p:nvPr/>
          </p:nvSpPr>
          <p:spPr>
            <a:xfrm>
              <a:off x="4762148" y="1876089"/>
              <a:ext cx="2042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1a. Model Data from CIMSS</a:t>
              </a:r>
            </a:p>
            <a:p>
              <a:pPr algn="ctr"/>
              <a:r>
                <a:rPr lang="en-US" sz="1200" b="1" dirty="0">
                  <a:solidFill>
                    <a:srgbClr val="FFFF00"/>
                  </a:solidFill>
                </a:rPr>
                <a:t>in Madison, WI</a:t>
              </a:r>
            </a:p>
          </p:txBody>
        </p:sp>
        <p:pic>
          <p:nvPicPr>
            <p:cNvPr id="51" name="Picture 4" descr="http://www.aos.wisc.edu/images/aos_complex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684" y="2530818"/>
              <a:ext cx="503852" cy="859201"/>
            </a:xfrm>
            <a:prstGeom prst="roundRect">
              <a:avLst>
                <a:gd name="adj" fmla="val 4167"/>
              </a:avLst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sp>
        <p:nvSpPr>
          <p:cNvPr id="52" name="Rectangle 51"/>
          <p:cNvSpPr/>
          <p:nvPr/>
        </p:nvSpPr>
        <p:spPr>
          <a:xfrm>
            <a:off x="8535094" y="5849837"/>
            <a:ext cx="441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2a.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131918" y="5669371"/>
            <a:ext cx="450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2b. </a:t>
            </a:r>
          </a:p>
        </p:txBody>
      </p:sp>
      <p:cxnSp>
        <p:nvCxnSpPr>
          <p:cNvPr id="55" name="Straight Arrow Connector 56"/>
          <p:cNvCxnSpPr/>
          <p:nvPr/>
        </p:nvCxnSpPr>
        <p:spPr bwMode="auto">
          <a:xfrm flipV="1">
            <a:off x="6718540" y="4181938"/>
            <a:ext cx="192479" cy="914400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0" y="908851"/>
            <a:ext cx="2760136" cy="544764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200" i="1" u="sng" dirty="0">
              <a:solidFill>
                <a:srgbClr val="FFFF00"/>
              </a:solidFill>
            </a:endParaRPr>
          </a:p>
          <a:p>
            <a:r>
              <a:rPr lang="en-US" sz="1200" i="1" u="sng" dirty="0">
                <a:solidFill>
                  <a:srgbClr val="FFFF00"/>
                </a:solidFill>
              </a:rPr>
              <a:t>TOWR-S GOES-R </a:t>
            </a:r>
            <a:r>
              <a:rPr lang="en-US" sz="1200" i="1" u="sng" dirty="0" err="1">
                <a:solidFill>
                  <a:srgbClr val="FFFF00"/>
                </a:solidFill>
              </a:rPr>
              <a:t>RaFTR</a:t>
            </a:r>
            <a:r>
              <a:rPr lang="en-US" sz="1200" i="1" u="sng" dirty="0">
                <a:solidFill>
                  <a:srgbClr val="FFFF00"/>
                </a:solidFill>
              </a:rPr>
              <a:t> </a:t>
            </a:r>
            <a:r>
              <a:rPr lang="en-US" sz="1200" u="sng" dirty="0">
                <a:solidFill>
                  <a:srgbClr val="FFFF00"/>
                </a:solidFill>
              </a:rPr>
              <a:t>Project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FFFF00"/>
                </a:solidFill>
              </a:rPr>
              <a:t>Data Formatting &amp; Insertion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dirty="0">
                <a:solidFill>
                  <a:srgbClr val="FFFF00"/>
                </a:solidFill>
              </a:rPr>
              <a:t>CIMSS’ AAWDS (Real-Time Modeled 16-Band Data using WRF &amp; GFS)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dirty="0" err="1">
                <a:solidFill>
                  <a:srgbClr val="FFFF00"/>
                </a:solidFill>
              </a:rPr>
              <a:t>RaFTR</a:t>
            </a:r>
            <a:r>
              <a:rPr lang="en-US" sz="1200" dirty="0">
                <a:solidFill>
                  <a:srgbClr val="FFFF00"/>
                </a:solidFill>
              </a:rPr>
              <a:t>-CIMSS-SIM at NSOF room 2105 (formats &amp; interpolates to GOES cadence)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dirty="0">
                <a:solidFill>
                  <a:srgbClr val="FFFF00"/>
                </a:solidFill>
              </a:rPr>
              <a:t>Data loaded via external drive at NSOF to GOES-R GS Data Fabric at WCDAS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FFFF00"/>
                </a:solidFill>
              </a:rPr>
              <a:t>Exercise GOES-R GS SCMI &amp; GRB distribution at WCDAS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dirty="0">
                <a:solidFill>
                  <a:srgbClr val="FFFF00"/>
                </a:solidFill>
              </a:rPr>
              <a:t>GOES-R PD distribution of SCMI direct to NWS NCF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dirty="0">
                <a:solidFill>
                  <a:srgbClr val="FFFF00"/>
                </a:solidFill>
              </a:rPr>
              <a:t>GOES-R GRB distribution via proxy sat link to NSOF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FFFF00"/>
                </a:solidFill>
              </a:rPr>
              <a:t>Exercise NWS SBN distribution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dirty="0">
                <a:solidFill>
                  <a:srgbClr val="FFFF00"/>
                </a:solidFill>
              </a:rPr>
              <a:t>NCF (Network Control Facility) to Master Ground Station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dirty="0">
                <a:solidFill>
                  <a:srgbClr val="FFFF00"/>
                </a:solidFill>
              </a:rPr>
              <a:t>SBN to DOMSAT</a:t>
            </a:r>
          </a:p>
          <a:p>
            <a:pPr marL="685800" lvl="1" indent="-228600">
              <a:buFont typeface="+mj-lt"/>
              <a:buAutoNum type="alphaLcPeriod"/>
            </a:pPr>
            <a:r>
              <a:rPr lang="en-US" sz="1200" dirty="0">
                <a:solidFill>
                  <a:srgbClr val="FFFF00"/>
                </a:solidFill>
              </a:rPr>
              <a:t>DOMSAT distribution to AWIPS terminals at WFOs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FFFF00"/>
                </a:solidFill>
              </a:rPr>
              <a:t>NWS Forecasters Rehearse at AWIPS terminals</a:t>
            </a:r>
          </a:p>
        </p:txBody>
      </p:sp>
      <p:sp>
        <p:nvSpPr>
          <p:cNvPr id="84" name="Rectangle 2"/>
          <p:cNvSpPr txBox="1">
            <a:spLocks noChangeArrowheads="1"/>
          </p:cNvSpPr>
          <p:nvPr/>
        </p:nvSpPr>
        <p:spPr>
          <a:xfrm>
            <a:off x="1023869" y="10392"/>
            <a:ext cx="7076941" cy="73918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defTabSz="914400"/>
            <a:r>
              <a:rPr lang="en-US" sz="2400" kern="0" dirty="0">
                <a:solidFill>
                  <a:schemeClr val="tx1"/>
                </a:solidFill>
              </a:rPr>
              <a:t>Real-Time “GOES-R Data” to NWS WFOs, RFCs, and National Centers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70401" y="6566086"/>
            <a:ext cx="5856090" cy="261610"/>
          </a:xfrm>
          <a:prstGeom prst="rect">
            <a:avLst/>
          </a:prstGeom>
          <a:ln/>
          <a:effectLst>
            <a:glow rad="101600">
              <a:schemeClr val="tx1"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/>
              </a:rPr>
              <a:t>Legend:  Nominal Steps of GOES-R PG/PD &amp; NWS PD    </a:t>
            </a:r>
            <a:r>
              <a:rPr lang="en-US" sz="1100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rial"/>
              </a:rPr>
              <a:t>TOWR-S </a:t>
            </a:r>
            <a:r>
              <a:rPr lang="en-US" sz="1100" dirty="0" err="1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rial"/>
              </a:rPr>
              <a:t>RaFTR</a:t>
            </a:r>
            <a:r>
              <a:rPr lang="en-US" sz="1100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rial"/>
              </a:rPr>
              <a:t> Proxy Steps</a:t>
            </a:r>
            <a:endParaRPr lang="en-US" sz="1100" baseline="0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Arial"/>
            </a:endParaRPr>
          </a:p>
        </p:txBody>
      </p:sp>
      <p:cxnSp>
        <p:nvCxnSpPr>
          <p:cNvPr id="12" name="Straight Arrow Connector 52"/>
          <p:cNvCxnSpPr>
            <a:stCxn id="44" idx="2"/>
            <a:endCxn id="47" idx="1"/>
          </p:cNvCxnSpPr>
          <p:nvPr/>
        </p:nvCxnSpPr>
        <p:spPr bwMode="auto">
          <a:xfrm rot="16200000" flipH="1">
            <a:off x="6713256" y="4963629"/>
            <a:ext cx="670610" cy="1583328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53"/>
          <p:cNvCxnSpPr>
            <a:stCxn id="47" idx="3"/>
          </p:cNvCxnSpPr>
          <p:nvPr/>
        </p:nvCxnSpPr>
        <p:spPr bwMode="auto">
          <a:xfrm flipV="1">
            <a:off x="8446823" y="3993817"/>
            <a:ext cx="457925" cy="2096781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7" name="Straight Arrow Connector 56"/>
          <p:cNvCxnSpPr>
            <a:stCxn id="11" idx="3"/>
            <a:endCxn id="16" idx="1"/>
          </p:cNvCxnSpPr>
          <p:nvPr/>
        </p:nvCxnSpPr>
        <p:spPr bwMode="auto">
          <a:xfrm flipV="1">
            <a:off x="7009363" y="1534213"/>
            <a:ext cx="1573071" cy="2311276"/>
          </a:xfrm>
          <a:prstGeom prst="bentConnector3">
            <a:avLst>
              <a:gd name="adj1" fmla="val 114532"/>
            </a:avLst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27" idx="2"/>
            <a:endCxn id="30" idx="0"/>
          </p:cNvCxnSpPr>
          <p:nvPr/>
        </p:nvCxnSpPr>
        <p:spPr bwMode="auto">
          <a:xfrm flipH="1">
            <a:off x="3325540" y="1481406"/>
            <a:ext cx="605783" cy="21669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27" idx="2"/>
            <a:endCxn id="36" idx="0"/>
          </p:cNvCxnSpPr>
          <p:nvPr/>
        </p:nvCxnSpPr>
        <p:spPr bwMode="auto">
          <a:xfrm>
            <a:off x="3931323" y="1481406"/>
            <a:ext cx="1543325" cy="41094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27" idx="2"/>
            <a:endCxn id="33" idx="0"/>
          </p:cNvCxnSpPr>
          <p:nvPr/>
        </p:nvCxnSpPr>
        <p:spPr bwMode="auto">
          <a:xfrm>
            <a:off x="3931323" y="1481406"/>
            <a:ext cx="206996" cy="33054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39"/>
          <p:cNvCxnSpPr/>
          <p:nvPr/>
        </p:nvCxnSpPr>
        <p:spPr bwMode="auto">
          <a:xfrm flipH="1">
            <a:off x="6999290" y="4000287"/>
            <a:ext cx="192024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2"/>
          <p:cNvCxnSpPr>
            <a:endCxn id="44" idx="2"/>
          </p:cNvCxnSpPr>
          <p:nvPr/>
        </p:nvCxnSpPr>
        <p:spPr bwMode="auto">
          <a:xfrm rot="10800000">
            <a:off x="6550139" y="5419989"/>
            <a:ext cx="1280160" cy="503225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39"/>
          <p:cNvCxnSpPr>
            <a:stCxn id="51" idx="2"/>
            <a:endCxn id="44" idx="1"/>
          </p:cNvCxnSpPr>
          <p:nvPr/>
        </p:nvCxnSpPr>
        <p:spPr bwMode="auto">
          <a:xfrm rot="16200000" flipH="1">
            <a:off x="4851792" y="4117469"/>
            <a:ext cx="1428259" cy="458665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16" idx="3"/>
            <a:endCxn id="27" idx="3"/>
          </p:cNvCxnSpPr>
          <p:nvPr/>
        </p:nvCxnSpPr>
        <p:spPr bwMode="auto">
          <a:xfrm flipH="1" flipV="1">
            <a:off x="4227414" y="1290948"/>
            <a:ext cx="3614356" cy="2432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/>
          </a:ln>
          <a:effectLst/>
        </p:spPr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39" y="4786901"/>
            <a:ext cx="1043590" cy="66494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86" y="4805494"/>
            <a:ext cx="765864" cy="6144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64" y="4893295"/>
            <a:ext cx="636192" cy="482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044" y="3636842"/>
            <a:ext cx="1043590" cy="66494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491" y="3655435"/>
            <a:ext cx="765864" cy="6144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3743236"/>
            <a:ext cx="636192" cy="4821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6476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28AD2-B79D-420E-93EE-1096A948DF1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0"/>
            <a:ext cx="7155963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User </a:t>
            </a:r>
            <a:r>
              <a:rPr lang="en-US" sz="3600" dirty="0"/>
              <a:t>Readiness</a:t>
            </a:r>
            <a:r>
              <a:rPr lang="en-US" dirty="0"/>
              <a:t> Partners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D:\Users\Eric.Guillot\Desktop\US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088"/>
            <a:ext cx="9144000" cy="576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264850" y="2307824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-36621" y="2688824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93450" y="1752600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1879844" y="1613146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2933700" y="3428259"/>
            <a:ext cx="228600" cy="22860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2945906" y="3313959"/>
            <a:ext cx="228600" cy="22860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048000" y="3125309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2590800" y="2650724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874667" y="5029200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5-Point Star 13"/>
          <p:cNvSpPr/>
          <p:nvPr/>
        </p:nvSpPr>
        <p:spPr>
          <a:xfrm>
            <a:off x="464597" y="4267200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1647177" y="4648200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990600" y="6172200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2590800" y="4464192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565644" y="6172200"/>
            <a:ext cx="228600" cy="22860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4356346" y="1759664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556834" y="3230565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4242046" y="6553200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4876800" y="3733800"/>
            <a:ext cx="114300" cy="1143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4229100" y="5148881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5-Point Star 23"/>
          <p:cNvSpPr/>
          <p:nvPr/>
        </p:nvSpPr>
        <p:spPr>
          <a:xfrm>
            <a:off x="5638800" y="2688824"/>
            <a:ext cx="228600" cy="22860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4869582" y="3810464"/>
            <a:ext cx="114300" cy="1143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4933950" y="3810324"/>
            <a:ext cx="114300" cy="1143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6324600" y="2322083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5-Point Star 27"/>
          <p:cNvSpPr/>
          <p:nvPr/>
        </p:nvSpPr>
        <p:spPr>
          <a:xfrm>
            <a:off x="7015578" y="3644116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5-Point Star 28"/>
          <p:cNvSpPr/>
          <p:nvPr/>
        </p:nvSpPr>
        <p:spPr>
          <a:xfrm>
            <a:off x="5867400" y="4080436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781800" y="4194736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5-Point Star 30"/>
          <p:cNvSpPr/>
          <p:nvPr/>
        </p:nvSpPr>
        <p:spPr>
          <a:xfrm>
            <a:off x="7239000" y="4648200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7467600" y="4835944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4450347" y="4681150"/>
            <a:ext cx="114300" cy="1143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4370032" y="4591050"/>
            <a:ext cx="114300" cy="1143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5-Point Star 34"/>
          <p:cNvSpPr/>
          <p:nvPr/>
        </p:nvSpPr>
        <p:spPr>
          <a:xfrm>
            <a:off x="5041061" y="6172200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5-Point Star 35"/>
          <p:cNvSpPr/>
          <p:nvPr/>
        </p:nvSpPr>
        <p:spPr>
          <a:xfrm>
            <a:off x="5051830" y="6451295"/>
            <a:ext cx="228600" cy="228600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66130" y="6165084"/>
            <a:ext cx="2828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= </a:t>
            </a:r>
            <a:r>
              <a:rPr lang="en-US" sz="1200" dirty="0">
                <a:solidFill>
                  <a:srgbClr val="000000"/>
                </a:solidFill>
              </a:rPr>
              <a:t>WFO/RFC/National Center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01369" y="6451295"/>
            <a:ext cx="2828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= Support Site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3075" y="2422124"/>
            <a:ext cx="482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RIW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55430" y="2917424"/>
            <a:ext cx="568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CYS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2308" y="3289759"/>
            <a:ext cx="5679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CIRA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30209" y="3448417"/>
            <a:ext cx="729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UCAR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71892" y="1383251"/>
            <a:ext cx="558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MSO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73074" y="4267200"/>
            <a:ext cx="609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ABQ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71891" y="4811744"/>
            <a:ext cx="64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TWC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30714" y="4413037"/>
            <a:ext cx="577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PSR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64166" y="4056236"/>
            <a:ext cx="62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LOX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887" y="2674941"/>
            <a:ext cx="606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EKA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50552" y="2118169"/>
            <a:ext cx="571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MFR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1730" y="1521750"/>
            <a:ext cx="598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PQR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14176" y="1523369"/>
            <a:ext cx="571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FGF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97722" y="2118169"/>
            <a:ext cx="584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APX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40422" y="2488024"/>
            <a:ext cx="701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CIMSS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19842" y="3036960"/>
            <a:ext cx="560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OAX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115167" y="4980801"/>
            <a:ext cx="584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FWR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84332" y="4648200"/>
            <a:ext cx="566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SPC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66063" y="4393790"/>
            <a:ext cx="598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HWT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40522" y="3854868"/>
            <a:ext cx="584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PAH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36996" y="5895201"/>
            <a:ext cx="591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ARH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16169" y="5932527"/>
            <a:ext cx="732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PRHQ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459029" y="3827184"/>
            <a:ext cx="560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OPG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39279" y="3493235"/>
            <a:ext cx="682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CRHQ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45859" y="3801571"/>
            <a:ext cx="567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AWC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130582" y="4430467"/>
            <a:ext cx="565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CAE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381874" y="4635642"/>
            <a:ext cx="55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CHS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663152" y="3969715"/>
            <a:ext cx="575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MRX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01278" y="3442511"/>
            <a:ext cx="566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RLX</a:t>
            </a:r>
          </a:p>
        </p:txBody>
      </p:sp>
      <p:sp>
        <p:nvSpPr>
          <p:cNvPr id="68" name="5-Point Star 67"/>
          <p:cNvSpPr/>
          <p:nvPr/>
        </p:nvSpPr>
        <p:spPr>
          <a:xfrm>
            <a:off x="374857" y="3598584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7357" y="3344865"/>
            <a:ext cx="579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HNX</a:t>
            </a:r>
          </a:p>
        </p:txBody>
      </p:sp>
      <p:sp>
        <p:nvSpPr>
          <p:cNvPr id="70" name="5-Point Star 69"/>
          <p:cNvSpPr/>
          <p:nvPr/>
        </p:nvSpPr>
        <p:spPr>
          <a:xfrm>
            <a:off x="4442534" y="4588641"/>
            <a:ext cx="114300" cy="1143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42155" y="4391476"/>
            <a:ext cx="559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OUN</a:t>
            </a:r>
          </a:p>
        </p:txBody>
      </p:sp>
      <p:sp>
        <p:nvSpPr>
          <p:cNvPr id="72" name="5-Point Star 71"/>
          <p:cNvSpPr/>
          <p:nvPr/>
        </p:nvSpPr>
        <p:spPr>
          <a:xfrm>
            <a:off x="4370032" y="4681150"/>
            <a:ext cx="114300" cy="1143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800012" y="4624000"/>
            <a:ext cx="670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WDTD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133007" y="6328184"/>
            <a:ext cx="595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BRO</a:t>
            </a:r>
          </a:p>
        </p:txBody>
      </p:sp>
      <p:sp>
        <p:nvSpPr>
          <p:cNvPr id="75" name="Slide Number Placeholder 3"/>
          <p:cNvSpPr txBox="1">
            <a:spLocks/>
          </p:cNvSpPr>
          <p:nvPr/>
        </p:nvSpPr>
        <p:spPr>
          <a:xfrm>
            <a:off x="6870700" y="6492875"/>
            <a:ext cx="2133600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9031EEAA-BA74-48B4-A330-BF7570E222AF}" type="slidenum">
              <a:rPr lang="en-US" sz="1400" smtClean="0">
                <a:solidFill>
                  <a:srgbClr val="000000"/>
                </a:solidFill>
              </a:rPr>
              <a:pPr algn="r"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6" name="5-Point Star 75"/>
          <p:cNvSpPr/>
          <p:nvPr/>
        </p:nvSpPr>
        <p:spPr>
          <a:xfrm>
            <a:off x="7696200" y="6358561"/>
            <a:ext cx="228600" cy="2286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550636" y="6148000"/>
            <a:ext cx="595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NHC</a:t>
            </a:r>
          </a:p>
        </p:txBody>
      </p:sp>
      <p:sp>
        <p:nvSpPr>
          <p:cNvPr id="78" name="5-Point Star 77"/>
          <p:cNvSpPr/>
          <p:nvPr/>
        </p:nvSpPr>
        <p:spPr>
          <a:xfrm>
            <a:off x="7886699" y="3467077"/>
            <a:ext cx="114300" cy="1143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5-Point Star 78"/>
          <p:cNvSpPr/>
          <p:nvPr/>
        </p:nvSpPr>
        <p:spPr>
          <a:xfrm>
            <a:off x="7829549" y="3536166"/>
            <a:ext cx="114300" cy="1143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0" name="5-Point Star 79"/>
          <p:cNvSpPr/>
          <p:nvPr/>
        </p:nvSpPr>
        <p:spPr>
          <a:xfrm>
            <a:off x="7766747" y="3459165"/>
            <a:ext cx="114300" cy="1143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312205" y="3385727"/>
            <a:ext cx="539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WPC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924800" y="3386186"/>
            <a:ext cx="559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OPC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608671" y="3598584"/>
            <a:ext cx="632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VAAC</a:t>
            </a:r>
          </a:p>
        </p:txBody>
      </p:sp>
    </p:spTree>
    <p:extLst>
      <p:ext uri="{BB962C8B-B14F-4D97-AF65-F5344CB8AC3E}">
        <p14:creationId xmlns:p14="http://schemas.microsoft.com/office/powerpoint/2010/main" val="3891029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1062508" y="0"/>
            <a:ext cx="7040638" cy="898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Readiness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idx="1"/>
          </p:nvPr>
        </p:nvSpPr>
        <p:spPr>
          <a:xfrm>
            <a:off x="457200" y="1371601"/>
            <a:ext cx="8229600" cy="433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  <a:buChar char="▪"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Operational Readiness (IOR) 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achieved when NWS has the operational capability to exploit the minimum satellite products relevant to generating warnings and data for the models</a:t>
            </a:r>
          </a:p>
          <a:p>
            <a:pPr marL="3429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  <a:buChar char="▪"/>
            </a:pPr>
            <a:endParaRPr lang="en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  <a:buChar char="▪"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Operational Readiness (FOR) 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achieved when NWS has the operational capability to exploit all necessary satellite products relevant to generating warnings and data for the models</a:t>
            </a:r>
          </a:p>
          <a:p>
            <a:pPr marL="3429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  <a:buChar char="▪"/>
            </a:pPr>
            <a:endParaRPr lang="en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  <a:buChar char="▪"/>
            </a:pPr>
            <a:r>
              <a:rPr lang="en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 major events 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associated with Readiness</a:t>
            </a: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–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Launch of the Satellite</a:t>
            </a: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–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NESDIS Calibration and Validation of the Satellite products</a:t>
            </a: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–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 by NWS (Ideally concurrently)</a:t>
            </a:r>
          </a:p>
          <a:p>
            <a:pPr marL="742950" marR="0" lvl="1" indent="-2476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–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Products fully integrated into NWS operations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ymbo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1EEAA-BA74-48B4-A330-BF7570E222A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38" name="Shape 338"/>
          <p:cNvSpPr txBox="1">
            <a:spLocks noGrp="1"/>
          </p:cNvSpPr>
          <p:nvPr>
            <p:ph type="sldNum" idx="4294967295"/>
          </p:nvPr>
        </p:nvSpPr>
        <p:spPr>
          <a:xfrm>
            <a:off x="7319963" y="6462713"/>
            <a:ext cx="1824037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"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 txBox="1"/>
          <p:nvPr/>
        </p:nvSpPr>
        <p:spPr>
          <a:xfrm>
            <a:off x="2339109" y="5697807"/>
            <a:ext cx="639919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Launch</a:t>
            </a:r>
          </a:p>
        </p:txBody>
      </p:sp>
      <p:cxnSp>
        <p:nvCxnSpPr>
          <p:cNvPr id="335" name="Shape 335"/>
          <p:cNvCxnSpPr/>
          <p:nvPr/>
        </p:nvCxnSpPr>
        <p:spPr>
          <a:xfrm flipH="1">
            <a:off x="2667106" y="5946817"/>
            <a:ext cx="0" cy="18287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graphicFrame>
        <p:nvGraphicFramePr>
          <p:cNvPr id="336" name="Shape 336"/>
          <p:cNvGraphicFramePr/>
          <p:nvPr>
            <p:extLst>
              <p:ext uri="{D42A27DB-BD31-4B8C-83A1-F6EECF244321}">
                <p14:modId xmlns:p14="http://schemas.microsoft.com/office/powerpoint/2010/main" val="820651542"/>
              </p:ext>
            </p:extLst>
          </p:nvPr>
        </p:nvGraphicFramePr>
        <p:xfrm>
          <a:off x="2659066" y="6132357"/>
          <a:ext cx="3613550" cy="30482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1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4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400" b="1" u="none" strike="noStrike" cap="none" dirty="0"/>
                        <a:t>NESDIS Cal-Val</a:t>
                      </a:r>
                    </a:p>
                  </a:txBody>
                  <a:tcPr marL="91450" marR="91450" marT="45733" marB="45733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" name="Shape 337"/>
          <p:cNvSpPr txBox="1"/>
          <p:nvPr/>
        </p:nvSpPr>
        <p:spPr>
          <a:xfrm>
            <a:off x="4180569" y="5670633"/>
            <a:ext cx="417102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IOR</a:t>
            </a:r>
          </a:p>
        </p:txBody>
      </p:sp>
      <p:cxnSp>
        <p:nvCxnSpPr>
          <p:cNvPr id="339" name="Shape 339"/>
          <p:cNvCxnSpPr/>
          <p:nvPr/>
        </p:nvCxnSpPr>
        <p:spPr>
          <a:xfrm>
            <a:off x="6528987" y="5945476"/>
            <a:ext cx="0" cy="0"/>
          </a:xfrm>
          <a:prstGeom prst="straightConnector1">
            <a:avLst/>
          </a:prstGeom>
          <a:solidFill>
            <a:schemeClr val="accent1"/>
          </a:solidFill>
          <a:ln>
            <a:noFill/>
          </a:ln>
        </p:spPr>
      </p:cxnSp>
      <p:cxnSp>
        <p:nvCxnSpPr>
          <p:cNvPr id="340" name="Shape 340"/>
          <p:cNvCxnSpPr/>
          <p:nvPr/>
        </p:nvCxnSpPr>
        <p:spPr>
          <a:xfrm flipH="1">
            <a:off x="7590398" y="5316261"/>
            <a:ext cx="512748" cy="37688"/>
          </a:xfrm>
          <a:prstGeom prst="straightConnector1">
            <a:avLst/>
          </a:prstGeom>
          <a:solidFill>
            <a:schemeClr val="accent1"/>
          </a:solidFill>
          <a:ln>
            <a:noFill/>
          </a:ln>
        </p:spPr>
      </p:cxnSp>
      <p:sp>
        <p:nvSpPr>
          <p:cNvPr id="341" name="Shape 341"/>
          <p:cNvSpPr/>
          <p:nvPr/>
        </p:nvSpPr>
        <p:spPr>
          <a:xfrm rot="-5400000">
            <a:off x="4935427" y="4793867"/>
            <a:ext cx="284571" cy="2383629"/>
          </a:xfrm>
          <a:prstGeom prst="rtTriangle">
            <a:avLst/>
          </a:prstGeom>
          <a:solidFill>
            <a:srgbClr val="0099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2" name="Shape 342"/>
          <p:cNvSpPr txBox="1"/>
          <p:nvPr/>
        </p:nvSpPr>
        <p:spPr>
          <a:xfrm>
            <a:off x="5276346" y="5985681"/>
            <a:ext cx="1218698" cy="1185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1" i="0" u="none" strike="noStrike" cap="none" dirty="0">
                <a:latin typeface="Arial"/>
                <a:ea typeface="Arial"/>
                <a:cs typeface="Arial"/>
                <a:sym typeface="Arial"/>
              </a:rPr>
              <a:t>NWS Validation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1149010" y="5672137"/>
            <a:ext cx="103105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800" b="0" i="1" u="none" strike="noStrike" cap="none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Notional</a:t>
            </a:r>
          </a:p>
        </p:txBody>
      </p:sp>
      <p:sp>
        <p:nvSpPr>
          <p:cNvPr id="344" name="Shape 344"/>
          <p:cNvSpPr txBox="1"/>
          <p:nvPr/>
        </p:nvSpPr>
        <p:spPr>
          <a:xfrm>
            <a:off x="6050243" y="5468649"/>
            <a:ext cx="444801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</a:p>
        </p:txBody>
      </p:sp>
      <p:cxnSp>
        <p:nvCxnSpPr>
          <p:cNvPr id="345" name="Shape 345"/>
          <p:cNvCxnSpPr/>
          <p:nvPr/>
        </p:nvCxnSpPr>
        <p:spPr>
          <a:xfrm flipH="1">
            <a:off x="4363447" y="5886189"/>
            <a:ext cx="0" cy="18287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346" name="Shape 346"/>
          <p:cNvCxnSpPr/>
          <p:nvPr/>
        </p:nvCxnSpPr>
        <p:spPr>
          <a:xfrm flipH="1">
            <a:off x="6260381" y="5661489"/>
            <a:ext cx="0" cy="18287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4177522523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972355" y="0"/>
            <a:ext cx="7115577" cy="898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NOAA WRN Satellite User Readiness</a:t>
            </a:r>
            <a:br>
              <a:rPr lang="en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Summary as of April 2016</a:t>
            </a:r>
          </a:p>
        </p:txBody>
      </p:sp>
      <p:sp>
        <p:nvSpPr>
          <p:cNvPr id="5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1EEAA-BA74-48B4-A330-BF7570E222A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53" name="Shape 353"/>
          <p:cNvSpPr txBox="1">
            <a:spLocks noGrp="1"/>
          </p:cNvSpPr>
          <p:nvPr>
            <p:ph type="sldNum" idx="4294967295"/>
          </p:nvPr>
        </p:nvSpPr>
        <p:spPr>
          <a:xfrm>
            <a:off x="7319963" y="6462713"/>
            <a:ext cx="1824037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"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Shape 398"/>
          <p:cNvSpPr txBox="1">
            <a:spLocks noGrp="1"/>
          </p:cNvSpPr>
          <p:nvPr>
            <p:ph type="sldNum" idx="4294967295"/>
          </p:nvPr>
        </p:nvSpPr>
        <p:spPr>
          <a:xfrm>
            <a:off x="7319963" y="6462713"/>
            <a:ext cx="1824037" cy="3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"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4" name="Shape 354"/>
          <p:cNvGraphicFramePr/>
          <p:nvPr>
            <p:extLst>
              <p:ext uri="{D42A27DB-BD31-4B8C-83A1-F6EECF244321}">
                <p14:modId xmlns:p14="http://schemas.microsoft.com/office/powerpoint/2010/main" val="195773168"/>
              </p:ext>
            </p:extLst>
          </p:nvPr>
        </p:nvGraphicFramePr>
        <p:xfrm>
          <a:off x="345991" y="1495871"/>
          <a:ext cx="8468575" cy="4038048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4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4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56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2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79147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u="none" strike="noStrike" cap="none" dirty="0"/>
                        <a:t>Program</a:t>
                      </a:r>
                      <a:endParaRPr lang="en" sz="1200" b="1" u="none" strike="noStrike" cap="none" dirty="0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500" u="none" strike="noStrike" cap="none" dirty="0"/>
                        <a:t>NESDIS</a:t>
                      </a:r>
                      <a:endParaRPr lang="en" sz="15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500" u="none" strike="noStrike" cap="none" dirty="0"/>
                        <a:t>NWS</a:t>
                      </a:r>
                      <a:endParaRPr lang="en" sz="15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Operational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Readiness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Date *</a:t>
                      </a:r>
                      <a:endParaRPr lang="en" sz="11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Satellite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Command &amp; Control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Ground Processing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9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Distribution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Distribution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Models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AWIPS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Training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Initial</a:t>
                      </a:r>
                      <a:endParaRPr lang="en" sz="9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Full</a:t>
                      </a:r>
                      <a:endParaRPr lang="en" sz="9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5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JPSS (SNPP)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/>
                        <a:t>DEC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/>
                        <a:t>2012</a:t>
                      </a:r>
                      <a:endParaRPr lang="en" sz="11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/>
                        <a:t>MAR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/>
                        <a:t>2017</a:t>
                      </a:r>
                      <a:endParaRPr lang="en" sz="11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2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JPSS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(JPSS-1)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50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dirty="0"/>
                        <a:t>APR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dirty="0"/>
                        <a:t>2017</a:t>
                      </a:r>
                      <a:endParaRPr lang="en" sz="1100" baseline="30000" dirty="0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dirty="0"/>
                        <a:t>JUL 2017*</a:t>
                      </a:r>
                      <a:endParaRPr lang="en" sz="11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29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DSCOVR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 dirty="0"/>
                        <a:t>N/A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7500"/>
                        <a:buFont typeface="Arial"/>
                        <a:buNone/>
                      </a:pPr>
                      <a:r>
                        <a:rPr lang="en" sz="1100" b="1" dirty="0"/>
                        <a:t>NET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7500"/>
                        <a:buFont typeface="Arial"/>
                        <a:buNone/>
                      </a:pPr>
                      <a:r>
                        <a:rPr lang="en" sz="1100" b="1" dirty="0"/>
                        <a:t>Apr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7500"/>
                        <a:buFont typeface="Arial"/>
                        <a:buNone/>
                      </a:pPr>
                      <a:r>
                        <a:rPr lang="en" sz="1100" b="1" dirty="0"/>
                        <a:t>2016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/>
                        <a:t>TBD</a:t>
                      </a:r>
                      <a:endParaRPr lang="en" sz="11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5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JASON-3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dirty="0"/>
                        <a:t>July 2016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/>
                        <a:t>TBD</a:t>
                      </a:r>
                      <a:endParaRPr lang="en" sz="11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5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GOES-R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/>
                        <a:t>Mar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/>
                        <a:t>201</a:t>
                      </a:r>
                      <a:r>
                        <a:rPr lang="en" sz="1100"/>
                        <a:t>7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/>
                        <a:t>Sep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/>
                        <a:t>2017</a:t>
                      </a:r>
                      <a:endParaRPr lang="en" sz="11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5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COSMIC-2</a:t>
                      </a:r>
                      <a:endParaRPr lang="en" sz="12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 u="none" strike="noStrike" cap="none" dirty="0"/>
                        <a:t>N/A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 u="none" strike="noStrike" cap="none" dirty="0"/>
                        <a:t>N/A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/>
                        <a:t>July 2018</a:t>
                      </a:r>
                      <a:endParaRPr lang="en" sz="11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dirty="0"/>
                        <a:t>2018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dirty="0"/>
                        <a:t>(TBR)</a:t>
                      </a:r>
                      <a:endParaRPr lang="en" sz="11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55" name="Shape 355"/>
          <p:cNvSpPr txBox="1"/>
          <p:nvPr/>
        </p:nvSpPr>
        <p:spPr>
          <a:xfrm>
            <a:off x="5916819" y="274019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56" name="Shape 356"/>
          <p:cNvSpPr txBox="1"/>
          <p:nvPr/>
        </p:nvSpPr>
        <p:spPr>
          <a:xfrm>
            <a:off x="5915917" y="32587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57" name="Shape 357"/>
          <p:cNvSpPr txBox="1"/>
          <p:nvPr/>
        </p:nvSpPr>
        <p:spPr>
          <a:xfrm>
            <a:off x="6541531" y="32587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58" name="Shape 358"/>
          <p:cNvSpPr txBox="1"/>
          <p:nvPr/>
        </p:nvSpPr>
        <p:spPr>
          <a:xfrm>
            <a:off x="7203488" y="32587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59" name="Shape 359"/>
          <p:cNvSpPr txBox="1"/>
          <p:nvPr/>
        </p:nvSpPr>
        <p:spPr>
          <a:xfrm>
            <a:off x="5054287" y="3827501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0" name="Shape 360"/>
          <p:cNvSpPr txBox="1"/>
          <p:nvPr/>
        </p:nvSpPr>
        <p:spPr>
          <a:xfrm>
            <a:off x="5916819" y="382516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1" name="Shape 361"/>
          <p:cNvSpPr txBox="1"/>
          <p:nvPr/>
        </p:nvSpPr>
        <p:spPr>
          <a:xfrm>
            <a:off x="6617680" y="382516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2" name="Shape 362"/>
          <p:cNvSpPr txBox="1"/>
          <p:nvPr/>
        </p:nvSpPr>
        <p:spPr>
          <a:xfrm>
            <a:off x="5889936" y="4354641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x="6580384" y="43339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4" name="Shape 364"/>
          <p:cNvSpPr txBox="1"/>
          <p:nvPr/>
        </p:nvSpPr>
        <p:spPr>
          <a:xfrm>
            <a:off x="7254024" y="43339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5054289" y="272431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6538740" y="2744565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1435884" y="382516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2295109" y="3831660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69" name="Shape 369"/>
          <p:cNvSpPr txBox="1"/>
          <p:nvPr/>
        </p:nvSpPr>
        <p:spPr>
          <a:xfrm>
            <a:off x="3283767" y="384241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1435884" y="272431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2290107" y="274019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3247836" y="274019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4164364" y="274019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1435884" y="32587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2290106" y="32587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6" name="Shape 376"/>
          <p:cNvSpPr txBox="1"/>
          <p:nvPr/>
        </p:nvSpPr>
        <p:spPr>
          <a:xfrm>
            <a:off x="3247835" y="32587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7" name="Shape 377"/>
          <p:cNvSpPr txBox="1"/>
          <p:nvPr/>
        </p:nvSpPr>
        <p:spPr>
          <a:xfrm>
            <a:off x="4173672" y="32587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8" name="Shape 378"/>
          <p:cNvSpPr txBox="1"/>
          <p:nvPr/>
        </p:nvSpPr>
        <p:spPr>
          <a:xfrm>
            <a:off x="1448995" y="4333937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9" name="Shape 379"/>
          <p:cNvSpPr txBox="1"/>
          <p:nvPr/>
        </p:nvSpPr>
        <p:spPr>
          <a:xfrm>
            <a:off x="2290108" y="4356743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3285193" y="4356743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x="4179270" y="4354641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2" name="Shape 382"/>
          <p:cNvSpPr txBox="1"/>
          <p:nvPr/>
        </p:nvSpPr>
        <p:spPr>
          <a:xfrm>
            <a:off x="5054288" y="4343885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1470732" y="474498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2290105" y="474498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5913981" y="519199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1470732" y="5191994"/>
            <a:ext cx="304799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sp>
        <p:nvSpPr>
          <p:cNvPr id="387" name="Shape 387"/>
          <p:cNvSpPr txBox="1"/>
          <p:nvPr/>
        </p:nvSpPr>
        <p:spPr>
          <a:xfrm>
            <a:off x="2290104" y="519199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3257342" y="519199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4169130" y="519199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90" name="Shape 390"/>
          <p:cNvSpPr txBox="1"/>
          <p:nvPr/>
        </p:nvSpPr>
        <p:spPr>
          <a:xfrm>
            <a:off x="5054290" y="5211698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3273168" y="476937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6580383" y="4749539"/>
            <a:ext cx="304800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dirty="0"/>
              <a:t>Y</a:t>
            </a:r>
          </a:p>
        </p:txBody>
      </p:sp>
      <p:sp>
        <p:nvSpPr>
          <p:cNvPr id="393" name="Shape 393"/>
          <p:cNvSpPr txBox="1"/>
          <p:nvPr/>
        </p:nvSpPr>
        <p:spPr>
          <a:xfrm>
            <a:off x="4169131" y="474498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dirty="0"/>
              <a:t>G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5054290" y="4749539"/>
            <a:ext cx="304799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7254023" y="4764929"/>
            <a:ext cx="304799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dirty="0"/>
              <a:t>Y</a:t>
            </a:r>
          </a:p>
        </p:txBody>
      </p:sp>
      <p:sp>
        <p:nvSpPr>
          <p:cNvPr id="396" name="Shape 396"/>
          <p:cNvSpPr txBox="1"/>
          <p:nvPr/>
        </p:nvSpPr>
        <p:spPr>
          <a:xfrm>
            <a:off x="7203489" y="2728943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6069219" y="5738314"/>
            <a:ext cx="3179400" cy="44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900" i="0" u="none" strike="noStrike" cap="none" dirty="0">
                <a:latin typeface="Arial"/>
                <a:ea typeface="Arial"/>
                <a:cs typeface="Arial"/>
                <a:sym typeface="Arial"/>
              </a:rPr>
              <a:t>* Preliminary dates – NESDIS and NWS working together to establish official date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128484" y="6038952"/>
            <a:ext cx="9015516" cy="8190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Status to Initial Operational Readiness Date: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dirty="0"/>
              <a:t>     </a:t>
            </a: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en" sz="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Completed or on schedule with minimum risk             Moderate risk impacting schedule, but recoverable                 High risk or issue, will not meet Readiness date</a:t>
            </a:r>
          </a:p>
        </p:txBody>
      </p:sp>
      <p:grpSp>
        <p:nvGrpSpPr>
          <p:cNvPr id="400" name="Shape 400"/>
          <p:cNvGrpSpPr/>
          <p:nvPr/>
        </p:nvGrpSpPr>
        <p:grpSpPr>
          <a:xfrm>
            <a:off x="400263" y="6296984"/>
            <a:ext cx="6061507" cy="303299"/>
            <a:chOff x="657090" y="5332563"/>
            <a:chExt cx="1130540" cy="303299"/>
          </a:xfrm>
        </p:grpSpPr>
        <p:sp>
          <p:nvSpPr>
            <p:cNvPr id="401" name="Shape 401"/>
            <p:cNvSpPr txBox="1"/>
            <p:nvPr/>
          </p:nvSpPr>
          <p:spPr>
            <a:xfrm>
              <a:off x="657090" y="5355014"/>
              <a:ext cx="61200" cy="276899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</a:p>
          </p:txBody>
        </p:sp>
        <p:sp>
          <p:nvSpPr>
            <p:cNvPr id="402" name="Shape 402"/>
            <p:cNvSpPr txBox="1"/>
            <p:nvPr/>
          </p:nvSpPr>
          <p:spPr>
            <a:xfrm>
              <a:off x="1169220" y="5345762"/>
              <a:ext cx="47399" cy="276899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sp>
          <p:nvSpPr>
            <p:cNvPr id="403" name="Shape 403"/>
            <p:cNvSpPr txBox="1"/>
            <p:nvPr/>
          </p:nvSpPr>
          <p:spPr>
            <a:xfrm>
              <a:off x="1730331" y="5332563"/>
              <a:ext cx="57299" cy="303299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dirty="0"/>
                <a:t>R</a:t>
              </a:r>
            </a:p>
          </p:txBody>
        </p:sp>
      </p:grpSp>
      <p:sp>
        <p:nvSpPr>
          <p:cNvPr id="405" name="Shape 405"/>
          <p:cNvSpPr txBox="1"/>
          <p:nvPr/>
        </p:nvSpPr>
        <p:spPr>
          <a:xfrm>
            <a:off x="5851536" y="4749539"/>
            <a:ext cx="381600" cy="276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Y/R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5054289" y="3258737"/>
            <a:ext cx="304800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58" name="Shape 359"/>
          <p:cNvSpPr txBox="1"/>
          <p:nvPr/>
        </p:nvSpPr>
        <p:spPr>
          <a:xfrm>
            <a:off x="4205829" y="3829453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038759767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xfrm>
            <a:off x="1036749" y="0"/>
            <a:ext cx="7044744" cy="898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NOAA WRN Satellite User Readiness: GOES-R</a:t>
            </a:r>
          </a:p>
        </p:txBody>
      </p:sp>
      <p:sp>
        <p:nvSpPr>
          <p:cNvPr id="508" name="Shape 508"/>
          <p:cNvSpPr txBox="1">
            <a:spLocks noGrp="1"/>
          </p:cNvSpPr>
          <p:nvPr>
            <p:ph type="sldNum" sz="quarter" idx="12"/>
          </p:nvPr>
        </p:nvSpPr>
        <p:spPr>
          <a:xfrm>
            <a:off x="7077157" y="6463395"/>
            <a:ext cx="1824036" cy="3034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"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09" name="Shape 509"/>
          <p:cNvGraphicFramePr/>
          <p:nvPr>
            <p:extLst>
              <p:ext uri="{D42A27DB-BD31-4B8C-83A1-F6EECF244321}">
                <p14:modId xmlns:p14="http://schemas.microsoft.com/office/powerpoint/2010/main" val="671810267"/>
              </p:ext>
            </p:extLst>
          </p:nvPr>
        </p:nvGraphicFramePr>
        <p:xfrm>
          <a:off x="345990" y="1600200"/>
          <a:ext cx="8416825" cy="160027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3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6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79147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200" u="none" strike="noStrike" cap="none" dirty="0"/>
                        <a:t>Program</a:t>
                      </a:r>
                      <a:endParaRPr lang="en" sz="1200" b="1" u="none" strike="noStrike" cap="none" dirty="0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 u="none" strike="noStrike" cap="none"/>
                        <a:t>NESDIS</a:t>
                      </a:r>
                      <a:endParaRPr lang="en" sz="1500" b="1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500" u="none" strike="noStrike" cap="none"/>
                        <a:t>NWS</a:t>
                      </a:r>
                      <a:endParaRPr lang="en" sz="1500" b="1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Operational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Readiness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Date</a:t>
                      </a:r>
                      <a:endParaRPr lang="en" sz="11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Satellite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Command &amp; Control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Ground Processing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9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Distribution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Distribution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Models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AWIPS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Training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Initial</a:t>
                      </a:r>
                      <a:endParaRPr lang="en" sz="9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Full</a:t>
                      </a:r>
                      <a:endParaRPr lang="en" sz="9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5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200" b="1" u="none" strike="noStrike" cap="none" dirty="0"/>
                        <a:t>GOES-R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/>
                        <a:t>Mar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/>
                        <a:t>2017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Sep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2017</a:t>
                      </a:r>
                      <a:endParaRPr lang="en" sz="11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0" name="Shape 510"/>
          <p:cNvSpPr txBox="1"/>
          <p:nvPr/>
        </p:nvSpPr>
        <p:spPr>
          <a:xfrm>
            <a:off x="4838379" y="2853239"/>
            <a:ext cx="304800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sp>
        <p:nvSpPr>
          <p:cNvPr id="511" name="Shape 511"/>
          <p:cNvSpPr txBox="1"/>
          <p:nvPr/>
        </p:nvSpPr>
        <p:spPr>
          <a:xfrm>
            <a:off x="6425115" y="2853239"/>
            <a:ext cx="304799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dirty="0"/>
              <a:t>Y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7146621" y="2853239"/>
            <a:ext cx="304800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dirty="0"/>
              <a:t>Y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1440378" y="2853239"/>
            <a:ext cx="304798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2255883" y="2853239"/>
            <a:ext cx="304798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3192633" y="2853239"/>
            <a:ext cx="304798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516" name="Shape 516"/>
          <p:cNvSpPr txBox="1"/>
          <p:nvPr/>
        </p:nvSpPr>
        <p:spPr>
          <a:xfrm>
            <a:off x="1864825" y="5437086"/>
            <a:ext cx="5772900" cy="129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Status to Initial Operational Readiness Date: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endParaRPr lang="en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Completed or on schedule with minimum risk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Moderate risk impacting schedule, but recoverable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High risk or issue, will not meet Readiness date</a:t>
            </a:r>
          </a:p>
        </p:txBody>
      </p:sp>
      <p:grpSp>
        <p:nvGrpSpPr>
          <p:cNvPr id="517" name="Shape 517"/>
          <p:cNvGrpSpPr/>
          <p:nvPr/>
        </p:nvGrpSpPr>
        <p:grpSpPr>
          <a:xfrm>
            <a:off x="1902511" y="5892073"/>
            <a:ext cx="304798" cy="936623"/>
            <a:chOff x="1954416" y="5357208"/>
            <a:chExt cx="304798" cy="936622"/>
          </a:xfrm>
        </p:grpSpPr>
        <p:sp>
          <p:nvSpPr>
            <p:cNvPr id="518" name="Shape 518"/>
            <p:cNvSpPr txBox="1"/>
            <p:nvPr/>
          </p:nvSpPr>
          <p:spPr>
            <a:xfrm>
              <a:off x="1954416" y="5357208"/>
              <a:ext cx="304798" cy="276899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</a:p>
          </p:txBody>
        </p:sp>
        <p:sp>
          <p:nvSpPr>
            <p:cNvPr id="519" name="Shape 519"/>
            <p:cNvSpPr txBox="1"/>
            <p:nvPr/>
          </p:nvSpPr>
          <p:spPr>
            <a:xfrm>
              <a:off x="1954416" y="5687075"/>
              <a:ext cx="304798" cy="276899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sp>
          <p:nvSpPr>
            <p:cNvPr id="520" name="Shape 520"/>
            <p:cNvSpPr txBox="1"/>
            <p:nvPr/>
          </p:nvSpPr>
          <p:spPr>
            <a:xfrm>
              <a:off x="1954416" y="6016932"/>
              <a:ext cx="304798" cy="276899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</a:p>
          </p:txBody>
        </p:sp>
      </p:grpSp>
      <p:sp>
        <p:nvSpPr>
          <p:cNvPr id="521" name="Shape 521"/>
          <p:cNvSpPr txBox="1"/>
          <p:nvPr/>
        </p:nvSpPr>
        <p:spPr>
          <a:xfrm>
            <a:off x="1910326" y="3754400"/>
            <a:ext cx="6563700" cy="4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 sz="12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NWS Distribution – </a:t>
            </a:r>
            <a:r>
              <a:rPr lang="en" sz="1200" b="0" i="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Network upgrades in place.  Schedule for finalizing the terrestrial communication build out pending contract award.  Potential impact to IOC readiness.</a:t>
            </a:r>
          </a:p>
        </p:txBody>
      </p:sp>
      <p:sp>
        <p:nvSpPr>
          <p:cNvPr id="522" name="Shape 522"/>
          <p:cNvSpPr txBox="1"/>
          <p:nvPr/>
        </p:nvSpPr>
        <p:spPr>
          <a:xfrm>
            <a:off x="5938025" y="5759322"/>
            <a:ext cx="3056700" cy="54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25000"/>
              <a:buFont typeface="Arial"/>
              <a:buNone/>
            </a:pPr>
            <a:r>
              <a:rPr lang="en" sz="1000" i="0" u="sng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NOTE:</a:t>
            </a:r>
            <a:r>
              <a:rPr lang="en" sz="100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000" b="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NWS security certifications in place, testing in progress for connectivity with PDA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Shape 523"/>
          <p:cNvSpPr txBox="1"/>
          <p:nvPr/>
        </p:nvSpPr>
        <p:spPr>
          <a:xfrm>
            <a:off x="5653354" y="2853239"/>
            <a:ext cx="376451" cy="276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Y/R</a:t>
            </a:r>
          </a:p>
        </p:txBody>
      </p:sp>
      <p:sp>
        <p:nvSpPr>
          <p:cNvPr id="524" name="Shape 524"/>
          <p:cNvSpPr txBox="1"/>
          <p:nvPr/>
        </p:nvSpPr>
        <p:spPr>
          <a:xfrm>
            <a:off x="1902511" y="4182250"/>
            <a:ext cx="6563700" cy="4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 sz="12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NWS Models – </a:t>
            </a:r>
            <a:r>
              <a:rPr lang="en" sz="1200" b="0" i="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AMV and ABI are not provided in BUFR format for NWP to ingest.  A team (NESDIS/NWS) has been established to determine a solution to meet IOC.</a:t>
            </a:r>
          </a:p>
        </p:txBody>
      </p:sp>
      <p:sp>
        <p:nvSpPr>
          <p:cNvPr id="525" name="Shape 525"/>
          <p:cNvSpPr txBox="1"/>
          <p:nvPr/>
        </p:nvSpPr>
        <p:spPr>
          <a:xfrm>
            <a:off x="4009566" y="2853239"/>
            <a:ext cx="304800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1580026" y="3739057"/>
            <a:ext cx="330300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sp>
        <p:nvSpPr>
          <p:cNvPr id="527" name="Shape 527"/>
          <p:cNvSpPr txBox="1"/>
          <p:nvPr/>
        </p:nvSpPr>
        <p:spPr>
          <a:xfrm>
            <a:off x="1534525" y="4119525"/>
            <a:ext cx="355949" cy="276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Y/R</a:t>
            </a:r>
          </a:p>
        </p:txBody>
      </p:sp>
      <p:sp>
        <p:nvSpPr>
          <p:cNvPr id="528" name="Shape 528"/>
          <p:cNvSpPr txBox="1"/>
          <p:nvPr/>
        </p:nvSpPr>
        <p:spPr>
          <a:xfrm>
            <a:off x="1910326" y="4532667"/>
            <a:ext cx="6563700" cy="4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 sz="12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NWS </a:t>
            </a:r>
            <a:r>
              <a:rPr lang="en" sz="1200" b="0" dirty="0">
                <a:latin typeface="Arial" panose="020B0604020202020204" pitchFamily="34" charset="0"/>
                <a:cs typeface="Arial" panose="020B0604020202020204" pitchFamily="34" charset="0"/>
              </a:rPr>
              <a:t>AWIPS</a:t>
            </a:r>
            <a:r>
              <a:rPr lang="en" sz="1200" b="0" i="0" u="none" strike="noStrike" cap="none" dirty="0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– </a:t>
            </a:r>
            <a:r>
              <a:rPr lang="en" sz="12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Insufficient storage capacity for 24 hour retention of all GOES-R imagery</a:t>
            </a:r>
            <a:r>
              <a:rPr lang="en" sz="1200" b="0" i="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</a:p>
        </p:txBody>
      </p:sp>
      <p:sp>
        <p:nvSpPr>
          <p:cNvPr id="529" name="Shape 529"/>
          <p:cNvSpPr txBox="1"/>
          <p:nvPr/>
        </p:nvSpPr>
        <p:spPr>
          <a:xfrm>
            <a:off x="1547349" y="4598414"/>
            <a:ext cx="330300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sp>
        <p:nvSpPr>
          <p:cNvPr id="530" name="Shape 530"/>
          <p:cNvSpPr txBox="1"/>
          <p:nvPr/>
        </p:nvSpPr>
        <p:spPr>
          <a:xfrm>
            <a:off x="1905000" y="4964727"/>
            <a:ext cx="6563700" cy="4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NWS </a:t>
            </a:r>
            <a:r>
              <a:rPr lang="en" sz="1200" b="0" dirty="0"/>
              <a:t>Training </a:t>
            </a:r>
            <a:r>
              <a:rPr lang="en" sz="1200" b="0" i="0" u="none" strike="noStrike" cap="none" dirty="0"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" sz="1200" b="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Foundational training is Green.  Applications training is Yellow due to AWIPS storage capacity. Working AWIPS to develop work around.</a:t>
            </a:r>
          </a:p>
        </p:txBody>
      </p:sp>
      <p:sp>
        <p:nvSpPr>
          <p:cNvPr id="531" name="Shape 531"/>
          <p:cNvSpPr txBox="1"/>
          <p:nvPr/>
        </p:nvSpPr>
        <p:spPr>
          <a:xfrm>
            <a:off x="1547349" y="4964727"/>
            <a:ext cx="330300" cy="276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51507284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992" y="211574"/>
            <a:ext cx="7122017" cy="563562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Road to Readiness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5774"/>
            <a:ext cx="8229600" cy="5105400"/>
          </a:xfrm>
        </p:spPr>
        <p:txBody>
          <a:bodyPr>
            <a:normAutofit/>
          </a:bodyPr>
          <a:lstStyle/>
          <a:p>
            <a:r>
              <a:rPr lang="en-US" sz="2400" b="1" dirty="0"/>
              <a:t>Great progress </a:t>
            </a:r>
            <a:r>
              <a:rPr lang="en-US" sz="2400" dirty="0"/>
              <a:t>has been made over the past year with satellite user readiness</a:t>
            </a:r>
          </a:p>
          <a:p>
            <a:r>
              <a:rPr lang="en-US" sz="2400" b="1" dirty="0"/>
              <a:t>Challenges</a:t>
            </a:r>
            <a:r>
              <a:rPr lang="en-US" sz="2400" dirty="0"/>
              <a:t>? Yes, and NWS and NESDIS will continue to work together to resolves these challenges to be ready for GOES-R and JPSS</a:t>
            </a:r>
          </a:p>
          <a:p>
            <a:r>
              <a:rPr lang="en-US" sz="2400" b="1" dirty="0"/>
              <a:t>NWS User Readiness </a:t>
            </a:r>
            <a:r>
              <a:rPr lang="en-US" sz="2400" dirty="0"/>
              <a:t>for new satellite data is a priority for leadership…we’re tracking progress and mitigating risks</a:t>
            </a:r>
          </a:p>
          <a:p>
            <a:r>
              <a:rPr lang="en-US" sz="2400" b="1" dirty="0"/>
              <a:t>User Expectations </a:t>
            </a:r>
            <a:r>
              <a:rPr lang="en-US" sz="2400" dirty="0"/>
              <a:t>-  I’m confident that readiness challenges discussed during this workshop will far surpass the level of readiness seen in past satellite deployments…and satisfy user expectations.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1EEAA-BA74-48B4-A330-BF7570E222A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Horizontal Scroll 5"/>
          <p:cNvSpPr/>
          <p:nvPr/>
        </p:nvSpPr>
        <p:spPr>
          <a:xfrm>
            <a:off x="661358" y="5227608"/>
            <a:ext cx="8025441" cy="1115683"/>
          </a:xfrm>
          <a:prstGeom prst="horizontalScroll">
            <a:avLst/>
          </a:prstGeom>
          <a:solidFill>
            <a:srgbClr val="00B05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4800" dirty="0">
                <a:solidFill>
                  <a:srgbClr val="0000CC"/>
                </a:solidFill>
                <a:latin typeface="Brush Script MT" panose="03060802040406070304" pitchFamily="66" charset="0"/>
              </a:rPr>
              <a:t>~ Our Success, Depends On Us ~</a:t>
            </a:r>
          </a:p>
        </p:txBody>
      </p:sp>
    </p:spTree>
    <p:extLst>
      <p:ext uri="{BB962C8B-B14F-4D97-AF65-F5344CB8AC3E}">
        <p14:creationId xmlns:p14="http://schemas.microsoft.com/office/powerpoint/2010/main" val="937438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8" y="6583363"/>
            <a:ext cx="2427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sp_5x_log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294803"/>
            <a:ext cx="312102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822138"/>
            <a:ext cx="7620000" cy="1524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1508B8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9838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400" b="1" dirty="0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1EEAA-BA74-48B4-A330-BF7570E222A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1075387" y="0"/>
            <a:ext cx="7044744" cy="898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NOAA WRN Satellite User Readiness: JPSS </a:t>
            </a:r>
          </a:p>
        </p:txBody>
      </p:sp>
      <p:sp>
        <p:nvSpPr>
          <p:cNvPr id="429" name="Shape 429"/>
          <p:cNvSpPr txBox="1">
            <a:spLocks noGrp="1"/>
          </p:cNvSpPr>
          <p:nvPr>
            <p:ph type="sldNum" sz="quarter" idx="12"/>
          </p:nvPr>
        </p:nvSpPr>
        <p:spPr>
          <a:xfrm>
            <a:off x="7077157" y="6463396"/>
            <a:ext cx="1824036" cy="3034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"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28" name="Shape 428"/>
          <p:cNvGraphicFramePr/>
          <p:nvPr>
            <p:extLst>
              <p:ext uri="{D42A27DB-BD31-4B8C-83A1-F6EECF244321}">
                <p14:modId xmlns:p14="http://schemas.microsoft.com/office/powerpoint/2010/main" val="262097689"/>
              </p:ext>
            </p:extLst>
          </p:nvPr>
        </p:nvGraphicFramePr>
        <p:xfrm>
          <a:off x="345991" y="1600200"/>
          <a:ext cx="8416825" cy="245377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99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6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79147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u="none" strike="noStrike" cap="none" dirty="0"/>
                        <a:t>Program</a:t>
                      </a:r>
                      <a:endParaRPr lang="en" sz="1200" b="1" u="none" strike="noStrike" cap="none" dirty="0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500" u="none" strike="noStrike" cap="none"/>
                        <a:t>NESDIS</a:t>
                      </a:r>
                      <a:endParaRPr lang="en" sz="1500" b="1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500" u="none" strike="noStrike" cap="none"/>
                        <a:t>NWS</a:t>
                      </a:r>
                      <a:endParaRPr lang="en" sz="1500" b="1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Operational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Readiness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Date</a:t>
                      </a:r>
                      <a:endParaRPr lang="en" sz="11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Satellite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Command &amp; Control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Ground Processing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9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Distribution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Distribution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Models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AWIPS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Training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Initial</a:t>
                      </a:r>
                      <a:endParaRPr lang="en" sz="9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Full</a:t>
                      </a:r>
                      <a:endParaRPr lang="en" sz="9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5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SNPP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DEC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2012</a:t>
                      </a:r>
                      <a:endParaRPr lang="en" sz="1100" u="none" strike="noStrike" cap="none" dirty="0">
                        <a:solidFill>
                          <a:srgbClr val="CCCCCC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/>
                        <a:t>APR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/>
                        <a:t>2017</a:t>
                      </a:r>
                      <a:r>
                        <a:rPr lang="en" sz="1100" baseline="30000"/>
                        <a:t>+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587">
                <a:tc>
                  <a:txBody>
                    <a:bodyPr/>
                    <a:lstStyle/>
                    <a:p>
                      <a:pPr marL="0" marR="0" lvl="0" indent="-69850" algn="ctr" rtl="0">
                        <a:spcBef>
                          <a:spcPts val="0"/>
                        </a:spcBef>
                        <a:buClr>
                          <a:srgbClr val="000000"/>
                        </a:buClr>
                        <a:buSzPct val="122222"/>
                        <a:buFont typeface="Arial"/>
                        <a:buNone/>
                      </a:pPr>
                      <a:r>
                        <a:rPr lang="en" sz="1200" b="1" dirty="0"/>
                        <a:t>GCOM-W1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500" dirty="0"/>
                        <a:t>_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500"/>
                        <a:t>_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50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500"/>
                        <a:t>N/A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7500"/>
                        <a:buFont typeface="Arial"/>
                        <a:buNone/>
                      </a:pPr>
                      <a:r>
                        <a:rPr lang="en" sz="1100"/>
                        <a:t>3Q FY16</a:t>
                      </a:r>
                      <a:endParaRPr lang="en" sz="1100">
                        <a:solidFill>
                          <a:srgbClr val="0000FF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7500"/>
                        <a:buFont typeface="Arial"/>
                        <a:buNone/>
                      </a:pPr>
                      <a:r>
                        <a:rPr lang="en" sz="1100"/>
                        <a:t>TBD</a:t>
                      </a:r>
                      <a:endParaRPr lang="en" sz="110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5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200" b="1" dirty="0"/>
                        <a:t>JPSS-1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/>
                        <a:t>APR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1100"/>
                        <a:t>2017</a:t>
                      </a:r>
                      <a:r>
                        <a:rPr lang="en" sz="1100" baseline="30000"/>
                        <a:t>+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100" dirty="0"/>
                        <a:t>JUL 2017</a:t>
                      </a:r>
                      <a:endParaRPr lang="en" sz="1100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30" name="Shape 430"/>
          <p:cNvSpPr txBox="1"/>
          <p:nvPr/>
        </p:nvSpPr>
        <p:spPr>
          <a:xfrm>
            <a:off x="1534538" y="4854093"/>
            <a:ext cx="5772899" cy="1292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Status to Initial Operational Readiness Date: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Completed or on schedule with minimum risk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Moderate risk impacting schedule, but recoverable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High risk or issue, will not meet Readiness date</a:t>
            </a:r>
          </a:p>
        </p:txBody>
      </p:sp>
      <p:grpSp>
        <p:nvGrpSpPr>
          <p:cNvPr id="431" name="Shape 431"/>
          <p:cNvGrpSpPr/>
          <p:nvPr/>
        </p:nvGrpSpPr>
        <p:grpSpPr>
          <a:xfrm>
            <a:off x="1595624" y="5232348"/>
            <a:ext cx="304799" cy="936624"/>
            <a:chOff x="1954416" y="5357209"/>
            <a:chExt cx="304799" cy="936624"/>
          </a:xfrm>
        </p:grpSpPr>
        <p:sp>
          <p:nvSpPr>
            <p:cNvPr id="432" name="Shape 432"/>
            <p:cNvSpPr txBox="1"/>
            <p:nvPr/>
          </p:nvSpPr>
          <p:spPr>
            <a:xfrm>
              <a:off x="1954416" y="5357209"/>
              <a:ext cx="304799" cy="276899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</a:p>
          </p:txBody>
        </p:sp>
        <p:sp>
          <p:nvSpPr>
            <p:cNvPr id="433" name="Shape 433"/>
            <p:cNvSpPr txBox="1"/>
            <p:nvPr/>
          </p:nvSpPr>
          <p:spPr>
            <a:xfrm>
              <a:off x="1954416" y="5687075"/>
              <a:ext cx="304799" cy="276899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sp>
          <p:nvSpPr>
            <p:cNvPr id="434" name="Shape 434"/>
            <p:cNvSpPr txBox="1"/>
            <p:nvPr/>
          </p:nvSpPr>
          <p:spPr>
            <a:xfrm>
              <a:off x="1954416" y="6016933"/>
              <a:ext cx="304799" cy="276899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</a:p>
          </p:txBody>
        </p:sp>
      </p:grpSp>
      <p:sp>
        <p:nvSpPr>
          <p:cNvPr id="435" name="Shape 435"/>
          <p:cNvSpPr txBox="1"/>
          <p:nvPr/>
        </p:nvSpPr>
        <p:spPr>
          <a:xfrm>
            <a:off x="4848495" y="2831465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5745750" y="283459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37" name="Shape 437"/>
          <p:cNvSpPr txBox="1"/>
          <p:nvPr/>
        </p:nvSpPr>
        <p:spPr>
          <a:xfrm>
            <a:off x="6411241" y="2831465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38" name="Shape 438"/>
          <p:cNvSpPr txBox="1"/>
          <p:nvPr/>
        </p:nvSpPr>
        <p:spPr>
          <a:xfrm>
            <a:off x="7123755" y="282984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1527820" y="2829840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2340257" y="2829840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3146746" y="2849471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4014043" y="2829843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3" name="Shape 443"/>
          <p:cNvSpPr txBox="1"/>
          <p:nvPr/>
        </p:nvSpPr>
        <p:spPr>
          <a:xfrm>
            <a:off x="4848495" y="3250999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5745749" y="3250999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6411241" y="3249845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4014043" y="324937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7" name="Shape 447"/>
          <p:cNvSpPr txBox="1"/>
          <p:nvPr/>
        </p:nvSpPr>
        <p:spPr>
          <a:xfrm>
            <a:off x="5745748" y="367407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8" name="Shape 448"/>
          <p:cNvSpPr txBox="1"/>
          <p:nvPr/>
        </p:nvSpPr>
        <p:spPr>
          <a:xfrm>
            <a:off x="6419867" y="367407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7123756" y="373072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50" name="Shape 450"/>
          <p:cNvSpPr txBox="1"/>
          <p:nvPr/>
        </p:nvSpPr>
        <p:spPr>
          <a:xfrm>
            <a:off x="1534537" y="3726585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51" name="Shape 451"/>
          <p:cNvSpPr txBox="1"/>
          <p:nvPr/>
        </p:nvSpPr>
        <p:spPr>
          <a:xfrm>
            <a:off x="2345630" y="372766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3156352" y="3723072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4014030" y="373072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55" name="Shape 455"/>
          <p:cNvSpPr txBox="1"/>
          <p:nvPr/>
        </p:nvSpPr>
        <p:spPr>
          <a:xfrm>
            <a:off x="5938025" y="5413500"/>
            <a:ext cx="3056700" cy="54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800" b="1" u="sng">
                <a:solidFill>
                  <a:srgbClr val="222222"/>
                </a:solidFill>
                <a:highlight>
                  <a:srgbClr val="FFFFFF"/>
                </a:highlight>
              </a:rPr>
              <a:t>NOTE:</a:t>
            </a:r>
            <a:r>
              <a:rPr lang="en" sz="800" b="1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800">
                <a:solidFill>
                  <a:srgbClr val="222222"/>
                </a:solidFill>
                <a:highlight>
                  <a:srgbClr val="FFFFFF"/>
                </a:highlight>
              </a:rPr>
              <a:t>NWS security certifications in place, testing in progress for connectivity with PDA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6" name="Shape 456"/>
          <p:cNvSpPr txBox="1"/>
          <p:nvPr/>
        </p:nvSpPr>
        <p:spPr>
          <a:xfrm>
            <a:off x="5898150" y="5880400"/>
            <a:ext cx="3000000" cy="41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i="1"/>
              <a:t>+Dependent on AWIPS Data Delivery through PDA</a:t>
            </a:r>
          </a:p>
        </p:txBody>
      </p:sp>
      <p:sp>
        <p:nvSpPr>
          <p:cNvPr id="457" name="Shape 457"/>
          <p:cNvSpPr txBox="1"/>
          <p:nvPr/>
        </p:nvSpPr>
        <p:spPr>
          <a:xfrm>
            <a:off x="4848468" y="3730724"/>
            <a:ext cx="304800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3" name="Shape 446"/>
          <p:cNvSpPr txBox="1"/>
          <p:nvPr/>
        </p:nvSpPr>
        <p:spPr>
          <a:xfrm>
            <a:off x="3146746" y="3250999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668125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886D-A85B-4CBC-850B-1646A911E77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9560" y="1932674"/>
            <a:ext cx="833437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/>
              <a:t>To </a:t>
            </a:r>
            <a:r>
              <a:rPr lang="en-US" sz="2800" i="1" dirty="0">
                <a:solidFill>
                  <a:srgbClr val="0000CC"/>
                </a:solidFill>
              </a:rPr>
              <a:t>ENSURE</a:t>
            </a:r>
            <a:r>
              <a:rPr lang="en-US" sz="2800" b="0" i="1" dirty="0">
                <a:solidFill>
                  <a:srgbClr val="0000CC"/>
                </a:solidFill>
              </a:rPr>
              <a:t> </a:t>
            </a:r>
            <a:r>
              <a:rPr lang="en-US" sz="2800" b="0" dirty="0"/>
              <a:t>NWS is ready for the receipt and operational use of GOES-R and JPSS-1 data</a:t>
            </a:r>
          </a:p>
          <a:p>
            <a:endParaRPr lang="en-US" sz="2800" b="0" dirty="0"/>
          </a:p>
          <a:p>
            <a:pPr lvl="2"/>
            <a:r>
              <a:rPr lang="en-US" sz="2800" b="0" dirty="0"/>
              <a:t>Focusing on:</a:t>
            </a:r>
          </a:p>
          <a:p>
            <a:pPr lvl="3"/>
            <a:r>
              <a:rPr lang="en-US" sz="2800" dirty="0"/>
              <a:t>What we have done</a:t>
            </a:r>
          </a:p>
          <a:p>
            <a:pPr lvl="3"/>
            <a:r>
              <a:rPr lang="en-US" sz="2800" dirty="0"/>
              <a:t>Current efforts</a:t>
            </a:r>
          </a:p>
          <a:p>
            <a:pPr lvl="3"/>
            <a:r>
              <a:rPr lang="en-US" sz="2800" dirty="0"/>
              <a:t>Future actions</a:t>
            </a:r>
          </a:p>
          <a:p>
            <a:pPr lvl="2"/>
            <a:endParaRPr lang="en-US" sz="2800" b="0" dirty="0"/>
          </a:p>
          <a:p>
            <a:pPr lvl="2"/>
            <a:r>
              <a:rPr lang="en-US" sz="2800" b="0" dirty="0"/>
              <a:t>With respect to:</a:t>
            </a:r>
          </a:p>
          <a:p>
            <a:pPr lvl="3"/>
            <a:r>
              <a:rPr lang="en-US" sz="2800" dirty="0"/>
              <a:t>Infrastructure</a:t>
            </a:r>
          </a:p>
          <a:p>
            <a:pPr lvl="3"/>
            <a:r>
              <a:rPr lang="en-US" sz="2800" dirty="0"/>
              <a:t>Training</a:t>
            </a:r>
          </a:p>
          <a:p>
            <a:endParaRPr lang="en-US" sz="2800" b="0" dirty="0"/>
          </a:p>
          <a:p>
            <a:r>
              <a:rPr lang="en-US" sz="2800" b="0" dirty="0"/>
              <a:t>.</a:t>
            </a:r>
            <a:endParaRPr lang="en-US" sz="2800" dirty="0">
              <a:effectLst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1674" y="13212"/>
            <a:ext cx="7160654" cy="1219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Why Are We Here?</a:t>
            </a:r>
            <a:endParaRPr lang="en-US" sz="3200" b="1" i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3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title"/>
          </p:nvPr>
        </p:nvSpPr>
        <p:spPr>
          <a:xfrm>
            <a:off x="1023870" y="0"/>
            <a:ext cx="7083381" cy="898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NOAA WRN Satellite User Readiness: JASON-3</a:t>
            </a:r>
          </a:p>
        </p:txBody>
      </p:sp>
      <p:sp>
        <p:nvSpPr>
          <p:cNvPr id="486" name="Shape 486"/>
          <p:cNvSpPr txBox="1">
            <a:spLocks noGrp="1"/>
          </p:cNvSpPr>
          <p:nvPr>
            <p:ph type="sldNum" sz="quarter" idx="12"/>
          </p:nvPr>
        </p:nvSpPr>
        <p:spPr>
          <a:xfrm>
            <a:off x="7077157" y="6463396"/>
            <a:ext cx="1824036" cy="3034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en"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87" name="Shape 487"/>
          <p:cNvGraphicFramePr/>
          <p:nvPr>
            <p:extLst>
              <p:ext uri="{D42A27DB-BD31-4B8C-83A1-F6EECF244321}">
                <p14:modId xmlns:p14="http://schemas.microsoft.com/office/powerpoint/2010/main" val="2860069615"/>
              </p:ext>
            </p:extLst>
          </p:nvPr>
        </p:nvGraphicFramePr>
        <p:xfrm>
          <a:off x="345991" y="1600200"/>
          <a:ext cx="8416825" cy="1726704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934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62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58298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u="none" strike="noStrike" cap="none" dirty="0"/>
                        <a:t>Program</a:t>
                      </a:r>
                      <a:endParaRPr lang="en" sz="1200" b="1" u="none" strike="noStrike" cap="none" dirty="0"/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500" u="none" strike="noStrike" cap="none" dirty="0"/>
                        <a:t>NESDIS</a:t>
                      </a:r>
                      <a:endParaRPr lang="en" sz="15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500" u="none" strike="noStrike" cap="none" dirty="0"/>
                        <a:t>NWS</a:t>
                      </a:r>
                      <a:endParaRPr lang="en" sz="15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Operational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Readiness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100" u="none" strike="noStrike" cap="none" dirty="0"/>
                        <a:t>Date</a:t>
                      </a:r>
                      <a:endParaRPr lang="en" sz="11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Satellite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Command &amp; Control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" sz="900" b="1" u="none" strike="noStrike" cap="none" dirty="0"/>
                        <a:t>Ground Processing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900" b="1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Distribution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Distribution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Models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AWIPS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Training</a:t>
                      </a: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Initial</a:t>
                      </a:r>
                      <a:endParaRPr lang="en" sz="9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900" b="1" u="none" strike="noStrike" cap="none" dirty="0"/>
                        <a:t>Full</a:t>
                      </a:r>
                      <a:endParaRPr lang="en" sz="900" b="1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18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" sz="1200" b="1" u="none" strike="noStrike" cap="none" dirty="0"/>
                        <a:t>JASON-3</a:t>
                      </a:r>
                    </a:p>
                  </a:txBody>
                  <a:tcPr marL="91450" marR="91450" marT="45733" marB="457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endParaRPr sz="1500" u="none" strike="noStrike" cap="none" dirty="0"/>
                    </a:p>
                  </a:txBody>
                  <a:tcPr marL="91450" marR="9145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 dirty="0"/>
                        <a:t>July 2016</a:t>
                      </a:r>
                      <a:endParaRPr lang="en" sz="1100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 sz="1100" dirty="0"/>
                        <a:t>TBD</a:t>
                      </a:r>
                      <a:endParaRPr lang="en" sz="1100" dirty="0">
                        <a:solidFill>
                          <a:srgbClr val="000000"/>
                        </a:solidFill>
                      </a:endParaRPr>
                    </a:p>
                  </a:txBody>
                  <a:tcPr marL="91425" marR="91425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88" name="Shape 488"/>
          <p:cNvSpPr txBox="1"/>
          <p:nvPr/>
        </p:nvSpPr>
        <p:spPr>
          <a:xfrm>
            <a:off x="1645106" y="4863420"/>
            <a:ext cx="5772899" cy="1292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Status to Initial Operational Readiness Date: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" sz="1200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Completed or on schedule with minimum risk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Moderate risk impacting schedule, but recoverable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High risk or issue, will not meet Readiness date</a:t>
            </a:r>
          </a:p>
        </p:txBody>
      </p:sp>
      <p:grpSp>
        <p:nvGrpSpPr>
          <p:cNvPr id="489" name="Shape 489"/>
          <p:cNvGrpSpPr/>
          <p:nvPr/>
        </p:nvGrpSpPr>
        <p:grpSpPr>
          <a:xfrm>
            <a:off x="1704284" y="5262083"/>
            <a:ext cx="304799" cy="873089"/>
            <a:chOff x="1954416" y="5493576"/>
            <a:chExt cx="304799" cy="873090"/>
          </a:xfrm>
        </p:grpSpPr>
        <p:sp>
          <p:nvSpPr>
            <p:cNvPr id="490" name="Shape 490"/>
            <p:cNvSpPr txBox="1"/>
            <p:nvPr/>
          </p:nvSpPr>
          <p:spPr>
            <a:xfrm>
              <a:off x="1954416" y="5493576"/>
              <a:ext cx="304799" cy="276998"/>
            </a:xfrm>
            <a:prstGeom prst="rect">
              <a:avLst/>
            </a:prstGeom>
            <a:solidFill>
              <a:srgbClr val="00B05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</a:p>
          </p:txBody>
        </p:sp>
        <p:sp>
          <p:nvSpPr>
            <p:cNvPr id="491" name="Shape 491"/>
            <p:cNvSpPr txBox="1"/>
            <p:nvPr/>
          </p:nvSpPr>
          <p:spPr>
            <a:xfrm>
              <a:off x="1954416" y="5794075"/>
              <a:ext cx="304799" cy="27699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sp>
          <p:nvSpPr>
            <p:cNvPr id="492" name="Shape 492"/>
            <p:cNvSpPr txBox="1"/>
            <p:nvPr/>
          </p:nvSpPr>
          <p:spPr>
            <a:xfrm>
              <a:off x="1954416" y="6089667"/>
              <a:ext cx="304799" cy="276998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</a:t>
              </a:r>
            </a:p>
          </p:txBody>
        </p:sp>
      </p:grpSp>
      <p:sp>
        <p:nvSpPr>
          <p:cNvPr id="493" name="Shape 493"/>
          <p:cNvSpPr txBox="1"/>
          <p:nvPr/>
        </p:nvSpPr>
        <p:spPr>
          <a:xfrm>
            <a:off x="386295" y="3655794"/>
            <a:ext cx="8416800" cy="1090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har char="●"/>
            </a:pPr>
            <a:r>
              <a:rPr lang="en" sz="1400" dirty="0"/>
              <a:t>Jason 3 launched on Jan 17, 2016.  CNES is performing in-flight assessment before satellite operations are transitioned to NOAA in early June.  NESDIS and NWS scientists are evaluating Jason 3 quality of near real time operational products and anticipate Initial ORD in July, 2016.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>
              <a:solidFill>
                <a:srgbClr val="0000FF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4924349" y="2854275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x="5714007" y="285427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96" name="Shape 496"/>
          <p:cNvSpPr txBox="1"/>
          <p:nvPr/>
        </p:nvSpPr>
        <p:spPr>
          <a:xfrm>
            <a:off x="6411652" y="285474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97" name="Shape 497"/>
          <p:cNvSpPr txBox="1"/>
          <p:nvPr/>
        </p:nvSpPr>
        <p:spPr>
          <a:xfrm>
            <a:off x="7140922" y="285427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98" name="Shape 498"/>
          <p:cNvSpPr txBox="1"/>
          <p:nvPr/>
        </p:nvSpPr>
        <p:spPr>
          <a:xfrm>
            <a:off x="1492707" y="287929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499" name="Shape 499"/>
          <p:cNvSpPr txBox="1"/>
          <p:nvPr/>
        </p:nvSpPr>
        <p:spPr>
          <a:xfrm>
            <a:off x="2323075" y="2862204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3192633" y="2854276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4025189" y="2854275"/>
            <a:ext cx="304799" cy="2768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49145954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1"/>
          <p:cNvSpPr>
            <a:spLocks noChangeArrowheads="1"/>
          </p:cNvSpPr>
          <p:nvPr/>
        </p:nvSpPr>
        <p:spPr bwMode="auto">
          <a:xfrm>
            <a:off x="82987" y="127216"/>
            <a:ext cx="8763000" cy="11695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1981">
              <a:defRPr/>
            </a:pPr>
            <a:r>
              <a:rPr lang="en-US" altLang="en-US" sz="3800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NWS HQ </a:t>
            </a:r>
          </a:p>
          <a:p>
            <a:pPr defTabSz="911981">
              <a:defRPr/>
            </a:pPr>
            <a:r>
              <a:rPr lang="en-US" altLang="en-US" sz="3800" b="1" kern="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3797693" y="1604983"/>
            <a:ext cx="1462564" cy="1391444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0650" h="120650"/>
            <a:bevelB w="120650" h="12065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Office of </a:t>
            </a:r>
          </a:p>
          <a:p>
            <a:pPr algn="ctr" defTabSz="911981"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Assistant Administrator</a:t>
            </a:r>
          </a:p>
          <a:p>
            <a:pPr algn="ctr" defTabSz="911981">
              <a:defRPr/>
            </a:pPr>
            <a:r>
              <a:rPr lang="en-US" altLang="en-US" sz="1300" u="sng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AA</a:t>
            </a:r>
          </a:p>
          <a:p>
            <a:pPr algn="ctr" defTabSz="911981"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DAA</a:t>
            </a:r>
            <a:endParaRPr lang="en-US" altLang="en-US" sz="1300" kern="0" dirty="0">
              <a:solidFill>
                <a:prstClr val="white"/>
              </a:solidFill>
              <a:effectLst>
                <a:glow rad="101600">
                  <a:prstClr val="black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4408884" y="2931340"/>
            <a:ext cx="66" cy="20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1981">
              <a:defRPr/>
            </a:pPr>
            <a:endParaRPr lang="en-US" altLang="en-US" sz="1300" kern="0" dirty="0">
              <a:solidFill>
                <a:prstClr val="white"/>
              </a:solidFill>
            </a:endParaRP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2206598" y="4038600"/>
            <a:ext cx="1920240" cy="754063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 Planning &amp; Programming for Service Delivery</a:t>
            </a:r>
          </a:p>
        </p:txBody>
      </p:sp>
      <p:sp>
        <p:nvSpPr>
          <p:cNvPr id="48" name="Rectangle 28"/>
          <p:cNvSpPr>
            <a:spLocks noChangeArrowheads="1"/>
          </p:cNvSpPr>
          <p:nvPr/>
        </p:nvSpPr>
        <p:spPr bwMode="auto">
          <a:xfrm>
            <a:off x="3921145" y="5416924"/>
            <a:ext cx="884927" cy="908981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</a:pPr>
            <a:r>
              <a:rPr lang="en-US" sz="130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Office of Science &amp; Technology Integration</a:t>
            </a:r>
          </a:p>
        </p:txBody>
      </p:sp>
      <p:sp>
        <p:nvSpPr>
          <p:cNvPr id="52" name="Rectangle 44"/>
          <p:cNvSpPr>
            <a:spLocks noChangeArrowheads="1"/>
          </p:cNvSpPr>
          <p:nvPr/>
        </p:nvSpPr>
        <p:spPr bwMode="auto">
          <a:xfrm>
            <a:off x="2824864" y="5416934"/>
            <a:ext cx="1039273" cy="909215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2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 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2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Dissemination</a:t>
            </a:r>
          </a:p>
        </p:txBody>
      </p:sp>
      <p:sp>
        <p:nvSpPr>
          <p:cNvPr id="56" name="Rectangle 53"/>
          <p:cNvSpPr>
            <a:spLocks noChangeArrowheads="1"/>
          </p:cNvSpPr>
          <p:nvPr/>
        </p:nvSpPr>
        <p:spPr bwMode="auto">
          <a:xfrm>
            <a:off x="1927288" y="5416925"/>
            <a:ext cx="837828" cy="909216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 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Central Processing</a:t>
            </a:r>
          </a:p>
        </p:txBody>
      </p:sp>
      <p:sp>
        <p:nvSpPr>
          <p:cNvPr id="61" name="Rectangle 72"/>
          <p:cNvSpPr>
            <a:spLocks noChangeArrowheads="1"/>
          </p:cNvSpPr>
          <p:nvPr/>
        </p:nvSpPr>
        <p:spPr bwMode="auto">
          <a:xfrm>
            <a:off x="226134" y="5416933"/>
            <a:ext cx="733351" cy="909215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 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Facilities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4972565" y="4038609"/>
            <a:ext cx="1920240" cy="754060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 Chief Operating Officer</a:t>
            </a:r>
          </a:p>
        </p:txBody>
      </p:sp>
      <p:sp>
        <p:nvSpPr>
          <p:cNvPr id="68" name="Rectangle 91"/>
          <p:cNvSpPr>
            <a:spLocks noChangeArrowheads="1"/>
          </p:cNvSpPr>
          <p:nvPr/>
        </p:nvSpPr>
        <p:spPr bwMode="auto">
          <a:xfrm>
            <a:off x="5416304" y="5410209"/>
            <a:ext cx="867213" cy="909217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</a:pPr>
            <a:r>
              <a:rPr lang="en-US" sz="130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Analyze, Forecast, &amp; Support Office</a:t>
            </a:r>
          </a:p>
        </p:txBody>
      </p:sp>
      <p:sp>
        <p:nvSpPr>
          <p:cNvPr id="77" name="Rectangle 112"/>
          <p:cNvSpPr>
            <a:spLocks noChangeArrowheads="1"/>
          </p:cNvSpPr>
          <p:nvPr/>
        </p:nvSpPr>
        <p:spPr bwMode="auto">
          <a:xfrm>
            <a:off x="6357797" y="5410200"/>
            <a:ext cx="898806" cy="90898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National Centers for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 err="1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Env</a:t>
            </a: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 Prediction</a:t>
            </a:r>
          </a:p>
        </p:txBody>
      </p:sp>
      <p:sp>
        <p:nvSpPr>
          <p:cNvPr id="79" name="Rectangle 116"/>
          <p:cNvSpPr>
            <a:spLocks noChangeArrowheads="1"/>
          </p:cNvSpPr>
          <p:nvPr/>
        </p:nvSpPr>
        <p:spPr bwMode="auto">
          <a:xfrm>
            <a:off x="8235696" y="5416932"/>
            <a:ext cx="679704" cy="90249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2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National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2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Water Center</a:t>
            </a:r>
          </a:p>
        </p:txBody>
      </p:sp>
      <p:sp>
        <p:nvSpPr>
          <p:cNvPr id="90" name="Rectangle 137"/>
          <p:cNvSpPr>
            <a:spLocks noChangeArrowheads="1"/>
          </p:cNvSpPr>
          <p:nvPr/>
        </p:nvSpPr>
        <p:spPr bwMode="auto">
          <a:xfrm>
            <a:off x="678055" y="1420038"/>
            <a:ext cx="2227389" cy="369888"/>
          </a:xfrm>
          <a:prstGeom prst="rect">
            <a:avLst/>
          </a:prstGeom>
          <a:solidFill>
            <a:srgbClr val="B74A47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 the Chief of Staff</a:t>
            </a:r>
            <a:endParaRPr lang="en-US" altLang="en-US" sz="13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Rectangle 146"/>
          <p:cNvSpPr>
            <a:spLocks noChangeArrowheads="1"/>
          </p:cNvSpPr>
          <p:nvPr/>
        </p:nvSpPr>
        <p:spPr bwMode="auto">
          <a:xfrm>
            <a:off x="671332" y="2114905"/>
            <a:ext cx="2240836" cy="369888"/>
          </a:xfrm>
          <a:prstGeom prst="rect">
            <a:avLst/>
          </a:prstGeom>
          <a:solidFill>
            <a:srgbClr val="B74A47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International Affairs</a:t>
            </a:r>
          </a:p>
        </p:txBody>
      </p:sp>
      <p:sp>
        <p:nvSpPr>
          <p:cNvPr id="100" name="Rectangle 160"/>
          <p:cNvSpPr>
            <a:spLocks noChangeArrowheads="1"/>
          </p:cNvSpPr>
          <p:nvPr/>
        </p:nvSpPr>
        <p:spPr bwMode="auto">
          <a:xfrm>
            <a:off x="684769" y="2787261"/>
            <a:ext cx="2226070" cy="484632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 the 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Chief Learning Officer</a:t>
            </a:r>
          </a:p>
        </p:txBody>
      </p:sp>
      <p:sp>
        <p:nvSpPr>
          <p:cNvPr id="102" name="Rectangle 169"/>
          <p:cNvSpPr>
            <a:spLocks noChangeArrowheads="1"/>
          </p:cNvSpPr>
          <p:nvPr/>
        </p:nvSpPr>
        <p:spPr bwMode="auto">
          <a:xfrm>
            <a:off x="6321745" y="1143008"/>
            <a:ext cx="2252269" cy="357188"/>
          </a:xfrm>
          <a:prstGeom prst="rect">
            <a:avLst/>
          </a:prstGeom>
          <a:solidFill>
            <a:srgbClr val="B74A47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CFO/CAO</a:t>
            </a:r>
          </a:p>
        </p:txBody>
      </p:sp>
      <p:sp>
        <p:nvSpPr>
          <p:cNvPr id="105" name="Rectangle 175"/>
          <p:cNvSpPr>
            <a:spLocks noChangeArrowheads="1"/>
          </p:cNvSpPr>
          <p:nvPr/>
        </p:nvSpPr>
        <p:spPr bwMode="auto">
          <a:xfrm>
            <a:off x="6328105" y="1800999"/>
            <a:ext cx="2245919" cy="457200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Enterprise Risk Management 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&amp; Internal Audit Office</a:t>
            </a:r>
          </a:p>
        </p:txBody>
      </p:sp>
      <p:sp>
        <p:nvSpPr>
          <p:cNvPr id="111" name="Rectangle 190"/>
          <p:cNvSpPr>
            <a:spLocks noChangeArrowheads="1"/>
          </p:cNvSpPr>
          <p:nvPr/>
        </p:nvSpPr>
        <p:spPr bwMode="auto">
          <a:xfrm>
            <a:off x="6315396" y="2537013"/>
            <a:ext cx="2258618" cy="335705"/>
          </a:xfrm>
          <a:prstGeom prst="rect">
            <a:avLst/>
          </a:prstGeom>
          <a:solidFill>
            <a:srgbClr val="B74A47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Assistant CIO</a:t>
            </a:r>
          </a:p>
        </p:txBody>
      </p:sp>
      <p:sp>
        <p:nvSpPr>
          <p:cNvPr id="113" name="Rectangle 194"/>
          <p:cNvSpPr>
            <a:spLocks noChangeArrowheads="1"/>
          </p:cNvSpPr>
          <p:nvPr/>
        </p:nvSpPr>
        <p:spPr bwMode="auto">
          <a:xfrm>
            <a:off x="6302913" y="3131394"/>
            <a:ext cx="2249093" cy="527962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91363" tIns="45681" rIns="91363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 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Organizational Excellence</a:t>
            </a:r>
          </a:p>
        </p:txBody>
      </p:sp>
      <p:sp>
        <p:nvSpPr>
          <p:cNvPr id="36" name="Rectangle 210"/>
          <p:cNvSpPr>
            <a:spLocks noChangeArrowheads="1"/>
          </p:cNvSpPr>
          <p:nvPr/>
        </p:nvSpPr>
        <p:spPr bwMode="auto">
          <a:xfrm>
            <a:off x="7321296" y="5410202"/>
            <a:ext cx="850756" cy="909216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Regional 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3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Offices</a:t>
            </a:r>
          </a:p>
        </p:txBody>
      </p:sp>
      <p:sp>
        <p:nvSpPr>
          <p:cNvPr id="118" name="Shape 184"/>
          <p:cNvSpPr/>
          <p:nvPr/>
        </p:nvSpPr>
        <p:spPr>
          <a:xfrm>
            <a:off x="4464487" y="371483"/>
            <a:ext cx="1235589" cy="228600"/>
          </a:xfrm>
          <a:prstGeom prst="roundRect">
            <a:avLst>
              <a:gd name="adj" fmla="val 16667"/>
            </a:avLst>
          </a:prstGeom>
          <a:solidFill>
            <a:srgbClr val="376092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</p:spPr>
        <p:txBody>
          <a:bodyPr lIns="91348" tIns="45663" rIns="91348" bIns="45663" anchor="ctr" anchorCtr="0">
            <a:noAutofit/>
          </a:bodyPr>
          <a:lstStyle/>
          <a:p>
            <a:pPr algn="ctr" defTabSz="911981">
              <a:buSzPct val="25000"/>
            </a:pPr>
            <a:r>
              <a:rPr lang="en-US" sz="12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Calibri"/>
                <a:ea typeface="Calibri"/>
                <a:cs typeface="Calibri"/>
                <a:sym typeface="Calibri"/>
              </a:rPr>
              <a:t>New HQ Office</a:t>
            </a:r>
          </a:p>
        </p:txBody>
      </p:sp>
      <p:sp>
        <p:nvSpPr>
          <p:cNvPr id="119" name="Shape 185"/>
          <p:cNvSpPr/>
          <p:nvPr/>
        </p:nvSpPr>
        <p:spPr>
          <a:xfrm>
            <a:off x="5794395" y="371483"/>
            <a:ext cx="1295400" cy="2286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</p:spPr>
        <p:txBody>
          <a:bodyPr lIns="91348" tIns="45663" rIns="91348" bIns="45663" anchor="ctr" anchorCtr="0">
            <a:noAutofit/>
          </a:bodyPr>
          <a:lstStyle/>
          <a:p>
            <a:pPr algn="ctr" defTabSz="911981">
              <a:buSzPct val="25000"/>
            </a:pPr>
            <a:r>
              <a:rPr lang="en-US" sz="12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Calibri"/>
                <a:ea typeface="Calibri"/>
                <a:cs typeface="Calibri"/>
                <a:sym typeface="Calibri"/>
              </a:rPr>
              <a:t>Field Office</a:t>
            </a:r>
          </a:p>
        </p:txBody>
      </p:sp>
      <p:sp>
        <p:nvSpPr>
          <p:cNvPr id="122" name="Shape 185"/>
          <p:cNvSpPr/>
          <p:nvPr/>
        </p:nvSpPr>
        <p:spPr>
          <a:xfrm>
            <a:off x="7189586" y="381000"/>
            <a:ext cx="1425576" cy="228600"/>
          </a:xfrm>
          <a:prstGeom prst="roundRect">
            <a:avLst>
              <a:gd name="adj" fmla="val 16667"/>
            </a:avLst>
          </a:prstGeom>
          <a:solidFill>
            <a:srgbClr val="B74A47"/>
          </a:solidFill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</p:spPr>
        <p:txBody>
          <a:bodyPr lIns="91348" tIns="45663" rIns="91348" bIns="45663" anchor="ctr" anchorCtr="0">
            <a:noAutofit/>
          </a:bodyPr>
          <a:lstStyle/>
          <a:p>
            <a:pPr algn="ctr" defTabSz="911981">
              <a:buSzPct val="25000"/>
            </a:pPr>
            <a:r>
              <a:rPr lang="en-US" sz="12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</a:effectLst>
                <a:latin typeface="Calibri"/>
                <a:ea typeface="Calibri"/>
                <a:cs typeface="Calibri"/>
                <a:sym typeface="Calibri"/>
              </a:rPr>
              <a:t>Existing HQ Office</a:t>
            </a:r>
          </a:p>
        </p:txBody>
      </p:sp>
      <p:sp>
        <p:nvSpPr>
          <p:cNvPr id="128" name="Rectangle 72"/>
          <p:cNvSpPr>
            <a:spLocks noChangeArrowheads="1"/>
          </p:cNvSpPr>
          <p:nvPr/>
        </p:nvSpPr>
        <p:spPr bwMode="auto">
          <a:xfrm>
            <a:off x="1005229" y="5416925"/>
            <a:ext cx="922059" cy="909216"/>
          </a:xfrm>
          <a:prstGeom prst="rect">
            <a:avLst/>
          </a:prstGeom>
          <a:solidFill>
            <a:srgbClr val="325886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h="114300"/>
            <a:bevelB w="114300" h="114300"/>
          </a:sp3d>
          <a:extLst/>
        </p:spPr>
        <p:txBody>
          <a:bodyPr vert="horz" wrap="square" lIns="45681" tIns="45681" rIns="45681" bIns="45681" numCol="1" anchor="ctr" anchorCtr="0" compatLnSpc="1">
            <a:prstTxWarp prst="textNoShape">
              <a:avLst/>
            </a:prstTxWarp>
          </a:bodyPr>
          <a:lstStyle/>
          <a:p>
            <a:pPr algn="ctr" defTabSz="911981">
              <a:lnSpc>
                <a:spcPts val="1400"/>
              </a:lnSpc>
              <a:defRPr/>
            </a:pPr>
            <a:r>
              <a:rPr lang="en-US" altLang="en-US" sz="11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Office of</a:t>
            </a:r>
          </a:p>
          <a:p>
            <a:pPr algn="ctr" defTabSz="911981">
              <a:lnSpc>
                <a:spcPts val="1400"/>
              </a:lnSpc>
              <a:defRPr/>
            </a:pPr>
            <a:r>
              <a:rPr lang="en-US" altLang="en-US" sz="1100" kern="0" dirty="0"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Observations</a:t>
            </a:r>
          </a:p>
        </p:txBody>
      </p:sp>
      <p:cxnSp>
        <p:nvCxnSpPr>
          <p:cNvPr id="6" name="Elbow Connector 5"/>
          <p:cNvCxnSpPr>
            <a:stCxn id="102" idx="1"/>
            <a:endCxn id="40" idx="3"/>
          </p:cNvCxnSpPr>
          <p:nvPr/>
        </p:nvCxnSpPr>
        <p:spPr>
          <a:xfrm rot="10800000" flipV="1">
            <a:off x="5260265" y="1321601"/>
            <a:ext cx="1061488" cy="979111"/>
          </a:xfrm>
          <a:prstGeom prst="bentConnector3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Elbow Connector 130"/>
          <p:cNvCxnSpPr>
            <a:stCxn id="113" idx="1"/>
            <a:endCxn id="40" idx="3"/>
          </p:cNvCxnSpPr>
          <p:nvPr/>
        </p:nvCxnSpPr>
        <p:spPr>
          <a:xfrm rot="10800000">
            <a:off x="5260265" y="2300705"/>
            <a:ext cx="1042648" cy="1094670"/>
          </a:xfrm>
          <a:prstGeom prst="bentConnector3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Elbow Connector 131"/>
          <p:cNvCxnSpPr>
            <a:stCxn id="111" idx="1"/>
            <a:endCxn id="40" idx="3"/>
          </p:cNvCxnSpPr>
          <p:nvPr/>
        </p:nvCxnSpPr>
        <p:spPr>
          <a:xfrm rot="10800000">
            <a:off x="5260266" y="2300714"/>
            <a:ext cx="1055139" cy="404161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Elbow Connector 132"/>
          <p:cNvCxnSpPr>
            <a:stCxn id="105" idx="1"/>
            <a:endCxn id="40" idx="3"/>
          </p:cNvCxnSpPr>
          <p:nvPr/>
        </p:nvCxnSpPr>
        <p:spPr>
          <a:xfrm rot="10800000" flipV="1">
            <a:off x="5260266" y="2029607"/>
            <a:ext cx="1067839" cy="271106"/>
          </a:xfrm>
          <a:prstGeom prst="bentConnector3">
            <a:avLst/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Elbow Connector 133"/>
          <p:cNvCxnSpPr>
            <a:stCxn id="40" idx="1"/>
            <a:endCxn id="93" idx="3"/>
          </p:cNvCxnSpPr>
          <p:nvPr/>
        </p:nvCxnSpPr>
        <p:spPr>
          <a:xfrm rot="10800000">
            <a:off x="2912170" y="2299857"/>
            <a:ext cx="885533" cy="85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40" idx="1"/>
            <a:endCxn id="100" idx="3"/>
          </p:cNvCxnSpPr>
          <p:nvPr/>
        </p:nvCxnSpPr>
        <p:spPr>
          <a:xfrm rot="10800000" flipV="1">
            <a:off x="2910839" y="2300705"/>
            <a:ext cx="886854" cy="72887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Elbow Connector 135"/>
          <p:cNvCxnSpPr>
            <a:stCxn id="40" idx="1"/>
            <a:endCxn id="90" idx="3"/>
          </p:cNvCxnSpPr>
          <p:nvPr/>
        </p:nvCxnSpPr>
        <p:spPr>
          <a:xfrm rot="10800000">
            <a:off x="2905445" y="1604991"/>
            <a:ext cx="892257" cy="69572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Elbow Connector 136"/>
          <p:cNvCxnSpPr>
            <a:stCxn id="40" idx="2"/>
            <a:endCxn id="43" idx="0"/>
          </p:cNvCxnSpPr>
          <p:nvPr/>
        </p:nvCxnSpPr>
        <p:spPr>
          <a:xfrm rot="5400000">
            <a:off x="3326769" y="2836393"/>
            <a:ext cx="1042173" cy="136225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Elbow Connector 137"/>
          <p:cNvCxnSpPr>
            <a:stCxn id="40" idx="2"/>
            <a:endCxn id="65" idx="0"/>
          </p:cNvCxnSpPr>
          <p:nvPr/>
        </p:nvCxnSpPr>
        <p:spPr>
          <a:xfrm rot="16200000" flipH="1">
            <a:off x="4709751" y="2815667"/>
            <a:ext cx="1042174" cy="140371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Elbow Connector 144"/>
          <p:cNvCxnSpPr>
            <a:stCxn id="43" idx="2"/>
            <a:endCxn id="61" idx="0"/>
          </p:cNvCxnSpPr>
          <p:nvPr/>
        </p:nvCxnSpPr>
        <p:spPr>
          <a:xfrm rot="5400000">
            <a:off x="1567630" y="3817835"/>
            <a:ext cx="624261" cy="257391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Elbow Connector 147"/>
          <p:cNvCxnSpPr>
            <a:stCxn id="43" idx="2"/>
            <a:endCxn id="128" idx="0"/>
          </p:cNvCxnSpPr>
          <p:nvPr/>
        </p:nvCxnSpPr>
        <p:spPr>
          <a:xfrm rot="5400000">
            <a:off x="2004358" y="4254565"/>
            <a:ext cx="624262" cy="170045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Elbow Connector 150"/>
          <p:cNvCxnSpPr>
            <a:stCxn id="43" idx="2"/>
            <a:endCxn id="56" idx="0"/>
          </p:cNvCxnSpPr>
          <p:nvPr/>
        </p:nvCxnSpPr>
        <p:spPr>
          <a:xfrm rot="5400000">
            <a:off x="2444329" y="4694536"/>
            <a:ext cx="624262" cy="82051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Elbow Connector 153"/>
          <p:cNvCxnSpPr>
            <a:stCxn id="43" idx="2"/>
            <a:endCxn id="52" idx="0"/>
          </p:cNvCxnSpPr>
          <p:nvPr/>
        </p:nvCxnSpPr>
        <p:spPr>
          <a:xfrm rot="16200000" flipH="1">
            <a:off x="2943481" y="5015910"/>
            <a:ext cx="624262" cy="17778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Elbow Connector 156"/>
          <p:cNvCxnSpPr>
            <a:stCxn id="43" idx="2"/>
            <a:endCxn id="48" idx="0"/>
          </p:cNvCxnSpPr>
          <p:nvPr/>
        </p:nvCxnSpPr>
        <p:spPr>
          <a:xfrm rot="16200000" flipH="1">
            <a:off x="3453037" y="4506359"/>
            <a:ext cx="624261" cy="119688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Elbow Connector 159"/>
          <p:cNvCxnSpPr>
            <a:stCxn id="65" idx="2"/>
            <a:endCxn id="79" idx="0"/>
          </p:cNvCxnSpPr>
          <p:nvPr/>
        </p:nvCxnSpPr>
        <p:spPr>
          <a:xfrm rot="16200000" flipH="1">
            <a:off x="6941993" y="3783368"/>
            <a:ext cx="624263" cy="264286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Elbow Connector 162"/>
          <p:cNvCxnSpPr>
            <a:stCxn id="65" idx="2"/>
            <a:endCxn id="36" idx="0"/>
          </p:cNvCxnSpPr>
          <p:nvPr/>
        </p:nvCxnSpPr>
        <p:spPr>
          <a:xfrm rot="16200000" flipH="1">
            <a:off x="6530917" y="4194444"/>
            <a:ext cx="617541" cy="181398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Elbow Connector 165"/>
          <p:cNvCxnSpPr>
            <a:stCxn id="65" idx="2"/>
            <a:endCxn id="77" idx="0"/>
          </p:cNvCxnSpPr>
          <p:nvPr/>
        </p:nvCxnSpPr>
        <p:spPr>
          <a:xfrm rot="16200000" flipH="1">
            <a:off x="6061181" y="4664180"/>
            <a:ext cx="617539" cy="87451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Elbow Connector 168"/>
          <p:cNvCxnSpPr>
            <a:stCxn id="65" idx="2"/>
            <a:endCxn id="68" idx="0"/>
          </p:cNvCxnSpPr>
          <p:nvPr/>
        </p:nvCxnSpPr>
        <p:spPr>
          <a:xfrm rot="5400000">
            <a:off x="5582524" y="5060040"/>
            <a:ext cx="617540" cy="82782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27609" y="1758990"/>
            <a:ext cx="1330341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Schlatter (A)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6874" y="2444798"/>
            <a:ext cx="1383924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Courtney </a:t>
            </a:r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Draggon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20713" y="3235559"/>
            <a:ext cx="1156242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Ogren</a:t>
            </a: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70432" y="1447800"/>
            <a:ext cx="868954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Potts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092845" y="2214632"/>
            <a:ext cx="669207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vacant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160508" y="4784329"/>
            <a:ext cx="1024602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Cooley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892400" y="2819400"/>
            <a:ext cx="1038082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Iftikhar</a:t>
            </a: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Jamil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52803" y="4770415"/>
            <a:ext cx="1032912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Murphy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28121" y="6325905"/>
            <a:ext cx="667042" cy="532095"/>
          </a:xfrm>
          <a:prstGeom prst="rect">
            <a:avLst/>
          </a:prstGeom>
          <a:noFill/>
        </p:spPr>
        <p:txBody>
          <a:bodyPr wrap="none" lIns="91363" tIns="45681" rIns="91363" bIns="45681" rtlCol="0" anchor="ctr">
            <a:noAutofit/>
          </a:bodyPr>
          <a:lstStyle/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Deirdre</a:t>
            </a:r>
          </a:p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Jones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61755" y="6319418"/>
            <a:ext cx="922058" cy="538582"/>
          </a:xfrm>
          <a:prstGeom prst="rect">
            <a:avLst/>
          </a:prstGeom>
          <a:noFill/>
        </p:spPr>
        <p:txBody>
          <a:bodyPr wrap="square" lIns="91363" tIns="45681" rIns="91363" bIns="45681" rtlCol="0" anchor="ctr">
            <a:noAutofit/>
          </a:bodyPr>
          <a:lstStyle/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Pica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824864" y="6319189"/>
            <a:ext cx="1039273" cy="538819"/>
          </a:xfrm>
          <a:prstGeom prst="rect">
            <a:avLst/>
          </a:prstGeom>
          <a:noFill/>
        </p:spPr>
        <p:txBody>
          <a:bodyPr wrap="none" lIns="91363" tIns="45681" rIns="91363" bIns="45681" rtlCol="0" anchor="ctr">
            <a:noAutofit/>
          </a:bodyPr>
          <a:lstStyle/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Luis </a:t>
            </a:r>
          </a:p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Cano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08076" y="6325905"/>
            <a:ext cx="897996" cy="532095"/>
          </a:xfrm>
          <a:prstGeom prst="rect">
            <a:avLst/>
          </a:prstGeom>
          <a:noFill/>
        </p:spPr>
        <p:txBody>
          <a:bodyPr wrap="none" lIns="91363" tIns="45681" rIns="91363" bIns="45681" rtlCol="0" anchor="ctr">
            <a:noAutofit/>
          </a:bodyPr>
          <a:lstStyle/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Ming </a:t>
            </a:r>
          </a:p>
          <a:p>
            <a:pPr algn="ctr" defTabSz="911981">
              <a:lnSpc>
                <a:spcPts val="1200"/>
              </a:lnSpc>
            </a:pPr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927288" y="6319189"/>
            <a:ext cx="837828" cy="538819"/>
          </a:xfrm>
          <a:prstGeom prst="rect">
            <a:avLst/>
          </a:prstGeom>
          <a:noFill/>
        </p:spPr>
        <p:txBody>
          <a:bodyPr wrap="none" lIns="91363" tIns="45681" rIns="91363" bIns="45681" rtlCol="0" anchor="ctr">
            <a:noAutofit/>
          </a:bodyPr>
          <a:lstStyle/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 </a:t>
            </a:r>
          </a:p>
          <a:p>
            <a:pPr algn="ctr" defTabSz="911981">
              <a:lnSpc>
                <a:spcPts val="1200"/>
              </a:lnSpc>
            </a:pPr>
            <a:r>
              <a:rPr lang="en-US" sz="1200" b="1" i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Michaud 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16304" y="6319189"/>
            <a:ext cx="859487" cy="538819"/>
          </a:xfrm>
          <a:prstGeom prst="rect">
            <a:avLst/>
          </a:prstGeom>
          <a:noFill/>
        </p:spPr>
        <p:txBody>
          <a:bodyPr wrap="none" lIns="91363" tIns="45681" rIns="91363" bIns="45681" rtlCol="0" anchor="ctr">
            <a:noAutofit/>
          </a:bodyPr>
          <a:lstStyle/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Andy </a:t>
            </a:r>
          </a:p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362380" y="6326149"/>
            <a:ext cx="894224" cy="531859"/>
          </a:xfrm>
          <a:prstGeom prst="rect">
            <a:avLst/>
          </a:prstGeom>
          <a:noFill/>
        </p:spPr>
        <p:txBody>
          <a:bodyPr wrap="none" lIns="91363" tIns="45681" rIns="91363" bIns="45681" rtlCol="0" anchor="ctr">
            <a:noAutofit/>
          </a:bodyPr>
          <a:lstStyle/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</a:t>
            </a:r>
          </a:p>
          <a:p>
            <a:pPr algn="ctr" defTabSz="911981">
              <a:lnSpc>
                <a:spcPts val="1200"/>
              </a:lnSpc>
            </a:pPr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Lapenta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434002" y="3962408"/>
            <a:ext cx="1704157" cy="1015584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AR: Carven Scott (A)</a:t>
            </a:r>
          </a:p>
          <a:p>
            <a:pPr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PR: Ray Tanabe </a:t>
            </a:r>
          </a:p>
          <a:p>
            <a:pPr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WR: Grant Cooper</a:t>
            </a:r>
          </a:p>
          <a:p>
            <a:pPr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CR: Chris </a:t>
            </a:r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Strager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SR: Steven Cooper </a:t>
            </a:r>
          </a:p>
          <a:p>
            <a:pPr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ER: Jason </a:t>
            </a:r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Tuell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137715" y="6319180"/>
            <a:ext cx="708271" cy="531859"/>
          </a:xfrm>
          <a:prstGeom prst="rect">
            <a:avLst/>
          </a:prstGeom>
          <a:noFill/>
        </p:spPr>
        <p:txBody>
          <a:bodyPr wrap="none" lIns="91363" tIns="45681" rIns="91363" bIns="45681" rtlCol="0" anchor="ctr">
            <a:noAutofit/>
          </a:bodyPr>
          <a:lstStyle/>
          <a:p>
            <a:pPr algn="ctr" defTabSz="911981">
              <a:lnSpc>
                <a:spcPts val="1200"/>
              </a:lnSpc>
            </a:pPr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Graziano (A)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921973" y="4953007"/>
            <a:ext cx="79035" cy="443300"/>
          </a:xfrm>
          <a:prstGeom prst="straightConnector1">
            <a:avLst/>
          </a:prstGeom>
          <a:ln w="38100" cap="sq">
            <a:solidFill>
              <a:schemeClr val="accent5">
                <a:lumMod val="50000"/>
              </a:schemeClr>
            </a:solidFill>
            <a:tailEnd type="triangle"/>
          </a:ln>
          <a:effectLst>
            <a:outerShdw blurRad="50800" dist="38100" dir="2700000" algn="tl" rotWithShape="0">
              <a:schemeClr val="bg1">
                <a:lumMod val="85000"/>
                <a:lumOff val="15000"/>
                <a:alpha val="40000"/>
              </a:scheme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377122" y="2971800"/>
            <a:ext cx="1138248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</a:t>
            </a:r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Uccellini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351573" y="3164653"/>
            <a:ext cx="1189347" cy="280742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Laura </a:t>
            </a:r>
            <a:r>
              <a:rPr lang="en-US" sz="12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Furgione</a:t>
            </a:r>
            <a:endParaRPr lang="en-US" sz="1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42473" y="3629935"/>
            <a:ext cx="1053595" cy="276920"/>
          </a:xfrm>
          <a:prstGeom prst="rect">
            <a:avLst/>
          </a:prstGeom>
          <a:noFill/>
        </p:spPr>
        <p:txBody>
          <a:bodyPr wrap="none" lIns="91363" tIns="45681" rIns="91363" bIns="45681" rtlCol="0">
            <a:spAutoFit/>
          </a:bodyPr>
          <a:lstStyle/>
          <a:p>
            <a:pPr algn="ctr" defTabSz="911981"/>
            <a:r>
              <a:rPr lang="en-US" sz="1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Werner</a:t>
            </a:r>
          </a:p>
        </p:txBody>
      </p:sp>
      <p:sp>
        <p:nvSpPr>
          <p:cNvPr id="75" name="Slide Number Placeholder 1"/>
          <p:cNvSpPr txBox="1">
            <a:spLocks/>
          </p:cNvSpPr>
          <p:nvPr/>
        </p:nvSpPr>
        <p:spPr>
          <a:xfrm>
            <a:off x="8845986" y="6521458"/>
            <a:ext cx="2133600" cy="3365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163886D-A85B-4CBC-850B-1646A911E77E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631447" y="3863108"/>
            <a:ext cx="3127297" cy="127463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140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70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77" y="0"/>
            <a:ext cx="510204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7841" y="5772744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Minority Engineer Magazine- Spring 2015</a:t>
            </a:r>
          </a:p>
        </p:txBody>
      </p:sp>
    </p:spTree>
    <p:extLst>
      <p:ext uri="{BB962C8B-B14F-4D97-AF65-F5344CB8AC3E}">
        <p14:creationId xmlns:p14="http://schemas.microsoft.com/office/powerpoint/2010/main" val="31069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28AD2-B79D-420E-93EE-1096A948DF1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8113" y="0"/>
            <a:ext cx="7173532" cy="990600"/>
          </a:xfrm>
        </p:spPr>
        <p:txBody>
          <a:bodyPr/>
          <a:lstStyle/>
          <a:p>
            <a:pPr algn="ctr"/>
            <a:r>
              <a:rPr lang="en-US" dirty="0"/>
              <a:t>NWS Notional Architecture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" y="1444220"/>
            <a:ext cx="9092132" cy="49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2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620000" cy="1230086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en-US" sz="3600" b="1" dirty="0">
                <a:solidFill>
                  <a:srgbClr val="FA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Strategic Outcome:</a:t>
            </a:r>
            <a:br>
              <a:rPr lang="en-US" sz="3600" b="1" dirty="0">
                <a:solidFill>
                  <a:srgbClr val="FA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A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Weather-Ready Nation</a:t>
            </a:r>
            <a:endParaRPr lang="en-US" sz="3600" i="1" dirty="0">
              <a:solidFill>
                <a:srgbClr val="FAFF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Content Placeholder 6"/>
          <p:cNvSpPr>
            <a:spLocks noGrp="1"/>
          </p:cNvSpPr>
          <p:nvPr>
            <p:ph idx="4294967295"/>
          </p:nvPr>
        </p:nvSpPr>
        <p:spPr>
          <a:xfrm>
            <a:off x="82733" y="1545877"/>
            <a:ext cx="8975543" cy="4245323"/>
          </a:xfrm>
        </p:spPr>
        <p:txBody>
          <a:bodyPr/>
          <a:lstStyle/>
          <a:p>
            <a:pPr marL="0" indent="0">
              <a:spcBef>
                <a:spcPts val="0"/>
              </a:spcBef>
              <a:buClr>
                <a:srgbClr val="C00000"/>
              </a:buClr>
            </a:pPr>
            <a:r>
              <a:rPr lang="en-US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anose="020B0604020202020204" pitchFamily="34" charset="0"/>
              </a:rPr>
              <a:t>Becoming a Weather-Ready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anose="020B0604020202020204" pitchFamily="34" charset="0"/>
              </a:rPr>
              <a:t>Nation is about building </a:t>
            </a: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anose="020B0604020202020204" pitchFamily="34" charset="0"/>
              </a:rPr>
              <a:t>community resiliency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anose="020B0604020202020204" pitchFamily="34" charset="0"/>
              </a:rPr>
              <a:t>in the face of increasing vulnerability to extreme weather, water and climate events</a:t>
            </a:r>
          </a:p>
          <a:p>
            <a:pPr marL="0" indent="0">
              <a:lnSpc>
                <a:spcPts val="4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en-US" sz="3200" b="1" i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“Ready, Responsive, Resilient”</a:t>
            </a:r>
            <a:endParaRPr lang="en-US" altLang="en-US" sz="2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Pct val="135000"/>
            </a:pPr>
            <a:r>
              <a:rPr lang="en-US" alt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anose="020B0604020202020204" pitchFamily="34" charset="0"/>
              </a:rPr>
              <a:t>REQUIRES NWS TO:</a:t>
            </a:r>
            <a:endParaRPr lang="en-US" alt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  <a:p>
            <a:pPr indent="-18288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Fully Integrate our Field Structure:</a:t>
            </a:r>
          </a:p>
          <a:p>
            <a:pPr marL="804863" lvl="1" indent="-227013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altLang="en-US" sz="16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Better Forecasts and Warnings</a:t>
            </a:r>
          </a:p>
          <a:p>
            <a:pPr marL="804863" lvl="1" indent="-227013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altLang="en-US" sz="16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Consistent Products and Services</a:t>
            </a:r>
          </a:p>
          <a:p>
            <a:pPr marL="804863" lvl="1" indent="-227013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altLang="en-US" sz="1600" i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Actionable Environmental Intelligence</a:t>
            </a:r>
          </a:p>
          <a:p>
            <a:pPr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Provide Impact-based Decision Support Services (IDSS)</a:t>
            </a:r>
          </a:p>
          <a:p>
            <a:pPr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Deliver through Multiple and Reliable Dissemination Pathways</a:t>
            </a:r>
          </a:p>
          <a:p>
            <a:pPr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Work with Partners to </a:t>
            </a:r>
            <a:r>
              <a:rPr lang="en-US" altLang="en-US" sz="1800" b="1" i="1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gain needed response</a:t>
            </a:r>
            <a:r>
              <a:rPr lang="en-US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; includes Embedding NWS in Emergency Operations Centers and Incorporating Social Sciences</a:t>
            </a:r>
            <a:endParaRPr lang="en-US" alt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906" y="2555724"/>
            <a:ext cx="2682031" cy="873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6553200"/>
            <a:ext cx="2133600" cy="304800"/>
          </a:xfrm>
        </p:spPr>
        <p:txBody>
          <a:bodyPr/>
          <a:lstStyle/>
          <a:p>
            <a:pPr>
              <a:defRPr/>
            </a:pPr>
            <a:fld id="{6E4D556B-21A1-40B2-8390-E90515BCE50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86281">
            <a:off x="6464602" y="3826830"/>
            <a:ext cx="237995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0" lon="1560000" rev="0"/>
            </a:camera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2060"/>
                </a:solidFill>
                <a:effectLst>
                  <a:outerShdw blurRad="41275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Calibri" pitchFamily="34" charset="0"/>
                <a:cs typeface="Arial"/>
              </a:rPr>
              <a:t>We have 2700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solidFill>
                  <a:srgbClr val="002060"/>
                </a:solidFill>
                <a:effectLst>
                  <a:outerShdw blurRad="41275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Calibri" pitchFamily="34" charset="0"/>
                <a:cs typeface="Arial"/>
              </a:rPr>
              <a:t>WRN Ambassadors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26" y="5810250"/>
            <a:ext cx="9134474" cy="707886"/>
          </a:xfrm>
          <a:prstGeom prst="rect">
            <a:avLst/>
          </a:prstGeom>
          <a:solidFill>
            <a:srgbClr val="083763"/>
          </a:solidFill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Involves entire US Weather, Water and Climate Enterprise WORKING TOGETHER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to achieve far-reaching national preparedness for weather events</a:t>
            </a:r>
            <a:endParaRPr lang="en-US" b="0" dirty="0">
              <a:solidFill>
                <a:prstClr val="white"/>
              </a:solidFill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9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0"/>
          <p:cNvSpPr txBox="1">
            <a:spLocks noChangeArrowheads="1"/>
          </p:cNvSpPr>
          <p:nvPr/>
        </p:nvSpPr>
        <p:spPr bwMode="auto">
          <a:xfrm>
            <a:off x="2978844" y="1507079"/>
            <a:ext cx="3726756" cy="1323197"/>
          </a:xfrm>
          <a:prstGeom prst="rect">
            <a:avLst/>
          </a:prstGeom>
          <a:solidFill>
            <a:srgbClr val="CC6600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wrap="square" lIns="91198" tIns="45600" rIns="91198" bIns="45600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9pPr>
          </a:lstStyle>
          <a:p>
            <a:pPr algn="ctr"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STI</a:t>
            </a:r>
          </a:p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Point-n-Click Icons	Model Implementation</a:t>
            </a:r>
          </a:p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National Water Center	Storm Surge</a:t>
            </a:r>
          </a:p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Arial" pitchFamily="34" charset="0"/>
              </a:rPr>
              <a:t>FACETs Concept	Warn-on-Forecast</a:t>
            </a:r>
          </a:p>
          <a:p>
            <a:pPr algn="ctr"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cs typeface="Arial" pitchFamily="34" charset="0"/>
              </a:rPr>
              <a:t>     Outside Research Grants</a:t>
            </a:r>
            <a:r>
              <a:rPr lang="en-US" altLang="en-US" sz="1400" b="1" dirty="0">
                <a:solidFill>
                  <a:prstClr val="black"/>
                </a:solidFill>
                <a:latin typeface="Franklin Gothic Book"/>
                <a:cs typeface="Arial" pitchFamily="34" charset="0"/>
              </a:rPr>
              <a:t>	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17431" y="-85702"/>
            <a:ext cx="7115577" cy="1219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Capabilities in Each Portfolio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6A9A64-A029-4DC3-9138-7B2A7C5CD528}" type="slidenum">
              <a:rPr lang="en-US" smtClean="0">
                <a:cs typeface="Arial" charset="0"/>
              </a:rPr>
              <a:pPr/>
              <a:t>7</a:t>
            </a:fld>
            <a:endParaRPr lang="en-US" dirty="0">
              <a:cs typeface="Arial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</a:defRPr>
            </a:lvl1pPr>
            <a:lvl2pPr marL="740984" indent="-284994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</a:defRPr>
            </a:lvl2pPr>
            <a:lvl3pPr marL="1139975" indent="-227991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</a:defRPr>
            </a:lvl3pPr>
            <a:lvl4pPr marL="1595966" indent="-227991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</a:defRPr>
            </a:lvl4pPr>
            <a:lvl5pPr marL="2051957" indent="-227991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5pPr>
            <a:lvl6pPr marL="2507946" indent="-227991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6pPr>
            <a:lvl7pPr marL="2963936" indent="-227991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7pPr>
            <a:lvl8pPr marL="3419924" indent="-227991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8pPr>
            <a:lvl9pPr marL="3875915" indent="-227991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B12E7093-B1FB-4030-873B-95F694370274}" type="slidenum">
              <a:rPr lang="en-US" altLang="en-US" sz="1400" b="1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400" b="1" dirty="0">
              <a:solidFill>
                <a:srgbClr val="FFFFCC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752" y="2950675"/>
            <a:ext cx="3048408" cy="99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2971800" y="4138136"/>
            <a:ext cx="3768128" cy="751784"/>
          </a:xfrm>
          <a:prstGeom prst="rect">
            <a:avLst/>
          </a:prstGeom>
          <a:solidFill>
            <a:srgbClr val="0000CC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wrap="square" lIns="91198" tIns="45600" rIns="91198" bIns="45600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9pPr>
          </a:lstStyle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WRN Ambassador Initiative</a:t>
            </a:r>
          </a:p>
          <a:p>
            <a:pPr algn="ctr"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2700 Ambassadors</a:t>
            </a:r>
          </a:p>
        </p:txBody>
      </p:sp>
      <p:sp>
        <p:nvSpPr>
          <p:cNvPr id="40" name="TextBox 10"/>
          <p:cNvSpPr txBox="1">
            <a:spLocks noChangeArrowheads="1"/>
          </p:cNvSpPr>
          <p:nvPr/>
        </p:nvSpPr>
        <p:spPr bwMode="auto">
          <a:xfrm>
            <a:off x="28370" y="1833783"/>
            <a:ext cx="2879768" cy="147404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wrap="none" lIns="91198" tIns="45600" rIns="91198" bIns="45600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9pPr>
          </a:lstStyle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Observations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JPSS/GOES-R Readiness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NEXRAD Service Extension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 err="1">
                <a:solidFill>
                  <a:prstClr val="white"/>
                </a:solidFill>
                <a:latin typeface="Franklin Gothic Book"/>
                <a:cs typeface="Arial" pitchFamily="34" charset="0"/>
              </a:rPr>
              <a:t>Autosondes</a:t>
            </a:r>
            <a:endParaRPr lang="en-US" altLang="en-US" sz="1600" b="1" dirty="0">
              <a:solidFill>
                <a:prstClr val="white"/>
              </a:solidFill>
              <a:latin typeface="Franklin Gothic Book"/>
              <a:cs typeface="Arial" pitchFamily="34" charset="0"/>
            </a:endParaRP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Buoys sustained</a:t>
            </a:r>
          </a:p>
        </p:txBody>
      </p:sp>
      <p:sp>
        <p:nvSpPr>
          <p:cNvPr id="41" name="TextBox 10"/>
          <p:cNvSpPr txBox="1">
            <a:spLocks noChangeArrowheads="1"/>
          </p:cNvSpPr>
          <p:nvPr/>
        </p:nvSpPr>
        <p:spPr bwMode="auto">
          <a:xfrm>
            <a:off x="51990" y="3600294"/>
            <a:ext cx="2875380" cy="122265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wrap="none" lIns="91198" tIns="45600" rIns="91198" bIns="45600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9pPr>
          </a:lstStyle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Central Processing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Central Computer Upgrade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AHPS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AWIPS Evolution </a:t>
            </a: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1888602" y="5105413"/>
            <a:ext cx="5943600" cy="1261642"/>
          </a:xfrm>
          <a:prstGeom prst="rect">
            <a:avLst/>
          </a:prstGeom>
          <a:solidFill>
            <a:srgbClr val="00B8B4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wrap="square" lIns="91198" tIns="45600" rIns="91198" bIns="45600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9pPr>
          </a:lstStyle>
          <a:p>
            <a:pPr algn="ctr"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AFS</a:t>
            </a:r>
          </a:p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Integrated Environmental Services	Integrated Warning Team</a:t>
            </a:r>
          </a:p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Hazard Simplification		National &amp; Regional Operations Centers</a:t>
            </a:r>
          </a:p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National Impacts Catalog	Emergency Response Specialists </a:t>
            </a:r>
          </a:p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1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GIS Format				(Local EM)</a:t>
            </a:r>
          </a:p>
        </p:txBody>
      </p:sp>
      <p:sp>
        <p:nvSpPr>
          <p:cNvPr id="44" name="TextBox 10"/>
          <p:cNvSpPr txBox="1">
            <a:spLocks noChangeArrowheads="1"/>
          </p:cNvSpPr>
          <p:nvPr/>
        </p:nvSpPr>
        <p:spPr bwMode="auto">
          <a:xfrm>
            <a:off x="6816093" y="2079247"/>
            <a:ext cx="2284364" cy="1128618"/>
          </a:xfrm>
          <a:prstGeom prst="rect">
            <a:avLst/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wrap="square" lIns="91198" tIns="45600" rIns="91198" bIns="45600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9pPr>
          </a:lstStyle>
          <a:p>
            <a:pPr algn="ctr"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Facilities</a:t>
            </a:r>
            <a:endParaRPr lang="en-US" altLang="en-US" sz="2000" b="1" dirty="0">
              <a:solidFill>
                <a:prstClr val="white"/>
              </a:solidFill>
              <a:latin typeface="Franklin Gothic Book"/>
              <a:cs typeface="Arial" pitchFamily="34" charset="0"/>
            </a:endParaRPr>
          </a:p>
          <a:p>
            <a:pPr marL="284994" indent="-284994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Upgrade/maintain</a:t>
            </a:r>
          </a:p>
          <a:p>
            <a:pPr marL="284994" indent="-284994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Co-location with universities/EM offices</a:t>
            </a: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6816111" y="3354051"/>
            <a:ext cx="2312653" cy="1474048"/>
          </a:xfrm>
          <a:prstGeom prst="rect">
            <a:avLst/>
          </a:prstGeom>
          <a:solidFill>
            <a:srgbClr val="9966FF"/>
          </a:solidFill>
          <a:ln w="9525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wrap="none" lIns="91198" tIns="45600" rIns="91198" bIns="45600">
            <a:spAutoFit/>
          </a:bodyPr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ＭＳ Ｐゴシック" pitchFamily="34" charset="-128"/>
              </a:defRPr>
            </a:lvl9pPr>
          </a:lstStyle>
          <a:p>
            <a:pPr defTabSz="91198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Dissemination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“One NWS Network”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MADIS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MRMS</a:t>
            </a:r>
          </a:p>
          <a:p>
            <a:pPr marL="341992" indent="-341992" defTabSz="911981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prstClr val="white"/>
                </a:solidFill>
                <a:latin typeface="Franklin Gothic Book"/>
                <a:cs typeface="Arial" pitchFamily="34" charset="0"/>
              </a:rPr>
              <a:t>NIDS</a:t>
            </a:r>
          </a:p>
        </p:txBody>
      </p:sp>
    </p:spTree>
    <p:extLst>
      <p:ext uri="{BB962C8B-B14F-4D97-AF65-F5344CB8AC3E}">
        <p14:creationId xmlns:p14="http://schemas.microsoft.com/office/powerpoint/2010/main" val="4257028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1010991" y="26432"/>
            <a:ext cx="7134895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New Planning &amp; Budget Structure Increases Transparency and Enhances Service Delivery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2" y="6569075"/>
            <a:ext cx="533400" cy="365125"/>
          </a:xfrm>
        </p:spPr>
        <p:txBody>
          <a:bodyPr/>
          <a:lstStyle/>
          <a:p>
            <a:pPr>
              <a:defRPr/>
            </a:pPr>
            <a:fld id="{6E4D556B-21A1-40B2-8390-E90515BCE50C}" type="slidenum">
              <a:rPr lang="en-US" sz="140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5" name="Slide Number Placeholder 1"/>
          <p:cNvSpPr txBox="1">
            <a:spLocks/>
          </p:cNvSpPr>
          <p:nvPr/>
        </p:nvSpPr>
        <p:spPr bwMode="auto">
          <a:xfrm>
            <a:off x="6870700" y="6492875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806A9A64-A029-4DC3-9138-7B2A7C5CD528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8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8" y="1600200"/>
            <a:ext cx="9108741" cy="871814"/>
            <a:chOff x="372585" y="1672191"/>
            <a:chExt cx="8542815" cy="871814"/>
          </a:xfrm>
        </p:grpSpPr>
        <p:sp>
          <p:nvSpPr>
            <p:cNvPr id="59" name="Chevron 58"/>
            <p:cNvSpPr/>
            <p:nvPr/>
          </p:nvSpPr>
          <p:spPr>
            <a:xfrm rot="5400000">
              <a:off x="738881" y="1310104"/>
              <a:ext cx="867605" cy="1600198"/>
            </a:xfrm>
            <a:prstGeom prst="chevron">
              <a:avLst>
                <a:gd name="adj" fmla="val 19509"/>
              </a:avLst>
            </a:prstGeom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Observations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981200" y="1672191"/>
              <a:ext cx="6934200" cy="693228"/>
              <a:chOff x="2105876" y="794513"/>
              <a:chExt cx="5725800" cy="423873"/>
            </a:xfrm>
          </p:grpSpPr>
          <p:sp>
            <p:nvSpPr>
              <p:cNvPr id="61" name="Round Same Side Corner Rectangle 4"/>
              <p:cNvSpPr/>
              <p:nvPr/>
            </p:nvSpPr>
            <p:spPr>
              <a:xfrm>
                <a:off x="2105876" y="815205"/>
                <a:ext cx="5705108" cy="3824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456" tIns="8255" rIns="8255" bIns="8255" numCol="1" spcCol="1270" anchor="ctr" anchorCtr="0">
                <a:noAutofit/>
              </a:bodyPr>
              <a:lstStyle/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  <p:sp>
            <p:nvSpPr>
              <p:cNvPr id="62" name="Round Same Side Corner Rectangle 61"/>
              <p:cNvSpPr/>
              <p:nvPr/>
            </p:nvSpPr>
            <p:spPr>
              <a:xfrm rot="5400000">
                <a:off x="4756839" y="-1856450"/>
                <a:ext cx="423873" cy="5725800"/>
              </a:xfrm>
              <a:prstGeom prst="round2SameRect">
                <a:avLst/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vert="vert270" anchor="ctr"/>
              <a:lstStyle/>
              <a:p>
                <a:pPr marL="171450" lvl="1" algn="ctr">
                  <a:spcBef>
                    <a:spcPts val="1200"/>
                  </a:spcBef>
                  <a:buClr>
                    <a:srgbClr val="C00000"/>
                  </a:buClr>
                  <a:buSzPct val="135000"/>
                </a:pPr>
                <a:r>
                  <a:rPr lang="en-US" sz="16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- A focused effort on sustaining &amp; integrating all observations supporting the NWS mission and ensuring continuous situational awareness.</a:t>
                </a: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-1" y="2358982"/>
            <a:ext cx="9108870" cy="875032"/>
            <a:chOff x="372587" y="2430972"/>
            <a:chExt cx="8542813" cy="875032"/>
          </a:xfrm>
        </p:grpSpPr>
        <p:sp>
          <p:nvSpPr>
            <p:cNvPr id="64" name="Chevron 63"/>
            <p:cNvSpPr/>
            <p:nvPr/>
          </p:nvSpPr>
          <p:spPr>
            <a:xfrm rot="5400000">
              <a:off x="738883" y="2072103"/>
              <a:ext cx="867605" cy="1600198"/>
            </a:xfrm>
            <a:prstGeom prst="chevron">
              <a:avLst>
                <a:gd name="adj" fmla="val 19509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Central Processing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981200" y="2430972"/>
              <a:ext cx="6934200" cy="693228"/>
              <a:chOff x="2105876" y="794513"/>
              <a:chExt cx="5725800" cy="423873"/>
            </a:xfrm>
          </p:grpSpPr>
          <p:sp>
            <p:nvSpPr>
              <p:cNvPr id="66" name="Round Same Side Corner Rectangle 65"/>
              <p:cNvSpPr/>
              <p:nvPr/>
            </p:nvSpPr>
            <p:spPr>
              <a:xfrm rot="5400000">
                <a:off x="4756839" y="-1856450"/>
                <a:ext cx="423873" cy="5725800"/>
              </a:xfrm>
              <a:prstGeom prst="round2SameRect">
                <a:avLst/>
              </a:prstGeom>
              <a:solidFill>
                <a:srgbClr val="CCFFCC">
                  <a:alpha val="89804"/>
                </a:srgbClr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vert="vert270" anchor="ctr"/>
              <a:lstStyle/>
              <a:p>
                <a:pPr marL="171450" lvl="1" algn="ctr">
                  <a:spcBef>
                    <a:spcPts val="1200"/>
                  </a:spcBef>
                  <a:buClr>
                    <a:srgbClr val="C00000"/>
                  </a:buClr>
                  <a:buSzPct val="135000"/>
                </a:pPr>
                <a:r>
                  <a:rPr lang="en-US" sz="16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- Fully integrating the central and distributed computing system from central computer to AWIPS/AHPS</a:t>
                </a:r>
              </a:p>
            </p:txBody>
          </p:sp>
          <p:sp>
            <p:nvSpPr>
              <p:cNvPr id="67" name="Round Same Side Corner Rectangle 4"/>
              <p:cNvSpPr/>
              <p:nvPr/>
            </p:nvSpPr>
            <p:spPr>
              <a:xfrm>
                <a:off x="2105876" y="815205"/>
                <a:ext cx="5705108" cy="382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456" tIns="8255" rIns="8255" bIns="8255" numCol="1" spcCol="1270" anchor="ctr" anchorCtr="0">
                <a:noAutofit/>
              </a:bodyPr>
              <a:lstStyle/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0" y="3120982"/>
            <a:ext cx="9111907" cy="875032"/>
            <a:chOff x="372586" y="3192972"/>
            <a:chExt cx="8545784" cy="875032"/>
          </a:xfrm>
        </p:grpSpPr>
        <p:sp>
          <p:nvSpPr>
            <p:cNvPr id="69" name="Chevron 68"/>
            <p:cNvSpPr/>
            <p:nvPr/>
          </p:nvSpPr>
          <p:spPr>
            <a:xfrm rot="5400000">
              <a:off x="738882" y="2834103"/>
              <a:ext cx="867605" cy="1600198"/>
            </a:xfrm>
            <a:prstGeom prst="chevron">
              <a:avLst>
                <a:gd name="adj" fmla="val 19509"/>
              </a:avLst>
            </a:prstGeom>
            <a:solidFill>
              <a:srgbClr val="00F4EE"/>
            </a:solidFill>
            <a:ln>
              <a:solidFill>
                <a:srgbClr val="00F4EE"/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AFS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1981200" y="3192972"/>
              <a:ext cx="6937170" cy="693228"/>
              <a:chOff x="2105876" y="794513"/>
              <a:chExt cx="5728252" cy="423873"/>
            </a:xfrm>
          </p:grpSpPr>
          <p:sp>
            <p:nvSpPr>
              <p:cNvPr id="71" name="Round Same Side Corner Rectangle 70"/>
              <p:cNvSpPr/>
              <p:nvPr/>
            </p:nvSpPr>
            <p:spPr>
              <a:xfrm rot="5400000">
                <a:off x="4759292" y="-1856450"/>
                <a:ext cx="423873" cy="5725799"/>
              </a:xfrm>
              <a:prstGeom prst="round2SameRect">
                <a:avLst/>
              </a:prstGeom>
              <a:solidFill>
                <a:srgbClr val="B9F6F9">
                  <a:alpha val="89804"/>
                </a:srgbClr>
              </a:solidFill>
              <a:ln>
                <a:solidFill>
                  <a:srgbClr val="00F4EE"/>
                </a:solidFill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vert="vert270" lIns="0" rIns="0" anchor="ctr"/>
              <a:lstStyle/>
              <a:p>
                <a:pPr marL="171450" lvl="1" algn="ctr">
                  <a:buClr>
                    <a:srgbClr val="C00000"/>
                  </a:buClr>
                  <a:buSzPct val="135000"/>
                </a:pPr>
                <a:r>
                  <a:rPr lang="en-US" sz="14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- Working toward  “fully integrated field structure” providing consistent products &amp; services</a:t>
                </a:r>
              </a:p>
              <a:p>
                <a:pPr marL="171450" lvl="1" algn="ctr">
                  <a:buClr>
                    <a:srgbClr val="C00000"/>
                  </a:buClr>
                  <a:buSzPct val="135000"/>
                </a:pPr>
                <a:r>
                  <a:rPr lang="en-US" sz="14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- Supports local/national IDSS, education outreach, &amp; social science </a:t>
                </a:r>
                <a:r>
                  <a:rPr lang="en-US" sz="1400" b="1" i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(nature of work will change</a:t>
                </a:r>
                <a:r>
                  <a:rPr lang="en-US" sz="1100" b="1" i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)</a:t>
                </a:r>
              </a:p>
            </p:txBody>
          </p:sp>
          <p:sp>
            <p:nvSpPr>
              <p:cNvPr id="72" name="Round Same Side Corner Rectangle 4"/>
              <p:cNvSpPr/>
              <p:nvPr/>
            </p:nvSpPr>
            <p:spPr>
              <a:xfrm>
                <a:off x="2105876" y="815205"/>
                <a:ext cx="5705108" cy="382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456" tIns="8255" rIns="8255" bIns="8255" numCol="1" spcCol="1270" anchor="ctr" anchorCtr="0">
                <a:noAutofit/>
              </a:bodyPr>
              <a:lstStyle/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11880" y="3890409"/>
            <a:ext cx="9099768" cy="867605"/>
            <a:chOff x="381000" y="3962399"/>
            <a:chExt cx="8534400" cy="867605"/>
          </a:xfrm>
          <a:solidFill>
            <a:srgbClr val="DFC9EF"/>
          </a:solidFill>
        </p:grpSpPr>
        <p:sp>
          <p:nvSpPr>
            <p:cNvPr id="74" name="Chevron 73"/>
            <p:cNvSpPr/>
            <p:nvPr/>
          </p:nvSpPr>
          <p:spPr>
            <a:xfrm rot="5400000">
              <a:off x="747296" y="3596103"/>
              <a:ext cx="867605" cy="1600198"/>
            </a:xfrm>
            <a:prstGeom prst="chevron">
              <a:avLst>
                <a:gd name="adj" fmla="val 19509"/>
              </a:avLst>
            </a:prstGeom>
            <a:solidFill>
              <a:srgbClr val="7030A0"/>
            </a:solidFill>
            <a:ln>
              <a:solidFill>
                <a:srgbClr val="8064A2"/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9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Dissemination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1981200" y="3962400"/>
              <a:ext cx="6934200" cy="693228"/>
              <a:chOff x="2105876" y="794513"/>
              <a:chExt cx="5725800" cy="423873"/>
            </a:xfrm>
            <a:grpFill/>
          </p:grpSpPr>
          <p:sp>
            <p:nvSpPr>
              <p:cNvPr id="76" name="Round Same Side Corner Rectangle 4"/>
              <p:cNvSpPr/>
              <p:nvPr/>
            </p:nvSpPr>
            <p:spPr>
              <a:xfrm>
                <a:off x="2105876" y="815205"/>
                <a:ext cx="5705108" cy="382489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456" tIns="8255" rIns="8255" bIns="8255" numCol="1" spcCol="1270" anchor="ctr" anchorCtr="0">
                <a:noAutofit/>
              </a:bodyPr>
              <a:lstStyle/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  <p:sp>
            <p:nvSpPr>
              <p:cNvPr id="77" name="Round Same Side Corner Rectangle 76"/>
              <p:cNvSpPr/>
              <p:nvPr/>
            </p:nvSpPr>
            <p:spPr>
              <a:xfrm rot="5400000">
                <a:off x="4756839" y="-1856450"/>
                <a:ext cx="423873" cy="5725800"/>
              </a:xfrm>
              <a:prstGeom prst="round2SameRect">
                <a:avLst/>
              </a:prstGeom>
              <a:grpFill/>
              <a:ln>
                <a:solidFill>
                  <a:srgbClr val="8064A2"/>
                </a:solidFill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vert="vert270" anchor="ctr"/>
              <a:lstStyle/>
              <a:p>
                <a:pPr marL="171450" lvl="1" algn="ctr">
                  <a:spcBef>
                    <a:spcPts val="1200"/>
                  </a:spcBef>
                  <a:buClr>
                    <a:srgbClr val="C00000"/>
                  </a:buClr>
                  <a:buSzPct val="135000"/>
                </a:pPr>
                <a:r>
                  <a:rPr lang="en-US" sz="14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- Better managed, reliable, centralized, and more responsive, especially during high impact events.</a:t>
                </a:r>
                <a:endParaRPr lang="en-US" sz="1400" b="1" u="sng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8912" y="4649296"/>
            <a:ext cx="9099765" cy="1023118"/>
            <a:chOff x="381002" y="4691882"/>
            <a:chExt cx="8534397" cy="1023118"/>
          </a:xfrm>
        </p:grpSpPr>
        <p:sp>
          <p:nvSpPr>
            <p:cNvPr id="79" name="Chevron 78"/>
            <p:cNvSpPr/>
            <p:nvPr/>
          </p:nvSpPr>
          <p:spPr>
            <a:xfrm rot="5400000">
              <a:off x="669542" y="4403343"/>
              <a:ext cx="1023117" cy="1600198"/>
            </a:xfrm>
            <a:prstGeom prst="chevron">
              <a:avLst>
                <a:gd name="adj" fmla="val 17187"/>
              </a:avLst>
            </a:prstGeom>
            <a:solidFill>
              <a:srgbClr val="E46C0A"/>
            </a:solidFill>
            <a:ln>
              <a:solidFill>
                <a:srgbClr val="E46C0A"/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STI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1981199" y="4691882"/>
              <a:ext cx="6934200" cy="848742"/>
              <a:chOff x="2105875" y="699425"/>
              <a:chExt cx="5725800" cy="518962"/>
            </a:xfrm>
          </p:grpSpPr>
          <p:sp>
            <p:nvSpPr>
              <p:cNvPr id="81" name="Round Same Side Corner Rectangle 80"/>
              <p:cNvSpPr/>
              <p:nvPr/>
            </p:nvSpPr>
            <p:spPr>
              <a:xfrm rot="5400000">
                <a:off x="4709294" y="-1903994"/>
                <a:ext cx="518962" cy="5725800"/>
              </a:xfrm>
              <a:prstGeom prst="round2SameRect">
                <a:avLst/>
              </a:prstGeom>
              <a:solidFill>
                <a:srgbClr val="FFDBB7">
                  <a:alpha val="89804"/>
                </a:srgbClr>
              </a:solidFill>
              <a:ln>
                <a:solidFill>
                  <a:srgbClr val="E46C0A"/>
                </a:solidFill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vert="vert270" anchor="ctr"/>
              <a:lstStyle/>
              <a:p>
                <a:pPr marL="171450" lvl="1" algn="ctr">
                  <a:buClr>
                    <a:srgbClr val="C00000"/>
                  </a:buClr>
                  <a:buSzPct val="135000"/>
                </a:pPr>
                <a:r>
                  <a:rPr lang="en-US" sz="14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- Supports forecaster training/development</a:t>
                </a:r>
              </a:p>
              <a:p>
                <a:pPr marL="171450" lvl="1" algn="ctr">
                  <a:buClr>
                    <a:srgbClr val="C00000"/>
                  </a:buClr>
                  <a:buSzPct val="135000"/>
                </a:pPr>
                <a:r>
                  <a:rPr lang="en-US" sz="14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- Provides a centralized development environment to enable Research to Operations (R2O) &amp; a visible “catcher’s mitt” for the rest of the research community interested in the R2O process (e.g., CSTAR, SOO/DOH …)</a:t>
                </a:r>
              </a:p>
            </p:txBody>
          </p:sp>
          <p:sp>
            <p:nvSpPr>
              <p:cNvPr id="82" name="Round Same Side Corner Rectangle 4"/>
              <p:cNvSpPr/>
              <p:nvPr/>
            </p:nvSpPr>
            <p:spPr>
              <a:xfrm>
                <a:off x="2105876" y="815205"/>
                <a:ext cx="5705108" cy="382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456" tIns="8255" rIns="8255" bIns="8255" numCol="1" spcCol="1270" anchor="ctr" anchorCtr="0">
                <a:noAutofit/>
              </a:bodyPr>
              <a:lstStyle/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8911" y="5566808"/>
            <a:ext cx="9099767" cy="867605"/>
            <a:chOff x="381001" y="5609394"/>
            <a:chExt cx="8534399" cy="867605"/>
          </a:xfrm>
        </p:grpSpPr>
        <p:sp>
          <p:nvSpPr>
            <p:cNvPr id="84" name="Chevron 83"/>
            <p:cNvSpPr/>
            <p:nvPr/>
          </p:nvSpPr>
          <p:spPr>
            <a:xfrm rot="5400000">
              <a:off x="747297" y="5243098"/>
              <a:ext cx="867605" cy="1600198"/>
            </a:xfrm>
            <a:prstGeom prst="chevron">
              <a:avLst>
                <a:gd name="adj" fmla="val 19509"/>
              </a:avLst>
            </a:prstGeom>
            <a:solidFill>
              <a:srgbClr val="C64242"/>
            </a:solidFill>
            <a:ln>
              <a:solidFill>
                <a:srgbClr val="C64242"/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000" b="1" dirty="0">
                  <a:solidFill>
                    <a:prstClr val="white"/>
                  </a:solidFill>
                  <a:effectLst>
                    <a:glow rad="63500">
                      <a:prstClr val="black">
                        <a:alpha val="40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Facilities</a:t>
              </a: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1981200" y="5609395"/>
              <a:ext cx="6934200" cy="693228"/>
              <a:chOff x="2105876" y="794513"/>
              <a:chExt cx="5725800" cy="423873"/>
            </a:xfrm>
          </p:grpSpPr>
          <p:sp>
            <p:nvSpPr>
              <p:cNvPr id="86" name="Round Same Side Corner Rectangle 85"/>
              <p:cNvSpPr/>
              <p:nvPr/>
            </p:nvSpPr>
            <p:spPr>
              <a:xfrm rot="5400000">
                <a:off x="4756839" y="-1856450"/>
                <a:ext cx="423873" cy="5725800"/>
              </a:xfrm>
              <a:prstGeom prst="round2SameRect">
                <a:avLst/>
              </a:prstGeom>
              <a:ln>
                <a:solidFill>
                  <a:srgbClr val="C64242"/>
                </a:solidFill>
              </a:ln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vert="vert270" anchor="ctr"/>
              <a:lstStyle/>
              <a:p>
                <a:pPr marL="171450" lvl="1" algn="ctr">
                  <a:spcBef>
                    <a:spcPts val="1200"/>
                  </a:spcBef>
                  <a:buClr>
                    <a:srgbClr val="C00000"/>
                  </a:buClr>
                  <a:buSzPct val="135000"/>
                </a:pPr>
                <a:r>
                  <a:rPr lang="en-US" sz="14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- Make sustaining all of the NWS facilities a fundamental part of the NWS mission execution</a:t>
                </a:r>
              </a:p>
            </p:txBody>
          </p:sp>
          <p:sp>
            <p:nvSpPr>
              <p:cNvPr id="87" name="Round Same Side Corner Rectangle 4"/>
              <p:cNvSpPr/>
              <p:nvPr/>
            </p:nvSpPr>
            <p:spPr>
              <a:xfrm>
                <a:off x="2105876" y="815205"/>
                <a:ext cx="5705108" cy="3824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2456" tIns="8255" rIns="8255" bIns="8255" numCol="1" spcCol="1270" anchor="ctr" anchorCtr="0">
                <a:noAutofit/>
              </a:bodyPr>
              <a:lstStyle/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  <a:p>
                <a:pPr marL="114300" lvl="1" indent="-114300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13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644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3366"/>
            <a:ext cx="4038600" cy="51357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</a:rPr>
              <a:t>S-NPP NCC Image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</a:rPr>
              <a:t>28 March 2016 @ 1145z</a:t>
            </a:r>
          </a:p>
        </p:txBody>
      </p:sp>
      <p:sp>
        <p:nvSpPr>
          <p:cNvPr id="1331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73366"/>
            <a:ext cx="4038600" cy="51357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</a:rPr>
              <a:t>VIIRS IR 11.45 um Image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altLang="en-US" sz="2000" dirty="0">
                <a:ea typeface="ＭＳ Ｐゴシック" pitchFamily="34" charset="-128"/>
              </a:rPr>
              <a:t>28 March 2016 @ 1145z</a:t>
            </a:r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1" y="6491288"/>
            <a:ext cx="9015211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4ED33ED-B830-4049-88BB-6C351BA0CFF7}" type="slidenum">
              <a:rPr lang="en-US" altLang="en-US" sz="1200" smtClean="0"/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dirty="0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998112" y="0"/>
            <a:ext cx="7122017" cy="990600"/>
          </a:xfrm>
        </p:spPr>
        <p:txBody>
          <a:bodyPr>
            <a:noAutofit/>
          </a:bodyPr>
          <a:lstStyle/>
          <a:p>
            <a:pPr algn="ctr"/>
            <a:r>
              <a:rPr lang="en-US" altLang="en-US" b="1" dirty="0">
                <a:ea typeface="ＭＳ Ｐゴシック" pitchFamily="34" charset="-128"/>
              </a:rPr>
              <a:t>S-NPP NCC</a:t>
            </a:r>
            <a:br>
              <a:rPr lang="en-US" altLang="en-US" b="1" dirty="0">
                <a:ea typeface="ＭＳ Ｐゴシック" pitchFamily="34" charset="-128"/>
              </a:rPr>
            </a:br>
            <a:r>
              <a:rPr lang="en-US" altLang="en-US" b="1" dirty="0">
                <a:ea typeface="ＭＳ Ｐゴシック" pitchFamily="34" charset="-128"/>
              </a:rPr>
              <a:t>Operational Flow to AWIPS</a:t>
            </a:r>
          </a:p>
        </p:txBody>
      </p:sp>
      <p:sp>
        <p:nvSpPr>
          <p:cNvPr id="2" name="AutoShape 2" descr="Displaying Pavlov_NCC_20160328_1145Z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2" y="2930678"/>
            <a:ext cx="442298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Displaying VIIRS_Imagery_CH05_20160328_1145Z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28" y="2930678"/>
            <a:ext cx="4409267" cy="32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 rot="20715143">
            <a:off x="6610349" y="3926041"/>
            <a:ext cx="1095375" cy="304800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50451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ERC PowerPoint Template updated 101911">
  <a:themeElements>
    <a:clrScheme name="Advantage 1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FFFFFF"/>
      </a:accent3>
      <a:accent4>
        <a:srgbClr val="000000"/>
      </a:accent4>
      <a:accent5>
        <a:srgbClr val="B8ADB8"/>
      </a:accent5>
      <a:accent6>
        <a:srgbClr val="2D0C3B"/>
      </a:accent6>
      <a:hlink>
        <a:srgbClr val="BC5FBC"/>
      </a:hlink>
      <a:folHlink>
        <a:srgbClr val="9775A7"/>
      </a:folHlink>
    </a:clrScheme>
    <a:fontScheme name="Advantage">
      <a:majorFont>
        <a:latin typeface="Americana BT"/>
        <a:ea typeface="ＭＳ Ｐゴシック"/>
        <a:cs typeface="Arial"/>
      </a:majorFont>
      <a:minorFont>
        <a:latin typeface="Calibri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dvantage 1">
        <a:dk1>
          <a:srgbClr val="000000"/>
        </a:dk1>
        <a:lt1>
          <a:srgbClr val="FFFFFF"/>
        </a:lt1>
        <a:dk2>
          <a:srgbClr val="2B142D"/>
        </a:dk2>
        <a:lt2>
          <a:srgbClr val="C3AFCC"/>
        </a:lt2>
        <a:accent1>
          <a:srgbClr val="663366"/>
        </a:accent1>
        <a:accent2>
          <a:srgbClr val="330F42"/>
        </a:accent2>
        <a:accent3>
          <a:srgbClr val="FFFFFF"/>
        </a:accent3>
        <a:accent4>
          <a:srgbClr val="000000"/>
        </a:accent4>
        <a:accent5>
          <a:srgbClr val="B8ADB8"/>
        </a:accent5>
        <a:accent6>
          <a:srgbClr val="2D0C3B"/>
        </a:accent6>
        <a:hlink>
          <a:srgbClr val="BC5FBC"/>
        </a:hlink>
        <a:folHlink>
          <a:srgbClr val="977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de Deck Theme Blue">
  <a:themeElements>
    <a:clrScheme name="Transit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66"/>
      </a:hlink>
      <a:folHlink>
        <a:srgbClr val="85DFD0"/>
      </a:folHlink>
    </a:clrScheme>
    <a:fontScheme name="Office Classic 3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chemeClr val="tx1"/>
        </a:solidFill>
      </a:spPr>
      <a:bodyPr wrap="square" rtlCol="0" anchor="ctr">
        <a:noAutofit/>
      </a:bodyPr>
      <a:lstStyle>
        <a:defPPr algn="ctr">
          <a:defRPr sz="1400" dirty="0">
            <a:solidFill>
              <a:srgbClr val="FFFFFF"/>
            </a:solidFill>
            <a:latin typeface="+mn-lt"/>
          </a:defRPr>
        </a:defPPr>
      </a:lstStyle>
    </a:spDef>
  </a:objectDefaults>
  <a:extraClrSchemeLst/>
</a:theme>
</file>

<file path=ppt/theme/theme6.xml><?xml version="1.0" encoding="utf-8"?>
<a:theme xmlns:a="http://schemas.openxmlformats.org/drawingml/2006/main" name="12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ERC PowerPoint Template updated 101911">
  <a:themeElements>
    <a:clrScheme name="Advantage 1">
      <a:dk1>
        <a:srgbClr val="000000"/>
      </a:dk1>
      <a:lt1>
        <a:srgbClr val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FFFFFF"/>
      </a:accent3>
      <a:accent4>
        <a:srgbClr val="000000"/>
      </a:accent4>
      <a:accent5>
        <a:srgbClr val="B8ADB8"/>
      </a:accent5>
      <a:accent6>
        <a:srgbClr val="2D0C3B"/>
      </a:accent6>
      <a:hlink>
        <a:srgbClr val="BC5FBC"/>
      </a:hlink>
      <a:folHlink>
        <a:srgbClr val="9775A7"/>
      </a:folHlink>
    </a:clrScheme>
    <a:fontScheme name="Advantage">
      <a:majorFont>
        <a:latin typeface="Americana BT"/>
        <a:ea typeface="ＭＳ Ｐゴシック"/>
        <a:cs typeface="Arial"/>
      </a:majorFont>
      <a:minorFont>
        <a:latin typeface="Calibri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dvantage 1">
        <a:dk1>
          <a:srgbClr val="000000"/>
        </a:dk1>
        <a:lt1>
          <a:srgbClr val="FFFFFF"/>
        </a:lt1>
        <a:dk2>
          <a:srgbClr val="2B142D"/>
        </a:dk2>
        <a:lt2>
          <a:srgbClr val="C3AFCC"/>
        </a:lt2>
        <a:accent1>
          <a:srgbClr val="663366"/>
        </a:accent1>
        <a:accent2>
          <a:srgbClr val="330F42"/>
        </a:accent2>
        <a:accent3>
          <a:srgbClr val="FFFFFF"/>
        </a:accent3>
        <a:accent4>
          <a:srgbClr val="000000"/>
        </a:accent4>
        <a:accent5>
          <a:srgbClr val="B8ADB8"/>
        </a:accent5>
        <a:accent6>
          <a:srgbClr val="2D0C3B"/>
        </a:accent6>
        <a:hlink>
          <a:srgbClr val="BC5FBC"/>
        </a:hlink>
        <a:folHlink>
          <a:srgbClr val="9775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88529</TotalTime>
  <Words>2518</Words>
  <Application>Microsoft Office PowerPoint</Application>
  <PresentationFormat>On-screen Show (4:3)</PresentationFormat>
  <Paragraphs>590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9" baseType="lpstr">
      <vt:lpstr>ＭＳ Ｐゴシック</vt:lpstr>
      <vt:lpstr>Americana BT</vt:lpstr>
      <vt:lpstr>Arial</vt:lpstr>
      <vt:lpstr>Arial Black</vt:lpstr>
      <vt:lpstr>Arial Narrow</vt:lpstr>
      <vt:lpstr>Brush Script MT</vt:lpstr>
      <vt:lpstr>Calibri</vt:lpstr>
      <vt:lpstr>Courier New</vt:lpstr>
      <vt:lpstr>Franklin Gothic Book</vt:lpstr>
      <vt:lpstr>Franklin Gothic Demi</vt:lpstr>
      <vt:lpstr>Franklin Gothic Medium</vt:lpstr>
      <vt:lpstr>Franklin Gothic Medium Cond</vt:lpstr>
      <vt:lpstr>Noto Symbol</vt:lpstr>
      <vt:lpstr>SolexBlackLiningItalic</vt:lpstr>
      <vt:lpstr>SolexRegularLining</vt:lpstr>
      <vt:lpstr>Times New Roman</vt:lpstr>
      <vt:lpstr>Verdana</vt:lpstr>
      <vt:lpstr>Wingdings</vt:lpstr>
      <vt:lpstr>Wingdings 2</vt:lpstr>
      <vt:lpstr>Custom Design</vt:lpstr>
      <vt:lpstr>1_Custom Design</vt:lpstr>
      <vt:lpstr>2_Custom Design</vt:lpstr>
      <vt:lpstr>11_luxton_EnergyBriefing</vt:lpstr>
      <vt:lpstr>Slide Deck Theme Blue</vt:lpstr>
      <vt:lpstr>12_luxton_EnergyBriefing</vt:lpstr>
      <vt:lpstr>SERC PowerPoint Template updated 101911</vt:lpstr>
      <vt:lpstr>1_luxton_EnergyBriefing</vt:lpstr>
      <vt:lpstr>2_luxton_EnergyBriefing</vt:lpstr>
      <vt:lpstr>1_SERC PowerPoint Template updated 101911</vt:lpstr>
      <vt:lpstr>NOAA Satellite Proving Ground User Readiness Meeting</vt:lpstr>
      <vt:lpstr>PowerPoint Presentation</vt:lpstr>
      <vt:lpstr>PowerPoint Presentation</vt:lpstr>
      <vt:lpstr>PowerPoint Presentation</vt:lpstr>
      <vt:lpstr>NWS Notional Architecture</vt:lpstr>
      <vt:lpstr>NWS Strategic Outcome: A Weather-Ready Nation</vt:lpstr>
      <vt:lpstr>Capabilities in Each Portfolio</vt:lpstr>
      <vt:lpstr>New Planning &amp; Budget Structure Increases Transparency and Enhances Service Delivery</vt:lpstr>
      <vt:lpstr>S-NPP NCC Operational Flow to AWIPS</vt:lpstr>
      <vt:lpstr>Himawari-8 – Typhoon Champi  22 October 2015 00z – 1230z</vt:lpstr>
      <vt:lpstr>PowerPoint Presentation</vt:lpstr>
      <vt:lpstr>User Readiness Partners </vt:lpstr>
      <vt:lpstr>Readiness</vt:lpstr>
      <vt:lpstr>NOAA WRN Satellite User Readiness Summary as of April 2016</vt:lpstr>
      <vt:lpstr>NOAA WRN Satellite User Readiness: GOES-R</vt:lpstr>
      <vt:lpstr>Road to Readiness</vt:lpstr>
      <vt:lpstr>PowerPoint Presentation</vt:lpstr>
      <vt:lpstr>PowerPoint Presentation</vt:lpstr>
      <vt:lpstr>NOAA WRN Satellite User Readiness: JPSS </vt:lpstr>
      <vt:lpstr>NOAA WRN Satellite User Readiness: JASON-3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Goddard Space Flight Center OMS/OSSMA Planning</dc:title>
  <dc:creator>Ronla Henry</dc:creator>
  <cp:lastModifiedBy>Albert Spencer</cp:lastModifiedBy>
  <cp:revision>2414</cp:revision>
  <cp:lastPrinted>2015-06-12T16:56:20Z</cp:lastPrinted>
  <dcterms:created xsi:type="dcterms:W3CDTF">2006-05-01T13:53:44Z</dcterms:created>
  <dcterms:modified xsi:type="dcterms:W3CDTF">2016-05-08T04:35:48Z</dcterms:modified>
</cp:coreProperties>
</file>