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6" r:id="rId2"/>
    <p:sldId id="266" r:id="rId3"/>
    <p:sldId id="267" r:id="rId4"/>
    <p:sldId id="262" r:id="rId5"/>
    <p:sldId id="263" r:id="rId6"/>
    <p:sldId id="269" r:id="rId7"/>
    <p:sldId id="259" r:id="rId8"/>
    <p:sldId id="257" r:id="rId9"/>
    <p:sldId id="261" r:id="rId10"/>
    <p:sldId id="260" r:id="rId11"/>
    <p:sldId id="265" r:id="rId12"/>
    <p:sldId id="264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8" autoAdjust="0"/>
    <p:restoredTop sz="91987" autoAdjust="0"/>
  </p:normalViewPr>
  <p:slideViewPr>
    <p:cSldViewPr snapToGrid="0" snapToObjects="1">
      <p:cViewPr>
        <p:scale>
          <a:sx n="99" d="100"/>
          <a:sy n="99" d="100"/>
        </p:scale>
        <p:origin x="-320" y="8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F6ED0-1FE8-C64C-B686-1503E29DB104}" type="datetimeFigureOut">
              <a:rPr lang="en-US" smtClean="0"/>
              <a:t>2/23/15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6F9D11-C123-1A42-8341-3EABE90C7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2793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B5717D-494A-224A-A033-5E553B958D44}" type="datetimeFigureOut">
              <a:rPr lang="en-US" smtClean="0"/>
              <a:t>2/23/15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85A4CE-F2C9-474D-9421-0E387FA1C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898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Identify a science issue in the topic area and explain ongoing work to address it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List planned enhancements or improvements with GOES-R and/or JPSS over current capabilities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Include how satellite data may be fused with other datasets such as NWP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Identify any science or technological gaps that may prevent realization of the project advantages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Discuss planned user demonstrations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 additional slides for graphics/examples, results, and/or expounding on any of the above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 will have 10-12 minutes to speak and 3-5 minutes for questions.  These time constraints will be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strictly enforced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so don't try to show too many slides.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5A4CE-F2C9-474D-9421-0E387FA1C4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55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5A4CE-F2C9-474D-9421-0E387FA1C4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01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>
              <a:spcBef>
                <a:spcPct val="50000"/>
              </a:spcBef>
            </a:pPr>
            <a:r>
              <a:rPr lang="en-US" sz="1200" b="1" dirty="0" smtClean="0">
                <a:ea typeface="굴림" charset="0"/>
                <a:cs typeface="굴림" charset="0"/>
              </a:rPr>
              <a:t>From Seaman DNB Poster:</a:t>
            </a:r>
          </a:p>
          <a:p>
            <a:pPr eaLnBrk="0" hangingPunct="0">
              <a:spcBef>
                <a:spcPct val="50000"/>
              </a:spcBef>
            </a:pPr>
            <a:endParaRPr lang="en-US" sz="1200" b="1" dirty="0" smtClean="0">
              <a:ea typeface="굴림" charset="0"/>
              <a:cs typeface="굴림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sz="1200" b="1" dirty="0" smtClean="0">
                <a:ea typeface="굴림" charset="0"/>
                <a:cs typeface="굴림" charset="0"/>
              </a:rPr>
              <a:t>On 24 August 2014, seasoned pilot and photographer JPC van </a:t>
            </a:r>
            <a:r>
              <a:rPr lang="en-US" sz="1200" b="1" dirty="0" err="1" smtClean="0">
                <a:ea typeface="굴림" charset="0"/>
                <a:cs typeface="굴림" charset="0"/>
              </a:rPr>
              <a:t>Heijst</a:t>
            </a:r>
            <a:r>
              <a:rPr lang="en-US" sz="1200" b="1" dirty="0" smtClean="0">
                <a:ea typeface="굴림" charset="0"/>
                <a:cs typeface="굴림" charset="0"/>
              </a:rPr>
              <a:t> captured this photograph (left) of </a:t>
            </a:r>
            <a:r>
              <a:rPr lang="ja-JP" altLang="en-US" sz="1200" b="1" dirty="0" smtClean="0">
                <a:ea typeface="굴림" charset="0"/>
                <a:cs typeface="굴림" charset="0"/>
              </a:rPr>
              <a:t>“</a:t>
            </a:r>
            <a:r>
              <a:rPr lang="en-US" altLang="ja-JP" sz="1200" b="1" dirty="0" smtClean="0">
                <a:ea typeface="굴림" charset="0"/>
                <a:cs typeface="굴림" charset="0"/>
              </a:rPr>
              <a:t>the creepiest thing so far</a:t>
            </a:r>
            <a:r>
              <a:rPr lang="ja-JP" altLang="en-US" sz="1200" b="1" dirty="0" smtClean="0">
                <a:ea typeface="굴림" charset="0"/>
                <a:cs typeface="굴림" charset="0"/>
              </a:rPr>
              <a:t>”</a:t>
            </a:r>
            <a:r>
              <a:rPr lang="en-US" altLang="ja-JP" sz="1200" b="1" dirty="0" smtClean="0">
                <a:ea typeface="굴림" charset="0"/>
                <a:cs typeface="굴림" charset="0"/>
              </a:rPr>
              <a:t> in his flying career – mysterious red and orange lights over a remote part of the North Pacific Ocean. The VIIRS DNB (right) saw those very same lights and, after a thorough analysis, we were able to determine they were ship lights (most likely from a military exercise). Not an underwater volcanic eruption, UFOs, or earthquake lights as some people believed. </a:t>
            </a:r>
            <a:r>
              <a:rPr lang="en-US" sz="1200" b="1" dirty="0" smtClean="0">
                <a:ea typeface="굴림" charset="0"/>
                <a:cs typeface="굴림" charset="0"/>
              </a:rPr>
              <a:t>Did you notice the airglow waves visible in the photograph?</a:t>
            </a:r>
          </a:p>
          <a:p>
            <a:pPr eaLnBrk="0" hangingPunct="0">
              <a:spcBef>
                <a:spcPct val="50000"/>
              </a:spcBef>
            </a:pPr>
            <a:endParaRPr lang="en-US" sz="900" b="1" dirty="0" smtClean="0">
              <a:solidFill>
                <a:srgbClr val="0000FF"/>
              </a:solidFill>
              <a:ea typeface="굴림" charset="0"/>
              <a:cs typeface="굴림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sz="900" b="1" dirty="0" smtClean="0">
                <a:solidFill>
                  <a:srgbClr val="0000FF"/>
                </a:solidFill>
                <a:ea typeface="굴림" charset="0"/>
                <a:cs typeface="굴림" charset="0"/>
              </a:rPr>
              <a:t>http://</a:t>
            </a:r>
            <a:r>
              <a:rPr lang="en-US" sz="900" b="1" dirty="0" err="1" smtClean="0">
                <a:solidFill>
                  <a:srgbClr val="0000FF"/>
                </a:solidFill>
                <a:ea typeface="굴림" charset="0"/>
                <a:cs typeface="굴림" charset="0"/>
              </a:rPr>
              <a:t>rammb.cira.colostate.edu</a:t>
            </a:r>
            <a:r>
              <a:rPr lang="en-US" sz="900" b="1" dirty="0" smtClean="0">
                <a:solidFill>
                  <a:srgbClr val="0000FF"/>
                </a:solidFill>
                <a:ea typeface="굴림" charset="0"/>
                <a:cs typeface="굴림" charset="0"/>
              </a:rPr>
              <a:t>/projects/</a:t>
            </a:r>
            <a:r>
              <a:rPr lang="en-US" sz="900" b="1" dirty="0" err="1" smtClean="0">
                <a:solidFill>
                  <a:srgbClr val="0000FF"/>
                </a:solidFill>
                <a:ea typeface="굴림" charset="0"/>
                <a:cs typeface="굴림" charset="0"/>
              </a:rPr>
              <a:t>npp</a:t>
            </a:r>
            <a:r>
              <a:rPr lang="en-US" sz="900" b="1" dirty="0" smtClean="0">
                <a:solidFill>
                  <a:srgbClr val="0000FF"/>
                </a:solidFill>
                <a:ea typeface="굴림" charset="0"/>
                <a:cs typeface="굴림" charset="0"/>
              </a:rPr>
              <a:t>/blog/</a:t>
            </a:r>
            <a:r>
              <a:rPr lang="en-US" sz="900" b="1" dirty="0" err="1" smtClean="0">
                <a:solidFill>
                  <a:srgbClr val="0000FF"/>
                </a:solidFill>
                <a:ea typeface="굴림" charset="0"/>
                <a:cs typeface="굴림" charset="0"/>
              </a:rPr>
              <a:t>index.php</a:t>
            </a:r>
            <a:r>
              <a:rPr lang="en-US" sz="900" b="1" dirty="0" smtClean="0">
                <a:solidFill>
                  <a:srgbClr val="0000FF"/>
                </a:solidFill>
                <a:ea typeface="굴림" charset="0"/>
                <a:cs typeface="굴림" charset="0"/>
              </a:rPr>
              <a:t>/uncategorized/investigating-mysteries-of-the-deep-dark-night/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5A4CE-F2C9-474D-9421-0E387FA1C4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234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09B85-A299-2049-8D2F-F461EB0BC849}" type="datetime1">
              <a:rPr lang="en-US" smtClean="0"/>
              <a:t>2/23/15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AE75B-C652-1041-B345-44E4A9C30EF5}" type="datetime1">
              <a:rPr lang="en-US" smtClean="0"/>
              <a:t>2/23/15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AC6C6-21BD-D94F-8D67-991CF00513D0}" type="datetime1">
              <a:rPr lang="en-US" smtClean="0"/>
              <a:t>2/23/15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CFDFA-6023-E444-8E38-A512C427AAE3}" type="datetime1">
              <a:rPr lang="en-US" smtClean="0"/>
              <a:t>2/23/15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A9037-6B7A-E14C-95D1-80C05E8B139E}" type="datetime1">
              <a:rPr lang="en-US" smtClean="0"/>
              <a:t>2/23/15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DB173-34C1-DB4C-8E94-7D94869136FC}" type="datetime1">
              <a:rPr lang="en-US" smtClean="0"/>
              <a:t>2/23/15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2CA3A-60EA-F645-AE64-06E34F9B023F}" type="datetime1">
              <a:rPr lang="en-US" smtClean="0"/>
              <a:t>2/23/15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2514E-11BA-8D4B-8820-493BDBB92CC2}" type="datetime1">
              <a:rPr lang="en-US" smtClean="0"/>
              <a:t>2/23/15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6C1C4-BB43-7246-94BC-328E71D86E85}" type="datetime1">
              <a:rPr lang="en-US" smtClean="0"/>
              <a:t>2/23/15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A667-3623-B148-BD07-1933C10A0C88}" type="datetime1">
              <a:rPr lang="en-US" smtClean="0"/>
              <a:t>2/23/15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AF664-0E24-EF42-ABEC-AD939D8FFF4A}" type="datetime1">
              <a:rPr lang="en-US" smtClean="0"/>
              <a:t>2/23/15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E7E1E-54C9-CF4A-B081-A0E18E38275A}" type="datetime1">
              <a:rPr lang="en-US" smtClean="0"/>
              <a:t>2/23/15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g"/><Relationship Id="rId6" Type="http://schemas.openxmlformats.org/officeDocument/2006/relationships/image" Target="../media/image4.png"/><Relationship Id="rId7" Type="http://schemas.openxmlformats.org/officeDocument/2006/relationships/image" Target="../media/image5.jp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21.jpeg"/><Relationship Id="rId6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1.emf"/><Relationship Id="rId7" Type="http://schemas.openxmlformats.org/officeDocument/2006/relationships/image" Target="../media/image14.jpeg"/><Relationship Id="rId8" Type="http://schemas.microsoft.com/office/2007/relationships/hdphoto" Target="../media/hdphoto1.wdp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6" Type="http://schemas.openxmlformats.org/officeDocument/2006/relationships/image" Target="../media/image5.jpg"/><Relationship Id="rId7" Type="http://schemas.openxmlformats.org/officeDocument/2006/relationships/oleObject" Target="../embeddings/oleObject2.bin"/><Relationship Id="rId8" Type="http://schemas.openxmlformats.org/officeDocument/2006/relationships/image" Target="../media/image1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jpe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16642"/>
            <a:ext cx="7772400" cy="1773168"/>
          </a:xfrm>
        </p:spPr>
        <p:txBody>
          <a:bodyPr>
            <a:noAutofit/>
          </a:bodyPr>
          <a:lstStyle/>
          <a:p>
            <a:r>
              <a:rPr lang="en-US" sz="3600" dirty="0"/>
              <a:t>Realizing the Scientific and Operational Utilities of the VIIRS Day/Night Band—An Exercise in Dark Adaptation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2487"/>
            <a:ext cx="6400800" cy="2391115"/>
          </a:xfrm>
        </p:spPr>
        <p:txBody>
          <a:bodyPr>
            <a:normAutofit fontScale="47500" lnSpcReduction="20000"/>
          </a:bodyPr>
          <a:lstStyle/>
          <a:p>
            <a:r>
              <a:rPr lang="en-US" sz="3400" dirty="0" smtClean="0"/>
              <a:t>Steve Miller and Curtis Seaman</a:t>
            </a:r>
          </a:p>
          <a:p>
            <a:r>
              <a:rPr lang="en-US" sz="3400" dirty="0" smtClean="0"/>
              <a:t>Cooperative Institute for Research in the Atmosphere</a:t>
            </a:r>
          </a:p>
          <a:p>
            <a:r>
              <a:rPr lang="en-US" sz="3400" dirty="0" smtClean="0"/>
              <a:t>Colorado </a:t>
            </a:r>
            <a:r>
              <a:rPr lang="en-US" sz="3400" dirty="0"/>
              <a:t>State </a:t>
            </a:r>
            <a:r>
              <a:rPr lang="en-US" sz="3400" dirty="0" smtClean="0"/>
              <a:t>University</a:t>
            </a:r>
          </a:p>
          <a:p>
            <a:endParaRPr lang="en-US" dirty="0" smtClean="0"/>
          </a:p>
          <a:p>
            <a:r>
              <a:rPr lang="en-US" dirty="0" smtClean="0"/>
              <a:t>NOAA Satellite Science Week</a:t>
            </a:r>
          </a:p>
          <a:p>
            <a:r>
              <a:rPr lang="en-US" dirty="0" smtClean="0"/>
              <a:t>Boulder, CO</a:t>
            </a:r>
          </a:p>
          <a:p>
            <a:r>
              <a:rPr lang="en-US" dirty="0" smtClean="0"/>
              <a:t>26 February 2015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257878"/>
            <a:ext cx="1544161" cy="600122"/>
          </a:xfrm>
          <a:prstGeom prst="rect">
            <a:avLst/>
          </a:prstGeom>
        </p:spPr>
      </p:pic>
      <p:pic>
        <p:nvPicPr>
          <p:cNvPr id="6" name="Picture 5" descr="lasik_process_pupil.png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4" t="10262" r="7163" b="10261"/>
          <a:stretch/>
        </p:blipFill>
        <p:spPr>
          <a:xfrm>
            <a:off x="2256506" y="63962"/>
            <a:ext cx="1962572" cy="1036463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7" name="Picture 6" descr="images.jpg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476" y="63962"/>
            <a:ext cx="1805342" cy="1036463"/>
          </a:xfrm>
          <a:prstGeom prst="rect">
            <a:avLst/>
          </a:prstGeom>
          <a:effectLst>
            <a:glow>
              <a:schemeClr val="accent2"/>
            </a:glow>
            <a:softEdge rad="2540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421861" cy="1264873"/>
          </a:xfrm>
          <a:prstGeom prst="rect">
            <a:avLst/>
          </a:prstGeom>
        </p:spPr>
      </p:pic>
      <p:pic>
        <p:nvPicPr>
          <p:cNvPr id="8" name="Picture 7" descr="moon-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610" y="109637"/>
            <a:ext cx="829196" cy="8421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r="28009"/>
          <a:stretch/>
        </p:blipFill>
        <p:spPr>
          <a:xfrm>
            <a:off x="7401089" y="6245050"/>
            <a:ext cx="1742911" cy="600121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695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4448995" y="1838952"/>
            <a:ext cx="4557697" cy="3217505"/>
            <a:chOff x="5264714" y="2672833"/>
            <a:chExt cx="4557697" cy="3217505"/>
          </a:xfrm>
        </p:grpSpPr>
        <p:pic>
          <p:nvPicPr>
            <p:cNvPr id="20" name="Picture 3" descr="C:\Users\SteveM\PUBLICATIONS\PUBLICATIONS_WORKSHOP\DRAFT\2014_DNB_NightGlowWaves_Miller\CASE_20140404_CGW\I05_040414_0813_SanAntGW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4714" y="2672833"/>
              <a:ext cx="4557697" cy="3217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6322923" y="3094489"/>
              <a:ext cx="127730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i="1" dirty="0" smtClean="0"/>
                <a:t>Texas</a:t>
              </a:r>
              <a:endParaRPr lang="en-US" i="1" dirty="0"/>
            </a:p>
          </p:txBody>
        </p:sp>
      </p:grpSp>
      <p:pic>
        <p:nvPicPr>
          <p:cNvPr id="17" name="Picture 2" descr="C:\Users\SteveM\PUBLICATIONS\PUBLICATIONS_WORKSHOP\DRAFT\2014_DNB_NightGlowWaves_Miller\CASE_20140404_CGW\DNB_040414_0813_8E-10_SanAntG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995" y="1838952"/>
            <a:ext cx="4557697" cy="321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951257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Out of Thin Air…</a:t>
            </a:r>
            <a:r>
              <a:rPr lang="en-US" i="1" dirty="0" smtClean="0"/>
              <a:t>Nightglow</a:t>
            </a:r>
            <a:r>
              <a:rPr lang="en-US" dirty="0" smtClean="0"/>
              <a:t>!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4451495" y="1474665"/>
            <a:ext cx="4557697" cy="3886310"/>
            <a:chOff x="4451495" y="1474665"/>
            <a:chExt cx="4557697" cy="3886310"/>
          </a:xfrm>
        </p:grpSpPr>
        <p:pic>
          <p:nvPicPr>
            <p:cNvPr id="5" name="Picture 4" descr="20141221.1135.NPP.VIIRS.Band_M15.10763.Arctic_Alaska_Overview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51" t="50869" r="14963" b="15035"/>
            <a:stretch/>
          </p:blipFill>
          <p:spPr>
            <a:xfrm>
              <a:off x="4451495" y="1474665"/>
              <a:ext cx="4557697" cy="3886310"/>
            </a:xfrm>
            <a:prstGeom prst="rect">
              <a:avLst/>
            </a:prstGeom>
          </p:spPr>
        </p:pic>
        <p:pic>
          <p:nvPicPr>
            <p:cNvPr id="6" name="Picture 5" descr="20150203.1247.NPP.VIIRS.Band_M15.10763.Arctic_Alaska_Overview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" t="95121" r="49996" b="-184"/>
            <a:stretch/>
          </p:blipFill>
          <p:spPr>
            <a:xfrm>
              <a:off x="4451495" y="5108226"/>
              <a:ext cx="2494442" cy="25274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700976" y="5056457"/>
              <a:ext cx="20313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2"/>
                  </a:solidFill>
                </a:rPr>
                <a:t>240</a:t>
              </a:r>
              <a:r>
                <a:rPr lang="en-US" sz="1200" dirty="0" smtClean="0"/>
                <a:t>          250          </a:t>
              </a:r>
              <a:r>
                <a:rPr lang="en-US" sz="1200" dirty="0" smtClean="0">
                  <a:solidFill>
                    <a:srgbClr val="24213E"/>
                  </a:solidFill>
                </a:rPr>
                <a:t>260</a:t>
              </a:r>
              <a:r>
                <a:rPr lang="en-US" sz="1200" dirty="0" smtClean="0"/>
                <a:t>          270</a:t>
              </a:r>
              <a:endParaRPr lang="en-US" sz="1200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727844" y="2092115"/>
              <a:ext cx="8157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/>
                <a:t>Gulf</a:t>
              </a:r>
            </a:p>
            <a:p>
              <a:pPr algn="ctr"/>
              <a:r>
                <a:rPr lang="en-US" i="1" dirty="0" smtClean="0"/>
                <a:t>of Alaska</a:t>
              </a:r>
              <a:endParaRPr lang="en-US" i="1" dirty="0"/>
            </a:p>
          </p:txBody>
        </p:sp>
      </p:grpSp>
      <p:pic>
        <p:nvPicPr>
          <p:cNvPr id="4" name="Picture 3" descr="20141221.1135.NPP.VIIRS.dnb_rad_nightglow.Arctic_Alaska_Overview.x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1" t="50869" r="14963" b="15035"/>
          <a:stretch/>
        </p:blipFill>
        <p:spPr>
          <a:xfrm>
            <a:off x="4448995" y="1474665"/>
            <a:ext cx="4557697" cy="38863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2042" y="1348248"/>
            <a:ext cx="40987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FF00"/>
              </a:buClr>
              <a:buFont typeface="Arial"/>
              <a:buChar char="•"/>
            </a:pPr>
            <a:r>
              <a:rPr lang="en-US" dirty="0" smtClean="0"/>
              <a:t>Miller et </a:t>
            </a:r>
            <a:r>
              <a:rPr lang="en-US" dirty="0"/>
              <a:t>al. (</a:t>
            </a:r>
            <a:r>
              <a:rPr lang="en-US" dirty="0" smtClean="0"/>
              <a:t>2012) report on the DNB’s unanticipated capability to sense nightglow reflections/emissions.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14956" y="2412807"/>
            <a:ext cx="42723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FF00"/>
              </a:buClr>
              <a:buFont typeface="Arial"/>
              <a:buChar char="•"/>
            </a:pPr>
            <a:r>
              <a:rPr lang="en-US" dirty="0" smtClean="0"/>
              <a:t>Wave breaking in upper atmosphere  deposits momentum, induces drag, drives the circulation.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22042" y="3488537"/>
            <a:ext cx="42723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FF00"/>
              </a:buClr>
              <a:buFont typeface="Arial"/>
              <a:buChar char="•"/>
            </a:pPr>
            <a:r>
              <a:rPr lang="en-US" dirty="0" smtClean="0"/>
              <a:t>DNB provides the first ability to resolve gravity waves reaching the </a:t>
            </a:r>
            <a:r>
              <a:rPr lang="en-US" dirty="0" err="1" smtClean="0"/>
              <a:t>mesopause</a:t>
            </a:r>
            <a:r>
              <a:rPr lang="en-US" dirty="0"/>
              <a:t> </a:t>
            </a:r>
            <a:r>
              <a:rPr lang="en-US" dirty="0" smtClean="0"/>
              <a:t>at sub-kilometer resolution.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14956" y="4504996"/>
            <a:ext cx="42723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FF00"/>
              </a:buClr>
              <a:buFont typeface="Arial"/>
              <a:buChar char="•"/>
            </a:pPr>
            <a:r>
              <a:rPr lang="en-US" dirty="0" smtClean="0"/>
              <a:t>Potential to advance global climate models at exactly the time when they are pushing their lids upward.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57200" y="5667300"/>
            <a:ext cx="78047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6075" indent="-346075">
              <a:buClr>
                <a:srgbClr val="FFFF00"/>
              </a:buClr>
            </a:pPr>
            <a:r>
              <a:rPr lang="en-US" dirty="0" smtClean="0">
                <a:solidFill>
                  <a:srgbClr val="FFFF00"/>
                </a:solidFill>
                <a:sym typeface="Wingdings"/>
              </a:rPr>
              <a:t> </a:t>
            </a:r>
            <a:r>
              <a:rPr lang="en-US" dirty="0" smtClean="0">
                <a:sym typeface="Wingdings"/>
              </a:rPr>
              <a:t> </a:t>
            </a:r>
            <a:r>
              <a:rPr lang="en-US" i="1" dirty="0" smtClean="0">
                <a:sym typeface="Wingdings"/>
              </a:rPr>
              <a:t>The novelty of Day/Night Band measurements presents numerous opportunities for seminal research beyond the scope of its intended mission.</a:t>
            </a:r>
            <a:endParaRPr lang="en-US" i="1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746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597"/>
            <a:ext cx="8229600" cy="1143000"/>
          </a:xfrm>
        </p:spPr>
        <p:txBody>
          <a:bodyPr/>
          <a:lstStyle/>
          <a:p>
            <a:r>
              <a:rPr lang="en-US" dirty="0" smtClean="0"/>
              <a:t>The Operational Interfaces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66889" y="1273417"/>
            <a:ext cx="8233930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Initialization of sea ice distribution in drift models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Model </a:t>
            </a:r>
            <a:r>
              <a:rPr lang="en-US" dirty="0"/>
              <a:t>v</a:t>
            </a:r>
            <a:r>
              <a:rPr lang="en-US" dirty="0" smtClean="0"/>
              <a:t>erification </a:t>
            </a:r>
            <a:r>
              <a:rPr lang="en-US" dirty="0"/>
              <a:t>of low cloud/</a:t>
            </a:r>
            <a:r>
              <a:rPr lang="en-US" dirty="0" smtClean="0"/>
              <a:t>fog </a:t>
            </a:r>
            <a:r>
              <a:rPr lang="en-US" dirty="0"/>
              <a:t>at </a:t>
            </a:r>
            <a:r>
              <a:rPr lang="en-US" dirty="0" smtClean="0"/>
              <a:t>night, including ‘black stratus’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Combine snow field detection with NWP fields to predict radiation fog potential 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Cloud water path retrievals 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improved icing potential product (CIP)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ym typeface="Wingdings"/>
              </a:rPr>
              <a:t>Analysis of nightglow gravity waves leading to improved understanding and parameterization of momentum flux in upper atmosphere for climate modeling</a:t>
            </a:r>
            <a:endParaRPr lang="en-US" dirty="0">
              <a:sym typeface="Wingding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6889" y="806678"/>
            <a:ext cx="78047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6075" indent="-346075">
              <a:buClr>
                <a:srgbClr val="FFFF00"/>
              </a:buClr>
            </a:pPr>
            <a:r>
              <a:rPr lang="en-US" sz="2400" i="1" dirty="0" smtClean="0">
                <a:solidFill>
                  <a:srgbClr val="FFFF00"/>
                </a:solidFill>
                <a:sym typeface="Wingdings"/>
              </a:rPr>
              <a:t>Potential Synergy with NWP…</a:t>
            </a:r>
            <a:endParaRPr lang="en-US" sz="2400" i="1" dirty="0"/>
          </a:p>
        </p:txBody>
      </p:sp>
      <p:grpSp>
        <p:nvGrpSpPr>
          <p:cNvPr id="3" name="Group 2"/>
          <p:cNvGrpSpPr/>
          <p:nvPr/>
        </p:nvGrpSpPr>
        <p:grpSpPr>
          <a:xfrm>
            <a:off x="566889" y="4127510"/>
            <a:ext cx="8452026" cy="2457472"/>
            <a:chOff x="566889" y="4127510"/>
            <a:chExt cx="8452026" cy="2457472"/>
          </a:xfrm>
        </p:grpSpPr>
        <p:sp>
          <p:nvSpPr>
            <p:cNvPr id="6" name="Rectangle 5"/>
            <p:cNvSpPr/>
            <p:nvPr/>
          </p:nvSpPr>
          <p:spPr>
            <a:xfrm>
              <a:off x="566889" y="4127510"/>
              <a:ext cx="780479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6075" indent="-346075">
                <a:buClr>
                  <a:srgbClr val="FFFF00"/>
                </a:buClr>
              </a:pPr>
              <a:r>
                <a:rPr lang="en-US" sz="2400" i="1" dirty="0" smtClean="0">
                  <a:solidFill>
                    <a:srgbClr val="FFFF00"/>
                  </a:solidFill>
                  <a:sym typeface="Wingdings"/>
                </a:rPr>
                <a:t>Ongoing &amp; Planned User Demonstrations…</a:t>
              </a:r>
              <a:endParaRPr lang="en-US" sz="2400" i="1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66889" y="4553657"/>
              <a:ext cx="8452026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ym typeface="Wingdings"/>
                </a:rPr>
                <a:t>Running ERF-Scaling on UAF/GINA machines (Tom </a:t>
              </a:r>
              <a:r>
                <a:rPr lang="en-US" dirty="0" err="1" smtClean="0">
                  <a:sym typeface="Wingdings"/>
                </a:rPr>
                <a:t>Heinrichs</a:t>
              </a:r>
              <a:r>
                <a:rPr lang="en-US" dirty="0">
                  <a:sym typeface="Wingdings"/>
                </a:rPr>
                <a:t> </a:t>
              </a:r>
              <a:r>
                <a:rPr lang="en-US" dirty="0" smtClean="0">
                  <a:sym typeface="Wingdings"/>
                </a:rPr>
                <a:t>&amp; Eric Stevens), installed in CSPP (Liam </a:t>
              </a:r>
              <a:r>
                <a:rPr lang="en-US" dirty="0" err="1" smtClean="0">
                  <a:sym typeface="Wingdings"/>
                </a:rPr>
                <a:t>Gumley</a:t>
              </a:r>
              <a:r>
                <a:rPr lang="en-US" dirty="0" smtClean="0">
                  <a:sym typeface="Wingdings"/>
                </a:rPr>
                <a:t> and Kathy </a:t>
              </a:r>
              <a:r>
                <a:rPr lang="en-US" dirty="0" err="1" smtClean="0">
                  <a:sym typeface="Wingdings"/>
                </a:rPr>
                <a:t>Strabala</a:t>
              </a:r>
              <a:r>
                <a:rPr lang="en-US" dirty="0" smtClean="0">
                  <a:sym typeface="Wingdings"/>
                </a:rPr>
                <a:t>)</a:t>
              </a:r>
            </a:p>
            <a:p>
              <a:pPr marL="285750" indent="-285750">
                <a:buFont typeface="Arial"/>
                <a:buChar char="•"/>
              </a:pPr>
              <a:endParaRPr lang="en-US" dirty="0">
                <a:sym typeface="Wingdings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dirty="0">
                  <a:sym typeface="Wingdings"/>
                </a:rPr>
                <a:t>‘Seeing the Light’ VIIRS/DNB Blog:  </a:t>
              </a:r>
              <a:r>
                <a:rPr lang="en-US" sz="1600" dirty="0">
                  <a:sym typeface="Wingdings"/>
                </a:rPr>
                <a:t>http://</a:t>
              </a:r>
              <a:r>
                <a:rPr lang="en-US" sz="1600" dirty="0" err="1">
                  <a:sym typeface="Wingdings"/>
                </a:rPr>
                <a:t>rammb.cira.colostate.edu</a:t>
              </a:r>
              <a:r>
                <a:rPr lang="en-US" sz="1600" dirty="0">
                  <a:sym typeface="Wingdings"/>
                </a:rPr>
                <a:t>/projects/</a:t>
              </a:r>
              <a:r>
                <a:rPr lang="en-US" sz="1600" dirty="0" err="1">
                  <a:sym typeface="Wingdings"/>
                </a:rPr>
                <a:t>alaska</a:t>
              </a:r>
              <a:r>
                <a:rPr lang="en-US" sz="1600" dirty="0">
                  <a:sym typeface="Wingdings"/>
                </a:rPr>
                <a:t>/blog/</a:t>
              </a:r>
            </a:p>
            <a:p>
              <a:pPr marL="285750" indent="-285750">
                <a:buFont typeface="Arial"/>
                <a:buChar char="•"/>
              </a:pPr>
              <a:endParaRPr lang="en-US" dirty="0" smtClean="0">
                <a:sym typeface="Wingdings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sym typeface="Wingdings"/>
                </a:rPr>
                <a:t>Discussions with Amanda </a:t>
              </a:r>
              <a:r>
                <a:rPr lang="en-US" dirty="0" err="1" smtClean="0">
                  <a:sym typeface="Wingdings"/>
                </a:rPr>
                <a:t>Terborg</a:t>
              </a:r>
              <a:r>
                <a:rPr lang="en-US" dirty="0" smtClean="0">
                  <a:sym typeface="Wingdings"/>
                </a:rPr>
                <a:t> (NOAA/AWC) on possible correlation between convectively generated gravity waves and aircraft turbulence reports</a:t>
              </a:r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87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74903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reflection blurRad="6350" stA="55000" endA="300" endPos="45500" dir="5400000" sy="-100000" algn="bl" rotWithShape="0"/>
                </a:effectLst>
              </a:rPr>
              <a:t>Conclusions</a:t>
            </a:r>
            <a:endParaRPr lang="en-US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9440" y="1208339"/>
            <a:ext cx="8007360" cy="1200328"/>
          </a:xfrm>
          <a:prstGeom prst="rect">
            <a:avLst/>
          </a:prstGeom>
          <a:solidFill>
            <a:srgbClr val="0000FF">
              <a:alpha val="50000"/>
            </a:srgbClr>
          </a:solidFill>
          <a:effectLst>
            <a:softEdge rad="63500"/>
          </a:effectLst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285750" indent="-285750">
              <a:buClr>
                <a:srgbClr val="FFFF00"/>
              </a:buClr>
              <a:buFont typeface="Arial"/>
              <a:buChar char="•"/>
            </a:pPr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The VIIRS Day/Night Band has surpassed all expectations as a complement to traditional emissive bands at night. </a:t>
            </a:r>
            <a:endParaRPr lang="en-US" sz="2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9440" y="2951411"/>
            <a:ext cx="8007360" cy="1200328"/>
          </a:xfrm>
          <a:prstGeom prst="rect">
            <a:avLst/>
          </a:prstGeom>
          <a:solidFill>
            <a:srgbClr val="0000FF">
              <a:alpha val="50000"/>
            </a:srgbClr>
          </a:solidFill>
          <a:effectLst>
            <a:softEdge rad="63500"/>
          </a:effectLst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285750" indent="-285750">
              <a:buClr>
                <a:srgbClr val="FFFF00"/>
              </a:buClr>
              <a:buFont typeface="Arial"/>
              <a:buChar char="•"/>
            </a:pPr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New tools are maximizing the utility of these novel measurements for both imagery and quantitative applications.</a:t>
            </a:r>
            <a:endParaRPr lang="en-US" sz="2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9440" y="4697480"/>
            <a:ext cx="8007360" cy="830997"/>
          </a:xfrm>
          <a:prstGeom prst="rect">
            <a:avLst/>
          </a:prstGeom>
          <a:solidFill>
            <a:srgbClr val="0000FF">
              <a:alpha val="50000"/>
            </a:srgbClr>
          </a:solidFill>
          <a:effectLst>
            <a:softEdge rad="63500"/>
          </a:effectLst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285750" indent="-285750">
              <a:buClr>
                <a:srgbClr val="FFFF00"/>
              </a:buClr>
              <a:buFont typeface="Arial"/>
              <a:buChar char="•"/>
            </a:pPr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Unexpected capabilities are presenting exciting new pathways for research and discovery!</a:t>
            </a:r>
            <a:endParaRPr lang="en-US" sz="2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33292" y="5821985"/>
            <a:ext cx="1911548" cy="584776"/>
          </a:xfrm>
          <a:prstGeom prst="rect">
            <a:avLst/>
          </a:prstGeom>
          <a:solidFill>
            <a:srgbClr val="0000FF">
              <a:alpha val="50000"/>
            </a:srgbClr>
          </a:solidFill>
          <a:effectLst>
            <a:softEdge rad="63500"/>
          </a:effectLst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buClr>
                <a:srgbClr val="FFFF00"/>
              </a:buClr>
            </a:pPr>
            <a:r>
              <a:rPr lang="en-US" sz="3200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Thanks!</a:t>
            </a:r>
            <a:endParaRPr lang="en-US" sz="3200" b="1" i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078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17"/>
            <a:ext cx="8229600" cy="1143000"/>
          </a:xfrm>
        </p:spPr>
        <p:txBody>
          <a:bodyPr/>
          <a:lstStyle/>
          <a:p>
            <a:r>
              <a:rPr lang="en-US" dirty="0" smtClean="0"/>
              <a:t>The Scientific Challenges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2378" y="1061157"/>
            <a:ext cx="781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FF00"/>
              </a:buClr>
              <a:buFont typeface="Arial"/>
              <a:buChar char="•"/>
            </a:pPr>
            <a:r>
              <a:rPr lang="en-US" dirty="0" smtClean="0"/>
              <a:t>Traditionally, our ability to describe the nocturnal environment from satellite imaging radiometers has been limited to emissive bands (</a:t>
            </a:r>
            <a:r>
              <a:rPr lang="en-US" dirty="0" err="1" smtClean="0"/>
              <a:t>λ</a:t>
            </a:r>
            <a:r>
              <a:rPr lang="en-US" dirty="0" smtClean="0"/>
              <a:t> ≥ ~3.7μm).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1666" y="1738601"/>
            <a:ext cx="82048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FF00"/>
              </a:buClr>
              <a:buFont typeface="Arial"/>
              <a:buChar char="•"/>
            </a:pPr>
            <a:r>
              <a:rPr lang="en-US" dirty="0" smtClean="0"/>
              <a:t>In order to detect environmental parameters via the emissive bands, these parameters must offer some form of contrast:	</a:t>
            </a:r>
          </a:p>
          <a:p>
            <a:pPr marL="742950" lvl="1" indent="-285750">
              <a:buClr>
                <a:srgbClr val="FFFF00"/>
              </a:buClr>
              <a:buFont typeface="Lucida Grande"/>
              <a:buChar char="-"/>
            </a:pPr>
            <a:r>
              <a:rPr lang="en-US" sz="1600" dirty="0"/>
              <a:t>S</a:t>
            </a:r>
            <a:r>
              <a:rPr lang="en-US" sz="1600" dirty="0" smtClean="0"/>
              <a:t>patial contrast against the background (e.g., single band brightness temp)</a:t>
            </a:r>
          </a:p>
          <a:p>
            <a:pPr marL="742950" lvl="1" indent="-285750">
              <a:buClr>
                <a:srgbClr val="FFFF00"/>
              </a:buClr>
              <a:buFont typeface="Lucida Grande"/>
              <a:buChar char="-"/>
            </a:pPr>
            <a:r>
              <a:rPr lang="en-US" sz="1600" dirty="0"/>
              <a:t>S</a:t>
            </a:r>
            <a:r>
              <a:rPr lang="en-US" sz="1600" dirty="0" smtClean="0"/>
              <a:t>pectral contrast vis-à-vis other bands (i.e., multi-spectral emissivity differences)</a:t>
            </a:r>
          </a:p>
          <a:p>
            <a:pPr marL="742950" lvl="1" indent="-285750">
              <a:buClr>
                <a:srgbClr val="FFFF00"/>
              </a:buClr>
              <a:buFont typeface="Lucida Grande"/>
              <a:buChar char="-"/>
            </a:pPr>
            <a:r>
              <a:rPr lang="en-US" sz="1600" dirty="0" smtClean="0"/>
              <a:t>Temporal contrast (requires adequate sampling interval)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0097" y="3141891"/>
            <a:ext cx="781120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FF00"/>
              </a:buClr>
              <a:buFont typeface="Arial"/>
              <a:buChar char="•"/>
            </a:pPr>
            <a:r>
              <a:rPr lang="en-US" dirty="0" smtClean="0"/>
              <a:t>Detection challenges in this regard include:</a:t>
            </a:r>
          </a:p>
          <a:p>
            <a:pPr marL="742950" lvl="1" indent="-285750">
              <a:buClr>
                <a:srgbClr val="FFFF00"/>
              </a:buClr>
              <a:buFont typeface="Lucida Grande"/>
              <a:buChar char="-"/>
            </a:pPr>
            <a:r>
              <a:rPr lang="en-US" sz="1600" dirty="0" smtClean="0"/>
              <a:t>Low clouds and fog, particularly in marine environments (larger cloud particle sizes</a:t>
            </a:r>
            <a:r>
              <a:rPr lang="en-US" sz="1600" dirty="0">
                <a:sym typeface="Wingdings"/>
              </a:rPr>
              <a:t> </a:t>
            </a:r>
            <a:r>
              <a:rPr lang="en-US" sz="1600" dirty="0" smtClean="0">
                <a:sym typeface="Wingdings"/>
              </a:rPr>
              <a:t>and moist lower atmosphere)</a:t>
            </a:r>
          </a:p>
          <a:p>
            <a:pPr marL="742950" lvl="1" indent="-285750">
              <a:buClr>
                <a:srgbClr val="FFFF00"/>
              </a:buClr>
              <a:buFont typeface="Lucida Grande"/>
              <a:buChar char="-"/>
            </a:pPr>
            <a:r>
              <a:rPr lang="en-US" sz="1600" dirty="0" smtClean="0">
                <a:sym typeface="Wingdings"/>
              </a:rPr>
              <a:t>Optically thin aerosol (</a:t>
            </a:r>
            <a:r>
              <a:rPr lang="en-US" sz="1600" dirty="0" err="1" smtClean="0">
                <a:sym typeface="Wingdings"/>
              </a:rPr>
              <a:t>aeolian</a:t>
            </a:r>
            <a:r>
              <a:rPr lang="en-US" sz="1600" dirty="0" smtClean="0">
                <a:sym typeface="Wingdings"/>
              </a:rPr>
              <a:t> dust, volcanic ash)</a:t>
            </a:r>
          </a:p>
          <a:p>
            <a:pPr marL="742950" lvl="1" indent="-285750">
              <a:buClr>
                <a:srgbClr val="FFFF00"/>
              </a:buClr>
              <a:buFont typeface="Lucida Grande"/>
              <a:buChar char="-"/>
            </a:pPr>
            <a:r>
              <a:rPr lang="en-US" sz="1600" dirty="0" smtClean="0">
                <a:sym typeface="Wingdings"/>
              </a:rPr>
              <a:t>Fine-mode aerosol (small size parameters at thermal IR)</a:t>
            </a:r>
            <a:endParaRPr lang="en-US" sz="1600" dirty="0">
              <a:sym typeface="Wingdings"/>
            </a:endParaRPr>
          </a:p>
          <a:p>
            <a:pPr marL="742950" lvl="1" indent="-285750">
              <a:buClr>
                <a:srgbClr val="FFFF00"/>
              </a:buClr>
              <a:buFont typeface="Lucida Grande"/>
              <a:buChar char="-"/>
            </a:pPr>
            <a:r>
              <a:rPr lang="en-US" sz="1600" dirty="0" smtClean="0">
                <a:sym typeface="Wingdings"/>
              </a:rPr>
              <a:t>Surface properties (snow cover, sea ice, flood plains) </a:t>
            </a:r>
          </a:p>
          <a:p>
            <a:pPr marL="742950" lvl="1" indent="-285750">
              <a:buClr>
                <a:srgbClr val="FFFF00"/>
              </a:buClr>
              <a:buFont typeface="Lucida Grande"/>
              <a:buChar char="-"/>
            </a:pPr>
            <a:r>
              <a:rPr lang="en-US" sz="1600" dirty="0" smtClean="0"/>
              <a:t>The masking effect of ‘thin’ cirrus (which are optically thick in the IR)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0097" y="4963702"/>
            <a:ext cx="781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FF00"/>
              </a:buClr>
              <a:buFont typeface="Arial"/>
              <a:buChar char="•"/>
            </a:pPr>
            <a:r>
              <a:rPr lang="en-US" dirty="0"/>
              <a:t>Q</a:t>
            </a:r>
            <a:r>
              <a:rPr lang="en-US" dirty="0" smtClean="0"/>
              <a:t>uantitative descriptions (e.g., retrievals clouds and aerosol optical depth) are further limited by the sensitivity range of signals in the emissive bands.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0097" y="5786536"/>
            <a:ext cx="781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2575" indent="-282575"/>
            <a:r>
              <a:rPr lang="en-US" dirty="0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We are accustomed to lower expectations at night, making the most of what’s available and accepting the inevitable shortfalls of ‘being in the dark.’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129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Improvements Realized by the Day/Night Band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643785"/>
            <a:ext cx="81346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FF00"/>
              </a:buClr>
              <a:buFont typeface="Arial"/>
              <a:buChar char="•"/>
            </a:pPr>
            <a:r>
              <a:rPr lang="en-US" dirty="0"/>
              <a:t>The Day/Night Band (DNB) on </a:t>
            </a:r>
            <a:r>
              <a:rPr lang="en-US" dirty="0" err="1" smtClean="0"/>
              <a:t>Suomi</a:t>
            </a:r>
            <a:r>
              <a:rPr lang="en-US" dirty="0"/>
              <a:t> </a:t>
            </a:r>
            <a:r>
              <a:rPr lang="en-US" dirty="0" smtClean="0"/>
              <a:t>NPP’s Visible</a:t>
            </a:r>
            <a:r>
              <a:rPr lang="en-US" dirty="0"/>
              <a:t>/Infrared Imaging Radiometer Suite (VIIRS) offers </a:t>
            </a:r>
            <a:r>
              <a:rPr lang="en-US" dirty="0" smtClean="0"/>
              <a:t>low-light sensitivity:</a:t>
            </a:r>
          </a:p>
          <a:p>
            <a:pPr marL="742950" lvl="1" indent="-285750">
              <a:buClr>
                <a:srgbClr val="FFFF00"/>
              </a:buClr>
              <a:buFont typeface="Lucida Grande"/>
              <a:buChar char="-"/>
            </a:pPr>
            <a:r>
              <a:rPr lang="en-US" sz="1600" dirty="0" smtClean="0"/>
              <a:t>3.0 </a:t>
            </a:r>
            <a:r>
              <a:rPr lang="en-US" sz="1600" dirty="0"/>
              <a:t>e</a:t>
            </a:r>
            <a:r>
              <a:rPr lang="en-US" sz="1600" dirty="0" smtClean="0"/>
              <a:t>-5 </a:t>
            </a:r>
            <a:r>
              <a:rPr lang="en-US" sz="1600" dirty="0"/>
              <a:t>W m</a:t>
            </a:r>
            <a:r>
              <a:rPr lang="en-US" sz="1600" baseline="30000" dirty="0"/>
              <a:t>-2</a:t>
            </a:r>
            <a:r>
              <a:rPr lang="en-US" sz="1600" dirty="0"/>
              <a:t> sr</a:t>
            </a:r>
            <a:r>
              <a:rPr lang="en-US" sz="1600" baseline="30000" dirty="0"/>
              <a:t>-</a:t>
            </a:r>
            <a:r>
              <a:rPr lang="en-US" sz="1600" baseline="30000" dirty="0" smtClean="0"/>
              <a:t>1</a:t>
            </a:r>
            <a:r>
              <a:rPr lang="en-US" sz="1600" dirty="0" smtClean="0"/>
              <a:t>;  Noise floor at ~5.0 e-7 W m</a:t>
            </a:r>
            <a:r>
              <a:rPr lang="en-US" sz="1600" baseline="30000" dirty="0" smtClean="0"/>
              <a:t>-2</a:t>
            </a:r>
            <a:r>
              <a:rPr lang="en-US" sz="1600" dirty="0" smtClean="0"/>
              <a:t> sr</a:t>
            </a:r>
            <a:r>
              <a:rPr lang="en-US" sz="1600" baseline="30000" dirty="0" smtClean="0"/>
              <a:t>-1</a:t>
            </a:r>
            <a:endParaRPr lang="en-US" sz="1600" dirty="0" smtClean="0"/>
          </a:p>
          <a:p>
            <a:pPr marL="742950" lvl="1" indent="-285750">
              <a:buClr>
                <a:srgbClr val="FFFF00"/>
              </a:buClr>
              <a:buFont typeface="Lucida Grande"/>
              <a:buChar char="-"/>
            </a:pPr>
            <a:r>
              <a:rPr lang="en-US" sz="1600" dirty="0" smtClean="0"/>
              <a:t>~</a:t>
            </a:r>
            <a:r>
              <a:rPr lang="en-US" sz="1600" dirty="0"/>
              <a:t>500-900 </a:t>
            </a:r>
            <a:r>
              <a:rPr lang="en-US" sz="1600" dirty="0" smtClean="0"/>
              <a:t>nm spectral response</a:t>
            </a:r>
          </a:p>
          <a:p>
            <a:pPr marL="742950" lvl="1" indent="-285750">
              <a:buClr>
                <a:srgbClr val="FFFF00"/>
              </a:buClr>
              <a:buFont typeface="Lucida Grande"/>
              <a:buChar char="-"/>
            </a:pPr>
            <a:r>
              <a:rPr lang="en-US" sz="1600" dirty="0" smtClean="0"/>
              <a:t>0.742 km resolution ~constant across 3000 km swath via 64 aggregation modes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3202425"/>
            <a:ext cx="8134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FF00"/>
              </a:buClr>
              <a:buFont typeface="Arial"/>
              <a:buChar char="•"/>
            </a:pPr>
            <a:r>
              <a:rPr lang="en-US" dirty="0" smtClean="0"/>
              <a:t>Traditional detection challenges are mitigated by the inclusion of reflective contrast information (when moonlight is present).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4024699"/>
            <a:ext cx="8134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FF00"/>
              </a:buClr>
              <a:buFont typeface="Arial"/>
              <a:buChar char="•"/>
            </a:pPr>
            <a:r>
              <a:rPr lang="en-US" dirty="0" smtClean="0"/>
              <a:t>The relative transparency of cirrus at visible wavelengths enables cloud overlap (thin over thick) detection, and reveals sea ice.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4845392"/>
            <a:ext cx="8134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FF00"/>
              </a:buClr>
              <a:buFont typeface="Arial"/>
              <a:buChar char="•"/>
            </a:pPr>
            <a:r>
              <a:rPr lang="en-US" dirty="0" smtClean="0"/>
              <a:t>Cloud characterization is enabled by the broad-ranging sensitivity of visible reflectance to optical depth.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0097" y="5603816"/>
            <a:ext cx="781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2575" indent="-282575"/>
            <a:r>
              <a:rPr lang="en-US" dirty="0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Examples to follow highlight a subset of the benefits possible from low-light measurements, with a high-latitude emphases (but applicable worldwide!)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80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4" descr="SVM15_2013121920255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1" b="22423"/>
          <a:stretch/>
        </p:blipFill>
        <p:spPr bwMode="auto">
          <a:xfrm>
            <a:off x="4614263" y="1728097"/>
            <a:ext cx="45287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3525"/>
            <a:ext cx="8229600" cy="1143000"/>
          </a:xfrm>
        </p:spPr>
        <p:txBody>
          <a:bodyPr/>
          <a:lstStyle/>
          <a:p>
            <a:r>
              <a:rPr lang="en-US" dirty="0" smtClean="0"/>
              <a:t>What Lies Beneath…</a:t>
            </a:r>
            <a:endParaRPr lang="en-US" dirty="0"/>
          </a:p>
        </p:txBody>
      </p:sp>
      <p:pic>
        <p:nvPicPr>
          <p:cNvPr id="4" name="Picture 105" descr="VNCCO_20131219_2032514_203601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1" b="22423"/>
          <a:stretch/>
        </p:blipFill>
        <p:spPr bwMode="auto">
          <a:xfrm>
            <a:off x="4614263" y="1728097"/>
            <a:ext cx="45287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9" t="32415" r="1"/>
          <a:stretch/>
        </p:blipFill>
        <p:spPr>
          <a:xfrm>
            <a:off x="0" y="1728097"/>
            <a:ext cx="4604120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9" t="32415" r="1"/>
          <a:stretch/>
        </p:blipFill>
        <p:spPr>
          <a:xfrm>
            <a:off x="0" y="1728097"/>
            <a:ext cx="4604120" cy="4572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42143" y="2150175"/>
            <a:ext cx="2073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Asunción, Paraguay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370572" y="2519507"/>
            <a:ext cx="356350" cy="382537"/>
          </a:xfrm>
          <a:prstGeom prst="line">
            <a:avLst/>
          </a:prstGeom>
          <a:ln w="222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0" y="6308036"/>
            <a:ext cx="91429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DNB reveals </a:t>
            </a:r>
            <a:r>
              <a:rPr lang="en-US" sz="1600" dirty="0"/>
              <a:t>l</a:t>
            </a:r>
            <a:r>
              <a:rPr lang="en-US" sz="1600" dirty="0" smtClean="0"/>
              <a:t>ow clouds/</a:t>
            </a:r>
            <a:r>
              <a:rPr lang="en-US" sz="1600" dirty="0"/>
              <a:t>f</a:t>
            </a:r>
            <a:r>
              <a:rPr lang="en-US" sz="1600" dirty="0" smtClean="0"/>
              <a:t>og </a:t>
            </a:r>
            <a:r>
              <a:rPr lang="en-US" sz="1600" dirty="0"/>
              <a:t>m</a:t>
            </a:r>
            <a:r>
              <a:rPr lang="en-US" sz="1600" dirty="0" smtClean="0"/>
              <a:t>issed by infrared!               …and sea ice below clouds!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6478623" y="5700260"/>
            <a:ext cx="1434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Antarctica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30967" y="2082899"/>
            <a:ext cx="10714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Southern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Ocean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8359" y="5241503"/>
            <a:ext cx="1136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Argentina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42143" y="955894"/>
            <a:ext cx="68251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sym typeface="Wingdings"/>
              </a:rPr>
              <a:t>Strong scattering (low absorption) of cloud particles at visible wavelengths makes cirrus optically thin and hence semi-transparent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276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91458" y="4007836"/>
            <a:ext cx="41482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</a:pPr>
            <a:r>
              <a:rPr lang="en-US" dirty="0" smtClean="0"/>
              <a:t>Owing to the ~7 order of magnitude dynamic range from day to night, scaling in the terminator region can be tricky…</a:t>
            </a:r>
          </a:p>
          <a:p>
            <a:pPr>
              <a:buClr>
                <a:srgbClr val="FFFF00"/>
              </a:buClr>
            </a:pPr>
            <a:endParaRPr lang="en-US" dirty="0"/>
          </a:p>
          <a:p>
            <a:pPr>
              <a:buClr>
                <a:srgbClr val="FFFF00"/>
              </a:buClr>
            </a:pPr>
            <a:r>
              <a:rPr lang="en-US" dirty="0" smtClean="0"/>
              <a:t>Prior to working out the kinks in the Near Constant Contrast (NCC) product, several methods were attempted…linear, log, piece log, etc.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311"/>
            <a:ext cx="8229600" cy="1143000"/>
          </a:xfrm>
        </p:spPr>
        <p:txBody>
          <a:bodyPr/>
          <a:lstStyle/>
          <a:p>
            <a:r>
              <a:rPr lang="en-US" dirty="0" smtClean="0"/>
              <a:t>Dynamic Imagery Scaling</a:t>
            </a:r>
            <a:endParaRPr lang="en-US" dirty="0"/>
          </a:p>
        </p:txBody>
      </p:sp>
      <p:pic>
        <p:nvPicPr>
          <p:cNvPr id="6" name="Picture 5" descr="fig1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55902"/>
            <a:ext cx="4213751" cy="238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91458" y="3175585"/>
            <a:ext cx="6350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accent4"/>
                </a:solidFill>
              </a:rPr>
              <a:t>Night</a:t>
            </a:r>
            <a:endParaRPr lang="en-US" sz="1400" i="1" dirty="0">
              <a:solidFill>
                <a:schemeClr val="accent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85970" y="1389569"/>
            <a:ext cx="7261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FFFF00"/>
                </a:solidFill>
              </a:rPr>
              <a:t>Sunset</a:t>
            </a:r>
            <a:endParaRPr lang="en-US" sz="1400" i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1366" y="2277301"/>
            <a:ext cx="6423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Alaska</a:t>
            </a:r>
            <a:endParaRPr lang="en-US" sz="12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381399" y="975533"/>
            <a:ext cx="32377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Linear Scaling                               Logarithmic       </a:t>
            </a:r>
            <a:endParaRPr lang="en-US" sz="1400" dirty="0"/>
          </a:p>
        </p:txBody>
      </p:sp>
      <p:grpSp>
        <p:nvGrpSpPr>
          <p:cNvPr id="3" name="Group 2"/>
          <p:cNvGrpSpPr/>
          <p:nvPr/>
        </p:nvGrpSpPr>
        <p:grpSpPr>
          <a:xfrm>
            <a:off x="5093648" y="1255903"/>
            <a:ext cx="3741973" cy="4412564"/>
            <a:chOff x="5093648" y="1255903"/>
            <a:chExt cx="3741973" cy="4412564"/>
          </a:xfrm>
        </p:grpSpPr>
        <p:grpSp>
          <p:nvGrpSpPr>
            <p:cNvPr id="16" name="Group 15"/>
            <p:cNvGrpSpPr/>
            <p:nvPr/>
          </p:nvGrpSpPr>
          <p:grpSpPr>
            <a:xfrm>
              <a:off x="5189903" y="1255903"/>
              <a:ext cx="3489234" cy="3489234"/>
              <a:chOff x="5189903" y="1255903"/>
              <a:chExt cx="3489234" cy="3489234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89903" y="1255903"/>
                <a:ext cx="3489234" cy="3489234"/>
              </a:xfrm>
              <a:prstGeom prst="rect">
                <a:avLst/>
              </a:prstGeom>
            </p:spPr>
          </p:pic>
          <p:graphicFrame>
            <p:nvGraphicFramePr>
              <p:cNvPr id="4" name="Object 9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89154787"/>
                  </p:ext>
                </p:extLst>
              </p:nvPr>
            </p:nvGraphicFramePr>
            <p:xfrm>
              <a:off x="5765543" y="3722249"/>
              <a:ext cx="2550907" cy="60741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22" name="Equation" r:id="rId5" imgW="1930400" imgH="457200" progId="Equation.3">
                      <p:embed/>
                    </p:oleObj>
                  </mc:Choice>
                  <mc:Fallback>
                    <p:oleObj name="Equation" r:id="rId5" imgW="1930400" imgH="4572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765543" y="3722249"/>
                            <a:ext cx="2550907" cy="60741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8" name="TextBox 17"/>
            <p:cNvSpPr txBox="1"/>
            <p:nvPr/>
          </p:nvSpPr>
          <p:spPr>
            <a:xfrm>
              <a:off x="5093648" y="4745137"/>
              <a:ext cx="37419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FFFF00"/>
                </a:buClr>
              </a:pPr>
              <a:r>
                <a:rPr lang="en-US" dirty="0" smtClean="0"/>
                <a:t>Seaman et al. (2015) describe a non-linear log scaling based on the structure of the ‘error function’ (</a:t>
              </a:r>
              <a:r>
                <a:rPr lang="en-US" dirty="0" err="1" smtClean="0"/>
                <a:t>erf</a:t>
              </a:r>
              <a:r>
                <a:rPr lang="en-US" dirty="0" smtClean="0"/>
                <a:t>). </a:t>
              </a:r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448063" y="1283310"/>
            <a:ext cx="2064094" cy="993991"/>
          </a:xfrm>
          <a:prstGeom prst="line">
            <a:avLst/>
          </a:prstGeom>
          <a:ln w="12700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 rot="1473131">
            <a:off x="1182094" y="1600384"/>
            <a:ext cx="7699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>
                <a:solidFill>
                  <a:srgbClr val="FFFFFF"/>
                </a:solidFill>
              </a:rPr>
              <a:t>Terminator</a:t>
            </a:r>
            <a:endParaRPr lang="en-US" sz="10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381399" y="3700059"/>
            <a:ext cx="8573005" cy="2891738"/>
            <a:chOff x="381399" y="3700059"/>
            <a:chExt cx="8573005" cy="2891738"/>
          </a:xfrm>
        </p:grpSpPr>
        <p:grpSp>
          <p:nvGrpSpPr>
            <p:cNvPr id="15" name="Group 14"/>
            <p:cNvGrpSpPr/>
            <p:nvPr/>
          </p:nvGrpSpPr>
          <p:grpSpPr>
            <a:xfrm>
              <a:off x="381399" y="3700059"/>
              <a:ext cx="4289552" cy="2786291"/>
              <a:chOff x="381399" y="3700059"/>
              <a:chExt cx="4289552" cy="2786291"/>
            </a:xfrm>
          </p:grpSpPr>
          <p:pic>
            <p:nvPicPr>
              <p:cNvPr id="8" name="Picture 7" descr="fig8.tif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6391"/>
                        </a14:imgEffect>
                        <a14:imgEffect>
                          <a14:saturation sat="0"/>
                        </a14:imgEffect>
                        <a14:imgEffect>
                          <a14:brightnessContrast bright="3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" y="3974139"/>
                <a:ext cx="4213751" cy="2512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381399" y="3700059"/>
                <a:ext cx="33041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ERF Scaling                                    NCC Product</a:t>
                </a:r>
                <a:endParaRPr lang="en-US" sz="1400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 rot="2795951">
                <a:off x="1255863" y="4760545"/>
                <a:ext cx="78713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i="1" dirty="0" smtClean="0">
                    <a:solidFill>
                      <a:srgbClr val="FFFFFF"/>
                    </a:solidFill>
                  </a:rPr>
                  <a:t>Terminator</a:t>
                </a:r>
                <a:endParaRPr lang="en-US" sz="1000" i="1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5093648" y="5668467"/>
              <a:ext cx="38607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FFFF00"/>
                </a:buClr>
              </a:pPr>
              <a:r>
                <a:rPr lang="en-US" dirty="0" smtClean="0"/>
                <a:t>Its performance has been found to be on-par with, and in some cases better than, the quality of the NCC product.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42471" y="6162271"/>
              <a:ext cx="6350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>
                  <a:solidFill>
                    <a:schemeClr val="accent4"/>
                  </a:solidFill>
                </a:rPr>
                <a:t>Night</a:t>
              </a:r>
              <a:endParaRPr lang="en-US" sz="1400" i="1" dirty="0">
                <a:solidFill>
                  <a:schemeClr val="accent4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865273" y="4591248"/>
              <a:ext cx="7261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>
                  <a:solidFill>
                    <a:srgbClr val="FFFF00"/>
                  </a:solidFill>
                </a:rPr>
                <a:t>Sunset</a:t>
              </a:r>
              <a:endParaRPr lang="en-US" sz="1400" i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2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12" y="1657107"/>
            <a:ext cx="4610900" cy="1036706"/>
          </a:xfrm>
        </p:spPr>
        <p:txBody>
          <a:bodyPr>
            <a:normAutofit fontScale="70000" lnSpcReduction="20000"/>
          </a:bodyPr>
          <a:lstStyle/>
          <a:p>
            <a:r>
              <a:rPr lang="en-US" sz="2900" dirty="0" smtClean="0"/>
              <a:t>Computes lunar irradiance spectra        (0.3-1.2 </a:t>
            </a:r>
            <a:r>
              <a:rPr lang="en-US" sz="2900" dirty="0" err="1" smtClean="0"/>
              <a:t>μm</a:t>
            </a:r>
            <a:r>
              <a:rPr lang="en-US" sz="2900" dirty="0" smtClean="0"/>
              <a:t>) for current date &amp; time.</a:t>
            </a:r>
          </a:p>
          <a:p>
            <a:endParaRPr lang="en-US" dirty="0" smtClean="0"/>
          </a:p>
        </p:txBody>
      </p:sp>
      <p:pic>
        <p:nvPicPr>
          <p:cNvPr id="4" name="Picture 3" descr="spectral_flux_con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336" y="1720541"/>
            <a:ext cx="4407754" cy="354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88542A7-E194-41BE-82C8-2F00E215C8E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40824" y="5292909"/>
            <a:ext cx="45031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</a:pPr>
            <a:r>
              <a:rPr lang="en-US" sz="1600" i="1" dirty="0"/>
              <a:t>S</a:t>
            </a:r>
            <a:r>
              <a:rPr lang="en-US" sz="1600" i="1" dirty="0" smtClean="0"/>
              <a:t>pectra of top-of-atmosphere </a:t>
            </a:r>
            <a:r>
              <a:rPr lang="en-US" sz="1600" i="1" dirty="0" err="1" smtClean="0"/>
              <a:t>downwelling</a:t>
            </a:r>
            <a:r>
              <a:rPr lang="en-US" sz="1600" i="1" dirty="0" smtClean="0"/>
              <a:t> lunar irradiance for different lunar phases. Mean values shown in bold along with min/max ranges.  DNB response function is superimposed (red-dash).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3512" y="3932517"/>
            <a:ext cx="4610900" cy="2837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Model Irradiance (</a:t>
            </a:r>
            <a:r>
              <a:rPr lang="en-US" dirty="0" smtClean="0">
                <a:solidFill>
                  <a:srgbClr val="FFFF00"/>
                </a:solidFill>
              </a:rPr>
              <a:t>E</a:t>
            </a:r>
            <a:r>
              <a:rPr lang="en-US" dirty="0" smtClean="0"/>
              <a:t>) enables calculation of Lunar Reflectance (</a:t>
            </a:r>
            <a:r>
              <a:rPr lang="en-US" dirty="0" smtClean="0">
                <a:solidFill>
                  <a:srgbClr val="1DFF17"/>
                </a:solidFill>
              </a:rPr>
              <a:t>R</a:t>
            </a:r>
            <a:r>
              <a:rPr lang="en-US" dirty="0" smtClean="0"/>
              <a:t>) from the measured DNB Radiance (</a:t>
            </a:r>
            <a:r>
              <a:rPr lang="en-US" dirty="0" smtClean="0">
                <a:solidFill>
                  <a:srgbClr val="FF0000"/>
                </a:solidFill>
              </a:rPr>
              <a:t>L</a:t>
            </a:r>
            <a:r>
              <a:rPr lang="en-US" dirty="0" smtClean="0"/>
              <a:t>) as follows:</a:t>
            </a:r>
          </a:p>
          <a:p>
            <a:pPr marL="0" indent="0">
              <a:buFont typeface="Arial" pitchFamily="34" charset="0"/>
              <a:buNone/>
            </a:pPr>
            <a:r>
              <a:rPr lang="en-US" sz="4000" dirty="0" smtClean="0">
                <a:solidFill>
                  <a:srgbClr val="1DFF17"/>
                </a:solidFill>
              </a:rPr>
              <a:t>       </a:t>
            </a:r>
            <a:r>
              <a:rPr lang="en-US" sz="5100" dirty="0" smtClean="0">
                <a:solidFill>
                  <a:srgbClr val="1DFF17"/>
                </a:solidFill>
              </a:rPr>
              <a:t>R</a:t>
            </a:r>
            <a:r>
              <a:rPr lang="en-US" sz="5100" dirty="0" smtClean="0"/>
              <a:t> = </a:t>
            </a:r>
            <a:r>
              <a:rPr lang="en-US" sz="5100" dirty="0" smtClean="0">
                <a:ea typeface="Lucida Grande"/>
                <a:cs typeface="Lucida Grande"/>
              </a:rPr>
              <a:t>π </a:t>
            </a:r>
            <a:r>
              <a:rPr lang="en-US" sz="5100" dirty="0" smtClean="0">
                <a:solidFill>
                  <a:srgbClr val="FF0000"/>
                </a:solidFill>
              </a:rPr>
              <a:t>L</a:t>
            </a:r>
            <a:r>
              <a:rPr lang="en-US" sz="5100" dirty="0" smtClean="0"/>
              <a:t> / (</a:t>
            </a:r>
            <a:r>
              <a:rPr lang="en-US" sz="5100" dirty="0" err="1" smtClean="0">
                <a:ea typeface="Lucida Grande"/>
                <a:cs typeface="Lucida Grande"/>
              </a:rPr>
              <a:t>cos</a:t>
            </a:r>
            <a:r>
              <a:rPr lang="en-US" sz="5100" dirty="0" smtClean="0">
                <a:ea typeface="Lucida Grande"/>
                <a:cs typeface="Lucida Grande"/>
              </a:rPr>
              <a:t>(</a:t>
            </a:r>
            <a:r>
              <a:rPr lang="en-US" sz="5100" dirty="0" err="1" smtClean="0">
                <a:ea typeface="Lucida Grande"/>
                <a:cs typeface="Lucida Grande"/>
                <a:sym typeface="Zapf Dingbats"/>
              </a:rPr>
              <a:t>θ</a:t>
            </a:r>
            <a:r>
              <a:rPr lang="en-US" sz="5100" baseline="-25000" dirty="0" err="1" smtClean="0">
                <a:ea typeface="Lucida Grande"/>
                <a:cs typeface="Lucida Grande"/>
                <a:sym typeface="Zapf Dingbats"/>
              </a:rPr>
              <a:t>m</a:t>
            </a:r>
            <a:r>
              <a:rPr lang="en-US" sz="5100" dirty="0" smtClean="0">
                <a:ea typeface="Lucida Grande"/>
                <a:cs typeface="Lucida Grande"/>
                <a:sym typeface="Zapf Dingbats"/>
              </a:rPr>
              <a:t>)</a:t>
            </a:r>
            <a:r>
              <a:rPr lang="en-US" sz="5100" dirty="0" smtClean="0">
                <a:solidFill>
                  <a:srgbClr val="FFFF00"/>
                </a:solidFill>
              </a:rPr>
              <a:t> E</a:t>
            </a:r>
            <a:r>
              <a:rPr lang="en-US" sz="5100" dirty="0" smtClean="0"/>
              <a:t>)</a:t>
            </a:r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        (where </a:t>
            </a:r>
            <a:r>
              <a:rPr lang="en-US" dirty="0" err="1" smtClean="0"/>
              <a:t>θ</a:t>
            </a:r>
            <a:r>
              <a:rPr lang="en-US" baseline="-25000" dirty="0" err="1" smtClean="0"/>
              <a:t>m</a:t>
            </a:r>
            <a:r>
              <a:rPr lang="en-US" dirty="0" smtClean="0"/>
              <a:t> is the lunar zenith angle)</a:t>
            </a:r>
          </a:p>
        </p:txBody>
      </p:sp>
      <p:pic>
        <p:nvPicPr>
          <p:cNvPr id="13" name="Picture 12" descr="last quar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571458" cy="1571458"/>
          </a:xfrm>
          <a:prstGeom prst="rect">
            <a:avLst/>
          </a:prstGeom>
        </p:spPr>
      </p:pic>
      <p:pic>
        <p:nvPicPr>
          <p:cNvPr id="14" name="Picture 13" descr="imag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542" y="1"/>
            <a:ext cx="1571458" cy="1571458"/>
          </a:xfrm>
          <a:prstGeom prst="rect">
            <a:avLst/>
          </a:prstGeom>
        </p:spPr>
      </p:pic>
      <p:pic>
        <p:nvPicPr>
          <p:cNvPr id="15" name="Picture 14" descr="moon-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436" y="102133"/>
            <a:ext cx="1354025" cy="1375181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41459" y="284260"/>
            <a:ext cx="8274823" cy="1143000"/>
          </a:xfrm>
        </p:spPr>
        <p:txBody>
          <a:bodyPr/>
          <a:lstStyle/>
          <a:p>
            <a:r>
              <a:rPr lang="en-US" dirty="0" smtClean="0"/>
              <a:t>Lunar              Model…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0" y="2410240"/>
            <a:ext cx="4610900" cy="1890093"/>
            <a:chOff x="0" y="2410240"/>
            <a:chExt cx="4610900" cy="1890093"/>
          </a:xfrm>
        </p:grpSpPr>
        <p:sp>
          <p:nvSpPr>
            <p:cNvPr id="8" name="Rectangle 7"/>
            <p:cNvSpPr/>
            <p:nvPr/>
          </p:nvSpPr>
          <p:spPr>
            <a:xfrm>
              <a:off x="167234" y="3397974"/>
              <a:ext cx="4291606" cy="90235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75169111"/>
                </p:ext>
              </p:extLst>
            </p:nvPr>
          </p:nvGraphicFramePr>
          <p:xfrm>
            <a:off x="238125" y="3451816"/>
            <a:ext cx="4105275" cy="757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0" name="Equation" r:id="rId7" imgW="2755900" imgH="508000" progId="Equation.3">
                    <p:embed/>
                  </p:oleObj>
                </mc:Choice>
                <mc:Fallback>
                  <p:oleObj name="Equation" r:id="rId7" imgW="2755900" imgH="508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38125" y="3451816"/>
                          <a:ext cx="4105275" cy="7572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Content Placeholder 2"/>
            <p:cNvSpPr txBox="1">
              <a:spLocks/>
            </p:cNvSpPr>
            <p:nvPr/>
          </p:nvSpPr>
          <p:spPr>
            <a:xfrm>
              <a:off x="0" y="2410240"/>
              <a:ext cx="4610900" cy="8851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marL="342900" indent="-342900" algn="l" defTabSz="914400" rtl="0" eaLnBrk="1" latinLnBrk="0" hangingPunct="1">
                <a:lnSpc>
                  <a:spcPct val="150000"/>
                </a:lnSpc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lnSpc>
                  <a:spcPct val="150000"/>
                </a:lnSpc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50000"/>
                </a:lnSpc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50000"/>
                </a:lnSpc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50000"/>
                </a:lnSpc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900" dirty="0" smtClean="0"/>
                <a:t>Convolve with DNB response function, </a:t>
              </a:r>
              <a:r>
                <a:rPr lang="en-US" sz="2900" dirty="0" err="1" smtClean="0"/>
                <a:t>φ</a:t>
              </a:r>
              <a:r>
                <a:rPr lang="en-US" sz="2900" dirty="0" smtClean="0"/>
                <a:t>(</a:t>
              </a:r>
              <a:r>
                <a:rPr lang="en-US" sz="2900" dirty="0" err="1" smtClean="0"/>
                <a:t>λ</a:t>
              </a:r>
              <a:r>
                <a:rPr lang="en-US" sz="2900" dirty="0" smtClean="0"/>
                <a:t>), to yield in-band irradiance (W/m</a:t>
              </a:r>
              <a:r>
                <a:rPr lang="en-US" sz="2900" baseline="30000" dirty="0" smtClean="0"/>
                <a:t>2</a:t>
              </a:r>
              <a:r>
                <a:rPr lang="en-US" sz="2900" dirty="0" smtClean="0"/>
                <a:t>)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4654336" y="4990426"/>
            <a:ext cx="16767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FFFF00"/>
              </a:buClr>
            </a:pPr>
            <a:r>
              <a:rPr lang="en-US" sz="1200" i="1" dirty="0">
                <a:solidFill>
                  <a:schemeClr val="bg2"/>
                </a:solidFill>
              </a:rPr>
              <a:t>Miller and Turner (2009)</a:t>
            </a:r>
          </a:p>
        </p:txBody>
      </p:sp>
    </p:spTree>
    <p:extLst>
      <p:ext uri="{BB962C8B-B14F-4D97-AF65-F5344CB8AC3E}">
        <p14:creationId xmlns:p14="http://schemas.microsoft.com/office/powerpoint/2010/main" val="92973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05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…Enabling Traditionally Daytime Applications at Night</a:t>
            </a:r>
            <a:endParaRPr lang="en-US" dirty="0"/>
          </a:p>
        </p:txBody>
      </p:sp>
      <p:pic>
        <p:nvPicPr>
          <p:cNvPr id="4" name="Picture 3" descr="20140226.2251.NPP.VIIRS.true.Alaska_Fairbanks.HDF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546" y="1744558"/>
            <a:ext cx="4393775" cy="43937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809" y="1604449"/>
            <a:ext cx="44389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FF00"/>
              </a:buClr>
              <a:buFont typeface="Arial"/>
              <a:buChar char="•"/>
            </a:pPr>
            <a:r>
              <a:rPr lang="en-US" dirty="0" smtClean="0"/>
              <a:t>Multi-spectral daytime techniques for distinguishing between snow fields, low/liquid clouds, mixed phase and high (ice) clouds work well during the day       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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809" y="3018116"/>
            <a:ext cx="44389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FF00"/>
              </a:buClr>
              <a:buFont typeface="Arial"/>
              <a:buChar char="•"/>
            </a:pPr>
            <a:r>
              <a:rPr lang="en-US" dirty="0" smtClean="0"/>
              <a:t>With Day/Night Band lunar reflectance, we can attempt to replicate the performance of this algorithm at </a:t>
            </a:r>
            <a:r>
              <a:rPr lang="en-US" u="sng" dirty="0" smtClean="0"/>
              <a:t>night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4809" y="4185953"/>
            <a:ext cx="44389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FF00"/>
              </a:buClr>
              <a:buFont typeface="Arial"/>
              <a:buChar char="•"/>
            </a:pPr>
            <a:r>
              <a:rPr lang="en-US" dirty="0" smtClean="0"/>
              <a:t>Predicated on conventional emissive band techniques for cloud detection and lunar reflectance for snow/ice.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4809" y="5251669"/>
            <a:ext cx="443894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FF00"/>
              </a:buClr>
              <a:buFont typeface="Arial"/>
              <a:buChar char="•"/>
            </a:pPr>
            <a:r>
              <a:rPr lang="en-US" dirty="0" smtClean="0"/>
              <a:t>Enables survey of snow cover in regions that may have been cloud-obscured during the daytime pass.</a:t>
            </a:r>
          </a:p>
          <a:p>
            <a:pPr>
              <a:buClr>
                <a:srgbClr val="FFFF00"/>
              </a:buClr>
            </a:pPr>
            <a:endParaRPr lang="en-US" sz="1000" dirty="0" smtClean="0"/>
          </a:p>
          <a:p>
            <a:pPr>
              <a:buClr>
                <a:srgbClr val="FFFF00"/>
              </a:buClr>
            </a:pPr>
            <a:r>
              <a:rPr lang="en-US" dirty="0">
                <a:solidFill>
                  <a:srgbClr val="FFFF00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      </a:t>
            </a:r>
            <a:r>
              <a:rPr lang="en-US" dirty="0" smtClean="0">
                <a:sym typeface="Wingdings"/>
              </a:rPr>
              <a:t> Better high-resolution snow mask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513750" y="6134592"/>
            <a:ext cx="21745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/>
              <a:t>Based on Miller et al (2005)</a:t>
            </a:r>
            <a:endParaRPr lang="en-US" sz="1400" i="1" dirty="0"/>
          </a:p>
        </p:txBody>
      </p:sp>
      <p:sp>
        <p:nvSpPr>
          <p:cNvPr id="10" name="Rectangle 9"/>
          <p:cNvSpPr/>
          <p:nvPr/>
        </p:nvSpPr>
        <p:spPr>
          <a:xfrm>
            <a:off x="6454321" y="2818061"/>
            <a:ext cx="9415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smtClean="0">
                <a:solidFill>
                  <a:srgbClr val="0000FF"/>
                </a:solidFill>
              </a:rPr>
              <a:t>Alaska</a:t>
            </a:r>
            <a:endParaRPr lang="en-US" sz="2000" i="1" dirty="0">
              <a:solidFill>
                <a:srgbClr val="0000FF"/>
              </a:solidFill>
            </a:endParaRPr>
          </a:p>
        </p:txBody>
      </p:sp>
      <p:pic>
        <p:nvPicPr>
          <p:cNvPr id="5" name="Picture 4" descr="20140226.2251.NPP.VIIRS.cloudsnow_day1.Alaska_Fairbank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546" y="1744558"/>
            <a:ext cx="4393775" cy="4393775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60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150203.1247.NPP.VIIRS.Band_M15.10763.Arctic_Alaska_Overview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8" t="23333" r="23433" b="12689"/>
          <a:stretch/>
        </p:blipFill>
        <p:spPr>
          <a:xfrm>
            <a:off x="347419" y="1709836"/>
            <a:ext cx="4224484" cy="4387596"/>
          </a:xfrm>
          <a:prstGeom prst="rect">
            <a:avLst/>
          </a:prstGeom>
        </p:spPr>
      </p:pic>
      <p:pic>
        <p:nvPicPr>
          <p:cNvPr id="13" name="Picture 12" descr="20150203.1247.NPP.VIIRS.Band_M15.10763.Arctic_Alaska_Overview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t="95121" r="49996" b="-184"/>
          <a:stretch/>
        </p:blipFill>
        <p:spPr>
          <a:xfrm>
            <a:off x="355307" y="5833719"/>
            <a:ext cx="2494442" cy="2527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4788" y="5781950"/>
            <a:ext cx="2031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/>
                </a:solidFill>
              </a:rPr>
              <a:t>240</a:t>
            </a:r>
            <a:r>
              <a:rPr lang="en-US" sz="1200" dirty="0" smtClean="0"/>
              <a:t>          250          </a:t>
            </a:r>
            <a:r>
              <a:rPr lang="en-US" sz="1200" dirty="0" smtClean="0">
                <a:solidFill>
                  <a:srgbClr val="24213E"/>
                </a:solidFill>
              </a:rPr>
              <a:t>260</a:t>
            </a:r>
            <a:r>
              <a:rPr lang="en-US" sz="1200" dirty="0" smtClean="0"/>
              <a:t>          270</a:t>
            </a:r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Example: Snow/Ice at Night Application Over Alaska Region</a:t>
            </a:r>
            <a:endParaRPr lang="en-US" dirty="0"/>
          </a:p>
        </p:txBody>
      </p:sp>
      <p:pic>
        <p:nvPicPr>
          <p:cNvPr id="6" name="Picture 5" descr="20150203.1247.NPP.VIIRS.dnb_lunar_ref.Arctic_Alaska_Overview.x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8" t="23333" r="23433" b="12689"/>
          <a:stretch/>
        </p:blipFill>
        <p:spPr>
          <a:xfrm>
            <a:off x="347419" y="1710793"/>
            <a:ext cx="4224484" cy="4387596"/>
          </a:xfrm>
          <a:prstGeom prst="rect">
            <a:avLst/>
          </a:prstGeom>
        </p:spPr>
      </p:pic>
      <p:pic>
        <p:nvPicPr>
          <p:cNvPr id="8" name="Picture 7" descr="20150203.1247.NPP.VIIRS.dnb_cloudsnownight.Arctic_Alaska_Overview.HDF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8" t="23333" r="23433" b="12689"/>
          <a:stretch/>
        </p:blipFill>
        <p:spPr>
          <a:xfrm>
            <a:off x="347419" y="1710793"/>
            <a:ext cx="4224484" cy="4387596"/>
          </a:xfrm>
          <a:prstGeom prst="rect">
            <a:avLst/>
          </a:prstGeom>
        </p:spPr>
      </p:pic>
      <p:pic>
        <p:nvPicPr>
          <p:cNvPr id="10" name="Picture 9" descr="20150203.1247.NPP.VIIRS.dnb_lunar_ref.Arctic_Alaska_Overview.x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4" t="33534" r="46496" b="49115"/>
          <a:stretch/>
        </p:blipFill>
        <p:spPr>
          <a:xfrm>
            <a:off x="5051898" y="1709836"/>
            <a:ext cx="3738037" cy="3085683"/>
          </a:xfrm>
          <a:prstGeom prst="rect">
            <a:avLst/>
          </a:prstGeom>
        </p:spPr>
      </p:pic>
      <p:pic>
        <p:nvPicPr>
          <p:cNvPr id="11" name="Picture 10" descr="20150203.1247.NPP.VIIRS.dnb_cloudsnownight.Arctic_Alaska_Overview.HDF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4" t="33535" r="46496" b="49114"/>
          <a:stretch/>
        </p:blipFill>
        <p:spPr>
          <a:xfrm>
            <a:off x="5051898" y="1709836"/>
            <a:ext cx="3738037" cy="308568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948763" y="4770679"/>
            <a:ext cx="384117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FF00"/>
              </a:buClr>
              <a:buFont typeface="Arial"/>
              <a:buChar char="•"/>
            </a:pPr>
            <a:r>
              <a:rPr lang="en-US" dirty="0" smtClean="0"/>
              <a:t>Promising, but not perfect; still working out the kinks.</a:t>
            </a:r>
          </a:p>
          <a:p>
            <a:pPr marL="285750" indent="-285750">
              <a:buClr>
                <a:srgbClr val="FFFF00"/>
              </a:buClr>
              <a:buFont typeface="Arial"/>
              <a:buChar char="•"/>
            </a:pPr>
            <a:endParaRPr lang="en-US" sz="800" dirty="0" smtClean="0"/>
          </a:p>
          <a:p>
            <a:pPr marL="285750" indent="-285750">
              <a:buClr>
                <a:srgbClr val="FFFF00"/>
              </a:buClr>
              <a:buFont typeface="Arial"/>
              <a:buChar char="•"/>
            </a:pPr>
            <a:r>
              <a:rPr lang="en-US" dirty="0" smtClean="0"/>
              <a:t>Could prove useful for Ice Desk, or forecasting radiation fog if coupled with NWP information.</a:t>
            </a:r>
          </a:p>
        </p:txBody>
      </p:sp>
      <p:sp>
        <p:nvSpPr>
          <p:cNvPr id="3" name="Rectangle 2"/>
          <p:cNvSpPr/>
          <p:nvPr/>
        </p:nvSpPr>
        <p:spPr>
          <a:xfrm>
            <a:off x="1535041" y="2357187"/>
            <a:ext cx="1507629" cy="1260821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45673" y="4293494"/>
            <a:ext cx="8079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>
                <a:solidFill>
                  <a:srgbClr val="0000FF"/>
                </a:solidFill>
              </a:rPr>
              <a:t>Aleutians</a:t>
            </a:r>
            <a:endParaRPr lang="en-US" sz="1200" i="1" dirty="0">
              <a:solidFill>
                <a:srgbClr val="0000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653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3497" t="12766" r="38246" b="17426"/>
          <a:stretch/>
        </p:blipFill>
        <p:spPr>
          <a:xfrm>
            <a:off x="37124" y="1209081"/>
            <a:ext cx="5123466" cy="345343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2334916" y="3100196"/>
            <a:ext cx="0" cy="57262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3897" t="15017" r="55633" b="36845"/>
          <a:stretch/>
        </p:blipFill>
        <p:spPr>
          <a:xfrm>
            <a:off x="-19222" y="1187364"/>
            <a:ext cx="5190092" cy="34725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16" y="91745"/>
            <a:ext cx="8920323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Shedding Light on Great Mysteries</a:t>
            </a:r>
            <a:endParaRPr lang="en-US" dirty="0"/>
          </a:p>
        </p:txBody>
      </p:sp>
      <p:pic>
        <p:nvPicPr>
          <p:cNvPr id="4" name="Picture 95" descr="157198763.AaqVoaDa.14watermark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7364"/>
            <a:ext cx="5173144" cy="344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25894" y="4389906"/>
            <a:ext cx="23391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/>
              <a:t>Credit: JPC van </a:t>
            </a:r>
            <a:r>
              <a:rPr lang="en-US" sz="1000" i="1" dirty="0" err="1" smtClean="0"/>
              <a:t>Heijst</a:t>
            </a:r>
            <a:endParaRPr lang="en-US" sz="1000" i="1" dirty="0"/>
          </a:p>
        </p:txBody>
      </p:sp>
      <p:sp>
        <p:nvSpPr>
          <p:cNvPr id="3" name="Rectangle 2"/>
          <p:cNvSpPr/>
          <p:nvPr/>
        </p:nvSpPr>
        <p:spPr>
          <a:xfrm>
            <a:off x="150211" y="5017408"/>
            <a:ext cx="885838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Last night over the Pacific Ocean, somewhere South of the Russian peninsula Kamchatka I experienced the creepiest thing so far in my flying career…</a:t>
            </a:r>
          </a:p>
          <a:p>
            <a:endParaRPr lang="en-US" i="1" dirty="0" smtClean="0"/>
          </a:p>
          <a:p>
            <a:r>
              <a:rPr lang="en-US" sz="1200" i="1" dirty="0" smtClean="0"/>
              <a:t>--JPC ‘Flying Dutchman’ van </a:t>
            </a:r>
            <a:r>
              <a:rPr lang="en-US" sz="1200" i="1" dirty="0" err="1" smtClean="0"/>
              <a:t>Heijst</a:t>
            </a:r>
            <a:r>
              <a:rPr lang="en-US" sz="1200" i="1" dirty="0" smtClean="0"/>
              <a:t> (Commercial Airlines Pilot), 24 August 2014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262998" y="1689852"/>
            <a:ext cx="3747747" cy="2307760"/>
            <a:chOff x="5288892" y="2256301"/>
            <a:chExt cx="3747747" cy="230776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/>
            <a:srcRect l="2798" t="9034" r="23457" b="10236"/>
            <a:stretch/>
          </p:blipFill>
          <p:spPr>
            <a:xfrm>
              <a:off x="5288892" y="2256301"/>
              <a:ext cx="3747747" cy="230776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6889409" y="3225144"/>
              <a:ext cx="347212" cy="338045"/>
            </a:xfrm>
            <a:prstGeom prst="rect">
              <a:avLst/>
            </a:prstGeom>
            <a:noFill/>
            <a:ln w="476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SVDNB_20140824153545_orig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14" t="50947" r="46798" b="39145"/>
          <a:stretch/>
        </p:blipFill>
        <p:spPr bwMode="auto">
          <a:xfrm>
            <a:off x="5173144" y="1211186"/>
            <a:ext cx="3851225" cy="344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144643" y="6129851"/>
            <a:ext cx="67249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2575" indent="-282575"/>
            <a:r>
              <a:rPr lang="en-US" i="1" dirty="0" smtClean="0">
                <a:solidFill>
                  <a:srgbClr val="FFFF00"/>
                </a:solidFill>
                <a:sym typeface="Wingdings"/>
              </a:rPr>
              <a:t>…  Rest </a:t>
            </a:r>
            <a:r>
              <a:rPr lang="en-US" i="1" dirty="0">
                <a:solidFill>
                  <a:srgbClr val="FFFF00"/>
                </a:solidFill>
                <a:sym typeface="Wingdings"/>
              </a:rPr>
              <a:t>easy</a:t>
            </a:r>
            <a:r>
              <a:rPr lang="en-US" i="1" dirty="0" smtClean="0">
                <a:solidFill>
                  <a:srgbClr val="FFFF00"/>
                </a:solidFill>
                <a:sym typeface="Wingdings"/>
              </a:rPr>
              <a:t>, Flying Dutchman; this time it </a:t>
            </a:r>
            <a:r>
              <a:rPr lang="en-US" i="1" dirty="0">
                <a:solidFill>
                  <a:srgbClr val="FFFF00"/>
                </a:solidFill>
                <a:sym typeface="Wingdings"/>
              </a:rPr>
              <a:t>was </a:t>
            </a:r>
            <a:r>
              <a:rPr lang="en-US" i="1" dirty="0" smtClean="0">
                <a:solidFill>
                  <a:srgbClr val="FFFF00"/>
                </a:solidFill>
                <a:sym typeface="Wingdings"/>
              </a:rPr>
              <a:t>only a </a:t>
            </a:r>
            <a:r>
              <a:rPr lang="en-US" i="1" dirty="0">
                <a:solidFill>
                  <a:srgbClr val="FFFF00"/>
                </a:solidFill>
                <a:sym typeface="Wingdings"/>
              </a:rPr>
              <a:t>fleet of </a:t>
            </a:r>
            <a:r>
              <a:rPr lang="en-US" i="1" dirty="0" smtClean="0">
                <a:solidFill>
                  <a:srgbClr val="FFFF00"/>
                </a:solidFill>
                <a:sym typeface="Wingdings"/>
              </a:rPr>
              <a:t>ships, observed over </a:t>
            </a:r>
            <a:r>
              <a:rPr lang="en-US" i="1" dirty="0">
                <a:solidFill>
                  <a:srgbClr val="FFFF00"/>
                </a:solidFill>
                <a:sym typeface="Wingdings"/>
              </a:rPr>
              <a:t>multiple </a:t>
            </a:r>
            <a:r>
              <a:rPr lang="en-US" i="1" dirty="0" smtClean="0">
                <a:solidFill>
                  <a:srgbClr val="FFFF00"/>
                </a:solidFill>
                <a:sym typeface="Wingdings"/>
              </a:rPr>
              <a:t>successive nights with  the Day/Night Band</a:t>
            </a:r>
            <a:r>
              <a:rPr lang="en-US" i="1" dirty="0" smtClean="0">
                <a:sym typeface="Wingdings"/>
              </a:rPr>
              <a:t>.</a:t>
            </a:r>
            <a:endParaRPr lang="en-US" i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5323" t="19314" r="56545" b="50482"/>
          <a:stretch/>
        </p:blipFill>
        <p:spPr>
          <a:xfrm>
            <a:off x="-10204" y="938723"/>
            <a:ext cx="9154204" cy="40786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03679" y="5013823"/>
            <a:ext cx="88583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	</a:t>
            </a:r>
            <a:r>
              <a:rPr lang="en-US" i="1" dirty="0" smtClean="0"/>
              <a:t>													    </a:t>
            </a:r>
            <a:r>
              <a:rPr lang="en-US" i="1" dirty="0"/>
              <a:t> </a:t>
            </a:r>
            <a:r>
              <a:rPr lang="en-US" i="1" dirty="0" smtClean="0"/>
              <a:t>     </a:t>
            </a:r>
            <a:r>
              <a:rPr lang="en-US" i="1" dirty="0"/>
              <a:t> </a:t>
            </a:r>
            <a:r>
              <a:rPr lang="en-US" i="1" dirty="0" smtClean="0"/>
              <a:t>   The only source of this red glow that we could think of was the explosion of a huge volcano just underneath the surface of the ocean.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902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2164</TotalTime>
  <Words>1509</Words>
  <Application>Microsoft Macintosh PowerPoint</Application>
  <PresentationFormat>On-screen Show (4:3)</PresentationFormat>
  <Paragraphs>145</Paragraphs>
  <Slides>12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Twilight</vt:lpstr>
      <vt:lpstr>Equation</vt:lpstr>
      <vt:lpstr>Realizing the Scientific and Operational Utilities of the VIIRS Day/Night Band—An Exercise in Dark Adaptation </vt:lpstr>
      <vt:lpstr>The Scientific Challenges</vt:lpstr>
      <vt:lpstr>Improvements Realized by the Day/Night Band</vt:lpstr>
      <vt:lpstr>What Lies Beneath…</vt:lpstr>
      <vt:lpstr>Dynamic Imagery Scaling</vt:lpstr>
      <vt:lpstr>Lunar              Model…</vt:lpstr>
      <vt:lpstr>…Enabling Traditionally Daytime Applications at Night</vt:lpstr>
      <vt:lpstr>Example: Snow/Ice at Night Application Over Alaska Region</vt:lpstr>
      <vt:lpstr>Shedding Light on Great Mysteries</vt:lpstr>
      <vt:lpstr>Out of Thin Air…Nightglow!</vt:lpstr>
      <vt:lpstr>The Operational Interfaces</vt:lpstr>
      <vt:lpstr>Conclusions</vt:lpstr>
    </vt:vector>
  </TitlesOfParts>
  <Company>CIRA/CSU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 Miller</dc:creator>
  <cp:lastModifiedBy>Steve  Miller</cp:lastModifiedBy>
  <cp:revision>66</cp:revision>
  <cp:lastPrinted>2015-02-20T23:11:29Z</cp:lastPrinted>
  <dcterms:created xsi:type="dcterms:W3CDTF">2015-02-11T14:40:45Z</dcterms:created>
  <dcterms:modified xsi:type="dcterms:W3CDTF">2015-02-23T18:38:19Z</dcterms:modified>
</cp:coreProperties>
</file>