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4" r:id="rId3"/>
    <p:sldId id="257" r:id="rId4"/>
    <p:sldId id="258" r:id="rId5"/>
    <p:sldId id="261" r:id="rId6"/>
    <p:sldId id="265" r:id="rId7"/>
    <p:sldId id="272" r:id="rId8"/>
    <p:sldId id="273" r:id="rId9"/>
    <p:sldId id="259" r:id="rId10"/>
    <p:sldId id="266" r:id="rId11"/>
    <p:sldId id="260" r:id="rId12"/>
    <p:sldId id="270" r:id="rId13"/>
    <p:sldId id="271" r:id="rId14"/>
    <p:sldId id="267" r:id="rId15"/>
    <p:sldId id="268" r:id="rId16"/>
    <p:sldId id="269" r:id="rId17"/>
    <p:sldId id="264" r:id="rId18"/>
    <p:sldId id="275" r:id="rId19"/>
    <p:sldId id="276"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5" d="100"/>
          <a:sy n="105" d="100"/>
        </p:scale>
        <p:origin x="-8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FE7D661-1836-44F7-8FAF-35E8F866ECD3}" type="datetime1">
              <a:rPr lang="en-US" smtClean="0"/>
              <a:pPr/>
              <a:t>6/17/2015</a:t>
            </a:fld>
            <a:endParaRPr lang="en-US"/>
          </a:p>
        </p:txBody>
      </p:sp>
      <p:sp>
        <p:nvSpPr>
          <p:cNvPr id="8" name="Slide Number Placeholder 7"/>
          <p:cNvSpPr>
            <a:spLocks noGrp="1"/>
          </p:cNvSpPr>
          <p:nvPr>
            <p:ph type="sldNum" sz="quarter" idx="11"/>
          </p:nvPr>
        </p:nvSpPr>
        <p:spPr/>
        <p:txBody>
          <a:bodyPr/>
          <a:lstStyle/>
          <a:p>
            <a:fld id="{CE8079A4-7AA8-4A4F-87E2-7781EC5097DD}" type="slidenum">
              <a:rPr lang="en-US" smtClean="0"/>
              <a:pPr/>
              <a:t>‹#›</a:t>
            </a:fld>
            <a:endParaRPr lang="en-US"/>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F71CE-B899-4B2B-848D-9F12F0C901B6}" type="datetimeFigureOut">
              <a:rPr lang="en-US" smtClean="0"/>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7606D-E5C4-4C2F-8241-EC2663EF1CD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2CF1CA-F464-4B29-B867-EAF8A9B936E3}" type="datetime1">
              <a:rPr lang="en-US" smtClean="0"/>
              <a:pPr/>
              <a:t>6/17/2015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E6B357-51B9-47D2-A71D-0D06CB03185D}" type="datetime1">
              <a:rPr lang="en-US" smtClean="0"/>
              <a:pPr/>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8CB827-F132-4DF6-9FB9-4035A4C798EF}" type="datetime1">
              <a:rPr lang="en-US" smtClean="0"/>
              <a:pPr/>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A92A601-7D32-4ED7-AD1A-974B6DDBDCDC}" type="datetime1">
              <a:rPr lang="en-US" smtClean="0"/>
              <a:pPr/>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3A17B41-4A0C-4639-A132-E5C8F99A4BE8}" type="datetime1">
              <a:rPr lang="en-US" smtClean="0"/>
              <a:pPr/>
              <a:t>6/17/2015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079A4-7AA8-4A4F-87E2-7781EC5097DD}" type="slidenum">
              <a:rPr lang="en-US" smtClean="0"/>
              <a:pPr/>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9967FD-6084-4075-993E-77EC8038773F}" type="datetime1">
              <a:rPr lang="en-US" smtClean="0"/>
              <a:pPr/>
              <a:t>6/17/2015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88B47-74BA-4873-ADAE-EB0120124E83}" type="datetime1">
              <a:rPr lang="en-US" smtClean="0"/>
              <a:pPr/>
              <a:t>6/17/2015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CF52C1-9A39-494C-9977-BBEFAB872C1F}" type="datetime1">
              <a:rPr lang="en-US" smtClean="0"/>
              <a:pPr/>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1EACE2-EA00-4376-9A66-47ABB8B02CF5}" type="datetime1">
              <a:rPr lang="en-US" smtClean="0"/>
              <a:pPr/>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DA47DADC-55EA-4839-91C8-5BCC0EC06F5C}" type="datetime1">
              <a:rPr lang="en-US" smtClean="0"/>
              <a:pPr/>
              <a:t>6/17/2015</a:t>
            </a:fld>
            <a:endParaRPr lang="en-US" dirty="0"/>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CE8079A4-7AA8-4A4F-87E2-7781EC5097DD}" type="slidenum">
              <a:rPr lang="en-US" smtClean="0"/>
              <a:pPr/>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 id="2147483671" r:id="rId11"/>
  </p:sldLayoutIdLst>
  <p:hf sldNum="0"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n3017.jpg"/>
          <p:cNvPicPr>
            <a:picLocks noChangeAspect="1"/>
          </p:cNvPicPr>
          <p:nvPr/>
        </p:nvPicPr>
        <p:blipFill>
          <a:blip r:embed="rId2" cstate="email">
            <a:alphaModFix amt="76000"/>
            <a:extLst>
              <a:ext uri="{28A0092B-C50C-407E-A947-70E740481C1C}">
                <a14:useLocalDpi xmlns:a14="http://schemas.microsoft.com/office/drawing/2010/main" val="0"/>
              </a:ext>
            </a:extLst>
          </a:blip>
          <a:stretch>
            <a:fillRect/>
          </a:stretch>
        </p:blipFill>
        <p:spPr>
          <a:xfrm>
            <a:off x="814308" y="1289434"/>
            <a:ext cx="7536121" cy="5114065"/>
          </a:xfrm>
          <a:prstGeom prst="rect">
            <a:avLst/>
          </a:prstGeom>
        </p:spPr>
      </p:pic>
      <p:sp>
        <p:nvSpPr>
          <p:cNvPr id="2" name="Title 1"/>
          <p:cNvSpPr>
            <a:spLocks noGrp="1"/>
          </p:cNvSpPr>
          <p:nvPr>
            <p:ph type="ctrTitle"/>
          </p:nvPr>
        </p:nvSpPr>
        <p:spPr/>
        <p:txBody>
          <a:bodyPr>
            <a:normAutofit/>
          </a:bodyPr>
          <a:lstStyle/>
          <a:p>
            <a:r>
              <a:rPr lang="en-US" sz="3600" dirty="0" smtClean="0"/>
              <a:t>Current State of User Readiness: Fog and Low Stratus</a:t>
            </a:r>
            <a:endParaRPr lang="en-US" sz="3600" dirty="0"/>
          </a:p>
        </p:txBody>
      </p:sp>
      <p:sp>
        <p:nvSpPr>
          <p:cNvPr id="3" name="Subtitle 2"/>
          <p:cNvSpPr>
            <a:spLocks noGrp="1"/>
          </p:cNvSpPr>
          <p:nvPr>
            <p:ph type="subTitle" idx="1"/>
          </p:nvPr>
        </p:nvSpPr>
        <p:spPr>
          <a:xfrm>
            <a:off x="914400" y="5166530"/>
            <a:ext cx="3380105" cy="1144632"/>
          </a:xfrm>
        </p:spPr>
        <p:txBody>
          <a:bodyPr>
            <a:normAutofit fontScale="70000" lnSpcReduction="20000"/>
          </a:bodyPr>
          <a:lstStyle/>
          <a:p>
            <a:r>
              <a:rPr lang="en-US" sz="1600" dirty="0" smtClean="0"/>
              <a:t>Amanda Terborg</a:t>
            </a:r>
          </a:p>
          <a:p>
            <a:r>
              <a:rPr lang="en-US" sz="1600" dirty="0" smtClean="0"/>
              <a:t>Andrea </a:t>
            </a:r>
            <a:r>
              <a:rPr lang="en-US" sz="1600" dirty="0" err="1" smtClean="0"/>
              <a:t>Schumaker</a:t>
            </a:r>
            <a:endParaRPr lang="en-US" sz="1600" dirty="0" smtClean="0"/>
          </a:p>
          <a:p>
            <a:r>
              <a:rPr lang="en-US" sz="1600" dirty="0" smtClean="0"/>
              <a:t>Bill Line</a:t>
            </a:r>
          </a:p>
          <a:p>
            <a:r>
              <a:rPr lang="en-US" sz="1600" dirty="0" smtClean="0"/>
              <a:t>Chad </a:t>
            </a:r>
            <a:r>
              <a:rPr lang="en-US" sz="1600" dirty="0" err="1" smtClean="0"/>
              <a:t>Gravelle</a:t>
            </a:r>
            <a:endParaRPr lang="en-US" sz="1600" dirty="0" smtClean="0"/>
          </a:p>
          <a:p>
            <a:r>
              <a:rPr lang="en-US" sz="1600" dirty="0" smtClean="0"/>
              <a:t>Eric Stevens</a:t>
            </a:r>
          </a:p>
          <a:p>
            <a:r>
              <a:rPr lang="en-US" sz="1600" dirty="0" smtClean="0"/>
              <a:t>Michael </a:t>
            </a:r>
            <a:r>
              <a:rPr lang="en-US" sz="1600" dirty="0" err="1" smtClean="0"/>
              <a:t>Folmer</a:t>
            </a:r>
            <a:endParaRPr lang="en-US" sz="1600" dirty="0" smtClean="0"/>
          </a:p>
        </p:txBody>
      </p:sp>
      <p:sp>
        <p:nvSpPr>
          <p:cNvPr id="4" name="Subtitle 2"/>
          <p:cNvSpPr txBox="1">
            <a:spLocks/>
          </p:cNvSpPr>
          <p:nvPr/>
        </p:nvSpPr>
        <p:spPr>
          <a:xfrm>
            <a:off x="4023513" y="5166530"/>
            <a:ext cx="3380105" cy="1144632"/>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tx2"/>
              </a:buClr>
              <a:buFont typeface="Wingdings" charset="2"/>
              <a:buNone/>
              <a:defRPr sz="2200" kern="1200">
                <a:solidFill>
                  <a:schemeClr val="tx1"/>
                </a:solidFill>
                <a:latin typeface="+mn-lt"/>
                <a:ea typeface="+mn-ea"/>
                <a:cs typeface="+mn-cs"/>
              </a:defRPr>
            </a:lvl1pPr>
            <a:lvl2pPr marL="457200" indent="0" algn="ctr" defTabSz="914400" rtl="0" eaLnBrk="1" latinLnBrk="0" hangingPunct="1">
              <a:spcBef>
                <a:spcPct val="20000"/>
              </a:spcBef>
              <a:buClr>
                <a:schemeClr val="tx2"/>
              </a:buClr>
              <a:buFont typeface="Wingdings" charset="2"/>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Wingdings" charset="2"/>
              <a:buNone/>
              <a:defRPr sz="16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Wingdings"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Wingdings"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Wingdings" pitchFamily="2"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Wingdings" pitchFamily="2"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Wingdings" pitchFamily="2"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Wingdings" pitchFamily="2" charset="2"/>
              <a:buNone/>
              <a:defRPr sz="1400" kern="1200">
                <a:solidFill>
                  <a:schemeClr val="tx1">
                    <a:tint val="75000"/>
                  </a:schemeClr>
                </a:solidFill>
                <a:latin typeface="+mn-lt"/>
                <a:ea typeface="+mn-ea"/>
                <a:cs typeface="+mn-cs"/>
              </a:defRPr>
            </a:lvl9pPr>
          </a:lstStyle>
          <a:p>
            <a:r>
              <a:rPr lang="en-US" sz="1600" dirty="0" smtClean="0"/>
              <a:t>Proving Ground/User Readiness</a:t>
            </a:r>
          </a:p>
          <a:p>
            <a:r>
              <a:rPr lang="en-US" sz="1600" dirty="0" smtClean="0"/>
              <a:t>15-19 June 2015</a:t>
            </a:r>
          </a:p>
          <a:p>
            <a:r>
              <a:rPr lang="en-US" sz="1600" dirty="0" smtClean="0"/>
              <a:t>Kansas City, MO</a:t>
            </a:r>
          </a:p>
        </p:txBody>
      </p:sp>
      <p:pic>
        <p:nvPicPr>
          <p:cNvPr id="5" name="Picture 4" descr="2000px-NOAA_logo.svg.png"/>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34644" y="1523406"/>
            <a:ext cx="4694703" cy="4694703"/>
          </a:xfrm>
          <a:prstGeom prst="rect">
            <a:avLst/>
          </a:prstGeom>
        </p:spPr>
      </p:pic>
    </p:spTree>
    <p:extLst>
      <p:ext uri="{BB962C8B-B14F-4D97-AF65-F5344CB8AC3E}">
        <p14:creationId xmlns:p14="http://schemas.microsoft.com/office/powerpoint/2010/main" val="2756899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gif"/>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814308" y="1289433"/>
            <a:ext cx="7536121" cy="5114065"/>
          </a:xfrm>
          <a:prstGeom prst="rect">
            <a:avLst/>
          </a:prstGeom>
        </p:spPr>
      </p:pic>
      <p:sp>
        <p:nvSpPr>
          <p:cNvPr id="2" name="Title 1"/>
          <p:cNvSpPr>
            <a:spLocks noGrp="1"/>
          </p:cNvSpPr>
          <p:nvPr>
            <p:ph type="title"/>
          </p:nvPr>
        </p:nvSpPr>
        <p:spPr>
          <a:xfrm>
            <a:off x="914400" y="67865"/>
            <a:ext cx="7315200" cy="1154097"/>
          </a:xfrm>
        </p:spPr>
        <p:txBody>
          <a:bodyPr/>
          <a:lstStyle/>
          <a:p>
            <a:r>
              <a:rPr lang="en-US" dirty="0" smtClean="0"/>
              <a:t>CWSUs</a:t>
            </a:r>
            <a:endParaRPr lang="en-US" dirty="0"/>
          </a:p>
        </p:txBody>
      </p:sp>
      <p:sp>
        <p:nvSpPr>
          <p:cNvPr id="3" name="Content Placeholder 2"/>
          <p:cNvSpPr>
            <a:spLocks noGrp="1"/>
          </p:cNvSpPr>
          <p:nvPr>
            <p:ph idx="1"/>
          </p:nvPr>
        </p:nvSpPr>
        <p:spPr>
          <a:xfrm>
            <a:off x="914400" y="1415469"/>
            <a:ext cx="7315200" cy="4893891"/>
          </a:xfrm>
        </p:spPr>
        <p:txBody>
          <a:bodyPr/>
          <a:lstStyle/>
          <a:p>
            <a:pPr marL="45720" indent="0">
              <a:buNone/>
            </a:pPr>
            <a:r>
              <a:rPr lang="en-US" dirty="0" smtClean="0"/>
              <a:t>CONUS CWSUs</a:t>
            </a:r>
          </a:p>
          <a:p>
            <a:r>
              <a:rPr lang="en-US" dirty="0"/>
              <a:t>Availability</a:t>
            </a:r>
          </a:p>
          <a:p>
            <a:pPr lvl="1"/>
            <a:r>
              <a:rPr lang="en-US" dirty="0"/>
              <a:t>AWIPS2 for those co-located with a WFO</a:t>
            </a:r>
          </a:p>
          <a:p>
            <a:pPr lvl="1"/>
            <a:r>
              <a:rPr lang="en-US" dirty="0"/>
              <a:t>Web displays for others who are </a:t>
            </a:r>
            <a:r>
              <a:rPr lang="en-US" dirty="0" smtClean="0"/>
              <a:t>interested</a:t>
            </a:r>
          </a:p>
          <a:p>
            <a:pPr marL="320040" lvl="1" indent="0">
              <a:buNone/>
            </a:pPr>
            <a:endParaRPr lang="en-US" dirty="0"/>
          </a:p>
          <a:p>
            <a:r>
              <a:rPr lang="en-US" dirty="0" smtClean="0"/>
              <a:t>Exposure during the AWC’s summer experiments</a:t>
            </a:r>
          </a:p>
          <a:p>
            <a:pPr lvl="1"/>
            <a:r>
              <a:rPr lang="en-US" dirty="0"/>
              <a:t>ZTL, ZMP, </a:t>
            </a:r>
            <a:r>
              <a:rPr lang="en-US" dirty="0" smtClean="0"/>
              <a:t>ZAU, ZME</a:t>
            </a:r>
            <a:r>
              <a:rPr lang="en-US" dirty="0"/>
              <a:t>, ZAB, ZLC, </a:t>
            </a:r>
            <a:r>
              <a:rPr lang="en-US" dirty="0" smtClean="0"/>
              <a:t>ZNY, </a:t>
            </a:r>
            <a:r>
              <a:rPr lang="en-US" dirty="0"/>
              <a:t>ZOB, ZHU, ZMA, </a:t>
            </a:r>
            <a:r>
              <a:rPr lang="en-US" dirty="0" smtClean="0"/>
              <a:t>ZKC, ZMA…</a:t>
            </a:r>
          </a:p>
          <a:p>
            <a:pPr marL="320040" lvl="1" indent="0">
              <a:buNone/>
            </a:pPr>
            <a:endParaRPr lang="en-US" dirty="0" smtClean="0"/>
          </a:p>
          <a:p>
            <a:r>
              <a:rPr lang="en-US" dirty="0" smtClean="0"/>
              <a:t>AWT Summer Experiment 2015</a:t>
            </a:r>
          </a:p>
          <a:p>
            <a:pPr lvl="1"/>
            <a:r>
              <a:rPr lang="en-US" dirty="0" smtClean="0"/>
              <a:t>ZOA, ZDV, ZOB, ZDC, ZHU, ZME</a:t>
            </a:r>
          </a:p>
          <a:p>
            <a:pPr marL="320040" lvl="1" indent="0">
              <a:buNone/>
            </a:pPr>
            <a:endParaRPr lang="en-US" dirty="0" smtClean="0"/>
          </a:p>
          <a:p>
            <a:pPr lvl="1"/>
            <a:endParaRPr lang="en-US" dirty="0" smtClean="0"/>
          </a:p>
        </p:txBody>
      </p:sp>
    </p:spTree>
    <p:extLst>
      <p:ext uri="{BB962C8B-B14F-4D97-AF65-F5344CB8AC3E}">
        <p14:creationId xmlns:p14="http://schemas.microsoft.com/office/powerpoint/2010/main" val="2148708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4-14 at 9.18.01 AM.png"/>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496736" y="1144010"/>
            <a:ext cx="8045397" cy="5264384"/>
          </a:xfrm>
          <a:prstGeom prst="rect">
            <a:avLst/>
          </a:prstGeom>
          <a:effectLst>
            <a:softEdge rad="228600"/>
          </a:effectLst>
        </p:spPr>
      </p:pic>
      <p:sp>
        <p:nvSpPr>
          <p:cNvPr id="2" name="Title 1"/>
          <p:cNvSpPr>
            <a:spLocks noGrp="1"/>
          </p:cNvSpPr>
          <p:nvPr>
            <p:ph type="title"/>
          </p:nvPr>
        </p:nvSpPr>
        <p:spPr>
          <a:xfrm>
            <a:off x="914400" y="67865"/>
            <a:ext cx="7315200" cy="1154097"/>
          </a:xfrm>
        </p:spPr>
        <p:txBody>
          <a:bodyPr>
            <a:normAutofit/>
          </a:bodyPr>
          <a:lstStyle/>
          <a:p>
            <a:r>
              <a:rPr lang="en-US" dirty="0" smtClean="0"/>
              <a:t>National Centers</a:t>
            </a:r>
            <a:br>
              <a:rPr lang="en-US" dirty="0" smtClean="0"/>
            </a:br>
            <a:r>
              <a:rPr lang="en-US" sz="2000" dirty="0" smtClean="0"/>
              <a:t>Aviation Weather Center</a:t>
            </a:r>
            <a:endParaRPr lang="en-US" dirty="0"/>
          </a:p>
        </p:txBody>
      </p:sp>
      <p:sp>
        <p:nvSpPr>
          <p:cNvPr id="3" name="Content Placeholder 2"/>
          <p:cNvSpPr>
            <a:spLocks noGrp="1"/>
          </p:cNvSpPr>
          <p:nvPr>
            <p:ph idx="1"/>
          </p:nvPr>
        </p:nvSpPr>
        <p:spPr>
          <a:xfrm>
            <a:off x="914400" y="1415469"/>
            <a:ext cx="7315200" cy="4893891"/>
          </a:xfrm>
        </p:spPr>
        <p:txBody>
          <a:bodyPr>
            <a:normAutofit fontScale="92500" lnSpcReduction="20000"/>
          </a:bodyPr>
          <a:lstStyle/>
          <a:p>
            <a:r>
              <a:rPr lang="en-US" dirty="0" smtClean="0"/>
              <a:t>Introduced in early 2012, transitioned to ops in late 2012 on N-AWIPS.</a:t>
            </a:r>
          </a:p>
          <a:p>
            <a:endParaRPr lang="en-US" dirty="0"/>
          </a:p>
          <a:p>
            <a:r>
              <a:rPr lang="en-US" dirty="0" smtClean="0"/>
              <a:t>Will be pulled into AWIPS-2 D2D for the 2015 Summer Experiment ceiling and visibility desks</a:t>
            </a:r>
          </a:p>
          <a:p>
            <a:endParaRPr lang="en-US" dirty="0"/>
          </a:p>
          <a:p>
            <a:r>
              <a:rPr lang="en-US" dirty="0" smtClean="0"/>
              <a:t>Heavily used by National Aviation Meteorologists for ceiling and visibility forecasting around major terminals</a:t>
            </a:r>
          </a:p>
          <a:p>
            <a:pPr lvl="1"/>
            <a:r>
              <a:rPr lang="en-US" dirty="0" smtClean="0"/>
              <a:t>There have been a number of cases in which the use of the FLS has saved $$ in extra fuel costs</a:t>
            </a:r>
          </a:p>
          <a:p>
            <a:endParaRPr lang="en-US" dirty="0"/>
          </a:p>
          <a:p>
            <a:r>
              <a:rPr lang="en-US" dirty="0" smtClean="0"/>
              <a:t>Also used by G-AIRMET forecasters for ceiling and visibility snapshots and occasionally by CSIG or CAWS forecasters to help identify where fog may have prevented necessary heating for convection later in the day</a:t>
            </a:r>
          </a:p>
          <a:p>
            <a:endParaRPr lang="en-US" dirty="0"/>
          </a:p>
          <a:p>
            <a:r>
              <a:rPr lang="en-US" dirty="0" smtClean="0"/>
              <a:t>Use occasionally in conjunction with </a:t>
            </a:r>
            <a:r>
              <a:rPr lang="en-US" dirty="0" err="1" smtClean="0"/>
              <a:t>GeoColor</a:t>
            </a:r>
            <a:r>
              <a:rPr lang="en-US" dirty="0" smtClean="0"/>
              <a:t> imagery to further identify IFR and LIFR conditions</a:t>
            </a:r>
          </a:p>
          <a:p>
            <a:endParaRPr lang="en-US" dirty="0" smtClean="0"/>
          </a:p>
        </p:txBody>
      </p:sp>
    </p:spTree>
    <p:extLst>
      <p:ext uri="{BB962C8B-B14F-4D97-AF65-F5344CB8AC3E}">
        <p14:creationId xmlns:p14="http://schemas.microsoft.com/office/powerpoint/2010/main" val="1895656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14400" y="67865"/>
            <a:ext cx="7315200" cy="115409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National Centers</a:t>
            </a:r>
            <a:br>
              <a:rPr lang="en-US" dirty="0" smtClean="0"/>
            </a:br>
            <a:r>
              <a:rPr lang="en-US" sz="2000" dirty="0" smtClean="0"/>
              <a:t>Aviation Weather Center</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82759" y="1544715"/>
            <a:ext cx="7315201" cy="4979238"/>
          </a:xfrm>
          <a:prstGeom prst="rect">
            <a:avLst/>
          </a:prstGeom>
        </p:spPr>
      </p:pic>
      <p:sp>
        <p:nvSpPr>
          <p:cNvPr id="5" name="Content Placeholder 2"/>
          <p:cNvSpPr>
            <a:spLocks noGrp="1"/>
          </p:cNvSpPr>
          <p:nvPr>
            <p:ph idx="1"/>
          </p:nvPr>
        </p:nvSpPr>
        <p:spPr>
          <a:xfrm>
            <a:off x="196175" y="1850671"/>
            <a:ext cx="2773167" cy="4263169"/>
          </a:xfrm>
          <a:solidFill>
            <a:schemeClr val="tx2">
              <a:lumMod val="90000"/>
            </a:schemeClr>
          </a:solidFill>
          <a:ln>
            <a:noFill/>
          </a:ln>
        </p:spPr>
        <p:style>
          <a:lnRef idx="2">
            <a:schemeClr val="dk1"/>
          </a:lnRef>
          <a:fillRef idx="1">
            <a:schemeClr val="lt1"/>
          </a:fillRef>
          <a:effectRef idx="0">
            <a:schemeClr val="dk1"/>
          </a:effectRef>
          <a:fontRef idx="minor">
            <a:schemeClr val="dk1"/>
          </a:fontRef>
        </p:style>
        <p:txBody>
          <a:bodyPr tIns="182880">
            <a:normAutofit/>
          </a:bodyPr>
          <a:lstStyle/>
          <a:p>
            <a:pPr marL="0" indent="0">
              <a:buNone/>
            </a:pPr>
            <a:r>
              <a:rPr lang="en-US" sz="2000" b="1" dirty="0" smtClean="0">
                <a:solidFill>
                  <a:schemeClr val="bg2">
                    <a:lumMod val="50000"/>
                  </a:schemeClr>
                </a:solidFill>
                <a:latin typeface="Century Gothic"/>
                <a:cs typeface="Century Gothic"/>
              </a:rPr>
              <a:t>June 16, 2013 – ORD</a:t>
            </a:r>
          </a:p>
          <a:p>
            <a:r>
              <a:rPr lang="en-US" sz="1700" dirty="0" smtClean="0">
                <a:solidFill>
                  <a:schemeClr val="bg2">
                    <a:lumMod val="50000"/>
                  </a:schemeClr>
                </a:solidFill>
                <a:latin typeface="Century Gothic"/>
                <a:cs typeface="Century Gothic"/>
              </a:rPr>
              <a:t>GOES-R FLS showing expanding area of high IFR probabilities over Lake MI</a:t>
            </a:r>
          </a:p>
          <a:p>
            <a:r>
              <a:rPr lang="en-US" sz="1700" dirty="0" smtClean="0">
                <a:solidFill>
                  <a:schemeClr val="bg2">
                    <a:lumMod val="50000"/>
                  </a:schemeClr>
                </a:solidFill>
                <a:latin typeface="Century Gothic"/>
                <a:cs typeface="Century Gothic"/>
              </a:rPr>
              <a:t>NAM called ZAU to discuss and TAFs were updated</a:t>
            </a:r>
          </a:p>
          <a:p>
            <a:r>
              <a:rPr lang="en-US" sz="1700" dirty="0" smtClean="0">
                <a:solidFill>
                  <a:schemeClr val="bg2">
                    <a:lumMod val="50000"/>
                  </a:schemeClr>
                </a:solidFill>
                <a:latin typeface="Century Gothic"/>
                <a:cs typeface="Century Gothic"/>
              </a:rPr>
              <a:t>FAA was notified of major changes</a:t>
            </a:r>
          </a:p>
          <a:p>
            <a:r>
              <a:rPr lang="en-US" sz="1700" dirty="0" smtClean="0">
                <a:solidFill>
                  <a:schemeClr val="bg2">
                    <a:lumMod val="50000"/>
                  </a:schemeClr>
                </a:solidFill>
                <a:latin typeface="Century Gothic"/>
                <a:cs typeface="Century Gothic"/>
              </a:rPr>
              <a:t>Airport operations changes made to accommodate the IFR conditions.</a:t>
            </a:r>
          </a:p>
          <a:p>
            <a:endParaRPr lang="en-US" sz="1800" dirty="0" smtClean="0">
              <a:solidFill>
                <a:schemeClr val="bg2">
                  <a:lumMod val="50000"/>
                </a:schemeClr>
              </a:solidFill>
              <a:latin typeface="Century Gothic"/>
              <a:cs typeface="Century Gothic"/>
            </a:endParaRPr>
          </a:p>
        </p:txBody>
      </p:sp>
    </p:spTree>
    <p:extLst>
      <p:ext uri="{BB962C8B-B14F-4D97-AF65-F5344CB8AC3E}">
        <p14:creationId xmlns:p14="http://schemas.microsoft.com/office/powerpoint/2010/main" val="3846321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0140812_0945geofltr.gif"/>
          <p:cNvPicPr>
            <a:picLocks noChangeAspect="1"/>
          </p:cNvPicPr>
          <p:nvPr/>
        </p:nvPicPr>
        <p:blipFill rotWithShape="1">
          <a:blip r:embed="rId2" cstate="email">
            <a:extLst>
              <a:ext uri="{28A0092B-C50C-407E-A947-70E740481C1C}">
                <a14:useLocalDpi xmlns:a14="http://schemas.microsoft.com/office/drawing/2010/main" val="0"/>
              </a:ext>
            </a:extLst>
          </a:blip>
          <a:srcRect l="35126"/>
          <a:stretch/>
        </p:blipFill>
        <p:spPr>
          <a:xfrm>
            <a:off x="154084" y="1221700"/>
            <a:ext cx="5248259" cy="5511934"/>
          </a:xfrm>
          <a:prstGeom prst="rect">
            <a:avLst/>
          </a:prstGeom>
        </p:spPr>
      </p:pic>
      <p:pic>
        <p:nvPicPr>
          <p:cNvPr id="5" name="Picture 4" descr="20140812_0945IFR.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0488" y="1405960"/>
            <a:ext cx="7092325" cy="4892257"/>
          </a:xfrm>
          <a:prstGeom prst="rect">
            <a:avLst/>
          </a:prstGeom>
        </p:spPr>
      </p:pic>
      <p:sp>
        <p:nvSpPr>
          <p:cNvPr id="7" name="Title 1"/>
          <p:cNvSpPr txBox="1">
            <a:spLocks/>
          </p:cNvSpPr>
          <p:nvPr/>
        </p:nvSpPr>
        <p:spPr>
          <a:xfrm>
            <a:off x="914400" y="67865"/>
            <a:ext cx="7315200" cy="115409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National Centers</a:t>
            </a:r>
            <a:br>
              <a:rPr lang="en-US" smtClean="0"/>
            </a:br>
            <a:r>
              <a:rPr lang="en-US" sz="2000" smtClean="0"/>
              <a:t>Aviation Weather Center</a:t>
            </a:r>
            <a:endParaRPr lang="en-US" dirty="0"/>
          </a:p>
        </p:txBody>
      </p:sp>
    </p:spTree>
    <p:extLst>
      <p:ext uri="{BB962C8B-B14F-4D97-AF65-F5344CB8AC3E}">
        <p14:creationId xmlns:p14="http://schemas.microsoft.com/office/powerpoint/2010/main" val="77441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ern-Ocean-011.jpg"/>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814308" y="1289433"/>
            <a:ext cx="7536121" cy="5114065"/>
          </a:xfrm>
          <a:prstGeom prst="rect">
            <a:avLst/>
          </a:prstGeom>
        </p:spPr>
      </p:pic>
      <p:sp>
        <p:nvSpPr>
          <p:cNvPr id="2" name="Title 1"/>
          <p:cNvSpPr>
            <a:spLocks noGrp="1"/>
          </p:cNvSpPr>
          <p:nvPr>
            <p:ph type="title"/>
          </p:nvPr>
        </p:nvSpPr>
        <p:spPr>
          <a:xfrm>
            <a:off x="914400" y="67865"/>
            <a:ext cx="7315200" cy="1154097"/>
          </a:xfrm>
        </p:spPr>
        <p:txBody>
          <a:bodyPr>
            <a:normAutofit fontScale="90000"/>
          </a:bodyPr>
          <a:lstStyle/>
          <a:p>
            <a:r>
              <a:rPr lang="en-US" dirty="0" smtClean="0"/>
              <a:t>National Centers</a:t>
            </a:r>
            <a:br>
              <a:rPr lang="en-US" dirty="0" smtClean="0"/>
            </a:br>
            <a:r>
              <a:rPr lang="en-US" sz="2000" dirty="0" smtClean="0"/>
              <a:t>Ocean Prediction Center and Tropical Forecast Analysis Branch</a:t>
            </a:r>
            <a:endParaRPr lang="en-US" dirty="0"/>
          </a:p>
        </p:txBody>
      </p:sp>
      <p:sp>
        <p:nvSpPr>
          <p:cNvPr id="3" name="Content Placeholder 2"/>
          <p:cNvSpPr>
            <a:spLocks noGrp="1"/>
          </p:cNvSpPr>
          <p:nvPr>
            <p:ph idx="1"/>
          </p:nvPr>
        </p:nvSpPr>
        <p:spPr>
          <a:xfrm>
            <a:off x="914400" y="1415469"/>
            <a:ext cx="7315200" cy="4893891"/>
          </a:xfrm>
        </p:spPr>
        <p:txBody>
          <a:bodyPr/>
          <a:lstStyle/>
          <a:p>
            <a:r>
              <a:rPr lang="en-US" dirty="0"/>
              <a:t>The first FLS introduction occurred in late January 2015 at TAFB and early March 2015 at </a:t>
            </a:r>
            <a:r>
              <a:rPr lang="en-US" dirty="0" smtClean="0"/>
              <a:t>OPC, both in N-AWIPS</a:t>
            </a:r>
          </a:p>
          <a:p>
            <a:endParaRPr lang="en-US" dirty="0"/>
          </a:p>
          <a:p>
            <a:r>
              <a:rPr lang="en-US" dirty="0"/>
              <a:t>An official training module is being developed by Michael </a:t>
            </a:r>
            <a:r>
              <a:rPr lang="en-US" dirty="0" err="1"/>
              <a:t>Pavolonis</a:t>
            </a:r>
            <a:r>
              <a:rPr lang="en-US" dirty="0"/>
              <a:t> (NESDIS/STAR) and Corey Calvert (UW-CIMSS)</a:t>
            </a:r>
            <a:r>
              <a:rPr lang="en-US" dirty="0" smtClean="0"/>
              <a:t>.</a:t>
            </a:r>
          </a:p>
          <a:p>
            <a:endParaRPr lang="en-US" dirty="0"/>
          </a:p>
          <a:p>
            <a:r>
              <a:rPr lang="en-US" dirty="0"/>
              <a:t>Early feedback suggests the IFR and LIFR Probability have been most popular at TAFB for identifying and confirming potential fog in the Gulf of Mexico or northeast of Florida</a:t>
            </a:r>
            <a:r>
              <a:rPr lang="en-US" dirty="0" smtClean="0"/>
              <a:t>.</a:t>
            </a:r>
          </a:p>
          <a:p>
            <a:pPr marL="45720" indent="0">
              <a:buNone/>
            </a:pPr>
            <a:endParaRPr lang="en-US" dirty="0"/>
          </a:p>
          <a:p>
            <a:r>
              <a:rPr lang="en-US" dirty="0"/>
              <a:t>OPC had an opportunity to use the product during a real-time USCG </a:t>
            </a:r>
            <a:r>
              <a:rPr lang="en-US" dirty="0" err="1"/>
              <a:t>medivac</a:t>
            </a:r>
            <a:r>
              <a:rPr lang="en-US" dirty="0"/>
              <a:t> mission 70 nm west of Portland, OR in coordination with the Portland WFO on 06/05/15.</a:t>
            </a:r>
          </a:p>
        </p:txBody>
      </p:sp>
    </p:spTree>
    <p:extLst>
      <p:ext uri="{BB962C8B-B14F-4D97-AF65-F5344CB8AC3E}">
        <p14:creationId xmlns:p14="http://schemas.microsoft.com/office/powerpoint/2010/main" val="1232334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7865"/>
            <a:ext cx="7315200" cy="1154097"/>
          </a:xfrm>
        </p:spPr>
        <p:txBody>
          <a:bodyPr>
            <a:normAutofit/>
          </a:bodyPr>
          <a:lstStyle/>
          <a:p>
            <a:r>
              <a:rPr lang="en-US" dirty="0" smtClean="0"/>
              <a:t>National Centers</a:t>
            </a:r>
            <a:br>
              <a:rPr lang="en-US" dirty="0" smtClean="0"/>
            </a:br>
            <a:r>
              <a:rPr lang="en-US" sz="2000" dirty="0" smtClean="0"/>
              <a:t>Ocean Prediction Center</a:t>
            </a:r>
            <a:endParaRPr lang="en-US" dirty="0"/>
          </a:p>
        </p:txBody>
      </p:sp>
      <p:pic>
        <p:nvPicPr>
          <p:cNvPr id="6"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661523" y="1302329"/>
            <a:ext cx="5801784" cy="4351338"/>
          </a:xfrm>
        </p:spPr>
      </p:pic>
      <p:sp>
        <p:nvSpPr>
          <p:cNvPr id="7" name="TextBox 6"/>
          <p:cNvSpPr txBox="1"/>
          <p:nvPr/>
        </p:nvSpPr>
        <p:spPr>
          <a:xfrm>
            <a:off x="3151163" y="6365703"/>
            <a:ext cx="184666" cy="369332"/>
          </a:xfrm>
          <a:prstGeom prst="rect">
            <a:avLst/>
          </a:prstGeom>
          <a:noFill/>
        </p:spPr>
        <p:txBody>
          <a:bodyPr wrap="none" rtlCol="0">
            <a:spAutoFit/>
          </a:bodyPr>
          <a:lstStyle/>
          <a:p>
            <a:endParaRPr lang="en-US" dirty="0"/>
          </a:p>
        </p:txBody>
      </p:sp>
      <p:sp>
        <p:nvSpPr>
          <p:cNvPr id="8" name="Rectangle 7"/>
          <p:cNvSpPr/>
          <p:nvPr/>
        </p:nvSpPr>
        <p:spPr>
          <a:xfrm>
            <a:off x="1661523" y="5657671"/>
            <a:ext cx="5801784" cy="923330"/>
          </a:xfrm>
          <a:prstGeom prst="rect">
            <a:avLst/>
          </a:prstGeom>
        </p:spPr>
        <p:txBody>
          <a:bodyPr wrap="square">
            <a:spAutoFit/>
          </a:bodyPr>
          <a:lstStyle/>
          <a:p>
            <a:r>
              <a:rPr lang="en-US" dirty="0"/>
              <a:t>Evaluating LOW ST deck along N TX coast </a:t>
            </a:r>
            <a:r>
              <a:rPr lang="en-US" dirty="0" err="1"/>
              <a:t>overlayed</a:t>
            </a:r>
            <a:r>
              <a:rPr lang="en-US" dirty="0"/>
              <a:t> with surface observations to adjust GFE weather grids for text products. ~Martin Nelson</a:t>
            </a:r>
          </a:p>
        </p:txBody>
      </p:sp>
    </p:spTree>
    <p:extLst>
      <p:ext uri="{BB962C8B-B14F-4D97-AF65-F5344CB8AC3E}">
        <p14:creationId xmlns:p14="http://schemas.microsoft.com/office/powerpoint/2010/main" val="13679129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4294967295"/>
          </p:nvPr>
        </p:nvPicPr>
        <p:blipFill>
          <a:blip r:embed="rId2" cstate="email">
            <a:extLst>
              <a:ext uri="{28A0092B-C50C-407E-A947-70E740481C1C}">
                <a14:useLocalDpi xmlns:a14="http://schemas.microsoft.com/office/drawing/2010/main" val="0"/>
              </a:ext>
            </a:extLst>
          </a:blip>
          <a:stretch>
            <a:fillRect/>
          </a:stretch>
        </p:blipFill>
        <p:spPr>
          <a:xfrm>
            <a:off x="311822" y="3355573"/>
            <a:ext cx="4260178" cy="2967306"/>
          </a:xfrm>
          <a:prstGeom prst="rect">
            <a:avLst/>
          </a:prstGeom>
        </p:spPr>
      </p:pic>
      <p:pic>
        <p:nvPicPr>
          <p:cNvPr id="9" name="Content Placeholder 8"/>
          <p:cNvPicPr>
            <a:picLocks noGrp="1" noChangeAspect="1"/>
          </p:cNvPicPr>
          <p:nvPr>
            <p:ph sz="half" idx="4294967295"/>
          </p:nvPr>
        </p:nvPicPr>
        <p:blipFill>
          <a:blip r:embed="rId3" cstate="email">
            <a:extLst>
              <a:ext uri="{28A0092B-C50C-407E-A947-70E740481C1C}">
                <a14:useLocalDpi xmlns:a14="http://schemas.microsoft.com/office/drawing/2010/main" val="0"/>
              </a:ext>
            </a:extLst>
          </a:blip>
          <a:stretch>
            <a:fillRect/>
          </a:stretch>
        </p:blipFill>
        <p:spPr>
          <a:xfrm>
            <a:off x="4572000" y="3355573"/>
            <a:ext cx="4260178" cy="2967306"/>
          </a:xfrm>
          <a:prstGeom prst="rect">
            <a:avLst/>
          </a:prstGeom>
        </p:spPr>
      </p:pic>
      <p:sp>
        <p:nvSpPr>
          <p:cNvPr id="5" name="TextBox 4"/>
          <p:cNvSpPr txBox="1"/>
          <p:nvPr/>
        </p:nvSpPr>
        <p:spPr>
          <a:xfrm>
            <a:off x="311822" y="770250"/>
            <a:ext cx="8000174" cy="2585323"/>
          </a:xfrm>
          <a:prstGeom prst="rect">
            <a:avLst/>
          </a:prstGeom>
          <a:solidFill>
            <a:schemeClr val="bg1">
              <a:alpha val="72000"/>
            </a:schemeClr>
          </a:solidFill>
        </p:spPr>
        <p:txBody>
          <a:bodyPr wrap="square" rtlCol="0">
            <a:spAutoFit/>
          </a:bodyPr>
          <a:lstStyle/>
          <a:p>
            <a:r>
              <a:rPr lang="en-US" dirty="0" smtClean="0"/>
              <a:t>On the morning of 06/05/15, a call was transferred to OPC from the Portland WFO requesting a forecast for the heavy fog and low stratus located ~120 nm west of the Columbia River Bar.  A ship sent a distress call to the US Coast Guard requesting a medevac, but conditions were too unsafe.  Todd Shaw (OPC) answered the call and used the LIFR product along with the </a:t>
            </a:r>
            <a:r>
              <a:rPr lang="en-US" dirty="0" err="1" smtClean="0"/>
              <a:t>GeoColor</a:t>
            </a:r>
            <a:r>
              <a:rPr lang="en-US" dirty="0" smtClean="0"/>
              <a:t> imagery and ancillary data to forecast a continuation of &lt;1 mile visibility and low ceilings.  The ship had to move west away from the fog bank to within 70 nm west of the Columbia River Bar where a successful medevac occurred.</a:t>
            </a:r>
            <a:endParaRPr lang="en-US" dirty="0"/>
          </a:p>
        </p:txBody>
      </p:sp>
      <p:sp>
        <p:nvSpPr>
          <p:cNvPr id="10" name="TextBox 9"/>
          <p:cNvSpPr txBox="1"/>
          <p:nvPr/>
        </p:nvSpPr>
        <p:spPr>
          <a:xfrm>
            <a:off x="311822" y="6322879"/>
            <a:ext cx="8520356" cy="369332"/>
          </a:xfrm>
          <a:prstGeom prst="rect">
            <a:avLst/>
          </a:prstGeom>
          <a:solidFill>
            <a:schemeClr val="bg1">
              <a:alpha val="72000"/>
            </a:schemeClr>
          </a:solidFill>
        </p:spPr>
        <p:txBody>
          <a:bodyPr wrap="square" rtlCol="0">
            <a:spAutoFit/>
          </a:bodyPr>
          <a:lstStyle/>
          <a:p>
            <a:r>
              <a:rPr lang="en-US" dirty="0" smtClean="0"/>
              <a:t>Full Story:  http://www.d13.uscgnews.com/go/doc/4007/2541374/</a:t>
            </a:r>
            <a:endParaRPr lang="en-US" dirty="0"/>
          </a:p>
        </p:txBody>
      </p:sp>
      <p:sp>
        <p:nvSpPr>
          <p:cNvPr id="11" name="Oval 10"/>
          <p:cNvSpPr/>
          <p:nvPr/>
        </p:nvSpPr>
        <p:spPr>
          <a:xfrm>
            <a:off x="2502871" y="4337434"/>
            <a:ext cx="327047" cy="34449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436002" y="4089807"/>
            <a:ext cx="327047" cy="34449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187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underhead-b.jpg"/>
          <p:cNvPicPr>
            <a:picLocks noChangeAspect="1"/>
          </p:cNvPicPr>
          <p:nvPr/>
        </p:nvPicPr>
        <p:blipFill>
          <a:blip r:embed="rId2" cstate="email">
            <a:alphaModFix amt="50000"/>
            <a:extLst>
              <a:ext uri="{28A0092B-C50C-407E-A947-70E740481C1C}">
                <a14:useLocalDpi xmlns:a14="http://schemas.microsoft.com/office/drawing/2010/main" val="0"/>
              </a:ext>
            </a:extLst>
          </a:blip>
          <a:stretch>
            <a:fillRect/>
          </a:stretch>
        </p:blipFill>
        <p:spPr>
          <a:xfrm>
            <a:off x="814308" y="1289434"/>
            <a:ext cx="7536121" cy="5114065"/>
          </a:xfrm>
          <a:prstGeom prst="rect">
            <a:avLst/>
          </a:prstGeom>
        </p:spPr>
      </p:pic>
      <p:sp>
        <p:nvSpPr>
          <p:cNvPr id="2" name="Title 1"/>
          <p:cNvSpPr>
            <a:spLocks noGrp="1"/>
          </p:cNvSpPr>
          <p:nvPr>
            <p:ph type="title"/>
          </p:nvPr>
        </p:nvSpPr>
        <p:spPr>
          <a:xfrm>
            <a:off x="914400" y="67865"/>
            <a:ext cx="7315200" cy="1154097"/>
          </a:xfrm>
        </p:spPr>
        <p:txBody>
          <a:bodyPr>
            <a:normAutofit/>
          </a:bodyPr>
          <a:lstStyle/>
          <a:p>
            <a:r>
              <a:rPr lang="en-US" dirty="0" smtClean="0"/>
              <a:t>National Centers</a:t>
            </a:r>
            <a:br>
              <a:rPr lang="en-US" dirty="0" smtClean="0"/>
            </a:br>
            <a:r>
              <a:rPr lang="en-US" sz="2000" dirty="0" smtClean="0"/>
              <a:t>Storm Prediction Center</a:t>
            </a:r>
            <a:endParaRPr lang="en-US" dirty="0"/>
          </a:p>
        </p:txBody>
      </p:sp>
      <p:sp>
        <p:nvSpPr>
          <p:cNvPr id="3" name="Content Placeholder 2"/>
          <p:cNvSpPr>
            <a:spLocks noGrp="1"/>
          </p:cNvSpPr>
          <p:nvPr>
            <p:ph idx="1"/>
          </p:nvPr>
        </p:nvSpPr>
        <p:spPr>
          <a:xfrm>
            <a:off x="914400" y="1415469"/>
            <a:ext cx="7315200" cy="4893891"/>
          </a:xfrm>
        </p:spPr>
        <p:txBody>
          <a:bodyPr/>
          <a:lstStyle/>
          <a:p>
            <a:r>
              <a:rPr lang="en-US" dirty="0" smtClean="0"/>
              <a:t>Not yet fully introduced, but will be in the future</a:t>
            </a:r>
          </a:p>
          <a:p>
            <a:pPr marL="45720" indent="0">
              <a:buNone/>
            </a:pPr>
            <a:endParaRPr lang="en-US" dirty="0" smtClean="0"/>
          </a:p>
          <a:p>
            <a:r>
              <a:rPr lang="en-US" dirty="0" smtClean="0"/>
              <a:t>Concepts…</a:t>
            </a:r>
          </a:p>
          <a:p>
            <a:pPr lvl="1"/>
            <a:r>
              <a:rPr lang="en-US" dirty="0" smtClean="0"/>
              <a:t>Identifying where low clouds are,</a:t>
            </a:r>
            <a:r>
              <a:rPr lang="en-US" dirty="0"/>
              <a:t> </a:t>
            </a:r>
            <a:r>
              <a:rPr lang="en-US" dirty="0" smtClean="0"/>
              <a:t>especially before sunrise</a:t>
            </a:r>
          </a:p>
          <a:p>
            <a:pPr lvl="1"/>
            <a:r>
              <a:rPr lang="en-US" dirty="0" smtClean="0"/>
              <a:t>Where will differential heating boundaries set up during the day?</a:t>
            </a:r>
          </a:p>
          <a:p>
            <a:pPr lvl="1"/>
            <a:r>
              <a:rPr lang="en-US" dirty="0" smtClean="0"/>
              <a:t>Cloud thickness</a:t>
            </a:r>
          </a:p>
          <a:p>
            <a:pPr lvl="2"/>
            <a:r>
              <a:rPr lang="en-US" dirty="0" smtClean="0"/>
              <a:t>How long will it take clouds to dissipate?</a:t>
            </a:r>
          </a:p>
          <a:p>
            <a:pPr lvl="2"/>
            <a:r>
              <a:rPr lang="en-US" dirty="0" smtClean="0"/>
              <a:t>How much heating will occur for convective activity later in the day</a:t>
            </a:r>
          </a:p>
        </p:txBody>
      </p:sp>
    </p:spTree>
    <p:extLst>
      <p:ext uri="{BB962C8B-B14F-4D97-AF65-F5344CB8AC3E}">
        <p14:creationId xmlns:p14="http://schemas.microsoft.com/office/powerpoint/2010/main" val="39673818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n3017.jpg"/>
          <p:cNvPicPr>
            <a:picLocks noChangeAspect="1"/>
          </p:cNvPicPr>
          <p:nvPr/>
        </p:nvPicPr>
        <p:blipFill>
          <a:blip r:embed="rId2" cstate="email">
            <a:alphaModFix amt="76000"/>
            <a:extLst>
              <a:ext uri="{28A0092B-C50C-407E-A947-70E740481C1C}">
                <a14:useLocalDpi xmlns:a14="http://schemas.microsoft.com/office/drawing/2010/main" val="0"/>
              </a:ext>
            </a:extLst>
          </a:blip>
          <a:stretch>
            <a:fillRect/>
          </a:stretch>
        </p:blipFill>
        <p:spPr>
          <a:xfrm>
            <a:off x="814308" y="1289434"/>
            <a:ext cx="7536121" cy="5114065"/>
          </a:xfrm>
          <a:prstGeom prst="rect">
            <a:avLst/>
          </a:prstGeom>
        </p:spPr>
      </p:pic>
      <p:sp>
        <p:nvSpPr>
          <p:cNvPr id="8" name="Text Placeholder 7"/>
          <p:cNvSpPr>
            <a:spLocks noGrp="1"/>
          </p:cNvSpPr>
          <p:nvPr>
            <p:ph type="body" idx="1"/>
          </p:nvPr>
        </p:nvSpPr>
        <p:spPr/>
        <p:txBody>
          <a:bodyPr/>
          <a:lstStyle/>
          <a:p>
            <a:r>
              <a:rPr lang="en-US" dirty="0" smtClean="0"/>
              <a:t>Use of the GOES-E/W proxy for official NWS operations</a:t>
            </a:r>
            <a:endParaRPr lang="en-US" dirty="0"/>
          </a:p>
        </p:txBody>
      </p:sp>
      <p:pic>
        <p:nvPicPr>
          <p:cNvPr id="5" name="Picture 4" descr="2000px-NOAA_logo.svg.png"/>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00586" y="1523406"/>
            <a:ext cx="4694703" cy="4694703"/>
          </a:xfrm>
          <a:prstGeom prst="rect">
            <a:avLst/>
          </a:prstGeom>
        </p:spPr>
      </p:pic>
      <p:sp>
        <p:nvSpPr>
          <p:cNvPr id="2" name="Title 1"/>
          <p:cNvSpPr>
            <a:spLocks noGrp="1"/>
          </p:cNvSpPr>
          <p:nvPr>
            <p:ph type="title"/>
          </p:nvPr>
        </p:nvSpPr>
        <p:spPr/>
        <p:txBody>
          <a:bodyPr>
            <a:normAutofit/>
          </a:bodyPr>
          <a:lstStyle/>
          <a:p>
            <a:pPr algn="ctr"/>
            <a:r>
              <a:rPr lang="en-US" sz="5400" dirty="0" smtClean="0"/>
              <a:t>The big ‘O’</a:t>
            </a:r>
            <a:endParaRPr lang="en-US" sz="5400" dirty="0"/>
          </a:p>
        </p:txBody>
      </p:sp>
    </p:spTree>
    <p:extLst>
      <p:ext uri="{BB962C8B-B14F-4D97-AF65-F5344CB8AC3E}">
        <p14:creationId xmlns:p14="http://schemas.microsoft.com/office/powerpoint/2010/main" val="1347879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n3017.jpg"/>
          <p:cNvPicPr>
            <a:picLocks noChangeAspect="1"/>
          </p:cNvPicPr>
          <p:nvPr/>
        </p:nvPicPr>
        <p:blipFill>
          <a:blip r:embed="rId2" cstate="email">
            <a:alphaModFix amt="76000"/>
            <a:extLst>
              <a:ext uri="{28A0092B-C50C-407E-A947-70E740481C1C}">
                <a14:useLocalDpi xmlns:a14="http://schemas.microsoft.com/office/drawing/2010/main" val="0"/>
              </a:ext>
            </a:extLst>
          </a:blip>
          <a:stretch>
            <a:fillRect/>
          </a:stretch>
        </p:blipFill>
        <p:spPr>
          <a:xfrm>
            <a:off x="814308" y="1289434"/>
            <a:ext cx="7536121" cy="5114065"/>
          </a:xfrm>
          <a:prstGeom prst="rect">
            <a:avLst/>
          </a:prstGeom>
        </p:spPr>
      </p:pic>
      <p:sp>
        <p:nvSpPr>
          <p:cNvPr id="2" name="Title 1"/>
          <p:cNvSpPr>
            <a:spLocks noGrp="1"/>
          </p:cNvSpPr>
          <p:nvPr>
            <p:ph type="title"/>
          </p:nvPr>
        </p:nvSpPr>
        <p:spPr>
          <a:xfrm>
            <a:off x="914400" y="67865"/>
            <a:ext cx="7315200" cy="1154097"/>
          </a:xfrm>
        </p:spPr>
        <p:txBody>
          <a:bodyPr/>
          <a:lstStyle/>
          <a:p>
            <a:r>
              <a:rPr lang="en-US" dirty="0" smtClean="0"/>
              <a:t>Future</a:t>
            </a:r>
            <a:endParaRPr lang="en-US" dirty="0"/>
          </a:p>
        </p:txBody>
      </p:sp>
      <p:sp>
        <p:nvSpPr>
          <p:cNvPr id="3" name="Content Placeholder 2"/>
          <p:cNvSpPr>
            <a:spLocks noGrp="1"/>
          </p:cNvSpPr>
          <p:nvPr>
            <p:ph idx="1"/>
          </p:nvPr>
        </p:nvSpPr>
        <p:spPr>
          <a:xfrm>
            <a:off x="914400" y="1415469"/>
            <a:ext cx="7315200" cy="4893891"/>
          </a:xfrm>
        </p:spPr>
        <p:txBody>
          <a:bodyPr>
            <a:normAutofit/>
          </a:bodyPr>
          <a:lstStyle/>
          <a:p>
            <a:r>
              <a:rPr lang="en-US" dirty="0" smtClean="0"/>
              <a:t>Current ‘experimental operational’ status to continue until the product is implemented operationally</a:t>
            </a:r>
          </a:p>
          <a:p>
            <a:pPr lvl="1"/>
            <a:r>
              <a:rPr lang="en-US" dirty="0" smtClean="0"/>
              <a:t>Supports the effort to transition the product as officially operational, i.e. the big ‘O’</a:t>
            </a:r>
          </a:p>
          <a:p>
            <a:pPr lvl="1"/>
            <a:endParaRPr lang="en-US" dirty="0"/>
          </a:p>
          <a:p>
            <a:r>
              <a:rPr lang="en-US" dirty="0" smtClean="0"/>
              <a:t>Current development in the works on the MODIS/VIIRS versions of the product</a:t>
            </a:r>
          </a:p>
          <a:p>
            <a:pPr lvl="1"/>
            <a:r>
              <a:rPr lang="en-US" dirty="0" smtClean="0"/>
              <a:t>Combined GEO/LEO product</a:t>
            </a:r>
          </a:p>
          <a:p>
            <a:endParaRPr lang="en-US" dirty="0" smtClean="0"/>
          </a:p>
          <a:p>
            <a:r>
              <a:rPr lang="en-US" dirty="0" smtClean="0"/>
              <a:t>Fog and Low Stratus current GOES proxy to be implemented operationally in October</a:t>
            </a:r>
          </a:p>
          <a:p>
            <a:endParaRPr lang="en-US" dirty="0"/>
          </a:p>
          <a:p>
            <a:r>
              <a:rPr lang="en-US" dirty="0" smtClean="0"/>
              <a:t>Planned transition for the GOES-R product in the works but not yet approved</a:t>
            </a:r>
          </a:p>
        </p:txBody>
      </p:sp>
    </p:spTree>
    <p:extLst>
      <p:ext uri="{BB962C8B-B14F-4D97-AF65-F5344CB8AC3E}">
        <p14:creationId xmlns:p14="http://schemas.microsoft.com/office/powerpoint/2010/main" val="3068068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n3017.jpg"/>
          <p:cNvPicPr>
            <a:picLocks noChangeAspect="1"/>
          </p:cNvPicPr>
          <p:nvPr/>
        </p:nvPicPr>
        <p:blipFill>
          <a:blip r:embed="rId2" cstate="email">
            <a:alphaModFix amt="76000"/>
            <a:extLst>
              <a:ext uri="{28A0092B-C50C-407E-A947-70E740481C1C}">
                <a14:useLocalDpi xmlns:a14="http://schemas.microsoft.com/office/drawing/2010/main" val="0"/>
              </a:ext>
            </a:extLst>
          </a:blip>
          <a:stretch>
            <a:fillRect/>
          </a:stretch>
        </p:blipFill>
        <p:spPr>
          <a:xfrm>
            <a:off x="814308" y="1289434"/>
            <a:ext cx="7536121" cy="5114065"/>
          </a:xfrm>
          <a:prstGeom prst="rect">
            <a:avLst/>
          </a:prstGeom>
        </p:spPr>
      </p:pic>
      <p:sp>
        <p:nvSpPr>
          <p:cNvPr id="8" name="Text Placeholder 7"/>
          <p:cNvSpPr>
            <a:spLocks noGrp="1"/>
          </p:cNvSpPr>
          <p:nvPr>
            <p:ph type="body" idx="1"/>
          </p:nvPr>
        </p:nvSpPr>
        <p:spPr/>
        <p:txBody>
          <a:bodyPr/>
          <a:lstStyle/>
          <a:p>
            <a:r>
              <a:rPr lang="en-US" dirty="0" smtClean="0"/>
              <a:t>Use of the GOES-E/W proxy for NWS ‘experimental’ operations</a:t>
            </a:r>
            <a:endParaRPr lang="en-US" dirty="0"/>
          </a:p>
        </p:txBody>
      </p:sp>
      <p:pic>
        <p:nvPicPr>
          <p:cNvPr id="5" name="Picture 4" descr="2000px-NOAA_logo.svg.png"/>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00586" y="1523406"/>
            <a:ext cx="4694703" cy="4694703"/>
          </a:xfrm>
          <a:prstGeom prst="rect">
            <a:avLst/>
          </a:prstGeom>
        </p:spPr>
      </p:pic>
      <p:sp>
        <p:nvSpPr>
          <p:cNvPr id="2" name="Title 1"/>
          <p:cNvSpPr>
            <a:spLocks noGrp="1"/>
          </p:cNvSpPr>
          <p:nvPr>
            <p:ph type="title"/>
          </p:nvPr>
        </p:nvSpPr>
        <p:spPr/>
        <p:txBody>
          <a:bodyPr>
            <a:normAutofit/>
          </a:bodyPr>
          <a:lstStyle/>
          <a:p>
            <a:pPr algn="ctr"/>
            <a:r>
              <a:rPr lang="en-US" sz="5400" dirty="0" smtClean="0"/>
              <a:t>The little ‘o’</a:t>
            </a:r>
            <a:endParaRPr lang="en-US" sz="5400" dirty="0"/>
          </a:p>
        </p:txBody>
      </p:sp>
    </p:spTree>
    <p:extLst>
      <p:ext uri="{BB962C8B-B14F-4D97-AF65-F5344CB8AC3E}">
        <p14:creationId xmlns:p14="http://schemas.microsoft.com/office/powerpoint/2010/main" val="25633641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n3017.jpg"/>
          <p:cNvPicPr>
            <a:picLocks noChangeAspect="1"/>
          </p:cNvPicPr>
          <p:nvPr/>
        </p:nvPicPr>
        <p:blipFill>
          <a:blip r:embed="rId2" cstate="email">
            <a:alphaModFix amt="76000"/>
            <a:extLst>
              <a:ext uri="{28A0092B-C50C-407E-A947-70E740481C1C}">
                <a14:useLocalDpi xmlns:a14="http://schemas.microsoft.com/office/drawing/2010/main" val="0"/>
              </a:ext>
            </a:extLst>
          </a:blip>
          <a:stretch>
            <a:fillRect/>
          </a:stretch>
        </p:blipFill>
        <p:spPr>
          <a:xfrm>
            <a:off x="814308" y="1289434"/>
            <a:ext cx="7536121" cy="5114065"/>
          </a:xfrm>
          <a:prstGeom prst="rect">
            <a:avLst/>
          </a:prstGeom>
        </p:spPr>
      </p:pic>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type="body" idx="1"/>
          </p:nvPr>
        </p:nvSpPr>
        <p:spPr/>
        <p:txBody>
          <a:bodyPr>
            <a:normAutofit/>
          </a:bodyPr>
          <a:lstStyle/>
          <a:p>
            <a:r>
              <a:rPr lang="en-US" dirty="0" smtClean="0"/>
              <a:t>Thank you!</a:t>
            </a:r>
          </a:p>
        </p:txBody>
      </p:sp>
      <p:pic>
        <p:nvPicPr>
          <p:cNvPr id="5" name="Picture 4" descr="2000px-NOAA_logo.svg.png"/>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00586" y="1523406"/>
            <a:ext cx="4694703" cy="4694703"/>
          </a:xfrm>
          <a:prstGeom prst="rect">
            <a:avLst/>
          </a:prstGeom>
        </p:spPr>
      </p:pic>
    </p:spTree>
    <p:extLst>
      <p:ext uri="{BB962C8B-B14F-4D97-AF65-F5344CB8AC3E}">
        <p14:creationId xmlns:p14="http://schemas.microsoft.com/office/powerpoint/2010/main" val="4254025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n3017.jpg"/>
          <p:cNvPicPr>
            <a:picLocks noChangeAspect="1"/>
          </p:cNvPicPr>
          <p:nvPr/>
        </p:nvPicPr>
        <p:blipFill>
          <a:blip r:embed="rId2" cstate="email">
            <a:alphaModFix amt="76000"/>
            <a:extLst>
              <a:ext uri="{28A0092B-C50C-407E-A947-70E740481C1C}">
                <a14:useLocalDpi xmlns:a14="http://schemas.microsoft.com/office/drawing/2010/main" val="0"/>
              </a:ext>
            </a:extLst>
          </a:blip>
          <a:stretch>
            <a:fillRect/>
          </a:stretch>
        </p:blipFill>
        <p:spPr>
          <a:xfrm>
            <a:off x="814308" y="1289434"/>
            <a:ext cx="7536121" cy="5114065"/>
          </a:xfrm>
          <a:prstGeom prst="rect">
            <a:avLst/>
          </a:prstGeom>
        </p:spPr>
      </p:pic>
      <p:sp>
        <p:nvSpPr>
          <p:cNvPr id="2" name="Title 1"/>
          <p:cNvSpPr>
            <a:spLocks noGrp="1"/>
          </p:cNvSpPr>
          <p:nvPr>
            <p:ph type="title"/>
          </p:nvPr>
        </p:nvSpPr>
        <p:spPr>
          <a:xfrm>
            <a:off x="914400" y="67865"/>
            <a:ext cx="7315200" cy="1154097"/>
          </a:xfrm>
        </p:spPr>
        <p:txBody>
          <a:bodyPr/>
          <a:lstStyle/>
          <a:p>
            <a:r>
              <a:rPr lang="en-US" dirty="0" smtClean="0"/>
              <a:t>Current Users</a:t>
            </a:r>
            <a:endParaRPr lang="en-US" dirty="0"/>
          </a:p>
        </p:txBody>
      </p:sp>
      <p:sp>
        <p:nvSpPr>
          <p:cNvPr id="3" name="Content Placeholder 2"/>
          <p:cNvSpPr>
            <a:spLocks noGrp="1"/>
          </p:cNvSpPr>
          <p:nvPr>
            <p:ph idx="1"/>
          </p:nvPr>
        </p:nvSpPr>
        <p:spPr>
          <a:xfrm>
            <a:off x="914400" y="1415469"/>
            <a:ext cx="7315200" cy="4893891"/>
          </a:xfrm>
        </p:spPr>
        <p:txBody>
          <a:bodyPr>
            <a:normAutofit lnSpcReduction="10000"/>
          </a:bodyPr>
          <a:lstStyle/>
          <a:p>
            <a:r>
              <a:rPr lang="en-US" dirty="0" smtClean="0"/>
              <a:t>WFOs</a:t>
            </a:r>
          </a:p>
          <a:p>
            <a:pPr lvl="1"/>
            <a:r>
              <a:rPr lang="en-US" dirty="0" smtClean="0"/>
              <a:t>30 offices from various regions</a:t>
            </a:r>
          </a:p>
          <a:p>
            <a:r>
              <a:rPr lang="en-US" dirty="0"/>
              <a:t>Alaska Region</a:t>
            </a:r>
          </a:p>
          <a:p>
            <a:pPr lvl="1"/>
            <a:r>
              <a:rPr lang="en-US" dirty="0"/>
              <a:t>WFO Anchorage, Fairbanks, and Juneau</a:t>
            </a:r>
          </a:p>
          <a:p>
            <a:pPr lvl="1"/>
            <a:r>
              <a:rPr lang="en-US" dirty="0"/>
              <a:t>Alaska Aviation Weather Unit</a:t>
            </a:r>
          </a:p>
          <a:p>
            <a:pPr lvl="1"/>
            <a:r>
              <a:rPr lang="en-US" dirty="0" smtClean="0"/>
              <a:t>CWSU </a:t>
            </a:r>
            <a:r>
              <a:rPr lang="en-US" dirty="0"/>
              <a:t>Anchorage</a:t>
            </a:r>
          </a:p>
          <a:p>
            <a:r>
              <a:rPr lang="en-US" dirty="0" smtClean="0"/>
              <a:t>CWSUs</a:t>
            </a:r>
          </a:p>
          <a:p>
            <a:pPr lvl="1"/>
            <a:r>
              <a:rPr lang="en-US" dirty="0" smtClean="0"/>
              <a:t>ZTL, ZMP, ZME, ZAB, ZLC, ZNY, ZDC, ZOB, ZHU, ZMA, ZKC, ZNC…</a:t>
            </a:r>
          </a:p>
          <a:p>
            <a:r>
              <a:rPr lang="en-US" dirty="0" smtClean="0"/>
              <a:t>National Centers</a:t>
            </a:r>
          </a:p>
          <a:p>
            <a:pPr lvl="1"/>
            <a:r>
              <a:rPr lang="en-US" dirty="0" smtClean="0"/>
              <a:t>Aviation Weather Center</a:t>
            </a:r>
          </a:p>
          <a:p>
            <a:pPr lvl="1"/>
            <a:r>
              <a:rPr lang="en-US" dirty="0" smtClean="0"/>
              <a:t>Ocean Prediction Center</a:t>
            </a:r>
          </a:p>
          <a:p>
            <a:pPr lvl="1"/>
            <a:r>
              <a:rPr lang="en-US" dirty="0" smtClean="0"/>
              <a:t>National Hurricane Center</a:t>
            </a:r>
          </a:p>
          <a:p>
            <a:pPr lvl="2"/>
            <a:r>
              <a:rPr lang="en-US" dirty="0" smtClean="0"/>
              <a:t>Tropical Analysis and Forecast Branch</a:t>
            </a:r>
          </a:p>
          <a:p>
            <a:pPr lvl="1"/>
            <a:r>
              <a:rPr lang="en-US" dirty="0" smtClean="0"/>
              <a:t>Storm Prediction Center</a:t>
            </a:r>
          </a:p>
          <a:p>
            <a:pPr marL="45720" indent="0">
              <a:buNone/>
            </a:pPr>
            <a:endParaRPr lang="en-US" dirty="0" smtClean="0"/>
          </a:p>
        </p:txBody>
      </p:sp>
    </p:spTree>
    <p:extLst>
      <p:ext uri="{BB962C8B-B14F-4D97-AF65-F5344CB8AC3E}">
        <p14:creationId xmlns:p14="http://schemas.microsoft.com/office/powerpoint/2010/main" val="1246488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tional_wfo_map.jp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814308" y="1289434"/>
            <a:ext cx="7536121" cy="5114065"/>
          </a:xfrm>
          <a:prstGeom prst="rect">
            <a:avLst/>
          </a:prstGeom>
        </p:spPr>
      </p:pic>
      <p:sp>
        <p:nvSpPr>
          <p:cNvPr id="2" name="Title 1"/>
          <p:cNvSpPr>
            <a:spLocks noGrp="1"/>
          </p:cNvSpPr>
          <p:nvPr>
            <p:ph type="title"/>
          </p:nvPr>
        </p:nvSpPr>
        <p:spPr>
          <a:xfrm>
            <a:off x="914400" y="67865"/>
            <a:ext cx="7315200" cy="1154097"/>
          </a:xfrm>
        </p:spPr>
        <p:txBody>
          <a:bodyPr/>
          <a:lstStyle/>
          <a:p>
            <a:r>
              <a:rPr lang="en-US" dirty="0" smtClean="0"/>
              <a:t>Weather Forecast Offices</a:t>
            </a:r>
            <a:endParaRPr lang="en-US" dirty="0"/>
          </a:p>
        </p:txBody>
      </p:sp>
      <p:sp>
        <p:nvSpPr>
          <p:cNvPr id="3" name="Content Placeholder 2"/>
          <p:cNvSpPr>
            <a:spLocks noGrp="1"/>
          </p:cNvSpPr>
          <p:nvPr>
            <p:ph idx="1"/>
          </p:nvPr>
        </p:nvSpPr>
        <p:spPr>
          <a:xfrm>
            <a:off x="914400" y="1415469"/>
            <a:ext cx="7315200" cy="4893891"/>
          </a:xfrm>
        </p:spPr>
        <p:txBody>
          <a:bodyPr/>
          <a:lstStyle/>
          <a:p>
            <a:r>
              <a:rPr lang="en-US" dirty="0" smtClean="0"/>
              <a:t>WFOs formally evaluated FLS (30)</a:t>
            </a:r>
          </a:p>
          <a:p>
            <a:pPr lvl="1"/>
            <a:r>
              <a:rPr lang="en-US" b="1" dirty="0" smtClean="0"/>
              <a:t>Eastern Region 8</a:t>
            </a:r>
            <a:r>
              <a:rPr lang="en-US" dirty="0" smtClean="0"/>
              <a:t>: BOX, BTV, CHS, CTP, GSP, OKX, PBZ, PHI</a:t>
            </a:r>
          </a:p>
          <a:p>
            <a:pPr lvl="1"/>
            <a:r>
              <a:rPr lang="en-US" b="1" dirty="0" smtClean="0"/>
              <a:t>Central Region 10</a:t>
            </a:r>
            <a:r>
              <a:rPr lang="en-US" dirty="0" smtClean="0"/>
              <a:t>: DMX, EAX, IND, JKL, LMK, LSX, MKX, MQT, OAX, RIW</a:t>
            </a:r>
          </a:p>
          <a:p>
            <a:pPr lvl="1"/>
            <a:r>
              <a:rPr lang="en-US" b="1" dirty="0" smtClean="0"/>
              <a:t>Southern Region 3</a:t>
            </a:r>
            <a:r>
              <a:rPr lang="en-US" dirty="0" smtClean="0"/>
              <a:t>: JAX, MOB, TBW</a:t>
            </a:r>
          </a:p>
          <a:p>
            <a:pPr lvl="1"/>
            <a:r>
              <a:rPr lang="en-US" b="1" dirty="0" smtClean="0"/>
              <a:t>Western Region 6</a:t>
            </a:r>
            <a:r>
              <a:rPr lang="en-US" dirty="0" smtClean="0"/>
              <a:t>: EKA, HNX, LOX, MTR, PIH, SEW</a:t>
            </a:r>
          </a:p>
          <a:p>
            <a:pPr lvl="1"/>
            <a:r>
              <a:rPr lang="en-US" b="1" dirty="0" smtClean="0"/>
              <a:t>Alaska Region 3</a:t>
            </a:r>
            <a:r>
              <a:rPr lang="en-US" dirty="0" smtClean="0"/>
              <a:t>: ANC, AFG, AJK</a:t>
            </a:r>
          </a:p>
          <a:p>
            <a:endParaRPr lang="en-US" b="1" dirty="0"/>
          </a:p>
          <a:p>
            <a:r>
              <a:rPr lang="en-US" dirty="0" smtClean="0"/>
              <a:t>Many additional WFOs are now using these products in operations</a:t>
            </a:r>
          </a:p>
          <a:p>
            <a:r>
              <a:rPr lang="en-US" dirty="0" smtClean="0"/>
              <a:t>Over 200 Area Forecast Discussion references over the last few years</a:t>
            </a:r>
          </a:p>
          <a:p>
            <a:r>
              <a:rPr lang="en-US" dirty="0" smtClean="0"/>
              <a:t>WFO TBW evaluated and implemented FLS products into their environment services pilot project</a:t>
            </a:r>
          </a:p>
        </p:txBody>
      </p:sp>
    </p:spTree>
    <p:extLst>
      <p:ext uri="{BB962C8B-B14F-4D97-AF65-F5344CB8AC3E}">
        <p14:creationId xmlns:p14="http://schemas.microsoft.com/office/powerpoint/2010/main" val="14835626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ASKAcolshade.jpg"/>
          <p:cNvPicPr>
            <a:picLocks noChangeAspect="1"/>
          </p:cNvPicPr>
          <p:nvPr/>
        </p:nvPicPr>
        <p:blipFill>
          <a:blip r:embed="rId2" cstate="email">
            <a:alphaModFix amt="41000"/>
            <a:extLst>
              <a:ext uri="{28A0092B-C50C-407E-A947-70E740481C1C}">
                <a14:useLocalDpi xmlns:a14="http://schemas.microsoft.com/office/drawing/2010/main" val="0"/>
              </a:ext>
            </a:extLst>
          </a:blip>
          <a:stretch>
            <a:fillRect/>
          </a:stretch>
        </p:blipFill>
        <p:spPr>
          <a:xfrm>
            <a:off x="814308" y="1289434"/>
            <a:ext cx="7536121" cy="5114065"/>
          </a:xfrm>
          <a:prstGeom prst="rect">
            <a:avLst/>
          </a:prstGeom>
        </p:spPr>
      </p:pic>
      <p:sp>
        <p:nvSpPr>
          <p:cNvPr id="2" name="Title 1"/>
          <p:cNvSpPr>
            <a:spLocks noGrp="1"/>
          </p:cNvSpPr>
          <p:nvPr>
            <p:ph type="title"/>
          </p:nvPr>
        </p:nvSpPr>
        <p:spPr>
          <a:xfrm>
            <a:off x="914400" y="67865"/>
            <a:ext cx="7315200" cy="1154097"/>
          </a:xfrm>
        </p:spPr>
        <p:txBody>
          <a:bodyPr/>
          <a:lstStyle/>
          <a:p>
            <a:r>
              <a:rPr lang="en-US" dirty="0" smtClean="0"/>
              <a:t>Alaska Region</a:t>
            </a:r>
            <a:endParaRPr lang="en-US" dirty="0"/>
          </a:p>
        </p:txBody>
      </p:sp>
      <p:sp>
        <p:nvSpPr>
          <p:cNvPr id="3" name="Content Placeholder 2"/>
          <p:cNvSpPr>
            <a:spLocks noGrp="1"/>
          </p:cNvSpPr>
          <p:nvPr>
            <p:ph idx="1"/>
          </p:nvPr>
        </p:nvSpPr>
        <p:spPr>
          <a:xfrm>
            <a:off x="914400" y="1415469"/>
            <a:ext cx="7315200" cy="4893891"/>
          </a:xfrm>
        </p:spPr>
        <p:txBody>
          <a:bodyPr/>
          <a:lstStyle/>
          <a:p>
            <a:r>
              <a:rPr lang="en-US" dirty="0" smtClean="0"/>
              <a:t>In AWIPS-2 at Fairbanks, Anchorage, and Juneau</a:t>
            </a:r>
          </a:p>
          <a:p>
            <a:pPr lvl="1"/>
            <a:r>
              <a:rPr lang="en-US" dirty="0" smtClean="0"/>
              <a:t>Both MODIS and GOES-W versions</a:t>
            </a:r>
          </a:p>
          <a:p>
            <a:pPr marL="320040" lvl="1" indent="0">
              <a:buNone/>
            </a:pPr>
            <a:endParaRPr lang="en-US" dirty="0"/>
          </a:p>
          <a:p>
            <a:r>
              <a:rPr lang="en-US" dirty="0" smtClean="0"/>
              <a:t>Improvements</a:t>
            </a:r>
          </a:p>
          <a:p>
            <a:pPr lvl="1"/>
            <a:r>
              <a:rPr lang="en-US" dirty="0" smtClean="0"/>
              <a:t>Broad areas of false positives over land in GW version</a:t>
            </a:r>
          </a:p>
          <a:p>
            <a:pPr lvl="2"/>
            <a:r>
              <a:rPr lang="en-US" dirty="0" smtClean="0"/>
              <a:t>High probabilities of FLS conditions over land when it is clear</a:t>
            </a:r>
          </a:p>
          <a:p>
            <a:pPr lvl="2"/>
            <a:r>
              <a:rPr lang="en-US" dirty="0" smtClean="0"/>
              <a:t>Issue fixed recently</a:t>
            </a:r>
          </a:p>
          <a:p>
            <a:pPr lvl="1"/>
            <a:r>
              <a:rPr lang="en-US" dirty="0" smtClean="0"/>
              <a:t>Scale bar issue, AWIPS expecting a 0-255 scale, not 0-100</a:t>
            </a:r>
          </a:p>
          <a:p>
            <a:pPr lvl="2"/>
            <a:r>
              <a:rPr lang="en-US" dirty="0" smtClean="0"/>
              <a:t>Fixed in Fairbanks</a:t>
            </a:r>
          </a:p>
          <a:p>
            <a:pPr marL="502920" lvl="2" indent="0">
              <a:buNone/>
            </a:pPr>
            <a:endParaRPr lang="en-US" dirty="0" smtClean="0"/>
          </a:p>
          <a:p>
            <a:r>
              <a:rPr lang="en-US" dirty="0" smtClean="0"/>
              <a:t>Uses</a:t>
            </a:r>
          </a:p>
          <a:p>
            <a:pPr lvl="1"/>
            <a:r>
              <a:rPr lang="en-US" dirty="0" smtClean="0"/>
              <a:t>FLS is used in conjunction with other products like the Microphysics, old channel differencing, various </a:t>
            </a:r>
            <a:r>
              <a:rPr lang="en-US" dirty="0" err="1" smtClean="0"/>
              <a:t>obs</a:t>
            </a:r>
            <a:r>
              <a:rPr lang="en-US" dirty="0" smtClean="0"/>
              <a:t>, etc., to increase confidence of conditions</a:t>
            </a:r>
          </a:p>
          <a:p>
            <a:pPr lvl="2"/>
            <a:endParaRPr lang="en-US" dirty="0" smtClean="0"/>
          </a:p>
        </p:txBody>
      </p:sp>
    </p:spTree>
    <p:extLst>
      <p:ext uri="{BB962C8B-B14F-4D97-AF65-F5344CB8AC3E}">
        <p14:creationId xmlns:p14="http://schemas.microsoft.com/office/powerpoint/2010/main" val="2039652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7865"/>
            <a:ext cx="7315200" cy="1154097"/>
          </a:xfrm>
        </p:spPr>
        <p:txBody>
          <a:bodyPr/>
          <a:lstStyle/>
          <a:p>
            <a:r>
              <a:rPr lang="en-US" dirty="0" smtClean="0"/>
              <a:t>Alaska Region</a:t>
            </a:r>
            <a:endParaRPr lang="en-US" dirty="0"/>
          </a:p>
        </p:txBody>
      </p:sp>
      <p:pic>
        <p:nvPicPr>
          <p:cNvPr id="12" name="Picture 11" descr="unname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86854" y="1284428"/>
            <a:ext cx="5142746" cy="4369626"/>
          </a:xfrm>
          <a:prstGeom prst="rect">
            <a:avLst/>
          </a:prstGeom>
        </p:spPr>
      </p:pic>
      <p:pic>
        <p:nvPicPr>
          <p:cNvPr id="11" name="Picture 10" descr="unname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9134" y="1815999"/>
            <a:ext cx="5211092" cy="4427697"/>
          </a:xfrm>
          <a:prstGeom prst="rect">
            <a:avLst/>
          </a:prstGeom>
        </p:spPr>
      </p:pic>
      <p:pic>
        <p:nvPicPr>
          <p:cNvPr id="10" name="Picture 9" descr="unnamed.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57264" y="2941726"/>
            <a:ext cx="4579182" cy="3779324"/>
          </a:xfrm>
          <a:prstGeom prst="rect">
            <a:avLst/>
          </a:prstGeom>
        </p:spPr>
      </p:pic>
    </p:spTree>
    <p:extLst>
      <p:ext uri="{BB962C8B-B14F-4D97-AF65-F5344CB8AC3E}">
        <p14:creationId xmlns:p14="http://schemas.microsoft.com/office/powerpoint/2010/main" val="94993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511051"/>
            <a:ext cx="7315200" cy="4798309"/>
          </a:xfrm>
        </p:spPr>
        <p:txBody>
          <a:bodyPr/>
          <a:lstStyle/>
          <a:p>
            <a:r>
              <a:rPr lang="en-US" dirty="0" smtClean="0"/>
              <a:t>Available in AWIPS-2 via WFO ANC</a:t>
            </a:r>
          </a:p>
          <a:p>
            <a:pPr lvl="1"/>
            <a:r>
              <a:rPr lang="en-US" dirty="0" smtClean="0"/>
              <a:t>MODIS version</a:t>
            </a:r>
          </a:p>
          <a:p>
            <a:pPr lvl="1"/>
            <a:r>
              <a:rPr lang="en-US" dirty="0" smtClean="0"/>
              <a:t>GOES-W version</a:t>
            </a:r>
          </a:p>
          <a:p>
            <a:pPr lvl="1"/>
            <a:endParaRPr lang="en-US" dirty="0"/>
          </a:p>
          <a:p>
            <a:r>
              <a:rPr lang="en-US" dirty="0" smtClean="0"/>
              <a:t>Used for ceiling and visibility forecasting over Alaska</a:t>
            </a:r>
          </a:p>
          <a:p>
            <a:pPr lvl="1"/>
            <a:r>
              <a:rPr lang="en-US" dirty="0" smtClean="0"/>
              <a:t>Used in conjunction with Day/Night band</a:t>
            </a:r>
          </a:p>
          <a:p>
            <a:pPr lvl="1"/>
            <a:r>
              <a:rPr lang="en-US" dirty="0" smtClean="0"/>
              <a:t>Also used in conjunction with RGB Microphysics</a:t>
            </a:r>
          </a:p>
          <a:p>
            <a:endParaRPr lang="en-US" dirty="0"/>
          </a:p>
          <a:p>
            <a:r>
              <a:rPr lang="en-US" dirty="0" smtClean="0"/>
              <a:t>At the 2015 OCONUS meeting it was noted that in Alaska where observations are very few (and hence there is less data for model input), there can be biases in the product at times and in certain areas</a:t>
            </a:r>
          </a:p>
        </p:txBody>
      </p:sp>
      <p:sp>
        <p:nvSpPr>
          <p:cNvPr id="4" name="Title 1"/>
          <p:cNvSpPr>
            <a:spLocks noGrp="1"/>
          </p:cNvSpPr>
          <p:nvPr>
            <p:ph type="title"/>
          </p:nvPr>
        </p:nvSpPr>
        <p:spPr>
          <a:xfrm>
            <a:off x="914400" y="180390"/>
            <a:ext cx="7315200" cy="1154097"/>
          </a:xfrm>
        </p:spPr>
        <p:txBody>
          <a:bodyPr>
            <a:normAutofit/>
          </a:bodyPr>
          <a:lstStyle/>
          <a:p>
            <a:r>
              <a:rPr lang="en-US" dirty="0" smtClean="0"/>
              <a:t>Alaskan Aviation Weather Unit</a:t>
            </a:r>
            <a:br>
              <a:rPr lang="en-US" dirty="0" smtClean="0"/>
            </a:br>
            <a:r>
              <a:rPr lang="en-US" sz="2200" dirty="0" smtClean="0"/>
              <a:t>Alaska Region</a:t>
            </a:r>
            <a:endParaRPr lang="en-US" sz="2200" dirty="0"/>
          </a:p>
        </p:txBody>
      </p:sp>
    </p:spTree>
    <p:extLst>
      <p:ext uri="{BB962C8B-B14F-4D97-AF65-F5344CB8AC3E}">
        <p14:creationId xmlns:p14="http://schemas.microsoft.com/office/powerpoint/2010/main" val="3940482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9952" y="3201028"/>
            <a:ext cx="4621704" cy="3558453"/>
            <a:chOff x="0" y="1380744"/>
            <a:chExt cx="6020013" cy="5158563"/>
          </a:xfrm>
        </p:grpSpPr>
        <p:pic>
          <p:nvPicPr>
            <p:cNvPr id="15" name="Picture 2" descr="\\AFC-SV-FS\AFCusers$\Donald.Moore\My Documents\My Pictures\12Aug2014\Aqua-MODIS_AK_fog_modis_IFR_fogprob_08-12-2014_2210.tif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380744"/>
              <a:ext cx="6020013" cy="5158563"/>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rot="183846">
              <a:off x="2193533" y="3172607"/>
              <a:ext cx="1828800" cy="6575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2092448">
              <a:off x="571418" y="4552330"/>
              <a:ext cx="443285" cy="5929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2710840">
              <a:off x="753165" y="2897276"/>
              <a:ext cx="646575" cy="7385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3158368">
              <a:off x="3035873" y="1968798"/>
              <a:ext cx="477515" cy="7316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812454">
              <a:off x="1267058" y="4588493"/>
              <a:ext cx="262121" cy="5909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59951" y="1720026"/>
            <a:ext cx="4621705" cy="1481001"/>
          </a:xfrm>
        </p:spPr>
        <p:txBody>
          <a:bodyPr/>
          <a:lstStyle/>
          <a:p>
            <a:pPr marL="45720" indent="0">
              <a:buNone/>
            </a:pPr>
            <a:r>
              <a:rPr lang="en-US" b="1" dirty="0" smtClean="0"/>
              <a:t>August 12</a:t>
            </a:r>
            <a:r>
              <a:rPr lang="en-US" b="1" baseline="30000" dirty="0" smtClean="0"/>
              <a:t>th</a:t>
            </a:r>
            <a:r>
              <a:rPr lang="en-US" b="1" dirty="0" smtClean="0"/>
              <a:t>, 2014</a:t>
            </a:r>
            <a:r>
              <a:rPr lang="en-US" dirty="0" smtClean="0"/>
              <a:t> – FLS used over Alaska, but due to model issues (i.e. lack of observations) over Alaska terrain, etc., some biases were noted.</a:t>
            </a:r>
            <a:endParaRPr lang="en-US" b="1" dirty="0" smtClean="0"/>
          </a:p>
        </p:txBody>
      </p:sp>
      <p:sp>
        <p:nvSpPr>
          <p:cNvPr id="4" name="Title 1"/>
          <p:cNvSpPr>
            <a:spLocks noGrp="1"/>
          </p:cNvSpPr>
          <p:nvPr>
            <p:ph type="title"/>
          </p:nvPr>
        </p:nvSpPr>
        <p:spPr>
          <a:xfrm>
            <a:off x="914400" y="180390"/>
            <a:ext cx="7315200" cy="1154097"/>
          </a:xfrm>
        </p:spPr>
        <p:txBody>
          <a:bodyPr>
            <a:normAutofit/>
          </a:bodyPr>
          <a:lstStyle/>
          <a:p>
            <a:r>
              <a:rPr lang="en-US" dirty="0" smtClean="0"/>
              <a:t>Alaskan Aviation Weather Unit</a:t>
            </a:r>
            <a:br>
              <a:rPr lang="en-US" dirty="0" smtClean="0"/>
            </a:br>
            <a:r>
              <a:rPr lang="en-US" sz="2200" dirty="0" smtClean="0"/>
              <a:t>Alaska Region</a:t>
            </a:r>
            <a:endParaRPr lang="en-US" sz="2200" dirty="0"/>
          </a:p>
        </p:txBody>
      </p:sp>
      <p:pic>
        <p:nvPicPr>
          <p:cNvPr id="13" name="Picture 12" descr="\\AFC-SV-FS\AFCusers$\Donald.Moore\My Documents\My Pictures\12Aug2014\Aqua-MODIS_AK_fog_modis_VIS_08-12-2014_2210.tif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81656" y="2507702"/>
            <a:ext cx="3928289" cy="336616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flipH="1">
            <a:off x="1255765" y="4160338"/>
            <a:ext cx="992806" cy="1236209"/>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1495195" y="4160338"/>
            <a:ext cx="753376" cy="239543"/>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20" idx="0"/>
          </p:cNvCxnSpPr>
          <p:nvPr/>
        </p:nvCxnSpPr>
        <p:spPr>
          <a:xfrm flipH="1">
            <a:off x="1698879" y="4160338"/>
            <a:ext cx="549691" cy="1302194"/>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248570" y="3862075"/>
            <a:ext cx="581046" cy="304022"/>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196462" y="4604021"/>
            <a:ext cx="725293" cy="724248"/>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30266" y="3662020"/>
            <a:ext cx="1337226" cy="400110"/>
          </a:xfrm>
          <a:prstGeom prst="rect">
            <a:avLst/>
          </a:prstGeom>
          <a:noFill/>
        </p:spPr>
        <p:txBody>
          <a:bodyPr wrap="none" rtlCol="0">
            <a:spAutoFit/>
          </a:bodyPr>
          <a:lstStyle/>
          <a:p>
            <a:r>
              <a:rPr lang="en-US" dirty="0" smtClean="0"/>
              <a:t>High Bias?</a:t>
            </a:r>
            <a:endParaRPr lang="en-US" dirty="0"/>
          </a:p>
        </p:txBody>
      </p:sp>
      <p:sp>
        <p:nvSpPr>
          <p:cNvPr id="27" name="TextBox 26"/>
          <p:cNvSpPr txBox="1"/>
          <p:nvPr/>
        </p:nvSpPr>
        <p:spPr>
          <a:xfrm>
            <a:off x="3611477" y="5429998"/>
            <a:ext cx="1143070" cy="400110"/>
          </a:xfrm>
          <a:prstGeom prst="rect">
            <a:avLst/>
          </a:prstGeom>
          <a:noFill/>
        </p:spPr>
        <p:txBody>
          <a:bodyPr wrap="none" rtlCol="0">
            <a:spAutoFit/>
          </a:bodyPr>
          <a:lstStyle/>
          <a:p>
            <a:r>
              <a:rPr lang="en-US" dirty="0" smtClean="0"/>
              <a:t>Low Bias</a:t>
            </a:r>
            <a:endParaRPr lang="en-US" dirty="0"/>
          </a:p>
        </p:txBody>
      </p:sp>
    </p:spTree>
    <p:extLst>
      <p:ext uri="{BB962C8B-B14F-4D97-AF65-F5344CB8AC3E}">
        <p14:creationId xmlns:p14="http://schemas.microsoft.com/office/powerpoint/2010/main" val="3860922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gif"/>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814308" y="1289433"/>
            <a:ext cx="7536121" cy="5114065"/>
          </a:xfrm>
          <a:prstGeom prst="rect">
            <a:avLst/>
          </a:prstGeom>
        </p:spPr>
      </p:pic>
      <p:sp>
        <p:nvSpPr>
          <p:cNvPr id="2" name="Title 1"/>
          <p:cNvSpPr>
            <a:spLocks noGrp="1"/>
          </p:cNvSpPr>
          <p:nvPr>
            <p:ph type="title"/>
          </p:nvPr>
        </p:nvSpPr>
        <p:spPr>
          <a:xfrm>
            <a:off x="914400" y="67865"/>
            <a:ext cx="7315200" cy="1154097"/>
          </a:xfrm>
        </p:spPr>
        <p:txBody>
          <a:bodyPr/>
          <a:lstStyle/>
          <a:p>
            <a:r>
              <a:rPr lang="en-US" dirty="0" smtClean="0"/>
              <a:t>Central Weather Service Units</a:t>
            </a:r>
            <a:endParaRPr lang="en-US" dirty="0"/>
          </a:p>
        </p:txBody>
      </p:sp>
      <p:sp>
        <p:nvSpPr>
          <p:cNvPr id="3" name="Content Placeholder 2"/>
          <p:cNvSpPr>
            <a:spLocks noGrp="1"/>
          </p:cNvSpPr>
          <p:nvPr>
            <p:ph idx="1"/>
          </p:nvPr>
        </p:nvSpPr>
        <p:spPr>
          <a:xfrm>
            <a:off x="914400" y="1415469"/>
            <a:ext cx="7315200" cy="4893891"/>
          </a:xfrm>
        </p:spPr>
        <p:txBody>
          <a:bodyPr/>
          <a:lstStyle/>
          <a:p>
            <a:pPr marL="45720" indent="0">
              <a:buNone/>
            </a:pPr>
            <a:r>
              <a:rPr lang="en-US" dirty="0" smtClean="0"/>
              <a:t>Anchorage CWSU</a:t>
            </a:r>
          </a:p>
          <a:p>
            <a:r>
              <a:rPr lang="en-US" dirty="0" smtClean="0"/>
              <a:t>In WFO ANC AWIPS-2</a:t>
            </a:r>
          </a:p>
          <a:p>
            <a:endParaRPr lang="en-US" dirty="0" smtClean="0"/>
          </a:p>
          <a:p>
            <a:r>
              <a:rPr lang="en-US" dirty="0" smtClean="0"/>
              <a:t>Both the IFR/LIFR </a:t>
            </a:r>
            <a:r>
              <a:rPr lang="en-US" dirty="0" err="1" smtClean="0"/>
              <a:t>probs</a:t>
            </a:r>
            <a:r>
              <a:rPr lang="en-US" dirty="0" smtClean="0"/>
              <a:t> and the cloud phase are used</a:t>
            </a:r>
          </a:p>
          <a:p>
            <a:pPr marL="45720" indent="0">
              <a:buNone/>
            </a:pPr>
            <a:endParaRPr lang="en-US" dirty="0" smtClean="0"/>
          </a:p>
          <a:p>
            <a:r>
              <a:rPr lang="en-US" dirty="0" smtClean="0"/>
              <a:t>MODIS version</a:t>
            </a:r>
          </a:p>
          <a:p>
            <a:pPr lvl="1"/>
            <a:r>
              <a:rPr lang="en-US" dirty="0" smtClean="0"/>
              <a:t>Finer detail is great</a:t>
            </a:r>
          </a:p>
          <a:p>
            <a:pPr lvl="1"/>
            <a:r>
              <a:rPr lang="en-US" dirty="0" smtClean="0"/>
              <a:t>Latency not so much, even in Alaska. It’s difficult to determine fog/low stratus behavior from polar swaths</a:t>
            </a:r>
          </a:p>
          <a:p>
            <a:pPr lvl="1"/>
            <a:r>
              <a:rPr lang="en-US" dirty="0" smtClean="0"/>
              <a:t>Used in conjunction with Nighttime Microphysics at times</a:t>
            </a:r>
          </a:p>
          <a:p>
            <a:pPr marL="320040" lvl="1" indent="0">
              <a:buNone/>
            </a:pPr>
            <a:endParaRPr lang="en-US" dirty="0" smtClean="0"/>
          </a:p>
          <a:p>
            <a:r>
              <a:rPr lang="en-US" dirty="0" smtClean="0"/>
              <a:t>GOES-W version</a:t>
            </a:r>
          </a:p>
          <a:p>
            <a:pPr lvl="1"/>
            <a:r>
              <a:rPr lang="en-US" dirty="0" smtClean="0"/>
              <a:t>Used fairly regularly despite lower resolution at high latitudes</a:t>
            </a:r>
          </a:p>
          <a:p>
            <a:pPr lvl="1"/>
            <a:r>
              <a:rPr lang="en-US" dirty="0" smtClean="0"/>
              <a:t>Examine behavior of fog</a:t>
            </a:r>
          </a:p>
          <a:p>
            <a:pPr marL="320040" lvl="1" indent="0">
              <a:buNone/>
            </a:pPr>
            <a:endParaRPr lang="en-US" dirty="0" smtClean="0"/>
          </a:p>
        </p:txBody>
      </p:sp>
    </p:spTree>
    <p:extLst>
      <p:ext uri="{BB962C8B-B14F-4D97-AF65-F5344CB8AC3E}">
        <p14:creationId xmlns:p14="http://schemas.microsoft.com/office/powerpoint/2010/main" val="40889968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7693</TotalTime>
  <Words>1131</Words>
  <Application>Microsoft Office PowerPoint</Application>
  <PresentationFormat>On-screen Show (4:3)</PresentationFormat>
  <Paragraphs>144</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Perspective</vt:lpstr>
      <vt:lpstr>Current State of User Readiness: Fog and Low Stratus</vt:lpstr>
      <vt:lpstr>The little ‘o’</vt:lpstr>
      <vt:lpstr>Current Users</vt:lpstr>
      <vt:lpstr>Weather Forecast Offices</vt:lpstr>
      <vt:lpstr>Alaska Region</vt:lpstr>
      <vt:lpstr>Alaska Region</vt:lpstr>
      <vt:lpstr>Alaskan Aviation Weather Unit Alaska Region</vt:lpstr>
      <vt:lpstr>Alaskan Aviation Weather Unit Alaska Region</vt:lpstr>
      <vt:lpstr>Central Weather Service Units</vt:lpstr>
      <vt:lpstr>CWSUs</vt:lpstr>
      <vt:lpstr>National Centers Aviation Weather Center</vt:lpstr>
      <vt:lpstr>PowerPoint Presentation</vt:lpstr>
      <vt:lpstr>PowerPoint Presentation</vt:lpstr>
      <vt:lpstr>National Centers Ocean Prediction Center and Tropical Forecast Analysis Branch</vt:lpstr>
      <vt:lpstr>National Centers Ocean Prediction Center</vt:lpstr>
      <vt:lpstr>PowerPoint Presentation</vt:lpstr>
      <vt:lpstr>National Centers Storm Prediction Center</vt:lpstr>
      <vt:lpstr>The big ‘O’</vt:lpstr>
      <vt:lpstr>Future</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state of User Readiness: Fog and Low Stratus</dc:title>
  <dc:creator>Amanda Terborg</dc:creator>
  <cp:lastModifiedBy>fyffe</cp:lastModifiedBy>
  <cp:revision>36</cp:revision>
  <dcterms:created xsi:type="dcterms:W3CDTF">2015-06-01T19:18:12Z</dcterms:created>
  <dcterms:modified xsi:type="dcterms:W3CDTF">2015-06-17T20:02:53Z</dcterms:modified>
</cp:coreProperties>
</file>