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36" r:id="rId2"/>
    <p:sldMasterId id="2147483748" r:id="rId3"/>
  </p:sldMasterIdLst>
  <p:notesMasterIdLst>
    <p:notesMasterId r:id="rId26"/>
  </p:notesMasterIdLst>
  <p:handoutMasterIdLst>
    <p:handoutMasterId r:id="rId27"/>
  </p:handoutMasterIdLst>
  <p:sldIdLst>
    <p:sldId id="257" r:id="rId4"/>
    <p:sldId id="380" r:id="rId5"/>
    <p:sldId id="363" r:id="rId6"/>
    <p:sldId id="402" r:id="rId7"/>
    <p:sldId id="416" r:id="rId8"/>
    <p:sldId id="417" r:id="rId9"/>
    <p:sldId id="404" r:id="rId10"/>
    <p:sldId id="405" r:id="rId11"/>
    <p:sldId id="403" r:id="rId12"/>
    <p:sldId id="265" r:id="rId13"/>
    <p:sldId id="401" r:id="rId14"/>
    <p:sldId id="415" r:id="rId15"/>
    <p:sldId id="406" r:id="rId16"/>
    <p:sldId id="385" r:id="rId17"/>
    <p:sldId id="407" r:id="rId18"/>
    <p:sldId id="408" r:id="rId19"/>
    <p:sldId id="409" r:id="rId20"/>
    <p:sldId id="410" r:id="rId21"/>
    <p:sldId id="411" r:id="rId22"/>
    <p:sldId id="412" r:id="rId23"/>
    <p:sldId id="413" r:id="rId24"/>
    <p:sldId id="359" r:id="rId25"/>
  </p:sldIdLst>
  <p:sldSz cx="9144000" cy="6858000" type="screen4x3"/>
  <p:notesSz cx="6980238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D8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824" autoAdjust="0"/>
    <p:restoredTop sz="95647" autoAdjust="0"/>
  </p:normalViewPr>
  <p:slideViewPr>
    <p:cSldViewPr snapToGrid="0">
      <p:cViewPr>
        <p:scale>
          <a:sx n="100" d="100"/>
          <a:sy n="100" d="100"/>
        </p:scale>
        <p:origin x="-984" y="-2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39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8ADD5B-20F2-4FF4-9E4E-005D5B18F331}" type="doc">
      <dgm:prSet loTypeId="urn:microsoft.com/office/officeart/2005/8/layout/hProcess9" loCatId="process" qsTypeId="urn:microsoft.com/office/officeart/2005/8/quickstyle/simple4" qsCatId="simple" csTypeId="urn:microsoft.com/office/officeart/2005/8/colors/colorful4" csCatId="colorful" phldr="1"/>
      <dgm:spPr/>
    </dgm:pt>
    <dgm:pt modelId="{B432659E-78F7-4CFF-8A3C-FB62031DAE9F}">
      <dgm:prSet phldrT="[Text]" custT="1"/>
      <dgm:spPr>
        <a:solidFill>
          <a:schemeClr val="accent3">
            <a:lumMod val="5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endParaRPr lang="en-US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3A7CCF1-192B-4756-B4AC-DD2C0EDBF9DF}" type="parTrans" cxnId="{86B7861D-E5E1-442B-AD8E-B7220C2444C5}">
      <dgm:prSet/>
      <dgm:spPr/>
      <dgm:t>
        <a:bodyPr/>
        <a:lstStyle/>
        <a:p>
          <a:endParaRPr lang="en-US" b="1"/>
        </a:p>
      </dgm:t>
    </dgm:pt>
    <dgm:pt modelId="{B691217C-17C4-4EE1-AC06-4C21BC6C055B}" type="sibTrans" cxnId="{86B7861D-E5E1-442B-AD8E-B7220C2444C5}">
      <dgm:prSet/>
      <dgm:spPr/>
      <dgm:t>
        <a:bodyPr/>
        <a:lstStyle/>
        <a:p>
          <a:endParaRPr lang="en-US" b="1"/>
        </a:p>
      </dgm:t>
    </dgm:pt>
    <dgm:pt modelId="{194C9D3A-6F86-4FD0-9C1E-8066CF97EA76}">
      <dgm:prSet phldrT="[Text]" custT="1"/>
      <dgm:spPr>
        <a:solidFill>
          <a:srgbClr val="0070C0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endParaRPr lang="en-US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5A31044-99C4-422E-87E4-85D80B4330D3}" type="parTrans" cxnId="{DEC92726-8A01-45B3-A14E-6A919A7F17B3}">
      <dgm:prSet/>
      <dgm:spPr/>
      <dgm:t>
        <a:bodyPr/>
        <a:lstStyle/>
        <a:p>
          <a:endParaRPr lang="en-US" b="1"/>
        </a:p>
      </dgm:t>
    </dgm:pt>
    <dgm:pt modelId="{A4EEE703-1C6F-4F90-893C-FC02A738D3E7}" type="sibTrans" cxnId="{DEC92726-8A01-45B3-A14E-6A919A7F17B3}">
      <dgm:prSet/>
      <dgm:spPr/>
      <dgm:t>
        <a:bodyPr/>
        <a:lstStyle/>
        <a:p>
          <a:endParaRPr lang="en-US" b="1"/>
        </a:p>
      </dgm:t>
    </dgm:pt>
    <dgm:pt modelId="{B9275FD5-4763-41A4-9531-92D68AB487BF}">
      <dgm:prSet phldrT="[Text]" custT="1"/>
      <dgm:spPr>
        <a:solidFill>
          <a:schemeClr val="accent2">
            <a:lumMod val="5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 anchor="t"/>
        <a:lstStyle/>
        <a:p>
          <a:pPr algn="r"/>
          <a:r>
            <a:rPr lang="en-US" sz="1200" b="1" dirty="0" smtClean="0"/>
            <a:t>     </a:t>
          </a:r>
          <a:endParaRPr lang="en-US" sz="1240" b="1" baseline="0" dirty="0"/>
        </a:p>
      </dgm:t>
    </dgm:pt>
    <dgm:pt modelId="{4804D026-787C-49B3-A134-5A99447D51C5}" type="parTrans" cxnId="{D40C199B-D7F2-4B60-B364-1F540A8D4AC9}">
      <dgm:prSet/>
      <dgm:spPr/>
      <dgm:t>
        <a:bodyPr/>
        <a:lstStyle/>
        <a:p>
          <a:endParaRPr lang="en-US" b="1"/>
        </a:p>
      </dgm:t>
    </dgm:pt>
    <dgm:pt modelId="{2CBA0C14-C5D9-4ED2-8C19-59F31D37546C}" type="sibTrans" cxnId="{D40C199B-D7F2-4B60-B364-1F540A8D4AC9}">
      <dgm:prSet/>
      <dgm:spPr/>
      <dgm:t>
        <a:bodyPr/>
        <a:lstStyle/>
        <a:p>
          <a:endParaRPr lang="en-US" b="1"/>
        </a:p>
      </dgm:t>
    </dgm:pt>
    <dgm:pt modelId="{C93C879B-506B-4C8C-8FAC-90C21D54F328}">
      <dgm:prSet phldrT="[Text]" custT="1"/>
      <dgm:spPr>
        <a:solidFill>
          <a:schemeClr val="accent5">
            <a:lumMod val="5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 anchor="t"/>
        <a:lstStyle/>
        <a:p>
          <a:pPr>
            <a:lnSpc>
              <a:spcPct val="100000"/>
            </a:lnSpc>
            <a:spcAft>
              <a:spcPts val="0"/>
            </a:spcAft>
          </a:pPr>
          <a:endParaRPr lang="en-US" sz="900" b="0" baseline="0" dirty="0" smtClean="0"/>
        </a:p>
      </dgm:t>
    </dgm:pt>
    <dgm:pt modelId="{88D8E94E-A9B6-4939-BCFE-72BB4EBB32F1}" type="sibTrans" cxnId="{30D3D495-C986-43D1-B323-8A279548FA75}">
      <dgm:prSet/>
      <dgm:spPr/>
      <dgm:t>
        <a:bodyPr/>
        <a:lstStyle/>
        <a:p>
          <a:endParaRPr lang="en-US" b="1"/>
        </a:p>
      </dgm:t>
    </dgm:pt>
    <dgm:pt modelId="{D8590054-8D54-4336-8B5F-98E9B08BCBE7}" type="parTrans" cxnId="{30D3D495-C986-43D1-B323-8A279548FA75}">
      <dgm:prSet/>
      <dgm:spPr/>
      <dgm:t>
        <a:bodyPr/>
        <a:lstStyle/>
        <a:p>
          <a:endParaRPr lang="en-US" b="1"/>
        </a:p>
      </dgm:t>
    </dgm:pt>
    <dgm:pt modelId="{230C30F1-0C56-4CAD-A366-083FB33F3390}">
      <dgm:prSet phldrT="[Text]" custT="1"/>
      <dgm:spPr>
        <a:solidFill>
          <a:schemeClr val="accent6">
            <a:lumMod val="5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 tIns="182880" anchor="t"/>
        <a:lstStyle/>
        <a:p>
          <a:pPr algn="r">
            <a:lnSpc>
              <a:spcPct val="100000"/>
            </a:lnSpc>
            <a:spcAft>
              <a:spcPts val="0"/>
            </a:spcAft>
          </a:pPr>
          <a:r>
            <a:rPr lang="en-US" sz="1400" b="1" dirty="0" smtClean="0">
              <a:solidFill>
                <a:schemeClr val="bg1"/>
              </a:solidFill>
            </a:rPr>
            <a:t> </a:t>
          </a:r>
        </a:p>
        <a:p>
          <a:pPr algn="r">
            <a:lnSpc>
              <a:spcPct val="100000"/>
            </a:lnSpc>
            <a:spcAft>
              <a:spcPts val="0"/>
            </a:spcAft>
          </a:pPr>
          <a:r>
            <a:rPr lang="en-US" sz="1400" b="1" dirty="0" smtClean="0">
              <a:solidFill>
                <a:schemeClr val="bg1"/>
              </a:solidFill>
            </a:rPr>
            <a:t> </a:t>
          </a:r>
          <a:endParaRPr lang="en-US" sz="1400" b="1" dirty="0">
            <a:solidFill>
              <a:schemeClr val="bg1"/>
            </a:solidFill>
          </a:endParaRPr>
        </a:p>
      </dgm:t>
    </dgm:pt>
    <dgm:pt modelId="{C5E0589E-14AA-428D-B047-A4249D3F8D72}" type="sibTrans" cxnId="{7644FFC9-4A43-44BF-A0E9-2DD241EB79E1}">
      <dgm:prSet/>
      <dgm:spPr/>
      <dgm:t>
        <a:bodyPr/>
        <a:lstStyle/>
        <a:p>
          <a:endParaRPr lang="en-US" b="1"/>
        </a:p>
      </dgm:t>
    </dgm:pt>
    <dgm:pt modelId="{6D2E09C9-1C4C-46E0-859D-9F47C21AD12F}" type="parTrans" cxnId="{7644FFC9-4A43-44BF-A0E9-2DD241EB79E1}">
      <dgm:prSet/>
      <dgm:spPr/>
      <dgm:t>
        <a:bodyPr/>
        <a:lstStyle/>
        <a:p>
          <a:endParaRPr lang="en-US" b="1"/>
        </a:p>
      </dgm:t>
    </dgm:pt>
    <dgm:pt modelId="{4300FA27-D363-43DD-8CA0-C5540575E29E}">
      <dgm:prSet phldrT="[Text]" custT="1"/>
      <dgm:spPr>
        <a:solidFill>
          <a:srgbClr val="7030A0"/>
        </a:solidFill>
        <a:scene3d>
          <a:camera prst="orthographicFront"/>
          <a:lightRig rig="threePt" dir="t"/>
        </a:scene3d>
        <a:sp3d>
          <a:bevelT/>
        </a:sp3d>
      </dgm:spPr>
      <dgm:t>
        <a:bodyPr anchor="t"/>
        <a:lstStyle/>
        <a:p>
          <a:pPr marL="0" indent="0" algn="l">
            <a:tabLst>
              <a:tab pos="403225" algn="l"/>
            </a:tabLst>
          </a:pPr>
          <a:r>
            <a:rPr lang="en-US" sz="1400" b="0" dirty="0" smtClean="0"/>
            <a:t> </a:t>
          </a:r>
          <a:endParaRPr lang="en-US" sz="1400" b="0" dirty="0"/>
        </a:p>
      </dgm:t>
    </dgm:pt>
    <dgm:pt modelId="{1A3B99AC-7DA9-4130-B3F5-56642EF6CD04}" type="sibTrans" cxnId="{B3AD2097-D514-492E-9FC8-C96F6C1CDC6F}">
      <dgm:prSet/>
      <dgm:spPr/>
      <dgm:t>
        <a:bodyPr/>
        <a:lstStyle/>
        <a:p>
          <a:endParaRPr lang="en-US" b="1"/>
        </a:p>
      </dgm:t>
    </dgm:pt>
    <dgm:pt modelId="{EEB88159-F724-4927-8275-6340C3A0600D}" type="parTrans" cxnId="{B3AD2097-D514-492E-9FC8-C96F6C1CDC6F}">
      <dgm:prSet/>
      <dgm:spPr/>
      <dgm:t>
        <a:bodyPr/>
        <a:lstStyle/>
        <a:p>
          <a:endParaRPr lang="en-US" b="1"/>
        </a:p>
      </dgm:t>
    </dgm:pt>
    <dgm:pt modelId="{D5735428-B665-4DC1-9546-0CB0EF32C4FE}" type="pres">
      <dgm:prSet presAssocID="{9B8ADD5B-20F2-4FF4-9E4E-005D5B18F331}" presName="CompostProcess" presStyleCnt="0">
        <dgm:presLayoutVars>
          <dgm:dir/>
          <dgm:resizeHandles val="exact"/>
        </dgm:presLayoutVars>
      </dgm:prSet>
      <dgm:spPr/>
    </dgm:pt>
    <dgm:pt modelId="{2EDC51B8-EBE2-4C4E-B928-CEB14B34FC35}" type="pres">
      <dgm:prSet presAssocID="{9B8ADD5B-20F2-4FF4-9E4E-005D5B18F331}" presName="arrow" presStyleLbl="bgShp" presStyleIdx="0" presStyleCnt="1" custScaleX="99302" custLinFactNeighborY="-390"/>
      <dgm:spPr/>
      <dgm:t>
        <a:bodyPr/>
        <a:lstStyle/>
        <a:p>
          <a:endParaRPr lang="en-US"/>
        </a:p>
      </dgm:t>
    </dgm:pt>
    <dgm:pt modelId="{31C5E0C3-B03F-4BEB-A417-47B6FFE3E27B}" type="pres">
      <dgm:prSet presAssocID="{9B8ADD5B-20F2-4FF4-9E4E-005D5B18F331}" presName="linearProcess" presStyleCnt="0"/>
      <dgm:spPr/>
    </dgm:pt>
    <dgm:pt modelId="{964CBA8C-53AB-4E99-BF80-374D68387DEB}" type="pres">
      <dgm:prSet presAssocID="{B432659E-78F7-4CFF-8A3C-FB62031DAE9F}" presName="textNode" presStyleLbl="node1" presStyleIdx="0" presStyleCnt="6" custScaleX="2000000" custLinFactX="297032" custLinFactNeighborX="300000" custLinFactNeighborY="1482">
        <dgm:presLayoutVars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n-US"/>
        </a:p>
      </dgm:t>
    </dgm:pt>
    <dgm:pt modelId="{CF272F0E-F7E8-4B8E-8929-9DD7D96883E5}" type="pres">
      <dgm:prSet presAssocID="{B691217C-17C4-4EE1-AC06-4C21BC6C055B}" presName="sibTrans" presStyleCnt="0"/>
      <dgm:spPr/>
    </dgm:pt>
    <dgm:pt modelId="{7474BB79-3BE1-4273-9175-237F19655E84}" type="pres">
      <dgm:prSet presAssocID="{194C9D3A-6F86-4FD0-9C1E-8066CF97EA76}" presName="textNode" presStyleLbl="node1" presStyleIdx="1" presStyleCnt="6" custScaleX="2000000" custLinFactX="268067" custLinFactNeighborX="300000" custLinFactNeighborY="2922">
        <dgm:presLayoutVars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n-US"/>
        </a:p>
      </dgm:t>
    </dgm:pt>
    <dgm:pt modelId="{BFB2B92D-D0C7-4F71-9B81-C1BEB1FE64BA}" type="pres">
      <dgm:prSet presAssocID="{A4EEE703-1C6F-4F90-893C-FC02A738D3E7}" presName="sibTrans" presStyleCnt="0"/>
      <dgm:spPr/>
    </dgm:pt>
    <dgm:pt modelId="{82CC5219-67F5-4D47-B61F-6C6085347F4F}" type="pres">
      <dgm:prSet presAssocID="{4300FA27-D363-43DD-8CA0-C5540575E29E}" presName="textNode" presStyleLbl="node1" presStyleIdx="2" presStyleCnt="6" custScaleX="1998567" custLinFactX="154806" custLinFactNeighborX="200000" custLinFactNeighborY="4272">
        <dgm:presLayoutVars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n-US"/>
        </a:p>
      </dgm:t>
    </dgm:pt>
    <dgm:pt modelId="{B5286C95-14D4-490D-8B2D-3DCEB4115DB5}" type="pres">
      <dgm:prSet presAssocID="{1A3B99AC-7DA9-4130-B3F5-56642EF6CD04}" presName="sibTrans" presStyleCnt="0"/>
      <dgm:spPr/>
    </dgm:pt>
    <dgm:pt modelId="{A5E0DB09-29B3-4887-BDA4-FEFA8E2E6E26}" type="pres">
      <dgm:prSet presAssocID="{B9275FD5-4763-41A4-9531-92D68AB487BF}" presName="textNode" presStyleLbl="node1" presStyleIdx="3" presStyleCnt="6" custScaleX="2000000" custLinFactX="156836" custLinFactNeighborX="200000" custLinFactNeighborY="2782">
        <dgm:presLayoutVars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n-US"/>
        </a:p>
      </dgm:t>
    </dgm:pt>
    <dgm:pt modelId="{4C2BBCCB-0ADB-4133-BDE5-64189695A829}" type="pres">
      <dgm:prSet presAssocID="{2CBA0C14-C5D9-4ED2-8C19-59F31D37546C}" presName="sibTrans" presStyleCnt="0"/>
      <dgm:spPr/>
    </dgm:pt>
    <dgm:pt modelId="{D5FA94F1-3C1C-48C0-A180-BA99E259F87E}" type="pres">
      <dgm:prSet presAssocID="{C93C879B-506B-4C8C-8FAC-90C21D54F328}" presName="textNode" presStyleLbl="node1" presStyleIdx="4" presStyleCnt="6" custScaleX="2000000" custLinFactX="119690" custLinFactNeighborX="200000" custLinFactNeighborY="2782">
        <dgm:presLayoutVars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n-US"/>
        </a:p>
      </dgm:t>
    </dgm:pt>
    <dgm:pt modelId="{C67AFE23-5391-4CAF-8221-E2CE769D3143}" type="pres">
      <dgm:prSet presAssocID="{88D8E94E-A9B6-4939-BCFE-72BB4EBB32F1}" presName="sibTrans" presStyleCnt="0"/>
      <dgm:spPr/>
    </dgm:pt>
    <dgm:pt modelId="{34598D6C-4A4A-41C7-8508-61E0C579B412}" type="pres">
      <dgm:prSet presAssocID="{230C30F1-0C56-4CAD-A366-083FB33F3390}" presName="textNode" presStyleLbl="node1" presStyleIdx="5" presStyleCnt="6" custScaleX="2000000" custLinFactX="-23793" custLinFactNeighborX="-100000" custLinFactNeighborY="1948">
        <dgm:presLayoutVars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n-US"/>
        </a:p>
      </dgm:t>
    </dgm:pt>
  </dgm:ptLst>
  <dgm:cxnLst>
    <dgm:cxn modelId="{183B4B6B-8070-49D7-8525-FACC46C8D837}" type="presOf" srcId="{194C9D3A-6F86-4FD0-9C1E-8066CF97EA76}" destId="{7474BB79-3BE1-4273-9175-237F19655E84}" srcOrd="0" destOrd="0" presId="urn:microsoft.com/office/officeart/2005/8/layout/hProcess9"/>
    <dgm:cxn modelId="{867D968E-4815-4017-8C8E-77CAA4DAD339}" type="presOf" srcId="{C93C879B-506B-4C8C-8FAC-90C21D54F328}" destId="{D5FA94F1-3C1C-48C0-A180-BA99E259F87E}" srcOrd="0" destOrd="0" presId="urn:microsoft.com/office/officeart/2005/8/layout/hProcess9"/>
    <dgm:cxn modelId="{C4235B6C-8F9C-46CC-A384-8D6176453670}" type="presOf" srcId="{B9275FD5-4763-41A4-9531-92D68AB487BF}" destId="{A5E0DB09-29B3-4887-BDA4-FEFA8E2E6E26}" srcOrd="0" destOrd="0" presId="urn:microsoft.com/office/officeart/2005/8/layout/hProcess9"/>
    <dgm:cxn modelId="{D40C199B-D7F2-4B60-B364-1F540A8D4AC9}" srcId="{9B8ADD5B-20F2-4FF4-9E4E-005D5B18F331}" destId="{B9275FD5-4763-41A4-9531-92D68AB487BF}" srcOrd="3" destOrd="0" parTransId="{4804D026-787C-49B3-A134-5A99447D51C5}" sibTransId="{2CBA0C14-C5D9-4ED2-8C19-59F31D37546C}"/>
    <dgm:cxn modelId="{7644FFC9-4A43-44BF-A0E9-2DD241EB79E1}" srcId="{9B8ADD5B-20F2-4FF4-9E4E-005D5B18F331}" destId="{230C30F1-0C56-4CAD-A366-083FB33F3390}" srcOrd="5" destOrd="0" parTransId="{6D2E09C9-1C4C-46E0-859D-9F47C21AD12F}" sibTransId="{C5E0589E-14AA-428D-B047-A4249D3F8D72}"/>
    <dgm:cxn modelId="{0EC6A8E2-A865-4914-A0E2-D339B87510DB}" type="presOf" srcId="{B432659E-78F7-4CFF-8A3C-FB62031DAE9F}" destId="{964CBA8C-53AB-4E99-BF80-374D68387DEB}" srcOrd="0" destOrd="0" presId="urn:microsoft.com/office/officeart/2005/8/layout/hProcess9"/>
    <dgm:cxn modelId="{30D3D495-C986-43D1-B323-8A279548FA75}" srcId="{9B8ADD5B-20F2-4FF4-9E4E-005D5B18F331}" destId="{C93C879B-506B-4C8C-8FAC-90C21D54F328}" srcOrd="4" destOrd="0" parTransId="{D8590054-8D54-4336-8B5F-98E9B08BCBE7}" sibTransId="{88D8E94E-A9B6-4939-BCFE-72BB4EBB32F1}"/>
    <dgm:cxn modelId="{D5904D07-4BC3-4AAC-BC5E-484D6B4BE4AD}" type="presOf" srcId="{4300FA27-D363-43DD-8CA0-C5540575E29E}" destId="{82CC5219-67F5-4D47-B61F-6C6085347F4F}" srcOrd="0" destOrd="0" presId="urn:microsoft.com/office/officeart/2005/8/layout/hProcess9"/>
    <dgm:cxn modelId="{DEC92726-8A01-45B3-A14E-6A919A7F17B3}" srcId="{9B8ADD5B-20F2-4FF4-9E4E-005D5B18F331}" destId="{194C9D3A-6F86-4FD0-9C1E-8066CF97EA76}" srcOrd="1" destOrd="0" parTransId="{D5A31044-99C4-422E-87E4-85D80B4330D3}" sibTransId="{A4EEE703-1C6F-4F90-893C-FC02A738D3E7}"/>
    <dgm:cxn modelId="{ED593271-2918-43B7-BC40-FA1792A2AF3B}" type="presOf" srcId="{9B8ADD5B-20F2-4FF4-9E4E-005D5B18F331}" destId="{D5735428-B665-4DC1-9546-0CB0EF32C4FE}" srcOrd="0" destOrd="0" presId="urn:microsoft.com/office/officeart/2005/8/layout/hProcess9"/>
    <dgm:cxn modelId="{86B7861D-E5E1-442B-AD8E-B7220C2444C5}" srcId="{9B8ADD5B-20F2-4FF4-9E4E-005D5B18F331}" destId="{B432659E-78F7-4CFF-8A3C-FB62031DAE9F}" srcOrd="0" destOrd="0" parTransId="{93A7CCF1-192B-4756-B4AC-DD2C0EDBF9DF}" sibTransId="{B691217C-17C4-4EE1-AC06-4C21BC6C055B}"/>
    <dgm:cxn modelId="{E2AF0FB5-6583-41F9-ADAE-996D7ACA5283}" type="presOf" srcId="{230C30F1-0C56-4CAD-A366-083FB33F3390}" destId="{34598D6C-4A4A-41C7-8508-61E0C579B412}" srcOrd="0" destOrd="0" presId="urn:microsoft.com/office/officeart/2005/8/layout/hProcess9"/>
    <dgm:cxn modelId="{B3AD2097-D514-492E-9FC8-C96F6C1CDC6F}" srcId="{9B8ADD5B-20F2-4FF4-9E4E-005D5B18F331}" destId="{4300FA27-D363-43DD-8CA0-C5540575E29E}" srcOrd="2" destOrd="0" parTransId="{EEB88159-F724-4927-8275-6340C3A0600D}" sibTransId="{1A3B99AC-7DA9-4130-B3F5-56642EF6CD04}"/>
    <dgm:cxn modelId="{A5ED410E-09E9-4CFC-876E-7DFFA1404476}" type="presParOf" srcId="{D5735428-B665-4DC1-9546-0CB0EF32C4FE}" destId="{2EDC51B8-EBE2-4C4E-B928-CEB14B34FC35}" srcOrd="0" destOrd="0" presId="urn:microsoft.com/office/officeart/2005/8/layout/hProcess9"/>
    <dgm:cxn modelId="{A5597A5E-07F1-466A-84F9-FB97BBD824F4}" type="presParOf" srcId="{D5735428-B665-4DC1-9546-0CB0EF32C4FE}" destId="{31C5E0C3-B03F-4BEB-A417-47B6FFE3E27B}" srcOrd="1" destOrd="0" presId="urn:microsoft.com/office/officeart/2005/8/layout/hProcess9"/>
    <dgm:cxn modelId="{49575CF2-F62B-42EE-B724-DD2ACBE55910}" type="presParOf" srcId="{31C5E0C3-B03F-4BEB-A417-47B6FFE3E27B}" destId="{964CBA8C-53AB-4E99-BF80-374D68387DEB}" srcOrd="0" destOrd="0" presId="urn:microsoft.com/office/officeart/2005/8/layout/hProcess9"/>
    <dgm:cxn modelId="{D4405B2E-7B8B-4C53-A44C-151C8EE23AA1}" type="presParOf" srcId="{31C5E0C3-B03F-4BEB-A417-47B6FFE3E27B}" destId="{CF272F0E-F7E8-4B8E-8929-9DD7D96883E5}" srcOrd="1" destOrd="0" presId="urn:microsoft.com/office/officeart/2005/8/layout/hProcess9"/>
    <dgm:cxn modelId="{24A70277-DDD7-400F-8D5D-A83924B139F1}" type="presParOf" srcId="{31C5E0C3-B03F-4BEB-A417-47B6FFE3E27B}" destId="{7474BB79-3BE1-4273-9175-237F19655E84}" srcOrd="2" destOrd="0" presId="urn:microsoft.com/office/officeart/2005/8/layout/hProcess9"/>
    <dgm:cxn modelId="{03955A65-2924-422B-89A9-4DD6CE557007}" type="presParOf" srcId="{31C5E0C3-B03F-4BEB-A417-47B6FFE3E27B}" destId="{BFB2B92D-D0C7-4F71-9B81-C1BEB1FE64BA}" srcOrd="3" destOrd="0" presId="urn:microsoft.com/office/officeart/2005/8/layout/hProcess9"/>
    <dgm:cxn modelId="{3460F025-292B-4EA3-ADF1-4DBD0A3B2A4C}" type="presParOf" srcId="{31C5E0C3-B03F-4BEB-A417-47B6FFE3E27B}" destId="{82CC5219-67F5-4D47-B61F-6C6085347F4F}" srcOrd="4" destOrd="0" presId="urn:microsoft.com/office/officeart/2005/8/layout/hProcess9"/>
    <dgm:cxn modelId="{14788BC8-59C1-4636-A907-80787CEA3FCE}" type="presParOf" srcId="{31C5E0C3-B03F-4BEB-A417-47B6FFE3E27B}" destId="{B5286C95-14D4-490D-8B2D-3DCEB4115DB5}" srcOrd="5" destOrd="0" presId="urn:microsoft.com/office/officeart/2005/8/layout/hProcess9"/>
    <dgm:cxn modelId="{C8B1D5AC-1F81-4ADD-B6AF-3584EE2C3478}" type="presParOf" srcId="{31C5E0C3-B03F-4BEB-A417-47B6FFE3E27B}" destId="{A5E0DB09-29B3-4887-BDA4-FEFA8E2E6E26}" srcOrd="6" destOrd="0" presId="urn:microsoft.com/office/officeart/2005/8/layout/hProcess9"/>
    <dgm:cxn modelId="{339CC5BA-2330-4B83-A2CE-988CCB4F04B6}" type="presParOf" srcId="{31C5E0C3-B03F-4BEB-A417-47B6FFE3E27B}" destId="{4C2BBCCB-0ADB-4133-BDE5-64189695A829}" srcOrd="7" destOrd="0" presId="urn:microsoft.com/office/officeart/2005/8/layout/hProcess9"/>
    <dgm:cxn modelId="{E179FC14-5DC5-47F5-86E3-29E4D7C55866}" type="presParOf" srcId="{31C5E0C3-B03F-4BEB-A417-47B6FFE3E27B}" destId="{D5FA94F1-3C1C-48C0-A180-BA99E259F87E}" srcOrd="8" destOrd="0" presId="urn:microsoft.com/office/officeart/2005/8/layout/hProcess9"/>
    <dgm:cxn modelId="{4E254A4E-3FC8-4FAB-9994-61C110C52FA4}" type="presParOf" srcId="{31C5E0C3-B03F-4BEB-A417-47B6FFE3E27B}" destId="{C67AFE23-5391-4CAF-8221-E2CE769D3143}" srcOrd="9" destOrd="0" presId="urn:microsoft.com/office/officeart/2005/8/layout/hProcess9"/>
    <dgm:cxn modelId="{C6B5C44D-3726-4B25-8F05-D3B8CD373EFA}" type="presParOf" srcId="{31C5E0C3-B03F-4BEB-A417-47B6FFE3E27B}" destId="{34598D6C-4A4A-41C7-8508-61E0C579B412}" srcOrd="10" destOrd="0" presId="urn:microsoft.com/office/officeart/2005/8/layout/hProcess9"/>
  </dgm:cxnLst>
  <dgm:bg>
    <a:noFill/>
    <a:effectLst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B8ADD5B-20F2-4FF4-9E4E-005D5B18F331}" type="doc">
      <dgm:prSet loTypeId="urn:microsoft.com/office/officeart/2005/8/layout/hProcess9" loCatId="process" qsTypeId="urn:microsoft.com/office/officeart/2005/8/quickstyle/simple4" qsCatId="simple" csTypeId="urn:microsoft.com/office/officeart/2005/8/colors/colorful4" csCatId="colorful" phldr="1"/>
      <dgm:spPr/>
    </dgm:pt>
    <dgm:pt modelId="{B432659E-78F7-4CFF-8A3C-FB62031DAE9F}">
      <dgm:prSet phldrT="[Text]" custT="1"/>
      <dgm:spPr>
        <a:solidFill>
          <a:srgbClr val="00B050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Pre-Req</a:t>
          </a:r>
          <a:endParaRPr lang="en-US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3A7CCF1-192B-4756-B4AC-DD2C0EDBF9DF}" type="parTrans" cxnId="{86B7861D-E5E1-442B-AD8E-B7220C2444C5}">
      <dgm:prSet/>
      <dgm:spPr/>
      <dgm:t>
        <a:bodyPr/>
        <a:lstStyle/>
        <a:p>
          <a:endParaRPr lang="en-US" b="1"/>
        </a:p>
      </dgm:t>
    </dgm:pt>
    <dgm:pt modelId="{B691217C-17C4-4EE1-AC06-4C21BC6C055B}" type="sibTrans" cxnId="{86B7861D-E5E1-442B-AD8E-B7220C2444C5}">
      <dgm:prSet/>
      <dgm:spPr/>
      <dgm:t>
        <a:bodyPr/>
        <a:lstStyle/>
        <a:p>
          <a:endParaRPr lang="en-US" b="1"/>
        </a:p>
      </dgm:t>
    </dgm:pt>
    <dgm:pt modelId="{194C9D3A-6F86-4FD0-9C1E-8066CF97EA76}">
      <dgm:prSet phldrT="[Text]" custT="1"/>
      <dgm:spPr>
        <a:solidFill>
          <a:srgbClr val="0070C0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Foundational</a:t>
          </a:r>
          <a:endParaRPr lang="en-US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5A31044-99C4-422E-87E4-85D80B4330D3}" type="parTrans" cxnId="{DEC92726-8A01-45B3-A14E-6A919A7F17B3}">
      <dgm:prSet/>
      <dgm:spPr/>
      <dgm:t>
        <a:bodyPr/>
        <a:lstStyle/>
        <a:p>
          <a:endParaRPr lang="en-US" b="1"/>
        </a:p>
      </dgm:t>
    </dgm:pt>
    <dgm:pt modelId="{A4EEE703-1C6F-4F90-893C-FC02A738D3E7}" type="sibTrans" cxnId="{DEC92726-8A01-45B3-A14E-6A919A7F17B3}">
      <dgm:prSet/>
      <dgm:spPr/>
      <dgm:t>
        <a:bodyPr/>
        <a:lstStyle/>
        <a:p>
          <a:endParaRPr lang="en-US" b="1"/>
        </a:p>
      </dgm:t>
    </dgm:pt>
    <dgm:pt modelId="{B9275FD5-4763-41A4-9531-92D68AB487BF}">
      <dgm:prSet phldrT="[Text]" custT="1"/>
      <dgm:spPr>
        <a:solidFill>
          <a:srgbClr val="410082"/>
        </a:solidFill>
        <a:scene3d>
          <a:camera prst="orthographicFront"/>
          <a:lightRig rig="threePt" dir="t"/>
        </a:scene3d>
        <a:sp3d>
          <a:bevelT/>
        </a:sp3d>
      </dgm:spPr>
      <dgm:t>
        <a:bodyPr anchor="t"/>
        <a:lstStyle/>
        <a:p>
          <a:pPr algn="r"/>
          <a:r>
            <a:rPr lang="en-US" sz="1200" b="1" dirty="0" smtClean="0"/>
            <a:t>     </a:t>
          </a:r>
          <a:endParaRPr lang="en-US" sz="1240" b="1" baseline="0" dirty="0"/>
        </a:p>
      </dgm:t>
    </dgm:pt>
    <dgm:pt modelId="{4804D026-787C-49B3-A134-5A99447D51C5}" type="parTrans" cxnId="{D40C199B-D7F2-4B60-B364-1F540A8D4AC9}">
      <dgm:prSet/>
      <dgm:spPr/>
      <dgm:t>
        <a:bodyPr/>
        <a:lstStyle/>
        <a:p>
          <a:endParaRPr lang="en-US" b="1"/>
        </a:p>
      </dgm:t>
    </dgm:pt>
    <dgm:pt modelId="{2CBA0C14-C5D9-4ED2-8C19-59F31D37546C}" type="sibTrans" cxnId="{D40C199B-D7F2-4B60-B364-1F540A8D4AC9}">
      <dgm:prSet/>
      <dgm:spPr/>
      <dgm:t>
        <a:bodyPr/>
        <a:lstStyle/>
        <a:p>
          <a:endParaRPr lang="en-US" b="1"/>
        </a:p>
      </dgm:t>
    </dgm:pt>
    <dgm:pt modelId="{4300FA27-D363-43DD-8CA0-C5540575E29E}">
      <dgm:prSet phldrT="[Text]" custT="1"/>
      <dgm:spPr>
        <a:solidFill>
          <a:srgbClr val="7030A0"/>
        </a:solidFill>
        <a:scene3d>
          <a:camera prst="orthographicFront"/>
          <a:lightRig rig="threePt" dir="t"/>
        </a:scene3d>
        <a:sp3d>
          <a:bevelT/>
        </a:sp3d>
      </dgm:spPr>
      <dgm:t>
        <a:bodyPr anchor="t"/>
        <a:lstStyle/>
        <a:p>
          <a:pPr algn="l"/>
          <a:endParaRPr lang="en-US" sz="1600" b="0" dirty="0"/>
        </a:p>
      </dgm:t>
    </dgm:pt>
    <dgm:pt modelId="{1A3B99AC-7DA9-4130-B3F5-56642EF6CD04}" type="sibTrans" cxnId="{B3AD2097-D514-492E-9FC8-C96F6C1CDC6F}">
      <dgm:prSet/>
      <dgm:spPr/>
      <dgm:t>
        <a:bodyPr/>
        <a:lstStyle/>
        <a:p>
          <a:endParaRPr lang="en-US" b="1"/>
        </a:p>
      </dgm:t>
    </dgm:pt>
    <dgm:pt modelId="{EEB88159-F724-4927-8275-6340C3A0600D}" type="parTrans" cxnId="{B3AD2097-D514-492E-9FC8-C96F6C1CDC6F}">
      <dgm:prSet/>
      <dgm:spPr/>
      <dgm:t>
        <a:bodyPr/>
        <a:lstStyle/>
        <a:p>
          <a:endParaRPr lang="en-US" b="1"/>
        </a:p>
      </dgm:t>
    </dgm:pt>
    <dgm:pt modelId="{C93C879B-506B-4C8C-8FAC-90C21D54F328}">
      <dgm:prSet phldrT="[Text]" custT="1"/>
      <dgm:spPr>
        <a:solidFill>
          <a:schemeClr val="accent4">
            <a:lumMod val="75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 anchor="t"/>
        <a:lstStyle/>
        <a:p>
          <a:pPr>
            <a:lnSpc>
              <a:spcPct val="100000"/>
            </a:lnSpc>
            <a:spcAft>
              <a:spcPts val="0"/>
            </a:spcAft>
          </a:pPr>
          <a:endParaRPr lang="en-US" sz="900" b="0" baseline="0" dirty="0" smtClean="0"/>
        </a:p>
      </dgm:t>
    </dgm:pt>
    <dgm:pt modelId="{88D8E94E-A9B6-4939-BCFE-72BB4EBB32F1}" type="sibTrans" cxnId="{30D3D495-C986-43D1-B323-8A279548FA75}">
      <dgm:prSet/>
      <dgm:spPr/>
      <dgm:t>
        <a:bodyPr/>
        <a:lstStyle/>
        <a:p>
          <a:endParaRPr lang="en-US" b="1"/>
        </a:p>
      </dgm:t>
    </dgm:pt>
    <dgm:pt modelId="{D8590054-8D54-4336-8B5F-98E9B08BCBE7}" type="parTrans" cxnId="{30D3D495-C986-43D1-B323-8A279548FA75}">
      <dgm:prSet/>
      <dgm:spPr/>
      <dgm:t>
        <a:bodyPr/>
        <a:lstStyle/>
        <a:p>
          <a:endParaRPr lang="en-US" b="1"/>
        </a:p>
      </dgm:t>
    </dgm:pt>
    <dgm:pt modelId="{230C30F1-0C56-4CAD-A366-083FB33F3390}">
      <dgm:prSet phldrT="[Text]" custT="1"/>
      <dgm:spPr>
        <a:solidFill>
          <a:schemeClr val="accent4">
            <a:lumMod val="5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 tIns="182880" anchor="t"/>
        <a:lstStyle/>
        <a:p>
          <a:pPr algn="r">
            <a:lnSpc>
              <a:spcPct val="100000"/>
            </a:lnSpc>
            <a:spcAft>
              <a:spcPts val="0"/>
            </a:spcAft>
          </a:pPr>
          <a:r>
            <a:rPr lang="en-US" sz="1400" b="1" dirty="0" smtClean="0">
              <a:solidFill>
                <a:schemeClr val="bg1"/>
              </a:solidFill>
            </a:rPr>
            <a:t>Cont.</a:t>
          </a:r>
        </a:p>
        <a:p>
          <a:pPr algn="r">
            <a:lnSpc>
              <a:spcPct val="100000"/>
            </a:lnSpc>
            <a:spcAft>
              <a:spcPts val="0"/>
            </a:spcAft>
          </a:pPr>
          <a:r>
            <a:rPr lang="en-US" sz="1400" b="1" dirty="0" smtClean="0">
              <a:solidFill>
                <a:schemeClr val="bg1"/>
              </a:solidFill>
            </a:rPr>
            <a:t>Learn</a:t>
          </a:r>
          <a:endParaRPr lang="en-US" sz="1400" b="1" dirty="0">
            <a:solidFill>
              <a:schemeClr val="bg1"/>
            </a:solidFill>
          </a:endParaRPr>
        </a:p>
      </dgm:t>
    </dgm:pt>
    <dgm:pt modelId="{C5E0589E-14AA-428D-B047-A4249D3F8D72}" type="sibTrans" cxnId="{7644FFC9-4A43-44BF-A0E9-2DD241EB79E1}">
      <dgm:prSet/>
      <dgm:spPr/>
      <dgm:t>
        <a:bodyPr/>
        <a:lstStyle/>
        <a:p>
          <a:endParaRPr lang="en-US" b="1"/>
        </a:p>
      </dgm:t>
    </dgm:pt>
    <dgm:pt modelId="{6D2E09C9-1C4C-46E0-859D-9F47C21AD12F}" type="parTrans" cxnId="{7644FFC9-4A43-44BF-A0E9-2DD241EB79E1}">
      <dgm:prSet/>
      <dgm:spPr/>
      <dgm:t>
        <a:bodyPr/>
        <a:lstStyle/>
        <a:p>
          <a:endParaRPr lang="en-US" b="1"/>
        </a:p>
      </dgm:t>
    </dgm:pt>
    <dgm:pt modelId="{D5735428-B665-4DC1-9546-0CB0EF32C4FE}" type="pres">
      <dgm:prSet presAssocID="{9B8ADD5B-20F2-4FF4-9E4E-005D5B18F331}" presName="CompostProcess" presStyleCnt="0">
        <dgm:presLayoutVars>
          <dgm:dir/>
          <dgm:resizeHandles val="exact"/>
        </dgm:presLayoutVars>
      </dgm:prSet>
      <dgm:spPr/>
    </dgm:pt>
    <dgm:pt modelId="{2EDC51B8-EBE2-4C4E-B928-CEB14B34FC35}" type="pres">
      <dgm:prSet presAssocID="{9B8ADD5B-20F2-4FF4-9E4E-005D5B18F331}" presName="arrow" presStyleLbl="bgShp" presStyleIdx="0" presStyleCnt="1" custScaleX="99302"/>
      <dgm:spPr/>
      <dgm:t>
        <a:bodyPr/>
        <a:lstStyle/>
        <a:p>
          <a:endParaRPr lang="en-US"/>
        </a:p>
      </dgm:t>
    </dgm:pt>
    <dgm:pt modelId="{31C5E0C3-B03F-4BEB-A417-47B6FFE3E27B}" type="pres">
      <dgm:prSet presAssocID="{9B8ADD5B-20F2-4FF4-9E4E-005D5B18F331}" presName="linearProcess" presStyleCnt="0"/>
      <dgm:spPr/>
    </dgm:pt>
    <dgm:pt modelId="{964CBA8C-53AB-4E99-BF80-374D68387DEB}" type="pres">
      <dgm:prSet presAssocID="{B432659E-78F7-4CFF-8A3C-FB62031DAE9F}" presName="textNode" presStyleLbl="node1" presStyleIdx="0" presStyleCnt="6" custScaleX="2000000" custLinFactX="587237" custLinFactNeighborX="600000" custLinFactNeighborY="1482">
        <dgm:presLayoutVars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n-US"/>
        </a:p>
      </dgm:t>
    </dgm:pt>
    <dgm:pt modelId="{CF272F0E-F7E8-4B8E-8929-9DD7D96883E5}" type="pres">
      <dgm:prSet presAssocID="{B691217C-17C4-4EE1-AC06-4C21BC6C055B}" presName="sibTrans" presStyleCnt="0"/>
      <dgm:spPr/>
    </dgm:pt>
    <dgm:pt modelId="{7474BB79-3BE1-4273-9175-237F19655E84}" type="pres">
      <dgm:prSet presAssocID="{194C9D3A-6F86-4FD0-9C1E-8066CF97EA76}" presName="textNode" presStyleLbl="node1" presStyleIdx="1" presStyleCnt="6" custScaleX="2000000" custLinFactX="400000" custLinFactNeighborX="404199" custLinFactNeighborY="1863">
        <dgm:presLayoutVars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n-US"/>
        </a:p>
      </dgm:t>
    </dgm:pt>
    <dgm:pt modelId="{BFB2B92D-D0C7-4F71-9B81-C1BEB1FE64BA}" type="pres">
      <dgm:prSet presAssocID="{A4EEE703-1C6F-4F90-893C-FC02A738D3E7}" presName="sibTrans" presStyleCnt="0"/>
      <dgm:spPr/>
    </dgm:pt>
    <dgm:pt modelId="{82CC5219-67F5-4D47-B61F-6C6085347F4F}" type="pres">
      <dgm:prSet presAssocID="{4300FA27-D363-43DD-8CA0-C5540575E29E}" presName="textNode" presStyleLbl="node1" presStyleIdx="2" presStyleCnt="6" custScaleX="2000000" custLinFactX="154806" custLinFactNeighborX="200000" custLinFactNeighborY="4272">
        <dgm:presLayoutVars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n-US"/>
        </a:p>
      </dgm:t>
    </dgm:pt>
    <dgm:pt modelId="{B5286C95-14D4-490D-8B2D-3DCEB4115DB5}" type="pres">
      <dgm:prSet presAssocID="{1A3B99AC-7DA9-4130-B3F5-56642EF6CD04}" presName="sibTrans" presStyleCnt="0"/>
      <dgm:spPr/>
    </dgm:pt>
    <dgm:pt modelId="{A5E0DB09-29B3-4887-BDA4-FEFA8E2E6E26}" type="pres">
      <dgm:prSet presAssocID="{B9275FD5-4763-41A4-9531-92D68AB487BF}" presName="textNode" presStyleLbl="node1" presStyleIdx="3" presStyleCnt="6" custScaleX="2000000" custLinFactX="-37136" custLinFactNeighborX="-100000" custLinFactNeighborY="2782">
        <dgm:presLayoutVars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n-US"/>
        </a:p>
      </dgm:t>
    </dgm:pt>
    <dgm:pt modelId="{4C2BBCCB-0ADB-4133-BDE5-64189695A829}" type="pres">
      <dgm:prSet presAssocID="{2CBA0C14-C5D9-4ED2-8C19-59F31D37546C}" presName="sibTrans" presStyleCnt="0"/>
      <dgm:spPr/>
    </dgm:pt>
    <dgm:pt modelId="{D5FA94F1-3C1C-48C0-A180-BA99E259F87E}" type="pres">
      <dgm:prSet presAssocID="{C93C879B-506B-4C8C-8FAC-90C21D54F328}" presName="textNode" presStyleLbl="node1" presStyleIdx="4" presStyleCnt="6" custScaleX="2000000" custLinFactX="54326" custLinFactNeighborX="100000" custLinFactNeighborY="2782">
        <dgm:presLayoutVars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n-US"/>
        </a:p>
      </dgm:t>
    </dgm:pt>
    <dgm:pt modelId="{C67AFE23-5391-4CAF-8221-E2CE769D3143}" type="pres">
      <dgm:prSet presAssocID="{88D8E94E-A9B6-4939-BCFE-72BB4EBB32F1}" presName="sibTrans" presStyleCnt="0"/>
      <dgm:spPr/>
    </dgm:pt>
    <dgm:pt modelId="{34598D6C-4A4A-41C7-8508-61E0C579B412}" type="pres">
      <dgm:prSet presAssocID="{230C30F1-0C56-4CAD-A366-083FB33F3390}" presName="textNode" presStyleLbl="node1" presStyleIdx="5" presStyleCnt="6" custScaleX="2000000" custLinFactX="-513066" custLinFactNeighborX="-600000" custLinFactNeighborY="2922">
        <dgm:presLayoutVars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n-US"/>
        </a:p>
      </dgm:t>
    </dgm:pt>
  </dgm:ptLst>
  <dgm:cxnLst>
    <dgm:cxn modelId="{D40C199B-D7F2-4B60-B364-1F540A8D4AC9}" srcId="{9B8ADD5B-20F2-4FF4-9E4E-005D5B18F331}" destId="{B9275FD5-4763-41A4-9531-92D68AB487BF}" srcOrd="3" destOrd="0" parTransId="{4804D026-787C-49B3-A134-5A99447D51C5}" sibTransId="{2CBA0C14-C5D9-4ED2-8C19-59F31D37546C}"/>
    <dgm:cxn modelId="{30D3D495-C986-43D1-B323-8A279548FA75}" srcId="{9B8ADD5B-20F2-4FF4-9E4E-005D5B18F331}" destId="{C93C879B-506B-4C8C-8FAC-90C21D54F328}" srcOrd="4" destOrd="0" parTransId="{D8590054-8D54-4336-8B5F-98E9B08BCBE7}" sibTransId="{88D8E94E-A9B6-4939-BCFE-72BB4EBB32F1}"/>
    <dgm:cxn modelId="{5B30DC5D-42EC-47B3-A23A-E7B8E60D7159}" type="presOf" srcId="{C93C879B-506B-4C8C-8FAC-90C21D54F328}" destId="{D5FA94F1-3C1C-48C0-A180-BA99E259F87E}" srcOrd="0" destOrd="0" presId="urn:microsoft.com/office/officeart/2005/8/layout/hProcess9"/>
    <dgm:cxn modelId="{6571900E-0529-4E64-8B13-88144F9F8D20}" type="presOf" srcId="{230C30F1-0C56-4CAD-A366-083FB33F3390}" destId="{34598D6C-4A4A-41C7-8508-61E0C579B412}" srcOrd="0" destOrd="0" presId="urn:microsoft.com/office/officeart/2005/8/layout/hProcess9"/>
    <dgm:cxn modelId="{86B7861D-E5E1-442B-AD8E-B7220C2444C5}" srcId="{9B8ADD5B-20F2-4FF4-9E4E-005D5B18F331}" destId="{B432659E-78F7-4CFF-8A3C-FB62031DAE9F}" srcOrd="0" destOrd="0" parTransId="{93A7CCF1-192B-4756-B4AC-DD2C0EDBF9DF}" sibTransId="{B691217C-17C4-4EE1-AC06-4C21BC6C055B}"/>
    <dgm:cxn modelId="{7644FFC9-4A43-44BF-A0E9-2DD241EB79E1}" srcId="{9B8ADD5B-20F2-4FF4-9E4E-005D5B18F331}" destId="{230C30F1-0C56-4CAD-A366-083FB33F3390}" srcOrd="5" destOrd="0" parTransId="{6D2E09C9-1C4C-46E0-859D-9F47C21AD12F}" sibTransId="{C5E0589E-14AA-428D-B047-A4249D3F8D72}"/>
    <dgm:cxn modelId="{C0E9F815-02A9-41AA-A418-7A5D16CB106A}" type="presOf" srcId="{4300FA27-D363-43DD-8CA0-C5540575E29E}" destId="{82CC5219-67F5-4D47-B61F-6C6085347F4F}" srcOrd="0" destOrd="0" presId="urn:microsoft.com/office/officeart/2005/8/layout/hProcess9"/>
    <dgm:cxn modelId="{BC6F1D60-8360-490F-B88A-267AAB8CC864}" type="presOf" srcId="{9B8ADD5B-20F2-4FF4-9E4E-005D5B18F331}" destId="{D5735428-B665-4DC1-9546-0CB0EF32C4FE}" srcOrd="0" destOrd="0" presId="urn:microsoft.com/office/officeart/2005/8/layout/hProcess9"/>
    <dgm:cxn modelId="{B3AD2097-D514-492E-9FC8-C96F6C1CDC6F}" srcId="{9B8ADD5B-20F2-4FF4-9E4E-005D5B18F331}" destId="{4300FA27-D363-43DD-8CA0-C5540575E29E}" srcOrd="2" destOrd="0" parTransId="{EEB88159-F724-4927-8275-6340C3A0600D}" sibTransId="{1A3B99AC-7DA9-4130-B3F5-56642EF6CD04}"/>
    <dgm:cxn modelId="{DEC92726-8A01-45B3-A14E-6A919A7F17B3}" srcId="{9B8ADD5B-20F2-4FF4-9E4E-005D5B18F331}" destId="{194C9D3A-6F86-4FD0-9C1E-8066CF97EA76}" srcOrd="1" destOrd="0" parTransId="{D5A31044-99C4-422E-87E4-85D80B4330D3}" sibTransId="{A4EEE703-1C6F-4F90-893C-FC02A738D3E7}"/>
    <dgm:cxn modelId="{14D8D8B7-BB61-455A-B865-73D3925B113C}" type="presOf" srcId="{B432659E-78F7-4CFF-8A3C-FB62031DAE9F}" destId="{964CBA8C-53AB-4E99-BF80-374D68387DEB}" srcOrd="0" destOrd="0" presId="urn:microsoft.com/office/officeart/2005/8/layout/hProcess9"/>
    <dgm:cxn modelId="{2F3F324E-F6AD-4A27-A534-D56F8BEADFB4}" type="presOf" srcId="{194C9D3A-6F86-4FD0-9C1E-8066CF97EA76}" destId="{7474BB79-3BE1-4273-9175-237F19655E84}" srcOrd="0" destOrd="0" presId="urn:microsoft.com/office/officeart/2005/8/layout/hProcess9"/>
    <dgm:cxn modelId="{91DDDAF6-1338-431D-B896-49E2403D71DF}" type="presOf" srcId="{B9275FD5-4763-41A4-9531-92D68AB487BF}" destId="{A5E0DB09-29B3-4887-BDA4-FEFA8E2E6E26}" srcOrd="0" destOrd="0" presId="urn:microsoft.com/office/officeart/2005/8/layout/hProcess9"/>
    <dgm:cxn modelId="{ADEEE748-986C-460C-923E-F75A2E3B7AD2}" type="presParOf" srcId="{D5735428-B665-4DC1-9546-0CB0EF32C4FE}" destId="{2EDC51B8-EBE2-4C4E-B928-CEB14B34FC35}" srcOrd="0" destOrd="0" presId="urn:microsoft.com/office/officeart/2005/8/layout/hProcess9"/>
    <dgm:cxn modelId="{474482A8-1937-4D5D-97EB-289B5CCEA037}" type="presParOf" srcId="{D5735428-B665-4DC1-9546-0CB0EF32C4FE}" destId="{31C5E0C3-B03F-4BEB-A417-47B6FFE3E27B}" srcOrd="1" destOrd="0" presId="urn:microsoft.com/office/officeart/2005/8/layout/hProcess9"/>
    <dgm:cxn modelId="{E50F0B64-EAC9-496E-A7A8-7E8A23494A7F}" type="presParOf" srcId="{31C5E0C3-B03F-4BEB-A417-47B6FFE3E27B}" destId="{964CBA8C-53AB-4E99-BF80-374D68387DEB}" srcOrd="0" destOrd="0" presId="urn:microsoft.com/office/officeart/2005/8/layout/hProcess9"/>
    <dgm:cxn modelId="{21AE7603-3C11-48B1-82B1-BA5B76A8F75E}" type="presParOf" srcId="{31C5E0C3-B03F-4BEB-A417-47B6FFE3E27B}" destId="{CF272F0E-F7E8-4B8E-8929-9DD7D96883E5}" srcOrd="1" destOrd="0" presId="urn:microsoft.com/office/officeart/2005/8/layout/hProcess9"/>
    <dgm:cxn modelId="{84651F8C-0B76-42DE-BC03-2BF10883AB8C}" type="presParOf" srcId="{31C5E0C3-B03F-4BEB-A417-47B6FFE3E27B}" destId="{7474BB79-3BE1-4273-9175-237F19655E84}" srcOrd="2" destOrd="0" presId="urn:microsoft.com/office/officeart/2005/8/layout/hProcess9"/>
    <dgm:cxn modelId="{CB8FD541-D4C2-4761-9647-D30B8F80CE02}" type="presParOf" srcId="{31C5E0C3-B03F-4BEB-A417-47B6FFE3E27B}" destId="{BFB2B92D-D0C7-4F71-9B81-C1BEB1FE64BA}" srcOrd="3" destOrd="0" presId="urn:microsoft.com/office/officeart/2005/8/layout/hProcess9"/>
    <dgm:cxn modelId="{94F782DD-A551-49D0-BD8A-8839618E4F85}" type="presParOf" srcId="{31C5E0C3-B03F-4BEB-A417-47B6FFE3E27B}" destId="{82CC5219-67F5-4D47-B61F-6C6085347F4F}" srcOrd="4" destOrd="0" presId="urn:microsoft.com/office/officeart/2005/8/layout/hProcess9"/>
    <dgm:cxn modelId="{AF07CEDE-73CF-467E-B808-56E34D70E965}" type="presParOf" srcId="{31C5E0C3-B03F-4BEB-A417-47B6FFE3E27B}" destId="{B5286C95-14D4-490D-8B2D-3DCEB4115DB5}" srcOrd="5" destOrd="0" presId="urn:microsoft.com/office/officeart/2005/8/layout/hProcess9"/>
    <dgm:cxn modelId="{AF3F606C-7B18-4A5D-8682-8328079B6AF8}" type="presParOf" srcId="{31C5E0C3-B03F-4BEB-A417-47B6FFE3E27B}" destId="{A5E0DB09-29B3-4887-BDA4-FEFA8E2E6E26}" srcOrd="6" destOrd="0" presId="urn:microsoft.com/office/officeart/2005/8/layout/hProcess9"/>
    <dgm:cxn modelId="{69CAFCAC-DF9C-4662-92A6-578756DECFB7}" type="presParOf" srcId="{31C5E0C3-B03F-4BEB-A417-47B6FFE3E27B}" destId="{4C2BBCCB-0ADB-4133-BDE5-64189695A829}" srcOrd="7" destOrd="0" presId="urn:microsoft.com/office/officeart/2005/8/layout/hProcess9"/>
    <dgm:cxn modelId="{EBC8B19B-7CCA-4260-B878-43108E35D87C}" type="presParOf" srcId="{31C5E0C3-B03F-4BEB-A417-47B6FFE3E27B}" destId="{D5FA94F1-3C1C-48C0-A180-BA99E259F87E}" srcOrd="8" destOrd="0" presId="urn:microsoft.com/office/officeart/2005/8/layout/hProcess9"/>
    <dgm:cxn modelId="{09A9B398-9985-43D1-AB76-CAB8025138F4}" type="presParOf" srcId="{31C5E0C3-B03F-4BEB-A417-47B6FFE3E27B}" destId="{C67AFE23-5391-4CAF-8221-E2CE769D3143}" srcOrd="9" destOrd="0" presId="urn:microsoft.com/office/officeart/2005/8/layout/hProcess9"/>
    <dgm:cxn modelId="{BAB270C5-1EF8-423E-AD24-269A81322C4E}" type="presParOf" srcId="{31C5E0C3-B03F-4BEB-A417-47B6FFE3E27B}" destId="{34598D6C-4A4A-41C7-8508-61E0C579B412}" srcOrd="10" destOrd="0" presId="urn:microsoft.com/office/officeart/2005/8/layout/hProcess9"/>
  </dgm:cxnLst>
  <dgm:bg>
    <a:noFill/>
    <a:effectLst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DC51B8-EBE2-4C4E-B928-CEB14B34FC35}">
      <dsp:nvSpPr>
        <dsp:cNvPr id="0" name=""/>
        <dsp:cNvSpPr/>
      </dsp:nvSpPr>
      <dsp:spPr>
        <a:xfrm>
          <a:off x="701043" y="0"/>
          <a:ext cx="7589512" cy="1955800"/>
        </a:xfrm>
        <a:prstGeom prst="right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64CBA8C-53AB-4E99-BF80-374D68387DEB}">
      <dsp:nvSpPr>
        <dsp:cNvPr id="0" name=""/>
        <dsp:cNvSpPr/>
      </dsp:nvSpPr>
      <dsp:spPr>
        <a:xfrm>
          <a:off x="258512" y="598333"/>
          <a:ext cx="1488355" cy="782320"/>
        </a:xfrm>
        <a:prstGeom prst="chevron">
          <a:avLst/>
        </a:prstGeom>
        <a:solidFill>
          <a:schemeClr val="accent3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endParaRPr lang="en-US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49672" y="598333"/>
        <a:ext cx="706035" cy="782320"/>
      </dsp:txXfrm>
    </dsp:sp>
    <dsp:sp modelId="{7474BB79-3BE1-4273-9175-237F19655E84}">
      <dsp:nvSpPr>
        <dsp:cNvPr id="0" name=""/>
        <dsp:cNvSpPr/>
      </dsp:nvSpPr>
      <dsp:spPr>
        <a:xfrm>
          <a:off x="1737715" y="609599"/>
          <a:ext cx="1488355" cy="782320"/>
        </a:xfrm>
        <a:prstGeom prst="chevron">
          <a:avLst/>
        </a:prstGeom>
        <a:solidFill>
          <a:srgbClr val="0070C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endParaRPr lang="en-US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128875" y="609599"/>
        <a:ext cx="706035" cy="782320"/>
      </dsp:txXfrm>
    </dsp:sp>
    <dsp:sp modelId="{82CC5219-67F5-4D47-B61F-6C6085347F4F}">
      <dsp:nvSpPr>
        <dsp:cNvPr id="0" name=""/>
        <dsp:cNvSpPr/>
      </dsp:nvSpPr>
      <dsp:spPr>
        <a:xfrm>
          <a:off x="3141785" y="620160"/>
          <a:ext cx="1487289" cy="782320"/>
        </a:xfrm>
        <a:prstGeom prst="chevron">
          <a:avLst/>
        </a:prstGeom>
        <a:solidFill>
          <a:srgbClr val="7030A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tabLst>
              <a:tab pos="403225" algn="l"/>
            </a:tabLst>
          </a:pPr>
          <a:r>
            <a:rPr lang="en-US" sz="1400" b="0" kern="1200" dirty="0" smtClean="0"/>
            <a:t> </a:t>
          </a:r>
          <a:endParaRPr lang="en-US" sz="1400" b="0" kern="1200" dirty="0"/>
        </a:p>
      </dsp:txBody>
      <dsp:txXfrm>
        <a:off x="3532945" y="620160"/>
        <a:ext cx="704969" cy="782320"/>
      </dsp:txXfrm>
    </dsp:sp>
    <dsp:sp modelId="{A5E0DB09-29B3-4887-BDA4-FEFA8E2E6E26}">
      <dsp:nvSpPr>
        <dsp:cNvPr id="0" name=""/>
        <dsp:cNvSpPr/>
      </dsp:nvSpPr>
      <dsp:spPr>
        <a:xfrm>
          <a:off x="4642988" y="608504"/>
          <a:ext cx="1488355" cy="782320"/>
        </a:xfrm>
        <a:prstGeom prst="chevron">
          <a:avLst/>
        </a:prstGeom>
        <a:solidFill>
          <a:schemeClr val="accent2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     </a:t>
          </a:r>
          <a:endParaRPr lang="en-US" sz="1240" b="1" kern="1200" baseline="0" dirty="0"/>
        </a:p>
      </dsp:txBody>
      <dsp:txXfrm>
        <a:off x="5034148" y="608504"/>
        <a:ext cx="706035" cy="782320"/>
      </dsp:txXfrm>
    </dsp:sp>
    <dsp:sp modelId="{D5FA94F1-3C1C-48C0-A180-BA99E259F87E}">
      <dsp:nvSpPr>
        <dsp:cNvPr id="0" name=""/>
        <dsp:cNvSpPr/>
      </dsp:nvSpPr>
      <dsp:spPr>
        <a:xfrm>
          <a:off x="6116103" y="608504"/>
          <a:ext cx="1488355" cy="782320"/>
        </a:xfrm>
        <a:prstGeom prst="chevron">
          <a:avLst/>
        </a:prstGeom>
        <a:solidFill>
          <a:schemeClr val="accent5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lvl="0" algn="ctr" defTabSz="4000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n-US" sz="900" b="0" kern="1200" baseline="0" dirty="0" smtClean="0"/>
        </a:p>
      </dsp:txBody>
      <dsp:txXfrm>
        <a:off x="6507263" y="608504"/>
        <a:ext cx="706035" cy="782320"/>
      </dsp:txXfrm>
    </dsp:sp>
    <dsp:sp modelId="{34598D6C-4A4A-41C7-8508-61E0C579B412}">
      <dsp:nvSpPr>
        <dsp:cNvPr id="0" name=""/>
        <dsp:cNvSpPr/>
      </dsp:nvSpPr>
      <dsp:spPr>
        <a:xfrm>
          <a:off x="7472876" y="601979"/>
          <a:ext cx="1488355" cy="782320"/>
        </a:xfrm>
        <a:prstGeom prst="chevron">
          <a:avLst/>
        </a:prstGeom>
        <a:solidFill>
          <a:schemeClr val="accent6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182880" rIns="53340" bIns="53340" numCol="1" spcCol="1270" anchor="t" anchorCtr="0">
          <a:noAutofit/>
        </a:bodyPr>
        <a:lstStyle/>
        <a:p>
          <a:pPr lvl="0" algn="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400" b="1" kern="1200" dirty="0" smtClean="0">
              <a:solidFill>
                <a:schemeClr val="bg1"/>
              </a:solidFill>
            </a:rPr>
            <a:t> </a:t>
          </a:r>
        </a:p>
        <a:p>
          <a:pPr lvl="0" algn="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400" b="1" kern="1200" dirty="0" smtClean="0">
              <a:solidFill>
                <a:schemeClr val="bg1"/>
              </a:solidFill>
            </a:rPr>
            <a:t> </a:t>
          </a:r>
          <a:endParaRPr lang="en-US" sz="1400" b="1" kern="1200" dirty="0">
            <a:solidFill>
              <a:schemeClr val="bg1"/>
            </a:solidFill>
          </a:endParaRPr>
        </a:p>
      </dsp:txBody>
      <dsp:txXfrm>
        <a:off x="7864036" y="601979"/>
        <a:ext cx="706035" cy="7823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24344" cy="458145"/>
          </a:xfrm>
          <a:prstGeom prst="rect">
            <a:avLst/>
          </a:prstGeom>
        </p:spPr>
        <p:txBody>
          <a:bodyPr vert="horz" lIns="90499" tIns="45249" rIns="90499" bIns="4524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4299" y="2"/>
            <a:ext cx="3024344" cy="458145"/>
          </a:xfrm>
          <a:prstGeom prst="rect">
            <a:avLst/>
          </a:prstGeom>
        </p:spPr>
        <p:txBody>
          <a:bodyPr vert="horz" lIns="90499" tIns="45249" rIns="90499" bIns="45249" rtlCol="0"/>
          <a:lstStyle>
            <a:lvl1pPr algn="r">
              <a:defRPr sz="1200"/>
            </a:lvl1pPr>
          </a:lstStyle>
          <a:p>
            <a:fld id="{6FFD0CC3-A985-4572-A4CC-7F5773C3E284}" type="datetimeFigureOut">
              <a:rPr lang="en-US" smtClean="0"/>
              <a:t>5/5/2016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856"/>
            <a:ext cx="3024344" cy="458144"/>
          </a:xfrm>
          <a:prstGeom prst="rect">
            <a:avLst/>
          </a:prstGeom>
        </p:spPr>
        <p:txBody>
          <a:bodyPr vert="horz" lIns="90499" tIns="45249" rIns="90499" bIns="4524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4299" y="8685856"/>
            <a:ext cx="3024344" cy="458144"/>
          </a:xfrm>
          <a:prstGeom prst="rect">
            <a:avLst/>
          </a:prstGeom>
        </p:spPr>
        <p:txBody>
          <a:bodyPr vert="horz" lIns="90499" tIns="45249" rIns="90499" bIns="45249" rtlCol="0" anchor="b"/>
          <a:lstStyle>
            <a:lvl1pPr algn="r">
              <a:defRPr sz="1200"/>
            </a:lvl1pPr>
          </a:lstStyle>
          <a:p>
            <a:fld id="{B7876867-EDAF-4542-99F5-CDA2D8E79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4878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24770" cy="457200"/>
          </a:xfrm>
          <a:prstGeom prst="rect">
            <a:avLst/>
          </a:prstGeom>
        </p:spPr>
        <p:txBody>
          <a:bodyPr vert="horz" lIns="91424" tIns="45713" rIns="91424" bIns="4571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3855" y="0"/>
            <a:ext cx="3024770" cy="457200"/>
          </a:xfrm>
          <a:prstGeom prst="rect">
            <a:avLst/>
          </a:prstGeom>
        </p:spPr>
        <p:txBody>
          <a:bodyPr vert="horz" lIns="91424" tIns="45713" rIns="91424" bIns="45713" rtlCol="0"/>
          <a:lstStyle>
            <a:lvl1pPr algn="r">
              <a:defRPr sz="1200"/>
            </a:lvl1pPr>
          </a:lstStyle>
          <a:p>
            <a:fld id="{2B81E256-8243-41BB-BBF8-BD851D231D0C}" type="datetimeFigureOut">
              <a:rPr lang="en-US" smtClean="0"/>
              <a:pPr/>
              <a:t>5/5/2016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3325" y="684213"/>
            <a:ext cx="4573588" cy="34305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4" tIns="45713" rIns="91424" bIns="45713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024" y="4343400"/>
            <a:ext cx="5584190" cy="4114800"/>
          </a:xfrm>
          <a:prstGeom prst="rect">
            <a:avLst/>
          </a:prstGeom>
        </p:spPr>
        <p:txBody>
          <a:bodyPr vert="horz" lIns="91424" tIns="45713" rIns="91424" bIns="4571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685213"/>
            <a:ext cx="3024770" cy="457200"/>
          </a:xfrm>
          <a:prstGeom prst="rect">
            <a:avLst/>
          </a:prstGeom>
        </p:spPr>
        <p:txBody>
          <a:bodyPr vert="horz" lIns="91424" tIns="45713" rIns="91424" bIns="4571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3855" y="8685213"/>
            <a:ext cx="3024770" cy="457200"/>
          </a:xfrm>
          <a:prstGeom prst="rect">
            <a:avLst/>
          </a:prstGeom>
        </p:spPr>
        <p:txBody>
          <a:bodyPr vert="horz" lIns="91424" tIns="45713" rIns="91424" bIns="45713" rtlCol="0" anchor="b"/>
          <a:lstStyle>
            <a:lvl1pPr algn="r">
              <a:defRPr sz="1200"/>
            </a:lvl1pPr>
          </a:lstStyle>
          <a:p>
            <a:fld id="{7CFD9D2B-8922-4BF6-B6A3-929B192CD6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9450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>
            <a:spLocks noGrp="1" noRot="1" noChangeAspect="1"/>
          </p:cNvSpPr>
          <p:nvPr>
            <p:ph type="sldImg" idx="2"/>
          </p:nvPr>
        </p:nvSpPr>
        <p:spPr>
          <a:xfrm>
            <a:off x="1203325" y="684213"/>
            <a:ext cx="4573588" cy="34305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698025" y="4343404"/>
            <a:ext cx="5584071" cy="4114918"/>
          </a:xfrm>
          <a:prstGeom prst="rect">
            <a:avLst/>
          </a:prstGeom>
          <a:noFill/>
          <a:ln>
            <a:noFill/>
          </a:ln>
        </p:spPr>
        <p:txBody>
          <a:bodyPr lIns="89700" tIns="89700" rIns="89700" bIns="89700" anchor="t" anchorCtr="0">
            <a:noAutofit/>
          </a:bodyPr>
          <a:lstStyle/>
          <a:p>
            <a:pPr>
              <a:buClr>
                <a:schemeClr val="dk1"/>
              </a:buClr>
            </a:pPr>
            <a:endParaRPr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Shape 152"/>
          <p:cNvSpPr txBox="1">
            <a:spLocks noGrp="1"/>
          </p:cNvSpPr>
          <p:nvPr>
            <p:ph type="sldNum" idx="12"/>
          </p:nvPr>
        </p:nvSpPr>
        <p:spPr>
          <a:xfrm>
            <a:off x="3953859" y="8685218"/>
            <a:ext cx="3024729" cy="457081"/>
          </a:xfrm>
          <a:prstGeom prst="rect">
            <a:avLst/>
          </a:prstGeom>
          <a:noFill/>
          <a:ln>
            <a:noFill/>
          </a:ln>
        </p:spPr>
        <p:txBody>
          <a:bodyPr lIns="91171" tIns="45573" rIns="91171" bIns="45573" anchor="b" anchorCtr="0">
            <a:noAutofit/>
          </a:bodyPr>
          <a:lstStyle/>
          <a:p>
            <a:pPr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pPr>
                <a:buClr>
                  <a:srgbClr val="000000"/>
                </a:buClr>
                <a:buSzPct val="25000"/>
                <a:buFont typeface="Arial"/>
                <a:buNone/>
              </a:pPr>
              <a:t>1</a:t>
            </a:fld>
            <a:endParaRPr lang="en-US" dirty="0"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8407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>
            <a:spLocks noGrp="1" noRot="1" noChangeAspect="1"/>
          </p:cNvSpPr>
          <p:nvPr>
            <p:ph type="sldImg" idx="2"/>
          </p:nvPr>
        </p:nvSpPr>
        <p:spPr>
          <a:xfrm>
            <a:off x="1203325" y="684213"/>
            <a:ext cx="4573588" cy="34305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698025" y="4343404"/>
            <a:ext cx="5584071" cy="4114918"/>
          </a:xfrm>
          <a:prstGeom prst="rect">
            <a:avLst/>
          </a:prstGeom>
          <a:noFill/>
          <a:ln>
            <a:noFill/>
          </a:ln>
        </p:spPr>
        <p:txBody>
          <a:bodyPr lIns="89700" tIns="89700" rIns="89700" bIns="89700" anchor="t" anchorCtr="0">
            <a:noAutofit/>
          </a:bodyPr>
          <a:lstStyle/>
          <a:p>
            <a:pPr>
              <a:buClr>
                <a:schemeClr val="dk1"/>
              </a:buClr>
            </a:pPr>
            <a:endParaRPr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Shape 152"/>
          <p:cNvSpPr txBox="1">
            <a:spLocks noGrp="1"/>
          </p:cNvSpPr>
          <p:nvPr>
            <p:ph type="sldNum" idx="12"/>
          </p:nvPr>
        </p:nvSpPr>
        <p:spPr>
          <a:xfrm>
            <a:off x="3953859" y="8685218"/>
            <a:ext cx="3024729" cy="457081"/>
          </a:xfrm>
          <a:prstGeom prst="rect">
            <a:avLst/>
          </a:prstGeom>
          <a:noFill/>
          <a:ln>
            <a:noFill/>
          </a:ln>
        </p:spPr>
        <p:txBody>
          <a:bodyPr lIns="91171" tIns="45573" rIns="91171" bIns="45573" anchor="b" anchorCtr="0">
            <a:noAutofit/>
          </a:bodyPr>
          <a:lstStyle/>
          <a:p>
            <a:pPr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pPr>
                <a:buClr>
                  <a:srgbClr val="000000"/>
                </a:buClr>
                <a:buSzPct val="25000"/>
                <a:buFont typeface="Arial"/>
                <a:buNone/>
              </a:pPr>
              <a:t>11</a:t>
            </a:fld>
            <a:endParaRPr lang="en-US" dirty="0"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120824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4213"/>
            <a:ext cx="4572000" cy="34305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685801" y="4343404"/>
            <a:ext cx="5486283" cy="4114918"/>
          </a:xfrm>
          <a:prstGeom prst="rect">
            <a:avLst/>
          </a:prstGeom>
          <a:noFill/>
          <a:ln>
            <a:noFill/>
          </a:ln>
        </p:spPr>
        <p:txBody>
          <a:bodyPr lIns="89700" tIns="89700" rIns="89700" bIns="89700" anchor="t" anchorCtr="0">
            <a:noAutofit/>
          </a:bodyPr>
          <a:lstStyle/>
          <a:p>
            <a:pPr>
              <a:buClr>
                <a:schemeClr val="dk1"/>
              </a:buClr>
            </a:pPr>
            <a:r>
              <a:rPr lang="en-US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Remember</a:t>
            </a:r>
            <a:r>
              <a:rPr lang="en-US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the Timeline? – Had March 2016 as Launch Date – still 2016!</a:t>
            </a:r>
          </a:p>
          <a:p>
            <a:pPr>
              <a:buClr>
                <a:schemeClr val="dk1"/>
              </a:buClr>
            </a:pPr>
            <a:endParaRPr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Shape 152"/>
          <p:cNvSpPr txBox="1">
            <a:spLocks noGrp="1"/>
          </p:cNvSpPr>
          <p:nvPr>
            <p:ph type="sldNum" idx="12"/>
          </p:nvPr>
        </p:nvSpPr>
        <p:spPr>
          <a:xfrm>
            <a:off x="3884619" y="8685217"/>
            <a:ext cx="2971760" cy="457081"/>
          </a:xfrm>
          <a:prstGeom prst="rect">
            <a:avLst/>
          </a:prstGeom>
          <a:noFill/>
          <a:ln>
            <a:noFill/>
          </a:ln>
        </p:spPr>
        <p:txBody>
          <a:bodyPr lIns="91171" tIns="45573" rIns="91171" bIns="45573" anchor="b" anchorCtr="0">
            <a:noAutofit/>
          </a:bodyPr>
          <a:lstStyle/>
          <a:p>
            <a:pPr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>
                <a:solidFill>
                  <a:prstClr val="black"/>
                </a:solidFill>
                <a:ea typeface="Calibri"/>
                <a:cs typeface="Calibri"/>
                <a:sym typeface="Calibri"/>
              </a:rPr>
              <a:pPr>
                <a:buClr>
                  <a:srgbClr val="000000"/>
                </a:buClr>
                <a:buSzPct val="25000"/>
                <a:buFont typeface="Arial"/>
                <a:buNone/>
              </a:pPr>
              <a:t>12</a:t>
            </a:fld>
            <a:endParaRPr lang="en-US" dirty="0">
              <a:solidFill>
                <a:prstClr val="black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143658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4913" y="682625"/>
            <a:ext cx="4575175" cy="3430588"/>
          </a:xfrm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8656" y="4345589"/>
            <a:ext cx="5582926" cy="4114487"/>
          </a:xfrm>
          <a:noFill/>
          <a:ln/>
        </p:spPr>
        <p:txBody>
          <a:bodyPr lIns="90669" tIns="45336" rIns="90669" bIns="45336"/>
          <a:lstStyle/>
          <a:p>
            <a:endParaRPr lang="en-US" smtClean="0">
              <a:latin typeface="Arial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508944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4913" y="682625"/>
            <a:ext cx="4575175" cy="3430588"/>
          </a:xfrm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8656" y="4345589"/>
            <a:ext cx="5582926" cy="4114487"/>
          </a:xfrm>
          <a:noFill/>
          <a:ln/>
        </p:spPr>
        <p:txBody>
          <a:bodyPr lIns="90669" tIns="45336" rIns="90669" bIns="45336"/>
          <a:lstStyle/>
          <a:p>
            <a:endParaRPr lang="en-US" smtClean="0">
              <a:latin typeface="Arial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508944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4913" y="682625"/>
            <a:ext cx="4575175" cy="3430588"/>
          </a:xfrm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8656" y="4345589"/>
            <a:ext cx="5582926" cy="4114487"/>
          </a:xfrm>
          <a:noFill/>
          <a:ln/>
        </p:spPr>
        <p:txBody>
          <a:bodyPr lIns="90669" tIns="45336" rIns="90669" bIns="45336"/>
          <a:lstStyle/>
          <a:p>
            <a:endParaRPr lang="en-US" smtClean="0">
              <a:latin typeface="Arial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508944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4913" y="682625"/>
            <a:ext cx="4575175" cy="3430588"/>
          </a:xfrm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8656" y="4345589"/>
            <a:ext cx="5582926" cy="4114487"/>
          </a:xfrm>
          <a:noFill/>
          <a:ln/>
        </p:spPr>
        <p:txBody>
          <a:bodyPr lIns="90669" tIns="45336" rIns="90669" bIns="45336"/>
          <a:lstStyle/>
          <a:p>
            <a:endParaRPr lang="en-US" smtClean="0">
              <a:latin typeface="Arial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508944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4913" y="682625"/>
            <a:ext cx="4575175" cy="3430588"/>
          </a:xfrm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8656" y="4345589"/>
            <a:ext cx="5582926" cy="4114487"/>
          </a:xfrm>
          <a:noFill/>
          <a:ln/>
        </p:spPr>
        <p:txBody>
          <a:bodyPr lIns="90669" tIns="45336" rIns="90669" bIns="45336"/>
          <a:lstStyle/>
          <a:p>
            <a:endParaRPr lang="en-US" smtClean="0">
              <a:latin typeface="Arial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508944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4913" y="682625"/>
            <a:ext cx="4575175" cy="3430588"/>
          </a:xfrm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8656" y="4345589"/>
            <a:ext cx="5582926" cy="4114487"/>
          </a:xfrm>
          <a:noFill/>
          <a:ln/>
        </p:spPr>
        <p:txBody>
          <a:bodyPr lIns="90669" tIns="45336" rIns="90669" bIns="45336"/>
          <a:lstStyle/>
          <a:p>
            <a:endParaRPr lang="en-US" smtClean="0">
              <a:latin typeface="Arial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508944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4913" y="682625"/>
            <a:ext cx="4575175" cy="3430588"/>
          </a:xfrm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8656" y="4345589"/>
            <a:ext cx="5582926" cy="4114487"/>
          </a:xfrm>
          <a:noFill/>
          <a:ln/>
        </p:spPr>
        <p:txBody>
          <a:bodyPr lIns="90669" tIns="45336" rIns="90669" bIns="45336"/>
          <a:lstStyle/>
          <a:p>
            <a:endParaRPr lang="en-US" smtClean="0">
              <a:latin typeface="Arial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508944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>
            <a:spLocks noGrp="1" noRot="1" noChangeAspect="1"/>
          </p:cNvSpPr>
          <p:nvPr>
            <p:ph type="sldImg" idx="2"/>
          </p:nvPr>
        </p:nvSpPr>
        <p:spPr>
          <a:xfrm>
            <a:off x="1203325" y="684213"/>
            <a:ext cx="4573588" cy="34305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698025" y="4343404"/>
            <a:ext cx="5584071" cy="4114918"/>
          </a:xfrm>
          <a:prstGeom prst="rect">
            <a:avLst/>
          </a:prstGeom>
          <a:noFill/>
          <a:ln>
            <a:noFill/>
          </a:ln>
        </p:spPr>
        <p:txBody>
          <a:bodyPr lIns="89700" tIns="89700" rIns="89700" bIns="89700" anchor="t" anchorCtr="0">
            <a:noAutofit/>
          </a:bodyPr>
          <a:lstStyle/>
          <a:p>
            <a:pPr>
              <a:buClr>
                <a:schemeClr val="dk1"/>
              </a:buClr>
            </a:pPr>
            <a:endParaRPr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Shape 152"/>
          <p:cNvSpPr txBox="1">
            <a:spLocks noGrp="1"/>
          </p:cNvSpPr>
          <p:nvPr>
            <p:ph type="sldNum" idx="12"/>
          </p:nvPr>
        </p:nvSpPr>
        <p:spPr>
          <a:xfrm>
            <a:off x="3953859" y="8685218"/>
            <a:ext cx="3024729" cy="457081"/>
          </a:xfrm>
          <a:prstGeom prst="rect">
            <a:avLst/>
          </a:prstGeom>
          <a:noFill/>
          <a:ln>
            <a:noFill/>
          </a:ln>
        </p:spPr>
        <p:txBody>
          <a:bodyPr lIns="91171" tIns="45573" rIns="91171" bIns="45573" anchor="b" anchorCtr="0">
            <a:noAutofit/>
          </a:bodyPr>
          <a:lstStyle/>
          <a:p>
            <a:pPr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pPr>
                <a:buClr>
                  <a:srgbClr val="000000"/>
                </a:buClr>
                <a:buSzPct val="25000"/>
                <a:buFont typeface="Arial"/>
                <a:buNone/>
              </a:pPr>
              <a:t>22</a:t>
            </a:fld>
            <a:endParaRPr lang="en-US" dirty="0"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8407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4913" y="682625"/>
            <a:ext cx="4575175" cy="3430588"/>
          </a:xfrm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8656" y="4345589"/>
            <a:ext cx="5582926" cy="4114487"/>
          </a:xfrm>
          <a:noFill/>
          <a:ln/>
        </p:spPr>
        <p:txBody>
          <a:bodyPr lIns="90669" tIns="45336" rIns="90669" bIns="45336"/>
          <a:lstStyle/>
          <a:p>
            <a:endParaRPr lang="en-US" smtClean="0">
              <a:latin typeface="Arial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508944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4913" y="682625"/>
            <a:ext cx="4575175" cy="3430588"/>
          </a:xfrm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8656" y="4345589"/>
            <a:ext cx="5582926" cy="4114487"/>
          </a:xfrm>
          <a:noFill/>
          <a:ln/>
        </p:spPr>
        <p:txBody>
          <a:bodyPr lIns="90669" tIns="45336" rIns="90669" bIns="45336"/>
          <a:lstStyle/>
          <a:p>
            <a:endParaRPr lang="en-US" smtClean="0">
              <a:latin typeface="Arial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508944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96203">
              <a:defRPr/>
            </a:pPr>
            <a:r>
              <a:rPr lang="en-US" dirty="0" smtClean="0"/>
              <a:t>The </a:t>
            </a:r>
            <a:r>
              <a:rPr lang="en-US" i="1" dirty="0" smtClean="0"/>
              <a:t>Tracking Doc</a:t>
            </a:r>
            <a:r>
              <a:rPr lang="en-US" dirty="0" smtClean="0"/>
              <a:t> is guiding the main STAT activities right now.</a:t>
            </a:r>
          </a:p>
          <a:p>
            <a:pPr defTabSz="896203">
              <a:defRPr/>
            </a:pPr>
            <a:endParaRPr lang="en-US" dirty="0" smtClean="0"/>
          </a:p>
          <a:p>
            <a:pPr defTabSz="896203">
              <a:defRPr/>
            </a:pPr>
            <a:r>
              <a:rPr lang="en-US" dirty="0" smtClean="0"/>
              <a:t>Weekly calls ongoing</a:t>
            </a:r>
            <a:r>
              <a:rPr lang="en-US" baseline="0" dirty="0" smtClean="0"/>
              <a:t>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BC6FC0-E79E-4549-BE85-71277479DA5C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6224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Zoom</a:t>
            </a:r>
          </a:p>
          <a:p>
            <a:endParaRPr lang="en-US" dirty="0" smtClean="0"/>
          </a:p>
          <a:p>
            <a:r>
              <a:rPr lang="en-US" dirty="0" smtClean="0"/>
              <a:t>Module, Estimated</a:t>
            </a:r>
            <a:r>
              <a:rPr lang="en-US" baseline="0" dirty="0" smtClean="0"/>
              <a:t> time to complete, Content, Lead, SME, Partners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BC6FC0-E79E-4549-BE85-71277479DA5C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6085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4913" y="682625"/>
            <a:ext cx="4575175" cy="3430588"/>
          </a:xfrm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8656" y="4345589"/>
            <a:ext cx="5582926" cy="4114487"/>
          </a:xfrm>
          <a:noFill/>
          <a:ln/>
        </p:spPr>
        <p:txBody>
          <a:bodyPr lIns="90669" tIns="45336" rIns="90669" bIns="45336"/>
          <a:lstStyle/>
          <a:p>
            <a:endParaRPr lang="en-US" smtClean="0">
              <a:latin typeface="Arial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508944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4913" y="682625"/>
            <a:ext cx="4575175" cy="3430588"/>
          </a:xfrm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8656" y="4345589"/>
            <a:ext cx="5582926" cy="4114487"/>
          </a:xfrm>
          <a:noFill/>
          <a:ln/>
        </p:spPr>
        <p:txBody>
          <a:bodyPr lIns="90669" tIns="45336" rIns="90669" bIns="45336"/>
          <a:lstStyle/>
          <a:p>
            <a:endParaRPr lang="en-US" smtClean="0">
              <a:latin typeface="Arial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508944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4913" y="682625"/>
            <a:ext cx="4575175" cy="3430588"/>
          </a:xfrm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8656" y="4345589"/>
            <a:ext cx="5582926" cy="4114487"/>
          </a:xfrm>
          <a:noFill/>
          <a:ln/>
        </p:spPr>
        <p:txBody>
          <a:bodyPr lIns="90669" tIns="45336" rIns="90669" bIns="45336"/>
          <a:lstStyle/>
          <a:p>
            <a:endParaRPr lang="en-US" smtClean="0">
              <a:latin typeface="Arial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508944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>
            <a:spLocks noGrp="1" noRot="1" noChangeAspect="1"/>
          </p:cNvSpPr>
          <p:nvPr>
            <p:ph type="sldImg" idx="2"/>
          </p:nvPr>
        </p:nvSpPr>
        <p:spPr>
          <a:xfrm>
            <a:off x="1203325" y="684213"/>
            <a:ext cx="4573588" cy="34305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698025" y="4343404"/>
            <a:ext cx="5584071" cy="4114918"/>
          </a:xfrm>
          <a:prstGeom prst="rect">
            <a:avLst/>
          </a:prstGeom>
          <a:noFill/>
          <a:ln>
            <a:noFill/>
          </a:ln>
        </p:spPr>
        <p:txBody>
          <a:bodyPr lIns="89700" tIns="89700" rIns="89700" bIns="89700" anchor="t" anchorCtr="0">
            <a:noAutofit/>
          </a:bodyPr>
          <a:lstStyle/>
          <a:p>
            <a:pPr>
              <a:buClr>
                <a:schemeClr val="dk1"/>
              </a:buClr>
            </a:pPr>
            <a:endParaRPr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Shape 152"/>
          <p:cNvSpPr txBox="1">
            <a:spLocks noGrp="1"/>
          </p:cNvSpPr>
          <p:nvPr>
            <p:ph type="sldNum" idx="12"/>
          </p:nvPr>
        </p:nvSpPr>
        <p:spPr>
          <a:xfrm>
            <a:off x="3953859" y="8685218"/>
            <a:ext cx="3024729" cy="457081"/>
          </a:xfrm>
          <a:prstGeom prst="rect">
            <a:avLst/>
          </a:prstGeom>
          <a:noFill/>
          <a:ln>
            <a:noFill/>
          </a:ln>
        </p:spPr>
        <p:txBody>
          <a:bodyPr lIns="91171" tIns="45573" rIns="91171" bIns="45573" anchor="b" anchorCtr="0">
            <a:noAutofit/>
          </a:bodyPr>
          <a:lstStyle/>
          <a:p>
            <a:pPr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pPr>
                <a:buClr>
                  <a:srgbClr val="000000"/>
                </a:buClr>
                <a:buSzPct val="25000"/>
                <a:buFont typeface="Arial"/>
                <a:buNone/>
              </a:pPr>
              <a:t>10</a:t>
            </a:fld>
            <a:endParaRPr lang="en-US" dirty="0"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8407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401264" y="12330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rgbClr val="1508B8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50800" algn="l" rtl="0">
              <a:spcBef>
                <a:spcPts val="640"/>
              </a:spcBef>
              <a:buClr>
                <a:srgbClr val="0F243E"/>
              </a:buClr>
              <a:buFont typeface="Arial"/>
              <a:buChar char="•"/>
              <a:defRPr/>
            </a:lvl1pPr>
            <a:lvl2pPr marL="742950" indent="-19050" algn="l" rtl="0">
              <a:spcBef>
                <a:spcPts val="560"/>
              </a:spcBef>
              <a:buClr>
                <a:srgbClr val="366092"/>
              </a:buClr>
              <a:buFont typeface="Arial"/>
              <a:buChar char="–"/>
              <a:defRPr/>
            </a:lvl2pPr>
            <a:lvl3pPr marL="1143000" indent="12700" algn="l" rtl="0">
              <a:spcBef>
                <a:spcPts val="480"/>
              </a:spcBef>
              <a:buClr>
                <a:srgbClr val="0F243E"/>
              </a:buClr>
              <a:buFont typeface="Arial"/>
              <a:buChar char="•"/>
              <a:defRPr/>
            </a:lvl3pPr>
            <a:lvl4pPr marL="1600200" indent="-12700" algn="l" rtl="0">
              <a:spcBef>
                <a:spcPts val="400"/>
              </a:spcBef>
              <a:buClr>
                <a:srgbClr val="366092"/>
              </a:buClr>
              <a:buFont typeface="Arial"/>
              <a:buChar char="–"/>
              <a:defRPr/>
            </a:lvl4pPr>
            <a:lvl5pPr marL="2057400" indent="-12700" algn="l" rtl="0">
              <a:spcBef>
                <a:spcPts val="400"/>
              </a:spcBef>
              <a:buClr>
                <a:srgbClr val="538CD5"/>
              </a:buClr>
              <a:buFont typeface="Arial"/>
              <a:buChar char="»"/>
              <a:defRPr/>
            </a:lvl5pPr>
            <a:lvl6pPr marL="2514600" indent="-127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27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27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27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 dirty="0"/>
          </a:p>
        </p:txBody>
      </p:sp>
      <p:sp>
        <p:nvSpPr>
          <p:cNvPr id="29" name="Shape 2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 dirty="0"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/>
              <a:pPr>
                <a:buClr>
                  <a:srgbClr val="888888"/>
                </a:buClr>
                <a:buSzPct val="25000"/>
                <a:buFont typeface="Calibri"/>
                <a:buNone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1624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01F2D-EFA5-453B-A21C-62F926C8D48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COMAP 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E79A1-C9E7-42E9-A88D-74B6323689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461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2DF2B-3C4D-47F4-B655-7D95AEEE10D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COMAP 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E79A1-C9E7-42E9-A88D-74B6323689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3887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22852-12B6-4CF1-AAA2-78F85E3B94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COMAP 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E79A1-C9E7-42E9-A88D-74B6323689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5969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32E66-655E-4640-902A-A669B136634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COMAP 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E79A1-C9E7-42E9-A88D-74B6323689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4698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7B6FE-2A08-4530-B3D4-918540A7103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COMAP 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E79A1-C9E7-42E9-A88D-74B6323689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1083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15838-73C8-40C4-BD5C-C767C289777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COMAP 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E79A1-C9E7-42E9-A88D-74B6323689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7991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53F3A-8E07-4956-84EB-6FD65B85C66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COMAP 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E79A1-C9E7-42E9-A88D-74B6323689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9929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E0B82-95BC-4706-AB1E-D9A080CB80B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COMAP 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E79A1-C9E7-42E9-A88D-74B6323689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072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52C4C-23EA-406B-832C-CCF8BB50FF4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COMAP 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E79A1-C9E7-42E9-A88D-74B6323689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4361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9BF49-CC22-490C-B06D-C7FF65C0943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COMAP 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E79A1-C9E7-42E9-A88D-74B6323689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29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 dirty="0"/>
          </a:p>
        </p:txBody>
      </p:sp>
      <p:sp>
        <p:nvSpPr>
          <p:cNvPr id="35" name="Shape 3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 dirty="0"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/>
              <a:pPr>
                <a:buClr>
                  <a:srgbClr val="888888"/>
                </a:buClr>
                <a:buSzPct val="25000"/>
                <a:buFont typeface="Calibri"/>
                <a:buNone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77295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B7A19-E1B9-4F93-AEA3-C6D23D5C97AB}" type="datetimeFigureOut">
              <a:rPr lang="en-US" smtClean="0"/>
              <a:pPr/>
              <a:t>5/5/2016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8298B-CA7E-44D8-B1D2-35AF2AB438BA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16519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B7A19-E1B9-4F93-AEA3-C6D23D5C97AB}" type="datetimeFigureOut">
              <a:rPr lang="en-US" smtClean="0"/>
              <a:pPr/>
              <a:t>5/5/2016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8298B-CA7E-44D8-B1D2-35AF2AB438B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3375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B7A19-E1B9-4F93-AEA3-C6D23D5C97AB}" type="datetimeFigureOut">
              <a:rPr lang="en-US" smtClean="0"/>
              <a:pPr/>
              <a:t>5/5/2016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8298B-CA7E-44D8-B1D2-35AF2AB438BA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89697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B7A19-E1B9-4F93-AEA3-C6D23D5C97AB}" type="datetimeFigureOut">
              <a:rPr lang="en-US" smtClean="0"/>
              <a:pPr/>
              <a:t>5/5/2016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8298B-CA7E-44D8-B1D2-35AF2AB438B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115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B7A19-E1B9-4F93-AEA3-C6D23D5C97AB}" type="datetimeFigureOut">
              <a:rPr lang="en-US" smtClean="0"/>
              <a:pPr/>
              <a:t>5/5/2016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8298B-CA7E-44D8-B1D2-35AF2AB438BA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07447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B7A19-E1B9-4F93-AEA3-C6D23D5C97AB}" type="datetimeFigureOut">
              <a:rPr lang="en-US" smtClean="0"/>
              <a:pPr/>
              <a:t>5/5/2016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8298B-CA7E-44D8-B1D2-35AF2AB438B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63577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B7A19-E1B9-4F93-AEA3-C6D23D5C97AB}" type="datetimeFigureOut">
              <a:rPr lang="en-US" smtClean="0"/>
              <a:pPr/>
              <a:t>5/5/2016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8298B-CA7E-44D8-B1D2-35AF2AB438B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46475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B7A19-E1B9-4F93-AEA3-C6D23D5C97AB}" type="datetimeFigureOut">
              <a:rPr lang="en-US" smtClean="0"/>
              <a:pPr/>
              <a:t>5/5/2016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8298B-CA7E-44D8-B1D2-35AF2AB438BA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47358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B7A19-E1B9-4F93-AEA3-C6D23D5C97AB}" type="datetimeFigureOut">
              <a:rPr lang="en-US" smtClean="0"/>
              <a:pPr/>
              <a:t>5/5/2016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8298B-CA7E-44D8-B1D2-35AF2AB438B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307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B7A19-E1B9-4F93-AEA3-C6D23D5C97AB}" type="datetimeFigureOut">
              <a:rPr lang="en-US" smtClean="0"/>
              <a:pPr/>
              <a:t>5/5/2016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8298B-CA7E-44D8-B1D2-35AF2AB438B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9012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401264" y="12330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3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3" cy="39512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 dirty="0"/>
          </a:p>
        </p:txBody>
      </p:sp>
      <p:sp>
        <p:nvSpPr>
          <p:cNvPr id="51" name="Shape 5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 dirty="0"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/>
              <a:pPr>
                <a:buClr>
                  <a:srgbClr val="888888"/>
                </a:buClr>
                <a:buSzPct val="25000"/>
                <a:buFont typeface="Calibri"/>
                <a:buNone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940463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B7A19-E1B9-4F93-AEA3-C6D23D5C97AB}" type="datetimeFigureOut">
              <a:rPr lang="en-US" smtClean="0"/>
              <a:pPr/>
              <a:t>5/5/2016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8298B-CA7E-44D8-B1D2-35AF2AB438B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607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 dirty="0"/>
          </a:p>
        </p:txBody>
      </p:sp>
      <p:sp>
        <p:nvSpPr>
          <p:cNvPr id="60" name="Shape 6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 dirty="0"/>
          </a:p>
        </p:txBody>
      </p:sp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/>
              <a:pPr>
                <a:buClr>
                  <a:srgbClr val="888888"/>
                </a:buClr>
                <a:buSzPct val="25000"/>
                <a:buFont typeface="Calibri"/>
                <a:buNone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06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 dirty="0"/>
          </a:p>
        </p:txBody>
      </p:sp>
      <p:sp>
        <p:nvSpPr>
          <p:cNvPr id="67" name="Shape 6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 dirty="0"/>
          </a:p>
        </p:txBody>
      </p:sp>
      <p:sp>
        <p:nvSpPr>
          <p:cNvPr id="68" name="Shape 6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/>
              <a:pPr>
                <a:buClr>
                  <a:srgbClr val="888888"/>
                </a:buClr>
                <a:buSzPct val="25000"/>
                <a:buFont typeface="Calibri"/>
                <a:buNone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3047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1" name="Shape 71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 dirty="0"/>
          </a:p>
        </p:txBody>
      </p:sp>
      <p:sp>
        <p:nvSpPr>
          <p:cNvPr id="74" name="Shape 7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 dirty="0"/>
          </a:p>
        </p:txBody>
      </p:sp>
      <p:sp>
        <p:nvSpPr>
          <p:cNvPr id="75" name="Shape 7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/>
              <a:pPr>
                <a:buClr>
                  <a:srgbClr val="888888"/>
                </a:buClr>
                <a:buSzPct val="25000"/>
                <a:buFont typeface="Calibri"/>
                <a:buNone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8965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title"/>
          </p:nvPr>
        </p:nvSpPr>
        <p:spPr>
          <a:xfrm>
            <a:off x="401264" y="12330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rgbClr val="1508B8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 rot="5400000">
            <a:off x="2309017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50800" algn="l" rtl="0">
              <a:spcBef>
                <a:spcPts val="640"/>
              </a:spcBef>
              <a:buClr>
                <a:srgbClr val="0F243E"/>
              </a:buClr>
              <a:buFont typeface="Arial"/>
              <a:buChar char="•"/>
              <a:defRPr/>
            </a:lvl1pPr>
            <a:lvl2pPr marL="742950" indent="-19050" algn="l" rtl="0">
              <a:spcBef>
                <a:spcPts val="560"/>
              </a:spcBef>
              <a:buClr>
                <a:srgbClr val="366092"/>
              </a:buClr>
              <a:buFont typeface="Arial"/>
              <a:buChar char="–"/>
              <a:defRPr/>
            </a:lvl2pPr>
            <a:lvl3pPr marL="1143000" indent="12700" algn="l" rtl="0">
              <a:spcBef>
                <a:spcPts val="480"/>
              </a:spcBef>
              <a:buClr>
                <a:srgbClr val="0F243E"/>
              </a:buClr>
              <a:buFont typeface="Arial"/>
              <a:buChar char="•"/>
              <a:defRPr/>
            </a:lvl3pPr>
            <a:lvl4pPr marL="1600200" indent="-12700" algn="l" rtl="0">
              <a:spcBef>
                <a:spcPts val="400"/>
              </a:spcBef>
              <a:buClr>
                <a:srgbClr val="366092"/>
              </a:buClr>
              <a:buFont typeface="Arial"/>
              <a:buChar char="–"/>
              <a:defRPr/>
            </a:lvl4pPr>
            <a:lvl5pPr marL="2057400" indent="-12700" algn="l" rtl="0">
              <a:spcBef>
                <a:spcPts val="400"/>
              </a:spcBef>
              <a:buClr>
                <a:srgbClr val="538CD5"/>
              </a:buClr>
              <a:buFont typeface="Arial"/>
              <a:buChar char="»"/>
              <a:defRPr/>
            </a:lvl5pPr>
            <a:lvl6pPr marL="2514600" indent="-127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27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27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27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 dirty="0"/>
          </a:p>
        </p:txBody>
      </p:sp>
      <p:sp>
        <p:nvSpPr>
          <p:cNvPr id="80" name="Shape 8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 dirty="0"/>
          </a:p>
        </p:txBody>
      </p:sp>
      <p:sp>
        <p:nvSpPr>
          <p:cNvPr id="81" name="Shape 8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/>
              <a:pPr>
                <a:buClr>
                  <a:srgbClr val="888888"/>
                </a:buClr>
                <a:buSzPct val="25000"/>
                <a:buFont typeface="Calibri"/>
                <a:buNone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0423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 rot="5400000">
            <a:off x="4732336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rgbClr val="1508B8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 rot="5400000">
            <a:off x="541336" y="190500"/>
            <a:ext cx="5851525" cy="6019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50800" algn="l" rtl="0">
              <a:spcBef>
                <a:spcPts val="640"/>
              </a:spcBef>
              <a:buClr>
                <a:srgbClr val="0F243E"/>
              </a:buClr>
              <a:buFont typeface="Arial"/>
              <a:buChar char="•"/>
              <a:defRPr/>
            </a:lvl1pPr>
            <a:lvl2pPr marL="742950" indent="-19050" algn="l" rtl="0">
              <a:spcBef>
                <a:spcPts val="560"/>
              </a:spcBef>
              <a:buClr>
                <a:srgbClr val="366092"/>
              </a:buClr>
              <a:buFont typeface="Arial"/>
              <a:buChar char="–"/>
              <a:defRPr/>
            </a:lvl2pPr>
            <a:lvl3pPr marL="1143000" indent="12700" algn="l" rtl="0">
              <a:spcBef>
                <a:spcPts val="480"/>
              </a:spcBef>
              <a:buClr>
                <a:srgbClr val="0F243E"/>
              </a:buClr>
              <a:buFont typeface="Arial"/>
              <a:buChar char="•"/>
              <a:defRPr/>
            </a:lvl3pPr>
            <a:lvl4pPr marL="1600200" indent="-12700" algn="l" rtl="0">
              <a:spcBef>
                <a:spcPts val="400"/>
              </a:spcBef>
              <a:buClr>
                <a:srgbClr val="366092"/>
              </a:buClr>
              <a:buFont typeface="Arial"/>
              <a:buChar char="–"/>
              <a:defRPr/>
            </a:lvl4pPr>
            <a:lvl5pPr marL="2057400" indent="-12700" algn="l" rtl="0">
              <a:spcBef>
                <a:spcPts val="400"/>
              </a:spcBef>
              <a:buClr>
                <a:srgbClr val="538CD5"/>
              </a:buClr>
              <a:buFont typeface="Arial"/>
              <a:buChar char="»"/>
              <a:defRPr/>
            </a:lvl5pPr>
            <a:lvl6pPr marL="2514600" indent="-127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27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27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27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 dirty="0"/>
          </a:p>
        </p:txBody>
      </p:sp>
      <p:sp>
        <p:nvSpPr>
          <p:cNvPr id="86" name="Shape 8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 dirty="0"/>
          </a:p>
        </p:txBody>
      </p:sp>
      <p:sp>
        <p:nvSpPr>
          <p:cNvPr id="87" name="Shape 8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/>
              <a:pPr>
                <a:buClr>
                  <a:srgbClr val="888888"/>
                </a:buClr>
                <a:buSzPct val="25000"/>
                <a:buFont typeface="Calibri"/>
                <a:buNone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336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04652-EDCA-4F6B-A503-789CE02FCF0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COMAP 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E79A1-C9E7-42E9-A88D-74B6323689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628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title"/>
          </p:nvPr>
        </p:nvSpPr>
        <p:spPr>
          <a:xfrm>
            <a:off x="401264" y="12330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08B8"/>
              </a:buClr>
              <a:buFont typeface="Calibri"/>
              <a:buNone/>
              <a:defRPr/>
            </a:lvl1pPr>
            <a:lvl2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50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F243E"/>
              </a:buClr>
              <a:buFont typeface="Arial"/>
              <a:buChar char="•"/>
              <a:defRPr/>
            </a:lvl1pPr>
            <a:lvl2pPr marL="742950" marR="0" indent="-190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66092"/>
              </a:buClr>
              <a:buFont typeface="Arial"/>
              <a:buChar char="–"/>
              <a:defRPr/>
            </a:lvl2pPr>
            <a:lvl3pPr marL="1143000" marR="0" indent="127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F243E"/>
              </a:buClr>
              <a:buFont typeface="Arial"/>
              <a:buChar char="•"/>
              <a:defRPr/>
            </a:lvl3pPr>
            <a:lvl4pPr marL="1600200" marR="0" indent="-12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66092"/>
              </a:buClr>
              <a:buFont typeface="Arial"/>
              <a:buChar char="–"/>
              <a:defRPr/>
            </a:lvl4pPr>
            <a:lvl5pPr marL="2057400" marR="0" indent="-12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38CD5"/>
              </a:buClr>
              <a:buFont typeface="Arial"/>
              <a:buChar char="»"/>
              <a:defRPr/>
            </a:lvl5pPr>
            <a:lvl6pPr marL="2514600" marR="0" indent="-12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6pPr>
            <a:lvl7pPr marL="2971800" marR="0" indent="-12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7pPr>
            <a:lvl8pPr marL="3429000" marR="0" indent="-12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8pPr>
            <a:lvl9pPr marL="3886200" marR="0" indent="-12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 sz="14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" name="Shape 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 sz="14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 kern="0"/>
              <a:pPr>
                <a:buClr>
                  <a:srgbClr val="888888"/>
                </a:buClr>
                <a:buSzPct val="25000"/>
                <a:buFont typeface="Calibri"/>
                <a:buNone/>
              </a:pPr>
              <a:t>‹#›</a:t>
            </a:fld>
            <a:endParaRPr lang="en-US" kern="0" dirty="0"/>
          </a:p>
        </p:txBody>
      </p:sp>
      <p:grpSp>
        <p:nvGrpSpPr>
          <p:cNvPr id="14" name="Shape 14"/>
          <p:cNvGrpSpPr/>
          <p:nvPr/>
        </p:nvGrpSpPr>
        <p:grpSpPr>
          <a:xfrm>
            <a:off x="40533" y="68876"/>
            <a:ext cx="9006189" cy="1190249"/>
            <a:chOff x="68093" y="168702"/>
            <a:chExt cx="9006189" cy="1190249"/>
          </a:xfrm>
        </p:grpSpPr>
        <p:grpSp>
          <p:nvGrpSpPr>
            <p:cNvPr id="15" name="Shape 15"/>
            <p:cNvGrpSpPr/>
            <p:nvPr/>
          </p:nvGrpSpPr>
          <p:grpSpPr>
            <a:xfrm>
              <a:off x="68093" y="168702"/>
              <a:ext cx="9006189" cy="1005011"/>
              <a:chOff x="4863" y="22697"/>
              <a:chExt cx="9006189" cy="1005011"/>
            </a:xfrm>
          </p:grpSpPr>
          <p:pic>
            <p:nvPicPr>
              <p:cNvPr id="16" name="Shape 16"/>
              <p:cNvPicPr preferRelativeResize="0"/>
              <p:nvPr/>
            </p:nvPicPr>
            <p:blipFill rotWithShape="1">
              <a:blip r:embed="rId10" cstate="print">
                <a:alphaModFix/>
              </a:blip>
              <a:srcRect/>
              <a:stretch/>
            </p:blipFill>
            <p:spPr>
              <a:xfrm>
                <a:off x="4863" y="22697"/>
                <a:ext cx="1170056" cy="99059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7" name="Shape 17"/>
              <p:cNvPicPr preferRelativeResize="0"/>
              <p:nvPr/>
            </p:nvPicPr>
            <p:blipFill rotWithShape="1">
              <a:blip r:embed="rId11" cstate="print">
                <a:alphaModFix/>
              </a:blip>
              <a:srcRect/>
              <a:stretch/>
            </p:blipFill>
            <p:spPr>
              <a:xfrm>
                <a:off x="7718896" y="22697"/>
                <a:ext cx="1292155" cy="1005011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8" name="Shape 18"/>
            <p:cNvSpPr/>
            <p:nvPr/>
          </p:nvSpPr>
          <p:spPr>
            <a:xfrm>
              <a:off x="162128" y="1313233"/>
              <a:ext cx="8763000" cy="45718"/>
            </a:xfrm>
            <a:prstGeom prst="rect">
              <a:avLst/>
            </a:prstGeom>
            <a:solidFill>
              <a:srgbClr val="0A0A9E"/>
            </a:solidFill>
            <a:ln w="9525" cap="flat">
              <a:solidFill>
                <a:srgbClr val="63242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0610539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5" r:id="rId3"/>
    <p:sldLayoutId id="2147483667" r:id="rId4"/>
    <p:sldLayoutId id="2147483668" r:id="rId5"/>
    <p:sldLayoutId id="2147483669" r:id="rId6"/>
    <p:sldLayoutId id="2147483670" r:id="rId7"/>
    <p:sldLayoutId id="2147483671" r:id="rId8"/>
  </p:sldLayoutIdLst>
  <p:hf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86D6E4-827C-43D7-9923-A3593F06AEF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COMAP 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0E79A1-C9E7-42E9-A88D-74B6323689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223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087B7A19-E1B9-4F93-AEA3-C6D23D5C97AB}" type="datetimeFigureOut">
              <a:rPr lang="en-US" smtClean="0"/>
              <a:pPr/>
              <a:t>5/5/2016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3298298B-CA7E-44D8-B1D2-35AF2AB438B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8119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5.jp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8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pPr>
                <a:buClr>
                  <a:srgbClr val="000000"/>
                </a:buClr>
                <a:buSzPct val="25000"/>
                <a:buFont typeface="Arial"/>
                <a:buNone/>
              </a:pPr>
              <a:t>1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Shape 125"/>
          <p:cNvSpPr txBox="1">
            <a:spLocks noGrp="1"/>
          </p:cNvSpPr>
          <p:nvPr>
            <p:ph type="title"/>
          </p:nvPr>
        </p:nvSpPr>
        <p:spPr>
          <a:xfrm>
            <a:off x="609600" y="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08B8"/>
              </a:buClr>
              <a:buSzPct val="25000"/>
              <a:buFont typeface="Calibri"/>
              <a:buNone/>
            </a:pPr>
            <a:r>
              <a:rPr lang="en-US" sz="3200" b="1" i="0" u="none" strike="noStrike" cap="none" baseline="0" dirty="0" smtClean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STATUS On STAT REPORT</a:t>
            </a:r>
            <a:r>
              <a:rPr lang="en-US" sz="3200" b="1" i="0" u="none" strike="noStrike" cap="none" dirty="0" smtClean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TASKS</a:t>
            </a:r>
            <a:endParaRPr lang="en-US" sz="3200" b="1" i="0" u="none" strike="noStrike" cap="none" baseline="0" dirty="0">
              <a:solidFill>
                <a:schemeClr val="tx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81000" y="1436912"/>
            <a:ext cx="83058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Anthony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Mostek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Chief, Forecast Decision Training Division (FDTD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algn="ctr"/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LeRoy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Spayd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NOAA/National Weather Service</a:t>
            </a:r>
          </a:p>
          <a:p>
            <a:pPr algn="ctr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Office of Chief Learning Officer (OCLO)</a:t>
            </a:r>
          </a:p>
          <a:p>
            <a:pPr algn="ctr">
              <a:spcBef>
                <a:spcPts val="600"/>
              </a:spcBef>
            </a:pP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Jim Gurka</a:t>
            </a:r>
          </a:p>
          <a:p>
            <a:pPr algn="ctr">
              <a:spcBef>
                <a:spcPts val="600"/>
              </a:spcBef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CICS/ U.MD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spcBef>
                <a:spcPts val="1200"/>
              </a:spcBef>
            </a:pPr>
            <a:endParaRPr lang="en-US" sz="1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 descr="http://www.goes-r.gov/education/images/logos-pg/color/jpg/03-m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527386"/>
            <a:ext cx="1532965" cy="1330614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5544744"/>
            <a:ext cx="1371600" cy="1280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42062" y="4876800"/>
            <a:ext cx="2971800" cy="185737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14497" y="5105400"/>
            <a:ext cx="2533093" cy="13716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8265517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8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pPr>
                <a:buClr>
                  <a:srgbClr val="000000"/>
                </a:buClr>
                <a:buSzPct val="25000"/>
                <a:buFont typeface="Arial"/>
                <a:buNone/>
              </a:pPr>
              <a:t>10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Shape 125"/>
          <p:cNvSpPr txBox="1">
            <a:spLocks noGrp="1"/>
          </p:cNvSpPr>
          <p:nvPr>
            <p:ph type="title"/>
          </p:nvPr>
        </p:nvSpPr>
        <p:spPr>
          <a:xfrm>
            <a:off x="609600" y="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08B8"/>
              </a:buClr>
              <a:buSzPct val="25000"/>
              <a:buFont typeface="Calibri"/>
              <a:buNone/>
            </a:pPr>
            <a:r>
              <a:rPr lang="en-US" sz="3200" b="1" dirty="0" smtClean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NOAA/NWS Satellite Training Plan</a:t>
            </a:r>
            <a:endParaRPr lang="en-US" sz="3200" b="1" i="0" u="none" strike="noStrike" cap="none" baseline="0" dirty="0">
              <a:solidFill>
                <a:schemeClr val="tx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812529" y="1335740"/>
            <a:ext cx="28937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Learning Goals*</a:t>
            </a:r>
            <a:endParaRPr 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68941" y="2070845"/>
            <a:ext cx="86868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sz="21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Understand differences between legacy GOES &amp; GOES-R</a:t>
            </a:r>
          </a:p>
          <a:p>
            <a:pPr marL="800100" lvl="1" indent="-342900"/>
            <a:r>
              <a:rPr lang="en-US" sz="2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and SNPP/JPSS satellites</a:t>
            </a:r>
          </a:p>
          <a:p>
            <a:pPr marL="342900" indent="-342900">
              <a:buAutoNum type="arabicPeriod"/>
            </a:pPr>
            <a:endParaRPr lang="en-US" sz="12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AutoNum type="arabicPeriod" startAt="2"/>
            </a:pPr>
            <a:r>
              <a:rPr lang="en-US" sz="2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Use GOES-R &amp; JPSS for NWS forecasts and warnings </a:t>
            </a:r>
          </a:p>
          <a:p>
            <a:endParaRPr lang="en-US" sz="12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AutoNum type="arabicPeriod" startAt="3"/>
            </a:pPr>
            <a:r>
              <a:rPr lang="en-US" sz="2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Utilize satellite-based total lightning detection sources in forecast &amp; warning operations (GLM, VIIRS, LIS)</a:t>
            </a:r>
          </a:p>
          <a:p>
            <a:r>
              <a:rPr lang="en-US" sz="2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457200" indent="-457200">
              <a:buAutoNum type="arabicPeriod" startAt="4"/>
            </a:pPr>
            <a:r>
              <a:rPr lang="en-US" sz="2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Understand fundamental RGB satellite 			techniques &amp; Applications</a:t>
            </a:r>
          </a:p>
          <a:p>
            <a:pPr marL="914400" lvl="1" indent="-457200"/>
            <a:endParaRPr lang="en-US" sz="1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457200"/>
            <a:r>
              <a:rPr lang="en-US" sz="2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* From SURT Team and STAT Reports</a:t>
            </a:r>
          </a:p>
          <a:p>
            <a:pPr marL="914400" lvl="1" indent="-457200"/>
            <a:r>
              <a:rPr lang="en-US" sz="2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* STAT Came From PG/UR 2015 Actions</a:t>
            </a:r>
            <a:endParaRPr lang="en-US" sz="2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1616" y="3946367"/>
            <a:ext cx="2935224" cy="2902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65517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8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pPr>
                <a:buClr>
                  <a:srgbClr val="000000"/>
                </a:buClr>
                <a:buSzPct val="25000"/>
                <a:buFont typeface="Arial"/>
                <a:buNone/>
              </a:pPr>
              <a:t>11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Shape 125"/>
          <p:cNvSpPr txBox="1"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08B8"/>
              </a:buClr>
              <a:buSzPct val="25000"/>
              <a:buFont typeface="Calibri"/>
              <a:buNone/>
            </a:pPr>
            <a:r>
              <a:rPr lang="en-US" sz="3200" b="1" dirty="0" smtClean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Where to Find Training?</a:t>
            </a:r>
            <a:endParaRPr lang="en-US" sz="3200" b="1" i="0" u="none" strike="noStrike" cap="none" baseline="0" dirty="0">
              <a:solidFill>
                <a:schemeClr val="tx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0035" y="1575750"/>
            <a:ext cx="3124304" cy="207979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580" y="1497107"/>
            <a:ext cx="3808256" cy="181038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154" y="3840377"/>
            <a:ext cx="3890682" cy="2331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0037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8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SzPct val="25000"/>
            </a:pPr>
            <a:fld id="{00000000-1234-1234-1234-123412341234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pPr>
                <a:buClr>
                  <a:srgbClr val="000000"/>
                </a:buClr>
                <a:buSzPct val="25000"/>
              </a:pPr>
              <a:t>12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Shape 125"/>
          <p:cNvSpPr txBox="1"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08B8"/>
              </a:buClr>
              <a:buSzPct val="25000"/>
              <a:buFont typeface="Calibri"/>
              <a:buNone/>
            </a:pPr>
            <a:r>
              <a:rPr lang="en-US" sz="3200" b="1" dirty="0" smtClean="0">
                <a:solidFill>
                  <a:schemeClr val="tx1"/>
                </a:solidFill>
                <a:latin typeface="+mj-lt"/>
                <a:ea typeface="Calibri"/>
                <a:cs typeface="Calibri" panose="020F0502020204030204" pitchFamily="34" charset="0"/>
                <a:sym typeface="Calibri"/>
              </a:rPr>
              <a:t>Satellite Training Timeline</a:t>
            </a:r>
            <a:endParaRPr lang="en-US" sz="3200" b="1" i="0" u="none" strike="noStrike" cap="none" baseline="0" dirty="0">
              <a:solidFill>
                <a:schemeClr val="tx1"/>
              </a:solidFill>
              <a:latin typeface="+mj-lt"/>
              <a:ea typeface="Calibri"/>
              <a:cs typeface="Calibri" panose="020F0502020204030204" pitchFamily="34" charset="0"/>
              <a:sym typeface="Calibri"/>
            </a:endParaRPr>
          </a:p>
        </p:txBody>
      </p:sp>
      <p:graphicFrame>
        <p:nvGraphicFramePr>
          <p:cNvPr id="3" name="Diagram 2"/>
          <p:cNvGraphicFramePr/>
          <p:nvPr>
            <p:extLst/>
          </p:nvPr>
        </p:nvGraphicFramePr>
        <p:xfrm>
          <a:off x="118334" y="1424940"/>
          <a:ext cx="8991600" cy="195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52" name="Straight Arrow Connector 51"/>
          <p:cNvCxnSpPr/>
          <p:nvPr/>
        </p:nvCxnSpPr>
        <p:spPr>
          <a:xfrm>
            <a:off x="533400" y="1616152"/>
            <a:ext cx="1282552" cy="0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914400" y="1446875"/>
            <a:ext cx="595035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b="1" kern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FY15</a:t>
            </a:r>
            <a:endParaRPr lang="en-US" sz="1600" b="1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cxnSp>
        <p:nvCxnSpPr>
          <p:cNvPr id="57" name="Straight Arrow Connector 56"/>
          <p:cNvCxnSpPr/>
          <p:nvPr/>
        </p:nvCxnSpPr>
        <p:spPr>
          <a:xfrm>
            <a:off x="4869180" y="1615440"/>
            <a:ext cx="3436620" cy="712"/>
          </a:xfrm>
          <a:prstGeom prst="straightConnector1">
            <a:avLst/>
          </a:prstGeom>
          <a:ln w="19050">
            <a:solidFill>
              <a:srgbClr val="7030A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5657555" y="1309715"/>
            <a:ext cx="1794805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kern="0" dirty="0" smtClean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Jan 2017 Launch 2018 &amp; Beyond</a:t>
            </a:r>
            <a:endParaRPr lang="en-US" sz="1600" b="1" kern="0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cxnSp>
        <p:nvCxnSpPr>
          <p:cNvPr id="59" name="Straight Arrow Connector 58"/>
          <p:cNvCxnSpPr/>
          <p:nvPr/>
        </p:nvCxnSpPr>
        <p:spPr>
          <a:xfrm>
            <a:off x="1946127" y="1616152"/>
            <a:ext cx="1550533" cy="0"/>
          </a:xfrm>
          <a:prstGeom prst="straightConnector1">
            <a:avLst/>
          </a:prstGeom>
          <a:ln w="19050">
            <a:solidFill>
              <a:srgbClr val="0070C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2223261" y="1320820"/>
            <a:ext cx="1015707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kern="0" dirty="0" smtClean="0">
                <a:solidFill>
                  <a:srgbClr val="1F497D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Oct 2016</a:t>
            </a:r>
          </a:p>
          <a:p>
            <a:pPr algn="ctr"/>
            <a:r>
              <a:rPr lang="en-US" sz="1600" b="1" kern="0" dirty="0" smtClean="0">
                <a:solidFill>
                  <a:srgbClr val="1F497D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Launch</a:t>
            </a:r>
            <a:endParaRPr lang="en-US" sz="1600" b="1" kern="0" dirty="0">
              <a:solidFill>
                <a:srgbClr val="1F497D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688080" y="2260163"/>
            <a:ext cx="10390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kern="0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Application</a:t>
            </a:r>
            <a:endParaRPr lang="en-US" sz="1400" b="1" i="1" kern="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739113" y="2222063"/>
            <a:ext cx="11735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kern="0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Prerequisites</a:t>
            </a:r>
            <a:endParaRPr lang="en-US" sz="1400" b="1" i="1" kern="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6570975" y="2065020"/>
            <a:ext cx="85852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Making it </a:t>
            </a:r>
          </a:p>
          <a:p>
            <a:pPr algn="ctr"/>
            <a:r>
              <a:rPr lang="en-US" sz="1400" b="1" i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Stick</a:t>
            </a:r>
            <a:endParaRPr lang="en-US" sz="1400" b="1" i="1" kern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760938" y="1440180"/>
            <a:ext cx="8034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Data?</a:t>
            </a:r>
            <a:endParaRPr lang="en-US" sz="16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270733" y="2244923"/>
            <a:ext cx="11735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kern="0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Foundation</a:t>
            </a:r>
            <a:endParaRPr lang="en-US" sz="1400" b="1" i="1" kern="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234913" y="2252543"/>
            <a:ext cx="8687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kern="0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Exercise</a:t>
            </a:r>
            <a:endParaRPr lang="en-US" sz="1400" b="1" i="1" kern="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894321" y="2156460"/>
            <a:ext cx="10744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Continuous Learning</a:t>
            </a:r>
            <a:endParaRPr lang="en-US" sz="1400" b="1" i="1" kern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6760" y="3135392"/>
            <a:ext cx="26898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Training Stages </a:t>
            </a:r>
            <a:endParaRPr lang="en-US" sz="28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1333500" y="3725317"/>
            <a:ext cx="4572000" cy="270843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1200"/>
              </a:spcBef>
            </a:pPr>
            <a:r>
              <a:rPr lang="en-US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Prerequisites 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en-US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overall basics</a:t>
            </a:r>
            <a:endParaRPr lang="en-US" sz="2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1200"/>
              </a:spcBef>
            </a:pPr>
            <a:r>
              <a:rPr lang="en-US" sz="20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Foundation </a:t>
            </a:r>
            <a:r>
              <a:rPr lang="en-US" sz="2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en-US" sz="20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satellite specifics</a:t>
            </a:r>
            <a:endParaRPr lang="en-US" sz="20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1200"/>
              </a:spcBef>
            </a:pPr>
            <a:r>
              <a:rPr lang="en-US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Application 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en-US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operational setting</a:t>
            </a:r>
            <a:endParaRPr lang="en-US" sz="2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1200"/>
              </a:spcBef>
            </a:pPr>
            <a:r>
              <a:rPr lang="en-US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Exercise 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en-US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simulations, practice</a:t>
            </a:r>
            <a:endParaRPr lang="en-US" sz="2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1200"/>
              </a:spcBef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Making it </a:t>
            </a:r>
            <a:r>
              <a:rPr lang="en-US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Stick 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en-US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multi-situational, sharing</a:t>
            </a:r>
            <a:endParaRPr lang="en-US" sz="2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1200"/>
              </a:spcBef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Continuous </a:t>
            </a:r>
            <a:r>
              <a:rPr lang="en-US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Learning – evolve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update</a:t>
            </a:r>
            <a:endParaRPr lang="en-US" sz="2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037718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599" y="3208294"/>
            <a:ext cx="7772400" cy="136207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2335427"/>
            <a:ext cx="7772400" cy="2071473"/>
          </a:xfrm>
        </p:spPr>
        <p:txBody>
          <a:bodyPr/>
          <a:lstStyle/>
          <a:p>
            <a:r>
              <a:rPr lang="en-US" sz="4400" b="1" dirty="0" smtClean="0"/>
              <a:t>Backup Slides</a:t>
            </a:r>
            <a:endParaRPr lang="en-US" sz="4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 smtClean="0"/>
              <a:pPr>
                <a:buClr>
                  <a:srgbClr val="888888"/>
                </a:buClr>
                <a:buSzPct val="25000"/>
                <a:buFont typeface="Calibri"/>
                <a:buNone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475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pPr>
                <a:buClr>
                  <a:srgbClr val="888888"/>
                </a:buClr>
                <a:buSzPct val="25000"/>
                <a:buFont typeface="Calibri"/>
                <a:buNone/>
              </a:pPr>
              <a:t>14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hape 125"/>
          <p:cNvSpPr txBox="1">
            <a:spLocks/>
          </p:cNvSpPr>
          <p:nvPr/>
        </p:nvSpPr>
        <p:spPr>
          <a:xfrm>
            <a:off x="609600" y="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08B8"/>
              </a:buClr>
              <a:buFont typeface="Calibri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pPr algn="ctr">
              <a:buSzPct val="25000"/>
            </a:pPr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STATUS On STAT REPORT TASKS</a:t>
            </a:r>
            <a:endParaRPr lang="en-US" sz="3200" b="1" kern="0" dirty="0">
              <a:solidFill>
                <a:schemeClr val="tx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90600" y="1600200"/>
            <a:ext cx="8153400" cy="34855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Acronyms</a:t>
            </a:r>
            <a:endParaRPr lang="en-US" sz="28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ctr"/>
            <a:endParaRPr lang="en-US" sz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lvl="0">
              <a:spcBef>
                <a:spcPts val="300"/>
              </a:spcBef>
            </a:pPr>
            <a:r>
              <a:rPr lang="en-US" sz="28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OCLO = Office of Chief Learning Officer</a:t>
            </a:r>
          </a:p>
          <a:p>
            <a:pPr marL="228600" lvl="0">
              <a:spcBef>
                <a:spcPts val="300"/>
              </a:spcBef>
            </a:pPr>
            <a:r>
              <a:rPr lang="en-US" sz="28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NOAT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NWS Operational Advisory Team</a:t>
            </a:r>
          </a:p>
          <a:p>
            <a:pPr marL="228600" lvl="0">
              <a:spcBef>
                <a:spcPts val="300"/>
              </a:spcBef>
            </a:pPr>
            <a:r>
              <a:rPr lang="en-US" sz="28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 = Satellite Training Advisory Team</a:t>
            </a:r>
          </a:p>
          <a:p>
            <a:pPr marL="228600" lvl="0">
              <a:spcBef>
                <a:spcPts val="300"/>
              </a:spcBef>
            </a:pPr>
            <a:r>
              <a:rPr lang="en-US" sz="28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NASA/</a:t>
            </a:r>
            <a:r>
              <a:rPr lang="en-US" sz="2800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SPoRT</a:t>
            </a:r>
            <a:r>
              <a:rPr lang="en-US" sz="28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Short-term Prediction Research and </a:t>
            </a:r>
            <a:r>
              <a:rPr lang="en-US" sz="28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Transition (Center)</a:t>
            </a:r>
          </a:p>
          <a:p>
            <a:pPr marL="228600">
              <a:spcBef>
                <a:spcPts val="300"/>
              </a:spcBef>
            </a:pP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Coop Institutes: CIMSS, CIRA, </a:t>
            </a:r>
            <a:r>
              <a:rPr lang="en-US" sz="28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CIMMS, CICS…</a:t>
            </a:r>
          </a:p>
        </p:txBody>
      </p:sp>
      <p:pic>
        <p:nvPicPr>
          <p:cNvPr id="6" name="Picture 5" descr="http://www.goes-r.gov/education/images/logos-pg/color/jpg/03-m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5773748"/>
            <a:ext cx="1249137" cy="1084251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56" y="5788596"/>
            <a:ext cx="1110343" cy="1036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9975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www.goes-r.gov/education/images/logos-pg/color/jpg/03-m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582846"/>
            <a:ext cx="1469070" cy="1275153"/>
          </a:xfrm>
          <a:prstGeom prst="rect">
            <a:avLst/>
          </a:prstGeom>
          <a:noFill/>
        </p:spPr>
      </p:pic>
      <p:sp>
        <p:nvSpPr>
          <p:cNvPr id="11268" name="Rectangle 5"/>
          <p:cNvSpPr>
            <a:spLocks noChangeArrowheads="1"/>
          </p:cNvSpPr>
          <p:nvPr/>
        </p:nvSpPr>
        <p:spPr bwMode="auto">
          <a:xfrm>
            <a:off x="117348" y="1291282"/>
            <a:ext cx="8763000" cy="4145691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marL="342900" indent="-342900" eaLnBrk="0" hangingPunct="0">
              <a:lnSpc>
                <a:spcPct val="80000"/>
              </a:lnSpc>
              <a:defRPr/>
            </a:pPr>
            <a:r>
              <a:rPr lang="en-US" sz="2400" dirty="0" smtClean="0">
                <a:latin typeface="Calibri" panose="020F0502020204030204" pitchFamily="34" charset="0"/>
                <a:cs typeface="Calibri" pitchFamily="34" charset="0"/>
                <a:sym typeface="WP Greek Century" pitchFamily="2" charset="2"/>
              </a:rPr>
              <a:t>     </a:t>
            </a:r>
            <a:r>
              <a:rPr lang="en-US" sz="2400" b="1" dirty="0">
                <a:latin typeface="Calibri" panose="020F0502020204030204" pitchFamily="34" charset="0"/>
                <a:cs typeface="Calibri" pitchFamily="34" charset="0"/>
                <a:sym typeface="WP Greek Century" pitchFamily="2" charset="2"/>
              </a:rPr>
              <a:t>		</a:t>
            </a:r>
            <a:r>
              <a:rPr lang="en-US" sz="2400" b="1" dirty="0" smtClean="0">
                <a:latin typeface="Calibri" panose="020F0502020204030204" pitchFamily="34" charset="0"/>
                <a:cs typeface="Calibri" pitchFamily="34" charset="0"/>
                <a:sym typeface="WP Greek Century" pitchFamily="2" charset="2"/>
              </a:rPr>
              <a:t>4) Course Orientation: </a:t>
            </a:r>
            <a:r>
              <a:rPr lang="en-US" sz="2000" dirty="0" smtClean="0">
                <a:latin typeface="Calibri" panose="020F0502020204030204" pitchFamily="34" charset="0"/>
                <a:cs typeface="Calibri" pitchFamily="34" charset="0"/>
                <a:sym typeface="WP Greek Century" pitchFamily="2" charset="2"/>
              </a:rPr>
              <a:t>(10 min);  Green;  Publish: 6/7/16</a:t>
            </a:r>
            <a:r>
              <a:rPr lang="en-US" sz="2400" dirty="0" smtClean="0">
                <a:latin typeface="Calibri" panose="020F0502020204030204" pitchFamily="34" charset="0"/>
                <a:cs typeface="Calibri" pitchFamily="34" charset="0"/>
                <a:sym typeface="WP Greek Century" pitchFamily="2" charset="2"/>
              </a:rPr>
              <a:t>	 </a:t>
            </a:r>
          </a:p>
          <a:p>
            <a:pPr marL="342900" indent="-342900" eaLnBrk="0" hangingPunct="0">
              <a:lnSpc>
                <a:spcPct val="80000"/>
              </a:lnSpc>
              <a:defRPr/>
            </a:pPr>
            <a:endParaRPr lang="en-US" sz="2400" dirty="0" smtClean="0">
              <a:latin typeface="Calibri" panose="020F0502020204030204" pitchFamily="34" charset="0"/>
              <a:cs typeface="Calibri" pitchFamily="34" charset="0"/>
              <a:sym typeface="WP Greek Century" pitchFamily="2" charset="2"/>
            </a:endParaRPr>
          </a:p>
          <a:p>
            <a:pPr marL="342900" indent="-342900" eaLnBrk="0" hangingPunct="0">
              <a:lnSpc>
                <a:spcPct val="80000"/>
              </a:lnSpc>
              <a:defRPr/>
            </a:pPr>
            <a:r>
              <a:rPr lang="en-US" sz="2400" dirty="0">
                <a:latin typeface="Calibri" panose="020F0502020204030204" pitchFamily="34" charset="0"/>
                <a:cs typeface="Calibri" pitchFamily="34" charset="0"/>
                <a:sym typeface="WP Greek Century" pitchFamily="2" charset="2"/>
              </a:rPr>
              <a:t>	</a:t>
            </a:r>
            <a:r>
              <a:rPr lang="en-US" sz="2400" dirty="0" smtClean="0">
                <a:latin typeface="Calibri" panose="020F0502020204030204" pitchFamily="34" charset="0"/>
                <a:cs typeface="Calibri" pitchFamily="34" charset="0"/>
                <a:sym typeface="WP Greek Century" pitchFamily="2" charset="2"/>
              </a:rPr>
              <a:t>	</a:t>
            </a:r>
            <a:r>
              <a:rPr lang="en-US" sz="2400" b="1" dirty="0" smtClean="0">
                <a:latin typeface="Calibri" panose="020F0502020204030204" pitchFamily="34" charset="0"/>
                <a:cs typeface="Calibri" pitchFamily="34" charset="0"/>
                <a:sym typeface="WP Greek Century" pitchFamily="2" charset="2"/>
              </a:rPr>
              <a:t>5) Basic Principles of Radiation:  </a:t>
            </a:r>
            <a:r>
              <a:rPr lang="en-US" sz="2000" dirty="0" smtClean="0">
                <a:latin typeface="Calibri" panose="020F0502020204030204" pitchFamily="34" charset="0"/>
                <a:cs typeface="Calibri" pitchFamily="34" charset="0"/>
                <a:sym typeface="WP Greek Century" pitchFamily="2" charset="2"/>
              </a:rPr>
              <a:t>(15 m); Green;  Pub: 6/14/16</a:t>
            </a:r>
          </a:p>
          <a:p>
            <a:pPr marL="342900" indent="-342900" eaLnBrk="0" hangingPunct="0">
              <a:lnSpc>
                <a:spcPct val="80000"/>
              </a:lnSpc>
              <a:defRPr/>
            </a:pPr>
            <a:r>
              <a:rPr lang="en-US" sz="2000" b="1" dirty="0">
                <a:latin typeface="Calibri" panose="020F0502020204030204" pitchFamily="34" charset="0"/>
                <a:cs typeface="Calibri" pitchFamily="34" charset="0"/>
                <a:sym typeface="WP Greek Century" pitchFamily="2" charset="2"/>
              </a:rPr>
              <a:t>	</a:t>
            </a:r>
            <a:r>
              <a:rPr lang="en-US" sz="2000" b="1" dirty="0" smtClean="0">
                <a:latin typeface="Calibri" panose="020F0502020204030204" pitchFamily="34" charset="0"/>
                <a:cs typeface="Calibri" pitchFamily="34" charset="0"/>
                <a:sym typeface="WP Greek Century" pitchFamily="2" charset="2"/>
              </a:rPr>
              <a:t>		</a:t>
            </a:r>
            <a:r>
              <a:rPr lang="en-US" sz="2400" b="1" dirty="0" smtClean="0">
                <a:latin typeface="Calibri" panose="020F0502020204030204" pitchFamily="34" charset="0"/>
                <a:cs typeface="Calibri" pitchFamily="34" charset="0"/>
                <a:sym typeface="WP Greek Century" pitchFamily="2" charset="2"/>
              </a:rPr>
              <a:t>	</a:t>
            </a:r>
          </a:p>
          <a:p>
            <a:pPr marL="342900" indent="-342900" eaLnBrk="0" hangingPunct="0">
              <a:lnSpc>
                <a:spcPct val="80000"/>
              </a:lnSpc>
              <a:defRPr/>
            </a:pPr>
            <a:r>
              <a:rPr lang="en-US" sz="2400" b="1" dirty="0">
                <a:latin typeface="Calibri" panose="020F0502020204030204" pitchFamily="34" charset="0"/>
                <a:cs typeface="Calibri" pitchFamily="34" charset="0"/>
                <a:sym typeface="WP Greek Century" pitchFamily="2" charset="2"/>
              </a:rPr>
              <a:t>	</a:t>
            </a:r>
            <a:r>
              <a:rPr lang="en-US" sz="2400" b="1" dirty="0" smtClean="0">
                <a:latin typeface="Calibri" panose="020F0502020204030204" pitchFamily="34" charset="0"/>
                <a:cs typeface="Calibri" pitchFamily="34" charset="0"/>
                <a:sym typeface="WP Greek Century" pitchFamily="2" charset="2"/>
              </a:rPr>
              <a:t>	6) Basic Ops of GOES-R: </a:t>
            </a:r>
            <a:r>
              <a:rPr lang="en-US" sz="2000" dirty="0" smtClean="0">
                <a:latin typeface="Calibri" panose="020F0502020204030204" pitchFamily="34" charset="0"/>
                <a:cs typeface="Calibri" pitchFamily="34" charset="0"/>
                <a:sym typeface="WP Greek Century" pitchFamily="2" charset="2"/>
              </a:rPr>
              <a:t>(15 m); Green;  Pub: 6/14/16</a:t>
            </a:r>
          </a:p>
          <a:p>
            <a:pPr marL="342900" indent="-342900" eaLnBrk="0" hangingPunct="0">
              <a:lnSpc>
                <a:spcPct val="80000"/>
              </a:lnSpc>
              <a:defRPr/>
            </a:pPr>
            <a:r>
              <a:rPr lang="en-US" sz="2000" dirty="0">
                <a:latin typeface="Calibri" panose="020F0502020204030204" pitchFamily="34" charset="0"/>
                <a:cs typeface="Calibri" pitchFamily="34" charset="0"/>
                <a:sym typeface="WP Greek Century" pitchFamily="2" charset="2"/>
              </a:rPr>
              <a:t>	</a:t>
            </a:r>
            <a:r>
              <a:rPr lang="en-US" sz="2000" dirty="0" smtClean="0">
                <a:latin typeface="Calibri" panose="020F0502020204030204" pitchFamily="34" charset="0"/>
                <a:cs typeface="Calibri" pitchFamily="34" charset="0"/>
                <a:sym typeface="WP Greek Century" pitchFamily="2" charset="2"/>
              </a:rPr>
              <a:t>		-Draft under review;</a:t>
            </a:r>
          </a:p>
          <a:p>
            <a:pPr marL="342900" indent="-342900" eaLnBrk="0" hangingPunct="0">
              <a:lnSpc>
                <a:spcPct val="80000"/>
              </a:lnSpc>
              <a:defRPr/>
            </a:pPr>
            <a:endParaRPr lang="en-US" sz="2000" dirty="0">
              <a:latin typeface="Calibri" panose="020F0502020204030204" pitchFamily="34" charset="0"/>
              <a:cs typeface="Calibri" pitchFamily="34" charset="0"/>
              <a:sym typeface="WP Greek Century" pitchFamily="2" charset="2"/>
            </a:endParaRPr>
          </a:p>
          <a:p>
            <a:pPr marL="342900" indent="-342900" eaLnBrk="0" hangingPunct="0">
              <a:lnSpc>
                <a:spcPct val="80000"/>
              </a:lnSpc>
              <a:defRPr/>
            </a:pPr>
            <a:r>
              <a:rPr lang="en-US" sz="2000" dirty="0" smtClean="0">
                <a:latin typeface="Calibri" panose="020F0502020204030204" pitchFamily="34" charset="0"/>
                <a:cs typeface="Calibri" pitchFamily="34" charset="0"/>
                <a:sym typeface="WP Greek Century" pitchFamily="2" charset="2"/>
              </a:rPr>
              <a:t>		</a:t>
            </a:r>
            <a:r>
              <a:rPr lang="en-US" sz="2400" b="1" dirty="0" smtClean="0">
                <a:latin typeface="Calibri" panose="020F0502020204030204" pitchFamily="34" charset="0"/>
                <a:cs typeface="Calibri" pitchFamily="34" charset="0"/>
                <a:sym typeface="WP Greek Century" pitchFamily="2" charset="2"/>
              </a:rPr>
              <a:t>8) Spectral Bands: Vis:  </a:t>
            </a:r>
            <a:r>
              <a:rPr lang="en-US" sz="2000" dirty="0" smtClean="0">
                <a:latin typeface="Calibri" panose="020F0502020204030204" pitchFamily="34" charset="0"/>
                <a:cs typeface="Calibri" pitchFamily="34" charset="0"/>
                <a:sym typeface="WP Greek Century" pitchFamily="2" charset="2"/>
              </a:rPr>
              <a:t>(10 m); Yellow;  Pub:  8/12/16</a:t>
            </a:r>
            <a:endParaRPr lang="en-US" sz="2400" dirty="0" smtClean="0">
              <a:latin typeface="Calibri" panose="020F0502020204030204" pitchFamily="34" charset="0"/>
              <a:cs typeface="Calibri" pitchFamily="34" charset="0"/>
              <a:sym typeface="WP Greek Century" pitchFamily="2" charset="2"/>
            </a:endParaRPr>
          </a:p>
          <a:p>
            <a:pPr marL="342900" indent="-342900" eaLnBrk="0" hangingPunct="0">
              <a:lnSpc>
                <a:spcPct val="80000"/>
              </a:lnSpc>
              <a:defRPr/>
            </a:pPr>
            <a:endParaRPr lang="en-US" sz="2400" dirty="0">
              <a:latin typeface="Calibri" panose="020F0502020204030204" pitchFamily="34" charset="0"/>
              <a:cs typeface="Calibri" pitchFamily="34" charset="0"/>
              <a:sym typeface="WP Greek Century" pitchFamily="2" charset="2"/>
            </a:endParaRPr>
          </a:p>
          <a:p>
            <a:pPr marL="342900" indent="-342900" eaLnBrk="0" hangingPunct="0">
              <a:lnSpc>
                <a:spcPct val="80000"/>
              </a:lnSpc>
              <a:defRPr/>
            </a:pPr>
            <a:r>
              <a:rPr lang="en-US" sz="2400" dirty="0" smtClean="0">
                <a:latin typeface="Calibri" panose="020F0502020204030204" pitchFamily="34" charset="0"/>
                <a:cs typeface="Calibri" pitchFamily="34" charset="0"/>
                <a:sym typeface="WP Greek Century" pitchFamily="2" charset="2"/>
              </a:rPr>
              <a:t>		</a:t>
            </a:r>
            <a:r>
              <a:rPr lang="en-US" sz="2400" b="1" dirty="0" smtClean="0">
                <a:latin typeface="Calibri" panose="020F0502020204030204" pitchFamily="34" charset="0"/>
                <a:cs typeface="Calibri" pitchFamily="34" charset="0"/>
                <a:sym typeface="WP Greek Century" pitchFamily="2" charset="2"/>
              </a:rPr>
              <a:t>9) Spectral Bands: NIR: </a:t>
            </a:r>
            <a:r>
              <a:rPr lang="en-US" sz="2000" dirty="0" smtClean="0">
                <a:latin typeface="Calibri" panose="020F0502020204030204" pitchFamily="34" charset="0"/>
                <a:cs typeface="Calibri" pitchFamily="34" charset="0"/>
                <a:sym typeface="WP Greek Century" pitchFamily="2" charset="2"/>
              </a:rPr>
              <a:t>(20 m); Green;  Pub: 9/16/16</a:t>
            </a:r>
          </a:p>
          <a:p>
            <a:pPr marL="342900" indent="-342900" eaLnBrk="0" hangingPunct="0">
              <a:lnSpc>
                <a:spcPct val="80000"/>
              </a:lnSpc>
              <a:defRPr/>
            </a:pPr>
            <a:endParaRPr lang="en-US" sz="2000" dirty="0">
              <a:latin typeface="Calibri" panose="020F0502020204030204" pitchFamily="34" charset="0"/>
              <a:cs typeface="Calibri" pitchFamily="34" charset="0"/>
              <a:sym typeface="WP Greek Century" pitchFamily="2" charset="2"/>
            </a:endParaRPr>
          </a:p>
          <a:p>
            <a:pPr marL="342900" indent="-342900" eaLnBrk="0" hangingPunct="0">
              <a:lnSpc>
                <a:spcPct val="80000"/>
              </a:lnSpc>
              <a:defRPr/>
            </a:pPr>
            <a:r>
              <a:rPr lang="en-US" sz="2000" dirty="0" smtClean="0">
                <a:latin typeface="Calibri" panose="020F0502020204030204" pitchFamily="34" charset="0"/>
                <a:cs typeface="Calibri" pitchFamily="34" charset="0"/>
                <a:sym typeface="WP Greek Century" pitchFamily="2" charset="2"/>
              </a:rPr>
              <a:t>		</a:t>
            </a:r>
            <a:r>
              <a:rPr lang="en-US" sz="2000" b="1" dirty="0" smtClean="0">
                <a:latin typeface="Calibri" panose="020F0502020204030204" pitchFamily="34" charset="0"/>
                <a:cs typeface="Calibri" pitchFamily="34" charset="0"/>
                <a:sym typeface="WP Greek Century" pitchFamily="2" charset="2"/>
              </a:rPr>
              <a:t>10</a:t>
            </a:r>
            <a:r>
              <a:rPr lang="en-US" sz="2400" b="1" dirty="0" smtClean="0">
                <a:latin typeface="Calibri" panose="020F0502020204030204" pitchFamily="34" charset="0"/>
                <a:cs typeface="Calibri" pitchFamily="34" charset="0"/>
                <a:sym typeface="WP Greek Century" pitchFamily="2" charset="2"/>
              </a:rPr>
              <a:t>) Spectral Bands: IR </a:t>
            </a:r>
            <a:r>
              <a:rPr lang="en-US" sz="2400" dirty="0" smtClean="0">
                <a:latin typeface="Calibri" panose="020F0502020204030204" pitchFamily="34" charset="0"/>
                <a:cs typeface="Calibri" pitchFamily="34" charset="0"/>
                <a:sym typeface="WP Greek Century" pitchFamily="2" charset="2"/>
              </a:rPr>
              <a:t>(</a:t>
            </a:r>
            <a:r>
              <a:rPr lang="en-US" sz="2000" dirty="0" smtClean="0">
                <a:latin typeface="Calibri" panose="020F0502020204030204" pitchFamily="34" charset="0"/>
                <a:cs typeface="Calibri" pitchFamily="34" charset="0"/>
                <a:sym typeface="WP Greek Century" pitchFamily="2" charset="2"/>
              </a:rPr>
              <a:t>Non-WV);  (30 m);  Green;  Pub: 9/28/16</a:t>
            </a:r>
          </a:p>
          <a:p>
            <a:pPr marL="342900" indent="-342900" eaLnBrk="0" hangingPunct="0">
              <a:lnSpc>
                <a:spcPct val="80000"/>
              </a:lnSpc>
              <a:defRPr/>
            </a:pPr>
            <a:endParaRPr lang="en-US" sz="2000" dirty="0">
              <a:latin typeface="Calibri" panose="020F0502020204030204" pitchFamily="34" charset="0"/>
              <a:cs typeface="Calibri" pitchFamily="34" charset="0"/>
              <a:sym typeface="WP Greek Century" pitchFamily="2" charset="2"/>
            </a:endParaRPr>
          </a:p>
          <a:p>
            <a:pPr marL="342900" indent="-342900" eaLnBrk="0" hangingPunct="0">
              <a:lnSpc>
                <a:spcPct val="80000"/>
              </a:lnSpc>
              <a:defRPr/>
            </a:pPr>
            <a:r>
              <a:rPr lang="en-US" sz="2000" dirty="0" smtClean="0">
                <a:latin typeface="Calibri" panose="020F0502020204030204" pitchFamily="34" charset="0"/>
                <a:cs typeface="Calibri" pitchFamily="34" charset="0"/>
                <a:sym typeface="WP Greek Century" pitchFamily="2" charset="2"/>
              </a:rPr>
              <a:t>		</a:t>
            </a:r>
            <a:r>
              <a:rPr lang="en-US" sz="2000" b="1" dirty="0" smtClean="0">
                <a:latin typeface="Calibri" panose="020F0502020204030204" pitchFamily="34" charset="0"/>
                <a:cs typeface="Calibri" pitchFamily="34" charset="0"/>
                <a:sym typeface="WP Greek Century" pitchFamily="2" charset="2"/>
              </a:rPr>
              <a:t>11</a:t>
            </a:r>
            <a:r>
              <a:rPr lang="en-US" sz="2400" b="1" dirty="0" smtClean="0">
                <a:latin typeface="Calibri" panose="020F0502020204030204" pitchFamily="34" charset="0"/>
                <a:cs typeface="Calibri" pitchFamily="34" charset="0"/>
                <a:sym typeface="WP Greek Century" pitchFamily="2" charset="2"/>
              </a:rPr>
              <a:t>) Spectral Bands IR WV;  </a:t>
            </a:r>
            <a:r>
              <a:rPr lang="en-US" sz="2000" dirty="0" smtClean="0">
                <a:latin typeface="Calibri" panose="020F0502020204030204" pitchFamily="34" charset="0"/>
                <a:cs typeface="Calibri" pitchFamily="34" charset="0"/>
                <a:sym typeface="WP Greek Century" pitchFamily="2" charset="2"/>
              </a:rPr>
              <a:t>(30 m);  Pub;  Red;  Pub: 7/5/16</a:t>
            </a:r>
          </a:p>
          <a:p>
            <a:pPr marL="342900" indent="-342900" eaLnBrk="0" hangingPunct="0">
              <a:lnSpc>
                <a:spcPct val="80000"/>
              </a:lnSpc>
              <a:defRPr/>
            </a:pPr>
            <a:endParaRPr lang="en-US" sz="2000" dirty="0">
              <a:latin typeface="Calibri" panose="020F0502020204030204" pitchFamily="34" charset="0"/>
              <a:cs typeface="Calibri" pitchFamily="34" charset="0"/>
              <a:sym typeface="WP Greek Century" pitchFamily="2" charset="2"/>
            </a:endParaRPr>
          </a:p>
          <a:p>
            <a:pPr marL="342900" indent="-342900" eaLnBrk="0" hangingPunct="0">
              <a:lnSpc>
                <a:spcPct val="80000"/>
              </a:lnSpc>
              <a:defRPr/>
            </a:pPr>
            <a:r>
              <a:rPr lang="en-US" sz="2000" dirty="0" smtClean="0">
                <a:latin typeface="Calibri" panose="020F0502020204030204" pitchFamily="34" charset="0"/>
                <a:cs typeface="Calibri" pitchFamily="34" charset="0"/>
                <a:sym typeface="WP Greek Century" pitchFamily="2" charset="2"/>
              </a:rPr>
              <a:t>		</a:t>
            </a:r>
            <a:r>
              <a:rPr lang="en-US" sz="2400" dirty="0" smtClean="0">
                <a:latin typeface="Calibri" panose="020F0502020204030204" pitchFamily="34" charset="0"/>
                <a:cs typeface="Calibri" pitchFamily="34" charset="0"/>
                <a:sym typeface="WP Greek Century" pitchFamily="2" charset="2"/>
              </a:rPr>
              <a:t>	</a:t>
            </a:r>
            <a:endParaRPr lang="en-US" sz="2000" dirty="0" smtClean="0">
              <a:latin typeface="Calibri" panose="020F0502020204030204" pitchFamily="34" charset="0"/>
              <a:cs typeface="Calibri" pitchFamily="34" charset="0"/>
              <a:sym typeface="WP Greek Century" pitchFamily="2" charset="2"/>
            </a:endParaRPr>
          </a:p>
          <a:p>
            <a:pPr marL="342900" indent="-342900" eaLnBrk="0" hangingPunct="0">
              <a:lnSpc>
                <a:spcPct val="80000"/>
              </a:lnSpc>
              <a:defRPr/>
            </a:pPr>
            <a:endParaRPr lang="en-US" sz="2000" b="1" dirty="0">
              <a:latin typeface="Calibri" panose="020F0502020204030204" pitchFamily="34" charset="0"/>
              <a:cs typeface="Calibri" pitchFamily="34" charset="0"/>
              <a:sym typeface="WP Greek Century" pitchFamily="2" charset="2"/>
            </a:endParaRPr>
          </a:p>
          <a:p>
            <a:pPr marL="342900" indent="-342900" eaLnBrk="0" hangingPunct="0">
              <a:lnSpc>
                <a:spcPct val="80000"/>
              </a:lnSpc>
              <a:defRPr/>
            </a:pPr>
            <a:endParaRPr lang="en-US" sz="2400" b="1" dirty="0" smtClean="0">
              <a:latin typeface="Calibri" panose="020F0502020204030204" pitchFamily="34" charset="0"/>
              <a:cs typeface="Calibri" pitchFamily="34" charset="0"/>
              <a:sym typeface="WP Greek Century" pitchFamily="2" charset="2"/>
            </a:endParaRPr>
          </a:p>
          <a:p>
            <a:pPr marL="342900" indent="-342900" eaLnBrk="0" hangingPunct="0">
              <a:lnSpc>
                <a:spcPct val="80000"/>
              </a:lnSpc>
              <a:defRPr/>
            </a:pPr>
            <a:endParaRPr lang="en-US" sz="2400" b="1" dirty="0">
              <a:latin typeface="Calibri" panose="020F0502020204030204" pitchFamily="34" charset="0"/>
              <a:cs typeface="Calibri" pitchFamily="34" charset="0"/>
              <a:sym typeface="WP Greek Century" pitchFamily="2" charset="2"/>
            </a:endParaRPr>
          </a:p>
          <a:p>
            <a:pPr marL="342900" indent="-342900" eaLnBrk="0" hangingPunct="0">
              <a:lnSpc>
                <a:spcPct val="80000"/>
              </a:lnSpc>
              <a:defRPr/>
            </a:pPr>
            <a:r>
              <a:rPr lang="en-US" sz="2400" b="1" dirty="0" smtClean="0">
                <a:latin typeface="Calibri" panose="020F0502020204030204" pitchFamily="34" charset="0"/>
                <a:cs typeface="Calibri" pitchFamily="34" charset="0"/>
                <a:sym typeface="WP Greek Century" pitchFamily="2" charset="2"/>
              </a:rPr>
              <a:t>	</a:t>
            </a:r>
            <a:endParaRPr lang="en-US" sz="2200" dirty="0">
              <a:latin typeface="Calibri" panose="020F0502020204030204" pitchFamily="34" charset="0"/>
              <a:cs typeface="Calibri" panose="020F0502020204030204" pitchFamily="34" charset="0"/>
              <a:sym typeface="WP Greek Century" pitchFamily="2" charset="2"/>
            </a:endParaRPr>
          </a:p>
          <a:p>
            <a:pPr marL="742950" lvl="1" indent="-285750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900" dirty="0">
                <a:latin typeface="Calibri" panose="020F0502020204030204" pitchFamily="34" charset="0"/>
                <a:cs typeface="Calibri" panose="020F0502020204030204" pitchFamily="34" charset="0"/>
                <a:sym typeface="WP Greek Century" pitchFamily="2" charset="2"/>
              </a:rPr>
              <a:t> 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  <a:sym typeface="WP Greek Century" pitchFamily="2" charset="2"/>
              </a:rPr>
              <a:t>    </a:t>
            </a:r>
            <a:endParaRPr lang="en-US" sz="2200" b="1" dirty="0">
              <a:latin typeface="Calibri" panose="020F0502020204030204" pitchFamily="34" charset="0"/>
              <a:cs typeface="Calibri" panose="020F0502020204030204" pitchFamily="34" charset="0"/>
              <a:sym typeface="WP Greek Century" pitchFamily="2" charset="2"/>
            </a:endParaRPr>
          </a:p>
        </p:txBody>
      </p:sp>
      <p:sp>
        <p:nvSpPr>
          <p:cNvPr id="4" name="Shape 125"/>
          <p:cNvSpPr txBox="1">
            <a:spLocks/>
          </p:cNvSpPr>
          <p:nvPr/>
        </p:nvSpPr>
        <p:spPr>
          <a:xfrm>
            <a:off x="612648" y="9525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</a:lstStyle>
          <a:p>
            <a:pPr algn="ctr">
              <a:buClr>
                <a:srgbClr val="1508B8"/>
              </a:buClr>
              <a:buSzPct val="25000"/>
            </a:pPr>
            <a:r>
              <a:rPr lang="en-US" sz="3200" b="1" dirty="0" smtClean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Foundational Module List &amp; Status</a:t>
            </a:r>
            <a:endParaRPr lang="en-US" sz="3200" b="1" kern="0" dirty="0">
              <a:solidFill>
                <a:schemeClr val="tx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3220" y="5582846"/>
            <a:ext cx="1330779" cy="1242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766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www.goes-r.gov/education/images/logos-pg/color/jpg/03-m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582846"/>
            <a:ext cx="1469070" cy="1275153"/>
          </a:xfrm>
          <a:prstGeom prst="rect">
            <a:avLst/>
          </a:prstGeom>
          <a:noFill/>
        </p:spPr>
      </p:pic>
      <p:sp>
        <p:nvSpPr>
          <p:cNvPr id="11268" name="Rectangle 5"/>
          <p:cNvSpPr>
            <a:spLocks noChangeArrowheads="1"/>
          </p:cNvSpPr>
          <p:nvPr/>
        </p:nvSpPr>
        <p:spPr bwMode="auto">
          <a:xfrm>
            <a:off x="117348" y="1291282"/>
            <a:ext cx="8763000" cy="4145691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marL="342900" indent="-342900" eaLnBrk="0" hangingPunct="0">
              <a:lnSpc>
                <a:spcPct val="80000"/>
              </a:lnSpc>
              <a:defRPr/>
            </a:pPr>
            <a:r>
              <a:rPr lang="en-US" sz="2400" dirty="0" smtClean="0">
                <a:latin typeface="Calibri" panose="020F0502020204030204" pitchFamily="34" charset="0"/>
                <a:cs typeface="Calibri" pitchFamily="34" charset="0"/>
                <a:sym typeface="WP Greek Century" pitchFamily="2" charset="2"/>
              </a:rPr>
              <a:t>     </a:t>
            </a:r>
            <a:r>
              <a:rPr lang="en-US" sz="2400" b="1" dirty="0">
                <a:latin typeface="Calibri" panose="020F0502020204030204" pitchFamily="34" charset="0"/>
                <a:cs typeface="Calibri" pitchFamily="34" charset="0"/>
                <a:sym typeface="WP Greek Century" pitchFamily="2" charset="2"/>
              </a:rPr>
              <a:t>		</a:t>
            </a:r>
            <a:r>
              <a:rPr lang="en-US" sz="2400" b="1" dirty="0" smtClean="0">
                <a:latin typeface="Calibri" panose="020F0502020204030204" pitchFamily="34" charset="0"/>
                <a:cs typeface="Calibri" pitchFamily="34" charset="0"/>
                <a:sym typeface="WP Greek Century" pitchFamily="2" charset="2"/>
              </a:rPr>
              <a:t>12) Multi-Channel Interpretation Approaches: </a:t>
            </a:r>
            <a:r>
              <a:rPr lang="en-US" sz="2000" dirty="0" smtClean="0">
                <a:latin typeface="Calibri" panose="020F0502020204030204" pitchFamily="34" charset="0"/>
                <a:cs typeface="Calibri" pitchFamily="34" charset="0"/>
                <a:sym typeface="WP Greek Century" pitchFamily="2" charset="2"/>
              </a:rPr>
              <a:t>(30 min);  Red;  	Publish: 7/12/16</a:t>
            </a:r>
            <a:r>
              <a:rPr lang="en-US" sz="2400" dirty="0" smtClean="0">
                <a:latin typeface="Calibri" panose="020F0502020204030204" pitchFamily="34" charset="0"/>
                <a:cs typeface="Calibri" pitchFamily="34" charset="0"/>
                <a:sym typeface="WP Greek Century" pitchFamily="2" charset="2"/>
              </a:rPr>
              <a:t>	 </a:t>
            </a:r>
          </a:p>
          <a:p>
            <a:pPr marL="342900" indent="-342900" eaLnBrk="0" hangingPunct="0">
              <a:lnSpc>
                <a:spcPct val="80000"/>
              </a:lnSpc>
              <a:defRPr/>
            </a:pPr>
            <a:endParaRPr lang="en-US" sz="2400" dirty="0" smtClean="0">
              <a:latin typeface="Calibri" panose="020F0502020204030204" pitchFamily="34" charset="0"/>
              <a:cs typeface="Calibri" pitchFamily="34" charset="0"/>
              <a:sym typeface="WP Greek Century" pitchFamily="2" charset="2"/>
            </a:endParaRPr>
          </a:p>
          <a:p>
            <a:pPr marL="342900" indent="-342900" eaLnBrk="0" hangingPunct="0">
              <a:lnSpc>
                <a:spcPct val="80000"/>
              </a:lnSpc>
              <a:defRPr/>
            </a:pPr>
            <a:r>
              <a:rPr lang="en-US" sz="2400" dirty="0">
                <a:latin typeface="Calibri" panose="020F0502020204030204" pitchFamily="34" charset="0"/>
                <a:cs typeface="Calibri" pitchFamily="34" charset="0"/>
                <a:sym typeface="WP Greek Century" pitchFamily="2" charset="2"/>
              </a:rPr>
              <a:t>	</a:t>
            </a:r>
            <a:r>
              <a:rPr lang="en-US" sz="2400" dirty="0" smtClean="0">
                <a:latin typeface="Calibri" panose="020F0502020204030204" pitchFamily="34" charset="0"/>
                <a:cs typeface="Calibri" pitchFamily="34" charset="0"/>
                <a:sym typeface="WP Greek Century" pitchFamily="2" charset="2"/>
              </a:rPr>
              <a:t>	</a:t>
            </a:r>
            <a:r>
              <a:rPr lang="en-US" sz="2400" b="1" dirty="0" smtClean="0">
                <a:latin typeface="Calibri" panose="020F0502020204030204" pitchFamily="34" charset="0"/>
                <a:cs typeface="Calibri" pitchFamily="34" charset="0"/>
                <a:sym typeface="WP Greek Century" pitchFamily="2" charset="2"/>
              </a:rPr>
              <a:t>14) Baseline Products:  Aerosols:  </a:t>
            </a:r>
            <a:r>
              <a:rPr lang="en-US" sz="2000" dirty="0" smtClean="0">
                <a:latin typeface="Calibri" panose="020F0502020204030204" pitchFamily="34" charset="0"/>
                <a:cs typeface="Calibri" pitchFamily="34" charset="0"/>
                <a:sym typeface="WP Greek Century" pitchFamily="2" charset="2"/>
              </a:rPr>
              <a:t>(10 m); Green;  Pub: 7/19/16</a:t>
            </a:r>
          </a:p>
          <a:p>
            <a:pPr marL="342900" indent="-342900" eaLnBrk="0" hangingPunct="0">
              <a:lnSpc>
                <a:spcPct val="80000"/>
              </a:lnSpc>
              <a:defRPr/>
            </a:pPr>
            <a:r>
              <a:rPr lang="en-US" sz="2000" b="1" dirty="0">
                <a:latin typeface="Calibri" panose="020F0502020204030204" pitchFamily="34" charset="0"/>
                <a:cs typeface="Calibri" pitchFamily="34" charset="0"/>
                <a:sym typeface="WP Greek Century" pitchFamily="2" charset="2"/>
              </a:rPr>
              <a:t>	</a:t>
            </a:r>
            <a:r>
              <a:rPr lang="en-US" sz="2000" b="1" dirty="0" smtClean="0">
                <a:latin typeface="Calibri" panose="020F0502020204030204" pitchFamily="34" charset="0"/>
                <a:cs typeface="Calibri" pitchFamily="34" charset="0"/>
                <a:sym typeface="WP Greek Century" pitchFamily="2" charset="2"/>
              </a:rPr>
              <a:t>		</a:t>
            </a:r>
            <a:r>
              <a:rPr lang="en-US" sz="2400" b="1" dirty="0" smtClean="0">
                <a:latin typeface="Calibri" panose="020F0502020204030204" pitchFamily="34" charset="0"/>
                <a:cs typeface="Calibri" pitchFamily="34" charset="0"/>
                <a:sym typeface="WP Greek Century" pitchFamily="2" charset="2"/>
              </a:rPr>
              <a:t>	</a:t>
            </a:r>
          </a:p>
          <a:p>
            <a:pPr marL="342900" indent="-342900" eaLnBrk="0" hangingPunct="0">
              <a:lnSpc>
                <a:spcPct val="80000"/>
              </a:lnSpc>
              <a:defRPr/>
            </a:pPr>
            <a:r>
              <a:rPr lang="en-US" sz="2400" b="1" dirty="0">
                <a:latin typeface="Calibri" panose="020F0502020204030204" pitchFamily="34" charset="0"/>
                <a:cs typeface="Calibri" pitchFamily="34" charset="0"/>
                <a:sym typeface="WP Greek Century" pitchFamily="2" charset="2"/>
              </a:rPr>
              <a:t>	</a:t>
            </a:r>
            <a:r>
              <a:rPr lang="en-US" sz="2400" b="1" dirty="0" smtClean="0">
                <a:latin typeface="Calibri" panose="020F0502020204030204" pitchFamily="34" charset="0"/>
                <a:cs typeface="Calibri" pitchFamily="34" charset="0"/>
                <a:sym typeface="WP Greek Century" pitchFamily="2" charset="2"/>
              </a:rPr>
              <a:t>	15) Baseline Products: Clouds and Microphysics: </a:t>
            </a:r>
            <a:r>
              <a:rPr lang="en-US" sz="2000" dirty="0" smtClean="0">
                <a:latin typeface="Calibri" panose="020F0502020204030204" pitchFamily="34" charset="0"/>
                <a:cs typeface="Calibri" pitchFamily="34" charset="0"/>
                <a:sym typeface="WP Greek Century" pitchFamily="2" charset="2"/>
              </a:rPr>
              <a:t>(20 m); Green;  	Pub: 7/19/16</a:t>
            </a:r>
          </a:p>
          <a:p>
            <a:pPr marL="342900" indent="-342900" eaLnBrk="0" hangingPunct="0">
              <a:lnSpc>
                <a:spcPct val="80000"/>
              </a:lnSpc>
              <a:defRPr/>
            </a:pPr>
            <a:r>
              <a:rPr lang="en-US" sz="2000" dirty="0">
                <a:latin typeface="Calibri" panose="020F0502020204030204" pitchFamily="34" charset="0"/>
                <a:cs typeface="Calibri" pitchFamily="34" charset="0"/>
                <a:sym typeface="WP Greek Century" pitchFamily="2" charset="2"/>
              </a:rPr>
              <a:t>	</a:t>
            </a:r>
            <a:r>
              <a:rPr lang="en-US" sz="2000" dirty="0" smtClean="0">
                <a:latin typeface="Calibri" panose="020F0502020204030204" pitchFamily="34" charset="0"/>
                <a:cs typeface="Calibri" pitchFamily="34" charset="0"/>
                <a:sym typeface="WP Greek Century" pitchFamily="2" charset="2"/>
              </a:rPr>
              <a:t>		</a:t>
            </a:r>
            <a:endParaRPr lang="en-US" sz="2000" dirty="0">
              <a:latin typeface="Calibri" panose="020F0502020204030204" pitchFamily="34" charset="0"/>
              <a:cs typeface="Calibri" pitchFamily="34" charset="0"/>
              <a:sym typeface="WP Greek Century" pitchFamily="2" charset="2"/>
            </a:endParaRPr>
          </a:p>
          <a:p>
            <a:pPr marL="342900" indent="-342900" eaLnBrk="0" hangingPunct="0">
              <a:lnSpc>
                <a:spcPct val="80000"/>
              </a:lnSpc>
              <a:defRPr/>
            </a:pPr>
            <a:r>
              <a:rPr lang="en-US" sz="2000" dirty="0" smtClean="0">
                <a:latin typeface="Calibri" panose="020F0502020204030204" pitchFamily="34" charset="0"/>
                <a:cs typeface="Calibri" pitchFamily="34" charset="0"/>
                <a:sym typeface="WP Greek Century" pitchFamily="2" charset="2"/>
              </a:rPr>
              <a:t>		</a:t>
            </a:r>
            <a:r>
              <a:rPr lang="en-US" sz="2400" b="1" dirty="0" smtClean="0">
                <a:latin typeface="Calibri" panose="020F0502020204030204" pitchFamily="34" charset="0"/>
                <a:cs typeface="Calibri" pitchFamily="34" charset="0"/>
                <a:sym typeface="WP Greek Century" pitchFamily="2" charset="2"/>
              </a:rPr>
              <a:t>16) Baseline Products: Fire Characterization: </a:t>
            </a:r>
            <a:r>
              <a:rPr lang="en-US" sz="2000" dirty="0" smtClean="0">
                <a:latin typeface="Calibri" panose="020F0502020204030204" pitchFamily="34" charset="0"/>
                <a:cs typeface="Calibri" pitchFamily="34" charset="0"/>
                <a:sym typeface="WP Greek Century" pitchFamily="2" charset="2"/>
              </a:rPr>
              <a:t>(10 m); Yellow;  	Pub:  7/26/16</a:t>
            </a:r>
            <a:endParaRPr lang="en-US" sz="2400" dirty="0" smtClean="0">
              <a:latin typeface="Calibri" panose="020F0502020204030204" pitchFamily="34" charset="0"/>
              <a:cs typeface="Calibri" pitchFamily="34" charset="0"/>
              <a:sym typeface="WP Greek Century" pitchFamily="2" charset="2"/>
            </a:endParaRPr>
          </a:p>
          <a:p>
            <a:pPr marL="342900" indent="-342900" eaLnBrk="0" hangingPunct="0">
              <a:lnSpc>
                <a:spcPct val="80000"/>
              </a:lnSpc>
              <a:defRPr/>
            </a:pPr>
            <a:endParaRPr lang="en-US" sz="2400" dirty="0">
              <a:latin typeface="Calibri" panose="020F0502020204030204" pitchFamily="34" charset="0"/>
              <a:cs typeface="Calibri" pitchFamily="34" charset="0"/>
              <a:sym typeface="WP Greek Century" pitchFamily="2" charset="2"/>
            </a:endParaRPr>
          </a:p>
          <a:p>
            <a:pPr marL="342900" indent="-342900" eaLnBrk="0" hangingPunct="0">
              <a:lnSpc>
                <a:spcPct val="80000"/>
              </a:lnSpc>
              <a:defRPr/>
            </a:pPr>
            <a:r>
              <a:rPr lang="en-US" sz="2400" dirty="0" smtClean="0">
                <a:latin typeface="Calibri" panose="020F0502020204030204" pitchFamily="34" charset="0"/>
                <a:cs typeface="Calibri" pitchFamily="34" charset="0"/>
                <a:sym typeface="WP Greek Century" pitchFamily="2" charset="2"/>
              </a:rPr>
              <a:t>		</a:t>
            </a:r>
            <a:r>
              <a:rPr lang="en-US" sz="2400" b="1" dirty="0" smtClean="0">
                <a:latin typeface="Calibri" panose="020F0502020204030204" pitchFamily="34" charset="0"/>
                <a:cs typeface="Calibri" pitchFamily="34" charset="0"/>
                <a:sym typeface="WP Greek Century" pitchFamily="2" charset="2"/>
              </a:rPr>
              <a:t>17) Baseline Products: HIE: </a:t>
            </a:r>
            <a:r>
              <a:rPr lang="en-US" sz="2000" dirty="0" smtClean="0">
                <a:latin typeface="Calibri" panose="020F0502020204030204" pitchFamily="34" charset="0"/>
                <a:cs typeface="Calibri" pitchFamily="34" charset="0"/>
                <a:sym typeface="WP Greek Century" pitchFamily="2" charset="2"/>
              </a:rPr>
              <a:t>(10 m); Yellow ;  Pub: 7/26/16</a:t>
            </a:r>
          </a:p>
          <a:p>
            <a:pPr marL="342900" indent="-342900" eaLnBrk="0" hangingPunct="0">
              <a:lnSpc>
                <a:spcPct val="80000"/>
              </a:lnSpc>
              <a:defRPr/>
            </a:pPr>
            <a:endParaRPr lang="en-US" sz="2000" dirty="0">
              <a:latin typeface="Calibri" panose="020F0502020204030204" pitchFamily="34" charset="0"/>
              <a:cs typeface="Calibri" pitchFamily="34" charset="0"/>
              <a:sym typeface="WP Greek Century" pitchFamily="2" charset="2"/>
            </a:endParaRPr>
          </a:p>
          <a:p>
            <a:pPr marL="342900" indent="-342900" eaLnBrk="0" hangingPunct="0">
              <a:lnSpc>
                <a:spcPct val="80000"/>
              </a:lnSpc>
              <a:defRPr/>
            </a:pPr>
            <a:r>
              <a:rPr lang="en-US" sz="2000" dirty="0" smtClean="0">
                <a:latin typeface="Calibri" panose="020F0502020204030204" pitchFamily="34" charset="0"/>
                <a:cs typeface="Calibri" pitchFamily="34" charset="0"/>
                <a:sym typeface="WP Greek Century" pitchFamily="2" charset="2"/>
              </a:rPr>
              <a:t>		</a:t>
            </a:r>
            <a:r>
              <a:rPr lang="en-US" sz="2400" b="1" dirty="0" smtClean="0">
                <a:latin typeface="Calibri" panose="020F0502020204030204" pitchFamily="34" charset="0"/>
                <a:cs typeface="Calibri" pitchFamily="34" charset="0"/>
                <a:sym typeface="WP Greek Century" pitchFamily="2" charset="2"/>
              </a:rPr>
              <a:t>18) Baseline Products:  Rainfall and Precipitation: </a:t>
            </a:r>
            <a:r>
              <a:rPr lang="en-US" sz="2000" dirty="0" smtClean="0">
                <a:latin typeface="Calibri" panose="020F0502020204030204" pitchFamily="34" charset="0"/>
                <a:cs typeface="Calibri" pitchFamily="34" charset="0"/>
                <a:sym typeface="WP Greek Century" pitchFamily="2" charset="2"/>
              </a:rPr>
              <a:t>(10 m);  	Yellow;  Pub: 7/26/16</a:t>
            </a:r>
          </a:p>
          <a:p>
            <a:pPr marL="342900" indent="-342900" eaLnBrk="0" hangingPunct="0">
              <a:lnSpc>
                <a:spcPct val="80000"/>
              </a:lnSpc>
              <a:defRPr/>
            </a:pPr>
            <a:endParaRPr lang="en-US" sz="2000" dirty="0">
              <a:latin typeface="Calibri" panose="020F0502020204030204" pitchFamily="34" charset="0"/>
              <a:cs typeface="Calibri" pitchFamily="34" charset="0"/>
              <a:sym typeface="WP Greek Century" pitchFamily="2" charset="2"/>
            </a:endParaRPr>
          </a:p>
          <a:p>
            <a:pPr marL="342900" indent="-342900" eaLnBrk="0" hangingPunct="0">
              <a:lnSpc>
                <a:spcPct val="80000"/>
              </a:lnSpc>
              <a:defRPr/>
            </a:pPr>
            <a:r>
              <a:rPr lang="en-US" sz="2000" dirty="0" smtClean="0">
                <a:latin typeface="Calibri" panose="020F0502020204030204" pitchFamily="34" charset="0"/>
                <a:cs typeface="Calibri" pitchFamily="34" charset="0"/>
                <a:sym typeface="WP Greek Century" pitchFamily="2" charset="2"/>
              </a:rPr>
              <a:t>		</a:t>
            </a:r>
            <a:endParaRPr lang="en-US" sz="2000" dirty="0">
              <a:latin typeface="Calibri" panose="020F0502020204030204" pitchFamily="34" charset="0"/>
              <a:cs typeface="Calibri" pitchFamily="34" charset="0"/>
              <a:sym typeface="WP Greek Century" pitchFamily="2" charset="2"/>
            </a:endParaRPr>
          </a:p>
          <a:p>
            <a:pPr marL="342900" indent="-342900" eaLnBrk="0" hangingPunct="0">
              <a:lnSpc>
                <a:spcPct val="80000"/>
              </a:lnSpc>
              <a:defRPr/>
            </a:pPr>
            <a:r>
              <a:rPr lang="en-US" sz="2000" dirty="0" smtClean="0">
                <a:latin typeface="Calibri" panose="020F0502020204030204" pitchFamily="34" charset="0"/>
                <a:cs typeface="Calibri" pitchFamily="34" charset="0"/>
                <a:sym typeface="WP Greek Century" pitchFamily="2" charset="2"/>
              </a:rPr>
              <a:t>		</a:t>
            </a:r>
            <a:r>
              <a:rPr lang="en-US" sz="2400" dirty="0" smtClean="0">
                <a:latin typeface="Calibri" panose="020F0502020204030204" pitchFamily="34" charset="0"/>
                <a:cs typeface="Calibri" pitchFamily="34" charset="0"/>
                <a:sym typeface="WP Greek Century" pitchFamily="2" charset="2"/>
              </a:rPr>
              <a:t>	</a:t>
            </a:r>
            <a:endParaRPr lang="en-US" sz="2000" dirty="0" smtClean="0">
              <a:latin typeface="Calibri" panose="020F0502020204030204" pitchFamily="34" charset="0"/>
              <a:cs typeface="Calibri" pitchFamily="34" charset="0"/>
              <a:sym typeface="WP Greek Century" pitchFamily="2" charset="2"/>
            </a:endParaRPr>
          </a:p>
          <a:p>
            <a:pPr marL="342900" indent="-342900" eaLnBrk="0" hangingPunct="0">
              <a:lnSpc>
                <a:spcPct val="80000"/>
              </a:lnSpc>
              <a:defRPr/>
            </a:pPr>
            <a:endParaRPr lang="en-US" sz="2000" b="1" dirty="0">
              <a:latin typeface="Calibri" panose="020F0502020204030204" pitchFamily="34" charset="0"/>
              <a:cs typeface="Calibri" pitchFamily="34" charset="0"/>
              <a:sym typeface="WP Greek Century" pitchFamily="2" charset="2"/>
            </a:endParaRPr>
          </a:p>
          <a:p>
            <a:pPr marL="342900" indent="-342900" eaLnBrk="0" hangingPunct="0">
              <a:lnSpc>
                <a:spcPct val="80000"/>
              </a:lnSpc>
              <a:defRPr/>
            </a:pPr>
            <a:endParaRPr lang="en-US" sz="2400" b="1" dirty="0" smtClean="0">
              <a:latin typeface="Calibri" panose="020F0502020204030204" pitchFamily="34" charset="0"/>
              <a:cs typeface="Calibri" pitchFamily="34" charset="0"/>
              <a:sym typeface="WP Greek Century" pitchFamily="2" charset="2"/>
            </a:endParaRPr>
          </a:p>
          <a:p>
            <a:pPr marL="342900" indent="-342900" eaLnBrk="0" hangingPunct="0">
              <a:lnSpc>
                <a:spcPct val="80000"/>
              </a:lnSpc>
              <a:defRPr/>
            </a:pPr>
            <a:endParaRPr lang="en-US" sz="2400" b="1" dirty="0">
              <a:latin typeface="Calibri" panose="020F0502020204030204" pitchFamily="34" charset="0"/>
              <a:cs typeface="Calibri" pitchFamily="34" charset="0"/>
              <a:sym typeface="WP Greek Century" pitchFamily="2" charset="2"/>
            </a:endParaRPr>
          </a:p>
          <a:p>
            <a:pPr marL="342900" indent="-342900" eaLnBrk="0" hangingPunct="0">
              <a:lnSpc>
                <a:spcPct val="80000"/>
              </a:lnSpc>
              <a:defRPr/>
            </a:pPr>
            <a:r>
              <a:rPr lang="en-US" sz="2400" b="1" dirty="0" smtClean="0">
                <a:latin typeface="Calibri" panose="020F0502020204030204" pitchFamily="34" charset="0"/>
                <a:cs typeface="Calibri" pitchFamily="34" charset="0"/>
                <a:sym typeface="WP Greek Century" pitchFamily="2" charset="2"/>
              </a:rPr>
              <a:t>	</a:t>
            </a:r>
            <a:endParaRPr lang="en-US" sz="2200" dirty="0">
              <a:latin typeface="Calibri" panose="020F0502020204030204" pitchFamily="34" charset="0"/>
              <a:cs typeface="Calibri" panose="020F0502020204030204" pitchFamily="34" charset="0"/>
              <a:sym typeface="WP Greek Century" pitchFamily="2" charset="2"/>
            </a:endParaRPr>
          </a:p>
          <a:p>
            <a:pPr marL="742950" lvl="1" indent="-285750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900" dirty="0">
                <a:latin typeface="Calibri" panose="020F0502020204030204" pitchFamily="34" charset="0"/>
                <a:cs typeface="Calibri" panose="020F0502020204030204" pitchFamily="34" charset="0"/>
                <a:sym typeface="WP Greek Century" pitchFamily="2" charset="2"/>
              </a:rPr>
              <a:t> 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  <a:sym typeface="WP Greek Century" pitchFamily="2" charset="2"/>
              </a:rPr>
              <a:t>    </a:t>
            </a:r>
            <a:endParaRPr lang="en-US" sz="2200" b="1" dirty="0">
              <a:latin typeface="Calibri" panose="020F0502020204030204" pitchFamily="34" charset="0"/>
              <a:cs typeface="Calibri" panose="020F0502020204030204" pitchFamily="34" charset="0"/>
              <a:sym typeface="WP Greek Century" pitchFamily="2" charset="2"/>
            </a:endParaRPr>
          </a:p>
        </p:txBody>
      </p:sp>
      <p:sp>
        <p:nvSpPr>
          <p:cNvPr id="4" name="Shape 125"/>
          <p:cNvSpPr txBox="1">
            <a:spLocks/>
          </p:cNvSpPr>
          <p:nvPr/>
        </p:nvSpPr>
        <p:spPr>
          <a:xfrm>
            <a:off x="612648" y="9525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</a:lstStyle>
          <a:p>
            <a:pPr algn="ctr">
              <a:buClr>
                <a:srgbClr val="1508B8"/>
              </a:buClr>
              <a:buSzPct val="25000"/>
            </a:pPr>
            <a:r>
              <a:rPr lang="en-US" sz="3200" b="1" dirty="0" smtClean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Foundational Module List &amp; Status</a:t>
            </a:r>
            <a:endParaRPr lang="en-US" sz="3200" b="1" kern="0" dirty="0">
              <a:solidFill>
                <a:schemeClr val="tx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3220" y="5582846"/>
            <a:ext cx="1330779" cy="1242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9790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www.goes-r.gov/education/images/logos-pg/color/jpg/03-m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582846"/>
            <a:ext cx="1469070" cy="1275153"/>
          </a:xfrm>
          <a:prstGeom prst="rect">
            <a:avLst/>
          </a:prstGeom>
          <a:noFill/>
        </p:spPr>
      </p:pic>
      <p:sp>
        <p:nvSpPr>
          <p:cNvPr id="11268" name="Rectangle 5"/>
          <p:cNvSpPr>
            <a:spLocks noChangeArrowheads="1"/>
          </p:cNvSpPr>
          <p:nvPr/>
        </p:nvSpPr>
        <p:spPr bwMode="auto">
          <a:xfrm>
            <a:off x="117348" y="1291282"/>
            <a:ext cx="8763000" cy="4145691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marL="342900" indent="-342900" eaLnBrk="0" hangingPunct="0">
              <a:lnSpc>
                <a:spcPct val="80000"/>
              </a:lnSpc>
              <a:defRPr/>
            </a:pPr>
            <a:r>
              <a:rPr lang="en-US" sz="2400" dirty="0" smtClean="0">
                <a:latin typeface="Calibri" panose="020F0502020204030204" pitchFamily="34" charset="0"/>
                <a:cs typeface="Calibri" pitchFamily="34" charset="0"/>
                <a:sym typeface="WP Greek Century" pitchFamily="2" charset="2"/>
              </a:rPr>
              <a:t>     </a:t>
            </a:r>
            <a:r>
              <a:rPr lang="en-US" sz="2400" b="1" dirty="0">
                <a:latin typeface="Calibri" panose="020F0502020204030204" pitchFamily="34" charset="0"/>
                <a:cs typeface="Calibri" pitchFamily="34" charset="0"/>
                <a:sym typeface="WP Greek Century" pitchFamily="2" charset="2"/>
              </a:rPr>
              <a:t>		</a:t>
            </a:r>
            <a:r>
              <a:rPr lang="en-US" sz="2400" b="1" dirty="0" smtClean="0">
                <a:latin typeface="Calibri" panose="020F0502020204030204" pitchFamily="34" charset="0"/>
                <a:cs typeface="Calibri" pitchFamily="34" charset="0"/>
                <a:sym typeface="WP Greek Century" pitchFamily="2" charset="2"/>
              </a:rPr>
              <a:t>19) Baseline Products: Stability Indices and Legacy Profiles 	</a:t>
            </a:r>
            <a:r>
              <a:rPr lang="en-US" sz="2000" dirty="0" smtClean="0">
                <a:latin typeface="Calibri" panose="020F0502020204030204" pitchFamily="34" charset="0"/>
                <a:cs typeface="Calibri" pitchFamily="34" charset="0"/>
                <a:sym typeface="WP Greek Century" pitchFamily="2" charset="2"/>
              </a:rPr>
              <a:t>(10 min);  Green;  Pub: 8/2/16</a:t>
            </a:r>
          </a:p>
          <a:p>
            <a:pPr marL="342900" indent="-342900" eaLnBrk="0" hangingPunct="0">
              <a:lnSpc>
                <a:spcPct val="80000"/>
              </a:lnSpc>
              <a:defRPr/>
            </a:pPr>
            <a:r>
              <a:rPr lang="en-US" sz="2000" dirty="0">
                <a:latin typeface="Calibri" panose="020F0502020204030204" pitchFamily="34" charset="0"/>
                <a:cs typeface="Calibri" pitchFamily="34" charset="0"/>
                <a:sym typeface="WP Greek Century" pitchFamily="2" charset="2"/>
              </a:rPr>
              <a:t>	</a:t>
            </a:r>
            <a:r>
              <a:rPr lang="en-US" sz="2000" dirty="0" smtClean="0">
                <a:latin typeface="Calibri" panose="020F0502020204030204" pitchFamily="34" charset="0"/>
                <a:cs typeface="Calibri" pitchFamily="34" charset="0"/>
                <a:sym typeface="WP Greek Century" pitchFamily="2" charset="2"/>
              </a:rPr>
              <a:t>		- Draft version under review</a:t>
            </a:r>
            <a:r>
              <a:rPr lang="en-US" sz="2400" dirty="0" smtClean="0">
                <a:latin typeface="Calibri" panose="020F0502020204030204" pitchFamily="34" charset="0"/>
                <a:cs typeface="Calibri" pitchFamily="34" charset="0"/>
                <a:sym typeface="WP Greek Century" pitchFamily="2" charset="2"/>
              </a:rPr>
              <a:t>	 </a:t>
            </a:r>
          </a:p>
          <a:p>
            <a:pPr marL="342900" indent="-342900" eaLnBrk="0" hangingPunct="0">
              <a:lnSpc>
                <a:spcPct val="80000"/>
              </a:lnSpc>
              <a:defRPr/>
            </a:pPr>
            <a:endParaRPr lang="en-US" sz="2400" dirty="0" smtClean="0">
              <a:latin typeface="Calibri" panose="020F0502020204030204" pitchFamily="34" charset="0"/>
              <a:cs typeface="Calibri" pitchFamily="34" charset="0"/>
              <a:sym typeface="WP Greek Century" pitchFamily="2" charset="2"/>
            </a:endParaRPr>
          </a:p>
          <a:p>
            <a:pPr marL="342900" indent="-342900" eaLnBrk="0" hangingPunct="0">
              <a:lnSpc>
                <a:spcPct val="80000"/>
              </a:lnSpc>
              <a:defRPr/>
            </a:pPr>
            <a:r>
              <a:rPr lang="en-US" sz="2400" dirty="0">
                <a:latin typeface="Calibri" panose="020F0502020204030204" pitchFamily="34" charset="0"/>
                <a:cs typeface="Calibri" pitchFamily="34" charset="0"/>
                <a:sym typeface="WP Greek Century" pitchFamily="2" charset="2"/>
              </a:rPr>
              <a:t>	</a:t>
            </a:r>
            <a:r>
              <a:rPr lang="en-US" sz="2400" dirty="0" smtClean="0">
                <a:latin typeface="Calibri" panose="020F0502020204030204" pitchFamily="34" charset="0"/>
                <a:cs typeface="Calibri" pitchFamily="34" charset="0"/>
                <a:sym typeface="WP Greek Century" pitchFamily="2" charset="2"/>
              </a:rPr>
              <a:t>	</a:t>
            </a:r>
            <a:r>
              <a:rPr lang="en-US" sz="2400" b="1" dirty="0" smtClean="0">
                <a:latin typeface="Calibri" panose="020F0502020204030204" pitchFamily="34" charset="0"/>
                <a:cs typeface="Calibri" pitchFamily="34" charset="0"/>
                <a:sym typeface="WP Greek Century" pitchFamily="2" charset="2"/>
              </a:rPr>
              <a:t>20) Baseline Products:  Derived Motion Winds:  </a:t>
            </a:r>
            <a:r>
              <a:rPr lang="en-US" sz="2000" dirty="0" smtClean="0">
                <a:latin typeface="Calibri" panose="020F0502020204030204" pitchFamily="34" charset="0"/>
                <a:cs typeface="Calibri" pitchFamily="34" charset="0"/>
                <a:sym typeface="WP Greek Century" pitchFamily="2" charset="2"/>
              </a:rPr>
              <a:t>(10 m); Yellow;  	Pub: 8/2/16</a:t>
            </a:r>
          </a:p>
          <a:p>
            <a:pPr marL="342900" indent="-342900" eaLnBrk="0" hangingPunct="0">
              <a:lnSpc>
                <a:spcPct val="80000"/>
              </a:lnSpc>
              <a:defRPr/>
            </a:pPr>
            <a:r>
              <a:rPr lang="en-US" sz="2000" b="1" dirty="0">
                <a:latin typeface="Calibri" panose="020F0502020204030204" pitchFamily="34" charset="0"/>
                <a:cs typeface="Calibri" pitchFamily="34" charset="0"/>
                <a:sym typeface="WP Greek Century" pitchFamily="2" charset="2"/>
              </a:rPr>
              <a:t>	</a:t>
            </a:r>
            <a:r>
              <a:rPr lang="en-US" sz="2000" b="1" dirty="0" smtClean="0">
                <a:latin typeface="Calibri" panose="020F0502020204030204" pitchFamily="34" charset="0"/>
                <a:cs typeface="Calibri" pitchFamily="34" charset="0"/>
                <a:sym typeface="WP Greek Century" pitchFamily="2" charset="2"/>
              </a:rPr>
              <a:t>		</a:t>
            </a:r>
            <a:r>
              <a:rPr lang="en-US" sz="2400" b="1" dirty="0" smtClean="0">
                <a:latin typeface="Calibri" panose="020F0502020204030204" pitchFamily="34" charset="0"/>
                <a:cs typeface="Calibri" pitchFamily="34" charset="0"/>
                <a:sym typeface="WP Greek Century" pitchFamily="2" charset="2"/>
              </a:rPr>
              <a:t>	</a:t>
            </a:r>
            <a:r>
              <a:rPr lang="en-US" sz="2400" b="1" dirty="0">
                <a:latin typeface="Calibri" panose="020F0502020204030204" pitchFamily="34" charset="0"/>
                <a:cs typeface="Calibri" pitchFamily="34" charset="0"/>
                <a:sym typeface="WP Greek Century" pitchFamily="2" charset="2"/>
              </a:rPr>
              <a:t>	</a:t>
            </a:r>
            <a:r>
              <a:rPr lang="en-US" sz="2400" b="1" dirty="0" smtClean="0">
                <a:latin typeface="Calibri" panose="020F0502020204030204" pitchFamily="34" charset="0"/>
                <a:cs typeface="Calibri" pitchFamily="34" charset="0"/>
                <a:sym typeface="WP Greek Century" pitchFamily="2" charset="2"/>
              </a:rPr>
              <a:t>	</a:t>
            </a:r>
            <a:endParaRPr lang="en-US" sz="2000" dirty="0">
              <a:latin typeface="Calibri" panose="020F0502020204030204" pitchFamily="34" charset="0"/>
              <a:cs typeface="Calibri" pitchFamily="34" charset="0"/>
              <a:sym typeface="WP Greek Century" pitchFamily="2" charset="2"/>
            </a:endParaRPr>
          </a:p>
          <a:p>
            <a:pPr marL="342900" indent="-342900" eaLnBrk="0" hangingPunct="0">
              <a:lnSpc>
                <a:spcPct val="80000"/>
              </a:lnSpc>
              <a:defRPr/>
            </a:pPr>
            <a:r>
              <a:rPr lang="en-US" sz="2000" dirty="0" smtClean="0">
                <a:latin typeface="Calibri" panose="020F0502020204030204" pitchFamily="34" charset="0"/>
                <a:cs typeface="Calibri" pitchFamily="34" charset="0"/>
                <a:sym typeface="WP Greek Century" pitchFamily="2" charset="2"/>
              </a:rPr>
              <a:t>		</a:t>
            </a:r>
            <a:r>
              <a:rPr lang="en-US" sz="2400" b="1" dirty="0" smtClean="0">
                <a:latin typeface="Calibri" panose="020F0502020204030204" pitchFamily="34" charset="0"/>
                <a:cs typeface="Calibri" pitchFamily="34" charset="0"/>
                <a:sym typeface="WP Greek Century" pitchFamily="2" charset="2"/>
              </a:rPr>
              <a:t>21) Baseline Products: Volcanic Ash: </a:t>
            </a:r>
            <a:r>
              <a:rPr lang="en-US" sz="2000" dirty="0" smtClean="0">
                <a:latin typeface="Calibri" panose="020F0502020204030204" pitchFamily="34" charset="0"/>
                <a:cs typeface="Calibri" pitchFamily="34" charset="0"/>
                <a:sym typeface="WP Greek Century" pitchFamily="2" charset="2"/>
              </a:rPr>
              <a:t>(10 m);  Green;  Pub:  8/2/16</a:t>
            </a:r>
            <a:endParaRPr lang="en-US" sz="2400" dirty="0" smtClean="0">
              <a:latin typeface="Calibri" panose="020F0502020204030204" pitchFamily="34" charset="0"/>
              <a:cs typeface="Calibri" pitchFamily="34" charset="0"/>
              <a:sym typeface="WP Greek Century" pitchFamily="2" charset="2"/>
            </a:endParaRPr>
          </a:p>
          <a:p>
            <a:pPr marL="342900" indent="-342900" eaLnBrk="0" hangingPunct="0">
              <a:lnSpc>
                <a:spcPct val="80000"/>
              </a:lnSpc>
              <a:defRPr/>
            </a:pPr>
            <a:endParaRPr lang="en-US" sz="2400" dirty="0">
              <a:latin typeface="Calibri" panose="020F0502020204030204" pitchFamily="34" charset="0"/>
              <a:cs typeface="Calibri" pitchFamily="34" charset="0"/>
              <a:sym typeface="WP Greek Century" pitchFamily="2" charset="2"/>
            </a:endParaRPr>
          </a:p>
          <a:p>
            <a:pPr marL="342900" indent="-342900" eaLnBrk="0" hangingPunct="0">
              <a:lnSpc>
                <a:spcPct val="80000"/>
              </a:lnSpc>
              <a:defRPr/>
            </a:pPr>
            <a:r>
              <a:rPr lang="en-US" sz="2400" dirty="0" smtClean="0">
                <a:latin typeface="Calibri" panose="020F0502020204030204" pitchFamily="34" charset="0"/>
                <a:cs typeface="Calibri" pitchFamily="34" charset="0"/>
                <a:sym typeface="WP Greek Century" pitchFamily="2" charset="2"/>
              </a:rPr>
              <a:t>		</a:t>
            </a:r>
            <a:r>
              <a:rPr lang="en-US" sz="2400" b="1" dirty="0" smtClean="0">
                <a:latin typeface="Calibri" panose="020F0502020204030204" pitchFamily="34" charset="0"/>
                <a:cs typeface="Calibri" pitchFamily="34" charset="0"/>
                <a:sym typeface="WP Greek Century" pitchFamily="2" charset="2"/>
              </a:rPr>
              <a:t>23) Intro to GLM: </a:t>
            </a:r>
            <a:r>
              <a:rPr lang="en-US" sz="2000" dirty="0" smtClean="0">
                <a:latin typeface="Calibri" panose="020F0502020204030204" pitchFamily="34" charset="0"/>
                <a:cs typeface="Calibri" pitchFamily="34" charset="0"/>
                <a:sym typeface="WP Greek Century" pitchFamily="2" charset="2"/>
              </a:rPr>
              <a:t>(30 m); Green;  Pub: 6/21/16</a:t>
            </a:r>
          </a:p>
          <a:p>
            <a:pPr marL="342900" indent="-342900" eaLnBrk="0" hangingPunct="0">
              <a:lnSpc>
                <a:spcPct val="80000"/>
              </a:lnSpc>
              <a:defRPr/>
            </a:pPr>
            <a:endParaRPr lang="en-US" sz="2000" dirty="0">
              <a:latin typeface="Calibri" panose="020F0502020204030204" pitchFamily="34" charset="0"/>
              <a:cs typeface="Calibri" pitchFamily="34" charset="0"/>
              <a:sym typeface="WP Greek Century" pitchFamily="2" charset="2"/>
            </a:endParaRPr>
          </a:p>
          <a:p>
            <a:pPr marL="342900" indent="-342900" eaLnBrk="0" hangingPunct="0">
              <a:lnSpc>
                <a:spcPct val="80000"/>
              </a:lnSpc>
              <a:defRPr/>
            </a:pPr>
            <a:r>
              <a:rPr lang="en-US" sz="2000" dirty="0" smtClean="0">
                <a:latin typeface="Calibri" panose="020F0502020204030204" pitchFamily="34" charset="0"/>
                <a:cs typeface="Calibri" pitchFamily="34" charset="0"/>
                <a:sym typeface="WP Greek Century" pitchFamily="2" charset="2"/>
              </a:rPr>
              <a:t>		</a:t>
            </a:r>
            <a:r>
              <a:rPr lang="en-US" sz="2400" b="1" dirty="0" smtClean="0">
                <a:latin typeface="Calibri" panose="020F0502020204030204" pitchFamily="34" charset="0"/>
                <a:cs typeface="Calibri" pitchFamily="34" charset="0"/>
                <a:sym typeface="WP Greek Century" pitchFamily="2" charset="2"/>
              </a:rPr>
              <a:t>24) Using GLM in AWIPS : </a:t>
            </a:r>
            <a:r>
              <a:rPr lang="en-US" sz="2000" dirty="0" smtClean="0">
                <a:latin typeface="Calibri" panose="020F0502020204030204" pitchFamily="34" charset="0"/>
                <a:cs typeface="Calibri" pitchFamily="34" charset="0"/>
                <a:sym typeface="WP Greek Century" pitchFamily="2" charset="2"/>
              </a:rPr>
              <a:t>(10 m);  Yellow;  Pub: 8/9/16</a:t>
            </a:r>
          </a:p>
          <a:p>
            <a:pPr marL="342900" indent="-342900" eaLnBrk="0" hangingPunct="0">
              <a:lnSpc>
                <a:spcPct val="80000"/>
              </a:lnSpc>
              <a:defRPr/>
            </a:pPr>
            <a:endParaRPr lang="en-US" sz="2000" dirty="0">
              <a:latin typeface="Calibri" panose="020F0502020204030204" pitchFamily="34" charset="0"/>
              <a:cs typeface="Calibri" pitchFamily="34" charset="0"/>
              <a:sym typeface="WP Greek Century" pitchFamily="2" charset="2"/>
            </a:endParaRPr>
          </a:p>
          <a:p>
            <a:pPr marL="342900" indent="-342900" eaLnBrk="0" hangingPunct="0">
              <a:lnSpc>
                <a:spcPct val="80000"/>
              </a:lnSpc>
              <a:defRPr/>
            </a:pPr>
            <a:r>
              <a:rPr lang="en-US" sz="2000" dirty="0" smtClean="0">
                <a:latin typeface="Calibri" panose="020F0502020204030204" pitchFamily="34" charset="0"/>
                <a:cs typeface="Calibri" pitchFamily="34" charset="0"/>
                <a:sym typeface="WP Greek Century" pitchFamily="2" charset="2"/>
              </a:rPr>
              <a:t>		</a:t>
            </a:r>
            <a:endParaRPr lang="en-US" sz="2000" dirty="0">
              <a:latin typeface="Calibri" panose="020F0502020204030204" pitchFamily="34" charset="0"/>
              <a:cs typeface="Calibri" pitchFamily="34" charset="0"/>
              <a:sym typeface="WP Greek Century" pitchFamily="2" charset="2"/>
            </a:endParaRPr>
          </a:p>
          <a:p>
            <a:pPr marL="342900" indent="-342900" eaLnBrk="0" hangingPunct="0">
              <a:lnSpc>
                <a:spcPct val="80000"/>
              </a:lnSpc>
              <a:defRPr/>
            </a:pPr>
            <a:r>
              <a:rPr lang="en-US" sz="2000" dirty="0" smtClean="0">
                <a:latin typeface="Calibri" panose="020F0502020204030204" pitchFamily="34" charset="0"/>
                <a:cs typeface="Calibri" pitchFamily="34" charset="0"/>
                <a:sym typeface="WP Greek Century" pitchFamily="2" charset="2"/>
              </a:rPr>
              <a:t>		</a:t>
            </a:r>
            <a:r>
              <a:rPr lang="en-US" sz="2400" dirty="0" smtClean="0">
                <a:latin typeface="Calibri" panose="020F0502020204030204" pitchFamily="34" charset="0"/>
                <a:cs typeface="Calibri" pitchFamily="34" charset="0"/>
                <a:sym typeface="WP Greek Century" pitchFamily="2" charset="2"/>
              </a:rPr>
              <a:t>	</a:t>
            </a:r>
            <a:endParaRPr lang="en-US" sz="2000" dirty="0" smtClean="0">
              <a:latin typeface="Calibri" panose="020F0502020204030204" pitchFamily="34" charset="0"/>
              <a:cs typeface="Calibri" pitchFamily="34" charset="0"/>
              <a:sym typeface="WP Greek Century" pitchFamily="2" charset="2"/>
            </a:endParaRPr>
          </a:p>
          <a:p>
            <a:pPr marL="342900" indent="-342900" eaLnBrk="0" hangingPunct="0">
              <a:lnSpc>
                <a:spcPct val="80000"/>
              </a:lnSpc>
              <a:defRPr/>
            </a:pPr>
            <a:endParaRPr lang="en-US" sz="2000" b="1" dirty="0">
              <a:latin typeface="Calibri" panose="020F0502020204030204" pitchFamily="34" charset="0"/>
              <a:cs typeface="Calibri" pitchFamily="34" charset="0"/>
              <a:sym typeface="WP Greek Century" pitchFamily="2" charset="2"/>
            </a:endParaRPr>
          </a:p>
          <a:p>
            <a:pPr marL="342900" indent="-342900" eaLnBrk="0" hangingPunct="0">
              <a:lnSpc>
                <a:spcPct val="80000"/>
              </a:lnSpc>
              <a:defRPr/>
            </a:pPr>
            <a:endParaRPr lang="en-US" sz="2400" b="1" dirty="0" smtClean="0">
              <a:latin typeface="Calibri" panose="020F0502020204030204" pitchFamily="34" charset="0"/>
              <a:cs typeface="Calibri" pitchFamily="34" charset="0"/>
              <a:sym typeface="WP Greek Century" pitchFamily="2" charset="2"/>
            </a:endParaRPr>
          </a:p>
          <a:p>
            <a:pPr marL="342900" indent="-342900" eaLnBrk="0" hangingPunct="0">
              <a:lnSpc>
                <a:spcPct val="80000"/>
              </a:lnSpc>
              <a:defRPr/>
            </a:pPr>
            <a:endParaRPr lang="en-US" sz="2400" b="1" dirty="0">
              <a:latin typeface="Calibri" panose="020F0502020204030204" pitchFamily="34" charset="0"/>
              <a:cs typeface="Calibri" pitchFamily="34" charset="0"/>
              <a:sym typeface="WP Greek Century" pitchFamily="2" charset="2"/>
            </a:endParaRPr>
          </a:p>
          <a:p>
            <a:pPr marL="342900" indent="-342900" eaLnBrk="0" hangingPunct="0">
              <a:lnSpc>
                <a:spcPct val="80000"/>
              </a:lnSpc>
              <a:defRPr/>
            </a:pPr>
            <a:r>
              <a:rPr lang="en-US" sz="2400" b="1" dirty="0" smtClean="0">
                <a:latin typeface="Calibri" panose="020F0502020204030204" pitchFamily="34" charset="0"/>
                <a:cs typeface="Calibri" pitchFamily="34" charset="0"/>
                <a:sym typeface="WP Greek Century" pitchFamily="2" charset="2"/>
              </a:rPr>
              <a:t>	</a:t>
            </a:r>
            <a:endParaRPr lang="en-US" sz="2200" dirty="0">
              <a:latin typeface="Calibri" panose="020F0502020204030204" pitchFamily="34" charset="0"/>
              <a:cs typeface="Calibri" panose="020F0502020204030204" pitchFamily="34" charset="0"/>
              <a:sym typeface="WP Greek Century" pitchFamily="2" charset="2"/>
            </a:endParaRPr>
          </a:p>
          <a:p>
            <a:pPr marL="742950" lvl="1" indent="-285750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900" dirty="0">
                <a:latin typeface="Calibri" panose="020F0502020204030204" pitchFamily="34" charset="0"/>
                <a:cs typeface="Calibri" panose="020F0502020204030204" pitchFamily="34" charset="0"/>
                <a:sym typeface="WP Greek Century" pitchFamily="2" charset="2"/>
              </a:rPr>
              <a:t> 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  <a:sym typeface="WP Greek Century" pitchFamily="2" charset="2"/>
              </a:rPr>
              <a:t>    </a:t>
            </a:r>
            <a:endParaRPr lang="en-US" sz="2200" b="1" dirty="0">
              <a:latin typeface="Calibri" panose="020F0502020204030204" pitchFamily="34" charset="0"/>
              <a:cs typeface="Calibri" panose="020F0502020204030204" pitchFamily="34" charset="0"/>
              <a:sym typeface="WP Greek Century" pitchFamily="2" charset="2"/>
            </a:endParaRPr>
          </a:p>
        </p:txBody>
      </p:sp>
      <p:sp>
        <p:nvSpPr>
          <p:cNvPr id="4" name="Shape 125"/>
          <p:cNvSpPr txBox="1">
            <a:spLocks/>
          </p:cNvSpPr>
          <p:nvPr/>
        </p:nvSpPr>
        <p:spPr>
          <a:xfrm>
            <a:off x="612648" y="9525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</a:lstStyle>
          <a:p>
            <a:pPr algn="ctr">
              <a:buClr>
                <a:srgbClr val="1508B8"/>
              </a:buClr>
              <a:buSzPct val="25000"/>
            </a:pPr>
            <a:r>
              <a:rPr lang="en-US" sz="3200" b="1" dirty="0" smtClean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Foundational Module List &amp; Status</a:t>
            </a:r>
            <a:endParaRPr lang="en-US" sz="3200" b="1" kern="0" dirty="0">
              <a:solidFill>
                <a:schemeClr val="tx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3220" y="5582846"/>
            <a:ext cx="1330779" cy="1242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8214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www.goes-r.gov/education/images/logos-pg/color/jpg/03-m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582846"/>
            <a:ext cx="1469070" cy="1275153"/>
          </a:xfrm>
          <a:prstGeom prst="rect">
            <a:avLst/>
          </a:prstGeom>
          <a:noFill/>
        </p:spPr>
      </p:pic>
      <p:sp>
        <p:nvSpPr>
          <p:cNvPr id="11268" name="Rectangle 5"/>
          <p:cNvSpPr>
            <a:spLocks noChangeArrowheads="1"/>
          </p:cNvSpPr>
          <p:nvPr/>
        </p:nvSpPr>
        <p:spPr bwMode="auto">
          <a:xfrm>
            <a:off x="117348" y="1291282"/>
            <a:ext cx="8763000" cy="4145691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marL="342900" indent="-342900" eaLnBrk="0" hangingPunct="0">
              <a:lnSpc>
                <a:spcPct val="80000"/>
              </a:lnSpc>
              <a:defRPr/>
            </a:pPr>
            <a:r>
              <a:rPr lang="en-US" sz="2400" dirty="0" smtClean="0">
                <a:latin typeface="Calibri" panose="020F0502020204030204" pitchFamily="34" charset="0"/>
                <a:cs typeface="Calibri" pitchFamily="34" charset="0"/>
                <a:sym typeface="WP Greek Century" pitchFamily="2" charset="2"/>
              </a:rPr>
              <a:t>     </a:t>
            </a:r>
            <a:r>
              <a:rPr lang="en-US" sz="2400" b="1" dirty="0">
                <a:latin typeface="Calibri" panose="020F0502020204030204" pitchFamily="34" charset="0"/>
                <a:cs typeface="Calibri" pitchFamily="34" charset="0"/>
                <a:sym typeface="WP Greek Century" pitchFamily="2" charset="2"/>
              </a:rPr>
              <a:t>		</a:t>
            </a:r>
            <a:r>
              <a:rPr lang="en-US" sz="2400" b="1" dirty="0" smtClean="0">
                <a:latin typeface="Calibri" panose="020F0502020204030204" pitchFamily="34" charset="0"/>
                <a:cs typeface="Calibri" pitchFamily="34" charset="0"/>
                <a:sym typeface="WP Greek Century" pitchFamily="2" charset="2"/>
              </a:rPr>
              <a:t>26) Intro to Mesoscale/Convection: 	</a:t>
            </a:r>
            <a:r>
              <a:rPr lang="en-US" sz="2000" dirty="0" smtClean="0">
                <a:latin typeface="Calibri" panose="020F0502020204030204" pitchFamily="34" charset="0"/>
                <a:cs typeface="Calibri" pitchFamily="34" charset="0"/>
                <a:sym typeface="WP Greek Century" pitchFamily="2" charset="2"/>
              </a:rPr>
              <a:t>(10 min);  Yellow;  Pub: 	8/16/16</a:t>
            </a:r>
          </a:p>
          <a:p>
            <a:pPr marL="342900" indent="-342900" eaLnBrk="0" hangingPunct="0">
              <a:lnSpc>
                <a:spcPct val="80000"/>
              </a:lnSpc>
              <a:defRPr/>
            </a:pPr>
            <a:r>
              <a:rPr lang="en-US" sz="2000" dirty="0">
                <a:latin typeface="Calibri" panose="020F0502020204030204" pitchFamily="34" charset="0"/>
                <a:cs typeface="Calibri" pitchFamily="34" charset="0"/>
                <a:sym typeface="WP Greek Century" pitchFamily="2" charset="2"/>
              </a:rPr>
              <a:t>	</a:t>
            </a:r>
            <a:r>
              <a:rPr lang="en-US" sz="2000" dirty="0" smtClean="0">
                <a:latin typeface="Calibri" panose="020F0502020204030204" pitchFamily="34" charset="0"/>
                <a:cs typeface="Calibri" pitchFamily="34" charset="0"/>
                <a:sym typeface="WP Greek Century" pitchFamily="2" charset="2"/>
              </a:rPr>
              <a:t>		</a:t>
            </a:r>
            <a:endParaRPr lang="en-US" sz="2400" dirty="0" smtClean="0">
              <a:latin typeface="Calibri" panose="020F0502020204030204" pitchFamily="34" charset="0"/>
              <a:cs typeface="Calibri" pitchFamily="34" charset="0"/>
              <a:sym typeface="WP Greek Century" pitchFamily="2" charset="2"/>
            </a:endParaRPr>
          </a:p>
          <a:p>
            <a:pPr marL="342900" indent="-342900" eaLnBrk="0" hangingPunct="0">
              <a:lnSpc>
                <a:spcPct val="80000"/>
              </a:lnSpc>
              <a:defRPr/>
            </a:pPr>
            <a:r>
              <a:rPr lang="en-US" sz="2400" dirty="0">
                <a:latin typeface="Calibri" panose="020F0502020204030204" pitchFamily="34" charset="0"/>
                <a:cs typeface="Calibri" pitchFamily="34" charset="0"/>
                <a:sym typeface="WP Greek Century" pitchFamily="2" charset="2"/>
              </a:rPr>
              <a:t>	</a:t>
            </a:r>
            <a:r>
              <a:rPr lang="en-US" sz="2400" dirty="0" smtClean="0">
                <a:latin typeface="Calibri" panose="020F0502020204030204" pitchFamily="34" charset="0"/>
                <a:cs typeface="Calibri" pitchFamily="34" charset="0"/>
                <a:sym typeface="WP Greek Century" pitchFamily="2" charset="2"/>
              </a:rPr>
              <a:t>	</a:t>
            </a:r>
            <a:r>
              <a:rPr lang="en-US" sz="2400" b="1" dirty="0" smtClean="0">
                <a:latin typeface="Calibri" panose="020F0502020204030204" pitchFamily="34" charset="0"/>
                <a:cs typeface="Calibri" pitchFamily="34" charset="0"/>
                <a:sym typeface="WP Greek Century" pitchFamily="2" charset="2"/>
              </a:rPr>
              <a:t>27) Pre-convective Environment:  </a:t>
            </a:r>
            <a:r>
              <a:rPr lang="en-US" sz="2000" dirty="0" smtClean="0">
                <a:latin typeface="Calibri" panose="020F0502020204030204" pitchFamily="34" charset="0"/>
                <a:cs typeface="Calibri" pitchFamily="34" charset="0"/>
                <a:sym typeface="WP Greek Century" pitchFamily="2" charset="2"/>
              </a:rPr>
              <a:t>(10 m); Yellow; Pub: 8/16/16</a:t>
            </a:r>
          </a:p>
          <a:p>
            <a:pPr marL="342900" indent="-342900" eaLnBrk="0" hangingPunct="0">
              <a:lnSpc>
                <a:spcPct val="80000"/>
              </a:lnSpc>
              <a:defRPr/>
            </a:pPr>
            <a:r>
              <a:rPr lang="en-US" sz="2000" b="1" dirty="0">
                <a:latin typeface="Calibri" panose="020F0502020204030204" pitchFamily="34" charset="0"/>
                <a:cs typeface="Calibri" pitchFamily="34" charset="0"/>
                <a:sym typeface="WP Greek Century" pitchFamily="2" charset="2"/>
              </a:rPr>
              <a:t>	</a:t>
            </a:r>
            <a:r>
              <a:rPr lang="en-US" sz="2000" b="1" dirty="0" smtClean="0">
                <a:latin typeface="Calibri" panose="020F0502020204030204" pitchFamily="34" charset="0"/>
                <a:cs typeface="Calibri" pitchFamily="34" charset="0"/>
                <a:sym typeface="WP Greek Century" pitchFamily="2" charset="2"/>
              </a:rPr>
              <a:t>		</a:t>
            </a:r>
            <a:r>
              <a:rPr lang="en-US" sz="2400" b="1" dirty="0" smtClean="0">
                <a:latin typeface="Calibri" panose="020F0502020204030204" pitchFamily="34" charset="0"/>
                <a:cs typeface="Calibri" pitchFamily="34" charset="0"/>
                <a:sym typeface="WP Greek Century" pitchFamily="2" charset="2"/>
              </a:rPr>
              <a:t>	</a:t>
            </a:r>
          </a:p>
          <a:p>
            <a:pPr marL="342900" indent="-342900" eaLnBrk="0" hangingPunct="0">
              <a:lnSpc>
                <a:spcPct val="80000"/>
              </a:lnSpc>
              <a:defRPr/>
            </a:pPr>
            <a:r>
              <a:rPr lang="en-US" sz="2400" b="1" dirty="0">
                <a:latin typeface="Calibri" panose="020F0502020204030204" pitchFamily="34" charset="0"/>
                <a:cs typeface="Calibri" pitchFamily="34" charset="0"/>
                <a:sym typeface="WP Greek Century" pitchFamily="2" charset="2"/>
              </a:rPr>
              <a:t>	</a:t>
            </a:r>
            <a:r>
              <a:rPr lang="en-US" sz="2400" b="1" dirty="0" smtClean="0">
                <a:latin typeface="Calibri" panose="020F0502020204030204" pitchFamily="34" charset="0"/>
                <a:cs typeface="Calibri" pitchFamily="34" charset="0"/>
                <a:sym typeface="WP Greek Century" pitchFamily="2" charset="2"/>
              </a:rPr>
              <a:t>	28) Pre-convective Cloud Features &amp; </a:t>
            </a:r>
            <a:r>
              <a:rPr lang="en-US" sz="2400" b="1" dirty="0" err="1" smtClean="0">
                <a:latin typeface="Calibri" panose="020F0502020204030204" pitchFamily="34" charset="0"/>
                <a:cs typeface="Calibri" pitchFamily="34" charset="0"/>
                <a:sym typeface="WP Greek Century" pitchFamily="2" charset="2"/>
              </a:rPr>
              <a:t>Undular</a:t>
            </a:r>
            <a:r>
              <a:rPr lang="en-US" sz="2400" b="1" dirty="0" smtClean="0">
                <a:latin typeface="Calibri" panose="020F0502020204030204" pitchFamily="34" charset="0"/>
                <a:cs typeface="Calibri" pitchFamily="34" charset="0"/>
                <a:sym typeface="WP Greek Century" pitchFamily="2" charset="2"/>
              </a:rPr>
              <a:t> Bores: </a:t>
            </a:r>
            <a:r>
              <a:rPr lang="en-US" sz="2000" dirty="0" smtClean="0">
                <a:latin typeface="Calibri" panose="020F0502020204030204" pitchFamily="34" charset="0"/>
                <a:cs typeface="Calibri" pitchFamily="34" charset="0"/>
                <a:sym typeface="WP Greek Century" pitchFamily="2" charset="2"/>
              </a:rPr>
              <a:t>(10 m); 	Yellow;  Pub: 8/16/16</a:t>
            </a:r>
          </a:p>
          <a:p>
            <a:pPr marL="342900" indent="-342900" eaLnBrk="0" hangingPunct="0">
              <a:lnSpc>
                <a:spcPct val="80000"/>
              </a:lnSpc>
              <a:defRPr/>
            </a:pPr>
            <a:r>
              <a:rPr lang="en-US" sz="2000" dirty="0">
                <a:latin typeface="Calibri" panose="020F0502020204030204" pitchFamily="34" charset="0"/>
                <a:cs typeface="Calibri" pitchFamily="34" charset="0"/>
                <a:sym typeface="WP Greek Century" pitchFamily="2" charset="2"/>
              </a:rPr>
              <a:t>	</a:t>
            </a:r>
            <a:r>
              <a:rPr lang="en-US" sz="2000" dirty="0" smtClean="0">
                <a:latin typeface="Calibri" panose="020F0502020204030204" pitchFamily="34" charset="0"/>
                <a:cs typeface="Calibri" pitchFamily="34" charset="0"/>
                <a:sym typeface="WP Greek Century" pitchFamily="2" charset="2"/>
              </a:rPr>
              <a:t>		</a:t>
            </a:r>
            <a:endParaRPr lang="en-US" sz="2000" dirty="0">
              <a:latin typeface="Calibri" panose="020F0502020204030204" pitchFamily="34" charset="0"/>
              <a:cs typeface="Calibri" pitchFamily="34" charset="0"/>
              <a:sym typeface="WP Greek Century" pitchFamily="2" charset="2"/>
            </a:endParaRPr>
          </a:p>
          <a:p>
            <a:pPr marL="342900" indent="-342900" eaLnBrk="0" hangingPunct="0">
              <a:lnSpc>
                <a:spcPct val="80000"/>
              </a:lnSpc>
              <a:defRPr/>
            </a:pPr>
            <a:r>
              <a:rPr lang="en-US" sz="2000" dirty="0" smtClean="0">
                <a:latin typeface="Calibri" panose="020F0502020204030204" pitchFamily="34" charset="0"/>
                <a:cs typeface="Calibri" pitchFamily="34" charset="0"/>
                <a:sym typeface="WP Greek Century" pitchFamily="2" charset="2"/>
              </a:rPr>
              <a:t>		</a:t>
            </a:r>
            <a:r>
              <a:rPr lang="en-US" sz="2400" b="1" dirty="0" smtClean="0">
                <a:latin typeface="Calibri" panose="020F0502020204030204" pitchFamily="34" charset="0"/>
                <a:cs typeface="Calibri" pitchFamily="34" charset="0"/>
                <a:sym typeface="WP Greek Century" pitchFamily="2" charset="2"/>
              </a:rPr>
              <a:t>29) Boundary Forced Convection: </a:t>
            </a:r>
            <a:r>
              <a:rPr lang="en-US" sz="2000" dirty="0" smtClean="0">
                <a:latin typeface="Calibri" panose="020F0502020204030204" pitchFamily="34" charset="0"/>
                <a:cs typeface="Calibri" pitchFamily="34" charset="0"/>
                <a:sym typeface="WP Greek Century" pitchFamily="2" charset="2"/>
              </a:rPr>
              <a:t>(10 m); Yellow;  Pub:  8/16/16</a:t>
            </a:r>
            <a:endParaRPr lang="en-US" sz="2400" dirty="0" smtClean="0">
              <a:latin typeface="Calibri" panose="020F0502020204030204" pitchFamily="34" charset="0"/>
              <a:cs typeface="Calibri" pitchFamily="34" charset="0"/>
              <a:sym typeface="WP Greek Century" pitchFamily="2" charset="2"/>
            </a:endParaRPr>
          </a:p>
          <a:p>
            <a:pPr marL="342900" indent="-342900" eaLnBrk="0" hangingPunct="0">
              <a:lnSpc>
                <a:spcPct val="80000"/>
              </a:lnSpc>
              <a:defRPr/>
            </a:pPr>
            <a:endParaRPr lang="en-US" sz="2400" dirty="0">
              <a:latin typeface="Calibri" panose="020F0502020204030204" pitchFamily="34" charset="0"/>
              <a:cs typeface="Calibri" pitchFamily="34" charset="0"/>
              <a:sym typeface="WP Greek Century" pitchFamily="2" charset="2"/>
            </a:endParaRPr>
          </a:p>
          <a:p>
            <a:pPr marL="342900" indent="-342900" eaLnBrk="0" hangingPunct="0">
              <a:lnSpc>
                <a:spcPct val="80000"/>
              </a:lnSpc>
              <a:defRPr/>
            </a:pPr>
            <a:r>
              <a:rPr lang="en-US" sz="2400" dirty="0" smtClean="0">
                <a:latin typeface="Calibri" panose="020F0502020204030204" pitchFamily="34" charset="0"/>
                <a:cs typeface="Calibri" pitchFamily="34" charset="0"/>
                <a:sym typeface="WP Greek Century" pitchFamily="2" charset="2"/>
              </a:rPr>
              <a:t>		</a:t>
            </a:r>
            <a:r>
              <a:rPr lang="en-US" sz="2400" b="1" dirty="0" smtClean="0">
                <a:latin typeface="Calibri" panose="020F0502020204030204" pitchFamily="34" charset="0"/>
                <a:cs typeface="Calibri" pitchFamily="34" charset="0"/>
                <a:sym typeface="WP Greek Century" pitchFamily="2" charset="2"/>
              </a:rPr>
              <a:t>30) Mountain Waves and Orographic Enhancement: </a:t>
            </a:r>
            <a:r>
              <a:rPr lang="en-US" sz="2000" dirty="0" smtClean="0">
                <a:latin typeface="Calibri" panose="020F0502020204030204" pitchFamily="34" charset="0"/>
                <a:cs typeface="Calibri" pitchFamily="34" charset="0"/>
                <a:sym typeface="WP Greek Century" pitchFamily="2" charset="2"/>
              </a:rPr>
              <a:t>(10 m); 	Yellow;  Pub: 8/23/16</a:t>
            </a:r>
          </a:p>
          <a:p>
            <a:pPr marL="342900" indent="-342900" eaLnBrk="0" hangingPunct="0">
              <a:lnSpc>
                <a:spcPct val="80000"/>
              </a:lnSpc>
              <a:defRPr/>
            </a:pPr>
            <a:endParaRPr lang="en-US" sz="2000" dirty="0">
              <a:latin typeface="Calibri" panose="020F0502020204030204" pitchFamily="34" charset="0"/>
              <a:cs typeface="Calibri" pitchFamily="34" charset="0"/>
              <a:sym typeface="WP Greek Century" pitchFamily="2" charset="2"/>
            </a:endParaRPr>
          </a:p>
          <a:p>
            <a:pPr marL="342900" indent="-342900" eaLnBrk="0" hangingPunct="0">
              <a:lnSpc>
                <a:spcPct val="80000"/>
              </a:lnSpc>
              <a:defRPr/>
            </a:pPr>
            <a:r>
              <a:rPr lang="en-US" sz="2000" dirty="0" smtClean="0">
                <a:latin typeface="Calibri" panose="020F0502020204030204" pitchFamily="34" charset="0"/>
                <a:cs typeface="Calibri" pitchFamily="34" charset="0"/>
                <a:sym typeface="WP Greek Century" pitchFamily="2" charset="2"/>
              </a:rPr>
              <a:t>		</a:t>
            </a:r>
            <a:r>
              <a:rPr lang="en-US" sz="2400" b="1" dirty="0" smtClean="0">
                <a:latin typeface="Calibri" panose="020F0502020204030204" pitchFamily="34" charset="0"/>
                <a:cs typeface="Calibri" pitchFamily="34" charset="0"/>
                <a:sym typeface="WP Greek Century" pitchFamily="2" charset="2"/>
              </a:rPr>
              <a:t>31) Fog/Low Clouds Formation and Dissipation: </a:t>
            </a:r>
            <a:r>
              <a:rPr lang="en-US" sz="2000" dirty="0" smtClean="0">
                <a:latin typeface="Calibri" panose="020F0502020204030204" pitchFamily="34" charset="0"/>
                <a:cs typeface="Calibri" pitchFamily="34" charset="0"/>
                <a:sym typeface="WP Greek Century" pitchFamily="2" charset="2"/>
              </a:rPr>
              <a:t>(10 m);  Yellow;  	Pub: 8/23/16</a:t>
            </a:r>
          </a:p>
          <a:p>
            <a:pPr marL="342900" indent="-342900" eaLnBrk="0" hangingPunct="0">
              <a:lnSpc>
                <a:spcPct val="80000"/>
              </a:lnSpc>
              <a:defRPr/>
            </a:pPr>
            <a:endParaRPr lang="en-US" sz="2000" dirty="0">
              <a:latin typeface="Calibri" panose="020F0502020204030204" pitchFamily="34" charset="0"/>
              <a:cs typeface="Calibri" pitchFamily="34" charset="0"/>
              <a:sym typeface="WP Greek Century" pitchFamily="2" charset="2"/>
            </a:endParaRPr>
          </a:p>
          <a:p>
            <a:pPr marL="342900" indent="-342900" eaLnBrk="0" hangingPunct="0">
              <a:lnSpc>
                <a:spcPct val="80000"/>
              </a:lnSpc>
              <a:defRPr/>
            </a:pPr>
            <a:r>
              <a:rPr lang="en-US" sz="2000" dirty="0" smtClean="0">
                <a:latin typeface="Calibri" panose="020F0502020204030204" pitchFamily="34" charset="0"/>
                <a:cs typeface="Calibri" pitchFamily="34" charset="0"/>
                <a:sym typeface="WP Greek Century" pitchFamily="2" charset="2"/>
              </a:rPr>
              <a:t>		</a:t>
            </a:r>
            <a:endParaRPr lang="en-US" sz="2000" dirty="0">
              <a:latin typeface="Calibri" panose="020F0502020204030204" pitchFamily="34" charset="0"/>
              <a:cs typeface="Calibri" pitchFamily="34" charset="0"/>
              <a:sym typeface="WP Greek Century" pitchFamily="2" charset="2"/>
            </a:endParaRPr>
          </a:p>
          <a:p>
            <a:pPr marL="342900" indent="-342900" eaLnBrk="0" hangingPunct="0">
              <a:lnSpc>
                <a:spcPct val="80000"/>
              </a:lnSpc>
              <a:defRPr/>
            </a:pPr>
            <a:r>
              <a:rPr lang="en-US" sz="2000" dirty="0" smtClean="0">
                <a:latin typeface="Calibri" panose="020F0502020204030204" pitchFamily="34" charset="0"/>
                <a:cs typeface="Calibri" pitchFamily="34" charset="0"/>
                <a:sym typeface="WP Greek Century" pitchFamily="2" charset="2"/>
              </a:rPr>
              <a:t>		</a:t>
            </a:r>
            <a:r>
              <a:rPr lang="en-US" sz="2400" dirty="0" smtClean="0">
                <a:latin typeface="Calibri" panose="020F0502020204030204" pitchFamily="34" charset="0"/>
                <a:cs typeface="Calibri" pitchFamily="34" charset="0"/>
                <a:sym typeface="WP Greek Century" pitchFamily="2" charset="2"/>
              </a:rPr>
              <a:t>	</a:t>
            </a:r>
            <a:endParaRPr lang="en-US" sz="2000" dirty="0" smtClean="0">
              <a:latin typeface="Calibri" panose="020F0502020204030204" pitchFamily="34" charset="0"/>
              <a:cs typeface="Calibri" pitchFamily="34" charset="0"/>
              <a:sym typeface="WP Greek Century" pitchFamily="2" charset="2"/>
            </a:endParaRPr>
          </a:p>
          <a:p>
            <a:pPr marL="342900" indent="-342900" eaLnBrk="0" hangingPunct="0">
              <a:lnSpc>
                <a:spcPct val="80000"/>
              </a:lnSpc>
              <a:defRPr/>
            </a:pPr>
            <a:endParaRPr lang="en-US" sz="2000" b="1" dirty="0">
              <a:latin typeface="Calibri" panose="020F0502020204030204" pitchFamily="34" charset="0"/>
              <a:cs typeface="Calibri" pitchFamily="34" charset="0"/>
              <a:sym typeface="WP Greek Century" pitchFamily="2" charset="2"/>
            </a:endParaRPr>
          </a:p>
          <a:p>
            <a:pPr marL="342900" indent="-342900" eaLnBrk="0" hangingPunct="0">
              <a:lnSpc>
                <a:spcPct val="80000"/>
              </a:lnSpc>
              <a:defRPr/>
            </a:pPr>
            <a:endParaRPr lang="en-US" sz="2400" b="1" dirty="0" smtClean="0">
              <a:latin typeface="Calibri" panose="020F0502020204030204" pitchFamily="34" charset="0"/>
              <a:cs typeface="Calibri" pitchFamily="34" charset="0"/>
              <a:sym typeface="WP Greek Century" pitchFamily="2" charset="2"/>
            </a:endParaRPr>
          </a:p>
          <a:p>
            <a:pPr marL="342900" indent="-342900" eaLnBrk="0" hangingPunct="0">
              <a:lnSpc>
                <a:spcPct val="80000"/>
              </a:lnSpc>
              <a:defRPr/>
            </a:pPr>
            <a:endParaRPr lang="en-US" sz="2400" b="1" dirty="0">
              <a:latin typeface="Calibri" panose="020F0502020204030204" pitchFamily="34" charset="0"/>
              <a:cs typeface="Calibri" pitchFamily="34" charset="0"/>
              <a:sym typeface="WP Greek Century" pitchFamily="2" charset="2"/>
            </a:endParaRPr>
          </a:p>
          <a:p>
            <a:pPr marL="342900" indent="-342900" eaLnBrk="0" hangingPunct="0">
              <a:lnSpc>
                <a:spcPct val="80000"/>
              </a:lnSpc>
              <a:defRPr/>
            </a:pPr>
            <a:r>
              <a:rPr lang="en-US" sz="2400" b="1" dirty="0" smtClean="0">
                <a:latin typeface="Calibri" panose="020F0502020204030204" pitchFamily="34" charset="0"/>
                <a:cs typeface="Calibri" pitchFamily="34" charset="0"/>
                <a:sym typeface="WP Greek Century" pitchFamily="2" charset="2"/>
              </a:rPr>
              <a:t>	</a:t>
            </a:r>
            <a:endParaRPr lang="en-US" sz="2200" dirty="0">
              <a:latin typeface="Calibri" panose="020F0502020204030204" pitchFamily="34" charset="0"/>
              <a:cs typeface="Calibri" panose="020F0502020204030204" pitchFamily="34" charset="0"/>
              <a:sym typeface="WP Greek Century" pitchFamily="2" charset="2"/>
            </a:endParaRPr>
          </a:p>
          <a:p>
            <a:pPr marL="742950" lvl="1" indent="-285750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900" dirty="0">
                <a:latin typeface="Calibri" panose="020F0502020204030204" pitchFamily="34" charset="0"/>
                <a:cs typeface="Calibri" panose="020F0502020204030204" pitchFamily="34" charset="0"/>
                <a:sym typeface="WP Greek Century" pitchFamily="2" charset="2"/>
              </a:rPr>
              <a:t> 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  <a:sym typeface="WP Greek Century" pitchFamily="2" charset="2"/>
              </a:rPr>
              <a:t>    </a:t>
            </a:r>
            <a:endParaRPr lang="en-US" sz="2200" b="1" dirty="0">
              <a:latin typeface="Calibri" panose="020F0502020204030204" pitchFamily="34" charset="0"/>
              <a:cs typeface="Calibri" panose="020F0502020204030204" pitchFamily="34" charset="0"/>
              <a:sym typeface="WP Greek Century" pitchFamily="2" charset="2"/>
            </a:endParaRPr>
          </a:p>
        </p:txBody>
      </p:sp>
      <p:sp>
        <p:nvSpPr>
          <p:cNvPr id="4" name="Shape 125"/>
          <p:cNvSpPr txBox="1">
            <a:spLocks/>
          </p:cNvSpPr>
          <p:nvPr/>
        </p:nvSpPr>
        <p:spPr>
          <a:xfrm>
            <a:off x="612648" y="9525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</a:lstStyle>
          <a:p>
            <a:pPr algn="ctr">
              <a:buClr>
                <a:srgbClr val="1508B8"/>
              </a:buClr>
              <a:buSzPct val="25000"/>
            </a:pPr>
            <a:r>
              <a:rPr lang="en-US" sz="3200" b="1" dirty="0" smtClean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Foundational Module List &amp; Status</a:t>
            </a:r>
            <a:endParaRPr lang="en-US" sz="3200" b="1" kern="0" dirty="0">
              <a:solidFill>
                <a:schemeClr val="tx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3220" y="5582846"/>
            <a:ext cx="1330779" cy="1242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3078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www.goes-r.gov/education/images/logos-pg/color/jpg/03-m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582846"/>
            <a:ext cx="1469070" cy="1275153"/>
          </a:xfrm>
          <a:prstGeom prst="rect">
            <a:avLst/>
          </a:prstGeom>
          <a:noFill/>
        </p:spPr>
      </p:pic>
      <p:sp>
        <p:nvSpPr>
          <p:cNvPr id="11268" name="Rectangle 5"/>
          <p:cNvSpPr>
            <a:spLocks noChangeArrowheads="1"/>
          </p:cNvSpPr>
          <p:nvPr/>
        </p:nvSpPr>
        <p:spPr bwMode="auto">
          <a:xfrm>
            <a:off x="117348" y="1291282"/>
            <a:ext cx="8763000" cy="4145691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marL="342900" indent="-342900" eaLnBrk="0" hangingPunct="0">
              <a:lnSpc>
                <a:spcPct val="80000"/>
              </a:lnSpc>
              <a:defRPr/>
            </a:pPr>
            <a:r>
              <a:rPr lang="en-US" sz="2400" dirty="0" smtClean="0">
                <a:latin typeface="Calibri" panose="020F0502020204030204" pitchFamily="34" charset="0"/>
                <a:cs typeface="Calibri" pitchFamily="34" charset="0"/>
                <a:sym typeface="WP Greek Century" pitchFamily="2" charset="2"/>
              </a:rPr>
              <a:t>     </a:t>
            </a:r>
            <a:r>
              <a:rPr lang="en-US" sz="2400" b="1" dirty="0">
                <a:latin typeface="Calibri" panose="020F0502020204030204" pitchFamily="34" charset="0"/>
                <a:cs typeface="Calibri" pitchFamily="34" charset="0"/>
                <a:sym typeface="WP Greek Century" pitchFamily="2" charset="2"/>
              </a:rPr>
              <a:t>		</a:t>
            </a:r>
            <a:r>
              <a:rPr lang="en-US" sz="2400" b="1" dirty="0" smtClean="0">
                <a:latin typeface="Calibri" panose="020F0502020204030204" pitchFamily="34" charset="0"/>
                <a:cs typeface="Calibri" pitchFamily="34" charset="0"/>
                <a:sym typeface="WP Greek Century" pitchFamily="2" charset="2"/>
              </a:rPr>
              <a:t>32) </a:t>
            </a:r>
            <a:r>
              <a:rPr lang="en-US" sz="2400" b="1" dirty="0" err="1" smtClean="0">
                <a:latin typeface="Calibri" panose="020F0502020204030204" pitchFamily="34" charset="0"/>
                <a:cs typeface="Calibri" pitchFamily="34" charset="0"/>
                <a:sym typeface="WP Greek Century" pitchFamily="2" charset="2"/>
              </a:rPr>
              <a:t>Meso</a:t>
            </a:r>
            <a:r>
              <a:rPr lang="en-US" sz="2400" b="1" dirty="0" smtClean="0">
                <a:latin typeface="Calibri" panose="020F0502020204030204" pitchFamily="34" charset="0"/>
                <a:cs typeface="Calibri" pitchFamily="34" charset="0"/>
                <a:sym typeface="WP Greek Century" pitchFamily="2" charset="2"/>
              </a:rPr>
              <a:t>-lows:  </a:t>
            </a:r>
            <a:r>
              <a:rPr lang="en-US" sz="2400" dirty="0" smtClean="0">
                <a:latin typeface="Calibri" panose="020F0502020204030204" pitchFamily="34" charset="0"/>
                <a:cs typeface="Calibri" pitchFamily="34" charset="0"/>
                <a:sym typeface="WP Greek Century" pitchFamily="2" charset="2"/>
              </a:rPr>
              <a:t>(</a:t>
            </a:r>
            <a:r>
              <a:rPr lang="en-US" sz="2000" dirty="0" smtClean="0">
                <a:latin typeface="Calibri" panose="020F0502020204030204" pitchFamily="34" charset="0"/>
                <a:cs typeface="Calibri" pitchFamily="34" charset="0"/>
                <a:sym typeface="WP Greek Century" pitchFamily="2" charset="2"/>
              </a:rPr>
              <a:t>10 min);  Yellow;  Pub: 	8/23/16</a:t>
            </a:r>
          </a:p>
          <a:p>
            <a:pPr marL="342900" indent="-342900" eaLnBrk="0" hangingPunct="0">
              <a:lnSpc>
                <a:spcPct val="80000"/>
              </a:lnSpc>
              <a:defRPr/>
            </a:pPr>
            <a:r>
              <a:rPr lang="en-US" sz="2000" dirty="0">
                <a:latin typeface="Calibri" panose="020F0502020204030204" pitchFamily="34" charset="0"/>
                <a:cs typeface="Calibri" pitchFamily="34" charset="0"/>
                <a:sym typeface="WP Greek Century" pitchFamily="2" charset="2"/>
              </a:rPr>
              <a:t>	</a:t>
            </a:r>
            <a:r>
              <a:rPr lang="en-US" sz="2000" dirty="0" smtClean="0">
                <a:latin typeface="Calibri" panose="020F0502020204030204" pitchFamily="34" charset="0"/>
                <a:cs typeface="Calibri" pitchFamily="34" charset="0"/>
                <a:sym typeface="WP Greek Century" pitchFamily="2" charset="2"/>
              </a:rPr>
              <a:t>		</a:t>
            </a:r>
            <a:endParaRPr lang="en-US" sz="2400" dirty="0" smtClean="0">
              <a:latin typeface="Calibri" panose="020F0502020204030204" pitchFamily="34" charset="0"/>
              <a:cs typeface="Calibri" pitchFamily="34" charset="0"/>
              <a:sym typeface="WP Greek Century" pitchFamily="2" charset="2"/>
            </a:endParaRPr>
          </a:p>
          <a:p>
            <a:pPr marL="342900" indent="-342900" eaLnBrk="0" hangingPunct="0">
              <a:lnSpc>
                <a:spcPct val="80000"/>
              </a:lnSpc>
              <a:defRPr/>
            </a:pPr>
            <a:r>
              <a:rPr lang="en-US" sz="2400" dirty="0">
                <a:latin typeface="Calibri" panose="020F0502020204030204" pitchFamily="34" charset="0"/>
                <a:cs typeface="Calibri" pitchFamily="34" charset="0"/>
                <a:sym typeface="WP Greek Century" pitchFamily="2" charset="2"/>
              </a:rPr>
              <a:t>	</a:t>
            </a:r>
            <a:r>
              <a:rPr lang="en-US" sz="2400" dirty="0" smtClean="0">
                <a:latin typeface="Calibri" panose="020F0502020204030204" pitchFamily="34" charset="0"/>
                <a:cs typeface="Calibri" pitchFamily="34" charset="0"/>
                <a:sym typeface="WP Greek Century" pitchFamily="2" charset="2"/>
              </a:rPr>
              <a:t>	</a:t>
            </a:r>
            <a:r>
              <a:rPr lang="en-US" sz="2400" b="1" dirty="0" smtClean="0">
                <a:latin typeface="Calibri" panose="020F0502020204030204" pitchFamily="34" charset="0"/>
                <a:cs typeface="Calibri" pitchFamily="34" charset="0"/>
                <a:sym typeface="WP Greek Century" pitchFamily="2" charset="2"/>
              </a:rPr>
              <a:t>33) Convective Evolution: Cu-</a:t>
            </a:r>
            <a:r>
              <a:rPr lang="en-US" sz="2400" b="1" dirty="0" err="1" smtClean="0">
                <a:latin typeface="Calibri" panose="020F0502020204030204" pitchFamily="34" charset="0"/>
                <a:cs typeface="Calibri" pitchFamily="34" charset="0"/>
                <a:sym typeface="WP Greek Century" pitchFamily="2" charset="2"/>
              </a:rPr>
              <a:t>congestus</a:t>
            </a:r>
            <a:r>
              <a:rPr lang="en-US" sz="2400" b="1" dirty="0" smtClean="0">
                <a:latin typeface="Calibri" panose="020F0502020204030204" pitchFamily="34" charset="0"/>
                <a:cs typeface="Calibri" pitchFamily="34" charset="0"/>
                <a:sym typeface="WP Greek Century" pitchFamily="2" charset="2"/>
              </a:rPr>
              <a:t>/growth:  </a:t>
            </a:r>
            <a:r>
              <a:rPr lang="en-US" sz="2000" dirty="0" smtClean="0">
                <a:latin typeface="Calibri" panose="020F0502020204030204" pitchFamily="34" charset="0"/>
                <a:cs typeface="Calibri" pitchFamily="34" charset="0"/>
                <a:sym typeface="WP Greek Century" pitchFamily="2" charset="2"/>
              </a:rPr>
              <a:t>(10 m); 	Yellow; Pub: 8/23/16</a:t>
            </a:r>
          </a:p>
          <a:p>
            <a:pPr marL="342900" indent="-342900" eaLnBrk="0" hangingPunct="0">
              <a:lnSpc>
                <a:spcPct val="80000"/>
              </a:lnSpc>
              <a:defRPr/>
            </a:pPr>
            <a:r>
              <a:rPr lang="en-US" sz="2000" b="1" dirty="0">
                <a:latin typeface="Calibri" panose="020F0502020204030204" pitchFamily="34" charset="0"/>
                <a:cs typeface="Calibri" pitchFamily="34" charset="0"/>
                <a:sym typeface="WP Greek Century" pitchFamily="2" charset="2"/>
              </a:rPr>
              <a:t>	</a:t>
            </a:r>
            <a:r>
              <a:rPr lang="en-US" sz="2000" b="1" dirty="0" smtClean="0">
                <a:latin typeface="Calibri" panose="020F0502020204030204" pitchFamily="34" charset="0"/>
                <a:cs typeface="Calibri" pitchFamily="34" charset="0"/>
                <a:sym typeface="WP Greek Century" pitchFamily="2" charset="2"/>
              </a:rPr>
              <a:t>		</a:t>
            </a:r>
            <a:r>
              <a:rPr lang="en-US" sz="2400" b="1" dirty="0" smtClean="0">
                <a:latin typeface="Calibri" panose="020F0502020204030204" pitchFamily="34" charset="0"/>
                <a:cs typeface="Calibri" pitchFamily="34" charset="0"/>
                <a:sym typeface="WP Greek Century" pitchFamily="2" charset="2"/>
              </a:rPr>
              <a:t>	</a:t>
            </a:r>
          </a:p>
          <a:p>
            <a:pPr marL="342900" indent="-342900" eaLnBrk="0" hangingPunct="0">
              <a:lnSpc>
                <a:spcPct val="80000"/>
              </a:lnSpc>
              <a:defRPr/>
            </a:pPr>
            <a:r>
              <a:rPr lang="en-US" sz="2400" b="1" dirty="0">
                <a:latin typeface="Calibri" panose="020F0502020204030204" pitchFamily="34" charset="0"/>
                <a:cs typeface="Calibri" pitchFamily="34" charset="0"/>
                <a:sym typeface="WP Greek Century" pitchFamily="2" charset="2"/>
              </a:rPr>
              <a:t>	</a:t>
            </a:r>
            <a:r>
              <a:rPr lang="en-US" sz="2400" b="1" dirty="0" smtClean="0">
                <a:latin typeface="Calibri" panose="020F0502020204030204" pitchFamily="34" charset="0"/>
                <a:cs typeface="Calibri" pitchFamily="34" charset="0"/>
                <a:sym typeface="WP Greek Century" pitchFamily="2" charset="2"/>
              </a:rPr>
              <a:t>	34) Convective Evolution: Discrete Storms </a:t>
            </a:r>
            <a:r>
              <a:rPr lang="en-US" sz="2000" dirty="0" smtClean="0">
                <a:latin typeface="Calibri" panose="020F0502020204030204" pitchFamily="34" charset="0"/>
                <a:cs typeface="Calibri" pitchFamily="34" charset="0"/>
                <a:sym typeface="WP Greek Century" pitchFamily="2" charset="2"/>
              </a:rPr>
              <a:t>(10 m); Yellow;  Pub: 	8/30/16</a:t>
            </a:r>
          </a:p>
          <a:p>
            <a:pPr marL="342900" indent="-342900" eaLnBrk="0" hangingPunct="0">
              <a:lnSpc>
                <a:spcPct val="80000"/>
              </a:lnSpc>
              <a:defRPr/>
            </a:pPr>
            <a:r>
              <a:rPr lang="en-US" sz="2000" dirty="0">
                <a:latin typeface="Calibri" panose="020F0502020204030204" pitchFamily="34" charset="0"/>
                <a:cs typeface="Calibri" pitchFamily="34" charset="0"/>
                <a:sym typeface="WP Greek Century" pitchFamily="2" charset="2"/>
              </a:rPr>
              <a:t>	</a:t>
            </a:r>
            <a:r>
              <a:rPr lang="en-US" sz="2000" dirty="0" smtClean="0">
                <a:latin typeface="Calibri" panose="020F0502020204030204" pitchFamily="34" charset="0"/>
                <a:cs typeface="Calibri" pitchFamily="34" charset="0"/>
                <a:sym typeface="WP Greek Century" pitchFamily="2" charset="2"/>
              </a:rPr>
              <a:t>		</a:t>
            </a:r>
            <a:endParaRPr lang="en-US" sz="2000" dirty="0">
              <a:latin typeface="Calibri" panose="020F0502020204030204" pitchFamily="34" charset="0"/>
              <a:cs typeface="Calibri" pitchFamily="34" charset="0"/>
              <a:sym typeface="WP Greek Century" pitchFamily="2" charset="2"/>
            </a:endParaRPr>
          </a:p>
          <a:p>
            <a:pPr marL="342900" indent="-342900" eaLnBrk="0" hangingPunct="0">
              <a:lnSpc>
                <a:spcPct val="80000"/>
              </a:lnSpc>
              <a:defRPr/>
            </a:pPr>
            <a:r>
              <a:rPr lang="en-US" sz="2000" dirty="0" smtClean="0">
                <a:latin typeface="Calibri" panose="020F0502020204030204" pitchFamily="34" charset="0"/>
                <a:cs typeface="Calibri" pitchFamily="34" charset="0"/>
                <a:sym typeface="WP Greek Century" pitchFamily="2" charset="2"/>
              </a:rPr>
              <a:t>		</a:t>
            </a:r>
            <a:r>
              <a:rPr lang="en-US" sz="2400" b="1" dirty="0" smtClean="0">
                <a:latin typeface="Calibri" panose="020F0502020204030204" pitchFamily="34" charset="0"/>
                <a:cs typeface="Calibri" pitchFamily="34" charset="0"/>
                <a:sym typeface="WP Greek Century" pitchFamily="2" charset="2"/>
              </a:rPr>
              <a:t>35) Convective Evolution: MCSs : </a:t>
            </a:r>
            <a:r>
              <a:rPr lang="en-US" sz="2000" dirty="0" smtClean="0">
                <a:latin typeface="Calibri" panose="020F0502020204030204" pitchFamily="34" charset="0"/>
                <a:cs typeface="Calibri" pitchFamily="34" charset="0"/>
                <a:sym typeface="WP Greek Century" pitchFamily="2" charset="2"/>
              </a:rPr>
              <a:t>(10 m); Yellow;  Pub:  8/30/16</a:t>
            </a:r>
            <a:endParaRPr lang="en-US" sz="2400" dirty="0" smtClean="0">
              <a:latin typeface="Calibri" panose="020F0502020204030204" pitchFamily="34" charset="0"/>
              <a:cs typeface="Calibri" pitchFamily="34" charset="0"/>
              <a:sym typeface="WP Greek Century" pitchFamily="2" charset="2"/>
            </a:endParaRPr>
          </a:p>
          <a:p>
            <a:pPr marL="342900" indent="-342900" eaLnBrk="0" hangingPunct="0">
              <a:lnSpc>
                <a:spcPct val="80000"/>
              </a:lnSpc>
              <a:defRPr/>
            </a:pPr>
            <a:endParaRPr lang="en-US" sz="2400" dirty="0">
              <a:latin typeface="Calibri" panose="020F0502020204030204" pitchFamily="34" charset="0"/>
              <a:cs typeface="Calibri" pitchFamily="34" charset="0"/>
              <a:sym typeface="WP Greek Century" pitchFamily="2" charset="2"/>
            </a:endParaRPr>
          </a:p>
          <a:p>
            <a:pPr marL="342900" indent="-342900" eaLnBrk="0" hangingPunct="0">
              <a:lnSpc>
                <a:spcPct val="80000"/>
              </a:lnSpc>
              <a:defRPr/>
            </a:pPr>
            <a:r>
              <a:rPr lang="en-US" sz="2400" dirty="0" smtClean="0">
                <a:latin typeface="Calibri" panose="020F0502020204030204" pitchFamily="34" charset="0"/>
                <a:cs typeface="Calibri" pitchFamily="34" charset="0"/>
                <a:sym typeface="WP Greek Century" pitchFamily="2" charset="2"/>
              </a:rPr>
              <a:t>		</a:t>
            </a:r>
            <a:r>
              <a:rPr lang="en-US" sz="2400" b="1" dirty="0" smtClean="0">
                <a:latin typeface="Calibri" panose="020F0502020204030204" pitchFamily="34" charset="0"/>
                <a:cs typeface="Calibri" pitchFamily="34" charset="0"/>
                <a:sym typeface="WP Greek Century" pitchFamily="2" charset="2"/>
              </a:rPr>
              <a:t>36) Cyclogenesis: PV Concept:  </a:t>
            </a:r>
            <a:r>
              <a:rPr lang="en-US" sz="2000" dirty="0" smtClean="0">
                <a:latin typeface="Calibri" panose="020F0502020204030204" pitchFamily="34" charset="0"/>
                <a:cs typeface="Calibri" pitchFamily="34" charset="0"/>
                <a:sym typeface="WP Greek Century" pitchFamily="2" charset="2"/>
              </a:rPr>
              <a:t>(10 m); Yellow;  Pub: 8/30/16</a:t>
            </a:r>
          </a:p>
          <a:p>
            <a:pPr marL="342900" indent="-342900" eaLnBrk="0" hangingPunct="0">
              <a:lnSpc>
                <a:spcPct val="80000"/>
              </a:lnSpc>
              <a:defRPr/>
            </a:pPr>
            <a:endParaRPr lang="en-US" sz="2000" dirty="0">
              <a:latin typeface="Calibri" panose="020F0502020204030204" pitchFamily="34" charset="0"/>
              <a:cs typeface="Calibri" pitchFamily="34" charset="0"/>
              <a:sym typeface="WP Greek Century" pitchFamily="2" charset="2"/>
            </a:endParaRPr>
          </a:p>
          <a:p>
            <a:pPr marL="342900" indent="-342900" eaLnBrk="0" hangingPunct="0">
              <a:lnSpc>
                <a:spcPct val="80000"/>
              </a:lnSpc>
              <a:defRPr/>
            </a:pPr>
            <a:r>
              <a:rPr lang="en-US" sz="2000" dirty="0" smtClean="0">
                <a:latin typeface="Calibri" panose="020F0502020204030204" pitchFamily="34" charset="0"/>
                <a:cs typeface="Calibri" pitchFamily="34" charset="0"/>
                <a:sym typeface="WP Greek Century" pitchFamily="2" charset="2"/>
              </a:rPr>
              <a:t>		</a:t>
            </a:r>
            <a:r>
              <a:rPr lang="en-US" sz="2400" b="1" dirty="0" smtClean="0">
                <a:latin typeface="Calibri" panose="020F0502020204030204" pitchFamily="34" charset="0"/>
                <a:cs typeface="Calibri" pitchFamily="34" charset="0"/>
                <a:sym typeface="WP Greek Century" pitchFamily="2" charset="2"/>
              </a:rPr>
              <a:t>37) Cyclogenesis: Life Cycle: </a:t>
            </a:r>
            <a:r>
              <a:rPr lang="en-US" sz="2000" dirty="0" smtClean="0">
                <a:latin typeface="Calibri" panose="020F0502020204030204" pitchFamily="34" charset="0"/>
                <a:cs typeface="Calibri" pitchFamily="34" charset="0"/>
                <a:sym typeface="WP Greek Century" pitchFamily="2" charset="2"/>
              </a:rPr>
              <a:t>(20 m);  Yellow;  Pub: 9/6/16</a:t>
            </a:r>
          </a:p>
          <a:p>
            <a:pPr marL="342900" indent="-342900" eaLnBrk="0" hangingPunct="0">
              <a:lnSpc>
                <a:spcPct val="80000"/>
              </a:lnSpc>
              <a:defRPr/>
            </a:pPr>
            <a:endParaRPr lang="en-US" sz="2000" dirty="0">
              <a:latin typeface="Calibri" panose="020F0502020204030204" pitchFamily="34" charset="0"/>
              <a:cs typeface="Calibri" pitchFamily="34" charset="0"/>
              <a:sym typeface="WP Greek Century" pitchFamily="2" charset="2"/>
            </a:endParaRPr>
          </a:p>
          <a:p>
            <a:pPr marL="342900" indent="-342900" eaLnBrk="0" hangingPunct="0">
              <a:lnSpc>
                <a:spcPct val="80000"/>
              </a:lnSpc>
              <a:defRPr/>
            </a:pPr>
            <a:r>
              <a:rPr lang="en-US" sz="2000" dirty="0" smtClean="0">
                <a:latin typeface="Calibri" panose="020F0502020204030204" pitchFamily="34" charset="0"/>
                <a:cs typeface="Calibri" pitchFamily="34" charset="0"/>
                <a:sym typeface="WP Greek Century" pitchFamily="2" charset="2"/>
              </a:rPr>
              <a:t>		</a:t>
            </a:r>
            <a:r>
              <a:rPr lang="en-US" sz="2400" b="1" dirty="0" smtClean="0">
                <a:latin typeface="Calibri" panose="020F0502020204030204" pitchFamily="34" charset="0"/>
                <a:cs typeface="Calibri" pitchFamily="34" charset="0"/>
                <a:sym typeface="WP Greek Century" pitchFamily="2" charset="2"/>
              </a:rPr>
              <a:t>38) Cyclogenesis: </a:t>
            </a:r>
            <a:r>
              <a:rPr lang="en-US" sz="2400" b="1" dirty="0" err="1" smtClean="0">
                <a:latin typeface="Calibri" panose="020F0502020204030204" pitchFamily="34" charset="0"/>
                <a:cs typeface="Calibri" pitchFamily="34" charset="0"/>
                <a:sym typeface="WP Greek Century" pitchFamily="2" charset="2"/>
              </a:rPr>
              <a:t>Trowals</a:t>
            </a:r>
            <a:r>
              <a:rPr lang="en-US" sz="2400" b="1" dirty="0" smtClean="0">
                <a:latin typeface="Calibri" panose="020F0502020204030204" pitchFamily="34" charset="0"/>
                <a:cs typeface="Calibri" pitchFamily="34" charset="0"/>
                <a:sym typeface="WP Greek Century" pitchFamily="2" charset="2"/>
              </a:rPr>
              <a:t>: </a:t>
            </a:r>
            <a:r>
              <a:rPr lang="en-US" sz="2000" dirty="0" smtClean="0">
                <a:latin typeface="Calibri" panose="020F0502020204030204" pitchFamily="34" charset="0"/>
                <a:cs typeface="Calibri" pitchFamily="34" charset="0"/>
                <a:sym typeface="WP Greek Century" pitchFamily="2" charset="2"/>
              </a:rPr>
              <a:t>(10 m);  Yellow;  Pub: 9/6/16 </a:t>
            </a:r>
          </a:p>
          <a:p>
            <a:pPr marL="342900" indent="-342900" eaLnBrk="0" hangingPunct="0">
              <a:lnSpc>
                <a:spcPct val="80000"/>
              </a:lnSpc>
              <a:defRPr/>
            </a:pPr>
            <a:endParaRPr lang="en-US" sz="2000" dirty="0">
              <a:latin typeface="Calibri" panose="020F0502020204030204" pitchFamily="34" charset="0"/>
              <a:cs typeface="Calibri" pitchFamily="34" charset="0"/>
              <a:sym typeface="WP Greek Century" pitchFamily="2" charset="2"/>
            </a:endParaRPr>
          </a:p>
          <a:p>
            <a:pPr marL="342900" indent="-342900" eaLnBrk="0" hangingPunct="0">
              <a:lnSpc>
                <a:spcPct val="80000"/>
              </a:lnSpc>
              <a:defRPr/>
            </a:pPr>
            <a:r>
              <a:rPr lang="en-US" sz="2000" dirty="0" smtClean="0">
                <a:latin typeface="Calibri" panose="020F0502020204030204" pitchFamily="34" charset="0"/>
                <a:cs typeface="Calibri" pitchFamily="34" charset="0"/>
                <a:sym typeface="WP Greek Century" pitchFamily="2" charset="2"/>
              </a:rPr>
              <a:t>		</a:t>
            </a:r>
            <a:endParaRPr lang="en-US" sz="2000" dirty="0">
              <a:latin typeface="Calibri" panose="020F0502020204030204" pitchFamily="34" charset="0"/>
              <a:cs typeface="Calibri" pitchFamily="34" charset="0"/>
              <a:sym typeface="WP Greek Century" pitchFamily="2" charset="2"/>
            </a:endParaRPr>
          </a:p>
          <a:p>
            <a:pPr marL="342900" indent="-342900" eaLnBrk="0" hangingPunct="0">
              <a:lnSpc>
                <a:spcPct val="80000"/>
              </a:lnSpc>
              <a:defRPr/>
            </a:pPr>
            <a:r>
              <a:rPr lang="en-US" sz="2000" dirty="0" smtClean="0">
                <a:latin typeface="Calibri" panose="020F0502020204030204" pitchFamily="34" charset="0"/>
                <a:cs typeface="Calibri" pitchFamily="34" charset="0"/>
                <a:sym typeface="WP Greek Century" pitchFamily="2" charset="2"/>
              </a:rPr>
              <a:t>		</a:t>
            </a:r>
            <a:r>
              <a:rPr lang="en-US" sz="2400" dirty="0" smtClean="0">
                <a:latin typeface="Calibri" panose="020F0502020204030204" pitchFamily="34" charset="0"/>
                <a:cs typeface="Calibri" pitchFamily="34" charset="0"/>
                <a:sym typeface="WP Greek Century" pitchFamily="2" charset="2"/>
              </a:rPr>
              <a:t>	</a:t>
            </a:r>
            <a:endParaRPr lang="en-US" sz="2000" dirty="0" smtClean="0">
              <a:latin typeface="Calibri" panose="020F0502020204030204" pitchFamily="34" charset="0"/>
              <a:cs typeface="Calibri" pitchFamily="34" charset="0"/>
              <a:sym typeface="WP Greek Century" pitchFamily="2" charset="2"/>
            </a:endParaRPr>
          </a:p>
          <a:p>
            <a:pPr marL="342900" indent="-342900" eaLnBrk="0" hangingPunct="0">
              <a:lnSpc>
                <a:spcPct val="80000"/>
              </a:lnSpc>
              <a:defRPr/>
            </a:pPr>
            <a:endParaRPr lang="en-US" sz="2000" b="1" dirty="0">
              <a:latin typeface="Calibri" panose="020F0502020204030204" pitchFamily="34" charset="0"/>
              <a:cs typeface="Calibri" pitchFamily="34" charset="0"/>
              <a:sym typeface="WP Greek Century" pitchFamily="2" charset="2"/>
            </a:endParaRPr>
          </a:p>
          <a:p>
            <a:pPr marL="342900" indent="-342900" eaLnBrk="0" hangingPunct="0">
              <a:lnSpc>
                <a:spcPct val="80000"/>
              </a:lnSpc>
              <a:defRPr/>
            </a:pPr>
            <a:endParaRPr lang="en-US" sz="2400" b="1" dirty="0" smtClean="0">
              <a:latin typeface="Calibri" panose="020F0502020204030204" pitchFamily="34" charset="0"/>
              <a:cs typeface="Calibri" pitchFamily="34" charset="0"/>
              <a:sym typeface="WP Greek Century" pitchFamily="2" charset="2"/>
            </a:endParaRPr>
          </a:p>
          <a:p>
            <a:pPr marL="342900" indent="-342900" eaLnBrk="0" hangingPunct="0">
              <a:lnSpc>
                <a:spcPct val="80000"/>
              </a:lnSpc>
              <a:defRPr/>
            </a:pPr>
            <a:endParaRPr lang="en-US" sz="2400" b="1" dirty="0">
              <a:latin typeface="Calibri" panose="020F0502020204030204" pitchFamily="34" charset="0"/>
              <a:cs typeface="Calibri" pitchFamily="34" charset="0"/>
              <a:sym typeface="WP Greek Century" pitchFamily="2" charset="2"/>
            </a:endParaRPr>
          </a:p>
          <a:p>
            <a:pPr marL="342900" indent="-342900" eaLnBrk="0" hangingPunct="0">
              <a:lnSpc>
                <a:spcPct val="80000"/>
              </a:lnSpc>
              <a:defRPr/>
            </a:pPr>
            <a:r>
              <a:rPr lang="en-US" sz="2400" b="1" dirty="0" smtClean="0">
                <a:latin typeface="Calibri" panose="020F0502020204030204" pitchFamily="34" charset="0"/>
                <a:cs typeface="Calibri" pitchFamily="34" charset="0"/>
                <a:sym typeface="WP Greek Century" pitchFamily="2" charset="2"/>
              </a:rPr>
              <a:t>	</a:t>
            </a:r>
            <a:endParaRPr lang="en-US" sz="2200" dirty="0">
              <a:latin typeface="Calibri" panose="020F0502020204030204" pitchFamily="34" charset="0"/>
              <a:cs typeface="Calibri" panose="020F0502020204030204" pitchFamily="34" charset="0"/>
              <a:sym typeface="WP Greek Century" pitchFamily="2" charset="2"/>
            </a:endParaRPr>
          </a:p>
          <a:p>
            <a:pPr marL="742950" lvl="1" indent="-285750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900" dirty="0">
                <a:latin typeface="Calibri" panose="020F0502020204030204" pitchFamily="34" charset="0"/>
                <a:cs typeface="Calibri" panose="020F0502020204030204" pitchFamily="34" charset="0"/>
                <a:sym typeface="WP Greek Century" pitchFamily="2" charset="2"/>
              </a:rPr>
              <a:t> 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  <a:sym typeface="WP Greek Century" pitchFamily="2" charset="2"/>
              </a:rPr>
              <a:t>    </a:t>
            </a:r>
            <a:endParaRPr lang="en-US" sz="2200" b="1" dirty="0">
              <a:latin typeface="Calibri" panose="020F0502020204030204" pitchFamily="34" charset="0"/>
              <a:cs typeface="Calibri" panose="020F0502020204030204" pitchFamily="34" charset="0"/>
              <a:sym typeface="WP Greek Century" pitchFamily="2" charset="2"/>
            </a:endParaRPr>
          </a:p>
        </p:txBody>
      </p:sp>
      <p:sp>
        <p:nvSpPr>
          <p:cNvPr id="4" name="Shape 125"/>
          <p:cNvSpPr txBox="1">
            <a:spLocks/>
          </p:cNvSpPr>
          <p:nvPr/>
        </p:nvSpPr>
        <p:spPr>
          <a:xfrm>
            <a:off x="612648" y="9525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</a:lstStyle>
          <a:p>
            <a:pPr algn="ctr">
              <a:buClr>
                <a:srgbClr val="1508B8"/>
              </a:buClr>
              <a:buSzPct val="25000"/>
            </a:pPr>
            <a:r>
              <a:rPr lang="en-US" sz="3200" b="1" dirty="0" smtClean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Foundational Module List &amp; Status</a:t>
            </a:r>
            <a:endParaRPr lang="en-US" sz="3200" b="1" kern="0" dirty="0">
              <a:solidFill>
                <a:schemeClr val="tx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3220" y="5582846"/>
            <a:ext cx="1330779" cy="1242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8492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pPr>
                <a:buClr>
                  <a:srgbClr val="888888"/>
                </a:buClr>
                <a:buSzPct val="25000"/>
                <a:buFont typeface="Calibri"/>
                <a:buNone/>
              </a:pPr>
              <a:t>2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hape 125"/>
          <p:cNvSpPr txBox="1">
            <a:spLocks/>
          </p:cNvSpPr>
          <p:nvPr/>
        </p:nvSpPr>
        <p:spPr>
          <a:xfrm>
            <a:off x="609600" y="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08B8"/>
              </a:buClr>
              <a:buFont typeface="Calibri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pPr algn="ctr">
              <a:buSzPct val="25000"/>
            </a:pPr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STATUS On STAT REPORT TASKS</a:t>
            </a:r>
            <a:endParaRPr lang="en-US" sz="3200" b="1" kern="0" dirty="0">
              <a:solidFill>
                <a:schemeClr val="tx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90600" y="1600200"/>
            <a:ext cx="8153400" cy="39934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Contributors</a:t>
            </a:r>
            <a:endParaRPr lang="en-US" sz="28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ctr"/>
            <a:endParaRPr lang="en-US" sz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lvl="0">
              <a:spcBef>
                <a:spcPts val="300"/>
              </a:spcBef>
            </a:pPr>
            <a:r>
              <a:rPr lang="en-US" sz="28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Regional Scientists (NOAT)</a:t>
            </a:r>
          </a:p>
          <a:p>
            <a:pPr marL="228600" lvl="0">
              <a:spcBef>
                <a:spcPts val="300"/>
              </a:spcBef>
            </a:pPr>
            <a:r>
              <a:rPr lang="en-US" sz="28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Satellite Liaisons (Total of 11)</a:t>
            </a:r>
          </a:p>
          <a:p>
            <a:pPr marL="228600" lvl="0">
              <a:spcBef>
                <a:spcPts val="300"/>
              </a:spcBef>
            </a:pPr>
            <a:r>
              <a:rPr lang="en-US" sz="28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SOOs (STAT Team)</a:t>
            </a:r>
          </a:p>
          <a:p>
            <a:pPr marL="228600">
              <a:spcBef>
                <a:spcPts val="300"/>
              </a:spcBef>
            </a:pP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JPSS &amp; GOES-R </a:t>
            </a:r>
            <a:r>
              <a:rPr lang="en-US" sz="28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Programs</a:t>
            </a:r>
            <a:endParaRPr lang="en-US" sz="28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lvl="0">
              <a:spcBef>
                <a:spcPts val="300"/>
              </a:spcBef>
            </a:pPr>
            <a:r>
              <a:rPr lang="en-US" sz="28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Coop Institutes: CIMSS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CIRA</a:t>
            </a:r>
            <a:r>
              <a:rPr lang="en-US" sz="28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CIMMS, CICS</a:t>
            </a:r>
          </a:p>
          <a:p>
            <a:pPr marL="228600" lvl="0">
              <a:spcBef>
                <a:spcPts val="300"/>
              </a:spcBef>
            </a:pPr>
            <a:r>
              <a:rPr lang="en-US" sz="28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UCAR/COMET</a:t>
            </a:r>
          </a:p>
          <a:p>
            <a:pPr marL="228600" lvl="0">
              <a:spcBef>
                <a:spcPts val="300"/>
              </a:spcBef>
            </a:pPr>
            <a:r>
              <a:rPr lang="en-US" sz="28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NASA/SPoRT</a:t>
            </a:r>
            <a:endParaRPr lang="en-US" sz="28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 descr="http://www.goes-r.gov/education/images/logos-pg/color/jpg/03-m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5773748"/>
            <a:ext cx="1249137" cy="1084251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56" y="5788596"/>
            <a:ext cx="1110343" cy="1036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695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www.goes-r.gov/education/images/logos-pg/color/jpg/03-m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582846"/>
            <a:ext cx="1469070" cy="1275153"/>
          </a:xfrm>
          <a:prstGeom prst="rect">
            <a:avLst/>
          </a:prstGeom>
          <a:noFill/>
        </p:spPr>
      </p:pic>
      <p:sp>
        <p:nvSpPr>
          <p:cNvPr id="11268" name="Rectangle 5"/>
          <p:cNvSpPr>
            <a:spLocks noChangeArrowheads="1"/>
          </p:cNvSpPr>
          <p:nvPr/>
        </p:nvSpPr>
        <p:spPr bwMode="auto">
          <a:xfrm>
            <a:off x="117348" y="1291282"/>
            <a:ext cx="8763000" cy="4145691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marL="342900" indent="-342900" eaLnBrk="0" hangingPunct="0">
              <a:lnSpc>
                <a:spcPct val="80000"/>
              </a:lnSpc>
              <a:defRPr/>
            </a:pPr>
            <a:r>
              <a:rPr lang="en-US" sz="2400" dirty="0" smtClean="0">
                <a:latin typeface="Calibri" panose="020F0502020204030204" pitchFamily="34" charset="0"/>
                <a:cs typeface="Calibri" pitchFamily="34" charset="0"/>
                <a:sym typeface="WP Greek Century" pitchFamily="2" charset="2"/>
              </a:rPr>
              <a:t>     </a:t>
            </a:r>
            <a:r>
              <a:rPr lang="en-US" sz="2400" b="1" dirty="0">
                <a:latin typeface="Calibri" panose="020F0502020204030204" pitchFamily="34" charset="0"/>
                <a:cs typeface="Calibri" pitchFamily="34" charset="0"/>
                <a:sym typeface="WP Greek Century" pitchFamily="2" charset="2"/>
              </a:rPr>
              <a:t>		</a:t>
            </a:r>
            <a:r>
              <a:rPr lang="en-US" sz="2400" b="1" dirty="0" smtClean="0">
                <a:latin typeface="Calibri" panose="020F0502020204030204" pitchFamily="34" charset="0"/>
                <a:cs typeface="Calibri" pitchFamily="34" charset="0"/>
                <a:sym typeface="WP Greek Century" pitchFamily="2" charset="2"/>
              </a:rPr>
              <a:t>39) Other Jet Features:  </a:t>
            </a:r>
            <a:r>
              <a:rPr lang="en-US" sz="2400" dirty="0" smtClean="0">
                <a:latin typeface="Calibri" panose="020F0502020204030204" pitchFamily="34" charset="0"/>
                <a:cs typeface="Calibri" pitchFamily="34" charset="0"/>
                <a:sym typeface="WP Greek Century" pitchFamily="2" charset="2"/>
              </a:rPr>
              <a:t>(</a:t>
            </a:r>
            <a:r>
              <a:rPr lang="en-US" sz="2000" dirty="0" smtClean="0">
                <a:latin typeface="Calibri" panose="020F0502020204030204" pitchFamily="34" charset="0"/>
                <a:cs typeface="Calibri" pitchFamily="34" charset="0"/>
                <a:sym typeface="WP Greek Century" pitchFamily="2" charset="2"/>
              </a:rPr>
              <a:t>10 min);  Green;  Pub: 	9/13/16</a:t>
            </a:r>
          </a:p>
          <a:p>
            <a:pPr marL="342900" indent="-342900" eaLnBrk="0" hangingPunct="0">
              <a:lnSpc>
                <a:spcPct val="80000"/>
              </a:lnSpc>
              <a:defRPr/>
            </a:pPr>
            <a:r>
              <a:rPr lang="en-US" sz="2000" dirty="0">
                <a:latin typeface="Calibri" panose="020F0502020204030204" pitchFamily="34" charset="0"/>
                <a:cs typeface="Calibri" pitchFamily="34" charset="0"/>
                <a:sym typeface="WP Greek Century" pitchFamily="2" charset="2"/>
              </a:rPr>
              <a:t>	</a:t>
            </a:r>
            <a:r>
              <a:rPr lang="en-US" sz="2000" dirty="0" smtClean="0">
                <a:latin typeface="Calibri" panose="020F0502020204030204" pitchFamily="34" charset="0"/>
                <a:cs typeface="Calibri" pitchFamily="34" charset="0"/>
                <a:sym typeface="WP Greek Century" pitchFamily="2" charset="2"/>
              </a:rPr>
              <a:t>		</a:t>
            </a:r>
            <a:endParaRPr lang="en-US" sz="2400" dirty="0" smtClean="0">
              <a:latin typeface="Calibri" panose="020F0502020204030204" pitchFamily="34" charset="0"/>
              <a:cs typeface="Calibri" pitchFamily="34" charset="0"/>
              <a:sym typeface="WP Greek Century" pitchFamily="2" charset="2"/>
            </a:endParaRPr>
          </a:p>
          <a:p>
            <a:pPr marL="342900" indent="-342900" eaLnBrk="0" hangingPunct="0">
              <a:lnSpc>
                <a:spcPct val="80000"/>
              </a:lnSpc>
              <a:defRPr/>
            </a:pPr>
            <a:r>
              <a:rPr lang="en-US" sz="2400" dirty="0">
                <a:latin typeface="Calibri" panose="020F0502020204030204" pitchFamily="34" charset="0"/>
                <a:cs typeface="Calibri" pitchFamily="34" charset="0"/>
                <a:sym typeface="WP Greek Century" pitchFamily="2" charset="2"/>
              </a:rPr>
              <a:t>	</a:t>
            </a:r>
            <a:r>
              <a:rPr lang="en-US" sz="2400" dirty="0" smtClean="0">
                <a:latin typeface="Calibri" panose="020F0502020204030204" pitchFamily="34" charset="0"/>
                <a:cs typeface="Calibri" pitchFamily="34" charset="0"/>
                <a:sym typeface="WP Greek Century" pitchFamily="2" charset="2"/>
              </a:rPr>
              <a:t>	</a:t>
            </a:r>
            <a:r>
              <a:rPr lang="en-US" sz="2400" b="1" dirty="0" smtClean="0">
                <a:latin typeface="Calibri" panose="020F0502020204030204" pitchFamily="34" charset="0"/>
                <a:cs typeface="Calibri" pitchFamily="34" charset="0"/>
                <a:sym typeface="WP Greek Century" pitchFamily="2" charset="2"/>
              </a:rPr>
              <a:t>40) General Circulation Patterns:  </a:t>
            </a:r>
            <a:r>
              <a:rPr lang="en-US" sz="2000" dirty="0" smtClean="0">
                <a:latin typeface="Calibri" panose="020F0502020204030204" pitchFamily="34" charset="0"/>
                <a:cs typeface="Calibri" pitchFamily="34" charset="0"/>
                <a:sym typeface="WP Greek Century" pitchFamily="2" charset="2"/>
              </a:rPr>
              <a:t>(10 m);  Green; Pub: 9/13/16</a:t>
            </a:r>
          </a:p>
          <a:p>
            <a:pPr marL="342900" indent="-342900" eaLnBrk="0" hangingPunct="0">
              <a:lnSpc>
                <a:spcPct val="80000"/>
              </a:lnSpc>
              <a:defRPr/>
            </a:pPr>
            <a:r>
              <a:rPr lang="en-US" sz="2000" b="1" dirty="0">
                <a:latin typeface="Calibri" panose="020F0502020204030204" pitchFamily="34" charset="0"/>
                <a:cs typeface="Calibri" pitchFamily="34" charset="0"/>
                <a:sym typeface="WP Greek Century" pitchFamily="2" charset="2"/>
              </a:rPr>
              <a:t>	</a:t>
            </a:r>
            <a:r>
              <a:rPr lang="en-US" sz="2000" b="1" dirty="0" smtClean="0">
                <a:latin typeface="Calibri" panose="020F0502020204030204" pitchFamily="34" charset="0"/>
                <a:cs typeface="Calibri" pitchFamily="34" charset="0"/>
                <a:sym typeface="WP Greek Century" pitchFamily="2" charset="2"/>
              </a:rPr>
              <a:t>		</a:t>
            </a:r>
            <a:r>
              <a:rPr lang="en-US" sz="2400" b="1" dirty="0" smtClean="0">
                <a:latin typeface="Calibri" panose="020F0502020204030204" pitchFamily="34" charset="0"/>
                <a:cs typeface="Calibri" pitchFamily="34" charset="0"/>
                <a:sym typeface="WP Greek Century" pitchFamily="2" charset="2"/>
              </a:rPr>
              <a:t>	</a:t>
            </a:r>
          </a:p>
          <a:p>
            <a:pPr marL="342900" indent="-342900" eaLnBrk="0" hangingPunct="0">
              <a:lnSpc>
                <a:spcPct val="80000"/>
              </a:lnSpc>
              <a:defRPr/>
            </a:pPr>
            <a:r>
              <a:rPr lang="en-US" sz="2400" b="1" dirty="0">
                <a:latin typeface="Calibri" panose="020F0502020204030204" pitchFamily="34" charset="0"/>
                <a:cs typeface="Calibri" pitchFamily="34" charset="0"/>
                <a:sym typeface="WP Greek Century" pitchFamily="2" charset="2"/>
              </a:rPr>
              <a:t>	</a:t>
            </a:r>
            <a:r>
              <a:rPr lang="en-US" sz="2400" b="1" dirty="0" smtClean="0">
                <a:latin typeface="Calibri" panose="020F0502020204030204" pitchFamily="34" charset="0"/>
                <a:cs typeface="Calibri" pitchFamily="34" charset="0"/>
                <a:sym typeface="WP Greek Century" pitchFamily="2" charset="2"/>
              </a:rPr>
              <a:t>	41) Atmospheric Rivers:  </a:t>
            </a:r>
            <a:r>
              <a:rPr lang="en-US" sz="2000" dirty="0" smtClean="0">
                <a:latin typeface="Calibri" panose="020F0502020204030204" pitchFamily="34" charset="0"/>
                <a:cs typeface="Calibri" pitchFamily="34" charset="0"/>
                <a:sym typeface="WP Greek Century" pitchFamily="2" charset="2"/>
              </a:rPr>
              <a:t>(10 m);  Green;  Pub:  9/13/16</a:t>
            </a:r>
          </a:p>
          <a:p>
            <a:pPr marL="342900" indent="-342900" eaLnBrk="0" hangingPunct="0">
              <a:lnSpc>
                <a:spcPct val="80000"/>
              </a:lnSpc>
              <a:defRPr/>
            </a:pPr>
            <a:r>
              <a:rPr lang="en-US" sz="2000" dirty="0">
                <a:latin typeface="Calibri" panose="020F0502020204030204" pitchFamily="34" charset="0"/>
                <a:cs typeface="Calibri" pitchFamily="34" charset="0"/>
                <a:sym typeface="WP Greek Century" pitchFamily="2" charset="2"/>
              </a:rPr>
              <a:t>	</a:t>
            </a:r>
            <a:r>
              <a:rPr lang="en-US" sz="2000" dirty="0" smtClean="0">
                <a:latin typeface="Calibri" panose="020F0502020204030204" pitchFamily="34" charset="0"/>
                <a:cs typeface="Calibri" pitchFamily="34" charset="0"/>
                <a:sym typeface="WP Greek Century" pitchFamily="2" charset="2"/>
              </a:rPr>
              <a:t>		</a:t>
            </a:r>
            <a:endParaRPr lang="en-US" sz="2000" dirty="0">
              <a:latin typeface="Calibri" panose="020F0502020204030204" pitchFamily="34" charset="0"/>
              <a:cs typeface="Calibri" pitchFamily="34" charset="0"/>
              <a:sym typeface="WP Greek Century" pitchFamily="2" charset="2"/>
            </a:endParaRPr>
          </a:p>
          <a:p>
            <a:pPr marL="342900" indent="-342900" eaLnBrk="0" hangingPunct="0">
              <a:lnSpc>
                <a:spcPct val="80000"/>
              </a:lnSpc>
              <a:defRPr/>
            </a:pPr>
            <a:r>
              <a:rPr lang="en-US" sz="2000" dirty="0" smtClean="0">
                <a:latin typeface="Calibri" panose="020F0502020204030204" pitchFamily="34" charset="0"/>
                <a:cs typeface="Calibri" pitchFamily="34" charset="0"/>
                <a:sym typeface="WP Greek Century" pitchFamily="2" charset="2"/>
              </a:rPr>
              <a:t>	</a:t>
            </a:r>
            <a:r>
              <a:rPr lang="en-US" sz="2000" smtClean="0">
                <a:latin typeface="Calibri" panose="020F0502020204030204" pitchFamily="34" charset="0"/>
                <a:cs typeface="Calibri" pitchFamily="34" charset="0"/>
                <a:sym typeface="WP Greek Century" pitchFamily="2" charset="2"/>
              </a:rPr>
              <a:t>	</a:t>
            </a:r>
            <a:r>
              <a:rPr lang="en-US" sz="2400" b="1" smtClean="0">
                <a:latin typeface="Calibri" panose="020F0502020204030204" pitchFamily="34" charset="0"/>
                <a:cs typeface="Calibri" pitchFamily="34" charset="0"/>
                <a:sym typeface="WP Greek Century" pitchFamily="2" charset="2"/>
              </a:rPr>
              <a:t>42) </a:t>
            </a:r>
            <a:r>
              <a:rPr lang="en-US" sz="2400" b="1" dirty="0" smtClean="0">
                <a:latin typeface="Calibri" panose="020F0502020204030204" pitchFamily="34" charset="0"/>
                <a:cs typeface="Calibri" pitchFamily="34" charset="0"/>
                <a:sym typeface="WP Greek Century" pitchFamily="2" charset="2"/>
              </a:rPr>
              <a:t>Tropical to Extratropical Transition: </a:t>
            </a:r>
            <a:r>
              <a:rPr lang="en-US" sz="2000" dirty="0" smtClean="0">
                <a:latin typeface="Calibri" panose="020F0502020204030204" pitchFamily="34" charset="0"/>
                <a:cs typeface="Calibri" pitchFamily="34" charset="0"/>
                <a:sym typeface="WP Greek Century" pitchFamily="2" charset="2"/>
              </a:rPr>
              <a:t>(10 m); Green;  Pub:  	6/17/16</a:t>
            </a:r>
            <a:endParaRPr lang="en-US" sz="2400" dirty="0" smtClean="0">
              <a:latin typeface="Calibri" panose="020F0502020204030204" pitchFamily="34" charset="0"/>
              <a:cs typeface="Calibri" pitchFamily="34" charset="0"/>
              <a:sym typeface="WP Greek Century" pitchFamily="2" charset="2"/>
            </a:endParaRPr>
          </a:p>
          <a:p>
            <a:pPr marL="342900" indent="-342900" eaLnBrk="0" hangingPunct="0">
              <a:lnSpc>
                <a:spcPct val="80000"/>
              </a:lnSpc>
              <a:defRPr/>
            </a:pPr>
            <a:endParaRPr lang="en-US" sz="2400" dirty="0">
              <a:latin typeface="Calibri" panose="020F0502020204030204" pitchFamily="34" charset="0"/>
              <a:cs typeface="Calibri" pitchFamily="34" charset="0"/>
              <a:sym typeface="WP Greek Century" pitchFamily="2" charset="2"/>
            </a:endParaRPr>
          </a:p>
          <a:p>
            <a:pPr marL="342900" indent="-342900" eaLnBrk="0" hangingPunct="0">
              <a:lnSpc>
                <a:spcPct val="80000"/>
              </a:lnSpc>
              <a:defRPr/>
            </a:pPr>
            <a:r>
              <a:rPr lang="en-US" sz="2400" dirty="0" smtClean="0">
                <a:latin typeface="Calibri" panose="020F0502020204030204" pitchFamily="34" charset="0"/>
                <a:cs typeface="Calibri" pitchFamily="34" charset="0"/>
                <a:sym typeface="WP Greek Century" pitchFamily="2" charset="2"/>
              </a:rPr>
              <a:t>		</a:t>
            </a:r>
            <a:r>
              <a:rPr lang="en-US" sz="2400" b="1" dirty="0" smtClean="0">
                <a:latin typeface="Calibri" panose="020F0502020204030204" pitchFamily="34" charset="0"/>
                <a:cs typeface="Calibri" pitchFamily="34" charset="0"/>
                <a:sym typeface="WP Greek Century" pitchFamily="2" charset="2"/>
              </a:rPr>
              <a:t>44) Impact of Satellite Observations:  </a:t>
            </a:r>
            <a:r>
              <a:rPr lang="en-US" sz="2000" dirty="0" smtClean="0">
                <a:latin typeface="Calibri" panose="020F0502020204030204" pitchFamily="34" charset="0"/>
                <a:cs typeface="Calibri" pitchFamily="34" charset="0"/>
                <a:sym typeface="WP Greek Century" pitchFamily="2" charset="2"/>
              </a:rPr>
              <a:t>(15 m); Green;  Pub: 	8/12/16</a:t>
            </a:r>
          </a:p>
          <a:p>
            <a:pPr marL="342900" indent="-342900" eaLnBrk="0" hangingPunct="0">
              <a:lnSpc>
                <a:spcPct val="80000"/>
              </a:lnSpc>
              <a:defRPr/>
            </a:pPr>
            <a:endParaRPr lang="en-US" sz="2000" dirty="0">
              <a:latin typeface="Calibri" panose="020F0502020204030204" pitchFamily="34" charset="0"/>
              <a:cs typeface="Calibri" pitchFamily="34" charset="0"/>
              <a:sym typeface="WP Greek Century" pitchFamily="2" charset="2"/>
            </a:endParaRPr>
          </a:p>
          <a:p>
            <a:pPr marL="342900" indent="-342900" eaLnBrk="0" hangingPunct="0">
              <a:lnSpc>
                <a:spcPct val="80000"/>
              </a:lnSpc>
              <a:defRPr/>
            </a:pPr>
            <a:r>
              <a:rPr lang="en-US" sz="2000" dirty="0" smtClean="0">
                <a:latin typeface="Calibri" panose="020F0502020204030204" pitchFamily="34" charset="0"/>
                <a:cs typeface="Calibri" pitchFamily="34" charset="0"/>
                <a:sym typeface="WP Greek Century" pitchFamily="2" charset="2"/>
              </a:rPr>
              <a:t>		</a:t>
            </a:r>
            <a:r>
              <a:rPr lang="en-US" sz="2400" b="1" dirty="0" smtClean="0">
                <a:latin typeface="Calibri" panose="020F0502020204030204" pitchFamily="34" charset="0"/>
                <a:cs typeface="Calibri" pitchFamily="34" charset="0"/>
                <a:sym typeface="WP Greek Century" pitchFamily="2" charset="2"/>
              </a:rPr>
              <a:t>45) Impact of GOES-R on Sat. Data Assimilation: </a:t>
            </a:r>
            <a:r>
              <a:rPr lang="en-US" sz="2000" dirty="0" smtClean="0">
                <a:latin typeface="Calibri" panose="020F0502020204030204" pitchFamily="34" charset="0"/>
                <a:cs typeface="Calibri" pitchFamily="34" charset="0"/>
                <a:sym typeface="WP Greek Century" pitchFamily="2" charset="2"/>
              </a:rPr>
              <a:t>(5 m);  Green;  	Pub: 7/12/16</a:t>
            </a:r>
          </a:p>
          <a:p>
            <a:pPr marL="342900" indent="-342900" eaLnBrk="0" hangingPunct="0">
              <a:lnSpc>
                <a:spcPct val="80000"/>
              </a:lnSpc>
              <a:defRPr/>
            </a:pPr>
            <a:endParaRPr lang="en-US" sz="2000" dirty="0">
              <a:latin typeface="Calibri" panose="020F0502020204030204" pitchFamily="34" charset="0"/>
              <a:cs typeface="Calibri" pitchFamily="34" charset="0"/>
              <a:sym typeface="WP Greek Century" pitchFamily="2" charset="2"/>
            </a:endParaRPr>
          </a:p>
          <a:p>
            <a:pPr marL="342900" indent="-342900" eaLnBrk="0" hangingPunct="0">
              <a:lnSpc>
                <a:spcPct val="80000"/>
              </a:lnSpc>
              <a:defRPr/>
            </a:pPr>
            <a:r>
              <a:rPr lang="en-US" sz="2000" dirty="0" smtClean="0">
                <a:latin typeface="Calibri" panose="020F0502020204030204" pitchFamily="34" charset="0"/>
                <a:cs typeface="Calibri" pitchFamily="34" charset="0"/>
                <a:sym typeface="WP Greek Century" pitchFamily="2" charset="2"/>
              </a:rPr>
              <a:t>		</a:t>
            </a:r>
          </a:p>
          <a:p>
            <a:pPr marL="342900" indent="-342900" eaLnBrk="0" hangingPunct="0">
              <a:lnSpc>
                <a:spcPct val="80000"/>
              </a:lnSpc>
              <a:defRPr/>
            </a:pPr>
            <a:endParaRPr lang="en-US" sz="2000" dirty="0">
              <a:latin typeface="Calibri" panose="020F0502020204030204" pitchFamily="34" charset="0"/>
              <a:cs typeface="Calibri" pitchFamily="34" charset="0"/>
              <a:sym typeface="WP Greek Century" pitchFamily="2" charset="2"/>
            </a:endParaRPr>
          </a:p>
          <a:p>
            <a:pPr marL="342900" indent="-342900" eaLnBrk="0" hangingPunct="0">
              <a:lnSpc>
                <a:spcPct val="80000"/>
              </a:lnSpc>
              <a:defRPr/>
            </a:pPr>
            <a:r>
              <a:rPr lang="en-US" sz="2000" dirty="0" smtClean="0">
                <a:latin typeface="Calibri" panose="020F0502020204030204" pitchFamily="34" charset="0"/>
                <a:cs typeface="Calibri" pitchFamily="34" charset="0"/>
                <a:sym typeface="WP Greek Century" pitchFamily="2" charset="2"/>
              </a:rPr>
              <a:t>		</a:t>
            </a:r>
            <a:endParaRPr lang="en-US" sz="2000" dirty="0">
              <a:latin typeface="Calibri" panose="020F0502020204030204" pitchFamily="34" charset="0"/>
              <a:cs typeface="Calibri" pitchFamily="34" charset="0"/>
              <a:sym typeface="WP Greek Century" pitchFamily="2" charset="2"/>
            </a:endParaRPr>
          </a:p>
          <a:p>
            <a:pPr marL="342900" indent="-342900" eaLnBrk="0" hangingPunct="0">
              <a:lnSpc>
                <a:spcPct val="80000"/>
              </a:lnSpc>
              <a:defRPr/>
            </a:pPr>
            <a:r>
              <a:rPr lang="en-US" sz="2000" dirty="0" smtClean="0">
                <a:latin typeface="Calibri" panose="020F0502020204030204" pitchFamily="34" charset="0"/>
                <a:cs typeface="Calibri" pitchFamily="34" charset="0"/>
                <a:sym typeface="WP Greek Century" pitchFamily="2" charset="2"/>
              </a:rPr>
              <a:t>		</a:t>
            </a:r>
            <a:r>
              <a:rPr lang="en-US" sz="2400" dirty="0" smtClean="0">
                <a:latin typeface="Calibri" panose="020F0502020204030204" pitchFamily="34" charset="0"/>
                <a:cs typeface="Calibri" pitchFamily="34" charset="0"/>
                <a:sym typeface="WP Greek Century" pitchFamily="2" charset="2"/>
              </a:rPr>
              <a:t>	</a:t>
            </a:r>
            <a:endParaRPr lang="en-US" sz="2000" dirty="0" smtClean="0">
              <a:latin typeface="Calibri" panose="020F0502020204030204" pitchFamily="34" charset="0"/>
              <a:cs typeface="Calibri" pitchFamily="34" charset="0"/>
              <a:sym typeface="WP Greek Century" pitchFamily="2" charset="2"/>
            </a:endParaRPr>
          </a:p>
          <a:p>
            <a:pPr marL="342900" indent="-342900" eaLnBrk="0" hangingPunct="0">
              <a:lnSpc>
                <a:spcPct val="80000"/>
              </a:lnSpc>
              <a:defRPr/>
            </a:pPr>
            <a:endParaRPr lang="en-US" sz="2000" b="1" dirty="0">
              <a:latin typeface="Calibri" panose="020F0502020204030204" pitchFamily="34" charset="0"/>
              <a:cs typeface="Calibri" pitchFamily="34" charset="0"/>
              <a:sym typeface="WP Greek Century" pitchFamily="2" charset="2"/>
            </a:endParaRPr>
          </a:p>
          <a:p>
            <a:pPr marL="342900" indent="-342900" eaLnBrk="0" hangingPunct="0">
              <a:lnSpc>
                <a:spcPct val="80000"/>
              </a:lnSpc>
              <a:defRPr/>
            </a:pPr>
            <a:endParaRPr lang="en-US" sz="2400" b="1" dirty="0" smtClean="0">
              <a:latin typeface="Calibri" panose="020F0502020204030204" pitchFamily="34" charset="0"/>
              <a:cs typeface="Calibri" pitchFamily="34" charset="0"/>
              <a:sym typeface="WP Greek Century" pitchFamily="2" charset="2"/>
            </a:endParaRPr>
          </a:p>
          <a:p>
            <a:pPr marL="342900" indent="-342900" eaLnBrk="0" hangingPunct="0">
              <a:lnSpc>
                <a:spcPct val="80000"/>
              </a:lnSpc>
              <a:defRPr/>
            </a:pPr>
            <a:endParaRPr lang="en-US" sz="2400" b="1" dirty="0">
              <a:latin typeface="Calibri" panose="020F0502020204030204" pitchFamily="34" charset="0"/>
              <a:cs typeface="Calibri" pitchFamily="34" charset="0"/>
              <a:sym typeface="WP Greek Century" pitchFamily="2" charset="2"/>
            </a:endParaRPr>
          </a:p>
          <a:p>
            <a:pPr marL="342900" indent="-342900" eaLnBrk="0" hangingPunct="0">
              <a:lnSpc>
                <a:spcPct val="80000"/>
              </a:lnSpc>
              <a:defRPr/>
            </a:pPr>
            <a:r>
              <a:rPr lang="en-US" sz="2400" b="1" dirty="0" smtClean="0">
                <a:latin typeface="Calibri" panose="020F0502020204030204" pitchFamily="34" charset="0"/>
                <a:cs typeface="Calibri" pitchFamily="34" charset="0"/>
                <a:sym typeface="WP Greek Century" pitchFamily="2" charset="2"/>
              </a:rPr>
              <a:t>	</a:t>
            </a:r>
            <a:endParaRPr lang="en-US" sz="2200" dirty="0">
              <a:latin typeface="Calibri" panose="020F0502020204030204" pitchFamily="34" charset="0"/>
              <a:cs typeface="Calibri" panose="020F0502020204030204" pitchFamily="34" charset="0"/>
              <a:sym typeface="WP Greek Century" pitchFamily="2" charset="2"/>
            </a:endParaRPr>
          </a:p>
          <a:p>
            <a:pPr marL="742950" lvl="1" indent="-285750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900" dirty="0">
                <a:latin typeface="Calibri" panose="020F0502020204030204" pitchFamily="34" charset="0"/>
                <a:cs typeface="Calibri" panose="020F0502020204030204" pitchFamily="34" charset="0"/>
                <a:sym typeface="WP Greek Century" pitchFamily="2" charset="2"/>
              </a:rPr>
              <a:t> 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  <a:sym typeface="WP Greek Century" pitchFamily="2" charset="2"/>
              </a:rPr>
              <a:t>    </a:t>
            </a:r>
            <a:endParaRPr lang="en-US" sz="2200" b="1" dirty="0">
              <a:latin typeface="Calibri" panose="020F0502020204030204" pitchFamily="34" charset="0"/>
              <a:cs typeface="Calibri" panose="020F0502020204030204" pitchFamily="34" charset="0"/>
              <a:sym typeface="WP Greek Century" pitchFamily="2" charset="2"/>
            </a:endParaRPr>
          </a:p>
        </p:txBody>
      </p:sp>
      <p:sp>
        <p:nvSpPr>
          <p:cNvPr id="4" name="Shape 125"/>
          <p:cNvSpPr txBox="1">
            <a:spLocks/>
          </p:cNvSpPr>
          <p:nvPr/>
        </p:nvSpPr>
        <p:spPr>
          <a:xfrm>
            <a:off x="612648" y="9525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</a:lstStyle>
          <a:p>
            <a:pPr algn="ctr">
              <a:buClr>
                <a:srgbClr val="1508B8"/>
              </a:buClr>
              <a:buSzPct val="25000"/>
            </a:pPr>
            <a:r>
              <a:rPr lang="en-US" sz="3200" b="1" dirty="0" smtClean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Foundational Module List &amp; Status</a:t>
            </a:r>
            <a:endParaRPr lang="en-US" sz="3200" b="1" kern="0" dirty="0">
              <a:solidFill>
                <a:schemeClr val="tx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3220" y="5582846"/>
            <a:ext cx="1330779" cy="1242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1511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www.goes-r.gov/education/images/logos-pg/color/jpg/03-m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582846"/>
            <a:ext cx="1469070" cy="1275153"/>
          </a:xfrm>
          <a:prstGeom prst="rect">
            <a:avLst/>
          </a:prstGeom>
          <a:noFill/>
        </p:spPr>
      </p:pic>
      <p:sp>
        <p:nvSpPr>
          <p:cNvPr id="11268" name="Rectangle 5"/>
          <p:cNvSpPr>
            <a:spLocks noChangeArrowheads="1"/>
          </p:cNvSpPr>
          <p:nvPr/>
        </p:nvSpPr>
        <p:spPr bwMode="auto">
          <a:xfrm>
            <a:off x="117348" y="1291282"/>
            <a:ext cx="8763000" cy="4145691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marL="342900" indent="-342900" eaLnBrk="0" hangingPunct="0">
              <a:lnSpc>
                <a:spcPct val="80000"/>
              </a:lnSpc>
              <a:defRPr/>
            </a:pPr>
            <a:r>
              <a:rPr lang="en-US" sz="2400" dirty="0" smtClean="0">
                <a:latin typeface="Calibri" panose="020F0502020204030204" pitchFamily="34" charset="0"/>
                <a:cs typeface="Calibri" pitchFamily="34" charset="0"/>
                <a:sym typeface="WP Greek Century" pitchFamily="2" charset="2"/>
              </a:rPr>
              <a:t>     </a:t>
            </a:r>
            <a:r>
              <a:rPr lang="en-US" sz="2400" b="1" dirty="0">
                <a:latin typeface="Calibri" panose="020F0502020204030204" pitchFamily="34" charset="0"/>
                <a:cs typeface="Calibri" pitchFamily="34" charset="0"/>
                <a:sym typeface="WP Greek Century" pitchFamily="2" charset="2"/>
              </a:rPr>
              <a:t>		</a:t>
            </a:r>
            <a:r>
              <a:rPr lang="en-US" sz="2400" b="1" dirty="0" smtClean="0">
                <a:latin typeface="Calibri" panose="020F0502020204030204" pitchFamily="34" charset="0"/>
                <a:cs typeface="Calibri" pitchFamily="34" charset="0"/>
                <a:sym typeface="WP Greek Century" pitchFamily="2" charset="2"/>
              </a:rPr>
              <a:t>46) Comparing NWP Simulated Sat. Imagery to Observed 	Sat. Imagery:  </a:t>
            </a:r>
            <a:r>
              <a:rPr lang="en-US" sz="2400" dirty="0" smtClean="0">
                <a:latin typeface="Calibri" panose="020F0502020204030204" pitchFamily="34" charset="0"/>
                <a:cs typeface="Calibri" pitchFamily="34" charset="0"/>
                <a:sym typeface="WP Greek Century" pitchFamily="2" charset="2"/>
              </a:rPr>
              <a:t>(</a:t>
            </a:r>
            <a:r>
              <a:rPr lang="en-US" sz="2000" dirty="0" smtClean="0">
                <a:latin typeface="Calibri" panose="020F0502020204030204" pitchFamily="34" charset="0"/>
                <a:cs typeface="Calibri" pitchFamily="34" charset="0"/>
                <a:sym typeface="WP Greek Century" pitchFamily="2" charset="2"/>
              </a:rPr>
              <a:t>10 min);  Green;  Pub:  9/20/16</a:t>
            </a:r>
          </a:p>
          <a:p>
            <a:pPr marL="342900" indent="-342900" eaLnBrk="0" hangingPunct="0">
              <a:lnSpc>
                <a:spcPct val="80000"/>
              </a:lnSpc>
              <a:defRPr/>
            </a:pPr>
            <a:r>
              <a:rPr lang="en-US" sz="2000" dirty="0">
                <a:latin typeface="Calibri" panose="020F0502020204030204" pitchFamily="34" charset="0"/>
                <a:cs typeface="Calibri" pitchFamily="34" charset="0"/>
                <a:sym typeface="WP Greek Century" pitchFamily="2" charset="2"/>
              </a:rPr>
              <a:t>	</a:t>
            </a:r>
            <a:r>
              <a:rPr lang="en-US" sz="2000" dirty="0" smtClean="0">
                <a:latin typeface="Calibri" panose="020F0502020204030204" pitchFamily="34" charset="0"/>
                <a:cs typeface="Calibri" pitchFamily="34" charset="0"/>
                <a:sym typeface="WP Greek Century" pitchFamily="2" charset="2"/>
              </a:rPr>
              <a:t>		</a:t>
            </a:r>
            <a:endParaRPr lang="en-US" sz="2400" dirty="0" smtClean="0">
              <a:latin typeface="Calibri" panose="020F0502020204030204" pitchFamily="34" charset="0"/>
              <a:cs typeface="Calibri" pitchFamily="34" charset="0"/>
              <a:sym typeface="WP Greek Century" pitchFamily="2" charset="2"/>
            </a:endParaRPr>
          </a:p>
          <a:p>
            <a:pPr marL="342900" indent="-342900" eaLnBrk="0" hangingPunct="0">
              <a:lnSpc>
                <a:spcPct val="80000"/>
              </a:lnSpc>
              <a:defRPr/>
            </a:pPr>
            <a:r>
              <a:rPr lang="en-US" sz="2400" dirty="0">
                <a:latin typeface="Calibri" panose="020F0502020204030204" pitchFamily="34" charset="0"/>
                <a:cs typeface="Calibri" pitchFamily="34" charset="0"/>
                <a:sym typeface="WP Greek Century" pitchFamily="2" charset="2"/>
              </a:rPr>
              <a:t>	</a:t>
            </a:r>
            <a:r>
              <a:rPr lang="en-US" sz="2400" dirty="0" smtClean="0">
                <a:latin typeface="Calibri" panose="020F0502020204030204" pitchFamily="34" charset="0"/>
                <a:cs typeface="Calibri" pitchFamily="34" charset="0"/>
                <a:sym typeface="WP Greek Century" pitchFamily="2" charset="2"/>
              </a:rPr>
              <a:t>	</a:t>
            </a:r>
            <a:r>
              <a:rPr lang="en-US" sz="2400" b="1" dirty="0" smtClean="0">
                <a:latin typeface="Calibri" panose="020F0502020204030204" pitchFamily="34" charset="0"/>
                <a:cs typeface="Calibri" pitchFamily="34" charset="0"/>
                <a:sym typeface="WP Greek Century" pitchFamily="2" charset="2"/>
              </a:rPr>
              <a:t>48) Simulation 1: Exploring ABI Bands and Synoptic 	Features: </a:t>
            </a:r>
            <a:r>
              <a:rPr lang="en-US" sz="2000" dirty="0" smtClean="0">
                <a:latin typeface="Calibri" panose="020F0502020204030204" pitchFamily="34" charset="0"/>
                <a:cs typeface="Calibri" pitchFamily="34" charset="0"/>
                <a:sym typeface="WP Greek Century" pitchFamily="2" charset="2"/>
              </a:rPr>
              <a:t>(60 m);  Green; Pub: 9/27/16</a:t>
            </a:r>
          </a:p>
          <a:p>
            <a:pPr marL="342900" indent="-342900" eaLnBrk="0" hangingPunct="0">
              <a:lnSpc>
                <a:spcPct val="80000"/>
              </a:lnSpc>
              <a:defRPr/>
            </a:pPr>
            <a:r>
              <a:rPr lang="en-US" sz="2000" b="1" dirty="0">
                <a:latin typeface="Calibri" panose="020F0502020204030204" pitchFamily="34" charset="0"/>
                <a:cs typeface="Calibri" pitchFamily="34" charset="0"/>
                <a:sym typeface="WP Greek Century" pitchFamily="2" charset="2"/>
              </a:rPr>
              <a:t>	</a:t>
            </a:r>
            <a:r>
              <a:rPr lang="en-US" sz="2000" b="1" dirty="0" smtClean="0">
                <a:latin typeface="Calibri" panose="020F0502020204030204" pitchFamily="34" charset="0"/>
                <a:cs typeface="Calibri" pitchFamily="34" charset="0"/>
                <a:sym typeface="WP Greek Century" pitchFamily="2" charset="2"/>
              </a:rPr>
              <a:t>		</a:t>
            </a:r>
            <a:r>
              <a:rPr lang="en-US" sz="2400" b="1" dirty="0" smtClean="0">
                <a:latin typeface="Calibri" panose="020F0502020204030204" pitchFamily="34" charset="0"/>
                <a:cs typeface="Calibri" pitchFamily="34" charset="0"/>
                <a:sym typeface="WP Greek Century" pitchFamily="2" charset="2"/>
              </a:rPr>
              <a:t>	</a:t>
            </a:r>
          </a:p>
          <a:p>
            <a:pPr marL="342900" indent="-342900" eaLnBrk="0" hangingPunct="0">
              <a:lnSpc>
                <a:spcPct val="80000"/>
              </a:lnSpc>
              <a:defRPr/>
            </a:pPr>
            <a:r>
              <a:rPr lang="en-US" sz="2400" b="1" dirty="0">
                <a:latin typeface="Calibri" panose="020F0502020204030204" pitchFamily="34" charset="0"/>
                <a:cs typeface="Calibri" pitchFamily="34" charset="0"/>
                <a:sym typeface="WP Greek Century" pitchFamily="2" charset="2"/>
              </a:rPr>
              <a:t>	</a:t>
            </a:r>
            <a:r>
              <a:rPr lang="en-US" sz="2400" b="1" dirty="0" smtClean="0">
                <a:latin typeface="Calibri" panose="020F0502020204030204" pitchFamily="34" charset="0"/>
                <a:cs typeface="Calibri" pitchFamily="34" charset="0"/>
                <a:sym typeface="WP Greek Century" pitchFamily="2" charset="2"/>
              </a:rPr>
              <a:t>	49) Simulation 2: Mesoscale/Convection: </a:t>
            </a:r>
            <a:r>
              <a:rPr lang="en-US" sz="2000" dirty="0" smtClean="0">
                <a:latin typeface="Calibri" panose="020F0502020204030204" pitchFamily="34" charset="0"/>
                <a:cs typeface="Calibri" pitchFamily="34" charset="0"/>
                <a:sym typeface="WP Greek Century" pitchFamily="2" charset="2"/>
              </a:rPr>
              <a:t>(60 m);  Green;  Pub:  	9/13/16</a:t>
            </a:r>
          </a:p>
          <a:p>
            <a:pPr marL="342900" indent="-342900" eaLnBrk="0" hangingPunct="0">
              <a:lnSpc>
                <a:spcPct val="80000"/>
              </a:lnSpc>
              <a:defRPr/>
            </a:pPr>
            <a:r>
              <a:rPr lang="en-US" sz="2000" dirty="0">
                <a:latin typeface="Calibri" panose="020F0502020204030204" pitchFamily="34" charset="0"/>
                <a:cs typeface="Calibri" pitchFamily="34" charset="0"/>
                <a:sym typeface="WP Greek Century" pitchFamily="2" charset="2"/>
              </a:rPr>
              <a:t>	</a:t>
            </a:r>
            <a:r>
              <a:rPr lang="en-US" sz="2000" dirty="0" smtClean="0">
                <a:latin typeface="Calibri" panose="020F0502020204030204" pitchFamily="34" charset="0"/>
                <a:cs typeface="Calibri" pitchFamily="34" charset="0"/>
                <a:sym typeface="WP Greek Century" pitchFamily="2" charset="2"/>
              </a:rPr>
              <a:t>		</a:t>
            </a:r>
            <a:endParaRPr lang="en-US" sz="2000" dirty="0">
              <a:latin typeface="Calibri" panose="020F0502020204030204" pitchFamily="34" charset="0"/>
              <a:cs typeface="Calibri" pitchFamily="34" charset="0"/>
              <a:sym typeface="WP Greek Century" pitchFamily="2" charset="2"/>
            </a:endParaRPr>
          </a:p>
          <a:p>
            <a:pPr marL="342900" indent="-342900" eaLnBrk="0" hangingPunct="0">
              <a:lnSpc>
                <a:spcPct val="80000"/>
              </a:lnSpc>
              <a:defRPr/>
            </a:pPr>
            <a:r>
              <a:rPr lang="en-US" sz="2000" dirty="0" smtClean="0">
                <a:latin typeface="Calibri" panose="020F0502020204030204" pitchFamily="34" charset="0"/>
                <a:cs typeface="Calibri" pitchFamily="34" charset="0"/>
                <a:sym typeface="WP Greek Century" pitchFamily="2" charset="2"/>
              </a:rPr>
              <a:t>		</a:t>
            </a:r>
            <a:endParaRPr lang="en-US" sz="2000" dirty="0">
              <a:latin typeface="Calibri" panose="020F0502020204030204" pitchFamily="34" charset="0"/>
              <a:cs typeface="Calibri" pitchFamily="34" charset="0"/>
              <a:sym typeface="WP Greek Century" pitchFamily="2" charset="2"/>
            </a:endParaRPr>
          </a:p>
          <a:p>
            <a:pPr marL="342900" indent="-342900" eaLnBrk="0" hangingPunct="0">
              <a:lnSpc>
                <a:spcPct val="80000"/>
              </a:lnSpc>
              <a:defRPr/>
            </a:pPr>
            <a:r>
              <a:rPr lang="en-US" sz="2000" dirty="0" smtClean="0">
                <a:latin typeface="Calibri" panose="020F0502020204030204" pitchFamily="34" charset="0"/>
                <a:cs typeface="Calibri" pitchFamily="34" charset="0"/>
                <a:sym typeface="WP Greek Century" pitchFamily="2" charset="2"/>
              </a:rPr>
              <a:t>		</a:t>
            </a:r>
            <a:endParaRPr lang="en-US" sz="2000" dirty="0">
              <a:latin typeface="Calibri" panose="020F0502020204030204" pitchFamily="34" charset="0"/>
              <a:cs typeface="Calibri" pitchFamily="34" charset="0"/>
              <a:sym typeface="WP Greek Century" pitchFamily="2" charset="2"/>
            </a:endParaRPr>
          </a:p>
          <a:p>
            <a:pPr marL="342900" indent="-342900" eaLnBrk="0" hangingPunct="0">
              <a:lnSpc>
                <a:spcPct val="80000"/>
              </a:lnSpc>
              <a:defRPr/>
            </a:pPr>
            <a:r>
              <a:rPr lang="en-US" sz="2000" dirty="0" smtClean="0">
                <a:latin typeface="Calibri" panose="020F0502020204030204" pitchFamily="34" charset="0"/>
                <a:cs typeface="Calibri" pitchFamily="34" charset="0"/>
                <a:sym typeface="WP Greek Century" pitchFamily="2" charset="2"/>
              </a:rPr>
              <a:t>		</a:t>
            </a:r>
            <a:r>
              <a:rPr lang="en-US" sz="2400" dirty="0" smtClean="0">
                <a:latin typeface="Calibri" panose="020F0502020204030204" pitchFamily="34" charset="0"/>
                <a:cs typeface="Calibri" pitchFamily="34" charset="0"/>
                <a:sym typeface="WP Greek Century" pitchFamily="2" charset="2"/>
              </a:rPr>
              <a:t>	</a:t>
            </a:r>
            <a:endParaRPr lang="en-US" sz="2000" dirty="0" smtClean="0">
              <a:latin typeface="Calibri" panose="020F0502020204030204" pitchFamily="34" charset="0"/>
              <a:cs typeface="Calibri" pitchFamily="34" charset="0"/>
              <a:sym typeface="WP Greek Century" pitchFamily="2" charset="2"/>
            </a:endParaRPr>
          </a:p>
          <a:p>
            <a:pPr marL="342900" indent="-342900" eaLnBrk="0" hangingPunct="0">
              <a:lnSpc>
                <a:spcPct val="80000"/>
              </a:lnSpc>
              <a:defRPr/>
            </a:pPr>
            <a:endParaRPr lang="en-US" sz="2000" b="1" dirty="0">
              <a:latin typeface="Calibri" panose="020F0502020204030204" pitchFamily="34" charset="0"/>
              <a:cs typeface="Calibri" pitchFamily="34" charset="0"/>
              <a:sym typeface="WP Greek Century" pitchFamily="2" charset="2"/>
            </a:endParaRPr>
          </a:p>
          <a:p>
            <a:pPr marL="342900" indent="-342900" eaLnBrk="0" hangingPunct="0">
              <a:lnSpc>
                <a:spcPct val="80000"/>
              </a:lnSpc>
              <a:defRPr/>
            </a:pPr>
            <a:endParaRPr lang="en-US" sz="2400" b="1" dirty="0" smtClean="0">
              <a:latin typeface="Calibri" panose="020F0502020204030204" pitchFamily="34" charset="0"/>
              <a:cs typeface="Calibri" pitchFamily="34" charset="0"/>
              <a:sym typeface="WP Greek Century" pitchFamily="2" charset="2"/>
            </a:endParaRPr>
          </a:p>
          <a:p>
            <a:pPr marL="342900" indent="-342900" eaLnBrk="0" hangingPunct="0">
              <a:lnSpc>
                <a:spcPct val="80000"/>
              </a:lnSpc>
              <a:defRPr/>
            </a:pPr>
            <a:endParaRPr lang="en-US" sz="2400" b="1" dirty="0">
              <a:latin typeface="Calibri" panose="020F0502020204030204" pitchFamily="34" charset="0"/>
              <a:cs typeface="Calibri" pitchFamily="34" charset="0"/>
              <a:sym typeface="WP Greek Century" pitchFamily="2" charset="2"/>
            </a:endParaRPr>
          </a:p>
          <a:p>
            <a:pPr marL="342900" indent="-342900" eaLnBrk="0" hangingPunct="0">
              <a:lnSpc>
                <a:spcPct val="80000"/>
              </a:lnSpc>
              <a:defRPr/>
            </a:pPr>
            <a:r>
              <a:rPr lang="en-US" sz="2400" b="1" dirty="0" smtClean="0">
                <a:latin typeface="Calibri" panose="020F0502020204030204" pitchFamily="34" charset="0"/>
                <a:cs typeface="Calibri" pitchFamily="34" charset="0"/>
                <a:sym typeface="WP Greek Century" pitchFamily="2" charset="2"/>
              </a:rPr>
              <a:t>	</a:t>
            </a:r>
            <a:endParaRPr lang="en-US" sz="2200" dirty="0">
              <a:latin typeface="Calibri" panose="020F0502020204030204" pitchFamily="34" charset="0"/>
              <a:cs typeface="Calibri" panose="020F0502020204030204" pitchFamily="34" charset="0"/>
              <a:sym typeface="WP Greek Century" pitchFamily="2" charset="2"/>
            </a:endParaRPr>
          </a:p>
          <a:p>
            <a:pPr marL="742950" lvl="1" indent="-285750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900" dirty="0">
                <a:latin typeface="Calibri" panose="020F0502020204030204" pitchFamily="34" charset="0"/>
                <a:cs typeface="Calibri" panose="020F0502020204030204" pitchFamily="34" charset="0"/>
                <a:sym typeface="WP Greek Century" pitchFamily="2" charset="2"/>
              </a:rPr>
              <a:t> 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  <a:sym typeface="WP Greek Century" pitchFamily="2" charset="2"/>
              </a:rPr>
              <a:t>    </a:t>
            </a:r>
            <a:endParaRPr lang="en-US" sz="2200" b="1" dirty="0">
              <a:latin typeface="Calibri" panose="020F0502020204030204" pitchFamily="34" charset="0"/>
              <a:cs typeface="Calibri" panose="020F0502020204030204" pitchFamily="34" charset="0"/>
              <a:sym typeface="WP Greek Century" pitchFamily="2" charset="2"/>
            </a:endParaRPr>
          </a:p>
        </p:txBody>
      </p:sp>
      <p:sp>
        <p:nvSpPr>
          <p:cNvPr id="4" name="Shape 125"/>
          <p:cNvSpPr txBox="1">
            <a:spLocks/>
          </p:cNvSpPr>
          <p:nvPr/>
        </p:nvSpPr>
        <p:spPr>
          <a:xfrm>
            <a:off x="612648" y="9525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</a:lstStyle>
          <a:p>
            <a:pPr algn="ctr">
              <a:buClr>
                <a:srgbClr val="1508B8"/>
              </a:buClr>
              <a:buSzPct val="25000"/>
            </a:pPr>
            <a:r>
              <a:rPr lang="en-US" sz="3200" b="1" dirty="0" smtClean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Foundational Module List &amp; Status</a:t>
            </a:r>
            <a:endParaRPr lang="en-US" sz="3200" b="1" kern="0" dirty="0">
              <a:solidFill>
                <a:schemeClr val="tx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3220" y="5582846"/>
            <a:ext cx="1330779" cy="1242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0988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8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pPr>
                <a:buClr>
                  <a:srgbClr val="000000"/>
                </a:buClr>
                <a:buSzPct val="25000"/>
                <a:buFont typeface="Arial"/>
                <a:buNone/>
              </a:pPr>
              <a:t>22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Shape 125"/>
          <p:cNvSpPr txBox="1">
            <a:spLocks noGrp="1"/>
          </p:cNvSpPr>
          <p:nvPr>
            <p:ph type="title"/>
          </p:nvPr>
        </p:nvSpPr>
        <p:spPr>
          <a:xfrm>
            <a:off x="609600" y="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08B8"/>
              </a:buClr>
              <a:buSzPct val="25000"/>
              <a:buFont typeface="Calibri"/>
              <a:buNone/>
            </a:pPr>
            <a:r>
              <a:rPr lang="en-US" sz="3200" b="1" dirty="0" smtClean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Satellite Training Timeline</a:t>
            </a:r>
            <a:endParaRPr lang="en-US" sz="2000" b="1" i="0" u="none" strike="noStrike" cap="none" baseline="0" dirty="0">
              <a:solidFill>
                <a:schemeClr val="tx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060313258"/>
              </p:ext>
            </p:extLst>
          </p:nvPr>
        </p:nvGraphicFramePr>
        <p:xfrm>
          <a:off x="118334" y="1371600"/>
          <a:ext cx="8991600" cy="195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8" name="Flowchart: Decision 27"/>
          <p:cNvSpPr/>
          <p:nvPr/>
        </p:nvSpPr>
        <p:spPr bwMode="auto">
          <a:xfrm>
            <a:off x="6019800" y="2256964"/>
            <a:ext cx="533400" cy="228600"/>
          </a:xfrm>
          <a:prstGeom prst="flowChartDecision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kern="0" dirty="0">
              <a:ln>
                <a:solidFill>
                  <a:srgbClr val="FF0000"/>
                </a:solidFill>
              </a:ln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29" name="Flowchart: Decision 28"/>
          <p:cNvSpPr/>
          <p:nvPr/>
        </p:nvSpPr>
        <p:spPr bwMode="auto">
          <a:xfrm>
            <a:off x="4648200" y="2239216"/>
            <a:ext cx="533400" cy="228600"/>
          </a:xfrm>
          <a:prstGeom prst="flowChartDecision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kern="0" dirty="0">
              <a:ln>
                <a:solidFill>
                  <a:srgbClr val="FF0000"/>
                </a:solidFill>
              </a:ln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30" name="Flowchart: Decision 29"/>
          <p:cNvSpPr/>
          <p:nvPr/>
        </p:nvSpPr>
        <p:spPr bwMode="auto">
          <a:xfrm>
            <a:off x="3124200" y="2240275"/>
            <a:ext cx="533400" cy="228600"/>
          </a:xfrm>
          <a:prstGeom prst="flowChartDecision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kern="0" dirty="0">
              <a:ln>
                <a:solidFill>
                  <a:srgbClr val="FF0000"/>
                </a:solidFill>
              </a:ln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31" name="Flowchart: Decision 30"/>
          <p:cNvSpPr/>
          <p:nvPr/>
        </p:nvSpPr>
        <p:spPr bwMode="auto">
          <a:xfrm>
            <a:off x="1875865" y="2236232"/>
            <a:ext cx="533400" cy="228600"/>
          </a:xfrm>
          <a:prstGeom prst="flowChartDecision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kern="0" dirty="0">
              <a:ln>
                <a:solidFill>
                  <a:srgbClr val="FF0000"/>
                </a:solidFill>
              </a:ln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2425" y="3022789"/>
            <a:ext cx="1495650" cy="2128275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marL="114300" lvl="1" indent="-1143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  <a:defRPr/>
            </a:pPr>
            <a:r>
              <a:rPr lang="en-US" sz="1400" dirty="0" smtClean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Basic Remote Sensing</a:t>
            </a:r>
          </a:p>
          <a:p>
            <a:pPr marL="114300" lvl="1" indent="-1143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  <a:defRPr/>
            </a:pPr>
            <a:r>
              <a:rPr lang="en-US" sz="1400" kern="0" dirty="0" smtClean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Characteristics of Satellites</a:t>
            </a:r>
          </a:p>
          <a:p>
            <a:pPr marL="114300" lvl="1" indent="-1143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  <a:defRPr/>
            </a:pPr>
            <a:r>
              <a:rPr lang="en-US" sz="14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Pull </a:t>
            </a:r>
            <a:r>
              <a:rPr lang="en-US" sz="1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together from </a:t>
            </a:r>
            <a:r>
              <a:rPr lang="en-US" sz="14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COMET, VISIT, CIMSS</a:t>
            </a:r>
            <a:r>
              <a:rPr lang="en-US" sz="1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, </a:t>
            </a:r>
            <a:r>
              <a:rPr lang="en-US" sz="14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CIRA, </a:t>
            </a:r>
            <a:r>
              <a:rPr lang="en-US" sz="1400" dirty="0" err="1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SPoRT</a:t>
            </a:r>
            <a:r>
              <a:rPr lang="en-US" sz="14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, WMO Vlab, etc.</a:t>
            </a:r>
          </a:p>
          <a:p>
            <a:pPr marL="114300" lvl="1" indent="-1143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  <a:defRPr/>
            </a:pPr>
            <a:endParaRPr lang="en-US" sz="1400" dirty="0" smtClean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1952065" y="3016101"/>
            <a:ext cx="1400735" cy="2208297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marL="119063" indent="-11906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NWS-Specific development</a:t>
            </a:r>
          </a:p>
          <a:p>
            <a:pPr marL="119063" lvl="0" indent="-11906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  <a:latin typeface="Calibri" panose="020F0502020204030204" pitchFamily="34" charset="0"/>
                <a:cs typeface="Arial"/>
                <a:sym typeface="Arial"/>
              </a:rPr>
              <a:t>Initially DNB &amp; NUCAPS</a:t>
            </a:r>
          </a:p>
          <a:p>
            <a:pPr marL="119063" indent="-11906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GOES-GOES-R</a:t>
            </a:r>
          </a:p>
          <a:p>
            <a:pPr marL="119063" indent="-11906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Use Himawari, MSG &amp; SNPP as examples</a:t>
            </a:r>
          </a:p>
          <a:p>
            <a:pPr marL="119063" indent="-11906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Geo vs Polar</a:t>
            </a:r>
          </a:p>
          <a:p>
            <a:pPr marL="119063" indent="-11906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Strengths &amp; Weaknesses</a:t>
            </a:r>
            <a:endParaRPr lang="en-US" sz="10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cxnSp>
        <p:nvCxnSpPr>
          <p:cNvPr id="52" name="Straight Arrow Connector 51"/>
          <p:cNvCxnSpPr/>
          <p:nvPr/>
        </p:nvCxnSpPr>
        <p:spPr>
          <a:xfrm>
            <a:off x="663575" y="1562812"/>
            <a:ext cx="1282552" cy="0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1000335" y="1393535"/>
            <a:ext cx="595035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FY15</a:t>
            </a:r>
            <a:endParaRPr lang="en-US" sz="14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cxnSp>
        <p:nvCxnSpPr>
          <p:cNvPr id="57" name="Straight Arrow Connector 56"/>
          <p:cNvCxnSpPr/>
          <p:nvPr/>
        </p:nvCxnSpPr>
        <p:spPr>
          <a:xfrm>
            <a:off x="4097295" y="1562812"/>
            <a:ext cx="3727115" cy="0"/>
          </a:xfrm>
          <a:prstGeom prst="straightConnector1">
            <a:avLst/>
          </a:prstGeom>
          <a:ln w="19050">
            <a:solidFill>
              <a:srgbClr val="7030A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4370576" y="1321815"/>
            <a:ext cx="1329210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400" b="1" kern="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  <a:sym typeface="Arial"/>
              </a:rPr>
              <a:t>C</a:t>
            </a:r>
            <a:r>
              <a:rPr lang="en-US" sz="1400" b="1" kern="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  <a:sym typeface="Arial"/>
              </a:rPr>
              <a:t>Y17</a:t>
            </a:r>
            <a:endParaRPr lang="en-US" sz="1400" b="1" kern="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/>
              <a:sym typeface="Arial"/>
            </a:endParaRPr>
          </a:p>
          <a:p>
            <a:pPr algn="ctr"/>
            <a:r>
              <a:rPr lang="en-US" sz="1400" b="1" kern="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  <a:sym typeface="Arial"/>
              </a:rPr>
              <a:t>JPSS </a:t>
            </a:r>
            <a:r>
              <a:rPr lang="en-US" sz="1400" b="1" kern="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  <a:sym typeface="Arial"/>
              </a:rPr>
              <a:t>Launch</a:t>
            </a:r>
            <a:endParaRPr lang="en-US" sz="1200" b="1" kern="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/>
              <a:sym typeface="Arial"/>
            </a:endParaRPr>
          </a:p>
        </p:txBody>
      </p:sp>
      <p:cxnSp>
        <p:nvCxnSpPr>
          <p:cNvPr id="59" name="Straight Arrow Connector 58"/>
          <p:cNvCxnSpPr/>
          <p:nvPr/>
        </p:nvCxnSpPr>
        <p:spPr>
          <a:xfrm>
            <a:off x="2089559" y="1562812"/>
            <a:ext cx="1899735" cy="0"/>
          </a:xfrm>
          <a:prstGeom prst="straightConnector1">
            <a:avLst/>
          </a:prstGeom>
          <a:ln w="19050">
            <a:solidFill>
              <a:srgbClr val="0070C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2256210" y="1295400"/>
            <a:ext cx="1571719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kern="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  <a:sym typeface="Arial"/>
              </a:rPr>
              <a:t>C</a:t>
            </a:r>
            <a:r>
              <a:rPr lang="en-US" sz="1400" b="1" kern="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  <a:sym typeface="Arial"/>
              </a:rPr>
              <a:t>Y16</a:t>
            </a:r>
          </a:p>
          <a:p>
            <a:r>
              <a:rPr lang="en-US" sz="1400" b="1" kern="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  <a:sym typeface="Arial"/>
              </a:rPr>
              <a:t>GOESR Launch</a:t>
            </a:r>
            <a:endParaRPr lang="en-US" sz="1400" b="1" kern="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  <a:sym typeface="Arial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581400" y="2206823"/>
            <a:ext cx="10390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Application</a:t>
            </a:r>
            <a:endParaRPr lang="en-US" sz="1400" b="1" kern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5097753" y="2206823"/>
            <a:ext cx="9220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Exercise</a:t>
            </a:r>
            <a:endParaRPr lang="en-US" sz="1400" b="1" kern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6553200" y="2133600"/>
            <a:ext cx="858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Make it </a:t>
            </a:r>
          </a:p>
          <a:p>
            <a:r>
              <a:rPr lang="en-US" sz="14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Stick</a:t>
            </a:r>
            <a:endParaRPr lang="en-US" sz="1400" b="1" kern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3429512" y="3016101"/>
            <a:ext cx="1371088" cy="3554819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marL="119063" indent="-11906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Forecast/ warning process</a:t>
            </a:r>
          </a:p>
          <a:p>
            <a:pPr marL="119063" indent="-11906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Phenomena based</a:t>
            </a:r>
          </a:p>
          <a:p>
            <a:pPr marL="119063" lvl="0" indent="-11906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  <a:latin typeface="Calibri" panose="020F0502020204030204" pitchFamily="34" charset="0"/>
                <a:cs typeface="Arial"/>
                <a:sym typeface="Arial"/>
              </a:rPr>
              <a:t>GOES- R Baseline </a:t>
            </a:r>
            <a:r>
              <a:rPr lang="en-US" sz="1200" dirty="0" smtClean="0">
                <a:solidFill>
                  <a:prstClr val="black"/>
                </a:solidFill>
                <a:latin typeface="Calibri" panose="020F0502020204030204" pitchFamily="34" charset="0"/>
                <a:cs typeface="Arial"/>
                <a:sym typeface="Arial"/>
              </a:rPr>
              <a:t>&amp; JPSS </a:t>
            </a:r>
            <a:r>
              <a:rPr lang="en-US" sz="1200" dirty="0">
                <a:solidFill>
                  <a:prstClr val="black"/>
                </a:solidFill>
                <a:latin typeface="Calibri" panose="020F0502020204030204" pitchFamily="34" charset="0"/>
                <a:cs typeface="Arial"/>
                <a:sym typeface="Arial"/>
              </a:rPr>
              <a:t>Operational products &amp; NWS approved RGB’s.</a:t>
            </a:r>
          </a:p>
          <a:p>
            <a:pPr marL="119063" indent="-11906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Service areas (severe, winter, hydro, tropical, fire, aviation, etc.)</a:t>
            </a:r>
          </a:p>
          <a:p>
            <a:pPr marL="119063" indent="-11906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10-15 minute modules</a:t>
            </a:r>
          </a:p>
          <a:p>
            <a:pPr marL="119063" indent="-11906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Techniques</a:t>
            </a:r>
          </a:p>
          <a:p>
            <a:pPr marL="119063" indent="-11906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Quick Guides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4876800" y="3019425"/>
            <a:ext cx="1447800" cy="1823576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marL="119063" indent="-11906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Simulations</a:t>
            </a:r>
          </a:p>
          <a:p>
            <a:pPr marL="119063" indent="-11906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Local training initiatives</a:t>
            </a:r>
          </a:p>
          <a:p>
            <a:pPr marL="119063" indent="-11906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“As it occurs” training</a:t>
            </a:r>
          </a:p>
          <a:p>
            <a:pPr marL="119063" indent="-11906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Evolve initial satellite concept of </a:t>
            </a:r>
            <a:r>
              <a:rPr lang="en-US" sz="14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operations</a:t>
            </a:r>
            <a:endParaRPr lang="en-US" sz="10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6401312" y="3016101"/>
            <a:ext cx="2590288" cy="2593018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marL="119063" indent="-11906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Reference materials in AWIPS</a:t>
            </a:r>
          </a:p>
          <a:p>
            <a:pPr marL="119063" indent="-11906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Repeat…practice</a:t>
            </a:r>
          </a:p>
          <a:p>
            <a:pPr marL="119063" indent="-11906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Blogs</a:t>
            </a:r>
          </a:p>
          <a:p>
            <a:pPr marL="119063" indent="-11906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Seasonal </a:t>
            </a:r>
            <a:r>
              <a:rPr lang="en-US" sz="14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readiness</a:t>
            </a:r>
          </a:p>
          <a:p>
            <a:pPr marL="119063" indent="-11906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Peer-to-peer sharing</a:t>
            </a:r>
            <a:endParaRPr lang="en-US" sz="14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119063" indent="-11906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Storm-of-the month webinars</a:t>
            </a:r>
          </a:p>
          <a:p>
            <a:pPr marL="119063" indent="-11906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Demonstrated performance</a:t>
            </a:r>
          </a:p>
          <a:p>
            <a:pPr marL="119063" indent="-11906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Continuous Learning</a:t>
            </a:r>
          </a:p>
          <a:p>
            <a:pPr marL="119063" indent="-11906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Operations to Research</a:t>
            </a:r>
          </a:p>
          <a:p>
            <a:pPr marL="119063" indent="-11906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Optimize implementations for operations</a:t>
            </a:r>
          </a:p>
          <a:p>
            <a:pPr marL="119063" indent="-11906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Update for evolving science</a:t>
            </a:r>
          </a:p>
          <a:p>
            <a:pPr marL="119063" indent="-11906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Put in IDSS and WRN context</a:t>
            </a:r>
            <a:endParaRPr lang="en-US" sz="10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979746" y="1393535"/>
            <a:ext cx="1497526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kern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  <a:sym typeface="Arial"/>
              </a:rPr>
              <a:t>FY18 &amp; Beyond</a:t>
            </a:r>
            <a:endParaRPr lang="en-US" sz="1400" b="1" kern="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8265517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www.goes-r.gov/education/images/logos-pg/color/jpg/03-m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582846"/>
            <a:ext cx="1469070" cy="1275153"/>
          </a:xfrm>
          <a:prstGeom prst="rect">
            <a:avLst/>
          </a:prstGeom>
          <a:noFill/>
        </p:spPr>
      </p:pic>
      <p:sp>
        <p:nvSpPr>
          <p:cNvPr id="11268" name="Rectangle 5"/>
          <p:cNvSpPr>
            <a:spLocks noChangeArrowheads="1"/>
          </p:cNvSpPr>
          <p:nvPr/>
        </p:nvSpPr>
        <p:spPr bwMode="auto">
          <a:xfrm>
            <a:off x="117348" y="1600201"/>
            <a:ext cx="8763000" cy="3352799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marL="342900" indent="-342900" eaLnBrk="0" hangingPunct="0">
              <a:lnSpc>
                <a:spcPct val="80000"/>
              </a:lnSpc>
              <a:defRPr/>
            </a:pPr>
            <a:r>
              <a:rPr lang="en-US" sz="2400" dirty="0" smtClean="0">
                <a:latin typeface="Calibri" panose="020F0502020204030204" pitchFamily="34" charset="0"/>
                <a:cs typeface="Calibri" pitchFamily="34" charset="0"/>
                <a:sym typeface="WP Greek Century" pitchFamily="2" charset="2"/>
              </a:rPr>
              <a:t>     </a:t>
            </a:r>
            <a:r>
              <a:rPr lang="en-US" sz="2400" b="1" dirty="0" smtClean="0">
                <a:latin typeface="Calibri" panose="020F0502020204030204" pitchFamily="34" charset="0"/>
                <a:cs typeface="Calibri" pitchFamily="34" charset="0"/>
                <a:sym typeface="WP Greek Century" pitchFamily="2" charset="2"/>
              </a:rPr>
              <a:t>Purpose:</a:t>
            </a:r>
          </a:p>
          <a:p>
            <a:pPr marL="342900" indent="-342900" eaLnBrk="0" hangingPunct="0">
              <a:lnSpc>
                <a:spcPct val="80000"/>
              </a:lnSpc>
              <a:defRPr/>
            </a:pPr>
            <a:endParaRPr lang="en-US" sz="2400" b="1" dirty="0" smtClean="0">
              <a:latin typeface="Calibri" panose="020F0502020204030204" pitchFamily="34" charset="0"/>
              <a:cs typeface="Calibri" pitchFamily="34" charset="0"/>
              <a:sym typeface="WP Greek Century" pitchFamily="2" charset="2"/>
            </a:endParaRPr>
          </a:p>
          <a:p>
            <a:pPr marL="342900" indent="-342900" eaLnBrk="0" hangingPunct="0">
              <a:lnSpc>
                <a:spcPct val="80000"/>
              </a:lnSpc>
              <a:defRPr/>
            </a:pPr>
            <a:r>
              <a:rPr lang="en-US" sz="2400" b="1" dirty="0">
                <a:latin typeface="Calibri" panose="020F0502020204030204" pitchFamily="34" charset="0"/>
                <a:cs typeface="Calibri" pitchFamily="34" charset="0"/>
                <a:sym typeface="WP Greek Century" pitchFamily="2" charset="2"/>
              </a:rPr>
              <a:t>		</a:t>
            </a:r>
            <a:r>
              <a:rPr lang="en-US" sz="2400" b="1" dirty="0" smtClean="0">
                <a:latin typeface="Calibri" panose="020F0502020204030204" pitchFamily="34" charset="0"/>
                <a:cs typeface="Calibri" pitchFamily="34" charset="0"/>
                <a:sym typeface="WP Greek Century" pitchFamily="2" charset="2"/>
              </a:rPr>
              <a:t>- </a:t>
            </a:r>
            <a:r>
              <a:rPr lang="en-US" sz="2400" dirty="0" smtClean="0">
                <a:latin typeface="Calibri" panose="020F0502020204030204" pitchFamily="34" charset="0"/>
                <a:cs typeface="Calibri" pitchFamily="34" charset="0"/>
                <a:sym typeface="WP Greek Century" pitchFamily="2" charset="2"/>
              </a:rPr>
              <a:t>Monitor available resources, schedules, deliverables </a:t>
            </a:r>
          </a:p>
          <a:p>
            <a:pPr marL="342900" indent="-342900" eaLnBrk="0" hangingPunct="0">
              <a:lnSpc>
                <a:spcPct val="80000"/>
              </a:lnSpc>
              <a:defRPr/>
            </a:pPr>
            <a:endParaRPr lang="en-US" sz="2400" dirty="0" smtClean="0">
              <a:latin typeface="Calibri" panose="020F0502020204030204" pitchFamily="34" charset="0"/>
              <a:cs typeface="Calibri" pitchFamily="34" charset="0"/>
              <a:sym typeface="WP Greek Century" pitchFamily="2" charset="2"/>
            </a:endParaRPr>
          </a:p>
          <a:p>
            <a:pPr marL="342900" indent="-342900" eaLnBrk="0" hangingPunct="0">
              <a:lnSpc>
                <a:spcPct val="80000"/>
              </a:lnSpc>
              <a:defRPr/>
            </a:pPr>
            <a:r>
              <a:rPr lang="en-US" sz="2400" dirty="0">
                <a:latin typeface="Calibri" panose="020F0502020204030204" pitchFamily="34" charset="0"/>
                <a:cs typeface="Calibri" pitchFamily="34" charset="0"/>
                <a:sym typeface="WP Greek Century" pitchFamily="2" charset="2"/>
              </a:rPr>
              <a:t>	</a:t>
            </a:r>
            <a:r>
              <a:rPr lang="en-US" sz="2400" dirty="0" smtClean="0">
                <a:latin typeface="Calibri" panose="020F0502020204030204" pitchFamily="34" charset="0"/>
                <a:cs typeface="Calibri" pitchFamily="34" charset="0"/>
                <a:sym typeface="WP Greek Century" pitchFamily="2" charset="2"/>
              </a:rPr>
              <a:t>	- Track progress in meeting schedule deadlines for GOES-R</a:t>
            </a:r>
          </a:p>
          <a:p>
            <a:pPr marL="342900" indent="-342900" eaLnBrk="0" hangingPunct="0">
              <a:lnSpc>
                <a:spcPct val="80000"/>
              </a:lnSpc>
              <a:defRPr/>
            </a:pPr>
            <a:r>
              <a:rPr lang="en-US" sz="2400" dirty="0">
                <a:latin typeface="Calibri" panose="020F0502020204030204" pitchFamily="34" charset="0"/>
                <a:cs typeface="Calibri" pitchFamily="34" charset="0"/>
                <a:sym typeface="WP Greek Century" pitchFamily="2" charset="2"/>
              </a:rPr>
              <a:t>	</a:t>
            </a:r>
            <a:r>
              <a:rPr lang="en-US" sz="2400" dirty="0" smtClean="0">
                <a:latin typeface="Calibri" panose="020F0502020204030204" pitchFamily="34" charset="0"/>
                <a:cs typeface="Calibri" pitchFamily="34" charset="0"/>
                <a:sym typeface="WP Greek Century" pitchFamily="2" charset="2"/>
              </a:rPr>
              <a:t>	   Satellite </a:t>
            </a:r>
            <a:r>
              <a:rPr lang="en-US" sz="2400" dirty="0">
                <a:latin typeface="Calibri" panose="020F0502020204030204" pitchFamily="34" charset="0"/>
                <a:cs typeface="Calibri" pitchFamily="34" charset="0"/>
                <a:sym typeface="WP Greek Century" pitchFamily="2" charset="2"/>
              </a:rPr>
              <a:t>Foundational </a:t>
            </a:r>
            <a:r>
              <a:rPr lang="en-US" sz="2400" dirty="0" smtClean="0">
                <a:latin typeface="Calibri" panose="020F0502020204030204" pitchFamily="34" charset="0"/>
                <a:cs typeface="Calibri" pitchFamily="34" charset="0"/>
                <a:sym typeface="WP Greek Century" pitchFamily="2" charset="2"/>
              </a:rPr>
              <a:t>Course (SatFC) development.</a:t>
            </a:r>
            <a:r>
              <a:rPr lang="en-US" sz="2400" b="1" dirty="0" smtClean="0">
                <a:latin typeface="Calibri" panose="020F0502020204030204" pitchFamily="34" charset="0"/>
                <a:cs typeface="Calibri" pitchFamily="34" charset="0"/>
                <a:sym typeface="WP Greek Century" pitchFamily="2" charset="2"/>
              </a:rPr>
              <a:t> </a:t>
            </a:r>
          </a:p>
          <a:p>
            <a:pPr marL="342900" indent="-342900" eaLnBrk="0" hangingPunct="0">
              <a:lnSpc>
                <a:spcPct val="80000"/>
              </a:lnSpc>
              <a:defRPr/>
            </a:pPr>
            <a:r>
              <a:rPr lang="en-US" sz="2400" b="1" dirty="0">
                <a:latin typeface="Calibri" panose="020F0502020204030204" pitchFamily="34" charset="0"/>
                <a:cs typeface="Calibri" pitchFamily="34" charset="0"/>
                <a:sym typeface="WP Greek Century" pitchFamily="2" charset="2"/>
              </a:rPr>
              <a:t>	</a:t>
            </a:r>
            <a:endParaRPr lang="en-US" sz="2400" b="1" dirty="0" smtClean="0">
              <a:latin typeface="Calibri" panose="020F0502020204030204" pitchFamily="34" charset="0"/>
              <a:cs typeface="Calibri" pitchFamily="34" charset="0"/>
              <a:sym typeface="WP Greek Century" pitchFamily="2" charset="2"/>
            </a:endParaRPr>
          </a:p>
          <a:p>
            <a:pPr marL="342900" indent="-342900" eaLnBrk="0" hangingPunct="0">
              <a:lnSpc>
                <a:spcPct val="80000"/>
              </a:lnSpc>
              <a:defRPr/>
            </a:pPr>
            <a:r>
              <a:rPr lang="en-US" sz="2400" b="1" dirty="0">
                <a:latin typeface="Calibri" panose="020F0502020204030204" pitchFamily="34" charset="0"/>
                <a:cs typeface="Calibri" pitchFamily="34" charset="0"/>
                <a:sym typeface="WP Greek Century" pitchFamily="2" charset="2"/>
              </a:rPr>
              <a:t>	</a:t>
            </a:r>
            <a:r>
              <a:rPr lang="en-US" sz="2400" b="1" dirty="0" smtClean="0">
                <a:latin typeface="Calibri" panose="020F0502020204030204" pitchFamily="34" charset="0"/>
                <a:cs typeface="Calibri" pitchFamily="34" charset="0"/>
                <a:sym typeface="WP Greek Century" pitchFamily="2" charset="2"/>
              </a:rPr>
              <a:t>	- </a:t>
            </a:r>
            <a:r>
              <a:rPr lang="en-US" sz="2400" dirty="0" smtClean="0">
                <a:latin typeface="Calibri" panose="020F0502020204030204" pitchFamily="34" charset="0"/>
                <a:cs typeface="Calibri" pitchFamily="34" charset="0"/>
                <a:sym typeface="WP Greek Century" pitchFamily="2" charset="2"/>
              </a:rPr>
              <a:t>Provide comprehensive information on 40 mini-modules</a:t>
            </a:r>
          </a:p>
          <a:p>
            <a:pPr marL="342900" indent="-342900" eaLnBrk="0" hangingPunct="0">
              <a:lnSpc>
                <a:spcPct val="80000"/>
              </a:lnSpc>
              <a:defRPr/>
            </a:pPr>
            <a:r>
              <a:rPr lang="en-US" sz="2400" dirty="0">
                <a:latin typeface="Calibri" panose="020F0502020204030204" pitchFamily="34" charset="0"/>
                <a:cs typeface="Calibri" pitchFamily="34" charset="0"/>
                <a:sym typeface="WP Greek Century" pitchFamily="2" charset="2"/>
              </a:rPr>
              <a:t>	</a:t>
            </a:r>
            <a:r>
              <a:rPr lang="en-US" sz="2400" dirty="0" smtClean="0">
                <a:latin typeface="Calibri" panose="020F0502020204030204" pitchFamily="34" charset="0"/>
                <a:cs typeface="Calibri" pitchFamily="34" charset="0"/>
                <a:sym typeface="WP Greek Century" pitchFamily="2" charset="2"/>
              </a:rPr>
              <a:t>	  that comprise SatFC GOES-R.</a:t>
            </a:r>
            <a:endParaRPr lang="en-US" sz="2400" b="1" dirty="0">
              <a:latin typeface="Calibri" panose="020F0502020204030204" pitchFamily="34" charset="0"/>
              <a:cs typeface="Calibri" pitchFamily="34" charset="0"/>
              <a:sym typeface="WP Greek Century" pitchFamily="2" charset="2"/>
            </a:endParaRPr>
          </a:p>
          <a:p>
            <a:pPr marL="342900" indent="-342900" eaLnBrk="0" hangingPunct="0">
              <a:lnSpc>
                <a:spcPct val="80000"/>
              </a:lnSpc>
              <a:defRPr/>
            </a:pPr>
            <a:r>
              <a:rPr lang="en-US" sz="2400" b="1" dirty="0" smtClean="0">
                <a:latin typeface="Calibri" panose="020F0502020204030204" pitchFamily="34" charset="0"/>
                <a:cs typeface="Calibri" pitchFamily="34" charset="0"/>
                <a:sym typeface="WP Greek Century" pitchFamily="2" charset="2"/>
              </a:rPr>
              <a:t>	</a:t>
            </a:r>
            <a:endParaRPr lang="en-US" sz="2200" dirty="0">
              <a:latin typeface="Calibri" panose="020F0502020204030204" pitchFamily="34" charset="0"/>
              <a:cs typeface="Calibri" panose="020F0502020204030204" pitchFamily="34" charset="0"/>
              <a:sym typeface="WP Greek Century" pitchFamily="2" charset="2"/>
            </a:endParaRPr>
          </a:p>
          <a:p>
            <a:pPr marL="742950" lvl="1" indent="-285750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900" dirty="0">
                <a:latin typeface="Calibri" panose="020F0502020204030204" pitchFamily="34" charset="0"/>
                <a:cs typeface="Calibri" panose="020F0502020204030204" pitchFamily="34" charset="0"/>
                <a:sym typeface="WP Greek Century" pitchFamily="2" charset="2"/>
              </a:rPr>
              <a:t> 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  <a:sym typeface="WP Greek Century" pitchFamily="2" charset="2"/>
              </a:rPr>
              <a:t>    </a:t>
            </a:r>
            <a:endParaRPr lang="en-US" sz="2200" b="1" dirty="0">
              <a:latin typeface="Calibri" panose="020F0502020204030204" pitchFamily="34" charset="0"/>
              <a:cs typeface="Calibri" panose="020F0502020204030204" pitchFamily="34" charset="0"/>
              <a:sym typeface="WP Greek Century" pitchFamily="2" charset="2"/>
            </a:endParaRPr>
          </a:p>
        </p:txBody>
      </p:sp>
      <p:sp>
        <p:nvSpPr>
          <p:cNvPr id="4" name="Shape 125"/>
          <p:cNvSpPr txBox="1">
            <a:spLocks/>
          </p:cNvSpPr>
          <p:nvPr/>
        </p:nvSpPr>
        <p:spPr>
          <a:xfrm>
            <a:off x="612648" y="9525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</a:lstStyle>
          <a:p>
            <a:pPr algn="ctr">
              <a:buClr>
                <a:srgbClr val="1508B8"/>
              </a:buClr>
              <a:buSzPct val="25000"/>
            </a:pPr>
            <a:r>
              <a:rPr lang="en-US" sz="3200" b="1" dirty="0" smtClean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STAT TRACKING SPREADSHEET</a:t>
            </a:r>
            <a:endParaRPr lang="en-US" sz="3200" b="1" kern="0" dirty="0">
              <a:solidFill>
                <a:schemeClr val="tx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3220" y="5582846"/>
            <a:ext cx="1330779" cy="1242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www.goes-r.gov/education/images/logos-pg/color/jpg/03-m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582846"/>
            <a:ext cx="1469070" cy="1275153"/>
          </a:xfrm>
          <a:prstGeom prst="rect">
            <a:avLst/>
          </a:prstGeom>
          <a:noFill/>
        </p:spPr>
      </p:pic>
      <p:sp>
        <p:nvSpPr>
          <p:cNvPr id="11268" name="Rectangle 5"/>
          <p:cNvSpPr>
            <a:spLocks noChangeArrowheads="1"/>
          </p:cNvSpPr>
          <p:nvPr/>
        </p:nvSpPr>
        <p:spPr bwMode="auto">
          <a:xfrm>
            <a:off x="117348" y="1291282"/>
            <a:ext cx="8763000" cy="4145691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marL="342900" indent="-342900" eaLnBrk="0" hangingPunct="0">
              <a:lnSpc>
                <a:spcPct val="80000"/>
              </a:lnSpc>
              <a:defRPr/>
            </a:pPr>
            <a:r>
              <a:rPr lang="en-US" sz="2400" dirty="0" smtClean="0">
                <a:latin typeface="Calibri" panose="020F0502020204030204" pitchFamily="34" charset="0"/>
                <a:cs typeface="Calibri" pitchFamily="34" charset="0"/>
                <a:sym typeface="WP Greek Century" pitchFamily="2" charset="2"/>
              </a:rPr>
              <a:t>     </a:t>
            </a:r>
            <a:r>
              <a:rPr lang="en-US" sz="2400" b="1" dirty="0" smtClean="0">
                <a:latin typeface="Calibri" panose="020F0502020204030204" pitchFamily="34" charset="0"/>
                <a:cs typeface="Calibri" pitchFamily="34" charset="0"/>
                <a:sym typeface="WP Greek Century" pitchFamily="2" charset="2"/>
              </a:rPr>
              <a:t>Information Provided for Each Module:</a:t>
            </a:r>
          </a:p>
          <a:p>
            <a:pPr marL="342900" indent="-342900" eaLnBrk="0" hangingPunct="0">
              <a:lnSpc>
                <a:spcPct val="80000"/>
              </a:lnSpc>
              <a:defRPr/>
            </a:pPr>
            <a:endParaRPr lang="en-US" sz="1200" b="1" dirty="0" smtClean="0">
              <a:latin typeface="Calibri" panose="020F0502020204030204" pitchFamily="34" charset="0"/>
              <a:cs typeface="Calibri" pitchFamily="34" charset="0"/>
              <a:sym typeface="WP Greek Century" pitchFamily="2" charset="2"/>
            </a:endParaRPr>
          </a:p>
          <a:p>
            <a:pPr marL="342900" indent="-342900" eaLnBrk="0" hangingPunct="0">
              <a:lnSpc>
                <a:spcPct val="80000"/>
              </a:lnSpc>
              <a:defRPr/>
            </a:pPr>
            <a:r>
              <a:rPr lang="en-US" sz="2400" b="1" dirty="0">
                <a:latin typeface="Calibri" panose="020F0502020204030204" pitchFamily="34" charset="0"/>
                <a:cs typeface="Calibri" pitchFamily="34" charset="0"/>
                <a:sym typeface="WP Greek Century" pitchFamily="2" charset="2"/>
              </a:rPr>
              <a:t>		</a:t>
            </a:r>
            <a:r>
              <a:rPr lang="en-US" sz="2400" b="1" dirty="0" smtClean="0">
                <a:latin typeface="Calibri" panose="020F0502020204030204" pitchFamily="34" charset="0"/>
                <a:cs typeface="Calibri" pitchFamily="34" charset="0"/>
                <a:sym typeface="WP Greek Century" pitchFamily="2" charset="2"/>
              </a:rPr>
              <a:t>-</a:t>
            </a:r>
            <a:r>
              <a:rPr lang="en-US" sz="2400" dirty="0" smtClean="0">
                <a:latin typeface="Calibri" panose="020F0502020204030204" pitchFamily="34" charset="0"/>
                <a:cs typeface="Calibri" pitchFamily="34" charset="0"/>
                <a:sym typeface="WP Greek Century" pitchFamily="2" charset="2"/>
              </a:rPr>
              <a:t>Material to be covered and training objectives;</a:t>
            </a:r>
          </a:p>
          <a:p>
            <a:pPr marL="342900" indent="-342900" eaLnBrk="0" hangingPunct="0">
              <a:lnSpc>
                <a:spcPct val="80000"/>
              </a:lnSpc>
              <a:defRPr/>
            </a:pPr>
            <a:r>
              <a:rPr lang="en-US" sz="2400" dirty="0">
                <a:latin typeface="Calibri" panose="020F0502020204030204" pitchFamily="34" charset="0"/>
                <a:cs typeface="Calibri" pitchFamily="34" charset="0"/>
                <a:sym typeface="WP Greek Century" pitchFamily="2" charset="2"/>
              </a:rPr>
              <a:t>	</a:t>
            </a:r>
            <a:r>
              <a:rPr lang="en-US" sz="2400" dirty="0" smtClean="0">
                <a:latin typeface="Calibri" panose="020F0502020204030204" pitchFamily="34" charset="0"/>
                <a:cs typeface="Calibri" pitchFamily="34" charset="0"/>
                <a:sym typeface="WP Greek Century" pitchFamily="2" charset="2"/>
              </a:rPr>
              <a:t>	     * </a:t>
            </a:r>
            <a:r>
              <a:rPr lang="en-US" sz="2000" dirty="0" smtClean="0">
                <a:latin typeface="Calibri" panose="020F0502020204030204" pitchFamily="34" charset="0"/>
                <a:cs typeface="Calibri" pitchFamily="34" charset="0"/>
                <a:sym typeface="WP Greek Century" pitchFamily="2" charset="2"/>
              </a:rPr>
              <a:t>Objectives #1 – 105 listed in separate document;</a:t>
            </a:r>
            <a:r>
              <a:rPr lang="en-US" sz="2400" dirty="0" smtClean="0">
                <a:latin typeface="Calibri" panose="020F0502020204030204" pitchFamily="34" charset="0"/>
                <a:cs typeface="Calibri" pitchFamily="34" charset="0"/>
                <a:sym typeface="WP Greek Century" pitchFamily="2" charset="2"/>
              </a:rPr>
              <a:t>	 </a:t>
            </a:r>
          </a:p>
          <a:p>
            <a:pPr marL="342900" indent="-342900" eaLnBrk="0" hangingPunct="0">
              <a:lnSpc>
                <a:spcPct val="80000"/>
              </a:lnSpc>
              <a:defRPr/>
            </a:pPr>
            <a:endParaRPr lang="en-US" sz="2400" dirty="0" smtClean="0">
              <a:latin typeface="Calibri" panose="020F0502020204030204" pitchFamily="34" charset="0"/>
              <a:cs typeface="Calibri" pitchFamily="34" charset="0"/>
              <a:sym typeface="WP Greek Century" pitchFamily="2" charset="2"/>
            </a:endParaRPr>
          </a:p>
          <a:p>
            <a:pPr marL="342900" indent="-342900" eaLnBrk="0" hangingPunct="0">
              <a:lnSpc>
                <a:spcPct val="80000"/>
              </a:lnSpc>
              <a:defRPr/>
            </a:pPr>
            <a:r>
              <a:rPr lang="en-US" sz="2400" dirty="0">
                <a:latin typeface="Calibri" panose="020F0502020204030204" pitchFamily="34" charset="0"/>
                <a:cs typeface="Calibri" pitchFamily="34" charset="0"/>
                <a:sym typeface="WP Greek Century" pitchFamily="2" charset="2"/>
              </a:rPr>
              <a:t>	</a:t>
            </a:r>
            <a:r>
              <a:rPr lang="en-US" sz="2400" dirty="0" smtClean="0">
                <a:latin typeface="Calibri" panose="020F0502020204030204" pitchFamily="34" charset="0"/>
                <a:cs typeface="Calibri" pitchFamily="34" charset="0"/>
                <a:sym typeface="WP Greek Century" pitchFamily="2" charset="2"/>
              </a:rPr>
              <a:t>	- Run time- ranging from 5 to 30 min per module</a:t>
            </a:r>
            <a:r>
              <a:rPr lang="en-US" sz="2400" dirty="0">
                <a:latin typeface="Calibri" panose="020F0502020204030204" pitchFamily="34" charset="0"/>
                <a:cs typeface="Calibri" pitchFamily="34" charset="0"/>
                <a:sym typeface="WP Greek Century" pitchFamily="2" charset="2"/>
              </a:rPr>
              <a:t> </a:t>
            </a:r>
            <a:r>
              <a:rPr lang="en-US" sz="2400" dirty="0" smtClean="0">
                <a:latin typeface="Calibri" panose="020F0502020204030204" pitchFamily="34" charset="0"/>
                <a:cs typeface="Calibri" pitchFamily="34" charset="0"/>
                <a:sym typeface="WP Greek Century" pitchFamily="2" charset="2"/>
              </a:rPr>
              <a:t>plus two 			60 min simulations</a:t>
            </a:r>
            <a:endParaRPr lang="en-US" sz="2400" b="1" dirty="0" smtClean="0">
              <a:latin typeface="Calibri" panose="020F0502020204030204" pitchFamily="34" charset="0"/>
              <a:cs typeface="Calibri" pitchFamily="34" charset="0"/>
              <a:sym typeface="WP Greek Century" pitchFamily="2" charset="2"/>
            </a:endParaRPr>
          </a:p>
          <a:p>
            <a:pPr marL="342900" indent="-342900" eaLnBrk="0" hangingPunct="0">
              <a:lnSpc>
                <a:spcPct val="80000"/>
              </a:lnSpc>
              <a:defRPr/>
            </a:pPr>
            <a:r>
              <a:rPr lang="en-US" sz="2400" b="1" dirty="0" smtClean="0">
                <a:latin typeface="Calibri" panose="020F0502020204030204" pitchFamily="34" charset="0"/>
                <a:cs typeface="Calibri" pitchFamily="34" charset="0"/>
                <a:sym typeface="WP Greek Century" pitchFamily="2" charset="2"/>
              </a:rPr>
              <a:t>	</a:t>
            </a:r>
          </a:p>
          <a:p>
            <a:pPr marL="342900" indent="-342900" eaLnBrk="0" hangingPunct="0">
              <a:lnSpc>
                <a:spcPct val="80000"/>
              </a:lnSpc>
              <a:defRPr/>
            </a:pPr>
            <a:r>
              <a:rPr lang="en-US" sz="2400" b="1" dirty="0">
                <a:latin typeface="Calibri" panose="020F0502020204030204" pitchFamily="34" charset="0"/>
                <a:cs typeface="Calibri" pitchFamily="34" charset="0"/>
                <a:sym typeface="WP Greek Century" pitchFamily="2" charset="2"/>
              </a:rPr>
              <a:t>	</a:t>
            </a:r>
            <a:r>
              <a:rPr lang="en-US" sz="2400" b="1" dirty="0" smtClean="0">
                <a:latin typeface="Calibri" panose="020F0502020204030204" pitchFamily="34" charset="0"/>
                <a:cs typeface="Calibri" pitchFamily="34" charset="0"/>
                <a:sym typeface="WP Greek Century" pitchFamily="2" charset="2"/>
              </a:rPr>
              <a:t>	- </a:t>
            </a:r>
            <a:r>
              <a:rPr lang="en-US" sz="2400" dirty="0" smtClean="0">
                <a:latin typeface="Calibri" panose="020F0502020204030204" pitchFamily="34" charset="0"/>
                <a:cs typeface="Calibri" pitchFamily="34" charset="0"/>
                <a:sym typeface="WP Greek Century" pitchFamily="2" charset="2"/>
              </a:rPr>
              <a:t>Lead office and POC for module development;</a:t>
            </a:r>
          </a:p>
          <a:p>
            <a:pPr marL="342900" indent="-342900" eaLnBrk="0" hangingPunct="0">
              <a:lnSpc>
                <a:spcPct val="80000"/>
              </a:lnSpc>
              <a:defRPr/>
            </a:pPr>
            <a:r>
              <a:rPr lang="en-US" sz="2400" b="1" dirty="0">
                <a:latin typeface="Calibri" panose="020F0502020204030204" pitchFamily="34" charset="0"/>
                <a:cs typeface="Calibri" pitchFamily="34" charset="0"/>
                <a:sym typeface="WP Greek Century" pitchFamily="2" charset="2"/>
              </a:rPr>
              <a:t>	</a:t>
            </a:r>
            <a:r>
              <a:rPr lang="en-US" sz="2400" b="1" dirty="0" smtClean="0">
                <a:latin typeface="Calibri" panose="020F0502020204030204" pitchFamily="34" charset="0"/>
                <a:cs typeface="Calibri" pitchFamily="34" charset="0"/>
                <a:sym typeface="WP Greek Century" pitchFamily="2" charset="2"/>
              </a:rPr>
              <a:t>	     </a:t>
            </a:r>
            <a:r>
              <a:rPr lang="en-US" sz="2400" dirty="0" smtClean="0">
                <a:latin typeface="Calibri" panose="020F0502020204030204" pitchFamily="34" charset="0"/>
                <a:cs typeface="Calibri" pitchFamily="34" charset="0"/>
                <a:sym typeface="WP Greek Century" pitchFamily="2" charset="2"/>
              </a:rPr>
              <a:t>*</a:t>
            </a:r>
            <a:r>
              <a:rPr lang="en-US" sz="2400" b="1" dirty="0" smtClean="0">
                <a:latin typeface="Calibri" panose="020F0502020204030204" pitchFamily="34" charset="0"/>
                <a:cs typeface="Calibri" pitchFamily="34" charset="0"/>
                <a:sym typeface="WP Greek Century" pitchFamily="2" charset="2"/>
              </a:rPr>
              <a:t> </a:t>
            </a:r>
            <a:r>
              <a:rPr lang="en-US" sz="2000" dirty="0" smtClean="0">
                <a:latin typeface="Calibri" panose="020F0502020204030204" pitchFamily="34" charset="0"/>
                <a:cs typeface="Calibri" pitchFamily="34" charset="0"/>
                <a:sym typeface="WP Greek Century" pitchFamily="2" charset="2"/>
              </a:rPr>
              <a:t>Lead offices include:  COMET, NESDIS, CIMSS, </a:t>
            </a:r>
            <a:r>
              <a:rPr lang="en-US" sz="2000" dirty="0">
                <a:latin typeface="Calibri" panose="020F0502020204030204" pitchFamily="34" charset="0"/>
                <a:cs typeface="Calibri" pitchFamily="34" charset="0"/>
                <a:sym typeface="WP Greek Century" pitchFamily="2" charset="2"/>
              </a:rPr>
              <a:t>CIRA, OCLO, </a:t>
            </a:r>
            <a:r>
              <a:rPr lang="en-US" sz="2000" dirty="0" smtClean="0">
                <a:latin typeface="Calibri" panose="020F0502020204030204" pitchFamily="34" charset="0"/>
                <a:cs typeface="Calibri" pitchFamily="34" charset="0"/>
                <a:sym typeface="WP Greek Century" pitchFamily="2" charset="2"/>
              </a:rPr>
              <a:t>&amp; SPoRT</a:t>
            </a:r>
          </a:p>
          <a:p>
            <a:pPr marL="342900" indent="-342900" eaLnBrk="0" hangingPunct="0">
              <a:lnSpc>
                <a:spcPct val="80000"/>
              </a:lnSpc>
              <a:defRPr/>
            </a:pPr>
            <a:endParaRPr lang="en-US" sz="2000" dirty="0">
              <a:latin typeface="Calibri" panose="020F0502020204030204" pitchFamily="34" charset="0"/>
              <a:cs typeface="Calibri" pitchFamily="34" charset="0"/>
              <a:sym typeface="WP Greek Century" pitchFamily="2" charset="2"/>
            </a:endParaRPr>
          </a:p>
          <a:p>
            <a:pPr marL="342900" indent="-342900" eaLnBrk="0" hangingPunct="0">
              <a:lnSpc>
                <a:spcPct val="80000"/>
              </a:lnSpc>
              <a:defRPr/>
            </a:pPr>
            <a:r>
              <a:rPr lang="en-US" sz="2000" dirty="0" smtClean="0">
                <a:latin typeface="Calibri" panose="020F0502020204030204" pitchFamily="34" charset="0"/>
                <a:cs typeface="Calibri" pitchFamily="34" charset="0"/>
                <a:sym typeface="WP Greek Century" pitchFamily="2" charset="2"/>
              </a:rPr>
              <a:t>		- </a:t>
            </a:r>
            <a:r>
              <a:rPr lang="en-US" sz="2400" dirty="0" smtClean="0">
                <a:latin typeface="Calibri" panose="020F0502020204030204" pitchFamily="34" charset="0"/>
                <a:cs typeface="Calibri" pitchFamily="34" charset="0"/>
                <a:sym typeface="WP Greek Century" pitchFamily="2" charset="2"/>
              </a:rPr>
              <a:t>Existing training resources for each topic &amp; changes needed </a:t>
            </a:r>
          </a:p>
          <a:p>
            <a:pPr marL="342900" indent="-342900" eaLnBrk="0" hangingPunct="0">
              <a:lnSpc>
                <a:spcPct val="80000"/>
              </a:lnSpc>
              <a:defRPr/>
            </a:pPr>
            <a:r>
              <a:rPr lang="en-US" sz="2400" dirty="0">
                <a:latin typeface="Calibri" panose="020F0502020204030204" pitchFamily="34" charset="0"/>
                <a:cs typeface="Calibri" pitchFamily="34" charset="0"/>
                <a:sym typeface="WP Greek Century" pitchFamily="2" charset="2"/>
              </a:rPr>
              <a:t>	</a:t>
            </a:r>
            <a:r>
              <a:rPr lang="en-US" sz="2400" dirty="0" smtClean="0">
                <a:latin typeface="Calibri" panose="020F0502020204030204" pitchFamily="34" charset="0"/>
                <a:cs typeface="Calibri" pitchFamily="34" charset="0"/>
                <a:sym typeface="WP Greek Century" pitchFamily="2" charset="2"/>
              </a:rPr>
              <a:t>	   to existing resources;</a:t>
            </a:r>
          </a:p>
          <a:p>
            <a:pPr marL="342900" indent="-342900" eaLnBrk="0" hangingPunct="0">
              <a:lnSpc>
                <a:spcPct val="80000"/>
              </a:lnSpc>
              <a:defRPr/>
            </a:pPr>
            <a:endParaRPr lang="en-US" sz="2400" dirty="0">
              <a:latin typeface="Calibri" panose="020F0502020204030204" pitchFamily="34" charset="0"/>
              <a:cs typeface="Calibri" pitchFamily="34" charset="0"/>
              <a:sym typeface="WP Greek Century" pitchFamily="2" charset="2"/>
            </a:endParaRPr>
          </a:p>
          <a:p>
            <a:pPr marL="342900" indent="-342900" eaLnBrk="0" hangingPunct="0">
              <a:lnSpc>
                <a:spcPct val="80000"/>
              </a:lnSpc>
              <a:defRPr/>
            </a:pPr>
            <a:r>
              <a:rPr lang="en-US" sz="2400" dirty="0" smtClean="0">
                <a:latin typeface="Calibri" panose="020F0502020204030204" pitchFamily="34" charset="0"/>
                <a:cs typeface="Calibri" pitchFamily="34" charset="0"/>
                <a:sym typeface="WP Greek Century" pitchFamily="2" charset="2"/>
              </a:rPr>
              <a:t>		- Training ready date and progress toward meeting deadline;</a:t>
            </a:r>
          </a:p>
          <a:p>
            <a:pPr marL="342900" indent="-342900" eaLnBrk="0" hangingPunct="0">
              <a:lnSpc>
                <a:spcPct val="80000"/>
              </a:lnSpc>
              <a:defRPr/>
            </a:pPr>
            <a:r>
              <a:rPr lang="en-US" sz="2400" dirty="0">
                <a:latin typeface="Calibri" panose="020F0502020204030204" pitchFamily="34" charset="0"/>
                <a:cs typeface="Calibri" pitchFamily="34" charset="0"/>
                <a:sym typeface="WP Greek Century" pitchFamily="2" charset="2"/>
              </a:rPr>
              <a:t>	</a:t>
            </a:r>
            <a:r>
              <a:rPr lang="en-US" sz="2400" dirty="0" smtClean="0">
                <a:latin typeface="Calibri" panose="020F0502020204030204" pitchFamily="34" charset="0"/>
                <a:cs typeface="Calibri" pitchFamily="34" charset="0"/>
                <a:sym typeface="WP Greek Century" pitchFamily="2" charset="2"/>
              </a:rPr>
              <a:t>		</a:t>
            </a:r>
            <a:endParaRPr lang="en-US" sz="2000" dirty="0" smtClean="0">
              <a:latin typeface="Calibri" panose="020F0502020204030204" pitchFamily="34" charset="0"/>
              <a:cs typeface="Calibri" pitchFamily="34" charset="0"/>
              <a:sym typeface="WP Greek Century" pitchFamily="2" charset="2"/>
            </a:endParaRPr>
          </a:p>
          <a:p>
            <a:pPr marL="342900" indent="-342900" eaLnBrk="0" hangingPunct="0">
              <a:lnSpc>
                <a:spcPct val="80000"/>
              </a:lnSpc>
              <a:defRPr/>
            </a:pPr>
            <a:endParaRPr lang="en-US" sz="2000" b="1" dirty="0">
              <a:latin typeface="Calibri" panose="020F0502020204030204" pitchFamily="34" charset="0"/>
              <a:cs typeface="Calibri" pitchFamily="34" charset="0"/>
              <a:sym typeface="WP Greek Century" pitchFamily="2" charset="2"/>
            </a:endParaRPr>
          </a:p>
          <a:p>
            <a:pPr marL="342900" indent="-342900" eaLnBrk="0" hangingPunct="0">
              <a:lnSpc>
                <a:spcPct val="80000"/>
              </a:lnSpc>
              <a:defRPr/>
            </a:pPr>
            <a:endParaRPr lang="en-US" sz="2400" b="1" dirty="0" smtClean="0">
              <a:latin typeface="Calibri" panose="020F0502020204030204" pitchFamily="34" charset="0"/>
              <a:cs typeface="Calibri" pitchFamily="34" charset="0"/>
              <a:sym typeface="WP Greek Century" pitchFamily="2" charset="2"/>
            </a:endParaRPr>
          </a:p>
          <a:p>
            <a:pPr marL="342900" indent="-342900" eaLnBrk="0" hangingPunct="0">
              <a:lnSpc>
                <a:spcPct val="80000"/>
              </a:lnSpc>
              <a:defRPr/>
            </a:pPr>
            <a:endParaRPr lang="en-US" sz="2400" b="1" dirty="0">
              <a:latin typeface="Calibri" panose="020F0502020204030204" pitchFamily="34" charset="0"/>
              <a:cs typeface="Calibri" pitchFamily="34" charset="0"/>
              <a:sym typeface="WP Greek Century" pitchFamily="2" charset="2"/>
            </a:endParaRPr>
          </a:p>
          <a:p>
            <a:pPr marL="342900" indent="-342900" eaLnBrk="0" hangingPunct="0">
              <a:lnSpc>
                <a:spcPct val="80000"/>
              </a:lnSpc>
              <a:defRPr/>
            </a:pPr>
            <a:r>
              <a:rPr lang="en-US" sz="2400" b="1" dirty="0" smtClean="0">
                <a:latin typeface="Calibri" panose="020F0502020204030204" pitchFamily="34" charset="0"/>
                <a:cs typeface="Calibri" pitchFamily="34" charset="0"/>
                <a:sym typeface="WP Greek Century" pitchFamily="2" charset="2"/>
              </a:rPr>
              <a:t>	</a:t>
            </a:r>
            <a:endParaRPr lang="en-US" sz="2200" dirty="0">
              <a:latin typeface="Calibri" panose="020F0502020204030204" pitchFamily="34" charset="0"/>
              <a:cs typeface="Calibri" panose="020F0502020204030204" pitchFamily="34" charset="0"/>
              <a:sym typeface="WP Greek Century" pitchFamily="2" charset="2"/>
            </a:endParaRPr>
          </a:p>
          <a:p>
            <a:pPr marL="742950" lvl="1" indent="-285750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900" dirty="0">
                <a:latin typeface="Calibri" panose="020F0502020204030204" pitchFamily="34" charset="0"/>
                <a:cs typeface="Calibri" panose="020F0502020204030204" pitchFamily="34" charset="0"/>
                <a:sym typeface="WP Greek Century" pitchFamily="2" charset="2"/>
              </a:rPr>
              <a:t> 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  <a:sym typeface="WP Greek Century" pitchFamily="2" charset="2"/>
              </a:rPr>
              <a:t>    </a:t>
            </a:r>
            <a:endParaRPr lang="en-US" sz="2200" b="1" dirty="0">
              <a:latin typeface="Calibri" panose="020F0502020204030204" pitchFamily="34" charset="0"/>
              <a:cs typeface="Calibri" panose="020F0502020204030204" pitchFamily="34" charset="0"/>
              <a:sym typeface="WP Greek Century" pitchFamily="2" charset="2"/>
            </a:endParaRPr>
          </a:p>
        </p:txBody>
      </p:sp>
      <p:sp>
        <p:nvSpPr>
          <p:cNvPr id="4" name="Shape 125"/>
          <p:cNvSpPr txBox="1">
            <a:spLocks/>
          </p:cNvSpPr>
          <p:nvPr/>
        </p:nvSpPr>
        <p:spPr>
          <a:xfrm>
            <a:off x="612648" y="9525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</a:lstStyle>
          <a:p>
            <a:pPr algn="ctr">
              <a:buClr>
                <a:srgbClr val="1508B8"/>
              </a:buClr>
              <a:buSzPct val="25000"/>
            </a:pPr>
            <a:r>
              <a:rPr lang="en-US" sz="3200" b="1" dirty="0" smtClean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STAT TRACKING SPREADSHEET</a:t>
            </a:r>
            <a:endParaRPr lang="en-US" sz="3200" b="1" kern="0" dirty="0">
              <a:solidFill>
                <a:schemeClr val="tx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3220" y="5582846"/>
            <a:ext cx="1330779" cy="1242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3869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STAT Tracking Doc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676400"/>
            <a:ext cx="6128655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174" y="1713409"/>
            <a:ext cx="296762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292934"/>
                </a:solidFill>
              </a:rPr>
              <a:t>Guiding the development of Sat Foundational Course - GOES-R</a:t>
            </a:r>
          </a:p>
          <a:p>
            <a:endParaRPr lang="en-US" sz="1000" dirty="0">
              <a:solidFill>
                <a:srgbClr val="292934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292934"/>
                </a:solidFill>
              </a:rPr>
              <a:t>40 modules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00" dirty="0">
              <a:solidFill>
                <a:srgbClr val="292934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292934"/>
                </a:solidFill>
              </a:rPr>
              <a:t>Each 5-30 min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00" dirty="0" smtClean="0">
              <a:solidFill>
                <a:srgbClr val="292934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292934"/>
                </a:solidFill>
              </a:rPr>
              <a:t>Total time 8.5 hrs.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00" dirty="0" smtClean="0">
              <a:solidFill>
                <a:srgbClr val="292934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292934"/>
                </a:solidFill>
              </a:rPr>
              <a:t>Will be “SatFC-G” in CLC/LMS</a:t>
            </a:r>
            <a:endParaRPr lang="en-US" sz="2400" dirty="0">
              <a:solidFill>
                <a:srgbClr val="2929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675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STAT Tracking Doc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752600"/>
            <a:ext cx="8534400" cy="3631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787" y="3767078"/>
            <a:ext cx="609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292934"/>
                </a:solidFill>
              </a:rPr>
              <a:t>1.</a:t>
            </a:r>
          </a:p>
          <a:p>
            <a:endParaRPr lang="en-US" dirty="0">
              <a:solidFill>
                <a:srgbClr val="292934"/>
              </a:solidFill>
            </a:endParaRPr>
          </a:p>
          <a:p>
            <a:r>
              <a:rPr lang="en-US" dirty="0" smtClean="0">
                <a:solidFill>
                  <a:srgbClr val="292934"/>
                </a:solidFill>
              </a:rPr>
              <a:t>2.</a:t>
            </a:r>
          </a:p>
          <a:p>
            <a:endParaRPr lang="en-US" dirty="0">
              <a:solidFill>
                <a:srgbClr val="292934"/>
              </a:solidFill>
            </a:endParaRPr>
          </a:p>
          <a:p>
            <a:r>
              <a:rPr lang="en-US" dirty="0" smtClean="0">
                <a:solidFill>
                  <a:srgbClr val="292934"/>
                </a:solidFill>
              </a:rPr>
              <a:t>3.</a:t>
            </a:r>
          </a:p>
          <a:p>
            <a:endParaRPr lang="en-US" dirty="0" smtClean="0">
              <a:solidFill>
                <a:srgbClr val="292934"/>
              </a:solidFill>
            </a:endParaRPr>
          </a:p>
          <a:p>
            <a:endParaRPr lang="en-US" dirty="0" smtClean="0">
              <a:solidFill>
                <a:srgbClr val="292934"/>
              </a:solidFill>
            </a:endParaRPr>
          </a:p>
          <a:p>
            <a:endParaRPr lang="en-US" dirty="0" smtClean="0">
              <a:solidFill>
                <a:srgbClr val="292934"/>
              </a:solidFill>
            </a:endParaRPr>
          </a:p>
          <a:p>
            <a:endParaRPr lang="en-US" dirty="0">
              <a:solidFill>
                <a:srgbClr val="292934"/>
              </a:solidFill>
            </a:endParaRPr>
          </a:p>
          <a:p>
            <a:r>
              <a:rPr lang="en-US" dirty="0" smtClean="0">
                <a:solidFill>
                  <a:srgbClr val="292934"/>
                </a:solidFill>
              </a:rPr>
              <a:t>41.</a:t>
            </a:r>
            <a:endParaRPr lang="en-US" dirty="0">
              <a:solidFill>
                <a:srgbClr val="292934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52400" y="5198239"/>
            <a:ext cx="0" cy="1050161"/>
          </a:xfrm>
          <a:prstGeom prst="straightConnector1">
            <a:avLst/>
          </a:prstGeom>
          <a:ln w="317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1297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www.goes-r.gov/education/images/logos-pg/color/jpg/03-m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582846"/>
            <a:ext cx="1469070" cy="1275153"/>
          </a:xfrm>
          <a:prstGeom prst="rect">
            <a:avLst/>
          </a:prstGeom>
          <a:noFill/>
        </p:spPr>
      </p:pic>
      <p:sp>
        <p:nvSpPr>
          <p:cNvPr id="11268" name="Rectangle 5"/>
          <p:cNvSpPr>
            <a:spLocks noChangeArrowheads="1"/>
          </p:cNvSpPr>
          <p:nvPr/>
        </p:nvSpPr>
        <p:spPr bwMode="auto">
          <a:xfrm>
            <a:off x="117348" y="1291282"/>
            <a:ext cx="8763000" cy="4145691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marL="342900" indent="-342900" eaLnBrk="0" hangingPunct="0">
              <a:lnSpc>
                <a:spcPct val="80000"/>
              </a:lnSpc>
              <a:defRPr/>
            </a:pPr>
            <a:r>
              <a:rPr lang="en-US" sz="2400" dirty="0" smtClean="0">
                <a:latin typeface="Calibri" panose="020F0502020204030204" pitchFamily="34" charset="0"/>
                <a:cs typeface="Calibri" pitchFamily="34" charset="0"/>
                <a:sym typeface="WP Greek Century" pitchFamily="2" charset="2"/>
              </a:rPr>
              <a:t>     </a:t>
            </a:r>
            <a:r>
              <a:rPr lang="en-US" sz="2400" b="1" dirty="0" smtClean="0">
                <a:latin typeface="Calibri" panose="020F0502020204030204" pitchFamily="34" charset="0"/>
                <a:cs typeface="Calibri" pitchFamily="34" charset="0"/>
                <a:sym typeface="WP Greek Century" pitchFamily="2" charset="2"/>
              </a:rPr>
              <a:t>Latest Dates for Each Stage of Foundational Training Development:</a:t>
            </a:r>
          </a:p>
          <a:p>
            <a:pPr marL="342900" indent="-342900" eaLnBrk="0" hangingPunct="0">
              <a:lnSpc>
                <a:spcPct val="80000"/>
              </a:lnSpc>
              <a:defRPr/>
            </a:pPr>
            <a:endParaRPr lang="en-US" sz="2400" b="1" dirty="0" smtClean="0">
              <a:latin typeface="Calibri" panose="020F0502020204030204" pitchFamily="34" charset="0"/>
              <a:cs typeface="Calibri" pitchFamily="34" charset="0"/>
              <a:sym typeface="WP Greek Century" pitchFamily="2" charset="2"/>
            </a:endParaRPr>
          </a:p>
          <a:p>
            <a:pPr marL="342900" indent="-342900" eaLnBrk="0" hangingPunct="0">
              <a:lnSpc>
                <a:spcPct val="80000"/>
              </a:lnSpc>
              <a:defRPr/>
            </a:pPr>
            <a:r>
              <a:rPr lang="en-US" sz="2400" b="1" dirty="0">
                <a:latin typeface="Calibri" panose="020F0502020204030204" pitchFamily="34" charset="0"/>
                <a:cs typeface="Calibri" pitchFamily="34" charset="0"/>
                <a:sym typeface="WP Greek Century" pitchFamily="2" charset="2"/>
              </a:rPr>
              <a:t>		</a:t>
            </a:r>
            <a:r>
              <a:rPr lang="en-US" sz="2400" b="1" dirty="0" smtClean="0">
                <a:latin typeface="Calibri" panose="020F0502020204030204" pitchFamily="34" charset="0"/>
                <a:cs typeface="Calibri" pitchFamily="34" charset="0"/>
                <a:sym typeface="WP Greek Century" pitchFamily="2" charset="2"/>
              </a:rPr>
              <a:t>-Content Draft for Review:</a:t>
            </a:r>
            <a:endParaRPr lang="en-US" sz="2400" dirty="0" smtClean="0">
              <a:latin typeface="Calibri" panose="020F0502020204030204" pitchFamily="34" charset="0"/>
              <a:cs typeface="Calibri" pitchFamily="34" charset="0"/>
              <a:sym typeface="WP Greek Century" pitchFamily="2" charset="2"/>
            </a:endParaRPr>
          </a:p>
          <a:p>
            <a:pPr marL="342900" indent="-342900" eaLnBrk="0" hangingPunct="0">
              <a:lnSpc>
                <a:spcPct val="80000"/>
              </a:lnSpc>
              <a:defRPr/>
            </a:pPr>
            <a:r>
              <a:rPr lang="en-US" sz="2400" dirty="0">
                <a:latin typeface="Calibri" panose="020F0502020204030204" pitchFamily="34" charset="0"/>
                <a:cs typeface="Calibri" pitchFamily="34" charset="0"/>
                <a:sym typeface="WP Greek Century" pitchFamily="2" charset="2"/>
              </a:rPr>
              <a:t>	</a:t>
            </a:r>
            <a:r>
              <a:rPr lang="en-US" sz="2400" dirty="0" smtClean="0">
                <a:latin typeface="Calibri" panose="020F0502020204030204" pitchFamily="34" charset="0"/>
                <a:cs typeface="Calibri" pitchFamily="34" charset="0"/>
                <a:sym typeface="WP Greek Century" pitchFamily="2" charset="2"/>
              </a:rPr>
              <a:t>	     * 7/20/2016</a:t>
            </a:r>
            <a:r>
              <a:rPr lang="en-US" sz="2000" dirty="0" smtClean="0">
                <a:latin typeface="Calibri" panose="020F0502020204030204" pitchFamily="34" charset="0"/>
                <a:cs typeface="Calibri" pitchFamily="34" charset="0"/>
                <a:sym typeface="WP Greek Century" pitchFamily="2" charset="2"/>
              </a:rPr>
              <a:t>;</a:t>
            </a:r>
            <a:r>
              <a:rPr lang="en-US" sz="2400" dirty="0" smtClean="0">
                <a:latin typeface="Calibri" panose="020F0502020204030204" pitchFamily="34" charset="0"/>
                <a:cs typeface="Calibri" pitchFamily="34" charset="0"/>
                <a:sym typeface="WP Greek Century" pitchFamily="2" charset="2"/>
              </a:rPr>
              <a:t>	 </a:t>
            </a:r>
          </a:p>
          <a:p>
            <a:pPr marL="342900" indent="-342900" eaLnBrk="0" hangingPunct="0">
              <a:lnSpc>
                <a:spcPct val="80000"/>
              </a:lnSpc>
              <a:defRPr/>
            </a:pPr>
            <a:r>
              <a:rPr lang="en-US" sz="2400" dirty="0">
                <a:latin typeface="Calibri" panose="020F0502020204030204" pitchFamily="34" charset="0"/>
                <a:cs typeface="Calibri" pitchFamily="34" charset="0"/>
                <a:sym typeface="WP Greek Century" pitchFamily="2" charset="2"/>
              </a:rPr>
              <a:t>	</a:t>
            </a:r>
            <a:r>
              <a:rPr lang="en-US" sz="2400" dirty="0" smtClean="0">
                <a:latin typeface="Calibri" panose="020F0502020204030204" pitchFamily="34" charset="0"/>
                <a:cs typeface="Calibri" pitchFamily="34" charset="0"/>
                <a:sym typeface="WP Greek Century" pitchFamily="2" charset="2"/>
              </a:rPr>
              <a:t>	</a:t>
            </a:r>
            <a:endParaRPr lang="en-US" sz="2400" b="1" dirty="0" smtClean="0">
              <a:latin typeface="Calibri" panose="020F0502020204030204" pitchFamily="34" charset="0"/>
              <a:cs typeface="Calibri" pitchFamily="34" charset="0"/>
              <a:sym typeface="WP Greek Century" pitchFamily="2" charset="2"/>
            </a:endParaRPr>
          </a:p>
          <a:p>
            <a:pPr marL="342900" indent="-342900" eaLnBrk="0" hangingPunct="0">
              <a:lnSpc>
                <a:spcPct val="80000"/>
              </a:lnSpc>
              <a:defRPr/>
            </a:pPr>
            <a:r>
              <a:rPr lang="en-US" sz="2400" b="1" dirty="0" smtClean="0">
                <a:latin typeface="Calibri" panose="020F0502020204030204" pitchFamily="34" charset="0"/>
                <a:cs typeface="Calibri" pitchFamily="34" charset="0"/>
                <a:sym typeface="WP Greek Century" pitchFamily="2" charset="2"/>
              </a:rPr>
              <a:t>		- Content Reviewed by Subject Matter Experts:</a:t>
            </a:r>
            <a:endParaRPr lang="en-US" sz="2400" dirty="0" smtClean="0">
              <a:latin typeface="Calibri" panose="020F0502020204030204" pitchFamily="34" charset="0"/>
              <a:cs typeface="Calibri" pitchFamily="34" charset="0"/>
              <a:sym typeface="WP Greek Century" pitchFamily="2" charset="2"/>
            </a:endParaRPr>
          </a:p>
          <a:p>
            <a:pPr marL="342900" indent="-342900" eaLnBrk="0" hangingPunct="0">
              <a:lnSpc>
                <a:spcPct val="80000"/>
              </a:lnSpc>
              <a:defRPr/>
            </a:pPr>
            <a:r>
              <a:rPr lang="en-US" sz="2400" b="1" dirty="0">
                <a:latin typeface="Calibri" panose="020F0502020204030204" pitchFamily="34" charset="0"/>
                <a:cs typeface="Calibri" pitchFamily="34" charset="0"/>
                <a:sym typeface="WP Greek Century" pitchFamily="2" charset="2"/>
              </a:rPr>
              <a:t>	</a:t>
            </a:r>
            <a:r>
              <a:rPr lang="en-US" sz="2400" b="1" dirty="0" smtClean="0">
                <a:latin typeface="Calibri" panose="020F0502020204030204" pitchFamily="34" charset="0"/>
                <a:cs typeface="Calibri" pitchFamily="34" charset="0"/>
                <a:sym typeface="WP Greek Century" pitchFamily="2" charset="2"/>
              </a:rPr>
              <a:t>	     * </a:t>
            </a:r>
            <a:r>
              <a:rPr lang="en-US" sz="2400" dirty="0" smtClean="0">
                <a:latin typeface="Calibri" panose="020F0502020204030204" pitchFamily="34" charset="0"/>
                <a:cs typeface="Calibri" pitchFamily="34" charset="0"/>
                <a:sym typeface="WP Greek Century" pitchFamily="2" charset="2"/>
              </a:rPr>
              <a:t>8/5/2016</a:t>
            </a:r>
            <a:r>
              <a:rPr lang="en-US" sz="2000" dirty="0" smtClean="0">
                <a:latin typeface="Calibri" panose="020F0502020204030204" pitchFamily="34" charset="0"/>
                <a:cs typeface="Calibri" pitchFamily="34" charset="0"/>
                <a:sym typeface="WP Greek Century" pitchFamily="2" charset="2"/>
              </a:rPr>
              <a:t>;</a:t>
            </a:r>
          </a:p>
          <a:p>
            <a:pPr marL="342900" indent="-342900" eaLnBrk="0" hangingPunct="0">
              <a:lnSpc>
                <a:spcPct val="80000"/>
              </a:lnSpc>
              <a:defRPr/>
            </a:pPr>
            <a:r>
              <a:rPr lang="en-US" sz="2000" dirty="0" smtClean="0">
                <a:latin typeface="Calibri" panose="020F0502020204030204" pitchFamily="34" charset="0"/>
                <a:cs typeface="Calibri" pitchFamily="34" charset="0"/>
                <a:sym typeface="WP Greek Century" pitchFamily="2" charset="2"/>
              </a:rPr>
              <a:t>		</a:t>
            </a:r>
            <a:endParaRPr lang="en-US" sz="2400" dirty="0">
              <a:latin typeface="Calibri" panose="020F0502020204030204" pitchFamily="34" charset="0"/>
              <a:cs typeface="Calibri" pitchFamily="34" charset="0"/>
              <a:sym typeface="WP Greek Century" pitchFamily="2" charset="2"/>
            </a:endParaRPr>
          </a:p>
          <a:p>
            <a:pPr marL="342900" indent="-342900" eaLnBrk="0" hangingPunct="0">
              <a:lnSpc>
                <a:spcPct val="80000"/>
              </a:lnSpc>
              <a:defRPr/>
            </a:pPr>
            <a:r>
              <a:rPr lang="en-US" sz="2400" dirty="0" smtClean="0">
                <a:latin typeface="Calibri" panose="020F0502020204030204" pitchFamily="34" charset="0"/>
                <a:cs typeface="Calibri" pitchFamily="34" charset="0"/>
                <a:sym typeface="WP Greek Century" pitchFamily="2" charset="2"/>
              </a:rPr>
              <a:t>		- </a:t>
            </a:r>
            <a:r>
              <a:rPr lang="en-US" sz="2400" b="1" dirty="0" smtClean="0">
                <a:latin typeface="Calibri" panose="020F0502020204030204" pitchFamily="34" charset="0"/>
                <a:cs typeface="Calibri" pitchFamily="34" charset="0"/>
                <a:sym typeface="WP Greek Century" pitchFamily="2" charset="2"/>
              </a:rPr>
              <a:t>Beta Draft for External Review:</a:t>
            </a:r>
            <a:endParaRPr lang="en-US" sz="2400" dirty="0" smtClean="0">
              <a:latin typeface="Calibri" panose="020F0502020204030204" pitchFamily="34" charset="0"/>
              <a:cs typeface="Calibri" pitchFamily="34" charset="0"/>
              <a:sym typeface="WP Greek Century" pitchFamily="2" charset="2"/>
            </a:endParaRPr>
          </a:p>
          <a:p>
            <a:pPr marL="342900" indent="-342900" eaLnBrk="0" hangingPunct="0">
              <a:lnSpc>
                <a:spcPct val="80000"/>
              </a:lnSpc>
              <a:defRPr/>
            </a:pPr>
            <a:r>
              <a:rPr lang="en-US" sz="2400" dirty="0">
                <a:latin typeface="Calibri" panose="020F0502020204030204" pitchFamily="34" charset="0"/>
                <a:cs typeface="Calibri" pitchFamily="34" charset="0"/>
                <a:sym typeface="WP Greek Century" pitchFamily="2" charset="2"/>
              </a:rPr>
              <a:t>	</a:t>
            </a:r>
            <a:r>
              <a:rPr lang="en-US" sz="2400" dirty="0" smtClean="0">
                <a:latin typeface="Calibri" panose="020F0502020204030204" pitchFamily="34" charset="0"/>
                <a:cs typeface="Calibri" pitchFamily="34" charset="0"/>
                <a:sym typeface="WP Greek Century" pitchFamily="2" charset="2"/>
              </a:rPr>
              <a:t>	     * 8/21/2016	</a:t>
            </a:r>
            <a:endParaRPr lang="en-US" sz="2000" dirty="0" smtClean="0">
              <a:latin typeface="Calibri" panose="020F0502020204030204" pitchFamily="34" charset="0"/>
              <a:cs typeface="Calibri" pitchFamily="34" charset="0"/>
              <a:sym typeface="WP Greek Century" pitchFamily="2" charset="2"/>
            </a:endParaRPr>
          </a:p>
          <a:p>
            <a:pPr marL="342900" indent="-342900" eaLnBrk="0" hangingPunct="0">
              <a:lnSpc>
                <a:spcPct val="80000"/>
              </a:lnSpc>
              <a:defRPr/>
            </a:pPr>
            <a:endParaRPr lang="en-US" sz="2000" b="1" dirty="0">
              <a:latin typeface="Calibri" panose="020F0502020204030204" pitchFamily="34" charset="0"/>
              <a:cs typeface="Calibri" pitchFamily="34" charset="0"/>
              <a:sym typeface="WP Greek Century" pitchFamily="2" charset="2"/>
            </a:endParaRPr>
          </a:p>
          <a:p>
            <a:pPr marL="342900" indent="-342900" eaLnBrk="0" hangingPunct="0">
              <a:lnSpc>
                <a:spcPct val="80000"/>
              </a:lnSpc>
              <a:defRPr/>
            </a:pPr>
            <a:endParaRPr lang="en-US" sz="2400" b="1" dirty="0" smtClean="0">
              <a:latin typeface="Calibri" panose="020F0502020204030204" pitchFamily="34" charset="0"/>
              <a:cs typeface="Calibri" pitchFamily="34" charset="0"/>
              <a:sym typeface="WP Greek Century" pitchFamily="2" charset="2"/>
            </a:endParaRPr>
          </a:p>
          <a:p>
            <a:pPr marL="342900" indent="-342900" eaLnBrk="0" hangingPunct="0">
              <a:lnSpc>
                <a:spcPct val="80000"/>
              </a:lnSpc>
              <a:defRPr/>
            </a:pPr>
            <a:endParaRPr lang="en-US" sz="2400" b="1" dirty="0">
              <a:latin typeface="Calibri" panose="020F0502020204030204" pitchFamily="34" charset="0"/>
              <a:cs typeface="Calibri" pitchFamily="34" charset="0"/>
              <a:sym typeface="WP Greek Century" pitchFamily="2" charset="2"/>
            </a:endParaRPr>
          </a:p>
          <a:p>
            <a:pPr marL="342900" indent="-342900" eaLnBrk="0" hangingPunct="0">
              <a:lnSpc>
                <a:spcPct val="80000"/>
              </a:lnSpc>
              <a:defRPr/>
            </a:pPr>
            <a:r>
              <a:rPr lang="en-US" sz="2400" b="1" dirty="0" smtClean="0">
                <a:latin typeface="Calibri" panose="020F0502020204030204" pitchFamily="34" charset="0"/>
                <a:cs typeface="Calibri" pitchFamily="34" charset="0"/>
                <a:sym typeface="WP Greek Century" pitchFamily="2" charset="2"/>
              </a:rPr>
              <a:t>	</a:t>
            </a:r>
            <a:endParaRPr lang="en-US" sz="2200" dirty="0">
              <a:latin typeface="Calibri" panose="020F0502020204030204" pitchFamily="34" charset="0"/>
              <a:cs typeface="Calibri" panose="020F0502020204030204" pitchFamily="34" charset="0"/>
              <a:sym typeface="WP Greek Century" pitchFamily="2" charset="2"/>
            </a:endParaRPr>
          </a:p>
          <a:p>
            <a:pPr marL="742950" lvl="1" indent="-285750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900" dirty="0">
                <a:latin typeface="Calibri" panose="020F0502020204030204" pitchFamily="34" charset="0"/>
                <a:cs typeface="Calibri" panose="020F0502020204030204" pitchFamily="34" charset="0"/>
                <a:sym typeface="WP Greek Century" pitchFamily="2" charset="2"/>
              </a:rPr>
              <a:t> 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  <a:sym typeface="WP Greek Century" pitchFamily="2" charset="2"/>
              </a:rPr>
              <a:t>    </a:t>
            </a:r>
            <a:endParaRPr lang="en-US" sz="2200" b="1" dirty="0">
              <a:latin typeface="Calibri" panose="020F0502020204030204" pitchFamily="34" charset="0"/>
              <a:cs typeface="Calibri" panose="020F0502020204030204" pitchFamily="34" charset="0"/>
              <a:sym typeface="WP Greek Century" pitchFamily="2" charset="2"/>
            </a:endParaRPr>
          </a:p>
        </p:txBody>
      </p:sp>
      <p:sp>
        <p:nvSpPr>
          <p:cNvPr id="4" name="Shape 125"/>
          <p:cNvSpPr txBox="1">
            <a:spLocks/>
          </p:cNvSpPr>
          <p:nvPr/>
        </p:nvSpPr>
        <p:spPr>
          <a:xfrm>
            <a:off x="612648" y="9525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</a:lstStyle>
          <a:p>
            <a:pPr algn="ctr">
              <a:buClr>
                <a:srgbClr val="1508B8"/>
              </a:buClr>
              <a:buSzPct val="25000"/>
            </a:pPr>
            <a:r>
              <a:rPr lang="en-US" sz="3200" b="1" dirty="0" smtClean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STAT TRACKING SPREADSHEET</a:t>
            </a:r>
            <a:endParaRPr lang="en-US" sz="3200" b="1" kern="0" dirty="0">
              <a:solidFill>
                <a:schemeClr val="tx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3220" y="5582846"/>
            <a:ext cx="1330779" cy="1242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146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www.goes-r.gov/education/images/logos-pg/color/jpg/03-m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582846"/>
            <a:ext cx="1469070" cy="1275153"/>
          </a:xfrm>
          <a:prstGeom prst="rect">
            <a:avLst/>
          </a:prstGeom>
          <a:noFill/>
        </p:spPr>
      </p:pic>
      <p:sp>
        <p:nvSpPr>
          <p:cNvPr id="11268" name="Rectangle 5"/>
          <p:cNvSpPr>
            <a:spLocks noChangeArrowheads="1"/>
          </p:cNvSpPr>
          <p:nvPr/>
        </p:nvSpPr>
        <p:spPr bwMode="auto">
          <a:xfrm>
            <a:off x="117348" y="1291282"/>
            <a:ext cx="8763000" cy="4145691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marL="342900" indent="-342900" eaLnBrk="0" hangingPunct="0">
              <a:lnSpc>
                <a:spcPct val="80000"/>
              </a:lnSpc>
              <a:defRPr/>
            </a:pPr>
            <a:r>
              <a:rPr lang="en-US" sz="2400" dirty="0" smtClean="0">
                <a:latin typeface="Calibri" panose="020F0502020204030204" pitchFamily="34" charset="0"/>
                <a:cs typeface="Calibri" pitchFamily="34" charset="0"/>
                <a:sym typeface="WP Greek Century" pitchFamily="2" charset="2"/>
              </a:rPr>
              <a:t>    </a:t>
            </a:r>
          </a:p>
          <a:p>
            <a:pPr marL="342900" indent="-342900" eaLnBrk="0" hangingPunct="0">
              <a:lnSpc>
                <a:spcPct val="80000"/>
              </a:lnSpc>
              <a:defRPr/>
            </a:pPr>
            <a:endParaRPr lang="en-US" sz="2400" dirty="0">
              <a:latin typeface="Calibri" panose="020F0502020204030204" pitchFamily="34" charset="0"/>
              <a:cs typeface="Calibri" pitchFamily="34" charset="0"/>
              <a:sym typeface="WP Greek Century" pitchFamily="2" charset="2"/>
            </a:endParaRPr>
          </a:p>
          <a:p>
            <a:pPr marL="342900" indent="-342900" eaLnBrk="0" hangingPunct="0">
              <a:lnSpc>
                <a:spcPct val="80000"/>
              </a:lnSpc>
              <a:defRPr/>
            </a:pPr>
            <a:r>
              <a:rPr lang="en-US" sz="2400" dirty="0" smtClean="0">
                <a:latin typeface="Calibri" panose="020F0502020204030204" pitchFamily="34" charset="0"/>
                <a:cs typeface="Calibri" pitchFamily="34" charset="0"/>
                <a:sym typeface="WP Greek Century" pitchFamily="2" charset="2"/>
              </a:rPr>
              <a:t> </a:t>
            </a:r>
            <a:r>
              <a:rPr lang="en-US" sz="2400" b="1" dirty="0" smtClean="0">
                <a:latin typeface="Calibri" panose="020F0502020204030204" pitchFamily="34" charset="0"/>
                <a:cs typeface="Calibri" pitchFamily="34" charset="0"/>
                <a:sym typeface="WP Greek Century" pitchFamily="2" charset="2"/>
              </a:rPr>
              <a:t>Latest Dates for Each Stage of Training Development:</a:t>
            </a:r>
          </a:p>
          <a:p>
            <a:pPr marL="342900" indent="-342900" eaLnBrk="0" hangingPunct="0">
              <a:lnSpc>
                <a:spcPct val="80000"/>
              </a:lnSpc>
              <a:defRPr/>
            </a:pPr>
            <a:endParaRPr lang="en-US" sz="2400" b="1" dirty="0" smtClean="0">
              <a:latin typeface="Calibri" panose="020F0502020204030204" pitchFamily="34" charset="0"/>
              <a:cs typeface="Calibri" pitchFamily="34" charset="0"/>
              <a:sym typeface="WP Greek Century" pitchFamily="2" charset="2"/>
            </a:endParaRPr>
          </a:p>
          <a:p>
            <a:pPr marL="342900" indent="-342900" eaLnBrk="0" hangingPunct="0">
              <a:lnSpc>
                <a:spcPct val="80000"/>
              </a:lnSpc>
              <a:defRPr/>
            </a:pPr>
            <a:r>
              <a:rPr lang="en-US" sz="2400" b="1" dirty="0">
                <a:latin typeface="Calibri" panose="020F0502020204030204" pitchFamily="34" charset="0"/>
                <a:cs typeface="Calibri" pitchFamily="34" charset="0"/>
                <a:sym typeface="WP Greek Century" pitchFamily="2" charset="2"/>
              </a:rPr>
              <a:t>		</a:t>
            </a:r>
            <a:r>
              <a:rPr lang="en-US" sz="2400" b="1" dirty="0" smtClean="0">
                <a:latin typeface="Calibri" panose="020F0502020204030204" pitchFamily="34" charset="0"/>
                <a:cs typeface="Calibri" pitchFamily="34" charset="0"/>
                <a:sym typeface="WP Greek Century" pitchFamily="2" charset="2"/>
              </a:rPr>
              <a:t>-Upload to CLC/Learning Management System &amp; Test:</a:t>
            </a:r>
            <a:endParaRPr lang="en-US" sz="2400" dirty="0" smtClean="0">
              <a:latin typeface="Calibri" panose="020F0502020204030204" pitchFamily="34" charset="0"/>
              <a:cs typeface="Calibri" pitchFamily="34" charset="0"/>
              <a:sym typeface="WP Greek Century" pitchFamily="2" charset="2"/>
            </a:endParaRPr>
          </a:p>
          <a:p>
            <a:pPr marL="342900" indent="-342900" eaLnBrk="0" hangingPunct="0">
              <a:lnSpc>
                <a:spcPct val="80000"/>
              </a:lnSpc>
              <a:defRPr/>
            </a:pPr>
            <a:r>
              <a:rPr lang="en-US" sz="2400" dirty="0">
                <a:latin typeface="Calibri" panose="020F0502020204030204" pitchFamily="34" charset="0"/>
                <a:cs typeface="Calibri" pitchFamily="34" charset="0"/>
                <a:sym typeface="WP Greek Century" pitchFamily="2" charset="2"/>
              </a:rPr>
              <a:t>	</a:t>
            </a:r>
            <a:r>
              <a:rPr lang="en-US" sz="2400" dirty="0" smtClean="0">
                <a:latin typeface="Calibri" panose="020F0502020204030204" pitchFamily="34" charset="0"/>
                <a:cs typeface="Calibri" pitchFamily="34" charset="0"/>
                <a:sym typeface="WP Greek Century" pitchFamily="2" charset="2"/>
              </a:rPr>
              <a:t>	     * </a:t>
            </a:r>
            <a:r>
              <a:rPr lang="en-US" sz="2400" b="1" dirty="0" smtClean="0">
                <a:latin typeface="Calibri" panose="020F0502020204030204" pitchFamily="34" charset="0"/>
                <a:cs typeface="Calibri" pitchFamily="34" charset="0"/>
                <a:sym typeface="WP Greek Century" pitchFamily="2" charset="2"/>
              </a:rPr>
              <a:t>9/16/2016</a:t>
            </a:r>
            <a:r>
              <a:rPr lang="en-US" sz="2400" dirty="0" smtClean="0">
                <a:latin typeface="Calibri" panose="020F0502020204030204" pitchFamily="34" charset="0"/>
                <a:cs typeface="Calibri" pitchFamily="34" charset="0"/>
                <a:sym typeface="WP Greek Century" pitchFamily="2" charset="2"/>
              </a:rPr>
              <a:t>	 </a:t>
            </a:r>
          </a:p>
          <a:p>
            <a:pPr marL="342900" indent="-342900" eaLnBrk="0" hangingPunct="0">
              <a:lnSpc>
                <a:spcPct val="80000"/>
              </a:lnSpc>
              <a:defRPr/>
            </a:pPr>
            <a:r>
              <a:rPr lang="en-US" sz="2400" dirty="0">
                <a:latin typeface="Calibri" panose="020F0502020204030204" pitchFamily="34" charset="0"/>
                <a:cs typeface="Calibri" pitchFamily="34" charset="0"/>
                <a:sym typeface="WP Greek Century" pitchFamily="2" charset="2"/>
              </a:rPr>
              <a:t>	</a:t>
            </a:r>
            <a:r>
              <a:rPr lang="en-US" sz="2400" dirty="0" smtClean="0">
                <a:latin typeface="Calibri" panose="020F0502020204030204" pitchFamily="34" charset="0"/>
                <a:cs typeface="Calibri" pitchFamily="34" charset="0"/>
                <a:sym typeface="WP Greek Century" pitchFamily="2" charset="2"/>
              </a:rPr>
              <a:t>	</a:t>
            </a:r>
            <a:endParaRPr lang="en-US" sz="2400" b="1" dirty="0" smtClean="0">
              <a:latin typeface="Calibri" panose="020F0502020204030204" pitchFamily="34" charset="0"/>
              <a:cs typeface="Calibri" pitchFamily="34" charset="0"/>
              <a:sym typeface="WP Greek Century" pitchFamily="2" charset="2"/>
            </a:endParaRPr>
          </a:p>
          <a:p>
            <a:pPr marL="342900" indent="-342900" eaLnBrk="0" hangingPunct="0">
              <a:lnSpc>
                <a:spcPct val="80000"/>
              </a:lnSpc>
              <a:defRPr/>
            </a:pPr>
            <a:r>
              <a:rPr lang="en-US" sz="2400" b="1" dirty="0" smtClean="0">
                <a:latin typeface="Calibri" panose="020F0502020204030204" pitchFamily="34" charset="0"/>
                <a:cs typeface="Calibri" pitchFamily="34" charset="0"/>
                <a:sym typeface="WP Greek Century" pitchFamily="2" charset="2"/>
              </a:rPr>
              <a:t>		- Publish Date:</a:t>
            </a:r>
            <a:endParaRPr lang="en-US" sz="2400" dirty="0" smtClean="0">
              <a:latin typeface="Calibri" panose="020F0502020204030204" pitchFamily="34" charset="0"/>
              <a:cs typeface="Calibri" pitchFamily="34" charset="0"/>
              <a:sym typeface="WP Greek Century" pitchFamily="2" charset="2"/>
            </a:endParaRPr>
          </a:p>
          <a:p>
            <a:pPr marL="342900" indent="-342900" eaLnBrk="0" hangingPunct="0">
              <a:lnSpc>
                <a:spcPct val="80000"/>
              </a:lnSpc>
              <a:defRPr/>
            </a:pPr>
            <a:r>
              <a:rPr lang="en-US" sz="2400" b="1" dirty="0">
                <a:latin typeface="Calibri" panose="020F0502020204030204" pitchFamily="34" charset="0"/>
                <a:cs typeface="Calibri" pitchFamily="34" charset="0"/>
                <a:sym typeface="WP Greek Century" pitchFamily="2" charset="2"/>
              </a:rPr>
              <a:t>	</a:t>
            </a:r>
            <a:r>
              <a:rPr lang="en-US" sz="2400" b="1" dirty="0" smtClean="0">
                <a:latin typeface="Calibri" panose="020F0502020204030204" pitchFamily="34" charset="0"/>
                <a:cs typeface="Calibri" pitchFamily="34" charset="0"/>
                <a:sym typeface="WP Greek Century" pitchFamily="2" charset="2"/>
              </a:rPr>
              <a:t>	     * 9/30/2016</a:t>
            </a:r>
          </a:p>
          <a:p>
            <a:pPr marL="342900" indent="-342900" eaLnBrk="0" hangingPunct="0">
              <a:lnSpc>
                <a:spcPct val="80000"/>
              </a:lnSpc>
              <a:defRPr/>
            </a:pPr>
            <a:endParaRPr lang="en-US" sz="2400" b="1" dirty="0">
              <a:latin typeface="Calibri" panose="020F0502020204030204" pitchFamily="34" charset="0"/>
              <a:cs typeface="Calibri" pitchFamily="34" charset="0"/>
              <a:sym typeface="WP Greek Century" pitchFamily="2" charset="2"/>
            </a:endParaRPr>
          </a:p>
          <a:p>
            <a:pPr marL="342900" indent="-342900" eaLnBrk="0" hangingPunct="0">
              <a:lnSpc>
                <a:spcPct val="80000"/>
              </a:lnSpc>
              <a:defRPr/>
            </a:pPr>
            <a:r>
              <a:rPr lang="en-US" sz="2400" b="1" dirty="0" smtClean="0">
                <a:latin typeface="Calibri" panose="020F0502020204030204" pitchFamily="34" charset="0"/>
                <a:cs typeface="Calibri" pitchFamily="34" charset="0"/>
                <a:sym typeface="WP Greek Century" pitchFamily="2" charset="2"/>
              </a:rPr>
              <a:t>		- NWS </a:t>
            </a:r>
            <a:r>
              <a:rPr lang="en-US" sz="2400" b="1" dirty="0">
                <a:latin typeface="Calibri" panose="020F0502020204030204" pitchFamily="34" charset="0"/>
                <a:cs typeface="Calibri" pitchFamily="34" charset="0"/>
                <a:sym typeface="WP Greek Century" pitchFamily="2" charset="2"/>
              </a:rPr>
              <a:t>AA </a:t>
            </a:r>
            <a:r>
              <a:rPr lang="en-US" sz="2400" b="1" dirty="0" smtClean="0">
                <a:latin typeface="Calibri" panose="020F0502020204030204" pitchFamily="34" charset="0"/>
                <a:cs typeface="Calibri" pitchFamily="34" charset="0"/>
                <a:sym typeface="WP Greek Century" pitchFamily="2" charset="2"/>
              </a:rPr>
              <a:t>Announces </a:t>
            </a:r>
            <a:r>
              <a:rPr lang="en-US" sz="2400" b="1" dirty="0">
                <a:latin typeface="Calibri" panose="020F0502020204030204" pitchFamily="34" charset="0"/>
                <a:cs typeface="Calibri" pitchFamily="34" charset="0"/>
                <a:sym typeface="WP Greek Century" pitchFamily="2" charset="2"/>
              </a:rPr>
              <a:t>SatFC </a:t>
            </a:r>
            <a:r>
              <a:rPr lang="en-US" sz="2400" b="1" dirty="0" smtClean="0">
                <a:latin typeface="Calibri" panose="020F0502020204030204" pitchFamily="34" charset="0"/>
                <a:cs typeface="Calibri" pitchFamily="34" charset="0"/>
                <a:sym typeface="WP Greek Century" pitchFamily="2" charset="2"/>
              </a:rPr>
              <a:t>via </a:t>
            </a:r>
            <a:r>
              <a:rPr lang="en-US" sz="2400" b="1" dirty="0" err="1" smtClean="0">
                <a:latin typeface="Calibri" panose="020F0502020204030204" pitchFamily="34" charset="0"/>
                <a:cs typeface="Calibri" pitchFamily="34" charset="0"/>
                <a:sym typeface="WP Greek Century" pitchFamily="2" charset="2"/>
              </a:rPr>
              <a:t>allhands</a:t>
            </a:r>
            <a:r>
              <a:rPr lang="en-US" sz="2400" b="1" dirty="0" smtClean="0">
                <a:latin typeface="Calibri" panose="020F0502020204030204" pitchFamily="34" charset="0"/>
                <a:cs typeface="Calibri" pitchFamily="34" charset="0"/>
                <a:sym typeface="WP Greek Century" pitchFamily="2" charset="2"/>
              </a:rPr>
              <a:t> email just after 	  	  launch on 10/13/2016*</a:t>
            </a:r>
            <a:endParaRPr lang="en-US" sz="2000" b="1" dirty="0" smtClean="0">
              <a:latin typeface="Calibri" panose="020F0502020204030204" pitchFamily="34" charset="0"/>
              <a:cs typeface="Calibri" pitchFamily="34" charset="0"/>
              <a:sym typeface="WP Greek Century" pitchFamily="2" charset="2"/>
            </a:endParaRPr>
          </a:p>
          <a:p>
            <a:pPr marL="342900" indent="-342900" eaLnBrk="0" hangingPunct="0">
              <a:lnSpc>
                <a:spcPct val="80000"/>
              </a:lnSpc>
              <a:defRPr/>
            </a:pPr>
            <a:r>
              <a:rPr lang="en-US" sz="2000" dirty="0" smtClean="0">
                <a:latin typeface="Calibri" panose="020F0502020204030204" pitchFamily="34" charset="0"/>
                <a:cs typeface="Calibri" pitchFamily="34" charset="0"/>
                <a:sym typeface="WP Greek Century" pitchFamily="2" charset="2"/>
              </a:rPr>
              <a:t>		</a:t>
            </a:r>
            <a:endParaRPr lang="en-US" sz="2400" dirty="0">
              <a:latin typeface="Calibri" panose="020F0502020204030204" pitchFamily="34" charset="0"/>
              <a:cs typeface="Calibri" pitchFamily="34" charset="0"/>
              <a:sym typeface="WP Greek Century" pitchFamily="2" charset="2"/>
            </a:endParaRPr>
          </a:p>
          <a:p>
            <a:pPr marL="342900" indent="-342900" eaLnBrk="0" hangingPunct="0">
              <a:lnSpc>
                <a:spcPct val="80000"/>
              </a:lnSpc>
              <a:defRPr/>
            </a:pPr>
            <a:r>
              <a:rPr lang="en-US" sz="2400" dirty="0" smtClean="0">
                <a:latin typeface="Calibri" panose="020F0502020204030204" pitchFamily="34" charset="0"/>
                <a:cs typeface="Calibri" pitchFamily="34" charset="0"/>
                <a:sym typeface="WP Greek Century" pitchFamily="2" charset="2"/>
              </a:rPr>
              <a:t>		</a:t>
            </a:r>
            <a:endParaRPr lang="en-US" sz="2400" b="1" dirty="0">
              <a:latin typeface="Calibri" panose="020F0502020204030204" pitchFamily="34" charset="0"/>
              <a:cs typeface="Calibri" pitchFamily="34" charset="0"/>
              <a:sym typeface="WP Greek Century" pitchFamily="2" charset="2"/>
            </a:endParaRPr>
          </a:p>
          <a:p>
            <a:pPr marL="342900" indent="-342900" eaLnBrk="0" hangingPunct="0">
              <a:lnSpc>
                <a:spcPct val="80000"/>
              </a:lnSpc>
              <a:defRPr/>
            </a:pPr>
            <a:r>
              <a:rPr lang="en-US" sz="2400" b="1" dirty="0" smtClean="0">
                <a:latin typeface="Calibri" panose="020F0502020204030204" pitchFamily="34" charset="0"/>
                <a:cs typeface="Calibri" pitchFamily="34" charset="0"/>
                <a:sym typeface="WP Greek Century" pitchFamily="2" charset="2"/>
              </a:rPr>
              <a:t>	</a:t>
            </a:r>
            <a:endParaRPr lang="en-US" sz="2200" dirty="0">
              <a:latin typeface="Calibri" panose="020F0502020204030204" pitchFamily="34" charset="0"/>
              <a:cs typeface="Calibri" panose="020F0502020204030204" pitchFamily="34" charset="0"/>
              <a:sym typeface="WP Greek Century" pitchFamily="2" charset="2"/>
            </a:endParaRPr>
          </a:p>
          <a:p>
            <a:pPr marL="742950" lvl="1" indent="-285750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900" dirty="0">
                <a:latin typeface="Calibri" panose="020F0502020204030204" pitchFamily="34" charset="0"/>
                <a:cs typeface="Calibri" panose="020F0502020204030204" pitchFamily="34" charset="0"/>
                <a:sym typeface="WP Greek Century" pitchFamily="2" charset="2"/>
              </a:rPr>
              <a:t> 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  <a:sym typeface="WP Greek Century" pitchFamily="2" charset="2"/>
              </a:rPr>
              <a:t>    </a:t>
            </a:r>
            <a:endParaRPr lang="en-US" sz="2200" b="1" dirty="0">
              <a:latin typeface="Calibri" panose="020F0502020204030204" pitchFamily="34" charset="0"/>
              <a:cs typeface="Calibri" panose="020F0502020204030204" pitchFamily="34" charset="0"/>
              <a:sym typeface="WP Greek Century" pitchFamily="2" charset="2"/>
            </a:endParaRPr>
          </a:p>
        </p:txBody>
      </p:sp>
      <p:sp>
        <p:nvSpPr>
          <p:cNvPr id="4" name="Shape 125"/>
          <p:cNvSpPr txBox="1">
            <a:spLocks/>
          </p:cNvSpPr>
          <p:nvPr/>
        </p:nvSpPr>
        <p:spPr>
          <a:xfrm>
            <a:off x="612648" y="9525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</a:lstStyle>
          <a:p>
            <a:pPr algn="ctr">
              <a:buClr>
                <a:srgbClr val="1508B8"/>
              </a:buClr>
              <a:buSzPct val="25000"/>
            </a:pPr>
            <a:r>
              <a:rPr lang="en-US" sz="3200" b="1" dirty="0" smtClean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STAT TRACKING SPREADSHEET</a:t>
            </a:r>
            <a:endParaRPr lang="en-US" sz="3200" b="1" kern="0" dirty="0">
              <a:solidFill>
                <a:schemeClr val="tx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3220" y="5582846"/>
            <a:ext cx="1330779" cy="1242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7478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www.goes-r.gov/education/images/logos-pg/color/jpg/03-m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582846"/>
            <a:ext cx="1469070" cy="1275153"/>
          </a:xfrm>
          <a:prstGeom prst="rect">
            <a:avLst/>
          </a:prstGeom>
          <a:noFill/>
        </p:spPr>
      </p:pic>
      <p:sp>
        <p:nvSpPr>
          <p:cNvPr id="11268" name="Rectangle 5"/>
          <p:cNvSpPr>
            <a:spLocks noChangeArrowheads="1"/>
          </p:cNvSpPr>
          <p:nvPr/>
        </p:nvSpPr>
        <p:spPr bwMode="auto">
          <a:xfrm>
            <a:off x="117348" y="1291282"/>
            <a:ext cx="8763000" cy="4145691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marL="342900" indent="-342900" eaLnBrk="0" hangingPunct="0">
              <a:lnSpc>
                <a:spcPct val="80000"/>
              </a:lnSpc>
              <a:defRPr/>
            </a:pPr>
            <a:r>
              <a:rPr lang="en-US" sz="2400" dirty="0" smtClean="0">
                <a:latin typeface="Calibri" panose="020F0502020204030204" pitchFamily="34" charset="0"/>
                <a:cs typeface="Calibri" pitchFamily="34" charset="0"/>
                <a:sym typeface="WP Greek Century" pitchFamily="2" charset="2"/>
              </a:rPr>
              <a:t>     </a:t>
            </a:r>
            <a:endParaRPr lang="en-US" sz="2400" b="1" dirty="0" smtClean="0">
              <a:latin typeface="Calibri" panose="020F0502020204030204" pitchFamily="34" charset="0"/>
              <a:cs typeface="Calibri" pitchFamily="34" charset="0"/>
              <a:sym typeface="WP Greek Century" pitchFamily="2" charset="2"/>
            </a:endParaRPr>
          </a:p>
          <a:p>
            <a:pPr marL="342900" indent="-342900" eaLnBrk="0" hangingPunct="0">
              <a:lnSpc>
                <a:spcPct val="80000"/>
              </a:lnSpc>
              <a:defRPr/>
            </a:pPr>
            <a:r>
              <a:rPr lang="en-US" sz="2400" b="1" dirty="0">
                <a:latin typeface="Calibri" panose="020F0502020204030204" pitchFamily="34" charset="0"/>
                <a:cs typeface="Calibri" pitchFamily="34" charset="0"/>
                <a:sym typeface="WP Greek Century" pitchFamily="2" charset="2"/>
              </a:rPr>
              <a:t>		</a:t>
            </a:r>
            <a:r>
              <a:rPr lang="en-US" sz="2400" b="1" dirty="0" smtClean="0">
                <a:latin typeface="Calibri" panose="020F0502020204030204" pitchFamily="34" charset="0"/>
                <a:cs typeface="Calibri" pitchFamily="34" charset="0"/>
                <a:sym typeface="WP Greek Century" pitchFamily="2" charset="2"/>
              </a:rPr>
              <a:t>- Status of each module provided as R Y G B coding:</a:t>
            </a:r>
            <a:endParaRPr lang="en-US" sz="2400" dirty="0" smtClean="0">
              <a:latin typeface="Calibri" panose="020F0502020204030204" pitchFamily="34" charset="0"/>
              <a:cs typeface="Calibri" pitchFamily="34" charset="0"/>
              <a:sym typeface="WP Greek Century" pitchFamily="2" charset="2"/>
            </a:endParaRPr>
          </a:p>
          <a:p>
            <a:pPr marL="342900" indent="-342900" eaLnBrk="0" hangingPunct="0">
              <a:lnSpc>
                <a:spcPct val="80000"/>
              </a:lnSpc>
              <a:defRPr/>
            </a:pPr>
            <a:r>
              <a:rPr lang="en-US" sz="2400" dirty="0">
                <a:latin typeface="Calibri" panose="020F0502020204030204" pitchFamily="34" charset="0"/>
                <a:cs typeface="Calibri" pitchFamily="34" charset="0"/>
                <a:sym typeface="WP Greek Century" pitchFamily="2" charset="2"/>
              </a:rPr>
              <a:t>	</a:t>
            </a:r>
            <a:r>
              <a:rPr lang="en-US" sz="2400" dirty="0" smtClean="0">
                <a:latin typeface="Calibri" panose="020F0502020204030204" pitchFamily="34" charset="0"/>
                <a:cs typeface="Calibri" pitchFamily="34" charset="0"/>
                <a:sym typeface="WP Greek Century" pitchFamily="2" charset="2"/>
              </a:rPr>
              <a:t>	     * Red = missed deadline</a:t>
            </a:r>
          </a:p>
          <a:p>
            <a:pPr marL="342900" indent="-342900" eaLnBrk="0" hangingPunct="0">
              <a:lnSpc>
                <a:spcPct val="80000"/>
              </a:lnSpc>
              <a:defRPr/>
            </a:pPr>
            <a:r>
              <a:rPr lang="en-US" sz="2400" dirty="0">
                <a:latin typeface="Calibri" panose="020F0502020204030204" pitchFamily="34" charset="0"/>
                <a:cs typeface="Calibri" pitchFamily="34" charset="0"/>
                <a:sym typeface="WP Greek Century" pitchFamily="2" charset="2"/>
              </a:rPr>
              <a:t>	</a:t>
            </a:r>
            <a:r>
              <a:rPr lang="en-US" sz="2400" dirty="0" smtClean="0">
                <a:latin typeface="Calibri" panose="020F0502020204030204" pitchFamily="34" charset="0"/>
                <a:cs typeface="Calibri" pitchFamily="34" charset="0"/>
                <a:sym typeface="WP Greek Century" pitchFamily="2" charset="2"/>
              </a:rPr>
              <a:t>	     * Yellow = tight schedule to meet deadline</a:t>
            </a:r>
          </a:p>
          <a:p>
            <a:pPr marL="342900" indent="-342900" eaLnBrk="0" hangingPunct="0">
              <a:lnSpc>
                <a:spcPct val="80000"/>
              </a:lnSpc>
              <a:defRPr/>
            </a:pPr>
            <a:r>
              <a:rPr lang="en-US" sz="2400" dirty="0">
                <a:latin typeface="Calibri" panose="020F0502020204030204" pitchFamily="34" charset="0"/>
                <a:cs typeface="Calibri" pitchFamily="34" charset="0"/>
                <a:sym typeface="WP Greek Century" pitchFamily="2" charset="2"/>
              </a:rPr>
              <a:t>	</a:t>
            </a:r>
            <a:r>
              <a:rPr lang="en-US" sz="2400" dirty="0" smtClean="0">
                <a:latin typeface="Calibri" panose="020F0502020204030204" pitchFamily="34" charset="0"/>
                <a:cs typeface="Calibri" pitchFamily="34" charset="0"/>
                <a:sym typeface="WP Greek Century" pitchFamily="2" charset="2"/>
              </a:rPr>
              <a:t>	     * Green =  on track to meet deadline</a:t>
            </a:r>
          </a:p>
          <a:p>
            <a:pPr marL="342900" indent="-342900" eaLnBrk="0" hangingPunct="0">
              <a:lnSpc>
                <a:spcPct val="80000"/>
              </a:lnSpc>
              <a:defRPr/>
            </a:pPr>
            <a:r>
              <a:rPr lang="en-US" sz="2400" dirty="0">
                <a:latin typeface="Calibri" panose="020F0502020204030204" pitchFamily="34" charset="0"/>
                <a:cs typeface="Calibri" pitchFamily="34" charset="0"/>
                <a:sym typeface="WP Greek Century" pitchFamily="2" charset="2"/>
              </a:rPr>
              <a:t>	</a:t>
            </a:r>
            <a:r>
              <a:rPr lang="en-US" sz="2400" dirty="0" smtClean="0">
                <a:latin typeface="Calibri" panose="020F0502020204030204" pitchFamily="34" charset="0"/>
                <a:cs typeface="Calibri" pitchFamily="34" charset="0"/>
                <a:sym typeface="WP Greek Century" pitchFamily="2" charset="2"/>
              </a:rPr>
              <a:t>	     * Blue = training completed			 </a:t>
            </a:r>
          </a:p>
          <a:p>
            <a:pPr marL="342900" indent="-342900" eaLnBrk="0" hangingPunct="0">
              <a:lnSpc>
                <a:spcPct val="80000"/>
              </a:lnSpc>
              <a:defRPr/>
            </a:pPr>
            <a:endParaRPr lang="en-US" sz="2400" dirty="0" smtClean="0">
              <a:latin typeface="Calibri" panose="020F0502020204030204" pitchFamily="34" charset="0"/>
              <a:cs typeface="Calibri" pitchFamily="34" charset="0"/>
              <a:sym typeface="WP Greek Century" pitchFamily="2" charset="2"/>
            </a:endParaRPr>
          </a:p>
          <a:p>
            <a:pPr marL="342900" indent="-342900" eaLnBrk="0" hangingPunct="0">
              <a:lnSpc>
                <a:spcPct val="80000"/>
              </a:lnSpc>
              <a:defRPr/>
            </a:pPr>
            <a:r>
              <a:rPr lang="en-US" sz="2400" dirty="0">
                <a:latin typeface="Calibri" panose="020F0502020204030204" pitchFamily="34" charset="0"/>
                <a:cs typeface="Calibri" pitchFamily="34" charset="0"/>
                <a:sym typeface="WP Greek Century" pitchFamily="2" charset="2"/>
              </a:rPr>
              <a:t>	</a:t>
            </a:r>
            <a:r>
              <a:rPr lang="en-US" sz="2400" dirty="0" smtClean="0">
                <a:latin typeface="Calibri" panose="020F0502020204030204" pitchFamily="34" charset="0"/>
                <a:cs typeface="Calibri" pitchFamily="34" charset="0"/>
                <a:sym typeface="WP Greek Century" pitchFamily="2" charset="2"/>
              </a:rPr>
              <a:t>	- Status as </a:t>
            </a:r>
            <a:r>
              <a:rPr lang="en-US" sz="2400" smtClean="0">
                <a:latin typeface="Calibri" panose="020F0502020204030204" pitchFamily="34" charset="0"/>
                <a:cs typeface="Calibri" pitchFamily="34" charset="0"/>
                <a:sym typeface="WP Greek Century" pitchFamily="2" charset="2"/>
              </a:rPr>
              <a:t>of </a:t>
            </a:r>
            <a:r>
              <a:rPr lang="en-US" sz="2400" smtClean="0">
                <a:latin typeface="Calibri" panose="020F0502020204030204" pitchFamily="34" charset="0"/>
                <a:cs typeface="Calibri" pitchFamily="34" charset="0"/>
                <a:sym typeface="WP Greek Century" pitchFamily="2" charset="2"/>
              </a:rPr>
              <a:t>5/5/16</a:t>
            </a:r>
            <a:endParaRPr lang="en-US" sz="2400" dirty="0" smtClean="0">
              <a:latin typeface="Calibri" panose="020F0502020204030204" pitchFamily="34" charset="0"/>
              <a:cs typeface="Calibri" pitchFamily="34" charset="0"/>
              <a:sym typeface="WP Greek Century" pitchFamily="2" charset="2"/>
            </a:endParaRPr>
          </a:p>
          <a:p>
            <a:pPr marL="342900" indent="-342900" eaLnBrk="0" hangingPunct="0">
              <a:lnSpc>
                <a:spcPct val="80000"/>
              </a:lnSpc>
              <a:defRPr/>
            </a:pPr>
            <a:r>
              <a:rPr lang="en-US" sz="2400" dirty="0">
                <a:latin typeface="Calibri" panose="020F0502020204030204" pitchFamily="34" charset="0"/>
                <a:cs typeface="Calibri" pitchFamily="34" charset="0"/>
                <a:sym typeface="WP Greek Century" pitchFamily="2" charset="2"/>
              </a:rPr>
              <a:t>	</a:t>
            </a:r>
            <a:r>
              <a:rPr lang="en-US" sz="2400" dirty="0" smtClean="0">
                <a:latin typeface="Calibri" panose="020F0502020204030204" pitchFamily="34" charset="0"/>
                <a:cs typeface="Calibri" pitchFamily="34" charset="0"/>
                <a:sym typeface="WP Greek Century" pitchFamily="2" charset="2"/>
              </a:rPr>
              <a:t>		* Green: 19  modules</a:t>
            </a:r>
          </a:p>
          <a:p>
            <a:pPr marL="342900" indent="-342900" eaLnBrk="0" hangingPunct="0">
              <a:lnSpc>
                <a:spcPct val="80000"/>
              </a:lnSpc>
              <a:defRPr/>
            </a:pPr>
            <a:r>
              <a:rPr lang="en-US" sz="2400" dirty="0">
                <a:latin typeface="Calibri" panose="020F0502020204030204" pitchFamily="34" charset="0"/>
                <a:cs typeface="Calibri" pitchFamily="34" charset="0"/>
                <a:sym typeface="WP Greek Century" pitchFamily="2" charset="2"/>
              </a:rPr>
              <a:t>	</a:t>
            </a:r>
            <a:r>
              <a:rPr lang="en-US" sz="2400" dirty="0" smtClean="0">
                <a:latin typeface="Calibri" panose="020F0502020204030204" pitchFamily="34" charset="0"/>
                <a:cs typeface="Calibri" pitchFamily="34" charset="0"/>
                <a:sym typeface="WP Greek Century" pitchFamily="2" charset="2"/>
              </a:rPr>
              <a:t>		* Yellow: 19  modules </a:t>
            </a:r>
          </a:p>
          <a:p>
            <a:pPr marL="342900" indent="-342900" eaLnBrk="0" hangingPunct="0">
              <a:lnSpc>
                <a:spcPct val="80000"/>
              </a:lnSpc>
              <a:defRPr/>
            </a:pPr>
            <a:r>
              <a:rPr lang="en-US" sz="2400" b="1" dirty="0">
                <a:latin typeface="Calibri" panose="020F0502020204030204" pitchFamily="34" charset="0"/>
                <a:cs typeface="Calibri" pitchFamily="34" charset="0"/>
                <a:sym typeface="WP Greek Century" pitchFamily="2" charset="2"/>
              </a:rPr>
              <a:t>	</a:t>
            </a:r>
            <a:r>
              <a:rPr lang="en-US" sz="2400" b="1" dirty="0" smtClean="0">
                <a:latin typeface="Calibri" panose="020F0502020204030204" pitchFamily="34" charset="0"/>
                <a:cs typeface="Calibri" pitchFamily="34" charset="0"/>
                <a:sym typeface="WP Greek Century" pitchFamily="2" charset="2"/>
              </a:rPr>
              <a:t>		* </a:t>
            </a:r>
            <a:r>
              <a:rPr lang="en-US" sz="2400" dirty="0" smtClean="0">
                <a:latin typeface="Calibri" panose="020F0502020204030204" pitchFamily="34" charset="0"/>
                <a:cs typeface="Calibri" pitchFamily="34" charset="0"/>
                <a:sym typeface="WP Greek Century" pitchFamily="2" charset="2"/>
              </a:rPr>
              <a:t>Red:  2 modules</a:t>
            </a:r>
          </a:p>
          <a:p>
            <a:pPr marL="342900" indent="-342900" eaLnBrk="0" hangingPunct="0">
              <a:lnSpc>
                <a:spcPct val="80000"/>
              </a:lnSpc>
              <a:defRPr/>
            </a:pPr>
            <a:r>
              <a:rPr lang="en-US" sz="2400" b="1" dirty="0">
                <a:latin typeface="Calibri" panose="020F0502020204030204" pitchFamily="34" charset="0"/>
                <a:cs typeface="Calibri" pitchFamily="34" charset="0"/>
                <a:sym typeface="WP Greek Century" pitchFamily="2" charset="2"/>
              </a:rPr>
              <a:t>	</a:t>
            </a:r>
            <a:r>
              <a:rPr lang="en-US" sz="2400" b="1" dirty="0" smtClean="0">
                <a:latin typeface="Calibri" panose="020F0502020204030204" pitchFamily="34" charset="0"/>
                <a:cs typeface="Calibri" pitchFamily="34" charset="0"/>
                <a:sym typeface="WP Greek Century" pitchFamily="2" charset="2"/>
              </a:rPr>
              <a:t>		* </a:t>
            </a:r>
            <a:r>
              <a:rPr lang="en-US" sz="2400" dirty="0" smtClean="0">
                <a:latin typeface="Calibri" panose="020F0502020204030204" pitchFamily="34" charset="0"/>
                <a:cs typeface="Calibri" pitchFamily="34" charset="0"/>
                <a:sym typeface="WP Greek Century" pitchFamily="2" charset="2"/>
              </a:rPr>
              <a:t>Blue: 0</a:t>
            </a:r>
            <a:r>
              <a:rPr lang="en-US" sz="2400" b="1" dirty="0" smtClean="0">
                <a:latin typeface="Calibri" panose="020F0502020204030204" pitchFamily="34" charset="0"/>
                <a:cs typeface="Calibri" pitchFamily="34" charset="0"/>
                <a:sym typeface="WP Greek Century" pitchFamily="2" charset="2"/>
              </a:rPr>
              <a:t>	</a:t>
            </a:r>
          </a:p>
          <a:p>
            <a:pPr marL="342900" indent="-342900" eaLnBrk="0" hangingPunct="0">
              <a:lnSpc>
                <a:spcPct val="80000"/>
              </a:lnSpc>
              <a:defRPr/>
            </a:pPr>
            <a:r>
              <a:rPr lang="en-US" sz="2400" b="1" dirty="0">
                <a:latin typeface="Calibri" panose="020F0502020204030204" pitchFamily="34" charset="0"/>
                <a:cs typeface="Calibri" pitchFamily="34" charset="0"/>
                <a:sym typeface="WP Greek Century" pitchFamily="2" charset="2"/>
              </a:rPr>
              <a:t>	</a:t>
            </a:r>
            <a:r>
              <a:rPr lang="en-US" sz="2400" b="1" dirty="0" smtClean="0">
                <a:latin typeface="Calibri" panose="020F0502020204030204" pitchFamily="34" charset="0"/>
                <a:cs typeface="Calibri" pitchFamily="34" charset="0"/>
                <a:sym typeface="WP Greek Century" pitchFamily="2" charset="2"/>
              </a:rPr>
              <a:t>	</a:t>
            </a:r>
            <a:endParaRPr lang="en-US" sz="2000" dirty="0">
              <a:latin typeface="Calibri" panose="020F0502020204030204" pitchFamily="34" charset="0"/>
              <a:cs typeface="Calibri" pitchFamily="34" charset="0"/>
              <a:sym typeface="WP Greek Century" pitchFamily="2" charset="2"/>
            </a:endParaRPr>
          </a:p>
          <a:p>
            <a:pPr marL="342900" indent="-342900" eaLnBrk="0" hangingPunct="0">
              <a:lnSpc>
                <a:spcPct val="80000"/>
              </a:lnSpc>
              <a:defRPr/>
            </a:pPr>
            <a:r>
              <a:rPr lang="en-US" sz="2000" dirty="0" smtClean="0">
                <a:latin typeface="Calibri" panose="020F0502020204030204" pitchFamily="34" charset="0"/>
                <a:cs typeface="Calibri" pitchFamily="34" charset="0"/>
                <a:sym typeface="WP Greek Century" pitchFamily="2" charset="2"/>
              </a:rPr>
              <a:t>		</a:t>
            </a:r>
            <a:endParaRPr lang="en-US" sz="2000" b="1" dirty="0">
              <a:latin typeface="Calibri" panose="020F0502020204030204" pitchFamily="34" charset="0"/>
              <a:cs typeface="Calibri" pitchFamily="34" charset="0"/>
              <a:sym typeface="WP Greek Century" pitchFamily="2" charset="2"/>
            </a:endParaRPr>
          </a:p>
          <a:p>
            <a:pPr marL="342900" indent="-342900" eaLnBrk="0" hangingPunct="0">
              <a:lnSpc>
                <a:spcPct val="80000"/>
              </a:lnSpc>
              <a:defRPr/>
            </a:pPr>
            <a:endParaRPr lang="en-US" sz="2400" b="1" dirty="0" smtClean="0">
              <a:latin typeface="Calibri" panose="020F0502020204030204" pitchFamily="34" charset="0"/>
              <a:cs typeface="Calibri" pitchFamily="34" charset="0"/>
              <a:sym typeface="WP Greek Century" pitchFamily="2" charset="2"/>
            </a:endParaRPr>
          </a:p>
          <a:p>
            <a:pPr marL="342900" indent="-342900" eaLnBrk="0" hangingPunct="0">
              <a:lnSpc>
                <a:spcPct val="80000"/>
              </a:lnSpc>
              <a:defRPr/>
            </a:pPr>
            <a:endParaRPr lang="en-US" sz="2400" b="1" dirty="0">
              <a:latin typeface="Calibri" panose="020F0502020204030204" pitchFamily="34" charset="0"/>
              <a:cs typeface="Calibri" pitchFamily="34" charset="0"/>
              <a:sym typeface="WP Greek Century" pitchFamily="2" charset="2"/>
            </a:endParaRPr>
          </a:p>
          <a:p>
            <a:pPr marL="342900" indent="-342900" eaLnBrk="0" hangingPunct="0">
              <a:lnSpc>
                <a:spcPct val="80000"/>
              </a:lnSpc>
              <a:defRPr/>
            </a:pPr>
            <a:r>
              <a:rPr lang="en-US" sz="2400" b="1" dirty="0" smtClean="0">
                <a:latin typeface="Calibri" panose="020F0502020204030204" pitchFamily="34" charset="0"/>
                <a:cs typeface="Calibri" pitchFamily="34" charset="0"/>
                <a:sym typeface="WP Greek Century" pitchFamily="2" charset="2"/>
              </a:rPr>
              <a:t>	</a:t>
            </a:r>
            <a:endParaRPr lang="en-US" sz="2200" dirty="0">
              <a:latin typeface="Calibri" panose="020F0502020204030204" pitchFamily="34" charset="0"/>
              <a:cs typeface="Calibri" panose="020F0502020204030204" pitchFamily="34" charset="0"/>
              <a:sym typeface="WP Greek Century" pitchFamily="2" charset="2"/>
            </a:endParaRPr>
          </a:p>
          <a:p>
            <a:pPr marL="742950" lvl="1" indent="-285750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900" dirty="0">
                <a:latin typeface="Calibri" panose="020F0502020204030204" pitchFamily="34" charset="0"/>
                <a:cs typeface="Calibri" panose="020F0502020204030204" pitchFamily="34" charset="0"/>
                <a:sym typeface="WP Greek Century" pitchFamily="2" charset="2"/>
              </a:rPr>
              <a:t> 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  <a:sym typeface="WP Greek Century" pitchFamily="2" charset="2"/>
              </a:rPr>
              <a:t>    </a:t>
            </a:r>
            <a:endParaRPr lang="en-US" sz="2200" b="1" dirty="0">
              <a:latin typeface="Calibri" panose="020F0502020204030204" pitchFamily="34" charset="0"/>
              <a:cs typeface="Calibri" panose="020F0502020204030204" pitchFamily="34" charset="0"/>
              <a:sym typeface="WP Greek Century" pitchFamily="2" charset="2"/>
            </a:endParaRPr>
          </a:p>
        </p:txBody>
      </p:sp>
      <p:sp>
        <p:nvSpPr>
          <p:cNvPr id="4" name="Shape 125"/>
          <p:cNvSpPr txBox="1">
            <a:spLocks/>
          </p:cNvSpPr>
          <p:nvPr/>
        </p:nvSpPr>
        <p:spPr>
          <a:xfrm>
            <a:off x="612648" y="9525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</a:lstStyle>
          <a:p>
            <a:pPr algn="ctr">
              <a:buClr>
                <a:srgbClr val="1508B8"/>
              </a:buClr>
              <a:buSzPct val="25000"/>
            </a:pPr>
            <a:r>
              <a:rPr lang="en-US" sz="3200" b="1" kern="0" dirty="0" smtClean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Training Development Status</a:t>
            </a:r>
            <a:endParaRPr lang="en-US" sz="3200" b="1" kern="0" dirty="0">
              <a:solidFill>
                <a:schemeClr val="tx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3220" y="5582846"/>
            <a:ext cx="1330779" cy="1242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7146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Devany-Sullivan 1-21-14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19164</TotalTime>
  <Words>588</Words>
  <Application>Microsoft Office PowerPoint</Application>
  <PresentationFormat>On-screen Show (4:3)</PresentationFormat>
  <Paragraphs>395</Paragraphs>
  <Slides>22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Devany-Sullivan 1-21-14</vt:lpstr>
      <vt:lpstr>Office Theme</vt:lpstr>
      <vt:lpstr>Clarity</vt:lpstr>
      <vt:lpstr>STATUS On STAT REPORT TASKS</vt:lpstr>
      <vt:lpstr>PowerPoint Presentation</vt:lpstr>
      <vt:lpstr>PowerPoint Presentation</vt:lpstr>
      <vt:lpstr>PowerPoint Presentation</vt:lpstr>
      <vt:lpstr>STAT Tracking Doc</vt:lpstr>
      <vt:lpstr>STAT Tracking Doc</vt:lpstr>
      <vt:lpstr>PowerPoint Presentation</vt:lpstr>
      <vt:lpstr>PowerPoint Presentation</vt:lpstr>
      <vt:lpstr>PowerPoint Presentation</vt:lpstr>
      <vt:lpstr>NOAA/NWS Satellite Training Plan</vt:lpstr>
      <vt:lpstr>Where to Find Training?</vt:lpstr>
      <vt:lpstr>Satellite Training Timeline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Satellite Training Timeline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Brian Motta</dc:creator>
  <cp:lastModifiedBy>James Gurka</cp:lastModifiedBy>
  <cp:revision>422</cp:revision>
  <cp:lastPrinted>2015-07-13T18:35:17Z</cp:lastPrinted>
  <dcterms:created xsi:type="dcterms:W3CDTF">2015-02-25T15:49:59Z</dcterms:created>
  <dcterms:modified xsi:type="dcterms:W3CDTF">2016-05-05T22:01:45Z</dcterms:modified>
</cp:coreProperties>
</file>