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8" r:id="rId1"/>
  </p:sldMasterIdLst>
  <p:notesMasterIdLst>
    <p:notesMasterId r:id="rId15"/>
  </p:notesMasterIdLst>
  <p:handoutMasterIdLst>
    <p:handoutMasterId r:id="rId16"/>
  </p:handoutMasterIdLst>
  <p:sldIdLst>
    <p:sldId id="355" r:id="rId2"/>
    <p:sldId id="353" r:id="rId3"/>
    <p:sldId id="356" r:id="rId4"/>
    <p:sldId id="373" r:id="rId5"/>
    <p:sldId id="372" r:id="rId6"/>
    <p:sldId id="368" r:id="rId7"/>
    <p:sldId id="366" r:id="rId8"/>
    <p:sldId id="369" r:id="rId9"/>
    <p:sldId id="367" r:id="rId10"/>
    <p:sldId id="370" r:id="rId11"/>
    <p:sldId id="364" r:id="rId12"/>
    <p:sldId id="359" r:id="rId13"/>
    <p:sldId id="310" r:id="rId14"/>
  </p:sldIdLst>
  <p:sldSz cx="9144000" cy="6858000" type="letter"/>
  <p:notesSz cx="6858000" cy="9144000"/>
  <p:custDataLst>
    <p:tags r:id="rId1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99FF"/>
    <a:srgbClr val="33CCCC"/>
    <a:srgbClr val="00CC66"/>
    <a:srgbClr val="FFCC66"/>
    <a:srgbClr val="009900"/>
    <a:srgbClr val="993300"/>
    <a:srgbClr val="CC3300"/>
    <a:srgbClr val="0033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28" autoAdjust="0"/>
  </p:normalViewPr>
  <p:slideViewPr>
    <p:cSldViewPr>
      <p:cViewPr>
        <p:scale>
          <a:sx n="69" d="100"/>
          <a:sy n="69" d="100"/>
        </p:scale>
        <p:origin x="-1182" y="-10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1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1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00DDD6E-C0C7-44B6-873C-798E5419C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75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5A6C930-2887-4D04-9D0C-A0E0F9D68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454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6C930-2887-4D04-9D0C-A0E0F9D688A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97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8A8A5D-4FC6-4E04-B0D8-EF9BCB2AB51E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5400">
                <a:solidFill>
                  <a:srgbClr val="99330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8006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EC8EE-9502-45FA-A389-890F3D889D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18" y="6019818"/>
            <a:ext cx="838182" cy="838182"/>
          </a:xfrm>
          <a:prstGeom prst="rect">
            <a:avLst/>
          </a:prstGeom>
        </p:spPr>
      </p:pic>
      <p:pic>
        <p:nvPicPr>
          <p:cNvPr id="10" name="Picture 5" descr="N:\nws_logos\nwsshadmed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294058" y="6019818"/>
            <a:ext cx="849942" cy="83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 userDrawn="1"/>
        </p:nvSpPr>
        <p:spPr>
          <a:xfrm>
            <a:off x="777240" y="6449567"/>
            <a:ext cx="653796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9C1D-8910-4DBB-989A-0A2F0D6C53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6E29-699C-4BE5-99EA-D0DFCC896F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543800" cy="121920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99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543800" cy="4038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172200"/>
            <a:ext cx="12192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6483350"/>
            <a:ext cx="762000" cy="365125"/>
          </a:xfrm>
        </p:spPr>
        <p:txBody>
          <a:bodyPr/>
          <a:lstStyle/>
          <a:p>
            <a:pPr>
              <a:defRPr/>
            </a:pPr>
            <a:fld id="{5754679F-D9DA-4CF1-8E56-8B140910590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B1441-9973-44DF-8842-54A018FD38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F78203-C24B-4DD5-BC51-2463FF3BED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E21FF-0342-4F74-8925-DB1FE504D1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1E462D-95B1-4DA6-8AC7-7F575C2BEE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423CB-EB2A-445E-9A30-D31DD21260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381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1981201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1981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111875"/>
            <a:ext cx="762000" cy="365125"/>
          </a:xfrm>
        </p:spPr>
        <p:txBody>
          <a:bodyPr/>
          <a:lstStyle/>
          <a:p>
            <a:pPr>
              <a:defRPr/>
            </a:pPr>
            <a:fld id="{53900ECE-3A68-4330-9625-4009D8794D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4005707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FE17E-D814-483B-8DC9-4FB67DEB3D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0258" y="2209800"/>
            <a:ext cx="7543800" cy="373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208776"/>
            <a:ext cx="167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4058" y="5654693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5155D1B1-3AA2-44E2-934D-C082D0EA3F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449567"/>
            <a:ext cx="653796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943600" y="64770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rgbClr val="DDDDDD"/>
              </a:solidFill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18" y="6019818"/>
            <a:ext cx="838182" cy="838182"/>
          </a:xfrm>
          <a:prstGeom prst="rect">
            <a:avLst/>
          </a:prstGeom>
        </p:spPr>
      </p:pic>
      <p:pic>
        <p:nvPicPr>
          <p:cNvPr id="12" name="Picture 5" descr="N:\nws_logos\nwsshadmed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94058" y="6019818"/>
            <a:ext cx="849942" cy="83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rgbClr val="993300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GOES-R / JPSS Proving Ground User Readiness </a:t>
            </a:r>
            <a:r>
              <a:rPr lang="en-US" sz="3600" dirty="0" smtClean="0"/>
              <a:t>Meeting</a:t>
            </a:r>
            <a:br>
              <a:rPr lang="en-US" sz="3600" dirty="0" smtClean="0"/>
            </a:br>
            <a:r>
              <a:rPr lang="en-US" sz="3600" dirty="0" smtClean="0"/>
              <a:t>June 2015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Kristopher White</a:t>
            </a:r>
          </a:p>
          <a:p>
            <a:r>
              <a:rPr lang="en-US" sz="2400" dirty="0" smtClean="0"/>
              <a:t>National Weather Service - Huntsville, AL</a:t>
            </a:r>
            <a:endParaRPr lang="en-US" sz="2400" dirty="0"/>
          </a:p>
        </p:txBody>
      </p:sp>
      <p:pic>
        <p:nvPicPr>
          <p:cNvPr id="4" name="Picture 1" descr="R:\Presentations\Spotter Presentations\2009 Spring Spotter\Background Images\2003-12-20 - UAH Lake and NSSTC Wider.jpg"/>
          <p:cNvPicPr>
            <a:picLocks noChangeAspect="1" noChangeArrowheads="1"/>
          </p:cNvPicPr>
          <p:nvPr/>
        </p:nvPicPr>
        <p:blipFill rotWithShape="1">
          <a:blip r:embed="rId2"/>
          <a:srcRect l="25076" t="15910" b="4127"/>
          <a:stretch/>
        </p:blipFill>
        <p:spPr bwMode="auto">
          <a:xfrm>
            <a:off x="1883991" y="0"/>
            <a:ext cx="3249030" cy="303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96" y="1588772"/>
            <a:ext cx="2178216" cy="14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New SaturnV Night Portrait"/>
          <p:cNvPicPr>
            <a:picLocks noChangeAspect="1" noChangeArrowheads="1"/>
          </p:cNvPicPr>
          <p:nvPr/>
        </p:nvPicPr>
        <p:blipFill>
          <a:blip r:embed="rId4" cstate="print"/>
          <a:srcRect l="29845" r="20496"/>
          <a:stretch>
            <a:fillRect/>
          </a:stretch>
        </p:blipFill>
        <p:spPr bwMode="auto">
          <a:xfrm>
            <a:off x="760674" y="-3"/>
            <a:ext cx="1131691" cy="3038477"/>
          </a:xfrm>
          <a:prstGeom prst="rect">
            <a:avLst/>
          </a:prstGeom>
          <a:noFill/>
        </p:spPr>
      </p:pic>
      <p:pic>
        <p:nvPicPr>
          <p:cNvPr id="8" name="Picture 4" descr="Q:\StormSurveys\2010\21_January\Storm pictures and videos\Chris Schultz - NSSTC roof\csIMG_0516_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4533" y="0"/>
            <a:ext cx="1191579" cy="1588772"/>
          </a:xfrm>
          <a:prstGeom prst="rect">
            <a:avLst/>
          </a:prstGeom>
          <a:noFill/>
        </p:spPr>
      </p:pic>
      <p:pic>
        <p:nvPicPr>
          <p:cNvPr id="10" name="Picture 6" descr="lighting4-19-9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3021" y="0"/>
            <a:ext cx="1989751" cy="158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816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1" y="381000"/>
            <a:ext cx="7543751" cy="1600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VIIRS Day-Night Band RGB Operational Applications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Fog and Low Clouds Through Thin Cirrus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9 Oct 2014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2313432"/>
            <a:ext cx="2673657" cy="37825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GOES 11µm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VIIRS Nighttime Microphysics RGB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VIIRS Day-Night Band Radiance RGB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21" y="2383344"/>
            <a:ext cx="4366932" cy="331051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92" y="2386392"/>
            <a:ext cx="4366933" cy="3310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91" y="2369236"/>
            <a:ext cx="4366934" cy="332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3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User Readiness – What the operational forecaster needs…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543800" cy="4267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Future Training</a:t>
            </a:r>
            <a:endParaRPr lang="en-US" dirty="0"/>
          </a:p>
          <a:p>
            <a:pPr lvl="1"/>
            <a:r>
              <a:rPr lang="en-US" dirty="0" smtClean="0"/>
              <a:t>Different modes of training are necessary since each can address weaknesses inherent in </a:t>
            </a:r>
            <a:r>
              <a:rPr lang="en-US" dirty="0" smtClean="0"/>
              <a:t>others (i.e., modules or paper training guides are always available, while experts may not be, but you can’t ask questions or interact with modules).   </a:t>
            </a:r>
            <a:endParaRPr lang="en-US" dirty="0" smtClean="0"/>
          </a:p>
          <a:p>
            <a:pPr lvl="1"/>
            <a:r>
              <a:rPr lang="en-US" dirty="0" smtClean="0"/>
              <a:t>Keep modules and hard copy/digital guides relatively short and easily accessible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Examples, examples and more examples!  </a:t>
            </a:r>
            <a:r>
              <a:rPr lang="en-US" dirty="0" smtClean="0"/>
              <a:t>A repository of examples would be beneficial (e.g., such as the RGB archive maintained by EUMETSAT)</a:t>
            </a:r>
          </a:p>
          <a:p>
            <a:pPr lvl="1"/>
            <a:r>
              <a:rPr lang="en-US" b="1" dirty="0" smtClean="0"/>
              <a:t>Build product expertise at the local office level</a:t>
            </a:r>
          </a:p>
          <a:p>
            <a:pPr lvl="2"/>
            <a:r>
              <a:rPr lang="en-US" dirty="0" smtClean="0"/>
              <a:t>Satellite </a:t>
            </a:r>
            <a:r>
              <a:rPr lang="en-US" dirty="0"/>
              <a:t>F</a:t>
            </a:r>
            <a:r>
              <a:rPr lang="en-US" dirty="0" smtClean="0"/>
              <a:t>ocal </a:t>
            </a:r>
            <a:r>
              <a:rPr lang="en-US" dirty="0"/>
              <a:t>P</a:t>
            </a:r>
            <a:r>
              <a:rPr lang="en-US" dirty="0" smtClean="0"/>
              <a:t>oints mandated through </a:t>
            </a:r>
            <a:r>
              <a:rPr lang="en-US" dirty="0"/>
              <a:t>r</a:t>
            </a:r>
            <a:r>
              <a:rPr lang="en-US" dirty="0" smtClean="0"/>
              <a:t>egional level?</a:t>
            </a:r>
          </a:p>
          <a:p>
            <a:pPr lvl="3"/>
            <a:r>
              <a:rPr lang="en-US" dirty="0" smtClean="0"/>
              <a:t>Can provide</a:t>
            </a:r>
            <a:r>
              <a:rPr lang="en-US" sz="1900" dirty="0" smtClean="0"/>
              <a:t> </a:t>
            </a:r>
            <a:r>
              <a:rPr lang="en-US" sz="2200" b="1" dirty="0" smtClean="0"/>
              <a:t>local</a:t>
            </a:r>
            <a:r>
              <a:rPr lang="en-US" sz="1900" dirty="0" smtClean="0"/>
              <a:t> </a:t>
            </a:r>
            <a:r>
              <a:rPr lang="en-US" dirty="0" smtClean="0"/>
              <a:t>case studies, examples, training</a:t>
            </a:r>
          </a:p>
          <a:p>
            <a:pPr lvl="3"/>
            <a:r>
              <a:rPr lang="en-US" dirty="0" smtClean="0"/>
              <a:t>Can create helpful AWIPS procedures </a:t>
            </a:r>
          </a:p>
          <a:p>
            <a:pPr lvl="3"/>
            <a:r>
              <a:rPr lang="en-US" dirty="0" smtClean="0"/>
              <a:t>“Go-to” person for questions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44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User Readiness – What the operational forecaster </a:t>
            </a:r>
            <a:r>
              <a:rPr lang="en-US" dirty="0" smtClean="0"/>
              <a:t>needs…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543800" cy="4267200"/>
          </a:xfrm>
        </p:spPr>
        <p:txBody>
          <a:bodyPr>
            <a:noAutofit/>
          </a:bodyPr>
          <a:lstStyle/>
          <a:p>
            <a:r>
              <a:rPr lang="en-US" sz="1400" dirty="0" smtClean="0"/>
              <a:t>Understand Strengths of Imagery</a:t>
            </a:r>
          </a:p>
          <a:p>
            <a:pPr lvl="1"/>
            <a:r>
              <a:rPr lang="en-US" sz="1400" dirty="0" smtClean="0"/>
              <a:t>Nighttime Microphysics RGBs</a:t>
            </a:r>
          </a:p>
          <a:p>
            <a:pPr lvl="2"/>
            <a:r>
              <a:rPr lang="en-US" sz="1200" dirty="0" smtClean="0"/>
              <a:t>Better </a:t>
            </a:r>
            <a:r>
              <a:rPr lang="en-US" sz="1200" dirty="0"/>
              <a:t>at depicting </a:t>
            </a:r>
            <a:r>
              <a:rPr lang="en-US" sz="1200" dirty="0" smtClean="0"/>
              <a:t>differing cloud characteristics </a:t>
            </a:r>
            <a:r>
              <a:rPr lang="en-US" sz="1200" dirty="0" smtClean="0"/>
              <a:t>over </a:t>
            </a:r>
            <a:r>
              <a:rPr lang="en-US" sz="1200" dirty="0" smtClean="0"/>
              <a:t>legacy imagery</a:t>
            </a:r>
            <a:endParaRPr lang="en-US" sz="1200" dirty="0"/>
          </a:p>
          <a:p>
            <a:pPr lvl="1"/>
            <a:r>
              <a:rPr lang="en-US" sz="1400" dirty="0" smtClean="0"/>
              <a:t>Day-Night Band RGBs</a:t>
            </a:r>
          </a:p>
          <a:p>
            <a:pPr lvl="2"/>
            <a:r>
              <a:rPr lang="en-US" sz="1200" dirty="0" smtClean="0"/>
              <a:t>Ability to view lower clouds through thin cirrus</a:t>
            </a:r>
          </a:p>
          <a:p>
            <a:pPr lvl="2"/>
            <a:r>
              <a:rPr lang="en-US" sz="1200" dirty="0" smtClean="0"/>
              <a:t>View features in geographical context of city/urban locations</a:t>
            </a:r>
          </a:p>
          <a:p>
            <a:r>
              <a:rPr lang="en-US" sz="1400" dirty="0" smtClean="0"/>
              <a:t>Knowledge of channels that make up Red-Green-Blue components and the ability to view the constituent contributions in AWIPS</a:t>
            </a:r>
          </a:p>
          <a:p>
            <a:pPr lvl="1"/>
            <a:r>
              <a:rPr lang="en-US" sz="1400" dirty="0" smtClean="0"/>
              <a:t>E.g., Nighttime Microphysics</a:t>
            </a:r>
          </a:p>
          <a:p>
            <a:pPr lvl="2"/>
            <a:r>
              <a:rPr lang="en-US" sz="1200" dirty="0" smtClean="0"/>
              <a:t>Red (12-10.8µm): 50%</a:t>
            </a:r>
          </a:p>
          <a:p>
            <a:pPr lvl="2"/>
            <a:r>
              <a:rPr lang="en-US" sz="1200" dirty="0" smtClean="0"/>
              <a:t>Green (10.8-3.9µm): 40%</a:t>
            </a:r>
          </a:p>
          <a:p>
            <a:pPr lvl="2"/>
            <a:r>
              <a:rPr lang="en-US" sz="1200" dirty="0" smtClean="0"/>
              <a:t>Blue (10.8µm): 91%</a:t>
            </a:r>
            <a:endParaRPr lang="en-US" sz="1400" dirty="0" smtClean="0"/>
          </a:p>
          <a:p>
            <a:r>
              <a:rPr lang="en-US" sz="1400" dirty="0" smtClean="0"/>
              <a:t>Local subject-matter expert </a:t>
            </a:r>
          </a:p>
          <a:p>
            <a:pPr lvl="1"/>
            <a:r>
              <a:rPr lang="en-US" sz="1400" dirty="0" smtClean="0"/>
              <a:t>You can do all the modules you want…forecasters will NEVER get full comprehension completely from a module.  Expertise development will take time and at different rates.  Local subject matter experts should be available to answer questions.</a:t>
            </a:r>
          </a:p>
          <a:p>
            <a:r>
              <a:rPr lang="en-US" sz="1400" dirty="0" smtClean="0"/>
              <a:t>Product fusion with familiar, legacy satellite imagery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t="10824" r="20038" b="36317"/>
          <a:stretch/>
        </p:blipFill>
        <p:spPr>
          <a:xfrm>
            <a:off x="6477000" y="3681118"/>
            <a:ext cx="2087544" cy="1251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5" t="4819" r="31868" b="6469"/>
          <a:stretch/>
        </p:blipFill>
        <p:spPr>
          <a:xfrm>
            <a:off x="5715000" y="1198417"/>
            <a:ext cx="2971800" cy="4733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5" t="4819" r="31868" b="6469"/>
          <a:stretch/>
        </p:blipFill>
        <p:spPr>
          <a:xfrm>
            <a:off x="5715000" y="1198417"/>
            <a:ext cx="2971800" cy="4733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5" t="4819" r="31868" b="6469"/>
          <a:stretch/>
        </p:blipFill>
        <p:spPr>
          <a:xfrm>
            <a:off x="5715000" y="1198417"/>
            <a:ext cx="297180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3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524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</a:rPr>
              <a:t>Questions?</a:t>
            </a:r>
          </a:p>
        </p:txBody>
      </p:sp>
      <p:graphicFrame>
        <p:nvGraphicFramePr>
          <p:cNvPr id="10242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9424596"/>
              </p:ext>
            </p:extLst>
          </p:nvPr>
        </p:nvGraphicFramePr>
        <p:xfrm>
          <a:off x="2819400" y="1524000"/>
          <a:ext cx="3733800" cy="4724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4" name="Drawing" r:id="rId4" imgW="4343296" imgH="5495204" progId="">
                  <p:embed/>
                </p:oleObj>
              </mc:Choice>
              <mc:Fallback>
                <p:oleObj name="Drawing" r:id="rId4" imgW="4343296" imgH="5495204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524000"/>
                        <a:ext cx="3733800" cy="47242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543800" cy="1219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93300"/>
                </a:solidFill>
                <a:latin typeface="Calibri" panose="020F0502020204030204" pitchFamily="34" charset="0"/>
                <a:cs typeface="Times New Roman" pitchFamily="18" charset="0"/>
              </a:rPr>
              <a:t>Proving </a:t>
            </a:r>
            <a:r>
              <a:rPr lang="en-US" sz="3600" dirty="0">
                <a:solidFill>
                  <a:srgbClr val="993300"/>
                </a:solidFill>
                <a:latin typeface="Calibri" panose="020F0502020204030204" pitchFamily="34" charset="0"/>
                <a:cs typeface="Times New Roman" pitchFamily="18" charset="0"/>
              </a:rPr>
              <a:t>Ground Involvement</a:t>
            </a:r>
            <a:endParaRPr lang="en-US" sz="3600" dirty="0">
              <a:solidFill>
                <a:srgbClr val="99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WFO Huntsville </a:t>
            </a:r>
          </a:p>
          <a:p>
            <a:pPr lvl="1"/>
            <a:r>
              <a:rPr lang="en-US" dirty="0"/>
              <a:t>Satellite Proving Ground participant - since 2003</a:t>
            </a:r>
          </a:p>
          <a:p>
            <a:pPr lvl="1"/>
            <a:r>
              <a:rPr lang="en-US" dirty="0"/>
              <a:t>Partnership with NASA </a:t>
            </a:r>
            <a:r>
              <a:rPr lang="en-US" dirty="0" smtClean="0"/>
              <a:t>SPoRT (located down the hall)</a:t>
            </a:r>
            <a:endParaRPr lang="en-US" dirty="0"/>
          </a:p>
          <a:p>
            <a:pPr lvl="1"/>
            <a:r>
              <a:rPr lang="en-US" dirty="0"/>
              <a:t>Advent of AWIPS II era resulted in periodic interruptions</a:t>
            </a:r>
          </a:p>
          <a:p>
            <a:r>
              <a:rPr lang="en-US" dirty="0"/>
              <a:t>GOES-R / JPSS </a:t>
            </a:r>
            <a:r>
              <a:rPr lang="en-US" dirty="0" smtClean="0"/>
              <a:t>RGB Products Evaluated</a:t>
            </a:r>
            <a:r>
              <a:rPr lang="en-US" dirty="0"/>
              <a:t>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MODIS </a:t>
            </a:r>
            <a:r>
              <a:rPr lang="en-US" dirty="0">
                <a:solidFill>
                  <a:schemeClr val="tx1"/>
                </a:solidFill>
              </a:rPr>
              <a:t>imagery – since spring </a:t>
            </a:r>
            <a:r>
              <a:rPr lang="en-US" dirty="0" smtClean="0">
                <a:solidFill>
                  <a:schemeClr val="tx1"/>
                </a:solidFill>
              </a:rPr>
              <a:t>2003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True Color, Snow-Cloud RGBs </a:t>
            </a:r>
          </a:p>
          <a:p>
            <a:pPr lvl="2"/>
            <a:r>
              <a:rPr lang="en-US" b="1" dirty="0" smtClean="0">
                <a:solidFill>
                  <a:schemeClr val="tx1"/>
                </a:solidFill>
              </a:rPr>
              <a:t>Nighttime Microphysics</a:t>
            </a:r>
            <a:r>
              <a:rPr lang="en-US" dirty="0" smtClean="0">
                <a:solidFill>
                  <a:schemeClr val="tx1"/>
                </a:solidFill>
              </a:rPr>
              <a:t>, Dust, Airmass RGBs (since 2012)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VIIRS </a:t>
            </a:r>
            <a:r>
              <a:rPr lang="en-US" dirty="0">
                <a:solidFill>
                  <a:schemeClr val="tx1"/>
                </a:solidFill>
              </a:rPr>
              <a:t>imagery – </a:t>
            </a:r>
            <a:r>
              <a:rPr lang="en-US" dirty="0" smtClean="0">
                <a:solidFill>
                  <a:schemeClr val="tx1"/>
                </a:solidFill>
              </a:rPr>
              <a:t>since 2012</a:t>
            </a:r>
          </a:p>
          <a:p>
            <a:pPr lvl="2"/>
            <a:r>
              <a:rPr lang="en-US" b="1" dirty="0" smtClean="0">
                <a:solidFill>
                  <a:schemeClr val="tx1"/>
                </a:solidFill>
              </a:rPr>
              <a:t>Nighttime Microphysics</a:t>
            </a:r>
            <a:r>
              <a:rPr lang="en-US" dirty="0" smtClean="0">
                <a:solidFill>
                  <a:schemeClr val="tx1"/>
                </a:solidFill>
              </a:rPr>
              <a:t>, Dust, Airmass, </a:t>
            </a:r>
            <a:r>
              <a:rPr lang="en-US" b="1" dirty="0" smtClean="0">
                <a:solidFill>
                  <a:schemeClr val="tx1"/>
                </a:solidFill>
              </a:rPr>
              <a:t>Day-Night Band </a:t>
            </a:r>
            <a:r>
              <a:rPr lang="en-US" dirty="0" smtClean="0">
                <a:solidFill>
                  <a:schemeClr val="tx1"/>
                </a:solidFill>
              </a:rPr>
              <a:t>RGBs 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5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24000" r="56917" b="21778"/>
          <a:stretch/>
        </p:blipFill>
        <p:spPr bwMode="auto">
          <a:xfrm>
            <a:off x="4781145" y="1676400"/>
            <a:ext cx="3009900" cy="193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3690836" cy="4267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Training Modules</a:t>
            </a:r>
          </a:p>
          <a:p>
            <a:pPr lvl="1"/>
            <a:r>
              <a:rPr lang="en-US" dirty="0" smtClean="0"/>
              <a:t>NASA SPoRT and COMET</a:t>
            </a:r>
          </a:p>
          <a:p>
            <a:pPr lvl="2"/>
            <a:r>
              <a:rPr lang="en-US" dirty="0" smtClean="0"/>
              <a:t>MODIS Fog Product</a:t>
            </a:r>
          </a:p>
          <a:p>
            <a:pPr lvl="2"/>
            <a:r>
              <a:rPr lang="en-US" dirty="0" smtClean="0"/>
              <a:t>RGBs</a:t>
            </a:r>
          </a:p>
          <a:p>
            <a:r>
              <a:rPr lang="en-US" dirty="0" smtClean="0"/>
              <a:t>Quick Guides</a:t>
            </a:r>
          </a:p>
          <a:p>
            <a:pPr lvl="1"/>
            <a:r>
              <a:rPr lang="en-US" dirty="0" smtClean="0"/>
              <a:t>NASA SPoRT </a:t>
            </a:r>
          </a:p>
          <a:p>
            <a:r>
              <a:rPr lang="en-US" dirty="0" smtClean="0"/>
              <a:t>Verbal Training</a:t>
            </a:r>
          </a:p>
          <a:p>
            <a:pPr lvl="1"/>
            <a:r>
              <a:rPr lang="en-US" dirty="0" smtClean="0"/>
              <a:t>SPoRT Team, Applications Integration Meteorologist and SOO</a:t>
            </a:r>
          </a:p>
          <a:p>
            <a:r>
              <a:rPr lang="en-US" dirty="0" smtClean="0"/>
              <a:t>AWIPS Procedures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Helps forecasters understand new products in context of familiar products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1" t="23311" r="57965" b="23448"/>
          <a:stretch/>
        </p:blipFill>
        <p:spPr bwMode="auto">
          <a:xfrm>
            <a:off x="5334000" y="2668709"/>
            <a:ext cx="3009900" cy="195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Proving Ground Training Experiences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18759" r="60586" b="28000"/>
          <a:stretch/>
        </p:blipFill>
        <p:spPr bwMode="auto">
          <a:xfrm>
            <a:off x="4572000" y="4038600"/>
            <a:ext cx="2914650" cy="187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0482" r="55310" b="37655"/>
          <a:stretch/>
        </p:blipFill>
        <p:spPr bwMode="auto">
          <a:xfrm>
            <a:off x="5004346" y="2819400"/>
            <a:ext cx="3026372" cy="198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10207" r="61000" b="8138"/>
          <a:stretch/>
        </p:blipFill>
        <p:spPr bwMode="auto">
          <a:xfrm>
            <a:off x="4886552" y="2160369"/>
            <a:ext cx="2844303" cy="373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10207" r="61000" b="8413"/>
          <a:stretch/>
        </p:blipFill>
        <p:spPr bwMode="auto">
          <a:xfrm>
            <a:off x="5095380" y="1827848"/>
            <a:ext cx="2844303" cy="37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20588" r="4042" b="4636"/>
          <a:stretch/>
        </p:blipFill>
        <p:spPr>
          <a:xfrm>
            <a:off x="4464711" y="2533711"/>
            <a:ext cx="3891064" cy="232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RGB Products I’ll be covering…	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75" y="2250117"/>
            <a:ext cx="4594225" cy="357696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Nighttime Microphysics RGB</a:t>
            </a:r>
          </a:p>
          <a:p>
            <a:endParaRPr lang="en-US" dirty="0"/>
          </a:p>
          <a:p>
            <a:r>
              <a:rPr lang="en-US" dirty="0" smtClean="0"/>
              <a:t>Day-Night Band RGB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64" y="2249424"/>
            <a:ext cx="4592090" cy="35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5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1" y="381000"/>
            <a:ext cx="7543751" cy="1600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Nighttime Microphysics RGB Operational Application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Fog/Low Cloud Detection and Differentiation </a:t>
            </a:r>
            <a:br>
              <a:rPr lang="en-US" sz="2400" dirty="0" smtClean="0"/>
            </a:br>
            <a:r>
              <a:rPr lang="en-US" sz="2400" dirty="0" smtClean="0"/>
              <a:t>from Mid-Clouds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16 May 2012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2313432"/>
            <a:ext cx="2673657" cy="37825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MODIS 11-3.9µm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MODIS Nighttime Microphysics RGB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MODIS </a:t>
            </a:r>
            <a:r>
              <a:rPr lang="en-US" dirty="0"/>
              <a:t>11-3.9µm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MODIS Nighttime Microphysics RGB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31" y="1981200"/>
            <a:ext cx="4359512" cy="4114800"/>
          </a:xfr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336" y="1984248"/>
            <a:ext cx="4361688" cy="41148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336" y="1984248"/>
            <a:ext cx="4361688" cy="411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336" y="1984249"/>
            <a:ext cx="4361687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9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1" y="381000"/>
            <a:ext cx="7543751" cy="1600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Nighttime Microphysics RGB Operational Application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Fog/Low Cloud Detection and Differentiation </a:t>
            </a:r>
            <a:br>
              <a:rPr lang="en-US" sz="2400" dirty="0"/>
            </a:br>
            <a:r>
              <a:rPr lang="en-US" sz="2400" dirty="0"/>
              <a:t>from Mid-Clouds</a:t>
            </a:r>
            <a:br>
              <a:rPr lang="en-US" sz="2400" dirty="0"/>
            </a:br>
            <a:r>
              <a:rPr lang="en-US" sz="2400" dirty="0" smtClean="0"/>
              <a:t>23 May 2012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2313432"/>
            <a:ext cx="2673657" cy="37825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MODIS 11-3.9µm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MODIS Nighttime Microphysics RGB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75" y="2156974"/>
            <a:ext cx="4594225" cy="3763252"/>
          </a:xfr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64" y="2157984"/>
            <a:ext cx="4590288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6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1" y="381000"/>
            <a:ext cx="7543751" cy="1600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Nighttime Microphysics RGB Operational Application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/>
              <a:t>Fog/Low Cloud Detection and Differentiation </a:t>
            </a:r>
            <a:br>
              <a:rPr lang="en-US" sz="2400" dirty="0"/>
            </a:br>
            <a:r>
              <a:rPr lang="en-US" sz="2400" dirty="0"/>
              <a:t>from Mid-Clouds</a:t>
            </a:r>
            <a:br>
              <a:rPr lang="en-US" sz="2400" dirty="0"/>
            </a:br>
            <a:r>
              <a:rPr lang="en-US" sz="2400" dirty="0" smtClean="0"/>
              <a:t>10 June 2015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75" y="2313459"/>
            <a:ext cx="4594225" cy="345028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2313432"/>
            <a:ext cx="2673657" cy="378256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GOES 11-3.9µm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GOES 3.9µm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MODIS 11-3.9µm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MODIS 3.9µm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MODIS Nighttime Microphysics RGB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Even better when separate R-G-B contributions are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64" y="2313432"/>
            <a:ext cx="4590239" cy="3447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64" y="2313432"/>
            <a:ext cx="4590239" cy="3447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64" y="2313432"/>
            <a:ext cx="4590239" cy="3447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64" y="2313432"/>
            <a:ext cx="4590239" cy="3447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64" y="2313432"/>
            <a:ext cx="4590239" cy="344728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19477195">
            <a:off x="4702761" y="3313078"/>
            <a:ext cx="1654225" cy="76047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684015" y="4436300"/>
            <a:ext cx="967573" cy="76047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1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1" y="381000"/>
            <a:ext cx="7543751" cy="1600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VIIRS Day-Night Band RGB Operational Applications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/>
              <a:t>Fog and Low Cloud Detection Through Thin Cirrus and Snow Detection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19 Dec 2013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2313432"/>
            <a:ext cx="2673657" cy="37825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VIIRS 10.8-3.7µm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VIIRS Nighttime Microphysics RGB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VIIRS Day-Night Band Radiance RGB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21" y="1981200"/>
            <a:ext cx="4366932" cy="4114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92" y="1984248"/>
            <a:ext cx="4366933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91" y="1929901"/>
            <a:ext cx="4340505" cy="416914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 rot="18735317">
            <a:off x="3866895" y="3959232"/>
            <a:ext cx="759912" cy="8059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8735317">
            <a:off x="4735097" y="3484824"/>
            <a:ext cx="379956" cy="4029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6200000">
            <a:off x="5692388" y="961914"/>
            <a:ext cx="758950" cy="26949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5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1" y="381000"/>
            <a:ext cx="7543751" cy="1600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VIIRS Day-Night Band RGB Operational Applications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Fog and Low Clouds Through Thin Cirrus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9 Dec 2014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2313432"/>
            <a:ext cx="2673657" cy="37825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GOES IR 10.8µm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VIIRS Nighttime Microphysics RGB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VIIRS Day-Night Band Radiance RGB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75" y="2251167"/>
            <a:ext cx="4594225" cy="3574866"/>
          </a:xfr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64" y="2249424"/>
            <a:ext cx="4590288" cy="35718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64" y="2249424"/>
            <a:ext cx="4590286" cy="357180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 rot="19705807">
            <a:off x="4537078" y="2747274"/>
            <a:ext cx="3641598" cy="176231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0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9786</TotalTime>
  <Words>519</Words>
  <Application>Microsoft Office PowerPoint</Application>
  <PresentationFormat>Letter Paper (8.5x11 in)</PresentationFormat>
  <Paragraphs>93</Paragraphs>
  <Slides>13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NewsPrint</vt:lpstr>
      <vt:lpstr>Drawing</vt:lpstr>
      <vt:lpstr>GOES-R / JPSS Proving Ground User Readiness Meeting June 2015</vt:lpstr>
      <vt:lpstr>Proving Ground Involvement</vt:lpstr>
      <vt:lpstr>Proving Ground Training Experiences</vt:lpstr>
      <vt:lpstr>RGB Products I’ll be covering… </vt:lpstr>
      <vt:lpstr>Nighttime Microphysics RGB Operational Application  Fog/Low Cloud Detection and Differentiation  from Mid-Clouds 16 May 2012</vt:lpstr>
      <vt:lpstr>Nighttime Microphysics RGB Operational Application  Fog/Low Cloud Detection and Differentiation  from Mid-Clouds 23 May 2012</vt:lpstr>
      <vt:lpstr>Nighttime Microphysics RGB Operational Application  Fog/Low Cloud Detection and Differentiation  from Mid-Clouds 10 June 2015</vt:lpstr>
      <vt:lpstr>VIIRS Day-Night Band RGB Operational Applications  Fog and Low Cloud Detection Through Thin Cirrus and Snow Detection 19 Dec 2013</vt:lpstr>
      <vt:lpstr>VIIRS Day-Night Band RGB Operational Applications  Fog and Low Clouds Through Thin Cirrus  9 Dec 2014</vt:lpstr>
      <vt:lpstr>VIIRS Day-Night Band RGB Operational Applications  Fog and Low Clouds Through Thin Cirrus  9 Oct 2014</vt:lpstr>
      <vt:lpstr>User Readiness – What the operational forecaster needs…</vt:lpstr>
      <vt:lpstr>User Readiness – What the operational forecaster needs…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Meteorology</dc:title>
  <dc:creator>Preferred Customer</dc:creator>
  <cp:lastModifiedBy>Kris White</cp:lastModifiedBy>
  <cp:revision>479</cp:revision>
  <dcterms:created xsi:type="dcterms:W3CDTF">2002-10-03T16:09:36Z</dcterms:created>
  <dcterms:modified xsi:type="dcterms:W3CDTF">2015-06-12T18:04:22Z</dcterms:modified>
</cp:coreProperties>
</file>