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388" r:id="rId4"/>
    <p:sldId id="408" r:id="rId5"/>
    <p:sldId id="390" r:id="rId6"/>
    <p:sldId id="391" r:id="rId7"/>
    <p:sldId id="400" r:id="rId8"/>
    <p:sldId id="402" r:id="rId9"/>
    <p:sldId id="415" r:id="rId10"/>
    <p:sldId id="403" r:id="rId11"/>
    <p:sldId id="404" r:id="rId12"/>
    <p:sldId id="401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CCFF99"/>
    <a:srgbClr val="FF9900"/>
    <a:srgbClr val="99CCFF"/>
    <a:srgbClr val="0033CC"/>
    <a:srgbClr val="83D997"/>
    <a:srgbClr val="CBE81E"/>
    <a:srgbClr val="FFF4C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05" autoAdjust="0"/>
    <p:restoredTop sz="85304" autoAdjust="0"/>
  </p:normalViewPr>
  <p:slideViewPr>
    <p:cSldViewPr>
      <p:cViewPr>
        <p:scale>
          <a:sx n="120" d="100"/>
          <a:sy n="120" d="100"/>
        </p:scale>
        <p:origin x="-54" y="9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52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0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/>
          <a:lstStyle>
            <a:lvl1pPr algn="r">
              <a:defRPr sz="1200"/>
            </a:lvl1pPr>
          </a:lstStyle>
          <a:p>
            <a:fld id="{F1F7465C-3F5E-4C5C-99DC-AC9E5E82F370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6" tIns="46582" rIns="93166" bIns="465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2"/>
            <a:ext cx="5608320" cy="4183380"/>
          </a:xfrm>
          <a:prstGeom prst="rect">
            <a:avLst/>
          </a:prstGeom>
        </p:spPr>
        <p:txBody>
          <a:bodyPr vert="horz" lIns="93166" tIns="46582" rIns="93166" bIns="4658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8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 anchor="b"/>
          <a:lstStyle>
            <a:lvl1pPr algn="r">
              <a:defRPr sz="1200"/>
            </a:lvl1pPr>
          </a:lstStyle>
          <a:p>
            <a:fld id="{DB36FA09-B7B3-4258-A658-1EC3AF118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316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6FA09-B7B3-4258-A658-1EC3AF1184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759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6FA09-B7B3-4258-A658-1EC3AF1184D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099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6FA09-B7B3-4258-A658-1EC3AF1184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58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6FA09-B7B3-4258-A658-1EC3AF1184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87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6FA09-B7B3-4258-A658-1EC3AF1184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34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6FA09-B7B3-4258-A658-1EC3AF1184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19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6FA09-B7B3-4258-A658-1EC3AF1184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2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6FA09-B7B3-4258-A658-1EC3AF1184D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314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6FA09-B7B3-4258-A658-1EC3AF1184D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34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6FA09-B7B3-4258-A658-1EC3AF1184D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F517-2EB4-4F65-ABB4-F5FDDE618FDF}" type="datetime1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AFA3-C7B5-4884-8E91-B20B1B33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01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AA55-347A-4025-AC86-30DF78AA369E}" type="datetime1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AFA3-C7B5-4884-8E91-B20B1B33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70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900F-41F8-4B70-A71E-3F129A88221D}" type="datetime1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AFA3-C7B5-4884-8E91-B20B1B33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01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233" y="6356353"/>
            <a:ext cx="3913533" cy="365125"/>
          </a:xfrm>
        </p:spPr>
        <p:txBody>
          <a:bodyPr/>
          <a:lstStyle/>
          <a:p>
            <a:r>
              <a:rPr lang="en-US" dirty="0" smtClean="0"/>
              <a:t>National Oceanic and Atmospheric Administration (NOAA)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D74F-DD8E-4344-B65E-2B67D3F4441E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76200" y="75980"/>
            <a:ext cx="8991600" cy="914620"/>
            <a:chOff x="76200" y="75980"/>
            <a:chExt cx="8991600" cy="914620"/>
          </a:xfrm>
        </p:grpSpPr>
        <p:sp>
          <p:nvSpPr>
            <p:cNvPr id="7" name="Line 7"/>
            <p:cNvSpPr>
              <a:spLocks noChangeShapeType="1"/>
            </p:cNvSpPr>
            <p:nvPr userDrawn="1"/>
          </p:nvSpPr>
          <p:spPr bwMode="auto">
            <a:xfrm>
              <a:off x="228600" y="990600"/>
              <a:ext cx="8686800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defRPr/>
              </a:pPr>
              <a:endParaRPr lang="en-US" sz="1800" dirty="0">
                <a:solidFill>
                  <a:prstClr val="black"/>
                </a:solidFill>
              </a:endParaRPr>
            </a:p>
          </p:txBody>
        </p:sp>
        <p:grpSp>
          <p:nvGrpSpPr>
            <p:cNvPr id="10" name="Group 9"/>
            <p:cNvGrpSpPr/>
            <p:nvPr userDrawn="1"/>
          </p:nvGrpSpPr>
          <p:grpSpPr>
            <a:xfrm>
              <a:off x="76200" y="75980"/>
              <a:ext cx="8991600" cy="785813"/>
              <a:chOff x="76200" y="75980"/>
              <a:chExt cx="8991600" cy="785813"/>
            </a:xfrm>
          </p:grpSpPr>
          <p:pic>
            <p:nvPicPr>
              <p:cNvPr id="8" name="Picture 8"/>
              <p:cNvPicPr>
                <a:picLocks noChangeAspect="1" noChangeArrowheads="1"/>
              </p:cNvPicPr>
              <p:nvPr userDrawn="1"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307387" y="87886"/>
                <a:ext cx="760413" cy="762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12" descr="doc_logo"/>
              <p:cNvPicPr>
                <a:picLocks noChangeAspect="1" noChangeArrowheads="1"/>
              </p:cNvPicPr>
              <p:nvPr userDrawn="1"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6200" y="75980"/>
                <a:ext cx="788987" cy="785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628650" y="403226"/>
            <a:ext cx="7886700" cy="61356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87350" y="1255934"/>
            <a:ext cx="8369300" cy="494166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870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E150-AC0A-4EB8-8795-5EEEC240E76A}" type="datetime1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AFA3-C7B5-4884-8E91-B20B1B33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68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174E8-0728-4500-8500-9FA70238EFC8}" type="datetime1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AFA3-C7B5-4884-8E91-B20B1B33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67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1E63F-63AB-4413-B86B-2B8109A52FCB}" type="datetime1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AFA3-C7B5-4884-8E91-B20B1B33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9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E085-9C3A-48AD-858C-BA523BCDC638}" type="datetime1">
              <a:rPr lang="en-US" smtClean="0"/>
              <a:t>5/10/2016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AFA3-C7B5-4884-8E91-B20B1B33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53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AFE4-6538-4990-ACCE-AB04C4351E24}" type="datetime1">
              <a:rPr lang="en-US" smtClean="0"/>
              <a:t>5/10/2016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AFA3-C7B5-4884-8E91-B20B1B33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657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C5C09-D444-4099-9BEB-0C8FAE2D206B}" type="datetime1">
              <a:rPr lang="en-US" smtClean="0"/>
              <a:t>5/10/2016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AFA3-C7B5-4884-8E91-B20B1B33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189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B48A-D391-4366-B5F2-B9BE1F27DADE}" type="datetime1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AFA3-C7B5-4884-8E91-B20B1B33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105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353D8-C361-45E7-98F2-445AD0703E44}" type="datetime1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AFA3-C7B5-4884-8E91-B20B1B33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5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0EAB8-0A63-4003-95C1-2F3ED97E5EB4}" type="datetime1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4AFA3-C7B5-4884-8E91-B20B1B331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21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emf"/><Relationship Id="rId5" Type="http://schemas.openxmlformats.org/officeDocument/2006/relationships/image" Target="../media/image12.jpeg"/><Relationship Id="rId10" Type="http://schemas.openxmlformats.org/officeDocument/2006/relationships/image" Target="../media/image16.emf"/><Relationship Id="rId4" Type="http://schemas.microsoft.com/office/2007/relationships/hdphoto" Target="../media/hdphoto2.wdp"/><Relationship Id="rId9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610600" cy="54864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 smtClean="0"/>
              <a:t>Satellite Products Dissemination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Christine Brunner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NOAA/NWS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Office of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Dissemination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May 10, 2016</a:t>
            </a:r>
            <a:b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2016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Satellite Proving Ground/User-Readiness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Meeting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30" y="237956"/>
            <a:ext cx="1219370" cy="12098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233207"/>
            <a:ext cx="1211972" cy="121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89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AFA3-C7B5-4884-8E91-B20B1B331108}" type="slidenum">
              <a:rPr lang="en-US" smtClean="0"/>
              <a:t>10</a:t>
            </a:fld>
            <a:endParaRPr lang="en-US"/>
          </a:p>
        </p:txBody>
      </p:sp>
      <p:sp>
        <p:nvSpPr>
          <p:cNvPr id="3" name="Title 3"/>
          <p:cNvSpPr txBox="1">
            <a:spLocks/>
          </p:cNvSpPr>
          <p:nvPr/>
        </p:nvSpPr>
        <p:spPr>
          <a:xfrm>
            <a:off x="647700" y="224632"/>
            <a:ext cx="7886700" cy="6135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ym typeface="Arial"/>
              </a:rPr>
              <a:t>Long-Term “</a:t>
            </a:r>
            <a:r>
              <a:rPr lang="en-US" sz="2800" dirty="0" err="1" smtClean="0">
                <a:sym typeface="Arial"/>
              </a:rPr>
              <a:t>OneNWS</a:t>
            </a:r>
            <a:r>
              <a:rPr lang="en-US" sz="2800" dirty="0" smtClean="0">
                <a:sym typeface="Arial"/>
              </a:rPr>
              <a:t> Network” Project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8382000" y="6102280"/>
            <a:ext cx="457201" cy="374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143000"/>
            <a:ext cx="8610601" cy="4876800"/>
          </a:xfrm>
          <a:prstGeom prst="rect">
            <a:avLst/>
          </a:prstGeom>
          <a:ln cmpd="sng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6465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AFA3-C7B5-4884-8E91-B20B1B331108}" type="slidenum">
              <a:rPr lang="en-US" smtClean="0"/>
              <a:t>11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819400" y="2819400"/>
            <a:ext cx="332757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/>
              <a:t>BACK-UP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2236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AFA3-C7B5-4884-8E91-B20B1B331108}" type="slidenum">
              <a:rPr lang="en-US" smtClean="0"/>
              <a:t>12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10035"/>
            <a:ext cx="8763000" cy="5685108"/>
          </a:xfrm>
          <a:prstGeom prst="rect">
            <a:avLst/>
          </a:prstGeom>
        </p:spPr>
      </p:pic>
      <p:sp>
        <p:nvSpPr>
          <p:cNvPr id="4" name="Title 3"/>
          <p:cNvSpPr txBox="1">
            <a:spLocks/>
          </p:cNvSpPr>
          <p:nvPr/>
        </p:nvSpPr>
        <p:spPr>
          <a:xfrm>
            <a:off x="533400" y="224632"/>
            <a:ext cx="8120233" cy="6135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 smtClean="0">
                <a:sym typeface="Arial"/>
              </a:rPr>
              <a:t>Himawari</a:t>
            </a:r>
            <a:r>
              <a:rPr lang="en-US" sz="2800" dirty="0" smtClean="0">
                <a:sym typeface="Arial"/>
              </a:rPr>
              <a:t> </a:t>
            </a:r>
            <a:r>
              <a:rPr lang="en-US" sz="2800" dirty="0">
                <a:sym typeface="Arial"/>
              </a:rPr>
              <a:t>Full-Resolution Processing and Data </a:t>
            </a:r>
            <a:r>
              <a:rPr lang="en-US" sz="2800" dirty="0" smtClean="0">
                <a:sym typeface="Arial"/>
              </a:rPr>
              <a:t>Flows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8331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620000" cy="1005840"/>
          </a:xfrm>
          <a:solidFill>
            <a:srgbClr val="99CCFF"/>
          </a:solidFill>
          <a:effectLst>
            <a:softEdge rad="63500"/>
          </a:effectLst>
        </p:spPr>
        <p:txBody>
          <a:bodyPr>
            <a:normAutofit/>
          </a:bodyPr>
          <a:lstStyle/>
          <a:p>
            <a:r>
              <a:rPr lang="en-US" sz="3100" b="1" dirty="0" smtClean="0">
                <a:solidFill>
                  <a:schemeClr val="bg1"/>
                </a:solidFill>
              </a:rPr>
              <a:t>Satellite Products Dissemination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331720"/>
            <a:ext cx="8991600" cy="3764280"/>
          </a:xfrm>
        </p:spPr>
        <p:txBody>
          <a:bodyPr>
            <a:noAutofit/>
          </a:bodyPr>
          <a:lstStyle/>
          <a:p>
            <a:pPr lvl="1">
              <a:lnSpc>
                <a:spcPts val="27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 NWS IDP Ground Readiness Projects</a:t>
            </a:r>
          </a:p>
          <a:p>
            <a:pPr lvl="2">
              <a:lnSpc>
                <a:spcPts val="27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 Background </a:t>
            </a:r>
          </a:p>
          <a:p>
            <a:pPr lvl="2">
              <a:lnSpc>
                <a:spcPts val="27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NOAAPort</a:t>
            </a:r>
            <a:r>
              <a:rPr lang="en-US" dirty="0" smtClean="0"/>
              <a:t>/SBN </a:t>
            </a:r>
            <a:r>
              <a:rPr lang="en-US" dirty="0"/>
              <a:t>Expansion</a:t>
            </a:r>
          </a:p>
          <a:p>
            <a:pPr lvl="2">
              <a:lnSpc>
                <a:spcPts val="27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 NWS GRB/H8 Antenna Project</a:t>
            </a:r>
          </a:p>
          <a:p>
            <a:pPr lvl="2">
              <a:lnSpc>
                <a:spcPts val="27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 GOES-R NWS Posture</a:t>
            </a:r>
          </a:p>
          <a:p>
            <a:pPr lvl="2">
              <a:lnSpc>
                <a:spcPts val="2700"/>
              </a:lnSpc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NWS Network Projects</a:t>
            </a:r>
          </a:p>
          <a:p>
            <a:pPr lvl="3">
              <a:lnSpc>
                <a:spcPts val="27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 Near-Term CONUS and OCONUS Projects</a:t>
            </a:r>
          </a:p>
          <a:p>
            <a:pPr lvl="3">
              <a:lnSpc>
                <a:spcPts val="27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 Long-Term </a:t>
            </a:r>
          </a:p>
          <a:p>
            <a:pPr marL="457200" lvl="1" indent="0">
              <a:lnSpc>
                <a:spcPts val="2700"/>
              </a:lnSpc>
              <a:buNone/>
            </a:pPr>
            <a:endParaRPr lang="en-US" dirty="0" smtClean="0"/>
          </a:p>
          <a:p>
            <a:pPr marL="457200" lvl="1" indent="0">
              <a:lnSpc>
                <a:spcPts val="2700"/>
              </a:lnSpc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AFA3-C7B5-4884-8E91-B20B1B331108}" type="slidenum">
              <a:rPr lang="en-US" smtClean="0"/>
              <a:t>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" y="990600"/>
            <a:ext cx="88392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100" b="1" dirty="0" smtClean="0"/>
              <a:t>Topics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" y="6050280"/>
            <a:ext cx="8839200" cy="73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2016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</a:rPr>
              <a:t>Satellite Proving Ground/User-Readiness Meeting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8557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AFA3-C7B5-4884-8E91-B20B1B331108}" type="slidenum">
              <a:rPr lang="en-US" smtClean="0"/>
              <a:t>3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600"/>
              </a:lnSpc>
            </a:pPr>
            <a:r>
              <a:rPr lang="en-US" sz="3200" dirty="0" smtClean="0"/>
              <a:t>Scope of this Presentation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76200" y="1459498"/>
            <a:ext cx="89916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lvl="3">
              <a:spcAft>
                <a:spcPts val="600"/>
              </a:spcAft>
            </a:pPr>
            <a:r>
              <a:rPr lang="en-US" sz="3200" dirty="0" smtClean="0"/>
              <a:t>The primary emphasis of this presentation is on the dissemination of satellite products into and within NWS.</a:t>
            </a:r>
          </a:p>
          <a:p>
            <a:pPr marL="182880" lvl="3">
              <a:spcAft>
                <a:spcPts val="600"/>
              </a:spcAft>
            </a:pPr>
            <a:endParaRPr lang="en-US" sz="2800" dirty="0" smtClean="0"/>
          </a:p>
          <a:p>
            <a:pPr marL="640080" lvl="4">
              <a:spcAft>
                <a:spcPts val="600"/>
              </a:spcAft>
            </a:pPr>
            <a:r>
              <a:rPr lang="en-US" sz="2400" i="1" dirty="0" smtClean="0"/>
              <a:t>In particular, this talk’s emphasis is on network and system upgrades taking place within (or in conjunction with) the NOAA Integrated Dissemination Program’s Ground Readiness Project (IDP/GRP).  These projects reside principally within the NWS Dissemination Portfolio.   </a:t>
            </a:r>
          </a:p>
        </p:txBody>
      </p:sp>
    </p:spTree>
    <p:extLst>
      <p:ext uri="{BB962C8B-B14F-4D97-AF65-F5344CB8AC3E}">
        <p14:creationId xmlns:p14="http://schemas.microsoft.com/office/powerpoint/2010/main" val="272185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AFA3-C7B5-4884-8E91-B20B1B331108}" type="slidenum">
              <a:rPr lang="en-US" smtClean="0"/>
              <a:t>4</a:t>
            </a:fld>
            <a:endParaRPr lang="en-US"/>
          </a:p>
        </p:txBody>
      </p:sp>
      <p:sp>
        <p:nvSpPr>
          <p:cNvPr id="3" name="Title 3"/>
          <p:cNvSpPr txBox="1">
            <a:spLocks/>
          </p:cNvSpPr>
          <p:nvPr/>
        </p:nvSpPr>
        <p:spPr>
          <a:xfrm>
            <a:off x="609600" y="224632"/>
            <a:ext cx="7886700" cy="7659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Satellite </a:t>
            </a:r>
            <a:r>
              <a:rPr lang="en-US" sz="2800" dirty="0"/>
              <a:t>data products use various networks to reach NWS users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990600"/>
            <a:ext cx="8305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SBN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NWS users include WFOs, RFCs and National Centers (NCEP)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Provides GOES-R imagery (Sectorized Cloud and Moisture Imagery or SCMI) to the AWIPS users (WFOs, RFCs, and National Centers)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outinely needed satellite products are delivered to NWS users through standing subscriptions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GOES-R Re-Broadcast (GRB) and </a:t>
            </a:r>
            <a:r>
              <a:rPr lang="en-US" dirty="0" err="1" smtClean="0"/>
              <a:t>HimawariCast</a:t>
            </a:r>
            <a:r>
              <a:rPr lang="en-US" dirty="0" smtClean="0"/>
              <a:t> antenna systems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nstalled at National Centers and certain OCONUS sites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rovide them with the capability to produce their own imagery, lightning and space weather products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Terrestrial networks (</a:t>
            </a:r>
            <a:r>
              <a:rPr lang="en-US" dirty="0" err="1" smtClean="0"/>
              <a:t>OneNWS</a:t>
            </a:r>
            <a:r>
              <a:rPr lang="en-US" dirty="0" smtClean="0"/>
              <a:t> network)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 err="1" smtClean="0"/>
              <a:t>OneNWS</a:t>
            </a:r>
            <a:r>
              <a:rPr lang="en-US" dirty="0" smtClean="0"/>
              <a:t> network is all encompassing network that will be sweeping up all existing NWS networks, providing more bandwidth, resiliency and end-to-end seamless management</a:t>
            </a:r>
          </a:p>
        </p:txBody>
      </p:sp>
    </p:spTree>
    <p:extLst>
      <p:ext uri="{BB962C8B-B14F-4D97-AF65-F5344CB8AC3E}">
        <p14:creationId xmlns:p14="http://schemas.microsoft.com/office/powerpoint/2010/main" val="391116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AFA3-C7B5-4884-8E91-B20B1B331108}" type="slidenum">
              <a:rPr lang="en-US" smtClean="0"/>
              <a:t>5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04AFA3-C7B5-4884-8E91-B20B1B33110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304800"/>
            <a:ext cx="69609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SBN Channels Carrying Satellite Products</a:t>
            </a:r>
            <a:endParaRPr lang="en-US" sz="3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550117"/>
              </p:ext>
            </p:extLst>
          </p:nvPr>
        </p:nvGraphicFramePr>
        <p:xfrm>
          <a:off x="228600" y="1143000"/>
          <a:ext cx="8610600" cy="4875920"/>
        </p:xfrm>
        <a:graphic>
          <a:graphicData uri="http://schemas.openxmlformats.org/drawingml/2006/table">
            <a:tbl>
              <a:tblPr/>
              <a:tblGrid>
                <a:gridCol w="1752600"/>
                <a:gridCol w="1676400"/>
                <a:gridCol w="5181600"/>
              </a:tblGrid>
              <a:tr h="940028">
                <a:tc>
                  <a:txBody>
                    <a:bodyPr/>
                    <a:lstStyle/>
                    <a:p>
                      <a:endParaRPr lang="en-US" sz="2000" b="1" dirty="0" smtClean="0"/>
                    </a:p>
                    <a:p>
                      <a:r>
                        <a:rPr lang="en-US" sz="2000" b="1" dirty="0" smtClean="0"/>
                        <a:t>Channel</a:t>
                      </a:r>
                    </a:p>
                    <a:p>
                      <a:r>
                        <a:rPr lang="en-US" sz="2000" b="1" dirty="0" smtClean="0"/>
                        <a:t>Name</a:t>
                      </a:r>
                      <a:endParaRPr lang="en-US" sz="2000" dirty="0"/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Satellite</a:t>
                      </a:r>
                    </a:p>
                    <a:p>
                      <a:pPr algn="ctr"/>
                      <a:r>
                        <a:rPr lang="en-US" sz="2000" b="1" dirty="0" smtClean="0"/>
                        <a:t>Products</a:t>
                      </a:r>
                      <a:endParaRPr lang="en-US" sz="2000" dirty="0"/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Example Products</a:t>
                      </a:r>
                      <a:endParaRPr lang="en-US" sz="2000" b="1" dirty="0"/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467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NMC/NWSTG</a:t>
                      </a:r>
                      <a:endParaRPr lang="en-US" sz="1600" b="1" dirty="0"/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GOES/Polar S</a:t>
                      </a:r>
                      <a:r>
                        <a:rPr lang="en-US" sz="1600" b="1" baseline="0" dirty="0" smtClean="0"/>
                        <a:t>oundings and GOES H.D. Winds*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Radar, GRIB1 Grids, Watches/Warnings** </a:t>
                      </a:r>
                      <a:endParaRPr 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4676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GOES/GINI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sng" dirty="0" smtClean="0">
                          <a:solidFill>
                            <a:schemeClr val="tx1"/>
                          </a:solidFill>
                        </a:rPr>
                        <a:t>Legacy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GOES Imagery</a:t>
                      </a:r>
                    </a:p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(Mostly CONUS)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4676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GOES-R West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GOES-R ABI Imagery (West)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4676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GOES-R East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GOES-R ABI Imagery (East)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491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NMC2/NWSTG2</a:t>
                      </a:r>
                      <a:endParaRPr lang="en-US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GRIB2 model/analysis</a:t>
                      </a:r>
                      <a:r>
                        <a:rPr lang="en-US" sz="14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/forecast </a:t>
                      </a:r>
                      <a:r>
                        <a:rPr lang="en-US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grids</a:t>
                      </a:r>
                      <a:endParaRPr lang="en-US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4676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OCONUS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GRIB1 OCONUS Grids, </a:t>
                      </a: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Legacy OCONUS GOES Imagery</a:t>
                      </a:r>
                      <a:r>
                        <a:rPr lang="en-US" sz="16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, DCS </a:t>
                      </a:r>
                      <a:endParaRPr lang="en-US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467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POLARSAT</a:t>
                      </a:r>
                      <a:endParaRPr lang="en-US" sz="1600" b="1" dirty="0"/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S-NPP/JPSS</a:t>
                      </a:r>
                      <a:r>
                        <a:rPr lang="en-US" sz="1600" b="1" baseline="0" dirty="0" smtClean="0"/>
                        <a:t> VIIRS Imagery</a:t>
                      </a:r>
                      <a:endParaRPr lang="en-US" sz="1600" b="1" dirty="0"/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467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AWIPS Data</a:t>
                      </a:r>
                      <a:r>
                        <a:rPr lang="en-US" sz="1600" b="1" baseline="0" dirty="0" smtClean="0"/>
                        <a:t> Del.</a:t>
                      </a:r>
                      <a:endParaRPr lang="en-US" sz="1600" b="1" dirty="0"/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Shared Subscription data</a:t>
                      </a:r>
                      <a:endParaRPr lang="en-US" sz="1600" b="1" dirty="0"/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4795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Experimental/Test</a:t>
                      </a:r>
                      <a:endParaRPr lang="en-US" sz="1600" b="1" dirty="0"/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Test or Experimental Products: e.g. Total Precipitable Water, </a:t>
                      </a:r>
                      <a:r>
                        <a:rPr lang="en-US" sz="1600" b="1" baseline="0" dirty="0" smtClean="0"/>
                        <a:t> Cloud Top Height, Sea Surface Temperature, etc.</a:t>
                      </a:r>
                      <a:endParaRPr lang="en-US" sz="1600" b="1" dirty="0"/>
                    </a:p>
                  </a:txBody>
                  <a:tcPr marL="12814" marR="12814" marT="12814" marB="1281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209800"/>
            <a:ext cx="219075" cy="252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776421"/>
            <a:ext cx="219075" cy="252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181600"/>
            <a:ext cx="219075" cy="252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614621"/>
            <a:ext cx="219075" cy="252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525" y="4343400"/>
            <a:ext cx="219075" cy="252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525" y="2691179"/>
            <a:ext cx="219075" cy="252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124200"/>
            <a:ext cx="219075" cy="252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525" y="3505200"/>
            <a:ext cx="219075" cy="252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20688" y="6096000"/>
            <a:ext cx="3429000" cy="584775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* Black font: Satellite products</a:t>
            </a:r>
          </a:p>
          <a:p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** Grey font: Non-satellite products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22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AFA3-C7B5-4884-8E91-B20B1B331108}" type="slidenum">
              <a:rPr lang="en-US" smtClean="0"/>
              <a:t>6</a:t>
            </a:fld>
            <a:endParaRPr lang="en-US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533400" y="403226"/>
            <a:ext cx="8091223" cy="6135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ym typeface="Arial"/>
              </a:rPr>
              <a:t>NWS GRB/Himawari Direct-Readout Antenna Project</a:t>
            </a:r>
            <a:endParaRPr lang="en-US" sz="2800" dirty="0"/>
          </a:p>
        </p:txBody>
      </p:sp>
      <p:pic>
        <p:nvPicPr>
          <p:cNvPr id="6" name="Shape 220"/>
          <p:cNvPicPr preferRelativeResize="0"/>
          <p:nvPr/>
        </p:nvPicPr>
        <p:blipFill rotWithShape="1">
          <a:blip r:embed="rId3">
            <a:alphaModFix/>
          </a:blip>
          <a:srcRect l="5833" t="10566" r="4811"/>
          <a:stretch/>
        </p:blipFill>
        <p:spPr>
          <a:xfrm>
            <a:off x="3502321" y="1641702"/>
            <a:ext cx="5566912" cy="402580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Shape 209"/>
          <p:cNvGraphicFramePr/>
          <p:nvPr>
            <p:extLst>
              <p:ext uri="{D42A27DB-BD31-4B8C-83A1-F6EECF244321}">
                <p14:modId xmlns:p14="http://schemas.microsoft.com/office/powerpoint/2010/main" val="1159609105"/>
              </p:ext>
            </p:extLst>
          </p:nvPr>
        </p:nvGraphicFramePr>
        <p:xfrm>
          <a:off x="227549" y="1641699"/>
          <a:ext cx="3140117" cy="4490959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163038"/>
                <a:gridCol w="416765"/>
                <a:gridCol w="416765"/>
                <a:gridCol w="416765"/>
                <a:gridCol w="726784"/>
              </a:tblGrid>
              <a:tr h="266338"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1000" b="1" u="none" strike="noStrike" cap="none" baseline="0" dirty="0" smtClean="0">
                          <a:solidFill>
                            <a:schemeClr val="lt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Planned GOES-R/H8 Antenna Sites</a:t>
                      </a:r>
                      <a:endParaRPr lang="en-US" sz="1000" b="1" u="none" strike="noStrike" cap="none" baseline="0" dirty="0">
                        <a:solidFill>
                          <a:schemeClr val="lt1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Times New Roman"/>
                        <a:buNone/>
                      </a:pPr>
                      <a:endParaRPr lang="en-US" sz="900" b="1" u="none" strike="noStrike" cap="none" baseline="0" dirty="0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2850" marR="6285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Times New Roman"/>
                        <a:buNone/>
                      </a:pPr>
                      <a:endParaRPr lang="en-US" sz="900" b="1" u="none" strike="noStrike" cap="none" baseline="0" dirty="0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2850" marR="6285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Times New Roman"/>
                        <a:buNone/>
                      </a:pPr>
                      <a:endParaRPr lang="en-US" sz="900" b="1" u="none" strike="noStrike" cap="none" baseline="0" dirty="0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2850" marR="6285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Times New Roman"/>
                        <a:buNone/>
                      </a:pPr>
                      <a:endParaRPr lang="en-US" sz="900" b="1" u="none" strike="noStrike" cap="none" baseline="0" dirty="0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2850" marR="6285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69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900" b="1" u="none" strike="noStrike" cap="none" baseline="0" dirty="0" smtClean="0">
                          <a:solidFill>
                            <a:schemeClr val="lt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NWS Office</a:t>
                      </a:r>
                      <a:endParaRPr lang="en-US" sz="900" b="1" u="none" strike="noStrike" cap="none" baseline="0" dirty="0">
                        <a:solidFill>
                          <a:schemeClr val="lt1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900" b="1" u="none" strike="noStrike" cap="none" baseline="0" dirty="0" smtClean="0">
                          <a:solidFill>
                            <a:schemeClr val="lt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East</a:t>
                      </a:r>
                      <a:endParaRPr lang="en-US" sz="900" b="1" u="none" strike="noStrike" cap="none" baseline="0" dirty="0">
                        <a:solidFill>
                          <a:schemeClr val="lt1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900" b="1" u="none" strike="noStrike" cap="none" baseline="0" dirty="0" smtClean="0">
                          <a:solidFill>
                            <a:schemeClr val="lt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West</a:t>
                      </a:r>
                      <a:endParaRPr lang="en-US" sz="900" b="1" u="none" strike="noStrike" cap="none" baseline="0" dirty="0">
                        <a:solidFill>
                          <a:schemeClr val="lt1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900" b="1" u="none" strike="noStrike" cap="none" baseline="0" dirty="0" smtClean="0">
                          <a:solidFill>
                            <a:schemeClr val="lt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Spare</a:t>
                      </a:r>
                      <a:endParaRPr lang="en-US" sz="900" b="1" u="none" strike="noStrike" cap="none" baseline="0" dirty="0">
                        <a:solidFill>
                          <a:schemeClr val="lt1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900" b="1" u="none" strike="noStrike" cap="none" baseline="0" dirty="0" smtClean="0">
                          <a:solidFill>
                            <a:schemeClr val="lt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Himawari</a:t>
                      </a:r>
                      <a:endParaRPr lang="en-US" sz="900" b="1" u="none" strike="noStrike" cap="none" baseline="0" dirty="0">
                        <a:solidFill>
                          <a:schemeClr val="lt1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9950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900" b="1" u="none" strike="noStrike" cap="none" baseline="0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Alaska Region </a:t>
                      </a:r>
                      <a:r>
                        <a:rPr lang="en-US" sz="900" b="1" u="none" strike="noStrike" cap="none" baseline="0" dirty="0" smtClean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HQ</a:t>
                      </a:r>
                      <a:r>
                        <a:rPr lang="en-US" sz="900" u="none" strike="noStrike" cap="none" baseline="0" dirty="0" smtClean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* (Anchorage, AK)</a:t>
                      </a:r>
                      <a:endParaRPr lang="en-US" sz="900" u="none" strike="noStrike" cap="none" baseline="0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endParaRPr lang="en-US" sz="900" u="none" strike="noStrike" cap="none" baseline="0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100" u="none" strike="noStrike" cap="none" baseline="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900" u="none" strike="noStrike" cap="none" baseline="0" dirty="0" smtClean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endParaRPr lang="en-US" sz="900" u="none" strike="noStrike" cap="none" baseline="0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200" u="none" strike="noStrike" cap="none" baseline="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900" u="none" strike="noStrike" cap="none" baseline="0" dirty="0" smtClean="0">
                        <a:solidFill>
                          <a:srgbClr val="00B050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32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900" b="1" u="none" strike="noStrike" cap="none" baseline="0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Aviation Weather </a:t>
                      </a:r>
                      <a:r>
                        <a:rPr lang="en-US" sz="900" b="1" u="none" strike="noStrike" cap="none" baseline="0" dirty="0" smtClean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Center</a:t>
                      </a:r>
                      <a:r>
                        <a:rPr lang="en-US" sz="900" u="none" strike="noStrike" cap="none" baseline="0" dirty="0" smtClean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* (Kansas City, MO)</a:t>
                      </a:r>
                      <a:endParaRPr lang="en-US" sz="900" u="none" strike="noStrike" cap="none" baseline="0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200" u="none" strike="noStrike" cap="none" baseline="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200" u="none" strike="noStrike" cap="none" baseline="0" dirty="0" smtClean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200" u="none" strike="noStrike" cap="none" baseline="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200" u="none" strike="noStrike" cap="none" baseline="0" dirty="0" smtClean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200" u="none" strike="noStrike" cap="none" baseline="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200" u="none" strike="noStrike" cap="none" baseline="0" dirty="0" smtClean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endParaRPr lang="en-US" sz="900" u="none" strike="noStrike" cap="none" baseline="0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50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900" b="1" u="none" strike="noStrike" cap="none" baseline="0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National Hurricane </a:t>
                      </a:r>
                      <a:r>
                        <a:rPr lang="en-US" sz="900" b="1" u="none" strike="noStrike" cap="none" baseline="0" dirty="0" smtClean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Center</a:t>
                      </a:r>
                      <a:r>
                        <a:rPr lang="en-US" sz="900" u="none" strike="noStrike" cap="none" baseline="0" dirty="0" smtClean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* (Miami, FL)</a:t>
                      </a:r>
                      <a:endParaRPr lang="en-US" sz="900" u="none" strike="noStrike" cap="none" baseline="0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200" u="none" strike="noStrike" cap="none" baseline="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200" u="none" strike="noStrike" cap="none" baseline="0" dirty="0" smtClean="0">
                        <a:solidFill>
                          <a:srgbClr val="00B050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200" u="none" strike="noStrike" cap="none" baseline="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200" u="none" strike="noStrike" cap="none" baseline="0" dirty="0" smtClean="0">
                        <a:solidFill>
                          <a:srgbClr val="00B050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200" u="none" strike="noStrike" cap="none" baseline="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200" u="none" strike="noStrike" cap="none" baseline="0" dirty="0" smtClean="0">
                        <a:solidFill>
                          <a:srgbClr val="00B050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endParaRPr lang="en-US" sz="900" u="none" strike="noStrike" cap="none" baseline="0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50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900" b="1" u="none" strike="noStrike" cap="none" baseline="0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Pacific Region </a:t>
                      </a:r>
                      <a:r>
                        <a:rPr lang="en-US" sz="900" b="1" u="none" strike="noStrike" cap="none" baseline="0" dirty="0" smtClean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HQ</a:t>
                      </a:r>
                      <a:r>
                        <a:rPr lang="en-US" sz="900" u="none" strike="noStrike" cap="none" baseline="0" dirty="0" smtClean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* (Honolulu, HI)</a:t>
                      </a:r>
                      <a:endParaRPr lang="en-US" sz="900" u="none" strike="noStrike" cap="none" baseline="0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endParaRPr lang="en-US" sz="900" u="none" strike="noStrike" cap="none" baseline="0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200" u="none" strike="noStrike" cap="none" baseline="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200" u="none" strike="noStrike" cap="none" baseline="0" dirty="0" smtClean="0">
                        <a:solidFill>
                          <a:srgbClr val="00B050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endParaRPr lang="en-US" sz="900" u="none" strike="noStrike" cap="none" baseline="0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200" u="none" strike="noStrike" cap="none" baseline="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900" u="none" strike="noStrike" cap="none" baseline="0" dirty="0" smtClean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32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900" b="1" u="none" strike="noStrike" cap="none" baseline="0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Space Weather Prediction </a:t>
                      </a:r>
                      <a:r>
                        <a:rPr lang="en-US" sz="900" b="1" u="none" strike="noStrike" cap="none" baseline="0" dirty="0" smtClean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Center</a:t>
                      </a:r>
                      <a:r>
                        <a:rPr lang="en-US" sz="900" u="none" strike="noStrike" cap="none" baseline="0" dirty="0" smtClean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* (Boulder, CO)</a:t>
                      </a:r>
                      <a:endParaRPr lang="en-US" sz="900" u="none" strike="noStrike" cap="none" baseline="0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200" u="none" strike="noStrike" cap="none" baseline="0" dirty="0" smtClean="0">
                          <a:solidFill>
                            <a:srgbClr val="FFC000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000" u="none" strike="noStrike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Q3 FY 2016</a:t>
                      </a:r>
                      <a:endParaRPr lang="en-US" sz="1000" u="none" strike="noStrike" cap="none" baseline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200" u="none" strike="noStrike" cap="none" baseline="0" dirty="0" smtClean="0">
                          <a:solidFill>
                            <a:srgbClr val="FFC000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000" u="none" strike="noStrike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Q3 FY 2016</a:t>
                      </a:r>
                      <a:endParaRPr lang="en-US" sz="1000" u="none" strike="noStrike" cap="none" baseline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200" u="none" strike="noStrike" cap="none" baseline="0" dirty="0" smtClean="0">
                          <a:solidFill>
                            <a:srgbClr val="FFC000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000" u="none" strike="noStrike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Q3 FY 2016</a:t>
                      </a:r>
                      <a:endParaRPr lang="en-US" sz="1000" u="none" strike="noStrike" cap="none" baseline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endParaRPr lang="en-US" sz="900" u="none" strike="noStrike" cap="none" baseline="0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50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900" b="1" u="none" strike="noStrike" cap="none" baseline="0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Storm Prediction </a:t>
                      </a:r>
                      <a:r>
                        <a:rPr lang="en-US" sz="900" b="1" u="none" strike="noStrike" cap="none" baseline="0" dirty="0" smtClean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Center</a:t>
                      </a:r>
                      <a:r>
                        <a:rPr lang="en-US" sz="900" u="none" strike="noStrike" cap="none" baseline="0" dirty="0" smtClean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* (Norman, OK)</a:t>
                      </a:r>
                      <a:endParaRPr lang="en-US" sz="900" u="none" strike="noStrike" cap="none" baseline="0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200" u="none" strike="noStrike" cap="none" baseline="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200" u="none" strike="noStrike" cap="none" baseline="0" dirty="0" smtClean="0">
                        <a:solidFill>
                          <a:srgbClr val="00B050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200" u="none" strike="noStrike" cap="none" baseline="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200" u="none" strike="noStrike" cap="none" baseline="0" dirty="0" smtClean="0">
                        <a:solidFill>
                          <a:srgbClr val="00B050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200" u="none" strike="noStrike" cap="none" baseline="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200" u="none" strike="noStrike" cap="none" baseline="0" dirty="0" smtClean="0">
                        <a:solidFill>
                          <a:srgbClr val="00B050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endParaRPr lang="en-US" sz="900" u="none" strike="noStrike" cap="none" baseline="0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13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900" b="1" i="0" u="none" strike="noStrike" cap="none" baseline="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NOAA Center for Weather and Climate </a:t>
                      </a:r>
                      <a:r>
                        <a:rPr lang="en-US" sz="900" b="1" i="0" u="none" strike="noStrike" cap="none" baseline="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Prediction </a:t>
                      </a:r>
                      <a:r>
                        <a:rPr lang="en-US" sz="900" b="0" i="0" u="none" strike="noStrike" cap="none" baseline="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(College Park, MD)</a:t>
                      </a:r>
                      <a:endParaRPr lang="en-US" sz="900" b="0" i="0" u="none" strike="noStrike" cap="none" baseline="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200" u="none" strike="noStrike" cap="none" baseline="0" dirty="0" smtClean="0">
                          <a:solidFill>
                            <a:srgbClr val="FFC000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000" u="none" strike="noStrike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Q4 FY 2016</a:t>
                      </a:r>
                      <a:endParaRPr lang="en-US" sz="1000" u="none" strike="noStrike" cap="none" baseline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200" u="none" strike="noStrike" cap="none" baseline="0" dirty="0" smtClean="0">
                          <a:solidFill>
                            <a:srgbClr val="FFC000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000" u="none" strike="noStrike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Q4 FY 2016</a:t>
                      </a:r>
                      <a:endParaRPr lang="en-US" sz="1000" u="none" strike="noStrike" cap="none" baseline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200" u="none" strike="noStrike" cap="none" baseline="0" dirty="0" smtClean="0">
                          <a:solidFill>
                            <a:srgbClr val="FFC000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  <a:tabLst/>
                        <a:defRPr/>
                      </a:pPr>
                      <a:r>
                        <a:rPr lang="en-US" sz="1000" u="none" strike="noStrike" cap="none" baseline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Q4 FY </a:t>
                      </a:r>
                      <a:r>
                        <a:rPr lang="en-US" sz="1000" u="none" strike="noStrike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2016</a:t>
                      </a:r>
                      <a:endParaRPr lang="en-US" sz="1000" u="none" strike="noStrike" cap="none" baseline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endParaRPr lang="en-US" sz="900" u="none" strike="noStrike" cap="none" baseline="0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32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en-US" sz="900" b="1" u="none" strike="noStrike" cap="none" baseline="0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Weather Forecast Office, </a:t>
                      </a:r>
                      <a:r>
                        <a:rPr lang="en-US" sz="900" b="1" u="none" strike="noStrike" cap="none" baseline="0" dirty="0" smtClean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Guam </a:t>
                      </a:r>
                      <a:r>
                        <a:rPr lang="en-US" sz="900" u="none" strike="noStrike" cap="none" baseline="0" dirty="0" smtClean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(Barrigada, GU)</a:t>
                      </a:r>
                      <a:endParaRPr lang="en-US" sz="900" u="none" strike="noStrike" cap="none" baseline="0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900" u="none" strike="noStrike" cap="none" baseline="0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900" u="none" strike="noStrike" cap="none" baseline="0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900" u="none" strike="noStrike" cap="none" baseline="0" dirty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u="none" strike="noStrike" cap="none" baseline="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900" u="none" strike="noStrike" cap="none" baseline="0" dirty="0" smtClean="0"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Shape 218"/>
          <p:cNvSpPr txBox="1"/>
          <p:nvPr/>
        </p:nvSpPr>
        <p:spPr>
          <a:xfrm>
            <a:off x="4068070" y="5700573"/>
            <a:ext cx="4435413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800" b="1" i="1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NWS </a:t>
            </a:r>
            <a:r>
              <a:rPr lang="en-US" sz="800" b="1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Sites Receiving </a:t>
            </a:r>
            <a:r>
              <a:rPr lang="en-US" sz="800" b="1" i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Passive, Receive-only </a:t>
            </a:r>
            <a:r>
              <a:rPr lang="en-US" sz="800" b="1" i="1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GOES-R/Himawari Antennas</a:t>
            </a:r>
            <a:r>
              <a:rPr lang="en-US" sz="800" b="1" i="1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US" sz="800" b="1" i="1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800" i="1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800" i="1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Some </a:t>
            </a:r>
            <a:r>
              <a:rPr lang="en-US" sz="80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spare antennas not </a:t>
            </a:r>
            <a:r>
              <a:rPr lang="en-US" sz="800" i="1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shown).</a:t>
            </a:r>
            <a:endParaRPr lang="en-US" sz="800" i="1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9562" y="6141397"/>
            <a:ext cx="273960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algn="ctr">
              <a:buClr>
                <a:schemeClr val="dk1"/>
              </a:buClr>
              <a:buSzPct val="25000"/>
              <a:buFont typeface="Arial" charset="0"/>
              <a:buChar char="•"/>
            </a:pPr>
            <a:r>
              <a:rPr lang="en-US" sz="900" dirty="0" smtClean="0">
                <a:solidFill>
                  <a:schemeClr val="dk1"/>
                </a:solidFill>
                <a:latin typeface="+mj-lt"/>
                <a:ea typeface="Arial"/>
                <a:cs typeface="Arial"/>
                <a:sym typeface="Arial"/>
              </a:rPr>
              <a:t>*Existing GOES Antenna Site</a:t>
            </a:r>
          </a:p>
          <a:p>
            <a:pPr marL="171450" lvl="0" indent="-171450" algn="ctr">
              <a:buClr>
                <a:schemeClr val="dk1"/>
              </a:buClr>
              <a:buSzPct val="25000"/>
              <a:buFont typeface="Arial" charset="0"/>
              <a:buChar char="•"/>
            </a:pPr>
            <a:r>
              <a:rPr lang="en-US" sz="900" dirty="0" smtClean="0">
                <a:solidFill>
                  <a:srgbClr val="00B050"/>
                </a:solidFill>
                <a:latin typeface="+mj-lt"/>
                <a:ea typeface="Times New Roman"/>
                <a:cs typeface="Times New Roman"/>
                <a:sym typeface="Wingdings"/>
              </a:rPr>
              <a:t> Antenna Installation Complete</a:t>
            </a:r>
          </a:p>
          <a:p>
            <a:pPr marL="171450" lvl="0" indent="-171450" algn="ctr">
              <a:buClr>
                <a:schemeClr val="dk1"/>
              </a:buClr>
              <a:buSzPct val="25000"/>
              <a:buFont typeface="Arial" charset="0"/>
              <a:buChar char="•"/>
            </a:pPr>
            <a:r>
              <a:rPr lang="en-US" sz="900" dirty="0" smtClean="0">
                <a:solidFill>
                  <a:srgbClr val="FF9900"/>
                </a:solidFill>
                <a:latin typeface="+mj-lt"/>
                <a:ea typeface="Times New Roman"/>
                <a:cs typeface="Times New Roman"/>
                <a:sym typeface="Wingdings"/>
              </a:rPr>
              <a:t>Antenna Installation Underway/Planned</a:t>
            </a:r>
            <a:endParaRPr lang="en-US" sz="900" dirty="0">
              <a:solidFill>
                <a:srgbClr val="FF9900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5833" y="990600"/>
            <a:ext cx="8254040" cy="501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5000"/>
              </a:lnSpc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14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GRB and HimawariCast antenna installation completed at 6 of 8 sites</a:t>
            </a:r>
          </a:p>
          <a:p>
            <a:pPr lvl="0">
              <a:lnSpc>
                <a:spcPct val="95000"/>
              </a:lnSpc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US" sz="14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SWPC GRB antenna installation due to be completed by May 13, 2016 (next week)</a:t>
            </a:r>
          </a:p>
        </p:txBody>
      </p:sp>
    </p:spTree>
    <p:extLst>
      <p:ext uri="{BB962C8B-B14F-4D97-AF65-F5344CB8AC3E}">
        <p14:creationId xmlns:p14="http://schemas.microsoft.com/office/powerpoint/2010/main" val="161287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AFA3-C7B5-4884-8E91-B20B1B331108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2" y="1447800"/>
            <a:ext cx="6960998" cy="4495800"/>
          </a:xfrm>
          <a:prstGeom prst="rect">
            <a:avLst/>
          </a:prstGeom>
        </p:spPr>
      </p:pic>
      <p:sp>
        <p:nvSpPr>
          <p:cNvPr id="5" name="Title 3"/>
          <p:cNvSpPr txBox="1">
            <a:spLocks/>
          </p:cNvSpPr>
          <p:nvPr/>
        </p:nvSpPr>
        <p:spPr>
          <a:xfrm>
            <a:off x="533400" y="228600"/>
            <a:ext cx="8091223" cy="6135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ym typeface="Arial"/>
              </a:rPr>
              <a:t>NWS GRB/</a:t>
            </a:r>
            <a:r>
              <a:rPr lang="en-US" sz="2800" dirty="0" err="1" smtClean="0">
                <a:sym typeface="Arial"/>
              </a:rPr>
              <a:t>Himawari</a:t>
            </a:r>
            <a:r>
              <a:rPr lang="en-US" sz="2800" dirty="0" smtClean="0">
                <a:sym typeface="Arial"/>
              </a:rPr>
              <a:t> Direct-Readout Antenna Project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752" y="2286000"/>
            <a:ext cx="1692248" cy="12691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306" y="4366418"/>
            <a:ext cx="1696509" cy="127238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934200" y="1676400"/>
            <a:ext cx="1981199" cy="1981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934200" y="3733800"/>
            <a:ext cx="1981200" cy="1981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162800" y="3733800"/>
            <a:ext cx="1503938" cy="6617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SPC</a:t>
            </a:r>
            <a:endParaRPr lang="en-US" sz="14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105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Storm Prediction Center</a:t>
            </a:r>
          </a:p>
          <a:p>
            <a:pPr algn="ctr"/>
            <a:r>
              <a:rPr lang="en-US" sz="105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Norman, OK</a:t>
            </a:r>
            <a:endParaRPr lang="en-US" sz="105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858000" y="1676400"/>
            <a:ext cx="20574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NHC</a:t>
            </a:r>
            <a:endParaRPr lang="en-US" sz="10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1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National Hurricane Center</a:t>
            </a:r>
          </a:p>
          <a:p>
            <a:pPr algn="ctr"/>
            <a:r>
              <a:rPr lang="en-US" sz="1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Miami, FL</a:t>
            </a:r>
            <a:endParaRPr lang="en-US" sz="1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245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AFA3-C7B5-4884-8E91-B20B1B331108}" type="slidenum">
              <a:rPr lang="en-US" smtClean="0"/>
              <a:t>8</a:t>
            </a:fld>
            <a:endParaRPr lang="en-US"/>
          </a:p>
        </p:txBody>
      </p:sp>
      <p:sp>
        <p:nvSpPr>
          <p:cNvPr id="3" name="Title 3"/>
          <p:cNvSpPr txBox="1">
            <a:spLocks/>
          </p:cNvSpPr>
          <p:nvPr/>
        </p:nvSpPr>
        <p:spPr>
          <a:xfrm>
            <a:off x="609600" y="224632"/>
            <a:ext cx="7886700" cy="6135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 smtClean="0">
                <a:sym typeface="Arial"/>
              </a:rPr>
              <a:t>OneNWS</a:t>
            </a:r>
            <a:r>
              <a:rPr lang="en-US" sz="2800" dirty="0" smtClean="0">
                <a:sym typeface="Arial"/>
              </a:rPr>
              <a:t> Terrestrial Network</a:t>
            </a:r>
            <a:endParaRPr lang="en-US" sz="2800" dirty="0"/>
          </a:p>
        </p:txBody>
      </p:sp>
      <p:sp>
        <p:nvSpPr>
          <p:cNvPr id="7" name="Rounded Rectangle 6"/>
          <p:cNvSpPr/>
          <p:nvPr/>
        </p:nvSpPr>
        <p:spPr>
          <a:xfrm>
            <a:off x="152400" y="3581400"/>
            <a:ext cx="2743200" cy="2917923"/>
          </a:xfrm>
          <a:prstGeom prst="round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WFO/RFCs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19800" y="3581400"/>
            <a:ext cx="2895600" cy="2895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National Centers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0" y="4038600"/>
            <a:ext cx="2743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3464" indent="-283464">
              <a:buFont typeface="Arial" panose="020B0604020202020204" pitchFamily="34" charset="0"/>
              <a:buChar char="•"/>
            </a:pPr>
            <a:r>
              <a:rPr lang="en-US" sz="1600" dirty="0" smtClean="0"/>
              <a:t>All Centers have implemented WAN upgrades</a:t>
            </a:r>
          </a:p>
          <a:p>
            <a:pPr marL="283464" indent="-283464">
              <a:buFont typeface="Arial" panose="020B0604020202020204" pitchFamily="34" charset="0"/>
              <a:buChar char="•"/>
            </a:pPr>
            <a:r>
              <a:rPr lang="en-US" sz="1600" dirty="0" smtClean="0"/>
              <a:t>Co-located offices to be transitioned to National Center WAN</a:t>
            </a:r>
            <a:endParaRPr lang="en-US" sz="1600" dirty="0"/>
          </a:p>
          <a:p>
            <a:pPr marL="283464" indent="-283464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3962400"/>
            <a:ext cx="2743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3464" indent="-283464">
              <a:buFont typeface="Arial" panose="020B0604020202020204" pitchFamily="34" charset="0"/>
              <a:buChar char="•"/>
            </a:pPr>
            <a:r>
              <a:rPr lang="en-US" sz="1600" dirty="0" smtClean="0"/>
              <a:t>All sites have implemented internet upgrades</a:t>
            </a:r>
          </a:p>
          <a:p>
            <a:pPr marL="283464" indent="-283464">
              <a:buFont typeface="Arial" panose="020B0604020202020204" pitchFamily="34" charset="0"/>
              <a:buChar char="•"/>
            </a:pPr>
            <a:r>
              <a:rPr lang="en-US" sz="1600" dirty="0" smtClean="0"/>
              <a:t>Capacity upgrades in progress to bring to 100 Mbps (WFO) or 300 Mbps (WFO/RFC)</a:t>
            </a:r>
          </a:p>
          <a:p>
            <a:pPr marL="283464" indent="-283464">
              <a:buFont typeface="Arial" panose="020B0604020202020204" pitchFamily="34" charset="0"/>
              <a:buChar char="•"/>
            </a:pPr>
            <a:r>
              <a:rPr lang="en-US" sz="1600" dirty="0" smtClean="0"/>
              <a:t>Office of Dissemination has received price quotes, orders currently being placed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21575" y="990600"/>
            <a:ext cx="8305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 err="1" smtClean="0"/>
              <a:t>OneNWS</a:t>
            </a:r>
            <a:r>
              <a:rPr lang="en-US" dirty="0" smtClean="0"/>
              <a:t> Network project will enhance the NWS terrestrial networks by: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ym typeface="Arial"/>
              </a:rPr>
              <a:t>OneNWS</a:t>
            </a:r>
            <a:r>
              <a:rPr lang="en-US" dirty="0" smtClean="0">
                <a:sym typeface="Arial"/>
              </a:rPr>
              <a:t> Network </a:t>
            </a:r>
            <a:r>
              <a:rPr lang="en-US" dirty="0">
                <a:sym typeface="Arial"/>
              </a:rPr>
              <a:t>will simplify and improve management of </a:t>
            </a:r>
            <a:r>
              <a:rPr lang="en-US" dirty="0" smtClean="0">
                <a:sym typeface="Arial"/>
              </a:rPr>
              <a:t>NWS </a:t>
            </a:r>
            <a:r>
              <a:rPr lang="en-US" dirty="0">
                <a:sym typeface="Arial"/>
              </a:rPr>
              <a:t>networks by consolidating regional networks under a single management </a:t>
            </a:r>
            <a:r>
              <a:rPr lang="en-US" dirty="0" smtClean="0">
                <a:sym typeface="Arial"/>
              </a:rPr>
              <a:t>structure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Adding network capacity to the NWS WFOs, RFCs, Regional Headquarters and National Centers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Ongoing discussions to define network solution for Regional Headquarters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Provide physical diversity (physical redundancy) thus improving network resilience and reliability, subject to budget constraints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000500" y="3581400"/>
            <a:ext cx="2895600" cy="28956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OCONUS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1800" y="4038600"/>
            <a:ext cx="2819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3464" indent="-283464">
              <a:buFont typeface="Arial" panose="020B0604020202020204" pitchFamily="34" charset="0"/>
              <a:buChar char="•"/>
            </a:pPr>
            <a:r>
              <a:rPr lang="en-US" sz="1600" dirty="0" smtClean="0"/>
              <a:t>All networks upgraded with ample bandwidth</a:t>
            </a:r>
          </a:p>
          <a:p>
            <a:pPr marL="283464" indent="-283464">
              <a:buFont typeface="Arial" panose="020B0604020202020204" pitchFamily="34" charset="0"/>
              <a:buChar char="•"/>
            </a:pPr>
            <a:r>
              <a:rPr lang="en-US" sz="1600" dirty="0" smtClean="0"/>
              <a:t>Physical diversity completed</a:t>
            </a:r>
          </a:p>
          <a:p>
            <a:pPr marL="283464" indent="-283464">
              <a:buFont typeface="Arial" panose="020B0604020202020204" pitchFamily="34" charset="0"/>
              <a:buChar char="•"/>
            </a:pPr>
            <a:r>
              <a:rPr lang="en-US" sz="1600" dirty="0" smtClean="0"/>
              <a:t>Operational traffic migrated to new circuits</a:t>
            </a:r>
          </a:p>
          <a:p>
            <a:pPr marL="283464" indent="-283464">
              <a:buFont typeface="Arial" panose="020B0604020202020204" pitchFamily="34" charset="0"/>
              <a:buChar char="•"/>
            </a:pPr>
            <a:r>
              <a:rPr lang="en-US" sz="1600" dirty="0" smtClean="0"/>
              <a:t>Legacy circuits being disconnected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9974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3" name="Picture 4" descr="C:\Users\ecoffey\AppData\Local\Temp\Rar$DRa0.400\30009_Device_cloud_white_default_256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3E9F7"/>
              </a:clrFrom>
              <a:clrTo>
                <a:srgbClr val="E3E9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454" y="1601744"/>
            <a:ext cx="3534431" cy="3104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96" name="Straight Connector 395"/>
          <p:cNvCxnSpPr>
            <a:endCxn id="292" idx="0"/>
          </p:cNvCxnSpPr>
          <p:nvPr/>
        </p:nvCxnSpPr>
        <p:spPr bwMode="auto">
          <a:xfrm flipV="1">
            <a:off x="6176213" y="3234115"/>
            <a:ext cx="700296" cy="280225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190" name="Group 189"/>
          <p:cNvGrpSpPr/>
          <p:nvPr/>
        </p:nvGrpSpPr>
        <p:grpSpPr>
          <a:xfrm>
            <a:off x="516626" y="1732812"/>
            <a:ext cx="8237286" cy="4583768"/>
            <a:chOff x="1933514" y="2106365"/>
            <a:chExt cx="5133960" cy="3252163"/>
          </a:xfrm>
        </p:grpSpPr>
        <p:cxnSp>
          <p:nvCxnSpPr>
            <p:cNvPr id="193" name="Straight Connector 192"/>
            <p:cNvCxnSpPr>
              <a:stCxn id="233" idx="3"/>
              <a:endCxn id="386" idx="0"/>
            </p:cNvCxnSpPr>
            <p:nvPr/>
          </p:nvCxnSpPr>
          <p:spPr bwMode="auto">
            <a:xfrm flipV="1">
              <a:off x="3419416" y="3722276"/>
              <a:ext cx="708358" cy="807761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4" name="Straight Connector 193"/>
            <p:cNvCxnSpPr/>
            <p:nvPr/>
          </p:nvCxnSpPr>
          <p:spPr bwMode="auto">
            <a:xfrm flipV="1">
              <a:off x="3429955" y="3832417"/>
              <a:ext cx="292078" cy="287874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5" name="Straight Connector 194"/>
            <p:cNvCxnSpPr/>
            <p:nvPr/>
          </p:nvCxnSpPr>
          <p:spPr bwMode="auto">
            <a:xfrm flipH="1" flipV="1">
              <a:off x="5007041" y="3519700"/>
              <a:ext cx="296613" cy="367709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chemeClr val="accent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6" name="TextBox 195"/>
            <p:cNvSpPr txBox="1"/>
            <p:nvPr/>
          </p:nvSpPr>
          <p:spPr>
            <a:xfrm>
              <a:off x="3728873" y="3027755"/>
              <a:ext cx="1470372" cy="2258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tx2"/>
                  </a:solidFill>
                </a:rPr>
                <a:t>One-NWS Network MPLS</a:t>
              </a:r>
              <a:endParaRPr lang="en-US" sz="1400" b="1" dirty="0">
                <a:solidFill>
                  <a:schemeClr val="tx2"/>
                </a:solidFill>
              </a:endParaRPr>
            </a:p>
          </p:txBody>
        </p:sp>
        <p:pic>
          <p:nvPicPr>
            <p:cNvPr id="197" name="Picture 11" descr="C:\Users\ecoffey\AppData\Local\Temp\Rar$DRa0.386\30067_Device_router_default_64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0902" y="2514009"/>
              <a:ext cx="295628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8" name="TextBox 197"/>
            <p:cNvSpPr txBox="1"/>
            <p:nvPr/>
          </p:nvSpPr>
          <p:spPr>
            <a:xfrm>
              <a:off x="3976587" y="2635495"/>
              <a:ext cx="319364" cy="1920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Vz</a:t>
              </a:r>
              <a:r>
                <a:rPr lang="en-US" sz="11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 PE</a:t>
              </a:r>
            </a:p>
          </p:txBody>
        </p:sp>
        <p:cxnSp>
          <p:nvCxnSpPr>
            <p:cNvPr id="199" name="Straight Connector 198"/>
            <p:cNvCxnSpPr>
              <a:stCxn id="230" idx="0"/>
              <a:endCxn id="197" idx="1"/>
            </p:cNvCxnSpPr>
            <p:nvPr/>
          </p:nvCxnSpPr>
          <p:spPr bwMode="auto">
            <a:xfrm>
              <a:off x="3304996" y="2406474"/>
              <a:ext cx="695906" cy="290415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00" name="Group 199"/>
            <p:cNvGrpSpPr/>
            <p:nvPr/>
          </p:nvGrpSpPr>
          <p:grpSpPr>
            <a:xfrm>
              <a:off x="3600480" y="3559853"/>
              <a:ext cx="319364" cy="365760"/>
              <a:chOff x="3291018" y="3975107"/>
              <a:chExt cx="425819" cy="487680"/>
            </a:xfrm>
          </p:grpSpPr>
          <p:pic>
            <p:nvPicPr>
              <p:cNvPr id="371" name="Picture 11" descr="C:\Users\ecoffey\AppData\Local\Temp\Rar$DRa0.386\30067_Device_router_default_64.pn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3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19985" y="3975107"/>
                <a:ext cx="394170" cy="4876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72" name="TextBox 371"/>
              <p:cNvSpPr txBox="1"/>
              <p:nvPr/>
            </p:nvSpPr>
            <p:spPr>
              <a:xfrm>
                <a:off x="3291018" y="4161550"/>
                <a:ext cx="425819" cy="2560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100" b="1" dirty="0" err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</a:rPr>
                  <a:t>Vz</a:t>
                </a:r>
                <a:r>
                  <a:rPr lang="en-US" sz="11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</a:rPr>
                  <a:t> PE</a:t>
                </a:r>
              </a:p>
            </p:txBody>
          </p:sp>
        </p:grpSp>
        <p:grpSp>
          <p:nvGrpSpPr>
            <p:cNvPr id="201" name="Group 200"/>
            <p:cNvGrpSpPr/>
            <p:nvPr/>
          </p:nvGrpSpPr>
          <p:grpSpPr>
            <a:xfrm>
              <a:off x="4967321" y="2870236"/>
              <a:ext cx="319941" cy="365760"/>
              <a:chOff x="4424520" y="3069254"/>
              <a:chExt cx="426588" cy="487680"/>
            </a:xfrm>
          </p:grpSpPr>
          <p:pic>
            <p:nvPicPr>
              <p:cNvPr id="369" name="Picture 11" descr="C:\Users\ecoffey\AppData\Local\Temp\Rar$DRa0.386\30067_Device_router_default_64.pn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3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56938" y="3069254"/>
                <a:ext cx="394170" cy="4876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70" name="TextBox 369"/>
              <p:cNvSpPr txBox="1"/>
              <p:nvPr/>
            </p:nvSpPr>
            <p:spPr>
              <a:xfrm>
                <a:off x="4424520" y="3231236"/>
                <a:ext cx="425818" cy="2560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100" b="1" dirty="0" err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</a:rPr>
                  <a:t>Vz</a:t>
                </a:r>
                <a:r>
                  <a:rPr lang="en-US" sz="11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</a:rPr>
                  <a:t> PE</a:t>
                </a:r>
              </a:p>
            </p:txBody>
          </p:sp>
        </p:grpSp>
        <p:grpSp>
          <p:nvGrpSpPr>
            <p:cNvPr id="202" name="Group 201"/>
            <p:cNvGrpSpPr/>
            <p:nvPr/>
          </p:nvGrpSpPr>
          <p:grpSpPr>
            <a:xfrm>
              <a:off x="5293369" y="3166859"/>
              <a:ext cx="319943" cy="365760"/>
              <a:chOff x="4924876" y="3931597"/>
              <a:chExt cx="426590" cy="487680"/>
            </a:xfrm>
          </p:grpSpPr>
          <p:pic>
            <p:nvPicPr>
              <p:cNvPr id="367" name="Picture 11" descr="C:\Users\ecoffey\AppData\Local\Temp\Rar$DRa0.386\30067_Device_router_default_64.pn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3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57296" y="3931597"/>
                <a:ext cx="394170" cy="4876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68" name="TextBox 367"/>
              <p:cNvSpPr txBox="1"/>
              <p:nvPr/>
            </p:nvSpPr>
            <p:spPr>
              <a:xfrm>
                <a:off x="4924876" y="4093581"/>
                <a:ext cx="425818" cy="2560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100" b="1" dirty="0" err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</a:rPr>
                  <a:t>Vz</a:t>
                </a:r>
                <a:r>
                  <a:rPr lang="en-US" sz="11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</a:rPr>
                  <a:t> PE</a:t>
                </a:r>
              </a:p>
            </p:txBody>
          </p:sp>
        </p:grpSp>
        <p:sp>
          <p:nvSpPr>
            <p:cNvPr id="204" name="TextBox 203"/>
            <p:cNvSpPr txBox="1"/>
            <p:nvPr/>
          </p:nvSpPr>
          <p:spPr>
            <a:xfrm rot="1147288">
              <a:off x="3402197" y="2422967"/>
              <a:ext cx="655910" cy="1920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100 Mbps</a:t>
              </a:r>
              <a:endParaRPr lang="en-US" sz="11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 rot="588887">
              <a:off x="3238299" y="2658437"/>
              <a:ext cx="655910" cy="1920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100 Mbps</a:t>
              </a:r>
              <a:endParaRPr lang="en-US" sz="11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6" name="Rounded Rectangle 205"/>
            <p:cNvSpPr/>
            <p:nvPr/>
          </p:nvSpPr>
          <p:spPr bwMode="auto">
            <a:xfrm rot="16200000">
              <a:off x="2109078" y="2136768"/>
              <a:ext cx="1208009" cy="1147204"/>
            </a:xfrm>
            <a:prstGeom prst="round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00" dirty="0" err="1">
                <a:solidFill>
                  <a:srgbClr val="FFFFFF"/>
                </a:solidFill>
              </a:endParaRPr>
            </a:p>
          </p:txBody>
        </p:sp>
        <p:pic>
          <p:nvPicPr>
            <p:cNvPr id="207" name="Picture 11" descr="C:\Users\ecoffey\AppData\Local\Temp\Rar$DRa0.386\30067_Device_router_default_64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7624" y="2673690"/>
              <a:ext cx="295628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8" name="Picture 11" descr="C:\Users\ecoffey\AppData\Local\Temp\Rar$DRa0.386\30067_Device_router_default_64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47191" y="2273820"/>
              <a:ext cx="295628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9" name="Rounded Rectangle 208"/>
            <p:cNvSpPr/>
            <p:nvPr/>
          </p:nvSpPr>
          <p:spPr bwMode="auto">
            <a:xfrm>
              <a:off x="2056594" y="2232048"/>
              <a:ext cx="548640" cy="274320"/>
            </a:xfrm>
            <a:prstGeom prst="roundRect">
              <a:avLst/>
            </a:prstGeom>
            <a:noFill/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chemeClr val="tx1"/>
                  </a:solidFill>
                  <a:latin typeface="Calibri" panose="020F0502020204030204" pitchFamily="34" charset="0"/>
                </a:rPr>
                <a:t>NEXRAD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chemeClr val="tx1"/>
                  </a:solidFill>
                  <a:latin typeface="Calibri" panose="020F0502020204030204" pitchFamily="34" charset="0"/>
                </a:rPr>
                <a:t>LAN</a:t>
              </a:r>
            </a:p>
          </p:txBody>
        </p:sp>
        <p:grpSp>
          <p:nvGrpSpPr>
            <p:cNvPr id="210" name="Group 209"/>
            <p:cNvGrpSpPr/>
            <p:nvPr/>
          </p:nvGrpSpPr>
          <p:grpSpPr>
            <a:xfrm>
              <a:off x="1999355" y="2670885"/>
              <a:ext cx="420535" cy="466445"/>
              <a:chOff x="5149846" y="5194907"/>
              <a:chExt cx="946149" cy="946808"/>
            </a:xfrm>
          </p:grpSpPr>
          <p:sp>
            <p:nvSpPr>
              <p:cNvPr id="339" name="Oval 338"/>
              <p:cNvSpPr/>
              <p:nvPr/>
            </p:nvSpPr>
            <p:spPr>
              <a:xfrm>
                <a:off x="5235163" y="5194907"/>
                <a:ext cx="309433" cy="30051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  <a:effectLst>
                <a:softEdge rad="12700"/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00">
                  <a:solidFill>
                    <a:srgbClr val="FFFFFF"/>
                  </a:solidFill>
                </a:endParaRPr>
              </a:p>
            </p:txBody>
          </p:sp>
          <p:sp>
            <p:nvSpPr>
              <p:cNvPr id="340" name="Rectangle 339"/>
              <p:cNvSpPr/>
              <p:nvPr/>
            </p:nvSpPr>
            <p:spPr>
              <a:xfrm>
                <a:off x="5291973" y="5451453"/>
                <a:ext cx="195826" cy="66302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41" name="Straight Connector 340"/>
              <p:cNvCxnSpPr/>
              <p:nvPr/>
            </p:nvCxnSpPr>
            <p:spPr>
              <a:xfrm>
                <a:off x="5289715" y="5659378"/>
                <a:ext cx="19808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2" name="Straight Connector 341"/>
              <p:cNvCxnSpPr/>
              <p:nvPr/>
            </p:nvCxnSpPr>
            <p:spPr>
              <a:xfrm>
                <a:off x="5291973" y="5964178"/>
                <a:ext cx="19442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3" name="Straight Connector 342"/>
              <p:cNvCxnSpPr/>
              <p:nvPr/>
            </p:nvCxnSpPr>
            <p:spPr>
              <a:xfrm>
                <a:off x="5404696" y="5502678"/>
                <a:ext cx="76352" cy="15767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/>
              <p:cNvCxnSpPr/>
              <p:nvPr/>
            </p:nvCxnSpPr>
            <p:spPr>
              <a:xfrm>
                <a:off x="5291973" y="5813306"/>
                <a:ext cx="19808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/>
              <p:cNvCxnSpPr>
                <a:endCxn id="351" idx="3"/>
              </p:cNvCxnSpPr>
              <p:nvPr/>
            </p:nvCxnSpPr>
            <p:spPr>
              <a:xfrm>
                <a:off x="5295778" y="5813076"/>
                <a:ext cx="189792" cy="14810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/>
              <p:nvPr/>
            </p:nvCxnSpPr>
            <p:spPr>
              <a:xfrm flipV="1">
                <a:off x="5293102" y="5653092"/>
                <a:ext cx="187946" cy="16149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7" name="Rectangle 346"/>
              <p:cNvSpPr/>
              <p:nvPr/>
            </p:nvSpPr>
            <p:spPr>
              <a:xfrm>
                <a:off x="5430371" y="5637491"/>
                <a:ext cx="45719" cy="4571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48" name="Straight Connector 347"/>
              <p:cNvCxnSpPr/>
              <p:nvPr/>
            </p:nvCxnSpPr>
            <p:spPr>
              <a:xfrm flipV="1">
                <a:off x="5302111" y="5666227"/>
                <a:ext cx="187946" cy="16149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9" name="Straight Connector 348"/>
              <p:cNvCxnSpPr/>
              <p:nvPr/>
            </p:nvCxnSpPr>
            <p:spPr>
              <a:xfrm>
                <a:off x="5388757" y="5497988"/>
                <a:ext cx="76352" cy="15767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0" name="Rectangle 349"/>
              <p:cNvSpPr/>
              <p:nvPr/>
            </p:nvSpPr>
            <p:spPr>
              <a:xfrm>
                <a:off x="5300139" y="5791722"/>
                <a:ext cx="45719" cy="4571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00">
                  <a:solidFill>
                    <a:srgbClr val="FFFFFF"/>
                  </a:solidFill>
                </a:endParaRPr>
              </a:p>
            </p:txBody>
          </p:sp>
          <p:sp>
            <p:nvSpPr>
              <p:cNvPr id="351" name="Rectangle 350"/>
              <p:cNvSpPr/>
              <p:nvPr/>
            </p:nvSpPr>
            <p:spPr>
              <a:xfrm>
                <a:off x="5439851" y="5938322"/>
                <a:ext cx="45719" cy="4571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00">
                  <a:solidFill>
                    <a:srgbClr val="FFFFFF"/>
                  </a:solidFill>
                </a:endParaRPr>
              </a:p>
            </p:txBody>
          </p:sp>
          <p:sp>
            <p:nvSpPr>
              <p:cNvPr id="352" name="Rectangle 351"/>
              <p:cNvSpPr/>
              <p:nvPr/>
            </p:nvSpPr>
            <p:spPr>
              <a:xfrm>
                <a:off x="5300139" y="6056204"/>
                <a:ext cx="45719" cy="4571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53" name="Straight Connector 352"/>
              <p:cNvCxnSpPr/>
              <p:nvPr/>
            </p:nvCxnSpPr>
            <p:spPr>
              <a:xfrm>
                <a:off x="5294290" y="5827717"/>
                <a:ext cx="189792" cy="14810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Straight Connector 353"/>
              <p:cNvCxnSpPr/>
              <p:nvPr/>
            </p:nvCxnSpPr>
            <p:spPr>
              <a:xfrm flipV="1">
                <a:off x="5286847" y="5952987"/>
                <a:ext cx="187946" cy="16149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/>
              <p:cNvCxnSpPr/>
              <p:nvPr/>
            </p:nvCxnSpPr>
            <p:spPr>
              <a:xfrm flipV="1">
                <a:off x="5309281" y="5955229"/>
                <a:ext cx="187946" cy="16149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6" name="Rectangle 355"/>
              <p:cNvSpPr/>
              <p:nvPr/>
            </p:nvSpPr>
            <p:spPr>
              <a:xfrm>
                <a:off x="5275586" y="5456959"/>
                <a:ext cx="228600" cy="45719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357" name="Group 356"/>
              <p:cNvGrpSpPr/>
              <p:nvPr/>
            </p:nvGrpSpPr>
            <p:grpSpPr>
              <a:xfrm>
                <a:off x="5291973" y="5502678"/>
                <a:ext cx="97913" cy="172233"/>
                <a:chOff x="5291973" y="5502678"/>
                <a:chExt cx="97913" cy="172233"/>
              </a:xfrm>
            </p:grpSpPr>
            <p:cxnSp>
              <p:nvCxnSpPr>
                <p:cNvPr id="365" name="Straight Connector 364"/>
                <p:cNvCxnSpPr>
                  <a:endCxn id="356" idx="2"/>
                </p:cNvCxnSpPr>
                <p:nvPr/>
              </p:nvCxnSpPr>
              <p:spPr>
                <a:xfrm flipV="1">
                  <a:off x="5291973" y="5502678"/>
                  <a:ext cx="97913" cy="15593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6" name="Straight Connector 365"/>
                <p:cNvCxnSpPr/>
                <p:nvPr/>
              </p:nvCxnSpPr>
              <p:spPr>
                <a:xfrm flipV="1">
                  <a:off x="5298582" y="5529688"/>
                  <a:ext cx="91185" cy="145223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58" name="Straight Connector 357"/>
              <p:cNvCxnSpPr/>
              <p:nvPr/>
            </p:nvCxnSpPr>
            <p:spPr>
              <a:xfrm flipV="1">
                <a:off x="5291973" y="5890751"/>
                <a:ext cx="91185" cy="145223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Straight Connector 358"/>
              <p:cNvCxnSpPr/>
              <p:nvPr/>
            </p:nvCxnSpPr>
            <p:spPr>
              <a:xfrm flipV="1">
                <a:off x="5304376" y="5903211"/>
                <a:ext cx="91185" cy="145223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Straight Connector 359"/>
              <p:cNvCxnSpPr/>
              <p:nvPr/>
            </p:nvCxnSpPr>
            <p:spPr>
              <a:xfrm>
                <a:off x="5289715" y="5660351"/>
                <a:ext cx="201238" cy="220618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Straight Connector 360"/>
              <p:cNvCxnSpPr/>
              <p:nvPr/>
            </p:nvCxnSpPr>
            <p:spPr>
              <a:xfrm>
                <a:off x="5295481" y="5653092"/>
                <a:ext cx="187410" cy="20546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/>
              <p:cNvCxnSpPr>
                <a:stCxn id="356" idx="2"/>
                <a:endCxn id="340" idx="2"/>
              </p:cNvCxnSpPr>
              <p:nvPr/>
            </p:nvCxnSpPr>
            <p:spPr>
              <a:xfrm>
                <a:off x="5389873" y="5502677"/>
                <a:ext cx="0" cy="6117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63" name="Picture 436" descr="C:\Users\m28771\AppData\Local\Microsoft\Windows\Temporary Internet Files\Content.IE5\NSN1GLVE\tree__by_ktkoulos-d56cokl[1].jp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01636" y="5665808"/>
                <a:ext cx="594359" cy="4754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64" name="Freeform 363"/>
              <p:cNvSpPr/>
              <p:nvPr/>
            </p:nvSpPr>
            <p:spPr>
              <a:xfrm>
                <a:off x="5149846" y="6095995"/>
                <a:ext cx="925808" cy="45720"/>
              </a:xfrm>
              <a:custGeom>
                <a:avLst/>
                <a:gdLst>
                  <a:gd name="connsiteX0" fmla="*/ 0 w 514350"/>
                  <a:gd name="connsiteY0" fmla="*/ 25400 h 25400"/>
                  <a:gd name="connsiteX1" fmla="*/ 7938 w 514350"/>
                  <a:gd name="connsiteY1" fmla="*/ 23813 h 25400"/>
                  <a:gd name="connsiteX2" fmla="*/ 12700 w 514350"/>
                  <a:gd name="connsiteY2" fmla="*/ 22225 h 25400"/>
                  <a:gd name="connsiteX3" fmla="*/ 19050 w 514350"/>
                  <a:gd name="connsiteY3" fmla="*/ 20638 h 25400"/>
                  <a:gd name="connsiteX4" fmla="*/ 23813 w 514350"/>
                  <a:gd name="connsiteY4" fmla="*/ 19050 h 25400"/>
                  <a:gd name="connsiteX5" fmla="*/ 50800 w 514350"/>
                  <a:gd name="connsiteY5" fmla="*/ 14288 h 25400"/>
                  <a:gd name="connsiteX6" fmla="*/ 131763 w 514350"/>
                  <a:gd name="connsiteY6" fmla="*/ 11113 h 25400"/>
                  <a:gd name="connsiteX7" fmla="*/ 174625 w 514350"/>
                  <a:gd name="connsiteY7" fmla="*/ 12700 h 25400"/>
                  <a:gd name="connsiteX8" fmla="*/ 182563 w 514350"/>
                  <a:gd name="connsiteY8" fmla="*/ 14288 h 25400"/>
                  <a:gd name="connsiteX9" fmla="*/ 195263 w 514350"/>
                  <a:gd name="connsiteY9" fmla="*/ 17463 h 25400"/>
                  <a:gd name="connsiteX10" fmla="*/ 234950 w 514350"/>
                  <a:gd name="connsiteY10" fmla="*/ 15875 h 25400"/>
                  <a:gd name="connsiteX11" fmla="*/ 263525 w 514350"/>
                  <a:gd name="connsiteY11" fmla="*/ 12700 h 25400"/>
                  <a:gd name="connsiteX12" fmla="*/ 300038 w 514350"/>
                  <a:gd name="connsiteY12" fmla="*/ 14288 h 25400"/>
                  <a:gd name="connsiteX13" fmla="*/ 309563 w 514350"/>
                  <a:gd name="connsiteY13" fmla="*/ 15875 h 25400"/>
                  <a:gd name="connsiteX14" fmla="*/ 374650 w 514350"/>
                  <a:gd name="connsiteY14" fmla="*/ 14288 h 25400"/>
                  <a:gd name="connsiteX15" fmla="*/ 398463 w 514350"/>
                  <a:gd name="connsiteY15" fmla="*/ 11113 h 25400"/>
                  <a:gd name="connsiteX16" fmla="*/ 404813 w 514350"/>
                  <a:gd name="connsiteY16" fmla="*/ 9525 h 25400"/>
                  <a:gd name="connsiteX17" fmla="*/ 409575 w 514350"/>
                  <a:gd name="connsiteY17" fmla="*/ 6350 h 25400"/>
                  <a:gd name="connsiteX18" fmla="*/ 425450 w 514350"/>
                  <a:gd name="connsiteY18" fmla="*/ 3175 h 25400"/>
                  <a:gd name="connsiteX19" fmla="*/ 444500 w 514350"/>
                  <a:gd name="connsiteY19" fmla="*/ 0 h 25400"/>
                  <a:gd name="connsiteX20" fmla="*/ 463550 w 514350"/>
                  <a:gd name="connsiteY20" fmla="*/ 1588 h 25400"/>
                  <a:gd name="connsiteX21" fmla="*/ 474663 w 514350"/>
                  <a:gd name="connsiteY21" fmla="*/ 6350 h 25400"/>
                  <a:gd name="connsiteX22" fmla="*/ 481013 w 514350"/>
                  <a:gd name="connsiteY22" fmla="*/ 9525 h 25400"/>
                  <a:gd name="connsiteX23" fmla="*/ 514350 w 514350"/>
                  <a:gd name="connsiteY23" fmla="*/ 11113 h 25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514350" h="25400">
                    <a:moveTo>
                      <a:pt x="0" y="25400"/>
                    </a:moveTo>
                    <a:cubicBezTo>
                      <a:pt x="2646" y="24871"/>
                      <a:pt x="5320" y="24467"/>
                      <a:pt x="7938" y="23813"/>
                    </a:cubicBezTo>
                    <a:cubicBezTo>
                      <a:pt x="9561" y="23407"/>
                      <a:pt x="11091" y="22685"/>
                      <a:pt x="12700" y="22225"/>
                    </a:cubicBezTo>
                    <a:cubicBezTo>
                      <a:pt x="14798" y="21626"/>
                      <a:pt x="16952" y="21237"/>
                      <a:pt x="19050" y="20638"/>
                    </a:cubicBezTo>
                    <a:cubicBezTo>
                      <a:pt x="20659" y="20178"/>
                      <a:pt x="22189" y="19456"/>
                      <a:pt x="23813" y="19050"/>
                    </a:cubicBezTo>
                    <a:cubicBezTo>
                      <a:pt x="29205" y="17702"/>
                      <a:pt x="50223" y="14325"/>
                      <a:pt x="50800" y="14288"/>
                    </a:cubicBezTo>
                    <a:cubicBezTo>
                      <a:pt x="77754" y="12577"/>
                      <a:pt x="104775" y="12171"/>
                      <a:pt x="131763" y="11113"/>
                    </a:cubicBezTo>
                    <a:cubicBezTo>
                      <a:pt x="146050" y="11642"/>
                      <a:pt x="160356" y="11808"/>
                      <a:pt x="174625" y="12700"/>
                    </a:cubicBezTo>
                    <a:cubicBezTo>
                      <a:pt x="177318" y="12868"/>
                      <a:pt x="179934" y="13681"/>
                      <a:pt x="182563" y="14288"/>
                    </a:cubicBezTo>
                    <a:cubicBezTo>
                      <a:pt x="186815" y="15269"/>
                      <a:pt x="195263" y="17463"/>
                      <a:pt x="195263" y="17463"/>
                    </a:cubicBezTo>
                    <a:lnTo>
                      <a:pt x="234950" y="15875"/>
                    </a:lnTo>
                    <a:cubicBezTo>
                      <a:pt x="242379" y="15450"/>
                      <a:pt x="255729" y="13675"/>
                      <a:pt x="263525" y="12700"/>
                    </a:cubicBezTo>
                    <a:cubicBezTo>
                      <a:pt x="275696" y="13229"/>
                      <a:pt x="287884" y="13450"/>
                      <a:pt x="300038" y="14288"/>
                    </a:cubicBezTo>
                    <a:cubicBezTo>
                      <a:pt x="303249" y="14509"/>
                      <a:pt x="306344" y="15875"/>
                      <a:pt x="309563" y="15875"/>
                    </a:cubicBezTo>
                    <a:cubicBezTo>
                      <a:pt x="331265" y="15875"/>
                      <a:pt x="352954" y="14817"/>
                      <a:pt x="374650" y="14288"/>
                    </a:cubicBezTo>
                    <a:cubicBezTo>
                      <a:pt x="389336" y="10615"/>
                      <a:pt x="371687" y="14683"/>
                      <a:pt x="398463" y="11113"/>
                    </a:cubicBezTo>
                    <a:cubicBezTo>
                      <a:pt x="400626" y="10825"/>
                      <a:pt x="402696" y="10054"/>
                      <a:pt x="404813" y="9525"/>
                    </a:cubicBezTo>
                    <a:cubicBezTo>
                      <a:pt x="406400" y="8467"/>
                      <a:pt x="407869" y="7203"/>
                      <a:pt x="409575" y="6350"/>
                    </a:cubicBezTo>
                    <a:cubicBezTo>
                      <a:pt x="414005" y="4135"/>
                      <a:pt x="421362" y="3759"/>
                      <a:pt x="425450" y="3175"/>
                    </a:cubicBezTo>
                    <a:cubicBezTo>
                      <a:pt x="432901" y="692"/>
                      <a:pt x="433871" y="0"/>
                      <a:pt x="444500" y="0"/>
                    </a:cubicBezTo>
                    <a:cubicBezTo>
                      <a:pt x="450872" y="0"/>
                      <a:pt x="457200" y="1059"/>
                      <a:pt x="463550" y="1588"/>
                    </a:cubicBezTo>
                    <a:cubicBezTo>
                      <a:pt x="484609" y="12118"/>
                      <a:pt x="458312" y="-657"/>
                      <a:pt x="474663" y="6350"/>
                    </a:cubicBezTo>
                    <a:cubicBezTo>
                      <a:pt x="476838" y="7282"/>
                      <a:pt x="478683" y="9114"/>
                      <a:pt x="481013" y="9525"/>
                    </a:cubicBezTo>
                    <a:cubicBezTo>
                      <a:pt x="491851" y="11438"/>
                      <a:pt x="503353" y="11113"/>
                      <a:pt x="514350" y="11113"/>
                    </a:cubicBezTo>
                  </a:path>
                </a:pathLst>
              </a:custGeom>
              <a:noFill/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11" name="TextBox 210"/>
            <p:cNvSpPr txBox="1"/>
            <p:nvPr/>
          </p:nvSpPr>
          <p:spPr>
            <a:xfrm>
              <a:off x="2551556" y="3122369"/>
              <a:ext cx="351239" cy="225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WFO</a:t>
              </a:r>
              <a:endParaRPr lang="en-US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212" name="Picture 11" descr="C:\Users\ecoffey\AppData\Local\Temp\Rar$DRa0.386\30067_Device_router_default_64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73211" y="2500973"/>
              <a:ext cx="176703" cy="218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3" name="Picture 11" descr="C:\Users\ecoffey\AppData\Local\Temp\Rar$DRa0.386\30067_Device_router_default_64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73211" y="2760241"/>
              <a:ext cx="176703" cy="218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4" name="Picture 21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30536" y="2509482"/>
              <a:ext cx="206337" cy="281989"/>
            </a:xfrm>
            <a:prstGeom prst="rect">
              <a:avLst/>
            </a:prstGeom>
          </p:spPr>
        </p:pic>
        <p:pic>
          <p:nvPicPr>
            <p:cNvPr id="215" name="Picture 21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30536" y="2766818"/>
              <a:ext cx="206337" cy="281989"/>
            </a:xfrm>
            <a:prstGeom prst="rect">
              <a:avLst/>
            </a:prstGeom>
          </p:spPr>
        </p:pic>
        <p:cxnSp>
          <p:nvCxnSpPr>
            <p:cNvPr id="216" name="Straight Connector 215"/>
            <p:cNvCxnSpPr/>
            <p:nvPr/>
          </p:nvCxnSpPr>
          <p:spPr bwMode="auto">
            <a:xfrm>
              <a:off x="2544615" y="2367995"/>
              <a:ext cx="145685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7" name="Picture 11" descr="C:\Users\ecoffey\AppData\Local\Temp\Rar$DRa0.386\30067_Device_router_default_64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73211" y="2241706"/>
              <a:ext cx="176703" cy="218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8" name="Picture 2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30536" y="2252146"/>
              <a:ext cx="206337" cy="281989"/>
            </a:xfrm>
            <a:prstGeom prst="rect">
              <a:avLst/>
            </a:prstGeom>
          </p:spPr>
        </p:pic>
        <p:cxnSp>
          <p:nvCxnSpPr>
            <p:cNvPr id="219" name="Straight Connector 218"/>
            <p:cNvCxnSpPr/>
            <p:nvPr/>
          </p:nvCxnSpPr>
          <p:spPr bwMode="auto">
            <a:xfrm>
              <a:off x="2564030" y="2612106"/>
              <a:ext cx="145685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0" name="Straight Connector 219"/>
            <p:cNvCxnSpPr/>
            <p:nvPr/>
          </p:nvCxnSpPr>
          <p:spPr bwMode="auto">
            <a:xfrm>
              <a:off x="2564029" y="2874711"/>
              <a:ext cx="145685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1" name="Rounded Rectangle 220"/>
            <p:cNvSpPr/>
            <p:nvPr/>
          </p:nvSpPr>
          <p:spPr bwMode="auto">
            <a:xfrm>
              <a:off x="2474020" y="2880013"/>
              <a:ext cx="548640" cy="274320"/>
            </a:xfrm>
            <a:prstGeom prst="roundRect">
              <a:avLst/>
            </a:prstGeom>
            <a:noFill/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Regional</a:t>
              </a:r>
              <a:endParaRPr lang="en-US" sz="11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chemeClr val="tx1"/>
                  </a:solidFill>
                  <a:latin typeface="Calibri" panose="020F0502020204030204" pitchFamily="34" charset="0"/>
                </a:rPr>
                <a:t>LAN</a:t>
              </a:r>
            </a:p>
          </p:txBody>
        </p:sp>
        <p:sp>
          <p:nvSpPr>
            <p:cNvPr id="222" name="Rounded Rectangle 221"/>
            <p:cNvSpPr/>
            <p:nvPr/>
          </p:nvSpPr>
          <p:spPr bwMode="auto">
            <a:xfrm>
              <a:off x="2053640" y="2490811"/>
              <a:ext cx="548640" cy="274320"/>
            </a:xfrm>
            <a:prstGeom prst="roundRect">
              <a:avLst/>
            </a:prstGeom>
            <a:noFill/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AWIPS</a:t>
              </a:r>
              <a:endParaRPr lang="en-US" sz="11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chemeClr val="tx1"/>
                  </a:solidFill>
                  <a:latin typeface="Calibri" panose="020F0502020204030204" pitchFamily="34" charset="0"/>
                </a:rPr>
                <a:t>LAN</a:t>
              </a:r>
            </a:p>
          </p:txBody>
        </p:sp>
        <p:cxnSp>
          <p:nvCxnSpPr>
            <p:cNvPr id="223" name="Straight Connector 222"/>
            <p:cNvCxnSpPr>
              <a:stCxn id="217" idx="3"/>
              <a:endCxn id="217" idx="3"/>
            </p:cNvCxnSpPr>
            <p:nvPr/>
          </p:nvCxnSpPr>
          <p:spPr bwMode="auto">
            <a:xfrm>
              <a:off x="2849914" y="2351017"/>
              <a:ext cx="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4" name="Straight Connector 223"/>
            <p:cNvCxnSpPr>
              <a:stCxn id="217" idx="3"/>
              <a:endCxn id="208" idx="1"/>
            </p:cNvCxnSpPr>
            <p:nvPr/>
          </p:nvCxnSpPr>
          <p:spPr bwMode="auto">
            <a:xfrm>
              <a:off x="2849914" y="2351017"/>
              <a:ext cx="297277" cy="105683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5" name="Straight Connector 224"/>
            <p:cNvCxnSpPr>
              <a:stCxn id="212" idx="3"/>
            </p:cNvCxnSpPr>
            <p:nvPr/>
          </p:nvCxnSpPr>
          <p:spPr bwMode="auto">
            <a:xfrm flipV="1">
              <a:off x="2849914" y="2460328"/>
              <a:ext cx="296007" cy="149956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6" name="Straight Connector 225"/>
            <p:cNvCxnSpPr>
              <a:stCxn id="213" idx="3"/>
              <a:endCxn id="208" idx="1"/>
            </p:cNvCxnSpPr>
            <p:nvPr/>
          </p:nvCxnSpPr>
          <p:spPr bwMode="auto">
            <a:xfrm flipV="1">
              <a:off x="2849914" y="2456700"/>
              <a:ext cx="297277" cy="412852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7" name="Straight Connector 226"/>
            <p:cNvCxnSpPr>
              <a:endCxn id="207" idx="1"/>
            </p:cNvCxnSpPr>
            <p:nvPr/>
          </p:nvCxnSpPr>
          <p:spPr bwMode="auto">
            <a:xfrm>
              <a:off x="2846536" y="2348570"/>
              <a:ext cx="281088" cy="50800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8" name="Straight Connector 227"/>
            <p:cNvCxnSpPr>
              <a:endCxn id="207" idx="1"/>
            </p:cNvCxnSpPr>
            <p:nvPr/>
          </p:nvCxnSpPr>
          <p:spPr bwMode="auto">
            <a:xfrm>
              <a:off x="2846393" y="2613912"/>
              <a:ext cx="281231" cy="242658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9" name="Straight Connector 228"/>
            <p:cNvCxnSpPr>
              <a:stCxn id="213" idx="3"/>
            </p:cNvCxnSpPr>
            <p:nvPr/>
          </p:nvCxnSpPr>
          <p:spPr bwMode="auto">
            <a:xfrm flipV="1">
              <a:off x="2849914" y="2855075"/>
              <a:ext cx="277493" cy="14477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0" name="TextBox 229"/>
            <p:cNvSpPr txBox="1"/>
            <p:nvPr/>
          </p:nvSpPr>
          <p:spPr>
            <a:xfrm>
              <a:off x="3150940" y="2406474"/>
              <a:ext cx="308111" cy="1920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/>
                  </a:solidFill>
                </a:rPr>
                <a:t>HOT</a:t>
              </a:r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3113132" y="2825281"/>
              <a:ext cx="354144" cy="1920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/>
                  </a:solidFill>
                </a:rPr>
                <a:t>STBY</a:t>
              </a:r>
            </a:p>
          </p:txBody>
        </p:sp>
        <p:sp>
          <p:nvSpPr>
            <p:cNvPr id="232" name="Rounded Rectangle 231"/>
            <p:cNvSpPr/>
            <p:nvPr/>
          </p:nvSpPr>
          <p:spPr bwMode="auto">
            <a:xfrm rot="16200000">
              <a:off x="1952609" y="3839930"/>
              <a:ext cx="1398270" cy="1262216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00" dirty="0" err="1">
                <a:solidFill>
                  <a:srgbClr val="FFFFFF"/>
                </a:solidFill>
              </a:endParaRPr>
            </a:p>
          </p:txBody>
        </p:sp>
        <p:pic>
          <p:nvPicPr>
            <p:cNvPr id="233" name="Picture 11" descr="C:\Users\ecoffey\AppData\Local\Temp\Rar$DRa0.386\30067_Device_router_default_64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3788" y="4347157"/>
              <a:ext cx="295628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4" name="Picture 11" descr="C:\Users\ecoffey\AppData\Local\Temp\Rar$DRa0.386\30067_Device_router_default_64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43355" y="3947287"/>
              <a:ext cx="295628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5" name="Rounded Rectangle 234"/>
            <p:cNvSpPr/>
            <p:nvPr/>
          </p:nvSpPr>
          <p:spPr bwMode="auto">
            <a:xfrm>
              <a:off x="2049529" y="3906153"/>
              <a:ext cx="548640" cy="274320"/>
            </a:xfrm>
            <a:prstGeom prst="roundRect">
              <a:avLst/>
            </a:prstGeom>
            <a:noFill/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chemeClr val="tx1"/>
                  </a:solidFill>
                  <a:latin typeface="Calibri" panose="020F0502020204030204" pitchFamily="34" charset="0"/>
                </a:rPr>
                <a:t>NEXRAD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chemeClr val="tx1"/>
                  </a:solidFill>
                  <a:latin typeface="Calibri" panose="020F0502020204030204" pitchFamily="34" charset="0"/>
                </a:rPr>
                <a:t>LAN</a:t>
              </a:r>
            </a:p>
          </p:txBody>
        </p:sp>
        <p:grpSp>
          <p:nvGrpSpPr>
            <p:cNvPr id="236" name="Group 235"/>
            <p:cNvGrpSpPr/>
            <p:nvPr/>
          </p:nvGrpSpPr>
          <p:grpSpPr>
            <a:xfrm>
              <a:off x="1933514" y="4631491"/>
              <a:ext cx="420535" cy="466451"/>
              <a:chOff x="5149850" y="5194899"/>
              <a:chExt cx="946150" cy="946819"/>
            </a:xfrm>
          </p:grpSpPr>
          <p:sp>
            <p:nvSpPr>
              <p:cNvPr id="311" name="Oval 310"/>
              <p:cNvSpPr/>
              <p:nvPr/>
            </p:nvSpPr>
            <p:spPr>
              <a:xfrm>
                <a:off x="5235170" y="5194899"/>
                <a:ext cx="309434" cy="300517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  <a:effectLst>
                <a:softEdge rad="12700"/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2" name="Rectangle 311"/>
              <p:cNvSpPr/>
              <p:nvPr/>
            </p:nvSpPr>
            <p:spPr>
              <a:xfrm>
                <a:off x="5291972" y="5451452"/>
                <a:ext cx="195827" cy="66302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13" name="Straight Connector 312"/>
              <p:cNvCxnSpPr/>
              <p:nvPr/>
            </p:nvCxnSpPr>
            <p:spPr>
              <a:xfrm>
                <a:off x="5289716" y="5659376"/>
                <a:ext cx="19808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Straight Connector 313"/>
              <p:cNvCxnSpPr/>
              <p:nvPr/>
            </p:nvCxnSpPr>
            <p:spPr>
              <a:xfrm>
                <a:off x="5291972" y="5964176"/>
                <a:ext cx="19442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Straight Connector 314"/>
              <p:cNvCxnSpPr/>
              <p:nvPr/>
            </p:nvCxnSpPr>
            <p:spPr>
              <a:xfrm>
                <a:off x="5404695" y="5502677"/>
                <a:ext cx="76352" cy="15767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/>
              <p:nvPr/>
            </p:nvCxnSpPr>
            <p:spPr>
              <a:xfrm>
                <a:off x="5291972" y="5813305"/>
                <a:ext cx="19808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7" name="Straight Connector 316"/>
              <p:cNvCxnSpPr>
                <a:endCxn id="323" idx="3"/>
              </p:cNvCxnSpPr>
              <p:nvPr/>
            </p:nvCxnSpPr>
            <p:spPr>
              <a:xfrm>
                <a:off x="5295779" y="5813073"/>
                <a:ext cx="189792" cy="14810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8" name="Straight Connector 317"/>
              <p:cNvCxnSpPr/>
              <p:nvPr/>
            </p:nvCxnSpPr>
            <p:spPr>
              <a:xfrm flipV="1">
                <a:off x="5293102" y="5653090"/>
                <a:ext cx="187945" cy="16149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9" name="Rectangle 318"/>
              <p:cNvSpPr/>
              <p:nvPr/>
            </p:nvSpPr>
            <p:spPr>
              <a:xfrm>
                <a:off x="5430371" y="5637489"/>
                <a:ext cx="45720" cy="4571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20" name="Straight Connector 319"/>
              <p:cNvCxnSpPr/>
              <p:nvPr/>
            </p:nvCxnSpPr>
            <p:spPr>
              <a:xfrm flipV="1">
                <a:off x="5302110" y="5666225"/>
                <a:ext cx="187945" cy="16149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/>
              <p:cNvCxnSpPr/>
              <p:nvPr/>
            </p:nvCxnSpPr>
            <p:spPr>
              <a:xfrm>
                <a:off x="5388757" y="5497986"/>
                <a:ext cx="76352" cy="15767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2" name="Rectangle 321"/>
              <p:cNvSpPr/>
              <p:nvPr/>
            </p:nvSpPr>
            <p:spPr>
              <a:xfrm>
                <a:off x="5300139" y="5791720"/>
                <a:ext cx="45720" cy="4571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00">
                  <a:solidFill>
                    <a:srgbClr val="FFFFFF"/>
                  </a:solidFill>
                </a:endParaRPr>
              </a:p>
            </p:txBody>
          </p:sp>
          <p:sp>
            <p:nvSpPr>
              <p:cNvPr id="323" name="Rectangle 322"/>
              <p:cNvSpPr/>
              <p:nvPr/>
            </p:nvSpPr>
            <p:spPr>
              <a:xfrm>
                <a:off x="5439852" y="5938320"/>
                <a:ext cx="45720" cy="4571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00">
                  <a:solidFill>
                    <a:srgbClr val="FFFFFF"/>
                  </a:solidFill>
                </a:endParaRPr>
              </a:p>
            </p:txBody>
          </p:sp>
          <p:sp>
            <p:nvSpPr>
              <p:cNvPr id="324" name="Rectangle 323"/>
              <p:cNvSpPr/>
              <p:nvPr/>
            </p:nvSpPr>
            <p:spPr>
              <a:xfrm>
                <a:off x="5300139" y="6056201"/>
                <a:ext cx="45720" cy="4571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25" name="Straight Connector 324"/>
              <p:cNvCxnSpPr/>
              <p:nvPr/>
            </p:nvCxnSpPr>
            <p:spPr>
              <a:xfrm>
                <a:off x="5294290" y="5827715"/>
                <a:ext cx="189792" cy="14810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 flipV="1">
                <a:off x="5286847" y="5952986"/>
                <a:ext cx="187945" cy="16149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flipV="1">
                <a:off x="5309280" y="5955227"/>
                <a:ext cx="187945" cy="16149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8" name="Rectangle 327"/>
              <p:cNvSpPr/>
              <p:nvPr/>
            </p:nvSpPr>
            <p:spPr>
              <a:xfrm>
                <a:off x="5275586" y="5456957"/>
                <a:ext cx="228601" cy="45718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329" name="Group 328"/>
              <p:cNvGrpSpPr/>
              <p:nvPr/>
            </p:nvGrpSpPr>
            <p:grpSpPr>
              <a:xfrm>
                <a:off x="5291972" y="5502677"/>
                <a:ext cx="97912" cy="172232"/>
                <a:chOff x="5291973" y="5502678"/>
                <a:chExt cx="97913" cy="172232"/>
              </a:xfrm>
            </p:grpSpPr>
            <p:cxnSp>
              <p:nvCxnSpPr>
                <p:cNvPr id="337" name="Straight Connector 336"/>
                <p:cNvCxnSpPr>
                  <a:endCxn id="328" idx="2"/>
                </p:cNvCxnSpPr>
                <p:nvPr/>
              </p:nvCxnSpPr>
              <p:spPr>
                <a:xfrm flipV="1">
                  <a:off x="5291973" y="5502678"/>
                  <a:ext cx="97913" cy="155937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8" name="Straight Connector 337"/>
                <p:cNvCxnSpPr/>
                <p:nvPr/>
              </p:nvCxnSpPr>
              <p:spPr>
                <a:xfrm flipV="1">
                  <a:off x="5298581" y="5529687"/>
                  <a:ext cx="91185" cy="145223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0" name="Straight Connector 329"/>
              <p:cNvCxnSpPr/>
              <p:nvPr/>
            </p:nvCxnSpPr>
            <p:spPr>
              <a:xfrm flipV="1">
                <a:off x="5291972" y="5890749"/>
                <a:ext cx="91185" cy="145223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Straight Connector 330"/>
              <p:cNvCxnSpPr/>
              <p:nvPr/>
            </p:nvCxnSpPr>
            <p:spPr>
              <a:xfrm flipV="1">
                <a:off x="5304376" y="5903208"/>
                <a:ext cx="91185" cy="145223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/>
              <p:nvPr/>
            </p:nvCxnSpPr>
            <p:spPr>
              <a:xfrm>
                <a:off x="5289716" y="5660349"/>
                <a:ext cx="201238" cy="220619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Straight Connector 332"/>
              <p:cNvCxnSpPr/>
              <p:nvPr/>
            </p:nvCxnSpPr>
            <p:spPr>
              <a:xfrm>
                <a:off x="5295482" y="5653090"/>
                <a:ext cx="187410" cy="20546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Straight Connector 333"/>
              <p:cNvCxnSpPr>
                <a:stCxn id="328" idx="2"/>
                <a:endCxn id="312" idx="2"/>
              </p:cNvCxnSpPr>
              <p:nvPr/>
            </p:nvCxnSpPr>
            <p:spPr>
              <a:xfrm>
                <a:off x="5389887" y="5502673"/>
                <a:ext cx="0" cy="6117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35" name="Picture 436" descr="C:\Users\m28771\AppData\Local\Microsoft\Windows\Temporary Internet Files\Content.IE5\NSN1GLVE\tree__by_ktkoulos-d56cokl[1].jp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01640" y="5665799"/>
                <a:ext cx="594360" cy="4754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36" name="Freeform 335"/>
              <p:cNvSpPr/>
              <p:nvPr/>
            </p:nvSpPr>
            <p:spPr>
              <a:xfrm>
                <a:off x="5149850" y="6096000"/>
                <a:ext cx="925809" cy="45718"/>
              </a:xfrm>
              <a:custGeom>
                <a:avLst/>
                <a:gdLst>
                  <a:gd name="connsiteX0" fmla="*/ 0 w 514350"/>
                  <a:gd name="connsiteY0" fmla="*/ 25400 h 25400"/>
                  <a:gd name="connsiteX1" fmla="*/ 7938 w 514350"/>
                  <a:gd name="connsiteY1" fmla="*/ 23813 h 25400"/>
                  <a:gd name="connsiteX2" fmla="*/ 12700 w 514350"/>
                  <a:gd name="connsiteY2" fmla="*/ 22225 h 25400"/>
                  <a:gd name="connsiteX3" fmla="*/ 19050 w 514350"/>
                  <a:gd name="connsiteY3" fmla="*/ 20638 h 25400"/>
                  <a:gd name="connsiteX4" fmla="*/ 23813 w 514350"/>
                  <a:gd name="connsiteY4" fmla="*/ 19050 h 25400"/>
                  <a:gd name="connsiteX5" fmla="*/ 50800 w 514350"/>
                  <a:gd name="connsiteY5" fmla="*/ 14288 h 25400"/>
                  <a:gd name="connsiteX6" fmla="*/ 131763 w 514350"/>
                  <a:gd name="connsiteY6" fmla="*/ 11113 h 25400"/>
                  <a:gd name="connsiteX7" fmla="*/ 174625 w 514350"/>
                  <a:gd name="connsiteY7" fmla="*/ 12700 h 25400"/>
                  <a:gd name="connsiteX8" fmla="*/ 182563 w 514350"/>
                  <a:gd name="connsiteY8" fmla="*/ 14288 h 25400"/>
                  <a:gd name="connsiteX9" fmla="*/ 195263 w 514350"/>
                  <a:gd name="connsiteY9" fmla="*/ 17463 h 25400"/>
                  <a:gd name="connsiteX10" fmla="*/ 234950 w 514350"/>
                  <a:gd name="connsiteY10" fmla="*/ 15875 h 25400"/>
                  <a:gd name="connsiteX11" fmla="*/ 263525 w 514350"/>
                  <a:gd name="connsiteY11" fmla="*/ 12700 h 25400"/>
                  <a:gd name="connsiteX12" fmla="*/ 300038 w 514350"/>
                  <a:gd name="connsiteY12" fmla="*/ 14288 h 25400"/>
                  <a:gd name="connsiteX13" fmla="*/ 309563 w 514350"/>
                  <a:gd name="connsiteY13" fmla="*/ 15875 h 25400"/>
                  <a:gd name="connsiteX14" fmla="*/ 374650 w 514350"/>
                  <a:gd name="connsiteY14" fmla="*/ 14288 h 25400"/>
                  <a:gd name="connsiteX15" fmla="*/ 398463 w 514350"/>
                  <a:gd name="connsiteY15" fmla="*/ 11113 h 25400"/>
                  <a:gd name="connsiteX16" fmla="*/ 404813 w 514350"/>
                  <a:gd name="connsiteY16" fmla="*/ 9525 h 25400"/>
                  <a:gd name="connsiteX17" fmla="*/ 409575 w 514350"/>
                  <a:gd name="connsiteY17" fmla="*/ 6350 h 25400"/>
                  <a:gd name="connsiteX18" fmla="*/ 425450 w 514350"/>
                  <a:gd name="connsiteY18" fmla="*/ 3175 h 25400"/>
                  <a:gd name="connsiteX19" fmla="*/ 444500 w 514350"/>
                  <a:gd name="connsiteY19" fmla="*/ 0 h 25400"/>
                  <a:gd name="connsiteX20" fmla="*/ 463550 w 514350"/>
                  <a:gd name="connsiteY20" fmla="*/ 1588 h 25400"/>
                  <a:gd name="connsiteX21" fmla="*/ 474663 w 514350"/>
                  <a:gd name="connsiteY21" fmla="*/ 6350 h 25400"/>
                  <a:gd name="connsiteX22" fmla="*/ 481013 w 514350"/>
                  <a:gd name="connsiteY22" fmla="*/ 9525 h 25400"/>
                  <a:gd name="connsiteX23" fmla="*/ 514350 w 514350"/>
                  <a:gd name="connsiteY23" fmla="*/ 11113 h 25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514350" h="25400">
                    <a:moveTo>
                      <a:pt x="0" y="25400"/>
                    </a:moveTo>
                    <a:cubicBezTo>
                      <a:pt x="2646" y="24871"/>
                      <a:pt x="5320" y="24467"/>
                      <a:pt x="7938" y="23813"/>
                    </a:cubicBezTo>
                    <a:cubicBezTo>
                      <a:pt x="9561" y="23407"/>
                      <a:pt x="11091" y="22685"/>
                      <a:pt x="12700" y="22225"/>
                    </a:cubicBezTo>
                    <a:cubicBezTo>
                      <a:pt x="14798" y="21626"/>
                      <a:pt x="16952" y="21237"/>
                      <a:pt x="19050" y="20638"/>
                    </a:cubicBezTo>
                    <a:cubicBezTo>
                      <a:pt x="20659" y="20178"/>
                      <a:pt x="22189" y="19456"/>
                      <a:pt x="23813" y="19050"/>
                    </a:cubicBezTo>
                    <a:cubicBezTo>
                      <a:pt x="29205" y="17702"/>
                      <a:pt x="50223" y="14325"/>
                      <a:pt x="50800" y="14288"/>
                    </a:cubicBezTo>
                    <a:cubicBezTo>
                      <a:pt x="77754" y="12577"/>
                      <a:pt x="104775" y="12171"/>
                      <a:pt x="131763" y="11113"/>
                    </a:cubicBezTo>
                    <a:cubicBezTo>
                      <a:pt x="146050" y="11642"/>
                      <a:pt x="160356" y="11808"/>
                      <a:pt x="174625" y="12700"/>
                    </a:cubicBezTo>
                    <a:cubicBezTo>
                      <a:pt x="177318" y="12868"/>
                      <a:pt x="179934" y="13681"/>
                      <a:pt x="182563" y="14288"/>
                    </a:cubicBezTo>
                    <a:cubicBezTo>
                      <a:pt x="186815" y="15269"/>
                      <a:pt x="195263" y="17463"/>
                      <a:pt x="195263" y="17463"/>
                    </a:cubicBezTo>
                    <a:lnTo>
                      <a:pt x="234950" y="15875"/>
                    </a:lnTo>
                    <a:cubicBezTo>
                      <a:pt x="242379" y="15450"/>
                      <a:pt x="255729" y="13675"/>
                      <a:pt x="263525" y="12700"/>
                    </a:cubicBezTo>
                    <a:cubicBezTo>
                      <a:pt x="275696" y="13229"/>
                      <a:pt x="287884" y="13450"/>
                      <a:pt x="300038" y="14288"/>
                    </a:cubicBezTo>
                    <a:cubicBezTo>
                      <a:pt x="303249" y="14509"/>
                      <a:pt x="306344" y="15875"/>
                      <a:pt x="309563" y="15875"/>
                    </a:cubicBezTo>
                    <a:cubicBezTo>
                      <a:pt x="331265" y="15875"/>
                      <a:pt x="352954" y="14817"/>
                      <a:pt x="374650" y="14288"/>
                    </a:cubicBezTo>
                    <a:cubicBezTo>
                      <a:pt x="389336" y="10615"/>
                      <a:pt x="371687" y="14683"/>
                      <a:pt x="398463" y="11113"/>
                    </a:cubicBezTo>
                    <a:cubicBezTo>
                      <a:pt x="400626" y="10825"/>
                      <a:pt x="402696" y="10054"/>
                      <a:pt x="404813" y="9525"/>
                    </a:cubicBezTo>
                    <a:cubicBezTo>
                      <a:pt x="406400" y="8467"/>
                      <a:pt x="407869" y="7203"/>
                      <a:pt x="409575" y="6350"/>
                    </a:cubicBezTo>
                    <a:cubicBezTo>
                      <a:pt x="414005" y="4135"/>
                      <a:pt x="421362" y="3759"/>
                      <a:pt x="425450" y="3175"/>
                    </a:cubicBezTo>
                    <a:cubicBezTo>
                      <a:pt x="432901" y="692"/>
                      <a:pt x="433871" y="0"/>
                      <a:pt x="444500" y="0"/>
                    </a:cubicBezTo>
                    <a:cubicBezTo>
                      <a:pt x="450872" y="0"/>
                      <a:pt x="457200" y="1059"/>
                      <a:pt x="463550" y="1588"/>
                    </a:cubicBezTo>
                    <a:cubicBezTo>
                      <a:pt x="484609" y="12118"/>
                      <a:pt x="458312" y="-657"/>
                      <a:pt x="474663" y="6350"/>
                    </a:cubicBezTo>
                    <a:cubicBezTo>
                      <a:pt x="476838" y="7282"/>
                      <a:pt x="478683" y="9114"/>
                      <a:pt x="481013" y="9525"/>
                    </a:cubicBezTo>
                    <a:cubicBezTo>
                      <a:pt x="491851" y="11438"/>
                      <a:pt x="503353" y="11113"/>
                      <a:pt x="514350" y="11113"/>
                    </a:cubicBezTo>
                  </a:path>
                </a:pathLst>
              </a:custGeom>
              <a:noFill/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37" name="TextBox 236"/>
            <p:cNvSpPr txBox="1"/>
            <p:nvPr/>
          </p:nvSpPr>
          <p:spPr>
            <a:xfrm>
              <a:off x="2569167" y="4823583"/>
              <a:ext cx="609602" cy="3712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Co-located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WFO/RFC</a:t>
              </a:r>
              <a:endParaRPr lang="en-US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238" name="Picture 11" descr="C:\Users\ecoffey\AppData\Local\Temp\Rar$DRa0.386\30067_Device_router_default_64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9375" y="4174440"/>
              <a:ext cx="176703" cy="218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9" name="Picture 11" descr="C:\Users\ecoffey\AppData\Local\Temp\Rar$DRa0.386\30067_Device_router_default_64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9375" y="4433708"/>
              <a:ext cx="176703" cy="218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0" name="Picture 23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26700" y="4182949"/>
              <a:ext cx="206337" cy="281989"/>
            </a:xfrm>
            <a:prstGeom prst="rect">
              <a:avLst/>
            </a:prstGeom>
          </p:spPr>
        </p:pic>
        <p:pic>
          <p:nvPicPr>
            <p:cNvPr id="241" name="Picture 24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26700" y="4440285"/>
              <a:ext cx="206337" cy="281989"/>
            </a:xfrm>
            <a:prstGeom prst="rect">
              <a:avLst/>
            </a:prstGeom>
          </p:spPr>
        </p:pic>
        <p:cxnSp>
          <p:nvCxnSpPr>
            <p:cNvPr id="242" name="Straight Connector 241"/>
            <p:cNvCxnSpPr/>
            <p:nvPr/>
          </p:nvCxnSpPr>
          <p:spPr bwMode="auto">
            <a:xfrm>
              <a:off x="2540779" y="4041462"/>
              <a:ext cx="145685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43" name="Picture 11" descr="C:\Users\ecoffey\AppData\Local\Temp\Rar$DRa0.386\30067_Device_router_default_64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9375" y="3915173"/>
              <a:ext cx="176703" cy="218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4" name="Picture 24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26700" y="3925613"/>
              <a:ext cx="206337" cy="281989"/>
            </a:xfrm>
            <a:prstGeom prst="rect">
              <a:avLst/>
            </a:prstGeom>
          </p:spPr>
        </p:pic>
        <p:cxnSp>
          <p:nvCxnSpPr>
            <p:cNvPr id="245" name="Straight Connector 244"/>
            <p:cNvCxnSpPr/>
            <p:nvPr/>
          </p:nvCxnSpPr>
          <p:spPr bwMode="auto">
            <a:xfrm>
              <a:off x="2560194" y="4285573"/>
              <a:ext cx="145685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6" name="Straight Connector 245"/>
            <p:cNvCxnSpPr/>
            <p:nvPr/>
          </p:nvCxnSpPr>
          <p:spPr bwMode="auto">
            <a:xfrm>
              <a:off x="2560193" y="4548178"/>
              <a:ext cx="145685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7" name="Rounded Rectangle 246"/>
            <p:cNvSpPr/>
            <p:nvPr/>
          </p:nvSpPr>
          <p:spPr bwMode="auto">
            <a:xfrm>
              <a:off x="2064743" y="4422703"/>
              <a:ext cx="548640" cy="274320"/>
            </a:xfrm>
            <a:prstGeom prst="roundRect">
              <a:avLst/>
            </a:prstGeom>
            <a:noFill/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Regional</a:t>
              </a:r>
              <a:endParaRPr lang="en-US" sz="11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chemeClr val="tx1"/>
                  </a:solidFill>
                  <a:latin typeface="Calibri" panose="020F0502020204030204" pitchFamily="34" charset="0"/>
                </a:rPr>
                <a:t>LAN</a:t>
              </a:r>
            </a:p>
          </p:txBody>
        </p:sp>
        <p:sp>
          <p:nvSpPr>
            <p:cNvPr id="248" name="Rounded Rectangle 247"/>
            <p:cNvSpPr/>
            <p:nvPr/>
          </p:nvSpPr>
          <p:spPr bwMode="auto">
            <a:xfrm>
              <a:off x="2066966" y="4164278"/>
              <a:ext cx="548640" cy="274320"/>
            </a:xfrm>
            <a:prstGeom prst="roundRect">
              <a:avLst/>
            </a:prstGeom>
            <a:noFill/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AWIPS</a:t>
              </a:r>
              <a:endParaRPr lang="en-US" sz="11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chemeClr val="tx1"/>
                  </a:solidFill>
                  <a:latin typeface="Calibri" panose="020F0502020204030204" pitchFamily="34" charset="0"/>
                </a:rPr>
                <a:t>LAN</a:t>
              </a:r>
            </a:p>
          </p:txBody>
        </p:sp>
        <p:cxnSp>
          <p:nvCxnSpPr>
            <p:cNvPr id="249" name="Straight Connector 248"/>
            <p:cNvCxnSpPr>
              <a:stCxn id="243" idx="3"/>
              <a:endCxn id="243" idx="3"/>
            </p:cNvCxnSpPr>
            <p:nvPr/>
          </p:nvCxnSpPr>
          <p:spPr bwMode="auto">
            <a:xfrm>
              <a:off x="2846078" y="4024484"/>
              <a:ext cx="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0" name="Straight Connector 249"/>
            <p:cNvCxnSpPr>
              <a:stCxn id="243" idx="3"/>
              <a:endCxn id="234" idx="1"/>
            </p:cNvCxnSpPr>
            <p:nvPr/>
          </p:nvCxnSpPr>
          <p:spPr bwMode="auto">
            <a:xfrm>
              <a:off x="2846078" y="4024484"/>
              <a:ext cx="297277" cy="105683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1" name="Straight Connector 250"/>
            <p:cNvCxnSpPr>
              <a:stCxn id="238" idx="3"/>
            </p:cNvCxnSpPr>
            <p:nvPr/>
          </p:nvCxnSpPr>
          <p:spPr bwMode="auto">
            <a:xfrm flipV="1">
              <a:off x="2846078" y="4133795"/>
              <a:ext cx="296007" cy="149956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2" name="Straight Connector 251"/>
            <p:cNvCxnSpPr>
              <a:stCxn id="239" idx="3"/>
              <a:endCxn id="234" idx="1"/>
            </p:cNvCxnSpPr>
            <p:nvPr/>
          </p:nvCxnSpPr>
          <p:spPr bwMode="auto">
            <a:xfrm flipV="1">
              <a:off x="2846078" y="4130167"/>
              <a:ext cx="297277" cy="412852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3" name="Straight Connector 252"/>
            <p:cNvCxnSpPr>
              <a:endCxn id="233" idx="1"/>
            </p:cNvCxnSpPr>
            <p:nvPr/>
          </p:nvCxnSpPr>
          <p:spPr bwMode="auto">
            <a:xfrm>
              <a:off x="2842700" y="4022037"/>
              <a:ext cx="281088" cy="50800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4" name="Straight Connector 253"/>
            <p:cNvCxnSpPr>
              <a:endCxn id="233" idx="1"/>
            </p:cNvCxnSpPr>
            <p:nvPr/>
          </p:nvCxnSpPr>
          <p:spPr bwMode="auto">
            <a:xfrm>
              <a:off x="2842557" y="4287379"/>
              <a:ext cx="281231" cy="242658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5" name="Straight Connector 254"/>
            <p:cNvCxnSpPr>
              <a:stCxn id="239" idx="3"/>
            </p:cNvCxnSpPr>
            <p:nvPr/>
          </p:nvCxnSpPr>
          <p:spPr bwMode="auto">
            <a:xfrm flipV="1">
              <a:off x="2846078" y="4528542"/>
              <a:ext cx="277493" cy="14477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56" name="Group 255"/>
            <p:cNvGrpSpPr/>
            <p:nvPr/>
          </p:nvGrpSpPr>
          <p:grpSpPr>
            <a:xfrm>
              <a:off x="3109154" y="4076318"/>
              <a:ext cx="354144" cy="610812"/>
              <a:chOff x="3109154" y="4076318"/>
              <a:chExt cx="354144" cy="610812"/>
            </a:xfrm>
          </p:grpSpPr>
          <p:sp>
            <p:nvSpPr>
              <p:cNvPr id="309" name="TextBox 308"/>
              <p:cNvSpPr txBox="1"/>
              <p:nvPr/>
            </p:nvSpPr>
            <p:spPr>
              <a:xfrm>
                <a:off x="3146962" y="4076318"/>
                <a:ext cx="308112" cy="192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>
                    <a:solidFill>
                      <a:schemeClr val="bg1"/>
                    </a:solidFill>
                  </a:rPr>
                  <a:t>HOT</a:t>
                </a:r>
              </a:p>
            </p:txBody>
          </p:sp>
          <p:sp>
            <p:nvSpPr>
              <p:cNvPr id="310" name="TextBox 309"/>
              <p:cNvSpPr txBox="1"/>
              <p:nvPr/>
            </p:nvSpPr>
            <p:spPr>
              <a:xfrm>
                <a:off x="3109154" y="4495125"/>
                <a:ext cx="354144" cy="192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>
                    <a:solidFill>
                      <a:schemeClr val="bg1"/>
                    </a:solidFill>
                  </a:rPr>
                  <a:t>STBY</a:t>
                </a:r>
              </a:p>
            </p:txBody>
          </p:sp>
        </p:grpSp>
        <p:pic>
          <p:nvPicPr>
            <p:cNvPr id="257" name="Picture 11" descr="C:\Users\ecoffey\AppData\Local\Temp\Rar$DRa0.386\30067_Device_router_default_64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5854" y="4690992"/>
              <a:ext cx="176703" cy="218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8" name="Picture 25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30536" y="4702889"/>
              <a:ext cx="206337" cy="281989"/>
            </a:xfrm>
            <a:prstGeom prst="rect">
              <a:avLst/>
            </a:prstGeom>
          </p:spPr>
        </p:pic>
        <p:cxnSp>
          <p:nvCxnSpPr>
            <p:cNvPr id="259" name="Straight Connector 258"/>
            <p:cNvCxnSpPr/>
            <p:nvPr/>
          </p:nvCxnSpPr>
          <p:spPr bwMode="auto">
            <a:xfrm>
              <a:off x="2564029" y="4810782"/>
              <a:ext cx="145685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0" name="Straight Connector 259"/>
            <p:cNvCxnSpPr>
              <a:endCxn id="309" idx="1"/>
            </p:cNvCxnSpPr>
            <p:nvPr/>
          </p:nvCxnSpPr>
          <p:spPr bwMode="auto">
            <a:xfrm flipV="1">
              <a:off x="2834434" y="4172321"/>
              <a:ext cx="312528" cy="633594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1" name="Straight Connector 260"/>
            <p:cNvCxnSpPr/>
            <p:nvPr/>
          </p:nvCxnSpPr>
          <p:spPr bwMode="auto">
            <a:xfrm flipV="1">
              <a:off x="2846078" y="4527835"/>
              <a:ext cx="281655" cy="270477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2" name="Rounded Rectangle 261"/>
            <p:cNvSpPr/>
            <p:nvPr/>
          </p:nvSpPr>
          <p:spPr bwMode="auto">
            <a:xfrm>
              <a:off x="2064743" y="4681128"/>
              <a:ext cx="548640" cy="274320"/>
            </a:xfrm>
            <a:prstGeom prst="roundRect">
              <a:avLst/>
            </a:prstGeom>
            <a:noFill/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RFC</a:t>
              </a:r>
              <a:endParaRPr lang="en-US" sz="11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chemeClr val="tx1"/>
                  </a:solidFill>
                  <a:latin typeface="Calibri" panose="020F0502020204030204" pitchFamily="34" charset="0"/>
                </a:rPr>
                <a:t>LAN</a:t>
              </a:r>
            </a:p>
          </p:txBody>
        </p:sp>
        <p:sp>
          <p:nvSpPr>
            <p:cNvPr id="263" name="TextBox 262"/>
            <p:cNvSpPr txBox="1"/>
            <p:nvPr/>
          </p:nvSpPr>
          <p:spPr>
            <a:xfrm rot="19101570">
              <a:off x="3151967" y="3796178"/>
              <a:ext cx="570301" cy="1920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r>
                <a:rPr lang="en-US" sz="1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00 Mbps</a:t>
              </a:r>
              <a:endParaRPr lang="en-US" sz="11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64" name="TextBox 263"/>
            <p:cNvSpPr txBox="1"/>
            <p:nvPr/>
          </p:nvSpPr>
          <p:spPr>
            <a:xfrm rot="18848859">
              <a:off x="3381625" y="4017404"/>
              <a:ext cx="655910" cy="166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r>
                <a:rPr lang="en-US" sz="1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00 Mbps</a:t>
              </a:r>
              <a:endParaRPr lang="en-US" sz="11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265" name="Group 264"/>
            <p:cNvGrpSpPr/>
            <p:nvPr/>
          </p:nvGrpSpPr>
          <p:grpSpPr>
            <a:xfrm>
              <a:off x="5746523" y="2286039"/>
              <a:ext cx="1320951" cy="1348781"/>
              <a:chOff x="5705731" y="2293210"/>
              <a:chExt cx="1320951" cy="1348781"/>
            </a:xfrm>
          </p:grpSpPr>
          <p:sp>
            <p:nvSpPr>
              <p:cNvPr id="284" name="Rounded Rectangle 283"/>
              <p:cNvSpPr/>
              <p:nvPr/>
            </p:nvSpPr>
            <p:spPr bwMode="auto">
              <a:xfrm rot="16200000">
                <a:off x="5763822" y="2379131"/>
                <a:ext cx="1348781" cy="1176939"/>
              </a:xfrm>
              <a:prstGeom prst="roundRect">
                <a:avLst/>
              </a:prstGeom>
              <a:ln w="28575"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100" dirty="0" err="1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285" name="Group 284"/>
              <p:cNvGrpSpPr/>
              <p:nvPr/>
            </p:nvGrpSpPr>
            <p:grpSpPr>
              <a:xfrm>
                <a:off x="5705731" y="2545877"/>
                <a:ext cx="1279366" cy="1082805"/>
                <a:chOff x="6390106" y="2604148"/>
                <a:chExt cx="1279366" cy="1082805"/>
              </a:xfrm>
            </p:grpSpPr>
            <p:sp>
              <p:nvSpPr>
                <p:cNvPr id="287" name="Rounded Rectangle 286"/>
                <p:cNvSpPr/>
                <p:nvPr/>
              </p:nvSpPr>
              <p:spPr bwMode="auto">
                <a:xfrm>
                  <a:off x="7214343" y="2623894"/>
                  <a:ext cx="328075" cy="223141"/>
                </a:xfrm>
                <a:prstGeom prst="roundRect">
                  <a:avLst/>
                </a:prstGeom>
                <a:noFill/>
                <a:ln w="28575">
                  <a:noFill/>
                  <a:headEnd type="none" w="med" len="med"/>
                  <a:tailEnd type="none" w="med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100" dirty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RHQ</a:t>
                  </a:r>
                </a:p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100" dirty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LAN</a:t>
                  </a:r>
                </a:p>
              </p:txBody>
            </p:sp>
            <p:pic>
              <p:nvPicPr>
                <p:cNvPr id="288" name="Picture 11" descr="C:\Users\ecoffey\AppData\Local\Temp\Rar$DRa0.386\30067_Device_router_default_64.png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BEBA8EAE-BF5A-486C-A8C5-ECC9F3942E4B}">
                      <a14:imgProps xmlns:a14="http://schemas.microsoft.com/office/drawing/2010/main">
                        <a14:imgLayer r:embed="rId4">
                          <a14:imgEffect>
                            <a14:saturation sat="300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396124" y="3094174"/>
                  <a:ext cx="295628" cy="36576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89" name="Picture 11" descr="C:\Users\ecoffey\AppData\Local\Temp\Rar$DRa0.386\30067_Device_router_default_64.png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BEBA8EAE-BF5A-486C-A8C5-ECC9F3942E4B}">
                      <a14:imgProps xmlns:a14="http://schemas.microsoft.com/office/drawing/2010/main">
                        <a14:imgLayer r:embed="rId4">
                          <a14:imgEffect>
                            <a14:saturation sat="300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396124" y="2744038"/>
                  <a:ext cx="295628" cy="36576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grpSp>
              <p:nvGrpSpPr>
                <p:cNvPr id="290" name="Group 289"/>
                <p:cNvGrpSpPr/>
                <p:nvPr/>
              </p:nvGrpSpPr>
              <p:grpSpPr>
                <a:xfrm rot="10800000" flipV="1">
                  <a:off x="6876588" y="2604148"/>
                  <a:ext cx="419378" cy="549765"/>
                  <a:chOff x="5219288" y="3229062"/>
                  <a:chExt cx="419378" cy="549765"/>
                </a:xfrm>
              </p:grpSpPr>
              <p:pic>
                <p:nvPicPr>
                  <p:cNvPr id="303" name="Picture 11" descr="C:\Users\ecoffey\AppData\Local\Temp\Rar$DRa0.386\30067_Device_router_default_64.png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saturation sat="300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61963" y="3488328"/>
                    <a:ext cx="176703" cy="218622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304" name="Picture 303"/>
                  <p:cNvPicPr>
                    <a:picLocks noChangeAspect="1"/>
                  </p:cNvPicPr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5219288" y="3496838"/>
                    <a:ext cx="206337" cy="281989"/>
                  </a:xfrm>
                  <a:prstGeom prst="rect">
                    <a:avLst/>
                  </a:prstGeom>
                </p:spPr>
              </p:pic>
              <p:pic>
                <p:nvPicPr>
                  <p:cNvPr id="305" name="Picture 11" descr="C:\Users\ecoffey\AppData\Local\Temp\Rar$DRa0.386\30067_Device_router_default_64.png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saturation sat="300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61963" y="3229062"/>
                    <a:ext cx="176703" cy="218622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306" name="Picture 305"/>
                  <p:cNvPicPr>
                    <a:picLocks noChangeAspect="1"/>
                  </p:cNvPicPr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5219288" y="3239502"/>
                    <a:ext cx="206337" cy="281989"/>
                  </a:xfrm>
                  <a:prstGeom prst="rect">
                    <a:avLst/>
                  </a:prstGeom>
                </p:spPr>
              </p:pic>
              <p:cxnSp>
                <p:nvCxnSpPr>
                  <p:cNvPr id="307" name="Straight Connector 306"/>
                  <p:cNvCxnSpPr/>
                  <p:nvPr/>
                </p:nvCxnSpPr>
                <p:spPr bwMode="auto">
                  <a:xfrm>
                    <a:off x="5352782" y="3599462"/>
                    <a:ext cx="145685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08" name="Straight Connector 307"/>
                  <p:cNvCxnSpPr/>
                  <p:nvPr/>
                </p:nvCxnSpPr>
                <p:spPr bwMode="auto">
                  <a:xfrm>
                    <a:off x="5346067" y="3343646"/>
                    <a:ext cx="145685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sp>
              <p:nvSpPr>
                <p:cNvPr id="291" name="TextBox 290"/>
                <p:cNvSpPr txBox="1"/>
                <p:nvPr/>
              </p:nvSpPr>
              <p:spPr>
                <a:xfrm>
                  <a:off x="6390106" y="2887842"/>
                  <a:ext cx="308111" cy="1920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dirty="0" smtClean="0">
                      <a:solidFill>
                        <a:schemeClr val="bg1"/>
                      </a:solidFill>
                    </a:rPr>
                    <a:t>HOT</a:t>
                  </a:r>
                </a:p>
              </p:txBody>
            </p:sp>
            <p:sp>
              <p:nvSpPr>
                <p:cNvPr id="292" name="TextBox 291"/>
                <p:cNvSpPr txBox="1"/>
                <p:nvPr/>
              </p:nvSpPr>
              <p:spPr>
                <a:xfrm>
                  <a:off x="6396482" y="3236975"/>
                  <a:ext cx="288935" cy="1856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dirty="0" smtClean="0">
                      <a:solidFill>
                        <a:schemeClr val="bg1"/>
                      </a:solidFill>
                    </a:rPr>
                    <a:t>STBY</a:t>
                  </a:r>
                </a:p>
              </p:txBody>
            </p:sp>
            <p:grpSp>
              <p:nvGrpSpPr>
                <p:cNvPr id="293" name="Group 292"/>
                <p:cNvGrpSpPr/>
                <p:nvPr/>
              </p:nvGrpSpPr>
              <p:grpSpPr>
                <a:xfrm rot="10800000" flipV="1">
                  <a:off x="6876588" y="3137189"/>
                  <a:ext cx="419378" cy="549764"/>
                  <a:chOff x="5219288" y="3229062"/>
                  <a:chExt cx="419378" cy="549764"/>
                </a:xfrm>
              </p:grpSpPr>
              <p:pic>
                <p:nvPicPr>
                  <p:cNvPr id="297" name="Picture 11" descr="C:\Users\ecoffey\AppData\Local\Temp\Rar$DRa0.386\30067_Device_router_default_64.png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saturation sat="300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61963" y="3488329"/>
                    <a:ext cx="176703" cy="218622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298" name="Picture 297"/>
                  <p:cNvPicPr>
                    <a:picLocks noChangeAspect="1"/>
                  </p:cNvPicPr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5219288" y="3496837"/>
                    <a:ext cx="206337" cy="281989"/>
                  </a:xfrm>
                  <a:prstGeom prst="rect">
                    <a:avLst/>
                  </a:prstGeom>
                </p:spPr>
              </p:pic>
              <p:pic>
                <p:nvPicPr>
                  <p:cNvPr id="299" name="Picture 11" descr="C:\Users\ecoffey\AppData\Local\Temp\Rar$DRa0.386\30067_Device_router_default_64.png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saturation sat="300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61963" y="3229062"/>
                    <a:ext cx="176703" cy="218622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300" name="Picture 299"/>
                  <p:cNvPicPr>
                    <a:picLocks noChangeAspect="1"/>
                  </p:cNvPicPr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5219288" y="3239502"/>
                    <a:ext cx="206337" cy="281989"/>
                  </a:xfrm>
                  <a:prstGeom prst="rect">
                    <a:avLst/>
                  </a:prstGeom>
                </p:spPr>
              </p:pic>
              <p:cxnSp>
                <p:nvCxnSpPr>
                  <p:cNvPr id="301" name="Straight Connector 300"/>
                  <p:cNvCxnSpPr/>
                  <p:nvPr/>
                </p:nvCxnSpPr>
                <p:spPr bwMode="auto">
                  <a:xfrm>
                    <a:off x="5352782" y="3599461"/>
                    <a:ext cx="145685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02" name="Straight Connector 301"/>
                  <p:cNvCxnSpPr/>
                  <p:nvPr/>
                </p:nvCxnSpPr>
                <p:spPr bwMode="auto">
                  <a:xfrm>
                    <a:off x="5346068" y="3343646"/>
                    <a:ext cx="145685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sp>
              <p:nvSpPr>
                <p:cNvPr id="294" name="Rounded Rectangle 293"/>
                <p:cNvSpPr/>
                <p:nvPr/>
              </p:nvSpPr>
              <p:spPr bwMode="auto">
                <a:xfrm>
                  <a:off x="7209974" y="2871411"/>
                  <a:ext cx="328075" cy="223141"/>
                </a:xfrm>
                <a:prstGeom prst="roundRect">
                  <a:avLst/>
                </a:prstGeom>
                <a:noFill/>
                <a:ln w="28575">
                  <a:noFill/>
                  <a:headEnd type="none" w="med" len="med"/>
                  <a:tailEnd type="none" w="med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100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RHQ DMZ</a:t>
                  </a:r>
                  <a:endParaRPr lang="en-US" sz="1100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95" name="Rounded Rectangle 294"/>
                <p:cNvSpPr/>
                <p:nvPr/>
              </p:nvSpPr>
              <p:spPr bwMode="auto">
                <a:xfrm>
                  <a:off x="7213958" y="3147629"/>
                  <a:ext cx="455514" cy="220850"/>
                </a:xfrm>
                <a:prstGeom prst="roundRect">
                  <a:avLst/>
                </a:prstGeom>
                <a:noFill/>
                <a:ln w="28575">
                  <a:noFill/>
                  <a:headEnd type="none" w="med" len="med"/>
                  <a:tailEnd type="none" w="med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100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Business Systems</a:t>
                  </a:r>
                  <a:endParaRPr lang="en-US" sz="1100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96" name="Rounded Rectangle 295"/>
                <p:cNvSpPr/>
                <p:nvPr/>
              </p:nvSpPr>
              <p:spPr bwMode="auto">
                <a:xfrm>
                  <a:off x="7217942" y="3419267"/>
                  <a:ext cx="404592" cy="223141"/>
                </a:xfrm>
                <a:prstGeom prst="roundRect">
                  <a:avLst/>
                </a:prstGeom>
                <a:noFill/>
                <a:ln w="28575">
                  <a:noFill/>
                  <a:headEnd type="none" w="med" len="med"/>
                  <a:tailEnd type="none" w="med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100" dirty="0" smtClean="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Others</a:t>
                  </a:r>
                  <a:endParaRPr lang="en-US" sz="1100" dirty="0">
                    <a:solidFill>
                      <a:schemeClr val="tx1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sp>
            <p:nvSpPr>
              <p:cNvPr id="286" name="TextBox 285"/>
              <p:cNvSpPr txBox="1"/>
              <p:nvPr/>
            </p:nvSpPr>
            <p:spPr>
              <a:xfrm>
                <a:off x="6121946" y="2345038"/>
                <a:ext cx="688929" cy="2183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b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Regional HQ</a:t>
                </a:r>
              </a:p>
            </p:txBody>
          </p:sp>
        </p:grpSp>
        <p:cxnSp>
          <p:nvCxnSpPr>
            <p:cNvPr id="266" name="Straight Connector 265"/>
            <p:cNvCxnSpPr>
              <a:stCxn id="289" idx="1"/>
            </p:cNvCxnSpPr>
            <p:nvPr/>
          </p:nvCxnSpPr>
          <p:spPr bwMode="auto">
            <a:xfrm flipH="1">
              <a:off x="5221837" y="2861477"/>
              <a:ext cx="530704" cy="182880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7" name="TextBox 266"/>
            <p:cNvSpPr txBox="1"/>
            <p:nvPr/>
          </p:nvSpPr>
          <p:spPr>
            <a:xfrm rot="20375212">
              <a:off x="5281594" y="3044042"/>
              <a:ext cx="655910" cy="1920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TBD Mbps</a:t>
              </a:r>
              <a:endParaRPr lang="en-US" sz="11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68" name="TextBox 267"/>
            <p:cNvSpPr txBox="1"/>
            <p:nvPr/>
          </p:nvSpPr>
          <p:spPr>
            <a:xfrm rot="20547875">
              <a:off x="5151672" y="2781252"/>
              <a:ext cx="655910" cy="1920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TBD Mbps</a:t>
              </a:r>
              <a:endParaRPr lang="en-US" sz="11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269" name="Straight Connector 268"/>
            <p:cNvCxnSpPr>
              <a:endCxn id="305" idx="3"/>
            </p:cNvCxnSpPr>
            <p:nvPr/>
          </p:nvCxnSpPr>
          <p:spPr bwMode="auto">
            <a:xfrm flipV="1">
              <a:off x="6035388" y="2648016"/>
              <a:ext cx="197617" cy="199976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0" name="Straight Connector 269"/>
            <p:cNvCxnSpPr>
              <a:stCxn id="288" idx="3"/>
            </p:cNvCxnSpPr>
            <p:nvPr/>
          </p:nvCxnSpPr>
          <p:spPr bwMode="auto">
            <a:xfrm flipV="1">
              <a:off x="6048169" y="2941147"/>
              <a:ext cx="226606" cy="270465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1" name="Straight Connector 270"/>
            <p:cNvCxnSpPr>
              <a:endCxn id="299" idx="3"/>
            </p:cNvCxnSpPr>
            <p:nvPr/>
          </p:nvCxnSpPr>
          <p:spPr bwMode="auto">
            <a:xfrm>
              <a:off x="6008943" y="2857005"/>
              <a:ext cx="224062" cy="324053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2" name="Straight Connector 271"/>
            <p:cNvCxnSpPr>
              <a:stCxn id="289" idx="3"/>
              <a:endCxn id="303" idx="3"/>
            </p:cNvCxnSpPr>
            <p:nvPr/>
          </p:nvCxnSpPr>
          <p:spPr bwMode="auto">
            <a:xfrm>
              <a:off x="6048169" y="2861477"/>
              <a:ext cx="184836" cy="45807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3" name="Straight Connector 272"/>
            <p:cNvCxnSpPr>
              <a:endCxn id="297" idx="3"/>
            </p:cNvCxnSpPr>
            <p:nvPr/>
          </p:nvCxnSpPr>
          <p:spPr bwMode="auto">
            <a:xfrm>
              <a:off x="6005654" y="2910413"/>
              <a:ext cx="227351" cy="529912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4" name="Straight Connector 273"/>
            <p:cNvCxnSpPr>
              <a:stCxn id="288" idx="3"/>
            </p:cNvCxnSpPr>
            <p:nvPr/>
          </p:nvCxnSpPr>
          <p:spPr bwMode="auto">
            <a:xfrm flipV="1">
              <a:off x="6048169" y="2681798"/>
              <a:ext cx="191804" cy="529814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5" name="Straight Connector 274"/>
            <p:cNvCxnSpPr>
              <a:endCxn id="288" idx="3"/>
            </p:cNvCxnSpPr>
            <p:nvPr/>
          </p:nvCxnSpPr>
          <p:spPr bwMode="auto">
            <a:xfrm flipH="1" flipV="1">
              <a:off x="6048169" y="3211611"/>
              <a:ext cx="184836" cy="230535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6" name="Straight Connector 275"/>
            <p:cNvCxnSpPr>
              <a:endCxn id="288" idx="3"/>
            </p:cNvCxnSpPr>
            <p:nvPr/>
          </p:nvCxnSpPr>
          <p:spPr bwMode="auto">
            <a:xfrm flipH="1">
              <a:off x="6048169" y="3194248"/>
              <a:ext cx="184254" cy="17364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77" name="Group 276"/>
            <p:cNvGrpSpPr/>
            <p:nvPr/>
          </p:nvGrpSpPr>
          <p:grpSpPr>
            <a:xfrm>
              <a:off x="4147817" y="4443061"/>
              <a:ext cx="1497491" cy="915467"/>
              <a:chOff x="4550936" y="4829914"/>
              <a:chExt cx="1497491" cy="915467"/>
            </a:xfrm>
          </p:grpSpPr>
          <p:pic>
            <p:nvPicPr>
              <p:cNvPr id="282" name="Picture 4" descr="C:\Users\ecoffey\AppData\Local\Temp\Rar$DRa0.400\30009_Device_cloud_white_default_256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E3E9F7"/>
                  </a:clrFrom>
                  <a:clrTo>
                    <a:srgbClr val="E3E9F7">
                      <a:alpha val="0"/>
                    </a:srgbClr>
                  </a:clrTo>
                </a:clrChange>
                <a:biLevel thresh="7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50936" y="4829914"/>
                <a:ext cx="1497491" cy="91546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83" name="TextBox 282"/>
              <p:cNvSpPr txBox="1"/>
              <p:nvPr/>
            </p:nvSpPr>
            <p:spPr>
              <a:xfrm>
                <a:off x="5066137" y="5255710"/>
                <a:ext cx="536228" cy="2258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tx2"/>
                    </a:solidFill>
                  </a:rPr>
                  <a:t>Internet</a:t>
                </a:r>
              </a:p>
            </p:txBody>
          </p:sp>
        </p:grpSp>
        <p:cxnSp>
          <p:nvCxnSpPr>
            <p:cNvPr id="278" name="Elbow Connector 277"/>
            <p:cNvCxnSpPr>
              <a:stCxn id="279" idx="2"/>
            </p:cNvCxnSpPr>
            <p:nvPr/>
          </p:nvCxnSpPr>
          <p:spPr bwMode="auto">
            <a:xfrm rot="16200000" flipH="1">
              <a:off x="5180163" y="4594705"/>
              <a:ext cx="184852" cy="1"/>
            </a:xfrm>
            <a:prstGeom prst="bentConnector3">
              <a:avLst>
                <a:gd name="adj1" fmla="val 50000"/>
              </a:avLst>
            </a:prstGeom>
            <a:solidFill>
              <a:schemeClr val="bg1"/>
            </a:solidFill>
            <a:ln w="9525" cap="sq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79" name="Rounded Rectangle 278"/>
            <p:cNvSpPr/>
            <p:nvPr/>
          </p:nvSpPr>
          <p:spPr bwMode="auto">
            <a:xfrm>
              <a:off x="4986521" y="3878426"/>
              <a:ext cx="572135" cy="62385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100" dirty="0" err="1">
                <a:solidFill>
                  <a:schemeClr val="bg1"/>
                </a:solidFill>
              </a:endParaRPr>
            </a:p>
          </p:txBody>
        </p:sp>
        <p:pic>
          <p:nvPicPr>
            <p:cNvPr id="280" name="Picture 19" descr="C:\Users\ecoffey\AppData\Local\Temp\Rar$DRa0.591\30033_Device_generic_gateway_unknown_24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-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78131" y="3939792"/>
              <a:ext cx="182880" cy="182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1" name="TextBox 280"/>
            <p:cNvSpPr txBox="1"/>
            <p:nvPr/>
          </p:nvSpPr>
          <p:spPr>
            <a:xfrm>
              <a:off x="5090300" y="4086781"/>
              <a:ext cx="396085" cy="3840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DOC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TICAP</a:t>
              </a:r>
              <a:endParaRPr lang="en-US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</p:grpSp>
      <p:cxnSp>
        <p:nvCxnSpPr>
          <p:cNvPr id="395" name="Straight Connector 394"/>
          <p:cNvCxnSpPr>
            <a:stCxn id="231" idx="0"/>
          </p:cNvCxnSpPr>
          <p:nvPr/>
        </p:nvCxnSpPr>
        <p:spPr bwMode="auto">
          <a:xfrm>
            <a:off x="2693395" y="2746089"/>
            <a:ext cx="879853" cy="121125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615233" y="6356353"/>
            <a:ext cx="4006994" cy="377703"/>
          </a:xfrm>
        </p:spPr>
        <p:txBody>
          <a:bodyPr/>
          <a:lstStyle/>
          <a:p>
            <a:r>
              <a:rPr lang="en-US" smtClean="0"/>
              <a:t>National Oceanic and Atmospheric Administration (NOAA)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403226"/>
            <a:ext cx="8075046" cy="634704"/>
          </a:xfrm>
        </p:spPr>
        <p:txBody>
          <a:bodyPr/>
          <a:lstStyle/>
          <a:p>
            <a:r>
              <a:rPr lang="en-US" dirty="0" smtClean="0"/>
              <a:t>To-Be One-NWS Network: Access Layer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3"/>
            <a:ext cx="2106534" cy="377703"/>
          </a:xfrm>
        </p:spPr>
        <p:txBody>
          <a:bodyPr/>
          <a:lstStyle/>
          <a:p>
            <a:fld id="{67C1D74F-DD8E-4344-B65E-2B67D3F4441E}" type="slidenum">
              <a:rPr lang="en-US" smtClean="0"/>
              <a:t>9</a:t>
            </a:fld>
            <a:endParaRPr lang="en-US"/>
          </a:p>
        </p:txBody>
      </p:sp>
      <p:pic>
        <p:nvPicPr>
          <p:cNvPr id="376" name="Picture 37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06722" y="3275358"/>
            <a:ext cx="823587" cy="783627"/>
          </a:xfrm>
          <a:prstGeom prst="rect">
            <a:avLst/>
          </a:prstGeom>
        </p:spPr>
      </p:pic>
      <p:sp>
        <p:nvSpPr>
          <p:cNvPr id="377" name="Rounded Rectangle 376"/>
          <p:cNvSpPr/>
          <p:nvPr/>
        </p:nvSpPr>
        <p:spPr bwMode="auto">
          <a:xfrm>
            <a:off x="4230491" y="4161661"/>
            <a:ext cx="917973" cy="87929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defTabSz="685800"/>
            <a:endParaRPr lang="en-US" sz="1100" dirty="0" err="1">
              <a:solidFill>
                <a:schemeClr val="bg1"/>
              </a:solidFill>
            </a:endParaRPr>
          </a:p>
        </p:txBody>
      </p:sp>
      <p:pic>
        <p:nvPicPr>
          <p:cNvPr id="378" name="Picture 19" descr="C:\Users\ecoffey\AppData\Local\Temp\Rar$DRa0.591\30033_Device_generic_gateway_unknown_24.png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753" y="4245274"/>
            <a:ext cx="296455" cy="25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9" name="TextBox 378"/>
          <p:cNvSpPr txBox="1"/>
          <p:nvPr/>
        </p:nvSpPr>
        <p:spPr>
          <a:xfrm>
            <a:off x="4393117" y="4445549"/>
            <a:ext cx="635507" cy="541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DOC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TICAP</a:t>
            </a:r>
            <a:endParaRPr lang="en-US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380" name="Straight Connector 379"/>
          <p:cNvCxnSpPr>
            <a:stCxn id="377" idx="0"/>
          </p:cNvCxnSpPr>
          <p:nvPr/>
        </p:nvCxnSpPr>
        <p:spPr bwMode="auto">
          <a:xfrm flipV="1">
            <a:off x="4689478" y="3709444"/>
            <a:ext cx="147783" cy="452217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1" name="Elbow Connector 380"/>
          <p:cNvCxnSpPr>
            <a:stCxn id="377" idx="2"/>
          </p:cNvCxnSpPr>
          <p:nvPr/>
        </p:nvCxnSpPr>
        <p:spPr bwMode="auto">
          <a:xfrm rot="5400000">
            <a:off x="4474956" y="5255474"/>
            <a:ext cx="429045" cy="1"/>
          </a:xfrm>
          <a:prstGeom prst="bentConnector3">
            <a:avLst>
              <a:gd name="adj1" fmla="val 50000"/>
            </a:avLst>
          </a:prstGeom>
          <a:solidFill>
            <a:schemeClr val="bg1"/>
          </a:solidFill>
          <a:ln w="9525" cap="sq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pic>
        <p:nvPicPr>
          <p:cNvPr id="382" name="Picture 38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37448" y="3263172"/>
            <a:ext cx="815942" cy="776355"/>
          </a:xfrm>
          <a:prstGeom prst="rect">
            <a:avLst/>
          </a:prstGeom>
        </p:spPr>
      </p:pic>
      <p:pic>
        <p:nvPicPr>
          <p:cNvPr id="383" name="Picture 11" descr="C:\Users\ecoffey\AppData\Local\Temp\Rar$DRa0.386\30067_Device_router_default_64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597" y="2569097"/>
            <a:ext cx="474326" cy="51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4" name="TextBox 383"/>
          <p:cNvSpPr txBox="1"/>
          <p:nvPr/>
        </p:nvSpPr>
        <p:spPr>
          <a:xfrm>
            <a:off x="3370584" y="2740326"/>
            <a:ext cx="512410" cy="2706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Vz</a:t>
            </a:r>
            <a:r>
              <a:rPr lang="en-US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PE</a:t>
            </a:r>
          </a:p>
        </p:txBody>
      </p:sp>
      <p:pic>
        <p:nvPicPr>
          <p:cNvPr id="385" name="Picture 11" descr="C:\Users\ecoffey\AppData\Local\Temp\Rar$DRa0.386\30067_Device_router_default_64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905" y="3813274"/>
            <a:ext cx="474325" cy="51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6" name="TextBox 385"/>
          <p:cNvSpPr txBox="1"/>
          <p:nvPr/>
        </p:nvSpPr>
        <p:spPr>
          <a:xfrm>
            <a:off x="3781046" y="4010361"/>
            <a:ext cx="512410" cy="2706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Vz</a:t>
            </a:r>
            <a:r>
              <a:rPr lang="en-US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PE</a:t>
            </a:r>
          </a:p>
        </p:txBody>
      </p:sp>
    </p:spTree>
    <p:extLst>
      <p:ext uri="{BB962C8B-B14F-4D97-AF65-F5344CB8AC3E}">
        <p14:creationId xmlns:p14="http://schemas.microsoft.com/office/powerpoint/2010/main" val="270629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7233</TotalTime>
  <Words>804</Words>
  <Application>Microsoft Office PowerPoint</Application>
  <PresentationFormat>On-screen Show (4:3)</PresentationFormat>
  <Paragraphs>205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 Satellite Products Dissemination   Christine Brunner NOAA/NWS Office of Dissemination   May 10, 2016      2016 Satellite Proving Ground/User-Readiness Meeting</vt:lpstr>
      <vt:lpstr>Satellite Products Dissemination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To-Be One-NWS Network: Access Layer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11.1 NWS Customer</dc:title>
  <dc:creator>Brian Gockel</dc:creator>
  <cp:lastModifiedBy>Mike W. Johnson</cp:lastModifiedBy>
  <cp:revision>338</cp:revision>
  <cp:lastPrinted>2016-05-05T18:17:29Z</cp:lastPrinted>
  <dcterms:created xsi:type="dcterms:W3CDTF">2014-03-20T18:27:48Z</dcterms:created>
  <dcterms:modified xsi:type="dcterms:W3CDTF">2016-05-10T12:05:40Z</dcterms:modified>
</cp:coreProperties>
</file>