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3" r:id="rId1"/>
  </p:sldMasterIdLst>
  <p:notesMasterIdLst>
    <p:notesMasterId r:id="rId12"/>
  </p:notesMasterIdLst>
  <p:handoutMasterIdLst>
    <p:handoutMasterId r:id="rId13"/>
  </p:handoutMasterIdLst>
  <p:sldIdLst>
    <p:sldId id="659" r:id="rId2"/>
    <p:sldId id="718" r:id="rId3"/>
    <p:sldId id="723" r:id="rId4"/>
    <p:sldId id="721" r:id="rId5"/>
    <p:sldId id="719" r:id="rId6"/>
    <p:sldId id="706" r:id="rId7"/>
    <p:sldId id="707" r:id="rId8"/>
    <p:sldId id="724" r:id="rId9"/>
    <p:sldId id="715" r:id="rId10"/>
    <p:sldId id="645" r:id="rId11"/>
  </p:sldIdLst>
  <p:sldSz cx="9144000" cy="6858000" type="screen4x3"/>
  <p:notesSz cx="7132638" cy="9418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6969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39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090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7876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4844" algn="l" defTabSz="913938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1813" algn="l" defTabSz="913938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198782" algn="l" defTabSz="913938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5751" algn="l" defTabSz="913938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38FF"/>
    <a:srgbClr val="0000FF"/>
    <a:srgbClr val="EDD87F"/>
    <a:srgbClr val="A88D18"/>
    <a:srgbClr val="FFCC66"/>
    <a:srgbClr val="3E001F"/>
    <a:srgbClr val="003300"/>
    <a:srgbClr val="D5F4FF"/>
    <a:srgbClr val="660033"/>
    <a:srgbClr val="93E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44" autoAdjust="0"/>
    <p:restoredTop sz="93161" autoAdjust="0"/>
  </p:normalViewPr>
  <p:slideViewPr>
    <p:cSldViewPr snapToGrid="0">
      <p:cViewPr>
        <p:scale>
          <a:sx n="151" d="100"/>
          <a:sy n="151" d="100"/>
        </p:scale>
        <p:origin x="-1080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90810" cy="47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7" tIns="47869" rIns="95737" bIns="47869" numCol="1" anchor="t" anchorCtr="0" compatLnSpc="1">
            <a:prstTxWarp prst="textNoShape">
              <a:avLst/>
            </a:prstTxWarp>
          </a:bodyPr>
          <a:lstStyle>
            <a:lvl1pPr defTabSz="958272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40178" y="0"/>
            <a:ext cx="3090810" cy="47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7" tIns="47869" rIns="95737" bIns="47869" numCol="1" anchor="t" anchorCtr="0" compatLnSpc="1">
            <a:prstTxWarp prst="textNoShape">
              <a:avLst/>
            </a:prstTxWarp>
          </a:bodyPr>
          <a:lstStyle>
            <a:lvl1pPr algn="r" defTabSz="958272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63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47949"/>
            <a:ext cx="3090810" cy="469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7" tIns="47869" rIns="95737" bIns="47869" numCol="1" anchor="b" anchorCtr="0" compatLnSpc="1">
            <a:prstTxWarp prst="textNoShape">
              <a:avLst/>
            </a:prstTxWarp>
          </a:bodyPr>
          <a:lstStyle>
            <a:lvl1pPr defTabSz="958272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63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40178" y="8947949"/>
            <a:ext cx="3090810" cy="469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7" tIns="47869" rIns="95737" bIns="47869" numCol="1" anchor="b" anchorCtr="0" compatLnSpc="1">
            <a:prstTxWarp prst="textNoShape">
              <a:avLst/>
            </a:prstTxWarp>
          </a:bodyPr>
          <a:lstStyle>
            <a:lvl1pPr algn="r" defTabSz="958272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A837EBBB-6B2D-4940-A66C-3E37DF532D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2482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90810" cy="47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7" tIns="47869" rIns="95737" bIns="47869" numCol="1" anchor="t" anchorCtr="0" compatLnSpc="1">
            <a:prstTxWarp prst="textNoShape">
              <a:avLst/>
            </a:prstTxWarp>
          </a:bodyPr>
          <a:lstStyle>
            <a:lvl1pPr defTabSz="958272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40178" y="0"/>
            <a:ext cx="3090810" cy="47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7" tIns="47869" rIns="95737" bIns="47869" numCol="1" anchor="t" anchorCtr="0" compatLnSpc="1">
            <a:prstTxWarp prst="textNoShape">
              <a:avLst/>
            </a:prstTxWarp>
          </a:bodyPr>
          <a:lstStyle>
            <a:lvl1pPr algn="r" defTabSz="958272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2850" y="704850"/>
            <a:ext cx="4713288" cy="3533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3265" y="4472347"/>
            <a:ext cx="5706110" cy="4241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7" tIns="47869" rIns="95737" bIns="478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47949"/>
            <a:ext cx="3090810" cy="469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7" tIns="47869" rIns="95737" bIns="47869" numCol="1" anchor="b" anchorCtr="0" compatLnSpc="1">
            <a:prstTxWarp prst="textNoShape">
              <a:avLst/>
            </a:prstTxWarp>
          </a:bodyPr>
          <a:lstStyle>
            <a:lvl1pPr defTabSz="958272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40178" y="8947949"/>
            <a:ext cx="3090810" cy="469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7" tIns="47869" rIns="95737" bIns="47869" numCol="1" anchor="b" anchorCtr="0" compatLnSpc="1">
            <a:prstTxWarp prst="textNoShape">
              <a:avLst/>
            </a:prstTxWarp>
          </a:bodyPr>
          <a:lstStyle>
            <a:lvl1pPr algn="r" defTabSz="958272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8B02AA57-EB2F-410B-993F-6328B3067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834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696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39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090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787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4844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13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82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51" algn="l" defTabSz="913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12850" y="704850"/>
            <a:ext cx="4713288" cy="3533775"/>
          </a:xfrm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25509"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09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66616" indent="-294853" defTabSz="925509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79411" indent="-235882" defTabSz="925509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51175" indent="-235882" defTabSz="925509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122938" indent="-235882" defTabSz="925509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94702" indent="-235882" defTabSz="9255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66467" indent="-235882" defTabSz="9255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538231" indent="-235882" defTabSz="9255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4009996" indent="-235882" defTabSz="9255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680691D7-F92F-4BD4-9587-90D94CC14029}" type="slidenum">
              <a:rPr lang="en-US">
                <a:solidFill>
                  <a:srgbClr val="000000"/>
                </a:solidFill>
                <a:latin typeface="Arial" pitchFamily="34" charset="0"/>
              </a:rPr>
              <a:pPr/>
              <a:t>1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1211263" y="706438"/>
            <a:ext cx="4710112" cy="35321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713265" y="4473853"/>
            <a:ext cx="5706109" cy="4238387"/>
          </a:xfrm>
          <a:prstGeom prst="rect">
            <a:avLst/>
          </a:prstGeom>
          <a:noFill/>
          <a:ln>
            <a:noFill/>
          </a:ln>
        </p:spPr>
        <p:txBody>
          <a:bodyPr lIns="94561" tIns="47268" rIns="94561" bIns="47268" anchor="t" anchorCtr="0">
            <a:noAutofit/>
          </a:bodyPr>
          <a:lstStyle/>
          <a:p>
            <a:endParaRPr sz="1900" dirty="0"/>
          </a:p>
        </p:txBody>
      </p:sp>
      <p:sp>
        <p:nvSpPr>
          <p:cNvPr id="295" name="Shape 295"/>
          <p:cNvSpPr txBox="1">
            <a:spLocks noGrp="1"/>
          </p:cNvSpPr>
          <p:nvPr>
            <p:ph type="sldNum" idx="12"/>
          </p:nvPr>
        </p:nvSpPr>
        <p:spPr>
          <a:xfrm>
            <a:off x="4040177" y="8946071"/>
            <a:ext cx="3090809" cy="470932"/>
          </a:xfrm>
          <a:prstGeom prst="rect">
            <a:avLst/>
          </a:prstGeom>
          <a:noFill/>
          <a:ln>
            <a:noFill/>
          </a:ln>
        </p:spPr>
        <p:txBody>
          <a:bodyPr lIns="94561" tIns="47268" rIns="94561" bIns="47268" anchor="b" anchorCtr="0">
            <a:noAutofit/>
          </a:bodyPr>
          <a:lstStyle/>
          <a:p>
            <a:pPr>
              <a:buSzPct val="25000"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8331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634C27-566E-49A0-B2EF-7CBFDF56426F}" type="slidenum">
              <a:rPr lang="en-US" smtClean="0"/>
              <a:pPr/>
              <a:t>3</a:t>
            </a:fld>
            <a:endParaRPr lang="en-US" dirty="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296" y="4472889"/>
            <a:ext cx="5708049" cy="4239674"/>
          </a:xfrm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634C27-566E-49A0-B2EF-7CBFDF56426F}" type="slidenum">
              <a:rPr lang="en-US" smtClean="0"/>
              <a:pPr/>
              <a:t>4</a:t>
            </a:fld>
            <a:endParaRPr lang="en-US" dirty="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296" y="4472889"/>
            <a:ext cx="5708049" cy="4239674"/>
          </a:xfrm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634C27-566E-49A0-B2EF-7CBFDF56426F}" type="slidenum">
              <a:rPr lang="en-US" smtClean="0"/>
              <a:pPr/>
              <a:t>5</a:t>
            </a:fld>
            <a:endParaRPr lang="en-US" dirty="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296" y="4472889"/>
            <a:ext cx="5708049" cy="4239674"/>
          </a:xfrm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634C27-566E-49A0-B2EF-7CBFDF56426F}" type="slidenum">
              <a:rPr lang="en-US" smtClean="0"/>
              <a:pPr/>
              <a:t>6</a:t>
            </a:fld>
            <a:endParaRPr lang="en-US" dirty="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296" y="4472889"/>
            <a:ext cx="5708049" cy="4239674"/>
          </a:xfrm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latin typeface="Arial" charset="0"/>
              </a:rPr>
              <a:t>Published Jan 2015, 15 – 30</a:t>
            </a:r>
            <a:r>
              <a:rPr lang="en-GB" baseline="0" dirty="0" smtClean="0">
                <a:latin typeface="Arial" charset="0"/>
              </a:rPr>
              <a:t> min long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>
                <a:latin typeface="Arial" charset="0"/>
              </a:rPr>
              <a:t>Assumes users have taken the ABI lesson as a prerequisite.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>
                <a:latin typeface="Arial" charset="0"/>
              </a:rPr>
              <a:t>Has had over 400 uses so far in 2015.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</a:t>
            </a:r>
            <a:r>
              <a:rPr lang="en-US" baseline="0" dirty="0" smtClean="0"/>
              <a:t> particular interest to forecasters with Marine Forecast warning areas or those that wish to learn more about </a:t>
            </a:r>
            <a:r>
              <a:rPr lang="en-US" baseline="0" dirty="0" err="1" smtClean="0"/>
              <a:t>scatterometry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02AA57-EB2F-410B-993F-6328B3067002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525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478" eaLnBrk="0" hangingPunct="0">
              <a:defRPr sz="2000" b="1">
                <a:solidFill>
                  <a:srgbClr val="993300"/>
                </a:solidFill>
                <a:latin typeface="Verdana" pitchFamily="34" charset="0"/>
                <a:ea typeface="MS PGothic" pitchFamily="34" charset="-128"/>
              </a:defRPr>
            </a:lvl1pPr>
            <a:lvl2pPr marL="742884" indent="-285724" defTabSz="944478" eaLnBrk="0" hangingPunct="0">
              <a:defRPr sz="2000" b="1">
                <a:solidFill>
                  <a:srgbClr val="993300"/>
                </a:solidFill>
                <a:latin typeface="Verdana" pitchFamily="34" charset="0"/>
                <a:ea typeface="MS PGothic" pitchFamily="34" charset="-128"/>
              </a:defRPr>
            </a:lvl2pPr>
            <a:lvl3pPr marL="1142898" indent="-228579" defTabSz="944478" eaLnBrk="0" hangingPunct="0">
              <a:defRPr sz="2000" b="1">
                <a:solidFill>
                  <a:srgbClr val="993300"/>
                </a:solidFill>
                <a:latin typeface="Verdana" pitchFamily="34" charset="0"/>
                <a:ea typeface="MS PGothic" pitchFamily="34" charset="-128"/>
              </a:defRPr>
            </a:lvl3pPr>
            <a:lvl4pPr marL="1600057" indent="-228579" defTabSz="944478" eaLnBrk="0" hangingPunct="0">
              <a:defRPr sz="2000" b="1">
                <a:solidFill>
                  <a:srgbClr val="993300"/>
                </a:solidFill>
                <a:latin typeface="Verdana" pitchFamily="34" charset="0"/>
                <a:ea typeface="MS PGothic" pitchFamily="34" charset="-128"/>
              </a:defRPr>
            </a:lvl4pPr>
            <a:lvl5pPr marL="2057217" indent="-228579" defTabSz="944478" eaLnBrk="0" hangingPunct="0">
              <a:defRPr sz="2000" b="1">
                <a:solidFill>
                  <a:srgbClr val="993300"/>
                </a:solidFill>
                <a:latin typeface="Verdana" pitchFamily="34" charset="0"/>
                <a:ea typeface="MS PGothic" pitchFamily="34" charset="-128"/>
              </a:defRPr>
            </a:lvl5pPr>
            <a:lvl6pPr marL="2514376" indent="-228579" defTabSz="94447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993300"/>
                </a:solidFill>
                <a:latin typeface="Verdana" pitchFamily="34" charset="0"/>
                <a:ea typeface="MS PGothic" pitchFamily="34" charset="-128"/>
              </a:defRPr>
            </a:lvl6pPr>
            <a:lvl7pPr marL="2971535" indent="-228579" defTabSz="94447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993300"/>
                </a:solidFill>
                <a:latin typeface="Verdana" pitchFamily="34" charset="0"/>
                <a:ea typeface="MS PGothic" pitchFamily="34" charset="-128"/>
              </a:defRPr>
            </a:lvl7pPr>
            <a:lvl8pPr marL="3428695" indent="-228579" defTabSz="94447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993300"/>
                </a:solidFill>
                <a:latin typeface="Verdana" pitchFamily="34" charset="0"/>
                <a:ea typeface="MS PGothic" pitchFamily="34" charset="-128"/>
              </a:defRPr>
            </a:lvl8pPr>
            <a:lvl9pPr marL="3885854" indent="-228579" defTabSz="94447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993300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216F04E1-1F78-433F-9648-1779D553F5D3}" type="slidenum">
              <a:rPr lang="en-US" sz="1200" b="0">
                <a:solidFill>
                  <a:schemeClr val="tx1"/>
                </a:solidFill>
                <a:latin typeface="Arial" charset="0"/>
              </a:rPr>
              <a:pPr eaLnBrk="1" hangingPunct="1"/>
              <a:t>9</a:t>
            </a:fld>
            <a:endParaRPr lang="en-US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789" y="4473576"/>
            <a:ext cx="5707062" cy="4238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06474D-6AFC-402A-890D-914113FDF313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08C1A-3EAF-44E3-9483-787BA5FA56DA}" type="datetime1">
              <a:rPr lang="en-US" smtClean="0">
                <a:solidFill>
                  <a:srgbClr val="B2B2B2"/>
                </a:solidFill>
              </a:rPr>
              <a:pPr/>
              <a:t>5/3/2016</a:t>
            </a:fld>
            <a:endParaRPr lang="en-US">
              <a:solidFill>
                <a:srgbClr val="B2B2B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12104" y="6633206"/>
            <a:ext cx="1910445" cy="206104"/>
          </a:xfrm>
          <a:prstGeom prst="rect">
            <a:avLst/>
          </a:prstGeom>
        </p:spPr>
        <p:txBody>
          <a:bodyPr/>
          <a:lstStyle/>
          <a:p>
            <a:fld id="{3BB3A37A-D23B-F64C-AF8B-B6F16BB85268}" type="slidenum">
              <a:rPr lang="en-US" smtClean="0">
                <a:solidFill>
                  <a:srgbClr val="DDDDDD"/>
                </a:solidFill>
              </a:rPr>
              <a:pPr/>
              <a:t>‹#›</a:t>
            </a:fld>
            <a:endParaRPr 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8911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4569-E27B-430C-B8CA-DC01F371E46E}" type="datetime1">
              <a:rPr lang="en-US" smtClean="0">
                <a:solidFill>
                  <a:srgbClr val="B2B2B2"/>
                </a:solidFill>
              </a:rPr>
              <a:pPr/>
              <a:t>5/3/2016</a:t>
            </a:fld>
            <a:endParaRPr lang="en-US">
              <a:solidFill>
                <a:srgbClr val="B2B2B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12104" y="6633206"/>
            <a:ext cx="1910445" cy="206104"/>
          </a:xfrm>
          <a:prstGeom prst="rect">
            <a:avLst/>
          </a:prstGeom>
        </p:spPr>
        <p:txBody>
          <a:bodyPr/>
          <a:lstStyle/>
          <a:p>
            <a:fld id="{3BB3A37A-D23B-F64C-AF8B-B6F16BB85268}" type="slidenum">
              <a:rPr lang="en-US" smtClean="0">
                <a:solidFill>
                  <a:srgbClr val="DDDDDD"/>
                </a:solidFill>
              </a:rPr>
              <a:pPr/>
              <a:t>‹#›</a:t>
            </a:fld>
            <a:endParaRPr 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9082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7FDCC-3A36-45BC-A4B8-7A3CAB40B72E}" type="datetime1">
              <a:rPr lang="en-US" smtClean="0">
                <a:solidFill>
                  <a:srgbClr val="B2B2B2"/>
                </a:solidFill>
              </a:rPr>
              <a:pPr/>
              <a:t>5/3/2016</a:t>
            </a:fld>
            <a:endParaRPr lang="en-US">
              <a:solidFill>
                <a:srgbClr val="B2B2B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12104" y="6633206"/>
            <a:ext cx="1910445" cy="206104"/>
          </a:xfrm>
          <a:prstGeom prst="rect">
            <a:avLst/>
          </a:prstGeom>
        </p:spPr>
        <p:txBody>
          <a:bodyPr/>
          <a:lstStyle/>
          <a:p>
            <a:fld id="{3BB3A37A-D23B-F64C-AF8B-B6F16BB85268}" type="slidenum">
              <a:rPr lang="en-US" smtClean="0">
                <a:solidFill>
                  <a:srgbClr val="DDDDDD"/>
                </a:solidFill>
              </a:rPr>
              <a:pPr/>
              <a:t>‹#›</a:t>
            </a:fld>
            <a:endParaRPr 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3043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103C-A8A0-4394-AA18-0FB539C7B4EE}" type="datetime1">
              <a:rPr lang="en-US" smtClean="0">
                <a:solidFill>
                  <a:srgbClr val="B2B2B2"/>
                </a:solidFill>
              </a:rPr>
              <a:pPr/>
              <a:t>5/3/2016</a:t>
            </a:fld>
            <a:endParaRPr lang="en-US">
              <a:solidFill>
                <a:srgbClr val="B2B2B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12104" y="6633206"/>
            <a:ext cx="1910445" cy="206104"/>
          </a:xfrm>
          <a:prstGeom prst="rect">
            <a:avLst/>
          </a:prstGeom>
        </p:spPr>
        <p:txBody>
          <a:bodyPr/>
          <a:lstStyle/>
          <a:p>
            <a:fld id="{3BB3A37A-D23B-F64C-AF8B-B6F16BB85268}" type="slidenum">
              <a:rPr lang="en-US" smtClean="0">
                <a:solidFill>
                  <a:srgbClr val="DDDDDD"/>
                </a:solidFill>
              </a:rPr>
              <a:pPr/>
              <a:t>‹#›</a:t>
            </a:fld>
            <a:endParaRPr 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4422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C50FF-854E-452B-B3AE-B766F549131E}" type="datetime1">
              <a:rPr lang="en-US" smtClean="0">
                <a:solidFill>
                  <a:srgbClr val="B2B2B2"/>
                </a:solidFill>
              </a:rPr>
              <a:pPr/>
              <a:t>5/3/2016</a:t>
            </a:fld>
            <a:endParaRPr lang="en-US">
              <a:solidFill>
                <a:srgbClr val="B2B2B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12104" y="6633206"/>
            <a:ext cx="1910445" cy="2061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BB3A37A-D23B-F64C-AF8B-B6F16BB85268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2636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DF9E8-B85D-4023-BCC6-830AB95B94E6}" type="datetime1">
              <a:rPr lang="en-US" smtClean="0">
                <a:solidFill>
                  <a:srgbClr val="B2B2B2"/>
                </a:solidFill>
              </a:rPr>
              <a:pPr/>
              <a:t>5/3/2016</a:t>
            </a:fld>
            <a:endParaRPr lang="en-US">
              <a:solidFill>
                <a:srgbClr val="B2B2B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12104" y="6633206"/>
            <a:ext cx="1910445" cy="206104"/>
          </a:xfrm>
          <a:prstGeom prst="rect">
            <a:avLst/>
          </a:prstGeom>
        </p:spPr>
        <p:txBody>
          <a:bodyPr/>
          <a:lstStyle/>
          <a:p>
            <a:fld id="{3BB3A37A-D23B-F64C-AF8B-B6F16BB85268}" type="slidenum">
              <a:rPr lang="en-US" smtClean="0">
                <a:solidFill>
                  <a:srgbClr val="DDDDDD"/>
                </a:solidFill>
              </a:rPr>
              <a:pPr/>
              <a:t>‹#›</a:t>
            </a:fld>
            <a:endParaRPr 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9859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BBB57-EF52-4A4E-900E-C0C2F472BA8F}" type="datetime1">
              <a:rPr lang="en-US" smtClean="0">
                <a:solidFill>
                  <a:srgbClr val="B2B2B2"/>
                </a:solidFill>
              </a:rPr>
              <a:pPr/>
              <a:t>5/3/2016</a:t>
            </a:fld>
            <a:endParaRPr lang="en-US">
              <a:solidFill>
                <a:srgbClr val="B2B2B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212104" y="6633206"/>
            <a:ext cx="1910445" cy="206104"/>
          </a:xfrm>
          <a:prstGeom prst="rect">
            <a:avLst/>
          </a:prstGeom>
        </p:spPr>
        <p:txBody>
          <a:bodyPr/>
          <a:lstStyle/>
          <a:p>
            <a:fld id="{3BB3A37A-D23B-F64C-AF8B-B6F16BB85268}" type="slidenum">
              <a:rPr lang="en-US" smtClean="0">
                <a:solidFill>
                  <a:srgbClr val="DDDDDD"/>
                </a:solidFill>
              </a:rPr>
              <a:pPr/>
              <a:t>‹#›</a:t>
            </a:fld>
            <a:endParaRPr 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9745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3A9AB-E23C-490A-940F-816A3C9A65B2}" type="datetime1">
              <a:rPr lang="en-US" smtClean="0">
                <a:solidFill>
                  <a:srgbClr val="B2B2B2"/>
                </a:solidFill>
              </a:rPr>
              <a:pPr/>
              <a:t>5/3/2016</a:t>
            </a:fld>
            <a:endParaRPr lang="en-US">
              <a:solidFill>
                <a:srgbClr val="B2B2B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12104" y="6633206"/>
            <a:ext cx="1910445" cy="206104"/>
          </a:xfrm>
          <a:prstGeom prst="rect">
            <a:avLst/>
          </a:prstGeom>
        </p:spPr>
        <p:txBody>
          <a:bodyPr/>
          <a:lstStyle/>
          <a:p>
            <a:fld id="{3BB3A37A-D23B-F64C-AF8B-B6F16BB85268}" type="slidenum">
              <a:rPr lang="en-US" smtClean="0">
                <a:solidFill>
                  <a:srgbClr val="DDDDDD"/>
                </a:solidFill>
              </a:rPr>
              <a:pPr/>
              <a:t>‹#›</a:t>
            </a:fld>
            <a:endParaRPr 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8641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A837-AD88-4C08-BC01-B2C834DAFF8F}" type="datetime1">
              <a:rPr lang="en-US" smtClean="0">
                <a:solidFill>
                  <a:srgbClr val="B2B2B2"/>
                </a:solidFill>
              </a:rPr>
              <a:pPr/>
              <a:t>5/3/2016</a:t>
            </a:fld>
            <a:endParaRPr lang="en-US">
              <a:solidFill>
                <a:srgbClr val="B2B2B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87645" y="6633206"/>
            <a:ext cx="1435345" cy="206104"/>
          </a:xfrm>
          <a:prstGeom prst="rect">
            <a:avLst/>
          </a:prstGeom>
        </p:spPr>
        <p:txBody>
          <a:bodyPr/>
          <a:lstStyle/>
          <a:p>
            <a:fld id="{3BB3A37A-D23B-F64C-AF8B-B6F16BB85268}" type="slidenum">
              <a:rPr lang="en-US" smtClean="0">
                <a:solidFill>
                  <a:srgbClr val="DDDDDD"/>
                </a:solidFill>
              </a:rPr>
              <a:pPr/>
              <a:t>‹#›</a:t>
            </a:fld>
            <a:endParaRPr 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3114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31F1-8B31-4FA5-A2AA-B029B79EB670}" type="datetime1">
              <a:rPr lang="en-US" smtClean="0">
                <a:solidFill>
                  <a:srgbClr val="B2B2B2"/>
                </a:solidFill>
              </a:rPr>
              <a:pPr/>
              <a:t>5/3/2016</a:t>
            </a:fld>
            <a:endParaRPr lang="en-US">
              <a:solidFill>
                <a:srgbClr val="B2B2B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12104" y="6633206"/>
            <a:ext cx="1910445" cy="206104"/>
          </a:xfrm>
          <a:prstGeom prst="rect">
            <a:avLst/>
          </a:prstGeom>
        </p:spPr>
        <p:txBody>
          <a:bodyPr/>
          <a:lstStyle/>
          <a:p>
            <a:fld id="{3BB3A37A-D23B-F64C-AF8B-B6F16BB85268}" type="slidenum">
              <a:rPr lang="en-US" smtClean="0">
                <a:solidFill>
                  <a:srgbClr val="DDDDDD"/>
                </a:solidFill>
              </a:rPr>
              <a:pPr/>
              <a:t>‹#›</a:t>
            </a:fld>
            <a:endParaRPr 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5953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9AFD-1E63-4783-9A66-E11634633F14}" type="datetime1">
              <a:rPr lang="en-US" smtClean="0">
                <a:solidFill>
                  <a:srgbClr val="B2B2B2"/>
                </a:solidFill>
              </a:rPr>
              <a:pPr/>
              <a:t>5/3/2016</a:t>
            </a:fld>
            <a:endParaRPr lang="en-US">
              <a:solidFill>
                <a:srgbClr val="B2B2B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12104" y="6633206"/>
            <a:ext cx="1910445" cy="206104"/>
          </a:xfrm>
          <a:prstGeom prst="rect">
            <a:avLst/>
          </a:prstGeom>
        </p:spPr>
        <p:txBody>
          <a:bodyPr/>
          <a:lstStyle/>
          <a:p>
            <a:fld id="{3BB3A37A-D23B-F64C-AF8B-B6F16BB85268}" type="slidenum">
              <a:rPr lang="en-US" smtClean="0">
                <a:solidFill>
                  <a:srgbClr val="DDDDDD"/>
                </a:solidFill>
              </a:rPr>
              <a:pPr/>
              <a:t>‹#›</a:t>
            </a:fld>
            <a:endParaRPr lang="en-US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985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579275"/>
            <a:ext cx="9144000" cy="6278725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624446"/>
            <a:ext cx="9144000" cy="233554"/>
          </a:xfrm>
          <a:prstGeom prst="rect">
            <a:avLst/>
          </a:prstGeom>
          <a:solidFill>
            <a:srgbClr val="19213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B2B2B2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24446"/>
            <a:ext cx="2133600" cy="206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EB9F07D0-734A-4110-8502-AD1115FA15F3}" type="datetime1">
              <a:rPr lang="en-US" smtClean="0">
                <a:solidFill>
                  <a:srgbClr val="B2B2B2"/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5/3/2016</a:t>
            </a:fld>
            <a:endParaRPr lang="en-US" dirty="0">
              <a:solidFill>
                <a:srgbClr val="B2B2B2"/>
              </a:solidFill>
              <a:latin typeface="Calibri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12104" y="6633206"/>
            <a:ext cx="1910445" cy="206104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BB3A37A-D23B-F64C-AF8B-B6F16BB85268}" type="slidenum">
              <a:rPr lang="en-US" smtClean="0">
                <a:solidFill>
                  <a:srgbClr val="DDDDDD"/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DDDDDD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-52754"/>
            <a:ext cx="9144000" cy="628712"/>
            <a:chOff x="0" y="-52754"/>
            <a:chExt cx="9144000" cy="62871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-3316"/>
              <a:ext cx="9144000" cy="57927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6200" y="-52754"/>
              <a:ext cx="1296352" cy="576157"/>
            </a:xfrm>
            <a:prstGeom prst="rect">
              <a:avLst/>
            </a:prstGeom>
          </p:spPr>
        </p:pic>
        <p:pic>
          <p:nvPicPr>
            <p:cNvPr id="17" name="Content Placeholder 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0723" y="0"/>
              <a:ext cx="2580972" cy="53340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1405935" y="76200"/>
            <a:ext cx="151855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14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 spd="slow"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://meted.ucar.edu" TargetMode="External"/><Relationship Id="rId7" Type="http://schemas.openxmlformats.org/officeDocument/2006/relationships/hyperlink" Target="mailto:dills@ucar.edu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bshire@ucar.edu" TargetMode="External"/><Relationship Id="rId5" Type="http://schemas.openxmlformats.org/officeDocument/2006/relationships/hyperlink" Target="https://www.youtube.com/user/cometmeted" TargetMode="External"/><Relationship Id="rId4" Type="http://schemas.openxmlformats.org/officeDocument/2006/relationships/hyperlink" Target="http://meted.ucar.edu/topics/satellit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meted.ucar.ed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hyperlink" Target="https://www.youtube.com/user/cometmet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905000" y="1752600"/>
            <a:ext cx="5303838" cy="116205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394" tIns="45697" rIns="91394" bIns="45697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5364" name="Rectangle 26"/>
          <p:cNvSpPr>
            <a:spLocks noChangeArrowheads="1"/>
          </p:cNvSpPr>
          <p:nvPr/>
        </p:nvSpPr>
        <p:spPr bwMode="auto">
          <a:xfrm>
            <a:off x="0" y="919876"/>
            <a:ext cx="9144000" cy="110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4" tIns="45697" rIns="91394" bIns="45697"/>
          <a:lstStyle/>
          <a:p>
            <a:pPr algn="ctr"/>
            <a:r>
              <a:rPr lang="en-US" sz="2800" b="1" dirty="0" smtClean="0"/>
              <a:t>Update on COMET’s </a:t>
            </a:r>
          </a:p>
          <a:p>
            <a:pPr algn="ctr"/>
            <a:r>
              <a:rPr lang="en-US" sz="2800" b="1" dirty="0" smtClean="0"/>
              <a:t>Satellite Training Activities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62819" y="2813507"/>
            <a:ext cx="8061656" cy="3633337"/>
          </a:xfrm>
          <a:prstGeom prst="rect">
            <a:avLst/>
          </a:prstGeom>
        </p:spPr>
      </p:pic>
      <p:sp>
        <p:nvSpPr>
          <p:cNvPr id="15363" name="Rectangle 26"/>
          <p:cNvSpPr>
            <a:spLocks noChangeArrowheads="1"/>
          </p:cNvSpPr>
          <p:nvPr/>
        </p:nvSpPr>
        <p:spPr bwMode="auto">
          <a:xfrm>
            <a:off x="442273" y="2343772"/>
            <a:ext cx="8188374" cy="129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4" tIns="45697" rIns="91394" bIns="45697"/>
          <a:lstStyle/>
          <a:p>
            <a:pPr algn="ctr" eaLnBrk="1" hangingPunct="1"/>
            <a:r>
              <a:rPr lang="fr-FR" sz="2400" b="1" dirty="0" smtClean="0">
                <a:latin typeface="+mn-lt"/>
              </a:rPr>
              <a:t>Wendy Schreiber-Abshire </a:t>
            </a:r>
          </a:p>
          <a:p>
            <a:pPr algn="ctr" eaLnBrk="1" hangingPunct="1"/>
            <a:r>
              <a:rPr lang="fr-FR" sz="2400" b="1" dirty="0" smtClean="0">
                <a:latin typeface="+mn-lt"/>
              </a:rPr>
              <a:t>&amp; Patrick </a:t>
            </a:r>
            <a:r>
              <a:rPr lang="fr-FR" sz="2400" b="1" dirty="0" err="1" smtClean="0">
                <a:latin typeface="+mn-lt"/>
              </a:rPr>
              <a:t>Dills</a:t>
            </a:r>
            <a:r>
              <a:rPr lang="fr-FR" sz="2400" b="1" dirty="0" smtClean="0">
                <a:latin typeface="+mn-lt"/>
              </a:rPr>
              <a:t> </a:t>
            </a:r>
          </a:p>
          <a:p>
            <a:pPr algn="ctr" eaLnBrk="1" hangingPunct="1"/>
            <a:r>
              <a:rPr lang="fr-FR" sz="2400" b="1" dirty="0" err="1" smtClean="0">
                <a:latin typeface="+mn-lt"/>
              </a:rPr>
              <a:t>UCAR’s</a:t>
            </a:r>
            <a:r>
              <a:rPr lang="fr-FR" sz="2400" b="1" dirty="0" smtClean="0">
                <a:latin typeface="+mn-lt"/>
              </a:rPr>
              <a:t> COMET Program</a:t>
            </a:r>
          </a:p>
        </p:txBody>
      </p:sp>
    </p:spTree>
    <p:extLst>
      <p:ext uri="{BB962C8B-B14F-4D97-AF65-F5344CB8AC3E}">
        <p14:creationId xmlns:p14="http://schemas.microsoft.com/office/powerpoint/2010/main" val="173348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5439" y="3692586"/>
            <a:ext cx="8843162" cy="1699141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lnSpc>
                <a:spcPct val="80000"/>
              </a:lnSpc>
              <a:spcBef>
                <a:spcPct val="40000"/>
              </a:spcBef>
              <a:spcAft>
                <a:spcPct val="30000"/>
              </a:spcAft>
              <a:buNone/>
              <a:defRPr/>
            </a:pPr>
            <a:r>
              <a:rPr lang="fi-FI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hlinkClick r:id="rId3"/>
              </a:rPr>
              <a:t>http://meted.ucar.edu</a:t>
            </a:r>
            <a:endParaRPr lang="fi-FI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0" indent="0">
              <a:lnSpc>
                <a:spcPct val="80000"/>
              </a:lnSpc>
              <a:spcBef>
                <a:spcPct val="40000"/>
              </a:spcBef>
              <a:spcAft>
                <a:spcPct val="30000"/>
              </a:spcAft>
              <a:buNone/>
              <a:defRPr/>
            </a:pPr>
            <a:r>
              <a:rPr lang="fi-FI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hlinkClick r:id="rId4"/>
              </a:rPr>
              <a:t>http://meted.ucar.edu/topics/</a:t>
            </a:r>
            <a:r>
              <a:rPr lang="fi-FI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hlinkClick r:id="rId4"/>
              </a:rPr>
              <a:t>satellite</a:t>
            </a:r>
            <a:endParaRPr lang="fi-FI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0" indent="0">
              <a:lnSpc>
                <a:spcPct val="80000"/>
              </a:lnSpc>
              <a:spcBef>
                <a:spcPct val="40000"/>
              </a:spcBef>
              <a:spcAft>
                <a:spcPct val="30000"/>
              </a:spcAft>
              <a:buNone/>
              <a:defRPr/>
            </a:pP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hlinkClick r:id="rId5"/>
              </a:rPr>
              <a:t>https://www.youtube.com/user/cometmeted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40000"/>
              </a:spcBef>
              <a:spcAft>
                <a:spcPct val="30000"/>
              </a:spcAft>
              <a:buNone/>
              <a:defRPr/>
            </a:pPr>
            <a:endParaRPr lang="fi-FI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98173" y="1582433"/>
            <a:ext cx="3588199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2E5CB8"/>
              </a:buClr>
              <a:buSzPct val="75000"/>
              <a:buFont typeface="Wingdings" pitchFamily="2" charset="2"/>
              <a:buNone/>
              <a:defRPr/>
            </a:pPr>
            <a:r>
              <a:rPr lang="fi-FI" sz="28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hlinkClick r:id="rId6"/>
              </a:rPr>
              <a:t>abshire</a:t>
            </a:r>
            <a:r>
              <a:rPr lang="fi-FI" sz="28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hlinkClick r:id="rId6"/>
              </a:rPr>
              <a:t>@ucar.edu</a:t>
            </a:r>
            <a:endParaRPr lang="fi-FI" sz="2800" kern="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2E5CB8"/>
              </a:buClr>
              <a:buSzPct val="75000"/>
              <a:buFont typeface="Wingdings" pitchFamily="2" charset="2"/>
              <a:buNone/>
              <a:defRPr/>
            </a:pPr>
            <a:r>
              <a:rPr lang="fi-FI" sz="2800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hlinkClick r:id="rId7"/>
              </a:rPr>
              <a:t>dills@ucar.edu</a:t>
            </a:r>
            <a:endParaRPr lang="fi-FI" sz="2800" kern="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2E5CB8"/>
              </a:buClr>
              <a:buSzPct val="75000"/>
              <a:buFont typeface="Wingdings" pitchFamily="2" charset="2"/>
              <a:buNone/>
              <a:defRPr/>
            </a:pPr>
            <a:endParaRPr lang="fi-FI" sz="2800" kern="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2E5CB8"/>
              </a:buClr>
              <a:buSzPct val="75000"/>
              <a:buFont typeface="Wingdings" pitchFamily="2" charset="2"/>
              <a:buNone/>
              <a:defRPr/>
            </a:pPr>
            <a:endParaRPr lang="fi-FI" sz="2800" kern="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25353" y="3411288"/>
            <a:ext cx="8511660" cy="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Screen Shot 2015-11-24 at 11.28.07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693" y="912122"/>
            <a:ext cx="3046664" cy="2272261"/>
          </a:xfrm>
          <a:prstGeom prst="rect">
            <a:avLst/>
          </a:prstGeom>
          <a:ln>
            <a:solidFill>
              <a:srgbClr val="8E38FF"/>
            </a:solidFill>
          </a:ln>
        </p:spPr>
      </p:pic>
    </p:spTree>
    <p:extLst>
      <p:ext uri="{BB962C8B-B14F-4D97-AF65-F5344CB8AC3E}">
        <p14:creationId xmlns:p14="http://schemas.microsoft.com/office/powerpoint/2010/main" val="411026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/>
          <p:nvPr/>
        </p:nvSpPr>
        <p:spPr>
          <a:xfrm>
            <a:off x="471233" y="406109"/>
            <a:ext cx="8229600" cy="685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1" dirty="0">
                <a:latin typeface="Calibri"/>
                <a:ea typeface="+mj-ea"/>
                <a:cs typeface="Calibri"/>
                <a:sym typeface="Calibri"/>
              </a:rPr>
              <a:t>MetEd</a:t>
            </a: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smtClean="0">
                <a:latin typeface="Calibri"/>
                <a:ea typeface="+mj-ea"/>
                <a:cs typeface="Calibri"/>
                <a:sym typeface="Calibri"/>
              </a:rPr>
              <a:t>Website</a:t>
            </a:r>
            <a:endParaRPr lang="en-US" sz="3200" b="1" dirty="0">
              <a:latin typeface="Calibri"/>
              <a:ea typeface="+mj-ea"/>
              <a:cs typeface="Calibri"/>
              <a:sym typeface="Calibri"/>
            </a:endParaRPr>
          </a:p>
        </p:txBody>
      </p:sp>
      <p:pic>
        <p:nvPicPr>
          <p:cNvPr id="3" name="Picture 2" descr="Screen Shot 2015-11-06 at 3.19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9" y="1080997"/>
            <a:ext cx="4269938" cy="5410928"/>
          </a:xfrm>
          <a:prstGeom prst="rect">
            <a:avLst/>
          </a:prstGeom>
        </p:spPr>
      </p:pic>
      <p:sp>
        <p:nvSpPr>
          <p:cNvPr id="290" name="Shape 290"/>
          <p:cNvSpPr/>
          <p:nvPr/>
        </p:nvSpPr>
        <p:spPr>
          <a:xfrm>
            <a:off x="5465040" y="5935970"/>
            <a:ext cx="3276600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www.meted.ucar.edu</a:t>
            </a:r>
          </a:p>
        </p:txBody>
      </p:sp>
      <p:sp>
        <p:nvSpPr>
          <p:cNvPr id="291" name="Shape 291"/>
          <p:cNvSpPr txBox="1"/>
          <p:nvPr/>
        </p:nvSpPr>
        <p:spPr>
          <a:xfrm>
            <a:off x="5181601" y="1208410"/>
            <a:ext cx="3962399" cy="48234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700" b="1" i="0" u="none" strike="noStrike" cap="none" baseline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Online </a:t>
            </a:r>
            <a:r>
              <a:rPr lang="en-US" sz="1700" b="1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Lessons: </a:t>
            </a:r>
            <a:r>
              <a:rPr lang="en-US" sz="1700" b="1" i="1" u="none" strike="noStrike" cap="none" baseline="0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(as of </a:t>
            </a:r>
            <a:r>
              <a:rPr lang="en-US" sz="1700" b="1" i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19 April </a:t>
            </a:r>
            <a:r>
              <a:rPr lang="en-US" sz="1700" b="1" i="1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2016)</a:t>
            </a:r>
            <a:endParaRPr lang="en-US" sz="1700" b="1" i="1" u="none" strike="noStrike" cap="none" baseline="0" dirty="0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340"/>
              </a:spcBef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-US" sz="1700" b="0" i="0" u="none" strike="noStrike" cap="none" baseline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395 </a:t>
            </a:r>
            <a:r>
              <a:rPr lang="en-US" sz="17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English, </a:t>
            </a:r>
            <a:r>
              <a:rPr lang="en-US" sz="1700" b="0" i="0" u="none" strike="noStrike" cap="none" baseline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134 </a:t>
            </a:r>
            <a:r>
              <a:rPr lang="en-US" sz="17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Spanish, </a:t>
            </a:r>
          </a:p>
          <a:p>
            <a:pPr marL="0" marR="0" lvl="0" indent="0" algn="l" rtl="0">
              <a:lnSpc>
                <a:spcPct val="90000"/>
              </a:lnSpc>
              <a:spcBef>
                <a:spcPts val="34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7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17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54 French,</a:t>
            </a:r>
            <a:r>
              <a:rPr lang="en-US" sz="17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and others</a:t>
            </a:r>
            <a:endParaRPr lang="en-US" sz="1700" b="0" i="0" u="none" strike="noStrike" cap="none" baseline="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340"/>
              </a:spcBef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-US" sz="17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81 of the lessons are on Satellite Meteorology</a:t>
            </a:r>
            <a:endParaRPr sz="1700" b="0" i="0" u="none" strike="noStrike" cap="none" baseline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340"/>
              </a:spcBef>
              <a:buClr>
                <a:srgbClr val="000000"/>
              </a:buClr>
              <a:buSzPct val="25000"/>
              <a:buFont typeface="Calibri"/>
              <a:buNone/>
            </a:pPr>
            <a:endParaRPr lang="en-US" sz="1400" b="1" i="0" u="none" strike="noStrike" cap="none" baseline="0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34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700" b="1" i="0" u="none" strike="noStrike" cap="none" baseline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Registered </a:t>
            </a:r>
            <a:r>
              <a:rPr lang="en-US" sz="1700" b="1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Users: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340"/>
              </a:spcBef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-US" sz="17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&gt; 429,000,  </a:t>
            </a:r>
            <a:r>
              <a:rPr lang="en-US" sz="1700" b="0" i="0" u="none" strike="noStrike" cap="none" baseline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growing ~5,000</a:t>
            </a:r>
            <a:r>
              <a:rPr lang="en-US" sz="17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700" b="0" i="0" u="none" strike="noStrike" cap="none" baseline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month</a:t>
            </a:r>
            <a:endParaRPr lang="en-US" sz="1700" b="0" i="0" u="none" strike="noStrike" cap="none" baseline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340"/>
              </a:spcBef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~52,000 return users each year complete ~5.7 hours of instruction annually</a:t>
            </a:r>
          </a:p>
          <a:p>
            <a:pPr marR="0" lvl="0" algn="l" rtl="0">
              <a:lnSpc>
                <a:spcPct val="90000"/>
              </a:lnSpc>
              <a:spcBef>
                <a:spcPts val="340"/>
              </a:spcBef>
              <a:buClr>
                <a:srgbClr val="000000"/>
              </a:buClr>
              <a:buSzPct val="100000"/>
            </a:pPr>
            <a:endParaRPr lang="en-US" sz="1400" dirty="0" smtClean="0"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90000"/>
              </a:lnSpc>
              <a:spcBef>
                <a:spcPts val="340"/>
              </a:spcBef>
              <a:buClr>
                <a:srgbClr val="000000"/>
              </a:buClr>
              <a:buSzPct val="100000"/>
            </a:pPr>
            <a:r>
              <a:rPr lang="en-US" sz="17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Sponsors</a:t>
            </a:r>
            <a:r>
              <a:rPr lang="en-US" sz="17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285750" indent="-285750">
              <a:lnSpc>
                <a:spcPct val="90000"/>
              </a:lnSpc>
              <a:spcBef>
                <a:spcPts val="34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7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NESDIS </a:t>
            </a:r>
            <a:r>
              <a:rPr lang="en-US" sz="170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GOES-R and JPSS fund satellite training at COMET and attract </a:t>
            </a:r>
            <a:r>
              <a:rPr lang="en-US" sz="17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additional funding and </a:t>
            </a:r>
            <a:r>
              <a:rPr lang="en-US" sz="170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in kind support from </a:t>
            </a:r>
            <a:r>
              <a:rPr lang="en-US" sz="17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both EUMETSAT and the Meteorological Service of Canada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340"/>
              </a:spcBef>
              <a:buClr>
                <a:srgbClr val="000000"/>
              </a:buClr>
              <a:buSzPct val="100000"/>
              <a:buFont typeface="Arial"/>
              <a:buChar char="•"/>
            </a:pPr>
            <a:endParaRPr lang="en-US" sz="17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90000"/>
              </a:lnSpc>
              <a:spcBef>
                <a:spcPts val="340"/>
              </a:spcBef>
              <a:buClr>
                <a:srgbClr val="000000"/>
              </a:buClr>
              <a:buSzPct val="100000"/>
            </a:pPr>
            <a:endParaRPr lang="en-US" sz="17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440663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276947" y="644298"/>
            <a:ext cx="4501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JPSS Specific Lessons: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415" y="5504065"/>
            <a:ext cx="76866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Newest lesson: JPSS River Ice and Flood Products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Next project: Resources on MetEd in support of DB and CSPP Products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Anticipating “</a:t>
            </a:r>
            <a:r>
              <a:rPr lang="en-US" sz="1600" dirty="0" err="1" smtClean="0"/>
              <a:t>SatFC</a:t>
            </a:r>
            <a:r>
              <a:rPr lang="en-US" sz="1600" dirty="0" smtClean="0"/>
              <a:t>-P”</a:t>
            </a:r>
          </a:p>
          <a:p>
            <a:endParaRPr lang="en-US" dirty="0"/>
          </a:p>
        </p:txBody>
      </p:sp>
      <p:pic>
        <p:nvPicPr>
          <p:cNvPr id="3" name="Picture 2" descr="RiverFlood_JP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84" y="1298726"/>
            <a:ext cx="4301678" cy="41739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npp_thum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81" y="732285"/>
            <a:ext cx="2352342" cy="17642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viirs_intro_thum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493" y="2712797"/>
            <a:ext cx="2540000" cy="1905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dnb_thum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31" y="3780638"/>
            <a:ext cx="2540000" cy="1905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61653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392395" y="514428"/>
            <a:ext cx="4501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Existing GOES-R Specific Lessons: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Picture 3" descr="goes-r_glm_thum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482" y="1074011"/>
            <a:ext cx="1978779" cy="1484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4" y="1093191"/>
            <a:ext cx="1911704" cy="1428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60" y="1063898"/>
            <a:ext cx="1908645" cy="14264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063" y="2716152"/>
            <a:ext cx="2639553" cy="16199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Screen Shot 2014-12-12 at 11.20.03 A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105" y="2709858"/>
            <a:ext cx="2519828" cy="1735738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29" name="Picture 28" descr="env_monitoring_lightnin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0143" y="2703711"/>
            <a:ext cx="2426152" cy="1764630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35116" y="4771746"/>
            <a:ext cx="88636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The short movies from the first introductory lesson are also available on our YouTube Channel </a:t>
            </a:r>
            <a:r>
              <a:rPr lang="en-US" sz="1600" dirty="0" smtClean="0">
                <a:hlinkClick r:id="rId9"/>
              </a:rPr>
              <a:t>https</a:t>
            </a:r>
            <a:r>
              <a:rPr lang="en-US" sz="1600" dirty="0">
                <a:hlinkClick r:id="rId9"/>
              </a:rPr>
              <a:t>://www.youtube.com/user/</a:t>
            </a:r>
            <a:r>
              <a:rPr lang="en-US" sz="1600" dirty="0" smtClean="0">
                <a:hlinkClick r:id="rId9"/>
              </a:rPr>
              <a:t>cometmeted</a:t>
            </a:r>
            <a:endParaRPr lang="en-US" sz="1600" dirty="0" smtClean="0"/>
          </a:p>
          <a:p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These 3 lessons, and others are nearly done being reprogrammed to fully remove Flash and replace with COMET’s HTML 5 responsive design that is platform independent</a:t>
            </a:r>
          </a:p>
        </p:txBody>
      </p:sp>
    </p:spTree>
    <p:extLst>
      <p:ext uri="{BB962C8B-B14F-4D97-AF65-F5344CB8AC3E}">
        <p14:creationId xmlns:p14="http://schemas.microsoft.com/office/powerpoint/2010/main" val="41933016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92700" y="586578"/>
            <a:ext cx="7850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 Progress: Lessons in Support of NWS GOES-R Training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623116"/>
            <a:ext cx="91440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500" dirty="0" smtClean="0"/>
              <a:t>COMET is responsible for 8 of the 40 lessons in the Satellite Foundation GOES-R Course</a:t>
            </a:r>
          </a:p>
          <a:p>
            <a:pPr marL="285750" indent="-285750">
              <a:buFont typeface="Arial"/>
              <a:buChar char="•"/>
            </a:pPr>
            <a:r>
              <a:rPr lang="en-US" sz="1500" dirty="0" smtClean="0"/>
              <a:t>6 are in progress, 5 on development site, Remaining 2 lessons will begin later this spring</a:t>
            </a:r>
          </a:p>
          <a:p>
            <a:pPr marL="285750" indent="-285750">
              <a:buFont typeface="Arial"/>
              <a:buChar char="•"/>
            </a:pPr>
            <a:r>
              <a:rPr lang="en-US" sz="1500" dirty="0" smtClean="0"/>
              <a:t>All 8 will be complete and in NOAA LMS before GOES-R launch</a:t>
            </a:r>
          </a:p>
          <a:p>
            <a:endParaRPr lang="en-US" dirty="0"/>
          </a:p>
        </p:txBody>
      </p:sp>
      <p:pic>
        <p:nvPicPr>
          <p:cNvPr id="8" name="Picture 7" descr="Screen Shot 2016-04-28 at 4.28.20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46" y="3463271"/>
            <a:ext cx="2889359" cy="19575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Screen Shot 2016-04-28 at 4.29.37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297" y="1445926"/>
            <a:ext cx="2813027" cy="19163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Screen Shot 2016-04-28 at 4.30.32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713" y="1226574"/>
            <a:ext cx="2851662" cy="19336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Screen Shot 2016-04-28 at 4.31.52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67" y="1209740"/>
            <a:ext cx="2880125" cy="1950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Screen Shot 2016-04-28 at 4.37.21 P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750" y="3477702"/>
            <a:ext cx="2874632" cy="19516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97347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1169075"/>
            <a:ext cx="4724400" cy="1785104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marL="341313" indent="-341313" defTabSz="896938" eaLnBrk="0" hangingPunct="0">
              <a:spcAft>
                <a:spcPts val="1200"/>
              </a:spcAft>
              <a:buClr>
                <a:srgbClr val="2E5CB8"/>
              </a:buClr>
              <a:buFont typeface="Wingdings" pitchFamily="2" charset="2"/>
              <a:buChar char="Ø"/>
            </a:pP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Brief overview of the Himawari-8 AHI</a:t>
            </a:r>
          </a:p>
          <a:p>
            <a:pPr marL="341313" indent="-341313" defTabSz="896938" eaLnBrk="0" hangingPunct="0">
              <a:spcAft>
                <a:spcPts val="1200"/>
              </a:spcAft>
              <a:buClr>
                <a:srgbClr val="2E5CB8"/>
              </a:buClr>
              <a:buFont typeface="Wingdings" pitchFamily="2" charset="2"/>
              <a:buChar char="Ø"/>
            </a:pP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Highlights differences from GOES-R ABI</a:t>
            </a:r>
          </a:p>
          <a:p>
            <a:pPr marL="341313" indent="-341313" defTabSz="896938" eaLnBrk="0" hangingPunct="0">
              <a:spcAft>
                <a:spcPts val="1200"/>
              </a:spcAft>
              <a:buClr>
                <a:srgbClr val="2E5CB8"/>
              </a:buClr>
              <a:buFont typeface="Wingdings" pitchFamily="2" charset="2"/>
              <a:buChar char="Ø"/>
            </a:pP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Spectral bands and scan strategies</a:t>
            </a:r>
          </a:p>
          <a:p>
            <a:pPr marL="341313" indent="-341313" defTabSz="896938" eaLnBrk="0" hangingPunct="0">
              <a:spcAft>
                <a:spcPts val="1200"/>
              </a:spcAft>
              <a:buClr>
                <a:srgbClr val="2E5CB8"/>
              </a:buClr>
              <a:buFont typeface="Wingdings" pitchFamily="2" charset="2"/>
              <a:buChar char="Ø"/>
            </a:pP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Benefits of data and products for users</a:t>
            </a:r>
            <a:b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</a:b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over the Pacific and Americas</a:t>
            </a:r>
            <a:endParaRPr lang="en-US" sz="16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64827" y="569267"/>
            <a:ext cx="7364773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Advanced Himawari Imager (AHI)</a:t>
            </a:r>
            <a:endParaRPr lang="en-US" sz="20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917" y="3886200"/>
            <a:ext cx="3132615" cy="23317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152400" y="2971800"/>
            <a:ext cx="2743200" cy="3429000"/>
            <a:chOff x="152400" y="2971800"/>
            <a:chExt cx="2743200" cy="3429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971800"/>
              <a:ext cx="2743200" cy="166483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4735961"/>
              <a:ext cx="2743200" cy="1664839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060352"/>
            <a:ext cx="3886200" cy="2521048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grpSp>
        <p:nvGrpSpPr>
          <p:cNvPr id="17" name="Group 16"/>
          <p:cNvGrpSpPr/>
          <p:nvPr/>
        </p:nvGrpSpPr>
        <p:grpSpPr>
          <a:xfrm>
            <a:off x="3048000" y="3657600"/>
            <a:ext cx="2743200" cy="2743200"/>
            <a:chOff x="3048000" y="3657600"/>
            <a:chExt cx="2743200" cy="27432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3657600"/>
              <a:ext cx="2743200" cy="27432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6" name="Group 15"/>
            <p:cNvGrpSpPr/>
            <p:nvPr/>
          </p:nvGrpSpPr>
          <p:grpSpPr>
            <a:xfrm>
              <a:off x="3048000" y="3810000"/>
              <a:ext cx="1371600" cy="952496"/>
              <a:chOff x="3048000" y="3733800"/>
              <a:chExt cx="1371600" cy="952496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3733800" y="3733800"/>
                <a:ext cx="685800" cy="533400"/>
              </a:xfrm>
              <a:prstGeom prst="rect">
                <a:avLst/>
              </a:prstGeom>
              <a:noFill/>
              <a:ln w="12700"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048000" y="4305296"/>
                <a:ext cx="685800" cy="381000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75030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3A37A-D23B-F64C-AF8B-B6F16BB85268}" type="slidenum">
              <a:rPr lang="en-US" smtClean="0">
                <a:solidFill>
                  <a:srgbClr val="DDDDDD"/>
                </a:solidFill>
              </a:rPr>
              <a:pPr/>
              <a:t>7</a:t>
            </a:fld>
            <a:endParaRPr lang="en-US" dirty="0">
              <a:solidFill>
                <a:srgbClr val="DDDDDD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540603"/>
            <a:ext cx="9143999" cy="8309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Scatterometer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Wind and Altimeter Wave Estimates </a:t>
            </a:r>
          </a:p>
          <a:p>
            <a:pPr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Marine Forecasting </a:t>
            </a:r>
            <a:r>
              <a:rPr lang="en-US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(sponsored by EUMETSAT &amp; NESDIS)</a:t>
            </a:r>
            <a:endParaRPr lang="en-US" sz="20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4" descr="Screen Shot 2015-09-25 at 11.03.37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3352800" cy="2298244"/>
          </a:xfrm>
          <a:prstGeom prst="rect">
            <a:avLst/>
          </a:prstGeom>
        </p:spPr>
      </p:pic>
      <p:pic>
        <p:nvPicPr>
          <p:cNvPr id="6" name="Picture 5" descr="Screen Shot 2015-09-25 at 11.04.5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925877"/>
            <a:ext cx="5105400" cy="363672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52400" y="3886200"/>
            <a:ext cx="3657600" cy="298543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896938" eaLnBrk="0" hangingPunct="0">
              <a:spcAft>
                <a:spcPts val="1200"/>
              </a:spcAft>
              <a:buClr>
                <a:srgbClr val="2E5CB8"/>
              </a:buClr>
            </a:pP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Advanced level lesson. Just over 1-hr long. Includes:</a:t>
            </a:r>
          </a:p>
          <a:p>
            <a:pPr marL="341313" indent="-341313" defTabSz="896938" eaLnBrk="0" hangingPunct="0">
              <a:spcAft>
                <a:spcPts val="1200"/>
              </a:spcAft>
              <a:buClr>
                <a:srgbClr val="2E5CB8"/>
              </a:buClr>
              <a:buFont typeface="Wingdings" pitchFamily="2" charset="2"/>
              <a:buChar char="Ø"/>
            </a:pPr>
            <a:r>
              <a:rPr lang="en-US" sz="16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Scatterometer</a:t>
            </a: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&amp; Altimeter Basics</a:t>
            </a:r>
          </a:p>
          <a:p>
            <a:pPr marL="341313" indent="-341313" defTabSz="896938" eaLnBrk="0" hangingPunct="0">
              <a:spcAft>
                <a:spcPts val="1200"/>
              </a:spcAft>
              <a:buClr>
                <a:srgbClr val="2E5CB8"/>
              </a:buClr>
              <a:buFont typeface="Wingdings" pitchFamily="2" charset="2"/>
              <a:buChar char="Ø"/>
            </a:pP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Computing Wind Estimates</a:t>
            </a:r>
          </a:p>
          <a:p>
            <a:pPr marL="341313" indent="-341313" defTabSz="896938" eaLnBrk="0" hangingPunct="0">
              <a:spcAft>
                <a:spcPts val="1200"/>
              </a:spcAft>
              <a:buClr>
                <a:srgbClr val="2E5CB8"/>
              </a:buClr>
              <a:buFont typeface="Wingdings" pitchFamily="2" charset="2"/>
              <a:buChar char="Ø"/>
            </a:pP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Rain Effects</a:t>
            </a:r>
          </a:p>
          <a:p>
            <a:pPr marL="341313" indent="-341313" defTabSz="896938" eaLnBrk="0" hangingPunct="0">
              <a:spcAft>
                <a:spcPts val="1200"/>
              </a:spcAft>
              <a:buClr>
                <a:srgbClr val="2E5CB8"/>
              </a:buClr>
              <a:buFont typeface="Wingdings" pitchFamily="2" charset="2"/>
              <a:buChar char="Ø"/>
            </a:pP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Key Applications </a:t>
            </a:r>
          </a:p>
          <a:p>
            <a:pPr marL="341313" indent="-341313" defTabSz="896938" eaLnBrk="0" hangingPunct="0">
              <a:spcAft>
                <a:spcPts val="1200"/>
              </a:spcAft>
              <a:buClr>
                <a:srgbClr val="2E5CB8"/>
              </a:buClr>
              <a:buFont typeface="Wingdings" pitchFamily="2" charset="2"/>
              <a:buChar char="Ø"/>
            </a:pP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Case Studies</a:t>
            </a:r>
          </a:p>
          <a:p>
            <a:pPr marL="341313" indent="-341313" defTabSz="896938" eaLnBrk="0" hangingPunct="0">
              <a:spcAft>
                <a:spcPts val="1200"/>
              </a:spcAft>
              <a:buClr>
                <a:srgbClr val="2E5CB8"/>
              </a:buClr>
              <a:buFont typeface="Wingdings" pitchFamily="2" charset="2"/>
              <a:buChar char="Ø"/>
            </a:pP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9653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3A37A-D23B-F64C-AF8B-B6F16BB85268}" type="slidenum">
              <a:rPr lang="en-US" smtClean="0">
                <a:solidFill>
                  <a:srgbClr val="DDDDDD"/>
                </a:solidFill>
              </a:rPr>
              <a:pPr/>
              <a:t>8</a:t>
            </a:fld>
            <a:endParaRPr lang="en-US">
              <a:solidFill>
                <a:srgbClr val="DDDDDD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64827" y="569267"/>
            <a:ext cx="7364773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Water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Vapour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Interpretation Training: MSC</a:t>
            </a:r>
            <a:endParaRPr lang="en-US" sz="20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4" descr="Screen Shot 2016-04-28 at 4.19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44" y="1102609"/>
            <a:ext cx="6176574" cy="5192609"/>
          </a:xfrm>
          <a:prstGeom prst="rect">
            <a:avLst/>
          </a:prstGeom>
        </p:spPr>
      </p:pic>
      <p:pic>
        <p:nvPicPr>
          <p:cNvPr id="6" name="Picture 5" descr="Screen Shot 2016-04-28 at 4.22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736" y="0"/>
            <a:ext cx="6113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930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7" name="Content Placeholder 2"/>
          <p:cNvSpPr>
            <a:spLocks noGrp="1"/>
          </p:cNvSpPr>
          <p:nvPr>
            <p:ph idx="4294967295"/>
          </p:nvPr>
        </p:nvSpPr>
        <p:spPr>
          <a:xfrm>
            <a:off x="168369" y="1377406"/>
            <a:ext cx="9144000" cy="1984856"/>
          </a:xfrm>
          <a:ln>
            <a:noFill/>
          </a:ln>
        </p:spPr>
        <p:txBody>
          <a:bodyPr>
            <a:noAutofit/>
          </a:bodyPr>
          <a:lstStyle/>
          <a:p>
            <a:pPr marL="87630" indent="0">
              <a:buClr>
                <a:srgbClr val="3333CC"/>
              </a:buClr>
              <a:buNone/>
              <a:defRPr/>
            </a:pPr>
            <a:endParaRPr lang="en-US" sz="2000" b="1" dirty="0" smtClean="0">
              <a:ea typeface="ＭＳ Ｐゴシック" charset="-128"/>
            </a:endParaRPr>
          </a:p>
          <a:p>
            <a:pPr marL="361950" indent="-274320">
              <a:buClr>
                <a:srgbClr val="3333CC"/>
              </a:buClr>
              <a:buFont typeface="Wingdings" pitchFamily="2" charset="2"/>
              <a:buChar char="Ø"/>
              <a:defRPr/>
            </a:pPr>
            <a:r>
              <a:rPr lang="en-US" sz="2400" b="1" dirty="0" smtClean="0">
                <a:ea typeface="ＭＳ Ｐゴシック" charset="-128"/>
              </a:rPr>
              <a:t>All 8 </a:t>
            </a:r>
            <a:r>
              <a:rPr lang="en-US" sz="2400" b="1" dirty="0" err="1" smtClean="0">
                <a:ea typeface="ＭＳ Ｐゴシック" charset="-128"/>
              </a:rPr>
              <a:t>SatFC</a:t>
            </a:r>
            <a:r>
              <a:rPr lang="en-US" sz="2400" b="1" dirty="0" smtClean="0">
                <a:ea typeface="ＭＳ Ｐゴシック" charset="-128"/>
              </a:rPr>
              <a:t>-G lessons</a:t>
            </a:r>
          </a:p>
          <a:p>
            <a:pPr marL="361950" indent="-274320">
              <a:buClr>
                <a:srgbClr val="3333CC"/>
              </a:buClr>
              <a:buFont typeface="Wingdings" pitchFamily="2" charset="2"/>
              <a:buChar char="Ø"/>
              <a:defRPr/>
            </a:pPr>
            <a:r>
              <a:rPr lang="en-US" sz="2400" b="1" dirty="0" smtClean="0">
                <a:ea typeface="ＭＳ Ｐゴシック" charset="-128"/>
              </a:rPr>
              <a:t>New Lesson on COSMIC-2</a:t>
            </a:r>
          </a:p>
          <a:p>
            <a:pPr marL="361950" indent="-274320">
              <a:buClr>
                <a:srgbClr val="3333CC"/>
              </a:buClr>
              <a:buFont typeface="Wingdings" pitchFamily="2" charset="2"/>
              <a:buChar char="Ø"/>
              <a:defRPr/>
            </a:pPr>
            <a:r>
              <a:rPr lang="en-US" sz="2400" b="1" dirty="0" smtClean="0">
                <a:ea typeface="ＭＳ Ｐゴシック" charset="-128"/>
              </a:rPr>
              <a:t>Portuguese </a:t>
            </a:r>
            <a:r>
              <a:rPr lang="en-US" sz="2400" b="1" dirty="0">
                <a:ea typeface="ＭＳ Ｐゴシック" charset="-128"/>
              </a:rPr>
              <a:t>versions of elements from the GOES-R </a:t>
            </a:r>
            <a:r>
              <a:rPr lang="en-US" sz="2400" b="1" dirty="0" smtClean="0">
                <a:ea typeface="ＭＳ Ｐゴシック" charset="-128"/>
              </a:rPr>
              <a:t>lessons</a:t>
            </a:r>
          </a:p>
          <a:p>
            <a:pPr marL="87630" indent="0" algn="ctr">
              <a:buClr>
                <a:srgbClr val="3333CC"/>
              </a:buClr>
              <a:buNone/>
              <a:defRPr/>
            </a:pPr>
            <a:endParaRPr lang="en-US" sz="2400" b="1" dirty="0">
              <a:ea typeface="ＭＳ Ｐゴシック" charset="-128"/>
            </a:endParaRPr>
          </a:p>
          <a:p>
            <a:pPr marL="87630" indent="0">
              <a:buClr>
                <a:srgbClr val="3333CC"/>
              </a:buClr>
              <a:buNone/>
              <a:defRPr/>
            </a:pPr>
            <a:r>
              <a:rPr lang="en-US" sz="2400" b="1" dirty="0" smtClean="0">
                <a:ea typeface="ＭＳ Ｐゴシック" charset="-128"/>
              </a:rPr>
              <a:t>	</a:t>
            </a:r>
            <a:r>
              <a:rPr lang="en-US" sz="2400" b="1" dirty="0">
                <a:ea typeface="ＭＳ Ｐゴシック" charset="-128"/>
              </a:rPr>
              <a:t> </a:t>
            </a:r>
            <a:r>
              <a:rPr lang="en-US" sz="2400" b="1" dirty="0" smtClean="0">
                <a:ea typeface="ＭＳ Ｐゴシック" charset="-128"/>
              </a:rPr>
              <a:t>   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Other Satellite Training Activities: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87630" indent="0" algn="ctr">
              <a:buClr>
                <a:srgbClr val="3333CC"/>
              </a:buClr>
              <a:buNone/>
              <a:defRPr/>
            </a:pPr>
            <a:endParaRPr lang="en-US" sz="1600" b="1" dirty="0" smtClean="0">
              <a:ea typeface="ＭＳ Ｐゴシック" charset="-128"/>
            </a:endParaRPr>
          </a:p>
          <a:p>
            <a:pPr marL="87630" indent="0">
              <a:buClr>
                <a:srgbClr val="3333CC"/>
              </a:buClr>
              <a:buNone/>
              <a:defRPr/>
            </a:pPr>
            <a:endParaRPr lang="en-US" sz="1600" b="1" dirty="0">
              <a:ea typeface="ＭＳ Ｐゴシック" charset="-128"/>
            </a:endParaRPr>
          </a:p>
          <a:p>
            <a:pPr marL="87630" indent="0">
              <a:buClr>
                <a:srgbClr val="3333CC"/>
              </a:buClr>
              <a:buNone/>
              <a:defRPr/>
            </a:pPr>
            <a:endParaRPr lang="en-US" sz="1600" b="1" dirty="0" smtClean="0">
              <a:ea typeface="ＭＳ Ｐゴシック" charset="-128"/>
            </a:endParaRPr>
          </a:p>
          <a:p>
            <a:pPr marL="87630" indent="0">
              <a:buClr>
                <a:srgbClr val="3333CC"/>
              </a:buClr>
              <a:buNone/>
              <a:defRPr/>
            </a:pPr>
            <a:endParaRPr lang="en-US" sz="1600" b="1" dirty="0">
              <a:ea typeface="ＭＳ Ｐゴシック" charset="-128"/>
            </a:endParaRPr>
          </a:p>
          <a:p>
            <a:pPr marL="87630" indent="0">
              <a:buClr>
                <a:srgbClr val="3333CC"/>
              </a:buClr>
              <a:buNone/>
              <a:defRPr/>
            </a:pPr>
            <a:endParaRPr lang="en-US" sz="1600" b="1" dirty="0" smtClean="0">
              <a:ea typeface="ＭＳ Ｐゴシック" charset="-128"/>
            </a:endParaRPr>
          </a:p>
          <a:p>
            <a:pPr marL="87630" indent="0">
              <a:buClr>
                <a:srgbClr val="3333CC"/>
              </a:buClr>
              <a:buNone/>
              <a:defRPr/>
            </a:pPr>
            <a:endParaRPr lang="en-US" sz="800" b="1" dirty="0" smtClean="0">
              <a:ea typeface="ＭＳ Ｐゴシック" charset="-128"/>
            </a:endParaRPr>
          </a:p>
          <a:p>
            <a:pPr marL="87630" indent="0">
              <a:buClr>
                <a:srgbClr val="3333CC"/>
              </a:buClr>
              <a:buNone/>
              <a:defRPr/>
            </a:pPr>
            <a:r>
              <a:rPr lang="en-US" sz="2000" b="1" dirty="0" smtClean="0">
                <a:latin typeface="+mj-lt"/>
                <a:ea typeface="ＭＳ Ｐゴシック" charset="-128"/>
              </a:rPr>
              <a:t/>
            </a:r>
            <a:br>
              <a:rPr lang="en-US" sz="2000" b="1" dirty="0" smtClean="0">
                <a:latin typeface="+mj-lt"/>
                <a:ea typeface="ＭＳ Ｐゴシック" charset="-128"/>
              </a:rPr>
            </a:br>
            <a:endParaRPr lang="en-US" sz="2000" dirty="0">
              <a:latin typeface="+mj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93521" y="858584"/>
            <a:ext cx="494488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3300"/>
                </a:solidFill>
                <a:latin typeface="+mj-lt"/>
                <a:ea typeface="ＭＳ Ｐゴシック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3300"/>
                </a:solidFill>
                <a:latin typeface="Garamond" pitchFamily="18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3300"/>
                </a:solidFill>
                <a:latin typeface="Garamond" pitchFamily="18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3300"/>
                </a:solidFill>
                <a:latin typeface="Garamond" pitchFamily="18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3300"/>
                </a:solidFill>
                <a:latin typeface="Garamond" pitchFamily="18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993300"/>
                </a:solidFill>
                <a:latin typeface="Garamond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993300"/>
                </a:solidFill>
                <a:latin typeface="Garamond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993300"/>
                </a:solidFill>
                <a:latin typeface="Garamond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993300"/>
                </a:solidFill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</a:rPr>
              <a:t>Coming Soon to MetEd: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</a:endParaRP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12104" y="6633206"/>
            <a:ext cx="1910445" cy="20610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993300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575" indent="-285606" eaLnBrk="0" hangingPunct="0">
              <a:defRPr sz="2000" b="1">
                <a:solidFill>
                  <a:srgbClr val="993300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2422" indent="-228484" eaLnBrk="0" hangingPunct="0">
              <a:defRPr sz="2000" b="1">
                <a:solidFill>
                  <a:srgbClr val="993300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599391" indent="-228484" eaLnBrk="0" hangingPunct="0">
              <a:defRPr sz="2000" b="1">
                <a:solidFill>
                  <a:srgbClr val="993300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6360" indent="-228484" eaLnBrk="0" hangingPunct="0">
              <a:defRPr sz="2000" b="1">
                <a:solidFill>
                  <a:srgbClr val="993300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3329" indent="-228484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993300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0298" indent="-228484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993300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7267" indent="-228484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993300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4236" indent="-228484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993300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9BEBC53-0B94-4E39-9A60-9A2DD94C94A9}" type="slidenum">
              <a:rPr lang="en-US" sz="1000" b="0">
                <a:solidFill>
                  <a:schemeClr val="bg1"/>
                </a:solidFill>
              </a:rPr>
              <a:pPr eaLnBrk="1" hangingPunct="1"/>
              <a:t>9</a:t>
            </a:fld>
            <a:endParaRPr lang="en-US" sz="1000" b="0" dirty="0">
              <a:solidFill>
                <a:schemeClr val="bg1"/>
              </a:solidFill>
            </a:endParaRPr>
          </a:p>
        </p:txBody>
      </p:sp>
      <p:pic>
        <p:nvPicPr>
          <p:cNvPr id="5" name="Picture 4" descr="riverIce_thum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8440400"/>
            <a:ext cx="6169152" cy="4626864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6" name="Picture 5" descr="riverIce_thum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8592800"/>
            <a:ext cx="6169152" cy="4626864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7" name="Picture 6" descr="riverIce_thum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8745200"/>
            <a:ext cx="6169152" cy="4626864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0" y="3752088"/>
            <a:ext cx="9144000" cy="198485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630" indent="0">
              <a:buClr>
                <a:srgbClr val="3333CC"/>
              </a:buClr>
              <a:buFont typeface="Arial"/>
              <a:buNone/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361950" indent="-274320">
              <a:buClr>
                <a:srgbClr val="3333CC"/>
              </a:buClr>
              <a:buFont typeface="Wingdings" pitchFamily="2" charset="2"/>
              <a:buChar char="Ø"/>
              <a:defRPr/>
            </a:pPr>
            <a:r>
              <a:rPr lang="en-US" sz="2400" b="1" dirty="0" smtClean="0">
                <a:ea typeface="ＭＳ Ｐゴシック" charset="-128"/>
              </a:rPr>
              <a:t>Support for upcoming pre-conference Short Courses</a:t>
            </a:r>
          </a:p>
          <a:p>
            <a:pPr marL="361950" indent="-274320">
              <a:buClr>
                <a:srgbClr val="3333CC"/>
              </a:buClr>
              <a:buFont typeface="Wingdings" pitchFamily="2" charset="2"/>
              <a:buChar char="Ø"/>
              <a:defRPr/>
            </a:pPr>
            <a:r>
              <a:rPr lang="en-US" sz="2400" b="1" dirty="0" smtClean="0">
                <a:ea typeface="ＭＳ Ｐゴシック" charset="-128"/>
              </a:rPr>
              <a:t>Contributing to GOES-R Launch workshops for both:</a:t>
            </a:r>
          </a:p>
          <a:p>
            <a:pPr marL="762000" lvl="1" indent="-274320">
              <a:buClr>
                <a:srgbClr val="3333CC"/>
              </a:buClr>
              <a:buFont typeface="Wingdings" pitchFamily="2" charset="2"/>
              <a:buChar char="Ø"/>
              <a:defRPr/>
            </a:pPr>
            <a:r>
              <a:rPr lang="en-US" sz="2000" b="1" dirty="0" smtClean="0">
                <a:ea typeface="ＭＳ Ｐゴシック" charset="-128"/>
              </a:rPr>
              <a:t>Broadcasters</a:t>
            </a:r>
          </a:p>
          <a:p>
            <a:pPr marL="762000" lvl="1" indent="-274320">
              <a:buClr>
                <a:srgbClr val="3333CC"/>
              </a:buClr>
              <a:buFont typeface="Wingdings" pitchFamily="2" charset="2"/>
              <a:buChar char="Ø"/>
              <a:defRPr/>
            </a:pPr>
            <a:r>
              <a:rPr lang="en-US" sz="2000" b="1" dirty="0" smtClean="0">
                <a:ea typeface="ＭＳ Ｐゴシック" charset="-128"/>
              </a:rPr>
              <a:t>K-12 STEM Teachers</a:t>
            </a:r>
            <a:endParaRPr lang="en-US" sz="1600" b="1" dirty="0" smtClean="0">
              <a:ea typeface="ＭＳ Ｐゴシック" charset="-128"/>
            </a:endParaRPr>
          </a:p>
          <a:p>
            <a:pPr marL="87630" indent="0">
              <a:buClr>
                <a:srgbClr val="3333CC"/>
              </a:buClr>
              <a:buFont typeface="Arial"/>
              <a:buNone/>
              <a:defRPr/>
            </a:pPr>
            <a:endParaRPr lang="en-US" sz="800" b="1" dirty="0" smtClean="0">
              <a:ea typeface="ＭＳ Ｐゴシック" charset="-128"/>
            </a:endParaRPr>
          </a:p>
          <a:p>
            <a:pPr marL="87630" indent="0">
              <a:buClr>
                <a:srgbClr val="3333CC"/>
              </a:buClr>
              <a:buFont typeface="Arial"/>
              <a:buNone/>
              <a:defRPr/>
            </a:pPr>
            <a:r>
              <a:rPr lang="en-US" sz="2000" b="1" dirty="0" smtClean="0">
                <a:latin typeface="+mj-lt"/>
                <a:ea typeface="ＭＳ Ｐゴシック" charset="-128"/>
              </a:rPr>
              <a:t/>
            </a:r>
            <a:br>
              <a:rPr lang="en-US" sz="2000" b="1" dirty="0" smtClean="0">
                <a:latin typeface="+mj-lt"/>
                <a:ea typeface="ＭＳ Ｐゴシック" charset="-128"/>
              </a:rPr>
            </a:br>
            <a:endParaRPr lang="en-US" sz="2000" dirty="0">
              <a:latin typeface="+mj-lt"/>
            </a:endParaRPr>
          </a:p>
        </p:txBody>
      </p:sp>
      <p:pic>
        <p:nvPicPr>
          <p:cNvPr id="3" name="Picture 2" descr="Screen Shot 2016-04-28 at 4.04.32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49" y="721514"/>
            <a:ext cx="2990529" cy="18514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904627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16026</TotalTime>
  <Words>419</Words>
  <Application>Microsoft Office PowerPoint</Application>
  <PresentationFormat>On-screen Show (4:3)</PresentationFormat>
  <Paragraphs>86</Paragraphs>
  <Slides>10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comet user</dc:creator>
  <cp:lastModifiedBy>hkane</cp:lastModifiedBy>
  <cp:revision>1052</cp:revision>
  <cp:lastPrinted>2016-04-28T22:45:09Z</cp:lastPrinted>
  <dcterms:created xsi:type="dcterms:W3CDTF">2004-07-06T22:11:42Z</dcterms:created>
  <dcterms:modified xsi:type="dcterms:W3CDTF">2016-05-03T17:06:22Z</dcterms:modified>
</cp:coreProperties>
</file>