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0"/>
  </p:notesMasterIdLst>
  <p:sldIdLst>
    <p:sldId id="256" r:id="rId5"/>
    <p:sldId id="270" r:id="rId6"/>
    <p:sldId id="269" r:id="rId7"/>
    <p:sldId id="257" r:id="rId8"/>
    <p:sldId id="258" r:id="rId9"/>
    <p:sldId id="259" r:id="rId10"/>
    <p:sldId id="261" r:id="rId11"/>
    <p:sldId id="260" r:id="rId12"/>
    <p:sldId id="262" r:id="rId13"/>
    <p:sldId id="264" r:id="rId14"/>
    <p:sldId id="266" r:id="rId15"/>
    <p:sldId id="267" r:id="rId16"/>
    <p:sldId id="268"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2F6B8-9BB8-40F8-9952-7CB36ECEF2CF}" type="datetimeFigureOut">
              <a:rPr lang="en-US" smtClean="0"/>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1558A8-28E8-47AB-B1E0-2D30F3794724}" type="slidenum">
              <a:rPr lang="en-US" smtClean="0"/>
              <a:t>‹#›</a:t>
            </a:fld>
            <a:endParaRPr lang="en-US"/>
          </a:p>
        </p:txBody>
      </p:sp>
    </p:spTree>
    <p:extLst>
      <p:ext uri="{BB962C8B-B14F-4D97-AF65-F5344CB8AC3E}">
        <p14:creationId xmlns:p14="http://schemas.microsoft.com/office/powerpoint/2010/main" val="20484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 to B transition should cover the next slide, while B to C should cover Sarah’s and </a:t>
            </a:r>
            <a:r>
              <a:rPr lang="en-US" baseline="0" dirty="0" err="1" smtClean="0"/>
              <a:t>Themis</a:t>
            </a:r>
            <a:r>
              <a:rPr lang="en-US" baseline="0" dirty="0" smtClean="0"/>
              <a:t>’ work.</a:t>
            </a:r>
            <a:endParaRPr lang="en-US" dirty="0"/>
          </a:p>
        </p:txBody>
      </p:sp>
      <p:sp>
        <p:nvSpPr>
          <p:cNvPr id="4" name="Slide Number Placeholder 3"/>
          <p:cNvSpPr>
            <a:spLocks noGrp="1"/>
          </p:cNvSpPr>
          <p:nvPr>
            <p:ph type="sldNum" sz="quarter" idx="10"/>
          </p:nvPr>
        </p:nvSpPr>
        <p:spPr/>
        <p:txBody>
          <a:bodyPr/>
          <a:lstStyle/>
          <a:p>
            <a:fld id="{EA8ACCCA-2A88-4D02-8961-28DD5959A007}"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Tried to keep things simple.  I figured if you</a:t>
            </a:r>
            <a:r>
              <a:rPr lang="en-US" baseline="0" dirty="0" smtClean="0"/>
              <a:t> wanted to go into more detail you could.  The key point is that the difference between jumps and ordinary increases in flash rate is the peak updraft speed and more intense (10 m s and greater) updraft volume increases.  I couldn’t get the 5 m s updraft volume plot to fit without making things very noisy.  </a:t>
            </a:r>
            <a:endParaRPr lang="en-US" dirty="0"/>
          </a:p>
        </p:txBody>
      </p:sp>
      <p:sp>
        <p:nvSpPr>
          <p:cNvPr id="4" name="Slide Number Placeholder 3"/>
          <p:cNvSpPr>
            <a:spLocks noGrp="1"/>
          </p:cNvSpPr>
          <p:nvPr>
            <p:ph type="sldNum" sz="quarter" idx="10"/>
          </p:nvPr>
        </p:nvSpPr>
        <p:spPr/>
        <p:txBody>
          <a:bodyPr/>
          <a:lstStyle/>
          <a:p>
            <a:fld id="{EA8ACCCA-2A88-4D02-8961-28DD5959A007}"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Carey – This figure looks slightly different</a:t>
            </a:r>
            <a:r>
              <a:rPr lang="en-US" baseline="0" dirty="0" smtClean="0"/>
              <a:t> than previously presented. The older versions used storm tracking that was based on flash extent density which didn’t track the storm early enough to allow the jump algorithm the “spin up” time for the first jump (dashed line based on results using Titan tracking in old plots). I have since re-run tracking on this case using reflectivity gridded at -10*C based on the RUC/RAP models in WDSS-II, allowing earlier detection of the cell and enough time for the earliest jump to be computed. </a:t>
            </a:r>
            <a:endParaRPr lang="en-US" dirty="0"/>
          </a:p>
        </p:txBody>
      </p:sp>
      <p:sp>
        <p:nvSpPr>
          <p:cNvPr id="4" name="Slide Number Placeholder 3"/>
          <p:cNvSpPr>
            <a:spLocks noGrp="1"/>
          </p:cNvSpPr>
          <p:nvPr>
            <p:ph type="sldNum" sz="quarter" idx="10"/>
          </p:nvPr>
        </p:nvSpPr>
        <p:spPr/>
        <p:txBody>
          <a:bodyPr/>
          <a:lstStyle/>
          <a:p>
            <a:fld id="{F16BF503-C979-4317-B02D-FBF506F70EB2}"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69309-B65F-43B8-8C1A-3BA507377CB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4367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2445-8D73-E441-B431-9FF39112D16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0671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“The jump in </a:t>
            </a:r>
            <a:r>
              <a:rPr lang="en-US" sz="1200" dirty="0" err="1" smtClean="0">
                <a:latin typeface="Arial"/>
                <a:cs typeface="Arial"/>
              </a:rPr>
              <a:t>ProbSevere</a:t>
            </a:r>
            <a:r>
              <a:rPr lang="en-US" sz="1200" dirty="0" smtClean="0">
                <a:latin typeface="Arial"/>
                <a:cs typeface="Arial"/>
              </a:rPr>
              <a:t> (46% to 66% from 19:22 to 19:24 UTC) and the 2-sigma and 4-sigma jumps from the LJA (at 19:23 and 19:24 UTC, respectively) may be able to give forecasters enhanced confidence and perhaps more lead time to initial rapid development in the storm, and potential severe hazards…  </a:t>
            </a:r>
          </a:p>
          <a:p>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1575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5479D2-24EA-4EE4-842F-74B463B01BBD}"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49472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479D2-24EA-4EE4-842F-74B463B01BBD}"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2614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479D2-24EA-4EE4-842F-74B463B01BBD}"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420995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770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73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16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53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681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4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39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5479D2-24EA-4EE4-842F-74B463B01BBD}"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211801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8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0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605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61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59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017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438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309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589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89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479D2-24EA-4EE4-842F-74B463B01BBD}"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2325955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403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988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94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00615-254A-204D-9632-7D12F0DCF2CC}"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93D94F4-B5E7-7749-ADB7-2CB6B5DE1B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76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17" name="Footer Placeholder 16"/>
          <p:cNvSpPr>
            <a:spLocks noGrp="1"/>
          </p:cNvSpPr>
          <p:nvPr>
            <p:ph type="ftr" sz="quarter" idx="11"/>
          </p:nvPr>
        </p:nvSpPr>
        <p:spPr/>
        <p:txBody>
          <a:bodyPr/>
          <a:lstStyle>
            <a:extLst/>
          </a:lstStyle>
          <a:p>
            <a:endParaRPr lang="en-US">
              <a:solidFill>
                <a:srgbClr val="D6ECFF"/>
              </a:solidFill>
            </a:endParaRPr>
          </a:p>
        </p:txBody>
      </p:sp>
      <p:sp>
        <p:nvSpPr>
          <p:cNvPr id="29" name="Slide Number Placeholder 28"/>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614903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748856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281618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10026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8" name="Footer Placeholder 7"/>
          <p:cNvSpPr>
            <a:spLocks noGrp="1"/>
          </p:cNvSpPr>
          <p:nvPr>
            <p:ph type="ftr" sz="quarter" idx="11"/>
          </p:nvPr>
        </p:nvSpPr>
        <p:spPr/>
        <p:txBody>
          <a:bodyPr/>
          <a:lstStyle>
            <a:extLst/>
          </a:lstStyle>
          <a:p>
            <a:endParaRPr lang="en-US">
              <a:solidFill>
                <a:srgbClr val="D6ECFF"/>
              </a:solidFill>
            </a:endParaRPr>
          </a:p>
        </p:txBody>
      </p:sp>
      <p:sp>
        <p:nvSpPr>
          <p:cNvPr id="9" name="Slide Number Placeholder 8"/>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830820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4" name="Footer Placeholder 3"/>
          <p:cNvSpPr>
            <a:spLocks noGrp="1"/>
          </p:cNvSpPr>
          <p:nvPr>
            <p:ph type="ftr" sz="quarter" idx="11"/>
          </p:nvPr>
        </p:nvSpPr>
        <p:spPr/>
        <p:txBody>
          <a:bodyPr/>
          <a:lstStyle>
            <a:extLst/>
          </a:lstStyle>
          <a:p>
            <a:endParaRPr lang="en-US">
              <a:solidFill>
                <a:srgbClr val="D6ECFF"/>
              </a:solidFill>
            </a:endParaRPr>
          </a:p>
        </p:txBody>
      </p:sp>
      <p:sp>
        <p:nvSpPr>
          <p:cNvPr id="5" name="Slide Number Placeholder 4"/>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0291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5479D2-24EA-4EE4-842F-74B463B01BBD}"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864275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3" name="Footer Placeholder 2"/>
          <p:cNvSpPr>
            <a:spLocks noGrp="1"/>
          </p:cNvSpPr>
          <p:nvPr>
            <p:ph type="ftr" sz="quarter" idx="11"/>
          </p:nvPr>
        </p:nvSpPr>
        <p:spPr/>
        <p:txBody>
          <a:bodyPr/>
          <a:lstStyle>
            <a:extLst/>
          </a:lstStyle>
          <a:p>
            <a:endParaRPr lang="en-US">
              <a:solidFill>
                <a:srgbClr val="D6ECFF"/>
              </a:solidFill>
            </a:endParaRPr>
          </a:p>
        </p:txBody>
      </p:sp>
      <p:sp>
        <p:nvSpPr>
          <p:cNvPr id="4" name="Slide Number Placeholder 3"/>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8533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6" name="Footer Placeholder 5"/>
          <p:cNvSpPr>
            <a:spLocks noGrp="1"/>
          </p:cNvSpPr>
          <p:nvPr>
            <p:ph type="ftr" sz="quarter" idx="11"/>
          </p:nvPr>
        </p:nvSpPr>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769145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714637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277948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5" name="Footer Placeholder 4"/>
          <p:cNvSpPr>
            <a:spLocks noGrp="1"/>
          </p:cNvSpPr>
          <p:nvPr>
            <p:ph type="ftr" sz="quarter" idx="11"/>
          </p:nvPr>
        </p:nvSpPr>
        <p:spPr/>
        <p:txBody>
          <a:bodyPr/>
          <a:lstStyle>
            <a:extLst/>
          </a:lstStyle>
          <a:p>
            <a:endParaRPr lang="en-US">
              <a:solidFill>
                <a:srgbClr val="D6ECFF"/>
              </a:solidFill>
            </a:endParaRPr>
          </a:p>
        </p:txBody>
      </p:sp>
      <p:sp>
        <p:nvSpPr>
          <p:cNvPr id="6" name="Slide Number Placeholder 5"/>
          <p:cNvSpPr>
            <a:spLocks noGrp="1"/>
          </p:cNvSpPr>
          <p:nvPr>
            <p:ph type="sldNum" sz="quarter" idx="12"/>
          </p:nvPr>
        </p:nvSpPr>
        <p:spPr/>
        <p:txBody>
          <a:bodyPr/>
          <a:lstStyle>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28738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479D2-24EA-4EE4-842F-74B463B01BBD}" type="datetimeFigureOut">
              <a:rPr lang="en-US" smtClean="0"/>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61524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5479D2-24EA-4EE4-842F-74B463B01BBD}"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89838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479D2-24EA-4EE4-842F-74B463B01BBD}" type="datetimeFigureOut">
              <a:rPr lang="en-US" smtClean="0"/>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27769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479D2-24EA-4EE4-842F-74B463B01BBD}"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59501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479D2-24EA-4EE4-842F-74B463B01BBD}"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0D096-42F0-418E-B23D-96F3719BD44B}" type="slidenum">
              <a:rPr lang="en-US" smtClean="0"/>
              <a:t>‹#›</a:t>
            </a:fld>
            <a:endParaRPr lang="en-US"/>
          </a:p>
        </p:txBody>
      </p:sp>
    </p:spTree>
    <p:extLst>
      <p:ext uri="{BB962C8B-B14F-4D97-AF65-F5344CB8AC3E}">
        <p14:creationId xmlns:p14="http://schemas.microsoft.com/office/powerpoint/2010/main" val="340561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479D2-24EA-4EE4-842F-74B463B01BBD}" type="datetimeFigureOut">
              <a:rPr lang="en-US" smtClean="0"/>
              <a:t>2/25/2015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0D096-42F0-418E-B23D-96F3719BD44B}" type="slidenum">
              <a:rPr lang="en-US" smtClean="0"/>
              <a:t>‹#›</a:t>
            </a:fld>
            <a:endParaRPr lang="en-US"/>
          </a:p>
        </p:txBody>
      </p:sp>
    </p:spTree>
    <p:extLst>
      <p:ext uri="{BB962C8B-B14F-4D97-AF65-F5344CB8AC3E}">
        <p14:creationId xmlns:p14="http://schemas.microsoft.com/office/powerpoint/2010/main" val="1146323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D76CF-74A4-40A1-A435-3F48117988F8}" type="datetimeFigureOut">
              <a:rPr lang="en-US" smtClean="0">
                <a:solidFill>
                  <a:prstClr val="black">
                    <a:tint val="75000"/>
                  </a:prstClr>
                </a:solidFill>
              </a:rPr>
              <a:pPr/>
              <a:t>2/25/2015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3B20C-7476-40C4-B4C9-54D640D4E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18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6D00615-254A-204D-9632-7D12F0DCF2CC}" type="datetimeFigureOut">
              <a:rPr lang="en-US" smtClean="0">
                <a:solidFill>
                  <a:prstClr val="black">
                    <a:tint val="75000"/>
                  </a:prstClr>
                </a:solidFill>
              </a:rPr>
              <a:pPr defTabSz="457200"/>
              <a:t>2/25/2015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93D94F4-B5E7-7749-ADB7-2CB6B5DE1B6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8475387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81E28B0-06D0-447F-84AE-07D3BB517C07}" type="datetimeFigureOut">
              <a:rPr lang="en-US" smtClean="0">
                <a:solidFill>
                  <a:srgbClr val="D6ECFF"/>
                </a:solidFill>
              </a:rPr>
              <a:pPr/>
              <a:t>2/25/2015</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318FBCF-270A-46CB-8866-5CC14A1431F9}"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41715368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a:bodyPr>
          <a:lstStyle/>
          <a:p>
            <a:r>
              <a:rPr lang="en-US" dirty="0"/>
              <a:t>The GOES-R GLM Lightning Jump </a:t>
            </a:r>
            <a:r>
              <a:rPr lang="en-US" dirty="0" smtClean="0"/>
              <a:t>Algorithm</a:t>
            </a:r>
            <a:endParaRPr lang="en-US" dirty="0"/>
          </a:p>
        </p:txBody>
      </p:sp>
      <p:sp>
        <p:nvSpPr>
          <p:cNvPr id="3" name="Subtitle 2"/>
          <p:cNvSpPr>
            <a:spLocks noGrp="1"/>
          </p:cNvSpPr>
          <p:nvPr>
            <p:ph type="subTitle" idx="1"/>
          </p:nvPr>
        </p:nvSpPr>
        <p:spPr>
          <a:xfrm>
            <a:off x="990600" y="3276600"/>
            <a:ext cx="7391400" cy="2971800"/>
          </a:xfrm>
        </p:spPr>
        <p:txBody>
          <a:bodyPr>
            <a:normAutofit fontScale="70000" lnSpcReduction="20000"/>
          </a:bodyPr>
          <a:lstStyle/>
          <a:p>
            <a:r>
              <a:rPr lang="en-US" sz="4000" dirty="0" smtClean="0"/>
              <a:t>Principles and Applications toward Severe Weather Warning and Impacts-Based Decision Support</a:t>
            </a:r>
          </a:p>
          <a:p>
            <a:endParaRPr lang="en-US" b="1" dirty="0" smtClean="0"/>
          </a:p>
          <a:p>
            <a:r>
              <a:rPr lang="en-US" b="1" dirty="0" smtClean="0">
                <a:solidFill>
                  <a:schemeClr val="tx2"/>
                </a:solidFill>
              </a:rPr>
              <a:t>Lawrence Carey, University of Alabama in Huntsville (UAH)* </a:t>
            </a:r>
          </a:p>
          <a:p>
            <a:r>
              <a:rPr lang="en-US" dirty="0" smtClean="0">
                <a:solidFill>
                  <a:schemeClr val="tx2"/>
                </a:solidFill>
              </a:rPr>
              <a:t>With contributions from Kristin Calhoun (OU CIMMS and NOAA NSSL), Chris Schultz (NASA MSFC and UAH), Sarah Stough (UAH), Brett Williams (UAH) and Alex Young (UAH)</a:t>
            </a:r>
          </a:p>
        </p:txBody>
      </p:sp>
      <p:pic>
        <p:nvPicPr>
          <p:cNvPr id="4" name="Picture 2" descr="C:\Users\schultz\Desktop\GOESR.tif"/>
          <p:cNvPicPr>
            <a:picLocks noChangeAspect="1" noChangeArrowheads="1"/>
          </p:cNvPicPr>
          <p:nvPr/>
        </p:nvPicPr>
        <p:blipFill>
          <a:blip r:embed="rId2" cstate="print"/>
          <a:srcRect/>
          <a:stretch>
            <a:fillRect/>
          </a:stretch>
        </p:blipFill>
        <p:spPr bwMode="auto">
          <a:xfrm>
            <a:off x="6477000" y="76200"/>
            <a:ext cx="2514600" cy="1603486"/>
          </a:xfrm>
          <a:prstGeom prst="rect">
            <a:avLst/>
          </a:prstGeom>
          <a:noFill/>
          <a:ln w="9525">
            <a:noFill/>
            <a:miter lim="800000"/>
            <a:headEnd/>
            <a:tailEnd/>
          </a:ln>
        </p:spPr>
      </p:pic>
      <p:pic>
        <p:nvPicPr>
          <p:cNvPr id="6" name="Picture 5" descr="C:\Users\schultz\Desktop\UAHATS.jpg"/>
          <p:cNvPicPr>
            <a:picLocks noChangeAspect="1" noChangeArrowheads="1"/>
          </p:cNvPicPr>
          <p:nvPr/>
        </p:nvPicPr>
        <p:blipFill>
          <a:blip r:embed="rId3" cstate="print"/>
          <a:srcRect/>
          <a:stretch>
            <a:fillRect/>
          </a:stretch>
        </p:blipFill>
        <p:spPr bwMode="auto">
          <a:xfrm>
            <a:off x="152400" y="228600"/>
            <a:ext cx="2744805" cy="1143000"/>
          </a:xfrm>
          <a:prstGeom prst="rect">
            <a:avLst/>
          </a:prstGeom>
          <a:noFill/>
          <a:ln w="9525">
            <a:noFill/>
            <a:miter lim="800000"/>
            <a:headEnd/>
            <a:tailEnd/>
          </a:ln>
        </p:spPr>
      </p:pic>
      <p:sp>
        <p:nvSpPr>
          <p:cNvPr id="7" name="TextBox 6"/>
          <p:cNvSpPr txBox="1"/>
          <p:nvPr/>
        </p:nvSpPr>
        <p:spPr>
          <a:xfrm>
            <a:off x="228600" y="6096000"/>
            <a:ext cx="8763000" cy="584775"/>
          </a:xfrm>
          <a:prstGeom prst="rect">
            <a:avLst/>
          </a:prstGeom>
          <a:noFill/>
        </p:spPr>
        <p:txBody>
          <a:bodyPr wrap="square" rtlCol="0">
            <a:spAutoFit/>
          </a:bodyPr>
          <a:lstStyle/>
          <a:p>
            <a:r>
              <a:rPr lang="en-US" sz="1600" dirty="0" smtClean="0"/>
              <a:t>* Funded by the NOAA GOES-R Risk Reduction Research (R3) Program via NOAA CICS in collaboration with NASA MSFC</a:t>
            </a:r>
            <a:endParaRPr lang="en-US" sz="1600" dirty="0"/>
          </a:p>
        </p:txBody>
      </p:sp>
    </p:spTree>
    <p:extLst>
      <p:ext uri="{BB962C8B-B14F-4D97-AF65-F5344CB8AC3E}">
        <p14:creationId xmlns:p14="http://schemas.microsoft.com/office/powerpoint/2010/main" val="174401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JA_C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0666"/>
            <a:ext cx="9144000" cy="4829617"/>
          </a:xfrm>
          <a:prstGeom prst="rect">
            <a:avLst/>
          </a:prstGeom>
        </p:spPr>
      </p:pic>
      <p:sp>
        <p:nvSpPr>
          <p:cNvPr id="5" name="Text Placeholder 6"/>
          <p:cNvSpPr txBox="1">
            <a:spLocks/>
          </p:cNvSpPr>
          <p:nvPr/>
        </p:nvSpPr>
        <p:spPr>
          <a:xfrm>
            <a:off x="257333" y="123074"/>
            <a:ext cx="8509891" cy="60759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solidFill>
                  <a:schemeClr val="tx2"/>
                </a:solidFill>
              </a:rPr>
              <a:t>2014 EWP: Lightning Jump Algorithm</a:t>
            </a:r>
            <a:endParaRPr lang="en-US" sz="3600" dirty="0">
              <a:solidFill>
                <a:schemeClr val="tx2"/>
              </a:solidFill>
            </a:endParaRPr>
          </a:p>
        </p:txBody>
      </p:sp>
      <p:sp>
        <p:nvSpPr>
          <p:cNvPr id="6" name="TextBox 5"/>
          <p:cNvSpPr txBox="1"/>
          <p:nvPr/>
        </p:nvSpPr>
        <p:spPr>
          <a:xfrm>
            <a:off x="138049" y="5640491"/>
            <a:ext cx="8938878" cy="1200329"/>
          </a:xfrm>
          <a:prstGeom prst="rect">
            <a:avLst/>
          </a:prstGeom>
          <a:noFill/>
        </p:spPr>
        <p:txBody>
          <a:bodyPr wrap="square" rtlCol="0">
            <a:spAutoFit/>
          </a:bodyPr>
          <a:lstStyle/>
          <a:p>
            <a:pPr defTabSz="457200"/>
            <a:r>
              <a:rPr lang="en-US" dirty="0">
                <a:solidFill>
                  <a:prstClr val="black"/>
                </a:solidFill>
                <a:latin typeface="Arial"/>
                <a:cs typeface="Arial"/>
              </a:rPr>
              <a:t>“I really think this could be one of the most valuable tools in WFO operations. Once a jump - or more precisely a series of jumps occurred - there seem to be excellent correlation to an increase in storm intensity.”</a:t>
            </a:r>
          </a:p>
          <a:p>
            <a:pPr defTabSz="457200"/>
            <a:r>
              <a:rPr lang="en-US" i="1" dirty="0">
                <a:solidFill>
                  <a:srgbClr val="1395FF"/>
                </a:solidFill>
                <a:latin typeface="Arial"/>
                <a:cs typeface="Arial"/>
              </a:rPr>
              <a:t>								-NWS Forecaster, Post Event Survey,</a:t>
            </a:r>
            <a:r>
              <a:rPr lang="en-US" dirty="0">
                <a:solidFill>
                  <a:srgbClr val="1395FF"/>
                </a:solidFill>
                <a:latin typeface="Arial"/>
                <a:cs typeface="Arial"/>
              </a:rPr>
              <a:t> </a:t>
            </a:r>
            <a:r>
              <a:rPr lang="en-US" i="1" dirty="0">
                <a:solidFill>
                  <a:srgbClr val="1395FF"/>
                </a:solidFill>
                <a:latin typeface="Arial"/>
                <a:cs typeface="Arial"/>
              </a:rPr>
              <a:t>2014 HWT </a:t>
            </a:r>
          </a:p>
        </p:txBody>
      </p:sp>
    </p:spTree>
    <p:extLst>
      <p:ext uri="{BB962C8B-B14F-4D97-AF65-F5344CB8AC3E}">
        <p14:creationId xmlns:p14="http://schemas.microsoft.com/office/powerpoint/2010/main" val="24756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4953000"/>
            <a:ext cx="9144000" cy="1764104"/>
          </a:xfrm>
        </p:spPr>
        <p:txBody>
          <a:bodyPr>
            <a:normAutofit fontScale="92500"/>
          </a:bodyPr>
          <a:lstStyle/>
          <a:p>
            <a:pPr marL="342900" indent="-342900">
              <a:buFont typeface="Arial" panose="020B0604020202020204" pitchFamily="34" charset="0"/>
              <a:buChar char="•"/>
            </a:pPr>
            <a:r>
              <a:rPr lang="en-US" sz="2400" dirty="0" smtClean="0"/>
              <a:t>(LMA-based) lightning data was heavily utilized in Warning Operations:</a:t>
            </a:r>
          </a:p>
          <a:p>
            <a:pPr marL="342900" indent="-342900">
              <a:buFont typeface="Arial" panose="020B0604020202020204" pitchFamily="34" charset="0"/>
              <a:buChar char="•"/>
            </a:pPr>
            <a:r>
              <a:rPr lang="en-US" sz="2400" dirty="0" smtClean="0"/>
              <a:t>1 </a:t>
            </a:r>
            <a:r>
              <a:rPr lang="en-US" sz="2400" dirty="0" smtClean="0"/>
              <a:t>min update (filled in gaps in time / distance from radars)</a:t>
            </a:r>
          </a:p>
          <a:p>
            <a:pPr marL="342900" indent="-342900">
              <a:buFont typeface="Arial" panose="020B0604020202020204" pitchFamily="34" charset="0"/>
              <a:buChar char="•"/>
            </a:pPr>
            <a:r>
              <a:rPr lang="en-US" sz="2400" dirty="0" smtClean="0"/>
              <a:t>Jump </a:t>
            </a:r>
            <a:r>
              <a:rPr lang="en-US" sz="2400" dirty="0" smtClean="0"/>
              <a:t>provided view of rapid intensification in multiple </a:t>
            </a:r>
            <a:r>
              <a:rPr lang="en-US" sz="2400" dirty="0" smtClean="0"/>
              <a:t>storm environments</a:t>
            </a:r>
            <a:endParaRPr lang="en-US" sz="2400" dirty="0" smtClean="0"/>
          </a:p>
          <a:p>
            <a:pPr marL="342900" indent="-342900">
              <a:buFont typeface="Arial" panose="020B0604020202020204" pitchFamily="34" charset="0"/>
              <a:buChar char="•"/>
            </a:pPr>
            <a:r>
              <a:rPr lang="en-US" sz="2400" dirty="0" smtClean="0"/>
              <a:t>Provided </a:t>
            </a:r>
            <a:r>
              <a:rPr lang="en-US" sz="2400" dirty="0" smtClean="0"/>
              <a:t>extra confidence in warning decision</a:t>
            </a:r>
            <a:endParaRPr lang="en-US" sz="2400" dirty="0"/>
          </a:p>
        </p:txBody>
      </p:sp>
      <p:pic>
        <p:nvPicPr>
          <p:cNvPr id="5" name="Picture 4" descr="LightningJump_2136UTC_CO.png"/>
          <p:cNvPicPr>
            <a:picLocks noChangeAspect="1"/>
          </p:cNvPicPr>
          <p:nvPr/>
        </p:nvPicPr>
        <p:blipFill rotWithShape="1">
          <a:blip r:embed="rId3">
            <a:extLst>
              <a:ext uri="{28A0092B-C50C-407E-A947-70E740481C1C}">
                <a14:useLocalDpi xmlns:a14="http://schemas.microsoft.com/office/drawing/2010/main" val="0"/>
              </a:ext>
            </a:extLst>
          </a:blip>
          <a:srcRect l="10889" t="13237" b="3805"/>
          <a:stretch/>
        </p:blipFill>
        <p:spPr>
          <a:xfrm>
            <a:off x="-15550" y="0"/>
            <a:ext cx="9159550" cy="4718709"/>
          </a:xfrm>
          <a:prstGeom prst="rect">
            <a:avLst/>
          </a:prstGeom>
        </p:spPr>
      </p:pic>
      <p:sp>
        <p:nvSpPr>
          <p:cNvPr id="6" name="Text Placeholder 3"/>
          <p:cNvSpPr txBox="1">
            <a:spLocks/>
          </p:cNvSpPr>
          <p:nvPr/>
        </p:nvSpPr>
        <p:spPr>
          <a:xfrm>
            <a:off x="1991514" y="692654"/>
            <a:ext cx="2135824" cy="57721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400" dirty="0" smtClean="0">
                <a:solidFill>
                  <a:srgbClr val="FFB666"/>
                </a:solidFill>
              </a:rPr>
              <a:t>3-sigma jump</a:t>
            </a:r>
          </a:p>
          <a:p>
            <a:r>
              <a:rPr lang="en-US" sz="2400" dirty="0" smtClean="0">
                <a:solidFill>
                  <a:srgbClr val="FFB666"/>
                </a:solidFill>
              </a:rPr>
              <a:t>	</a:t>
            </a:r>
            <a:endParaRPr lang="en-US" sz="2400" dirty="0">
              <a:solidFill>
                <a:srgbClr val="FFB666"/>
              </a:solidFill>
            </a:endParaRPr>
          </a:p>
        </p:txBody>
      </p:sp>
      <p:sp>
        <p:nvSpPr>
          <p:cNvPr id="7" name="Text Placeholder 3"/>
          <p:cNvSpPr txBox="1">
            <a:spLocks/>
          </p:cNvSpPr>
          <p:nvPr/>
        </p:nvSpPr>
        <p:spPr>
          <a:xfrm>
            <a:off x="5512738" y="1696441"/>
            <a:ext cx="3506794" cy="57721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400" dirty="0" err="1" smtClean="0">
                <a:solidFill>
                  <a:srgbClr val="B5BBC3"/>
                </a:solidFill>
              </a:rPr>
              <a:t>pGLM</a:t>
            </a:r>
            <a:r>
              <a:rPr lang="en-US" sz="2400" dirty="0" smtClean="0">
                <a:solidFill>
                  <a:srgbClr val="B5BBC3"/>
                </a:solidFill>
              </a:rPr>
              <a:t> flash extent density</a:t>
            </a:r>
          </a:p>
          <a:p>
            <a:r>
              <a:rPr lang="en-US" sz="2400" dirty="0" smtClean="0">
                <a:solidFill>
                  <a:srgbClr val="B5BBC3"/>
                </a:solidFill>
              </a:rPr>
              <a:t>	</a:t>
            </a:r>
            <a:endParaRPr lang="en-US" sz="2400" dirty="0">
              <a:solidFill>
                <a:srgbClr val="B5BBC3"/>
              </a:solidFill>
            </a:endParaRPr>
          </a:p>
        </p:txBody>
      </p:sp>
      <p:sp>
        <p:nvSpPr>
          <p:cNvPr id="8" name="Text Placeholder 3"/>
          <p:cNvSpPr txBox="1">
            <a:spLocks/>
          </p:cNvSpPr>
          <p:nvPr/>
        </p:nvSpPr>
        <p:spPr>
          <a:xfrm>
            <a:off x="7353597" y="3436173"/>
            <a:ext cx="1665935" cy="84962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r"/>
            <a:r>
              <a:rPr lang="en-US" sz="2400" dirty="0" smtClean="0">
                <a:solidFill>
                  <a:srgbClr val="B5BBC3"/>
                </a:solidFill>
              </a:rPr>
              <a:t>MESH &amp; </a:t>
            </a:r>
            <a:r>
              <a:rPr lang="en-US" sz="2400" dirty="0" err="1" smtClean="0">
                <a:solidFill>
                  <a:srgbClr val="B5BBC3"/>
                </a:solidFill>
              </a:rPr>
              <a:t>ProbSevere</a:t>
            </a:r>
            <a:endParaRPr lang="en-US" sz="2400" dirty="0" smtClean="0">
              <a:solidFill>
                <a:srgbClr val="B5BBC3"/>
              </a:solidFill>
            </a:endParaRPr>
          </a:p>
          <a:p>
            <a:pPr algn="r"/>
            <a:r>
              <a:rPr lang="en-US" sz="2400" dirty="0" smtClean="0">
                <a:solidFill>
                  <a:srgbClr val="B5BBC3"/>
                </a:solidFill>
              </a:rPr>
              <a:t>	</a:t>
            </a:r>
            <a:endParaRPr lang="en-US" sz="2400" dirty="0">
              <a:solidFill>
                <a:srgbClr val="B5BBC3"/>
              </a:solidFill>
            </a:endParaRPr>
          </a:p>
        </p:txBody>
      </p:sp>
      <p:sp>
        <p:nvSpPr>
          <p:cNvPr id="9" name="Text Placeholder 3"/>
          <p:cNvSpPr txBox="1">
            <a:spLocks/>
          </p:cNvSpPr>
          <p:nvPr/>
        </p:nvSpPr>
        <p:spPr>
          <a:xfrm>
            <a:off x="2830272" y="2721708"/>
            <a:ext cx="1665935" cy="84962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r"/>
            <a:r>
              <a:rPr lang="en-US" sz="2400" dirty="0" smtClean="0">
                <a:solidFill>
                  <a:srgbClr val="69D2E7">
                    <a:lumMod val="60000"/>
                    <a:lumOff val="40000"/>
                  </a:srgbClr>
                </a:solidFill>
              </a:rPr>
              <a:t>MRMS </a:t>
            </a:r>
          </a:p>
          <a:p>
            <a:pPr algn="r"/>
            <a:r>
              <a:rPr lang="en-US" sz="2400" dirty="0" err="1" smtClean="0">
                <a:solidFill>
                  <a:srgbClr val="69D2E7">
                    <a:lumMod val="60000"/>
                    <a:lumOff val="40000"/>
                  </a:srgbClr>
                </a:solidFill>
              </a:rPr>
              <a:t>Refl</a:t>
            </a:r>
            <a:r>
              <a:rPr lang="en-US" sz="2400" dirty="0" smtClean="0">
                <a:solidFill>
                  <a:srgbClr val="69D2E7">
                    <a:lumMod val="60000"/>
                    <a:lumOff val="40000"/>
                  </a:srgbClr>
                </a:solidFill>
              </a:rPr>
              <a:t> @-10C</a:t>
            </a:r>
          </a:p>
          <a:p>
            <a:pPr algn="r"/>
            <a:r>
              <a:rPr lang="en-US" sz="2400" dirty="0" smtClean="0">
                <a:solidFill>
                  <a:srgbClr val="69D2E7">
                    <a:lumMod val="60000"/>
                    <a:lumOff val="40000"/>
                  </a:srgbClr>
                </a:solidFill>
              </a:rPr>
              <a:t>	</a:t>
            </a:r>
            <a:endParaRPr lang="en-US" sz="2400" dirty="0">
              <a:solidFill>
                <a:srgbClr val="69D2E7">
                  <a:lumMod val="60000"/>
                  <a:lumOff val="40000"/>
                </a:srgbClr>
              </a:solidFill>
            </a:endParaRPr>
          </a:p>
        </p:txBody>
      </p:sp>
    </p:spTree>
    <p:extLst>
      <p:ext uri="{BB962C8B-B14F-4D97-AF65-F5344CB8AC3E}">
        <p14:creationId xmlns:p14="http://schemas.microsoft.com/office/powerpoint/2010/main" val="18775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678334" cy="2713563"/>
          </a:xfrm>
          <a:prstGeom prst="rect">
            <a:avLst/>
          </a:prstGeom>
          <a:noFill/>
        </p:spPr>
        <p:txBody>
          <a:bodyPr wrap="square" rtlCol="0">
            <a:spAutoFit/>
          </a:bodyPr>
          <a:lstStyle/>
          <a:p>
            <a:pPr defTabSz="457200"/>
            <a:r>
              <a:rPr lang="en-US" dirty="0">
                <a:solidFill>
                  <a:prstClr val="black"/>
                </a:solidFill>
              </a:rPr>
              <a:t>“When I saw the jump and maybe a couple scans in a row, I was confident to issue a severe thunderstorm warning….”</a:t>
            </a:r>
          </a:p>
          <a:p>
            <a:pPr defTabSz="457200">
              <a:spcAft>
                <a:spcPts val="500"/>
              </a:spcAft>
            </a:pPr>
            <a:r>
              <a:rPr lang="en-US" i="1" dirty="0">
                <a:solidFill>
                  <a:srgbClr val="F38630"/>
                </a:solidFill>
              </a:rPr>
              <a:t>-NWS Forecaster, Live </a:t>
            </a:r>
            <a:r>
              <a:rPr lang="en-US" i="1" dirty="0" smtClean="0">
                <a:solidFill>
                  <a:srgbClr val="F38630"/>
                </a:solidFill>
              </a:rPr>
              <a:t>Blog</a:t>
            </a:r>
          </a:p>
          <a:p>
            <a:pPr defTabSz="457200"/>
            <a:r>
              <a:rPr lang="en-US" dirty="0" smtClean="0">
                <a:solidFill>
                  <a:prstClr val="black"/>
                </a:solidFill>
                <a:cs typeface="Arial"/>
              </a:rPr>
              <a:t>“This </a:t>
            </a:r>
            <a:r>
              <a:rPr lang="en-US" dirty="0">
                <a:solidFill>
                  <a:prstClr val="black"/>
                </a:solidFill>
                <a:cs typeface="Arial"/>
              </a:rPr>
              <a:t>information is a high temporal resolution </a:t>
            </a:r>
            <a:r>
              <a:rPr lang="en-US" dirty="0" smtClean="0">
                <a:solidFill>
                  <a:prstClr val="black"/>
                </a:solidFill>
                <a:cs typeface="Arial"/>
              </a:rPr>
              <a:t>(1-2 </a:t>
            </a:r>
            <a:r>
              <a:rPr lang="en-US" dirty="0">
                <a:solidFill>
                  <a:prstClr val="black"/>
                </a:solidFill>
                <a:cs typeface="Arial"/>
              </a:rPr>
              <a:t>minutes) and provides additional data points that can fill gaps between radar volume times.” 	</a:t>
            </a:r>
            <a:r>
              <a:rPr lang="en-US" dirty="0" smtClean="0">
                <a:solidFill>
                  <a:srgbClr val="EAE7E4"/>
                </a:solidFill>
                <a:cs typeface="Arial"/>
              </a:rPr>
              <a:t>			</a:t>
            </a:r>
          </a:p>
          <a:p>
            <a:pPr defTabSz="457200">
              <a:spcAft>
                <a:spcPts val="500"/>
              </a:spcAft>
            </a:pPr>
            <a:r>
              <a:rPr lang="en-US" i="1" dirty="0" smtClean="0">
                <a:solidFill>
                  <a:srgbClr val="F38630"/>
                </a:solidFill>
                <a:cs typeface="Arial"/>
              </a:rPr>
              <a:t>-NWS Forecasters (HWT blog)</a:t>
            </a:r>
          </a:p>
          <a:p>
            <a:pPr defTabSz="457200"/>
            <a:r>
              <a:rPr lang="en-US" dirty="0" smtClean="0">
                <a:solidFill>
                  <a:prstClr val="black"/>
                </a:solidFill>
              </a:rPr>
              <a:t>“</a:t>
            </a:r>
            <a:r>
              <a:rPr lang="en-US" dirty="0">
                <a:solidFill>
                  <a:prstClr val="black"/>
                </a:solidFill>
              </a:rPr>
              <a:t>The jumps were very helpful in identifying quickly intensifying storms. … it provided valuable information that, to my knowledge, is not displayed elsewhere.” </a:t>
            </a:r>
          </a:p>
          <a:p>
            <a:pPr defTabSz="457200"/>
            <a:r>
              <a:rPr lang="en-US" i="1" dirty="0">
                <a:solidFill>
                  <a:srgbClr val="F38630"/>
                </a:solidFill>
              </a:rPr>
              <a:t>-NWS Forecaster, Post Event Survey</a:t>
            </a:r>
            <a:r>
              <a:rPr lang="en-US" dirty="0">
                <a:solidFill>
                  <a:srgbClr val="F38630"/>
                </a:solidFill>
              </a:rPr>
              <a:t> </a:t>
            </a:r>
            <a:r>
              <a:rPr lang="en-US" i="1" dirty="0">
                <a:solidFill>
                  <a:srgbClr val="F38630"/>
                </a:solidFill>
              </a:rPr>
              <a:t> </a:t>
            </a:r>
            <a:endParaRPr lang="en-US" dirty="0">
              <a:solidFill>
                <a:srgbClr val="F38630"/>
              </a:solidFill>
            </a:endParaRPr>
          </a:p>
        </p:txBody>
      </p:sp>
      <p:pic>
        <p:nvPicPr>
          <p:cNvPr id="9" name="Picture 8" descr="DSC_386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2450" y="2971800"/>
            <a:ext cx="7308550" cy="367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660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779463" y="6452783"/>
            <a:ext cx="4174404" cy="365125"/>
          </a:xfrm>
          <a:prstGeom prst="rect">
            <a:avLst/>
          </a:prstGeom>
        </p:spPr>
        <p:txBody>
          <a:bodyPr/>
          <a:lstStyle/>
          <a:p>
            <a:r>
              <a:rPr lang="en-US" smtClean="0">
                <a:solidFill>
                  <a:prstClr val="black">
                    <a:tint val="75000"/>
                  </a:prstClr>
                </a:solidFill>
              </a:rPr>
              <a:t>NSSL Lab Review Feb 25–27, 2015</a:t>
            </a:r>
            <a:endParaRPr lang="en-US" dirty="0">
              <a:solidFill>
                <a:prstClr val="black">
                  <a:tint val="75000"/>
                </a:prstClr>
              </a:solidFill>
            </a:endParaRPr>
          </a:p>
        </p:txBody>
      </p:sp>
      <p:sp>
        <p:nvSpPr>
          <p:cNvPr id="3" name="Slide Number Placeholder 2"/>
          <p:cNvSpPr>
            <a:spLocks noGrp="1"/>
          </p:cNvSpPr>
          <p:nvPr>
            <p:ph type="sldNum" sz="quarter" idx="4294967295"/>
          </p:nvPr>
        </p:nvSpPr>
        <p:spPr>
          <a:xfrm>
            <a:off x="6836447" y="6452783"/>
            <a:ext cx="2133600" cy="365125"/>
          </a:xfrm>
          <a:prstGeom prst="rect">
            <a:avLst/>
          </a:prstGeom>
        </p:spPr>
        <p:txBody>
          <a:bodyPr/>
          <a:lstStyle/>
          <a:p>
            <a:fld id="{2AE81A39-2840-ED4D-A514-D08330109612}" type="slidenum">
              <a:rPr lang="en-US" smtClean="0">
                <a:solidFill>
                  <a:prstClr val="black">
                    <a:tint val="75000"/>
                  </a:prstClr>
                </a:solidFill>
              </a:rPr>
              <a:pPr/>
              <a:t>13</a:t>
            </a:fld>
            <a:endParaRPr lang="en-US" dirty="0">
              <a:solidFill>
                <a:prstClr val="black">
                  <a:tint val="75000"/>
                </a:prstClr>
              </a:solidFill>
            </a:endParaRPr>
          </a:p>
        </p:txBody>
      </p:sp>
      <p:sp>
        <p:nvSpPr>
          <p:cNvPr id="8" name="Rectangle 7"/>
          <p:cNvSpPr/>
          <p:nvPr/>
        </p:nvSpPr>
        <p:spPr>
          <a:xfrm>
            <a:off x="-7618" y="4527270"/>
            <a:ext cx="9144000" cy="2330730"/>
          </a:xfrm>
          <a:prstGeom prst="rect">
            <a:avLst/>
          </a:prstGeom>
          <a:solidFill>
            <a:schemeClr val="bg1"/>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sp>
        <p:nvSpPr>
          <p:cNvPr id="5" name="TextBox 4"/>
          <p:cNvSpPr txBox="1"/>
          <p:nvPr/>
        </p:nvSpPr>
        <p:spPr>
          <a:xfrm>
            <a:off x="0" y="4916443"/>
            <a:ext cx="9003486" cy="1941557"/>
          </a:xfrm>
          <a:prstGeom prst="rect">
            <a:avLst/>
          </a:prstGeom>
          <a:noFill/>
        </p:spPr>
        <p:txBody>
          <a:bodyPr wrap="square" rtlCol="0">
            <a:spAutoFit/>
          </a:bodyPr>
          <a:lstStyle/>
          <a:p>
            <a:pPr defTabSz="457200">
              <a:spcAft>
                <a:spcPts val="500"/>
              </a:spcAft>
            </a:pPr>
            <a:r>
              <a:rPr lang="en-US" sz="1600" dirty="0" smtClean="0">
                <a:solidFill>
                  <a:prstClr val="black"/>
                </a:solidFill>
                <a:cs typeface="Arial"/>
              </a:rPr>
              <a:t>In </a:t>
            </a:r>
            <a:r>
              <a:rPr lang="en-US" sz="1600" dirty="0">
                <a:solidFill>
                  <a:prstClr val="black"/>
                </a:solidFill>
                <a:cs typeface="Arial"/>
              </a:rPr>
              <a:t>this case, </a:t>
            </a:r>
            <a:r>
              <a:rPr lang="en-US" sz="1600" dirty="0" err="1">
                <a:solidFill>
                  <a:prstClr val="black"/>
                </a:solidFill>
                <a:cs typeface="Arial"/>
              </a:rPr>
              <a:t>ProbSevere</a:t>
            </a:r>
            <a:r>
              <a:rPr lang="en-US" sz="1600" dirty="0">
                <a:solidFill>
                  <a:prstClr val="black"/>
                </a:solidFill>
                <a:cs typeface="Arial"/>
              </a:rPr>
              <a:t> and </a:t>
            </a:r>
            <a:r>
              <a:rPr lang="en-US" sz="1600" dirty="0" smtClean="0">
                <a:solidFill>
                  <a:prstClr val="black"/>
                </a:solidFill>
                <a:cs typeface="Arial"/>
              </a:rPr>
              <a:t>LJA </a:t>
            </a:r>
            <a:r>
              <a:rPr lang="en-US" sz="1600" dirty="0">
                <a:solidFill>
                  <a:prstClr val="black"/>
                </a:solidFill>
                <a:cs typeface="Arial"/>
              </a:rPr>
              <a:t>both displayed the rapid intensification of the updraft, and could be especially useful in identifying the first severe storm of the day, and the maintenance of the </a:t>
            </a:r>
            <a:r>
              <a:rPr lang="en-US" sz="1600" dirty="0" err="1">
                <a:solidFill>
                  <a:prstClr val="black"/>
                </a:solidFill>
                <a:cs typeface="Arial"/>
              </a:rPr>
              <a:t>ProbSevere</a:t>
            </a:r>
            <a:r>
              <a:rPr lang="en-US" sz="1600" dirty="0">
                <a:solidFill>
                  <a:prstClr val="black"/>
                </a:solidFill>
                <a:cs typeface="Arial"/>
              </a:rPr>
              <a:t> and additional lightning jumps continued to highlight the threat of severe weather as the storm continued eastward as the storm propagated eastward</a:t>
            </a:r>
            <a:r>
              <a:rPr lang="en-US" sz="1600" dirty="0" smtClean="0">
                <a:solidFill>
                  <a:prstClr val="black"/>
                </a:solidFill>
                <a:cs typeface="Arial"/>
              </a:rPr>
              <a:t>.</a:t>
            </a:r>
            <a:endParaRPr lang="en-US" sz="1600" i="1" dirty="0" smtClean="0">
              <a:solidFill>
                <a:srgbClr val="F38630"/>
              </a:solidFill>
              <a:cs typeface="Arial"/>
            </a:endParaRPr>
          </a:p>
          <a:p>
            <a:pPr defTabSz="457200"/>
            <a:endParaRPr lang="en-US" sz="1600" dirty="0" smtClean="0">
              <a:solidFill>
                <a:prstClr val="black"/>
              </a:solidFill>
              <a:cs typeface="Arial"/>
            </a:endParaRPr>
          </a:p>
          <a:p>
            <a:r>
              <a:rPr lang="en-US" b="1" dirty="0" smtClean="0"/>
              <a:t>Future </a:t>
            </a:r>
            <a:r>
              <a:rPr lang="en-US" b="1" dirty="0"/>
              <a:t>work </a:t>
            </a:r>
            <a:r>
              <a:rPr lang="en-US" dirty="0"/>
              <a:t>will include </a:t>
            </a:r>
            <a:r>
              <a:rPr lang="en-US" dirty="0" smtClean="0"/>
              <a:t>the integration </a:t>
            </a:r>
            <a:r>
              <a:rPr lang="en-US" dirty="0"/>
              <a:t>of the LJA into </a:t>
            </a:r>
            <a:r>
              <a:rPr lang="en-US" dirty="0" err="1"/>
              <a:t>ProbSevere</a:t>
            </a:r>
            <a:r>
              <a:rPr lang="en-US" dirty="0"/>
              <a:t> as an additional input to the </a:t>
            </a:r>
            <a:r>
              <a:rPr lang="en-US" dirty="0" smtClean="0"/>
              <a:t>probability calculations (NOAA CIMMS working with NOAA CIMSS)</a:t>
            </a:r>
            <a:endParaRPr lang="en-US" dirty="0">
              <a:solidFill>
                <a:prstClr val="black"/>
              </a:solidFill>
              <a:cs typeface="Arial"/>
            </a:endParaRPr>
          </a:p>
        </p:txBody>
      </p:sp>
      <p:pic>
        <p:nvPicPr>
          <p:cNvPr id="4" name="Picture 3" descr="C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4" y="0"/>
            <a:ext cx="9180144" cy="4924765"/>
          </a:xfrm>
          <a:prstGeom prst="rect">
            <a:avLst/>
          </a:prstGeom>
        </p:spPr>
      </p:pic>
    </p:spTree>
    <p:extLst>
      <p:ext uri="{BB962C8B-B14F-4D97-AF65-F5344CB8AC3E}">
        <p14:creationId xmlns:p14="http://schemas.microsoft.com/office/powerpoint/2010/main" val="286095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solidFill>
                  <a:schemeClr val="tx2"/>
                </a:solidFill>
              </a:rPr>
              <a:t>Summary</a:t>
            </a:r>
            <a:endParaRPr lang="en-US" dirty="0">
              <a:solidFill>
                <a:schemeClr val="tx2"/>
              </a:solidFill>
            </a:endParaRPr>
          </a:p>
        </p:txBody>
      </p:sp>
      <p:sp>
        <p:nvSpPr>
          <p:cNvPr id="3" name="Content Placeholder 2"/>
          <p:cNvSpPr>
            <a:spLocks noGrp="1"/>
          </p:cNvSpPr>
          <p:nvPr>
            <p:ph idx="1"/>
          </p:nvPr>
        </p:nvSpPr>
        <p:spPr>
          <a:xfrm>
            <a:off x="457200" y="990600"/>
            <a:ext cx="8229600" cy="5562600"/>
          </a:xfrm>
        </p:spPr>
        <p:txBody>
          <a:bodyPr>
            <a:normAutofit fontScale="70000" lnSpcReduction="20000"/>
          </a:bodyPr>
          <a:lstStyle/>
          <a:p>
            <a:r>
              <a:rPr lang="en-US" dirty="0" smtClean="0"/>
              <a:t>GOES-R GLM total lightning and LJA provide early and frequent updates on updraft </a:t>
            </a:r>
            <a:r>
              <a:rPr lang="en-US" dirty="0" smtClean="0"/>
              <a:t>intensity and hence severe potential</a:t>
            </a:r>
            <a:endParaRPr lang="en-US" dirty="0" smtClean="0"/>
          </a:p>
          <a:p>
            <a:pPr lvl="1"/>
            <a:r>
              <a:rPr lang="en-US" dirty="0" smtClean="0"/>
              <a:t>Pre-GLM:  LMA, </a:t>
            </a:r>
            <a:r>
              <a:rPr lang="en-US" dirty="0" err="1" smtClean="0"/>
              <a:t>pGLM</a:t>
            </a:r>
            <a:r>
              <a:rPr lang="en-US" dirty="0" smtClean="0"/>
              <a:t> (LMA based), ENTLN</a:t>
            </a:r>
          </a:p>
          <a:p>
            <a:r>
              <a:rPr lang="en-US" dirty="0" smtClean="0"/>
              <a:t>Application of LJA in tornadic supercell and QLCS</a:t>
            </a:r>
          </a:p>
          <a:p>
            <a:pPr lvl="1"/>
            <a:r>
              <a:rPr lang="en-US" dirty="0" smtClean="0"/>
              <a:t>Fusion with radar (e.g., MESH, azimuthal shear, mesocyclone, TVS)</a:t>
            </a:r>
          </a:p>
          <a:p>
            <a:pPr lvl="1"/>
            <a:r>
              <a:rPr lang="en-US" dirty="0" smtClean="0"/>
              <a:t>maximum situational awareness and/or confidence to tip scale toward warning</a:t>
            </a:r>
          </a:p>
          <a:p>
            <a:r>
              <a:rPr lang="en-US" dirty="0" smtClean="0"/>
              <a:t>HWT 2014 (LMA-based) Demonstration </a:t>
            </a:r>
            <a:endParaRPr lang="en-US" dirty="0"/>
          </a:p>
          <a:p>
            <a:pPr lvl="1"/>
            <a:r>
              <a:rPr lang="en-US" dirty="0" smtClean="0"/>
              <a:t>LJA color coded “sigma jump” (i.e., jump intensity) easiest to visualize along with </a:t>
            </a:r>
            <a:r>
              <a:rPr lang="en-US" dirty="0" err="1" smtClean="0"/>
              <a:t>pGLM</a:t>
            </a:r>
            <a:r>
              <a:rPr lang="en-US" dirty="0" smtClean="0"/>
              <a:t>, MESH, </a:t>
            </a:r>
            <a:r>
              <a:rPr lang="en-US" dirty="0" smtClean="0"/>
              <a:t>MRMS, Doppler velocity </a:t>
            </a:r>
            <a:r>
              <a:rPr lang="en-US" dirty="0" err="1" smtClean="0"/>
              <a:t>etc</a:t>
            </a:r>
            <a:endParaRPr lang="en-US" dirty="0" smtClean="0"/>
          </a:p>
          <a:p>
            <a:pPr lvl="1"/>
            <a:r>
              <a:rPr lang="en-US" dirty="0"/>
              <a:t>P</a:t>
            </a:r>
            <a:r>
              <a:rPr lang="en-US" dirty="0" smtClean="0"/>
              <a:t>ositive forecaster feedback on operational utility</a:t>
            </a:r>
          </a:p>
          <a:p>
            <a:r>
              <a:rPr lang="en-US" dirty="0" smtClean="0"/>
              <a:t>Future Plans</a:t>
            </a:r>
          </a:p>
          <a:p>
            <a:pPr lvl="1"/>
            <a:r>
              <a:rPr lang="en-US" dirty="0"/>
              <a:t>I</a:t>
            </a:r>
            <a:r>
              <a:rPr lang="en-US" dirty="0" smtClean="0"/>
              <a:t>ntegration of the LJA </a:t>
            </a:r>
            <a:r>
              <a:rPr lang="en-US" dirty="0" smtClean="0"/>
              <a:t>(flash </a:t>
            </a:r>
            <a:r>
              <a:rPr lang="en-US" dirty="0" smtClean="0"/>
              <a:t>rate, sigma-level) into </a:t>
            </a:r>
            <a:r>
              <a:rPr lang="en-US" dirty="0" smtClean="0"/>
              <a:t>CIMSS </a:t>
            </a:r>
            <a:r>
              <a:rPr lang="en-US" dirty="0" err="1" smtClean="0"/>
              <a:t>ProbSevere</a:t>
            </a:r>
            <a:endParaRPr lang="en-US" dirty="0" smtClean="0"/>
          </a:p>
          <a:p>
            <a:pPr lvl="1"/>
            <a:r>
              <a:rPr lang="en-US" dirty="0" smtClean="0"/>
              <a:t>HWT 2015:  CONUS-wide demonstration of LJA using </a:t>
            </a:r>
            <a:r>
              <a:rPr lang="en-US" dirty="0" smtClean="0"/>
              <a:t>ENTLN</a:t>
            </a:r>
            <a:endParaRPr lang="en-US" dirty="0" smtClean="0"/>
          </a:p>
          <a:p>
            <a:r>
              <a:rPr lang="en-US" dirty="0" smtClean="0"/>
              <a:t>Possible Pathway to Operations </a:t>
            </a:r>
            <a:r>
              <a:rPr lang="en-US" dirty="0" smtClean="0"/>
              <a:t>(</a:t>
            </a:r>
            <a:r>
              <a:rPr lang="en-US" dirty="0" smtClean="0"/>
              <a:t>pending</a:t>
            </a:r>
            <a:r>
              <a:rPr lang="en-US" dirty="0" smtClean="0"/>
              <a:t> </a:t>
            </a:r>
            <a:r>
              <a:rPr lang="en-US" dirty="0" smtClean="0"/>
              <a:t>HWT 2015)</a:t>
            </a:r>
          </a:p>
          <a:p>
            <a:pPr lvl="1"/>
            <a:r>
              <a:rPr lang="en-US" dirty="0"/>
              <a:t>LJA c</a:t>
            </a:r>
            <a:r>
              <a:rPr lang="en-US" dirty="0" smtClean="0"/>
              <a:t>ould </a:t>
            </a:r>
            <a:r>
              <a:rPr lang="en-US" dirty="0"/>
              <a:t>go into NWS AWIPS2 operations via multi-radar/multi-sensor </a:t>
            </a:r>
            <a:r>
              <a:rPr lang="en-US" dirty="0" smtClean="0"/>
              <a:t>processing </a:t>
            </a:r>
            <a:r>
              <a:rPr lang="en-US" dirty="0"/>
              <a:t>at NCEP </a:t>
            </a:r>
            <a:endParaRPr lang="en-US" dirty="0" smtClean="0"/>
          </a:p>
          <a:p>
            <a:pPr lvl="1"/>
            <a:r>
              <a:rPr lang="en-US" dirty="0" smtClean="0"/>
              <a:t>in </a:t>
            </a:r>
            <a:r>
              <a:rPr lang="en-US" dirty="0" smtClean="0"/>
              <a:t>summer of 2016 following GOES-R launch</a:t>
            </a:r>
          </a:p>
          <a:p>
            <a:pPr lvl="1"/>
            <a:endParaRPr lang="en-US" dirty="0" smtClean="0"/>
          </a:p>
          <a:p>
            <a:pPr lvl="1"/>
            <a:endParaRPr lang="en-US" dirty="0" smtClean="0"/>
          </a:p>
        </p:txBody>
      </p:sp>
    </p:spTree>
    <p:extLst>
      <p:ext uri="{BB962C8B-B14F-4D97-AF65-F5344CB8AC3E}">
        <p14:creationId xmlns:p14="http://schemas.microsoft.com/office/powerpoint/2010/main" val="303567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08" y="0"/>
            <a:ext cx="9143999" cy="914400"/>
          </a:xfrm>
        </p:spPr>
        <p:txBody>
          <a:bodyPr/>
          <a:lstStyle/>
          <a:p>
            <a:r>
              <a:rPr lang="en-US" dirty="0" smtClean="0"/>
              <a:t>Sigma Level</a:t>
            </a:r>
            <a:endParaRPr lang="en-US" dirty="0"/>
          </a:p>
        </p:txBody>
      </p:sp>
      <p:sp>
        <p:nvSpPr>
          <p:cNvPr id="3" name="Content Placeholder 2"/>
          <p:cNvSpPr>
            <a:spLocks noGrp="1"/>
          </p:cNvSpPr>
          <p:nvPr>
            <p:ph sz="half" idx="1"/>
          </p:nvPr>
        </p:nvSpPr>
        <p:spPr>
          <a:xfrm>
            <a:off x="4074620" y="232013"/>
            <a:ext cx="5155353" cy="4135272"/>
          </a:xfrm>
        </p:spPr>
        <p:txBody>
          <a:bodyPr>
            <a:normAutofit fontScale="70000" lnSpcReduction="20000"/>
          </a:bodyPr>
          <a:lstStyle/>
          <a:p>
            <a:pPr>
              <a:buNone/>
            </a:pPr>
            <a:r>
              <a:rPr lang="en-US" sz="3800" dirty="0" smtClean="0"/>
              <a:t>      The sigma level is:</a:t>
            </a:r>
          </a:p>
          <a:p>
            <a:pPr>
              <a:buNone/>
            </a:pPr>
            <a:endParaRPr lang="en-US" dirty="0" smtClean="0"/>
          </a:p>
          <a:p>
            <a:pPr>
              <a:buNone/>
            </a:pPr>
            <a:r>
              <a:rPr lang="en-US" dirty="0" smtClean="0">
                <a:solidFill>
                  <a:srgbClr val="FFFF00"/>
                </a:solidFill>
              </a:rPr>
              <a:t>Sigma level = </a:t>
            </a:r>
          </a:p>
          <a:p>
            <a:pPr algn="ctr">
              <a:buNone/>
            </a:pPr>
            <a:r>
              <a:rPr lang="en-US" sz="2200" b="1" dirty="0" smtClean="0">
                <a:solidFill>
                  <a:srgbClr val="FFFF00"/>
                </a:solidFill>
              </a:rPr>
              <a:t>         </a:t>
            </a:r>
            <a:r>
              <a:rPr lang="en-US" sz="2600" b="1" dirty="0" err="1" smtClean="0">
                <a:solidFill>
                  <a:srgbClr val="FFFF00"/>
                </a:solidFill>
              </a:rPr>
              <a:t>DFRDT</a:t>
            </a:r>
            <a:r>
              <a:rPr lang="en-US" sz="2600" b="1" baseline="-25000" dirty="0" err="1" smtClean="0">
                <a:solidFill>
                  <a:srgbClr val="FFFF00"/>
                </a:solidFill>
              </a:rPr>
              <a:t>to</a:t>
            </a:r>
            <a:r>
              <a:rPr lang="en-US" sz="2600" b="1" dirty="0" smtClean="0">
                <a:solidFill>
                  <a:srgbClr val="FFFF00"/>
                </a:solidFill>
              </a:rPr>
              <a:t>/</a:t>
            </a:r>
            <a:r>
              <a:rPr lang="el-GR" sz="2600" b="1" dirty="0" smtClean="0">
                <a:solidFill>
                  <a:srgbClr val="FFFF00"/>
                </a:solidFill>
                <a:latin typeface="Verdana"/>
                <a:ea typeface="Verdana"/>
                <a:cs typeface="Verdana"/>
              </a:rPr>
              <a:t>σ</a:t>
            </a:r>
            <a:r>
              <a:rPr lang="en-US" sz="2600" b="1" baseline="-25000" dirty="0" smtClean="0">
                <a:solidFill>
                  <a:srgbClr val="FFFF00"/>
                </a:solidFill>
                <a:latin typeface="Verdana"/>
                <a:ea typeface="Verdana"/>
                <a:cs typeface="Verdana"/>
              </a:rPr>
              <a:t>(DFRDT_t-2…t-12)</a:t>
            </a:r>
            <a:r>
              <a:rPr lang="en-US" sz="2600" b="1" dirty="0" smtClean="0">
                <a:solidFill>
                  <a:srgbClr val="FFFF00"/>
                </a:solidFill>
                <a:latin typeface="Verdana"/>
                <a:ea typeface="Verdana"/>
                <a:cs typeface="Verdana"/>
              </a:rPr>
              <a:t> </a:t>
            </a:r>
          </a:p>
          <a:p>
            <a:pPr algn="ctr">
              <a:buNone/>
            </a:pPr>
            <a:endParaRPr lang="en-US" sz="2200" dirty="0" smtClean="0">
              <a:latin typeface="Verdana"/>
              <a:ea typeface="Verdana"/>
              <a:cs typeface="Verdana"/>
            </a:endParaRPr>
          </a:p>
          <a:p>
            <a:pPr algn="ctr">
              <a:buNone/>
            </a:pPr>
            <a:endParaRPr lang="en-US" sz="2200" dirty="0" smtClean="0">
              <a:latin typeface="Verdana"/>
              <a:ea typeface="Verdana"/>
              <a:cs typeface="Verdana"/>
            </a:endParaRPr>
          </a:p>
          <a:p>
            <a:pPr indent="0">
              <a:buNone/>
            </a:pPr>
            <a:r>
              <a:rPr lang="en-US" sz="2200" dirty="0" smtClean="0">
                <a:solidFill>
                  <a:srgbClr val="FFC000"/>
                </a:solidFill>
                <a:latin typeface="Verdana"/>
                <a:ea typeface="Verdana"/>
                <a:cs typeface="Verdana"/>
              </a:rPr>
              <a:t>Thus a sigma level of 2 is the same as a 2</a:t>
            </a:r>
            <a:r>
              <a:rPr lang="el-GR" sz="2200" dirty="0" smtClean="0">
                <a:solidFill>
                  <a:srgbClr val="FFC000"/>
                </a:solidFill>
                <a:latin typeface="Verdana"/>
                <a:ea typeface="Verdana"/>
                <a:cs typeface="Verdana"/>
              </a:rPr>
              <a:t>σ</a:t>
            </a:r>
            <a:r>
              <a:rPr lang="en-US" sz="2200" dirty="0" smtClean="0">
                <a:solidFill>
                  <a:srgbClr val="FFC000"/>
                </a:solidFill>
                <a:latin typeface="Verdana"/>
                <a:ea typeface="Verdana"/>
                <a:cs typeface="Verdana"/>
              </a:rPr>
              <a:t> lightning jump from Schultz et al. 2009, 2011)</a:t>
            </a:r>
            <a:r>
              <a:rPr lang="en-US" dirty="0" smtClean="0">
                <a:solidFill>
                  <a:srgbClr val="FFC000"/>
                </a:solidFill>
              </a:rPr>
              <a:t> </a:t>
            </a:r>
          </a:p>
          <a:p>
            <a:pPr lvl="1">
              <a:buNone/>
            </a:pPr>
            <a:endParaRPr lang="en-US" dirty="0" smtClean="0">
              <a:latin typeface="Calibri"/>
            </a:endParaRPr>
          </a:p>
          <a:p>
            <a:pPr lvl="1"/>
            <a:endParaRPr lang="en-US" dirty="0" smtClean="0">
              <a:solidFill>
                <a:schemeClr val="tx2">
                  <a:lumMod val="90000"/>
                </a:schemeClr>
              </a:solidFill>
              <a:latin typeface="Calibri"/>
            </a:endParaRPr>
          </a:p>
          <a:p>
            <a:r>
              <a:rPr lang="en-US" sz="2300" dirty="0" smtClean="0">
                <a:latin typeface="Calibri"/>
              </a:rPr>
              <a:t>This formulation provides  continuous monitoring of increases in flash rate and the magnitude of that flash rate increase relative to the recent flash rate history. </a:t>
            </a:r>
          </a:p>
          <a:p>
            <a:pPr lvl="1"/>
            <a:r>
              <a:rPr lang="en-US" sz="1900" dirty="0" smtClean="0">
                <a:solidFill>
                  <a:srgbClr val="FFFF00"/>
                </a:solidFill>
                <a:latin typeface="Calibri"/>
              </a:rPr>
              <a:t>Calhoun et al. </a:t>
            </a:r>
            <a:r>
              <a:rPr lang="en-US" sz="1900" dirty="0" smtClean="0">
                <a:solidFill>
                  <a:srgbClr val="FFFF00"/>
                </a:solidFill>
                <a:latin typeface="Calibri"/>
              </a:rPr>
              <a:t>(2015</a:t>
            </a:r>
            <a:r>
              <a:rPr lang="en-US" sz="1900" dirty="0" smtClean="0">
                <a:solidFill>
                  <a:srgbClr val="FFFF00"/>
                </a:solidFill>
                <a:latin typeface="Calibri"/>
              </a:rPr>
              <a:t>); AMS 7MALD</a:t>
            </a:r>
            <a:endParaRPr lang="en-US" sz="1900" dirty="0" smtClean="0">
              <a:solidFill>
                <a:srgbClr val="FFFF00"/>
              </a:solidFill>
              <a:latin typeface="Calibri"/>
            </a:endParaRPr>
          </a:p>
          <a:p>
            <a:pPr lvl="1"/>
            <a:r>
              <a:rPr lang="en-US" sz="1900" dirty="0" smtClean="0">
                <a:solidFill>
                  <a:srgbClr val="FFFF00"/>
                </a:solidFill>
                <a:latin typeface="Calibri"/>
              </a:rPr>
              <a:t>Chronis et al. (2014); WAF</a:t>
            </a:r>
          </a:p>
          <a:p>
            <a:endParaRPr lang="en-US" dirty="0"/>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white"/>
              </a:solidFill>
            </a:endParaRPr>
          </a:p>
        </p:txBody>
      </p:sp>
      <p:sp>
        <p:nvSpPr>
          <p:cNvPr id="5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white"/>
              </a:solidFill>
            </a:endParaRPr>
          </a:p>
        </p:txBody>
      </p:sp>
      <p:sp>
        <p:nvSpPr>
          <p:cNvPr id="8" name="Content Placeholder 7"/>
          <p:cNvSpPr>
            <a:spLocks noGrp="1"/>
          </p:cNvSpPr>
          <p:nvPr>
            <p:ph sz="half" idx="2"/>
          </p:nvPr>
        </p:nvSpPr>
        <p:spPr>
          <a:xfrm>
            <a:off x="247117" y="1106445"/>
            <a:ext cx="4038600" cy="3307605"/>
          </a:xfrm>
        </p:spPr>
        <p:txBody>
          <a:bodyPr>
            <a:normAutofit fontScale="70000" lnSpcReduction="20000"/>
          </a:bodyPr>
          <a:lstStyle/>
          <a:p>
            <a:pPr>
              <a:buNone/>
            </a:pPr>
            <a:r>
              <a:rPr lang="en-US" dirty="0" smtClean="0"/>
              <a:t>Schultz et al. 2009; 2011 definition of a lightning jump:</a:t>
            </a:r>
          </a:p>
          <a:p>
            <a:pPr>
              <a:buNone/>
            </a:pPr>
            <a:endParaRPr lang="en-US" dirty="0" smtClean="0"/>
          </a:p>
          <a:p>
            <a:pPr>
              <a:buNone/>
            </a:pPr>
            <a:r>
              <a:rPr lang="en-US" dirty="0" smtClean="0"/>
              <a:t>DFRDT</a:t>
            </a:r>
            <a:r>
              <a:rPr lang="en-US" baseline="-25000" dirty="0" smtClean="0"/>
              <a:t>t0</a:t>
            </a:r>
            <a:r>
              <a:rPr lang="en-US" dirty="0" smtClean="0">
                <a:latin typeface="Verdana"/>
                <a:ea typeface="Verdana"/>
                <a:cs typeface="Verdana"/>
              </a:rPr>
              <a:t>≥ 2*</a:t>
            </a:r>
            <a:r>
              <a:rPr lang="el-GR" dirty="0" smtClean="0">
                <a:latin typeface="Verdana"/>
                <a:ea typeface="Verdana"/>
                <a:cs typeface="Verdana"/>
              </a:rPr>
              <a:t>σ</a:t>
            </a:r>
            <a:r>
              <a:rPr lang="en-US" sz="1600" dirty="0" smtClean="0">
                <a:latin typeface="Verdana"/>
                <a:ea typeface="Verdana"/>
                <a:cs typeface="Verdana"/>
              </a:rPr>
              <a:t>(DFRDT_t-2…t-12)</a:t>
            </a:r>
          </a:p>
          <a:p>
            <a:pPr>
              <a:buNone/>
            </a:pPr>
            <a:endParaRPr lang="en-US" sz="1000" dirty="0" smtClean="0">
              <a:latin typeface="Verdana"/>
              <a:ea typeface="Verdana"/>
              <a:cs typeface="Verdana"/>
            </a:endParaRPr>
          </a:p>
          <a:p>
            <a:pPr>
              <a:buNone/>
            </a:pPr>
            <a:endParaRPr lang="en-US" sz="1000" dirty="0" smtClean="0">
              <a:latin typeface="Verdana"/>
              <a:ea typeface="Verdana"/>
              <a:cs typeface="Verdana"/>
            </a:endParaRPr>
          </a:p>
          <a:p>
            <a:pPr>
              <a:buNone/>
            </a:pPr>
            <a:endParaRPr lang="en-US" sz="1000" dirty="0" smtClean="0">
              <a:latin typeface="Verdana"/>
              <a:ea typeface="Verdana"/>
              <a:cs typeface="Verdana"/>
            </a:endParaRPr>
          </a:p>
          <a:p>
            <a:pPr>
              <a:buNone/>
            </a:pPr>
            <a:endParaRPr lang="en-US" sz="1000" dirty="0"/>
          </a:p>
        </p:txBody>
      </p:sp>
      <p:sp>
        <p:nvSpPr>
          <p:cNvPr id="18" name="TextBox 17"/>
          <p:cNvSpPr txBox="1"/>
          <p:nvPr/>
        </p:nvSpPr>
        <p:spPr>
          <a:xfrm>
            <a:off x="300251" y="3070743"/>
            <a:ext cx="3725838" cy="1200329"/>
          </a:xfrm>
          <a:prstGeom prst="rect">
            <a:avLst/>
          </a:prstGeom>
          <a:noFill/>
        </p:spPr>
        <p:txBody>
          <a:bodyPr wrap="square" rtlCol="0">
            <a:spAutoFit/>
          </a:bodyPr>
          <a:lstStyle/>
          <a:p>
            <a:r>
              <a:rPr lang="en-US" b="1" dirty="0" smtClean="0">
                <a:solidFill>
                  <a:srgbClr val="FFFF00"/>
                </a:solidFill>
              </a:rPr>
              <a:t>- Yes/No Answer</a:t>
            </a:r>
          </a:p>
          <a:p>
            <a:endParaRPr lang="en-US" b="1" dirty="0" smtClean="0">
              <a:solidFill>
                <a:srgbClr val="FFFF00"/>
              </a:solidFill>
            </a:endParaRPr>
          </a:p>
          <a:p>
            <a:pPr>
              <a:buFontTx/>
              <a:buChar char="-"/>
            </a:pPr>
            <a:r>
              <a:rPr lang="en-US" b="1" dirty="0" smtClean="0">
                <a:solidFill>
                  <a:srgbClr val="FFFF00"/>
                </a:solidFill>
              </a:rPr>
              <a:t>No information on magnitude of   </a:t>
            </a:r>
          </a:p>
          <a:p>
            <a:r>
              <a:rPr lang="en-US" b="1" dirty="0" smtClean="0">
                <a:solidFill>
                  <a:srgbClr val="FFFF00"/>
                </a:solidFill>
              </a:rPr>
              <a:t>  the flash rate increase </a:t>
            </a:r>
            <a:endParaRPr lang="en-US" b="1" dirty="0">
              <a:solidFill>
                <a:srgbClr val="FFFF00"/>
              </a:solidFill>
            </a:endParaRPr>
          </a:p>
        </p:txBody>
      </p:sp>
      <p:cxnSp>
        <p:nvCxnSpPr>
          <p:cNvPr id="20" name="Straight Connector 19"/>
          <p:cNvCxnSpPr/>
          <p:nvPr/>
        </p:nvCxnSpPr>
        <p:spPr>
          <a:xfrm>
            <a:off x="-23445" y="1023583"/>
            <a:ext cx="4217158" cy="13647"/>
          </a:xfrm>
          <a:prstGeom prst="line">
            <a:avLst/>
          </a:prstGeom>
          <a:ln w="635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61869" y="2"/>
            <a:ext cx="0" cy="6857998"/>
          </a:xfrm>
          <a:prstGeom prst="line">
            <a:avLst/>
          </a:prstGeom>
          <a:ln w="63500">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pic>
        <p:nvPicPr>
          <p:cNvPr id="1027" name="Picture 3" descr="C:\Users\Chris\Downloads\sig_levels.png"/>
          <p:cNvPicPr>
            <a:picLocks noChangeAspect="1" noChangeArrowheads="1"/>
          </p:cNvPicPr>
          <p:nvPr/>
        </p:nvPicPr>
        <p:blipFill>
          <a:blip r:embed="rId2" cstate="print"/>
          <a:srcRect/>
          <a:stretch>
            <a:fillRect/>
          </a:stretch>
        </p:blipFill>
        <p:spPr bwMode="auto">
          <a:xfrm>
            <a:off x="1729712" y="4476750"/>
            <a:ext cx="4752975" cy="2381250"/>
          </a:xfrm>
          <a:prstGeom prst="rect">
            <a:avLst/>
          </a:prstGeom>
          <a:noFill/>
        </p:spPr>
      </p:pic>
      <p:pic>
        <p:nvPicPr>
          <p:cNvPr id="1026" name="Picture 2" descr="C:\Users\Chris\Downloads\tfrcellB1H-04-03-07_0o_.png"/>
          <p:cNvPicPr>
            <a:picLocks noChangeAspect="1" noChangeArrowheads="1"/>
          </p:cNvPicPr>
          <p:nvPr/>
        </p:nvPicPr>
        <p:blipFill>
          <a:blip r:embed="rId3" cstate="print"/>
          <a:srcRect r="9263" b="12322"/>
          <a:stretch>
            <a:fillRect/>
          </a:stretch>
        </p:blipFill>
        <p:spPr bwMode="auto">
          <a:xfrm>
            <a:off x="1733296" y="4476750"/>
            <a:ext cx="4312693" cy="2087823"/>
          </a:xfrm>
          <a:prstGeom prst="rect">
            <a:avLst/>
          </a:prstGeom>
          <a:noFill/>
        </p:spPr>
      </p:pic>
      <p:cxnSp>
        <p:nvCxnSpPr>
          <p:cNvPr id="15" name="Straight Arrow Connector 14"/>
          <p:cNvCxnSpPr/>
          <p:nvPr/>
        </p:nvCxnSpPr>
        <p:spPr>
          <a:xfrm flipV="1">
            <a:off x="4642340" y="1266092"/>
            <a:ext cx="1" cy="883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672492" y="2727569"/>
            <a:ext cx="2969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676402" y="2305539"/>
            <a:ext cx="1" cy="425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642338" y="2649415"/>
            <a:ext cx="0" cy="859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solidFill>
              </a:rPr>
              <a:t>Overview</a:t>
            </a:r>
            <a:endParaRPr lang="en-US" dirty="0">
              <a:solidFill>
                <a:schemeClr val="tx2"/>
              </a:solidFill>
            </a:endParaRPr>
          </a:p>
        </p:txBody>
      </p:sp>
      <p:sp>
        <p:nvSpPr>
          <p:cNvPr id="3" name="Content Placeholder 2"/>
          <p:cNvSpPr>
            <a:spLocks noGrp="1"/>
          </p:cNvSpPr>
          <p:nvPr>
            <p:ph idx="1"/>
          </p:nvPr>
        </p:nvSpPr>
        <p:spPr>
          <a:xfrm>
            <a:off x="457200" y="914400"/>
            <a:ext cx="8458200" cy="5638800"/>
          </a:xfrm>
        </p:spPr>
        <p:txBody>
          <a:bodyPr>
            <a:normAutofit fontScale="85000" lnSpcReduction="20000"/>
          </a:bodyPr>
          <a:lstStyle/>
          <a:p>
            <a:r>
              <a:rPr lang="en-US" b="1" dirty="0" smtClean="0"/>
              <a:t>Science Issue:  </a:t>
            </a:r>
            <a:r>
              <a:rPr lang="en-US" dirty="0" smtClean="0"/>
              <a:t>Severe warning </a:t>
            </a:r>
            <a:r>
              <a:rPr lang="en-US" dirty="0"/>
              <a:t>o</a:t>
            </a:r>
            <a:r>
              <a:rPr lang="en-US" dirty="0" smtClean="0"/>
              <a:t>perations and impacts-based decision support require early and frequent updates of convective updraft intensity</a:t>
            </a:r>
          </a:p>
          <a:p>
            <a:pPr lvl="1"/>
            <a:r>
              <a:rPr lang="en-US" dirty="0" smtClean="0"/>
              <a:t>Currently a challenge from satellite</a:t>
            </a:r>
          </a:p>
          <a:p>
            <a:pPr lvl="1"/>
            <a:r>
              <a:rPr lang="en-US" dirty="0" smtClean="0"/>
              <a:t>Total lightning trends can provide</a:t>
            </a:r>
          </a:p>
          <a:p>
            <a:r>
              <a:rPr lang="en-US" b="1" dirty="0" smtClean="0"/>
              <a:t>Approach</a:t>
            </a:r>
            <a:r>
              <a:rPr lang="en-US" dirty="0" smtClean="0"/>
              <a:t>: GOES-R GLM </a:t>
            </a:r>
            <a:r>
              <a:rPr lang="en-US" i="1" dirty="0" smtClean="0"/>
              <a:t>Lightning Jump Algorithm (LJA)</a:t>
            </a:r>
          </a:p>
          <a:p>
            <a:pPr lvl="1"/>
            <a:r>
              <a:rPr lang="en-US" dirty="0" smtClean="0"/>
              <a:t>Conceptual model of updraft, microphysics, total lightning and LJA</a:t>
            </a:r>
          </a:p>
          <a:p>
            <a:r>
              <a:rPr lang="en-US" b="1" dirty="0" smtClean="0"/>
              <a:t>Applications</a:t>
            </a:r>
            <a:r>
              <a:rPr lang="en-US" dirty="0"/>
              <a:t> </a:t>
            </a:r>
            <a:r>
              <a:rPr lang="en-US" dirty="0" smtClean="0"/>
              <a:t>and </a:t>
            </a:r>
            <a:r>
              <a:rPr lang="en-US" b="1" dirty="0" smtClean="0"/>
              <a:t>fusion with radar data</a:t>
            </a:r>
          </a:p>
          <a:p>
            <a:pPr lvl="1"/>
            <a:r>
              <a:rPr lang="en-US" dirty="0" smtClean="0"/>
              <a:t>Tornadic supercell</a:t>
            </a:r>
          </a:p>
          <a:p>
            <a:pPr lvl="1"/>
            <a:r>
              <a:rPr lang="en-US" dirty="0" smtClean="0"/>
              <a:t>Tornadic quasi-linear convective system (QLCS)</a:t>
            </a:r>
          </a:p>
          <a:p>
            <a:r>
              <a:rPr lang="en-US" b="1" dirty="0" smtClean="0"/>
              <a:t>User Demonstrations </a:t>
            </a:r>
            <a:r>
              <a:rPr lang="en-US" dirty="0" smtClean="0"/>
              <a:t>and near Future Plans</a:t>
            </a:r>
            <a:endParaRPr lang="en-US" b="1" dirty="0" smtClean="0"/>
          </a:p>
          <a:p>
            <a:pPr lvl="1"/>
            <a:r>
              <a:rPr lang="en-US" dirty="0" smtClean="0"/>
              <a:t>Hazardous Weather </a:t>
            </a:r>
            <a:r>
              <a:rPr lang="en-US" dirty="0" err="1" smtClean="0"/>
              <a:t>Testbed</a:t>
            </a:r>
            <a:r>
              <a:rPr lang="en-US" dirty="0" smtClean="0"/>
              <a:t> (HWT) 2014 examples</a:t>
            </a:r>
          </a:p>
          <a:p>
            <a:pPr lvl="1"/>
            <a:r>
              <a:rPr lang="en-US" dirty="0" smtClean="0"/>
              <a:t>LJA in </a:t>
            </a:r>
            <a:r>
              <a:rPr lang="en-US" dirty="0" err="1" smtClean="0"/>
              <a:t>ProbSevere</a:t>
            </a:r>
            <a:r>
              <a:rPr lang="en-US" dirty="0" smtClean="0"/>
              <a:t> (NOAA CIMMS, CIMSS collaboration)</a:t>
            </a:r>
          </a:p>
          <a:p>
            <a:pPr lvl="1"/>
            <a:r>
              <a:rPr lang="en-US" dirty="0" smtClean="0"/>
              <a:t>HWT 2015 and possible pathways to operations</a:t>
            </a:r>
          </a:p>
        </p:txBody>
      </p:sp>
    </p:spTree>
    <p:extLst>
      <p:ext uri="{BB962C8B-B14F-4D97-AF65-F5344CB8AC3E}">
        <p14:creationId xmlns:p14="http://schemas.microsoft.com/office/powerpoint/2010/main" val="118599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909060" cy="321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3917823" cy="315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4648200"/>
            <a:ext cx="3028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1000"/>
            <a:ext cx="3055620" cy="305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52400"/>
            <a:ext cx="7223324" cy="892552"/>
          </a:xfrm>
          <a:prstGeom prst="rect">
            <a:avLst/>
          </a:prstGeom>
          <a:noFill/>
        </p:spPr>
        <p:txBody>
          <a:bodyPr wrap="none" rtlCol="0">
            <a:spAutoFit/>
          </a:bodyPr>
          <a:lstStyle/>
          <a:p>
            <a:r>
              <a:rPr lang="en-US" sz="2800" b="1" dirty="0" smtClean="0">
                <a:solidFill>
                  <a:schemeClr val="tx2"/>
                </a:solidFill>
              </a:rPr>
              <a:t>GOES-R Geostationary Lightning Mapper (GLM)</a:t>
            </a:r>
          </a:p>
          <a:p>
            <a:r>
              <a:rPr lang="en-US" sz="2400" dirty="0" smtClean="0">
                <a:solidFill>
                  <a:schemeClr val="tx2"/>
                </a:solidFill>
              </a:rPr>
              <a:t>Goodman et al. (2013)</a:t>
            </a:r>
            <a:endParaRPr lang="en-US" sz="2400" dirty="0">
              <a:solidFill>
                <a:schemeClr val="tx2"/>
              </a:solidFill>
            </a:endParaRPr>
          </a:p>
        </p:txBody>
      </p:sp>
      <p:sp>
        <p:nvSpPr>
          <p:cNvPr id="2" name="TextBox 1"/>
          <p:cNvSpPr txBox="1"/>
          <p:nvPr/>
        </p:nvSpPr>
        <p:spPr>
          <a:xfrm>
            <a:off x="3124200" y="1524000"/>
            <a:ext cx="906980" cy="369332"/>
          </a:xfrm>
          <a:prstGeom prst="rect">
            <a:avLst/>
          </a:prstGeom>
          <a:noFill/>
        </p:spPr>
        <p:txBody>
          <a:bodyPr wrap="none" rtlCol="0">
            <a:spAutoFit/>
          </a:bodyPr>
          <a:lstStyle/>
          <a:p>
            <a:r>
              <a:rPr lang="en-US" b="1" dirty="0" smtClean="0">
                <a:solidFill>
                  <a:schemeClr val="accent1"/>
                </a:solidFill>
              </a:rPr>
              <a:t>GOES-R</a:t>
            </a:r>
            <a:endParaRPr lang="en-US" b="1" dirty="0">
              <a:solidFill>
                <a:schemeClr val="accent1"/>
              </a:solidFill>
            </a:endParaRPr>
          </a:p>
        </p:txBody>
      </p:sp>
      <p:sp>
        <p:nvSpPr>
          <p:cNvPr id="8" name="TextBox 7"/>
          <p:cNvSpPr txBox="1"/>
          <p:nvPr/>
        </p:nvSpPr>
        <p:spPr>
          <a:xfrm>
            <a:off x="3352800" y="4495800"/>
            <a:ext cx="631904" cy="369332"/>
          </a:xfrm>
          <a:prstGeom prst="rect">
            <a:avLst/>
          </a:prstGeom>
          <a:noFill/>
        </p:spPr>
        <p:txBody>
          <a:bodyPr wrap="none" rtlCol="0">
            <a:spAutoFit/>
          </a:bodyPr>
          <a:lstStyle/>
          <a:p>
            <a:r>
              <a:rPr lang="en-US" b="1" dirty="0" smtClean="0">
                <a:solidFill>
                  <a:schemeClr val="accent1"/>
                </a:solidFill>
              </a:rPr>
              <a:t>GLM</a:t>
            </a:r>
            <a:endParaRPr lang="en-US" b="1" dirty="0">
              <a:solidFill>
                <a:schemeClr val="accent1"/>
              </a:solidFill>
            </a:endParaRPr>
          </a:p>
        </p:txBody>
      </p:sp>
      <p:sp>
        <p:nvSpPr>
          <p:cNvPr id="9" name="TextBox 8"/>
          <p:cNvSpPr txBox="1"/>
          <p:nvPr/>
        </p:nvSpPr>
        <p:spPr>
          <a:xfrm>
            <a:off x="6019800" y="3733800"/>
            <a:ext cx="987130" cy="369332"/>
          </a:xfrm>
          <a:prstGeom prst="rect">
            <a:avLst/>
          </a:prstGeom>
          <a:noFill/>
        </p:spPr>
        <p:txBody>
          <a:bodyPr wrap="none" rtlCol="0">
            <a:spAutoFit/>
          </a:bodyPr>
          <a:lstStyle/>
          <a:p>
            <a:r>
              <a:rPr lang="en-US" b="1" dirty="0" smtClean="0"/>
              <a:t>GOES-W</a:t>
            </a:r>
            <a:endParaRPr lang="en-US" b="1" dirty="0"/>
          </a:p>
        </p:txBody>
      </p:sp>
      <p:sp>
        <p:nvSpPr>
          <p:cNvPr id="10" name="TextBox 9"/>
          <p:cNvSpPr txBox="1"/>
          <p:nvPr/>
        </p:nvSpPr>
        <p:spPr>
          <a:xfrm>
            <a:off x="6934200" y="3733800"/>
            <a:ext cx="889346" cy="369332"/>
          </a:xfrm>
          <a:prstGeom prst="rect">
            <a:avLst/>
          </a:prstGeom>
          <a:noFill/>
        </p:spPr>
        <p:txBody>
          <a:bodyPr wrap="none" rtlCol="0">
            <a:spAutoFit/>
          </a:bodyPr>
          <a:lstStyle/>
          <a:p>
            <a:r>
              <a:rPr lang="en-US" b="1" dirty="0" smtClean="0"/>
              <a:t>GOES-E</a:t>
            </a:r>
            <a:endParaRPr lang="en-US" b="1" dirty="0"/>
          </a:p>
        </p:txBody>
      </p:sp>
      <p:sp>
        <p:nvSpPr>
          <p:cNvPr id="3" name="TextBox 2"/>
          <p:cNvSpPr txBox="1"/>
          <p:nvPr/>
        </p:nvSpPr>
        <p:spPr>
          <a:xfrm>
            <a:off x="6477000" y="914400"/>
            <a:ext cx="625492" cy="369332"/>
          </a:xfrm>
          <a:prstGeom prst="rect">
            <a:avLst/>
          </a:prstGeom>
          <a:noFill/>
        </p:spPr>
        <p:txBody>
          <a:bodyPr wrap="none" rtlCol="0">
            <a:spAutoFit/>
          </a:bodyPr>
          <a:lstStyle/>
          <a:p>
            <a:r>
              <a:rPr lang="en-US" dirty="0">
                <a:solidFill>
                  <a:schemeClr val="tx1">
                    <a:lumMod val="50000"/>
                    <a:lumOff val="50000"/>
                  </a:schemeClr>
                </a:solidFill>
              </a:rPr>
              <a:t>GLM</a:t>
            </a:r>
            <a:endParaRPr lang="en-US" dirty="0">
              <a:solidFill>
                <a:schemeClr val="tx1">
                  <a:lumMod val="50000"/>
                  <a:lumOff val="50000"/>
                </a:schemeClr>
              </a:solidFill>
            </a:endParaRPr>
          </a:p>
        </p:txBody>
      </p:sp>
      <p:sp>
        <p:nvSpPr>
          <p:cNvPr id="12" name="TextBox 11"/>
          <p:cNvSpPr txBox="1"/>
          <p:nvPr/>
        </p:nvSpPr>
        <p:spPr>
          <a:xfrm>
            <a:off x="5181600" y="1524000"/>
            <a:ext cx="612668" cy="369332"/>
          </a:xfrm>
          <a:prstGeom prst="rect">
            <a:avLst/>
          </a:prstGeom>
          <a:noFill/>
        </p:spPr>
        <p:txBody>
          <a:bodyPr wrap="none" rtlCol="0">
            <a:spAutoFit/>
          </a:bodyPr>
          <a:lstStyle/>
          <a:p>
            <a:r>
              <a:rPr lang="en-US" dirty="0" smtClean="0">
                <a:solidFill>
                  <a:srgbClr val="FF0000"/>
                </a:solidFill>
              </a:rPr>
              <a:t>L</a:t>
            </a:r>
            <a:r>
              <a:rPr lang="en-US" dirty="0" smtClean="0">
                <a:solidFill>
                  <a:srgbClr val="00B050"/>
                </a:solidFill>
              </a:rPr>
              <a:t>M</a:t>
            </a:r>
            <a:r>
              <a:rPr lang="en-US" dirty="0" smtClean="0">
                <a:solidFill>
                  <a:srgbClr val="0070C0"/>
                </a:solidFill>
              </a:rPr>
              <a:t>A</a:t>
            </a:r>
            <a:endParaRPr lang="en-US" dirty="0">
              <a:solidFill>
                <a:srgbClr val="0070C0"/>
              </a:solidFill>
            </a:endParaRPr>
          </a:p>
        </p:txBody>
      </p:sp>
      <p:cxnSp>
        <p:nvCxnSpPr>
          <p:cNvPr id="6" name="Straight Arrow Connector 5"/>
          <p:cNvCxnSpPr>
            <a:stCxn id="12" idx="2"/>
          </p:cNvCxnSpPr>
          <p:nvPr/>
        </p:nvCxnSpPr>
        <p:spPr>
          <a:xfrm>
            <a:off x="5487934" y="1893332"/>
            <a:ext cx="531866" cy="3164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p:cNvCxnSpPr>
          <p:nvPr/>
        </p:nvCxnSpPr>
        <p:spPr>
          <a:xfrm flipH="1">
            <a:off x="6629400" y="1283732"/>
            <a:ext cx="160346" cy="709136"/>
          </a:xfrm>
          <a:prstGeom prst="straightConnector1">
            <a:avLst/>
          </a:prstGeom>
          <a:ln w="127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p:cNvCxnSpPr>
          <p:nvPr/>
        </p:nvCxnSpPr>
        <p:spPr>
          <a:xfrm>
            <a:off x="6789746" y="1283732"/>
            <a:ext cx="525454" cy="164068"/>
          </a:xfrm>
          <a:prstGeom prst="straightConnector1">
            <a:avLst/>
          </a:prstGeom>
          <a:ln w="127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996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14400"/>
          </a:xfrm>
        </p:spPr>
        <p:txBody>
          <a:bodyPr>
            <a:normAutofit/>
          </a:bodyPr>
          <a:lstStyle/>
          <a:p>
            <a:pPr algn="ctr"/>
            <a:r>
              <a:rPr lang="en-US" dirty="0" smtClean="0">
                <a:solidFill>
                  <a:schemeClr val="tx2">
                    <a:lumMod val="90000"/>
                  </a:schemeClr>
                </a:solidFill>
              </a:rPr>
              <a:t>The Lightning Jump</a:t>
            </a:r>
            <a:endParaRPr lang="en-US" dirty="0">
              <a:solidFill>
                <a:schemeClr val="tx2">
                  <a:lumMod val="90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2303" y="1143000"/>
            <a:ext cx="4291097" cy="2496370"/>
          </a:xfrm>
          <a:prstGeom prst="rect">
            <a:avLst/>
          </a:prstGeom>
          <a:noFill/>
          <a:ln w="9525">
            <a:noFill/>
            <a:miter lim="800000"/>
            <a:headEnd/>
            <a:tailEnd/>
          </a:ln>
        </p:spPr>
      </p:pic>
      <p:sp>
        <p:nvSpPr>
          <p:cNvPr id="5" name="TextBox 4"/>
          <p:cNvSpPr txBox="1"/>
          <p:nvPr/>
        </p:nvSpPr>
        <p:spPr>
          <a:xfrm>
            <a:off x="0" y="3657600"/>
            <a:ext cx="5410200" cy="338554"/>
          </a:xfrm>
          <a:prstGeom prst="rect">
            <a:avLst/>
          </a:prstGeom>
          <a:noFill/>
        </p:spPr>
        <p:txBody>
          <a:bodyPr wrap="square" rtlCol="0">
            <a:spAutoFit/>
          </a:bodyPr>
          <a:lstStyle/>
          <a:p>
            <a:r>
              <a:rPr lang="en-US" sz="1600" b="1" dirty="0" smtClean="0"/>
              <a:t>Figure credit : Williams et al. 1999,  Atmos. Res. </a:t>
            </a:r>
            <a:endParaRPr lang="en-US" sz="1600" b="1" dirty="0"/>
          </a:p>
        </p:txBody>
      </p:sp>
      <p:sp>
        <p:nvSpPr>
          <p:cNvPr id="6" name="TextBox 5"/>
          <p:cNvSpPr txBox="1"/>
          <p:nvPr/>
        </p:nvSpPr>
        <p:spPr>
          <a:xfrm>
            <a:off x="4191000" y="1371600"/>
            <a:ext cx="4800600" cy="2400657"/>
          </a:xfrm>
          <a:prstGeom prst="rect">
            <a:avLst/>
          </a:prstGeom>
          <a:noFill/>
        </p:spPr>
        <p:txBody>
          <a:bodyPr wrap="square" rtlCol="0">
            <a:spAutoFit/>
          </a:bodyPr>
          <a:lstStyle/>
          <a:p>
            <a:r>
              <a:rPr lang="en-US" dirty="0" smtClean="0"/>
              <a:t>1) The flash rate increases rapidly (t</a:t>
            </a:r>
            <a:r>
              <a:rPr lang="en-US" baseline="-25000" dirty="0" smtClean="0"/>
              <a:t>0</a:t>
            </a:r>
            <a:r>
              <a:rPr lang="en-US" dirty="0" smtClean="0"/>
              <a:t>)</a:t>
            </a:r>
          </a:p>
          <a:p>
            <a:endParaRPr lang="en-US" dirty="0" smtClean="0"/>
          </a:p>
          <a:p>
            <a:r>
              <a:rPr lang="en-US" dirty="0" smtClean="0"/>
              <a:t>2) A peak flash rate (i.e., intensity) is reached (t</a:t>
            </a:r>
            <a:r>
              <a:rPr lang="en-US" baseline="-25000" dirty="0" smtClean="0"/>
              <a:t>1</a:t>
            </a:r>
            <a:r>
              <a:rPr lang="en-US" dirty="0" smtClean="0"/>
              <a:t>)</a:t>
            </a:r>
          </a:p>
          <a:p>
            <a:endParaRPr lang="en-US" dirty="0" smtClean="0"/>
          </a:p>
          <a:p>
            <a:r>
              <a:rPr lang="en-US" dirty="0" smtClean="0"/>
              <a:t>3) Severe weather occurs a short time later (t</a:t>
            </a:r>
            <a:r>
              <a:rPr lang="en-US" baseline="-25000" dirty="0" smtClean="0"/>
              <a:t>2</a:t>
            </a:r>
            <a:r>
              <a:rPr lang="en-US" dirty="0" smtClean="0"/>
              <a:t>)</a:t>
            </a:r>
          </a:p>
          <a:p>
            <a:endParaRPr lang="en-US" dirty="0" smtClean="0"/>
          </a:p>
          <a:p>
            <a:r>
              <a:rPr lang="en-US" sz="1400" b="1" dirty="0" smtClean="0">
                <a:solidFill>
                  <a:schemeClr val="accent1"/>
                </a:solidFill>
              </a:rPr>
              <a:t>(Williams et al. 1999, Schultz et al. 2009;  2011, Gatlin and Goodman 2010, Rudlosky and </a:t>
            </a:r>
            <a:r>
              <a:rPr lang="en-US" sz="1400" b="1" dirty="0" err="1" smtClean="0">
                <a:solidFill>
                  <a:schemeClr val="accent1"/>
                </a:solidFill>
              </a:rPr>
              <a:t>Fuelberg</a:t>
            </a:r>
            <a:r>
              <a:rPr lang="en-US" sz="1400" b="1" dirty="0" smtClean="0">
                <a:solidFill>
                  <a:schemeClr val="accent1"/>
                </a:solidFill>
              </a:rPr>
              <a:t> 2013, Metzger and </a:t>
            </a:r>
            <a:r>
              <a:rPr lang="en-US" sz="1400" b="1" dirty="0" err="1" smtClean="0">
                <a:solidFill>
                  <a:schemeClr val="accent1"/>
                </a:solidFill>
              </a:rPr>
              <a:t>Nuss</a:t>
            </a:r>
            <a:r>
              <a:rPr lang="en-US" sz="1400" b="1" dirty="0" smtClean="0">
                <a:solidFill>
                  <a:schemeClr val="accent1"/>
                </a:solidFill>
              </a:rPr>
              <a:t> 2013).</a:t>
            </a:r>
          </a:p>
        </p:txBody>
      </p:sp>
      <p:sp>
        <p:nvSpPr>
          <p:cNvPr id="7" name="TextBox 6"/>
          <p:cNvSpPr txBox="1"/>
          <p:nvPr/>
        </p:nvSpPr>
        <p:spPr>
          <a:xfrm>
            <a:off x="304800" y="4572000"/>
            <a:ext cx="8305800" cy="1631216"/>
          </a:xfrm>
          <a:prstGeom prst="rect">
            <a:avLst/>
          </a:prstGeom>
          <a:noFill/>
        </p:spPr>
        <p:txBody>
          <a:bodyPr wrap="square" rtlCol="0">
            <a:spAutoFit/>
          </a:bodyPr>
          <a:lstStyle/>
          <a:p>
            <a:r>
              <a:rPr lang="en-US" sz="2000" i="1" dirty="0" smtClean="0"/>
              <a:t>Assumed physical basis: </a:t>
            </a:r>
            <a:r>
              <a:rPr lang="en-US" sz="2000" dirty="0" smtClean="0"/>
              <a:t>“The updraft appears to be causal to both the extraordinary intracloud lightning rates and the physical origin aloft of the severe weather at the surface</a:t>
            </a:r>
            <a:r>
              <a:rPr lang="en-US" sz="2000" dirty="0" smtClean="0"/>
              <a:t>” (Williams et al. 1999)</a:t>
            </a:r>
            <a:endParaRPr lang="en-US" sz="2000" dirty="0" smtClean="0"/>
          </a:p>
          <a:p>
            <a:pPr lvl="1">
              <a:buFont typeface="Arial" pitchFamily="34" charset="0"/>
              <a:buChar char="•"/>
            </a:pPr>
            <a:r>
              <a:rPr lang="en-US" sz="2000" dirty="0" smtClean="0"/>
              <a:t>   Updraft properties were not directly measured in early jump studies</a:t>
            </a:r>
          </a:p>
          <a:p>
            <a:pPr lvl="1">
              <a:buFont typeface="Arial" pitchFamily="34" charset="0"/>
              <a:buChar char="•"/>
            </a:pPr>
            <a:r>
              <a:rPr lang="en-US" sz="2000" dirty="0" smtClean="0"/>
              <a:t>   </a:t>
            </a:r>
            <a:r>
              <a:rPr lang="en-US" sz="2000" dirty="0"/>
              <a:t>N</a:t>
            </a:r>
            <a:r>
              <a:rPr lang="en-US" sz="2000" dirty="0" smtClean="0"/>
              <a:t>ot specific </a:t>
            </a:r>
            <a:r>
              <a:rPr lang="en-US" sz="2000" dirty="0" smtClean="0"/>
              <a:t>which </a:t>
            </a:r>
            <a:r>
              <a:rPr lang="en-US" sz="2000" dirty="0" smtClean="0"/>
              <a:t>updraft properties govern the jump </a:t>
            </a:r>
            <a:endParaRPr lang="en-US" sz="2000" dirty="0"/>
          </a:p>
        </p:txBody>
      </p:sp>
    </p:spTree>
    <p:extLst>
      <p:ext uri="{BB962C8B-B14F-4D97-AF65-F5344CB8AC3E}">
        <p14:creationId xmlns:p14="http://schemas.microsoft.com/office/powerpoint/2010/main" val="79128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38200"/>
          </a:xfrm>
        </p:spPr>
        <p:txBody>
          <a:bodyPr/>
          <a:lstStyle/>
          <a:p>
            <a:r>
              <a:rPr lang="en-US" dirty="0" smtClean="0">
                <a:solidFill>
                  <a:schemeClr val="tx2"/>
                </a:solidFill>
              </a:rPr>
              <a:t>Lightning Jump Conceptual Model</a:t>
            </a:r>
            <a:endParaRPr lang="en-US" dirty="0">
              <a:solidFill>
                <a:schemeClr val="tx2"/>
              </a:solidFill>
            </a:endParaRPr>
          </a:p>
        </p:txBody>
      </p:sp>
      <p:pic>
        <p:nvPicPr>
          <p:cNvPr id="2050" name="Picture 2" descr="C:\Users\schultz\Desktop\Dissertation_related\xycross_DD_MAXDB_6000_1720.png"/>
          <p:cNvPicPr>
            <a:picLocks noChangeAspect="1" noChangeArrowheads="1"/>
          </p:cNvPicPr>
          <p:nvPr/>
        </p:nvPicPr>
        <p:blipFill>
          <a:blip r:embed="rId3" cstate="print"/>
          <a:srcRect/>
          <a:stretch>
            <a:fillRect/>
          </a:stretch>
        </p:blipFill>
        <p:spPr bwMode="auto">
          <a:xfrm>
            <a:off x="0" y="1066800"/>
            <a:ext cx="2743200" cy="2743200"/>
          </a:xfrm>
          <a:prstGeom prst="rect">
            <a:avLst/>
          </a:prstGeom>
          <a:solidFill>
            <a:schemeClr val="bg1"/>
          </a:solidFill>
          <a:ln>
            <a:solidFill>
              <a:schemeClr val="tx1"/>
            </a:solidFill>
          </a:ln>
        </p:spPr>
      </p:pic>
      <p:pic>
        <p:nvPicPr>
          <p:cNvPr id="2056" name="Picture 8" descr="C:\Users\schultz\Desktop\Dissertation_related\xycross_DD_MAXDB_6000_1728.png"/>
          <p:cNvPicPr>
            <a:picLocks noChangeAspect="1" noChangeArrowheads="1"/>
          </p:cNvPicPr>
          <p:nvPr/>
        </p:nvPicPr>
        <p:blipFill>
          <a:blip r:embed="rId4" cstate="print"/>
          <a:srcRect/>
          <a:stretch>
            <a:fillRect/>
          </a:stretch>
        </p:blipFill>
        <p:spPr bwMode="auto">
          <a:xfrm>
            <a:off x="3200400" y="1066800"/>
            <a:ext cx="2743200" cy="2743200"/>
          </a:xfrm>
          <a:prstGeom prst="rect">
            <a:avLst/>
          </a:prstGeom>
          <a:solidFill>
            <a:schemeClr val="bg1"/>
          </a:solidFill>
          <a:ln>
            <a:solidFill>
              <a:srgbClr val="FF0000"/>
            </a:solidFill>
          </a:ln>
        </p:spPr>
      </p:pic>
      <p:sp>
        <p:nvSpPr>
          <p:cNvPr id="13" name="TextBox 12"/>
          <p:cNvSpPr txBox="1"/>
          <p:nvPr/>
        </p:nvSpPr>
        <p:spPr>
          <a:xfrm>
            <a:off x="3429000" y="685800"/>
            <a:ext cx="2590800" cy="369332"/>
          </a:xfrm>
          <a:prstGeom prst="rect">
            <a:avLst/>
          </a:prstGeom>
          <a:noFill/>
        </p:spPr>
        <p:txBody>
          <a:bodyPr wrap="square" rtlCol="0">
            <a:spAutoFit/>
          </a:bodyPr>
          <a:lstStyle/>
          <a:p>
            <a:pPr algn="ctr"/>
            <a:r>
              <a:rPr lang="en-US" dirty="0" smtClean="0"/>
              <a:t>Jump Time</a:t>
            </a:r>
            <a:endParaRPr lang="en-US" dirty="0"/>
          </a:p>
        </p:txBody>
      </p:sp>
      <p:pic>
        <p:nvPicPr>
          <p:cNvPr id="2057" name="Picture 9" descr="C:\Users\schultz\Desktop\Dissertation_related\xycross_DD_MAXDB_6000_1739.png"/>
          <p:cNvPicPr>
            <a:picLocks noChangeAspect="1" noChangeArrowheads="1"/>
          </p:cNvPicPr>
          <p:nvPr/>
        </p:nvPicPr>
        <p:blipFill>
          <a:blip r:embed="rId5" cstate="print"/>
          <a:srcRect/>
          <a:stretch>
            <a:fillRect/>
          </a:stretch>
        </p:blipFill>
        <p:spPr bwMode="auto">
          <a:xfrm>
            <a:off x="6324600" y="1066800"/>
            <a:ext cx="2743200" cy="2743200"/>
          </a:xfrm>
          <a:prstGeom prst="rect">
            <a:avLst/>
          </a:prstGeom>
          <a:solidFill>
            <a:schemeClr val="bg1"/>
          </a:solidFill>
          <a:ln>
            <a:solidFill>
              <a:schemeClr val="tx1"/>
            </a:solidFill>
          </a:ln>
        </p:spPr>
      </p:pic>
      <p:pic>
        <p:nvPicPr>
          <p:cNvPr id="18" name="Picture 4" descr="C:\Users\schultz\Desktop\Dissertation_related\xycross_DD_MAXDB_2000_1739.png"/>
          <p:cNvPicPr>
            <a:picLocks noChangeAspect="1" noChangeArrowheads="1"/>
          </p:cNvPicPr>
          <p:nvPr/>
        </p:nvPicPr>
        <p:blipFill>
          <a:blip r:embed="rId6" cstate="print"/>
          <a:srcRect/>
          <a:stretch>
            <a:fillRect/>
          </a:stretch>
        </p:blipFill>
        <p:spPr bwMode="auto">
          <a:xfrm>
            <a:off x="6324600" y="3810000"/>
            <a:ext cx="2743200" cy="2743200"/>
          </a:xfrm>
          <a:prstGeom prst="rect">
            <a:avLst/>
          </a:prstGeom>
          <a:solidFill>
            <a:schemeClr val="bg1"/>
          </a:solidFill>
          <a:ln>
            <a:solidFill>
              <a:schemeClr val="tx1"/>
            </a:solidFill>
          </a:ln>
        </p:spPr>
      </p:pic>
      <p:sp>
        <p:nvSpPr>
          <p:cNvPr id="19" name="TextBox 18"/>
          <p:cNvSpPr txBox="1"/>
          <p:nvPr/>
        </p:nvSpPr>
        <p:spPr>
          <a:xfrm>
            <a:off x="0" y="1003736"/>
            <a:ext cx="685800" cy="461665"/>
          </a:xfrm>
          <a:prstGeom prst="rect">
            <a:avLst/>
          </a:prstGeom>
          <a:noFill/>
        </p:spPr>
        <p:txBody>
          <a:bodyPr wrap="square" rtlCol="0">
            <a:spAutoFit/>
          </a:bodyPr>
          <a:lstStyle/>
          <a:p>
            <a:r>
              <a:rPr lang="en-US" sz="2400" b="1" dirty="0" smtClean="0"/>
              <a:t>A</a:t>
            </a:r>
            <a:endParaRPr lang="en-US" sz="2400" b="1" dirty="0"/>
          </a:p>
        </p:txBody>
      </p:sp>
      <p:sp>
        <p:nvSpPr>
          <p:cNvPr id="20" name="TextBox 19"/>
          <p:cNvSpPr txBox="1"/>
          <p:nvPr/>
        </p:nvSpPr>
        <p:spPr>
          <a:xfrm>
            <a:off x="3200400" y="987970"/>
            <a:ext cx="685800" cy="461665"/>
          </a:xfrm>
          <a:prstGeom prst="rect">
            <a:avLst/>
          </a:prstGeom>
          <a:noFill/>
        </p:spPr>
        <p:txBody>
          <a:bodyPr wrap="square" rtlCol="0">
            <a:spAutoFit/>
          </a:bodyPr>
          <a:lstStyle/>
          <a:p>
            <a:r>
              <a:rPr lang="en-US" sz="2400" b="1" dirty="0"/>
              <a:t>B</a:t>
            </a:r>
          </a:p>
        </p:txBody>
      </p:sp>
      <p:sp>
        <p:nvSpPr>
          <p:cNvPr id="21" name="TextBox 20"/>
          <p:cNvSpPr txBox="1"/>
          <p:nvPr/>
        </p:nvSpPr>
        <p:spPr>
          <a:xfrm>
            <a:off x="6324600" y="987970"/>
            <a:ext cx="685800" cy="461665"/>
          </a:xfrm>
          <a:prstGeom prst="rect">
            <a:avLst/>
          </a:prstGeom>
          <a:noFill/>
        </p:spPr>
        <p:txBody>
          <a:bodyPr wrap="square" rtlCol="0">
            <a:spAutoFit/>
          </a:bodyPr>
          <a:lstStyle/>
          <a:p>
            <a:r>
              <a:rPr lang="en-US" sz="2400" b="1" dirty="0" smtClean="0"/>
              <a:t>C</a:t>
            </a:r>
            <a:endParaRPr lang="en-US" sz="2400" b="1" dirty="0"/>
          </a:p>
        </p:txBody>
      </p:sp>
      <p:sp>
        <p:nvSpPr>
          <p:cNvPr id="22" name="TextBox 21"/>
          <p:cNvSpPr txBox="1"/>
          <p:nvPr/>
        </p:nvSpPr>
        <p:spPr>
          <a:xfrm>
            <a:off x="228600" y="4191000"/>
            <a:ext cx="5638800" cy="1938992"/>
          </a:xfrm>
          <a:prstGeom prst="rect">
            <a:avLst/>
          </a:prstGeom>
          <a:noFill/>
        </p:spPr>
        <p:txBody>
          <a:bodyPr wrap="square" rtlCol="0">
            <a:spAutoFit/>
          </a:bodyPr>
          <a:lstStyle/>
          <a:p>
            <a:r>
              <a:rPr lang="en-US" sz="2400" b="1" dirty="0" smtClean="0"/>
              <a:t>A to B – </a:t>
            </a:r>
            <a:r>
              <a:rPr lang="en-US" dirty="0" smtClean="0"/>
              <a:t>Mixed phase updraft volume, updraft speed and graupel mass increase and a lightning jump occurs</a:t>
            </a:r>
          </a:p>
          <a:p>
            <a:endParaRPr lang="en-US" dirty="0"/>
          </a:p>
          <a:p>
            <a:r>
              <a:rPr lang="en-US" sz="2400" b="1" dirty="0" smtClean="0"/>
              <a:t>B to C – </a:t>
            </a:r>
            <a:r>
              <a:rPr lang="en-US" dirty="0" smtClean="0"/>
              <a:t>As flash rates continue to increase, increases in intensity metrics (e.g., MESH, azimuthal shear) are observed resulting in enhanced severe weather potential. </a:t>
            </a:r>
          </a:p>
        </p:txBody>
      </p:sp>
      <p:sp>
        <p:nvSpPr>
          <p:cNvPr id="23" name="TextBox 22"/>
          <p:cNvSpPr txBox="1"/>
          <p:nvPr/>
        </p:nvSpPr>
        <p:spPr>
          <a:xfrm>
            <a:off x="6324600" y="3810000"/>
            <a:ext cx="685800" cy="381000"/>
          </a:xfrm>
          <a:prstGeom prst="rect">
            <a:avLst/>
          </a:prstGeom>
          <a:noFill/>
        </p:spPr>
        <p:txBody>
          <a:bodyPr wrap="square" rtlCol="0">
            <a:spAutoFit/>
          </a:bodyPr>
          <a:lstStyle/>
          <a:p>
            <a:r>
              <a:rPr lang="en-US" dirty="0" smtClean="0"/>
              <a:t>C</a:t>
            </a:r>
            <a:endParaRPr lang="en-US" dirty="0"/>
          </a:p>
        </p:txBody>
      </p:sp>
      <p:grpSp>
        <p:nvGrpSpPr>
          <p:cNvPr id="29" name="Group 28"/>
          <p:cNvGrpSpPr/>
          <p:nvPr/>
        </p:nvGrpSpPr>
        <p:grpSpPr>
          <a:xfrm>
            <a:off x="2514600" y="685800"/>
            <a:ext cx="914400" cy="381000"/>
            <a:chOff x="2514600" y="685800"/>
            <a:chExt cx="914400" cy="381000"/>
          </a:xfrm>
        </p:grpSpPr>
        <p:cxnSp>
          <p:nvCxnSpPr>
            <p:cNvPr id="25" name="Straight Connector 24"/>
            <p:cNvCxnSpPr/>
            <p:nvPr/>
          </p:nvCxnSpPr>
          <p:spPr>
            <a:xfrm flipV="1">
              <a:off x="2514600" y="6858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429000" y="6858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14600" y="6858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715000" y="685800"/>
            <a:ext cx="914400" cy="381000"/>
            <a:chOff x="2514600" y="685800"/>
            <a:chExt cx="914400" cy="381000"/>
          </a:xfrm>
        </p:grpSpPr>
        <p:cxnSp>
          <p:nvCxnSpPr>
            <p:cNvPr id="31" name="Straight Connector 30"/>
            <p:cNvCxnSpPr/>
            <p:nvPr/>
          </p:nvCxnSpPr>
          <p:spPr>
            <a:xfrm flipV="1">
              <a:off x="2514600" y="6858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429000" y="68580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14600" y="685800"/>
              <a:ext cx="9144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514600" y="685800"/>
            <a:ext cx="914400" cy="381000"/>
          </a:xfrm>
          <a:prstGeom prst="rect">
            <a:avLst/>
          </a:prstGeom>
          <a:noFill/>
        </p:spPr>
        <p:txBody>
          <a:bodyPr wrap="square" rtlCol="0">
            <a:spAutoFit/>
          </a:bodyPr>
          <a:lstStyle/>
          <a:p>
            <a:pPr algn="ctr"/>
            <a:r>
              <a:rPr lang="el-GR" dirty="0" smtClean="0">
                <a:latin typeface="Arial"/>
                <a:cs typeface="Arial"/>
              </a:rPr>
              <a:t>Δ</a:t>
            </a:r>
            <a:r>
              <a:rPr lang="en-US" dirty="0">
                <a:latin typeface="Arial"/>
                <a:cs typeface="Arial"/>
              </a:rPr>
              <a:t>t</a:t>
            </a:r>
            <a:endParaRPr lang="en-US" dirty="0"/>
          </a:p>
        </p:txBody>
      </p:sp>
      <p:sp>
        <p:nvSpPr>
          <p:cNvPr id="35" name="TextBox 34"/>
          <p:cNvSpPr txBox="1"/>
          <p:nvPr/>
        </p:nvSpPr>
        <p:spPr>
          <a:xfrm>
            <a:off x="5715000" y="685800"/>
            <a:ext cx="914400" cy="381000"/>
          </a:xfrm>
          <a:prstGeom prst="rect">
            <a:avLst/>
          </a:prstGeom>
          <a:noFill/>
        </p:spPr>
        <p:txBody>
          <a:bodyPr wrap="square" rtlCol="0">
            <a:spAutoFit/>
          </a:bodyPr>
          <a:lstStyle/>
          <a:p>
            <a:pPr algn="ctr"/>
            <a:r>
              <a:rPr lang="el-GR" dirty="0" smtClean="0">
                <a:latin typeface="Arial"/>
                <a:cs typeface="Arial"/>
              </a:rPr>
              <a:t>Δ</a:t>
            </a:r>
            <a:r>
              <a:rPr lang="en-US" dirty="0">
                <a:latin typeface="Arial"/>
                <a:cs typeface="Arial"/>
              </a:rPr>
              <a:t>t</a:t>
            </a:r>
            <a:endParaRPr lang="en-US" dirty="0"/>
          </a:p>
        </p:txBody>
      </p:sp>
    </p:spTree>
    <p:extLst>
      <p:ext uri="{BB962C8B-B14F-4D97-AF65-F5344CB8AC3E}">
        <p14:creationId xmlns:p14="http://schemas.microsoft.com/office/powerpoint/2010/main" val="1032564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33400"/>
          </a:xfrm>
        </p:spPr>
        <p:txBody>
          <a:bodyPr>
            <a:normAutofit fontScale="90000"/>
          </a:bodyPr>
          <a:lstStyle/>
          <a:p>
            <a:pPr algn="l"/>
            <a:r>
              <a:rPr lang="en-US" dirty="0" smtClean="0">
                <a:solidFill>
                  <a:schemeClr val="tx2"/>
                </a:solidFill>
              </a:rPr>
              <a:t>Kinematic and Microphysical Origins</a:t>
            </a:r>
            <a:endParaRPr lang="en-US" dirty="0">
              <a:solidFill>
                <a:schemeClr val="tx2"/>
              </a:solidFill>
            </a:endParaRPr>
          </a:p>
        </p:txBody>
      </p:sp>
      <p:pic>
        <p:nvPicPr>
          <p:cNvPr id="1026" name="Picture 2" descr="C:\Users\schultz\Desktop\Dissertation_related\norm_graupel_mass.png"/>
          <p:cNvPicPr>
            <a:picLocks noChangeAspect="1" noChangeArrowheads="1"/>
          </p:cNvPicPr>
          <p:nvPr/>
        </p:nvPicPr>
        <p:blipFill>
          <a:blip r:embed="rId3" cstate="print"/>
          <a:srcRect/>
          <a:stretch>
            <a:fillRect/>
          </a:stretch>
        </p:blipFill>
        <p:spPr bwMode="auto">
          <a:xfrm>
            <a:off x="4567237" y="982663"/>
            <a:ext cx="4576763" cy="3208337"/>
          </a:xfrm>
          <a:prstGeom prst="rect">
            <a:avLst/>
          </a:prstGeom>
          <a:solidFill>
            <a:schemeClr val="bg1"/>
          </a:solidFill>
        </p:spPr>
      </p:pic>
      <p:pic>
        <p:nvPicPr>
          <p:cNvPr id="1027" name="Picture 3" descr="C:\Users\schultz\Desktop\Dissertation_related\norm_updraft10_box.png"/>
          <p:cNvPicPr>
            <a:picLocks noChangeAspect="1" noChangeArrowheads="1"/>
          </p:cNvPicPr>
          <p:nvPr/>
        </p:nvPicPr>
        <p:blipFill>
          <a:blip r:embed="rId4" cstate="print"/>
          <a:srcRect/>
          <a:stretch>
            <a:fillRect/>
          </a:stretch>
        </p:blipFill>
        <p:spPr bwMode="auto">
          <a:xfrm>
            <a:off x="76200" y="3581400"/>
            <a:ext cx="4584700" cy="3208337"/>
          </a:xfrm>
          <a:prstGeom prst="rect">
            <a:avLst/>
          </a:prstGeom>
          <a:noFill/>
        </p:spPr>
      </p:pic>
      <p:sp>
        <p:nvSpPr>
          <p:cNvPr id="9" name="TextBox 8"/>
          <p:cNvSpPr txBox="1"/>
          <p:nvPr/>
        </p:nvSpPr>
        <p:spPr>
          <a:xfrm>
            <a:off x="533400" y="3212068"/>
            <a:ext cx="4114800" cy="369332"/>
          </a:xfrm>
          <a:prstGeom prst="rect">
            <a:avLst/>
          </a:prstGeom>
          <a:noFill/>
        </p:spPr>
        <p:txBody>
          <a:bodyPr wrap="square" rtlCol="0">
            <a:spAutoFit/>
          </a:bodyPr>
          <a:lstStyle/>
          <a:p>
            <a:pPr algn="ctr"/>
            <a:r>
              <a:rPr lang="en-US" dirty="0" smtClean="0"/>
              <a:t>10 m s</a:t>
            </a:r>
            <a:r>
              <a:rPr lang="en-US" baseline="30000" dirty="0" smtClean="0"/>
              <a:t>-1</a:t>
            </a:r>
            <a:r>
              <a:rPr lang="en-US" dirty="0" smtClean="0"/>
              <a:t> updraft volume change (%)</a:t>
            </a:r>
            <a:endParaRPr lang="en-US" dirty="0"/>
          </a:p>
        </p:txBody>
      </p:sp>
      <p:sp>
        <p:nvSpPr>
          <p:cNvPr id="10" name="TextBox 9"/>
          <p:cNvSpPr txBox="1"/>
          <p:nvPr/>
        </p:nvSpPr>
        <p:spPr>
          <a:xfrm>
            <a:off x="4953000" y="609600"/>
            <a:ext cx="4191000" cy="369332"/>
          </a:xfrm>
          <a:prstGeom prst="rect">
            <a:avLst/>
          </a:prstGeom>
          <a:noFill/>
        </p:spPr>
        <p:txBody>
          <a:bodyPr wrap="square" rtlCol="0">
            <a:spAutoFit/>
          </a:bodyPr>
          <a:lstStyle/>
          <a:p>
            <a:pPr algn="ctr"/>
            <a:r>
              <a:rPr lang="en-US" dirty="0" smtClean="0"/>
              <a:t>Mixed phase graupel mass change (%)</a:t>
            </a:r>
            <a:endParaRPr lang="en-US" dirty="0"/>
          </a:p>
        </p:txBody>
      </p:sp>
      <p:sp>
        <p:nvSpPr>
          <p:cNvPr id="11" name="TextBox 10"/>
          <p:cNvSpPr txBox="1"/>
          <p:nvPr/>
        </p:nvSpPr>
        <p:spPr>
          <a:xfrm>
            <a:off x="0" y="614855"/>
            <a:ext cx="4495800" cy="2585323"/>
          </a:xfrm>
          <a:prstGeom prst="rect">
            <a:avLst/>
          </a:prstGeom>
          <a:noFill/>
        </p:spPr>
        <p:txBody>
          <a:bodyPr wrap="square" rtlCol="0">
            <a:spAutoFit/>
          </a:bodyPr>
          <a:lstStyle/>
          <a:p>
            <a:r>
              <a:rPr lang="en-US" b="1" dirty="0" smtClean="0"/>
              <a:t>During the time leading up to a lightning jump,  kinematic and microphysical observations of storms display the following characteristics: </a:t>
            </a:r>
          </a:p>
          <a:p>
            <a:endParaRPr lang="en-US" dirty="0"/>
          </a:p>
          <a:p>
            <a:pPr marL="342900" indent="-342900">
              <a:buAutoNum type="arabicParenR"/>
            </a:pPr>
            <a:r>
              <a:rPr lang="en-US" b="1" dirty="0" smtClean="0">
                <a:solidFill>
                  <a:srgbClr val="002060"/>
                </a:solidFill>
              </a:rPr>
              <a:t>There is a substantial increase in 10 m s</a:t>
            </a:r>
            <a:r>
              <a:rPr lang="en-US" b="1" baseline="30000" dirty="0" smtClean="0">
                <a:solidFill>
                  <a:srgbClr val="002060"/>
                </a:solidFill>
              </a:rPr>
              <a:t>-1</a:t>
            </a:r>
            <a:r>
              <a:rPr lang="en-US" b="1" dirty="0" smtClean="0">
                <a:solidFill>
                  <a:srgbClr val="002060"/>
                </a:solidFill>
              </a:rPr>
              <a:t> updraft volume (below) and peak updraft speed (not shown).</a:t>
            </a:r>
          </a:p>
          <a:p>
            <a:pPr marL="342900" indent="-342900"/>
            <a:endParaRPr lang="en-US" dirty="0"/>
          </a:p>
        </p:txBody>
      </p:sp>
      <p:sp>
        <p:nvSpPr>
          <p:cNvPr id="12" name="TextBox 11"/>
          <p:cNvSpPr txBox="1"/>
          <p:nvPr/>
        </p:nvSpPr>
        <p:spPr>
          <a:xfrm>
            <a:off x="5181600" y="4193616"/>
            <a:ext cx="3962400" cy="1200329"/>
          </a:xfrm>
          <a:prstGeom prst="rect">
            <a:avLst/>
          </a:prstGeom>
          <a:noFill/>
        </p:spPr>
        <p:txBody>
          <a:bodyPr wrap="square" rtlCol="0">
            <a:spAutoFit/>
          </a:bodyPr>
          <a:lstStyle/>
          <a:p>
            <a:r>
              <a:rPr lang="en-US" b="1" dirty="0" smtClean="0">
                <a:solidFill>
                  <a:schemeClr val="accent2">
                    <a:lumMod val="75000"/>
                  </a:schemeClr>
                </a:solidFill>
              </a:rPr>
              <a:t>2) Mixed phase graupel mass also increases during this period  (above).</a:t>
            </a:r>
          </a:p>
          <a:p>
            <a:endParaRPr lang="en-US" dirty="0"/>
          </a:p>
          <a:p>
            <a:endParaRPr lang="en-US" dirty="0"/>
          </a:p>
        </p:txBody>
      </p:sp>
      <p:cxnSp>
        <p:nvCxnSpPr>
          <p:cNvPr id="14" name="Straight Connector 13"/>
          <p:cNvCxnSpPr/>
          <p:nvPr/>
        </p:nvCxnSpPr>
        <p:spPr>
          <a:xfrm>
            <a:off x="533400" y="5044947"/>
            <a:ext cx="411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81432" y="2441921"/>
            <a:ext cx="411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nvGraphicFramePr>
        <p:xfrm>
          <a:off x="3745628" y="5827760"/>
          <a:ext cx="5067300" cy="600075"/>
        </p:xfrm>
        <a:graphic>
          <a:graphicData uri="http://schemas.openxmlformats.org/drawingml/2006/table">
            <a:tbl>
              <a:tblPr/>
              <a:tblGrid>
                <a:gridCol w="1016637"/>
                <a:gridCol w="638575"/>
                <a:gridCol w="638575"/>
                <a:gridCol w="638575"/>
                <a:gridCol w="667168"/>
                <a:gridCol w="667168"/>
                <a:gridCol w="800602"/>
              </a:tblGrid>
              <a:tr h="200025">
                <a:tc>
                  <a:txBody>
                    <a:bodyPr/>
                    <a:lstStyle/>
                    <a:p>
                      <a:pPr algn="ctr" fontAlgn="b"/>
                      <a:endParaRPr lang="en-US" sz="1100" b="0" i="0" u="none" strike="noStrike" dirty="0">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100" b="1" i="0" u="none" strike="noStrike" dirty="0">
                          <a:solidFill>
                            <a:schemeClr val="bg1"/>
                          </a:solidFill>
                          <a:latin typeface="Calibri"/>
                        </a:rPr>
                        <a:t>Z Score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err="1" smtClean="0">
                          <a:solidFill>
                            <a:schemeClr val="bg1"/>
                          </a:solidFill>
                          <a:latin typeface="Calibri"/>
                        </a:rPr>
                        <a:t>P_Level</a:t>
                      </a:r>
                      <a:r>
                        <a:rPr lang="en-US" sz="1100" b="1" i="0" u="none" strike="noStrike" dirty="0" smtClean="0">
                          <a:solidFill>
                            <a:schemeClr val="bg1"/>
                          </a:solidFill>
                          <a:latin typeface="Calibri"/>
                        </a:rPr>
                        <a:t> </a:t>
                      </a:r>
                      <a:r>
                        <a:rPr lang="en-US" sz="1100" b="1" i="0" u="none" strike="noStrike" dirty="0">
                          <a:solidFill>
                            <a:schemeClr val="bg1"/>
                          </a:solidFill>
                          <a:latin typeface="Calibri"/>
                        </a:rPr>
                        <a:t>(one tailed)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hMerge="1">
                  <a:txBody>
                    <a:bodyPr/>
                    <a:lstStyle/>
                    <a:p>
                      <a:endParaRPr lang="en-US"/>
                    </a:p>
                  </a:txBody>
                  <a:tcPr/>
                </a:tc>
                <a:tc hMerge="1">
                  <a:txBody>
                    <a:bodyPr/>
                    <a:lstStyle/>
                    <a:p>
                      <a:endParaRPr lang="en-US"/>
                    </a:p>
                  </a:txBody>
                  <a:tcPr/>
                </a:tc>
              </a:tr>
              <a:tr h="200025">
                <a:tc>
                  <a:txBody>
                    <a:bodyPr/>
                    <a:lstStyle/>
                    <a:p>
                      <a:pPr algn="ctr" fontAlgn="b"/>
                      <a:endParaRPr lang="en-US"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chemeClr val="bg1"/>
                          </a:solidFill>
                          <a:latin typeface="Calibri"/>
                        </a:rPr>
                        <a:t>0 and 1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chemeClr val="bg1"/>
                          </a:solidFill>
                          <a:latin typeface="Calibri"/>
                        </a:rPr>
                        <a:t>1 and 2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chemeClr val="bg1"/>
                          </a:solidFill>
                          <a:latin typeface="Calibri"/>
                        </a:rPr>
                        <a:t>0 and 2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chemeClr val="bg1"/>
                          </a:solidFill>
                          <a:latin typeface="Calibri"/>
                        </a:rPr>
                        <a:t>0 and 1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fontAlgn="b"/>
                      <a:r>
                        <a:rPr lang="en-US" sz="1100" b="1" i="0" u="none" strike="noStrike" dirty="0">
                          <a:solidFill>
                            <a:schemeClr val="bg1"/>
                          </a:solidFill>
                          <a:latin typeface="Calibri"/>
                        </a:rPr>
                        <a:t>1 and 2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fontAlgn="b"/>
                      <a:r>
                        <a:rPr lang="en-US" sz="1100" b="1" i="0" u="none" strike="noStrike" dirty="0">
                          <a:solidFill>
                            <a:schemeClr val="bg1"/>
                          </a:solidFill>
                          <a:latin typeface="Calibri"/>
                        </a:rPr>
                        <a:t>0 and 2 </a:t>
                      </a:r>
                      <a:r>
                        <a:rPr lang="el-GR" sz="1100" b="1" i="0" u="none" strike="noStrike" dirty="0">
                          <a:solidFill>
                            <a:schemeClr val="bg1"/>
                          </a:solidFill>
                          <a:latin typeface="Calibri"/>
                        </a:rPr>
                        <a:t>σ</a:t>
                      </a:r>
                      <a:r>
                        <a:rPr lang="en-US" sz="1100" b="1" i="0" u="none" strike="noStrike" dirty="0">
                          <a:solidFill>
                            <a:schemeClr val="bg1"/>
                          </a:solidFill>
                          <a:latin typeface="Calibri"/>
                        </a:rPr>
                        <a:t>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200025">
                <a:tc>
                  <a:txBody>
                    <a:bodyPr/>
                    <a:lstStyle/>
                    <a:p>
                      <a:pPr algn="ctr" fontAlgn="b"/>
                      <a:r>
                        <a:rPr lang="en-US" sz="1100" b="1" i="0" u="none" strike="noStrike" dirty="0">
                          <a:solidFill>
                            <a:schemeClr val="tx1"/>
                          </a:solidFill>
                          <a:latin typeface="Calibri"/>
                        </a:rPr>
                        <a:t>Norm 10 m/s </a:t>
                      </a:r>
                      <a:r>
                        <a:rPr lang="en-US" sz="1100" b="1" i="0" u="none" strike="noStrike" dirty="0" err="1">
                          <a:solidFill>
                            <a:schemeClr val="tx1"/>
                          </a:solidFill>
                          <a:latin typeface="Calibri"/>
                        </a:rPr>
                        <a:t>vol</a:t>
                      </a:r>
                      <a:endParaRPr lang="en-US" sz="1100" b="1" i="0" u="none" strike="noStrike" dirty="0">
                        <a:solidFill>
                          <a:schemeClr val="tx1"/>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a:solidFill>
                            <a:srgbClr val="FFFF00"/>
                          </a:solidFill>
                          <a:latin typeface="Calibri"/>
                        </a:rPr>
                        <a:t>0.05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rgbClr val="FFFF00"/>
                          </a:solidFill>
                          <a:latin typeface="Calibri"/>
                        </a:rPr>
                        <a:t>1.60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rgbClr val="FFFF00"/>
                          </a:solidFill>
                          <a:latin typeface="Calibri"/>
                        </a:rPr>
                        <a:t>1.99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1100" b="1" i="0" u="none" strike="noStrike" dirty="0">
                          <a:solidFill>
                            <a:srgbClr val="FFFF00"/>
                          </a:solidFill>
                          <a:latin typeface="Calibri"/>
                        </a:rPr>
                        <a:t>0.48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fontAlgn="b"/>
                      <a:r>
                        <a:rPr lang="en-US" sz="1100" b="1" i="0" u="none" strike="noStrike" dirty="0" smtClean="0">
                          <a:solidFill>
                            <a:srgbClr val="FFFF00"/>
                          </a:solidFill>
                          <a:latin typeface="Calibri"/>
                        </a:rPr>
                        <a:t>0.06</a:t>
                      </a:r>
                      <a:endParaRPr lang="en-US" sz="1100" b="1" i="0" u="none" strike="noStrike" dirty="0">
                        <a:solidFill>
                          <a:srgbClr val="FFFF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algn="ctr" fontAlgn="b"/>
                      <a:r>
                        <a:rPr lang="en-US" sz="1100" b="1" i="0" u="none" strike="noStrike" dirty="0" smtClean="0">
                          <a:solidFill>
                            <a:srgbClr val="FFFF00"/>
                          </a:solidFill>
                          <a:latin typeface="Calibri"/>
                        </a:rPr>
                        <a:t>0.03</a:t>
                      </a:r>
                      <a:endParaRPr lang="en-US" sz="1100" b="1" i="0" u="none" strike="noStrike" dirty="0">
                        <a:solidFill>
                          <a:srgbClr val="FFFF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bl>
          </a:graphicData>
        </a:graphic>
      </p:graphicFrame>
      <p:sp>
        <p:nvSpPr>
          <p:cNvPr id="17" name="TextBox 16"/>
          <p:cNvSpPr txBox="1"/>
          <p:nvPr/>
        </p:nvSpPr>
        <p:spPr>
          <a:xfrm>
            <a:off x="4761186" y="5470635"/>
            <a:ext cx="4051738" cy="369332"/>
          </a:xfrm>
          <a:prstGeom prst="rect">
            <a:avLst/>
          </a:prstGeom>
          <a:noFill/>
        </p:spPr>
        <p:txBody>
          <a:bodyPr wrap="square" rtlCol="0">
            <a:spAutoFit/>
          </a:bodyPr>
          <a:lstStyle/>
          <a:p>
            <a:pPr algn="ctr"/>
            <a:r>
              <a:rPr lang="en-US" dirty="0" smtClean="0"/>
              <a:t>Rank sum Testing</a:t>
            </a:r>
            <a:endParaRPr lang="en-US" dirty="0"/>
          </a:p>
        </p:txBody>
      </p:sp>
      <p:cxnSp>
        <p:nvCxnSpPr>
          <p:cNvPr id="19" name="Straight Arrow Connector 18"/>
          <p:cNvCxnSpPr/>
          <p:nvPr/>
        </p:nvCxnSpPr>
        <p:spPr>
          <a:xfrm flipH="1" flipV="1">
            <a:off x="3720662" y="5423338"/>
            <a:ext cx="2033752" cy="28377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6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
          </a:xfrm>
        </p:spPr>
        <p:txBody>
          <a:bodyPr>
            <a:noAutofit/>
          </a:bodyPr>
          <a:lstStyle/>
          <a:p>
            <a:r>
              <a:rPr lang="en-US" sz="3800" b="1" dirty="0" smtClean="0">
                <a:solidFill>
                  <a:schemeClr val="tx2"/>
                </a:solidFill>
              </a:rPr>
              <a:t>Supercell Applications: Conceptual Timeline</a:t>
            </a:r>
            <a:endParaRPr lang="en-US" sz="3800" b="1" dirty="0">
              <a:solidFill>
                <a:schemeClr val="tx2"/>
              </a:solidFill>
            </a:endParaRPr>
          </a:p>
        </p:txBody>
      </p:sp>
      <p:sp>
        <p:nvSpPr>
          <p:cNvPr id="6" name="TextBox 5"/>
          <p:cNvSpPr txBox="1"/>
          <p:nvPr/>
        </p:nvSpPr>
        <p:spPr>
          <a:xfrm>
            <a:off x="-76200" y="2667000"/>
            <a:ext cx="2209800" cy="830997"/>
          </a:xfrm>
          <a:prstGeom prst="rect">
            <a:avLst/>
          </a:prstGeom>
          <a:noFill/>
        </p:spPr>
        <p:txBody>
          <a:bodyPr wrap="square" rtlCol="0">
            <a:spAutoFit/>
          </a:bodyPr>
          <a:lstStyle/>
          <a:p>
            <a:pPr algn="ctr"/>
            <a:r>
              <a:rPr lang="en-US" sz="2400" b="1" dirty="0" smtClean="0"/>
              <a:t>1: Ordinary Convection </a:t>
            </a:r>
            <a:endParaRPr lang="en-US" sz="2400" b="1" dirty="0"/>
          </a:p>
        </p:txBody>
      </p:sp>
      <p:sp>
        <p:nvSpPr>
          <p:cNvPr id="7" name="TextBox 6"/>
          <p:cNvSpPr txBox="1"/>
          <p:nvPr/>
        </p:nvSpPr>
        <p:spPr>
          <a:xfrm>
            <a:off x="2209800" y="2433935"/>
            <a:ext cx="2438400" cy="461665"/>
          </a:xfrm>
          <a:prstGeom prst="rect">
            <a:avLst/>
          </a:prstGeom>
          <a:noFill/>
        </p:spPr>
        <p:txBody>
          <a:bodyPr wrap="square" rtlCol="0">
            <a:spAutoFit/>
          </a:bodyPr>
          <a:lstStyle/>
          <a:p>
            <a:pPr algn="ctr"/>
            <a:r>
              <a:rPr lang="en-US" sz="2400" b="1" dirty="0" smtClean="0"/>
              <a:t>2: Updraft Pulse</a:t>
            </a:r>
            <a:endParaRPr lang="en-US" sz="2400" b="1" dirty="0"/>
          </a:p>
        </p:txBody>
      </p:sp>
      <p:sp>
        <p:nvSpPr>
          <p:cNvPr id="8" name="TextBox 7"/>
          <p:cNvSpPr txBox="1"/>
          <p:nvPr/>
        </p:nvSpPr>
        <p:spPr>
          <a:xfrm>
            <a:off x="3962400" y="997803"/>
            <a:ext cx="3886200" cy="830997"/>
          </a:xfrm>
          <a:prstGeom prst="rect">
            <a:avLst/>
          </a:prstGeom>
          <a:noFill/>
        </p:spPr>
        <p:txBody>
          <a:bodyPr wrap="square" rtlCol="0">
            <a:spAutoFit/>
          </a:bodyPr>
          <a:lstStyle/>
          <a:p>
            <a:pPr algn="ctr"/>
            <a:r>
              <a:rPr lang="en-US" sz="2400" b="1" dirty="0" smtClean="0"/>
              <a:t>3a: More Particle Collisions </a:t>
            </a:r>
          </a:p>
          <a:p>
            <a:pPr algn="ctr"/>
            <a:r>
              <a:rPr lang="en-US" sz="2400" b="1" dirty="0" smtClean="0"/>
              <a:t>→ Increased Lightning</a:t>
            </a:r>
            <a:endParaRPr lang="en-US" sz="2400" b="1" dirty="0"/>
          </a:p>
        </p:txBody>
      </p:sp>
      <p:sp>
        <p:nvSpPr>
          <p:cNvPr id="9" name="TextBox 8"/>
          <p:cNvSpPr txBox="1"/>
          <p:nvPr/>
        </p:nvSpPr>
        <p:spPr>
          <a:xfrm>
            <a:off x="4724400" y="3581400"/>
            <a:ext cx="2409270" cy="1200329"/>
          </a:xfrm>
          <a:prstGeom prst="rect">
            <a:avLst/>
          </a:prstGeom>
          <a:noFill/>
        </p:spPr>
        <p:txBody>
          <a:bodyPr wrap="square" rtlCol="0">
            <a:spAutoFit/>
          </a:bodyPr>
          <a:lstStyle/>
          <a:p>
            <a:pPr algn="ctr"/>
            <a:r>
              <a:rPr lang="en-US" sz="2400" b="1" dirty="0" smtClean="0"/>
              <a:t>3b: Stretching of Vertical Vorticity</a:t>
            </a:r>
          </a:p>
          <a:p>
            <a:pPr algn="ctr"/>
            <a:r>
              <a:rPr lang="en-US" sz="2400" b="1" dirty="0" smtClean="0"/>
              <a:t>→ Mesocyclone</a:t>
            </a:r>
            <a:endParaRPr lang="en-US" sz="2400" b="1" dirty="0"/>
          </a:p>
        </p:txBody>
      </p:sp>
      <p:sp>
        <p:nvSpPr>
          <p:cNvPr id="10" name="TextBox 9"/>
          <p:cNvSpPr txBox="1"/>
          <p:nvPr/>
        </p:nvSpPr>
        <p:spPr>
          <a:xfrm>
            <a:off x="7086600" y="2438400"/>
            <a:ext cx="2209800" cy="461665"/>
          </a:xfrm>
          <a:prstGeom prst="rect">
            <a:avLst/>
          </a:prstGeom>
          <a:noFill/>
        </p:spPr>
        <p:txBody>
          <a:bodyPr wrap="square" rtlCol="0">
            <a:spAutoFit/>
          </a:bodyPr>
          <a:lstStyle/>
          <a:p>
            <a:pPr algn="ctr"/>
            <a:r>
              <a:rPr lang="en-US" sz="2400" b="1" dirty="0" smtClean="0"/>
              <a:t>4: Supercell</a:t>
            </a:r>
            <a:endParaRPr lang="en-US" sz="2400" b="1" dirty="0"/>
          </a:p>
        </p:txBody>
      </p:sp>
      <p:pic>
        <p:nvPicPr>
          <p:cNvPr id="11" name="Picture 3"/>
          <p:cNvPicPr>
            <a:picLocks noChangeAspect="1" noChangeArrowheads="1"/>
          </p:cNvPicPr>
          <p:nvPr/>
        </p:nvPicPr>
        <p:blipFill>
          <a:blip r:embed="rId2" cstate="print"/>
          <a:srcRect/>
          <a:stretch>
            <a:fillRect/>
          </a:stretch>
        </p:blipFill>
        <p:spPr bwMode="auto">
          <a:xfrm>
            <a:off x="152400" y="3505200"/>
            <a:ext cx="1752600" cy="1752600"/>
          </a:xfrm>
          <a:prstGeom prst="rect">
            <a:avLst/>
          </a:prstGeom>
          <a:noFill/>
          <a:ln w="9525">
            <a:noFill/>
            <a:miter lim="800000"/>
            <a:headEnd/>
            <a:tailEnd/>
          </a:ln>
        </p:spPr>
      </p:pic>
      <p:grpSp>
        <p:nvGrpSpPr>
          <p:cNvPr id="12" name="Group 11"/>
          <p:cNvGrpSpPr/>
          <p:nvPr/>
        </p:nvGrpSpPr>
        <p:grpSpPr>
          <a:xfrm>
            <a:off x="1447800" y="2976265"/>
            <a:ext cx="3869529" cy="3509927"/>
            <a:chOff x="1676401" y="3124200"/>
            <a:chExt cx="3869529" cy="3509927"/>
          </a:xfrm>
        </p:grpSpPr>
        <p:pic>
          <p:nvPicPr>
            <p:cNvPr id="13" name="Picture 5" descr="http://www.qacps.k12.md.us/ces/clipart/Carson%20Dellosa%20Clipart/Carson%20Dellosa%20Learning%20Themes/Images/Black%20and%20White%20Images/Weather/CLOUD4_BW.bmp"/>
            <p:cNvPicPr>
              <a:picLocks noChangeArrowheads="1"/>
            </p:cNvPicPr>
            <p:nvPr/>
          </p:nvPicPr>
          <p:blipFill>
            <a:blip r:embed="rId3" cstate="print"/>
            <a:srcRect/>
            <a:stretch>
              <a:fillRect/>
            </a:stretch>
          </p:blipFill>
          <p:spPr bwMode="auto">
            <a:xfrm>
              <a:off x="2438400" y="3124200"/>
              <a:ext cx="2286000" cy="3200400"/>
            </a:xfrm>
            <a:prstGeom prst="rect">
              <a:avLst/>
            </a:prstGeom>
            <a:noFill/>
          </p:spPr>
        </p:pic>
        <p:sp>
          <p:nvSpPr>
            <p:cNvPr id="14" name="Down Arrow 13"/>
            <p:cNvSpPr/>
            <p:nvPr/>
          </p:nvSpPr>
          <p:spPr>
            <a:xfrm rot="10800000">
              <a:off x="3048000" y="4343399"/>
              <a:ext cx="1066800" cy="1066800"/>
            </a:xfrm>
            <a:prstGeom prst="downArrow">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ular Arrow 14"/>
            <p:cNvSpPr/>
            <p:nvPr/>
          </p:nvSpPr>
          <p:spPr>
            <a:xfrm rot="11049100">
              <a:off x="3479465" y="4499025"/>
              <a:ext cx="2066465" cy="2130102"/>
            </a:xfrm>
            <a:prstGeom prst="circularArrow">
              <a:avLst>
                <a:gd name="adj1" fmla="val 12500"/>
                <a:gd name="adj2" fmla="val 1142319"/>
                <a:gd name="adj3" fmla="val 20457681"/>
                <a:gd name="adj4" fmla="val 151829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0800000" flipH="1">
              <a:off x="1676401" y="4348127"/>
              <a:ext cx="1962918" cy="2286000"/>
            </a:xfrm>
            <a:prstGeom prst="circularArrow">
              <a:avLst>
                <a:gd name="adj1" fmla="val 12500"/>
                <a:gd name="adj2" fmla="val 1142319"/>
                <a:gd name="adj3" fmla="val 20457681"/>
                <a:gd name="adj4" fmla="val 15182913"/>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wn Arrow 16"/>
            <p:cNvSpPr/>
            <p:nvPr/>
          </p:nvSpPr>
          <p:spPr>
            <a:xfrm rot="10800000">
              <a:off x="3276600" y="3428999"/>
              <a:ext cx="609600" cy="838200"/>
            </a:xfrm>
            <a:prstGeom prst="downArrow">
              <a:avLst>
                <a:gd name="adj1" fmla="val 50000"/>
                <a:gd name="adj2" fmla="val 4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noChangeArrowheads="1"/>
          </p:cNvPicPr>
          <p:nvPr/>
        </p:nvPicPr>
        <p:blipFill>
          <a:blip r:embed="rId4" cstate="print"/>
          <a:srcRect/>
          <a:stretch>
            <a:fillRect/>
          </a:stretch>
        </p:blipFill>
        <p:spPr bwMode="auto">
          <a:xfrm>
            <a:off x="4782660" y="1821597"/>
            <a:ext cx="2333070" cy="1447800"/>
          </a:xfrm>
          <a:prstGeom prst="rect">
            <a:avLst/>
          </a:prstGeom>
          <a:noFill/>
          <a:ln w="9525">
            <a:noFill/>
            <a:miter lim="800000"/>
            <a:headEnd/>
            <a:tailEnd/>
          </a:ln>
        </p:spPr>
      </p:pic>
      <p:sp>
        <p:nvSpPr>
          <p:cNvPr id="19" name="TextBox 18"/>
          <p:cNvSpPr txBox="1"/>
          <p:nvPr/>
        </p:nvSpPr>
        <p:spPr>
          <a:xfrm>
            <a:off x="4648200" y="3200400"/>
            <a:ext cx="3552270" cy="323165"/>
          </a:xfrm>
          <a:prstGeom prst="rect">
            <a:avLst/>
          </a:prstGeom>
          <a:noFill/>
        </p:spPr>
        <p:txBody>
          <a:bodyPr wrap="square" rtlCol="0">
            <a:spAutoFit/>
          </a:bodyPr>
          <a:lstStyle/>
          <a:p>
            <a:pPr algn="l"/>
            <a:r>
              <a:rPr lang="en-US" sz="1500" dirty="0" err="1" smtClean="0"/>
              <a:t>Stolzenburg</a:t>
            </a:r>
            <a:r>
              <a:rPr lang="en-US" sz="1500" dirty="0" smtClean="0"/>
              <a:t> </a:t>
            </a:r>
            <a:r>
              <a:rPr lang="en-US" sz="1500" i="1" dirty="0" smtClean="0"/>
              <a:t>et al.</a:t>
            </a:r>
            <a:r>
              <a:rPr lang="en-US" sz="1500" dirty="0" smtClean="0"/>
              <a:t> [1998] , Fig. 3</a:t>
            </a:r>
            <a:endParaRPr lang="en-US" sz="1500" dirty="0"/>
          </a:p>
        </p:txBody>
      </p:sp>
      <p:cxnSp>
        <p:nvCxnSpPr>
          <p:cNvPr id="20" name="Straight Arrow Connector 19"/>
          <p:cNvCxnSpPr/>
          <p:nvPr/>
        </p:nvCxnSpPr>
        <p:spPr>
          <a:xfrm flipH="1" flipV="1">
            <a:off x="6248400" y="2583597"/>
            <a:ext cx="76200" cy="609600"/>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5" descr="http://www.qacps.k12.md.us/ces/clipart/Carson%20Dellosa%20Clipart/Carson%20Dellosa%20Learning%20Themes/Images/Black%20and%20White%20Images/Weather/CLOUD4_BW.bmp"/>
          <p:cNvPicPr>
            <a:picLocks noChangeArrowheads="1"/>
          </p:cNvPicPr>
          <p:nvPr/>
        </p:nvPicPr>
        <p:blipFill>
          <a:blip r:embed="rId3" cstate="print"/>
          <a:srcRect/>
          <a:stretch>
            <a:fillRect/>
          </a:stretch>
        </p:blipFill>
        <p:spPr bwMode="auto">
          <a:xfrm>
            <a:off x="5076270" y="4800600"/>
            <a:ext cx="1676400" cy="1905000"/>
          </a:xfrm>
          <a:prstGeom prst="rect">
            <a:avLst/>
          </a:prstGeom>
          <a:noFill/>
        </p:spPr>
      </p:pic>
      <p:sp>
        <p:nvSpPr>
          <p:cNvPr id="23" name="Flowchart: Magnetic Disk 22"/>
          <p:cNvSpPr/>
          <p:nvPr/>
        </p:nvSpPr>
        <p:spPr>
          <a:xfrm>
            <a:off x="5762070" y="5334000"/>
            <a:ext cx="304800" cy="1143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5381070" y="5867400"/>
            <a:ext cx="1066800" cy="533400"/>
          </a:xfrm>
          <a:prstGeom prst="flowChartMagneticDisk">
            <a:avLst/>
          </a:prstGeom>
          <a:solidFill>
            <a:schemeClr val="accent1">
              <a:lumMod val="60000"/>
              <a:lumOff val="4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5914470" y="5029200"/>
            <a:ext cx="0" cy="1600200"/>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7" name="Circular Arrow 26"/>
          <p:cNvSpPr/>
          <p:nvPr/>
        </p:nvSpPr>
        <p:spPr>
          <a:xfrm rot="10800000" flipH="1">
            <a:off x="5486401" y="5714999"/>
            <a:ext cx="838200" cy="609600"/>
          </a:xfrm>
          <a:prstGeom prst="circularArrow">
            <a:avLst>
              <a:gd name="adj1" fmla="val 12500"/>
              <a:gd name="adj2" fmla="val 978742"/>
              <a:gd name="adj3" fmla="val 20457681"/>
              <a:gd name="adj4" fmla="val 10800000"/>
              <a:gd name="adj5" fmla="val 1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7"/>
          <p:cNvPicPr>
            <a:picLocks noChangeAspect="1" noChangeArrowheads="1"/>
          </p:cNvPicPr>
          <p:nvPr/>
        </p:nvPicPr>
        <p:blipFill>
          <a:blip r:embed="rId5" cstate="print"/>
          <a:srcRect/>
          <a:stretch>
            <a:fillRect/>
          </a:stretch>
        </p:blipFill>
        <p:spPr bwMode="auto">
          <a:xfrm>
            <a:off x="7391400" y="2971800"/>
            <a:ext cx="1676400" cy="1752600"/>
          </a:xfrm>
          <a:prstGeom prst="rect">
            <a:avLst/>
          </a:prstGeom>
          <a:noFill/>
          <a:ln w="9525">
            <a:noFill/>
            <a:miter lim="800000"/>
            <a:headEnd/>
            <a:tailEnd/>
          </a:ln>
        </p:spPr>
      </p:pic>
      <p:sp>
        <p:nvSpPr>
          <p:cNvPr id="29" name="TextBox 28"/>
          <p:cNvSpPr txBox="1"/>
          <p:nvPr/>
        </p:nvSpPr>
        <p:spPr>
          <a:xfrm>
            <a:off x="128016" y="838200"/>
            <a:ext cx="3962400" cy="1477328"/>
          </a:xfrm>
          <a:prstGeom prst="rect">
            <a:avLst/>
          </a:prstGeom>
          <a:noFill/>
          <a:ln>
            <a:solidFill>
              <a:srgbClr val="FF0000"/>
            </a:solidFill>
          </a:ln>
        </p:spPr>
        <p:txBody>
          <a:bodyPr wrap="square" rtlCol="0">
            <a:spAutoFit/>
          </a:bodyPr>
          <a:lstStyle/>
          <a:p>
            <a:pPr algn="ctr"/>
            <a:r>
              <a:rPr lang="en-US" sz="2600" b="1" i="1" dirty="0" smtClean="0">
                <a:solidFill>
                  <a:srgbClr val="FF0000"/>
                </a:solidFill>
              </a:rPr>
              <a:t>Given correct environment:</a:t>
            </a:r>
          </a:p>
          <a:p>
            <a:pPr marL="404813" indent="165100">
              <a:buFont typeface="Arial" pitchFamily="34" charset="0"/>
              <a:buChar char="•"/>
            </a:pPr>
            <a:r>
              <a:rPr lang="en-US" sz="1600" b="1" i="1" u="sng" dirty="0" smtClean="0"/>
              <a:t>Moderate-to-High Shear</a:t>
            </a:r>
          </a:p>
          <a:p>
            <a:pPr marL="404813" indent="165100"/>
            <a:r>
              <a:rPr lang="en-US" sz="1600" b="1" dirty="0" smtClean="0"/>
              <a:t>	(ex: 0-6km shear &gt; 15 ms</a:t>
            </a:r>
            <a:r>
              <a:rPr lang="en-US" sz="1600" b="1" baseline="30000" dirty="0" smtClean="0"/>
              <a:t>-1</a:t>
            </a:r>
            <a:r>
              <a:rPr lang="en-US" sz="1600" b="1" dirty="0" smtClean="0"/>
              <a:t>)</a:t>
            </a:r>
          </a:p>
          <a:p>
            <a:pPr marL="404813" indent="165100">
              <a:buFont typeface="Arial" pitchFamily="34" charset="0"/>
              <a:buChar char="•"/>
            </a:pPr>
            <a:r>
              <a:rPr lang="en-US" sz="1600" b="1" dirty="0" smtClean="0"/>
              <a:t>Moderate-to-High Instability </a:t>
            </a:r>
          </a:p>
          <a:p>
            <a:pPr marL="404813" indent="165100"/>
            <a:r>
              <a:rPr lang="en-US" sz="1600" b="1" dirty="0" smtClean="0"/>
              <a:t>	(ex: CAPE &gt; 1000 J/kg)</a:t>
            </a:r>
          </a:p>
        </p:txBody>
      </p:sp>
      <p:sp>
        <p:nvSpPr>
          <p:cNvPr id="30" name="Circular Arrow 29"/>
          <p:cNvSpPr/>
          <p:nvPr/>
        </p:nvSpPr>
        <p:spPr>
          <a:xfrm rot="10800000" flipH="1">
            <a:off x="5638800" y="5410200"/>
            <a:ext cx="548640" cy="533400"/>
          </a:xfrm>
          <a:prstGeom prst="circularArrow">
            <a:avLst>
              <a:gd name="adj1" fmla="val 12500"/>
              <a:gd name="adj2" fmla="val 978742"/>
              <a:gd name="adj3" fmla="val 20457681"/>
              <a:gd name="adj4" fmla="val 11953325"/>
              <a:gd name="adj5" fmla="val 12500"/>
            </a:avLst>
          </a:prstGeom>
          <a:solidFill>
            <a:srgbClr val="FF0000"/>
          </a:solidFill>
          <a:ln w="7302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182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9144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2"/>
                </a:solidFill>
                <a:effectLst/>
                <a:uLnTx/>
                <a:uFillTx/>
                <a:latin typeface="+mj-lt"/>
                <a:ea typeface="+mj-ea"/>
                <a:cs typeface="+mj-cs"/>
              </a:rPr>
              <a:t>Supercell Applications</a:t>
            </a:r>
            <a:r>
              <a:rPr kumimoji="0" lang="en-US" sz="3800" b="1" i="0" u="none" strike="noStrike" kern="1200" cap="none" spc="0" normalizeH="0" noProof="0" dirty="0" smtClean="0">
                <a:ln>
                  <a:noFill/>
                </a:ln>
                <a:solidFill>
                  <a:schemeClr val="tx2"/>
                </a:solidFill>
                <a:effectLst/>
                <a:uLnTx/>
                <a:uFillTx/>
                <a:latin typeface="+mj-lt"/>
                <a:ea typeface="+mj-ea"/>
                <a:cs typeface="+mj-cs"/>
              </a:rPr>
              <a:t> of the Lightning Jump</a:t>
            </a:r>
            <a:endParaRPr kumimoji="0" lang="en-US" sz="3800" b="1"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2050" name="Picture 2" descr="C:\Users\Sarah\Documents\Research\images\case_images\20130520_composite.png"/>
          <p:cNvPicPr>
            <a:picLocks noChangeArrowheads="1"/>
          </p:cNvPicPr>
          <p:nvPr/>
        </p:nvPicPr>
        <p:blipFill>
          <a:blip r:embed="rId3" cstate="print"/>
          <a:srcRect/>
          <a:stretch>
            <a:fillRect/>
          </a:stretch>
        </p:blipFill>
        <p:spPr bwMode="auto">
          <a:xfrm>
            <a:off x="76200" y="701040"/>
            <a:ext cx="4724400" cy="5852160"/>
          </a:xfrm>
          <a:prstGeom prst="rect">
            <a:avLst/>
          </a:prstGeom>
          <a:noFill/>
          <a:ln>
            <a:solidFill>
              <a:schemeClr val="tx1"/>
            </a:solidFill>
            <a:bevel/>
          </a:ln>
        </p:spPr>
      </p:pic>
      <p:cxnSp>
        <p:nvCxnSpPr>
          <p:cNvPr id="6" name="Straight Arrow Connector 5"/>
          <p:cNvCxnSpPr/>
          <p:nvPr/>
        </p:nvCxnSpPr>
        <p:spPr>
          <a:xfrm flipH="1">
            <a:off x="1066800" y="2667000"/>
            <a:ext cx="21336" cy="1143000"/>
          </a:xfrm>
          <a:prstGeom prst="straightConnector1">
            <a:avLst/>
          </a:prstGeom>
          <a:ln w="34925" cap="sq">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06424" y="2667000"/>
            <a:ext cx="341376" cy="1143000"/>
          </a:xfrm>
          <a:prstGeom prst="straightConnector1">
            <a:avLst/>
          </a:prstGeom>
          <a:ln w="34925" cap="sq">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911096" y="2667000"/>
            <a:ext cx="70104" cy="838200"/>
          </a:xfrm>
          <a:prstGeom prst="straightConnector1">
            <a:avLst/>
          </a:prstGeom>
          <a:ln w="34925" cap="sq">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81200" y="2667000"/>
            <a:ext cx="762000" cy="2057400"/>
          </a:xfrm>
          <a:prstGeom prst="straightConnector1">
            <a:avLst/>
          </a:prstGeom>
          <a:ln w="34925" cap="sq">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48000" y="2667000"/>
            <a:ext cx="338328" cy="2133600"/>
          </a:xfrm>
          <a:prstGeom prst="straightConnector1">
            <a:avLst/>
          </a:prstGeom>
          <a:ln w="34925" cap="sq">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953000" y="865692"/>
            <a:ext cx="2112264" cy="1527048"/>
            <a:chOff x="5334000" y="1219200"/>
            <a:chExt cx="2112264" cy="1527048"/>
          </a:xfrm>
        </p:grpSpPr>
        <p:pic>
          <p:nvPicPr>
            <p:cNvPr id="2052" name="Picture 4" descr="C:\Users\Sarah\Documents\Research\images\GR_presentation\20130520_1908.png"/>
            <p:cNvPicPr>
              <a:picLocks noChangeArrowheads="1"/>
            </p:cNvPicPr>
            <p:nvPr/>
          </p:nvPicPr>
          <p:blipFill>
            <a:blip r:embed="rId4" cstate="print"/>
            <a:srcRect/>
            <a:stretch>
              <a:fillRect/>
            </a:stretch>
          </p:blipFill>
          <p:spPr bwMode="auto">
            <a:xfrm>
              <a:off x="5334000" y="1219200"/>
              <a:ext cx="2112264" cy="1527048"/>
            </a:xfrm>
            <a:prstGeom prst="rect">
              <a:avLst/>
            </a:prstGeom>
            <a:noFill/>
          </p:spPr>
        </p:pic>
        <p:sp>
          <p:nvSpPr>
            <p:cNvPr id="39" name="TextBox 38"/>
            <p:cNvSpPr txBox="1"/>
            <p:nvPr/>
          </p:nvSpPr>
          <p:spPr>
            <a:xfrm>
              <a:off x="5410200" y="2362200"/>
              <a:ext cx="1295399" cy="369332"/>
            </a:xfrm>
            <a:prstGeom prst="rect">
              <a:avLst/>
            </a:prstGeom>
            <a:solidFill>
              <a:schemeClr val="tx1">
                <a:lumMod val="65000"/>
                <a:lumOff val="35000"/>
                <a:alpha val="50000"/>
              </a:schemeClr>
            </a:solidFill>
            <a:ln w="50800">
              <a:noFill/>
            </a:ln>
          </p:spPr>
          <p:txBody>
            <a:bodyPr wrap="square" rtlCol="0">
              <a:spAutoFit/>
            </a:bodyPr>
            <a:lstStyle/>
            <a:p>
              <a:r>
                <a:rPr lang="en-US" b="1" dirty="0" smtClean="0">
                  <a:solidFill>
                    <a:schemeClr val="bg1"/>
                  </a:solidFill>
                </a:rPr>
                <a:t>1908 UTC</a:t>
              </a:r>
              <a:endParaRPr lang="en-US" b="1" dirty="0">
                <a:solidFill>
                  <a:schemeClr val="bg1"/>
                </a:solidFill>
              </a:endParaRPr>
            </a:p>
          </p:txBody>
        </p:sp>
        <p:sp>
          <p:nvSpPr>
            <p:cNvPr id="40" name="Oval 39"/>
            <p:cNvSpPr/>
            <p:nvPr/>
          </p:nvSpPr>
          <p:spPr>
            <a:xfrm>
              <a:off x="5791200" y="1600200"/>
              <a:ext cx="7620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953000" y="3001912"/>
            <a:ext cx="2112264" cy="1527048"/>
            <a:chOff x="4974336" y="3001913"/>
            <a:chExt cx="2112264" cy="1512759"/>
          </a:xfrm>
        </p:grpSpPr>
        <p:pic>
          <p:nvPicPr>
            <p:cNvPr id="2053" name="Picture 5" descr="C:\Users\Sarah\Documents\Research\images\GR_presentation\20130520_1929-2.png"/>
            <p:cNvPicPr>
              <a:picLocks noChangeArrowheads="1"/>
            </p:cNvPicPr>
            <p:nvPr/>
          </p:nvPicPr>
          <p:blipFill>
            <a:blip r:embed="rId5" cstate="print"/>
            <a:srcRect/>
            <a:stretch>
              <a:fillRect/>
            </a:stretch>
          </p:blipFill>
          <p:spPr bwMode="auto">
            <a:xfrm>
              <a:off x="4974336" y="3001913"/>
              <a:ext cx="2112264" cy="1493887"/>
            </a:xfrm>
            <a:prstGeom prst="rect">
              <a:avLst/>
            </a:prstGeom>
            <a:noFill/>
          </p:spPr>
        </p:pic>
        <p:sp>
          <p:nvSpPr>
            <p:cNvPr id="30" name="TextBox 29"/>
            <p:cNvSpPr txBox="1"/>
            <p:nvPr/>
          </p:nvSpPr>
          <p:spPr>
            <a:xfrm>
              <a:off x="5029200" y="4145340"/>
              <a:ext cx="1295399" cy="369332"/>
            </a:xfrm>
            <a:prstGeom prst="rect">
              <a:avLst/>
            </a:prstGeom>
            <a:solidFill>
              <a:schemeClr val="tx1">
                <a:lumMod val="65000"/>
                <a:lumOff val="35000"/>
                <a:alpha val="50000"/>
              </a:schemeClr>
            </a:solidFill>
            <a:ln w="50800">
              <a:noFill/>
            </a:ln>
          </p:spPr>
          <p:txBody>
            <a:bodyPr wrap="square" rtlCol="0">
              <a:spAutoFit/>
            </a:bodyPr>
            <a:lstStyle/>
            <a:p>
              <a:r>
                <a:rPr lang="en-US" b="1" dirty="0" smtClean="0">
                  <a:solidFill>
                    <a:schemeClr val="bg1"/>
                  </a:solidFill>
                </a:rPr>
                <a:t>1929 UTC</a:t>
              </a:r>
              <a:endParaRPr lang="en-US" b="1" dirty="0">
                <a:solidFill>
                  <a:schemeClr val="bg1"/>
                </a:solidFill>
              </a:endParaRPr>
            </a:p>
          </p:txBody>
        </p:sp>
        <p:sp>
          <p:nvSpPr>
            <p:cNvPr id="41" name="Oval 40"/>
            <p:cNvSpPr/>
            <p:nvPr/>
          </p:nvSpPr>
          <p:spPr>
            <a:xfrm>
              <a:off x="5562600" y="3505200"/>
              <a:ext cx="11430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953000" y="4907340"/>
            <a:ext cx="2112264" cy="1524000"/>
            <a:chOff x="5334000" y="4876800"/>
            <a:chExt cx="2112264" cy="1524000"/>
          </a:xfrm>
        </p:grpSpPr>
        <p:pic>
          <p:nvPicPr>
            <p:cNvPr id="2051" name="Picture 3" descr="C:\Users\Sarah\Documents\Research\images\GR_presentation\20130520_1951.png"/>
            <p:cNvPicPr>
              <a:picLocks noChangeArrowheads="1"/>
            </p:cNvPicPr>
            <p:nvPr/>
          </p:nvPicPr>
          <p:blipFill>
            <a:blip r:embed="rId6" cstate="print"/>
            <a:srcRect/>
            <a:stretch>
              <a:fillRect/>
            </a:stretch>
          </p:blipFill>
          <p:spPr bwMode="auto">
            <a:xfrm>
              <a:off x="5334000" y="4876800"/>
              <a:ext cx="2112264" cy="1524000"/>
            </a:xfrm>
            <a:prstGeom prst="rect">
              <a:avLst/>
            </a:prstGeom>
            <a:noFill/>
          </p:spPr>
        </p:pic>
        <p:sp>
          <p:nvSpPr>
            <p:cNvPr id="37" name="TextBox 36"/>
            <p:cNvSpPr txBox="1"/>
            <p:nvPr/>
          </p:nvSpPr>
          <p:spPr>
            <a:xfrm>
              <a:off x="5410201" y="6031468"/>
              <a:ext cx="1295399" cy="369332"/>
            </a:xfrm>
            <a:prstGeom prst="rect">
              <a:avLst/>
            </a:prstGeom>
            <a:solidFill>
              <a:schemeClr val="tx1">
                <a:lumMod val="65000"/>
                <a:lumOff val="35000"/>
                <a:alpha val="50000"/>
              </a:schemeClr>
            </a:solidFill>
            <a:ln w="50800">
              <a:noFill/>
            </a:ln>
          </p:spPr>
          <p:txBody>
            <a:bodyPr wrap="square" rtlCol="0">
              <a:spAutoFit/>
            </a:bodyPr>
            <a:lstStyle/>
            <a:p>
              <a:r>
                <a:rPr lang="en-US" b="1" dirty="0" smtClean="0">
                  <a:solidFill>
                    <a:schemeClr val="bg1"/>
                  </a:solidFill>
                </a:rPr>
                <a:t>1951 UTC</a:t>
              </a:r>
              <a:endParaRPr lang="en-US" b="1" dirty="0">
                <a:solidFill>
                  <a:schemeClr val="bg1"/>
                </a:solidFill>
              </a:endParaRPr>
            </a:p>
          </p:txBody>
        </p:sp>
        <p:sp>
          <p:nvSpPr>
            <p:cNvPr id="42" name="Oval 41"/>
            <p:cNvSpPr/>
            <p:nvPr/>
          </p:nvSpPr>
          <p:spPr>
            <a:xfrm>
              <a:off x="5943600" y="5181600"/>
              <a:ext cx="12192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0" y="6581001"/>
            <a:ext cx="7620000" cy="276999"/>
          </a:xfrm>
          <a:prstGeom prst="rect">
            <a:avLst/>
          </a:prstGeom>
          <a:noFill/>
        </p:spPr>
        <p:txBody>
          <a:bodyPr wrap="square" rtlCol="0">
            <a:spAutoFit/>
          </a:bodyPr>
          <a:lstStyle/>
          <a:p>
            <a:r>
              <a:rPr lang="en-US" sz="1200" dirty="0" smtClean="0"/>
              <a:t>17Z OUN sounding: MLCAPE of 3120 Jkg</a:t>
            </a:r>
            <a:r>
              <a:rPr lang="en-US" sz="1200" baseline="30000" dirty="0" smtClean="0"/>
              <a:t>-1</a:t>
            </a:r>
            <a:r>
              <a:rPr lang="en-US" sz="1200" dirty="0" smtClean="0"/>
              <a:t>; 0-6 km shear of 26.8 ms</a:t>
            </a:r>
            <a:r>
              <a:rPr lang="en-US" sz="1200" baseline="30000" dirty="0" smtClean="0"/>
              <a:t>-1</a:t>
            </a:r>
            <a:r>
              <a:rPr lang="en-US" sz="1200" dirty="0" smtClean="0"/>
              <a:t>; 0-1 km SRH of 131 m</a:t>
            </a:r>
            <a:r>
              <a:rPr lang="en-US" sz="1200" baseline="30000" dirty="0" smtClean="0"/>
              <a:t>2</a:t>
            </a:r>
            <a:r>
              <a:rPr lang="en-US" sz="1200" dirty="0" smtClean="0"/>
              <a:t>s</a:t>
            </a:r>
            <a:r>
              <a:rPr lang="en-US" sz="1200" baseline="30000" dirty="0" smtClean="0"/>
              <a:t>-2</a:t>
            </a:r>
            <a:r>
              <a:rPr lang="en-US" sz="1200" dirty="0" smtClean="0"/>
              <a:t>  </a:t>
            </a:r>
            <a:endParaRPr lang="en-US" sz="1200" dirty="0"/>
          </a:p>
        </p:txBody>
      </p:sp>
      <p:sp>
        <p:nvSpPr>
          <p:cNvPr id="47" name="TextBox 46"/>
          <p:cNvSpPr txBox="1"/>
          <p:nvPr/>
        </p:nvSpPr>
        <p:spPr>
          <a:xfrm>
            <a:off x="7086600" y="714614"/>
            <a:ext cx="2057400" cy="1815882"/>
          </a:xfrm>
          <a:prstGeom prst="rect">
            <a:avLst/>
          </a:prstGeom>
          <a:noFill/>
        </p:spPr>
        <p:txBody>
          <a:bodyPr wrap="square" rtlCol="0">
            <a:spAutoFit/>
          </a:bodyPr>
          <a:lstStyle/>
          <a:p>
            <a:r>
              <a:rPr lang="en-US" sz="1600" i="1" dirty="0" smtClean="0"/>
              <a:t>Developing cell</a:t>
            </a:r>
            <a:r>
              <a:rPr lang="en-US" sz="1600" dirty="0" smtClean="0"/>
              <a:t> </a:t>
            </a:r>
          </a:p>
          <a:p>
            <a:r>
              <a:rPr lang="en-US" sz="1600" b="1" dirty="0" smtClean="0"/>
              <a:t>First jump :</a:t>
            </a:r>
          </a:p>
          <a:p>
            <a:pPr marL="114300" indent="-114300">
              <a:buFont typeface="Arial" pitchFamily="34" charset="0"/>
              <a:buChar char="•"/>
            </a:pPr>
            <a:r>
              <a:rPr lang="en-US" sz="1600" dirty="0" smtClean="0"/>
              <a:t>coincident with peak in </a:t>
            </a:r>
            <a:r>
              <a:rPr lang="en-US" sz="1600" dirty="0" err="1" smtClean="0"/>
              <a:t>mesocyclonic</a:t>
            </a:r>
            <a:r>
              <a:rPr lang="en-US" sz="1600" dirty="0" smtClean="0"/>
              <a:t> rotation </a:t>
            </a:r>
          </a:p>
          <a:p>
            <a:pPr marL="114300" indent="-114300">
              <a:buFont typeface="Arial" pitchFamily="34" charset="0"/>
              <a:buChar char="•"/>
            </a:pPr>
            <a:r>
              <a:rPr lang="en-US" sz="1600" dirty="0" smtClean="0"/>
              <a:t>precedes first </a:t>
            </a:r>
            <a:r>
              <a:rPr lang="en-US" sz="1600" dirty="0" err="1" smtClean="0"/>
              <a:t>meso</a:t>
            </a:r>
            <a:r>
              <a:rPr lang="en-US" sz="1600" dirty="0" smtClean="0"/>
              <a:t> algorithm detection</a:t>
            </a:r>
            <a:endParaRPr lang="en-US" sz="1600" dirty="0"/>
          </a:p>
        </p:txBody>
      </p:sp>
      <p:sp>
        <p:nvSpPr>
          <p:cNvPr id="48" name="TextBox 47"/>
          <p:cNvSpPr txBox="1"/>
          <p:nvPr/>
        </p:nvSpPr>
        <p:spPr>
          <a:xfrm>
            <a:off x="7086600" y="2697540"/>
            <a:ext cx="2057400" cy="2062103"/>
          </a:xfrm>
          <a:prstGeom prst="rect">
            <a:avLst/>
          </a:prstGeom>
          <a:noFill/>
        </p:spPr>
        <p:txBody>
          <a:bodyPr wrap="square" rtlCol="0">
            <a:spAutoFit/>
          </a:bodyPr>
          <a:lstStyle/>
          <a:p>
            <a:r>
              <a:rPr lang="en-US" sz="1600" i="1" dirty="0" smtClean="0"/>
              <a:t>Supercell</a:t>
            </a:r>
            <a:r>
              <a:rPr lang="en-US" sz="1600" dirty="0" smtClean="0"/>
              <a:t> </a:t>
            </a:r>
          </a:p>
          <a:p>
            <a:r>
              <a:rPr lang="en-US" sz="1600" b="1" dirty="0" smtClean="0"/>
              <a:t>Second jump: </a:t>
            </a:r>
          </a:p>
          <a:p>
            <a:pPr marL="114300" indent="-114300">
              <a:buFont typeface="Arial" pitchFamily="34" charset="0"/>
              <a:buChar char="•"/>
            </a:pPr>
            <a:r>
              <a:rPr lang="en-US" sz="1600" dirty="0" smtClean="0"/>
              <a:t>occurs with second peak in </a:t>
            </a:r>
            <a:r>
              <a:rPr lang="en-US" sz="1600" dirty="0" err="1" smtClean="0"/>
              <a:t>mesocyclonic</a:t>
            </a:r>
            <a:r>
              <a:rPr lang="en-US" sz="1600" dirty="0" smtClean="0"/>
              <a:t> rotation </a:t>
            </a:r>
          </a:p>
          <a:p>
            <a:pPr marL="114300" indent="-114300">
              <a:buFont typeface="Arial" pitchFamily="34" charset="0"/>
              <a:buChar char="•"/>
            </a:pPr>
            <a:r>
              <a:rPr lang="en-US" sz="1600" dirty="0" smtClean="0"/>
              <a:t>precedes severe wind reports by 18-20 minutes</a:t>
            </a:r>
            <a:endParaRPr lang="en-US" sz="1600" dirty="0"/>
          </a:p>
        </p:txBody>
      </p:sp>
      <p:sp>
        <p:nvSpPr>
          <p:cNvPr id="49" name="TextBox 48"/>
          <p:cNvSpPr txBox="1"/>
          <p:nvPr/>
        </p:nvSpPr>
        <p:spPr>
          <a:xfrm>
            <a:off x="7086600" y="4907340"/>
            <a:ext cx="2057400" cy="1569660"/>
          </a:xfrm>
          <a:prstGeom prst="rect">
            <a:avLst/>
          </a:prstGeom>
          <a:noFill/>
        </p:spPr>
        <p:txBody>
          <a:bodyPr wrap="square" rtlCol="0">
            <a:spAutoFit/>
          </a:bodyPr>
          <a:lstStyle/>
          <a:p>
            <a:pPr marL="114300" indent="-114300"/>
            <a:r>
              <a:rPr lang="en-US" sz="1600" dirty="0" smtClean="0"/>
              <a:t>High flash rates along with sustained strong rotation</a:t>
            </a:r>
          </a:p>
          <a:p>
            <a:pPr marL="114300" indent="-114300"/>
            <a:r>
              <a:rPr lang="en-US" sz="1600" b="1" dirty="0" smtClean="0"/>
              <a:t>Third jump</a:t>
            </a:r>
            <a:r>
              <a:rPr lang="en-US" sz="1600" dirty="0" smtClean="0"/>
              <a:t> </a:t>
            </a:r>
          </a:p>
          <a:p>
            <a:pPr marL="114300" indent="-114300">
              <a:buFont typeface="Arial" pitchFamily="34" charset="0"/>
              <a:buChar char="•"/>
            </a:pPr>
            <a:r>
              <a:rPr lang="en-US" sz="1600" dirty="0" smtClean="0"/>
              <a:t>precedes tornado by 7 minutes </a:t>
            </a:r>
          </a:p>
        </p:txBody>
      </p:sp>
    </p:spTree>
    <p:extLst>
      <p:ext uri="{BB962C8B-B14F-4D97-AF65-F5344CB8AC3E}">
        <p14:creationId xmlns:p14="http://schemas.microsoft.com/office/powerpoint/2010/main" val="34795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Box 131"/>
          <p:cNvSpPr txBox="1"/>
          <p:nvPr/>
        </p:nvSpPr>
        <p:spPr>
          <a:xfrm>
            <a:off x="0" y="41850"/>
            <a:ext cx="9144000" cy="584775"/>
          </a:xfrm>
          <a:prstGeom prst="rect">
            <a:avLst/>
          </a:prstGeom>
          <a:noFill/>
        </p:spPr>
        <p:txBody>
          <a:bodyPr wrap="square" rtlCol="0">
            <a:spAutoFit/>
          </a:bodyPr>
          <a:lstStyle/>
          <a:p>
            <a:pPr algn="ctr"/>
            <a:r>
              <a:rPr lang="en-US" sz="3200" dirty="0">
                <a:solidFill>
                  <a:schemeClr val="tx2"/>
                </a:solidFill>
              </a:rPr>
              <a:t>Lightning jump applications for QLCS tornadoes</a:t>
            </a:r>
          </a:p>
        </p:txBody>
      </p:sp>
      <p:grpSp>
        <p:nvGrpSpPr>
          <p:cNvPr id="7" name="Group 6"/>
          <p:cNvGrpSpPr/>
          <p:nvPr/>
        </p:nvGrpSpPr>
        <p:grpSpPr>
          <a:xfrm>
            <a:off x="-36629" y="602992"/>
            <a:ext cx="5955888" cy="6262528"/>
            <a:chOff x="-36629" y="602992"/>
            <a:chExt cx="5955888" cy="6262528"/>
          </a:xfrm>
        </p:grpSpPr>
        <p:grpSp>
          <p:nvGrpSpPr>
            <p:cNvPr id="15" name="Group 14"/>
            <p:cNvGrpSpPr/>
            <p:nvPr/>
          </p:nvGrpSpPr>
          <p:grpSpPr>
            <a:xfrm>
              <a:off x="-36629" y="602992"/>
              <a:ext cx="5955888" cy="6262528"/>
              <a:chOff x="-36635" y="602992"/>
              <a:chExt cx="6064829" cy="6262528"/>
            </a:xfrm>
          </p:grpSpPr>
          <p:sp>
            <p:nvSpPr>
              <p:cNvPr id="114" name="TextBox 113"/>
              <p:cNvSpPr txBox="1"/>
              <p:nvPr/>
            </p:nvSpPr>
            <p:spPr>
              <a:xfrm>
                <a:off x="4028584" y="637332"/>
                <a:ext cx="1857708" cy="261610"/>
              </a:xfrm>
              <a:prstGeom prst="rect">
                <a:avLst/>
              </a:prstGeom>
              <a:solidFill>
                <a:schemeClr val="bg1"/>
              </a:solidFill>
            </p:spPr>
            <p:txBody>
              <a:bodyPr wrap="square" rtlCol="0">
                <a:spAutoFit/>
              </a:bodyPr>
              <a:lstStyle/>
              <a:p>
                <a:pPr algn="ctr"/>
                <a:r>
                  <a:rPr lang="en-US" sz="1100" dirty="0">
                    <a:solidFill>
                      <a:prstClr val="black"/>
                    </a:solidFill>
                  </a:rPr>
                  <a:t>During tornadic period</a:t>
                </a:r>
              </a:p>
            </p:txBody>
          </p:sp>
          <p:sp>
            <p:nvSpPr>
              <p:cNvPr id="113" name="TextBox 112"/>
              <p:cNvSpPr txBox="1"/>
              <p:nvPr/>
            </p:nvSpPr>
            <p:spPr>
              <a:xfrm>
                <a:off x="2016075" y="626625"/>
                <a:ext cx="1966693" cy="261610"/>
              </a:xfrm>
              <a:prstGeom prst="rect">
                <a:avLst/>
              </a:prstGeom>
              <a:solidFill>
                <a:schemeClr val="bg1"/>
              </a:solidFill>
            </p:spPr>
            <p:txBody>
              <a:bodyPr wrap="square" rtlCol="0">
                <a:spAutoFit/>
              </a:bodyPr>
              <a:lstStyle/>
              <a:p>
                <a:pPr algn="ctr"/>
                <a:r>
                  <a:rPr lang="en-US" sz="1100" dirty="0">
                    <a:solidFill>
                      <a:prstClr val="black"/>
                    </a:solidFill>
                  </a:rPr>
                  <a:t>After jump, prior to tornado</a:t>
                </a:r>
              </a:p>
            </p:txBody>
          </p:sp>
          <p:sp>
            <p:nvSpPr>
              <p:cNvPr id="28" name="TextBox 27"/>
              <p:cNvSpPr txBox="1"/>
              <p:nvPr/>
            </p:nvSpPr>
            <p:spPr>
              <a:xfrm>
                <a:off x="9706" y="602992"/>
                <a:ext cx="1930669" cy="261610"/>
              </a:xfrm>
              <a:prstGeom prst="rect">
                <a:avLst/>
              </a:prstGeom>
              <a:solidFill>
                <a:schemeClr val="bg1"/>
              </a:solidFill>
            </p:spPr>
            <p:txBody>
              <a:bodyPr wrap="square" rtlCol="0">
                <a:spAutoFit/>
              </a:bodyPr>
              <a:lstStyle/>
              <a:p>
                <a:pPr algn="ctr"/>
                <a:r>
                  <a:rPr lang="en-US" sz="1100" dirty="0">
                    <a:solidFill>
                      <a:prstClr val="black"/>
                    </a:solidFill>
                  </a:rPr>
                  <a:t>Pre-jump</a:t>
                </a:r>
              </a:p>
            </p:txBody>
          </p:sp>
          <p:pic>
            <p:nvPicPr>
              <p:cNvPr id="101" name="Picture 100"/>
              <p:cNvPicPr>
                <a:picLocks noChangeAspect="1"/>
              </p:cNvPicPr>
              <p:nvPr/>
            </p:nvPicPr>
            <p:blipFill rotWithShape="1">
              <a:blip r:embed="rId3">
                <a:extLst>
                  <a:ext uri="{28A0092B-C50C-407E-A947-70E740481C1C}">
                    <a14:useLocalDpi xmlns:a14="http://schemas.microsoft.com/office/drawing/2010/main" val="0"/>
                  </a:ext>
                </a:extLst>
              </a:blip>
              <a:srcRect t="-1592" b="16686"/>
              <a:stretch/>
            </p:blipFill>
            <p:spPr>
              <a:xfrm>
                <a:off x="-31849" y="4118602"/>
                <a:ext cx="5918141" cy="2589701"/>
              </a:xfrm>
              <a:prstGeom prst="rect">
                <a:avLst/>
              </a:prstGeom>
            </p:spPr>
          </p:pic>
          <p:cxnSp>
            <p:nvCxnSpPr>
              <p:cNvPr id="103" name="Straight Connector 102"/>
              <p:cNvCxnSpPr/>
              <p:nvPr/>
            </p:nvCxnSpPr>
            <p:spPr>
              <a:xfrm>
                <a:off x="3327045" y="6157465"/>
                <a:ext cx="29819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527957" y="6044194"/>
                <a:ext cx="223648"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142912" y="6270735"/>
                <a:ext cx="298197"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9706" y="857457"/>
                <a:ext cx="1908456" cy="3270669"/>
                <a:chOff x="2457450" y="1000125"/>
                <a:chExt cx="2135841" cy="3800475"/>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450" y="2895600"/>
                  <a:ext cx="2135841" cy="1905000"/>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7450" y="1000125"/>
                  <a:ext cx="2135841" cy="1904999"/>
                </a:xfrm>
                <a:prstGeom prst="rect">
                  <a:avLst/>
                </a:prstGeom>
              </p:spPr>
            </p:pic>
          </p:grpSp>
          <p:sp>
            <p:nvSpPr>
              <p:cNvPr id="55" name="TextBox 66"/>
              <p:cNvSpPr txBox="1"/>
              <p:nvPr/>
            </p:nvSpPr>
            <p:spPr>
              <a:xfrm>
                <a:off x="780626" y="3873118"/>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ZH 0.5</a:t>
                </a:r>
                <a:r>
                  <a:rPr lang="en-US" sz="800" dirty="0">
                    <a:solidFill>
                      <a:srgbClr val="000000"/>
                    </a:solidFill>
                    <a:ea typeface="Times New Roman"/>
                    <a:cs typeface="Times New Roman"/>
                  </a:rPr>
                  <a:t>°</a:t>
                </a:r>
                <a:r>
                  <a:rPr lang="en-US" sz="800" dirty="0">
                    <a:solidFill>
                      <a:srgbClr val="000000"/>
                    </a:solidFill>
                    <a:latin typeface="Calisto MT"/>
                    <a:ea typeface="Times New Roman"/>
                    <a:cs typeface="Times New Roman"/>
                  </a:rPr>
                  <a:t> - 0214 UTC</a:t>
                </a:r>
                <a:endParaRPr lang="en-US" sz="800" dirty="0">
                  <a:solidFill>
                    <a:prstClr val="black"/>
                  </a:solidFill>
                  <a:latin typeface="Times New Roman"/>
                  <a:ea typeface="Times New Roman"/>
                </a:endParaRPr>
              </a:p>
            </p:txBody>
          </p:sp>
          <p:sp>
            <p:nvSpPr>
              <p:cNvPr id="59" name="TextBox 66"/>
              <p:cNvSpPr txBox="1"/>
              <p:nvPr/>
            </p:nvSpPr>
            <p:spPr>
              <a:xfrm>
                <a:off x="780626" y="2209542"/>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  FED - 0214 UTC</a:t>
                </a:r>
                <a:endParaRPr lang="en-US" sz="800" dirty="0">
                  <a:solidFill>
                    <a:prstClr val="black"/>
                  </a:solidFill>
                  <a:latin typeface="Times New Roman"/>
                  <a:ea typeface="Times New Roman"/>
                </a:endParaRPr>
              </a:p>
            </p:txBody>
          </p:sp>
          <p:grpSp>
            <p:nvGrpSpPr>
              <p:cNvPr id="71" name="Group 70"/>
              <p:cNvGrpSpPr/>
              <p:nvPr/>
            </p:nvGrpSpPr>
            <p:grpSpPr>
              <a:xfrm>
                <a:off x="2016075" y="857457"/>
                <a:ext cx="1890994" cy="3270670"/>
                <a:chOff x="1495425" y="454801"/>
                <a:chExt cx="3249168" cy="5795998"/>
              </a:xfrm>
            </p:grpSpPr>
            <p:pic>
              <p:nvPicPr>
                <p:cNvPr id="72" name="Picture 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5425" y="454801"/>
                  <a:ext cx="3249168" cy="2897999"/>
                </a:xfrm>
                <a:prstGeom prst="rect">
                  <a:avLst/>
                </a:prstGeom>
              </p:spPr>
            </p:pic>
            <p:pic>
              <p:nvPicPr>
                <p:cNvPr id="73" name="Picture 7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5425" y="3352800"/>
                  <a:ext cx="3249168" cy="2897999"/>
                </a:xfrm>
                <a:prstGeom prst="rect">
                  <a:avLst/>
                </a:prstGeom>
              </p:spPr>
            </p:pic>
          </p:grpSp>
          <p:sp>
            <p:nvSpPr>
              <p:cNvPr id="74" name="TextBox 66"/>
              <p:cNvSpPr txBox="1"/>
              <p:nvPr/>
            </p:nvSpPr>
            <p:spPr>
              <a:xfrm>
                <a:off x="2776874" y="2209542"/>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  FED - 0238 UTC</a:t>
                </a:r>
                <a:endParaRPr lang="en-US" sz="800" dirty="0">
                  <a:solidFill>
                    <a:prstClr val="black"/>
                  </a:solidFill>
                  <a:latin typeface="Times New Roman"/>
                  <a:ea typeface="Times New Roman"/>
                </a:endParaRPr>
              </a:p>
            </p:txBody>
          </p:sp>
          <p:sp>
            <p:nvSpPr>
              <p:cNvPr id="75" name="TextBox 66"/>
              <p:cNvSpPr txBox="1"/>
              <p:nvPr/>
            </p:nvSpPr>
            <p:spPr>
              <a:xfrm>
                <a:off x="2776874" y="3880194"/>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ZH 0.5</a:t>
                </a:r>
                <a:r>
                  <a:rPr lang="en-US" sz="800" dirty="0">
                    <a:solidFill>
                      <a:srgbClr val="000000"/>
                    </a:solidFill>
                    <a:ea typeface="Times New Roman"/>
                    <a:cs typeface="Times New Roman"/>
                  </a:rPr>
                  <a:t>°</a:t>
                </a:r>
                <a:r>
                  <a:rPr lang="en-US" sz="800" dirty="0">
                    <a:solidFill>
                      <a:srgbClr val="000000"/>
                    </a:solidFill>
                    <a:latin typeface="Calisto MT"/>
                    <a:ea typeface="Times New Roman"/>
                    <a:cs typeface="Times New Roman"/>
                  </a:rPr>
                  <a:t> - 0238 UTC</a:t>
                </a:r>
                <a:endParaRPr lang="en-US" sz="800" dirty="0">
                  <a:solidFill>
                    <a:prstClr val="black"/>
                  </a:solidFill>
                  <a:latin typeface="Times New Roman"/>
                  <a:ea typeface="Times New Roman"/>
                </a:endParaRPr>
              </a:p>
            </p:txBody>
          </p:sp>
          <p:grpSp>
            <p:nvGrpSpPr>
              <p:cNvPr id="77" name="Group 76"/>
              <p:cNvGrpSpPr/>
              <p:nvPr/>
            </p:nvGrpSpPr>
            <p:grpSpPr>
              <a:xfrm>
                <a:off x="4006752" y="857457"/>
                <a:ext cx="1879540" cy="3270670"/>
                <a:chOff x="2066926" y="1219200"/>
                <a:chExt cx="2904744" cy="5181600"/>
              </a:xfrm>
            </p:grpSpPr>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6926" y="3810000"/>
                  <a:ext cx="2904744" cy="2590800"/>
                </a:xfrm>
                <a:prstGeom prst="rect">
                  <a:avLst/>
                </a:prstGeom>
              </p:spPr>
            </p:pic>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6926" y="1219200"/>
                  <a:ext cx="2904744" cy="2590800"/>
                </a:xfrm>
                <a:prstGeom prst="rect">
                  <a:avLst/>
                </a:prstGeom>
              </p:spPr>
            </p:pic>
          </p:grpSp>
          <p:sp>
            <p:nvSpPr>
              <p:cNvPr id="84" name="TextBox 66"/>
              <p:cNvSpPr txBox="1"/>
              <p:nvPr/>
            </p:nvSpPr>
            <p:spPr>
              <a:xfrm>
                <a:off x="4712680" y="2209542"/>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  FED - 0258 UTC</a:t>
                </a:r>
                <a:endParaRPr lang="en-US" sz="800" dirty="0">
                  <a:solidFill>
                    <a:prstClr val="black"/>
                  </a:solidFill>
                  <a:latin typeface="Times New Roman"/>
                  <a:ea typeface="Times New Roman"/>
                </a:endParaRPr>
              </a:p>
            </p:txBody>
          </p:sp>
          <p:sp>
            <p:nvSpPr>
              <p:cNvPr id="85" name="TextBox 66"/>
              <p:cNvSpPr txBox="1"/>
              <p:nvPr/>
            </p:nvSpPr>
            <p:spPr>
              <a:xfrm>
                <a:off x="4692552" y="3880194"/>
                <a:ext cx="1111576" cy="215444"/>
              </a:xfrm>
              <a:prstGeom prst="rect">
                <a:avLst/>
              </a:prstGeom>
              <a:solidFill>
                <a:sysClr val="window" lastClr="FFFFFF"/>
              </a:solidFill>
            </p:spPr>
            <p:txBody>
              <a:bodyPr wrap="square" rtlCol="0">
                <a:spAutoFit/>
              </a:bodyPr>
              <a:lstStyle/>
              <a:p>
                <a:r>
                  <a:rPr lang="en-US" sz="800" dirty="0">
                    <a:solidFill>
                      <a:srgbClr val="000000"/>
                    </a:solidFill>
                    <a:latin typeface="Calisto MT"/>
                    <a:ea typeface="Times New Roman"/>
                    <a:cs typeface="Times New Roman"/>
                  </a:rPr>
                  <a:t>ZH 0.5</a:t>
                </a:r>
                <a:r>
                  <a:rPr lang="en-US" sz="800" dirty="0">
                    <a:solidFill>
                      <a:srgbClr val="000000"/>
                    </a:solidFill>
                    <a:ea typeface="Times New Roman"/>
                    <a:cs typeface="Times New Roman"/>
                  </a:rPr>
                  <a:t>°</a:t>
                </a:r>
                <a:r>
                  <a:rPr lang="en-US" sz="800" dirty="0">
                    <a:solidFill>
                      <a:srgbClr val="000000"/>
                    </a:solidFill>
                    <a:latin typeface="Calisto MT"/>
                    <a:ea typeface="Times New Roman"/>
                    <a:cs typeface="Times New Roman"/>
                  </a:rPr>
                  <a:t> - 0258 UTC</a:t>
                </a:r>
                <a:endParaRPr lang="en-US" sz="800" dirty="0">
                  <a:solidFill>
                    <a:prstClr val="black"/>
                  </a:solidFill>
                  <a:latin typeface="Times New Roman"/>
                  <a:ea typeface="Times New Roman"/>
                </a:endParaRPr>
              </a:p>
            </p:txBody>
          </p:sp>
          <p:sp>
            <p:nvSpPr>
              <p:cNvPr id="19" name="TextBox 18"/>
              <p:cNvSpPr txBox="1"/>
              <p:nvPr/>
            </p:nvSpPr>
            <p:spPr>
              <a:xfrm>
                <a:off x="1918162" y="4586004"/>
                <a:ext cx="525270" cy="276999"/>
              </a:xfrm>
              <a:prstGeom prst="rect">
                <a:avLst/>
              </a:prstGeom>
              <a:noFill/>
            </p:spPr>
            <p:txBody>
              <a:bodyPr wrap="square" rtlCol="0">
                <a:spAutoFit/>
              </a:bodyPr>
              <a:lstStyle/>
              <a:p>
                <a:r>
                  <a:rPr lang="en-US" sz="1200" dirty="0">
                    <a:solidFill>
                      <a:srgbClr val="FF0000"/>
                    </a:solidFill>
                  </a:rPr>
                  <a:t>0224</a:t>
                </a:r>
              </a:p>
            </p:txBody>
          </p:sp>
          <p:sp>
            <p:nvSpPr>
              <p:cNvPr id="93" name="TextBox 92"/>
              <p:cNvSpPr txBox="1"/>
              <p:nvPr/>
            </p:nvSpPr>
            <p:spPr>
              <a:xfrm>
                <a:off x="2837417" y="4525932"/>
                <a:ext cx="525270" cy="276999"/>
              </a:xfrm>
              <a:prstGeom prst="rect">
                <a:avLst/>
              </a:prstGeom>
              <a:noFill/>
            </p:spPr>
            <p:txBody>
              <a:bodyPr wrap="square" rtlCol="0">
                <a:spAutoFit/>
              </a:bodyPr>
              <a:lstStyle/>
              <a:p>
                <a:r>
                  <a:rPr lang="en-US" sz="1200" dirty="0">
                    <a:solidFill>
                      <a:srgbClr val="FF0000"/>
                    </a:solidFill>
                  </a:rPr>
                  <a:t>0248</a:t>
                </a:r>
              </a:p>
            </p:txBody>
          </p:sp>
          <p:sp>
            <p:nvSpPr>
              <p:cNvPr id="26" name="Oval 25"/>
              <p:cNvSpPr/>
              <p:nvPr/>
            </p:nvSpPr>
            <p:spPr>
              <a:xfrm>
                <a:off x="4703155" y="3019397"/>
                <a:ext cx="677443" cy="6478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004982" y="967100"/>
                <a:ext cx="1237686" cy="276999"/>
              </a:xfrm>
              <a:prstGeom prst="rect">
                <a:avLst/>
              </a:prstGeom>
              <a:noFill/>
            </p:spPr>
            <p:txBody>
              <a:bodyPr wrap="square" rtlCol="0">
                <a:spAutoFit/>
              </a:bodyPr>
              <a:lstStyle/>
              <a:p>
                <a:r>
                  <a:rPr lang="en-US" sz="1200" dirty="0">
                    <a:solidFill>
                      <a:prstClr val="white"/>
                    </a:solidFill>
                  </a:rPr>
                  <a:t>Tornadic Region</a:t>
                </a:r>
              </a:p>
            </p:txBody>
          </p:sp>
          <p:sp>
            <p:nvSpPr>
              <p:cNvPr id="38" name="Oval 37"/>
              <p:cNvSpPr/>
              <p:nvPr/>
            </p:nvSpPr>
            <p:spPr>
              <a:xfrm>
                <a:off x="4703155" y="1342379"/>
                <a:ext cx="677443" cy="64781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4015166" y="2601036"/>
                <a:ext cx="1237686" cy="276999"/>
              </a:xfrm>
              <a:prstGeom prst="rect">
                <a:avLst/>
              </a:prstGeom>
              <a:noFill/>
            </p:spPr>
            <p:txBody>
              <a:bodyPr wrap="square" rtlCol="0">
                <a:spAutoFit/>
              </a:bodyPr>
              <a:lstStyle/>
              <a:p>
                <a:r>
                  <a:rPr lang="en-US" sz="1200" dirty="0">
                    <a:solidFill>
                      <a:prstClr val="white"/>
                    </a:solidFill>
                  </a:rPr>
                  <a:t>Tornadic Region</a:t>
                </a:r>
              </a:p>
            </p:txBody>
          </p:sp>
          <p:cxnSp>
            <p:nvCxnSpPr>
              <p:cNvPr id="6" name="Straight Arrow Connector 5"/>
              <p:cNvCxnSpPr/>
              <p:nvPr/>
            </p:nvCxnSpPr>
            <p:spPr>
              <a:xfrm>
                <a:off x="4528148" y="1166823"/>
                <a:ext cx="418374" cy="341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545439" y="2844929"/>
                <a:ext cx="418374" cy="341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41109" y="5658058"/>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6649" y="5658058"/>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132510" y="2816305"/>
                <a:ext cx="810014" cy="246221"/>
              </a:xfrm>
              <a:prstGeom prst="rect">
                <a:avLst/>
              </a:prstGeom>
              <a:noFill/>
            </p:spPr>
            <p:txBody>
              <a:bodyPr wrap="square" rtlCol="0">
                <a:spAutoFit/>
              </a:bodyPr>
              <a:lstStyle/>
              <a:p>
                <a:r>
                  <a:rPr lang="en-US" sz="1000" dirty="0">
                    <a:solidFill>
                      <a:prstClr val="white"/>
                    </a:solidFill>
                  </a:rPr>
                  <a:t>Appendage</a:t>
                </a:r>
              </a:p>
            </p:txBody>
          </p:sp>
          <p:cxnSp>
            <p:nvCxnSpPr>
              <p:cNvPr id="54" name="Straight Arrow Connector 53"/>
              <p:cNvCxnSpPr/>
              <p:nvPr/>
            </p:nvCxnSpPr>
            <p:spPr>
              <a:xfrm flipH="1">
                <a:off x="5136081" y="3022840"/>
                <a:ext cx="421304" cy="2763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28584" y="2946314"/>
                <a:ext cx="810014" cy="400110"/>
              </a:xfrm>
              <a:prstGeom prst="rect">
                <a:avLst/>
              </a:prstGeom>
              <a:noFill/>
            </p:spPr>
            <p:txBody>
              <a:bodyPr wrap="square" rtlCol="0">
                <a:spAutoFit/>
              </a:bodyPr>
              <a:lstStyle/>
              <a:p>
                <a:r>
                  <a:rPr lang="en-US" sz="1000" dirty="0">
                    <a:solidFill>
                      <a:prstClr val="white"/>
                    </a:solidFill>
                  </a:rPr>
                  <a:t>Bowing feature</a:t>
                </a:r>
              </a:p>
            </p:txBody>
          </p:sp>
          <p:cxnSp>
            <p:nvCxnSpPr>
              <p:cNvPr id="57" name="Straight Arrow Connector 56"/>
              <p:cNvCxnSpPr/>
              <p:nvPr/>
            </p:nvCxnSpPr>
            <p:spPr>
              <a:xfrm>
                <a:off x="4528148" y="3178046"/>
                <a:ext cx="418374" cy="34156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742723" y="4338591"/>
                <a:ext cx="176541" cy="2154257"/>
              </a:xfrm>
              <a:prstGeom prst="rect">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p:nvSpPr>
            <p:spPr>
              <a:xfrm>
                <a:off x="2618045" y="4371427"/>
                <a:ext cx="176541" cy="2154257"/>
              </a:xfrm>
              <a:prstGeom prst="rect">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171334" y="4331756"/>
                <a:ext cx="176541" cy="2154257"/>
              </a:xfrm>
              <a:prstGeom prst="rect">
                <a:avLst/>
              </a:pr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573126" y="6557743"/>
                <a:ext cx="1198474" cy="307777"/>
              </a:xfrm>
              <a:prstGeom prst="rect">
                <a:avLst/>
              </a:prstGeom>
              <a:solidFill>
                <a:schemeClr val="bg1"/>
              </a:solidFill>
            </p:spPr>
            <p:txBody>
              <a:bodyPr wrap="square" rtlCol="0">
                <a:spAutoFit/>
              </a:bodyPr>
              <a:lstStyle/>
              <a:p>
                <a:r>
                  <a:rPr lang="en-US" sz="1400" dirty="0">
                    <a:solidFill>
                      <a:prstClr val="black"/>
                    </a:solidFill>
                  </a:rPr>
                  <a:t>Time (UTC)</a:t>
                </a:r>
              </a:p>
            </p:txBody>
          </p:sp>
          <p:sp>
            <p:nvSpPr>
              <p:cNvPr id="12" name="Rectangle 11"/>
              <p:cNvSpPr/>
              <p:nvPr/>
            </p:nvSpPr>
            <p:spPr>
              <a:xfrm>
                <a:off x="3751605" y="6488643"/>
                <a:ext cx="391307" cy="9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4936856" y="6496248"/>
                <a:ext cx="391307" cy="9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Rectangle 63"/>
              <p:cNvSpPr/>
              <p:nvPr/>
            </p:nvSpPr>
            <p:spPr>
              <a:xfrm>
                <a:off x="1500895" y="6496248"/>
                <a:ext cx="391307" cy="9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390406" y="6491816"/>
                <a:ext cx="391307" cy="9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TextBox 61"/>
              <p:cNvSpPr txBox="1"/>
              <p:nvPr/>
            </p:nvSpPr>
            <p:spPr>
              <a:xfrm>
                <a:off x="3751605" y="6433607"/>
                <a:ext cx="540853" cy="254949"/>
              </a:xfrm>
              <a:prstGeom prst="rect">
                <a:avLst/>
              </a:prstGeom>
              <a:noFill/>
            </p:spPr>
            <p:txBody>
              <a:bodyPr wrap="square" rtlCol="0">
                <a:spAutoFit/>
              </a:bodyPr>
              <a:lstStyle/>
              <a:p>
                <a:r>
                  <a:rPr lang="en-US" sz="1000" dirty="0">
                    <a:solidFill>
                      <a:prstClr val="black"/>
                    </a:solidFill>
                  </a:rPr>
                  <a:t>0300</a:t>
                </a:r>
              </a:p>
            </p:txBody>
          </p:sp>
          <p:sp>
            <p:nvSpPr>
              <p:cNvPr id="66" name="TextBox 65"/>
              <p:cNvSpPr txBox="1"/>
              <p:nvPr/>
            </p:nvSpPr>
            <p:spPr>
              <a:xfrm>
                <a:off x="4834037" y="6440492"/>
                <a:ext cx="540853" cy="254949"/>
              </a:xfrm>
              <a:prstGeom prst="rect">
                <a:avLst/>
              </a:prstGeom>
              <a:noFill/>
            </p:spPr>
            <p:txBody>
              <a:bodyPr wrap="square" rtlCol="0">
                <a:spAutoFit/>
              </a:bodyPr>
              <a:lstStyle/>
              <a:p>
                <a:r>
                  <a:rPr lang="en-US" sz="1000" dirty="0">
                    <a:solidFill>
                      <a:prstClr val="black"/>
                    </a:solidFill>
                  </a:rPr>
                  <a:t>0320</a:t>
                </a:r>
              </a:p>
            </p:txBody>
          </p:sp>
          <p:sp>
            <p:nvSpPr>
              <p:cNvPr id="67" name="Rectangle 66"/>
              <p:cNvSpPr/>
              <p:nvPr/>
            </p:nvSpPr>
            <p:spPr>
              <a:xfrm>
                <a:off x="2566012" y="6469528"/>
                <a:ext cx="478863" cy="105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633266" y="6424274"/>
                <a:ext cx="540853" cy="254949"/>
              </a:xfrm>
              <a:prstGeom prst="rect">
                <a:avLst/>
              </a:prstGeom>
              <a:noFill/>
            </p:spPr>
            <p:txBody>
              <a:bodyPr wrap="square" rtlCol="0">
                <a:spAutoFit/>
              </a:bodyPr>
              <a:lstStyle/>
              <a:p>
                <a:r>
                  <a:rPr lang="en-US" sz="1000" dirty="0">
                    <a:solidFill>
                      <a:prstClr val="black"/>
                    </a:solidFill>
                  </a:rPr>
                  <a:t>0240</a:t>
                </a:r>
              </a:p>
            </p:txBody>
          </p:sp>
          <p:sp>
            <p:nvSpPr>
              <p:cNvPr id="68" name="TextBox 67"/>
              <p:cNvSpPr txBox="1"/>
              <p:nvPr/>
            </p:nvSpPr>
            <p:spPr>
              <a:xfrm>
                <a:off x="1505533" y="6448842"/>
                <a:ext cx="540853" cy="254949"/>
              </a:xfrm>
              <a:prstGeom prst="rect">
                <a:avLst/>
              </a:prstGeom>
              <a:noFill/>
            </p:spPr>
            <p:txBody>
              <a:bodyPr wrap="square" rtlCol="0">
                <a:spAutoFit/>
              </a:bodyPr>
              <a:lstStyle/>
              <a:p>
                <a:r>
                  <a:rPr lang="en-US" sz="1000" dirty="0">
                    <a:solidFill>
                      <a:prstClr val="black"/>
                    </a:solidFill>
                  </a:rPr>
                  <a:t>0220</a:t>
                </a:r>
              </a:p>
            </p:txBody>
          </p:sp>
          <p:sp>
            <p:nvSpPr>
              <p:cNvPr id="69" name="TextBox 68"/>
              <p:cNvSpPr txBox="1"/>
              <p:nvPr/>
            </p:nvSpPr>
            <p:spPr>
              <a:xfrm>
                <a:off x="381349" y="6456682"/>
                <a:ext cx="540853" cy="254949"/>
              </a:xfrm>
              <a:prstGeom prst="rect">
                <a:avLst/>
              </a:prstGeom>
              <a:noFill/>
            </p:spPr>
            <p:txBody>
              <a:bodyPr wrap="square" rtlCol="0">
                <a:spAutoFit/>
              </a:bodyPr>
              <a:lstStyle/>
              <a:p>
                <a:r>
                  <a:rPr lang="en-US" sz="1000" dirty="0">
                    <a:solidFill>
                      <a:prstClr val="black"/>
                    </a:solidFill>
                  </a:rPr>
                  <a:t>0200</a:t>
                </a:r>
              </a:p>
            </p:txBody>
          </p:sp>
          <p:sp>
            <p:nvSpPr>
              <p:cNvPr id="70" name="TextBox 69"/>
              <p:cNvSpPr txBox="1"/>
              <p:nvPr/>
            </p:nvSpPr>
            <p:spPr>
              <a:xfrm rot="16200000">
                <a:off x="-670900" y="5214805"/>
                <a:ext cx="1576307" cy="307777"/>
              </a:xfrm>
              <a:prstGeom prst="rect">
                <a:avLst/>
              </a:prstGeom>
              <a:solidFill>
                <a:schemeClr val="bg1"/>
              </a:solidFill>
            </p:spPr>
            <p:txBody>
              <a:bodyPr wrap="square" rtlCol="0">
                <a:spAutoFit/>
              </a:bodyPr>
              <a:lstStyle/>
              <a:p>
                <a:r>
                  <a:rPr lang="en-US" sz="1400" dirty="0">
                    <a:solidFill>
                      <a:prstClr val="black"/>
                    </a:solidFill>
                  </a:rPr>
                  <a:t>Flash Rate (min</a:t>
                </a:r>
                <a:r>
                  <a:rPr lang="en-US" sz="1400" baseline="30000" dirty="0">
                    <a:solidFill>
                      <a:prstClr val="black"/>
                    </a:solidFill>
                  </a:rPr>
                  <a:t>-1</a:t>
                </a:r>
                <a:r>
                  <a:rPr lang="en-US" sz="1400" dirty="0">
                    <a:solidFill>
                      <a:prstClr val="black"/>
                    </a:solidFill>
                  </a:rPr>
                  <a:t>)</a:t>
                </a:r>
              </a:p>
            </p:txBody>
          </p:sp>
          <p:sp>
            <p:nvSpPr>
              <p:cNvPr id="76" name="TextBox 75"/>
              <p:cNvSpPr txBox="1"/>
              <p:nvPr/>
            </p:nvSpPr>
            <p:spPr>
              <a:xfrm>
                <a:off x="1597007" y="4124799"/>
                <a:ext cx="2803360" cy="246221"/>
              </a:xfrm>
              <a:prstGeom prst="rect">
                <a:avLst/>
              </a:prstGeom>
              <a:solidFill>
                <a:schemeClr val="bg1"/>
              </a:solidFill>
            </p:spPr>
            <p:txBody>
              <a:bodyPr wrap="square" rtlCol="0">
                <a:spAutoFit/>
              </a:bodyPr>
              <a:lstStyle/>
              <a:p>
                <a:r>
                  <a:rPr lang="en-US" sz="1000" dirty="0">
                    <a:solidFill>
                      <a:prstClr val="black"/>
                    </a:solidFill>
                  </a:rPr>
                  <a:t>Time Series – 20140221 – Tornadic QLCS</a:t>
                </a:r>
              </a:p>
            </p:txBody>
          </p:sp>
          <p:cxnSp>
            <p:nvCxnSpPr>
              <p:cNvPr id="46" name="Straight Arrow Connector 45"/>
              <p:cNvCxnSpPr/>
              <p:nvPr/>
            </p:nvCxnSpPr>
            <p:spPr>
              <a:xfrm flipH="1">
                <a:off x="2711352" y="4118602"/>
                <a:ext cx="252130" cy="12948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16200000">
                <a:off x="4705620" y="5181360"/>
                <a:ext cx="2331741" cy="313407"/>
              </a:xfrm>
              <a:prstGeom prst="rect">
                <a:avLst/>
              </a:prstGeom>
              <a:solidFill>
                <a:schemeClr val="bg1"/>
              </a:solidFill>
            </p:spPr>
            <p:txBody>
              <a:bodyPr wrap="square" rtlCol="0">
                <a:spAutoFit/>
              </a:bodyPr>
              <a:lstStyle/>
              <a:p>
                <a:r>
                  <a:rPr lang="en-US" sz="1400" dirty="0">
                    <a:solidFill>
                      <a:srgbClr val="5B9BD5"/>
                    </a:solidFill>
                  </a:rPr>
                  <a:t>Max 0-3 km </a:t>
                </a:r>
                <a:r>
                  <a:rPr lang="en-US" sz="1400" dirty="0" err="1">
                    <a:solidFill>
                      <a:srgbClr val="5B9BD5"/>
                    </a:solidFill>
                  </a:rPr>
                  <a:t>Az</a:t>
                </a:r>
                <a:r>
                  <a:rPr lang="en-US" sz="1400" dirty="0">
                    <a:solidFill>
                      <a:srgbClr val="5B9BD5"/>
                    </a:solidFill>
                  </a:rPr>
                  <a:t> Shear (sec</a:t>
                </a:r>
                <a:r>
                  <a:rPr lang="en-US" sz="1400" baseline="30000" dirty="0">
                    <a:solidFill>
                      <a:srgbClr val="5B9BD5"/>
                    </a:solidFill>
                  </a:rPr>
                  <a:t>-1</a:t>
                </a:r>
                <a:r>
                  <a:rPr lang="en-US" sz="1400" dirty="0">
                    <a:solidFill>
                      <a:srgbClr val="5B9BD5"/>
                    </a:solidFill>
                  </a:rPr>
                  <a:t>)</a:t>
                </a:r>
              </a:p>
            </p:txBody>
          </p:sp>
          <p:cxnSp>
            <p:nvCxnSpPr>
              <p:cNvPr id="5" name="Straight Arrow Connector 4"/>
              <p:cNvCxnSpPr/>
              <p:nvPr/>
            </p:nvCxnSpPr>
            <p:spPr>
              <a:xfrm>
                <a:off x="963934" y="4076748"/>
                <a:ext cx="325201" cy="19165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82" idx="2"/>
              </p:cNvCxnSpPr>
              <p:nvPr/>
            </p:nvCxnSpPr>
            <p:spPr>
              <a:xfrm flipH="1">
                <a:off x="3888451" y="4128127"/>
                <a:ext cx="1058071" cy="59627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822" y="4590141"/>
                <a:ext cx="1422340" cy="425582"/>
              </a:xfrm>
              <a:prstGeom prst="rect">
                <a:avLst/>
              </a:prstGeom>
            </p:spPr>
          </p:pic>
          <p:sp>
            <p:nvSpPr>
              <p:cNvPr id="14" name="TextBox 13"/>
              <p:cNvSpPr txBox="1"/>
              <p:nvPr/>
            </p:nvSpPr>
            <p:spPr>
              <a:xfrm>
                <a:off x="2954569" y="5462487"/>
                <a:ext cx="1905000" cy="246221"/>
              </a:xfrm>
              <a:prstGeom prst="rect">
                <a:avLst/>
              </a:prstGeom>
              <a:noFill/>
            </p:spPr>
            <p:txBody>
              <a:bodyPr wrap="square" rtlCol="0">
                <a:spAutoFit/>
              </a:bodyPr>
              <a:lstStyle/>
              <a:p>
                <a:r>
                  <a:rPr lang="en-US" sz="1000" dirty="0">
                    <a:solidFill>
                      <a:prstClr val="black"/>
                    </a:solidFill>
                  </a:rPr>
                  <a:t>Tornadic Period – 0245 - 0309</a:t>
                </a:r>
              </a:p>
            </p:txBody>
          </p:sp>
          <p:cxnSp>
            <p:nvCxnSpPr>
              <p:cNvPr id="11" name="Straight Connector 10"/>
              <p:cNvCxnSpPr/>
              <p:nvPr/>
            </p:nvCxnSpPr>
            <p:spPr>
              <a:xfrm>
                <a:off x="3136649" y="5734258"/>
                <a:ext cx="1304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136649" y="6270735"/>
                <a:ext cx="89193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16739" y="4331756"/>
              <a:ext cx="193638" cy="2193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12132" y="6319660"/>
              <a:ext cx="264109" cy="246221"/>
            </a:xfrm>
            <a:prstGeom prst="rect">
              <a:avLst/>
            </a:prstGeom>
            <a:noFill/>
          </p:spPr>
          <p:txBody>
            <a:bodyPr wrap="square" rtlCol="0">
              <a:spAutoFit/>
            </a:bodyPr>
            <a:lstStyle/>
            <a:p>
              <a:r>
                <a:rPr lang="en-US" sz="1000" dirty="0">
                  <a:solidFill>
                    <a:prstClr val="black"/>
                  </a:solidFill>
                </a:rPr>
                <a:t>0</a:t>
              </a:r>
            </a:p>
          </p:txBody>
        </p:sp>
        <p:sp>
          <p:nvSpPr>
            <p:cNvPr id="79" name="TextBox 78"/>
            <p:cNvSpPr txBox="1"/>
            <p:nvPr/>
          </p:nvSpPr>
          <p:spPr>
            <a:xfrm>
              <a:off x="187143" y="5797973"/>
              <a:ext cx="392333" cy="246221"/>
            </a:xfrm>
            <a:prstGeom prst="rect">
              <a:avLst/>
            </a:prstGeom>
            <a:noFill/>
          </p:spPr>
          <p:txBody>
            <a:bodyPr wrap="square" rtlCol="0">
              <a:spAutoFit/>
            </a:bodyPr>
            <a:lstStyle/>
            <a:p>
              <a:r>
                <a:rPr lang="en-US" sz="1000" dirty="0">
                  <a:solidFill>
                    <a:prstClr val="black"/>
                  </a:solidFill>
                </a:rPr>
                <a:t>20</a:t>
              </a:r>
            </a:p>
          </p:txBody>
        </p:sp>
        <p:sp>
          <p:nvSpPr>
            <p:cNvPr id="80" name="TextBox 79"/>
            <p:cNvSpPr txBox="1"/>
            <p:nvPr/>
          </p:nvSpPr>
          <p:spPr>
            <a:xfrm>
              <a:off x="187795" y="5322864"/>
              <a:ext cx="392333" cy="246221"/>
            </a:xfrm>
            <a:prstGeom prst="rect">
              <a:avLst/>
            </a:prstGeom>
            <a:noFill/>
          </p:spPr>
          <p:txBody>
            <a:bodyPr wrap="square" rtlCol="0">
              <a:spAutoFit/>
            </a:bodyPr>
            <a:lstStyle/>
            <a:p>
              <a:r>
                <a:rPr lang="en-US" sz="1000" dirty="0">
                  <a:solidFill>
                    <a:prstClr val="black"/>
                  </a:solidFill>
                </a:rPr>
                <a:t>40</a:t>
              </a:r>
            </a:p>
          </p:txBody>
        </p:sp>
        <p:sp>
          <p:nvSpPr>
            <p:cNvPr id="81" name="TextBox 80"/>
            <p:cNvSpPr txBox="1"/>
            <p:nvPr/>
          </p:nvSpPr>
          <p:spPr>
            <a:xfrm>
              <a:off x="177680" y="4303857"/>
              <a:ext cx="392333" cy="246221"/>
            </a:xfrm>
            <a:prstGeom prst="rect">
              <a:avLst/>
            </a:prstGeom>
            <a:noFill/>
          </p:spPr>
          <p:txBody>
            <a:bodyPr wrap="square" rtlCol="0">
              <a:spAutoFit/>
            </a:bodyPr>
            <a:lstStyle/>
            <a:p>
              <a:r>
                <a:rPr lang="en-US" sz="1000" dirty="0">
                  <a:solidFill>
                    <a:prstClr val="black"/>
                  </a:solidFill>
                </a:rPr>
                <a:t>80</a:t>
              </a:r>
            </a:p>
          </p:txBody>
        </p:sp>
        <p:sp>
          <p:nvSpPr>
            <p:cNvPr id="86" name="TextBox 85"/>
            <p:cNvSpPr txBox="1"/>
            <p:nvPr/>
          </p:nvSpPr>
          <p:spPr>
            <a:xfrm>
              <a:off x="176401" y="4807277"/>
              <a:ext cx="392333" cy="246221"/>
            </a:xfrm>
            <a:prstGeom prst="rect">
              <a:avLst/>
            </a:prstGeom>
            <a:noFill/>
          </p:spPr>
          <p:txBody>
            <a:bodyPr wrap="square" rtlCol="0">
              <a:spAutoFit/>
            </a:bodyPr>
            <a:lstStyle/>
            <a:p>
              <a:r>
                <a:rPr lang="en-US" sz="1000" dirty="0">
                  <a:solidFill>
                    <a:prstClr val="black"/>
                  </a:solidFill>
                </a:rPr>
                <a:t>60</a:t>
              </a:r>
            </a:p>
          </p:txBody>
        </p:sp>
      </p:grpSp>
      <p:sp>
        <p:nvSpPr>
          <p:cNvPr id="16" name="TextBox 15"/>
          <p:cNvSpPr txBox="1"/>
          <p:nvPr/>
        </p:nvSpPr>
        <p:spPr>
          <a:xfrm>
            <a:off x="5812090" y="733797"/>
            <a:ext cx="3331910" cy="6309420"/>
          </a:xfrm>
          <a:prstGeom prst="rect">
            <a:avLst/>
          </a:prstGeom>
          <a:noFill/>
        </p:spPr>
        <p:txBody>
          <a:bodyPr wrap="square" rtlCol="0">
            <a:spAutoFit/>
          </a:bodyPr>
          <a:lstStyle/>
          <a:p>
            <a:pPr algn="ctr">
              <a:spcAft>
                <a:spcPts val="1200"/>
              </a:spcAft>
            </a:pPr>
            <a:r>
              <a:rPr lang="en-US" sz="1600" b="1" dirty="0">
                <a:solidFill>
                  <a:prstClr val="black"/>
                </a:solidFill>
              </a:rPr>
              <a:t>The lightning jump can potentially help identify when and what part of  the QLCS is becoming more favorable for mesovortex genesis</a:t>
            </a:r>
          </a:p>
          <a:p>
            <a:pPr marL="285750" indent="-285750">
              <a:spcAft>
                <a:spcPts val="1200"/>
              </a:spcAft>
              <a:buFont typeface="Arial" panose="020B0604020202020204" pitchFamily="34" charset="0"/>
              <a:buChar char="•"/>
            </a:pPr>
            <a:r>
              <a:rPr lang="en-US" sz="1500" dirty="0">
                <a:solidFill>
                  <a:prstClr val="black"/>
                </a:solidFill>
              </a:rPr>
              <a:t>Lightning jump is an indication that QLCS is strengthening, and precedes an increase in azimuthal shear, which signifies an increase in rotation</a:t>
            </a:r>
          </a:p>
          <a:p>
            <a:pPr marL="285750" indent="-285750">
              <a:spcAft>
                <a:spcPts val="1200"/>
              </a:spcAft>
              <a:buFont typeface="Arial" panose="020B0604020202020204" pitchFamily="34" charset="0"/>
              <a:buChar char="•"/>
            </a:pPr>
            <a:r>
              <a:rPr lang="en-US" sz="1500" dirty="0">
                <a:solidFill>
                  <a:prstClr val="black"/>
                </a:solidFill>
              </a:rPr>
              <a:t>Jumps precede formation of hooks &amp; appendages in reflectivity, bowing segments, and velocity couplets</a:t>
            </a:r>
          </a:p>
          <a:p>
            <a:pPr marL="742950" lvl="1" indent="-285750">
              <a:spcAft>
                <a:spcPts val="1200"/>
              </a:spcAft>
              <a:buFont typeface="Arial" panose="020B0604020202020204" pitchFamily="34" charset="0"/>
              <a:buChar char="•"/>
            </a:pPr>
            <a:r>
              <a:rPr lang="en-US" sz="1500" dirty="0">
                <a:solidFill>
                  <a:prstClr val="black"/>
                </a:solidFill>
              </a:rPr>
              <a:t>Potentially providing additional lead time over traditional </a:t>
            </a:r>
            <a:r>
              <a:rPr lang="en-US" sz="1500" dirty="0" smtClean="0">
                <a:solidFill>
                  <a:prstClr val="black"/>
                </a:solidFill>
              </a:rPr>
              <a:t>radar only </a:t>
            </a:r>
            <a:r>
              <a:rPr lang="en-US" sz="1500" dirty="0">
                <a:solidFill>
                  <a:prstClr val="black"/>
                </a:solidFill>
              </a:rPr>
              <a:t>warning methodology</a:t>
            </a:r>
          </a:p>
          <a:p>
            <a:pPr marL="285750" indent="-285750">
              <a:spcAft>
                <a:spcPts val="1200"/>
              </a:spcAft>
              <a:buFont typeface="Arial" panose="020B0604020202020204" pitchFamily="34" charset="0"/>
              <a:buChar char="•"/>
            </a:pPr>
            <a:r>
              <a:rPr lang="en-US" sz="1500" dirty="0">
                <a:solidFill>
                  <a:prstClr val="black"/>
                </a:solidFill>
              </a:rPr>
              <a:t>If environment and radar characteristics suggest tornadic potential, the occurrence (or absence) of a lightning jump can add additional information to tip-the-scales in the warning decision process</a:t>
            </a:r>
          </a:p>
        </p:txBody>
      </p:sp>
    </p:spTree>
    <p:extLst>
      <p:ext uri="{BB962C8B-B14F-4D97-AF65-F5344CB8AC3E}">
        <p14:creationId xmlns:p14="http://schemas.microsoft.com/office/powerpoint/2010/main" val="1483110197"/>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iant goldfish">
      <a:dk1>
        <a:sysClr val="windowText" lastClr="000000"/>
      </a:dk1>
      <a:lt1>
        <a:sysClr val="window" lastClr="FFFFFF"/>
      </a:lt1>
      <a:dk2>
        <a:srgbClr val="252731"/>
      </a:dk2>
      <a:lt2>
        <a:srgbClr val="EAE7E4"/>
      </a:lt2>
      <a:accent1>
        <a:srgbClr val="69D2E7"/>
      </a:accent1>
      <a:accent2>
        <a:srgbClr val="A7DBD8"/>
      </a:accent2>
      <a:accent3>
        <a:srgbClr val="E0E4CC"/>
      </a:accent3>
      <a:accent4>
        <a:srgbClr val="F38630"/>
      </a:accent4>
      <a:accent5>
        <a:srgbClr val="FA6900"/>
      </a:accent5>
      <a:accent6>
        <a:srgbClr val="333333"/>
      </a:accent6>
      <a:hlink>
        <a:srgbClr val="69D2E7"/>
      </a:hlink>
      <a:folHlink>
        <a:srgbClr val="A7DB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1651</Words>
  <Application>Microsoft Office PowerPoint</Application>
  <PresentationFormat>On-screen Show (4:3)</PresentationFormat>
  <Paragraphs>213</Paragraphs>
  <Slides>15</Slides>
  <Notes>6</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1_Office Theme</vt:lpstr>
      <vt:lpstr>2_Office Theme</vt:lpstr>
      <vt:lpstr>Metro</vt:lpstr>
      <vt:lpstr>The GOES-R GLM Lightning Jump Algorithm</vt:lpstr>
      <vt:lpstr>Overview</vt:lpstr>
      <vt:lpstr>PowerPoint Presentation</vt:lpstr>
      <vt:lpstr>The Lightning Jump</vt:lpstr>
      <vt:lpstr>Lightning Jump Conceptual Model</vt:lpstr>
      <vt:lpstr>Kinematic and Microphysical Origins</vt:lpstr>
      <vt:lpstr>Supercell Applications: Conceptual Timeline</vt:lpstr>
      <vt:lpstr>PowerPoint Presentation</vt:lpstr>
      <vt:lpstr>PowerPoint Presentation</vt:lpstr>
      <vt:lpstr>PowerPoint Presentation</vt:lpstr>
      <vt:lpstr>PowerPoint Presentation</vt:lpstr>
      <vt:lpstr>PowerPoint Presentation</vt:lpstr>
      <vt:lpstr>PowerPoint Presentation</vt:lpstr>
      <vt:lpstr>Summary</vt:lpstr>
      <vt:lpstr>Sigma Level</vt:lpstr>
    </vt:vector>
  </TitlesOfParts>
  <Company>NSSTC-UAH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GOES-R GLM Lightning Jump Algorithm</dc:title>
  <dc:creator>Larry Carey</dc:creator>
  <cp:lastModifiedBy>Larry Carey</cp:lastModifiedBy>
  <cp:revision>19</cp:revision>
  <dcterms:created xsi:type="dcterms:W3CDTF">2015-02-25T02:31:02Z</dcterms:created>
  <dcterms:modified xsi:type="dcterms:W3CDTF">2015-02-25T07:28:46Z</dcterms:modified>
</cp:coreProperties>
</file>