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3"/>
  </p:handoutMasterIdLst>
  <p:sldIdLst>
    <p:sldId id="256" r:id="rId2"/>
    <p:sldId id="272" r:id="rId3"/>
    <p:sldId id="273" r:id="rId4"/>
    <p:sldId id="280" r:id="rId5"/>
    <p:sldId id="279" r:id="rId6"/>
    <p:sldId id="276" r:id="rId7"/>
    <p:sldId id="278" r:id="rId8"/>
    <p:sldId id="286" r:id="rId9"/>
    <p:sldId id="284" r:id="rId10"/>
    <p:sldId id="285" r:id="rId11"/>
    <p:sldId id="288" r:id="rId12"/>
    <p:sldId id="287" r:id="rId13"/>
    <p:sldId id="289" r:id="rId14"/>
    <p:sldId id="290" r:id="rId15"/>
    <p:sldId id="291" r:id="rId16"/>
    <p:sldId id="292" r:id="rId17"/>
    <p:sldId id="305" r:id="rId18"/>
    <p:sldId id="293" r:id="rId19"/>
    <p:sldId id="294" r:id="rId20"/>
    <p:sldId id="296" r:id="rId21"/>
    <p:sldId id="295" r:id="rId22"/>
    <p:sldId id="297" r:id="rId23"/>
    <p:sldId id="298" r:id="rId24"/>
    <p:sldId id="299" r:id="rId25"/>
    <p:sldId id="300" r:id="rId26"/>
    <p:sldId id="304" r:id="rId27"/>
    <p:sldId id="281" r:id="rId28"/>
    <p:sldId id="274" r:id="rId29"/>
    <p:sldId id="302" r:id="rId30"/>
    <p:sldId id="303" r:id="rId31"/>
    <p:sldId id="270" r:id="rId32"/>
  </p:sldIdLst>
  <p:sldSz cx="9144000" cy="5143500" type="screen16x9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42" d="100"/>
          <a:sy n="142" d="100"/>
        </p:scale>
        <p:origin x="-108" y="-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12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981F8-F1B3-447F-B60A-4A7EFD42B15A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6F7D6-0A2D-44BC-9061-7C1946236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23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200150"/>
            <a:ext cx="8153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514600"/>
            <a:ext cx="8153400" cy="131445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3F5D4B0-1737-4BF3-AFBC-11AFD10FADD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2CEB59-7401-4B21-98F8-2DB5E3775998}" type="datetimeFigureOut">
              <a:rPr lang="en-US" smtClean="0"/>
              <a:t>6/11/2015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2CEB59-7401-4B21-98F8-2DB5E3775998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3F5D4B0-1737-4BF3-AFBC-11AFD10FA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205979"/>
            <a:ext cx="21717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05979"/>
            <a:ext cx="63627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2CEB59-7401-4B21-98F8-2DB5E3775998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3F5D4B0-1737-4BF3-AFBC-11AFD10FA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2CEB59-7401-4B21-98F8-2DB5E3775998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3F5D4B0-1737-4BF3-AFBC-11AFD10FA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05176"/>
            <a:ext cx="8153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180035"/>
            <a:ext cx="8153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2CEB59-7401-4B21-98F8-2DB5E3775998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3F5D4B0-1737-4BF3-AFBC-11AFD10FA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239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123950"/>
            <a:ext cx="4047564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2CEB59-7401-4B21-98F8-2DB5E3775998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3F5D4B0-1737-4BF3-AFBC-11AFD10FA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5978"/>
            <a:ext cx="8156575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151335"/>
            <a:ext cx="39639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1631156"/>
            <a:ext cx="39639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1" y="1151335"/>
            <a:ext cx="39655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1" y="1631156"/>
            <a:ext cx="39655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2CEB59-7401-4B21-98F8-2DB5E3775998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3F5D4B0-1737-4BF3-AFBC-11AFD10FA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2CEB59-7401-4B21-98F8-2DB5E3775998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3F5D4B0-1737-4BF3-AFBC-11AFD10FA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2CEB59-7401-4B21-98F8-2DB5E3775998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3F5D4B0-1737-4BF3-AFBC-11AFD10FA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2CEB59-7401-4B21-98F8-2DB5E3775998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3F5D4B0-1737-4BF3-AFBC-11AFD10FA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2CEB59-7401-4B21-98F8-2DB5E3775998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3F5D4B0-1737-4BF3-AFBC-11AFD10FA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New SaturnV Night Portrait"/>
          <p:cNvPicPr>
            <a:picLocks noChangeAspect="1" noChangeArrowheads="1"/>
          </p:cNvPicPr>
          <p:nvPr/>
        </p:nvPicPr>
        <p:blipFill rotWithShape="1">
          <a:blip r:embed="rId13"/>
          <a:srcRect l="30621" r="40557"/>
          <a:stretch/>
        </p:blipFill>
        <p:spPr bwMode="auto">
          <a:xfrm>
            <a:off x="0" y="0"/>
            <a:ext cx="1121406" cy="51435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 userDrawn="1"/>
        </p:nvSpPr>
        <p:spPr>
          <a:xfrm rot="21304935">
            <a:off x="817542" y="2963965"/>
            <a:ext cx="567388" cy="2187021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Q:\Logos\noaa_logo22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540090"/>
            <a:ext cx="894295" cy="58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33350"/>
            <a:ext cx="8153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23950"/>
            <a:ext cx="8153400" cy="3470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032CEB59-7401-4B21-98F8-2DB5E3775998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83F5D4B0-1737-4BF3-AFBC-11AFD10FADD9}" type="slidenum">
              <a:rPr lang="en-US" smtClean="0"/>
              <a:t>‹#›</a:t>
            </a:fld>
            <a:endParaRPr lang="en-US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4572000" y="4864648"/>
            <a:ext cx="3314700" cy="4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H U </a:t>
            </a:r>
            <a:r>
              <a:rPr lang="en-US" sz="1600" dirty="0">
                <a:solidFill>
                  <a:schemeClr val="bg1"/>
                </a:solidFill>
                <a:latin typeface="Agency FB" panose="020B0503020202020204" pitchFamily="34" charset="0"/>
              </a:rPr>
              <a:t>N </a:t>
            </a:r>
            <a:r>
              <a:rPr lang="en-US" sz="16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T S V </a:t>
            </a:r>
            <a:r>
              <a:rPr lang="en-US" sz="1600" dirty="0">
                <a:solidFill>
                  <a:schemeClr val="bg1"/>
                </a:solidFill>
                <a:latin typeface="Agency FB" panose="020B0503020202020204" pitchFamily="34" charset="0"/>
              </a:rPr>
              <a:t>I L L E ,  A L A B A M A</a:t>
            </a:r>
          </a:p>
        </p:txBody>
      </p:sp>
      <p:pic>
        <p:nvPicPr>
          <p:cNvPr id="12" name="Picture 11" descr="new_nws_trans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58200" y="4514850"/>
            <a:ext cx="685800" cy="636985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 flipH="1">
            <a:off x="1121406" y="4911199"/>
            <a:ext cx="6647159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1121406" y="4846320"/>
            <a:ext cx="6650994" cy="45719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66"/>
          </a:solidFill>
          <a:latin typeface="Arial Narrow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66"/>
          </a:solidFill>
          <a:latin typeface="Arial Narrow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66"/>
          </a:solidFill>
          <a:latin typeface="Arial Narrow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66"/>
          </a:solidFill>
          <a:latin typeface="Arial Narrow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66"/>
          </a:solidFill>
          <a:latin typeface="Arial Narrow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66"/>
          </a:solidFill>
          <a:latin typeface="Arial Narrow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66"/>
          </a:solidFill>
          <a:latin typeface="Arial Narrow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66"/>
          </a:solidFill>
          <a:latin typeface="Arial Narrow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j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j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j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j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Brian.Carcione@noaa.go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943100"/>
            <a:ext cx="7848600" cy="11025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Utility of the GLM in an Evolving Decision Support Environment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257550"/>
            <a:ext cx="78486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Brian C. Carcione</a:t>
            </a:r>
          </a:p>
          <a:p>
            <a:r>
              <a:rPr lang="en-US" sz="2400" dirty="0" smtClean="0"/>
              <a:t>National Weather Service, Huntsville, AL</a:t>
            </a:r>
            <a:endParaRPr lang="en-US" sz="1800" baseline="30000" dirty="0"/>
          </a:p>
        </p:txBody>
      </p:sp>
    </p:spTree>
    <p:extLst>
      <p:ext uri="{BB962C8B-B14F-4D97-AF65-F5344CB8AC3E}">
        <p14:creationId xmlns:p14="http://schemas.microsoft.com/office/powerpoint/2010/main" val="98669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jun14_21_23-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95350"/>
            <a:ext cx="7467600" cy="42481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Friday (20 June) – </a:t>
            </a:r>
            <a:r>
              <a:rPr lang="en-US" dirty="0" smtClean="0"/>
              <a:t>2130 </a:t>
            </a:r>
            <a:r>
              <a:rPr lang="en-US" dirty="0"/>
              <a:t>UTC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409575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EMA notified, concert organizers act to secure stage (show continues)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4909205" y="3333750"/>
            <a:ext cx="228600" cy="22860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6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jun14_21_23-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95350"/>
            <a:ext cx="7467600" cy="42481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Friday (20 June) – </a:t>
            </a:r>
            <a:r>
              <a:rPr lang="en-US" dirty="0" smtClean="0"/>
              <a:t>2132 </a:t>
            </a:r>
            <a:r>
              <a:rPr lang="en-US" dirty="0"/>
              <a:t>UTC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0" y="409575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Main updraft core remains ~10 miles out; few flashes reaching inside 5 mile ring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4909205" y="3333750"/>
            <a:ext cx="228600" cy="22860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jun14_21_23-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95350"/>
            <a:ext cx="7467600" cy="42481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Friday (20 June) – </a:t>
            </a:r>
            <a:r>
              <a:rPr lang="en-US" dirty="0" smtClean="0"/>
              <a:t>2134 </a:t>
            </a:r>
            <a:r>
              <a:rPr lang="en-US" dirty="0"/>
              <a:t>UTC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409575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Lightning jump?  </a:t>
            </a:r>
            <a:r>
              <a:rPr lang="en-US" dirty="0" smtClean="0">
                <a:solidFill>
                  <a:schemeClr val="bg1"/>
                </a:solidFill>
              </a:rPr>
              <a:t>Still no definitive moves toward the site; core </a:t>
            </a:r>
            <a:r>
              <a:rPr lang="en-US" dirty="0" smtClean="0">
                <a:solidFill>
                  <a:schemeClr val="bg1"/>
                </a:solidFill>
              </a:rPr>
              <a:t>still outside 10 mile ring, 1-2 flashes inside 5 mile ring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4909205" y="3333750"/>
            <a:ext cx="228600" cy="22860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3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jun14_21_23-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95350"/>
            <a:ext cx="7467600" cy="42481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Friday (20 June) – </a:t>
            </a:r>
            <a:r>
              <a:rPr lang="en-US" dirty="0" smtClean="0"/>
              <a:t>2138 </a:t>
            </a:r>
            <a:r>
              <a:rPr lang="en-US" dirty="0"/>
              <a:t>UTC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4909205" y="3333750"/>
            <a:ext cx="228600" cy="22860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5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jun14_21_23-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95350"/>
            <a:ext cx="7467600" cy="42481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Friday (20 June) – </a:t>
            </a:r>
            <a:r>
              <a:rPr lang="en-US" dirty="0" smtClean="0"/>
              <a:t>2144 </a:t>
            </a:r>
            <a:r>
              <a:rPr lang="en-US" dirty="0"/>
              <a:t>UTC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0" y="409575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Marked decrease; majority of flashes remain beyond 5 miles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4909205" y="3333750"/>
            <a:ext cx="228600" cy="22860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7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jun14_21_23-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95350"/>
            <a:ext cx="7467600" cy="42481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Friday (20 June) – </a:t>
            </a:r>
            <a:r>
              <a:rPr lang="en-US" dirty="0" smtClean="0"/>
              <a:t>2148 </a:t>
            </a:r>
            <a:r>
              <a:rPr lang="en-US" dirty="0"/>
              <a:t>UTC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0" y="409575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Eastward shift; core at ~10 miles, few flashes inside 5 mile ring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4909205" y="3333750"/>
            <a:ext cx="228600" cy="22860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8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jun14_21_23-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95350"/>
            <a:ext cx="7467600" cy="42481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Friday (20 June) – </a:t>
            </a:r>
            <a:r>
              <a:rPr lang="en-US" dirty="0" smtClean="0"/>
              <a:t>2158 </a:t>
            </a:r>
            <a:r>
              <a:rPr lang="en-US" dirty="0"/>
              <a:t>UTC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4200" y="409575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Several flashes (one CG) inside 5 mile ring, but SW trend with core continues (and would persist for the next 10 </a:t>
            </a:r>
            <a:r>
              <a:rPr lang="en-US" dirty="0" err="1" smtClean="0">
                <a:solidFill>
                  <a:schemeClr val="bg1"/>
                </a:solidFill>
              </a:rPr>
              <a:t>mins</a:t>
            </a:r>
            <a:r>
              <a:rPr lang="en-US" dirty="0" smtClean="0">
                <a:solidFill>
                  <a:schemeClr val="bg1"/>
                </a:solidFill>
              </a:rPr>
              <a:t>).</a:t>
            </a:r>
          </a:p>
        </p:txBody>
      </p:sp>
      <p:sp>
        <p:nvSpPr>
          <p:cNvPr id="8" name="5-Point Star 7"/>
          <p:cNvSpPr/>
          <p:nvPr/>
        </p:nvSpPr>
        <p:spPr>
          <a:xfrm>
            <a:off x="4909205" y="3333750"/>
            <a:ext cx="228600" cy="22860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0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brian.carcione\Lightning\NOAA Sat Week 2015\forBrian\20jun14_21_23-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95350"/>
            <a:ext cx="7467600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Friday (20 June) – </a:t>
            </a:r>
            <a:r>
              <a:rPr lang="en-US" dirty="0" smtClean="0"/>
              <a:t>2208 </a:t>
            </a:r>
            <a:r>
              <a:rPr lang="en-US" dirty="0"/>
              <a:t>UTC</a:t>
            </a:r>
          </a:p>
        </p:txBody>
      </p:sp>
      <p:sp>
        <p:nvSpPr>
          <p:cNvPr id="8" name="5-Point Star 7"/>
          <p:cNvSpPr/>
          <p:nvPr/>
        </p:nvSpPr>
        <p:spPr>
          <a:xfrm>
            <a:off x="4909205" y="3333750"/>
            <a:ext cx="228600" cy="22860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2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Afternoon: Lessons Learned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LMA/</a:t>
            </a:r>
            <a:r>
              <a:rPr lang="en-US" dirty="0" err="1" smtClean="0"/>
              <a:t>pGLM</a:t>
            </a:r>
            <a:r>
              <a:rPr lang="en-US" dirty="0" smtClean="0"/>
              <a:t> effectively illustrated the core and overall aerial extent of </a:t>
            </a:r>
            <a:r>
              <a:rPr lang="en-US" dirty="0" smtClean="0"/>
              <a:t>lightning.</a:t>
            </a:r>
          </a:p>
          <a:p>
            <a:pPr lvl="1"/>
            <a:r>
              <a:rPr lang="en-US" dirty="0" smtClean="0"/>
              <a:t>It was a very close call, but ultimately the storm did </a:t>
            </a:r>
            <a:r>
              <a:rPr lang="en-US" dirty="0" smtClean="0"/>
              <a:t>not </a:t>
            </a:r>
            <a:r>
              <a:rPr lang="en-US" dirty="0" smtClean="0"/>
              <a:t>come close enough to trip the event’s operating procedures.</a:t>
            </a:r>
          </a:p>
          <a:p>
            <a:r>
              <a:rPr lang="en-US" dirty="0" smtClean="0"/>
              <a:t>It was not shown here, but rapid updates (1-2 minutes) aided in EMA/organizer decision-making.</a:t>
            </a:r>
          </a:p>
          <a:p>
            <a:r>
              <a:rPr lang="en-US" dirty="0" smtClean="0"/>
              <a:t>Potential challenges in using GLM for DSS:</a:t>
            </a:r>
          </a:p>
          <a:p>
            <a:pPr lvl="1"/>
            <a:r>
              <a:rPr lang="en-US" dirty="0" smtClean="0"/>
              <a:t>Optical instrument will detect flashes differently</a:t>
            </a:r>
          </a:p>
          <a:p>
            <a:pPr lvl="1"/>
            <a:r>
              <a:rPr lang="en-US" dirty="0" smtClean="0"/>
              <a:t>8 km spatial resolution is similar </a:t>
            </a:r>
            <a:r>
              <a:rPr lang="en-US" dirty="0" smtClean="0"/>
              <a:t>in size to </a:t>
            </a:r>
            <a:r>
              <a:rPr lang="en-US" dirty="0" smtClean="0"/>
              <a:t>the 5-10 mile radii used by some venues, so the situation could be better or worse than indicated by the GLM (as in this case</a:t>
            </a:r>
            <a:r>
              <a:rPr lang="en-US" dirty="0" smtClean="0"/>
              <a:t>).  Forecasters will need to have an awareness of this when advising decision-makers.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95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Saturday Evening (21 June)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There were more air mass thunderstorms, but all were generally more than 20 miles from the concert site.</a:t>
            </a:r>
          </a:p>
          <a:p>
            <a:r>
              <a:rPr lang="en-US" dirty="0" smtClean="0"/>
              <a:t>A more-organized cluster gathered over extreme northwest Alabama and moved southeast, right over Cullman and the concert.</a:t>
            </a:r>
          </a:p>
          <a:p>
            <a:r>
              <a:rPr lang="en-US" dirty="0" smtClean="0"/>
              <a:t>LMA/</a:t>
            </a:r>
            <a:r>
              <a:rPr lang="en-US" dirty="0" err="1" smtClean="0"/>
              <a:t>pGLM</a:t>
            </a:r>
            <a:r>
              <a:rPr lang="en-US" dirty="0" smtClean="0"/>
              <a:t> data were more useful for assessing storm intensity (affecting potential duration) and adjustments in propagation—both of which could affect impacts to the site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Important factor: There was no time (or PC desktop space) to perform full radar interrogation, and volume products such as VIL/DVIL arrive 3-5 minutes later than a total lightning ‘scan’.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44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Lightning Jump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Much has been made of the connection between the lightning jump (LJ) and severe weather detection over the last 15 years.</a:t>
            </a:r>
          </a:p>
          <a:p>
            <a:r>
              <a:rPr lang="en-US" dirty="0" smtClean="0"/>
              <a:t>LJ analysis has evolved significantly in the last 5 years, into a more scientifically rigorous, near-operational tool.</a:t>
            </a:r>
          </a:p>
          <a:p>
            <a:pPr lvl="1"/>
            <a:r>
              <a:rPr lang="en-US" dirty="0" smtClean="0"/>
              <a:t>Thresholds explored by Gatlin and Goodman (2010) and Schultz et al. (2009, 2011)</a:t>
            </a:r>
          </a:p>
          <a:p>
            <a:pPr lvl="1"/>
            <a:r>
              <a:rPr lang="en-US" dirty="0" smtClean="0"/>
              <a:t>A real-time LJA is under development and close to implementation—but this has not yet reached </a:t>
            </a:r>
            <a:r>
              <a:rPr lang="en-US" dirty="0" smtClean="0"/>
              <a:t>WFOs.</a:t>
            </a:r>
            <a:endParaRPr lang="en-US" dirty="0" smtClean="0"/>
          </a:p>
          <a:p>
            <a:r>
              <a:rPr lang="en-US" dirty="0" smtClean="0"/>
              <a:t>For now, it can be challenging to implement formal thresholds in operations</a:t>
            </a:r>
            <a:r>
              <a:rPr lang="en-US" dirty="0"/>
              <a:t> </a:t>
            </a:r>
            <a:r>
              <a:rPr lang="en-US" dirty="0" smtClean="0"/>
              <a:t>while using LMAs or ENTLN.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Informal LJs are still very useful, especially in marginal situations!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130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jun14_21_23-6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95350"/>
            <a:ext cx="7467600" cy="42481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Saturday (21 </a:t>
            </a:r>
            <a:r>
              <a:rPr lang="en-US" dirty="0"/>
              <a:t>June) – </a:t>
            </a:r>
            <a:r>
              <a:rPr lang="en-US" dirty="0" smtClean="0"/>
              <a:t>2258 </a:t>
            </a:r>
            <a:r>
              <a:rPr lang="en-US" dirty="0"/>
              <a:t>UTC</a:t>
            </a:r>
          </a:p>
        </p:txBody>
      </p:sp>
      <p:sp>
        <p:nvSpPr>
          <p:cNvPr id="4" name="Oval 3"/>
          <p:cNvSpPr/>
          <p:nvPr/>
        </p:nvSpPr>
        <p:spPr>
          <a:xfrm rot="3013029">
            <a:off x="4005842" y="2385381"/>
            <a:ext cx="457200" cy="723941"/>
          </a:xfrm>
          <a:prstGeom prst="ellipse">
            <a:avLst/>
          </a:prstGeom>
          <a:noFill/>
          <a:ln w="38100" cmpd="sng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4909205" y="3333750"/>
            <a:ext cx="228600" cy="22860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0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1jun14_23_22jun14_01-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95350"/>
            <a:ext cx="7467600" cy="42481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Saturday (21 </a:t>
            </a:r>
            <a:r>
              <a:rPr lang="en-US" dirty="0"/>
              <a:t>June) – </a:t>
            </a:r>
            <a:r>
              <a:rPr lang="en-US" dirty="0" smtClean="0"/>
              <a:t>2328 </a:t>
            </a:r>
            <a:r>
              <a:rPr lang="en-US" dirty="0"/>
              <a:t>UTC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4909205" y="3333750"/>
            <a:ext cx="228600" cy="22860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7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jun14_23_22jun14_01-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95350"/>
            <a:ext cx="7467600" cy="42481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Saturday (21 </a:t>
            </a:r>
            <a:r>
              <a:rPr lang="en-US" dirty="0"/>
              <a:t>June) – </a:t>
            </a:r>
            <a:r>
              <a:rPr lang="en-US" dirty="0" smtClean="0"/>
              <a:t>2352 </a:t>
            </a:r>
            <a:r>
              <a:rPr lang="en-US" dirty="0"/>
              <a:t>UTC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33800" y="409575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Initial core </a:t>
            </a:r>
            <a:r>
              <a:rPr lang="en-US" dirty="0" smtClean="0">
                <a:solidFill>
                  <a:schemeClr val="bg1"/>
                </a:solidFill>
              </a:rPr>
              <a:t>collapses, but </a:t>
            </a:r>
            <a:r>
              <a:rPr lang="en-US" dirty="0" smtClean="0">
                <a:solidFill>
                  <a:schemeClr val="bg1"/>
                </a:solidFill>
              </a:rPr>
              <a:t>new core develops </a:t>
            </a:r>
            <a:r>
              <a:rPr lang="en-US" dirty="0" smtClean="0">
                <a:solidFill>
                  <a:schemeClr val="bg1"/>
                </a:solidFill>
              </a:rPr>
              <a:t>to </a:t>
            </a:r>
            <a:r>
              <a:rPr lang="en-US" dirty="0" smtClean="0">
                <a:solidFill>
                  <a:schemeClr val="bg1"/>
                </a:solidFill>
              </a:rPr>
              <a:t>SE and continues on original track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4909205" y="3333750"/>
            <a:ext cx="228600" cy="22860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5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1jun14_23_22jun14_01-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95350"/>
            <a:ext cx="7467600" cy="42481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Saturday (21 </a:t>
            </a:r>
            <a:r>
              <a:rPr lang="en-US" dirty="0"/>
              <a:t>June) – </a:t>
            </a:r>
            <a:r>
              <a:rPr lang="en-US" dirty="0" smtClean="0"/>
              <a:t>0022 </a:t>
            </a:r>
            <a:r>
              <a:rPr lang="en-US" dirty="0"/>
              <a:t>UTC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2800" y="409575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Strongest increase/jump occurs near the 10 mile ring while still moving SSE, indicating the need to evacuate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4909205" y="3333750"/>
            <a:ext cx="228600" cy="22860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jun14_23_22jun14_01-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95350"/>
            <a:ext cx="7467600" cy="42481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Saturday (21 </a:t>
            </a:r>
            <a:r>
              <a:rPr lang="en-US" dirty="0"/>
              <a:t>June) – </a:t>
            </a:r>
            <a:r>
              <a:rPr lang="en-US" dirty="0" smtClean="0"/>
              <a:t>0042 </a:t>
            </a:r>
            <a:r>
              <a:rPr lang="en-US" dirty="0"/>
              <a:t>UTC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0" y="409575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After jump, lightning activity rather weak—but enough to present a threat to the crowd and performers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4909205" y="3333750"/>
            <a:ext cx="228600" cy="22860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5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2jun14_01_03-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95350"/>
            <a:ext cx="7467600" cy="42481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Saturday (21 </a:t>
            </a:r>
            <a:r>
              <a:rPr lang="en-US" dirty="0"/>
              <a:t>June) – </a:t>
            </a:r>
            <a:r>
              <a:rPr lang="en-US" dirty="0" smtClean="0"/>
              <a:t>0102 </a:t>
            </a:r>
            <a:r>
              <a:rPr lang="en-US" dirty="0"/>
              <a:t>UTC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0" y="409575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After jump, lightning activity rather weak—but enough to present a threat to the crowd and performers</a:t>
            </a:r>
          </a:p>
        </p:txBody>
      </p:sp>
      <p:sp>
        <p:nvSpPr>
          <p:cNvPr id="8" name="5-Point Star 7"/>
          <p:cNvSpPr/>
          <p:nvPr/>
        </p:nvSpPr>
        <p:spPr>
          <a:xfrm>
            <a:off x="4909205" y="3333750"/>
            <a:ext cx="228600" cy="22860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9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brian.carcione\Lightning\NOAA Sat Week 2015\forBrian\21jun14\22jun14_01_03-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95350"/>
            <a:ext cx="7467600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Saturday (21 </a:t>
            </a:r>
            <a:r>
              <a:rPr lang="en-US" dirty="0"/>
              <a:t>June) – </a:t>
            </a:r>
            <a:r>
              <a:rPr lang="en-US" dirty="0" smtClean="0"/>
              <a:t>0122 </a:t>
            </a:r>
            <a:r>
              <a:rPr lang="en-US" dirty="0"/>
              <a:t>UTC</a:t>
            </a:r>
          </a:p>
        </p:txBody>
      </p:sp>
      <p:sp>
        <p:nvSpPr>
          <p:cNvPr id="8" name="5-Point Star 7"/>
          <p:cNvSpPr/>
          <p:nvPr/>
        </p:nvSpPr>
        <p:spPr>
          <a:xfrm>
            <a:off x="4909205" y="3333750"/>
            <a:ext cx="228600" cy="22860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2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Saturday Evening: 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342900" lvl="1" indent="-342900">
              <a:buFontTx/>
              <a:buChar char="•"/>
            </a:pPr>
            <a:r>
              <a:rPr lang="en-US" dirty="0" smtClean="0"/>
              <a:t>LMA/</a:t>
            </a:r>
            <a:r>
              <a:rPr lang="en-US" dirty="0" err="1" smtClean="0"/>
              <a:t>pGLM</a:t>
            </a:r>
            <a:r>
              <a:rPr lang="en-US" dirty="0" smtClean="0"/>
              <a:t> played a different role on Saturday than Friday.</a:t>
            </a:r>
          </a:p>
          <a:p>
            <a:pPr marL="742950" lvl="2" indent="-342900"/>
            <a:r>
              <a:rPr lang="en-US" dirty="0" smtClean="0"/>
              <a:t>Rather than just showing the aerial extent of lightning, lightning increases increased confidence that the storms would remain intact long enough to affect the concert</a:t>
            </a:r>
            <a:r>
              <a:rPr lang="en-US" dirty="0" smtClean="0"/>
              <a:t>.  </a:t>
            </a:r>
            <a:r>
              <a:rPr lang="en-US" dirty="0" smtClean="0"/>
              <a:t>(Storm motion was more definitive as well.)</a:t>
            </a:r>
            <a:endParaRPr lang="en-US" dirty="0" smtClean="0"/>
          </a:p>
          <a:p>
            <a:pPr marL="342900" lvl="1" indent="-342900">
              <a:buFontTx/>
              <a:buChar char="•"/>
            </a:pPr>
            <a:r>
              <a:rPr lang="en-US" dirty="0" smtClean="0"/>
              <a:t>A decision was made to evacuate with plenty of time to spare.</a:t>
            </a:r>
          </a:p>
          <a:p>
            <a:pPr marL="742950" lvl="2" indent="-342900"/>
            <a:r>
              <a:rPr lang="en-US" dirty="0" smtClean="0"/>
              <a:t>Very positive response from RTS </a:t>
            </a:r>
            <a:r>
              <a:rPr lang="en-US" dirty="0" smtClean="0"/>
              <a:t>attendees, first responders, and emergency management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5" name="Picture 4" descr="EM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123950"/>
            <a:ext cx="4038600" cy="3028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0" y="409575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EMA Room in Incident Command Post </a:t>
            </a:r>
            <a:endParaRPr lang="en-US" sz="1400" dirty="0" smtClean="0">
              <a:solidFill>
                <a:srgbClr val="FFFFFF"/>
              </a:solidFill>
            </a:endParaRPr>
          </a:p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(</a:t>
            </a:r>
            <a:r>
              <a:rPr lang="en-US" sz="1400" dirty="0" smtClean="0">
                <a:solidFill>
                  <a:srgbClr val="FFFFFF"/>
                </a:solidFill>
              </a:rPr>
              <a:t>from Rock The South Facebook Page)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6532" y="1123565"/>
            <a:ext cx="2037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NWS Forecaster (hidden)</a:t>
            </a:r>
            <a:endParaRPr lang="en-US" sz="1400" b="1" dirty="0">
              <a:solidFill>
                <a:srgbClr val="FFFF00"/>
              </a:solidFill>
            </a:endParaRPr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8035080" y="1431342"/>
            <a:ext cx="42120" cy="114040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05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27 April 2013 – Panoply Arts Festival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Outdoor arts festival in downtown Huntsville</a:t>
            </a:r>
          </a:p>
          <a:p>
            <a:r>
              <a:rPr lang="en-US" dirty="0" smtClean="0"/>
              <a:t>Storms were ~50 miles away, yet skies were still dark at the festival (anvils </a:t>
            </a:r>
            <a:r>
              <a:rPr lang="en-US" dirty="0" err="1" smtClean="0"/>
              <a:t>advecting</a:t>
            </a:r>
            <a:r>
              <a:rPr lang="en-US" dirty="0" smtClean="0"/>
              <a:t> downstream), prompting questions</a:t>
            </a:r>
          </a:p>
          <a:p>
            <a:r>
              <a:rPr lang="en-US" dirty="0" smtClean="0"/>
              <a:t>NLDN indicated CGs closing in.  What was happening?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1026" name="Picture 2" descr="Q:\Pictures\Outreach and Tours\2013 - Panoply\2013-04-26 17.18.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7635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44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27 April 2013 “Long Flash” Case</a:t>
            </a:r>
            <a:endParaRPr lang="en-US" dirty="0"/>
          </a:p>
        </p:txBody>
      </p:sp>
      <p:pic>
        <p:nvPicPr>
          <p:cNvPr id="6" name="Picture 5" descr="2013-04-27-2328_LMA-HTX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10" t="23430" r="9197" b="19747"/>
          <a:stretch/>
        </p:blipFill>
        <p:spPr>
          <a:xfrm>
            <a:off x="990600" y="971550"/>
            <a:ext cx="4820770" cy="4166694"/>
          </a:xfrm>
          <a:prstGeom prst="rect">
            <a:avLst/>
          </a:prstGeom>
        </p:spPr>
      </p:pic>
      <p:sp>
        <p:nvSpPr>
          <p:cNvPr id="7" name="5-Point Star 6"/>
          <p:cNvSpPr/>
          <p:nvPr/>
        </p:nvSpPr>
        <p:spPr>
          <a:xfrm>
            <a:off x="3767627" y="2254832"/>
            <a:ext cx="228600" cy="22860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987022">
            <a:off x="2631909" y="2618008"/>
            <a:ext cx="598705" cy="1266491"/>
          </a:xfrm>
          <a:prstGeom prst="ellipse">
            <a:avLst/>
          </a:prstGeom>
          <a:noFill/>
          <a:ln w="38100" cmpd="sng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029635" y="21844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5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58235" y="217945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5435" y="219075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20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7400" y="971550"/>
            <a:ext cx="32004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There were several more flashes that looked like this over the next 2-3 hours.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By getting a true sense of the spatial extent of the lightning (and its related cause), LMA data allowed forecasters to reassure emergency managers and event organizers.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059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the Lightning Jump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Increasingly, vital “decisions” are occurring outside of the traditional warning decision-making environment, as a part of “Decision Support Services” for protection of life/property.</a:t>
            </a:r>
          </a:p>
          <a:p>
            <a:r>
              <a:rPr lang="en-US" sz="2800" dirty="0" smtClean="0"/>
              <a:t>Given the expanding emphasis in this area, it seems logical to explore the utility of total lightning.</a:t>
            </a:r>
          </a:p>
          <a:p>
            <a:r>
              <a:rPr lang="en-US" sz="2800" dirty="0" smtClean="0"/>
              <a:t>This “decision-making” can be just as important as a warning, if not more so.</a:t>
            </a:r>
          </a:p>
        </p:txBody>
      </p:sp>
    </p:spTree>
    <p:extLst>
      <p:ext uri="{BB962C8B-B14F-4D97-AF65-F5344CB8AC3E}">
        <p14:creationId xmlns:p14="http://schemas.microsoft.com/office/powerpoint/2010/main" val="270565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Easy</a:t>
            </a:r>
            <a:r>
              <a:rPr lang="en-US" dirty="0"/>
              <a:t>, fast, and effective for assessing storm intensity trends </a:t>
            </a:r>
            <a:r>
              <a:rPr lang="en-US" dirty="0" smtClean="0"/>
              <a:t>(affecting </a:t>
            </a:r>
            <a:r>
              <a:rPr lang="en-US" dirty="0"/>
              <a:t>potential </a:t>
            </a:r>
            <a:r>
              <a:rPr lang="en-US" dirty="0" smtClean="0"/>
              <a:t>duration and impacts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Modest increases or decreases can </a:t>
            </a:r>
            <a:r>
              <a:rPr lang="en-US" dirty="0" smtClean="0"/>
              <a:t>be a meaningful signal as far as storm intensity, duration, and impacts to a vulnerable situation; DSS is less dependent on the full formal lightning jump.  (Further research is needed.)</a:t>
            </a:r>
          </a:p>
          <a:p>
            <a:pPr lvl="1"/>
            <a:r>
              <a:rPr lang="en-US" dirty="0" smtClean="0"/>
              <a:t>Forecasters may not have the </a:t>
            </a:r>
            <a:r>
              <a:rPr lang="en-US" dirty="0" smtClean="0"/>
              <a:t>time/ability </a:t>
            </a:r>
            <a:r>
              <a:rPr lang="en-US" dirty="0" smtClean="0"/>
              <a:t>to fully interrogate radar.  Lightning is the closest and most timely available proxy.</a:t>
            </a:r>
            <a:endParaRPr lang="en-US" dirty="0" smtClean="0"/>
          </a:p>
          <a:p>
            <a:r>
              <a:rPr lang="en-US" dirty="0" smtClean="0"/>
              <a:t>Easy </a:t>
            </a:r>
            <a:r>
              <a:rPr lang="en-US" dirty="0"/>
              <a:t>to determine the true aerial extent of </a:t>
            </a:r>
            <a:r>
              <a:rPr lang="en-US" dirty="0" smtClean="0"/>
              <a:t>lightning, particularly in situations with rapid updates (as GLM is expected to be)</a:t>
            </a:r>
            <a:endParaRPr lang="en-US" dirty="0"/>
          </a:p>
          <a:p>
            <a:r>
              <a:rPr lang="en-US" dirty="0"/>
              <a:t>M</a:t>
            </a:r>
            <a:r>
              <a:rPr lang="en-US" dirty="0" smtClean="0"/>
              <a:t>ight offer </a:t>
            </a:r>
            <a:r>
              <a:rPr lang="en-US" dirty="0"/>
              <a:t>some </a:t>
            </a:r>
            <a:r>
              <a:rPr lang="en-US" dirty="0" smtClean="0"/>
              <a:t>lead time </a:t>
            </a:r>
            <a:r>
              <a:rPr lang="en-US" dirty="0"/>
              <a:t>on </a:t>
            </a:r>
            <a:r>
              <a:rPr lang="en-US" dirty="0" smtClean="0"/>
              <a:t>cloud-to-ground strikes, for developing </a:t>
            </a:r>
            <a:r>
              <a:rPr lang="en-US" dirty="0" smtClean="0"/>
              <a:t>storms</a:t>
            </a:r>
          </a:p>
          <a:p>
            <a:pPr lvl="1"/>
            <a:r>
              <a:rPr lang="en-US" dirty="0" smtClean="0"/>
              <a:t>Lead time can be as much as 5-10 minutes (based on informal experience in Alabama).  Additional research is needed here as well.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18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Brian Carcione, </a:t>
            </a:r>
            <a:r>
              <a:rPr lang="en-US" dirty="0" smtClean="0"/>
              <a:t>WFO Huntsville</a:t>
            </a:r>
            <a:r>
              <a:rPr lang="en-US" dirty="0"/>
              <a:t>, AL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Brian.Carcione@noaa.gov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sz="2400" dirty="0" smtClean="0"/>
              <a:t>Acknowledgements:</a:t>
            </a:r>
          </a:p>
          <a:p>
            <a:pPr marL="0" indent="0">
              <a:buNone/>
            </a:pPr>
            <a:r>
              <a:rPr lang="en-US" sz="2000" dirty="0" smtClean="0"/>
              <a:t>Geoffrey </a:t>
            </a:r>
            <a:r>
              <a:rPr lang="en-US" sz="2000" dirty="0" err="1" smtClean="0"/>
              <a:t>Stano</a:t>
            </a:r>
            <a:r>
              <a:rPr lang="en-US" sz="2000" dirty="0" smtClean="0"/>
              <a:t> (NASA SPoRT) and Kris White (HUN/SPoRT)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1846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GLM/Total Lightning for DSS?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Easy</a:t>
            </a:r>
            <a:r>
              <a:rPr lang="en-US" sz="2800" dirty="0"/>
              <a:t>, fast, and effective for assessing storm intensity trends (and potential impacts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Easy </a:t>
            </a:r>
            <a:r>
              <a:rPr lang="en-US" sz="2800" dirty="0"/>
              <a:t>to determine the true aerial extent of </a:t>
            </a:r>
            <a:r>
              <a:rPr lang="en-US" sz="2800" dirty="0" smtClean="0"/>
              <a:t>lightning</a:t>
            </a:r>
            <a:endParaRPr lang="en-US" sz="2800" dirty="0"/>
          </a:p>
          <a:p>
            <a:r>
              <a:rPr lang="en-US" sz="2800" dirty="0" smtClean="0"/>
              <a:t>Might offer some lead time on cloud-to-ground strikes, for developing storms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48708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DSS Case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20</a:t>
            </a:r>
            <a:r>
              <a:rPr lang="en-US" sz="2800" dirty="0"/>
              <a:t>-21 June 2014 – Rock The South Concert (Cullman, AL)</a:t>
            </a:r>
          </a:p>
          <a:p>
            <a:r>
              <a:rPr lang="en-US" sz="2800" dirty="0"/>
              <a:t>27 April 2013 </a:t>
            </a:r>
            <a:r>
              <a:rPr lang="en-US" sz="2800" i="1" dirty="0" smtClean="0"/>
              <a:t>(briefly</a:t>
            </a:r>
            <a:r>
              <a:rPr lang="en-US" sz="2800" i="1" dirty="0"/>
              <a:t>)</a:t>
            </a:r>
            <a:r>
              <a:rPr lang="en-US" sz="2800" dirty="0"/>
              <a:t> – Panoply </a:t>
            </a:r>
            <a:r>
              <a:rPr lang="en-US" sz="2800" dirty="0" smtClean="0"/>
              <a:t>Arts Festival </a:t>
            </a:r>
            <a:r>
              <a:rPr lang="en-US" sz="2800" dirty="0"/>
              <a:t>(Huntsville, AL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81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7" name="Picture 6" descr="cullman-loc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00150"/>
            <a:ext cx="4343400" cy="32575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156076" y="1232646"/>
            <a:ext cx="952500" cy="4572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832226" y="3790950"/>
            <a:ext cx="952500" cy="4572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Q:\Pictures\Trips-Visits-Exercises\2013 - Rock the South Cullman\IMG_20130621_1825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00149"/>
            <a:ext cx="4343400" cy="32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20-21 June 2014: Rock </a:t>
            </a:r>
            <a:r>
              <a:rPr lang="en-US" dirty="0" err="1" smtClean="0"/>
              <a:t>TheSouth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Outdoor concert in Cullman, AL, drawing 15-25,000 people</a:t>
            </a:r>
          </a:p>
          <a:p>
            <a:r>
              <a:rPr lang="en-US" dirty="0" smtClean="0"/>
              <a:t>Substantial shelter is at least ~10 minute walk away</a:t>
            </a:r>
          </a:p>
          <a:p>
            <a:r>
              <a:rPr lang="en-US" dirty="0" smtClean="0"/>
              <a:t>Past incidents at outdoor concerts loom large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40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Afternoon (20 June)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Typical pulse/</a:t>
            </a:r>
            <a:r>
              <a:rPr lang="en-US" dirty="0" err="1" smtClean="0"/>
              <a:t>airmass</a:t>
            </a:r>
            <a:r>
              <a:rPr lang="en-US" dirty="0" smtClean="0"/>
              <a:t> thunderstorm environment</a:t>
            </a:r>
          </a:p>
          <a:p>
            <a:r>
              <a:rPr lang="en-US" dirty="0" smtClean="0"/>
              <a:t>Already 3-4 “close calls” – storms which held together past the 10-mile range ring, but fell apart at 5 miles; EMA and concert organizers decided not to evacuate due to short-lived nature of threat</a:t>
            </a:r>
          </a:p>
          <a:p>
            <a:r>
              <a:rPr lang="en-US" dirty="0" smtClean="0"/>
              <a:t>More serious threat evolves after 4 PM</a:t>
            </a:r>
          </a:p>
          <a:p>
            <a:r>
              <a:rPr lang="en-US" dirty="0" smtClean="0"/>
              <a:t>On-site ER-MET with </a:t>
            </a:r>
            <a:r>
              <a:rPr lang="en-US" dirty="0" smtClean="0"/>
              <a:t>remote support from WFO</a:t>
            </a:r>
            <a:endParaRPr lang="en-US" dirty="0" smtClean="0"/>
          </a:p>
          <a:p>
            <a:r>
              <a:rPr lang="en-US" dirty="0" smtClean="0"/>
              <a:t>Imagery to follow is </a:t>
            </a:r>
            <a:r>
              <a:rPr lang="en-US" dirty="0" err="1" smtClean="0"/>
              <a:t>pGLM</a:t>
            </a:r>
            <a:r>
              <a:rPr lang="en-US" dirty="0" smtClean="0"/>
              <a:t> data from NASA SPoRT (higher-resolution data from </a:t>
            </a:r>
            <a:r>
              <a:rPr lang="en-US" dirty="0" smtClean="0"/>
              <a:t>the North </a:t>
            </a:r>
            <a:r>
              <a:rPr lang="en-US" dirty="0" smtClean="0"/>
              <a:t>Alabama LMA was available in real-time)</a:t>
            </a:r>
          </a:p>
        </p:txBody>
      </p:sp>
    </p:spTree>
    <p:extLst>
      <p:ext uri="{BB962C8B-B14F-4D97-AF65-F5344CB8AC3E}">
        <p14:creationId xmlns:p14="http://schemas.microsoft.com/office/powerpoint/2010/main" val="265869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(20 June) – 2112 UTC</a:t>
            </a:r>
            <a:endParaRPr lang="en-US" dirty="0"/>
          </a:p>
        </p:txBody>
      </p:sp>
      <p:pic>
        <p:nvPicPr>
          <p:cNvPr id="2" name="Picture 1" descr="20jun14_21_23-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95350"/>
            <a:ext cx="7467600" cy="4248150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4909205" y="3333750"/>
            <a:ext cx="228600" cy="22860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62600" y="4248150"/>
            <a:ext cx="13543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(Star roughly covers the 5-mile range ring)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12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jun14_21_23-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95350"/>
            <a:ext cx="7467600" cy="42481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Friday (20 June) – </a:t>
            </a:r>
            <a:r>
              <a:rPr lang="en-US" dirty="0" smtClean="0"/>
              <a:t>2120 </a:t>
            </a:r>
            <a:r>
              <a:rPr lang="en-US" dirty="0"/>
              <a:t>UTC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8600" y="409575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First indication of lightning at 2120 UTC (~10 miles)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4909205" y="3333750"/>
            <a:ext cx="228600" cy="22860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9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Rocke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Rocket</Template>
  <TotalTime>2214</TotalTime>
  <Words>1320</Words>
  <Application>Microsoft Office PowerPoint</Application>
  <PresentationFormat>On-screen Show (16:9)</PresentationFormat>
  <Paragraphs>104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Rocket</vt:lpstr>
      <vt:lpstr>Utility of the GLM in an Evolving Decision Support Environment</vt:lpstr>
      <vt:lpstr>The Lightning Jump</vt:lpstr>
      <vt:lpstr>Beyond the Lightning Jump</vt:lpstr>
      <vt:lpstr>Why GLM/Total Lightning for DSS?</vt:lpstr>
      <vt:lpstr>DSS Case Studies</vt:lpstr>
      <vt:lpstr>20-21 June 2014: Rock TheSouth</vt:lpstr>
      <vt:lpstr>Friday Afternoon (20 June)</vt:lpstr>
      <vt:lpstr>Friday (20 June) – 2112 UTC</vt:lpstr>
      <vt:lpstr>Friday (20 June) – 2120 UTC</vt:lpstr>
      <vt:lpstr>Friday (20 June) – 2130 UTC</vt:lpstr>
      <vt:lpstr>Friday (20 June) – 2132 UTC</vt:lpstr>
      <vt:lpstr>Friday (20 June) – 2134 UTC</vt:lpstr>
      <vt:lpstr>Friday (20 June) – 2138 UTC</vt:lpstr>
      <vt:lpstr>Friday (20 June) – 2144 UTC</vt:lpstr>
      <vt:lpstr>Friday (20 June) – 2148 UTC</vt:lpstr>
      <vt:lpstr>Friday (20 June) – 2158 UTC</vt:lpstr>
      <vt:lpstr>Friday (20 June) – 2208 UTC</vt:lpstr>
      <vt:lpstr>Friday Afternoon: Lessons Learned</vt:lpstr>
      <vt:lpstr>Saturday Evening (21 June)</vt:lpstr>
      <vt:lpstr>Saturday (21 June) – 2258 UTC</vt:lpstr>
      <vt:lpstr>Saturday (21 June) – 2328 UTC</vt:lpstr>
      <vt:lpstr>Saturday (21 June) – 2352 UTC</vt:lpstr>
      <vt:lpstr>Saturday (21 June) – 0022 UTC</vt:lpstr>
      <vt:lpstr>Saturday (21 June) – 0042 UTC</vt:lpstr>
      <vt:lpstr>Saturday (21 June) – 0102 UTC</vt:lpstr>
      <vt:lpstr>Saturday (21 June) – 0122 UTC</vt:lpstr>
      <vt:lpstr>Saturday Evening: Lessons Learned</vt:lpstr>
      <vt:lpstr>27 April 2013 – Panoply Arts Festival</vt:lpstr>
      <vt:lpstr>27 April 2013 “Long Flash” Case</vt:lpstr>
      <vt:lpstr>Primary Takeaways</vt:lpstr>
      <vt:lpstr>Thank you!</vt:lpstr>
    </vt:vector>
  </TitlesOfParts>
  <Company>SR-S-SMS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Overview of the 28 April 2014 Tornado Outbreak in the Tennessee Valley</dc:title>
  <dc:creator>Brian Carcione</dc:creator>
  <cp:lastModifiedBy>Brian Carcione</cp:lastModifiedBy>
  <cp:revision>110</cp:revision>
  <dcterms:created xsi:type="dcterms:W3CDTF">2014-12-10T14:22:48Z</dcterms:created>
  <dcterms:modified xsi:type="dcterms:W3CDTF">2015-06-11T20:38:49Z</dcterms:modified>
</cp:coreProperties>
</file>