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5" r:id="rId3"/>
    <p:sldId id="373" r:id="rId4"/>
    <p:sldId id="362" r:id="rId5"/>
    <p:sldId id="396" r:id="rId6"/>
    <p:sldId id="401" r:id="rId7"/>
    <p:sldId id="363" r:id="rId8"/>
    <p:sldId id="374" r:id="rId9"/>
    <p:sldId id="375" r:id="rId10"/>
    <p:sldId id="376" r:id="rId11"/>
    <p:sldId id="393" r:id="rId12"/>
    <p:sldId id="392" r:id="rId13"/>
    <p:sldId id="395" r:id="rId14"/>
    <p:sldId id="394" r:id="rId15"/>
    <p:sldId id="398" r:id="rId16"/>
    <p:sldId id="349" r:id="rId17"/>
    <p:sldId id="388" r:id="rId18"/>
    <p:sldId id="384" r:id="rId19"/>
    <p:sldId id="383" r:id="rId20"/>
    <p:sldId id="328" r:id="rId21"/>
    <p:sldId id="386" r:id="rId22"/>
    <p:sldId id="389" r:id="rId23"/>
    <p:sldId id="387" r:id="rId24"/>
    <p:sldId id="399" r:id="rId25"/>
    <p:sldId id="400" r:id="rId26"/>
    <p:sldId id="290" r:id="rId27"/>
    <p:sldId id="397" r:id="rId2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9027" autoAdjust="0"/>
  </p:normalViewPr>
  <p:slideViewPr>
    <p:cSldViewPr>
      <p:cViewPr>
        <p:scale>
          <a:sx n="107" d="100"/>
          <a:sy n="107" d="100"/>
        </p:scale>
        <p:origin x="-165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1EC87-931B-4804-B2C6-7B4E4E1DDC34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5614-43D2-4719-BE14-F4E0547A4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611FB27-6AEC-4E52-81BB-485FB67A318B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36A01D-2444-4D94-9CE0-F4A1918D3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7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15 minutes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Plains Elevated Convection at Night = PECAN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5BF78-EE71-174F-9B27-962F2765CE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7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</a:t>
            </a:r>
            <a:r>
              <a:rPr lang="en-US" baseline="0" dirty="0" smtClean="0"/>
              <a:t> separate information in different layers</a:t>
            </a:r>
          </a:p>
          <a:p>
            <a:r>
              <a:rPr lang="en-US" baseline="0" dirty="0" smtClean="0"/>
              <a:t>Easily compute layered water vapor or temperature averages</a:t>
            </a:r>
          </a:p>
          <a:p>
            <a:endParaRPr lang="en-US" baseline="0" dirty="0" smtClean="0"/>
          </a:p>
          <a:p>
            <a:r>
              <a:rPr lang="en-US" dirty="0" err="1" smtClean="0"/>
              <a:t>Maddy</a:t>
            </a:r>
            <a:r>
              <a:rPr lang="en-US" dirty="0" smtClean="0"/>
              <a:t>, </a:t>
            </a:r>
            <a:r>
              <a:rPr lang="en-US" dirty="0" err="1" smtClean="0"/>
              <a:t>E.S</a:t>
            </a:r>
            <a:r>
              <a:rPr lang="en-US" dirty="0" smtClean="0"/>
              <a:t>. and C.D. Barnet 2008.  Vertical resolution estimates in</a:t>
            </a:r>
          </a:p>
          <a:p>
            <a:r>
              <a:rPr lang="en-US" dirty="0" smtClean="0"/>
              <a:t> Version 5 of AIRS operational retrievals.  IEEE Trans. </a:t>
            </a:r>
            <a:r>
              <a:rPr lang="en-US" dirty="0" err="1" smtClean="0"/>
              <a:t>Geosci</a:t>
            </a:r>
            <a:r>
              <a:rPr lang="en-US" dirty="0" smtClean="0"/>
              <a:t>. Remote</a:t>
            </a:r>
          </a:p>
          <a:p>
            <a:r>
              <a:rPr lang="en-US" dirty="0" smtClean="0"/>
              <a:t> Sens. </a:t>
            </a:r>
            <a:r>
              <a:rPr lang="en-US" dirty="0" err="1" smtClean="0"/>
              <a:t>v.46</a:t>
            </a:r>
            <a:r>
              <a:rPr lang="en-US" dirty="0" smtClean="0"/>
              <a:t> </a:t>
            </a:r>
            <a:r>
              <a:rPr lang="en-US" dirty="0" err="1" smtClean="0"/>
              <a:t>p.2375</a:t>
            </a:r>
            <a:r>
              <a:rPr lang="en-US" dirty="0" smtClean="0"/>
              <a:t>-2384.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1pPr>
            <a:lvl2pPr marL="562568" indent="-216372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2pPr>
            <a:lvl3pPr marL="865490" indent="-173098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3pPr>
            <a:lvl4pPr marL="1211686" indent="-173098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4pPr>
            <a:lvl5pPr marL="1557882" indent="-173098" defTabSz="923189" eaLnBrk="0" hangingPunct="0">
              <a:spcBef>
                <a:spcPct val="30000"/>
              </a:spcBef>
              <a:defRPr sz="900">
                <a:solidFill>
                  <a:schemeClr val="tx1"/>
                </a:solidFill>
                <a:latin typeface="Arial" charset="0"/>
              </a:defRPr>
            </a:lvl5pPr>
            <a:lvl6pPr marL="1904078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250273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2596469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2942665" indent="-173098" defTabSz="923189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6A8615-74CF-44BF-9291-5D92F4B9FD9B}" type="slidenum">
              <a:rPr lang="en-US" altLang="en-US" sz="12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05338" cy="34528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55" y="4388105"/>
            <a:ext cx="5095768" cy="415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 smtClean="0"/>
              <a:t>O3</a:t>
            </a:r>
            <a:r>
              <a:rPr lang="en-US" altLang="en-US" dirty="0" smtClean="0"/>
              <a:t> = Ozone,</a:t>
            </a:r>
            <a:r>
              <a:rPr lang="en-US" altLang="en-US" baseline="0" dirty="0" smtClean="0"/>
              <a:t> CO = Carbon Monoxide, </a:t>
            </a:r>
            <a:r>
              <a:rPr lang="en-US" altLang="en-US" baseline="0" dirty="0" err="1" smtClean="0"/>
              <a:t>CH4</a:t>
            </a:r>
            <a:r>
              <a:rPr lang="en-US" altLang="en-US" baseline="0" dirty="0" smtClean="0"/>
              <a:t> = </a:t>
            </a:r>
            <a:r>
              <a:rPr lang="en-US" altLang="en-US" baseline="0" dirty="0" err="1" smtClean="0"/>
              <a:t>Methame</a:t>
            </a:r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CO2 = Carbon Dioxide, </a:t>
            </a:r>
            <a:r>
              <a:rPr lang="en-US" altLang="en-US" baseline="0" dirty="0" err="1" smtClean="0"/>
              <a:t>SO2</a:t>
            </a:r>
            <a:r>
              <a:rPr lang="en-US" altLang="en-US" baseline="0" dirty="0" smtClean="0"/>
              <a:t> = Sulfur Dioxide, </a:t>
            </a:r>
            <a:r>
              <a:rPr lang="en-US" altLang="en-US" baseline="0" dirty="0" err="1" smtClean="0"/>
              <a:t>HNO3</a:t>
            </a:r>
            <a:r>
              <a:rPr lang="en-US" altLang="en-US" baseline="0" dirty="0" smtClean="0"/>
              <a:t> = Nitric Acid</a:t>
            </a:r>
          </a:p>
          <a:p>
            <a:pPr eaLnBrk="1" hangingPunct="1"/>
            <a:r>
              <a:rPr lang="en-US" altLang="en-US" baseline="0" dirty="0" err="1" smtClean="0"/>
              <a:t>N2O</a:t>
            </a:r>
            <a:r>
              <a:rPr lang="en-US" altLang="en-US" baseline="0" dirty="0" smtClean="0"/>
              <a:t> = Nitrous Oxide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Ammonia = </a:t>
            </a:r>
            <a:r>
              <a:rPr lang="en-US" altLang="en-US" dirty="0" err="1" smtClean="0"/>
              <a:t>NH3</a:t>
            </a:r>
            <a:r>
              <a:rPr lang="en-US" altLang="en-US" dirty="0" smtClean="0"/>
              <a:t> = 7.5*BT(867.75)/(BT(861.25)+BT(873.5))   mg/</a:t>
            </a:r>
            <a:r>
              <a:rPr lang="en-US" altLang="en-US" dirty="0" err="1" smtClean="0"/>
              <a:t>m^2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Clarisse, L., C. </a:t>
            </a:r>
            <a:r>
              <a:rPr lang="en-US" altLang="en-US" dirty="0" err="1" smtClean="0"/>
              <a:t>Clerbaux</a:t>
            </a:r>
            <a:r>
              <a:rPr lang="en-US" altLang="en-US" dirty="0" smtClean="0"/>
              <a:t>, F. </a:t>
            </a:r>
            <a:r>
              <a:rPr lang="en-US" altLang="en-US" dirty="0" err="1" smtClean="0"/>
              <a:t>Dentener</a:t>
            </a:r>
            <a:r>
              <a:rPr lang="en-US" altLang="en-US" dirty="0" smtClean="0"/>
              <a:t>, D. </a:t>
            </a:r>
            <a:r>
              <a:rPr lang="en-US" altLang="en-US" dirty="0" err="1" smtClean="0"/>
              <a:t>Hurtmans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P.F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Coheur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2009.  Global ammonia distribution derived from infrared satellite</a:t>
            </a:r>
          </a:p>
          <a:p>
            <a:pPr eaLnBrk="1" hangingPunct="1"/>
            <a:r>
              <a:rPr lang="en-US" altLang="en-US" dirty="0" smtClean="0"/>
              <a:t>observations.  Nature Geoscience </a:t>
            </a:r>
            <a:r>
              <a:rPr lang="en-US" altLang="en-US" dirty="0" err="1" smtClean="0"/>
              <a:t>v.2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p.479</a:t>
            </a:r>
            <a:r>
              <a:rPr lang="en-US" altLang="en-US" dirty="0" smtClean="0"/>
              <a:t>-483.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IASI products: http://www.class.ngdc.noaa.gov </a:t>
            </a:r>
          </a:p>
          <a:p>
            <a:pPr eaLnBrk="1" hangingPunct="1"/>
            <a:r>
              <a:rPr lang="en-US" altLang="en-US" dirty="0" err="1" smtClean="0"/>
              <a:t>HNO3</a:t>
            </a:r>
            <a:r>
              <a:rPr lang="en-US" altLang="en-US" dirty="0" smtClean="0"/>
              <a:t>: -1.4 K/100% at 879, -</a:t>
            </a:r>
            <a:r>
              <a:rPr lang="en-US" altLang="en-US" dirty="0" err="1" smtClean="0"/>
              <a:t>1.17K</a:t>
            </a:r>
            <a:r>
              <a:rPr lang="en-US" altLang="en-US" dirty="0" smtClean="0"/>
              <a:t>/100% at 1325.6</a:t>
            </a:r>
          </a:p>
          <a:p>
            <a:pPr eaLnBrk="1" hangingPunct="1"/>
            <a:r>
              <a:rPr lang="en-US" altLang="en-US" dirty="0" err="1" smtClean="0"/>
              <a:t>N2O</a:t>
            </a:r>
            <a:r>
              <a:rPr lang="en-US" altLang="en-US" dirty="0" smtClean="0"/>
              <a:t>: -</a:t>
            </a:r>
            <a:r>
              <a:rPr lang="en-US" altLang="en-US" dirty="0" err="1" smtClean="0"/>
              <a:t>0.44H</a:t>
            </a:r>
            <a:r>
              <a:rPr lang="en-US" altLang="en-US" dirty="0" smtClean="0"/>
              <a:t>/5% at 1300, -</a:t>
            </a:r>
            <a:r>
              <a:rPr lang="en-US" altLang="en-US" dirty="0" err="1" smtClean="0"/>
              <a:t>0.726K</a:t>
            </a:r>
            <a:r>
              <a:rPr lang="en-US" altLang="en-US" dirty="0" smtClean="0"/>
              <a:t>/5% at 2220.2</a:t>
            </a:r>
          </a:p>
          <a:p>
            <a:pPr eaLnBrk="1" hangingPunct="1"/>
            <a:r>
              <a:rPr lang="en-US" altLang="en-US" dirty="0" err="1" smtClean="0"/>
              <a:t>CFCl3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F11</a:t>
            </a:r>
            <a:r>
              <a:rPr lang="en-US" altLang="en-US" dirty="0" smtClean="0"/>
              <a:t>): 0.08/10% at 847</a:t>
            </a:r>
          </a:p>
          <a:p>
            <a:pPr eaLnBrk="1" hangingPunct="1"/>
            <a:r>
              <a:rPr lang="en-US" altLang="en-US" dirty="0" err="1" smtClean="0"/>
              <a:t>CF2Cl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F12</a:t>
            </a:r>
            <a:r>
              <a:rPr lang="en-US" altLang="en-US" dirty="0" smtClean="0"/>
              <a:t>): 0.124/10% at 922</a:t>
            </a:r>
          </a:p>
          <a:p>
            <a:pPr eaLnBrk="1" hangingPunct="1"/>
            <a:r>
              <a:rPr lang="en-US" altLang="en-US" dirty="0" err="1" smtClean="0"/>
              <a:t>SO2</a:t>
            </a:r>
            <a:r>
              <a:rPr lang="en-US" altLang="en-US" dirty="0" smtClean="0"/>
              <a:t>: -</a:t>
            </a:r>
            <a:r>
              <a:rPr lang="en-US" altLang="en-US" dirty="0" err="1" smtClean="0"/>
              <a:t>0.2K</a:t>
            </a:r>
            <a:r>
              <a:rPr lang="en-US" altLang="en-US" dirty="0" smtClean="0"/>
              <a:t>/1000% at 1345,1371 cm-1</a:t>
            </a:r>
          </a:p>
          <a:p>
            <a:pPr eaLnBrk="1" hangingPunct="1"/>
            <a:r>
              <a:rPr lang="en-US" altLang="en-US" dirty="0" err="1" smtClean="0"/>
              <a:t>CCl4</a:t>
            </a:r>
            <a:r>
              <a:rPr lang="en-US" altLang="en-US" dirty="0" smtClean="0"/>
              <a:t>: -</a:t>
            </a:r>
            <a:r>
              <a:rPr lang="en-US" altLang="en-US" dirty="0" err="1" smtClean="0"/>
              <a:t>0.026K</a:t>
            </a:r>
            <a:r>
              <a:rPr lang="en-US" altLang="en-US" dirty="0" smtClean="0"/>
              <a:t>/10% at 795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Sonde</a:t>
            </a:r>
            <a:r>
              <a:rPr lang="en-US" dirty="0" smtClean="0"/>
              <a:t> site (Fairbanks) is at Scan=28,</a:t>
            </a:r>
            <a:r>
              <a:rPr lang="en-US" baseline="0" dirty="0" smtClean="0"/>
              <a:t> FOR=14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 on 2014/02/24 </a:t>
            </a:r>
            <a:r>
              <a:rPr lang="en-US" dirty="0" err="1" smtClean="0"/>
              <a:t>24Z</a:t>
            </a:r>
            <a:r>
              <a:rPr lang="en-US" dirty="0" smtClean="0"/>
              <a:t>, Fairbanks</a:t>
            </a:r>
          </a:p>
          <a:p>
            <a:r>
              <a:rPr lang="en-US" dirty="0" smtClean="0"/>
              <a:t>2014\docs\</a:t>
            </a:r>
            <a:r>
              <a:rPr lang="en-US" dirty="0" err="1" smtClean="0"/>
              <a:t>cris_atms</a:t>
            </a:r>
            <a:r>
              <a:rPr lang="en-US" dirty="0" smtClean="0"/>
              <a:t>\</a:t>
            </a:r>
            <a:r>
              <a:rPr lang="en-US" dirty="0" err="1" smtClean="0"/>
              <a:t>nucaps</a:t>
            </a:r>
            <a:r>
              <a:rPr lang="en-US" dirty="0" smtClean="0"/>
              <a:t>\results\</a:t>
            </a:r>
            <a:r>
              <a:rPr lang="en-US" dirty="0" err="1" smtClean="0"/>
              <a:t>140224_runs</a:t>
            </a:r>
            <a:r>
              <a:rPr lang="en-US" dirty="0" smtClean="0"/>
              <a:t>\140224_21_b03_dif_s0028_tmp_gfs.jpg</a:t>
            </a:r>
          </a:p>
          <a:p>
            <a:r>
              <a:rPr lang="en-US" dirty="0" smtClean="0"/>
              <a:t>  run </a:t>
            </a:r>
            <a:r>
              <a:rPr lang="en-US" dirty="0" err="1" smtClean="0"/>
              <a:t>b04</a:t>
            </a:r>
            <a:r>
              <a:rPr lang="en-US" dirty="0" smtClean="0"/>
              <a:t> w/ Antonia's fixes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avn</a:t>
            </a:r>
            <a:r>
              <a:rPr lang="en-US" dirty="0" smtClean="0"/>
              <a:t>=</a:t>
            </a:r>
            <a:r>
              <a:rPr lang="en-US" dirty="0" err="1" smtClean="0"/>
              <a:t>avn_140224_2150339.bin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pl_retmat</a:t>
            </a:r>
            <a:r>
              <a:rPr lang="en-US" dirty="0" smtClean="0"/>
              <a:t>, '</a:t>
            </a:r>
            <a:r>
              <a:rPr lang="en-US" dirty="0" err="1" smtClean="0"/>
              <a:t>b03bin</a:t>
            </a:r>
            <a:r>
              <a:rPr lang="en-US" dirty="0" smtClean="0"/>
              <a:t>','ret',[1]</a:t>
            </a:r>
          </a:p>
          <a:p>
            <a:r>
              <a:rPr lang="en-US" dirty="0" smtClean="0"/>
              <a:t>    y=100    p=200    s= 28,30,32</a:t>
            </a:r>
          </a:p>
          <a:p>
            <a:r>
              <a:rPr lang="en-US" dirty="0" smtClean="0"/>
              <a:t>    T = T(p)    M = p vs FOR diff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49FF-A0FD-4B13-9037-27C04759F0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2014\docs\</a:t>
            </a:r>
            <a:r>
              <a:rPr lang="en-US" dirty="0" err="1" smtClean="0"/>
              <a:t>cris_atms</a:t>
            </a:r>
            <a:r>
              <a:rPr lang="en-US" dirty="0" smtClean="0"/>
              <a:t>\</a:t>
            </a:r>
            <a:r>
              <a:rPr lang="en-US" dirty="0" err="1" smtClean="0"/>
              <a:t>nucaps</a:t>
            </a:r>
            <a:r>
              <a:rPr lang="en-US" dirty="0" smtClean="0"/>
              <a:t>\results\</a:t>
            </a:r>
            <a:r>
              <a:rPr lang="en-US" dirty="0" err="1" smtClean="0"/>
              <a:t>140224_runs</a:t>
            </a:r>
            <a:r>
              <a:rPr lang="en-US" dirty="0" smtClean="0"/>
              <a:t>\140225_00p70261_skewt.jpg</a:t>
            </a:r>
          </a:p>
          <a:p>
            <a:r>
              <a:rPr lang="en-US" dirty="0" smtClean="0"/>
              <a:t>2014\docs\</a:t>
            </a:r>
            <a:r>
              <a:rPr lang="en-US" dirty="0" err="1" smtClean="0"/>
              <a:t>cris_atms</a:t>
            </a:r>
            <a:r>
              <a:rPr lang="en-US" dirty="0" smtClean="0"/>
              <a:t>\</a:t>
            </a:r>
            <a:r>
              <a:rPr lang="en-US" dirty="0" err="1" smtClean="0"/>
              <a:t>nucaps</a:t>
            </a:r>
            <a:r>
              <a:rPr lang="en-US" dirty="0" smtClean="0"/>
              <a:t>\results\</a:t>
            </a:r>
            <a:r>
              <a:rPr lang="en-US" dirty="0" err="1" smtClean="0"/>
              <a:t>140224_runs</a:t>
            </a:r>
            <a:r>
              <a:rPr lang="en-US" dirty="0" smtClean="0"/>
              <a:t>\140224loc_01_b03_acc.jpg“  (</a:t>
            </a:r>
            <a:r>
              <a:rPr lang="en-US" dirty="0" err="1" smtClean="0"/>
              <a:t>21.5UT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Feb. 24, 2014 </a:t>
            </a:r>
            <a:r>
              <a:rPr lang="en-US" dirty="0" err="1" smtClean="0"/>
              <a:t>00Z</a:t>
            </a:r>
            <a:r>
              <a:rPr lang="en-US" dirty="0" smtClean="0"/>
              <a:t> Fairbanks (64.83 -147.72)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49FF-A0FD-4B13-9037-27C04759F0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7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sonde</a:t>
            </a:r>
            <a:r>
              <a:rPr lang="en-US" sz="1200" dirty="0" smtClean="0"/>
              <a:t> location (Barrow) is at SCAN 16, FOR 15</a:t>
            </a:r>
          </a:p>
          <a:p>
            <a:r>
              <a:rPr lang="en-US" dirty="0" smtClean="0"/>
              <a:t>test on 2014/11/12</a:t>
            </a:r>
          </a:p>
          <a:p>
            <a:r>
              <a:rPr lang="en-US" dirty="0" smtClean="0"/>
              <a:t>2014\docs\</a:t>
            </a:r>
            <a:r>
              <a:rPr lang="en-US" dirty="0" err="1" smtClean="0"/>
              <a:t>cris_atms</a:t>
            </a:r>
            <a:r>
              <a:rPr lang="en-US" dirty="0" smtClean="0"/>
              <a:t>\</a:t>
            </a:r>
            <a:r>
              <a:rPr lang="en-US" dirty="0" err="1" smtClean="0"/>
              <a:t>nucaps</a:t>
            </a:r>
            <a:r>
              <a:rPr lang="en-US" dirty="0" smtClean="0"/>
              <a:t>\results\</a:t>
            </a:r>
            <a:r>
              <a:rPr lang="en-US" dirty="0" err="1" smtClean="0"/>
              <a:t>141112_runs</a:t>
            </a:r>
            <a:r>
              <a:rPr lang="en-US" dirty="0" smtClean="0"/>
              <a:t>\141112_13_b02_dif_s0016_tmp_gfs.jpg</a:t>
            </a:r>
          </a:p>
          <a:p>
            <a:r>
              <a:rPr lang="en-US" dirty="0" smtClean="0"/>
              <a:t>  run </a:t>
            </a:r>
            <a:r>
              <a:rPr lang="en-US" dirty="0" err="1" smtClean="0"/>
              <a:t>b02</a:t>
            </a:r>
            <a:r>
              <a:rPr lang="en-US" dirty="0" smtClean="0"/>
              <a:t> w/ Antonia's fixes using 13.5 UT granule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avn</a:t>
            </a:r>
            <a:r>
              <a:rPr lang="en-US" dirty="0" smtClean="0"/>
              <a:t>=</a:t>
            </a:r>
            <a:r>
              <a:rPr lang="en-US" dirty="0" err="1" smtClean="0"/>
              <a:t>avn_141112_1347219.bin</a:t>
            </a:r>
            <a:endParaRPr lang="en-US" dirty="0" smtClean="0"/>
          </a:p>
          <a:p>
            <a:r>
              <a:rPr lang="en-US" dirty="0" smtClean="0"/>
              <a:t>  pl_</a:t>
            </a:r>
            <a:r>
              <a:rPr lang="en-US" dirty="0" err="1" smtClean="0"/>
              <a:t>retmap</a:t>
            </a:r>
            <a:r>
              <a:rPr lang="en-US" dirty="0" smtClean="0"/>
              <a:t>,'</a:t>
            </a:r>
            <a:r>
              <a:rPr lang="en-US" dirty="0" err="1" smtClean="0"/>
              <a:t>b02bin</a:t>
            </a:r>
            <a:r>
              <a:rPr lang="en-US" dirty="0" smtClean="0"/>
              <a:t>','</a:t>
            </a:r>
            <a:r>
              <a:rPr lang="en-US" dirty="0" err="1" smtClean="0"/>
              <a:t>ret_am</a:t>
            </a:r>
            <a:r>
              <a:rPr lang="en-US" dirty="0" smtClean="0"/>
              <a:t>',[2]</a:t>
            </a:r>
          </a:p>
          <a:p>
            <a:r>
              <a:rPr lang="en-US" dirty="0" smtClean="0"/>
              <a:t>    y=100    p=200    s=16</a:t>
            </a:r>
          </a:p>
          <a:p>
            <a:r>
              <a:rPr lang="en-US" dirty="0" smtClean="0"/>
              <a:t>    T = T(p)    M = p vs FOR diff    M = p vs FOR (to see </a:t>
            </a:r>
            <a:r>
              <a:rPr lang="en-US" dirty="0" err="1" smtClean="0"/>
              <a:t>fg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49FF-A0FD-4B13-9037-27C04759F0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2014\docs\</a:t>
            </a:r>
            <a:r>
              <a:rPr lang="en-US" dirty="0" err="1" smtClean="0"/>
              <a:t>cris_atms</a:t>
            </a:r>
            <a:r>
              <a:rPr lang="en-US" dirty="0" smtClean="0"/>
              <a:t>\</a:t>
            </a:r>
            <a:r>
              <a:rPr lang="en-US" dirty="0" err="1" smtClean="0"/>
              <a:t>nucaps</a:t>
            </a:r>
            <a:r>
              <a:rPr lang="en-US" dirty="0" smtClean="0"/>
              <a:t>\results\</a:t>
            </a:r>
            <a:r>
              <a:rPr lang="en-US" dirty="0" err="1" smtClean="0"/>
              <a:t>141112_runs</a:t>
            </a:r>
            <a:r>
              <a:rPr lang="en-US" dirty="0" smtClean="0"/>
              <a:t>\141112barrow_skewt.jpg</a:t>
            </a:r>
          </a:p>
          <a:p>
            <a:r>
              <a:rPr lang="en-US" dirty="0" smtClean="0"/>
              <a:t>2014\docs\</a:t>
            </a:r>
            <a:r>
              <a:rPr lang="en-US" dirty="0" err="1" smtClean="0"/>
              <a:t>cris_atms</a:t>
            </a:r>
            <a:r>
              <a:rPr lang="en-US" dirty="0" smtClean="0"/>
              <a:t>\</a:t>
            </a:r>
            <a:r>
              <a:rPr lang="en-US" dirty="0" err="1" smtClean="0"/>
              <a:t>nucaps</a:t>
            </a:r>
            <a:r>
              <a:rPr lang="en-US" dirty="0" smtClean="0"/>
              <a:t>\results\</a:t>
            </a:r>
            <a:r>
              <a:rPr lang="en-US" dirty="0" err="1" smtClean="0"/>
              <a:t>141112_runs</a:t>
            </a:r>
            <a:r>
              <a:rPr lang="en-US" dirty="0" smtClean="0"/>
              <a:t>\141112loc_02_acc.jpg</a:t>
            </a:r>
          </a:p>
          <a:p>
            <a:r>
              <a:rPr lang="en-US" dirty="0" smtClean="0"/>
              <a:t>  Nov. 11, 2012 </a:t>
            </a:r>
            <a:r>
              <a:rPr lang="en-US" dirty="0" err="1" smtClean="0"/>
              <a:t>12Z</a:t>
            </a:r>
            <a:r>
              <a:rPr lang="en-US" dirty="0" smtClean="0"/>
              <a:t> Barrow (71.30 -156.77)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B49FF-A0FD-4B13-9037-27C04759F0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7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Pre-AR: 8, 9, 20, 21, 22</a:t>
            </a:r>
          </a:p>
          <a:p>
            <a:r>
              <a:rPr lang="en-US" dirty="0" smtClean="0"/>
              <a:t>AR: 10,19</a:t>
            </a:r>
          </a:p>
          <a:p>
            <a:r>
              <a:rPr lang="en-US" dirty="0" smtClean="0"/>
              <a:t>Post-AR: 13, 27, 28, 29,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6A01D-2444-4D94-9CE0-F4A1918D3D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4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439B-6C24-4EE1-8D57-A70A553AD8BE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E230-7E39-4810-BB0D-25C44D931D11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B48F-95CD-4A4A-A08E-8AA68B6B46EF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67-4610-4FF9-AF7D-9A4B1F82806A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417-053E-4DB7-B743-4038C2BE9C5F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4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617F-AF7C-4D2F-9724-BC533F695139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446B-D532-4D73-993F-E1F1769976FF}" type="datetime1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75B4-7754-47ED-A3F9-30C9FA035DE4}" type="datetime1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5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ACA4-0DDC-4E30-B16D-641E85968194}" type="datetime1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3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D22-9C9E-4928-9E94-C0A959F4E25D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15A-C02F-4A6F-8987-E3A2FF9E559A}" type="datetime1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2487" y="304800"/>
            <a:ext cx="48879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C4B2-F2BF-49BA-B19D-3CB67E4664B1}" type="datetime1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FD09-1BF9-4737-9990-82220144D922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chris\Documents\work\topics\organizations\stc\stc_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81000"/>
            <a:ext cx="1706562" cy="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81000" y="1295400"/>
            <a:ext cx="85344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temp\untitled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71416"/>
            <a:ext cx="1893887" cy="7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6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srl.noaa.gov/psd/calwate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8080"/>
            <a:ext cx="7772400" cy="3416320"/>
          </a:xfrm>
        </p:spPr>
        <p:txBody>
          <a:bodyPr>
            <a:spAutoFit/>
          </a:bodyPr>
          <a:lstStyle/>
          <a:p>
            <a:r>
              <a:rPr lang="en-US" dirty="0"/>
              <a:t>The NOAA Unique </a:t>
            </a:r>
            <a:r>
              <a:rPr lang="en-US" dirty="0" err="1"/>
              <a:t>CrIS</a:t>
            </a:r>
            <a:r>
              <a:rPr lang="en-US" dirty="0"/>
              <a:t>/ATMS Processing System (</a:t>
            </a:r>
            <a:r>
              <a:rPr lang="en-US" dirty="0" err="1"/>
              <a:t>NUCAPS</a:t>
            </a:r>
            <a:r>
              <a:rPr lang="en-US" dirty="0"/>
              <a:t>): Introduction and</a:t>
            </a:r>
            <a:br>
              <a:rPr lang="en-US" dirty="0"/>
            </a:br>
            <a:r>
              <a:rPr lang="en-US" dirty="0"/>
              <a:t>recent research activities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Chris Barnet, Antonia </a:t>
            </a:r>
            <a:r>
              <a:rPr lang="en-US" dirty="0" err="1" smtClean="0"/>
              <a:t>Gambacorta</a:t>
            </a:r>
            <a:r>
              <a:rPr lang="en-US" dirty="0" smtClean="0"/>
              <a:t>, Mitch Goldberg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696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2015 NOAA Satellite Proving Ground / User Readiness Meeting</a:t>
            </a:r>
          </a:p>
          <a:p>
            <a:r>
              <a:rPr lang="en-US" dirty="0" smtClean="0"/>
              <a:t>Thursday,  June 18, 2015, 9:45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876800" cy="1036694"/>
          </a:xfrm>
        </p:spPr>
        <p:txBody>
          <a:bodyPr>
            <a:noAutofit/>
          </a:bodyPr>
          <a:lstStyle/>
          <a:p>
            <a:r>
              <a:rPr lang="en-US" dirty="0" smtClean="0"/>
              <a:t>2) Aviation Weather Testbed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0"/>
            <a:ext cx="5410201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Alaska</a:t>
            </a:r>
            <a:r>
              <a:rPr lang="en-US" dirty="0"/>
              <a:t>, forecasters </a:t>
            </a:r>
            <a:r>
              <a:rPr lang="en-US" dirty="0" smtClean="0"/>
              <a:t>must rely </a:t>
            </a:r>
            <a:r>
              <a:rPr lang="en-US" dirty="0"/>
              <a:t>on analysis and model fields and limited radiosonde </a:t>
            </a:r>
            <a:r>
              <a:rPr lang="en-US" dirty="0" smtClean="0"/>
              <a:t>observations (~4/day) </a:t>
            </a:r>
            <a:r>
              <a:rPr lang="en-US" dirty="0"/>
              <a:t>to </a:t>
            </a:r>
            <a:r>
              <a:rPr lang="en-US" dirty="0" smtClean="0"/>
              <a:t>determine </a:t>
            </a:r>
            <a:r>
              <a:rPr lang="en-US" dirty="0"/>
              <a:t>the 3D extent of the c</a:t>
            </a:r>
            <a:r>
              <a:rPr lang="en-US" dirty="0" smtClean="0"/>
              <a:t>old </a:t>
            </a:r>
            <a:r>
              <a:rPr lang="en-US" dirty="0"/>
              <a:t>a</a:t>
            </a:r>
            <a:r>
              <a:rPr lang="en-US" dirty="0" smtClean="0"/>
              <a:t>ir </a:t>
            </a:r>
            <a:r>
              <a:rPr lang="en-US" dirty="0"/>
              <a:t>a</a:t>
            </a:r>
            <a:r>
              <a:rPr lang="en-US" dirty="0" smtClean="0"/>
              <a:t>loft </a:t>
            </a:r>
            <a:endParaRPr lang="en-US" dirty="0"/>
          </a:p>
          <a:p>
            <a:pPr lvl="1"/>
            <a:r>
              <a:rPr lang="en-US" dirty="0" smtClean="0"/>
              <a:t>Airline fuel begins to freeze below -65 </a:t>
            </a:r>
            <a:r>
              <a:rPr lang="en-US" dirty="0" err="1" smtClean="0"/>
              <a:t>degC</a:t>
            </a:r>
            <a:r>
              <a:rPr lang="en-US" dirty="0" smtClean="0"/>
              <a:t>, need to issue pilot advisories</a:t>
            </a:r>
          </a:p>
          <a:p>
            <a:pPr lvl="1"/>
            <a:r>
              <a:rPr lang="en-US" dirty="0" smtClean="0"/>
              <a:t>Forecasters need to know spatial and vertical location of “bubble” of cold air aloft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1371600"/>
            <a:ext cx="3352800" cy="525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temp\cwsu_anch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242352" cy="25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4168676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Anchorage Flight Information Area (FIR) encompasses 2.4 square million miles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Anchorage </a:t>
            </a:r>
            <a:r>
              <a:rPr lang="en-US" dirty="0"/>
              <a:t>Airport was ranked 3rd worldwide </a:t>
            </a:r>
            <a:r>
              <a:rPr lang="en-US" dirty="0" smtClean="0"/>
              <a:t>for throughput </a:t>
            </a:r>
            <a:r>
              <a:rPr lang="en-US" dirty="0"/>
              <a:t>cargo (90% of China to USA) </a:t>
            </a:r>
            <a:r>
              <a:rPr lang="en-US" dirty="0" smtClean="0"/>
              <a:t>and </a:t>
            </a:r>
            <a:r>
              <a:rPr lang="en-US" dirty="0"/>
              <a:t>1st in the USA for cargo </a:t>
            </a:r>
            <a:r>
              <a:rPr lang="en-US" dirty="0" smtClean="0"/>
              <a:t>poundage (5.9 Billion </a:t>
            </a:r>
            <a:r>
              <a:rPr lang="en-US" dirty="0" err="1" smtClean="0"/>
              <a:t>lbs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73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ris\Documents\work\2014\docs\cris_atms\nucaps\results\140224_runs\140224_21_b03_dif_s0028_tmp_g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701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0665"/>
            <a:ext cx="4991100" cy="1367135"/>
          </a:xfrm>
        </p:spPr>
        <p:txBody>
          <a:bodyPr>
            <a:noAutofit/>
          </a:bodyPr>
          <a:lstStyle/>
          <a:p>
            <a:r>
              <a:rPr lang="en-US" dirty="0" smtClean="0"/>
              <a:t>Example #1: Feb. 24, 2014 21.5 UT (</a:t>
            </a:r>
            <a:r>
              <a:rPr lang="en-US" dirty="0" err="1" smtClean="0"/>
              <a:t>NPP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44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ATMS-only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44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CrIS+ATMS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1447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GFS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plots are along black line (west to east) in map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81200" y="2514600"/>
            <a:ext cx="1143000" cy="3904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35052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Air aloft (purple color) in cross sections.</a:t>
            </a:r>
          </a:p>
          <a:p>
            <a:endParaRPr lang="en-US" dirty="0"/>
          </a:p>
          <a:p>
            <a:r>
              <a:rPr lang="en-US" dirty="0" smtClean="0"/>
              <a:t>Ret-GFS (middle &amp; right) show some structural differences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C3BE-D75A-4D2E-A789-0E44512034DF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81600" y="6202979"/>
            <a:ext cx="0" cy="257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15200" y="6172200"/>
            <a:ext cx="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6172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Location of Fairbanks</a:t>
            </a:r>
          </a:p>
          <a:p>
            <a:pPr algn="ctr"/>
            <a:r>
              <a:rPr lang="en-US" sz="1600" dirty="0" smtClean="0"/>
              <a:t>At FOR=14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78040" y="6444734"/>
            <a:ext cx="137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6446520"/>
            <a:ext cx="137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9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chris\Documents\work\2014\docs\cris_atms\nucaps\results\140224_runs\140224loc_01_b03_a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30575"/>
            <a:ext cx="461835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chris\Documents\work\2014\docs\cris_atms\nucaps\results\140224_runs\140225_00p70261_skew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81"/>
          <a:stretch/>
        </p:blipFill>
        <p:spPr bwMode="auto">
          <a:xfrm>
            <a:off x="447675" y="3124200"/>
            <a:ext cx="3743325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5105400" cy="1036694"/>
          </a:xfrm>
        </p:spPr>
        <p:txBody>
          <a:bodyPr>
            <a:noAutofit/>
          </a:bodyPr>
          <a:lstStyle/>
          <a:p>
            <a:r>
              <a:rPr lang="en-US" dirty="0" smtClean="0"/>
              <a:t>Feb</a:t>
            </a:r>
            <a:r>
              <a:rPr lang="en-US" dirty="0"/>
              <a:t>. </a:t>
            </a:r>
            <a:r>
              <a:rPr lang="en-US" dirty="0" smtClean="0"/>
              <a:t>25, 2014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NPP</a:t>
            </a:r>
            <a:r>
              <a:rPr lang="en-US" dirty="0" smtClean="0"/>
              <a:t>  </a:t>
            </a:r>
            <a:r>
              <a:rPr lang="en-US" dirty="0" err="1"/>
              <a:t>2</a:t>
            </a:r>
            <a:r>
              <a:rPr lang="en-US" dirty="0" err="1" smtClean="0"/>
              <a:t>.5h</a:t>
            </a:r>
            <a:r>
              <a:rPr lang="en-US" dirty="0" smtClean="0"/>
              <a:t> before </a:t>
            </a:r>
            <a:r>
              <a:rPr lang="en-US" dirty="0" err="1" smtClean="0"/>
              <a:t>sonde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47800"/>
            <a:ext cx="8504555" cy="1710559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NUCAPS</a:t>
            </a:r>
            <a:r>
              <a:rPr lang="en-US" sz="2200" dirty="0" smtClean="0"/>
              <a:t>-ATMS-only (green) and </a:t>
            </a:r>
            <a:r>
              <a:rPr lang="en-US" sz="2200" dirty="0" err="1" smtClean="0"/>
              <a:t>NUCAPS-CrIS+ATMS</a:t>
            </a:r>
            <a:r>
              <a:rPr lang="en-US" sz="2200" dirty="0" smtClean="0"/>
              <a:t> (red) </a:t>
            </a:r>
            <a:r>
              <a:rPr lang="en-US" sz="2200" dirty="0" err="1" smtClean="0"/>
              <a:t>qnd</a:t>
            </a:r>
            <a:r>
              <a:rPr lang="en-US" sz="2200" dirty="0" smtClean="0"/>
              <a:t> </a:t>
            </a:r>
            <a:r>
              <a:rPr lang="en-US" sz="2200" dirty="0" err="1" smtClean="0"/>
              <a:t>GFS</a:t>
            </a:r>
            <a:r>
              <a:rPr lang="en-US" sz="2200" dirty="0" smtClean="0"/>
              <a:t> (magenta) show -60 </a:t>
            </a:r>
            <a:r>
              <a:rPr lang="en-US" sz="2200" dirty="0" err="1" smtClean="0"/>
              <a:t>degC</a:t>
            </a:r>
            <a:r>
              <a:rPr lang="en-US" sz="2200" dirty="0" smtClean="0"/>
              <a:t> at ~</a:t>
            </a:r>
            <a:r>
              <a:rPr lang="en-US" sz="2200" dirty="0" err="1" smtClean="0"/>
              <a:t>210mb</a:t>
            </a:r>
            <a:endParaRPr lang="en-US" sz="2200" dirty="0" smtClean="0"/>
          </a:p>
          <a:p>
            <a:r>
              <a:rPr lang="en-US" sz="2200" dirty="0" smtClean="0"/>
              <a:t>ATMS-only is lower than the GFS , </a:t>
            </a:r>
            <a:r>
              <a:rPr lang="en-US" sz="2200" dirty="0" err="1" smtClean="0"/>
              <a:t>CrIS+ATMS</a:t>
            </a:r>
            <a:endParaRPr lang="en-US" sz="2200" dirty="0" smtClean="0"/>
          </a:p>
          <a:p>
            <a:r>
              <a:rPr lang="en-US" sz="2200" dirty="0" err="1" smtClean="0"/>
              <a:t>RAOB</a:t>
            </a:r>
            <a:r>
              <a:rPr lang="en-US" sz="2200" dirty="0" smtClean="0"/>
              <a:t> vertical extent is higher and sharper than retrievals and GFS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C3BE-D75A-4D2E-A789-0E44512034DF}" type="slidenum">
              <a:rPr lang="en-US" smtClean="0"/>
              <a:t>12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-2700000">
            <a:off x="5682316" y="4071284"/>
            <a:ext cx="1143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7"/>
          </p:cNvCxnSpPr>
          <p:nvPr/>
        </p:nvCxnSpPr>
        <p:spPr>
          <a:xfrm flipH="1">
            <a:off x="6444316" y="3124200"/>
            <a:ext cx="348316" cy="7565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-2700000">
            <a:off x="1614464" y="4031106"/>
            <a:ext cx="1143000" cy="729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85964" y="3158359"/>
            <a:ext cx="280964" cy="8096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ris\Documents\work\2014\docs\cris_atms\nucaps\results\141112_runs\141112_13_b02_dif_s0016_tmp_g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6934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6306"/>
            <a:ext cx="4953000" cy="1189094"/>
          </a:xfrm>
        </p:spPr>
        <p:txBody>
          <a:bodyPr>
            <a:noAutofit/>
          </a:bodyPr>
          <a:lstStyle/>
          <a:p>
            <a:r>
              <a:rPr lang="en-US" dirty="0" smtClean="0"/>
              <a:t>Example #2: Nov. 12, 2014 13.5 UT (</a:t>
            </a:r>
            <a:r>
              <a:rPr lang="en-US" dirty="0" err="1" smtClean="0"/>
              <a:t>NPP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ATMS-only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CrIS+ATMS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GFS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plots are along black line (east to west) in map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2590800"/>
            <a:ext cx="1066800" cy="381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35052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Air aloft (purple color) in cross sections.</a:t>
            </a:r>
          </a:p>
          <a:p>
            <a:endParaRPr lang="en-US" dirty="0"/>
          </a:p>
          <a:p>
            <a:r>
              <a:rPr lang="en-US" dirty="0" smtClean="0"/>
              <a:t>Ret-GFS (middle &amp; right) show some structural differences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C3BE-D75A-4D2E-A789-0E44512034DF}" type="slidenum">
              <a:rPr lang="en-US" smtClean="0"/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40680" y="6019800"/>
            <a:ext cx="187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Location of Barrow at FOR=15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391400" y="6052066"/>
            <a:ext cx="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08520" y="6324600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57800" y="6052066"/>
            <a:ext cx="0" cy="272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57800" y="6324600"/>
            <a:ext cx="182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107668"/>
            <a:ext cx="388620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Blue means retrieval is colder than GFS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 flipV="1">
            <a:off x="4038600" y="4495800"/>
            <a:ext cx="2667000" cy="1796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chris\Documents\work\2014\docs\cris_atms\nucaps\results\141112_runs\141112loc_02_a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768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#2: Nov. 12, 2014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NPP</a:t>
            </a:r>
            <a:r>
              <a:rPr lang="en-US" dirty="0" smtClean="0"/>
              <a:t> </a:t>
            </a:r>
            <a:r>
              <a:rPr lang="en-US" dirty="0" err="1" smtClean="0"/>
              <a:t>2h</a:t>
            </a:r>
            <a:r>
              <a:rPr lang="en-US" dirty="0" smtClean="0"/>
              <a:t> after </a:t>
            </a:r>
            <a:r>
              <a:rPr lang="en-US" dirty="0" err="1" smtClean="0"/>
              <a:t>sonde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4678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Only </a:t>
            </a:r>
            <a:r>
              <a:rPr lang="en-US" sz="2400" dirty="0" err="1" smtClean="0"/>
              <a:t>NUCAPS-ATMS+CrIS</a:t>
            </a:r>
            <a:r>
              <a:rPr lang="en-US" sz="2400" dirty="0" smtClean="0"/>
              <a:t> (red) approaches-60 </a:t>
            </a:r>
            <a:r>
              <a:rPr lang="en-US" sz="2400" dirty="0" err="1" smtClean="0"/>
              <a:t>degC</a:t>
            </a:r>
            <a:r>
              <a:rPr lang="en-US" sz="2400" dirty="0" smtClean="0"/>
              <a:t> at ~250 mbar</a:t>
            </a:r>
          </a:p>
          <a:p>
            <a:r>
              <a:rPr lang="en-US" sz="2400" dirty="0" err="1" smtClean="0"/>
              <a:t>NUCAPS</a:t>
            </a:r>
            <a:r>
              <a:rPr lang="en-US" sz="2400" dirty="0" smtClean="0"/>
              <a:t> is colder than GFS (210-250 </a:t>
            </a:r>
            <a:r>
              <a:rPr lang="en-US" sz="2400" dirty="0" err="1" smtClean="0"/>
              <a:t>mb</a:t>
            </a:r>
            <a:r>
              <a:rPr lang="en-US" sz="2400" dirty="0" smtClean="0"/>
              <a:t>) than the GFS (magenta)</a:t>
            </a:r>
          </a:p>
          <a:p>
            <a:r>
              <a:rPr lang="en-US" sz="2400" dirty="0" err="1" smtClean="0"/>
              <a:t>RAOB</a:t>
            </a:r>
            <a:r>
              <a:rPr lang="en-US" sz="2400" dirty="0" smtClean="0"/>
              <a:t> </a:t>
            </a:r>
            <a:r>
              <a:rPr lang="en-US" sz="2400" dirty="0"/>
              <a:t>vertical extent is </a:t>
            </a:r>
            <a:r>
              <a:rPr lang="en-US" sz="2400" dirty="0" smtClean="0"/>
              <a:t>higher </a:t>
            </a:r>
            <a:r>
              <a:rPr lang="en-US" sz="2400" dirty="0"/>
              <a:t>and sharper than </a:t>
            </a:r>
            <a:r>
              <a:rPr lang="en-US" sz="2400" dirty="0" smtClean="0"/>
              <a:t>retrievals &amp; GFS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146" name="Picture 2" descr="C:\Users\chris\Documents\work\2014\docs\cris_atms\nucaps\results\141112_runs\141112barrow_skew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2"/>
          <a:stretch/>
        </p:blipFill>
        <p:spPr bwMode="auto">
          <a:xfrm>
            <a:off x="304800" y="3200400"/>
            <a:ext cx="39624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C3BE-D75A-4D2E-A789-0E44512034DF}" type="slidenum">
              <a:rPr lang="en-US" smtClean="0"/>
              <a:t>14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 rot="-2700000">
            <a:off x="5671484" y="4158316"/>
            <a:ext cx="1143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-2700000">
            <a:off x="1662136" y="4002579"/>
            <a:ext cx="1143000" cy="729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85884" y="3048000"/>
            <a:ext cx="500716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85964" y="2895600"/>
            <a:ext cx="280964" cy="10724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0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953000" cy="1036694"/>
          </a:xfrm>
        </p:spPr>
        <p:txBody>
          <a:bodyPr>
            <a:noAutofit/>
          </a:bodyPr>
          <a:lstStyle/>
          <a:p>
            <a:r>
              <a:rPr lang="en-US" sz="3200" dirty="0" smtClean="0"/>
              <a:t>Summary of Aviation Weather initiative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0"/>
            <a:ext cx="8077201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/ATMS easily sees the cold air aloft in our cross-sections and skew-T plots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roduct has +/- 4 K differences f/</a:t>
            </a:r>
            <a:r>
              <a:rPr lang="en-US" dirty="0" err="1" smtClean="0"/>
              <a:t>GFS</a:t>
            </a:r>
            <a:endParaRPr lang="en-US" dirty="0" smtClean="0"/>
          </a:p>
          <a:p>
            <a:pPr lvl="2"/>
            <a:r>
              <a:rPr lang="en-US" dirty="0" smtClean="0"/>
              <a:t>Vertical location is different</a:t>
            </a:r>
          </a:p>
          <a:p>
            <a:pPr lvl="1"/>
            <a:r>
              <a:rPr lang="en-US" dirty="0" smtClean="0"/>
              <a:t>Goal is to work with Alaska </a:t>
            </a:r>
            <a:r>
              <a:rPr lang="en-US" dirty="0" err="1" smtClean="0"/>
              <a:t>AWT</a:t>
            </a:r>
            <a:r>
              <a:rPr lang="en-US" dirty="0" smtClean="0"/>
              <a:t>/</a:t>
            </a:r>
            <a:r>
              <a:rPr lang="en-US" dirty="0" err="1" smtClean="0"/>
              <a:t>CWSU</a:t>
            </a:r>
            <a:r>
              <a:rPr lang="en-US" dirty="0" smtClean="0"/>
              <a:t> to develop visualization of cold air aloft and evaluated Suomi-</a:t>
            </a:r>
            <a:r>
              <a:rPr lang="en-US" dirty="0" err="1" smtClean="0"/>
              <a:t>NPP</a:t>
            </a:r>
            <a:r>
              <a:rPr lang="en-US" dirty="0" smtClean="0"/>
              <a:t> soundings in this context.</a:t>
            </a:r>
          </a:p>
          <a:p>
            <a:r>
              <a:rPr lang="en-US" dirty="0" smtClean="0"/>
              <a:t>GFS uses </a:t>
            </a:r>
            <a:r>
              <a:rPr lang="en-US" dirty="0" err="1" smtClean="0"/>
              <a:t>CrIS</a:t>
            </a:r>
            <a:r>
              <a:rPr lang="en-US" dirty="0" smtClean="0"/>
              <a:t> and ATMS, is it good enough?</a:t>
            </a:r>
          </a:p>
          <a:p>
            <a:pPr lvl="1"/>
            <a:r>
              <a:rPr lang="en-US" dirty="0" smtClean="0"/>
              <a:t>At 200 mbar many </a:t>
            </a:r>
            <a:r>
              <a:rPr lang="en-US" dirty="0" err="1" smtClean="0"/>
              <a:t>CrIS</a:t>
            </a:r>
            <a:r>
              <a:rPr lang="en-US" dirty="0" smtClean="0"/>
              <a:t> channels are used</a:t>
            </a:r>
          </a:p>
          <a:p>
            <a:pPr lvl="1"/>
            <a:r>
              <a:rPr lang="en-US" dirty="0" smtClean="0"/>
              <a:t>Real time </a:t>
            </a:r>
            <a:r>
              <a:rPr lang="en-US" dirty="0" err="1" smtClean="0"/>
              <a:t>NUCAPS</a:t>
            </a:r>
            <a:r>
              <a:rPr lang="en-US" dirty="0" smtClean="0"/>
              <a:t> (8, 9.5, 11  and 20, 21.5, 23 Z) adds information between the model analysis times (0, 6, 12, </a:t>
            </a:r>
            <a:r>
              <a:rPr lang="en-US" dirty="0" err="1" smtClean="0"/>
              <a:t>18Z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1358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Science focus of this campaign is to improve forecasting of  Atmospheric Rivers (</a:t>
            </a:r>
            <a:r>
              <a:rPr lang="en-US" sz="3200" dirty="0" err="1" smtClean="0"/>
              <a:t>ARs</a:t>
            </a:r>
            <a:r>
              <a:rPr lang="en-US" sz="3200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0" t="596" b="596"/>
          <a:stretch/>
        </p:blipFill>
        <p:spPr>
          <a:xfrm>
            <a:off x="5181600" y="2897530"/>
            <a:ext cx="1683968" cy="281747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38100" dist="50800" dir="2700000" sx="101000" sy="101000" algn="tl" rotWithShape="0">
              <a:srgbClr val="000000">
                <a:alpha val="58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78" t="1190" r="1494"/>
          <a:stretch/>
        </p:blipFill>
        <p:spPr>
          <a:xfrm>
            <a:off x="7086600" y="2895600"/>
            <a:ext cx="1676400" cy="281747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38100" dist="50800" dir="2700000" sx="101000" sy="101000" algn="tl" rotWithShape="0">
              <a:srgbClr val="000000">
                <a:alpha val="58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2895600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274320">
              <a:buFont typeface="Arial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CalWater</a:t>
            </a:r>
            <a:r>
              <a:rPr lang="en-US" sz="2400" dirty="0">
                <a:solidFill>
                  <a:prstClr val="black"/>
                </a:solidFill>
              </a:rPr>
              <a:t> 2 white paper is at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esrl.noaa.gov/psd/calwater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182880" lvl="2"/>
            <a:r>
              <a:rPr lang="en-US" sz="2400" dirty="0" smtClean="0">
                <a:solidFill>
                  <a:prstClr val="black"/>
                </a:solidFill>
              </a:rPr>
              <a:t>          PI is Marty Ralph, Scripps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2" indent="-27432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Coordinated with DOE </a:t>
            </a:r>
            <a:r>
              <a:rPr lang="en-US" sz="2400" dirty="0" err="1" smtClean="0">
                <a:solidFill>
                  <a:prstClr val="black"/>
                </a:solidFill>
              </a:rPr>
              <a:t>ACAPEX</a:t>
            </a:r>
            <a:r>
              <a:rPr lang="en-US" sz="2400" dirty="0" smtClean="0">
                <a:solidFill>
                  <a:prstClr val="black"/>
                </a:solidFill>
              </a:rPr>
              <a:t> (ARM Cloud Aerosol Precipitation Experiment)</a:t>
            </a:r>
          </a:p>
          <a:p>
            <a:pPr marL="182880" lvl="2"/>
            <a:r>
              <a:rPr lang="en-US" sz="2400" dirty="0" smtClean="0">
                <a:solidFill>
                  <a:prstClr val="black"/>
                </a:solidFill>
              </a:rPr>
              <a:t>          PI is L. Ruby Leung, DOE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762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3) Hydrometeorology Testbed Initiative – </a:t>
            </a:r>
            <a:r>
              <a:rPr lang="en-US" sz="3200" dirty="0" err="1" smtClean="0"/>
              <a:t>CalWater</a:t>
            </a:r>
            <a:r>
              <a:rPr lang="en-US" sz="3200" dirty="0" smtClean="0"/>
              <a:t>-2015</a:t>
            </a:r>
          </a:p>
        </p:txBody>
      </p:sp>
    </p:spTree>
    <p:extLst>
      <p:ext uri="{BB962C8B-B14F-4D97-AF65-F5344CB8AC3E}">
        <p14:creationId xmlns:p14="http://schemas.microsoft.com/office/powerpoint/2010/main" val="36552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</a:t>
            </a:r>
            <a:r>
              <a:rPr lang="en-US" dirty="0" err="1" smtClean="0"/>
              <a:t>JPSS</a:t>
            </a:r>
            <a:r>
              <a:rPr lang="en-US" dirty="0" smtClean="0"/>
              <a:t> focus article on NOAA </a:t>
            </a:r>
            <a:r>
              <a:rPr lang="en-US" dirty="0" err="1" smtClean="0"/>
              <a:t>JPSS</a:t>
            </a:r>
            <a:r>
              <a:rPr lang="en-US" dirty="0" smtClean="0"/>
              <a:t>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5759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http</a:t>
            </a:r>
            <a:r>
              <a:rPr lang="en-US" sz="2400" b="1" dirty="0"/>
              <a:t>://www.jpss.noaa.gov/media.html?story=news-61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C:\tem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947506"/>
            <a:ext cx="5651500" cy="46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emp\150206_21_p01_dif_s003x_rh_gf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38" y="2504204"/>
            <a:ext cx="4617462" cy="32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27688" y="3058180"/>
            <a:ext cx="1515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GFS </a:t>
            </a:r>
            <a:r>
              <a:rPr lang="en-US" sz="1400" dirty="0" err="1" smtClean="0"/>
              <a:t>TPW</a:t>
            </a:r>
            <a:endParaRPr lang="en-US" sz="1400" dirty="0"/>
          </a:p>
          <a:p>
            <a:pPr algn="r"/>
            <a:r>
              <a:rPr lang="en-US" sz="1400" dirty="0" smtClean="0"/>
              <a:t>Feb. 6, 2015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4445537"/>
            <a:ext cx="12465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GFS RH cross section (along </a:t>
            </a:r>
            <a:r>
              <a:rPr lang="en-US" sz="1400" dirty="0" err="1" smtClean="0"/>
              <a:t>scanset</a:t>
            </a:r>
            <a:r>
              <a:rPr lang="en-US" sz="1400" dirty="0" smtClean="0"/>
              <a:t> </a:t>
            </a:r>
            <a:r>
              <a:rPr lang="en-US" sz="1400" dirty="0"/>
              <a:t>indicated </a:t>
            </a:r>
            <a:r>
              <a:rPr lang="en-US" sz="1400" dirty="0" smtClean="0"/>
              <a:t>on top left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213497" y="1394936"/>
            <a:ext cx="3111103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NUCAPS Microwave </a:t>
            </a:r>
            <a:r>
              <a:rPr lang="en-US" sz="1400" dirty="0" smtClean="0"/>
              <a:t>RH Retrieval </a:t>
            </a:r>
            <a:r>
              <a:rPr lang="en-US" sz="1400" dirty="0"/>
              <a:t>cross section along </a:t>
            </a:r>
            <a:r>
              <a:rPr lang="en-US" sz="1400" dirty="0" err="1" smtClean="0"/>
              <a:t>scanset</a:t>
            </a:r>
            <a:r>
              <a:rPr lang="en-US" sz="1400" dirty="0" smtClean="0"/>
              <a:t> shown as black-line in top left figure. </a:t>
            </a:r>
            <a:r>
              <a:rPr lang="en-US" sz="1400" dirty="0"/>
              <a:t>Insensitive to non-precipitating </a:t>
            </a:r>
            <a:r>
              <a:rPr lang="en-US" sz="1400" dirty="0" smtClean="0"/>
              <a:t>clouds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6484888" y="1371600"/>
            <a:ext cx="2592487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NUCAPS Microwave + Infrared </a:t>
            </a:r>
            <a:r>
              <a:rPr lang="en-US" sz="1400" dirty="0" smtClean="0"/>
              <a:t>RH retrieval along same </a:t>
            </a:r>
            <a:r>
              <a:rPr lang="en-US" sz="1400" dirty="0" err="1" smtClean="0"/>
              <a:t>scanset</a:t>
            </a:r>
            <a:r>
              <a:rPr lang="en-US" sz="1400" dirty="0" smtClean="0"/>
              <a:t>. More sensitive to clouds but higher vertical resolution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 rot="10800000" flipV="1">
            <a:off x="4724401" y="6096000"/>
            <a:ext cx="203364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NUCAPS Microwave retrieval – GFS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6096000"/>
            <a:ext cx="19812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NUCAPS Microwave + Infrared retrieval – GFS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61707" y="2358566"/>
            <a:ext cx="162893" cy="308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924800" y="5791200"/>
            <a:ext cx="0" cy="308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982694" y="188893"/>
            <a:ext cx="5103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/>
              <a:t>NUCAPS</a:t>
            </a:r>
            <a:r>
              <a:rPr lang="en-US" sz="3200" dirty="0" smtClean="0"/>
              <a:t> sees entire field campaign domain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287" y="1620083"/>
            <a:ext cx="2806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NUCAPS</a:t>
            </a:r>
            <a:r>
              <a:rPr lang="en-US" dirty="0" smtClean="0"/>
              <a:t> 2200 km wide “</a:t>
            </a:r>
            <a:r>
              <a:rPr lang="en-US" dirty="0" err="1" smtClean="0"/>
              <a:t>scanset</a:t>
            </a:r>
            <a:r>
              <a:rPr lang="en-US" dirty="0"/>
              <a:t>” is acquired in 8 </a:t>
            </a:r>
            <a:r>
              <a:rPr lang="en-US" dirty="0" smtClean="0"/>
              <a:t>seconds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30 retrievals with spatial resolution of ~50 km at nadir and </a:t>
            </a:r>
            <a:r>
              <a:rPr lang="en-US" dirty="0"/>
              <a:t>~70x134 </a:t>
            </a:r>
            <a:r>
              <a:rPr lang="en-US" dirty="0" smtClean="0"/>
              <a:t>km at edges of scan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In many cases these retrievals reveal structures many hours in advance of a model </a:t>
            </a:r>
            <a:r>
              <a:rPr lang="en-US" dirty="0" smtClean="0"/>
              <a:t>analysis (i.e., </a:t>
            </a:r>
            <a:r>
              <a:rPr lang="en-US" dirty="0" err="1" smtClean="0"/>
              <a:t>CrIS</a:t>
            </a:r>
            <a:r>
              <a:rPr lang="en-US" dirty="0" smtClean="0"/>
              <a:t>/ATMS have not been ingested)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Differences  shown at in lower panels could </a:t>
            </a:r>
            <a:r>
              <a:rPr lang="en-US" dirty="0"/>
              <a:t>be due to retrieval errors </a:t>
            </a:r>
            <a:r>
              <a:rPr lang="en-US" dirty="0" smtClean="0"/>
              <a:t>or GFS errors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924800" y="2358566"/>
            <a:ext cx="0" cy="3084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477000" y="5791200"/>
            <a:ext cx="0" cy="308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5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487" y="152400"/>
            <a:ext cx="4887913" cy="1020762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CalWater</a:t>
            </a:r>
            <a:r>
              <a:rPr lang="en-US" sz="4000" dirty="0" smtClean="0"/>
              <a:t>-2015 / HMT Initiative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Campaign began Jan. 12</a:t>
            </a:r>
          </a:p>
          <a:p>
            <a:r>
              <a:rPr lang="en-US" dirty="0" smtClean="0"/>
              <a:t>Jan. 12 to Feb. 12 we used Corvallis Oregon DB data</a:t>
            </a:r>
          </a:p>
          <a:p>
            <a:pPr lvl="1"/>
            <a:r>
              <a:rPr lang="en-US" dirty="0" smtClean="0"/>
              <a:t>Processing with </a:t>
            </a:r>
            <a:r>
              <a:rPr lang="en-US" dirty="0" err="1" smtClean="0"/>
              <a:t>NUCAPS</a:t>
            </a:r>
            <a:r>
              <a:rPr lang="en-US" dirty="0" smtClean="0"/>
              <a:t> science code</a:t>
            </a:r>
          </a:p>
          <a:p>
            <a:pPr lvl="1"/>
            <a:r>
              <a:rPr lang="en-US" dirty="0" smtClean="0"/>
              <a:t>Provided forecasters the Pacific west coast overpass (10:00 UT </a:t>
            </a:r>
            <a:r>
              <a:rPr lang="en-US" dirty="0" smtClean="0">
                <a:sym typeface="Symbol"/>
              </a:rPr>
              <a:t> </a:t>
            </a:r>
            <a:r>
              <a:rPr lang="en-US" dirty="0" smtClean="0"/>
              <a:t>2 am PST = 5 am EST) in real time</a:t>
            </a:r>
          </a:p>
          <a:p>
            <a:pPr lvl="2"/>
            <a:r>
              <a:rPr lang="en-US" dirty="0" smtClean="0"/>
              <a:t>Considered  in 7 am PST flight planning meeting</a:t>
            </a:r>
          </a:p>
          <a:p>
            <a:pPr lvl="1"/>
            <a:r>
              <a:rPr lang="en-US" dirty="0" smtClean="0"/>
              <a:t>Provided 22:00 UT (14:00 PST = 5 pm EST) overpass while field campaign aircraft were in the air</a:t>
            </a:r>
          </a:p>
          <a:p>
            <a:r>
              <a:rPr lang="en-US" dirty="0" smtClean="0"/>
              <a:t>Feb. 14, 2015 we used Univ. of Hawaii DB data</a:t>
            </a:r>
          </a:p>
          <a:p>
            <a:pPr lvl="1"/>
            <a:r>
              <a:rPr lang="en-US" dirty="0" smtClean="0"/>
              <a:t>Field campaign is winding down</a:t>
            </a:r>
          </a:p>
          <a:p>
            <a:pPr lvl="2"/>
            <a:r>
              <a:rPr lang="en-US" dirty="0" smtClean="0"/>
              <a:t>G-IV ferried to Hawaii</a:t>
            </a:r>
          </a:p>
          <a:p>
            <a:pPr lvl="2"/>
            <a:r>
              <a:rPr lang="en-US" dirty="0" err="1" smtClean="0"/>
              <a:t>R.H</a:t>
            </a:r>
            <a:r>
              <a:rPr lang="en-US" dirty="0" smtClean="0"/>
              <a:t>. Brown departed 2/13</a:t>
            </a:r>
          </a:p>
          <a:p>
            <a:pPr lvl="2"/>
            <a:r>
              <a:rPr lang="en-US" dirty="0" smtClean="0"/>
              <a:t>NOAA P-3 departed 2/15</a:t>
            </a:r>
          </a:p>
          <a:p>
            <a:pPr lvl="1"/>
            <a:r>
              <a:rPr lang="en-US" dirty="0" smtClean="0"/>
              <a:t>Provided forecasters the Hawaii overpass in real time (24 UT) while G-IV was  in the air.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C3BE-D75A-4D2E-A789-0E44512034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Quick overview of NOAA-Unique </a:t>
            </a:r>
            <a:r>
              <a:rPr lang="en-US" dirty="0" err="1" smtClean="0"/>
              <a:t>CrIS</a:t>
            </a:r>
            <a:r>
              <a:rPr lang="en-US" dirty="0" smtClean="0"/>
              <a:t>/ATMS Processing System (</a:t>
            </a:r>
            <a:r>
              <a:rPr lang="en-US" dirty="0" err="1" smtClean="0"/>
              <a:t>NUCAPS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NOAA Sounding Initiative Activities</a:t>
            </a:r>
          </a:p>
          <a:p>
            <a:pPr lvl="1"/>
            <a:r>
              <a:rPr lang="en-US" dirty="0" smtClean="0"/>
              <a:t>Cold Air Aloft Initiative</a:t>
            </a:r>
          </a:p>
          <a:p>
            <a:pPr lvl="1"/>
            <a:r>
              <a:rPr lang="en-US" dirty="0" err="1" smtClean="0"/>
              <a:t>CalWater</a:t>
            </a:r>
            <a:r>
              <a:rPr lang="en-US" dirty="0" smtClean="0"/>
              <a:t> 2 Campaign, Jan/Feb 2015</a:t>
            </a:r>
          </a:p>
          <a:p>
            <a:r>
              <a:rPr lang="en-US" dirty="0" smtClean="0"/>
              <a:t>Future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8438"/>
            <a:ext cx="4800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</a:t>
            </a:r>
            <a:r>
              <a:rPr lang="en-US" dirty="0" err="1" smtClean="0"/>
              <a:t>JPSS</a:t>
            </a:r>
            <a:r>
              <a:rPr lang="en-US" dirty="0" smtClean="0"/>
              <a:t> program gained from </a:t>
            </a:r>
            <a:r>
              <a:rPr lang="en-US" dirty="0" err="1" smtClean="0"/>
              <a:t>CalWater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150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CalWater</a:t>
            </a:r>
            <a:r>
              <a:rPr lang="en-US" dirty="0"/>
              <a:t>-</a:t>
            </a:r>
            <a:r>
              <a:rPr lang="en-US" dirty="0" smtClean="0"/>
              <a:t>2015 was an opportunity for </a:t>
            </a:r>
            <a:r>
              <a:rPr lang="en-US" dirty="0" err="1" smtClean="0"/>
              <a:t>NUCAPS</a:t>
            </a:r>
            <a:r>
              <a:rPr lang="en-US" dirty="0" smtClean="0"/>
              <a:t> product validation</a:t>
            </a:r>
          </a:p>
          <a:p>
            <a:pPr lvl="1"/>
            <a:r>
              <a:rPr lang="en-US" dirty="0" smtClean="0"/>
              <a:t>Over 435 </a:t>
            </a:r>
            <a:r>
              <a:rPr lang="en-US" dirty="0" err="1" smtClean="0"/>
              <a:t>dropsondes</a:t>
            </a:r>
            <a:r>
              <a:rPr lang="en-US" dirty="0" smtClean="0"/>
              <a:t> were acquired</a:t>
            </a:r>
          </a:p>
          <a:p>
            <a:pPr lvl="1"/>
            <a:r>
              <a:rPr lang="en-US" dirty="0" smtClean="0"/>
              <a:t>Test </a:t>
            </a:r>
            <a:r>
              <a:rPr lang="en-US" dirty="0" err="1" smtClean="0"/>
              <a:t>NUCAPS</a:t>
            </a:r>
            <a:r>
              <a:rPr lang="en-US" dirty="0" smtClean="0"/>
              <a:t> in extreme weather that is of national and societal interest</a:t>
            </a:r>
          </a:p>
          <a:p>
            <a:r>
              <a:rPr lang="en-US" dirty="0" smtClean="0"/>
              <a:t>As algorithm developers, we need these kinds of scenes to improve the retrieval skill and tailor the quality control.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test experimental versions of </a:t>
            </a:r>
            <a:r>
              <a:rPr lang="en-US" dirty="0" err="1" smtClean="0"/>
              <a:t>NUCAPS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ain the expertise of the entire </a:t>
            </a:r>
            <a:r>
              <a:rPr lang="en-US" dirty="0" err="1" smtClean="0"/>
              <a:t>CalWater</a:t>
            </a:r>
            <a:r>
              <a:rPr lang="en-US" dirty="0" smtClean="0"/>
              <a:t> science team to characterize the underlying science and meteorology.</a:t>
            </a:r>
          </a:p>
          <a:p>
            <a:pPr lvl="1"/>
            <a:r>
              <a:rPr lang="en-US" dirty="0" smtClean="0"/>
              <a:t>Other </a:t>
            </a:r>
            <a:r>
              <a:rPr lang="en-US" i="1" dirty="0" smtClean="0"/>
              <a:t>in-situ</a:t>
            </a:r>
            <a:r>
              <a:rPr lang="en-US" dirty="0" smtClean="0"/>
              <a:t> measurements (CO,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3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aerosols) will help the </a:t>
            </a:r>
            <a:r>
              <a:rPr lang="en-US" dirty="0" err="1" smtClean="0"/>
              <a:t>NPP</a:t>
            </a:r>
            <a:r>
              <a:rPr lang="en-US" dirty="0" smtClean="0"/>
              <a:t> validation,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emonstrate the value and shortcomings of </a:t>
            </a:r>
            <a:r>
              <a:rPr lang="en-US" dirty="0" err="1" smtClean="0"/>
              <a:t>NUCAPS</a:t>
            </a:r>
            <a:r>
              <a:rPr lang="en-US" dirty="0" smtClean="0"/>
              <a:t> in the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86668"/>
              </p:ext>
            </p:extLst>
          </p:nvPr>
        </p:nvGraphicFramePr>
        <p:xfrm>
          <a:off x="6553200" y="1219200"/>
          <a:ext cx="2286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685800"/>
                <a:gridCol w="609600"/>
              </a:tblGrid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G-IV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P-3</a:t>
                      </a:r>
                      <a:endParaRPr lang="en-US" sz="1400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1/17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1/22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1/24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1/27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</a:t>
                      </a:r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1/31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24</a:t>
                      </a:r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</a:t>
                      </a:r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2/19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2/20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2/22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2/24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29912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365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78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5638800" y="1752600"/>
            <a:ext cx="914400" cy="381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4800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Feb. 6 </a:t>
            </a:r>
            <a:r>
              <a:rPr lang="en-US" dirty="0" err="1" smtClean="0"/>
              <a:t>dropsondes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351" y="1889879"/>
            <a:ext cx="43462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NOAA G-IV did a </a:t>
            </a:r>
            <a:r>
              <a:rPr lang="en-US" dirty="0" err="1" smtClean="0"/>
              <a:t>sawtooth</a:t>
            </a:r>
            <a:r>
              <a:rPr lang="en-US" dirty="0" smtClean="0"/>
              <a:t>  pattern across the AR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NPP</a:t>
            </a:r>
            <a:r>
              <a:rPr lang="en-US" dirty="0" smtClean="0"/>
              <a:t> Overpass occurred between </a:t>
            </a:r>
            <a:r>
              <a:rPr lang="en-US" dirty="0" err="1" smtClean="0"/>
              <a:t>sondes</a:t>
            </a:r>
            <a:r>
              <a:rPr lang="en-US" dirty="0" smtClean="0"/>
              <a:t> #19 and #20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Capture pre-AR, AR, and post-AR regimes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Pre-AR is relatively warm and dry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AR is wet, cloudy, warm, and most likely raining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Post-AR is wet and cooler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NOAA P-3 was flying at 800 </a:t>
            </a:r>
            <a:r>
              <a:rPr lang="en-US" dirty="0" err="1" smtClean="0"/>
              <a:t>mb</a:t>
            </a:r>
            <a:r>
              <a:rPr lang="en-US" dirty="0" smtClean="0"/>
              <a:t> from 3 to 4 hours after overpass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Sampling same region as G-IV roughly 4 hours later</a:t>
            </a:r>
            <a:endParaRPr lang="en-US" dirty="0"/>
          </a:p>
        </p:txBody>
      </p:sp>
      <p:pic>
        <p:nvPicPr>
          <p:cNvPr id="4098" name="Picture 2" descr="C:\Users\chris\Documents\work\2015\docs\cris_atms\calwater2\150206\sondes\my_skewt\g4\20150206g4_sonde_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t="4276" r="11690" b="4653"/>
          <a:stretch/>
        </p:blipFill>
        <p:spPr bwMode="auto">
          <a:xfrm>
            <a:off x="5181600" y="1371600"/>
            <a:ext cx="3733800" cy="27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hris\Documents\work\2015\docs\cris_atms\calwater2\150206\sondes\my_skewt\p3\20150206p3_sonde_ma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12055" r="11082" b="5876"/>
          <a:stretch/>
        </p:blipFill>
        <p:spPr bwMode="auto">
          <a:xfrm>
            <a:off x="5274702" y="4130254"/>
            <a:ext cx="3654213" cy="24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934200" y="2852928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>
          <a:xfrm>
            <a:off x="3505200" y="2852928"/>
            <a:ext cx="342900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1" y="228600"/>
            <a:ext cx="47244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wide range of pre-AR, AR, and post-AR conditions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22</a:t>
            </a:fld>
            <a:endParaRPr lang="en-US"/>
          </a:p>
        </p:txBody>
      </p:sp>
      <p:pic>
        <p:nvPicPr>
          <p:cNvPr id="1027" name="Picture 3" descr="C:\temp\150206_clo_sonde_ac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746760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2800" y="14478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Pre-AR:</a:t>
            </a:r>
          </a:p>
          <a:p>
            <a:r>
              <a:rPr lang="en-US" dirty="0"/>
              <a:t>#</a:t>
            </a:r>
            <a:r>
              <a:rPr lang="en-US" dirty="0" smtClean="0"/>
              <a:t>8, 9, 20, 21, 22</a:t>
            </a:r>
          </a:p>
          <a:p>
            <a:endParaRPr lang="en-US" dirty="0"/>
          </a:p>
          <a:p>
            <a:r>
              <a:rPr lang="en-US" dirty="0" smtClean="0"/>
              <a:t>AR:</a:t>
            </a:r>
          </a:p>
          <a:p>
            <a:r>
              <a:rPr lang="en-US" dirty="0"/>
              <a:t>#</a:t>
            </a:r>
            <a:r>
              <a:rPr lang="en-US" dirty="0" smtClean="0"/>
              <a:t>10, 19</a:t>
            </a:r>
          </a:p>
          <a:p>
            <a:endParaRPr lang="en-US" dirty="0"/>
          </a:p>
          <a:p>
            <a:r>
              <a:rPr lang="en-US" dirty="0" smtClean="0"/>
              <a:t>Post-AR:</a:t>
            </a:r>
          </a:p>
          <a:p>
            <a:r>
              <a:rPr lang="en-US" dirty="0" smtClean="0"/>
              <a:t>#13, 27,28,29,30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83464"/>
            <a:ext cx="4800600" cy="1170040"/>
          </a:xfrm>
        </p:spPr>
        <p:txBody>
          <a:bodyPr>
            <a:noAutofit/>
          </a:bodyPr>
          <a:lstStyle/>
          <a:p>
            <a:r>
              <a:rPr lang="en-US" dirty="0" smtClean="0"/>
              <a:t>Summary of </a:t>
            </a:r>
            <a:r>
              <a:rPr lang="en-US" dirty="0" err="1" smtClean="0"/>
              <a:t>CalWater</a:t>
            </a:r>
            <a:r>
              <a:rPr lang="en-US" dirty="0" smtClean="0"/>
              <a:t>-2015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904" y="1447800"/>
            <a:ext cx="8090496" cy="49530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 demonstrated the value of </a:t>
            </a:r>
            <a:r>
              <a:rPr lang="en-US" sz="2000" dirty="0"/>
              <a:t>NUCAPS soundings </a:t>
            </a:r>
            <a:r>
              <a:rPr lang="en-US" sz="2000" dirty="0" smtClean="0"/>
              <a:t>in </a:t>
            </a:r>
            <a:r>
              <a:rPr lang="en-US" sz="2000" dirty="0"/>
              <a:t>defining crucial moisture structure (position, water vapor content, amplitude) in the vicinity of </a:t>
            </a:r>
            <a:r>
              <a:rPr lang="en-US" sz="2000" dirty="0" smtClean="0"/>
              <a:t>sparsely sampled but high impact </a:t>
            </a:r>
            <a:r>
              <a:rPr lang="en-US" sz="2000" dirty="0"/>
              <a:t>mesoscale </a:t>
            </a:r>
            <a:r>
              <a:rPr lang="en-US" sz="2000" dirty="0" smtClean="0"/>
              <a:t>events.</a:t>
            </a:r>
            <a:endParaRPr lang="en-US" sz="2000" dirty="0"/>
          </a:p>
          <a:p>
            <a:pPr lvl="1"/>
            <a:r>
              <a:rPr lang="en-US" sz="2000" dirty="0"/>
              <a:t>Low latency (direct broadcast) </a:t>
            </a:r>
            <a:r>
              <a:rPr lang="en-US" sz="2000" dirty="0" smtClean="0"/>
              <a:t>access is valuable for field campaign logistical support and understanding context of </a:t>
            </a:r>
            <a:r>
              <a:rPr lang="en-US" sz="2000" i="1" dirty="0" smtClean="0"/>
              <a:t>in-situ</a:t>
            </a:r>
            <a:r>
              <a:rPr lang="en-US" sz="2000" dirty="0" smtClean="0"/>
              <a:t> data</a:t>
            </a:r>
          </a:p>
          <a:p>
            <a:pPr lvl="1"/>
            <a:r>
              <a:rPr lang="en-US" sz="2000" dirty="0" smtClean="0"/>
              <a:t>Synergistic validation yields a large sample of </a:t>
            </a:r>
            <a:r>
              <a:rPr lang="en-US" sz="2000" i="1" dirty="0" smtClean="0"/>
              <a:t>in-situ</a:t>
            </a:r>
            <a:r>
              <a:rPr lang="en-US" sz="2000" dirty="0" smtClean="0"/>
              <a:t> data (~150 RS-92 radiosonde and ~450 </a:t>
            </a:r>
            <a:r>
              <a:rPr lang="en-US" sz="2000" dirty="0" err="1" smtClean="0"/>
              <a:t>dropsondes</a:t>
            </a:r>
            <a:r>
              <a:rPr lang="en-US" sz="2000" dirty="0" smtClean="0"/>
              <a:t> from </a:t>
            </a:r>
            <a:r>
              <a:rPr lang="en-US" sz="2000" dirty="0" err="1" smtClean="0"/>
              <a:t>CalWater</a:t>
            </a:r>
            <a:r>
              <a:rPr lang="en-US" sz="2000" dirty="0" smtClean="0"/>
              <a:t>-2015 alone) in regimes that are traditionally difficult to validate</a:t>
            </a:r>
            <a:endParaRPr lang="en-US" sz="2000" dirty="0"/>
          </a:p>
          <a:p>
            <a:r>
              <a:rPr lang="en-US" sz="2000" dirty="0" smtClean="0"/>
              <a:t>Ongoing and future work:</a:t>
            </a:r>
            <a:endParaRPr lang="en-US" sz="1200" dirty="0" smtClean="0"/>
          </a:p>
          <a:p>
            <a:pPr lvl="1"/>
            <a:r>
              <a:rPr lang="en-US" sz="2000" dirty="0" smtClean="0"/>
              <a:t>We are using these </a:t>
            </a:r>
            <a:r>
              <a:rPr lang="en-US" sz="2000" dirty="0" err="1" smtClean="0"/>
              <a:t>dropsondes</a:t>
            </a:r>
            <a:r>
              <a:rPr lang="en-US" sz="2000" dirty="0" smtClean="0"/>
              <a:t> to improve performance (better radiance bias tuning, first guess, etc.)</a:t>
            </a:r>
          </a:p>
          <a:p>
            <a:pPr lvl="2"/>
            <a:r>
              <a:rPr lang="en-US" sz="1600" dirty="0" smtClean="0"/>
              <a:t>Retrieval can be re-run with proposed changes and compared to original retrieval and in-situ data before promoting to operations</a:t>
            </a:r>
          </a:p>
          <a:p>
            <a:pPr lvl="1"/>
            <a:r>
              <a:rPr lang="en-US" sz="2000" dirty="0" smtClean="0"/>
              <a:t>Will publish an analysis of </a:t>
            </a:r>
            <a:r>
              <a:rPr lang="en-US" sz="2000" dirty="0" err="1" smtClean="0"/>
              <a:t>NUCAPS</a:t>
            </a:r>
            <a:r>
              <a:rPr lang="en-US" sz="2000" dirty="0" smtClean="0"/>
              <a:t> capabilities in AR environments</a:t>
            </a:r>
          </a:p>
          <a:p>
            <a:pPr lvl="1"/>
            <a:r>
              <a:rPr lang="en-US" sz="2000" dirty="0" smtClean="0"/>
              <a:t>Plan to support other field campaigns.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9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Future Plans</a:t>
            </a:r>
            <a:br>
              <a:rPr lang="en-US" sz="4400" dirty="0" smtClean="0"/>
            </a:br>
            <a:r>
              <a:rPr lang="en-US" sz="4400" dirty="0" smtClean="0"/>
              <a:t>The way forward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 </a:t>
            </a:r>
            <a:r>
              <a:rPr lang="en-US" dirty="0" err="1" smtClean="0"/>
              <a:t>AWIPS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Better training</a:t>
            </a:r>
          </a:p>
          <a:p>
            <a:pPr lvl="1"/>
            <a:r>
              <a:rPr lang="en-US" dirty="0" smtClean="0"/>
              <a:t>Automate profile modification (funded)</a:t>
            </a:r>
          </a:p>
          <a:p>
            <a:pPr lvl="1"/>
            <a:r>
              <a:rPr lang="en-US" dirty="0" smtClean="0"/>
              <a:t>Spatial and/or cross-section visualization</a:t>
            </a:r>
          </a:p>
          <a:p>
            <a:r>
              <a:rPr lang="en-US" dirty="0" err="1" smtClean="0"/>
              <a:t>Metop</a:t>
            </a:r>
            <a:r>
              <a:rPr lang="en-US" dirty="0" smtClean="0"/>
              <a:t>-A &amp; B retrievals into </a:t>
            </a:r>
            <a:r>
              <a:rPr lang="en-US" dirty="0" err="1" smtClean="0"/>
              <a:t>AWIPS</a:t>
            </a:r>
            <a:r>
              <a:rPr lang="en-US" dirty="0" smtClean="0"/>
              <a:t>-II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err="1"/>
              <a:t>NUCAPS</a:t>
            </a:r>
            <a:r>
              <a:rPr lang="en-US" dirty="0"/>
              <a:t>, but 4 hours </a:t>
            </a:r>
            <a:r>
              <a:rPr lang="en-US" dirty="0" smtClean="0"/>
              <a:t>earlier</a:t>
            </a:r>
            <a:endParaRPr lang="en-US" dirty="0"/>
          </a:p>
          <a:p>
            <a:pPr lvl="1"/>
            <a:r>
              <a:rPr lang="en-US" dirty="0" smtClean="0"/>
              <a:t>NOAA/STAR can provide file now.</a:t>
            </a:r>
          </a:p>
          <a:p>
            <a:pPr lvl="1"/>
            <a:r>
              <a:rPr lang="en-US" dirty="0" smtClean="0"/>
              <a:t>Need user request to make it happen.</a:t>
            </a:r>
            <a:endParaRPr lang="en-US" dirty="0"/>
          </a:p>
          <a:p>
            <a:r>
              <a:rPr lang="en-US" dirty="0" err="1" smtClean="0"/>
              <a:t>Metop</a:t>
            </a:r>
            <a:r>
              <a:rPr lang="en-US" dirty="0" smtClean="0"/>
              <a:t>-A &amp; B </a:t>
            </a:r>
            <a:r>
              <a:rPr lang="en-US" dirty="0"/>
              <a:t>retrievals into </a:t>
            </a:r>
            <a:r>
              <a:rPr lang="en-US" dirty="0" err="1" smtClean="0"/>
              <a:t>CSPP</a:t>
            </a:r>
            <a:r>
              <a:rPr lang="en-US" dirty="0" smtClean="0"/>
              <a:t> DB</a:t>
            </a:r>
          </a:p>
          <a:p>
            <a:pPr lvl="1"/>
            <a:r>
              <a:rPr lang="en-US" dirty="0" smtClean="0"/>
              <a:t>In work, should be early </a:t>
            </a:r>
            <a:r>
              <a:rPr lang="en-US" dirty="0" err="1" smtClean="0"/>
              <a:t>FY16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hris\Documents\work\2015\meetings\150615_pgusers\overpass_fig\overpass_satel_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2" t="3448" b="4138"/>
          <a:stretch/>
        </p:blipFill>
        <p:spPr bwMode="auto">
          <a:xfrm>
            <a:off x="228600" y="1371600"/>
            <a:ext cx="6705600" cy="48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105400" cy="1036694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Constellation of satellites allows more observations between </a:t>
            </a:r>
            <a:r>
              <a:rPr lang="en-US" sz="2400" dirty="0" err="1" smtClean="0"/>
              <a:t>RAOBS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6248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of June,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2766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included NOAA </a:t>
            </a:r>
            <a:r>
              <a:rPr lang="en-US" dirty="0" err="1" smtClean="0"/>
              <a:t>AMSU</a:t>
            </a:r>
            <a:r>
              <a:rPr lang="en-US" dirty="0" smtClean="0"/>
              <a:t>/</a:t>
            </a:r>
            <a:r>
              <a:rPr lang="en-US" dirty="0" err="1" smtClean="0"/>
              <a:t>HIRS</a:t>
            </a:r>
            <a:r>
              <a:rPr lang="en-US" dirty="0" smtClean="0"/>
              <a:t> there would be even more soundings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15240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NPP</a:t>
            </a:r>
            <a:r>
              <a:rPr lang="en-US" dirty="0" smtClean="0"/>
              <a:t>/J-1 will be phased similar to </a:t>
            </a:r>
            <a:r>
              <a:rPr lang="en-US" dirty="0" err="1" smtClean="0"/>
              <a:t>Metop</a:t>
            </a:r>
            <a:r>
              <a:rPr lang="en-US" dirty="0" smtClean="0"/>
              <a:t>-A/B  approx.  6 months after launch of J-1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51054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These are overpasses with satellite elevation </a:t>
            </a:r>
            <a:r>
              <a:rPr lang="en-US" sz="1400" dirty="0" smtClean="0">
                <a:sym typeface="Symbol"/>
              </a:rPr>
              <a:t>&gt; 32 </a:t>
            </a:r>
            <a:r>
              <a:rPr lang="en-US" sz="1400" dirty="0" err="1" smtClean="0">
                <a:sym typeface="Symbol"/>
              </a:rPr>
              <a:t>deg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31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1625"/>
            <a:ext cx="7772400" cy="14255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239000" y="1828800"/>
            <a:ext cx="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4495800" y="2286000"/>
            <a:ext cx="0" cy="3810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828800" y="1905000"/>
            <a:ext cx="0" cy="403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Simplified</a:t>
            </a:r>
            <a:r>
              <a:rPr lang="en-US" sz="2400" dirty="0" smtClean="0">
                <a:solidFill>
                  <a:schemeClr val="tx1"/>
                </a:solidFill>
              </a:rPr>
              <a:t> Flow Diagram of the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AIRS Science Team Algorithm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90600" y="2133600"/>
            <a:ext cx="1752600" cy="863600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Microwave Physical for T(p), q(p), LIQ(p),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(f)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990600" y="1143000"/>
            <a:ext cx="1752600" cy="8636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Climatological First Guess for all products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990600" y="3267075"/>
            <a:ext cx="1752600" cy="61912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Initial Cloud Clearing,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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, R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ccr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990600" y="5943600"/>
            <a:ext cx="1752600" cy="619125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Improved Cloud Clearing,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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, R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ccr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3657600" y="4267200"/>
            <a:ext cx="1752600" cy="619125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Final Cloud Clearing,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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j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, R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ccr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71592" y="4038600"/>
            <a:ext cx="2286000" cy="646331"/>
          </a:xfrm>
          <a:prstGeom prst="rect">
            <a:avLst/>
          </a:prstGeom>
          <a:solidFill>
            <a:srgbClr val="CCFFCC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Statistical Operator for </a:t>
            </a:r>
            <a:r>
              <a:rPr lang="en-US" dirty="0">
                <a:latin typeface="Times New Roman" pitchFamily="18" charset="0"/>
              </a:rPr>
              <a:t>Ts,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(), </a:t>
            </a:r>
            <a:r>
              <a:rPr lang="en-US" dirty="0">
                <a:latin typeface="Times New Roman" pitchFamily="18" charset="0"/>
              </a:rPr>
              <a:t>T(p), q(p)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90600" y="5127625"/>
            <a:ext cx="1752600" cy="67945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IR Physical T</a:t>
            </a:r>
            <a:r>
              <a:rPr lang="en-US" baseline="-25000" dirty="0">
                <a:latin typeface="Times New Roman" pitchFamily="18" charset="0"/>
              </a:rPr>
              <a:t>s</a:t>
            </a:r>
            <a:r>
              <a:rPr lang="en-US" dirty="0">
                <a:latin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(), ()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1828800" y="6553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1828800" y="67056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3124200" y="1295400"/>
            <a:ext cx="0" cy="541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3124200" y="12954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4495800" y="1295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3657600" y="1600200"/>
            <a:ext cx="1752600" cy="679450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T</a:t>
            </a:r>
            <a:r>
              <a:rPr lang="en-US" baseline="-25000">
                <a:latin typeface="Times New Roman" pitchFamily="18" charset="0"/>
              </a:rPr>
              <a:t>s</a:t>
            </a:r>
            <a:r>
              <a:rPr lang="en-US">
                <a:latin typeface="Times New Roman" pitchFamily="18" charset="0"/>
              </a:rPr>
              <a:t>, </a:t>
            </a:r>
            <a:r>
              <a:rPr lang="en-US">
                <a:latin typeface="Times New Roman" pitchFamily="18" charset="0"/>
                <a:sym typeface="Symbol" pitchFamily="18" charset="2"/>
              </a:rPr>
              <a:t>(), ()</a:t>
            </a:r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381000" y="3124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381000" y="3124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H="1">
            <a:off x="381000" y="49530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381000" y="49530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3657600" y="2514600"/>
            <a:ext cx="17526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T(p)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3657600" y="6118225"/>
            <a:ext cx="1752600" cy="404813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T(p)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3657600" y="5181600"/>
            <a:ext cx="1752600" cy="679450"/>
          </a:xfrm>
          <a:prstGeom prst="rect">
            <a:avLst/>
          </a:prstGeom>
          <a:solidFill>
            <a:srgbClr val="CC99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T</a:t>
            </a:r>
            <a:r>
              <a:rPr lang="en-US" baseline="-25000">
                <a:latin typeface="Times New Roman" pitchFamily="18" charset="0"/>
              </a:rPr>
              <a:t>s</a:t>
            </a:r>
            <a:r>
              <a:rPr lang="en-US">
                <a:latin typeface="Times New Roman" pitchFamily="18" charset="0"/>
              </a:rPr>
              <a:t>, </a:t>
            </a:r>
            <a:r>
              <a:rPr lang="en-US">
                <a:latin typeface="Times New Roman" pitchFamily="18" charset="0"/>
                <a:sym typeface="Symbol" pitchFamily="18" charset="2"/>
              </a:rPr>
              <a:t>(), ()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3657600" y="3048000"/>
            <a:ext cx="17526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q(p)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3581400" y="3657600"/>
            <a:ext cx="19050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O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(p)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6248400" y="1524000"/>
            <a:ext cx="20574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CO(p)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6172200" y="2133600"/>
            <a:ext cx="22098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HNO</a:t>
            </a:r>
            <a:r>
              <a:rPr lang="en-US" baseline="-25000">
                <a:latin typeface="Times New Roman" pitchFamily="18" charset="0"/>
              </a:rPr>
              <a:t>3</a:t>
            </a:r>
            <a:r>
              <a:rPr lang="en-US">
                <a:latin typeface="Times New Roman" pitchFamily="18" charset="0"/>
              </a:rPr>
              <a:t>(p)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6248400" y="2765425"/>
            <a:ext cx="20574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CH</a:t>
            </a:r>
            <a:r>
              <a:rPr lang="en-US" baseline="-25000">
                <a:latin typeface="Times New Roman" pitchFamily="18" charset="0"/>
              </a:rPr>
              <a:t>4</a:t>
            </a:r>
            <a:r>
              <a:rPr lang="en-US">
                <a:latin typeface="Times New Roman" pitchFamily="18" charset="0"/>
              </a:rPr>
              <a:t>(p)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auto">
          <a:xfrm>
            <a:off x="6248400" y="3429000"/>
            <a:ext cx="20574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CO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(p)</a:t>
            </a: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6248400" y="4114800"/>
            <a:ext cx="2057400" cy="40481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IR Physical N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O(p)</a:t>
            </a:r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4495800" y="655320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4495800" y="67056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5791200" y="1295400"/>
            <a:ext cx="0" cy="541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5791200" y="1295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7239000" y="1295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 flipH="1">
            <a:off x="3429000" y="5029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>
            <a:off x="3429000" y="502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>
            <a:off x="7239000" y="4495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13" name="AutoShape 41"/>
          <p:cNvSpPr>
            <a:spLocks noChangeArrowheads="1"/>
          </p:cNvSpPr>
          <p:nvPr/>
        </p:nvSpPr>
        <p:spPr bwMode="auto">
          <a:xfrm>
            <a:off x="228600" y="3581400"/>
            <a:ext cx="304800" cy="381000"/>
          </a:xfrm>
          <a:prstGeom prst="can">
            <a:avLst>
              <a:gd name="adj" fmla="val 375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228600" y="5410200"/>
            <a:ext cx="304800" cy="381000"/>
          </a:xfrm>
          <a:prstGeom prst="can">
            <a:avLst>
              <a:gd name="adj" fmla="val 375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3276600" y="5410200"/>
            <a:ext cx="304800" cy="381000"/>
          </a:xfrm>
          <a:prstGeom prst="can">
            <a:avLst>
              <a:gd name="adj" fmla="val 375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6" name="AutoShape 44"/>
          <p:cNvSpPr>
            <a:spLocks noChangeArrowheads="1"/>
          </p:cNvSpPr>
          <p:nvPr/>
        </p:nvSpPr>
        <p:spPr bwMode="auto">
          <a:xfrm>
            <a:off x="7086600" y="4876800"/>
            <a:ext cx="304800" cy="381000"/>
          </a:xfrm>
          <a:prstGeom prst="can">
            <a:avLst>
              <a:gd name="adj" fmla="val 375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5943600" y="5410200"/>
            <a:ext cx="3048000" cy="1352550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Note: Physical retrieval steps that are </a:t>
            </a:r>
            <a:r>
              <a:rPr lang="en-US" sz="1600" u="sng">
                <a:solidFill>
                  <a:srgbClr val="993366"/>
                </a:solidFill>
                <a:latin typeface="Times New Roman" pitchFamily="18" charset="0"/>
              </a:rPr>
              <a:t>repeated</a:t>
            </a:r>
            <a:r>
              <a:rPr lang="en-US" sz="1600">
                <a:latin typeface="Times New Roman" pitchFamily="18" charset="0"/>
              </a:rPr>
              <a:t> always use same startup for that product, but it uses retrieval products and error estimates from all other retrievals.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152400" y="3717925"/>
            <a:ext cx="4572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MIT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152400" y="5546725"/>
            <a:ext cx="4572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FG</a:t>
            </a: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3200400" y="5546725"/>
            <a:ext cx="4572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CCR</a:t>
            </a:r>
          </a:p>
        </p:txBody>
      </p:sp>
      <p:sp>
        <p:nvSpPr>
          <p:cNvPr id="54321" name="Text Box 49"/>
          <p:cNvSpPr txBox="1">
            <a:spLocks noChangeArrowheads="1"/>
          </p:cNvSpPr>
          <p:nvPr/>
        </p:nvSpPr>
        <p:spPr bwMode="auto">
          <a:xfrm>
            <a:off x="7010400" y="5029200"/>
            <a:ext cx="457200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21545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487" y="152400"/>
            <a:ext cx="5040313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NOAA-Unique </a:t>
            </a:r>
            <a:r>
              <a:rPr lang="en-US" dirty="0" err="1" smtClean="0"/>
              <a:t>CrIS</a:t>
            </a:r>
            <a:r>
              <a:rPr lang="en-US" dirty="0" smtClean="0"/>
              <a:t>/ATMS Processing System (</a:t>
            </a:r>
            <a:r>
              <a:rPr lang="en-US" dirty="0" err="1" smtClean="0"/>
              <a:t>NUCAPS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NUCAPS</a:t>
            </a:r>
            <a:r>
              <a:rPr lang="en-US" dirty="0" smtClean="0"/>
              <a:t> science code was derived from the AIRS multi-author Science Team (AST) science code</a:t>
            </a:r>
          </a:p>
          <a:p>
            <a:r>
              <a:rPr lang="en-US" dirty="0" err="1" smtClean="0"/>
              <a:t>NUCAPS</a:t>
            </a:r>
            <a:r>
              <a:rPr lang="en-US" dirty="0" smtClean="0"/>
              <a:t> </a:t>
            </a:r>
            <a:r>
              <a:rPr lang="en-US" dirty="0"/>
              <a:t>was designed to be instrument </a:t>
            </a:r>
            <a:r>
              <a:rPr lang="en-US" dirty="0" smtClean="0"/>
              <a:t>independent</a:t>
            </a:r>
            <a:endParaRPr lang="en-US" dirty="0"/>
          </a:p>
          <a:p>
            <a:pPr lvl="1"/>
            <a:r>
              <a:rPr lang="en-US" dirty="0"/>
              <a:t>Meets NOAA’s </a:t>
            </a:r>
            <a:r>
              <a:rPr lang="en-US" dirty="0" smtClean="0"/>
              <a:t>enterprise goals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NUCAPS</a:t>
            </a:r>
            <a:r>
              <a:rPr lang="en-US" dirty="0" smtClean="0"/>
              <a:t> science code was also used for the NOAA operational </a:t>
            </a:r>
            <a:r>
              <a:rPr lang="en-US" dirty="0" err="1" smtClean="0"/>
              <a:t>Metop</a:t>
            </a:r>
            <a:r>
              <a:rPr lang="en-US" dirty="0" smtClean="0"/>
              <a:t> (IASI, </a:t>
            </a:r>
            <a:r>
              <a:rPr lang="en-US" dirty="0" err="1" smtClean="0"/>
              <a:t>AMSU</a:t>
            </a:r>
            <a:r>
              <a:rPr lang="en-US" dirty="0" smtClean="0"/>
              <a:t>, </a:t>
            </a:r>
            <a:r>
              <a:rPr lang="en-US" dirty="0" err="1" smtClean="0"/>
              <a:t>MHS</a:t>
            </a:r>
            <a:r>
              <a:rPr lang="en-US" dirty="0" smtClean="0"/>
              <a:t>, </a:t>
            </a:r>
            <a:r>
              <a:rPr lang="en-US" dirty="0" err="1" smtClean="0"/>
              <a:t>AVHRR</a:t>
            </a:r>
            <a:r>
              <a:rPr lang="en-US" dirty="0" smtClean="0"/>
              <a:t>) system.</a:t>
            </a:r>
          </a:p>
          <a:p>
            <a:r>
              <a:rPr lang="en-US" dirty="0" smtClean="0"/>
              <a:t>Science code is easily configurable for these datasets</a:t>
            </a:r>
          </a:p>
          <a:p>
            <a:pPr lvl="1"/>
            <a:r>
              <a:rPr lang="en-US" dirty="0" smtClean="0"/>
              <a:t>Retrieval </a:t>
            </a:r>
            <a:r>
              <a:rPr lang="en-US" dirty="0"/>
              <a:t>code can </a:t>
            </a:r>
            <a:r>
              <a:rPr lang="en-US" dirty="0" smtClean="0"/>
              <a:t>be </a:t>
            </a:r>
            <a:r>
              <a:rPr lang="en-US" dirty="0"/>
              <a:t>configured to run </a:t>
            </a:r>
            <a:r>
              <a:rPr lang="en-US" dirty="0" smtClean="0"/>
              <a:t>AIRS, IASI, or </a:t>
            </a:r>
            <a:r>
              <a:rPr lang="en-US" dirty="0" err="1" smtClean="0"/>
              <a:t>CrIS</a:t>
            </a:r>
            <a:endParaRPr lang="en-US" dirty="0"/>
          </a:p>
          <a:p>
            <a:pPr lvl="1"/>
            <a:r>
              <a:rPr lang="en-US" dirty="0" smtClean="0"/>
              <a:t>Can be used for simulation of hypothetical instruments</a:t>
            </a:r>
          </a:p>
          <a:p>
            <a:pPr lvl="1"/>
            <a:r>
              <a:rPr lang="en-US" dirty="0" smtClean="0"/>
              <a:t>Can mix and match sensors (</a:t>
            </a:r>
            <a:r>
              <a:rPr lang="en-US" i="1" dirty="0" smtClean="0"/>
              <a:t>e.g</a:t>
            </a:r>
            <a:r>
              <a:rPr lang="en-US" dirty="0" smtClean="0"/>
              <a:t>., Aqua AIRS + </a:t>
            </a:r>
            <a:r>
              <a:rPr lang="en-US" dirty="0" err="1" smtClean="0"/>
              <a:t>NPP</a:t>
            </a:r>
            <a:r>
              <a:rPr lang="en-US" dirty="0" smtClean="0"/>
              <a:t> ATMS)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087" y="76200"/>
            <a:ext cx="4278313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makes this algorithm unique?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esigned to use all available </a:t>
            </a:r>
            <a:r>
              <a:rPr lang="en-US" i="1" u="sng" dirty="0" smtClean="0"/>
              <a:t>sounding</a:t>
            </a:r>
            <a:r>
              <a:rPr lang="en-US" dirty="0" smtClean="0"/>
              <a:t> instruments.</a:t>
            </a:r>
          </a:p>
          <a:p>
            <a:pPr lvl="1"/>
            <a:r>
              <a:rPr lang="en-US" dirty="0" smtClean="0"/>
              <a:t>Only ancillary information is surface pressure from GFS forecast</a:t>
            </a:r>
          </a:p>
          <a:p>
            <a:pPr lvl="1"/>
            <a:r>
              <a:rPr lang="en-US" dirty="0" smtClean="0"/>
              <a:t>Microwave radiances used in many steps</a:t>
            </a:r>
          </a:p>
          <a:p>
            <a:pPr lvl="2"/>
            <a:r>
              <a:rPr lang="en-US" dirty="0" smtClean="0"/>
              <a:t>microwave-only physical retrieval, “cloudy” regression, “cloud cleared” regression and downstream physical T(p) and q(p) steps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a comparison of 4 independent retrieval steps for quality control (QC) in addition to traditional QC (residuals, etc.).</a:t>
            </a:r>
          </a:p>
          <a:p>
            <a:r>
              <a:rPr lang="en-US" dirty="0" smtClean="0"/>
              <a:t>Utilizes the high-information content of the hyper-spectral infrared – both radiances and physics.</a:t>
            </a:r>
          </a:p>
          <a:p>
            <a:pPr lvl="1"/>
            <a:r>
              <a:rPr lang="en-US" dirty="0" smtClean="0"/>
              <a:t>All channels used in </a:t>
            </a:r>
            <a:r>
              <a:rPr lang="en-US" i="1" u="sng" dirty="0" smtClean="0"/>
              <a:t>constrained</a:t>
            </a:r>
            <a:r>
              <a:rPr lang="en-US" dirty="0" smtClean="0"/>
              <a:t> regression first guesses.</a:t>
            </a:r>
          </a:p>
          <a:p>
            <a:pPr lvl="2"/>
            <a:r>
              <a:rPr lang="en-US" dirty="0" smtClean="0"/>
              <a:t>Provides vertical structure</a:t>
            </a:r>
          </a:p>
          <a:p>
            <a:pPr lvl="1"/>
            <a:r>
              <a:rPr lang="en-US" dirty="0" smtClean="0"/>
              <a:t>Utilize forward model derivatives help constrain the solution.</a:t>
            </a:r>
          </a:p>
          <a:p>
            <a:pPr lvl="2"/>
            <a:r>
              <a:rPr lang="en-US" dirty="0" smtClean="0"/>
              <a:t>Physical steps use full off-diagonal covariance of (</a:t>
            </a:r>
            <a:r>
              <a:rPr lang="en-US" dirty="0" err="1" smtClean="0"/>
              <a:t>obs-calc</a:t>
            </a:r>
            <a:r>
              <a:rPr lang="en-US" dirty="0" smtClean="0"/>
              <a:t>) errors.</a:t>
            </a:r>
          </a:p>
          <a:p>
            <a:pPr lvl="2"/>
            <a:r>
              <a:rPr lang="en-US" dirty="0" smtClean="0"/>
              <a:t>Minimizes arbitrary </a:t>
            </a:r>
            <a:r>
              <a:rPr lang="en-US" i="1" dirty="0" smtClean="0"/>
              <a:t>a-priori</a:t>
            </a:r>
            <a:r>
              <a:rPr lang="en-US" dirty="0" smtClean="0"/>
              <a:t> constraints.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487" y="152400"/>
            <a:ext cx="4887913" cy="1020762"/>
          </a:xfrm>
        </p:spPr>
        <p:txBody>
          <a:bodyPr>
            <a:noAutofit/>
          </a:bodyPr>
          <a:lstStyle/>
          <a:p>
            <a:r>
              <a:rPr lang="en-US" dirty="0" smtClean="0"/>
              <a:t>Goal of </a:t>
            </a:r>
            <a:r>
              <a:rPr lang="en-US" dirty="0" err="1" smtClean="0"/>
              <a:t>NUCAPS</a:t>
            </a:r>
            <a:r>
              <a:rPr lang="en-US" dirty="0" smtClean="0"/>
              <a:t> is to sound close to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use a cluster of 9 infrared footprints and co-located microwave to eliminate the effects of clouds</a:t>
            </a:r>
          </a:p>
          <a:p>
            <a:pPr lvl="1"/>
            <a:r>
              <a:rPr lang="en-US" sz="2000" dirty="0" smtClean="0"/>
              <a:t>Cloud clearing sacrifices spatial resolution to see closer to surface.</a:t>
            </a:r>
          </a:p>
          <a:p>
            <a:pPr lvl="1"/>
            <a:r>
              <a:rPr lang="en-US" sz="2000" dirty="0" smtClean="0"/>
              <a:t>Cloud clearing works in ~70% of cases (~225,000 / 324,000 per day)</a:t>
            </a:r>
          </a:p>
          <a:p>
            <a:r>
              <a:rPr lang="en-US" sz="2400" dirty="0" smtClean="0"/>
              <a:t>For all 3 hyperspectral infrared instruments (AIRS, IASI, and </a:t>
            </a:r>
            <a:r>
              <a:rPr lang="en-US" sz="2400" dirty="0" err="1" smtClean="0"/>
              <a:t>CrIS</a:t>
            </a:r>
            <a:r>
              <a:rPr lang="en-US" sz="2400" dirty="0" smtClean="0"/>
              <a:t>) we have 30 retrieval fields-of-regard per 2200 km swath </a:t>
            </a:r>
          </a:p>
          <a:p>
            <a:pPr lvl="1"/>
            <a:r>
              <a:rPr lang="en-US" sz="1800" dirty="0" smtClean="0"/>
              <a:t>Nadir retrieval field of regard is ~50 km, Edge of scan is ~</a:t>
            </a:r>
            <a:r>
              <a:rPr lang="en-US" sz="1800" dirty="0" err="1" smtClean="0"/>
              <a:t>70x135</a:t>
            </a:r>
            <a:r>
              <a:rPr lang="en-US" sz="1800" dirty="0" smtClean="0"/>
              <a:t> km</a:t>
            </a:r>
          </a:p>
          <a:p>
            <a:pPr lvl="1"/>
            <a:r>
              <a:rPr lang="en-US" sz="1800" dirty="0" smtClean="0"/>
              <a:t>At this scale ~95% of all retrievals would have been impacted by clouds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C:\tem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081588"/>
            <a:ext cx="7727950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0292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953000"/>
            <a:ext cx="16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FOR=1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FOR=30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52500" y="5093732"/>
            <a:ext cx="114300" cy="444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229600" y="5093732"/>
            <a:ext cx="152400" cy="444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FOR=15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480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FOR=16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305300" y="5093732"/>
            <a:ext cx="266700" cy="500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724400" y="5093732"/>
            <a:ext cx="381000" cy="512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28600"/>
            <a:ext cx="5239722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Resolution and Averaging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C:\temp\08ieee_maddy_4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7"/>
          <a:stretch/>
        </p:blipFill>
        <p:spPr bwMode="auto">
          <a:xfrm>
            <a:off x="228601" y="1487487"/>
            <a:ext cx="2895600" cy="23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emp\08ieee_maddy_5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/>
          <a:stretch/>
        </p:blipFill>
        <p:spPr bwMode="auto">
          <a:xfrm>
            <a:off x="112712" y="4000500"/>
            <a:ext cx="301148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temp\08ieee_maddy_5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/>
          <a:stretch/>
        </p:blipFill>
        <p:spPr bwMode="auto">
          <a:xfrm>
            <a:off x="5765909" y="4000500"/>
            <a:ext cx="2692289" cy="24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temp\08ieee_maddy_4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8"/>
          <a:stretch/>
        </p:blipFill>
        <p:spPr bwMode="auto">
          <a:xfrm>
            <a:off x="5751156" y="1487487"/>
            <a:ext cx="2707043" cy="23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5000" y="1371600"/>
            <a:ext cx="3011844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356" y="1371600"/>
            <a:ext cx="3164244" cy="525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7100" y="2362200"/>
            <a:ext cx="194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CONUS</a:t>
            </a:r>
          </a:p>
          <a:p>
            <a:pPr algn="ctr"/>
            <a:r>
              <a:rPr lang="en-US" sz="2000" dirty="0" smtClean="0"/>
              <a:t>(top panels)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487487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Temperature</a:t>
            </a:r>
          </a:p>
          <a:p>
            <a:r>
              <a:rPr lang="en-US" sz="2400" dirty="0" smtClean="0"/>
              <a:t>           Water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488359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Tropical</a:t>
            </a:r>
          </a:p>
          <a:p>
            <a:pPr algn="ctr"/>
            <a:r>
              <a:rPr lang="en-US" sz="2000" dirty="0" smtClean="0"/>
              <a:t>(bottom panels)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2057400"/>
            <a:ext cx="5334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76600" y="1752600"/>
            <a:ext cx="45720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67100" y="3124200"/>
            <a:ext cx="2057400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Maddy</a:t>
            </a:r>
            <a:r>
              <a:rPr lang="en-US" dirty="0" smtClean="0"/>
              <a:t> 2008 IEEE Tran. </a:t>
            </a:r>
            <a:r>
              <a:rPr lang="en-US" dirty="0" err="1" smtClean="0"/>
              <a:t>Geosci</a:t>
            </a:r>
            <a:r>
              <a:rPr lang="en-US" dirty="0" smtClean="0"/>
              <a:t>. Rem. Sens. </a:t>
            </a:r>
            <a:r>
              <a:rPr lang="en-US" dirty="0" err="1" smtClean="0"/>
              <a:t>v.46</a:t>
            </a:r>
            <a:r>
              <a:rPr lang="en-US" dirty="0" smtClean="0"/>
              <a:t> </a:t>
            </a:r>
            <a:r>
              <a:rPr lang="en-US" dirty="0" err="1" smtClean="0"/>
              <a:t>p.2375</a:t>
            </a:r>
            <a:r>
              <a:rPr lang="en-US" dirty="0" smtClean="0"/>
              <a:t>-2384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5352871"/>
            <a:ext cx="2286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NOTE: GOES, </a:t>
            </a:r>
            <a:r>
              <a:rPr lang="en-US" dirty="0" err="1" smtClean="0"/>
              <a:t>HIRS</a:t>
            </a:r>
            <a:r>
              <a:rPr lang="en-US" dirty="0" smtClean="0"/>
              <a:t> and </a:t>
            </a:r>
            <a:r>
              <a:rPr lang="en-US" dirty="0" err="1" smtClean="0"/>
              <a:t>AMSU</a:t>
            </a:r>
            <a:r>
              <a:rPr lang="en-US" dirty="0" smtClean="0"/>
              <a:t> resolution would be </a:t>
            </a:r>
            <a:r>
              <a:rPr lang="en-US" dirty="0" smtClean="0">
                <a:sym typeface="Symbol"/>
              </a:rPr>
              <a:t>6-</a:t>
            </a:r>
            <a:r>
              <a:rPr lang="en-US" dirty="0" smtClean="0"/>
              <a:t>8 km by this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6F839A-BD18-44CD-BD8A-7456309A958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399" y="0"/>
            <a:ext cx="5486401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/>
              <a:t>Summary of products from</a:t>
            </a:r>
            <a:br>
              <a:rPr lang="en-US" altLang="en-US" sz="3200" dirty="0" smtClean="0"/>
            </a:br>
            <a:r>
              <a:rPr lang="en-US" altLang="en-US" sz="3200" dirty="0" err="1" smtClean="0"/>
              <a:t>NUCAPS</a:t>
            </a:r>
            <a:r>
              <a:rPr lang="en-US" altLang="en-US" sz="3200" dirty="0" smtClean="0"/>
              <a:t> (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alt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AWIPS</a:t>
            </a:r>
            <a:r>
              <a:rPr lang="en-US" altLang="en-US" sz="3200" dirty="0" smtClean="0">
                <a:solidFill>
                  <a:schemeClr val="accent6">
                    <a:lumMod val="75000"/>
                  </a:schemeClr>
                </a:solidFill>
              </a:rPr>
              <a:t>-II</a:t>
            </a:r>
            <a:r>
              <a:rPr lang="en-US" altLang="en-US" sz="3200" dirty="0" smtClean="0"/>
              <a:t>)</a:t>
            </a:r>
            <a:endParaRPr lang="en-US" altLang="en-US" sz="2400" dirty="0" smtClean="0"/>
          </a:p>
        </p:txBody>
      </p:sp>
      <p:graphicFrame>
        <p:nvGraphicFramePr>
          <p:cNvPr id="1378307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733074"/>
              </p:ext>
            </p:extLst>
          </p:nvPr>
        </p:nvGraphicFramePr>
        <p:xfrm>
          <a:off x="304800" y="1371764"/>
          <a:ext cx="8458199" cy="500776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38400"/>
                <a:gridCol w="1066800"/>
                <a:gridCol w="914400"/>
                <a:gridCol w="1905000"/>
                <a:gridCol w="2133599"/>
              </a:tblGrid>
              <a:tr h="548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Precision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d.o.f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Interfering Parameters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Sensitivity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4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Temperature Profile, T(p), SST,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1.5K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/km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Emissivity, 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to  ~1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17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 Profile, 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O(p)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HNO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to ~300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60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Top </a:t>
                      </a:r>
                      <a:r>
                        <a:rPr lang="en-US" b="1" dirty="0" smtClean="0"/>
                        <a:t>Pressure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b="1" dirty="0" smtClean="0"/>
                        <a:t>Cloud fraction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mbar,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1.5K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to tropopause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318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Ozone,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 emissivity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stratosphere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Monoxide, CO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Mid-troposphere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Methane,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HNO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Mid-troposphere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2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Dioxide, CO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T(p)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Mid-troposphere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Sulfur Dioxide,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H2O,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HNO3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Volcanic flag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Nitric Acid,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HNO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emissivity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troposphere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Nitrous Oxide,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1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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&lt; 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O, CO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Mid-troposphere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634" y="6629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Availability of </a:t>
            </a:r>
            <a:r>
              <a:rPr lang="en-US" dirty="0" err="1" smtClean="0"/>
              <a:t>NUCAPS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(with latency)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Apr. 18, 2014 </a:t>
            </a:r>
            <a:r>
              <a:rPr lang="en-US" dirty="0" err="1" smtClean="0"/>
              <a:t>NUCAPS</a:t>
            </a:r>
            <a:r>
              <a:rPr lang="en-US" dirty="0" smtClean="0"/>
              <a:t> operational at </a:t>
            </a:r>
            <a:r>
              <a:rPr lang="en-US" dirty="0" err="1" smtClean="0"/>
              <a:t>OSPO</a:t>
            </a:r>
            <a:endParaRPr lang="en-US" dirty="0" smtClean="0"/>
          </a:p>
          <a:p>
            <a:pPr lvl="1"/>
            <a:r>
              <a:rPr lang="en-US" dirty="0" smtClean="0"/>
              <a:t>Via DDS subscription in near real time (</a:t>
            </a:r>
            <a:r>
              <a:rPr lang="en-US" dirty="0" smtClean="0">
                <a:sym typeface="Symbol"/>
              </a:rPr>
              <a:t> </a:t>
            </a:r>
            <a:r>
              <a:rPr lang="en-US" dirty="0" err="1" smtClean="0">
                <a:sym typeface="Symbol"/>
              </a:rPr>
              <a:t>3h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Via CLASS interactive webpage (~ </a:t>
            </a:r>
            <a:r>
              <a:rPr lang="en-US" dirty="0" err="1" smtClean="0">
                <a:sym typeface="Symbol"/>
              </a:rPr>
              <a:t>6h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Sep. 2014 </a:t>
            </a:r>
            <a:r>
              <a:rPr lang="en-US" dirty="0" err="1" smtClean="0">
                <a:sym typeface="Symbol"/>
              </a:rPr>
              <a:t>AWIPS</a:t>
            </a:r>
            <a:r>
              <a:rPr lang="en-US" dirty="0" smtClean="0">
                <a:sym typeface="Symbol"/>
              </a:rPr>
              <a:t>-II implementation begins</a:t>
            </a:r>
          </a:p>
          <a:p>
            <a:pPr lvl="1"/>
            <a:r>
              <a:rPr lang="en-US" dirty="0" err="1" smtClean="0">
                <a:sym typeface="Symbol"/>
              </a:rPr>
              <a:t>NUCAPS</a:t>
            </a:r>
            <a:r>
              <a:rPr lang="en-US" dirty="0" smtClean="0">
                <a:sym typeface="Symbol"/>
              </a:rPr>
              <a:t> T(p) and H</a:t>
            </a:r>
            <a:r>
              <a:rPr lang="en-US" sz="24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O(p) products can be displayed as skew-T and manipulated </a:t>
            </a:r>
            <a:r>
              <a:rPr lang="en-US" dirty="0"/>
              <a:t>(</a:t>
            </a:r>
            <a:r>
              <a:rPr lang="en-US" dirty="0">
                <a:sym typeface="Symbol"/>
              </a:rPr>
              <a:t> </a:t>
            </a:r>
            <a:r>
              <a:rPr lang="en-US" dirty="0" err="1">
                <a:sym typeface="Symbol"/>
              </a:rPr>
              <a:t>3h</a:t>
            </a:r>
            <a:r>
              <a:rPr lang="en-US" dirty="0" smtClean="0"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Feb. 24, 2015 </a:t>
            </a:r>
            <a:r>
              <a:rPr lang="en-US" dirty="0" err="1" smtClean="0">
                <a:sym typeface="Symbol"/>
              </a:rPr>
              <a:t>NUCAPS</a:t>
            </a:r>
            <a:r>
              <a:rPr lang="en-US" dirty="0" smtClean="0">
                <a:sym typeface="Symbol"/>
              </a:rPr>
              <a:t> operational at </a:t>
            </a:r>
            <a:r>
              <a:rPr lang="en-US" dirty="0" err="1" smtClean="0">
                <a:sym typeface="Symbol"/>
              </a:rPr>
              <a:t>CSPP</a:t>
            </a:r>
            <a:r>
              <a:rPr lang="en-US" dirty="0" smtClean="0">
                <a:sym typeface="Symbol"/>
              </a:rPr>
              <a:t> direct broadcast stations</a:t>
            </a:r>
          </a:p>
          <a:p>
            <a:pPr lvl="1"/>
            <a:r>
              <a:rPr lang="en-US" dirty="0" smtClean="0">
                <a:sym typeface="Symbol"/>
              </a:rPr>
              <a:t>Much better latency (~30 minute)</a:t>
            </a:r>
          </a:p>
          <a:p>
            <a:pPr lvl="1"/>
            <a:r>
              <a:rPr lang="en-US" dirty="0" err="1" smtClean="0">
                <a:sym typeface="Symbol"/>
              </a:rPr>
              <a:t>CSPP</a:t>
            </a:r>
            <a:r>
              <a:rPr lang="en-US" dirty="0" smtClean="0">
                <a:sym typeface="Symbol"/>
              </a:rPr>
              <a:t> = Community Satellite Processing Package</a:t>
            </a:r>
          </a:p>
          <a:p>
            <a:pPr lvl="1"/>
            <a:r>
              <a:rPr lang="en-US" dirty="0" smtClean="0">
                <a:sym typeface="Symbol"/>
              </a:rPr>
              <a:t>Support field campaigns and science evaluations</a:t>
            </a:r>
          </a:p>
          <a:p>
            <a:r>
              <a:rPr lang="en-US" dirty="0" smtClean="0">
                <a:sym typeface="Symbol"/>
              </a:rPr>
              <a:t>Soon, reprocessing of full mission </a:t>
            </a:r>
            <a:r>
              <a:rPr lang="en-US" dirty="0" err="1" smtClean="0">
                <a:sym typeface="Symbol"/>
              </a:rPr>
              <a:t>CrIS+ATMS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SDRs</a:t>
            </a:r>
            <a:r>
              <a:rPr lang="en-US" dirty="0" smtClean="0">
                <a:sym typeface="Symbol"/>
              </a:rPr>
              <a:t> and </a:t>
            </a:r>
            <a:r>
              <a:rPr lang="en-US" dirty="0" err="1" smtClean="0">
                <a:sym typeface="Symbol"/>
              </a:rPr>
              <a:t>NUCAPS</a:t>
            </a:r>
            <a:r>
              <a:rPr lang="en-US" dirty="0" smtClean="0">
                <a:sym typeface="Symbol"/>
              </a:rPr>
              <a:t> at Univ. Wisconsin (</a:t>
            </a:r>
            <a:r>
              <a:rPr lang="en-US" dirty="0" err="1" smtClean="0">
                <a:sym typeface="Symbol"/>
              </a:rPr>
              <a:t>JPSS</a:t>
            </a:r>
            <a:r>
              <a:rPr lang="en-US" dirty="0" smtClean="0">
                <a:sym typeface="Symbol"/>
              </a:rPr>
              <a:t> funded)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NOAA/</a:t>
            </a:r>
            <a:r>
              <a:rPr lang="en-US" sz="3000" dirty="0" err="1" smtClean="0"/>
              <a:t>JPSS</a:t>
            </a:r>
            <a:r>
              <a:rPr lang="en-US" sz="3000" dirty="0" smtClean="0"/>
              <a:t> Application Team Initiatives for Sounding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Sounding applications team</a:t>
            </a:r>
          </a:p>
          <a:p>
            <a:pPr lvl="1"/>
            <a:r>
              <a:rPr lang="en-US" dirty="0" smtClean="0"/>
              <a:t>Primary goal is to promote new applications.</a:t>
            </a:r>
          </a:p>
          <a:p>
            <a:pPr lvl="1"/>
            <a:r>
              <a:rPr lang="en-US" dirty="0" smtClean="0"/>
              <a:t>Secondary goal is to encourage interaction between developers and users to tailor </a:t>
            </a:r>
            <a:r>
              <a:rPr lang="en-US" dirty="0" err="1" smtClean="0"/>
              <a:t>NUCAPS</a:t>
            </a:r>
            <a:r>
              <a:rPr lang="en-US" dirty="0" smtClean="0"/>
              <a:t> to applications</a:t>
            </a:r>
          </a:p>
          <a:p>
            <a:r>
              <a:rPr lang="en-US" dirty="0" smtClean="0"/>
              <a:t>We currently have 5 active initiatives for sounding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AWIPS-NUCAPS</a:t>
            </a:r>
            <a:r>
              <a:rPr lang="en-US" dirty="0" smtClean="0"/>
              <a:t> training module and improvements</a:t>
            </a:r>
          </a:p>
          <a:p>
            <a:pPr marL="1314450" lvl="2" indent="-514350"/>
            <a:r>
              <a:rPr lang="en-US" dirty="0" smtClean="0"/>
              <a:t>Brian Motta will discuss this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Aviation Weather </a:t>
            </a:r>
            <a:r>
              <a:rPr lang="en-US" dirty="0" err="1" smtClean="0"/>
              <a:t>Testbed</a:t>
            </a:r>
            <a:r>
              <a:rPr lang="en-US" dirty="0" smtClean="0"/>
              <a:t> (</a:t>
            </a:r>
            <a:r>
              <a:rPr lang="en-US" dirty="0" err="1" smtClean="0"/>
              <a:t>AWT</a:t>
            </a:r>
            <a:r>
              <a:rPr lang="en-US" dirty="0" smtClean="0"/>
              <a:t>) Initiative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Hydrometeorology </a:t>
            </a:r>
            <a:r>
              <a:rPr lang="en-US" dirty="0" err="1" smtClean="0"/>
              <a:t>Testbed</a:t>
            </a:r>
            <a:r>
              <a:rPr lang="en-US" dirty="0" smtClean="0"/>
              <a:t> (HMT) Initiative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Hazardous Weather </a:t>
            </a:r>
            <a:r>
              <a:rPr lang="en-US" dirty="0" err="1" smtClean="0"/>
              <a:t>Testbed</a:t>
            </a:r>
            <a:r>
              <a:rPr lang="en-US" dirty="0" smtClean="0"/>
              <a:t> (</a:t>
            </a:r>
            <a:r>
              <a:rPr lang="en-US" dirty="0" err="1" smtClean="0"/>
              <a:t>HWT</a:t>
            </a:r>
            <a:r>
              <a:rPr lang="en-US" dirty="0" smtClean="0"/>
              <a:t>) Initiative</a:t>
            </a:r>
          </a:p>
          <a:p>
            <a:pPr marL="1314450" lvl="2" indent="-514350"/>
            <a:r>
              <a:rPr lang="en-US" dirty="0" smtClean="0"/>
              <a:t>Dan </a:t>
            </a:r>
            <a:r>
              <a:rPr lang="en-US" dirty="0" err="1" smtClean="0"/>
              <a:t>Nietfeld</a:t>
            </a:r>
            <a:r>
              <a:rPr lang="en-US" dirty="0" smtClean="0"/>
              <a:t> will discuss this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Trace Gas initiative (</a:t>
            </a:r>
            <a:r>
              <a:rPr lang="en-US" dirty="0" err="1" smtClean="0"/>
              <a:t>ESRL</a:t>
            </a:r>
            <a:r>
              <a:rPr lang="en-US" dirty="0" smtClean="0"/>
              <a:t>/</a:t>
            </a:r>
            <a:r>
              <a:rPr lang="en-US" dirty="0" err="1" smtClean="0"/>
              <a:t>CSD</a:t>
            </a:r>
            <a:r>
              <a:rPr lang="en-US" dirty="0" smtClean="0"/>
              <a:t>, </a:t>
            </a:r>
            <a:r>
              <a:rPr lang="en-US" dirty="0" err="1" smtClean="0"/>
              <a:t>CIMSS</a:t>
            </a:r>
            <a:r>
              <a:rPr lang="en-US" dirty="0" smtClean="0"/>
              <a:t>)</a:t>
            </a:r>
          </a:p>
          <a:p>
            <a:pPr marL="1314450" lvl="2" indent="-514350"/>
            <a:r>
              <a:rPr lang="en-US" dirty="0" smtClean="0"/>
              <a:t>Future work (will not discuss today)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FD09-1BF9-4737-9990-82220144D9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2648</Words>
  <Application>Microsoft Office PowerPoint</Application>
  <PresentationFormat>On-screen Show (4:3)</PresentationFormat>
  <Paragraphs>415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NOAA Unique CrIS/ATMS Processing System (NUCAPS): Introduction and recent research activities.  Chris Barnet, Antonia Gambacorta, Mitch Goldberg</vt:lpstr>
      <vt:lpstr>Discussion Points</vt:lpstr>
      <vt:lpstr>NOAA-Unique CrIS/ATMS Processing System (NUCAPS)</vt:lpstr>
      <vt:lpstr>What makes this algorithm unique?</vt:lpstr>
      <vt:lpstr>Goal of NUCAPS is to sound close to surface</vt:lpstr>
      <vt:lpstr>Vertical Resolution and Averaging Kernels</vt:lpstr>
      <vt:lpstr>Summary of products from NUCAPS (and AWIPS-II)</vt:lpstr>
      <vt:lpstr>Availability of NUCAPS (with latency)</vt:lpstr>
      <vt:lpstr>NOAA/JPSS Application Team Initiatives for Sounding</vt:lpstr>
      <vt:lpstr>2) Aviation Weather Testbed initiative</vt:lpstr>
      <vt:lpstr>Example #1: Feb. 24, 2014 21.5 UT (NPP)</vt:lpstr>
      <vt:lpstr>Feb. 25, 2014 (NPP  2.5h before sonde)</vt:lpstr>
      <vt:lpstr>Example #2: Nov. 12, 2014 13.5 UT (NPP)</vt:lpstr>
      <vt:lpstr>Example #2: Nov. 12, 2014 (NPP 2h after sonde)</vt:lpstr>
      <vt:lpstr>Summary of Aviation Weather initiative</vt:lpstr>
      <vt:lpstr>PowerPoint Presentation</vt:lpstr>
      <vt:lpstr>Recent JPSS focus article on NOAA JPSS webpage</vt:lpstr>
      <vt:lpstr>PowerPoint Presentation</vt:lpstr>
      <vt:lpstr>CalWater-2015 / HMT Initiative</vt:lpstr>
      <vt:lpstr>What JPSS program gained from CalWater 2015</vt:lpstr>
      <vt:lpstr>Example of Feb. 6 dropsondes</vt:lpstr>
      <vt:lpstr>wide range of pre-AR, AR, and post-AR conditions</vt:lpstr>
      <vt:lpstr>Summary of CalWater-2015</vt:lpstr>
      <vt:lpstr>Future Plans The way forward</vt:lpstr>
      <vt:lpstr>Constellation of satellites allows more observations between RAOBS</vt:lpstr>
      <vt:lpstr>Questions?</vt:lpstr>
      <vt:lpstr>Simplified Flow Diagram of the AIRS Science Team Algorithm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the NOAA Unique CrIS/ATMS processing System (NUCAPS) within the Community Satellite Processing Package (CSPP)</dc:title>
  <dc:creator>chris</dc:creator>
  <cp:lastModifiedBy>Comet User</cp:lastModifiedBy>
  <cp:revision>229</cp:revision>
  <cp:lastPrinted>2015-06-11T20:22:02Z</cp:lastPrinted>
  <dcterms:created xsi:type="dcterms:W3CDTF">2014-01-06T15:27:24Z</dcterms:created>
  <dcterms:modified xsi:type="dcterms:W3CDTF">2015-06-18T03:47:51Z</dcterms:modified>
</cp:coreProperties>
</file>