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9"/>
  </p:notesMasterIdLst>
  <p:handoutMasterIdLst>
    <p:handoutMasterId r:id="rId60"/>
  </p:handoutMasterIdLst>
  <p:sldIdLst>
    <p:sldId id="297" r:id="rId2"/>
    <p:sldId id="272" r:id="rId3"/>
    <p:sldId id="298" r:id="rId4"/>
    <p:sldId id="299" r:id="rId5"/>
    <p:sldId id="300" r:id="rId6"/>
    <p:sldId id="301" r:id="rId7"/>
    <p:sldId id="391" r:id="rId8"/>
    <p:sldId id="273" r:id="rId9"/>
    <p:sldId id="398" r:id="rId10"/>
    <p:sldId id="397" r:id="rId11"/>
    <p:sldId id="396" r:id="rId12"/>
    <p:sldId id="395" r:id="rId13"/>
    <p:sldId id="394" r:id="rId14"/>
    <p:sldId id="369" r:id="rId15"/>
    <p:sldId id="374" r:id="rId16"/>
    <p:sldId id="373" r:id="rId17"/>
    <p:sldId id="372" r:id="rId18"/>
    <p:sldId id="370" r:id="rId19"/>
    <p:sldId id="376" r:id="rId20"/>
    <p:sldId id="377" r:id="rId21"/>
    <p:sldId id="378" r:id="rId22"/>
    <p:sldId id="379" r:id="rId23"/>
    <p:sldId id="380" r:id="rId24"/>
    <p:sldId id="384" r:id="rId25"/>
    <p:sldId id="346" r:id="rId26"/>
    <p:sldId id="347" r:id="rId27"/>
    <p:sldId id="348" r:id="rId28"/>
    <p:sldId id="352" r:id="rId29"/>
    <p:sldId id="341" r:id="rId30"/>
    <p:sldId id="340" r:id="rId31"/>
    <p:sldId id="357" r:id="rId32"/>
    <p:sldId id="349" r:id="rId33"/>
    <p:sldId id="350" r:id="rId34"/>
    <p:sldId id="362" r:id="rId35"/>
    <p:sldId id="363" r:id="rId36"/>
    <p:sldId id="360" r:id="rId37"/>
    <p:sldId id="361" r:id="rId38"/>
    <p:sldId id="386" r:id="rId39"/>
    <p:sldId id="387" r:id="rId40"/>
    <p:sldId id="389" r:id="rId41"/>
    <p:sldId id="388" r:id="rId42"/>
    <p:sldId id="383" r:id="rId43"/>
    <p:sldId id="392" r:id="rId44"/>
    <p:sldId id="334" r:id="rId45"/>
    <p:sldId id="364" r:id="rId46"/>
    <p:sldId id="281" r:id="rId47"/>
    <p:sldId id="335" r:id="rId48"/>
    <p:sldId id="399" r:id="rId49"/>
    <p:sldId id="381" r:id="rId50"/>
    <p:sldId id="359" r:id="rId51"/>
    <p:sldId id="343" r:id="rId52"/>
    <p:sldId id="283" r:id="rId53"/>
    <p:sldId id="390" r:id="rId54"/>
    <p:sldId id="367" r:id="rId55"/>
    <p:sldId id="385" r:id="rId56"/>
    <p:sldId id="368" r:id="rId57"/>
    <p:sldId id="393" r:id="rId5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FFFF00"/>
    <a:srgbClr val="0000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29" autoAdjust="0"/>
    <p:restoredTop sz="89316" autoAdjust="0"/>
  </p:normalViewPr>
  <p:slideViewPr>
    <p:cSldViewPr snapToGrid="0" snapToObjects="1">
      <p:cViewPr varScale="1">
        <p:scale>
          <a:sx n="99" d="100"/>
          <a:sy n="99" d="100"/>
        </p:scale>
        <p:origin x="-120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25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notesMaster" Target="notesMasters/notes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handoutMaster" Target="handoutMasters/handoutMaster1.xml"/><Relationship Id="rId61" Type="http://schemas.openxmlformats.org/officeDocument/2006/relationships/printerSettings" Target="printerSettings/printerSettings1.bin"/><Relationship Id="rId62"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7.emf"/><Relationship Id="rId4" Type="http://schemas.openxmlformats.org/officeDocument/2006/relationships/image" Target="../media/image48.emf"/><Relationship Id="rId5" Type="http://schemas.openxmlformats.org/officeDocument/2006/relationships/image" Target="../media/image49.emf"/><Relationship Id="rId1" Type="http://schemas.openxmlformats.org/officeDocument/2006/relationships/image" Target="../media/image45.emf"/><Relationship Id="rId2" Type="http://schemas.openxmlformats.org/officeDocument/2006/relationships/image" Target="../media/image4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E119318-F9A4-EA43-91A2-04190FE09D61}" type="datetimeFigureOut">
              <a:rPr lang="en-US" smtClean="0"/>
              <a:t>6/15/15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EB6BE0B-DD39-1344-BDB4-9FE6FD9DD584}" type="slidenum">
              <a:rPr lang="en-US" smtClean="0"/>
              <a:t>‹#›</a:t>
            </a:fld>
            <a:endParaRPr lang="en-US"/>
          </a:p>
        </p:txBody>
      </p:sp>
    </p:spTree>
    <p:extLst>
      <p:ext uri="{BB962C8B-B14F-4D97-AF65-F5344CB8AC3E}">
        <p14:creationId xmlns:p14="http://schemas.microsoft.com/office/powerpoint/2010/main" val="19985722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B256800-AF33-2147-ADB7-E11AC00AB1F1}" type="datetimeFigureOut">
              <a:rPr lang="en-US" smtClean="0"/>
              <a:t>6/15/15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51EFC25-8CB8-D643-8117-537540571B91}" type="slidenum">
              <a:rPr lang="en-US" smtClean="0"/>
              <a:t>‹#›</a:t>
            </a:fld>
            <a:endParaRPr lang="en-US"/>
          </a:p>
        </p:txBody>
      </p:sp>
    </p:spTree>
    <p:extLst>
      <p:ext uri="{BB962C8B-B14F-4D97-AF65-F5344CB8AC3E}">
        <p14:creationId xmlns:p14="http://schemas.microsoft.com/office/powerpoint/2010/main" val="358972679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a:buNone/>
            </a:pPr>
            <a:r>
              <a:rPr lang="en-US" dirty="0" smtClean="0"/>
              <a:t>-Highlight the</a:t>
            </a:r>
            <a:r>
              <a:rPr lang="en-US" baseline="0" dirty="0" smtClean="0"/>
              <a:t> most user relevant information.</a:t>
            </a:r>
            <a:endParaRPr lang="en-US" dirty="0"/>
          </a:p>
        </p:txBody>
      </p:sp>
      <p:sp>
        <p:nvSpPr>
          <p:cNvPr id="4" name="Slide Number Placeholder 3"/>
          <p:cNvSpPr>
            <a:spLocks noGrp="1"/>
          </p:cNvSpPr>
          <p:nvPr>
            <p:ph type="sldNum" sz="quarter" idx="10"/>
          </p:nvPr>
        </p:nvSpPr>
        <p:spPr/>
        <p:txBody>
          <a:bodyPr/>
          <a:lstStyle/>
          <a:p>
            <a:fld id="{E555EAFA-9B74-5E49-BEEF-69B451F76E4E}"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now</a:t>
            </a:r>
            <a:r>
              <a:rPr lang="en-US" baseline="0" dirty="0" smtClean="0"/>
              <a:t> at the point where if we discontinued the distribution of these products, many forecasters would be upset.  That is perhaps the ultimate measure of success.</a:t>
            </a:r>
            <a:endParaRPr lang="en-US" dirty="0"/>
          </a:p>
        </p:txBody>
      </p:sp>
      <p:sp>
        <p:nvSpPr>
          <p:cNvPr id="4" name="Slide Number Placeholder 3"/>
          <p:cNvSpPr>
            <a:spLocks noGrp="1"/>
          </p:cNvSpPr>
          <p:nvPr>
            <p:ph type="sldNum" sz="quarter" idx="10"/>
          </p:nvPr>
        </p:nvSpPr>
        <p:spPr/>
        <p:txBody>
          <a:bodyPr/>
          <a:lstStyle/>
          <a:p>
            <a:fld id="{E7DE80D1-B011-9C40-93C0-FE29065C244A}" type="slidenum">
              <a:rPr lang="en-US" smtClean="0"/>
              <a:t>47</a:t>
            </a:fld>
            <a:endParaRPr lang="en-US"/>
          </a:p>
        </p:txBody>
      </p:sp>
    </p:spTree>
    <p:extLst>
      <p:ext uri="{BB962C8B-B14F-4D97-AF65-F5344CB8AC3E}">
        <p14:creationId xmlns:p14="http://schemas.microsoft.com/office/powerpoint/2010/main" val="307014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Validation was performed using 1 day from each month</a:t>
            </a:r>
            <a:r>
              <a:rPr lang="en-US" baseline="0" dirty="0" smtClean="0"/>
              <a:t> comprising roughly 1100 GOES-E scenes</a:t>
            </a:r>
          </a:p>
          <a:p>
            <a:pPr marL="171450" indent="-171450">
              <a:buFont typeface="Arial"/>
              <a:buChar char="•"/>
            </a:pPr>
            <a:r>
              <a:rPr lang="en-US" baseline="0" dirty="0" smtClean="0"/>
              <a:t>The CSI was calculated as a function of the probability threshold used to separate IFR from non-IFR conditions over the full range of probability values (0-100%)</a:t>
            </a:r>
          </a:p>
          <a:p>
            <a:pPr marL="171450" indent="-171450">
              <a:buFont typeface="Arial"/>
              <a:buChar char="•"/>
            </a:pPr>
            <a:r>
              <a:rPr lang="en-US" baseline="0" dirty="0" smtClean="0"/>
              <a:t>Similarly, the CSI was calculated for the traditional 3.9-11 um BTD as a function of the BTD threshold used to separate IFR from non-IFR conditions over a large range of thresholds</a:t>
            </a:r>
            <a:endParaRPr lang="en-US" dirty="0" smtClean="0"/>
          </a:p>
          <a:p>
            <a:pPr marL="171450" indent="-171450">
              <a:buFont typeface="Arial"/>
              <a:buChar char="•"/>
            </a:pPr>
            <a:r>
              <a:rPr lang="en-US" dirty="0" smtClean="0"/>
              <a:t>The maximum CSI for</a:t>
            </a:r>
            <a:r>
              <a:rPr lang="en-US" baseline="0" dirty="0" smtClean="0"/>
              <a:t> the</a:t>
            </a:r>
            <a:r>
              <a:rPr lang="en-US" dirty="0" smtClean="0"/>
              <a:t> GOES-R IFR</a:t>
            </a:r>
            <a:r>
              <a:rPr lang="en-US" baseline="0" dirty="0" smtClean="0"/>
              <a:t> probability product is nearly twice as large as the maximum CSI for the traditional BTD product</a:t>
            </a:r>
          </a:p>
          <a:p>
            <a:pPr marL="171450" indent="-171450">
              <a:buFont typeface="Arial"/>
              <a:buChar char="•"/>
            </a:pPr>
            <a:r>
              <a:rPr lang="en-US" baseline="0" dirty="0" smtClean="0"/>
              <a:t>CSI = (hits)/(hits + false alarms + misses), is sensitive to the climatology of the event</a:t>
            </a:r>
            <a:endParaRPr lang="en-US" dirty="0"/>
          </a:p>
        </p:txBody>
      </p:sp>
      <p:sp>
        <p:nvSpPr>
          <p:cNvPr id="4" name="Slide Number Placeholder 3"/>
          <p:cNvSpPr>
            <a:spLocks noGrp="1"/>
          </p:cNvSpPr>
          <p:nvPr>
            <p:ph type="sldNum" sz="quarter" idx="10"/>
          </p:nvPr>
        </p:nvSpPr>
        <p:spPr/>
        <p:txBody>
          <a:bodyPr/>
          <a:lstStyle/>
          <a:p>
            <a:fld id="{10B028A6-181B-F444-8EAE-4F7A1498286D}" type="slidenum">
              <a:rPr lang="en-US" smtClean="0"/>
              <a:pPr/>
              <a:t>49</a:t>
            </a:fld>
            <a:endParaRPr lang="en-US"/>
          </a:p>
        </p:txBody>
      </p:sp>
    </p:spTree>
    <p:extLst>
      <p:ext uri="{BB962C8B-B14F-4D97-AF65-F5344CB8AC3E}">
        <p14:creationId xmlns:p14="http://schemas.microsoft.com/office/powerpoint/2010/main" val="847443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For</a:t>
            </a:r>
            <a:r>
              <a:rPr lang="en-US" baseline="0" dirty="0" smtClean="0"/>
              <a:t> the GOES-R FLS product an “event” is defined by a surface observation reporting IFR conditions</a:t>
            </a:r>
          </a:p>
          <a:p>
            <a:pPr marL="0" indent="0">
              <a:buFont typeface="Arial"/>
              <a:buNone/>
            </a:pPr>
            <a:endParaRPr lang="en-US" baseline="0" dirty="0" smtClean="0"/>
          </a:p>
          <a:p>
            <a:pPr marL="171450" indent="-171450">
              <a:buFont typeface="Arial"/>
              <a:buChar char="•"/>
            </a:pPr>
            <a:r>
              <a:rPr lang="en-US" baseline="0" dirty="0" smtClean="0"/>
              <a:t>The “measured features” are the set of model and satellite predictors we chose for the algorithm collocated with the surface observations</a:t>
            </a:r>
            <a:endParaRPr lang="en-US" dirty="0"/>
          </a:p>
        </p:txBody>
      </p:sp>
      <p:sp>
        <p:nvSpPr>
          <p:cNvPr id="4" name="Slide Number Placeholder 3"/>
          <p:cNvSpPr>
            <a:spLocks noGrp="1"/>
          </p:cNvSpPr>
          <p:nvPr>
            <p:ph type="sldNum" sz="quarter" idx="10"/>
          </p:nvPr>
        </p:nvSpPr>
        <p:spPr/>
        <p:txBody>
          <a:bodyPr/>
          <a:lstStyle/>
          <a:p>
            <a:fld id="{1C03B481-6A0B-4F4C-8911-923E5AEF443E}" type="slidenum">
              <a:rPr lang="en-US" smtClean="0"/>
              <a:t>52</a:t>
            </a:fld>
            <a:endParaRPr lang="en-US"/>
          </a:p>
        </p:txBody>
      </p:sp>
    </p:spTree>
    <p:extLst>
      <p:ext uri="{BB962C8B-B14F-4D97-AF65-F5344CB8AC3E}">
        <p14:creationId xmlns:p14="http://schemas.microsoft.com/office/powerpoint/2010/main" val="1561043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A0A024B-2687-4F46-B06D-BBFD55516037}" type="slidenum">
              <a:rPr lang="en-US" sz="1200"/>
              <a:pPr/>
              <a:t>2</a:t>
            </a:fld>
            <a:endParaRPr lang="en-US" sz="1200"/>
          </a:p>
        </p:txBody>
      </p:sp>
      <p:sp>
        <p:nvSpPr>
          <p:cNvPr id="32770" name="Rectangle 1026"/>
          <p:cNvSpPr>
            <a:spLocks noGrp="1" noRot="1" noChangeAspect="1" noChangeArrowheads="1"/>
          </p:cNvSpPr>
          <p:nvPr>
            <p:ph type="sldImg"/>
          </p:nvPr>
        </p:nvSpPr>
        <p:spPr>
          <a:solidFill>
            <a:srgbClr val="FFFFFF"/>
          </a:solidFill>
          <a:ln/>
        </p:spPr>
      </p:sp>
      <p:sp>
        <p:nvSpPr>
          <p:cNvPr id="32771"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marL="171450" indent="-171450" eaLnBrk="1" hangingPunct="1">
              <a:buFont typeface="Arial"/>
              <a:buChar char="•"/>
            </a:pPr>
            <a:r>
              <a:rPr lang="en-US" dirty="0" smtClean="0">
                <a:latin typeface="Arial" charset="0"/>
                <a:ea typeface="ＭＳ Ｐゴシック" charset="0"/>
                <a:cs typeface="ＭＳ Ｐゴシック" charset="0"/>
              </a:rPr>
              <a:t>Fog/low stratus impacts</a:t>
            </a:r>
            <a:r>
              <a:rPr lang="en-US" baseline="0" dirty="0" smtClean="0">
                <a:latin typeface="Arial" charset="0"/>
                <a:ea typeface="ＭＳ Ｐゴシック" charset="0"/>
                <a:cs typeface="ＭＳ Ｐゴシック" charset="0"/>
              </a:rPr>
              <a:t> </a:t>
            </a:r>
            <a:r>
              <a:rPr lang="en-US" dirty="0" smtClean="0">
                <a:latin typeface="Arial" charset="0"/>
                <a:ea typeface="ＭＳ Ｐゴシック" charset="0"/>
                <a:cs typeface="ＭＳ Ｐゴシック" charset="0"/>
              </a:rPr>
              <a:t>aviation on a regular basis so the goal of the GOES-R FLS </a:t>
            </a:r>
            <a:r>
              <a:rPr lang="en-US" baseline="0" dirty="0" smtClean="0">
                <a:latin typeface="Arial" charset="0"/>
                <a:ea typeface="ＭＳ Ｐゴシック" charset="0"/>
                <a:cs typeface="ＭＳ Ｐゴシック" charset="0"/>
              </a:rPr>
              <a:t>algorithm is to identify cloudy regions that have ceilings less than 1000 </a:t>
            </a:r>
            <a:r>
              <a:rPr lang="en-US" baseline="0" dirty="0" err="1" smtClean="0">
                <a:latin typeface="Arial" charset="0"/>
                <a:ea typeface="ＭＳ Ｐゴシック" charset="0"/>
                <a:cs typeface="ＭＳ Ｐゴシック" charset="0"/>
              </a:rPr>
              <a:t>ft</a:t>
            </a:r>
            <a:r>
              <a:rPr lang="en-US" baseline="0" dirty="0" smtClean="0">
                <a:latin typeface="Arial" charset="0"/>
                <a:ea typeface="ＭＳ Ｐゴシック" charset="0"/>
                <a:cs typeface="ＭＳ Ｐゴシック" charset="0"/>
              </a:rPr>
              <a:t> and/or surface visibilities less than 3 miles.</a:t>
            </a:r>
          </a:p>
          <a:p>
            <a:pPr marL="171450" indent="-171450" eaLnBrk="1" hangingPunct="1">
              <a:buFont typeface="Arial"/>
              <a:buChar char="•"/>
            </a:pPr>
            <a:r>
              <a:rPr lang="en-US" baseline="0" dirty="0" smtClean="0">
                <a:latin typeface="Arial" charset="0"/>
                <a:ea typeface="ＭＳ Ｐゴシック" charset="0"/>
                <a:cs typeface="ＭＳ Ｐゴシック" charset="0"/>
              </a:rPr>
              <a:t>These criteria correspond to Instrument Flight Rules (IFR)</a:t>
            </a:r>
            <a:endParaRPr lang="en-US" dirty="0">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45568489-EE5F-4548-95E9-6E8BC269E312}" type="slidenum">
              <a:rPr lang="en-US"/>
              <a:pPr/>
              <a:t>8</a:t>
            </a:fld>
            <a:endParaRPr lang="en-US"/>
          </a:p>
        </p:txBody>
      </p:sp>
      <p:sp>
        <p:nvSpPr>
          <p:cNvPr id="14643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303" tIns="45651" rIns="91303" bIns="45651" anchor="b">
            <a:prstTxWarp prst="textNoShape">
              <a:avLst/>
            </a:prstTxWarp>
          </a:bodyPr>
          <a:lstStyle/>
          <a:p>
            <a:pPr algn="r" defTabSz="898525"/>
            <a:fld id="{1A46DCA7-4267-814D-9012-9A5BAD1E4790}" type="slidenum">
              <a:rPr lang="en-US" sz="1200">
                <a:latin typeface="Times New Roman" charset="0"/>
              </a:rPr>
              <a:pPr algn="r" defTabSz="898525"/>
              <a:t>8</a:t>
            </a:fld>
            <a:endParaRPr lang="en-US" sz="1200">
              <a:latin typeface="Times New Roman" charset="0"/>
            </a:endParaRPr>
          </a:p>
        </p:txBody>
      </p:sp>
      <p:sp>
        <p:nvSpPr>
          <p:cNvPr id="146436" name="Rectangle 2"/>
          <p:cNvSpPr>
            <a:spLocks noGrp="1" noRot="1" noChangeAspect="1" noChangeArrowheads="1" noTextEdit="1"/>
          </p:cNvSpPr>
          <p:nvPr>
            <p:ph type="sldImg"/>
          </p:nvPr>
        </p:nvSpPr>
        <p:spPr>
          <a:xfrm>
            <a:off x="1143000" y="684213"/>
            <a:ext cx="4572000" cy="3429000"/>
          </a:xfrm>
          <a:ln/>
        </p:spPr>
      </p:sp>
      <p:sp>
        <p:nvSpPr>
          <p:cNvPr id="146437" name="Rectangle 3"/>
          <p:cNvSpPr>
            <a:spLocks noGrp="1" noChangeArrowheads="1"/>
          </p:cNvSpPr>
          <p:nvPr>
            <p:ph type="body" idx="1"/>
          </p:nvPr>
        </p:nvSpPr>
        <p:spPr>
          <a:xfrm>
            <a:off x="914400" y="4343400"/>
            <a:ext cx="5029200" cy="4116388"/>
          </a:xfrm>
          <a:noFill/>
          <a:ln/>
        </p:spPr>
        <p:txBody>
          <a:bodyPr lIns="91303" tIns="45651" rIns="91303" bIns="45651"/>
          <a:lstStyle/>
          <a:p>
            <a:pPr marL="228600" indent="-228600" eaLnBrk="1" hangingPunct="1">
              <a:buFont typeface="Arial"/>
              <a:buChar char="•"/>
            </a:pPr>
            <a:r>
              <a:rPr lang="en-US" dirty="0" smtClean="0">
                <a:latin typeface="Arial" charset="0"/>
                <a:ea typeface="ＭＳ Ｐゴシック" charset="-128"/>
                <a:cs typeface="ＭＳ Ｐゴシック" charset="-128"/>
              </a:rPr>
              <a:t>The GOES-R IFR probability is a blended</a:t>
            </a:r>
            <a:r>
              <a:rPr lang="en-US" baseline="0" dirty="0" smtClean="0">
                <a:latin typeface="Arial" charset="0"/>
                <a:ea typeface="ＭＳ Ｐゴシック" charset="-128"/>
                <a:cs typeface="ＭＳ Ｐゴシック" charset="-128"/>
              </a:rPr>
              <a:t> product merging satellite, NWP model, daily SST, and static ancillary data using a naïve Bayesian model (surface observations are incorporated through the model data assimilation).</a:t>
            </a:r>
          </a:p>
          <a:p>
            <a:pPr marL="0" indent="0" eaLnBrk="1" hangingPunct="1">
              <a:buFont typeface="Arial"/>
              <a:buNone/>
            </a:pPr>
            <a:endParaRPr lang="en-US" baseline="0" dirty="0" smtClean="0">
              <a:latin typeface="Arial" charset="0"/>
              <a:ea typeface="ＭＳ Ｐゴシック" charset="-128"/>
              <a:cs typeface="ＭＳ Ｐゴシック" charset="-128"/>
            </a:endParaRPr>
          </a:p>
          <a:p>
            <a:pPr marL="228600" indent="-228600" eaLnBrk="1" hangingPunct="1">
              <a:buFont typeface="Arial"/>
              <a:buChar char="•"/>
            </a:pPr>
            <a:r>
              <a:rPr lang="en-US" baseline="0" dirty="0" smtClean="0">
                <a:latin typeface="Arial" charset="0"/>
                <a:ea typeface="ＭＳ Ｐゴシック" charset="-128"/>
                <a:cs typeface="ＭＳ Ｐゴシック" charset="-128"/>
              </a:rPr>
              <a:t>The satellite predictors differ between day and night</a:t>
            </a:r>
          </a:p>
          <a:p>
            <a:pPr marL="0" indent="0" eaLnBrk="1" hangingPunct="1">
              <a:buFont typeface="Arial"/>
              <a:buNone/>
            </a:pPr>
            <a:endParaRPr lang="en-US" baseline="0" dirty="0" smtClean="0">
              <a:latin typeface="Arial" charset="0"/>
              <a:ea typeface="ＭＳ Ｐゴシック" charset="-128"/>
              <a:cs typeface="ＭＳ Ｐゴシック" charset="-128"/>
            </a:endParaRPr>
          </a:p>
          <a:p>
            <a:pPr marL="228600" indent="-228600" eaLnBrk="1" hangingPunct="1">
              <a:buFont typeface="Arial"/>
              <a:buChar char="•"/>
            </a:pPr>
            <a:r>
              <a:rPr lang="en-US" baseline="0" dirty="0" smtClean="0">
                <a:latin typeface="Arial" charset="0"/>
                <a:ea typeface="ＭＳ Ｐゴシック" charset="-128"/>
                <a:cs typeface="ＭＳ Ｐゴシック" charset="-128"/>
              </a:rPr>
              <a:t>Model temperature and moisture profiles from the 2 – 3 hour 13 km RAP forecast are used over CONUS, otherwise the GFS is used.</a:t>
            </a:r>
          </a:p>
          <a:p>
            <a:pPr marL="0" indent="0" eaLnBrk="1" hangingPunct="1">
              <a:buFont typeface="Arial"/>
              <a:buNone/>
            </a:pPr>
            <a:endParaRPr lang="en-US" baseline="0" dirty="0" smtClean="0">
              <a:latin typeface="Arial" charset="0"/>
              <a:ea typeface="ＭＳ Ｐゴシック" charset="-128"/>
              <a:cs typeface="ＭＳ Ｐゴシック" charset="-128"/>
            </a:endParaRPr>
          </a:p>
          <a:p>
            <a:pPr marL="228600" indent="-228600" eaLnBrk="1" hangingPunct="1">
              <a:buFont typeface="Arial"/>
              <a:buChar char="•"/>
            </a:pPr>
            <a:r>
              <a:rPr lang="en-US" baseline="0" dirty="0" smtClean="0">
                <a:latin typeface="Arial" charset="0"/>
                <a:ea typeface="ＭＳ Ｐゴシック" charset="-128"/>
                <a:cs typeface="ＭＳ Ｐゴシック" charset="-128"/>
              </a:rPr>
              <a:t>The fused approach allows weaknesses in the individual predictors to be mitigated.  For instance, satellite measurements are not very useful for diagnosing fog/low cloud when multiple cloud layers are present and model fields tend to struggle with depicting small-scale fog events like valley fogs.  The fusion process allows for confident identification of IFR conditions even when one of the individual predictors fails at highlighting the potential for IFR conditions.  Once some experience is gained with the IFR probability product, it is generally easy to determine which type of predictor (satellite or model) is influencing the results the most.</a:t>
            </a:r>
          </a:p>
          <a:p>
            <a:pPr marL="0" indent="0" eaLnBrk="1" hangingPunct="1">
              <a:buFont typeface="Arial"/>
              <a:buNone/>
            </a:pPr>
            <a:endParaRPr lang="en-US" baseline="0" dirty="0" smtClean="0">
              <a:latin typeface="Arial" charset="0"/>
              <a:ea typeface="ＭＳ Ｐゴシック" charset="-128"/>
              <a:cs typeface="ＭＳ Ｐゴシック" charset="-128"/>
            </a:endParaRPr>
          </a:p>
          <a:p>
            <a:pPr marL="228600" indent="-228600" eaLnBrk="1" hangingPunct="1">
              <a:buFont typeface="Arial"/>
              <a:buChar char="•"/>
            </a:pPr>
            <a:r>
              <a:rPr lang="en-US" baseline="0" dirty="0" smtClean="0">
                <a:latin typeface="Arial" charset="0"/>
                <a:ea typeface="ＭＳ Ｐゴシック" charset="-128"/>
                <a:cs typeface="ＭＳ Ｐゴシック" charset="-128"/>
              </a:rPr>
              <a:t>Channel usage:</a:t>
            </a:r>
          </a:p>
          <a:p>
            <a:pPr marL="685800" lvl="1" indent="-228600" eaLnBrk="1" hangingPunct="1">
              <a:buFont typeface="Arial"/>
              <a:buChar char="•"/>
            </a:pPr>
            <a:r>
              <a:rPr lang="en-US" baseline="0" dirty="0" smtClean="0">
                <a:latin typeface="Arial" charset="0"/>
                <a:ea typeface="ＭＳ Ｐゴシック" charset="-128"/>
                <a:cs typeface="ＭＳ Ｐゴシック" charset="-128"/>
              </a:rPr>
              <a:t>6.7/7.3, 11, 12/13.3 micron channels are used to determine cloud type/phase</a:t>
            </a:r>
          </a:p>
          <a:p>
            <a:pPr marL="685800" lvl="1" indent="-228600" eaLnBrk="1" hangingPunct="1">
              <a:buFont typeface="Arial"/>
              <a:buChar char="•"/>
            </a:pPr>
            <a:r>
              <a:rPr lang="en-US" baseline="0" dirty="0" smtClean="0">
                <a:latin typeface="Arial" charset="0"/>
                <a:ea typeface="ＭＳ Ｐゴシック" charset="-128"/>
                <a:cs typeface="ＭＳ Ｐゴシック" charset="-128"/>
              </a:rPr>
              <a:t>0.65, 3.9 and 11 micron channels are used to determine which clouds are most likely to have low ceilings</a:t>
            </a:r>
            <a:endParaRPr lang="en-US" dirty="0" smtClean="0">
              <a:latin typeface="Arial" charset="0"/>
              <a:ea typeface="ＭＳ Ｐゴシック" charset="-128"/>
              <a:cs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rest</a:t>
            </a:r>
            <a:r>
              <a:rPr lang="en-US" baseline="0" dirty="0" smtClean="0"/>
              <a:t> of the presentation will focus on limitations and the prospects for addressing them</a:t>
            </a:r>
            <a:endParaRPr lang="en-US" dirty="0"/>
          </a:p>
        </p:txBody>
      </p:sp>
      <p:sp>
        <p:nvSpPr>
          <p:cNvPr id="4" name="Slide Number Placeholder 3"/>
          <p:cNvSpPr>
            <a:spLocks noGrp="1"/>
          </p:cNvSpPr>
          <p:nvPr>
            <p:ph type="sldNum" sz="quarter" idx="10"/>
          </p:nvPr>
        </p:nvSpPr>
        <p:spPr/>
        <p:txBody>
          <a:bodyPr/>
          <a:lstStyle/>
          <a:p>
            <a:fld id="{B51EFC25-8CB8-D643-8117-537540571B91}" type="slidenum">
              <a:rPr lang="en-US" smtClean="0"/>
              <a:t>19</a:t>
            </a:fld>
            <a:endParaRPr lang="en-US"/>
          </a:p>
        </p:txBody>
      </p:sp>
    </p:spTree>
    <p:extLst>
      <p:ext uri="{BB962C8B-B14F-4D97-AF65-F5344CB8AC3E}">
        <p14:creationId xmlns:p14="http://schemas.microsoft.com/office/powerpoint/2010/main" val="2675592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Meaning: Over</a:t>
            </a:r>
            <a:r>
              <a:rPr lang="en-US" baseline="0" dirty="0" smtClean="0"/>
              <a:t> CONUS it is very rare to have large RAP RH’s in the lowest 1000 feet and not have IFR conditions.  In regions with sparse surface observations, this relationship may not hold</a:t>
            </a:r>
            <a:endParaRPr lang="en-US" dirty="0"/>
          </a:p>
        </p:txBody>
      </p:sp>
      <p:sp>
        <p:nvSpPr>
          <p:cNvPr id="4" name="Slide Number Placeholder 3"/>
          <p:cNvSpPr>
            <a:spLocks noGrp="1"/>
          </p:cNvSpPr>
          <p:nvPr>
            <p:ph type="sldNum" sz="quarter" idx="10"/>
          </p:nvPr>
        </p:nvSpPr>
        <p:spPr/>
        <p:txBody>
          <a:bodyPr/>
          <a:lstStyle/>
          <a:p>
            <a:fld id="{B51EFC25-8CB8-D643-8117-537540571B91}" type="slidenum">
              <a:rPr lang="en-US" smtClean="0"/>
              <a:t>21</a:t>
            </a:fld>
            <a:endParaRPr lang="en-US"/>
          </a:p>
        </p:txBody>
      </p:sp>
    </p:spTree>
    <p:extLst>
      <p:ext uri="{BB962C8B-B14F-4D97-AF65-F5344CB8AC3E}">
        <p14:creationId xmlns:p14="http://schemas.microsoft.com/office/powerpoint/2010/main" val="1317155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Locally fitted quadratic surface and its relationship to the spatial</a:t>
            </a:r>
            <a:r>
              <a:rPr lang="en-US" baseline="0" dirty="0" smtClean="0"/>
              <a:t> window</a:t>
            </a:r>
            <a:endParaRPr lang="en-US" dirty="0"/>
          </a:p>
        </p:txBody>
      </p:sp>
      <p:sp>
        <p:nvSpPr>
          <p:cNvPr id="4" name="Slide Number Placeholder 3"/>
          <p:cNvSpPr>
            <a:spLocks noGrp="1"/>
          </p:cNvSpPr>
          <p:nvPr>
            <p:ph type="sldNum" sz="quarter" idx="10"/>
          </p:nvPr>
        </p:nvSpPr>
        <p:spPr/>
        <p:txBody>
          <a:bodyPr/>
          <a:lstStyle/>
          <a:p>
            <a:fld id="{B51EFC25-8CB8-D643-8117-537540571B91}" type="slidenum">
              <a:rPr lang="en-US" smtClean="0"/>
              <a:t>28</a:t>
            </a:fld>
            <a:endParaRPr lang="en-US"/>
          </a:p>
        </p:txBody>
      </p:sp>
    </p:spTree>
    <p:extLst>
      <p:ext uri="{BB962C8B-B14F-4D97-AF65-F5344CB8AC3E}">
        <p14:creationId xmlns:p14="http://schemas.microsoft.com/office/powerpoint/2010/main" val="3751276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Red arrow on Google</a:t>
            </a:r>
            <a:r>
              <a:rPr lang="en-US" baseline="0" dirty="0" smtClean="0"/>
              <a:t> e</a:t>
            </a:r>
            <a:r>
              <a:rPr lang="en-US" dirty="0" smtClean="0"/>
              <a:t>arth</a:t>
            </a:r>
            <a:r>
              <a:rPr lang="en-US" baseline="0" dirty="0" smtClean="0"/>
              <a:t> map </a:t>
            </a:r>
            <a:r>
              <a:rPr lang="en-US" dirty="0" smtClean="0"/>
              <a:t>denotes the direction the web cam is facing</a:t>
            </a:r>
            <a:endParaRPr lang="en-US" dirty="0"/>
          </a:p>
        </p:txBody>
      </p:sp>
      <p:sp>
        <p:nvSpPr>
          <p:cNvPr id="4" name="Slide Number Placeholder 3"/>
          <p:cNvSpPr>
            <a:spLocks noGrp="1"/>
          </p:cNvSpPr>
          <p:nvPr>
            <p:ph type="sldNum" sz="quarter" idx="10"/>
          </p:nvPr>
        </p:nvSpPr>
        <p:spPr/>
        <p:txBody>
          <a:bodyPr/>
          <a:lstStyle/>
          <a:p>
            <a:fld id="{4FF9F15D-10EC-0943-8C4D-DB6F1D4C4378}" type="slidenum">
              <a:rPr lang="en-US" smtClean="0"/>
              <a:t>42</a:t>
            </a:fld>
            <a:endParaRPr lang="en-US"/>
          </a:p>
        </p:txBody>
      </p:sp>
    </p:spTree>
    <p:extLst>
      <p:ext uri="{BB962C8B-B14F-4D97-AF65-F5344CB8AC3E}">
        <p14:creationId xmlns:p14="http://schemas.microsoft.com/office/powerpoint/2010/main" val="1252524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Possible fusion with traffic cameras</a:t>
            </a:r>
            <a:endParaRPr lang="en-US" dirty="0"/>
          </a:p>
        </p:txBody>
      </p:sp>
      <p:sp>
        <p:nvSpPr>
          <p:cNvPr id="4" name="Slide Number Placeholder 3"/>
          <p:cNvSpPr>
            <a:spLocks noGrp="1"/>
          </p:cNvSpPr>
          <p:nvPr>
            <p:ph type="sldNum" sz="quarter" idx="10"/>
          </p:nvPr>
        </p:nvSpPr>
        <p:spPr/>
        <p:txBody>
          <a:bodyPr/>
          <a:lstStyle/>
          <a:p>
            <a:fld id="{10C6076C-331C-6C4E-B54E-4B0C17308B2C}" type="slidenum">
              <a:rPr lang="en-US" smtClean="0"/>
              <a:pPr/>
              <a:t>44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55EAFA-9B74-5E49-BEEF-69B451F76E4E}" type="slidenum">
              <a:rPr lang="en-US" smtClean="0"/>
              <a:pPr/>
              <a:t>46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72A945A-2724-6F4E-A3EA-0E3A5365B6CD}" type="datetime1">
              <a:rPr lang="en-US" smtClean="0"/>
              <a:t>6/15/15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AF709A-F488-D140-B7BF-FB989453A114}" type="slidenum">
              <a:rPr lang="en-US" smtClean="0"/>
              <a:t>‹#›</a:t>
            </a:fld>
            <a:endParaRPr lang="en-US"/>
          </a:p>
        </p:txBody>
      </p:sp>
    </p:spTree>
    <p:extLst>
      <p:ext uri="{BB962C8B-B14F-4D97-AF65-F5344CB8AC3E}">
        <p14:creationId xmlns:p14="http://schemas.microsoft.com/office/powerpoint/2010/main" val="3661677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E47892-C31A-4944-B6BF-F2D942732689}" type="datetime1">
              <a:rPr lang="en-US" smtClean="0"/>
              <a:t>6/15/15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AF709A-F488-D140-B7BF-FB989453A114}" type="slidenum">
              <a:rPr lang="en-US" smtClean="0"/>
              <a:t>‹#›</a:t>
            </a:fld>
            <a:endParaRPr lang="en-US"/>
          </a:p>
        </p:txBody>
      </p:sp>
    </p:spTree>
    <p:extLst>
      <p:ext uri="{BB962C8B-B14F-4D97-AF65-F5344CB8AC3E}">
        <p14:creationId xmlns:p14="http://schemas.microsoft.com/office/powerpoint/2010/main" val="1836292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85BA89-01FE-1E4C-8499-C3243FA7F178}" type="datetime1">
              <a:rPr lang="en-US" smtClean="0"/>
              <a:t>6/15/15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AF709A-F488-D140-B7BF-FB989453A114}" type="slidenum">
              <a:rPr lang="en-US" smtClean="0"/>
              <a:t>‹#›</a:t>
            </a:fld>
            <a:endParaRPr lang="en-US"/>
          </a:p>
        </p:txBody>
      </p:sp>
    </p:spTree>
    <p:extLst>
      <p:ext uri="{BB962C8B-B14F-4D97-AF65-F5344CB8AC3E}">
        <p14:creationId xmlns:p14="http://schemas.microsoft.com/office/powerpoint/2010/main" val="2880488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D1CFDC-3DF4-0947-BCEE-A5CB9D022AEC}" type="datetime1">
              <a:rPr lang="en-US" smtClean="0"/>
              <a:t>6/15/15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AF709A-F488-D140-B7BF-FB989453A114}" type="slidenum">
              <a:rPr lang="en-US" smtClean="0"/>
              <a:t>‹#›</a:t>
            </a:fld>
            <a:endParaRPr lang="en-US"/>
          </a:p>
        </p:txBody>
      </p:sp>
    </p:spTree>
    <p:extLst>
      <p:ext uri="{BB962C8B-B14F-4D97-AF65-F5344CB8AC3E}">
        <p14:creationId xmlns:p14="http://schemas.microsoft.com/office/powerpoint/2010/main" val="827899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0DB0B76-AF54-F444-9744-9696A1394EDB}" type="datetime1">
              <a:rPr lang="en-US" smtClean="0"/>
              <a:t>6/15/15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AF709A-F488-D140-B7BF-FB989453A114}" type="slidenum">
              <a:rPr lang="en-US" smtClean="0"/>
              <a:t>‹#›</a:t>
            </a:fld>
            <a:endParaRPr lang="en-US"/>
          </a:p>
        </p:txBody>
      </p:sp>
    </p:spTree>
    <p:extLst>
      <p:ext uri="{BB962C8B-B14F-4D97-AF65-F5344CB8AC3E}">
        <p14:creationId xmlns:p14="http://schemas.microsoft.com/office/powerpoint/2010/main" val="2655571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9C29295-EEDE-8C46-B3A1-66944508AABF}" type="datetime1">
              <a:rPr lang="en-US" smtClean="0"/>
              <a:t>6/15/15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AF709A-F488-D140-B7BF-FB989453A114}" type="slidenum">
              <a:rPr lang="en-US" smtClean="0"/>
              <a:t>‹#›</a:t>
            </a:fld>
            <a:endParaRPr lang="en-US"/>
          </a:p>
        </p:txBody>
      </p:sp>
    </p:spTree>
    <p:extLst>
      <p:ext uri="{BB962C8B-B14F-4D97-AF65-F5344CB8AC3E}">
        <p14:creationId xmlns:p14="http://schemas.microsoft.com/office/powerpoint/2010/main" val="1288198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8D31785-F163-3C48-ACCB-012DCA40A83F}" type="datetime1">
              <a:rPr lang="en-US" smtClean="0"/>
              <a:t>6/15/15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AF709A-F488-D140-B7BF-FB989453A114}" type="slidenum">
              <a:rPr lang="en-US" smtClean="0"/>
              <a:t>‹#›</a:t>
            </a:fld>
            <a:endParaRPr lang="en-US"/>
          </a:p>
        </p:txBody>
      </p:sp>
    </p:spTree>
    <p:extLst>
      <p:ext uri="{BB962C8B-B14F-4D97-AF65-F5344CB8AC3E}">
        <p14:creationId xmlns:p14="http://schemas.microsoft.com/office/powerpoint/2010/main" val="4173446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3652139-8F8F-314A-A95D-72DEC3798B30}" type="datetime1">
              <a:rPr lang="en-US" smtClean="0"/>
              <a:t>6/15/15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AF709A-F488-D140-B7BF-FB989453A114}" type="slidenum">
              <a:rPr lang="en-US" smtClean="0"/>
              <a:t>‹#›</a:t>
            </a:fld>
            <a:endParaRPr lang="en-US"/>
          </a:p>
        </p:txBody>
      </p:sp>
    </p:spTree>
    <p:extLst>
      <p:ext uri="{BB962C8B-B14F-4D97-AF65-F5344CB8AC3E}">
        <p14:creationId xmlns:p14="http://schemas.microsoft.com/office/powerpoint/2010/main" val="180898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82EA82-A5C5-C547-ADCC-589A3294B8FC}" type="datetime1">
              <a:rPr lang="en-US" smtClean="0"/>
              <a:t>6/15/15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AF709A-F488-D140-B7BF-FB989453A114}" type="slidenum">
              <a:rPr lang="en-US" smtClean="0"/>
              <a:t>‹#›</a:t>
            </a:fld>
            <a:endParaRPr lang="en-US"/>
          </a:p>
        </p:txBody>
      </p:sp>
    </p:spTree>
    <p:extLst>
      <p:ext uri="{BB962C8B-B14F-4D97-AF65-F5344CB8AC3E}">
        <p14:creationId xmlns:p14="http://schemas.microsoft.com/office/powerpoint/2010/main" val="2248665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CAB640-2AD2-2348-9F2D-30EAC6E1AD07}" type="datetime1">
              <a:rPr lang="en-US" smtClean="0"/>
              <a:t>6/15/15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AF709A-F488-D140-B7BF-FB989453A114}" type="slidenum">
              <a:rPr lang="en-US" smtClean="0"/>
              <a:t>‹#›</a:t>
            </a:fld>
            <a:endParaRPr lang="en-US"/>
          </a:p>
        </p:txBody>
      </p:sp>
    </p:spTree>
    <p:extLst>
      <p:ext uri="{BB962C8B-B14F-4D97-AF65-F5344CB8AC3E}">
        <p14:creationId xmlns:p14="http://schemas.microsoft.com/office/powerpoint/2010/main" val="27145490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233F12-15E9-DC43-AAFE-F14F35B897FE}" type="datetime1">
              <a:rPr lang="en-US" smtClean="0"/>
              <a:t>6/15/15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AF709A-F488-D140-B7BF-FB989453A114}" type="slidenum">
              <a:rPr lang="en-US" smtClean="0"/>
              <a:t>‹#›</a:t>
            </a:fld>
            <a:endParaRPr lang="en-US"/>
          </a:p>
        </p:txBody>
      </p:sp>
    </p:spTree>
    <p:extLst>
      <p:ext uri="{BB962C8B-B14F-4D97-AF65-F5344CB8AC3E}">
        <p14:creationId xmlns:p14="http://schemas.microsoft.com/office/powerpoint/2010/main" val="309439187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B29BB1-E02E-7646-BB4C-B5A73B309FC0}" type="datetime1">
              <a:rPr lang="en-US" smtClean="0"/>
              <a:t>6/15/15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AF709A-F488-D140-B7BF-FB989453A114}" type="slidenum">
              <a:rPr lang="en-US" smtClean="0"/>
              <a:t>‹#›</a:t>
            </a:fld>
            <a:endParaRPr lang="en-US"/>
          </a:p>
        </p:txBody>
      </p:sp>
    </p:spTree>
    <p:extLst>
      <p:ext uri="{BB962C8B-B14F-4D97-AF65-F5344CB8AC3E}">
        <p14:creationId xmlns:p14="http://schemas.microsoft.com/office/powerpoint/2010/main" val="32725437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5" Type="http://schemas.openxmlformats.org/officeDocument/2006/relationships/image" Target="../media/image3.jpeg"/><Relationship Id="rId6" Type="http://schemas.openxmlformats.org/officeDocument/2006/relationships/image" Target="../media/image4.png"/><Relationship Id="rId7" Type="http://schemas.openxmlformats.org/officeDocument/2006/relationships/image" Target="../media/image5.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7.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gif"/><Relationship Id="rId3" Type="http://schemas.openxmlformats.org/officeDocument/2006/relationships/image" Target="../media/image20.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gif"/><Relationship Id="rId3" Type="http://schemas.openxmlformats.org/officeDocument/2006/relationships/image" Target="../media/image21.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6.tiff"/><Relationship Id="rId4"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g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gif"/><Relationship Id="rId3" Type="http://schemas.openxmlformats.org/officeDocument/2006/relationships/image" Target="../media/image31.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jpg"/><Relationship Id="rId5"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gi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37.tif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3.jpeg"/></Relationships>
</file>

<file path=ppt/slides/_rels/slide46.xml.rels><?xml version="1.0" encoding="UTF-8" standalone="yes"?>
<Relationships xmlns="http://schemas.openxmlformats.org/package/2006/relationships"><Relationship Id="rId3" Type="http://schemas.openxmlformats.org/officeDocument/2006/relationships/hyperlink" Target="http://cimss.ssec.wisc.edu/goes_r/proving-ground/SPC/SPC.html" TargetMode="External"/><Relationship Id="rId4" Type="http://schemas.openxmlformats.org/officeDocument/2006/relationships/hyperlink" Target="http://cimss.ssec.wisc.edu/~ccalvert/goesr_fls_training/FLS_dissipation" TargetMode="External"/><Relationship Id="rId5" Type="http://schemas.openxmlformats.org/officeDocument/2006/relationships/hyperlink" Target="http://www.goes-r.gov/education/outreach.html" TargetMode="External"/><Relationship Id="rId6" Type="http://schemas.openxmlformats.org/officeDocument/2006/relationships/hyperlink" Target="http://cimss.ssec.wisc.edu/geocat/" TargetMode="External"/><Relationship Id="rId7" Type="http://schemas.openxmlformats.org/officeDocument/2006/relationships/hyperlink" Target="http://cimss.ssec.wisc.edu/~mpav/goesr/GOESR_ABI_100pct_ATBD_Aviation_Fog_v2.0_revised12Sept2011_MS2004.doc" TargetMode="External"/><Relationship Id="rId8" Type="http://schemas.openxmlformats.org/officeDocument/2006/relationships/image" Target="../media/image38.jpg"/><Relationship Id="rId9" Type="http://schemas.openxmlformats.org/officeDocument/2006/relationships/image" Target="../media/image39.jp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40.tif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42.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g"/><Relationship Id="rId3" Type="http://schemas.openxmlformats.org/officeDocument/2006/relationships/image" Target="../media/image4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tiff"/></Relationships>
</file>

<file path=ppt/slides/_rels/slide52.xml.rels><?xml version="1.0" encoding="UTF-8" standalone="yes"?>
<Relationships xmlns="http://schemas.openxmlformats.org/package/2006/relationships"><Relationship Id="rId11" Type="http://schemas.openxmlformats.org/officeDocument/2006/relationships/image" Target="../media/image48.emf"/><Relationship Id="rId12" Type="http://schemas.openxmlformats.org/officeDocument/2006/relationships/oleObject" Target="../embeddings/oleObject5.bin"/><Relationship Id="rId13" Type="http://schemas.openxmlformats.org/officeDocument/2006/relationships/image" Target="../media/image49.emf"/><Relationship Id="rId1" Type="http://schemas.openxmlformats.org/officeDocument/2006/relationships/vmlDrawing" Target="../drawings/vmlDrawing1.vml"/><Relationship Id="rId2" Type="http://schemas.openxmlformats.org/officeDocument/2006/relationships/slideLayout" Target="../slideLayouts/slideLayout7.xml"/><Relationship Id="rId3" Type="http://schemas.openxmlformats.org/officeDocument/2006/relationships/notesSlide" Target="../notesSlides/notesSlide12.xml"/><Relationship Id="rId4" Type="http://schemas.openxmlformats.org/officeDocument/2006/relationships/oleObject" Target="../embeddings/oleObject1.bin"/><Relationship Id="rId5" Type="http://schemas.openxmlformats.org/officeDocument/2006/relationships/image" Target="../media/image45.emf"/><Relationship Id="rId6" Type="http://schemas.openxmlformats.org/officeDocument/2006/relationships/oleObject" Target="../embeddings/oleObject2.bin"/><Relationship Id="rId7" Type="http://schemas.openxmlformats.org/officeDocument/2006/relationships/image" Target="../media/image46.emf"/><Relationship Id="rId8" Type="http://schemas.openxmlformats.org/officeDocument/2006/relationships/oleObject" Target="../embeddings/oleObject3.bin"/><Relationship Id="rId9" Type="http://schemas.openxmlformats.org/officeDocument/2006/relationships/image" Target="../media/image47.emf"/><Relationship Id="rId10" Type="http://schemas.openxmlformats.org/officeDocument/2006/relationships/oleObject" Target="../embeddings/oleObject4.bin"/></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tiff"/><Relationship Id="rId3" Type="http://schemas.openxmlformats.org/officeDocument/2006/relationships/image" Target="../media/image52.tif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tif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tiff"/><Relationship Id="rId3" Type="http://schemas.openxmlformats.org/officeDocument/2006/relationships/image" Target="../media/image5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 Id="rId3" Type="http://schemas.openxmlformats.org/officeDocument/2006/relationships/image" Target="../media/image8.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5" Type="http://schemas.openxmlformats.org/officeDocument/2006/relationships/image" Target="../media/image11.jpe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3542" y="2027096"/>
            <a:ext cx="8404698" cy="1788685"/>
          </a:xfrm>
        </p:spPr>
        <p:txBody>
          <a:bodyPr>
            <a:normAutofit/>
          </a:bodyPr>
          <a:lstStyle/>
          <a:p>
            <a:r>
              <a:rPr lang="en-US" b="1" dirty="0" smtClean="0"/>
              <a:t>Data Fusion for Fog and Low Stratus Applications</a:t>
            </a:r>
            <a:endParaRPr lang="en-US" b="1" dirty="0"/>
          </a:p>
        </p:txBody>
      </p:sp>
      <p:sp>
        <p:nvSpPr>
          <p:cNvPr id="3" name="Subtitle 2"/>
          <p:cNvSpPr>
            <a:spLocks noGrp="1"/>
          </p:cNvSpPr>
          <p:nvPr>
            <p:ph type="subTitle" idx="1"/>
          </p:nvPr>
        </p:nvSpPr>
        <p:spPr>
          <a:xfrm>
            <a:off x="76200" y="3853733"/>
            <a:ext cx="9067799" cy="1575577"/>
          </a:xfrm>
        </p:spPr>
        <p:txBody>
          <a:bodyPr>
            <a:noAutofit/>
          </a:bodyPr>
          <a:lstStyle/>
          <a:p>
            <a:r>
              <a:rPr lang="en-US" sz="2800" b="1" dirty="0" smtClean="0">
                <a:solidFill>
                  <a:srgbClr val="0000FF"/>
                </a:solidFill>
              </a:rPr>
              <a:t>Mike Pavolonis (NOAA/NESDIS/STAR)</a:t>
            </a:r>
          </a:p>
          <a:p>
            <a:r>
              <a:rPr lang="en-US" sz="2800" b="1" dirty="0" smtClean="0">
                <a:solidFill>
                  <a:srgbClr val="0000FF"/>
                </a:solidFill>
              </a:rPr>
              <a:t>Corey Calvert, Shane Hubbard, and Scott Lindstrom</a:t>
            </a:r>
          </a:p>
          <a:p>
            <a:r>
              <a:rPr lang="en-US" sz="2800" b="1" dirty="0" smtClean="0">
                <a:solidFill>
                  <a:srgbClr val="0000FF"/>
                </a:solidFill>
              </a:rPr>
              <a:t>(UW-CIMSS)           </a:t>
            </a:r>
          </a:p>
        </p:txBody>
      </p:sp>
      <p:pic>
        <p:nvPicPr>
          <p:cNvPr id="4" name="Picture 4" descr="noaaclr"/>
          <p:cNvPicPr>
            <a:picLocks noChangeAspect="1" noChangeArrowheads="1"/>
          </p:cNvPicPr>
          <p:nvPr/>
        </p:nvPicPr>
        <p:blipFill>
          <a:blip r:embed="rId3"/>
          <a:srcRect/>
          <a:stretch>
            <a:fillRect/>
          </a:stretch>
        </p:blipFill>
        <p:spPr bwMode="auto">
          <a:xfrm>
            <a:off x="76200" y="5334000"/>
            <a:ext cx="1600200" cy="1447800"/>
          </a:xfrm>
          <a:prstGeom prst="rect">
            <a:avLst/>
          </a:prstGeom>
          <a:noFill/>
          <a:ln w="9525">
            <a:noFill/>
            <a:miter lim="800000"/>
            <a:headEnd/>
            <a:tailEnd/>
          </a:ln>
        </p:spPr>
      </p:pic>
      <p:pic>
        <p:nvPicPr>
          <p:cNvPr id="9" name="Picture 3" descr="CA350B.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994594" cy="1900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Fog Blanket, Santa Lucia Range, California.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04508" y="0"/>
            <a:ext cx="3003276" cy="190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cimss-logo-small-transp"/>
          <p:cNvPicPr>
            <a:picLocks noChangeAspect="1" noChangeArrowheads="1"/>
          </p:cNvPicPr>
          <p:nvPr/>
        </p:nvPicPr>
        <p:blipFill>
          <a:blip r:embed="rId6"/>
          <a:srcRect/>
          <a:stretch>
            <a:fillRect/>
          </a:stretch>
        </p:blipFill>
        <p:spPr bwMode="auto">
          <a:xfrm>
            <a:off x="7316500" y="5514975"/>
            <a:ext cx="1730375" cy="1266825"/>
          </a:xfrm>
          <a:prstGeom prst="rect">
            <a:avLst/>
          </a:prstGeom>
          <a:noFill/>
          <a:ln w="9525">
            <a:noFill/>
            <a:miter lim="800000"/>
            <a:headEnd/>
            <a:tailEnd/>
          </a:ln>
        </p:spPr>
      </p:pic>
      <p:pic>
        <p:nvPicPr>
          <p:cNvPr id="6" name="Picture 5" descr="IMG_0412.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07784" y="0"/>
            <a:ext cx="3136215" cy="1900760"/>
          </a:xfrm>
          <a:prstGeom prst="rect">
            <a:avLst/>
          </a:prstGeom>
        </p:spPr>
      </p:pic>
      <p:sp>
        <p:nvSpPr>
          <p:cNvPr id="7" name="Slide Number Placeholder 6"/>
          <p:cNvSpPr>
            <a:spLocks noGrp="1"/>
          </p:cNvSpPr>
          <p:nvPr>
            <p:ph type="sldNum" sz="quarter" idx="12"/>
          </p:nvPr>
        </p:nvSpPr>
        <p:spPr/>
        <p:txBody>
          <a:bodyPr/>
          <a:lstStyle/>
          <a:p>
            <a:fld id="{B0AF709A-F488-D140-B7BF-FB989453A114}" type="slidenum">
              <a:rPr lang="en-US" smtClean="0"/>
              <a:t>1</a:t>
            </a:fld>
            <a:endParaRPr lang="en-US"/>
          </a:p>
        </p:txBody>
      </p:sp>
    </p:spTree>
    <p:extLst>
      <p:ext uri="{BB962C8B-B14F-4D97-AF65-F5344CB8AC3E}">
        <p14:creationId xmlns:p14="http://schemas.microsoft.com/office/powerpoint/2010/main" val="360711292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98699" y="-136340"/>
            <a:ext cx="8608628" cy="1143000"/>
          </a:xfrm>
        </p:spPr>
        <p:txBody>
          <a:bodyPr>
            <a:normAutofit fontScale="90000"/>
          </a:bodyPr>
          <a:lstStyle/>
          <a:p>
            <a:r>
              <a:rPr lang="en-US" b="1" dirty="0" smtClean="0"/>
              <a:t>Why is Data Fusion Absolutel</a:t>
            </a:r>
            <a:r>
              <a:rPr lang="en-US" b="1" dirty="0"/>
              <a:t>y</a:t>
            </a:r>
            <a:r>
              <a:rPr lang="en-US" b="1" dirty="0" smtClean="0"/>
              <a:t> Needed?</a:t>
            </a:r>
            <a:endParaRPr lang="en-US" b="1" dirty="0"/>
          </a:p>
        </p:txBody>
      </p:sp>
      <p:sp>
        <p:nvSpPr>
          <p:cNvPr id="2" name="Slide Number Placeholder 1"/>
          <p:cNvSpPr>
            <a:spLocks noGrp="1"/>
          </p:cNvSpPr>
          <p:nvPr>
            <p:ph type="sldNum" sz="quarter" idx="12"/>
          </p:nvPr>
        </p:nvSpPr>
        <p:spPr/>
        <p:txBody>
          <a:bodyPr/>
          <a:lstStyle/>
          <a:p>
            <a:fld id="{B0AF709A-F488-D140-B7BF-FB989453A114}" type="slidenum">
              <a:rPr lang="en-US" smtClean="0"/>
              <a:t>10</a:t>
            </a:fld>
            <a:endParaRPr lang="en-US" dirty="0"/>
          </a:p>
        </p:txBody>
      </p:sp>
      <p:sp>
        <p:nvSpPr>
          <p:cNvPr id="5" name="TextBox 4"/>
          <p:cNvSpPr txBox="1"/>
          <p:nvPr/>
        </p:nvSpPr>
        <p:spPr>
          <a:xfrm>
            <a:off x="3474790" y="954507"/>
            <a:ext cx="2445607" cy="523220"/>
          </a:xfrm>
          <a:prstGeom prst="rect">
            <a:avLst/>
          </a:prstGeom>
          <a:solidFill>
            <a:schemeClr val="accent1">
              <a:lumMod val="20000"/>
              <a:lumOff val="80000"/>
            </a:schemeClr>
          </a:solidFill>
          <a:ln w="31750">
            <a:solidFill>
              <a:schemeClr val="tx1"/>
            </a:solidFill>
          </a:ln>
        </p:spPr>
        <p:txBody>
          <a:bodyPr wrap="square" rtlCol="0">
            <a:spAutoFit/>
          </a:bodyPr>
          <a:lstStyle/>
          <a:p>
            <a:pPr algn="ctr"/>
            <a:r>
              <a:rPr lang="en-US" sz="2800" b="1" dirty="0" smtClean="0"/>
              <a:t>Z</a:t>
            </a:r>
            <a:r>
              <a:rPr lang="en-US" sz="2800" b="1" baseline="-25000" dirty="0" smtClean="0"/>
              <a:t>base</a:t>
            </a:r>
            <a:r>
              <a:rPr lang="en-US" sz="2800" b="1" dirty="0" smtClean="0"/>
              <a:t> </a:t>
            </a:r>
            <a:r>
              <a:rPr lang="en-US" sz="2800" b="1" dirty="0"/>
              <a:t>= Z</a:t>
            </a:r>
            <a:r>
              <a:rPr lang="en-US" sz="2800" b="1" baseline="-25000" dirty="0"/>
              <a:t>top</a:t>
            </a:r>
            <a:r>
              <a:rPr lang="en-US" sz="2800" b="1" dirty="0"/>
              <a:t> – </a:t>
            </a:r>
            <a:r>
              <a:rPr lang="en-US" sz="2800" b="1" dirty="0" smtClean="0"/>
              <a:t>ΔZ</a:t>
            </a:r>
            <a:endParaRPr lang="en-US" sz="2800" b="1" dirty="0"/>
          </a:p>
        </p:txBody>
      </p:sp>
      <p:cxnSp>
        <p:nvCxnSpPr>
          <p:cNvPr id="7" name="Straight Arrow Connector 6"/>
          <p:cNvCxnSpPr>
            <a:stCxn id="5" idx="2"/>
          </p:cNvCxnSpPr>
          <p:nvPr/>
        </p:nvCxnSpPr>
        <p:spPr>
          <a:xfrm flipH="1">
            <a:off x="2996270" y="1477727"/>
            <a:ext cx="1701324" cy="769310"/>
          </a:xfrm>
          <a:prstGeom prst="straightConnector1">
            <a:avLst/>
          </a:prstGeom>
          <a:ln w="38100">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64174" y="1949502"/>
            <a:ext cx="2675305" cy="1754327"/>
          </a:xfrm>
          <a:prstGeom prst="rect">
            <a:avLst/>
          </a:prstGeom>
          <a:noFill/>
        </p:spPr>
        <p:txBody>
          <a:bodyPr wrap="square" rtlCol="0">
            <a:spAutoFit/>
          </a:bodyPr>
          <a:lstStyle/>
          <a:p>
            <a:r>
              <a:rPr lang="en-US" b="1" dirty="0" smtClean="0"/>
              <a:t>Derived from cloud </a:t>
            </a:r>
            <a:r>
              <a:rPr lang="en-US" b="1" dirty="0"/>
              <a:t>top </a:t>
            </a:r>
            <a:r>
              <a:rPr lang="en-US" b="1" dirty="0" smtClean="0"/>
              <a:t>temperature </a:t>
            </a:r>
            <a:r>
              <a:rPr lang="en-US" b="1" dirty="0"/>
              <a:t>– a unique solution may not exist, especially for lower level clouds</a:t>
            </a:r>
          </a:p>
          <a:p>
            <a:endParaRPr lang="en-US" dirty="0"/>
          </a:p>
        </p:txBody>
      </p:sp>
      <p:sp>
        <p:nvSpPr>
          <p:cNvPr id="36" name="Rectangle 35"/>
          <p:cNvSpPr/>
          <p:nvPr/>
        </p:nvSpPr>
        <p:spPr>
          <a:xfrm>
            <a:off x="4526398" y="1006660"/>
            <a:ext cx="540466" cy="490246"/>
          </a:xfrm>
          <a:prstGeom prst="rect">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073702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98699" y="-136340"/>
            <a:ext cx="8608628" cy="1143000"/>
          </a:xfrm>
        </p:spPr>
        <p:txBody>
          <a:bodyPr>
            <a:normAutofit fontScale="90000"/>
          </a:bodyPr>
          <a:lstStyle/>
          <a:p>
            <a:r>
              <a:rPr lang="en-US" b="1" dirty="0" smtClean="0"/>
              <a:t>Why is Data Fusion Absolutel</a:t>
            </a:r>
            <a:r>
              <a:rPr lang="en-US" b="1" dirty="0"/>
              <a:t>y</a:t>
            </a:r>
            <a:r>
              <a:rPr lang="en-US" b="1" dirty="0" smtClean="0"/>
              <a:t> Needed?</a:t>
            </a:r>
            <a:endParaRPr lang="en-US" b="1" dirty="0"/>
          </a:p>
        </p:txBody>
      </p:sp>
      <p:sp>
        <p:nvSpPr>
          <p:cNvPr id="2" name="Slide Number Placeholder 1"/>
          <p:cNvSpPr>
            <a:spLocks noGrp="1"/>
          </p:cNvSpPr>
          <p:nvPr>
            <p:ph type="sldNum" sz="quarter" idx="12"/>
          </p:nvPr>
        </p:nvSpPr>
        <p:spPr/>
        <p:txBody>
          <a:bodyPr/>
          <a:lstStyle/>
          <a:p>
            <a:fld id="{B0AF709A-F488-D140-B7BF-FB989453A114}" type="slidenum">
              <a:rPr lang="en-US" smtClean="0"/>
              <a:t>11</a:t>
            </a:fld>
            <a:endParaRPr lang="en-US" dirty="0"/>
          </a:p>
        </p:txBody>
      </p:sp>
      <p:sp>
        <p:nvSpPr>
          <p:cNvPr id="5" name="TextBox 4"/>
          <p:cNvSpPr txBox="1"/>
          <p:nvPr/>
        </p:nvSpPr>
        <p:spPr>
          <a:xfrm>
            <a:off x="3474790" y="954507"/>
            <a:ext cx="2445607" cy="523220"/>
          </a:xfrm>
          <a:prstGeom prst="rect">
            <a:avLst/>
          </a:prstGeom>
          <a:solidFill>
            <a:schemeClr val="accent1">
              <a:lumMod val="20000"/>
              <a:lumOff val="80000"/>
            </a:schemeClr>
          </a:solidFill>
          <a:ln w="31750">
            <a:solidFill>
              <a:schemeClr val="tx1"/>
            </a:solidFill>
          </a:ln>
        </p:spPr>
        <p:txBody>
          <a:bodyPr wrap="square" rtlCol="0">
            <a:spAutoFit/>
          </a:bodyPr>
          <a:lstStyle/>
          <a:p>
            <a:pPr algn="ctr"/>
            <a:r>
              <a:rPr lang="en-US" sz="2800" b="1" dirty="0" smtClean="0"/>
              <a:t>Z</a:t>
            </a:r>
            <a:r>
              <a:rPr lang="en-US" sz="2800" b="1" baseline="-25000" dirty="0" smtClean="0"/>
              <a:t>base</a:t>
            </a:r>
            <a:r>
              <a:rPr lang="en-US" sz="2800" b="1" dirty="0" smtClean="0"/>
              <a:t> </a:t>
            </a:r>
            <a:r>
              <a:rPr lang="en-US" sz="2800" b="1" dirty="0"/>
              <a:t>= Z</a:t>
            </a:r>
            <a:r>
              <a:rPr lang="en-US" sz="2800" b="1" baseline="-25000" dirty="0"/>
              <a:t>top</a:t>
            </a:r>
            <a:r>
              <a:rPr lang="en-US" sz="2800" b="1" dirty="0"/>
              <a:t> – </a:t>
            </a:r>
            <a:r>
              <a:rPr lang="en-US" sz="2800" b="1" dirty="0" smtClean="0"/>
              <a:t>ΔZ</a:t>
            </a:r>
            <a:endParaRPr lang="en-US" sz="2800" b="1" dirty="0"/>
          </a:p>
        </p:txBody>
      </p:sp>
      <p:cxnSp>
        <p:nvCxnSpPr>
          <p:cNvPr id="7" name="Straight Arrow Connector 6"/>
          <p:cNvCxnSpPr>
            <a:stCxn id="5" idx="2"/>
          </p:cNvCxnSpPr>
          <p:nvPr/>
        </p:nvCxnSpPr>
        <p:spPr>
          <a:xfrm flipH="1">
            <a:off x="2996270" y="1477727"/>
            <a:ext cx="1701324" cy="769310"/>
          </a:xfrm>
          <a:prstGeom prst="straightConnector1">
            <a:avLst/>
          </a:prstGeom>
          <a:ln w="38100">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64174" y="1949502"/>
            <a:ext cx="2675305" cy="1754327"/>
          </a:xfrm>
          <a:prstGeom prst="rect">
            <a:avLst/>
          </a:prstGeom>
          <a:noFill/>
        </p:spPr>
        <p:txBody>
          <a:bodyPr wrap="square" rtlCol="0">
            <a:spAutoFit/>
          </a:bodyPr>
          <a:lstStyle/>
          <a:p>
            <a:r>
              <a:rPr lang="en-US" b="1" dirty="0" smtClean="0"/>
              <a:t>Derived from cloud </a:t>
            </a:r>
            <a:r>
              <a:rPr lang="en-US" b="1" dirty="0"/>
              <a:t>top </a:t>
            </a:r>
            <a:r>
              <a:rPr lang="en-US" b="1" dirty="0" smtClean="0"/>
              <a:t>temperature </a:t>
            </a:r>
            <a:r>
              <a:rPr lang="en-US" b="1" dirty="0"/>
              <a:t>– a unique solution may not exist, especially for lower level clouds</a:t>
            </a:r>
          </a:p>
          <a:p>
            <a:endParaRPr lang="en-US" dirty="0"/>
          </a:p>
        </p:txBody>
      </p:sp>
      <p:cxnSp>
        <p:nvCxnSpPr>
          <p:cNvPr id="11" name="Straight Arrow Connector 10"/>
          <p:cNvCxnSpPr/>
          <p:nvPr/>
        </p:nvCxnSpPr>
        <p:spPr>
          <a:xfrm>
            <a:off x="5480255" y="1496906"/>
            <a:ext cx="883249" cy="570120"/>
          </a:xfrm>
          <a:prstGeom prst="straightConnector1">
            <a:avLst/>
          </a:prstGeom>
          <a:ln w="38100">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168576" y="1959552"/>
            <a:ext cx="3428390" cy="646331"/>
          </a:xfrm>
          <a:prstGeom prst="rect">
            <a:avLst/>
          </a:prstGeom>
          <a:noFill/>
        </p:spPr>
        <p:txBody>
          <a:bodyPr wrap="square" rtlCol="0">
            <a:spAutoFit/>
          </a:bodyPr>
          <a:lstStyle/>
          <a:p>
            <a:r>
              <a:rPr lang="en-US" b="1" dirty="0" smtClean="0"/>
              <a:t>Function of cloud optical depth and the extinction profile</a:t>
            </a:r>
            <a:endParaRPr lang="en-US" b="1" dirty="0"/>
          </a:p>
        </p:txBody>
      </p:sp>
      <p:sp>
        <p:nvSpPr>
          <p:cNvPr id="16" name="TextBox 15"/>
          <p:cNvSpPr txBox="1"/>
          <p:nvPr/>
        </p:nvSpPr>
        <p:spPr>
          <a:xfrm>
            <a:off x="5480255" y="2605883"/>
            <a:ext cx="2445607" cy="523220"/>
          </a:xfrm>
          <a:prstGeom prst="rect">
            <a:avLst/>
          </a:prstGeom>
          <a:solidFill>
            <a:schemeClr val="accent1">
              <a:lumMod val="20000"/>
              <a:lumOff val="80000"/>
            </a:schemeClr>
          </a:solidFill>
          <a:ln w="31750">
            <a:solidFill>
              <a:schemeClr val="tx1"/>
            </a:solidFill>
          </a:ln>
        </p:spPr>
        <p:txBody>
          <a:bodyPr wrap="square" rtlCol="0">
            <a:spAutoFit/>
          </a:bodyPr>
          <a:lstStyle/>
          <a:p>
            <a:pPr algn="ctr"/>
            <a:r>
              <a:rPr lang="en-US" sz="2800" b="1" dirty="0" smtClean="0"/>
              <a:t>ΔZ = τ/k</a:t>
            </a:r>
            <a:r>
              <a:rPr lang="en-US" sz="2800" b="1" baseline="-25000" dirty="0" smtClean="0"/>
              <a:t>ext</a:t>
            </a:r>
            <a:endParaRPr lang="en-US" sz="2800" b="1" dirty="0"/>
          </a:p>
        </p:txBody>
      </p:sp>
      <p:sp>
        <p:nvSpPr>
          <p:cNvPr id="36" name="Rectangle 35"/>
          <p:cNvSpPr/>
          <p:nvPr/>
        </p:nvSpPr>
        <p:spPr>
          <a:xfrm>
            <a:off x="4526398" y="1006660"/>
            <a:ext cx="540466" cy="490246"/>
          </a:xfrm>
          <a:prstGeom prst="rect">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5360039" y="1006660"/>
            <a:ext cx="540466" cy="490246"/>
          </a:xfrm>
          <a:prstGeom prst="rect">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403004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98699" y="-136340"/>
            <a:ext cx="8608628" cy="1143000"/>
          </a:xfrm>
        </p:spPr>
        <p:txBody>
          <a:bodyPr>
            <a:normAutofit fontScale="90000"/>
          </a:bodyPr>
          <a:lstStyle/>
          <a:p>
            <a:r>
              <a:rPr lang="en-US" b="1" dirty="0" smtClean="0"/>
              <a:t>Why is Data Fusion Absolutel</a:t>
            </a:r>
            <a:r>
              <a:rPr lang="en-US" b="1" dirty="0"/>
              <a:t>y</a:t>
            </a:r>
            <a:r>
              <a:rPr lang="en-US" b="1" dirty="0" smtClean="0"/>
              <a:t> Needed?</a:t>
            </a:r>
            <a:endParaRPr lang="en-US" b="1" dirty="0"/>
          </a:p>
        </p:txBody>
      </p:sp>
      <p:sp>
        <p:nvSpPr>
          <p:cNvPr id="2" name="Slide Number Placeholder 1"/>
          <p:cNvSpPr>
            <a:spLocks noGrp="1"/>
          </p:cNvSpPr>
          <p:nvPr>
            <p:ph type="sldNum" sz="quarter" idx="12"/>
          </p:nvPr>
        </p:nvSpPr>
        <p:spPr/>
        <p:txBody>
          <a:bodyPr/>
          <a:lstStyle/>
          <a:p>
            <a:fld id="{B0AF709A-F488-D140-B7BF-FB989453A114}" type="slidenum">
              <a:rPr lang="en-US" smtClean="0"/>
              <a:t>12</a:t>
            </a:fld>
            <a:endParaRPr lang="en-US" dirty="0"/>
          </a:p>
        </p:txBody>
      </p:sp>
      <p:sp>
        <p:nvSpPr>
          <p:cNvPr id="5" name="TextBox 4"/>
          <p:cNvSpPr txBox="1"/>
          <p:nvPr/>
        </p:nvSpPr>
        <p:spPr>
          <a:xfrm>
            <a:off x="3474790" y="954507"/>
            <a:ext cx="2445607" cy="523220"/>
          </a:xfrm>
          <a:prstGeom prst="rect">
            <a:avLst/>
          </a:prstGeom>
          <a:solidFill>
            <a:schemeClr val="accent1">
              <a:lumMod val="20000"/>
              <a:lumOff val="80000"/>
            </a:schemeClr>
          </a:solidFill>
          <a:ln w="31750">
            <a:solidFill>
              <a:schemeClr val="tx1"/>
            </a:solidFill>
          </a:ln>
        </p:spPr>
        <p:txBody>
          <a:bodyPr wrap="square" rtlCol="0">
            <a:spAutoFit/>
          </a:bodyPr>
          <a:lstStyle/>
          <a:p>
            <a:pPr algn="ctr"/>
            <a:r>
              <a:rPr lang="en-US" sz="2800" b="1" dirty="0" smtClean="0"/>
              <a:t>Z</a:t>
            </a:r>
            <a:r>
              <a:rPr lang="en-US" sz="2800" b="1" baseline="-25000" dirty="0" smtClean="0"/>
              <a:t>base</a:t>
            </a:r>
            <a:r>
              <a:rPr lang="en-US" sz="2800" b="1" dirty="0" smtClean="0"/>
              <a:t> </a:t>
            </a:r>
            <a:r>
              <a:rPr lang="en-US" sz="2800" b="1" dirty="0"/>
              <a:t>= Z</a:t>
            </a:r>
            <a:r>
              <a:rPr lang="en-US" sz="2800" b="1" baseline="-25000" dirty="0"/>
              <a:t>top</a:t>
            </a:r>
            <a:r>
              <a:rPr lang="en-US" sz="2800" b="1" dirty="0"/>
              <a:t> – </a:t>
            </a:r>
            <a:r>
              <a:rPr lang="en-US" sz="2800" b="1" dirty="0" smtClean="0"/>
              <a:t>ΔZ</a:t>
            </a:r>
            <a:endParaRPr lang="en-US" sz="2800" b="1" dirty="0"/>
          </a:p>
        </p:txBody>
      </p:sp>
      <p:cxnSp>
        <p:nvCxnSpPr>
          <p:cNvPr id="7" name="Straight Arrow Connector 6"/>
          <p:cNvCxnSpPr>
            <a:stCxn id="5" idx="2"/>
          </p:cNvCxnSpPr>
          <p:nvPr/>
        </p:nvCxnSpPr>
        <p:spPr>
          <a:xfrm flipH="1">
            <a:off x="2996270" y="1477727"/>
            <a:ext cx="1701324" cy="769310"/>
          </a:xfrm>
          <a:prstGeom prst="straightConnector1">
            <a:avLst/>
          </a:prstGeom>
          <a:ln w="38100">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64174" y="1949502"/>
            <a:ext cx="2675305" cy="1754327"/>
          </a:xfrm>
          <a:prstGeom prst="rect">
            <a:avLst/>
          </a:prstGeom>
          <a:noFill/>
        </p:spPr>
        <p:txBody>
          <a:bodyPr wrap="square" rtlCol="0">
            <a:spAutoFit/>
          </a:bodyPr>
          <a:lstStyle/>
          <a:p>
            <a:r>
              <a:rPr lang="en-US" b="1" dirty="0" smtClean="0"/>
              <a:t>Derived from cloud </a:t>
            </a:r>
            <a:r>
              <a:rPr lang="en-US" b="1" dirty="0"/>
              <a:t>top </a:t>
            </a:r>
            <a:r>
              <a:rPr lang="en-US" b="1" dirty="0" smtClean="0"/>
              <a:t>temperature </a:t>
            </a:r>
            <a:r>
              <a:rPr lang="en-US" b="1" dirty="0"/>
              <a:t>– a unique solution may not exist, especially for lower level clouds</a:t>
            </a:r>
          </a:p>
          <a:p>
            <a:endParaRPr lang="en-US" dirty="0"/>
          </a:p>
        </p:txBody>
      </p:sp>
      <p:cxnSp>
        <p:nvCxnSpPr>
          <p:cNvPr id="11" name="Straight Arrow Connector 10"/>
          <p:cNvCxnSpPr/>
          <p:nvPr/>
        </p:nvCxnSpPr>
        <p:spPr>
          <a:xfrm>
            <a:off x="5480255" y="1496906"/>
            <a:ext cx="883249" cy="570120"/>
          </a:xfrm>
          <a:prstGeom prst="straightConnector1">
            <a:avLst/>
          </a:prstGeom>
          <a:ln w="38100">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168576" y="1959552"/>
            <a:ext cx="3428390" cy="646331"/>
          </a:xfrm>
          <a:prstGeom prst="rect">
            <a:avLst/>
          </a:prstGeom>
          <a:noFill/>
        </p:spPr>
        <p:txBody>
          <a:bodyPr wrap="square" rtlCol="0">
            <a:spAutoFit/>
          </a:bodyPr>
          <a:lstStyle/>
          <a:p>
            <a:r>
              <a:rPr lang="en-US" b="1" dirty="0" smtClean="0"/>
              <a:t>Function of cloud optical depth and the extinction profile</a:t>
            </a:r>
            <a:endParaRPr lang="en-US" b="1" dirty="0"/>
          </a:p>
        </p:txBody>
      </p:sp>
      <p:sp>
        <p:nvSpPr>
          <p:cNvPr id="16" name="TextBox 15"/>
          <p:cNvSpPr txBox="1"/>
          <p:nvPr/>
        </p:nvSpPr>
        <p:spPr>
          <a:xfrm>
            <a:off x="5480255" y="2605883"/>
            <a:ext cx="2445607" cy="523220"/>
          </a:xfrm>
          <a:prstGeom prst="rect">
            <a:avLst/>
          </a:prstGeom>
          <a:solidFill>
            <a:schemeClr val="accent1">
              <a:lumMod val="20000"/>
              <a:lumOff val="80000"/>
            </a:schemeClr>
          </a:solidFill>
          <a:ln w="31750">
            <a:solidFill>
              <a:schemeClr val="tx1"/>
            </a:solidFill>
          </a:ln>
        </p:spPr>
        <p:txBody>
          <a:bodyPr wrap="square" rtlCol="0">
            <a:spAutoFit/>
          </a:bodyPr>
          <a:lstStyle/>
          <a:p>
            <a:pPr algn="ctr"/>
            <a:r>
              <a:rPr lang="en-US" sz="2800" b="1" dirty="0" smtClean="0"/>
              <a:t>ΔZ = τ/k</a:t>
            </a:r>
            <a:r>
              <a:rPr lang="en-US" sz="2800" b="1" baseline="-25000" dirty="0" smtClean="0"/>
              <a:t>ext</a:t>
            </a:r>
            <a:endParaRPr lang="en-US" sz="2800" b="1" dirty="0"/>
          </a:p>
        </p:txBody>
      </p:sp>
      <p:sp>
        <p:nvSpPr>
          <p:cNvPr id="19" name="TextBox 18"/>
          <p:cNvSpPr txBox="1"/>
          <p:nvPr/>
        </p:nvSpPr>
        <p:spPr>
          <a:xfrm>
            <a:off x="2236305" y="3440351"/>
            <a:ext cx="3428390" cy="923330"/>
          </a:xfrm>
          <a:prstGeom prst="rect">
            <a:avLst/>
          </a:prstGeom>
          <a:noFill/>
        </p:spPr>
        <p:txBody>
          <a:bodyPr wrap="square" rtlCol="0">
            <a:spAutoFit/>
          </a:bodyPr>
          <a:lstStyle/>
          <a:p>
            <a:r>
              <a:rPr lang="en-US" b="1" dirty="0" smtClean="0"/>
              <a:t>Very limited sensitivity to cloud optical depth at near-IR and IR wavelengths for non-cirrus</a:t>
            </a:r>
          </a:p>
        </p:txBody>
      </p:sp>
      <p:cxnSp>
        <p:nvCxnSpPr>
          <p:cNvPr id="25" name="Straight Arrow Connector 24"/>
          <p:cNvCxnSpPr/>
          <p:nvPr/>
        </p:nvCxnSpPr>
        <p:spPr>
          <a:xfrm flipH="1">
            <a:off x="5357739" y="3085663"/>
            <a:ext cx="1384624" cy="658465"/>
          </a:xfrm>
          <a:prstGeom prst="straightConnector1">
            <a:avLst/>
          </a:prstGeom>
          <a:ln w="38100">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36" name="Rectangle 35"/>
          <p:cNvSpPr/>
          <p:nvPr/>
        </p:nvSpPr>
        <p:spPr>
          <a:xfrm>
            <a:off x="4526398" y="1006660"/>
            <a:ext cx="540466" cy="490246"/>
          </a:xfrm>
          <a:prstGeom prst="rect">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5360039" y="1006660"/>
            <a:ext cx="540466" cy="490246"/>
          </a:xfrm>
          <a:prstGeom prst="rect">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6647781" y="2638857"/>
            <a:ext cx="189163" cy="490246"/>
          </a:xfrm>
          <a:prstGeom prst="rect">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997294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98699" y="-136340"/>
            <a:ext cx="8608628" cy="1143000"/>
          </a:xfrm>
        </p:spPr>
        <p:txBody>
          <a:bodyPr>
            <a:normAutofit fontScale="90000"/>
          </a:bodyPr>
          <a:lstStyle/>
          <a:p>
            <a:r>
              <a:rPr lang="en-US" b="1" dirty="0" smtClean="0"/>
              <a:t>Why is Data Fusion Absolutel</a:t>
            </a:r>
            <a:r>
              <a:rPr lang="en-US" b="1" dirty="0"/>
              <a:t>y</a:t>
            </a:r>
            <a:r>
              <a:rPr lang="en-US" b="1" dirty="0" smtClean="0"/>
              <a:t> Needed?</a:t>
            </a:r>
            <a:endParaRPr lang="en-US" b="1" dirty="0"/>
          </a:p>
        </p:txBody>
      </p:sp>
      <p:sp>
        <p:nvSpPr>
          <p:cNvPr id="2" name="Slide Number Placeholder 1"/>
          <p:cNvSpPr>
            <a:spLocks noGrp="1"/>
          </p:cNvSpPr>
          <p:nvPr>
            <p:ph type="sldNum" sz="quarter" idx="12"/>
          </p:nvPr>
        </p:nvSpPr>
        <p:spPr/>
        <p:txBody>
          <a:bodyPr/>
          <a:lstStyle/>
          <a:p>
            <a:fld id="{B0AF709A-F488-D140-B7BF-FB989453A114}" type="slidenum">
              <a:rPr lang="en-US" smtClean="0"/>
              <a:t>13</a:t>
            </a:fld>
            <a:endParaRPr lang="en-US" dirty="0"/>
          </a:p>
        </p:txBody>
      </p:sp>
      <p:sp>
        <p:nvSpPr>
          <p:cNvPr id="5" name="TextBox 4"/>
          <p:cNvSpPr txBox="1"/>
          <p:nvPr/>
        </p:nvSpPr>
        <p:spPr>
          <a:xfrm>
            <a:off x="3474790" y="954507"/>
            <a:ext cx="2445607" cy="523220"/>
          </a:xfrm>
          <a:prstGeom prst="rect">
            <a:avLst/>
          </a:prstGeom>
          <a:solidFill>
            <a:schemeClr val="accent1">
              <a:lumMod val="20000"/>
              <a:lumOff val="80000"/>
            </a:schemeClr>
          </a:solidFill>
          <a:ln w="31750">
            <a:solidFill>
              <a:schemeClr val="tx1"/>
            </a:solidFill>
          </a:ln>
        </p:spPr>
        <p:txBody>
          <a:bodyPr wrap="square" rtlCol="0">
            <a:spAutoFit/>
          </a:bodyPr>
          <a:lstStyle/>
          <a:p>
            <a:pPr algn="ctr"/>
            <a:r>
              <a:rPr lang="en-US" sz="2800" b="1" dirty="0" smtClean="0"/>
              <a:t>Z</a:t>
            </a:r>
            <a:r>
              <a:rPr lang="en-US" sz="2800" b="1" baseline="-25000" dirty="0" smtClean="0"/>
              <a:t>base</a:t>
            </a:r>
            <a:r>
              <a:rPr lang="en-US" sz="2800" b="1" dirty="0" smtClean="0"/>
              <a:t> </a:t>
            </a:r>
            <a:r>
              <a:rPr lang="en-US" sz="2800" b="1" dirty="0"/>
              <a:t>= Z</a:t>
            </a:r>
            <a:r>
              <a:rPr lang="en-US" sz="2800" b="1" baseline="-25000" dirty="0"/>
              <a:t>top</a:t>
            </a:r>
            <a:r>
              <a:rPr lang="en-US" sz="2800" b="1" dirty="0"/>
              <a:t> – </a:t>
            </a:r>
            <a:r>
              <a:rPr lang="en-US" sz="2800" b="1" dirty="0" smtClean="0"/>
              <a:t>ΔZ</a:t>
            </a:r>
            <a:endParaRPr lang="en-US" sz="2800" b="1" dirty="0"/>
          </a:p>
        </p:txBody>
      </p:sp>
      <p:cxnSp>
        <p:nvCxnSpPr>
          <p:cNvPr id="7" name="Straight Arrow Connector 6"/>
          <p:cNvCxnSpPr>
            <a:stCxn id="5" idx="2"/>
          </p:cNvCxnSpPr>
          <p:nvPr/>
        </p:nvCxnSpPr>
        <p:spPr>
          <a:xfrm flipH="1">
            <a:off x="2996270" y="1477727"/>
            <a:ext cx="1701324" cy="769310"/>
          </a:xfrm>
          <a:prstGeom prst="straightConnector1">
            <a:avLst/>
          </a:prstGeom>
          <a:ln w="38100">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64174" y="1949502"/>
            <a:ext cx="2675305" cy="1754327"/>
          </a:xfrm>
          <a:prstGeom prst="rect">
            <a:avLst/>
          </a:prstGeom>
          <a:noFill/>
        </p:spPr>
        <p:txBody>
          <a:bodyPr wrap="square" rtlCol="0">
            <a:spAutoFit/>
          </a:bodyPr>
          <a:lstStyle/>
          <a:p>
            <a:r>
              <a:rPr lang="en-US" b="1" dirty="0" smtClean="0"/>
              <a:t>Derived from cloud </a:t>
            </a:r>
            <a:r>
              <a:rPr lang="en-US" b="1" dirty="0"/>
              <a:t>top </a:t>
            </a:r>
            <a:r>
              <a:rPr lang="en-US" b="1" dirty="0" smtClean="0"/>
              <a:t>temperature </a:t>
            </a:r>
            <a:r>
              <a:rPr lang="en-US" b="1" dirty="0"/>
              <a:t>– a unique solution may not exist, especially for lower level clouds</a:t>
            </a:r>
          </a:p>
          <a:p>
            <a:endParaRPr lang="en-US" dirty="0"/>
          </a:p>
        </p:txBody>
      </p:sp>
      <p:cxnSp>
        <p:nvCxnSpPr>
          <p:cNvPr id="11" name="Straight Arrow Connector 10"/>
          <p:cNvCxnSpPr/>
          <p:nvPr/>
        </p:nvCxnSpPr>
        <p:spPr>
          <a:xfrm>
            <a:off x="5480255" y="1496906"/>
            <a:ext cx="883249" cy="570120"/>
          </a:xfrm>
          <a:prstGeom prst="straightConnector1">
            <a:avLst/>
          </a:prstGeom>
          <a:ln w="38100">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168576" y="1959552"/>
            <a:ext cx="3428390" cy="646331"/>
          </a:xfrm>
          <a:prstGeom prst="rect">
            <a:avLst/>
          </a:prstGeom>
          <a:noFill/>
        </p:spPr>
        <p:txBody>
          <a:bodyPr wrap="square" rtlCol="0">
            <a:spAutoFit/>
          </a:bodyPr>
          <a:lstStyle/>
          <a:p>
            <a:r>
              <a:rPr lang="en-US" b="1" dirty="0" smtClean="0"/>
              <a:t>Function of cloud optical depth and the extinction profile</a:t>
            </a:r>
            <a:endParaRPr lang="en-US" b="1" dirty="0"/>
          </a:p>
        </p:txBody>
      </p:sp>
      <p:sp>
        <p:nvSpPr>
          <p:cNvPr id="16" name="TextBox 15"/>
          <p:cNvSpPr txBox="1"/>
          <p:nvPr/>
        </p:nvSpPr>
        <p:spPr>
          <a:xfrm>
            <a:off x="5480255" y="2605883"/>
            <a:ext cx="2445607" cy="523220"/>
          </a:xfrm>
          <a:prstGeom prst="rect">
            <a:avLst/>
          </a:prstGeom>
          <a:solidFill>
            <a:schemeClr val="accent1">
              <a:lumMod val="20000"/>
              <a:lumOff val="80000"/>
            </a:schemeClr>
          </a:solidFill>
          <a:ln w="31750">
            <a:solidFill>
              <a:schemeClr val="tx1"/>
            </a:solidFill>
          </a:ln>
        </p:spPr>
        <p:txBody>
          <a:bodyPr wrap="square" rtlCol="0">
            <a:spAutoFit/>
          </a:bodyPr>
          <a:lstStyle/>
          <a:p>
            <a:pPr algn="ctr"/>
            <a:r>
              <a:rPr lang="en-US" sz="2800" b="1" dirty="0" smtClean="0"/>
              <a:t>ΔZ = τ/k</a:t>
            </a:r>
            <a:r>
              <a:rPr lang="en-US" sz="2800" b="1" baseline="-25000" dirty="0" smtClean="0"/>
              <a:t>ext</a:t>
            </a:r>
            <a:endParaRPr lang="en-US" sz="2800" b="1" dirty="0"/>
          </a:p>
        </p:txBody>
      </p:sp>
      <p:sp>
        <p:nvSpPr>
          <p:cNvPr id="19" name="TextBox 18"/>
          <p:cNvSpPr txBox="1"/>
          <p:nvPr/>
        </p:nvSpPr>
        <p:spPr>
          <a:xfrm>
            <a:off x="2236305" y="3440351"/>
            <a:ext cx="3428390" cy="923330"/>
          </a:xfrm>
          <a:prstGeom prst="rect">
            <a:avLst/>
          </a:prstGeom>
          <a:noFill/>
        </p:spPr>
        <p:txBody>
          <a:bodyPr wrap="square" rtlCol="0">
            <a:spAutoFit/>
          </a:bodyPr>
          <a:lstStyle/>
          <a:p>
            <a:r>
              <a:rPr lang="en-US" b="1" dirty="0" smtClean="0"/>
              <a:t>Very limited sensitivity to cloud optical depth at near-IR and IR wavelengths for non-cirrus</a:t>
            </a:r>
          </a:p>
        </p:txBody>
      </p:sp>
      <p:sp>
        <p:nvSpPr>
          <p:cNvPr id="20" name="TextBox 19"/>
          <p:cNvSpPr txBox="1"/>
          <p:nvPr/>
        </p:nvSpPr>
        <p:spPr>
          <a:xfrm>
            <a:off x="6363504" y="3771743"/>
            <a:ext cx="2780496" cy="1477328"/>
          </a:xfrm>
          <a:prstGeom prst="rect">
            <a:avLst/>
          </a:prstGeom>
          <a:noFill/>
        </p:spPr>
        <p:txBody>
          <a:bodyPr wrap="square" rtlCol="0">
            <a:spAutoFit/>
          </a:bodyPr>
          <a:lstStyle/>
          <a:p>
            <a:r>
              <a:rPr lang="en-US" b="1" dirty="0" smtClean="0"/>
              <a:t>The extinction profile is a function of the vertically resolved size distribution – very little sensitivity, especially at night</a:t>
            </a:r>
            <a:endParaRPr lang="en-US" b="1" dirty="0"/>
          </a:p>
        </p:txBody>
      </p:sp>
      <p:cxnSp>
        <p:nvCxnSpPr>
          <p:cNvPr id="25" name="Straight Arrow Connector 24"/>
          <p:cNvCxnSpPr/>
          <p:nvPr/>
        </p:nvCxnSpPr>
        <p:spPr>
          <a:xfrm flipH="1">
            <a:off x="5357739" y="3085663"/>
            <a:ext cx="1384624" cy="658465"/>
          </a:xfrm>
          <a:prstGeom prst="straightConnector1">
            <a:avLst/>
          </a:prstGeom>
          <a:ln w="38100">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7083926" y="3085663"/>
            <a:ext cx="604196" cy="816353"/>
          </a:xfrm>
          <a:prstGeom prst="straightConnector1">
            <a:avLst/>
          </a:prstGeom>
          <a:ln w="38100">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36" name="Rectangle 35"/>
          <p:cNvSpPr/>
          <p:nvPr/>
        </p:nvSpPr>
        <p:spPr>
          <a:xfrm>
            <a:off x="4526398" y="1006660"/>
            <a:ext cx="540466" cy="490246"/>
          </a:xfrm>
          <a:prstGeom prst="rect">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5360039" y="1006660"/>
            <a:ext cx="540466" cy="490246"/>
          </a:xfrm>
          <a:prstGeom prst="rect">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6647781" y="2638857"/>
            <a:ext cx="189163" cy="490246"/>
          </a:xfrm>
          <a:prstGeom prst="rect">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6962264" y="2638857"/>
            <a:ext cx="540466" cy="490246"/>
          </a:xfrm>
          <a:prstGeom prst="rect">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310424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98699" y="-136340"/>
            <a:ext cx="8608628" cy="1143000"/>
          </a:xfrm>
        </p:spPr>
        <p:txBody>
          <a:bodyPr>
            <a:normAutofit fontScale="90000"/>
          </a:bodyPr>
          <a:lstStyle/>
          <a:p>
            <a:r>
              <a:rPr lang="en-US" b="1" dirty="0" smtClean="0"/>
              <a:t>Why is Data Fusion Absolutel</a:t>
            </a:r>
            <a:r>
              <a:rPr lang="en-US" b="1" dirty="0"/>
              <a:t>y</a:t>
            </a:r>
            <a:r>
              <a:rPr lang="en-US" b="1" dirty="0" smtClean="0"/>
              <a:t> Needed?</a:t>
            </a:r>
            <a:endParaRPr lang="en-US" b="1" dirty="0"/>
          </a:p>
        </p:txBody>
      </p:sp>
      <p:sp>
        <p:nvSpPr>
          <p:cNvPr id="2" name="Slide Number Placeholder 1"/>
          <p:cNvSpPr>
            <a:spLocks noGrp="1"/>
          </p:cNvSpPr>
          <p:nvPr>
            <p:ph type="sldNum" sz="quarter" idx="12"/>
          </p:nvPr>
        </p:nvSpPr>
        <p:spPr/>
        <p:txBody>
          <a:bodyPr/>
          <a:lstStyle/>
          <a:p>
            <a:fld id="{B0AF709A-F488-D140-B7BF-FB989453A114}" type="slidenum">
              <a:rPr lang="en-US" smtClean="0"/>
              <a:t>14</a:t>
            </a:fld>
            <a:endParaRPr lang="en-US" dirty="0"/>
          </a:p>
        </p:txBody>
      </p:sp>
      <p:sp>
        <p:nvSpPr>
          <p:cNvPr id="5" name="TextBox 4"/>
          <p:cNvSpPr txBox="1"/>
          <p:nvPr/>
        </p:nvSpPr>
        <p:spPr>
          <a:xfrm>
            <a:off x="3474790" y="954507"/>
            <a:ext cx="2445607" cy="523220"/>
          </a:xfrm>
          <a:prstGeom prst="rect">
            <a:avLst/>
          </a:prstGeom>
          <a:solidFill>
            <a:schemeClr val="accent1">
              <a:lumMod val="20000"/>
              <a:lumOff val="80000"/>
            </a:schemeClr>
          </a:solidFill>
          <a:ln w="31750">
            <a:solidFill>
              <a:schemeClr val="tx1"/>
            </a:solidFill>
          </a:ln>
        </p:spPr>
        <p:txBody>
          <a:bodyPr wrap="square" rtlCol="0">
            <a:spAutoFit/>
          </a:bodyPr>
          <a:lstStyle/>
          <a:p>
            <a:pPr algn="ctr"/>
            <a:r>
              <a:rPr lang="en-US" sz="2800" b="1" dirty="0" smtClean="0"/>
              <a:t>Z</a:t>
            </a:r>
            <a:r>
              <a:rPr lang="en-US" sz="2800" b="1" baseline="-25000" dirty="0" smtClean="0"/>
              <a:t>base</a:t>
            </a:r>
            <a:r>
              <a:rPr lang="en-US" sz="2800" b="1" dirty="0" smtClean="0"/>
              <a:t> </a:t>
            </a:r>
            <a:r>
              <a:rPr lang="en-US" sz="2800" b="1" dirty="0"/>
              <a:t>= Z</a:t>
            </a:r>
            <a:r>
              <a:rPr lang="en-US" sz="2800" b="1" baseline="-25000" dirty="0"/>
              <a:t>top</a:t>
            </a:r>
            <a:r>
              <a:rPr lang="en-US" sz="2800" b="1" dirty="0"/>
              <a:t> – </a:t>
            </a:r>
            <a:r>
              <a:rPr lang="en-US" sz="2800" b="1" dirty="0" smtClean="0"/>
              <a:t>ΔZ</a:t>
            </a:r>
            <a:endParaRPr lang="en-US" sz="2800" b="1" dirty="0"/>
          </a:p>
        </p:txBody>
      </p:sp>
      <p:cxnSp>
        <p:nvCxnSpPr>
          <p:cNvPr id="7" name="Straight Arrow Connector 6"/>
          <p:cNvCxnSpPr>
            <a:stCxn id="5" idx="2"/>
          </p:cNvCxnSpPr>
          <p:nvPr/>
        </p:nvCxnSpPr>
        <p:spPr>
          <a:xfrm flipH="1">
            <a:off x="2996270" y="1477727"/>
            <a:ext cx="1701324" cy="769310"/>
          </a:xfrm>
          <a:prstGeom prst="straightConnector1">
            <a:avLst/>
          </a:prstGeom>
          <a:ln w="38100">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64174" y="1949502"/>
            <a:ext cx="2675305" cy="1754327"/>
          </a:xfrm>
          <a:prstGeom prst="rect">
            <a:avLst/>
          </a:prstGeom>
          <a:noFill/>
        </p:spPr>
        <p:txBody>
          <a:bodyPr wrap="square" rtlCol="0">
            <a:spAutoFit/>
          </a:bodyPr>
          <a:lstStyle/>
          <a:p>
            <a:r>
              <a:rPr lang="en-US" b="1" dirty="0" smtClean="0"/>
              <a:t>Derived from cloud </a:t>
            </a:r>
            <a:r>
              <a:rPr lang="en-US" b="1" dirty="0"/>
              <a:t>top </a:t>
            </a:r>
            <a:r>
              <a:rPr lang="en-US" b="1" dirty="0" smtClean="0"/>
              <a:t>temperature </a:t>
            </a:r>
            <a:r>
              <a:rPr lang="en-US" b="1" dirty="0"/>
              <a:t>– a unique solution may not exist, especially for lower level clouds</a:t>
            </a:r>
          </a:p>
          <a:p>
            <a:endParaRPr lang="en-US" dirty="0"/>
          </a:p>
        </p:txBody>
      </p:sp>
      <p:cxnSp>
        <p:nvCxnSpPr>
          <p:cNvPr id="11" name="Straight Arrow Connector 10"/>
          <p:cNvCxnSpPr/>
          <p:nvPr/>
        </p:nvCxnSpPr>
        <p:spPr>
          <a:xfrm>
            <a:off x="5480255" y="1496906"/>
            <a:ext cx="883249" cy="570120"/>
          </a:xfrm>
          <a:prstGeom prst="straightConnector1">
            <a:avLst/>
          </a:prstGeom>
          <a:ln w="38100">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168576" y="1959552"/>
            <a:ext cx="3428390" cy="646331"/>
          </a:xfrm>
          <a:prstGeom prst="rect">
            <a:avLst/>
          </a:prstGeom>
          <a:noFill/>
        </p:spPr>
        <p:txBody>
          <a:bodyPr wrap="square" rtlCol="0">
            <a:spAutoFit/>
          </a:bodyPr>
          <a:lstStyle/>
          <a:p>
            <a:r>
              <a:rPr lang="en-US" b="1" dirty="0" smtClean="0"/>
              <a:t>Function of cloud optical depth and the extinction profile</a:t>
            </a:r>
            <a:endParaRPr lang="en-US" b="1" dirty="0"/>
          </a:p>
        </p:txBody>
      </p:sp>
      <p:sp>
        <p:nvSpPr>
          <p:cNvPr id="16" name="TextBox 15"/>
          <p:cNvSpPr txBox="1"/>
          <p:nvPr/>
        </p:nvSpPr>
        <p:spPr>
          <a:xfrm>
            <a:off x="5480255" y="2605883"/>
            <a:ext cx="2445607" cy="523220"/>
          </a:xfrm>
          <a:prstGeom prst="rect">
            <a:avLst/>
          </a:prstGeom>
          <a:solidFill>
            <a:schemeClr val="accent1">
              <a:lumMod val="20000"/>
              <a:lumOff val="80000"/>
            </a:schemeClr>
          </a:solidFill>
          <a:ln w="31750">
            <a:solidFill>
              <a:schemeClr val="tx1"/>
            </a:solidFill>
          </a:ln>
        </p:spPr>
        <p:txBody>
          <a:bodyPr wrap="square" rtlCol="0">
            <a:spAutoFit/>
          </a:bodyPr>
          <a:lstStyle/>
          <a:p>
            <a:pPr algn="ctr"/>
            <a:r>
              <a:rPr lang="en-US" sz="2800" b="1" dirty="0" smtClean="0"/>
              <a:t>ΔZ = τ/k</a:t>
            </a:r>
            <a:r>
              <a:rPr lang="en-US" sz="2800" b="1" baseline="-25000" dirty="0" smtClean="0"/>
              <a:t>ext</a:t>
            </a:r>
            <a:endParaRPr lang="en-US" sz="2800" b="1" dirty="0"/>
          </a:p>
        </p:txBody>
      </p:sp>
      <p:sp>
        <p:nvSpPr>
          <p:cNvPr id="19" name="TextBox 18"/>
          <p:cNvSpPr txBox="1"/>
          <p:nvPr/>
        </p:nvSpPr>
        <p:spPr>
          <a:xfrm>
            <a:off x="2236305" y="3440351"/>
            <a:ext cx="3428390" cy="923330"/>
          </a:xfrm>
          <a:prstGeom prst="rect">
            <a:avLst/>
          </a:prstGeom>
          <a:noFill/>
        </p:spPr>
        <p:txBody>
          <a:bodyPr wrap="square" rtlCol="0">
            <a:spAutoFit/>
          </a:bodyPr>
          <a:lstStyle/>
          <a:p>
            <a:r>
              <a:rPr lang="en-US" b="1" dirty="0" smtClean="0"/>
              <a:t>Very limited sensitivity to cloud optical depth at near-IR and IR wavelengths for non-cirrus</a:t>
            </a:r>
          </a:p>
        </p:txBody>
      </p:sp>
      <p:sp>
        <p:nvSpPr>
          <p:cNvPr id="20" name="TextBox 19"/>
          <p:cNvSpPr txBox="1"/>
          <p:nvPr/>
        </p:nvSpPr>
        <p:spPr>
          <a:xfrm>
            <a:off x="6363504" y="3771743"/>
            <a:ext cx="2780496" cy="1477328"/>
          </a:xfrm>
          <a:prstGeom prst="rect">
            <a:avLst/>
          </a:prstGeom>
          <a:noFill/>
        </p:spPr>
        <p:txBody>
          <a:bodyPr wrap="square" rtlCol="0">
            <a:spAutoFit/>
          </a:bodyPr>
          <a:lstStyle/>
          <a:p>
            <a:r>
              <a:rPr lang="en-US" b="1" dirty="0" smtClean="0"/>
              <a:t>The extinction profile is a function of the vertically resolved size distribution – very little sensitivity, especially at night</a:t>
            </a:r>
            <a:endParaRPr lang="en-US" b="1" dirty="0"/>
          </a:p>
        </p:txBody>
      </p:sp>
      <p:cxnSp>
        <p:nvCxnSpPr>
          <p:cNvPr id="25" name="Straight Arrow Connector 24"/>
          <p:cNvCxnSpPr/>
          <p:nvPr/>
        </p:nvCxnSpPr>
        <p:spPr>
          <a:xfrm flipH="1">
            <a:off x="5357739" y="3085663"/>
            <a:ext cx="1384624" cy="658465"/>
          </a:xfrm>
          <a:prstGeom prst="straightConnector1">
            <a:avLst/>
          </a:prstGeom>
          <a:ln w="38100">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7083926" y="3085663"/>
            <a:ext cx="604196" cy="816353"/>
          </a:xfrm>
          <a:prstGeom prst="straightConnector1">
            <a:avLst/>
          </a:prstGeom>
          <a:ln w="38100">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78172" y="5090259"/>
            <a:ext cx="6117287" cy="1631216"/>
          </a:xfrm>
          <a:prstGeom prst="rect">
            <a:avLst/>
          </a:prstGeom>
          <a:solidFill>
            <a:srgbClr val="FFFF00"/>
          </a:solidFill>
          <a:ln w="38100">
            <a:solidFill>
              <a:schemeClr val="tx1"/>
            </a:solidFill>
          </a:ln>
        </p:spPr>
        <p:txBody>
          <a:bodyPr wrap="square" rtlCol="0">
            <a:spAutoFit/>
          </a:bodyPr>
          <a:lstStyle/>
          <a:p>
            <a:r>
              <a:rPr lang="en-US" sz="2000" b="1" dirty="0" smtClean="0"/>
              <a:t>Not to mention the influence of the surface, atmospheric gases, aerosols, and multiple cloud layers on the measurements!</a:t>
            </a:r>
          </a:p>
          <a:p>
            <a:endParaRPr lang="en-US" sz="2000" b="1" dirty="0"/>
          </a:p>
          <a:p>
            <a:r>
              <a:rPr lang="en-US" sz="2000" b="1" dirty="0" smtClean="0"/>
              <a:t>Thus, satellite data should be fused with model data</a:t>
            </a:r>
            <a:endParaRPr lang="en-US" sz="2000" b="1" dirty="0"/>
          </a:p>
        </p:txBody>
      </p:sp>
      <p:sp>
        <p:nvSpPr>
          <p:cNvPr id="36" name="Rectangle 35"/>
          <p:cNvSpPr/>
          <p:nvPr/>
        </p:nvSpPr>
        <p:spPr>
          <a:xfrm>
            <a:off x="4526398" y="1006660"/>
            <a:ext cx="540466" cy="490246"/>
          </a:xfrm>
          <a:prstGeom prst="rect">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5360039" y="1006660"/>
            <a:ext cx="540466" cy="490246"/>
          </a:xfrm>
          <a:prstGeom prst="rect">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6647781" y="2638857"/>
            <a:ext cx="189163" cy="490246"/>
          </a:xfrm>
          <a:prstGeom prst="rect">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6962264" y="2638857"/>
            <a:ext cx="540466" cy="490246"/>
          </a:xfrm>
          <a:prstGeom prst="rect">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752944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0AF709A-F488-D140-B7BF-FB989453A114}" type="slidenum">
              <a:rPr lang="en-US" smtClean="0"/>
              <a:t>15</a:t>
            </a:fld>
            <a:endParaRPr lang="en-US"/>
          </a:p>
        </p:txBody>
      </p:sp>
      <p:pic>
        <p:nvPicPr>
          <p:cNvPr id="4" name="Picture 3" descr="TX_FLS_20120228_0502.png"/>
          <p:cNvPicPr>
            <a:picLocks noChangeAspect="1"/>
          </p:cNvPicPr>
          <p:nvPr/>
        </p:nvPicPr>
        <p:blipFill rotWithShape="1">
          <a:blip r:embed="rId2">
            <a:extLst>
              <a:ext uri="{28A0092B-C50C-407E-A947-70E740481C1C}">
                <a14:useLocalDpi xmlns:a14="http://schemas.microsoft.com/office/drawing/2010/main" val="0"/>
              </a:ext>
            </a:extLst>
          </a:blip>
          <a:srcRect l="5" t="49324" r="50123" b="6"/>
          <a:stretch/>
        </p:blipFill>
        <p:spPr>
          <a:xfrm>
            <a:off x="1219200" y="12424"/>
            <a:ext cx="6629400" cy="6845576"/>
          </a:xfrm>
          <a:prstGeom prst="rect">
            <a:avLst/>
          </a:prstGeom>
        </p:spPr>
      </p:pic>
      <p:sp>
        <p:nvSpPr>
          <p:cNvPr id="5" name="TextBox 4"/>
          <p:cNvSpPr txBox="1"/>
          <p:nvPr/>
        </p:nvSpPr>
        <p:spPr>
          <a:xfrm>
            <a:off x="4165600" y="3860800"/>
            <a:ext cx="863600" cy="369332"/>
          </a:xfrm>
          <a:prstGeom prst="rect">
            <a:avLst/>
          </a:prstGeom>
          <a:noFill/>
        </p:spPr>
        <p:txBody>
          <a:bodyPr wrap="square" rtlCol="0">
            <a:spAutoFit/>
          </a:bodyPr>
          <a:lstStyle/>
          <a:p>
            <a:pPr algn="ctr"/>
            <a:r>
              <a:rPr lang="en-US" b="1" dirty="0" smtClean="0">
                <a:solidFill>
                  <a:schemeClr val="bg1"/>
                </a:solidFill>
              </a:rPr>
              <a:t>Texas</a:t>
            </a:r>
            <a:endParaRPr lang="en-US" b="1" dirty="0">
              <a:solidFill>
                <a:schemeClr val="bg1"/>
              </a:solidFill>
            </a:endParaRPr>
          </a:p>
        </p:txBody>
      </p:sp>
      <p:sp>
        <p:nvSpPr>
          <p:cNvPr id="13" name="TextBox 12"/>
          <p:cNvSpPr txBox="1"/>
          <p:nvPr/>
        </p:nvSpPr>
        <p:spPr>
          <a:xfrm>
            <a:off x="3225800" y="2057400"/>
            <a:ext cx="863600" cy="369332"/>
          </a:xfrm>
          <a:prstGeom prst="rect">
            <a:avLst/>
          </a:prstGeom>
          <a:noFill/>
        </p:spPr>
        <p:txBody>
          <a:bodyPr wrap="square" rtlCol="0">
            <a:spAutoFit/>
          </a:bodyPr>
          <a:lstStyle/>
          <a:p>
            <a:pPr algn="ctr"/>
            <a:r>
              <a:rPr lang="en-US" b="1" dirty="0" smtClean="0">
                <a:solidFill>
                  <a:schemeClr val="bg1"/>
                </a:solidFill>
              </a:rPr>
              <a:t>IFR</a:t>
            </a:r>
            <a:endParaRPr lang="en-US" b="1" dirty="0">
              <a:solidFill>
                <a:schemeClr val="bg1"/>
              </a:solidFill>
            </a:endParaRPr>
          </a:p>
        </p:txBody>
      </p:sp>
      <p:sp>
        <p:nvSpPr>
          <p:cNvPr id="15" name="TextBox 14"/>
          <p:cNvSpPr txBox="1"/>
          <p:nvPr/>
        </p:nvSpPr>
        <p:spPr>
          <a:xfrm>
            <a:off x="5791200" y="2870200"/>
            <a:ext cx="1003300" cy="646331"/>
          </a:xfrm>
          <a:prstGeom prst="rect">
            <a:avLst/>
          </a:prstGeom>
          <a:noFill/>
        </p:spPr>
        <p:txBody>
          <a:bodyPr wrap="square" rtlCol="0">
            <a:spAutoFit/>
          </a:bodyPr>
          <a:lstStyle/>
          <a:p>
            <a:pPr algn="ctr"/>
            <a:r>
              <a:rPr lang="en-US" b="1" dirty="0" smtClean="0">
                <a:solidFill>
                  <a:schemeClr val="bg1"/>
                </a:solidFill>
              </a:rPr>
              <a:t>MVFR/VFR</a:t>
            </a:r>
            <a:endParaRPr lang="en-US" b="1" dirty="0">
              <a:solidFill>
                <a:schemeClr val="bg1"/>
              </a:solidFill>
            </a:endParaRPr>
          </a:p>
        </p:txBody>
      </p:sp>
      <p:sp>
        <p:nvSpPr>
          <p:cNvPr id="16" name="TextBox 15"/>
          <p:cNvSpPr txBox="1"/>
          <p:nvPr/>
        </p:nvSpPr>
        <p:spPr>
          <a:xfrm>
            <a:off x="1219200" y="374134"/>
            <a:ext cx="3314700" cy="369332"/>
          </a:xfrm>
          <a:prstGeom prst="rect">
            <a:avLst/>
          </a:prstGeom>
          <a:noFill/>
        </p:spPr>
        <p:txBody>
          <a:bodyPr wrap="square" rtlCol="0">
            <a:spAutoFit/>
          </a:bodyPr>
          <a:lstStyle/>
          <a:p>
            <a:r>
              <a:rPr lang="en-US" b="1" dirty="0" smtClean="0">
                <a:solidFill>
                  <a:srgbClr val="FFFFFF"/>
                </a:solidFill>
              </a:rPr>
              <a:t>February 28, 2012 (05:00 UTC)</a:t>
            </a:r>
            <a:endParaRPr lang="en-US" b="1" dirty="0">
              <a:solidFill>
                <a:srgbClr val="FFFFFF"/>
              </a:solidFill>
            </a:endParaRPr>
          </a:p>
        </p:txBody>
      </p:sp>
    </p:spTree>
    <p:extLst>
      <p:ext uri="{BB962C8B-B14F-4D97-AF65-F5344CB8AC3E}">
        <p14:creationId xmlns:p14="http://schemas.microsoft.com/office/powerpoint/2010/main" val="425624904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0AF709A-F488-D140-B7BF-FB989453A114}" type="slidenum">
              <a:rPr lang="en-US" smtClean="0"/>
              <a:t>16</a:t>
            </a:fld>
            <a:endParaRPr lang="en-US"/>
          </a:p>
        </p:txBody>
      </p:sp>
      <p:pic>
        <p:nvPicPr>
          <p:cNvPr id="4" name="Picture 3" descr="TX_FLS_20120228_0502.png"/>
          <p:cNvPicPr>
            <a:picLocks noChangeAspect="1"/>
          </p:cNvPicPr>
          <p:nvPr/>
        </p:nvPicPr>
        <p:blipFill rotWithShape="1">
          <a:blip r:embed="rId2">
            <a:extLst>
              <a:ext uri="{28A0092B-C50C-407E-A947-70E740481C1C}">
                <a14:useLocalDpi xmlns:a14="http://schemas.microsoft.com/office/drawing/2010/main" val="0"/>
              </a:ext>
            </a:extLst>
          </a:blip>
          <a:srcRect l="5" t="3" r="50123" b="50666"/>
          <a:stretch/>
        </p:blipFill>
        <p:spPr>
          <a:xfrm>
            <a:off x="1216152" y="9144"/>
            <a:ext cx="6777887" cy="6814723"/>
          </a:xfrm>
          <a:prstGeom prst="rect">
            <a:avLst/>
          </a:prstGeom>
        </p:spPr>
      </p:pic>
      <p:sp>
        <p:nvSpPr>
          <p:cNvPr id="5" name="TextBox 4"/>
          <p:cNvSpPr txBox="1"/>
          <p:nvPr/>
        </p:nvSpPr>
        <p:spPr>
          <a:xfrm>
            <a:off x="1219200" y="374134"/>
            <a:ext cx="3314700" cy="369332"/>
          </a:xfrm>
          <a:prstGeom prst="rect">
            <a:avLst/>
          </a:prstGeom>
          <a:noFill/>
        </p:spPr>
        <p:txBody>
          <a:bodyPr wrap="square" rtlCol="0">
            <a:spAutoFit/>
          </a:bodyPr>
          <a:lstStyle/>
          <a:p>
            <a:r>
              <a:rPr lang="en-US" b="1" dirty="0" smtClean="0">
                <a:solidFill>
                  <a:srgbClr val="FFFFFF"/>
                </a:solidFill>
              </a:rPr>
              <a:t>February 28, 2012 (05:00 UTC)</a:t>
            </a:r>
            <a:endParaRPr lang="en-US" b="1" dirty="0">
              <a:solidFill>
                <a:srgbClr val="FFFFFF"/>
              </a:solidFill>
            </a:endParaRPr>
          </a:p>
        </p:txBody>
      </p:sp>
      <p:sp>
        <p:nvSpPr>
          <p:cNvPr id="6" name="TextBox 5"/>
          <p:cNvSpPr txBox="1"/>
          <p:nvPr/>
        </p:nvSpPr>
        <p:spPr>
          <a:xfrm>
            <a:off x="5791200" y="2870200"/>
            <a:ext cx="1003300" cy="646331"/>
          </a:xfrm>
          <a:prstGeom prst="rect">
            <a:avLst/>
          </a:prstGeom>
          <a:noFill/>
        </p:spPr>
        <p:txBody>
          <a:bodyPr wrap="square" rtlCol="0">
            <a:spAutoFit/>
          </a:bodyPr>
          <a:lstStyle/>
          <a:p>
            <a:pPr algn="ctr"/>
            <a:r>
              <a:rPr lang="en-US" b="1" dirty="0" smtClean="0">
                <a:solidFill>
                  <a:schemeClr val="bg1"/>
                </a:solidFill>
              </a:rPr>
              <a:t>MVFR/VFR</a:t>
            </a:r>
            <a:endParaRPr lang="en-US" b="1" dirty="0">
              <a:solidFill>
                <a:schemeClr val="bg1"/>
              </a:solidFill>
            </a:endParaRPr>
          </a:p>
        </p:txBody>
      </p:sp>
      <p:sp>
        <p:nvSpPr>
          <p:cNvPr id="7" name="TextBox 6"/>
          <p:cNvSpPr txBox="1"/>
          <p:nvPr/>
        </p:nvSpPr>
        <p:spPr>
          <a:xfrm>
            <a:off x="4165600" y="3860800"/>
            <a:ext cx="863600" cy="369332"/>
          </a:xfrm>
          <a:prstGeom prst="rect">
            <a:avLst/>
          </a:prstGeom>
          <a:noFill/>
        </p:spPr>
        <p:txBody>
          <a:bodyPr wrap="square" rtlCol="0">
            <a:spAutoFit/>
          </a:bodyPr>
          <a:lstStyle/>
          <a:p>
            <a:pPr algn="ctr"/>
            <a:r>
              <a:rPr lang="en-US" b="1" dirty="0" smtClean="0">
                <a:solidFill>
                  <a:schemeClr val="bg1"/>
                </a:solidFill>
              </a:rPr>
              <a:t>Texas</a:t>
            </a:r>
            <a:endParaRPr lang="en-US" b="1" dirty="0">
              <a:solidFill>
                <a:schemeClr val="bg1"/>
              </a:solidFill>
            </a:endParaRPr>
          </a:p>
        </p:txBody>
      </p:sp>
      <p:sp>
        <p:nvSpPr>
          <p:cNvPr id="8" name="TextBox 7"/>
          <p:cNvSpPr txBox="1"/>
          <p:nvPr/>
        </p:nvSpPr>
        <p:spPr>
          <a:xfrm>
            <a:off x="3225800" y="2057400"/>
            <a:ext cx="863600" cy="369332"/>
          </a:xfrm>
          <a:prstGeom prst="rect">
            <a:avLst/>
          </a:prstGeom>
          <a:noFill/>
        </p:spPr>
        <p:txBody>
          <a:bodyPr wrap="square" rtlCol="0">
            <a:spAutoFit/>
          </a:bodyPr>
          <a:lstStyle/>
          <a:p>
            <a:pPr algn="ctr"/>
            <a:r>
              <a:rPr lang="en-US" b="1" dirty="0" smtClean="0">
                <a:solidFill>
                  <a:schemeClr val="bg1"/>
                </a:solidFill>
              </a:rPr>
              <a:t>IFR</a:t>
            </a:r>
            <a:endParaRPr lang="en-US" b="1" dirty="0">
              <a:solidFill>
                <a:schemeClr val="bg1"/>
              </a:solidFill>
            </a:endParaRPr>
          </a:p>
        </p:txBody>
      </p:sp>
      <p:sp>
        <p:nvSpPr>
          <p:cNvPr id="3" name="Freeform 2"/>
          <p:cNvSpPr/>
          <p:nvPr/>
        </p:nvSpPr>
        <p:spPr>
          <a:xfrm>
            <a:off x="3238500" y="1422400"/>
            <a:ext cx="2832100" cy="5384800"/>
          </a:xfrm>
          <a:custGeom>
            <a:avLst/>
            <a:gdLst>
              <a:gd name="connsiteX0" fmla="*/ 2832100 w 2832100"/>
              <a:gd name="connsiteY0" fmla="*/ 5384800 h 5384800"/>
              <a:gd name="connsiteX1" fmla="*/ 2806700 w 2832100"/>
              <a:gd name="connsiteY1" fmla="*/ 5321300 h 5384800"/>
              <a:gd name="connsiteX2" fmla="*/ 2794000 w 2832100"/>
              <a:gd name="connsiteY2" fmla="*/ 5270500 h 5384800"/>
              <a:gd name="connsiteX3" fmla="*/ 2755900 w 2832100"/>
              <a:gd name="connsiteY3" fmla="*/ 5219700 h 5384800"/>
              <a:gd name="connsiteX4" fmla="*/ 2730500 w 2832100"/>
              <a:gd name="connsiteY4" fmla="*/ 5181600 h 5384800"/>
              <a:gd name="connsiteX5" fmla="*/ 2692400 w 2832100"/>
              <a:gd name="connsiteY5" fmla="*/ 5029200 h 5384800"/>
              <a:gd name="connsiteX6" fmla="*/ 2667000 w 2832100"/>
              <a:gd name="connsiteY6" fmla="*/ 4991100 h 5384800"/>
              <a:gd name="connsiteX7" fmla="*/ 2641600 w 2832100"/>
              <a:gd name="connsiteY7" fmla="*/ 4914900 h 5384800"/>
              <a:gd name="connsiteX8" fmla="*/ 2590800 w 2832100"/>
              <a:gd name="connsiteY8" fmla="*/ 4838700 h 5384800"/>
              <a:gd name="connsiteX9" fmla="*/ 2565400 w 2832100"/>
              <a:gd name="connsiteY9" fmla="*/ 4800600 h 5384800"/>
              <a:gd name="connsiteX10" fmla="*/ 2527300 w 2832100"/>
              <a:gd name="connsiteY10" fmla="*/ 4762500 h 5384800"/>
              <a:gd name="connsiteX11" fmla="*/ 2489200 w 2832100"/>
              <a:gd name="connsiteY11" fmla="*/ 4686300 h 5384800"/>
              <a:gd name="connsiteX12" fmla="*/ 2451100 w 2832100"/>
              <a:gd name="connsiteY12" fmla="*/ 4660900 h 5384800"/>
              <a:gd name="connsiteX13" fmla="*/ 2425700 w 2832100"/>
              <a:gd name="connsiteY13" fmla="*/ 4622800 h 5384800"/>
              <a:gd name="connsiteX14" fmla="*/ 2387600 w 2832100"/>
              <a:gd name="connsiteY14" fmla="*/ 4546600 h 5384800"/>
              <a:gd name="connsiteX15" fmla="*/ 2311400 w 2832100"/>
              <a:gd name="connsiteY15" fmla="*/ 4483100 h 5384800"/>
              <a:gd name="connsiteX16" fmla="*/ 2235200 w 2832100"/>
              <a:gd name="connsiteY16" fmla="*/ 4406900 h 5384800"/>
              <a:gd name="connsiteX17" fmla="*/ 2184400 w 2832100"/>
              <a:gd name="connsiteY17" fmla="*/ 4343400 h 5384800"/>
              <a:gd name="connsiteX18" fmla="*/ 2133600 w 2832100"/>
              <a:gd name="connsiteY18" fmla="*/ 4267200 h 5384800"/>
              <a:gd name="connsiteX19" fmla="*/ 2082800 w 2832100"/>
              <a:gd name="connsiteY19" fmla="*/ 4191000 h 5384800"/>
              <a:gd name="connsiteX20" fmla="*/ 2057400 w 2832100"/>
              <a:gd name="connsiteY20" fmla="*/ 4152900 h 5384800"/>
              <a:gd name="connsiteX21" fmla="*/ 2019300 w 2832100"/>
              <a:gd name="connsiteY21" fmla="*/ 4114800 h 5384800"/>
              <a:gd name="connsiteX22" fmla="*/ 1943100 w 2832100"/>
              <a:gd name="connsiteY22" fmla="*/ 3987800 h 5384800"/>
              <a:gd name="connsiteX23" fmla="*/ 1854200 w 2832100"/>
              <a:gd name="connsiteY23" fmla="*/ 3860800 h 5384800"/>
              <a:gd name="connsiteX24" fmla="*/ 1828800 w 2832100"/>
              <a:gd name="connsiteY24" fmla="*/ 3784600 h 5384800"/>
              <a:gd name="connsiteX25" fmla="*/ 1803400 w 2832100"/>
              <a:gd name="connsiteY25" fmla="*/ 3568700 h 5384800"/>
              <a:gd name="connsiteX26" fmla="*/ 1790700 w 2832100"/>
              <a:gd name="connsiteY26" fmla="*/ 3530600 h 5384800"/>
              <a:gd name="connsiteX27" fmla="*/ 1803400 w 2832100"/>
              <a:gd name="connsiteY27" fmla="*/ 3429000 h 5384800"/>
              <a:gd name="connsiteX28" fmla="*/ 1841500 w 2832100"/>
              <a:gd name="connsiteY28" fmla="*/ 3352800 h 5384800"/>
              <a:gd name="connsiteX29" fmla="*/ 1866900 w 2832100"/>
              <a:gd name="connsiteY29" fmla="*/ 3276600 h 5384800"/>
              <a:gd name="connsiteX30" fmla="*/ 1892300 w 2832100"/>
              <a:gd name="connsiteY30" fmla="*/ 3187700 h 5384800"/>
              <a:gd name="connsiteX31" fmla="*/ 1905000 w 2832100"/>
              <a:gd name="connsiteY31" fmla="*/ 3149600 h 5384800"/>
              <a:gd name="connsiteX32" fmla="*/ 1955800 w 2832100"/>
              <a:gd name="connsiteY32" fmla="*/ 3073400 h 5384800"/>
              <a:gd name="connsiteX33" fmla="*/ 2006600 w 2832100"/>
              <a:gd name="connsiteY33" fmla="*/ 2959100 h 5384800"/>
              <a:gd name="connsiteX34" fmla="*/ 2044700 w 2832100"/>
              <a:gd name="connsiteY34" fmla="*/ 2870200 h 5384800"/>
              <a:gd name="connsiteX35" fmla="*/ 2095500 w 2832100"/>
              <a:gd name="connsiteY35" fmla="*/ 2794000 h 5384800"/>
              <a:gd name="connsiteX36" fmla="*/ 2133600 w 2832100"/>
              <a:gd name="connsiteY36" fmla="*/ 2717800 h 5384800"/>
              <a:gd name="connsiteX37" fmla="*/ 2146300 w 2832100"/>
              <a:gd name="connsiteY37" fmla="*/ 2654300 h 5384800"/>
              <a:gd name="connsiteX38" fmla="*/ 2235200 w 2832100"/>
              <a:gd name="connsiteY38" fmla="*/ 2552700 h 5384800"/>
              <a:gd name="connsiteX39" fmla="*/ 2247900 w 2832100"/>
              <a:gd name="connsiteY39" fmla="*/ 2514600 h 5384800"/>
              <a:gd name="connsiteX40" fmla="*/ 2298700 w 2832100"/>
              <a:gd name="connsiteY40" fmla="*/ 2438400 h 5384800"/>
              <a:gd name="connsiteX41" fmla="*/ 2324100 w 2832100"/>
              <a:gd name="connsiteY41" fmla="*/ 2400300 h 5384800"/>
              <a:gd name="connsiteX42" fmla="*/ 2349500 w 2832100"/>
              <a:gd name="connsiteY42" fmla="*/ 2362200 h 5384800"/>
              <a:gd name="connsiteX43" fmla="*/ 2425700 w 2832100"/>
              <a:gd name="connsiteY43" fmla="*/ 2311400 h 5384800"/>
              <a:gd name="connsiteX44" fmla="*/ 2489200 w 2832100"/>
              <a:gd name="connsiteY44" fmla="*/ 2184400 h 5384800"/>
              <a:gd name="connsiteX45" fmla="*/ 2514600 w 2832100"/>
              <a:gd name="connsiteY45" fmla="*/ 2108200 h 5384800"/>
              <a:gd name="connsiteX46" fmla="*/ 2527300 w 2832100"/>
              <a:gd name="connsiteY46" fmla="*/ 2070100 h 5384800"/>
              <a:gd name="connsiteX47" fmla="*/ 2540000 w 2832100"/>
              <a:gd name="connsiteY47" fmla="*/ 1930400 h 5384800"/>
              <a:gd name="connsiteX48" fmla="*/ 2514600 w 2832100"/>
              <a:gd name="connsiteY48" fmla="*/ 1714500 h 5384800"/>
              <a:gd name="connsiteX49" fmla="*/ 2489200 w 2832100"/>
              <a:gd name="connsiteY49" fmla="*/ 1638300 h 5384800"/>
              <a:gd name="connsiteX50" fmla="*/ 2476500 w 2832100"/>
              <a:gd name="connsiteY50" fmla="*/ 1600200 h 5384800"/>
              <a:gd name="connsiteX51" fmla="*/ 2438400 w 2832100"/>
              <a:gd name="connsiteY51" fmla="*/ 1485900 h 5384800"/>
              <a:gd name="connsiteX52" fmla="*/ 2425700 w 2832100"/>
              <a:gd name="connsiteY52" fmla="*/ 1447800 h 5384800"/>
              <a:gd name="connsiteX53" fmla="*/ 2400300 w 2832100"/>
              <a:gd name="connsiteY53" fmla="*/ 1409700 h 5384800"/>
              <a:gd name="connsiteX54" fmla="*/ 2374900 w 2832100"/>
              <a:gd name="connsiteY54" fmla="*/ 1333500 h 5384800"/>
              <a:gd name="connsiteX55" fmla="*/ 2362200 w 2832100"/>
              <a:gd name="connsiteY55" fmla="*/ 1295400 h 5384800"/>
              <a:gd name="connsiteX56" fmla="*/ 2324100 w 2832100"/>
              <a:gd name="connsiteY56" fmla="*/ 1219200 h 5384800"/>
              <a:gd name="connsiteX57" fmla="*/ 2286000 w 2832100"/>
              <a:gd name="connsiteY57" fmla="*/ 1143000 h 5384800"/>
              <a:gd name="connsiteX58" fmla="*/ 2247900 w 2832100"/>
              <a:gd name="connsiteY58" fmla="*/ 1130300 h 5384800"/>
              <a:gd name="connsiteX59" fmla="*/ 2235200 w 2832100"/>
              <a:gd name="connsiteY59" fmla="*/ 1079500 h 5384800"/>
              <a:gd name="connsiteX60" fmla="*/ 2120900 w 2832100"/>
              <a:gd name="connsiteY60" fmla="*/ 1016000 h 5384800"/>
              <a:gd name="connsiteX61" fmla="*/ 1968500 w 2832100"/>
              <a:gd name="connsiteY61" fmla="*/ 1028700 h 5384800"/>
              <a:gd name="connsiteX62" fmla="*/ 1930400 w 2832100"/>
              <a:gd name="connsiteY62" fmla="*/ 1041400 h 5384800"/>
              <a:gd name="connsiteX63" fmla="*/ 1892300 w 2832100"/>
              <a:gd name="connsiteY63" fmla="*/ 1079500 h 5384800"/>
              <a:gd name="connsiteX64" fmla="*/ 1866900 w 2832100"/>
              <a:gd name="connsiteY64" fmla="*/ 1117600 h 5384800"/>
              <a:gd name="connsiteX65" fmla="*/ 1816100 w 2832100"/>
              <a:gd name="connsiteY65" fmla="*/ 1130300 h 5384800"/>
              <a:gd name="connsiteX66" fmla="*/ 1778000 w 2832100"/>
              <a:gd name="connsiteY66" fmla="*/ 1168400 h 5384800"/>
              <a:gd name="connsiteX67" fmla="*/ 1689100 w 2832100"/>
              <a:gd name="connsiteY67" fmla="*/ 1193800 h 5384800"/>
              <a:gd name="connsiteX68" fmla="*/ 1562100 w 2832100"/>
              <a:gd name="connsiteY68" fmla="*/ 1231900 h 5384800"/>
              <a:gd name="connsiteX69" fmla="*/ 1435100 w 2832100"/>
              <a:gd name="connsiteY69" fmla="*/ 1181100 h 5384800"/>
              <a:gd name="connsiteX70" fmla="*/ 1422400 w 2832100"/>
              <a:gd name="connsiteY70" fmla="*/ 1143000 h 5384800"/>
              <a:gd name="connsiteX71" fmla="*/ 1397000 w 2832100"/>
              <a:gd name="connsiteY71" fmla="*/ 1104900 h 5384800"/>
              <a:gd name="connsiteX72" fmla="*/ 1371600 w 2832100"/>
              <a:gd name="connsiteY72" fmla="*/ 1028700 h 5384800"/>
              <a:gd name="connsiteX73" fmla="*/ 1384300 w 2832100"/>
              <a:gd name="connsiteY73" fmla="*/ 939800 h 5384800"/>
              <a:gd name="connsiteX74" fmla="*/ 1397000 w 2832100"/>
              <a:gd name="connsiteY74" fmla="*/ 901700 h 5384800"/>
              <a:gd name="connsiteX75" fmla="*/ 1422400 w 2832100"/>
              <a:gd name="connsiteY75" fmla="*/ 762000 h 5384800"/>
              <a:gd name="connsiteX76" fmla="*/ 1231900 w 2832100"/>
              <a:gd name="connsiteY76" fmla="*/ 698500 h 5384800"/>
              <a:gd name="connsiteX77" fmla="*/ 1028700 w 2832100"/>
              <a:gd name="connsiteY77" fmla="*/ 711200 h 5384800"/>
              <a:gd name="connsiteX78" fmla="*/ 901700 w 2832100"/>
              <a:gd name="connsiteY78" fmla="*/ 698500 h 5384800"/>
              <a:gd name="connsiteX79" fmla="*/ 914400 w 2832100"/>
              <a:gd name="connsiteY79" fmla="*/ 495300 h 5384800"/>
              <a:gd name="connsiteX80" fmla="*/ 901700 w 2832100"/>
              <a:gd name="connsiteY80" fmla="*/ 266700 h 5384800"/>
              <a:gd name="connsiteX81" fmla="*/ 876300 w 2832100"/>
              <a:gd name="connsiteY81" fmla="*/ 190500 h 5384800"/>
              <a:gd name="connsiteX82" fmla="*/ 812800 w 2832100"/>
              <a:gd name="connsiteY82" fmla="*/ 76200 h 5384800"/>
              <a:gd name="connsiteX83" fmla="*/ 787400 w 2832100"/>
              <a:gd name="connsiteY83" fmla="*/ 38100 h 5384800"/>
              <a:gd name="connsiteX84" fmla="*/ 711200 w 2832100"/>
              <a:gd name="connsiteY84" fmla="*/ 0 h 5384800"/>
              <a:gd name="connsiteX85" fmla="*/ 558800 w 2832100"/>
              <a:gd name="connsiteY85" fmla="*/ 38100 h 5384800"/>
              <a:gd name="connsiteX86" fmla="*/ 482600 w 2832100"/>
              <a:gd name="connsiteY86" fmla="*/ 139700 h 5384800"/>
              <a:gd name="connsiteX87" fmla="*/ 457200 w 2832100"/>
              <a:gd name="connsiteY87" fmla="*/ 177800 h 5384800"/>
              <a:gd name="connsiteX88" fmla="*/ 419100 w 2832100"/>
              <a:gd name="connsiteY88" fmla="*/ 215900 h 5384800"/>
              <a:gd name="connsiteX89" fmla="*/ 381000 w 2832100"/>
              <a:gd name="connsiteY89" fmla="*/ 228600 h 5384800"/>
              <a:gd name="connsiteX90" fmla="*/ 304800 w 2832100"/>
              <a:gd name="connsiteY90" fmla="*/ 292100 h 5384800"/>
              <a:gd name="connsiteX91" fmla="*/ 241300 w 2832100"/>
              <a:gd name="connsiteY91" fmla="*/ 368300 h 5384800"/>
              <a:gd name="connsiteX92" fmla="*/ 203200 w 2832100"/>
              <a:gd name="connsiteY92" fmla="*/ 393700 h 5384800"/>
              <a:gd name="connsiteX93" fmla="*/ 127000 w 2832100"/>
              <a:gd name="connsiteY93" fmla="*/ 469900 h 5384800"/>
              <a:gd name="connsiteX94" fmla="*/ 88900 w 2832100"/>
              <a:gd name="connsiteY94" fmla="*/ 508000 h 5384800"/>
              <a:gd name="connsiteX95" fmla="*/ 0 w 2832100"/>
              <a:gd name="connsiteY95" fmla="*/ 571500 h 538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832100" h="5384800">
                <a:moveTo>
                  <a:pt x="2832100" y="5384800"/>
                </a:moveTo>
                <a:cubicBezTo>
                  <a:pt x="2823633" y="5363633"/>
                  <a:pt x="2813909" y="5342927"/>
                  <a:pt x="2806700" y="5321300"/>
                </a:cubicBezTo>
                <a:cubicBezTo>
                  <a:pt x="2801180" y="5304741"/>
                  <a:pt x="2801806" y="5286112"/>
                  <a:pt x="2794000" y="5270500"/>
                </a:cubicBezTo>
                <a:cubicBezTo>
                  <a:pt x="2784534" y="5251568"/>
                  <a:pt x="2768203" y="5236924"/>
                  <a:pt x="2755900" y="5219700"/>
                </a:cubicBezTo>
                <a:cubicBezTo>
                  <a:pt x="2747028" y="5207280"/>
                  <a:pt x="2737326" y="5195252"/>
                  <a:pt x="2730500" y="5181600"/>
                </a:cubicBezTo>
                <a:cubicBezTo>
                  <a:pt x="2706563" y="5133726"/>
                  <a:pt x="2716337" y="5077074"/>
                  <a:pt x="2692400" y="5029200"/>
                </a:cubicBezTo>
                <a:cubicBezTo>
                  <a:pt x="2685574" y="5015548"/>
                  <a:pt x="2673199" y="5005048"/>
                  <a:pt x="2667000" y="4991100"/>
                </a:cubicBezTo>
                <a:cubicBezTo>
                  <a:pt x="2656126" y="4966634"/>
                  <a:pt x="2656452" y="4937177"/>
                  <a:pt x="2641600" y="4914900"/>
                </a:cubicBezTo>
                <a:lnTo>
                  <a:pt x="2590800" y="4838700"/>
                </a:lnTo>
                <a:cubicBezTo>
                  <a:pt x="2582333" y="4826000"/>
                  <a:pt x="2576193" y="4811393"/>
                  <a:pt x="2565400" y="4800600"/>
                </a:cubicBezTo>
                <a:lnTo>
                  <a:pt x="2527300" y="4762500"/>
                </a:lnTo>
                <a:cubicBezTo>
                  <a:pt x="2516971" y="4731512"/>
                  <a:pt x="2513819" y="4710919"/>
                  <a:pt x="2489200" y="4686300"/>
                </a:cubicBezTo>
                <a:cubicBezTo>
                  <a:pt x="2478407" y="4675507"/>
                  <a:pt x="2463800" y="4669367"/>
                  <a:pt x="2451100" y="4660900"/>
                </a:cubicBezTo>
                <a:cubicBezTo>
                  <a:pt x="2442633" y="4648200"/>
                  <a:pt x="2432526" y="4636452"/>
                  <a:pt x="2425700" y="4622800"/>
                </a:cubicBezTo>
                <a:cubicBezTo>
                  <a:pt x="2405042" y="4581483"/>
                  <a:pt x="2423996" y="4582996"/>
                  <a:pt x="2387600" y="4546600"/>
                </a:cubicBezTo>
                <a:cubicBezTo>
                  <a:pt x="2331904" y="4490904"/>
                  <a:pt x="2363414" y="4555920"/>
                  <a:pt x="2311400" y="4483100"/>
                </a:cubicBezTo>
                <a:cubicBezTo>
                  <a:pt x="2254956" y="4404078"/>
                  <a:pt x="2325511" y="4452056"/>
                  <a:pt x="2235200" y="4406900"/>
                </a:cubicBezTo>
                <a:cubicBezTo>
                  <a:pt x="2206600" y="4321100"/>
                  <a:pt x="2246264" y="4414102"/>
                  <a:pt x="2184400" y="4343400"/>
                </a:cubicBezTo>
                <a:cubicBezTo>
                  <a:pt x="2164298" y="4320426"/>
                  <a:pt x="2150533" y="4292600"/>
                  <a:pt x="2133600" y="4267200"/>
                </a:cubicBezTo>
                <a:lnTo>
                  <a:pt x="2082800" y="4191000"/>
                </a:lnTo>
                <a:cubicBezTo>
                  <a:pt x="2074333" y="4178300"/>
                  <a:pt x="2068193" y="4163693"/>
                  <a:pt x="2057400" y="4152900"/>
                </a:cubicBezTo>
                <a:cubicBezTo>
                  <a:pt x="2044700" y="4140200"/>
                  <a:pt x="2030327" y="4128977"/>
                  <a:pt x="2019300" y="4114800"/>
                </a:cubicBezTo>
                <a:cubicBezTo>
                  <a:pt x="1937382" y="4009477"/>
                  <a:pt x="1994938" y="4074196"/>
                  <a:pt x="1943100" y="3987800"/>
                </a:cubicBezTo>
                <a:cubicBezTo>
                  <a:pt x="1911829" y="3935682"/>
                  <a:pt x="1888934" y="3907112"/>
                  <a:pt x="1854200" y="3860800"/>
                </a:cubicBezTo>
                <a:cubicBezTo>
                  <a:pt x="1845733" y="3835400"/>
                  <a:pt x="1831224" y="3811264"/>
                  <a:pt x="1828800" y="3784600"/>
                </a:cubicBezTo>
                <a:cubicBezTo>
                  <a:pt x="1822312" y="3713229"/>
                  <a:pt x="1819082" y="3639271"/>
                  <a:pt x="1803400" y="3568700"/>
                </a:cubicBezTo>
                <a:cubicBezTo>
                  <a:pt x="1800496" y="3555632"/>
                  <a:pt x="1794933" y="3543300"/>
                  <a:pt x="1790700" y="3530600"/>
                </a:cubicBezTo>
                <a:cubicBezTo>
                  <a:pt x="1794933" y="3496733"/>
                  <a:pt x="1797295" y="3462580"/>
                  <a:pt x="1803400" y="3429000"/>
                </a:cubicBezTo>
                <a:cubicBezTo>
                  <a:pt x="1814089" y="3370213"/>
                  <a:pt x="1816471" y="3409115"/>
                  <a:pt x="1841500" y="3352800"/>
                </a:cubicBezTo>
                <a:cubicBezTo>
                  <a:pt x="1852374" y="3328334"/>
                  <a:pt x="1858433" y="3302000"/>
                  <a:pt x="1866900" y="3276600"/>
                </a:cubicBezTo>
                <a:cubicBezTo>
                  <a:pt x="1897350" y="3185249"/>
                  <a:pt x="1860406" y="3299328"/>
                  <a:pt x="1892300" y="3187700"/>
                </a:cubicBezTo>
                <a:cubicBezTo>
                  <a:pt x="1895978" y="3174828"/>
                  <a:pt x="1898499" y="3161302"/>
                  <a:pt x="1905000" y="3149600"/>
                </a:cubicBezTo>
                <a:cubicBezTo>
                  <a:pt x="1919825" y="3122915"/>
                  <a:pt x="1946147" y="3102360"/>
                  <a:pt x="1955800" y="3073400"/>
                </a:cubicBezTo>
                <a:cubicBezTo>
                  <a:pt x="2021330" y="2876811"/>
                  <a:pt x="1946223" y="3079855"/>
                  <a:pt x="2006600" y="2959100"/>
                </a:cubicBezTo>
                <a:cubicBezTo>
                  <a:pt x="2059154" y="2853993"/>
                  <a:pt x="1965418" y="3002336"/>
                  <a:pt x="2044700" y="2870200"/>
                </a:cubicBezTo>
                <a:cubicBezTo>
                  <a:pt x="2060406" y="2844023"/>
                  <a:pt x="2085847" y="2822960"/>
                  <a:pt x="2095500" y="2794000"/>
                </a:cubicBezTo>
                <a:cubicBezTo>
                  <a:pt x="2113027" y="2741420"/>
                  <a:pt x="2100774" y="2767039"/>
                  <a:pt x="2133600" y="2717800"/>
                </a:cubicBezTo>
                <a:cubicBezTo>
                  <a:pt x="2137833" y="2696633"/>
                  <a:pt x="2137533" y="2674025"/>
                  <a:pt x="2146300" y="2654300"/>
                </a:cubicBezTo>
                <a:cubicBezTo>
                  <a:pt x="2160292" y="2622819"/>
                  <a:pt x="2212964" y="2574936"/>
                  <a:pt x="2235200" y="2552700"/>
                </a:cubicBezTo>
                <a:cubicBezTo>
                  <a:pt x="2239433" y="2540000"/>
                  <a:pt x="2241399" y="2526302"/>
                  <a:pt x="2247900" y="2514600"/>
                </a:cubicBezTo>
                <a:cubicBezTo>
                  <a:pt x="2262725" y="2487915"/>
                  <a:pt x="2281767" y="2463800"/>
                  <a:pt x="2298700" y="2438400"/>
                </a:cubicBezTo>
                <a:lnTo>
                  <a:pt x="2324100" y="2400300"/>
                </a:lnTo>
                <a:cubicBezTo>
                  <a:pt x="2332567" y="2387600"/>
                  <a:pt x="2336800" y="2370667"/>
                  <a:pt x="2349500" y="2362200"/>
                </a:cubicBezTo>
                <a:lnTo>
                  <a:pt x="2425700" y="2311400"/>
                </a:lnTo>
                <a:cubicBezTo>
                  <a:pt x="2498968" y="2201498"/>
                  <a:pt x="2461786" y="2275781"/>
                  <a:pt x="2489200" y="2184400"/>
                </a:cubicBezTo>
                <a:cubicBezTo>
                  <a:pt x="2496893" y="2158755"/>
                  <a:pt x="2506133" y="2133600"/>
                  <a:pt x="2514600" y="2108200"/>
                </a:cubicBezTo>
                <a:lnTo>
                  <a:pt x="2527300" y="2070100"/>
                </a:lnTo>
                <a:cubicBezTo>
                  <a:pt x="2531533" y="2023533"/>
                  <a:pt x="2541669" y="1977129"/>
                  <a:pt x="2540000" y="1930400"/>
                </a:cubicBezTo>
                <a:cubicBezTo>
                  <a:pt x="2537414" y="1857983"/>
                  <a:pt x="2527016" y="1785891"/>
                  <a:pt x="2514600" y="1714500"/>
                </a:cubicBezTo>
                <a:cubicBezTo>
                  <a:pt x="2510013" y="1688122"/>
                  <a:pt x="2497667" y="1663700"/>
                  <a:pt x="2489200" y="1638300"/>
                </a:cubicBezTo>
                <a:lnTo>
                  <a:pt x="2476500" y="1600200"/>
                </a:lnTo>
                <a:lnTo>
                  <a:pt x="2438400" y="1485900"/>
                </a:lnTo>
                <a:cubicBezTo>
                  <a:pt x="2434167" y="1473200"/>
                  <a:pt x="2433126" y="1458939"/>
                  <a:pt x="2425700" y="1447800"/>
                </a:cubicBezTo>
                <a:cubicBezTo>
                  <a:pt x="2417233" y="1435100"/>
                  <a:pt x="2406499" y="1423648"/>
                  <a:pt x="2400300" y="1409700"/>
                </a:cubicBezTo>
                <a:cubicBezTo>
                  <a:pt x="2389426" y="1385234"/>
                  <a:pt x="2383367" y="1358900"/>
                  <a:pt x="2374900" y="1333500"/>
                </a:cubicBezTo>
                <a:lnTo>
                  <a:pt x="2362200" y="1295400"/>
                </a:lnTo>
                <a:cubicBezTo>
                  <a:pt x="2330278" y="1199635"/>
                  <a:pt x="2373339" y="1317677"/>
                  <a:pt x="2324100" y="1219200"/>
                </a:cubicBezTo>
                <a:cubicBezTo>
                  <a:pt x="2308762" y="1188524"/>
                  <a:pt x="2316330" y="1167264"/>
                  <a:pt x="2286000" y="1143000"/>
                </a:cubicBezTo>
                <a:cubicBezTo>
                  <a:pt x="2275547" y="1134637"/>
                  <a:pt x="2260600" y="1134533"/>
                  <a:pt x="2247900" y="1130300"/>
                </a:cubicBezTo>
                <a:cubicBezTo>
                  <a:pt x="2243667" y="1113367"/>
                  <a:pt x="2246694" y="1092636"/>
                  <a:pt x="2235200" y="1079500"/>
                </a:cubicBezTo>
                <a:cubicBezTo>
                  <a:pt x="2199237" y="1038399"/>
                  <a:pt x="2165431" y="1030844"/>
                  <a:pt x="2120900" y="1016000"/>
                </a:cubicBezTo>
                <a:cubicBezTo>
                  <a:pt x="2070100" y="1020233"/>
                  <a:pt x="2019029" y="1021963"/>
                  <a:pt x="1968500" y="1028700"/>
                </a:cubicBezTo>
                <a:cubicBezTo>
                  <a:pt x="1955230" y="1030469"/>
                  <a:pt x="1941539" y="1033974"/>
                  <a:pt x="1930400" y="1041400"/>
                </a:cubicBezTo>
                <a:cubicBezTo>
                  <a:pt x="1915456" y="1051363"/>
                  <a:pt x="1903798" y="1065702"/>
                  <a:pt x="1892300" y="1079500"/>
                </a:cubicBezTo>
                <a:cubicBezTo>
                  <a:pt x="1882529" y="1091226"/>
                  <a:pt x="1879600" y="1109133"/>
                  <a:pt x="1866900" y="1117600"/>
                </a:cubicBezTo>
                <a:cubicBezTo>
                  <a:pt x="1852377" y="1127282"/>
                  <a:pt x="1833033" y="1126067"/>
                  <a:pt x="1816100" y="1130300"/>
                </a:cubicBezTo>
                <a:cubicBezTo>
                  <a:pt x="1803400" y="1143000"/>
                  <a:pt x="1792944" y="1158437"/>
                  <a:pt x="1778000" y="1168400"/>
                </a:cubicBezTo>
                <a:cubicBezTo>
                  <a:pt x="1766360" y="1176160"/>
                  <a:pt x="1696798" y="1191491"/>
                  <a:pt x="1689100" y="1193800"/>
                </a:cubicBezTo>
                <a:cubicBezTo>
                  <a:pt x="1534502" y="1240179"/>
                  <a:pt x="1679189" y="1202628"/>
                  <a:pt x="1562100" y="1231900"/>
                </a:cubicBezTo>
                <a:cubicBezTo>
                  <a:pt x="1471789" y="1220611"/>
                  <a:pt x="1467610" y="1246120"/>
                  <a:pt x="1435100" y="1181100"/>
                </a:cubicBezTo>
                <a:cubicBezTo>
                  <a:pt x="1429113" y="1169126"/>
                  <a:pt x="1428387" y="1154974"/>
                  <a:pt x="1422400" y="1143000"/>
                </a:cubicBezTo>
                <a:cubicBezTo>
                  <a:pt x="1415574" y="1129348"/>
                  <a:pt x="1403199" y="1118848"/>
                  <a:pt x="1397000" y="1104900"/>
                </a:cubicBezTo>
                <a:cubicBezTo>
                  <a:pt x="1386126" y="1080434"/>
                  <a:pt x="1371600" y="1028700"/>
                  <a:pt x="1371600" y="1028700"/>
                </a:cubicBezTo>
                <a:cubicBezTo>
                  <a:pt x="1375833" y="999067"/>
                  <a:pt x="1378429" y="969153"/>
                  <a:pt x="1384300" y="939800"/>
                </a:cubicBezTo>
                <a:cubicBezTo>
                  <a:pt x="1386925" y="926673"/>
                  <a:pt x="1394605" y="914871"/>
                  <a:pt x="1397000" y="901700"/>
                </a:cubicBezTo>
                <a:cubicBezTo>
                  <a:pt x="1425721" y="743735"/>
                  <a:pt x="1393274" y="849377"/>
                  <a:pt x="1422400" y="762000"/>
                </a:cubicBezTo>
                <a:cubicBezTo>
                  <a:pt x="1275358" y="703183"/>
                  <a:pt x="1340109" y="720142"/>
                  <a:pt x="1231900" y="698500"/>
                </a:cubicBezTo>
                <a:cubicBezTo>
                  <a:pt x="1164167" y="702733"/>
                  <a:pt x="1096565" y="711200"/>
                  <a:pt x="1028700" y="711200"/>
                </a:cubicBezTo>
                <a:cubicBezTo>
                  <a:pt x="986156" y="711200"/>
                  <a:pt x="921606" y="736100"/>
                  <a:pt x="901700" y="698500"/>
                </a:cubicBezTo>
                <a:cubicBezTo>
                  <a:pt x="869947" y="638521"/>
                  <a:pt x="910167" y="563033"/>
                  <a:pt x="914400" y="495300"/>
                </a:cubicBezTo>
                <a:cubicBezTo>
                  <a:pt x="910167" y="419100"/>
                  <a:pt x="911166" y="342428"/>
                  <a:pt x="901700" y="266700"/>
                </a:cubicBezTo>
                <a:cubicBezTo>
                  <a:pt x="898379" y="240133"/>
                  <a:pt x="884767" y="215900"/>
                  <a:pt x="876300" y="190500"/>
                </a:cubicBezTo>
                <a:cubicBezTo>
                  <a:pt x="853947" y="123440"/>
                  <a:pt x="871026" y="163539"/>
                  <a:pt x="812800" y="76200"/>
                </a:cubicBezTo>
                <a:cubicBezTo>
                  <a:pt x="804333" y="63500"/>
                  <a:pt x="800100" y="46567"/>
                  <a:pt x="787400" y="38100"/>
                </a:cubicBezTo>
                <a:cubicBezTo>
                  <a:pt x="738161" y="5274"/>
                  <a:pt x="763780" y="17527"/>
                  <a:pt x="711200" y="0"/>
                </a:cubicBezTo>
                <a:cubicBezTo>
                  <a:pt x="659862" y="5704"/>
                  <a:pt x="597687" y="-5108"/>
                  <a:pt x="558800" y="38100"/>
                </a:cubicBezTo>
                <a:cubicBezTo>
                  <a:pt x="530480" y="69566"/>
                  <a:pt x="506082" y="104477"/>
                  <a:pt x="482600" y="139700"/>
                </a:cubicBezTo>
                <a:cubicBezTo>
                  <a:pt x="474133" y="152400"/>
                  <a:pt x="466971" y="166074"/>
                  <a:pt x="457200" y="177800"/>
                </a:cubicBezTo>
                <a:cubicBezTo>
                  <a:pt x="445702" y="191598"/>
                  <a:pt x="434044" y="205937"/>
                  <a:pt x="419100" y="215900"/>
                </a:cubicBezTo>
                <a:cubicBezTo>
                  <a:pt x="407961" y="223326"/>
                  <a:pt x="393700" y="224367"/>
                  <a:pt x="381000" y="228600"/>
                </a:cubicBezTo>
                <a:cubicBezTo>
                  <a:pt x="330927" y="303710"/>
                  <a:pt x="386830" y="233507"/>
                  <a:pt x="304800" y="292100"/>
                </a:cubicBezTo>
                <a:cubicBezTo>
                  <a:pt x="231980" y="344114"/>
                  <a:pt x="296996" y="312604"/>
                  <a:pt x="241300" y="368300"/>
                </a:cubicBezTo>
                <a:cubicBezTo>
                  <a:pt x="230507" y="379093"/>
                  <a:pt x="214608" y="383559"/>
                  <a:pt x="203200" y="393700"/>
                </a:cubicBezTo>
                <a:cubicBezTo>
                  <a:pt x="176352" y="417565"/>
                  <a:pt x="152400" y="444500"/>
                  <a:pt x="127000" y="469900"/>
                </a:cubicBezTo>
                <a:cubicBezTo>
                  <a:pt x="114300" y="482600"/>
                  <a:pt x="103844" y="498037"/>
                  <a:pt x="88900" y="508000"/>
                </a:cubicBezTo>
                <a:cubicBezTo>
                  <a:pt x="7719" y="562121"/>
                  <a:pt x="34286" y="537214"/>
                  <a:pt x="0" y="571500"/>
                </a:cubicBezTo>
              </a:path>
            </a:pathLst>
          </a:custGeom>
          <a:ln w="44450">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76425599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0AF709A-F488-D140-B7BF-FB989453A114}" type="slidenum">
              <a:rPr lang="en-US" smtClean="0"/>
              <a:t>17</a:t>
            </a:fld>
            <a:endParaRPr lang="en-US"/>
          </a:p>
        </p:txBody>
      </p:sp>
      <p:pic>
        <p:nvPicPr>
          <p:cNvPr id="4" name="Picture 3" descr="TX_FLS_20120228_0502.png"/>
          <p:cNvPicPr>
            <a:picLocks noChangeAspect="1"/>
          </p:cNvPicPr>
          <p:nvPr/>
        </p:nvPicPr>
        <p:blipFill rotWithShape="1">
          <a:blip r:embed="rId2">
            <a:extLst>
              <a:ext uri="{28A0092B-C50C-407E-A947-70E740481C1C}">
                <a14:useLocalDpi xmlns:a14="http://schemas.microsoft.com/office/drawing/2010/main" val="0"/>
              </a:ext>
            </a:extLst>
          </a:blip>
          <a:srcRect l="5" t="49324" r="50123" b="6"/>
          <a:stretch/>
        </p:blipFill>
        <p:spPr>
          <a:xfrm>
            <a:off x="1219200" y="12424"/>
            <a:ext cx="6629400" cy="6845576"/>
          </a:xfrm>
          <a:prstGeom prst="rect">
            <a:avLst/>
          </a:prstGeom>
        </p:spPr>
      </p:pic>
      <p:sp>
        <p:nvSpPr>
          <p:cNvPr id="5" name="TextBox 4"/>
          <p:cNvSpPr txBox="1"/>
          <p:nvPr/>
        </p:nvSpPr>
        <p:spPr>
          <a:xfrm>
            <a:off x="4165600" y="3860800"/>
            <a:ext cx="863600" cy="369332"/>
          </a:xfrm>
          <a:prstGeom prst="rect">
            <a:avLst/>
          </a:prstGeom>
          <a:noFill/>
        </p:spPr>
        <p:txBody>
          <a:bodyPr wrap="square" rtlCol="0">
            <a:spAutoFit/>
          </a:bodyPr>
          <a:lstStyle/>
          <a:p>
            <a:pPr algn="ctr"/>
            <a:r>
              <a:rPr lang="en-US" b="1" dirty="0" smtClean="0">
                <a:solidFill>
                  <a:schemeClr val="bg1"/>
                </a:solidFill>
              </a:rPr>
              <a:t>Texas</a:t>
            </a:r>
            <a:endParaRPr lang="en-US" b="1" dirty="0">
              <a:solidFill>
                <a:schemeClr val="bg1"/>
              </a:solidFill>
            </a:endParaRPr>
          </a:p>
        </p:txBody>
      </p:sp>
      <p:sp>
        <p:nvSpPr>
          <p:cNvPr id="13" name="TextBox 12"/>
          <p:cNvSpPr txBox="1"/>
          <p:nvPr/>
        </p:nvSpPr>
        <p:spPr>
          <a:xfrm>
            <a:off x="3225800" y="2057400"/>
            <a:ext cx="863600" cy="369332"/>
          </a:xfrm>
          <a:prstGeom prst="rect">
            <a:avLst/>
          </a:prstGeom>
          <a:noFill/>
        </p:spPr>
        <p:txBody>
          <a:bodyPr wrap="square" rtlCol="0">
            <a:spAutoFit/>
          </a:bodyPr>
          <a:lstStyle/>
          <a:p>
            <a:pPr algn="ctr"/>
            <a:r>
              <a:rPr lang="en-US" b="1" dirty="0" smtClean="0">
                <a:solidFill>
                  <a:schemeClr val="bg1"/>
                </a:solidFill>
              </a:rPr>
              <a:t>IFR</a:t>
            </a:r>
            <a:endParaRPr lang="en-US" b="1" dirty="0">
              <a:solidFill>
                <a:schemeClr val="bg1"/>
              </a:solidFill>
            </a:endParaRPr>
          </a:p>
        </p:txBody>
      </p:sp>
      <p:sp>
        <p:nvSpPr>
          <p:cNvPr id="15" name="TextBox 14"/>
          <p:cNvSpPr txBox="1"/>
          <p:nvPr/>
        </p:nvSpPr>
        <p:spPr>
          <a:xfrm>
            <a:off x="5791200" y="2870200"/>
            <a:ext cx="1003300" cy="646331"/>
          </a:xfrm>
          <a:prstGeom prst="rect">
            <a:avLst/>
          </a:prstGeom>
          <a:noFill/>
        </p:spPr>
        <p:txBody>
          <a:bodyPr wrap="square" rtlCol="0">
            <a:spAutoFit/>
          </a:bodyPr>
          <a:lstStyle/>
          <a:p>
            <a:pPr algn="ctr"/>
            <a:r>
              <a:rPr lang="en-US" b="1" dirty="0" smtClean="0">
                <a:solidFill>
                  <a:schemeClr val="bg1"/>
                </a:solidFill>
              </a:rPr>
              <a:t>MVFR/VFR</a:t>
            </a:r>
            <a:endParaRPr lang="en-US" b="1" dirty="0">
              <a:solidFill>
                <a:schemeClr val="bg1"/>
              </a:solidFill>
            </a:endParaRPr>
          </a:p>
        </p:txBody>
      </p:sp>
      <p:sp>
        <p:nvSpPr>
          <p:cNvPr id="16" name="TextBox 15"/>
          <p:cNvSpPr txBox="1"/>
          <p:nvPr/>
        </p:nvSpPr>
        <p:spPr>
          <a:xfrm>
            <a:off x="1219200" y="374134"/>
            <a:ext cx="3314700" cy="369332"/>
          </a:xfrm>
          <a:prstGeom prst="rect">
            <a:avLst/>
          </a:prstGeom>
          <a:noFill/>
        </p:spPr>
        <p:txBody>
          <a:bodyPr wrap="square" rtlCol="0">
            <a:spAutoFit/>
          </a:bodyPr>
          <a:lstStyle/>
          <a:p>
            <a:r>
              <a:rPr lang="en-US" b="1" dirty="0" smtClean="0">
                <a:solidFill>
                  <a:srgbClr val="FFFFFF"/>
                </a:solidFill>
              </a:rPr>
              <a:t>February 28, 2012 (05:00 UTC)</a:t>
            </a:r>
            <a:endParaRPr lang="en-US" b="1" dirty="0">
              <a:solidFill>
                <a:srgbClr val="FFFFFF"/>
              </a:solidFill>
            </a:endParaRPr>
          </a:p>
        </p:txBody>
      </p:sp>
      <p:sp>
        <p:nvSpPr>
          <p:cNvPr id="17" name="Freeform 16"/>
          <p:cNvSpPr/>
          <p:nvPr/>
        </p:nvSpPr>
        <p:spPr>
          <a:xfrm>
            <a:off x="3238500" y="1422400"/>
            <a:ext cx="2832100" cy="5384800"/>
          </a:xfrm>
          <a:custGeom>
            <a:avLst/>
            <a:gdLst>
              <a:gd name="connsiteX0" fmla="*/ 2832100 w 2832100"/>
              <a:gd name="connsiteY0" fmla="*/ 5384800 h 5384800"/>
              <a:gd name="connsiteX1" fmla="*/ 2806700 w 2832100"/>
              <a:gd name="connsiteY1" fmla="*/ 5321300 h 5384800"/>
              <a:gd name="connsiteX2" fmla="*/ 2794000 w 2832100"/>
              <a:gd name="connsiteY2" fmla="*/ 5270500 h 5384800"/>
              <a:gd name="connsiteX3" fmla="*/ 2755900 w 2832100"/>
              <a:gd name="connsiteY3" fmla="*/ 5219700 h 5384800"/>
              <a:gd name="connsiteX4" fmla="*/ 2730500 w 2832100"/>
              <a:gd name="connsiteY4" fmla="*/ 5181600 h 5384800"/>
              <a:gd name="connsiteX5" fmla="*/ 2692400 w 2832100"/>
              <a:gd name="connsiteY5" fmla="*/ 5029200 h 5384800"/>
              <a:gd name="connsiteX6" fmla="*/ 2667000 w 2832100"/>
              <a:gd name="connsiteY6" fmla="*/ 4991100 h 5384800"/>
              <a:gd name="connsiteX7" fmla="*/ 2641600 w 2832100"/>
              <a:gd name="connsiteY7" fmla="*/ 4914900 h 5384800"/>
              <a:gd name="connsiteX8" fmla="*/ 2590800 w 2832100"/>
              <a:gd name="connsiteY8" fmla="*/ 4838700 h 5384800"/>
              <a:gd name="connsiteX9" fmla="*/ 2565400 w 2832100"/>
              <a:gd name="connsiteY9" fmla="*/ 4800600 h 5384800"/>
              <a:gd name="connsiteX10" fmla="*/ 2527300 w 2832100"/>
              <a:gd name="connsiteY10" fmla="*/ 4762500 h 5384800"/>
              <a:gd name="connsiteX11" fmla="*/ 2489200 w 2832100"/>
              <a:gd name="connsiteY11" fmla="*/ 4686300 h 5384800"/>
              <a:gd name="connsiteX12" fmla="*/ 2451100 w 2832100"/>
              <a:gd name="connsiteY12" fmla="*/ 4660900 h 5384800"/>
              <a:gd name="connsiteX13" fmla="*/ 2425700 w 2832100"/>
              <a:gd name="connsiteY13" fmla="*/ 4622800 h 5384800"/>
              <a:gd name="connsiteX14" fmla="*/ 2387600 w 2832100"/>
              <a:gd name="connsiteY14" fmla="*/ 4546600 h 5384800"/>
              <a:gd name="connsiteX15" fmla="*/ 2311400 w 2832100"/>
              <a:gd name="connsiteY15" fmla="*/ 4483100 h 5384800"/>
              <a:gd name="connsiteX16" fmla="*/ 2235200 w 2832100"/>
              <a:gd name="connsiteY16" fmla="*/ 4406900 h 5384800"/>
              <a:gd name="connsiteX17" fmla="*/ 2184400 w 2832100"/>
              <a:gd name="connsiteY17" fmla="*/ 4343400 h 5384800"/>
              <a:gd name="connsiteX18" fmla="*/ 2133600 w 2832100"/>
              <a:gd name="connsiteY18" fmla="*/ 4267200 h 5384800"/>
              <a:gd name="connsiteX19" fmla="*/ 2082800 w 2832100"/>
              <a:gd name="connsiteY19" fmla="*/ 4191000 h 5384800"/>
              <a:gd name="connsiteX20" fmla="*/ 2057400 w 2832100"/>
              <a:gd name="connsiteY20" fmla="*/ 4152900 h 5384800"/>
              <a:gd name="connsiteX21" fmla="*/ 2019300 w 2832100"/>
              <a:gd name="connsiteY21" fmla="*/ 4114800 h 5384800"/>
              <a:gd name="connsiteX22" fmla="*/ 1943100 w 2832100"/>
              <a:gd name="connsiteY22" fmla="*/ 3987800 h 5384800"/>
              <a:gd name="connsiteX23" fmla="*/ 1854200 w 2832100"/>
              <a:gd name="connsiteY23" fmla="*/ 3860800 h 5384800"/>
              <a:gd name="connsiteX24" fmla="*/ 1828800 w 2832100"/>
              <a:gd name="connsiteY24" fmla="*/ 3784600 h 5384800"/>
              <a:gd name="connsiteX25" fmla="*/ 1803400 w 2832100"/>
              <a:gd name="connsiteY25" fmla="*/ 3568700 h 5384800"/>
              <a:gd name="connsiteX26" fmla="*/ 1790700 w 2832100"/>
              <a:gd name="connsiteY26" fmla="*/ 3530600 h 5384800"/>
              <a:gd name="connsiteX27" fmla="*/ 1803400 w 2832100"/>
              <a:gd name="connsiteY27" fmla="*/ 3429000 h 5384800"/>
              <a:gd name="connsiteX28" fmla="*/ 1841500 w 2832100"/>
              <a:gd name="connsiteY28" fmla="*/ 3352800 h 5384800"/>
              <a:gd name="connsiteX29" fmla="*/ 1866900 w 2832100"/>
              <a:gd name="connsiteY29" fmla="*/ 3276600 h 5384800"/>
              <a:gd name="connsiteX30" fmla="*/ 1892300 w 2832100"/>
              <a:gd name="connsiteY30" fmla="*/ 3187700 h 5384800"/>
              <a:gd name="connsiteX31" fmla="*/ 1905000 w 2832100"/>
              <a:gd name="connsiteY31" fmla="*/ 3149600 h 5384800"/>
              <a:gd name="connsiteX32" fmla="*/ 1955800 w 2832100"/>
              <a:gd name="connsiteY32" fmla="*/ 3073400 h 5384800"/>
              <a:gd name="connsiteX33" fmla="*/ 2006600 w 2832100"/>
              <a:gd name="connsiteY33" fmla="*/ 2959100 h 5384800"/>
              <a:gd name="connsiteX34" fmla="*/ 2044700 w 2832100"/>
              <a:gd name="connsiteY34" fmla="*/ 2870200 h 5384800"/>
              <a:gd name="connsiteX35" fmla="*/ 2095500 w 2832100"/>
              <a:gd name="connsiteY35" fmla="*/ 2794000 h 5384800"/>
              <a:gd name="connsiteX36" fmla="*/ 2133600 w 2832100"/>
              <a:gd name="connsiteY36" fmla="*/ 2717800 h 5384800"/>
              <a:gd name="connsiteX37" fmla="*/ 2146300 w 2832100"/>
              <a:gd name="connsiteY37" fmla="*/ 2654300 h 5384800"/>
              <a:gd name="connsiteX38" fmla="*/ 2235200 w 2832100"/>
              <a:gd name="connsiteY38" fmla="*/ 2552700 h 5384800"/>
              <a:gd name="connsiteX39" fmla="*/ 2247900 w 2832100"/>
              <a:gd name="connsiteY39" fmla="*/ 2514600 h 5384800"/>
              <a:gd name="connsiteX40" fmla="*/ 2298700 w 2832100"/>
              <a:gd name="connsiteY40" fmla="*/ 2438400 h 5384800"/>
              <a:gd name="connsiteX41" fmla="*/ 2324100 w 2832100"/>
              <a:gd name="connsiteY41" fmla="*/ 2400300 h 5384800"/>
              <a:gd name="connsiteX42" fmla="*/ 2349500 w 2832100"/>
              <a:gd name="connsiteY42" fmla="*/ 2362200 h 5384800"/>
              <a:gd name="connsiteX43" fmla="*/ 2425700 w 2832100"/>
              <a:gd name="connsiteY43" fmla="*/ 2311400 h 5384800"/>
              <a:gd name="connsiteX44" fmla="*/ 2489200 w 2832100"/>
              <a:gd name="connsiteY44" fmla="*/ 2184400 h 5384800"/>
              <a:gd name="connsiteX45" fmla="*/ 2514600 w 2832100"/>
              <a:gd name="connsiteY45" fmla="*/ 2108200 h 5384800"/>
              <a:gd name="connsiteX46" fmla="*/ 2527300 w 2832100"/>
              <a:gd name="connsiteY46" fmla="*/ 2070100 h 5384800"/>
              <a:gd name="connsiteX47" fmla="*/ 2540000 w 2832100"/>
              <a:gd name="connsiteY47" fmla="*/ 1930400 h 5384800"/>
              <a:gd name="connsiteX48" fmla="*/ 2514600 w 2832100"/>
              <a:gd name="connsiteY48" fmla="*/ 1714500 h 5384800"/>
              <a:gd name="connsiteX49" fmla="*/ 2489200 w 2832100"/>
              <a:gd name="connsiteY49" fmla="*/ 1638300 h 5384800"/>
              <a:gd name="connsiteX50" fmla="*/ 2476500 w 2832100"/>
              <a:gd name="connsiteY50" fmla="*/ 1600200 h 5384800"/>
              <a:gd name="connsiteX51" fmla="*/ 2438400 w 2832100"/>
              <a:gd name="connsiteY51" fmla="*/ 1485900 h 5384800"/>
              <a:gd name="connsiteX52" fmla="*/ 2425700 w 2832100"/>
              <a:gd name="connsiteY52" fmla="*/ 1447800 h 5384800"/>
              <a:gd name="connsiteX53" fmla="*/ 2400300 w 2832100"/>
              <a:gd name="connsiteY53" fmla="*/ 1409700 h 5384800"/>
              <a:gd name="connsiteX54" fmla="*/ 2374900 w 2832100"/>
              <a:gd name="connsiteY54" fmla="*/ 1333500 h 5384800"/>
              <a:gd name="connsiteX55" fmla="*/ 2362200 w 2832100"/>
              <a:gd name="connsiteY55" fmla="*/ 1295400 h 5384800"/>
              <a:gd name="connsiteX56" fmla="*/ 2324100 w 2832100"/>
              <a:gd name="connsiteY56" fmla="*/ 1219200 h 5384800"/>
              <a:gd name="connsiteX57" fmla="*/ 2286000 w 2832100"/>
              <a:gd name="connsiteY57" fmla="*/ 1143000 h 5384800"/>
              <a:gd name="connsiteX58" fmla="*/ 2247900 w 2832100"/>
              <a:gd name="connsiteY58" fmla="*/ 1130300 h 5384800"/>
              <a:gd name="connsiteX59" fmla="*/ 2235200 w 2832100"/>
              <a:gd name="connsiteY59" fmla="*/ 1079500 h 5384800"/>
              <a:gd name="connsiteX60" fmla="*/ 2120900 w 2832100"/>
              <a:gd name="connsiteY60" fmla="*/ 1016000 h 5384800"/>
              <a:gd name="connsiteX61" fmla="*/ 1968500 w 2832100"/>
              <a:gd name="connsiteY61" fmla="*/ 1028700 h 5384800"/>
              <a:gd name="connsiteX62" fmla="*/ 1930400 w 2832100"/>
              <a:gd name="connsiteY62" fmla="*/ 1041400 h 5384800"/>
              <a:gd name="connsiteX63" fmla="*/ 1892300 w 2832100"/>
              <a:gd name="connsiteY63" fmla="*/ 1079500 h 5384800"/>
              <a:gd name="connsiteX64" fmla="*/ 1866900 w 2832100"/>
              <a:gd name="connsiteY64" fmla="*/ 1117600 h 5384800"/>
              <a:gd name="connsiteX65" fmla="*/ 1816100 w 2832100"/>
              <a:gd name="connsiteY65" fmla="*/ 1130300 h 5384800"/>
              <a:gd name="connsiteX66" fmla="*/ 1778000 w 2832100"/>
              <a:gd name="connsiteY66" fmla="*/ 1168400 h 5384800"/>
              <a:gd name="connsiteX67" fmla="*/ 1689100 w 2832100"/>
              <a:gd name="connsiteY67" fmla="*/ 1193800 h 5384800"/>
              <a:gd name="connsiteX68" fmla="*/ 1562100 w 2832100"/>
              <a:gd name="connsiteY68" fmla="*/ 1231900 h 5384800"/>
              <a:gd name="connsiteX69" fmla="*/ 1435100 w 2832100"/>
              <a:gd name="connsiteY69" fmla="*/ 1181100 h 5384800"/>
              <a:gd name="connsiteX70" fmla="*/ 1422400 w 2832100"/>
              <a:gd name="connsiteY70" fmla="*/ 1143000 h 5384800"/>
              <a:gd name="connsiteX71" fmla="*/ 1397000 w 2832100"/>
              <a:gd name="connsiteY71" fmla="*/ 1104900 h 5384800"/>
              <a:gd name="connsiteX72" fmla="*/ 1371600 w 2832100"/>
              <a:gd name="connsiteY72" fmla="*/ 1028700 h 5384800"/>
              <a:gd name="connsiteX73" fmla="*/ 1384300 w 2832100"/>
              <a:gd name="connsiteY73" fmla="*/ 939800 h 5384800"/>
              <a:gd name="connsiteX74" fmla="*/ 1397000 w 2832100"/>
              <a:gd name="connsiteY74" fmla="*/ 901700 h 5384800"/>
              <a:gd name="connsiteX75" fmla="*/ 1422400 w 2832100"/>
              <a:gd name="connsiteY75" fmla="*/ 762000 h 5384800"/>
              <a:gd name="connsiteX76" fmla="*/ 1231900 w 2832100"/>
              <a:gd name="connsiteY76" fmla="*/ 698500 h 5384800"/>
              <a:gd name="connsiteX77" fmla="*/ 1028700 w 2832100"/>
              <a:gd name="connsiteY77" fmla="*/ 711200 h 5384800"/>
              <a:gd name="connsiteX78" fmla="*/ 901700 w 2832100"/>
              <a:gd name="connsiteY78" fmla="*/ 698500 h 5384800"/>
              <a:gd name="connsiteX79" fmla="*/ 914400 w 2832100"/>
              <a:gd name="connsiteY79" fmla="*/ 495300 h 5384800"/>
              <a:gd name="connsiteX80" fmla="*/ 901700 w 2832100"/>
              <a:gd name="connsiteY80" fmla="*/ 266700 h 5384800"/>
              <a:gd name="connsiteX81" fmla="*/ 876300 w 2832100"/>
              <a:gd name="connsiteY81" fmla="*/ 190500 h 5384800"/>
              <a:gd name="connsiteX82" fmla="*/ 812800 w 2832100"/>
              <a:gd name="connsiteY82" fmla="*/ 76200 h 5384800"/>
              <a:gd name="connsiteX83" fmla="*/ 787400 w 2832100"/>
              <a:gd name="connsiteY83" fmla="*/ 38100 h 5384800"/>
              <a:gd name="connsiteX84" fmla="*/ 711200 w 2832100"/>
              <a:gd name="connsiteY84" fmla="*/ 0 h 5384800"/>
              <a:gd name="connsiteX85" fmla="*/ 558800 w 2832100"/>
              <a:gd name="connsiteY85" fmla="*/ 38100 h 5384800"/>
              <a:gd name="connsiteX86" fmla="*/ 482600 w 2832100"/>
              <a:gd name="connsiteY86" fmla="*/ 139700 h 5384800"/>
              <a:gd name="connsiteX87" fmla="*/ 457200 w 2832100"/>
              <a:gd name="connsiteY87" fmla="*/ 177800 h 5384800"/>
              <a:gd name="connsiteX88" fmla="*/ 419100 w 2832100"/>
              <a:gd name="connsiteY88" fmla="*/ 215900 h 5384800"/>
              <a:gd name="connsiteX89" fmla="*/ 381000 w 2832100"/>
              <a:gd name="connsiteY89" fmla="*/ 228600 h 5384800"/>
              <a:gd name="connsiteX90" fmla="*/ 304800 w 2832100"/>
              <a:gd name="connsiteY90" fmla="*/ 292100 h 5384800"/>
              <a:gd name="connsiteX91" fmla="*/ 241300 w 2832100"/>
              <a:gd name="connsiteY91" fmla="*/ 368300 h 5384800"/>
              <a:gd name="connsiteX92" fmla="*/ 203200 w 2832100"/>
              <a:gd name="connsiteY92" fmla="*/ 393700 h 5384800"/>
              <a:gd name="connsiteX93" fmla="*/ 127000 w 2832100"/>
              <a:gd name="connsiteY93" fmla="*/ 469900 h 5384800"/>
              <a:gd name="connsiteX94" fmla="*/ 88900 w 2832100"/>
              <a:gd name="connsiteY94" fmla="*/ 508000 h 5384800"/>
              <a:gd name="connsiteX95" fmla="*/ 0 w 2832100"/>
              <a:gd name="connsiteY95" fmla="*/ 571500 h 538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832100" h="5384800">
                <a:moveTo>
                  <a:pt x="2832100" y="5384800"/>
                </a:moveTo>
                <a:cubicBezTo>
                  <a:pt x="2823633" y="5363633"/>
                  <a:pt x="2813909" y="5342927"/>
                  <a:pt x="2806700" y="5321300"/>
                </a:cubicBezTo>
                <a:cubicBezTo>
                  <a:pt x="2801180" y="5304741"/>
                  <a:pt x="2801806" y="5286112"/>
                  <a:pt x="2794000" y="5270500"/>
                </a:cubicBezTo>
                <a:cubicBezTo>
                  <a:pt x="2784534" y="5251568"/>
                  <a:pt x="2768203" y="5236924"/>
                  <a:pt x="2755900" y="5219700"/>
                </a:cubicBezTo>
                <a:cubicBezTo>
                  <a:pt x="2747028" y="5207280"/>
                  <a:pt x="2737326" y="5195252"/>
                  <a:pt x="2730500" y="5181600"/>
                </a:cubicBezTo>
                <a:cubicBezTo>
                  <a:pt x="2706563" y="5133726"/>
                  <a:pt x="2716337" y="5077074"/>
                  <a:pt x="2692400" y="5029200"/>
                </a:cubicBezTo>
                <a:cubicBezTo>
                  <a:pt x="2685574" y="5015548"/>
                  <a:pt x="2673199" y="5005048"/>
                  <a:pt x="2667000" y="4991100"/>
                </a:cubicBezTo>
                <a:cubicBezTo>
                  <a:pt x="2656126" y="4966634"/>
                  <a:pt x="2656452" y="4937177"/>
                  <a:pt x="2641600" y="4914900"/>
                </a:cubicBezTo>
                <a:lnTo>
                  <a:pt x="2590800" y="4838700"/>
                </a:lnTo>
                <a:cubicBezTo>
                  <a:pt x="2582333" y="4826000"/>
                  <a:pt x="2576193" y="4811393"/>
                  <a:pt x="2565400" y="4800600"/>
                </a:cubicBezTo>
                <a:lnTo>
                  <a:pt x="2527300" y="4762500"/>
                </a:lnTo>
                <a:cubicBezTo>
                  <a:pt x="2516971" y="4731512"/>
                  <a:pt x="2513819" y="4710919"/>
                  <a:pt x="2489200" y="4686300"/>
                </a:cubicBezTo>
                <a:cubicBezTo>
                  <a:pt x="2478407" y="4675507"/>
                  <a:pt x="2463800" y="4669367"/>
                  <a:pt x="2451100" y="4660900"/>
                </a:cubicBezTo>
                <a:cubicBezTo>
                  <a:pt x="2442633" y="4648200"/>
                  <a:pt x="2432526" y="4636452"/>
                  <a:pt x="2425700" y="4622800"/>
                </a:cubicBezTo>
                <a:cubicBezTo>
                  <a:pt x="2405042" y="4581483"/>
                  <a:pt x="2423996" y="4582996"/>
                  <a:pt x="2387600" y="4546600"/>
                </a:cubicBezTo>
                <a:cubicBezTo>
                  <a:pt x="2331904" y="4490904"/>
                  <a:pt x="2363414" y="4555920"/>
                  <a:pt x="2311400" y="4483100"/>
                </a:cubicBezTo>
                <a:cubicBezTo>
                  <a:pt x="2254956" y="4404078"/>
                  <a:pt x="2325511" y="4452056"/>
                  <a:pt x="2235200" y="4406900"/>
                </a:cubicBezTo>
                <a:cubicBezTo>
                  <a:pt x="2206600" y="4321100"/>
                  <a:pt x="2246264" y="4414102"/>
                  <a:pt x="2184400" y="4343400"/>
                </a:cubicBezTo>
                <a:cubicBezTo>
                  <a:pt x="2164298" y="4320426"/>
                  <a:pt x="2150533" y="4292600"/>
                  <a:pt x="2133600" y="4267200"/>
                </a:cubicBezTo>
                <a:lnTo>
                  <a:pt x="2082800" y="4191000"/>
                </a:lnTo>
                <a:cubicBezTo>
                  <a:pt x="2074333" y="4178300"/>
                  <a:pt x="2068193" y="4163693"/>
                  <a:pt x="2057400" y="4152900"/>
                </a:cubicBezTo>
                <a:cubicBezTo>
                  <a:pt x="2044700" y="4140200"/>
                  <a:pt x="2030327" y="4128977"/>
                  <a:pt x="2019300" y="4114800"/>
                </a:cubicBezTo>
                <a:cubicBezTo>
                  <a:pt x="1937382" y="4009477"/>
                  <a:pt x="1994938" y="4074196"/>
                  <a:pt x="1943100" y="3987800"/>
                </a:cubicBezTo>
                <a:cubicBezTo>
                  <a:pt x="1911829" y="3935682"/>
                  <a:pt x="1888934" y="3907112"/>
                  <a:pt x="1854200" y="3860800"/>
                </a:cubicBezTo>
                <a:cubicBezTo>
                  <a:pt x="1845733" y="3835400"/>
                  <a:pt x="1831224" y="3811264"/>
                  <a:pt x="1828800" y="3784600"/>
                </a:cubicBezTo>
                <a:cubicBezTo>
                  <a:pt x="1822312" y="3713229"/>
                  <a:pt x="1819082" y="3639271"/>
                  <a:pt x="1803400" y="3568700"/>
                </a:cubicBezTo>
                <a:cubicBezTo>
                  <a:pt x="1800496" y="3555632"/>
                  <a:pt x="1794933" y="3543300"/>
                  <a:pt x="1790700" y="3530600"/>
                </a:cubicBezTo>
                <a:cubicBezTo>
                  <a:pt x="1794933" y="3496733"/>
                  <a:pt x="1797295" y="3462580"/>
                  <a:pt x="1803400" y="3429000"/>
                </a:cubicBezTo>
                <a:cubicBezTo>
                  <a:pt x="1814089" y="3370213"/>
                  <a:pt x="1816471" y="3409115"/>
                  <a:pt x="1841500" y="3352800"/>
                </a:cubicBezTo>
                <a:cubicBezTo>
                  <a:pt x="1852374" y="3328334"/>
                  <a:pt x="1858433" y="3302000"/>
                  <a:pt x="1866900" y="3276600"/>
                </a:cubicBezTo>
                <a:cubicBezTo>
                  <a:pt x="1897350" y="3185249"/>
                  <a:pt x="1860406" y="3299328"/>
                  <a:pt x="1892300" y="3187700"/>
                </a:cubicBezTo>
                <a:cubicBezTo>
                  <a:pt x="1895978" y="3174828"/>
                  <a:pt x="1898499" y="3161302"/>
                  <a:pt x="1905000" y="3149600"/>
                </a:cubicBezTo>
                <a:cubicBezTo>
                  <a:pt x="1919825" y="3122915"/>
                  <a:pt x="1946147" y="3102360"/>
                  <a:pt x="1955800" y="3073400"/>
                </a:cubicBezTo>
                <a:cubicBezTo>
                  <a:pt x="2021330" y="2876811"/>
                  <a:pt x="1946223" y="3079855"/>
                  <a:pt x="2006600" y="2959100"/>
                </a:cubicBezTo>
                <a:cubicBezTo>
                  <a:pt x="2059154" y="2853993"/>
                  <a:pt x="1965418" y="3002336"/>
                  <a:pt x="2044700" y="2870200"/>
                </a:cubicBezTo>
                <a:cubicBezTo>
                  <a:pt x="2060406" y="2844023"/>
                  <a:pt x="2085847" y="2822960"/>
                  <a:pt x="2095500" y="2794000"/>
                </a:cubicBezTo>
                <a:cubicBezTo>
                  <a:pt x="2113027" y="2741420"/>
                  <a:pt x="2100774" y="2767039"/>
                  <a:pt x="2133600" y="2717800"/>
                </a:cubicBezTo>
                <a:cubicBezTo>
                  <a:pt x="2137833" y="2696633"/>
                  <a:pt x="2137533" y="2674025"/>
                  <a:pt x="2146300" y="2654300"/>
                </a:cubicBezTo>
                <a:cubicBezTo>
                  <a:pt x="2160292" y="2622819"/>
                  <a:pt x="2212964" y="2574936"/>
                  <a:pt x="2235200" y="2552700"/>
                </a:cubicBezTo>
                <a:cubicBezTo>
                  <a:pt x="2239433" y="2540000"/>
                  <a:pt x="2241399" y="2526302"/>
                  <a:pt x="2247900" y="2514600"/>
                </a:cubicBezTo>
                <a:cubicBezTo>
                  <a:pt x="2262725" y="2487915"/>
                  <a:pt x="2281767" y="2463800"/>
                  <a:pt x="2298700" y="2438400"/>
                </a:cubicBezTo>
                <a:lnTo>
                  <a:pt x="2324100" y="2400300"/>
                </a:lnTo>
                <a:cubicBezTo>
                  <a:pt x="2332567" y="2387600"/>
                  <a:pt x="2336800" y="2370667"/>
                  <a:pt x="2349500" y="2362200"/>
                </a:cubicBezTo>
                <a:lnTo>
                  <a:pt x="2425700" y="2311400"/>
                </a:lnTo>
                <a:cubicBezTo>
                  <a:pt x="2498968" y="2201498"/>
                  <a:pt x="2461786" y="2275781"/>
                  <a:pt x="2489200" y="2184400"/>
                </a:cubicBezTo>
                <a:cubicBezTo>
                  <a:pt x="2496893" y="2158755"/>
                  <a:pt x="2506133" y="2133600"/>
                  <a:pt x="2514600" y="2108200"/>
                </a:cubicBezTo>
                <a:lnTo>
                  <a:pt x="2527300" y="2070100"/>
                </a:lnTo>
                <a:cubicBezTo>
                  <a:pt x="2531533" y="2023533"/>
                  <a:pt x="2541669" y="1977129"/>
                  <a:pt x="2540000" y="1930400"/>
                </a:cubicBezTo>
                <a:cubicBezTo>
                  <a:pt x="2537414" y="1857983"/>
                  <a:pt x="2527016" y="1785891"/>
                  <a:pt x="2514600" y="1714500"/>
                </a:cubicBezTo>
                <a:cubicBezTo>
                  <a:pt x="2510013" y="1688122"/>
                  <a:pt x="2497667" y="1663700"/>
                  <a:pt x="2489200" y="1638300"/>
                </a:cubicBezTo>
                <a:lnTo>
                  <a:pt x="2476500" y="1600200"/>
                </a:lnTo>
                <a:lnTo>
                  <a:pt x="2438400" y="1485900"/>
                </a:lnTo>
                <a:cubicBezTo>
                  <a:pt x="2434167" y="1473200"/>
                  <a:pt x="2433126" y="1458939"/>
                  <a:pt x="2425700" y="1447800"/>
                </a:cubicBezTo>
                <a:cubicBezTo>
                  <a:pt x="2417233" y="1435100"/>
                  <a:pt x="2406499" y="1423648"/>
                  <a:pt x="2400300" y="1409700"/>
                </a:cubicBezTo>
                <a:cubicBezTo>
                  <a:pt x="2389426" y="1385234"/>
                  <a:pt x="2383367" y="1358900"/>
                  <a:pt x="2374900" y="1333500"/>
                </a:cubicBezTo>
                <a:lnTo>
                  <a:pt x="2362200" y="1295400"/>
                </a:lnTo>
                <a:cubicBezTo>
                  <a:pt x="2330278" y="1199635"/>
                  <a:pt x="2373339" y="1317677"/>
                  <a:pt x="2324100" y="1219200"/>
                </a:cubicBezTo>
                <a:cubicBezTo>
                  <a:pt x="2308762" y="1188524"/>
                  <a:pt x="2316330" y="1167264"/>
                  <a:pt x="2286000" y="1143000"/>
                </a:cubicBezTo>
                <a:cubicBezTo>
                  <a:pt x="2275547" y="1134637"/>
                  <a:pt x="2260600" y="1134533"/>
                  <a:pt x="2247900" y="1130300"/>
                </a:cubicBezTo>
                <a:cubicBezTo>
                  <a:pt x="2243667" y="1113367"/>
                  <a:pt x="2246694" y="1092636"/>
                  <a:pt x="2235200" y="1079500"/>
                </a:cubicBezTo>
                <a:cubicBezTo>
                  <a:pt x="2199237" y="1038399"/>
                  <a:pt x="2165431" y="1030844"/>
                  <a:pt x="2120900" y="1016000"/>
                </a:cubicBezTo>
                <a:cubicBezTo>
                  <a:pt x="2070100" y="1020233"/>
                  <a:pt x="2019029" y="1021963"/>
                  <a:pt x="1968500" y="1028700"/>
                </a:cubicBezTo>
                <a:cubicBezTo>
                  <a:pt x="1955230" y="1030469"/>
                  <a:pt x="1941539" y="1033974"/>
                  <a:pt x="1930400" y="1041400"/>
                </a:cubicBezTo>
                <a:cubicBezTo>
                  <a:pt x="1915456" y="1051363"/>
                  <a:pt x="1903798" y="1065702"/>
                  <a:pt x="1892300" y="1079500"/>
                </a:cubicBezTo>
                <a:cubicBezTo>
                  <a:pt x="1882529" y="1091226"/>
                  <a:pt x="1879600" y="1109133"/>
                  <a:pt x="1866900" y="1117600"/>
                </a:cubicBezTo>
                <a:cubicBezTo>
                  <a:pt x="1852377" y="1127282"/>
                  <a:pt x="1833033" y="1126067"/>
                  <a:pt x="1816100" y="1130300"/>
                </a:cubicBezTo>
                <a:cubicBezTo>
                  <a:pt x="1803400" y="1143000"/>
                  <a:pt x="1792944" y="1158437"/>
                  <a:pt x="1778000" y="1168400"/>
                </a:cubicBezTo>
                <a:cubicBezTo>
                  <a:pt x="1766360" y="1176160"/>
                  <a:pt x="1696798" y="1191491"/>
                  <a:pt x="1689100" y="1193800"/>
                </a:cubicBezTo>
                <a:cubicBezTo>
                  <a:pt x="1534502" y="1240179"/>
                  <a:pt x="1679189" y="1202628"/>
                  <a:pt x="1562100" y="1231900"/>
                </a:cubicBezTo>
                <a:cubicBezTo>
                  <a:pt x="1471789" y="1220611"/>
                  <a:pt x="1467610" y="1246120"/>
                  <a:pt x="1435100" y="1181100"/>
                </a:cubicBezTo>
                <a:cubicBezTo>
                  <a:pt x="1429113" y="1169126"/>
                  <a:pt x="1428387" y="1154974"/>
                  <a:pt x="1422400" y="1143000"/>
                </a:cubicBezTo>
                <a:cubicBezTo>
                  <a:pt x="1415574" y="1129348"/>
                  <a:pt x="1403199" y="1118848"/>
                  <a:pt x="1397000" y="1104900"/>
                </a:cubicBezTo>
                <a:cubicBezTo>
                  <a:pt x="1386126" y="1080434"/>
                  <a:pt x="1371600" y="1028700"/>
                  <a:pt x="1371600" y="1028700"/>
                </a:cubicBezTo>
                <a:cubicBezTo>
                  <a:pt x="1375833" y="999067"/>
                  <a:pt x="1378429" y="969153"/>
                  <a:pt x="1384300" y="939800"/>
                </a:cubicBezTo>
                <a:cubicBezTo>
                  <a:pt x="1386925" y="926673"/>
                  <a:pt x="1394605" y="914871"/>
                  <a:pt x="1397000" y="901700"/>
                </a:cubicBezTo>
                <a:cubicBezTo>
                  <a:pt x="1425721" y="743735"/>
                  <a:pt x="1393274" y="849377"/>
                  <a:pt x="1422400" y="762000"/>
                </a:cubicBezTo>
                <a:cubicBezTo>
                  <a:pt x="1275358" y="703183"/>
                  <a:pt x="1340109" y="720142"/>
                  <a:pt x="1231900" y="698500"/>
                </a:cubicBezTo>
                <a:cubicBezTo>
                  <a:pt x="1164167" y="702733"/>
                  <a:pt x="1096565" y="711200"/>
                  <a:pt x="1028700" y="711200"/>
                </a:cubicBezTo>
                <a:cubicBezTo>
                  <a:pt x="986156" y="711200"/>
                  <a:pt x="921606" y="736100"/>
                  <a:pt x="901700" y="698500"/>
                </a:cubicBezTo>
                <a:cubicBezTo>
                  <a:pt x="869947" y="638521"/>
                  <a:pt x="910167" y="563033"/>
                  <a:pt x="914400" y="495300"/>
                </a:cubicBezTo>
                <a:cubicBezTo>
                  <a:pt x="910167" y="419100"/>
                  <a:pt x="911166" y="342428"/>
                  <a:pt x="901700" y="266700"/>
                </a:cubicBezTo>
                <a:cubicBezTo>
                  <a:pt x="898379" y="240133"/>
                  <a:pt x="884767" y="215900"/>
                  <a:pt x="876300" y="190500"/>
                </a:cubicBezTo>
                <a:cubicBezTo>
                  <a:pt x="853947" y="123440"/>
                  <a:pt x="871026" y="163539"/>
                  <a:pt x="812800" y="76200"/>
                </a:cubicBezTo>
                <a:cubicBezTo>
                  <a:pt x="804333" y="63500"/>
                  <a:pt x="800100" y="46567"/>
                  <a:pt x="787400" y="38100"/>
                </a:cubicBezTo>
                <a:cubicBezTo>
                  <a:pt x="738161" y="5274"/>
                  <a:pt x="763780" y="17527"/>
                  <a:pt x="711200" y="0"/>
                </a:cubicBezTo>
                <a:cubicBezTo>
                  <a:pt x="659862" y="5704"/>
                  <a:pt x="597687" y="-5108"/>
                  <a:pt x="558800" y="38100"/>
                </a:cubicBezTo>
                <a:cubicBezTo>
                  <a:pt x="530480" y="69566"/>
                  <a:pt x="506082" y="104477"/>
                  <a:pt x="482600" y="139700"/>
                </a:cubicBezTo>
                <a:cubicBezTo>
                  <a:pt x="474133" y="152400"/>
                  <a:pt x="466971" y="166074"/>
                  <a:pt x="457200" y="177800"/>
                </a:cubicBezTo>
                <a:cubicBezTo>
                  <a:pt x="445702" y="191598"/>
                  <a:pt x="434044" y="205937"/>
                  <a:pt x="419100" y="215900"/>
                </a:cubicBezTo>
                <a:cubicBezTo>
                  <a:pt x="407961" y="223326"/>
                  <a:pt x="393700" y="224367"/>
                  <a:pt x="381000" y="228600"/>
                </a:cubicBezTo>
                <a:cubicBezTo>
                  <a:pt x="330927" y="303710"/>
                  <a:pt x="386830" y="233507"/>
                  <a:pt x="304800" y="292100"/>
                </a:cubicBezTo>
                <a:cubicBezTo>
                  <a:pt x="231980" y="344114"/>
                  <a:pt x="296996" y="312604"/>
                  <a:pt x="241300" y="368300"/>
                </a:cubicBezTo>
                <a:cubicBezTo>
                  <a:pt x="230507" y="379093"/>
                  <a:pt x="214608" y="383559"/>
                  <a:pt x="203200" y="393700"/>
                </a:cubicBezTo>
                <a:cubicBezTo>
                  <a:pt x="176352" y="417565"/>
                  <a:pt x="152400" y="444500"/>
                  <a:pt x="127000" y="469900"/>
                </a:cubicBezTo>
                <a:cubicBezTo>
                  <a:pt x="114300" y="482600"/>
                  <a:pt x="103844" y="498037"/>
                  <a:pt x="88900" y="508000"/>
                </a:cubicBezTo>
                <a:cubicBezTo>
                  <a:pt x="7719" y="562121"/>
                  <a:pt x="34286" y="537214"/>
                  <a:pt x="0" y="571500"/>
                </a:cubicBezTo>
              </a:path>
            </a:pathLst>
          </a:custGeom>
          <a:ln w="44450">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17717212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0AF709A-F488-D140-B7BF-FB989453A114}" type="slidenum">
              <a:rPr lang="en-US" smtClean="0"/>
              <a:t>18</a:t>
            </a:fld>
            <a:endParaRPr lang="en-US"/>
          </a:p>
        </p:txBody>
      </p:sp>
      <p:pic>
        <p:nvPicPr>
          <p:cNvPr id="4" name="Picture 3" descr="Terra.MODIS.2012-02-28.05-00-00.RGB1112or13um_3911um_11um.TEXAS_FLS_1_k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700" y="0"/>
            <a:ext cx="8353228" cy="6858000"/>
          </a:xfrm>
          <a:prstGeom prst="rect">
            <a:avLst/>
          </a:prstGeom>
        </p:spPr>
      </p:pic>
      <p:sp>
        <p:nvSpPr>
          <p:cNvPr id="7" name="Freeform 6"/>
          <p:cNvSpPr/>
          <p:nvPr/>
        </p:nvSpPr>
        <p:spPr>
          <a:xfrm>
            <a:off x="1295400" y="571500"/>
            <a:ext cx="4864100" cy="5664200"/>
          </a:xfrm>
          <a:custGeom>
            <a:avLst/>
            <a:gdLst>
              <a:gd name="connsiteX0" fmla="*/ 4864100 w 4864100"/>
              <a:gd name="connsiteY0" fmla="*/ 5664200 h 5664200"/>
              <a:gd name="connsiteX1" fmla="*/ 4826000 w 4864100"/>
              <a:gd name="connsiteY1" fmla="*/ 5562600 h 5664200"/>
              <a:gd name="connsiteX2" fmla="*/ 4787900 w 4864100"/>
              <a:gd name="connsiteY2" fmla="*/ 5511800 h 5664200"/>
              <a:gd name="connsiteX3" fmla="*/ 4762500 w 4864100"/>
              <a:gd name="connsiteY3" fmla="*/ 5461000 h 5664200"/>
              <a:gd name="connsiteX4" fmla="*/ 4724400 w 4864100"/>
              <a:gd name="connsiteY4" fmla="*/ 5410200 h 5664200"/>
              <a:gd name="connsiteX5" fmla="*/ 4699000 w 4864100"/>
              <a:gd name="connsiteY5" fmla="*/ 5346700 h 5664200"/>
              <a:gd name="connsiteX6" fmla="*/ 4660900 w 4864100"/>
              <a:gd name="connsiteY6" fmla="*/ 5270500 h 5664200"/>
              <a:gd name="connsiteX7" fmla="*/ 4635500 w 4864100"/>
              <a:gd name="connsiteY7" fmla="*/ 5194300 h 5664200"/>
              <a:gd name="connsiteX8" fmla="*/ 4597400 w 4864100"/>
              <a:gd name="connsiteY8" fmla="*/ 5105400 h 5664200"/>
              <a:gd name="connsiteX9" fmla="*/ 4546600 w 4864100"/>
              <a:gd name="connsiteY9" fmla="*/ 4813300 h 5664200"/>
              <a:gd name="connsiteX10" fmla="*/ 4533900 w 4864100"/>
              <a:gd name="connsiteY10" fmla="*/ 4699000 h 5664200"/>
              <a:gd name="connsiteX11" fmla="*/ 4508500 w 4864100"/>
              <a:gd name="connsiteY11" fmla="*/ 4597400 h 5664200"/>
              <a:gd name="connsiteX12" fmla="*/ 4483100 w 4864100"/>
              <a:gd name="connsiteY12" fmla="*/ 4483100 h 5664200"/>
              <a:gd name="connsiteX13" fmla="*/ 4457700 w 4864100"/>
              <a:gd name="connsiteY13" fmla="*/ 4445000 h 5664200"/>
              <a:gd name="connsiteX14" fmla="*/ 4445000 w 4864100"/>
              <a:gd name="connsiteY14" fmla="*/ 4394200 h 5664200"/>
              <a:gd name="connsiteX15" fmla="*/ 4432300 w 4864100"/>
              <a:gd name="connsiteY15" fmla="*/ 4356100 h 5664200"/>
              <a:gd name="connsiteX16" fmla="*/ 4419600 w 4864100"/>
              <a:gd name="connsiteY16" fmla="*/ 3937000 h 5664200"/>
              <a:gd name="connsiteX17" fmla="*/ 4394200 w 4864100"/>
              <a:gd name="connsiteY17" fmla="*/ 3873500 h 5664200"/>
              <a:gd name="connsiteX18" fmla="*/ 4330700 w 4864100"/>
              <a:gd name="connsiteY18" fmla="*/ 3759200 h 5664200"/>
              <a:gd name="connsiteX19" fmla="*/ 4241800 w 4864100"/>
              <a:gd name="connsiteY19" fmla="*/ 3695700 h 5664200"/>
              <a:gd name="connsiteX20" fmla="*/ 4216400 w 4864100"/>
              <a:gd name="connsiteY20" fmla="*/ 3657600 h 5664200"/>
              <a:gd name="connsiteX21" fmla="*/ 4178300 w 4864100"/>
              <a:gd name="connsiteY21" fmla="*/ 3632200 h 5664200"/>
              <a:gd name="connsiteX22" fmla="*/ 4102100 w 4864100"/>
              <a:gd name="connsiteY22" fmla="*/ 3568700 h 5664200"/>
              <a:gd name="connsiteX23" fmla="*/ 4064000 w 4864100"/>
              <a:gd name="connsiteY23" fmla="*/ 3556000 h 5664200"/>
              <a:gd name="connsiteX24" fmla="*/ 4025900 w 4864100"/>
              <a:gd name="connsiteY24" fmla="*/ 3530600 h 5664200"/>
              <a:gd name="connsiteX25" fmla="*/ 3949700 w 4864100"/>
              <a:gd name="connsiteY25" fmla="*/ 3492500 h 5664200"/>
              <a:gd name="connsiteX26" fmla="*/ 3924300 w 4864100"/>
              <a:gd name="connsiteY26" fmla="*/ 3454400 h 5664200"/>
              <a:gd name="connsiteX27" fmla="*/ 3886200 w 4864100"/>
              <a:gd name="connsiteY27" fmla="*/ 3441700 h 5664200"/>
              <a:gd name="connsiteX28" fmla="*/ 3873500 w 4864100"/>
              <a:gd name="connsiteY28" fmla="*/ 3403600 h 5664200"/>
              <a:gd name="connsiteX29" fmla="*/ 3835400 w 4864100"/>
              <a:gd name="connsiteY29" fmla="*/ 3390900 h 5664200"/>
              <a:gd name="connsiteX30" fmla="*/ 3771900 w 4864100"/>
              <a:gd name="connsiteY30" fmla="*/ 3365500 h 5664200"/>
              <a:gd name="connsiteX31" fmla="*/ 3746500 w 4864100"/>
              <a:gd name="connsiteY31" fmla="*/ 3327400 h 5664200"/>
              <a:gd name="connsiteX32" fmla="*/ 3708400 w 4864100"/>
              <a:gd name="connsiteY32" fmla="*/ 3302000 h 5664200"/>
              <a:gd name="connsiteX33" fmla="*/ 3695700 w 4864100"/>
              <a:gd name="connsiteY33" fmla="*/ 3263900 h 5664200"/>
              <a:gd name="connsiteX34" fmla="*/ 3619500 w 4864100"/>
              <a:gd name="connsiteY34" fmla="*/ 3124200 h 5664200"/>
              <a:gd name="connsiteX35" fmla="*/ 3581400 w 4864100"/>
              <a:gd name="connsiteY35" fmla="*/ 3009900 h 5664200"/>
              <a:gd name="connsiteX36" fmla="*/ 3543300 w 4864100"/>
              <a:gd name="connsiteY36" fmla="*/ 2997200 h 5664200"/>
              <a:gd name="connsiteX37" fmla="*/ 3530600 w 4864100"/>
              <a:gd name="connsiteY37" fmla="*/ 2768600 h 5664200"/>
              <a:gd name="connsiteX38" fmla="*/ 3594100 w 4864100"/>
              <a:gd name="connsiteY38" fmla="*/ 2654300 h 5664200"/>
              <a:gd name="connsiteX39" fmla="*/ 3619500 w 4864100"/>
              <a:gd name="connsiteY39" fmla="*/ 2616200 h 5664200"/>
              <a:gd name="connsiteX40" fmla="*/ 3644900 w 4864100"/>
              <a:gd name="connsiteY40" fmla="*/ 2578100 h 5664200"/>
              <a:gd name="connsiteX41" fmla="*/ 3657600 w 4864100"/>
              <a:gd name="connsiteY41" fmla="*/ 2540000 h 5664200"/>
              <a:gd name="connsiteX42" fmla="*/ 3695700 w 4864100"/>
              <a:gd name="connsiteY42" fmla="*/ 2501900 h 5664200"/>
              <a:gd name="connsiteX43" fmla="*/ 3721100 w 4864100"/>
              <a:gd name="connsiteY43" fmla="*/ 2463800 h 5664200"/>
              <a:gd name="connsiteX44" fmla="*/ 3835400 w 4864100"/>
              <a:gd name="connsiteY44" fmla="*/ 2362200 h 5664200"/>
              <a:gd name="connsiteX45" fmla="*/ 3873500 w 4864100"/>
              <a:gd name="connsiteY45" fmla="*/ 2286000 h 5664200"/>
              <a:gd name="connsiteX46" fmla="*/ 3898900 w 4864100"/>
              <a:gd name="connsiteY46" fmla="*/ 2235200 h 5664200"/>
              <a:gd name="connsiteX47" fmla="*/ 3987800 w 4864100"/>
              <a:gd name="connsiteY47" fmla="*/ 2120900 h 5664200"/>
              <a:gd name="connsiteX48" fmla="*/ 4025900 w 4864100"/>
              <a:gd name="connsiteY48" fmla="*/ 2044700 h 5664200"/>
              <a:gd name="connsiteX49" fmla="*/ 4089400 w 4864100"/>
              <a:gd name="connsiteY49" fmla="*/ 2032000 h 5664200"/>
              <a:gd name="connsiteX50" fmla="*/ 4127500 w 4864100"/>
              <a:gd name="connsiteY50" fmla="*/ 2019300 h 5664200"/>
              <a:gd name="connsiteX51" fmla="*/ 4165600 w 4864100"/>
              <a:gd name="connsiteY51" fmla="*/ 1981200 h 5664200"/>
              <a:gd name="connsiteX52" fmla="*/ 4203700 w 4864100"/>
              <a:gd name="connsiteY52" fmla="*/ 1879600 h 5664200"/>
              <a:gd name="connsiteX53" fmla="*/ 4216400 w 4864100"/>
              <a:gd name="connsiteY53" fmla="*/ 1803400 h 5664200"/>
              <a:gd name="connsiteX54" fmla="*/ 4229100 w 4864100"/>
              <a:gd name="connsiteY54" fmla="*/ 1739900 h 5664200"/>
              <a:gd name="connsiteX55" fmla="*/ 4203700 w 4864100"/>
              <a:gd name="connsiteY55" fmla="*/ 838200 h 5664200"/>
              <a:gd name="connsiteX56" fmla="*/ 4165600 w 4864100"/>
              <a:gd name="connsiteY56" fmla="*/ 635000 h 5664200"/>
              <a:gd name="connsiteX57" fmla="*/ 4152900 w 4864100"/>
              <a:gd name="connsiteY57" fmla="*/ 596900 h 5664200"/>
              <a:gd name="connsiteX58" fmla="*/ 4127500 w 4864100"/>
              <a:gd name="connsiteY58" fmla="*/ 558800 h 5664200"/>
              <a:gd name="connsiteX59" fmla="*/ 4089400 w 4864100"/>
              <a:gd name="connsiteY59" fmla="*/ 444500 h 5664200"/>
              <a:gd name="connsiteX60" fmla="*/ 4051300 w 4864100"/>
              <a:gd name="connsiteY60" fmla="*/ 342900 h 5664200"/>
              <a:gd name="connsiteX61" fmla="*/ 4000500 w 4864100"/>
              <a:gd name="connsiteY61" fmla="*/ 215900 h 5664200"/>
              <a:gd name="connsiteX62" fmla="*/ 3962400 w 4864100"/>
              <a:gd name="connsiteY62" fmla="*/ 177800 h 5664200"/>
              <a:gd name="connsiteX63" fmla="*/ 3848100 w 4864100"/>
              <a:gd name="connsiteY63" fmla="*/ 114300 h 5664200"/>
              <a:gd name="connsiteX64" fmla="*/ 3746500 w 4864100"/>
              <a:gd name="connsiteY64" fmla="*/ 38100 h 5664200"/>
              <a:gd name="connsiteX65" fmla="*/ 3670300 w 4864100"/>
              <a:gd name="connsiteY65" fmla="*/ 12700 h 5664200"/>
              <a:gd name="connsiteX66" fmla="*/ 3632200 w 4864100"/>
              <a:gd name="connsiteY66" fmla="*/ 0 h 5664200"/>
              <a:gd name="connsiteX67" fmla="*/ 3327400 w 4864100"/>
              <a:gd name="connsiteY67" fmla="*/ 12700 h 5664200"/>
              <a:gd name="connsiteX68" fmla="*/ 3251200 w 4864100"/>
              <a:gd name="connsiteY68" fmla="*/ 38100 h 5664200"/>
              <a:gd name="connsiteX69" fmla="*/ 3213100 w 4864100"/>
              <a:gd name="connsiteY69" fmla="*/ 50800 h 5664200"/>
              <a:gd name="connsiteX70" fmla="*/ 3175000 w 4864100"/>
              <a:gd name="connsiteY70" fmla="*/ 63500 h 5664200"/>
              <a:gd name="connsiteX71" fmla="*/ 3086100 w 4864100"/>
              <a:gd name="connsiteY71" fmla="*/ 76200 h 5664200"/>
              <a:gd name="connsiteX72" fmla="*/ 2946400 w 4864100"/>
              <a:gd name="connsiteY72" fmla="*/ 101600 h 5664200"/>
              <a:gd name="connsiteX73" fmla="*/ 2717800 w 4864100"/>
              <a:gd name="connsiteY73" fmla="*/ 114300 h 5664200"/>
              <a:gd name="connsiteX74" fmla="*/ 2565400 w 4864100"/>
              <a:gd name="connsiteY74" fmla="*/ 139700 h 5664200"/>
              <a:gd name="connsiteX75" fmla="*/ 2514600 w 4864100"/>
              <a:gd name="connsiteY75" fmla="*/ 152400 h 5664200"/>
              <a:gd name="connsiteX76" fmla="*/ 2425700 w 4864100"/>
              <a:gd name="connsiteY76" fmla="*/ 165100 h 5664200"/>
              <a:gd name="connsiteX77" fmla="*/ 2298700 w 4864100"/>
              <a:gd name="connsiteY77" fmla="*/ 190500 h 5664200"/>
              <a:gd name="connsiteX78" fmla="*/ 2171700 w 4864100"/>
              <a:gd name="connsiteY78" fmla="*/ 203200 h 5664200"/>
              <a:gd name="connsiteX79" fmla="*/ 1536700 w 4864100"/>
              <a:gd name="connsiteY79" fmla="*/ 215900 h 5664200"/>
              <a:gd name="connsiteX80" fmla="*/ 1435100 w 4864100"/>
              <a:gd name="connsiteY80" fmla="*/ 241300 h 5664200"/>
              <a:gd name="connsiteX81" fmla="*/ 1308100 w 4864100"/>
              <a:gd name="connsiteY81" fmla="*/ 266700 h 5664200"/>
              <a:gd name="connsiteX82" fmla="*/ 1244600 w 4864100"/>
              <a:gd name="connsiteY82" fmla="*/ 279400 h 5664200"/>
              <a:gd name="connsiteX83" fmla="*/ 1155700 w 4864100"/>
              <a:gd name="connsiteY83" fmla="*/ 304800 h 5664200"/>
              <a:gd name="connsiteX84" fmla="*/ 1104900 w 4864100"/>
              <a:gd name="connsiteY84" fmla="*/ 317500 h 5664200"/>
              <a:gd name="connsiteX85" fmla="*/ 965200 w 4864100"/>
              <a:gd name="connsiteY85" fmla="*/ 304800 h 5664200"/>
              <a:gd name="connsiteX86" fmla="*/ 876300 w 4864100"/>
              <a:gd name="connsiteY86" fmla="*/ 279400 h 5664200"/>
              <a:gd name="connsiteX87" fmla="*/ 736600 w 4864100"/>
              <a:gd name="connsiteY87" fmla="*/ 254000 h 5664200"/>
              <a:gd name="connsiteX88" fmla="*/ 520700 w 4864100"/>
              <a:gd name="connsiteY88" fmla="*/ 266700 h 5664200"/>
              <a:gd name="connsiteX89" fmla="*/ 495300 w 4864100"/>
              <a:gd name="connsiteY89" fmla="*/ 304800 h 5664200"/>
              <a:gd name="connsiteX90" fmla="*/ 419100 w 4864100"/>
              <a:gd name="connsiteY90" fmla="*/ 330200 h 5664200"/>
              <a:gd name="connsiteX91" fmla="*/ 381000 w 4864100"/>
              <a:gd name="connsiteY91" fmla="*/ 342900 h 5664200"/>
              <a:gd name="connsiteX92" fmla="*/ 342900 w 4864100"/>
              <a:gd name="connsiteY92" fmla="*/ 355600 h 5664200"/>
              <a:gd name="connsiteX93" fmla="*/ 292100 w 4864100"/>
              <a:gd name="connsiteY93" fmla="*/ 381000 h 5664200"/>
              <a:gd name="connsiteX94" fmla="*/ 88900 w 4864100"/>
              <a:gd name="connsiteY94" fmla="*/ 431800 h 5664200"/>
              <a:gd name="connsiteX95" fmla="*/ 0 w 4864100"/>
              <a:gd name="connsiteY95" fmla="*/ 431800 h 566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64100" h="5664200">
                <a:moveTo>
                  <a:pt x="4864100" y="5664200"/>
                </a:moveTo>
                <a:cubicBezTo>
                  <a:pt x="4851400" y="5630333"/>
                  <a:pt x="4842176" y="5594951"/>
                  <a:pt x="4826000" y="5562600"/>
                </a:cubicBezTo>
                <a:cubicBezTo>
                  <a:pt x="4816534" y="5543668"/>
                  <a:pt x="4799118" y="5529749"/>
                  <a:pt x="4787900" y="5511800"/>
                </a:cubicBezTo>
                <a:cubicBezTo>
                  <a:pt x="4777866" y="5495746"/>
                  <a:pt x="4772534" y="5477054"/>
                  <a:pt x="4762500" y="5461000"/>
                </a:cubicBezTo>
                <a:cubicBezTo>
                  <a:pt x="4751282" y="5443051"/>
                  <a:pt x="4734679" y="5428703"/>
                  <a:pt x="4724400" y="5410200"/>
                </a:cubicBezTo>
                <a:cubicBezTo>
                  <a:pt x="4713329" y="5390272"/>
                  <a:pt x="4708434" y="5367454"/>
                  <a:pt x="4699000" y="5346700"/>
                </a:cubicBezTo>
                <a:cubicBezTo>
                  <a:pt x="4687249" y="5320847"/>
                  <a:pt x="4671822" y="5296714"/>
                  <a:pt x="4660900" y="5270500"/>
                </a:cubicBezTo>
                <a:cubicBezTo>
                  <a:pt x="4650602" y="5245786"/>
                  <a:pt x="4647474" y="5218247"/>
                  <a:pt x="4635500" y="5194300"/>
                </a:cubicBezTo>
                <a:cubicBezTo>
                  <a:pt x="4612922" y="5149144"/>
                  <a:pt x="4609858" y="5149003"/>
                  <a:pt x="4597400" y="5105400"/>
                </a:cubicBezTo>
                <a:cubicBezTo>
                  <a:pt x="4572143" y="5017000"/>
                  <a:pt x="4553867" y="4878705"/>
                  <a:pt x="4546600" y="4813300"/>
                </a:cubicBezTo>
                <a:cubicBezTo>
                  <a:pt x="4542367" y="4775200"/>
                  <a:pt x="4540562" y="4736751"/>
                  <a:pt x="4533900" y="4699000"/>
                </a:cubicBezTo>
                <a:cubicBezTo>
                  <a:pt x="4527833" y="4664622"/>
                  <a:pt x="4514239" y="4631834"/>
                  <a:pt x="4508500" y="4597400"/>
                </a:cubicBezTo>
                <a:cubicBezTo>
                  <a:pt x="4503622" y="4568134"/>
                  <a:pt x="4498732" y="4514364"/>
                  <a:pt x="4483100" y="4483100"/>
                </a:cubicBezTo>
                <a:cubicBezTo>
                  <a:pt x="4476274" y="4469448"/>
                  <a:pt x="4466167" y="4457700"/>
                  <a:pt x="4457700" y="4445000"/>
                </a:cubicBezTo>
                <a:cubicBezTo>
                  <a:pt x="4453467" y="4428067"/>
                  <a:pt x="4449795" y="4410983"/>
                  <a:pt x="4445000" y="4394200"/>
                </a:cubicBezTo>
                <a:cubicBezTo>
                  <a:pt x="4441322" y="4381328"/>
                  <a:pt x="4433043" y="4369466"/>
                  <a:pt x="4432300" y="4356100"/>
                </a:cubicBezTo>
                <a:cubicBezTo>
                  <a:pt x="4424547" y="4216551"/>
                  <a:pt x="4430600" y="4076331"/>
                  <a:pt x="4419600" y="3937000"/>
                </a:cubicBezTo>
                <a:cubicBezTo>
                  <a:pt x="4417806" y="3914274"/>
                  <a:pt x="4402205" y="3894846"/>
                  <a:pt x="4394200" y="3873500"/>
                </a:cubicBezTo>
                <a:cubicBezTo>
                  <a:pt x="4378760" y="3832327"/>
                  <a:pt x="4373161" y="3787507"/>
                  <a:pt x="4330700" y="3759200"/>
                </a:cubicBezTo>
                <a:cubicBezTo>
                  <a:pt x="4309067" y="3744778"/>
                  <a:pt x="4257553" y="3711453"/>
                  <a:pt x="4241800" y="3695700"/>
                </a:cubicBezTo>
                <a:cubicBezTo>
                  <a:pt x="4231007" y="3684907"/>
                  <a:pt x="4227193" y="3668393"/>
                  <a:pt x="4216400" y="3657600"/>
                </a:cubicBezTo>
                <a:cubicBezTo>
                  <a:pt x="4205607" y="3646807"/>
                  <a:pt x="4190026" y="3641971"/>
                  <a:pt x="4178300" y="3632200"/>
                </a:cubicBezTo>
                <a:cubicBezTo>
                  <a:pt x="4136169" y="3597091"/>
                  <a:pt x="4149398" y="3592349"/>
                  <a:pt x="4102100" y="3568700"/>
                </a:cubicBezTo>
                <a:cubicBezTo>
                  <a:pt x="4090126" y="3562713"/>
                  <a:pt x="4075974" y="3561987"/>
                  <a:pt x="4064000" y="3556000"/>
                </a:cubicBezTo>
                <a:cubicBezTo>
                  <a:pt x="4050348" y="3549174"/>
                  <a:pt x="4039552" y="3537426"/>
                  <a:pt x="4025900" y="3530600"/>
                </a:cubicBezTo>
                <a:cubicBezTo>
                  <a:pt x="3920740" y="3478020"/>
                  <a:pt x="4058889" y="3565293"/>
                  <a:pt x="3949700" y="3492500"/>
                </a:cubicBezTo>
                <a:cubicBezTo>
                  <a:pt x="3941233" y="3479800"/>
                  <a:pt x="3936219" y="3463935"/>
                  <a:pt x="3924300" y="3454400"/>
                </a:cubicBezTo>
                <a:cubicBezTo>
                  <a:pt x="3913847" y="3446037"/>
                  <a:pt x="3895666" y="3451166"/>
                  <a:pt x="3886200" y="3441700"/>
                </a:cubicBezTo>
                <a:cubicBezTo>
                  <a:pt x="3876734" y="3432234"/>
                  <a:pt x="3882966" y="3413066"/>
                  <a:pt x="3873500" y="3403600"/>
                </a:cubicBezTo>
                <a:cubicBezTo>
                  <a:pt x="3864034" y="3394134"/>
                  <a:pt x="3847935" y="3395600"/>
                  <a:pt x="3835400" y="3390900"/>
                </a:cubicBezTo>
                <a:cubicBezTo>
                  <a:pt x="3814054" y="3382895"/>
                  <a:pt x="3793067" y="3373967"/>
                  <a:pt x="3771900" y="3365500"/>
                </a:cubicBezTo>
                <a:cubicBezTo>
                  <a:pt x="3763433" y="3352800"/>
                  <a:pt x="3757293" y="3338193"/>
                  <a:pt x="3746500" y="3327400"/>
                </a:cubicBezTo>
                <a:cubicBezTo>
                  <a:pt x="3735707" y="3316607"/>
                  <a:pt x="3717935" y="3313919"/>
                  <a:pt x="3708400" y="3302000"/>
                </a:cubicBezTo>
                <a:cubicBezTo>
                  <a:pt x="3700037" y="3291547"/>
                  <a:pt x="3701240" y="3276087"/>
                  <a:pt x="3695700" y="3263900"/>
                </a:cubicBezTo>
                <a:cubicBezTo>
                  <a:pt x="3654539" y="3173345"/>
                  <a:pt x="3659266" y="3183849"/>
                  <a:pt x="3619500" y="3124200"/>
                </a:cubicBezTo>
                <a:cubicBezTo>
                  <a:pt x="3613303" y="3087018"/>
                  <a:pt x="3615742" y="3037373"/>
                  <a:pt x="3581400" y="3009900"/>
                </a:cubicBezTo>
                <a:cubicBezTo>
                  <a:pt x="3570947" y="3001537"/>
                  <a:pt x="3556000" y="3001433"/>
                  <a:pt x="3543300" y="2997200"/>
                </a:cubicBezTo>
                <a:cubicBezTo>
                  <a:pt x="3505139" y="2882718"/>
                  <a:pt x="3509281" y="2928494"/>
                  <a:pt x="3530600" y="2768600"/>
                </a:cubicBezTo>
                <a:cubicBezTo>
                  <a:pt x="3536188" y="2726687"/>
                  <a:pt x="3574105" y="2684293"/>
                  <a:pt x="3594100" y="2654300"/>
                </a:cubicBezTo>
                <a:lnTo>
                  <a:pt x="3619500" y="2616200"/>
                </a:lnTo>
                <a:cubicBezTo>
                  <a:pt x="3627967" y="2603500"/>
                  <a:pt x="3640073" y="2592580"/>
                  <a:pt x="3644900" y="2578100"/>
                </a:cubicBezTo>
                <a:cubicBezTo>
                  <a:pt x="3649133" y="2565400"/>
                  <a:pt x="3650174" y="2551139"/>
                  <a:pt x="3657600" y="2540000"/>
                </a:cubicBezTo>
                <a:cubicBezTo>
                  <a:pt x="3667563" y="2525056"/>
                  <a:pt x="3684202" y="2515698"/>
                  <a:pt x="3695700" y="2501900"/>
                </a:cubicBezTo>
                <a:cubicBezTo>
                  <a:pt x="3705471" y="2490174"/>
                  <a:pt x="3710959" y="2475208"/>
                  <a:pt x="3721100" y="2463800"/>
                </a:cubicBezTo>
                <a:cubicBezTo>
                  <a:pt x="3784368" y="2392624"/>
                  <a:pt x="3777493" y="2400805"/>
                  <a:pt x="3835400" y="2362200"/>
                </a:cubicBezTo>
                <a:cubicBezTo>
                  <a:pt x="3858685" y="2292346"/>
                  <a:pt x="3834109" y="2354934"/>
                  <a:pt x="3873500" y="2286000"/>
                </a:cubicBezTo>
                <a:cubicBezTo>
                  <a:pt x="3882893" y="2269562"/>
                  <a:pt x="3887896" y="2250606"/>
                  <a:pt x="3898900" y="2235200"/>
                </a:cubicBezTo>
                <a:cubicBezTo>
                  <a:pt x="3939992" y="2177671"/>
                  <a:pt x="3958641" y="2208378"/>
                  <a:pt x="3987800" y="2120900"/>
                </a:cubicBezTo>
                <a:cubicBezTo>
                  <a:pt x="3994319" y="2101344"/>
                  <a:pt x="4005625" y="2056286"/>
                  <a:pt x="4025900" y="2044700"/>
                </a:cubicBezTo>
                <a:cubicBezTo>
                  <a:pt x="4044642" y="2033990"/>
                  <a:pt x="4068459" y="2037235"/>
                  <a:pt x="4089400" y="2032000"/>
                </a:cubicBezTo>
                <a:cubicBezTo>
                  <a:pt x="4102387" y="2028753"/>
                  <a:pt x="4114800" y="2023533"/>
                  <a:pt x="4127500" y="2019300"/>
                </a:cubicBezTo>
                <a:cubicBezTo>
                  <a:pt x="4140200" y="2006600"/>
                  <a:pt x="4155161" y="1995815"/>
                  <a:pt x="4165600" y="1981200"/>
                </a:cubicBezTo>
                <a:cubicBezTo>
                  <a:pt x="4188062" y="1949754"/>
                  <a:pt x="4196314" y="1916530"/>
                  <a:pt x="4203700" y="1879600"/>
                </a:cubicBezTo>
                <a:cubicBezTo>
                  <a:pt x="4208750" y="1854350"/>
                  <a:pt x="4211794" y="1828735"/>
                  <a:pt x="4216400" y="1803400"/>
                </a:cubicBezTo>
                <a:cubicBezTo>
                  <a:pt x="4220261" y="1782162"/>
                  <a:pt x="4224867" y="1761067"/>
                  <a:pt x="4229100" y="1739900"/>
                </a:cubicBezTo>
                <a:cubicBezTo>
                  <a:pt x="4220633" y="1439333"/>
                  <a:pt x="4215110" y="1138669"/>
                  <a:pt x="4203700" y="838200"/>
                </a:cubicBezTo>
                <a:cubicBezTo>
                  <a:pt x="4201462" y="779263"/>
                  <a:pt x="4184149" y="690646"/>
                  <a:pt x="4165600" y="635000"/>
                </a:cubicBezTo>
                <a:cubicBezTo>
                  <a:pt x="4161367" y="622300"/>
                  <a:pt x="4158887" y="608874"/>
                  <a:pt x="4152900" y="596900"/>
                </a:cubicBezTo>
                <a:cubicBezTo>
                  <a:pt x="4146074" y="583248"/>
                  <a:pt x="4133371" y="572889"/>
                  <a:pt x="4127500" y="558800"/>
                </a:cubicBezTo>
                <a:cubicBezTo>
                  <a:pt x="4112053" y="521728"/>
                  <a:pt x="4102100" y="482600"/>
                  <a:pt x="4089400" y="444500"/>
                </a:cubicBezTo>
                <a:cubicBezTo>
                  <a:pt x="4051656" y="331268"/>
                  <a:pt x="4112044" y="509945"/>
                  <a:pt x="4051300" y="342900"/>
                </a:cubicBezTo>
                <a:cubicBezTo>
                  <a:pt x="4037592" y="305202"/>
                  <a:pt x="4025373" y="250722"/>
                  <a:pt x="4000500" y="215900"/>
                </a:cubicBezTo>
                <a:cubicBezTo>
                  <a:pt x="3990061" y="201285"/>
                  <a:pt x="3976577" y="188827"/>
                  <a:pt x="3962400" y="177800"/>
                </a:cubicBezTo>
                <a:cubicBezTo>
                  <a:pt x="3896896" y="126852"/>
                  <a:pt x="3905585" y="133462"/>
                  <a:pt x="3848100" y="114300"/>
                </a:cubicBezTo>
                <a:cubicBezTo>
                  <a:pt x="3814233" y="88900"/>
                  <a:pt x="3786661" y="51487"/>
                  <a:pt x="3746500" y="38100"/>
                </a:cubicBezTo>
                <a:lnTo>
                  <a:pt x="3670300" y="12700"/>
                </a:lnTo>
                <a:lnTo>
                  <a:pt x="3632200" y="0"/>
                </a:lnTo>
                <a:cubicBezTo>
                  <a:pt x="3530600" y="4233"/>
                  <a:pt x="3428583" y="2582"/>
                  <a:pt x="3327400" y="12700"/>
                </a:cubicBezTo>
                <a:cubicBezTo>
                  <a:pt x="3300759" y="15364"/>
                  <a:pt x="3276600" y="29633"/>
                  <a:pt x="3251200" y="38100"/>
                </a:cubicBezTo>
                <a:lnTo>
                  <a:pt x="3213100" y="50800"/>
                </a:lnTo>
                <a:cubicBezTo>
                  <a:pt x="3200400" y="55033"/>
                  <a:pt x="3188252" y="61607"/>
                  <a:pt x="3175000" y="63500"/>
                </a:cubicBezTo>
                <a:cubicBezTo>
                  <a:pt x="3145367" y="67733"/>
                  <a:pt x="3115627" y="71279"/>
                  <a:pt x="3086100" y="76200"/>
                </a:cubicBezTo>
                <a:cubicBezTo>
                  <a:pt x="3043575" y="83288"/>
                  <a:pt x="2988749" y="98071"/>
                  <a:pt x="2946400" y="101600"/>
                </a:cubicBezTo>
                <a:cubicBezTo>
                  <a:pt x="2870346" y="107938"/>
                  <a:pt x="2794000" y="110067"/>
                  <a:pt x="2717800" y="114300"/>
                </a:cubicBezTo>
                <a:cubicBezTo>
                  <a:pt x="2643585" y="124902"/>
                  <a:pt x="2632254" y="124844"/>
                  <a:pt x="2565400" y="139700"/>
                </a:cubicBezTo>
                <a:cubicBezTo>
                  <a:pt x="2548361" y="143486"/>
                  <a:pt x="2531773" y="149278"/>
                  <a:pt x="2514600" y="152400"/>
                </a:cubicBezTo>
                <a:cubicBezTo>
                  <a:pt x="2485149" y="157755"/>
                  <a:pt x="2455333" y="160867"/>
                  <a:pt x="2425700" y="165100"/>
                </a:cubicBezTo>
                <a:cubicBezTo>
                  <a:pt x="2364542" y="185486"/>
                  <a:pt x="2388913" y="179887"/>
                  <a:pt x="2298700" y="190500"/>
                </a:cubicBezTo>
                <a:cubicBezTo>
                  <a:pt x="2256447" y="195471"/>
                  <a:pt x="2214221" y="201783"/>
                  <a:pt x="2171700" y="203200"/>
                </a:cubicBezTo>
                <a:cubicBezTo>
                  <a:pt x="1960109" y="210253"/>
                  <a:pt x="1748367" y="211667"/>
                  <a:pt x="1536700" y="215900"/>
                </a:cubicBezTo>
                <a:cubicBezTo>
                  <a:pt x="1502833" y="224367"/>
                  <a:pt x="1469331" y="234454"/>
                  <a:pt x="1435100" y="241300"/>
                </a:cubicBezTo>
                <a:lnTo>
                  <a:pt x="1308100" y="266700"/>
                </a:lnTo>
                <a:cubicBezTo>
                  <a:pt x="1286933" y="270933"/>
                  <a:pt x="1265541" y="274165"/>
                  <a:pt x="1244600" y="279400"/>
                </a:cubicBezTo>
                <a:cubicBezTo>
                  <a:pt x="1085791" y="319102"/>
                  <a:pt x="1283237" y="268361"/>
                  <a:pt x="1155700" y="304800"/>
                </a:cubicBezTo>
                <a:cubicBezTo>
                  <a:pt x="1138917" y="309595"/>
                  <a:pt x="1121833" y="313267"/>
                  <a:pt x="1104900" y="317500"/>
                </a:cubicBezTo>
                <a:cubicBezTo>
                  <a:pt x="1058333" y="313267"/>
                  <a:pt x="1011549" y="310980"/>
                  <a:pt x="965200" y="304800"/>
                </a:cubicBezTo>
                <a:cubicBezTo>
                  <a:pt x="914295" y="298013"/>
                  <a:pt x="921078" y="290595"/>
                  <a:pt x="876300" y="279400"/>
                </a:cubicBezTo>
                <a:cubicBezTo>
                  <a:pt x="840800" y="270525"/>
                  <a:pt x="770569" y="259661"/>
                  <a:pt x="736600" y="254000"/>
                </a:cubicBezTo>
                <a:cubicBezTo>
                  <a:pt x="664633" y="258233"/>
                  <a:pt x="591245" y="251848"/>
                  <a:pt x="520700" y="266700"/>
                </a:cubicBezTo>
                <a:cubicBezTo>
                  <a:pt x="505764" y="269844"/>
                  <a:pt x="508243" y="296710"/>
                  <a:pt x="495300" y="304800"/>
                </a:cubicBezTo>
                <a:cubicBezTo>
                  <a:pt x="472596" y="318990"/>
                  <a:pt x="444500" y="321733"/>
                  <a:pt x="419100" y="330200"/>
                </a:cubicBezTo>
                <a:lnTo>
                  <a:pt x="381000" y="342900"/>
                </a:lnTo>
                <a:cubicBezTo>
                  <a:pt x="368300" y="347133"/>
                  <a:pt x="354874" y="349613"/>
                  <a:pt x="342900" y="355600"/>
                </a:cubicBezTo>
                <a:cubicBezTo>
                  <a:pt x="325967" y="364067"/>
                  <a:pt x="309678" y="373969"/>
                  <a:pt x="292100" y="381000"/>
                </a:cubicBezTo>
                <a:cubicBezTo>
                  <a:pt x="241992" y="401043"/>
                  <a:pt x="134042" y="431800"/>
                  <a:pt x="88900" y="431800"/>
                </a:cubicBezTo>
                <a:lnTo>
                  <a:pt x="0" y="431800"/>
                </a:lnTo>
              </a:path>
            </a:pathLst>
          </a:custGeom>
          <a:ln w="44450">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69798910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0AF709A-F488-D140-B7BF-FB989453A114}" type="slidenum">
              <a:rPr lang="en-US" smtClean="0"/>
              <a:t>19</a:t>
            </a:fld>
            <a:endParaRPr lang="en-US"/>
          </a:p>
        </p:txBody>
      </p:sp>
      <p:pic>
        <p:nvPicPr>
          <p:cNvPr id="3" name="Picture 2" descr="geocat.GOES-WEST.2014097.124500.WCOAST_OFFSHORE.goesr_IFR_fog_prob.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7500" y="0"/>
            <a:ext cx="5967351" cy="6858000"/>
          </a:xfrm>
          <a:prstGeom prst="rect">
            <a:avLst/>
          </a:prstGeom>
        </p:spPr>
      </p:pic>
      <p:sp>
        <p:nvSpPr>
          <p:cNvPr id="4" name="Oval 3"/>
          <p:cNvSpPr/>
          <p:nvPr/>
        </p:nvSpPr>
        <p:spPr>
          <a:xfrm rot="19200000">
            <a:off x="4080076" y="1349536"/>
            <a:ext cx="1435313" cy="5709895"/>
          </a:xfrm>
          <a:prstGeom prst="ellipse">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5452611" y="891658"/>
            <a:ext cx="2102240" cy="954107"/>
          </a:xfrm>
          <a:prstGeom prst="rect">
            <a:avLst/>
          </a:prstGeom>
          <a:noFill/>
        </p:spPr>
        <p:txBody>
          <a:bodyPr wrap="square" rtlCol="0">
            <a:spAutoFit/>
          </a:bodyPr>
          <a:lstStyle/>
          <a:p>
            <a:r>
              <a:rPr lang="en-US" sz="2800" b="1" dirty="0" smtClean="0">
                <a:solidFill>
                  <a:srgbClr val="FFFFFF"/>
                </a:solidFill>
              </a:rPr>
              <a:t>April 7, 2014</a:t>
            </a:r>
          </a:p>
          <a:p>
            <a:r>
              <a:rPr lang="en-US" sz="2800" b="1" dirty="0" smtClean="0">
                <a:solidFill>
                  <a:srgbClr val="FFFFFF"/>
                </a:solidFill>
              </a:rPr>
              <a:t>12:45 UTC</a:t>
            </a:r>
            <a:endParaRPr lang="en-US" sz="2800" b="1" dirty="0">
              <a:solidFill>
                <a:srgbClr val="FFFFFF"/>
              </a:solidFill>
            </a:endParaRPr>
          </a:p>
        </p:txBody>
      </p:sp>
    </p:spTree>
    <p:extLst>
      <p:ext uri="{BB962C8B-B14F-4D97-AF65-F5344CB8AC3E}">
        <p14:creationId xmlns:p14="http://schemas.microsoft.com/office/powerpoint/2010/main" val="264385705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461818" y="77763"/>
            <a:ext cx="8204970" cy="692727"/>
          </a:xfrm>
        </p:spPr>
        <p:txBody>
          <a:bodyPr>
            <a:normAutofit fontScale="90000"/>
          </a:bodyPr>
          <a:lstStyle/>
          <a:p>
            <a:pPr eaLnBrk="1" hangingPunct="1">
              <a:defRPr/>
            </a:pPr>
            <a:r>
              <a:rPr lang="en-US" sz="4000" b="1" dirty="0" smtClean="0">
                <a:latin typeface="Arial"/>
                <a:cs typeface="Arial"/>
              </a:rPr>
              <a:t>What is Fog/Low Stratus (FLS)?</a:t>
            </a:r>
          </a:p>
        </p:txBody>
      </p:sp>
      <p:sp>
        <p:nvSpPr>
          <p:cNvPr id="31749" name="TextBox 5"/>
          <p:cNvSpPr txBox="1">
            <a:spLocks noChangeArrowheads="1"/>
          </p:cNvSpPr>
          <p:nvPr/>
        </p:nvSpPr>
        <p:spPr bwMode="auto">
          <a:xfrm>
            <a:off x="3173880" y="4193591"/>
            <a:ext cx="5907660" cy="2479141"/>
          </a:xfrm>
          <a:prstGeom prst="rect">
            <a:avLst/>
          </a:prstGeom>
          <a:solidFill>
            <a:schemeClr val="tx2">
              <a:lumMod val="20000"/>
              <a:lumOff val="80000"/>
            </a:schemeClr>
          </a:solidFill>
          <a:ln>
            <a:solidFill>
              <a:schemeClr val="tx1"/>
            </a:solidFill>
          </a:ln>
          <a:extLst/>
        </p:spPr>
        <p:txBody>
          <a:bodyPr wrap="square">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200150" indent="-28575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spcBef>
                <a:spcPct val="20000"/>
              </a:spcBef>
              <a:buClr>
                <a:srgbClr val="17375E"/>
              </a:buClr>
              <a:buSzPct val="100000"/>
              <a:buFont typeface="Times" charset="0"/>
              <a:buChar char="•"/>
            </a:pPr>
            <a:r>
              <a:rPr lang="en-US" sz="1800" b="1" dirty="0">
                <a:solidFill>
                  <a:srgbClr val="000000"/>
                </a:solidFill>
              </a:rPr>
              <a:t>VFR - Visual flight rules</a:t>
            </a:r>
          </a:p>
          <a:p>
            <a:pPr lvl="2">
              <a:lnSpc>
                <a:spcPct val="90000"/>
              </a:lnSpc>
              <a:spcBef>
                <a:spcPct val="20000"/>
              </a:spcBef>
              <a:buClr>
                <a:srgbClr val="17375E"/>
              </a:buClr>
              <a:buSzPct val="100000"/>
            </a:pPr>
            <a:r>
              <a:rPr lang="en-US" sz="1800" b="1" dirty="0">
                <a:solidFill>
                  <a:srgbClr val="000000"/>
                </a:solidFill>
              </a:rPr>
              <a:t>ceiling &gt; 3000 </a:t>
            </a:r>
            <a:r>
              <a:rPr lang="en-US" sz="1800" b="1" dirty="0" smtClean="0">
                <a:solidFill>
                  <a:srgbClr val="000000"/>
                </a:solidFill>
              </a:rPr>
              <a:t>ft and </a:t>
            </a:r>
            <a:r>
              <a:rPr lang="en-US" sz="1800" b="1" dirty="0" err="1" smtClean="0">
                <a:solidFill>
                  <a:srgbClr val="000000"/>
                </a:solidFill>
              </a:rPr>
              <a:t>vis</a:t>
            </a:r>
            <a:r>
              <a:rPr lang="en-US" sz="1800" b="1" dirty="0" smtClean="0">
                <a:solidFill>
                  <a:srgbClr val="000000"/>
                </a:solidFill>
              </a:rPr>
              <a:t> &gt; 5 mi</a:t>
            </a:r>
          </a:p>
          <a:p>
            <a:pPr>
              <a:lnSpc>
                <a:spcPct val="90000"/>
              </a:lnSpc>
              <a:spcBef>
                <a:spcPct val="20000"/>
              </a:spcBef>
              <a:buClr>
                <a:srgbClr val="17375E"/>
              </a:buClr>
              <a:buSzPct val="100000"/>
              <a:buFont typeface="Times" charset="0"/>
              <a:buChar char="•"/>
            </a:pPr>
            <a:r>
              <a:rPr lang="en-US" sz="1800" b="1" dirty="0">
                <a:solidFill>
                  <a:srgbClr val="000000"/>
                </a:solidFill>
              </a:rPr>
              <a:t>MVFR - Marginal visual flight rules</a:t>
            </a:r>
          </a:p>
          <a:p>
            <a:pPr lvl="2">
              <a:lnSpc>
                <a:spcPct val="90000"/>
              </a:lnSpc>
              <a:spcBef>
                <a:spcPct val="20000"/>
              </a:spcBef>
              <a:buClr>
                <a:srgbClr val="17375E"/>
              </a:buClr>
              <a:buSzPct val="100000"/>
            </a:pPr>
            <a:r>
              <a:rPr lang="en-US" sz="1800" b="1" dirty="0">
                <a:solidFill>
                  <a:srgbClr val="000000"/>
                </a:solidFill>
              </a:rPr>
              <a:t>1000 </a:t>
            </a:r>
            <a:r>
              <a:rPr lang="en-US" sz="1800" b="1" dirty="0" smtClean="0">
                <a:solidFill>
                  <a:srgbClr val="000000"/>
                </a:solidFill>
              </a:rPr>
              <a:t>ft </a:t>
            </a:r>
            <a:r>
              <a:rPr lang="en-US" sz="1800" b="1" dirty="0">
                <a:solidFill>
                  <a:srgbClr val="000000"/>
                </a:solidFill>
              </a:rPr>
              <a:t>&lt; ceiling &lt; 3000 </a:t>
            </a:r>
            <a:r>
              <a:rPr lang="en-US" sz="1800" b="1" dirty="0" smtClean="0">
                <a:solidFill>
                  <a:srgbClr val="000000"/>
                </a:solidFill>
              </a:rPr>
              <a:t>ft or 3 mi &lt; </a:t>
            </a:r>
            <a:r>
              <a:rPr lang="en-US" sz="1800" b="1" dirty="0" err="1" smtClean="0">
                <a:solidFill>
                  <a:srgbClr val="000000"/>
                </a:solidFill>
              </a:rPr>
              <a:t>vis</a:t>
            </a:r>
            <a:r>
              <a:rPr lang="en-US" sz="1800" b="1" dirty="0" smtClean="0">
                <a:solidFill>
                  <a:srgbClr val="000000"/>
                </a:solidFill>
              </a:rPr>
              <a:t> &lt; 5 mi</a:t>
            </a:r>
          </a:p>
          <a:p>
            <a:pPr>
              <a:lnSpc>
                <a:spcPct val="90000"/>
              </a:lnSpc>
              <a:spcBef>
                <a:spcPct val="20000"/>
              </a:spcBef>
              <a:buClr>
                <a:srgbClr val="17375E"/>
              </a:buClr>
              <a:buSzPct val="100000"/>
              <a:buFont typeface="Times" charset="0"/>
              <a:buChar char="•"/>
            </a:pPr>
            <a:r>
              <a:rPr lang="en-US" sz="1800" b="1" i="1" dirty="0"/>
              <a:t>IFR - Instrument flight rules</a:t>
            </a:r>
          </a:p>
          <a:p>
            <a:pPr lvl="2">
              <a:lnSpc>
                <a:spcPct val="90000"/>
              </a:lnSpc>
              <a:spcBef>
                <a:spcPct val="20000"/>
              </a:spcBef>
              <a:buClr>
                <a:srgbClr val="17375E"/>
              </a:buClr>
              <a:buSzPct val="100000"/>
            </a:pPr>
            <a:r>
              <a:rPr lang="en-US" sz="1800" b="1" i="1" dirty="0"/>
              <a:t>500 </a:t>
            </a:r>
            <a:r>
              <a:rPr lang="en-US" sz="1800" b="1" i="1" dirty="0" smtClean="0"/>
              <a:t>ft </a:t>
            </a:r>
            <a:r>
              <a:rPr lang="en-US" sz="1800" b="1" i="1" dirty="0"/>
              <a:t>&lt; ceiling &lt; 1000 </a:t>
            </a:r>
            <a:r>
              <a:rPr lang="en-US" sz="1800" b="1" i="1" dirty="0" smtClean="0"/>
              <a:t>ft </a:t>
            </a:r>
            <a:r>
              <a:rPr lang="en-US" sz="1800" b="1" dirty="0" smtClean="0"/>
              <a:t>or 1 mi &lt; </a:t>
            </a:r>
            <a:r>
              <a:rPr lang="en-US" sz="1800" b="1" dirty="0" err="1" smtClean="0"/>
              <a:t>vis</a:t>
            </a:r>
            <a:r>
              <a:rPr lang="en-US" sz="1800" b="1" dirty="0" smtClean="0"/>
              <a:t> &lt; 3 mi</a:t>
            </a:r>
            <a:endParaRPr lang="en-US" sz="1800" b="1" i="1" dirty="0" smtClean="0"/>
          </a:p>
          <a:p>
            <a:pPr>
              <a:lnSpc>
                <a:spcPct val="90000"/>
              </a:lnSpc>
              <a:spcBef>
                <a:spcPct val="20000"/>
              </a:spcBef>
              <a:buClr>
                <a:srgbClr val="17375E"/>
              </a:buClr>
              <a:buSzPct val="100000"/>
              <a:buFont typeface="Times" charset="0"/>
              <a:buChar char="•"/>
            </a:pPr>
            <a:r>
              <a:rPr lang="en-US" sz="1800" b="1" i="1" dirty="0"/>
              <a:t>LIFR - Low instrument flight rules</a:t>
            </a:r>
          </a:p>
          <a:p>
            <a:pPr lvl="2">
              <a:lnSpc>
                <a:spcPct val="90000"/>
              </a:lnSpc>
              <a:spcBef>
                <a:spcPct val="20000"/>
              </a:spcBef>
              <a:buClr>
                <a:srgbClr val="17375E"/>
              </a:buClr>
              <a:buSzPct val="100000"/>
            </a:pPr>
            <a:r>
              <a:rPr lang="en-US" sz="1800" b="1" i="1" dirty="0"/>
              <a:t>ceiling &lt; 500 </a:t>
            </a:r>
            <a:r>
              <a:rPr lang="en-US" sz="1800" b="1" i="1" dirty="0" smtClean="0"/>
              <a:t>ft or </a:t>
            </a:r>
            <a:r>
              <a:rPr lang="en-US" sz="1800" b="1" i="1" dirty="0" err="1" smtClean="0"/>
              <a:t>vis</a:t>
            </a:r>
            <a:r>
              <a:rPr lang="en-US" sz="1800" b="1" i="1" dirty="0" smtClean="0"/>
              <a:t> &lt; 1 mi</a:t>
            </a:r>
            <a:endParaRPr lang="en-US" sz="1800" b="1" i="1" dirty="0"/>
          </a:p>
        </p:txBody>
      </p:sp>
      <p:pic>
        <p:nvPicPr>
          <p:cNvPr id="31750" name="Picture 7" descr="2998104558_c5f24e4b3f.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520" y="4214419"/>
            <a:ext cx="3036020" cy="2277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a:xfrm>
            <a:off x="266736" y="770491"/>
            <a:ext cx="8661363" cy="3331610"/>
          </a:xfrm>
          <a:prstGeom prst="rect">
            <a:avLst/>
          </a:prstGeom>
          <a:solidFill>
            <a:schemeClr val="accent1">
              <a:lumMod val="20000"/>
              <a:lumOff val="80000"/>
            </a:schemeClr>
          </a:solidFill>
        </p:spPr>
        <p:txBody>
          <a:bodyPr>
            <a:normAutofit fontScale="8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t>FLS = Fog/low stratus</a:t>
            </a:r>
          </a:p>
          <a:p>
            <a:endParaRPr lang="en-US" b="1" dirty="0"/>
          </a:p>
          <a:p>
            <a:r>
              <a:rPr lang="en-US" b="1" dirty="0"/>
              <a:t>There is no widely</a:t>
            </a:r>
            <a:r>
              <a:rPr lang="en-US" b="1" dirty="0" smtClean="0"/>
              <a:t> accepted </a:t>
            </a:r>
            <a:r>
              <a:rPr lang="en-US" b="1" dirty="0"/>
              <a:t>definition of </a:t>
            </a:r>
            <a:r>
              <a:rPr lang="en-US" b="1" dirty="0" smtClean="0"/>
              <a:t>fog</a:t>
            </a:r>
            <a:r>
              <a:rPr lang="en-US" b="1" dirty="0"/>
              <a:t>/low stratus so the GOES-R definition of FLS </a:t>
            </a:r>
            <a:r>
              <a:rPr lang="en-US" b="1" dirty="0" smtClean="0"/>
              <a:t>was </a:t>
            </a:r>
            <a:r>
              <a:rPr lang="en-US" b="1" dirty="0"/>
              <a:t>based off aviation</a:t>
            </a:r>
            <a:r>
              <a:rPr lang="en-US" b="1" dirty="0" smtClean="0"/>
              <a:t> flight </a:t>
            </a:r>
            <a:r>
              <a:rPr lang="en-US" b="1" dirty="0"/>
              <a:t>rules</a:t>
            </a:r>
          </a:p>
          <a:p>
            <a:endParaRPr lang="en-US" b="1" i="1" dirty="0"/>
          </a:p>
          <a:p>
            <a:r>
              <a:rPr lang="en-US" b="1" i="1" dirty="0"/>
              <a:t>The primary goal of the GOES-R fog/low cloud detection algorithm is to identify IFR, or lower, conditions.</a:t>
            </a:r>
          </a:p>
        </p:txBody>
      </p:sp>
      <p:sp>
        <p:nvSpPr>
          <p:cNvPr id="2" name="Slide Number Placeholder 1"/>
          <p:cNvSpPr>
            <a:spLocks noGrp="1"/>
          </p:cNvSpPr>
          <p:nvPr>
            <p:ph type="sldNum" sz="quarter" idx="12"/>
          </p:nvPr>
        </p:nvSpPr>
        <p:spPr/>
        <p:txBody>
          <a:bodyPr/>
          <a:lstStyle/>
          <a:p>
            <a:fld id="{B0AF709A-F488-D140-B7BF-FB989453A114}" type="slidenum">
              <a:rPr lang="en-US" smtClean="0"/>
              <a:t>2</a:t>
            </a:fld>
            <a:endParaRPr lang="en-US"/>
          </a:p>
        </p:txBody>
      </p:sp>
    </p:spTree>
    <p:extLst>
      <p:ext uri="{BB962C8B-B14F-4D97-AF65-F5344CB8AC3E}">
        <p14:creationId xmlns:p14="http://schemas.microsoft.com/office/powerpoint/2010/main" val="360203313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0AF709A-F488-D140-B7BF-FB989453A114}" type="slidenum">
              <a:rPr lang="en-US" smtClean="0"/>
              <a:t>20</a:t>
            </a:fld>
            <a:endParaRPr lang="en-US"/>
          </a:p>
        </p:txBody>
      </p:sp>
      <p:pic>
        <p:nvPicPr>
          <p:cNvPr id="3" name="Picture 2" descr="geocat.GOES-WEST.2014097.124500.WCOAST_OFFSHORE.goesr_max_RH_1000ft.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500" y="0"/>
            <a:ext cx="5967351" cy="6858000"/>
          </a:xfrm>
          <a:prstGeom prst="rect">
            <a:avLst/>
          </a:prstGeom>
        </p:spPr>
      </p:pic>
      <p:sp>
        <p:nvSpPr>
          <p:cNvPr id="4" name="Oval 3"/>
          <p:cNvSpPr/>
          <p:nvPr/>
        </p:nvSpPr>
        <p:spPr>
          <a:xfrm rot="19200000">
            <a:off x="4080076" y="1349536"/>
            <a:ext cx="1435313" cy="5709895"/>
          </a:xfrm>
          <a:prstGeom prst="ellipse">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5452611" y="891658"/>
            <a:ext cx="2102240" cy="954107"/>
          </a:xfrm>
          <a:prstGeom prst="rect">
            <a:avLst/>
          </a:prstGeom>
          <a:noFill/>
        </p:spPr>
        <p:txBody>
          <a:bodyPr wrap="square" rtlCol="0">
            <a:spAutoFit/>
          </a:bodyPr>
          <a:lstStyle/>
          <a:p>
            <a:r>
              <a:rPr lang="en-US" sz="2800" b="1" dirty="0" smtClean="0"/>
              <a:t>April 7, 2014</a:t>
            </a:r>
          </a:p>
          <a:p>
            <a:r>
              <a:rPr lang="en-US" sz="2800" b="1" dirty="0" smtClean="0"/>
              <a:t>12:45 UTC</a:t>
            </a:r>
            <a:endParaRPr lang="en-US" sz="2800" b="1" dirty="0"/>
          </a:p>
        </p:txBody>
      </p:sp>
    </p:spTree>
    <p:extLst>
      <p:ext uri="{BB962C8B-B14F-4D97-AF65-F5344CB8AC3E}">
        <p14:creationId xmlns:p14="http://schemas.microsoft.com/office/powerpoint/2010/main" val="39974623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0AF709A-F488-D140-B7BF-FB989453A114}" type="slidenum">
              <a:rPr lang="en-US" smtClean="0"/>
              <a:t>21</a:t>
            </a:fld>
            <a:endParaRPr lang="en-US"/>
          </a:p>
        </p:txBody>
      </p:sp>
      <p:pic>
        <p:nvPicPr>
          <p:cNvPr id="3" name="Picture 1" descr="Cond_Prob_ratio_IFR_RH.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0"/>
            <a:ext cx="6731000" cy="673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403833" y="887962"/>
            <a:ext cx="4419600" cy="2246769"/>
          </a:xfrm>
          <a:prstGeom prst="rect">
            <a:avLst/>
          </a:prstGeom>
          <a:solidFill>
            <a:schemeClr val="accent1">
              <a:lumMod val="20000"/>
              <a:lumOff val="80000"/>
            </a:schemeClr>
          </a:solidFill>
          <a:ln w="31750">
            <a:solidFill>
              <a:schemeClr val="tx1"/>
            </a:solidFill>
          </a:ln>
        </p:spPr>
        <p:txBody>
          <a:bodyPr wrap="square" rtlCol="0">
            <a:spAutoFit/>
          </a:bodyPr>
          <a:lstStyle/>
          <a:p>
            <a:r>
              <a:rPr lang="en-US" sz="2800" b="1" dirty="0" smtClean="0"/>
              <a:t>IFR conditions are more than 10 times more likely than MVFR/VFR conditions using RAP RH’s &gt; 98% over CONUS</a:t>
            </a:r>
            <a:endParaRPr lang="en-US" sz="2800" b="1" dirty="0"/>
          </a:p>
        </p:txBody>
      </p:sp>
      <p:sp>
        <p:nvSpPr>
          <p:cNvPr id="5" name="Oval 4"/>
          <p:cNvSpPr/>
          <p:nvPr/>
        </p:nvSpPr>
        <p:spPr>
          <a:xfrm>
            <a:off x="7061200" y="558800"/>
            <a:ext cx="482600" cy="2578100"/>
          </a:xfrm>
          <a:prstGeom prst="ellipse">
            <a:avLst/>
          </a:prstGeom>
          <a:noFill/>
          <a:ln w="3175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rot="16200000">
            <a:off x="-1492494" y="3199124"/>
            <a:ext cx="5945120" cy="369332"/>
          </a:xfrm>
          <a:prstGeom prst="rect">
            <a:avLst/>
          </a:prstGeom>
          <a:solidFill>
            <a:srgbClr val="FFFF00"/>
          </a:solidFill>
          <a:ln w="38100">
            <a:solidFill>
              <a:schemeClr val="tx1"/>
            </a:solidFill>
          </a:ln>
        </p:spPr>
        <p:txBody>
          <a:bodyPr wrap="square" rtlCol="0">
            <a:spAutoFit/>
          </a:bodyPr>
          <a:lstStyle/>
          <a:p>
            <a:r>
              <a:rPr lang="en-US" b="1" dirty="0" smtClean="0"/>
              <a:t>Ratio of frequency of occurrence of IFR to MVFR/VFR</a:t>
            </a:r>
            <a:endParaRPr lang="en-US" b="1" dirty="0"/>
          </a:p>
        </p:txBody>
      </p:sp>
      <p:sp>
        <p:nvSpPr>
          <p:cNvPr id="7" name="TextBox 6"/>
          <p:cNvSpPr txBox="1"/>
          <p:nvPr/>
        </p:nvSpPr>
        <p:spPr>
          <a:xfrm>
            <a:off x="1948477" y="6343473"/>
            <a:ext cx="5385899" cy="369332"/>
          </a:xfrm>
          <a:prstGeom prst="rect">
            <a:avLst/>
          </a:prstGeom>
          <a:solidFill>
            <a:srgbClr val="FFFF00"/>
          </a:solidFill>
          <a:ln w="38100">
            <a:solidFill>
              <a:schemeClr val="tx1"/>
            </a:solidFill>
          </a:ln>
        </p:spPr>
        <p:txBody>
          <a:bodyPr wrap="square" rtlCol="0">
            <a:spAutoFit/>
          </a:bodyPr>
          <a:lstStyle/>
          <a:p>
            <a:pPr algn="ctr"/>
            <a:r>
              <a:rPr lang="en-US" b="1" dirty="0" smtClean="0"/>
              <a:t>Maximum Relative Humidity in lowest 1000 feet</a:t>
            </a:r>
            <a:endParaRPr lang="en-US" b="1" dirty="0"/>
          </a:p>
        </p:txBody>
      </p:sp>
    </p:spTree>
    <p:extLst>
      <p:ext uri="{BB962C8B-B14F-4D97-AF65-F5344CB8AC3E}">
        <p14:creationId xmlns:p14="http://schemas.microsoft.com/office/powerpoint/2010/main" val="379244491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0AF709A-F488-D140-B7BF-FB989453A114}" type="slidenum">
              <a:rPr lang="en-US" smtClean="0"/>
              <a:t>22</a:t>
            </a:fld>
            <a:endParaRPr lang="en-US"/>
          </a:p>
        </p:txBody>
      </p:sp>
      <p:pic>
        <p:nvPicPr>
          <p:cNvPr id="4" name="Picture 3" descr="geocat.GOES-WEST.2014097.124500.WCOAST_OFFSHORE.goesr_IFR_fog_prob.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4713928" cy="5417499"/>
          </a:xfrm>
          <a:prstGeom prst="rect">
            <a:avLst/>
          </a:prstGeom>
        </p:spPr>
      </p:pic>
      <p:pic>
        <p:nvPicPr>
          <p:cNvPr id="3" name="Picture 2" descr="geocat.GOES-WEST.2014097.124500.WCOAST_OFFSHORE.fogdpth.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0072" y="0"/>
            <a:ext cx="4713928" cy="5417499"/>
          </a:xfrm>
          <a:prstGeom prst="rect">
            <a:avLst/>
          </a:prstGeom>
        </p:spPr>
      </p:pic>
      <p:sp>
        <p:nvSpPr>
          <p:cNvPr id="5" name="Oval 4"/>
          <p:cNvSpPr/>
          <p:nvPr/>
        </p:nvSpPr>
        <p:spPr>
          <a:xfrm rot="19200000">
            <a:off x="1928392" y="1048840"/>
            <a:ext cx="1435313" cy="4537768"/>
          </a:xfrm>
          <a:prstGeom prst="ellipse">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rot="19200000">
            <a:off x="6120381" y="1051560"/>
            <a:ext cx="1435313" cy="4537768"/>
          </a:xfrm>
          <a:prstGeom prst="ellipse">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89164" y="5687699"/>
            <a:ext cx="8782564" cy="954107"/>
          </a:xfrm>
          <a:prstGeom prst="rect">
            <a:avLst/>
          </a:prstGeom>
          <a:solidFill>
            <a:schemeClr val="tx2">
              <a:lumMod val="20000"/>
              <a:lumOff val="80000"/>
            </a:schemeClr>
          </a:solidFill>
          <a:ln w="38100">
            <a:solidFill>
              <a:schemeClr val="tx1"/>
            </a:solidFill>
          </a:ln>
        </p:spPr>
        <p:txBody>
          <a:bodyPr wrap="square" rtlCol="0">
            <a:spAutoFit/>
          </a:bodyPr>
          <a:lstStyle/>
          <a:p>
            <a:pPr algn="ctr"/>
            <a:r>
              <a:rPr lang="en-US" sz="2800" b="1" dirty="0" smtClean="0"/>
              <a:t>Recommendation #1: Use the FLS thickness in concert with flight rule categories</a:t>
            </a:r>
            <a:endParaRPr lang="en-US" sz="2800" b="1" dirty="0"/>
          </a:p>
        </p:txBody>
      </p:sp>
    </p:spTree>
    <p:extLst>
      <p:ext uri="{BB962C8B-B14F-4D97-AF65-F5344CB8AC3E}">
        <p14:creationId xmlns:p14="http://schemas.microsoft.com/office/powerpoint/2010/main" val="255506015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0AF709A-F488-D140-B7BF-FB989453A114}" type="slidenum">
              <a:rPr lang="en-US" smtClean="0"/>
              <a:t>23</a:t>
            </a:fld>
            <a:endParaRPr lang="en-US"/>
          </a:p>
        </p:txBody>
      </p:sp>
      <p:pic>
        <p:nvPicPr>
          <p:cNvPr id="4" name="Picture 3" descr="geocat.GOES-WEST.2014097.124500.WCOAST_OFFSHORE.goesr_IFR_fog_prob.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4713928" cy="5417499"/>
          </a:xfrm>
          <a:prstGeom prst="rect">
            <a:avLst/>
          </a:prstGeom>
        </p:spPr>
      </p:pic>
      <p:pic>
        <p:nvPicPr>
          <p:cNvPr id="3" name="Picture 2" descr="geocat.GOES-WEST.2014097.124500.WCOAST_OFFSHORE.rgb_nearir.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7032" y="0"/>
            <a:ext cx="4696968" cy="5398008"/>
          </a:xfrm>
          <a:prstGeom prst="rect">
            <a:avLst/>
          </a:prstGeom>
        </p:spPr>
      </p:pic>
      <p:sp>
        <p:nvSpPr>
          <p:cNvPr id="5" name="Oval 4"/>
          <p:cNvSpPr/>
          <p:nvPr/>
        </p:nvSpPr>
        <p:spPr>
          <a:xfrm rot="19200000">
            <a:off x="1928392" y="1048840"/>
            <a:ext cx="1435313" cy="4537768"/>
          </a:xfrm>
          <a:prstGeom prst="ellipse">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rot="19200000">
            <a:off x="6120381" y="1051560"/>
            <a:ext cx="1435313" cy="4537768"/>
          </a:xfrm>
          <a:prstGeom prst="ellipse">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89164" y="5687699"/>
            <a:ext cx="8782564" cy="954107"/>
          </a:xfrm>
          <a:prstGeom prst="rect">
            <a:avLst/>
          </a:prstGeom>
          <a:solidFill>
            <a:schemeClr val="tx2">
              <a:lumMod val="20000"/>
              <a:lumOff val="80000"/>
            </a:schemeClr>
          </a:solidFill>
          <a:ln w="38100">
            <a:solidFill>
              <a:schemeClr val="tx1"/>
            </a:solidFill>
          </a:ln>
        </p:spPr>
        <p:txBody>
          <a:bodyPr wrap="square" rtlCol="0">
            <a:spAutoFit/>
          </a:bodyPr>
          <a:lstStyle/>
          <a:p>
            <a:pPr algn="ctr"/>
            <a:r>
              <a:rPr lang="en-US" sz="2800" b="1" dirty="0" smtClean="0"/>
              <a:t>Recommendation #2: Use the imagery products in concert with flight rule categories</a:t>
            </a:r>
            <a:endParaRPr lang="en-US" sz="2800" b="1" dirty="0"/>
          </a:p>
        </p:txBody>
      </p:sp>
    </p:spTree>
    <p:extLst>
      <p:ext uri="{BB962C8B-B14F-4D97-AF65-F5344CB8AC3E}">
        <p14:creationId xmlns:p14="http://schemas.microsoft.com/office/powerpoint/2010/main" val="419813906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0AF709A-F488-D140-B7BF-FB989453A114}" type="slidenum">
              <a:rPr lang="en-US" smtClean="0"/>
              <a:t>24</a:t>
            </a:fld>
            <a:endParaRPr lang="en-US"/>
          </a:p>
        </p:txBody>
      </p:sp>
      <p:pic>
        <p:nvPicPr>
          <p:cNvPr id="5" name="Picture 4" descr="GOESR_IFR_6May2015_0200_1300.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0640"/>
            <a:ext cx="9144000" cy="5691909"/>
          </a:xfrm>
          <a:prstGeom prst="rect">
            <a:avLst/>
          </a:prstGeom>
        </p:spPr>
      </p:pic>
      <p:sp>
        <p:nvSpPr>
          <p:cNvPr id="6" name="TextBox 5"/>
          <p:cNvSpPr txBox="1"/>
          <p:nvPr/>
        </p:nvSpPr>
        <p:spPr>
          <a:xfrm>
            <a:off x="741957" y="77391"/>
            <a:ext cx="7755680" cy="523220"/>
          </a:xfrm>
          <a:prstGeom prst="rect">
            <a:avLst/>
          </a:prstGeom>
          <a:solidFill>
            <a:schemeClr val="accent1">
              <a:lumMod val="20000"/>
              <a:lumOff val="80000"/>
            </a:schemeClr>
          </a:solidFill>
          <a:ln w="38100">
            <a:solidFill>
              <a:schemeClr val="tx1"/>
            </a:solidFill>
          </a:ln>
        </p:spPr>
        <p:txBody>
          <a:bodyPr wrap="square" rtlCol="0">
            <a:spAutoFit/>
          </a:bodyPr>
          <a:lstStyle/>
          <a:p>
            <a:pPr algn="ctr"/>
            <a:r>
              <a:rPr lang="en-US" sz="2800" b="1" dirty="0" smtClean="0"/>
              <a:t>May 6, 2015</a:t>
            </a:r>
            <a:endParaRPr lang="en-US" sz="2800" b="1" dirty="0"/>
          </a:p>
        </p:txBody>
      </p:sp>
      <p:sp>
        <p:nvSpPr>
          <p:cNvPr id="7" name="TextBox 6"/>
          <p:cNvSpPr txBox="1"/>
          <p:nvPr/>
        </p:nvSpPr>
        <p:spPr>
          <a:xfrm>
            <a:off x="2986072" y="1742787"/>
            <a:ext cx="1067419" cy="461665"/>
          </a:xfrm>
          <a:prstGeom prst="rect">
            <a:avLst/>
          </a:prstGeom>
          <a:noFill/>
        </p:spPr>
        <p:txBody>
          <a:bodyPr wrap="square" rtlCol="0">
            <a:spAutoFit/>
          </a:bodyPr>
          <a:lstStyle/>
          <a:p>
            <a:pPr algn="ctr"/>
            <a:r>
              <a:rPr lang="en-US" sz="2400" b="1" dirty="0" smtClean="0">
                <a:solidFill>
                  <a:schemeClr val="bg1"/>
                </a:solidFill>
              </a:rPr>
              <a:t>WI</a:t>
            </a:r>
            <a:endParaRPr lang="en-US" sz="2400" b="1" dirty="0">
              <a:solidFill>
                <a:schemeClr val="bg1"/>
              </a:solidFill>
            </a:endParaRPr>
          </a:p>
        </p:txBody>
      </p:sp>
    </p:spTree>
    <p:extLst>
      <p:ext uri="{BB962C8B-B14F-4D97-AF65-F5344CB8AC3E}">
        <p14:creationId xmlns:p14="http://schemas.microsoft.com/office/powerpoint/2010/main" val="425576912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0AF709A-F488-D140-B7BF-FB989453A114}" type="slidenum">
              <a:rPr lang="en-US" smtClean="0"/>
              <a:t>25</a:t>
            </a:fld>
            <a:endParaRPr lang="en-US"/>
          </a:p>
        </p:txBody>
      </p:sp>
      <p:pic>
        <p:nvPicPr>
          <p:cNvPr id="3" name="Picture 2" descr="SNPP.VIIRS.2013-12-08.12-59-42.RGB1112um_8511um_11u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700" y="0"/>
            <a:ext cx="8353228" cy="6858000"/>
          </a:xfrm>
          <a:prstGeom prst="rect">
            <a:avLst/>
          </a:prstGeom>
        </p:spPr>
      </p:pic>
      <p:sp>
        <p:nvSpPr>
          <p:cNvPr id="4" name="TextBox 3"/>
          <p:cNvSpPr txBox="1"/>
          <p:nvPr/>
        </p:nvSpPr>
        <p:spPr>
          <a:xfrm>
            <a:off x="2079385" y="6303197"/>
            <a:ext cx="5129978" cy="523220"/>
          </a:xfrm>
          <a:prstGeom prst="rect">
            <a:avLst/>
          </a:prstGeom>
          <a:solidFill>
            <a:schemeClr val="tx1"/>
          </a:solidFill>
        </p:spPr>
        <p:txBody>
          <a:bodyPr wrap="square" rtlCol="0">
            <a:spAutoFit/>
          </a:bodyPr>
          <a:lstStyle/>
          <a:p>
            <a:pPr algn="ctr"/>
            <a:r>
              <a:rPr lang="en-US" sz="2800" b="1" dirty="0" smtClean="0">
                <a:solidFill>
                  <a:srgbClr val="FF00FF"/>
                </a:solidFill>
              </a:rPr>
              <a:t>LIFR     </a:t>
            </a:r>
            <a:r>
              <a:rPr lang="en-US" sz="2800" b="1" dirty="0" smtClean="0">
                <a:solidFill>
                  <a:srgbClr val="0000FF"/>
                </a:solidFill>
              </a:rPr>
              <a:t>IFR     </a:t>
            </a:r>
            <a:r>
              <a:rPr lang="en-US" sz="2800" b="1" dirty="0" smtClean="0">
                <a:solidFill>
                  <a:srgbClr val="FFFF00"/>
                </a:solidFill>
              </a:rPr>
              <a:t>MVFR     </a:t>
            </a:r>
            <a:r>
              <a:rPr lang="en-US" sz="2800" b="1" dirty="0" smtClean="0">
                <a:solidFill>
                  <a:srgbClr val="00FF00"/>
                </a:solidFill>
              </a:rPr>
              <a:t>VFR</a:t>
            </a:r>
            <a:endParaRPr lang="en-US" sz="2800" b="1" dirty="0">
              <a:solidFill>
                <a:srgbClr val="FF00FF"/>
              </a:solidFill>
            </a:endParaRPr>
          </a:p>
        </p:txBody>
      </p:sp>
    </p:spTree>
    <p:extLst>
      <p:ext uri="{BB962C8B-B14F-4D97-AF65-F5344CB8AC3E}">
        <p14:creationId xmlns:p14="http://schemas.microsoft.com/office/powerpoint/2010/main" val="288005633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0AF709A-F488-D140-B7BF-FB989453A114}" type="slidenum">
              <a:rPr lang="en-US" smtClean="0"/>
              <a:t>26</a:t>
            </a:fld>
            <a:endParaRPr lang="en-US"/>
          </a:p>
        </p:txBody>
      </p:sp>
      <p:pic>
        <p:nvPicPr>
          <p:cNvPr id="3" name="Picture 2" descr="GOES-15.Imager.2013-12-08.13-00-00.RGB1113um_3911um_11u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700" y="0"/>
            <a:ext cx="8353228" cy="6858000"/>
          </a:xfrm>
          <a:prstGeom prst="rect">
            <a:avLst/>
          </a:prstGeom>
        </p:spPr>
      </p:pic>
      <p:sp>
        <p:nvSpPr>
          <p:cNvPr id="4" name="TextBox 3"/>
          <p:cNvSpPr txBox="1"/>
          <p:nvPr/>
        </p:nvSpPr>
        <p:spPr>
          <a:xfrm>
            <a:off x="2079385" y="6303197"/>
            <a:ext cx="5129978" cy="523220"/>
          </a:xfrm>
          <a:prstGeom prst="rect">
            <a:avLst/>
          </a:prstGeom>
          <a:solidFill>
            <a:schemeClr val="tx1"/>
          </a:solidFill>
        </p:spPr>
        <p:txBody>
          <a:bodyPr wrap="square" rtlCol="0">
            <a:spAutoFit/>
          </a:bodyPr>
          <a:lstStyle/>
          <a:p>
            <a:pPr algn="ctr"/>
            <a:r>
              <a:rPr lang="en-US" sz="2800" b="1" dirty="0" smtClean="0">
                <a:solidFill>
                  <a:srgbClr val="FF00FF"/>
                </a:solidFill>
              </a:rPr>
              <a:t>LIFR     </a:t>
            </a:r>
            <a:r>
              <a:rPr lang="en-US" sz="2800" b="1" dirty="0" smtClean="0">
                <a:solidFill>
                  <a:srgbClr val="0000FF"/>
                </a:solidFill>
              </a:rPr>
              <a:t>IFR     </a:t>
            </a:r>
            <a:r>
              <a:rPr lang="en-US" sz="2800" b="1" dirty="0" smtClean="0">
                <a:solidFill>
                  <a:srgbClr val="FFFF00"/>
                </a:solidFill>
              </a:rPr>
              <a:t>MVFR     </a:t>
            </a:r>
            <a:r>
              <a:rPr lang="en-US" sz="2800" b="1" dirty="0" smtClean="0">
                <a:solidFill>
                  <a:srgbClr val="00FF00"/>
                </a:solidFill>
              </a:rPr>
              <a:t>VFR</a:t>
            </a:r>
            <a:endParaRPr lang="en-US" sz="2800" b="1" dirty="0">
              <a:solidFill>
                <a:srgbClr val="FF00FF"/>
              </a:solidFill>
            </a:endParaRPr>
          </a:p>
        </p:txBody>
      </p:sp>
    </p:spTree>
    <p:extLst>
      <p:ext uri="{BB962C8B-B14F-4D97-AF65-F5344CB8AC3E}">
        <p14:creationId xmlns:p14="http://schemas.microsoft.com/office/powerpoint/2010/main" val="141347375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0AF709A-F488-D140-B7BF-FB989453A114}" type="slidenum">
              <a:rPr lang="en-US" smtClean="0"/>
              <a:t>27</a:t>
            </a:fld>
            <a:endParaRPr lang="en-US"/>
          </a:p>
        </p:txBody>
      </p:sp>
      <p:pic>
        <p:nvPicPr>
          <p:cNvPr id="3" name="Picture 2" descr="GOES-15.Imager.2013-12-08.13-00-00.IFR_PROB_LOW_R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700" y="0"/>
            <a:ext cx="8353228" cy="6858000"/>
          </a:xfrm>
          <a:prstGeom prst="rect">
            <a:avLst/>
          </a:prstGeom>
        </p:spPr>
      </p:pic>
    </p:spTree>
    <p:extLst>
      <p:ext uri="{BB962C8B-B14F-4D97-AF65-F5344CB8AC3E}">
        <p14:creationId xmlns:p14="http://schemas.microsoft.com/office/powerpoint/2010/main" val="309233016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0AF709A-F488-D140-B7BF-FB989453A114}" type="slidenum">
              <a:rPr lang="en-US" smtClean="0"/>
              <a:t>28</a:t>
            </a:fld>
            <a:endParaRPr lang="en-US"/>
          </a:p>
        </p:txBody>
      </p:sp>
      <p:pic>
        <p:nvPicPr>
          <p:cNvPr id="3" name="Picture 2" descr="dem_googl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5877062" cy="3855086"/>
          </a:xfrm>
          <a:prstGeom prst="rect">
            <a:avLst/>
          </a:prstGeom>
        </p:spPr>
      </p:pic>
      <p:pic>
        <p:nvPicPr>
          <p:cNvPr id="4" name="Picture 3" descr="SNPP.VIIRS.2013-12-08.12-59-42.RGB1112um_8511um_11um.png"/>
          <p:cNvPicPr>
            <a:picLocks noChangeAspect="1"/>
          </p:cNvPicPr>
          <p:nvPr/>
        </p:nvPicPr>
        <p:blipFill rotWithShape="1">
          <a:blip r:embed="rId4">
            <a:extLst>
              <a:ext uri="{28A0092B-C50C-407E-A947-70E740481C1C}">
                <a14:useLocalDpi xmlns:a14="http://schemas.microsoft.com/office/drawing/2010/main" val="0"/>
              </a:ext>
            </a:extLst>
          </a:blip>
          <a:srcRect b="9331"/>
          <a:stretch/>
        </p:blipFill>
        <p:spPr>
          <a:xfrm>
            <a:off x="3962405" y="3000959"/>
            <a:ext cx="5181594" cy="3857040"/>
          </a:xfrm>
          <a:prstGeom prst="rect">
            <a:avLst/>
          </a:prstGeom>
        </p:spPr>
      </p:pic>
      <p:sp>
        <p:nvSpPr>
          <p:cNvPr id="5" name="TextBox 4"/>
          <p:cNvSpPr txBox="1"/>
          <p:nvPr/>
        </p:nvSpPr>
        <p:spPr>
          <a:xfrm>
            <a:off x="142435" y="4166435"/>
            <a:ext cx="3703297" cy="1569660"/>
          </a:xfrm>
          <a:prstGeom prst="rect">
            <a:avLst/>
          </a:prstGeom>
          <a:solidFill>
            <a:schemeClr val="accent1">
              <a:lumMod val="20000"/>
              <a:lumOff val="80000"/>
            </a:schemeClr>
          </a:solidFill>
          <a:ln w="31750">
            <a:solidFill>
              <a:schemeClr val="tx1"/>
            </a:solidFill>
          </a:ln>
        </p:spPr>
        <p:txBody>
          <a:bodyPr wrap="square" rtlCol="0">
            <a:spAutoFit/>
          </a:bodyPr>
          <a:lstStyle/>
          <a:p>
            <a:r>
              <a:rPr lang="en-US" sz="2400" b="1" dirty="0" smtClean="0"/>
              <a:t>The low ceiling stratus is preferentially located in valleys and open areas bordered by higher terrain </a:t>
            </a:r>
            <a:endParaRPr lang="en-US" sz="2400" b="1" dirty="0"/>
          </a:p>
        </p:txBody>
      </p:sp>
    </p:spTree>
    <p:extLst>
      <p:ext uri="{BB962C8B-B14F-4D97-AF65-F5344CB8AC3E}">
        <p14:creationId xmlns:p14="http://schemas.microsoft.com/office/powerpoint/2010/main" val="211364522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0AF709A-F488-D140-B7BF-FB989453A114}" type="slidenum">
              <a:rPr lang="en-US" smtClean="0"/>
              <a:t>29</a:t>
            </a:fld>
            <a:endParaRPr lang="en-US"/>
          </a:p>
        </p:txBody>
      </p:sp>
      <p:pic>
        <p:nvPicPr>
          <p:cNvPr id="3" name="Picture 2" descr="Anchorage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8800"/>
            <a:ext cx="9144000" cy="5727290"/>
          </a:xfrm>
          <a:prstGeom prst="rect">
            <a:avLst/>
          </a:prstGeom>
        </p:spPr>
      </p:pic>
    </p:spTree>
    <p:extLst>
      <p:ext uri="{BB962C8B-B14F-4D97-AF65-F5344CB8AC3E}">
        <p14:creationId xmlns:p14="http://schemas.microsoft.com/office/powerpoint/2010/main" val="197496648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_IFR_PROB_20130313_0500.png"/>
          <p:cNvPicPr>
            <a:picLocks noChangeAspect="1"/>
          </p:cNvPicPr>
          <p:nvPr/>
        </p:nvPicPr>
        <p:blipFill rotWithShape="1">
          <a:blip r:embed="rId2">
            <a:extLst>
              <a:ext uri="{28A0092B-C50C-407E-A947-70E740481C1C}">
                <a14:useLocalDpi xmlns:a14="http://schemas.microsoft.com/office/drawing/2010/main" val="0"/>
              </a:ext>
            </a:extLst>
          </a:blip>
          <a:srcRect l="-2" t="3" r="50595" b="50666"/>
          <a:stretch/>
        </p:blipFill>
        <p:spPr>
          <a:xfrm>
            <a:off x="0" y="698216"/>
            <a:ext cx="6992514" cy="6159784"/>
          </a:xfrm>
          <a:prstGeom prst="rect">
            <a:avLst/>
          </a:prstGeom>
        </p:spPr>
      </p:pic>
      <p:sp>
        <p:nvSpPr>
          <p:cNvPr id="3" name="TextBox 5"/>
          <p:cNvSpPr txBox="1">
            <a:spLocks noChangeArrowheads="1"/>
          </p:cNvSpPr>
          <p:nvPr/>
        </p:nvSpPr>
        <p:spPr bwMode="auto">
          <a:xfrm>
            <a:off x="3236340" y="954546"/>
            <a:ext cx="5907660" cy="2479141"/>
          </a:xfrm>
          <a:prstGeom prst="rect">
            <a:avLst/>
          </a:prstGeom>
          <a:solidFill>
            <a:schemeClr val="tx2">
              <a:lumMod val="20000"/>
              <a:lumOff val="80000"/>
            </a:schemeClr>
          </a:solidFill>
          <a:ln>
            <a:solidFill>
              <a:schemeClr val="tx1"/>
            </a:solidFill>
          </a:ln>
          <a:extLst/>
        </p:spPr>
        <p:txBody>
          <a:bodyPr wrap="square">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200150" indent="-28575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spcBef>
                <a:spcPct val="20000"/>
              </a:spcBef>
              <a:buClr>
                <a:srgbClr val="17375E"/>
              </a:buClr>
              <a:buSzPct val="100000"/>
              <a:buFont typeface="Times" charset="0"/>
              <a:buChar char="•"/>
            </a:pPr>
            <a:r>
              <a:rPr lang="en-US" sz="1800" b="1" dirty="0" smtClean="0">
                <a:solidFill>
                  <a:srgbClr val="000000"/>
                </a:solidFill>
              </a:rPr>
              <a:t>VFR - Visual flight rules</a:t>
            </a:r>
          </a:p>
          <a:p>
            <a:pPr lvl="2">
              <a:lnSpc>
                <a:spcPct val="90000"/>
              </a:lnSpc>
              <a:spcBef>
                <a:spcPct val="20000"/>
              </a:spcBef>
              <a:buClr>
                <a:srgbClr val="17375E"/>
              </a:buClr>
              <a:buSzPct val="100000"/>
            </a:pPr>
            <a:r>
              <a:rPr lang="en-US" sz="1800" b="1" dirty="0" smtClean="0">
                <a:solidFill>
                  <a:srgbClr val="000000"/>
                </a:solidFill>
              </a:rPr>
              <a:t>ceiling &gt; 3000 </a:t>
            </a:r>
            <a:r>
              <a:rPr lang="en-US" sz="1800" b="1" dirty="0" err="1" smtClean="0">
                <a:solidFill>
                  <a:srgbClr val="000000"/>
                </a:solidFill>
              </a:rPr>
              <a:t>ft</a:t>
            </a:r>
            <a:r>
              <a:rPr lang="en-US" sz="1800" b="1" dirty="0" smtClean="0">
                <a:solidFill>
                  <a:srgbClr val="000000"/>
                </a:solidFill>
              </a:rPr>
              <a:t> and </a:t>
            </a:r>
            <a:r>
              <a:rPr lang="en-US" sz="1800" b="1" dirty="0" err="1" smtClean="0">
                <a:solidFill>
                  <a:srgbClr val="000000"/>
                </a:solidFill>
              </a:rPr>
              <a:t>vis</a:t>
            </a:r>
            <a:r>
              <a:rPr lang="en-US" sz="1800" b="1" dirty="0" smtClean="0">
                <a:solidFill>
                  <a:srgbClr val="000000"/>
                </a:solidFill>
              </a:rPr>
              <a:t> &gt; 5 mi</a:t>
            </a:r>
          </a:p>
          <a:p>
            <a:pPr>
              <a:lnSpc>
                <a:spcPct val="90000"/>
              </a:lnSpc>
              <a:spcBef>
                <a:spcPct val="20000"/>
              </a:spcBef>
              <a:buClr>
                <a:srgbClr val="17375E"/>
              </a:buClr>
              <a:buSzPct val="100000"/>
              <a:buFont typeface="Times" charset="0"/>
              <a:buChar char="•"/>
            </a:pPr>
            <a:r>
              <a:rPr lang="en-US" sz="1800" b="1" i="1" dirty="0" smtClean="0">
                <a:solidFill>
                  <a:srgbClr val="FF0000"/>
                </a:solidFill>
              </a:rPr>
              <a:t>MVFR </a:t>
            </a:r>
            <a:r>
              <a:rPr lang="en-US" sz="1800" b="1" i="1" dirty="0">
                <a:solidFill>
                  <a:srgbClr val="FF0000"/>
                </a:solidFill>
              </a:rPr>
              <a:t>- Marginal visual flight rules</a:t>
            </a:r>
          </a:p>
          <a:p>
            <a:pPr lvl="2">
              <a:lnSpc>
                <a:spcPct val="90000"/>
              </a:lnSpc>
              <a:spcBef>
                <a:spcPct val="20000"/>
              </a:spcBef>
              <a:buClr>
                <a:srgbClr val="17375E"/>
              </a:buClr>
              <a:buSzPct val="100000"/>
            </a:pPr>
            <a:r>
              <a:rPr lang="en-US" sz="1800" b="1" i="1" dirty="0">
                <a:solidFill>
                  <a:srgbClr val="FF0000"/>
                </a:solidFill>
              </a:rPr>
              <a:t>1000 </a:t>
            </a:r>
            <a:r>
              <a:rPr lang="en-US" sz="1800" b="1" i="1" dirty="0" smtClean="0">
                <a:solidFill>
                  <a:srgbClr val="FF0000"/>
                </a:solidFill>
              </a:rPr>
              <a:t>ft </a:t>
            </a:r>
            <a:r>
              <a:rPr lang="en-US" sz="1800" b="1" i="1" dirty="0">
                <a:solidFill>
                  <a:srgbClr val="FF0000"/>
                </a:solidFill>
              </a:rPr>
              <a:t>&lt; ceiling &lt; 3000 </a:t>
            </a:r>
            <a:r>
              <a:rPr lang="en-US" sz="1800" b="1" i="1" dirty="0" smtClean="0">
                <a:solidFill>
                  <a:srgbClr val="FF0000"/>
                </a:solidFill>
              </a:rPr>
              <a:t>ft or 3 mi &lt; </a:t>
            </a:r>
            <a:r>
              <a:rPr lang="en-US" sz="1800" b="1" i="1" dirty="0" err="1" smtClean="0">
                <a:solidFill>
                  <a:srgbClr val="FF0000"/>
                </a:solidFill>
              </a:rPr>
              <a:t>vis</a:t>
            </a:r>
            <a:r>
              <a:rPr lang="en-US" sz="1800" b="1" i="1" dirty="0" smtClean="0">
                <a:solidFill>
                  <a:srgbClr val="FF0000"/>
                </a:solidFill>
              </a:rPr>
              <a:t> &lt; 5 mi</a:t>
            </a:r>
          </a:p>
          <a:p>
            <a:pPr>
              <a:lnSpc>
                <a:spcPct val="90000"/>
              </a:lnSpc>
              <a:spcBef>
                <a:spcPct val="20000"/>
              </a:spcBef>
              <a:buClr>
                <a:srgbClr val="17375E"/>
              </a:buClr>
              <a:buSzPct val="100000"/>
              <a:buFont typeface="Times" charset="0"/>
              <a:buChar char="•"/>
            </a:pPr>
            <a:r>
              <a:rPr lang="en-US" sz="1800" b="1" dirty="0">
                <a:solidFill>
                  <a:srgbClr val="000000"/>
                </a:solidFill>
              </a:rPr>
              <a:t>IFR - Instrument flight rules</a:t>
            </a:r>
          </a:p>
          <a:p>
            <a:pPr lvl="2">
              <a:lnSpc>
                <a:spcPct val="90000"/>
              </a:lnSpc>
              <a:spcBef>
                <a:spcPct val="20000"/>
              </a:spcBef>
              <a:buClr>
                <a:srgbClr val="17375E"/>
              </a:buClr>
              <a:buSzPct val="100000"/>
            </a:pPr>
            <a:r>
              <a:rPr lang="en-US" sz="1800" b="1" dirty="0">
                <a:solidFill>
                  <a:srgbClr val="000000"/>
                </a:solidFill>
              </a:rPr>
              <a:t>500 </a:t>
            </a:r>
            <a:r>
              <a:rPr lang="en-US" sz="1800" b="1" dirty="0" smtClean="0">
                <a:solidFill>
                  <a:srgbClr val="000000"/>
                </a:solidFill>
              </a:rPr>
              <a:t>ft </a:t>
            </a:r>
            <a:r>
              <a:rPr lang="en-US" sz="1800" b="1" dirty="0">
                <a:solidFill>
                  <a:srgbClr val="000000"/>
                </a:solidFill>
              </a:rPr>
              <a:t>&lt; ceiling &lt; 1000 </a:t>
            </a:r>
            <a:r>
              <a:rPr lang="en-US" sz="1800" b="1" dirty="0" smtClean="0">
                <a:solidFill>
                  <a:srgbClr val="000000"/>
                </a:solidFill>
              </a:rPr>
              <a:t>ft or 1 mi &lt;</a:t>
            </a:r>
            <a:r>
              <a:rPr lang="en-US" sz="1800" b="1" dirty="0" smtClean="0"/>
              <a:t> </a:t>
            </a:r>
            <a:r>
              <a:rPr lang="en-US" sz="1800" b="1" dirty="0" err="1" smtClean="0"/>
              <a:t>vis</a:t>
            </a:r>
            <a:r>
              <a:rPr lang="en-US" sz="1800" b="1" dirty="0" smtClean="0"/>
              <a:t> &lt; 3 mi</a:t>
            </a:r>
          </a:p>
          <a:p>
            <a:pPr>
              <a:lnSpc>
                <a:spcPct val="90000"/>
              </a:lnSpc>
              <a:spcBef>
                <a:spcPct val="20000"/>
              </a:spcBef>
              <a:buClr>
                <a:srgbClr val="17375E"/>
              </a:buClr>
              <a:buSzPct val="100000"/>
              <a:buFont typeface="Times" charset="0"/>
              <a:buChar char="•"/>
            </a:pPr>
            <a:r>
              <a:rPr lang="en-US" sz="1800" b="1" dirty="0"/>
              <a:t>LIFR - Low instrument flight rules</a:t>
            </a:r>
          </a:p>
          <a:p>
            <a:pPr lvl="2">
              <a:lnSpc>
                <a:spcPct val="90000"/>
              </a:lnSpc>
              <a:spcBef>
                <a:spcPct val="20000"/>
              </a:spcBef>
              <a:buClr>
                <a:srgbClr val="17375E"/>
              </a:buClr>
              <a:buSzPct val="100000"/>
            </a:pPr>
            <a:r>
              <a:rPr lang="en-US" sz="1800" b="1" dirty="0"/>
              <a:t>ceiling &lt; 500 </a:t>
            </a:r>
            <a:r>
              <a:rPr lang="en-US" sz="1800" b="1" dirty="0" smtClean="0"/>
              <a:t>ft or </a:t>
            </a:r>
            <a:r>
              <a:rPr lang="en-US" sz="1800" b="1" dirty="0" err="1" smtClean="0"/>
              <a:t>vis</a:t>
            </a:r>
            <a:r>
              <a:rPr lang="en-US" sz="1800" b="1" dirty="0" smtClean="0"/>
              <a:t> &lt; 1 mi</a:t>
            </a:r>
            <a:endParaRPr lang="en-US" sz="1800" b="1" dirty="0"/>
          </a:p>
        </p:txBody>
      </p:sp>
      <p:sp>
        <p:nvSpPr>
          <p:cNvPr id="4" name="TextBox 3"/>
          <p:cNvSpPr txBox="1"/>
          <p:nvPr/>
        </p:nvSpPr>
        <p:spPr>
          <a:xfrm>
            <a:off x="442394" y="9078"/>
            <a:ext cx="8091530" cy="646331"/>
          </a:xfrm>
          <a:prstGeom prst="rect">
            <a:avLst/>
          </a:prstGeom>
          <a:noFill/>
        </p:spPr>
        <p:txBody>
          <a:bodyPr wrap="square" rtlCol="0">
            <a:spAutoFit/>
          </a:bodyPr>
          <a:lstStyle/>
          <a:p>
            <a:pPr algn="ctr"/>
            <a:r>
              <a:rPr lang="en-US" sz="3600" b="1" dirty="0" smtClean="0">
                <a:solidFill>
                  <a:srgbClr val="0000FF"/>
                </a:solidFill>
              </a:rPr>
              <a:t>Probability of MVFR</a:t>
            </a:r>
            <a:endParaRPr lang="en-US" sz="3600" b="1" dirty="0">
              <a:solidFill>
                <a:srgbClr val="0000FF"/>
              </a:solidFill>
            </a:endParaRPr>
          </a:p>
        </p:txBody>
      </p:sp>
      <p:sp>
        <p:nvSpPr>
          <p:cNvPr id="5" name="TextBox 4"/>
          <p:cNvSpPr txBox="1"/>
          <p:nvPr/>
        </p:nvSpPr>
        <p:spPr>
          <a:xfrm>
            <a:off x="5360235" y="5053786"/>
            <a:ext cx="1865178" cy="461665"/>
          </a:xfrm>
          <a:prstGeom prst="rect">
            <a:avLst/>
          </a:prstGeom>
          <a:noFill/>
        </p:spPr>
        <p:txBody>
          <a:bodyPr wrap="square" rtlCol="0">
            <a:spAutoFit/>
          </a:bodyPr>
          <a:lstStyle/>
          <a:p>
            <a:r>
              <a:rPr lang="en-US" sz="2400" b="1" dirty="0" smtClean="0">
                <a:solidFill>
                  <a:schemeClr val="bg1"/>
                </a:solidFill>
              </a:rPr>
              <a:t>S. California</a:t>
            </a:r>
            <a:endParaRPr lang="en-US" sz="2400" b="1" dirty="0"/>
          </a:p>
        </p:txBody>
      </p:sp>
      <p:sp>
        <p:nvSpPr>
          <p:cNvPr id="6" name="Slide Number Placeholder 5"/>
          <p:cNvSpPr>
            <a:spLocks noGrp="1"/>
          </p:cNvSpPr>
          <p:nvPr>
            <p:ph type="sldNum" sz="quarter" idx="12"/>
          </p:nvPr>
        </p:nvSpPr>
        <p:spPr/>
        <p:txBody>
          <a:bodyPr/>
          <a:lstStyle/>
          <a:p>
            <a:fld id="{B0AF709A-F488-D140-B7BF-FB989453A114}" type="slidenum">
              <a:rPr lang="en-US" smtClean="0"/>
              <a:t>3</a:t>
            </a:fld>
            <a:endParaRPr lang="en-US"/>
          </a:p>
        </p:txBody>
      </p:sp>
    </p:spTree>
    <p:extLst>
      <p:ext uri="{BB962C8B-B14F-4D97-AF65-F5344CB8AC3E}">
        <p14:creationId xmlns:p14="http://schemas.microsoft.com/office/powerpoint/2010/main" val="263501279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0AF709A-F488-D140-B7BF-FB989453A114}" type="slidenum">
              <a:rPr lang="en-US" smtClean="0"/>
              <a:t>30</a:t>
            </a:fld>
            <a:endParaRPr lang="en-US"/>
          </a:p>
        </p:txBody>
      </p:sp>
      <p:pic>
        <p:nvPicPr>
          <p:cNvPr id="3" name="Picture 2" descr="Anchora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8800"/>
            <a:ext cx="9144000" cy="5727290"/>
          </a:xfrm>
          <a:prstGeom prst="rect">
            <a:avLst/>
          </a:prstGeom>
        </p:spPr>
      </p:pic>
    </p:spTree>
    <p:extLst>
      <p:ext uri="{BB962C8B-B14F-4D97-AF65-F5344CB8AC3E}">
        <p14:creationId xmlns:p14="http://schemas.microsoft.com/office/powerpoint/2010/main" val="13471542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0AF709A-F488-D140-B7BF-FB989453A114}" type="slidenum">
              <a:rPr lang="en-US" smtClean="0"/>
              <a:t>31</a:t>
            </a:fld>
            <a:endParaRPr lang="en-US"/>
          </a:p>
        </p:txBody>
      </p:sp>
      <p:pic>
        <p:nvPicPr>
          <p:cNvPr id="3" name="Picture 2" descr="GOES-15.Imager.2013-12-08.13-00-00.IFR_PROB_LOW_R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700" y="0"/>
            <a:ext cx="8353228" cy="6858000"/>
          </a:xfrm>
          <a:prstGeom prst="rect">
            <a:avLst/>
          </a:prstGeom>
        </p:spPr>
      </p:pic>
    </p:spTree>
    <p:extLst>
      <p:ext uri="{BB962C8B-B14F-4D97-AF65-F5344CB8AC3E}">
        <p14:creationId xmlns:p14="http://schemas.microsoft.com/office/powerpoint/2010/main" val="255537448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0AF709A-F488-D140-B7BF-FB989453A114}" type="slidenum">
              <a:rPr lang="en-US" smtClean="0"/>
              <a:t>32</a:t>
            </a:fld>
            <a:endParaRPr lang="en-US"/>
          </a:p>
        </p:txBody>
      </p:sp>
      <p:pic>
        <p:nvPicPr>
          <p:cNvPr id="3" name="Picture 2" descr="GOES-15.Imager.2013-12-08.13-00-00.IFR_PROB_HIGH_R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700" y="0"/>
            <a:ext cx="8353228" cy="6858000"/>
          </a:xfrm>
          <a:prstGeom prst="rect">
            <a:avLst/>
          </a:prstGeom>
        </p:spPr>
      </p:pic>
    </p:spTree>
    <p:extLst>
      <p:ext uri="{BB962C8B-B14F-4D97-AF65-F5344CB8AC3E}">
        <p14:creationId xmlns:p14="http://schemas.microsoft.com/office/powerpoint/2010/main" val="162348966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0AF709A-F488-D140-B7BF-FB989453A114}" type="slidenum">
              <a:rPr lang="en-US" smtClean="0"/>
              <a:t>33</a:t>
            </a:fld>
            <a:endParaRPr lang="en-US"/>
          </a:p>
        </p:txBody>
      </p:sp>
      <p:pic>
        <p:nvPicPr>
          <p:cNvPr id="3" name="Picture 2" descr="SNPP.VIIRS.2013-12-08.12-59-42.RGB1112um_8511um_11u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700" y="0"/>
            <a:ext cx="8353228" cy="6858000"/>
          </a:xfrm>
          <a:prstGeom prst="rect">
            <a:avLst/>
          </a:prstGeom>
        </p:spPr>
      </p:pic>
    </p:spTree>
    <p:extLst>
      <p:ext uri="{BB962C8B-B14F-4D97-AF65-F5344CB8AC3E}">
        <p14:creationId xmlns:p14="http://schemas.microsoft.com/office/powerpoint/2010/main" val="390100918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0AF709A-F488-D140-B7BF-FB989453A114}" type="slidenum">
              <a:rPr lang="en-US" smtClean="0"/>
              <a:t>34</a:t>
            </a:fld>
            <a:endParaRPr lang="en-US"/>
          </a:p>
        </p:txBody>
      </p:sp>
      <p:pic>
        <p:nvPicPr>
          <p:cNvPr id="3" name="Picture 2" descr="SNPP.VIIRS.2013-12-08.12-59-42.RGB1112um_8511um_11u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700" y="0"/>
            <a:ext cx="8353228" cy="6858000"/>
          </a:xfrm>
          <a:prstGeom prst="rect">
            <a:avLst/>
          </a:prstGeom>
        </p:spPr>
      </p:pic>
      <p:sp>
        <p:nvSpPr>
          <p:cNvPr id="10" name="Oval 9"/>
          <p:cNvSpPr/>
          <p:nvPr/>
        </p:nvSpPr>
        <p:spPr>
          <a:xfrm>
            <a:off x="4142471" y="3929032"/>
            <a:ext cx="1008911" cy="997095"/>
          </a:xfrm>
          <a:prstGeom prst="ellipse">
            <a:avLst/>
          </a:prstGeom>
          <a:noFill/>
          <a:ln w="317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4496653" y="2324645"/>
            <a:ext cx="1521206" cy="997095"/>
          </a:xfrm>
          <a:prstGeom prst="ellipse">
            <a:avLst/>
          </a:prstGeom>
          <a:noFill/>
          <a:ln w="317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flipH="1" flipV="1">
            <a:off x="5234469" y="3739108"/>
            <a:ext cx="737816" cy="11870"/>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5808358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0AF709A-F488-D140-B7BF-FB989453A114}" type="slidenum">
              <a:rPr lang="en-US" smtClean="0"/>
              <a:t>35</a:t>
            </a:fld>
            <a:endParaRPr lang="en-US"/>
          </a:p>
        </p:txBody>
      </p:sp>
      <p:pic>
        <p:nvPicPr>
          <p:cNvPr id="3" name="Picture 2" descr="GOES-15.Imager.2013-12-08.13-00-00.IFR_PROB_HIGH_R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700" y="0"/>
            <a:ext cx="8353228" cy="6858000"/>
          </a:xfrm>
          <a:prstGeom prst="rect">
            <a:avLst/>
          </a:prstGeom>
        </p:spPr>
      </p:pic>
      <p:sp>
        <p:nvSpPr>
          <p:cNvPr id="7" name="Oval 6"/>
          <p:cNvSpPr/>
          <p:nvPr/>
        </p:nvSpPr>
        <p:spPr>
          <a:xfrm>
            <a:off x="4142471" y="3929032"/>
            <a:ext cx="1008911" cy="997095"/>
          </a:xfrm>
          <a:prstGeom prst="ellipse">
            <a:avLst/>
          </a:prstGeom>
          <a:noFill/>
          <a:ln w="317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4496653" y="2324645"/>
            <a:ext cx="1521206" cy="997095"/>
          </a:xfrm>
          <a:prstGeom prst="ellipse">
            <a:avLst/>
          </a:prstGeom>
          <a:noFill/>
          <a:ln w="317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H="1" flipV="1">
            <a:off x="5234469" y="3739108"/>
            <a:ext cx="737816" cy="11870"/>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5352755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0AF709A-F488-D140-B7BF-FB989453A114}" type="slidenum">
              <a:rPr lang="en-US" smtClean="0"/>
              <a:t>36</a:t>
            </a:fld>
            <a:endParaRPr lang="en-US"/>
          </a:p>
        </p:txBody>
      </p:sp>
      <p:pic>
        <p:nvPicPr>
          <p:cNvPr id="3" name="Picture 2" descr="high_res_loop.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700" y="0"/>
            <a:ext cx="8353228" cy="6858000"/>
          </a:xfrm>
          <a:prstGeom prst="rect">
            <a:avLst/>
          </a:prstGeom>
        </p:spPr>
      </p:pic>
    </p:spTree>
    <p:extLst>
      <p:ext uri="{BB962C8B-B14F-4D97-AF65-F5344CB8AC3E}">
        <p14:creationId xmlns:p14="http://schemas.microsoft.com/office/powerpoint/2010/main" val="232745772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0AF709A-F488-D140-B7BF-FB989453A114}" type="slidenum">
              <a:rPr lang="en-US" smtClean="0"/>
              <a:t>37</a:t>
            </a:fld>
            <a:endParaRPr lang="en-US"/>
          </a:p>
        </p:txBody>
      </p:sp>
      <p:pic>
        <p:nvPicPr>
          <p:cNvPr id="3" name="Picture 2" descr="high_res_loop.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4826000" cy="3962146"/>
          </a:xfrm>
          <a:prstGeom prst="rect">
            <a:avLst/>
          </a:prstGeom>
        </p:spPr>
      </p:pic>
      <p:pic>
        <p:nvPicPr>
          <p:cNvPr id="4" name="Picture 3" descr="low_res_loop.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000" y="2895854"/>
            <a:ext cx="4826000" cy="3962146"/>
          </a:xfrm>
          <a:prstGeom prst="rect">
            <a:avLst/>
          </a:prstGeom>
        </p:spPr>
      </p:pic>
      <p:sp>
        <p:nvSpPr>
          <p:cNvPr id="5" name="TextBox 4"/>
          <p:cNvSpPr txBox="1"/>
          <p:nvPr/>
        </p:nvSpPr>
        <p:spPr>
          <a:xfrm>
            <a:off x="5946642" y="601013"/>
            <a:ext cx="3086081" cy="1077218"/>
          </a:xfrm>
          <a:prstGeom prst="rect">
            <a:avLst/>
          </a:prstGeom>
          <a:solidFill>
            <a:schemeClr val="accent1">
              <a:lumMod val="20000"/>
              <a:lumOff val="80000"/>
            </a:schemeClr>
          </a:solidFill>
          <a:ln w="31750">
            <a:solidFill>
              <a:schemeClr val="tx1"/>
            </a:solidFill>
          </a:ln>
        </p:spPr>
        <p:txBody>
          <a:bodyPr wrap="square" rtlCol="0">
            <a:spAutoFit/>
          </a:bodyPr>
          <a:lstStyle/>
          <a:p>
            <a:pPr algn="ctr"/>
            <a:r>
              <a:rPr lang="en-US" sz="3200" b="1" dirty="0" smtClean="0"/>
              <a:t>Sharpened Image</a:t>
            </a:r>
            <a:endParaRPr lang="en-US" sz="3200" b="1" dirty="0"/>
          </a:p>
        </p:txBody>
      </p:sp>
      <p:cxnSp>
        <p:nvCxnSpPr>
          <p:cNvPr id="7" name="Straight Arrow Connector 6"/>
          <p:cNvCxnSpPr/>
          <p:nvPr/>
        </p:nvCxnSpPr>
        <p:spPr>
          <a:xfrm flipH="1" flipV="1">
            <a:off x="4826000" y="1210759"/>
            <a:ext cx="1120642" cy="11870"/>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78043" y="4860497"/>
            <a:ext cx="2908038" cy="584776"/>
          </a:xfrm>
          <a:prstGeom prst="rect">
            <a:avLst/>
          </a:prstGeom>
          <a:solidFill>
            <a:schemeClr val="accent1">
              <a:lumMod val="20000"/>
              <a:lumOff val="80000"/>
            </a:schemeClr>
          </a:solidFill>
          <a:ln w="31750">
            <a:solidFill>
              <a:schemeClr val="tx1"/>
            </a:solidFill>
          </a:ln>
        </p:spPr>
        <p:txBody>
          <a:bodyPr wrap="square" rtlCol="0">
            <a:spAutoFit/>
          </a:bodyPr>
          <a:lstStyle/>
          <a:p>
            <a:pPr algn="ctr"/>
            <a:r>
              <a:rPr lang="en-US" sz="3200" b="1" dirty="0" smtClean="0"/>
              <a:t>Original</a:t>
            </a:r>
            <a:endParaRPr lang="en-US" sz="3200" b="1" dirty="0"/>
          </a:p>
        </p:txBody>
      </p:sp>
      <p:cxnSp>
        <p:nvCxnSpPr>
          <p:cNvPr id="10" name="Straight Arrow Connector 9"/>
          <p:cNvCxnSpPr/>
          <p:nvPr/>
        </p:nvCxnSpPr>
        <p:spPr>
          <a:xfrm>
            <a:off x="3086081" y="5173489"/>
            <a:ext cx="1231919" cy="0"/>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591100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0AF709A-F488-D140-B7BF-FB989453A114}" type="slidenum">
              <a:rPr lang="en-US" smtClean="0"/>
              <a:t>38</a:t>
            </a:fld>
            <a:endParaRPr lang="en-US"/>
          </a:p>
        </p:txBody>
      </p:sp>
      <p:pic>
        <p:nvPicPr>
          <p:cNvPr id="3" name="Picture 2" descr="GOES-13.Imager.2014-09-22.11-45-00.IFR_PROB_LOW_R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700" y="0"/>
            <a:ext cx="8353228" cy="6858000"/>
          </a:xfrm>
          <a:prstGeom prst="rect">
            <a:avLst/>
          </a:prstGeom>
        </p:spPr>
      </p:pic>
      <p:sp>
        <p:nvSpPr>
          <p:cNvPr id="5" name="TextBox 4"/>
          <p:cNvSpPr txBox="1"/>
          <p:nvPr/>
        </p:nvSpPr>
        <p:spPr>
          <a:xfrm>
            <a:off x="393700" y="5738745"/>
            <a:ext cx="5129978" cy="523220"/>
          </a:xfrm>
          <a:prstGeom prst="rect">
            <a:avLst/>
          </a:prstGeom>
          <a:solidFill>
            <a:schemeClr val="tx1"/>
          </a:solidFill>
        </p:spPr>
        <p:txBody>
          <a:bodyPr wrap="square" rtlCol="0">
            <a:spAutoFit/>
          </a:bodyPr>
          <a:lstStyle/>
          <a:p>
            <a:pPr algn="ctr"/>
            <a:r>
              <a:rPr lang="en-US" sz="2800" b="1" dirty="0" smtClean="0">
                <a:solidFill>
                  <a:srgbClr val="FF00FF"/>
                </a:solidFill>
              </a:rPr>
              <a:t>LIFR     </a:t>
            </a:r>
            <a:r>
              <a:rPr lang="en-US" sz="2800" b="1" dirty="0" smtClean="0">
                <a:solidFill>
                  <a:srgbClr val="0000FF"/>
                </a:solidFill>
              </a:rPr>
              <a:t>IFR     </a:t>
            </a:r>
            <a:r>
              <a:rPr lang="en-US" sz="2800" b="1" dirty="0" smtClean="0">
                <a:solidFill>
                  <a:srgbClr val="FFFF00"/>
                </a:solidFill>
              </a:rPr>
              <a:t>MVFR     </a:t>
            </a:r>
            <a:r>
              <a:rPr lang="en-US" sz="2800" b="1" dirty="0" smtClean="0">
                <a:solidFill>
                  <a:srgbClr val="00FF00"/>
                </a:solidFill>
              </a:rPr>
              <a:t>VFR</a:t>
            </a:r>
            <a:endParaRPr lang="en-US" sz="2800" b="1" dirty="0">
              <a:solidFill>
                <a:srgbClr val="FF00FF"/>
              </a:solidFill>
            </a:endParaRPr>
          </a:p>
        </p:txBody>
      </p:sp>
    </p:spTree>
    <p:extLst>
      <p:ext uri="{BB962C8B-B14F-4D97-AF65-F5344CB8AC3E}">
        <p14:creationId xmlns:p14="http://schemas.microsoft.com/office/powerpoint/2010/main" val="294397134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0AF709A-F488-D140-B7BF-FB989453A114}" type="slidenum">
              <a:rPr lang="en-US" smtClean="0"/>
              <a:t>39</a:t>
            </a:fld>
            <a:endParaRPr lang="en-US"/>
          </a:p>
        </p:txBody>
      </p:sp>
      <p:pic>
        <p:nvPicPr>
          <p:cNvPr id="3" name="Picture 2" descr="GOES-13.Imager.2014-09-22.11-45-00.IFR_PROB_HIGH_R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700" y="0"/>
            <a:ext cx="8353228" cy="6858000"/>
          </a:xfrm>
          <a:prstGeom prst="rect">
            <a:avLst/>
          </a:prstGeom>
        </p:spPr>
      </p:pic>
      <p:sp>
        <p:nvSpPr>
          <p:cNvPr id="4" name="TextBox 3"/>
          <p:cNvSpPr txBox="1"/>
          <p:nvPr/>
        </p:nvSpPr>
        <p:spPr>
          <a:xfrm>
            <a:off x="393700" y="5738745"/>
            <a:ext cx="5129978" cy="523220"/>
          </a:xfrm>
          <a:prstGeom prst="rect">
            <a:avLst/>
          </a:prstGeom>
          <a:solidFill>
            <a:schemeClr val="tx1"/>
          </a:solidFill>
        </p:spPr>
        <p:txBody>
          <a:bodyPr wrap="square" rtlCol="0">
            <a:spAutoFit/>
          </a:bodyPr>
          <a:lstStyle/>
          <a:p>
            <a:pPr algn="ctr"/>
            <a:r>
              <a:rPr lang="en-US" sz="2800" b="1" dirty="0" smtClean="0">
                <a:solidFill>
                  <a:srgbClr val="FF00FF"/>
                </a:solidFill>
              </a:rPr>
              <a:t>LIFR     </a:t>
            </a:r>
            <a:r>
              <a:rPr lang="en-US" sz="2800" b="1" dirty="0" smtClean="0">
                <a:solidFill>
                  <a:srgbClr val="0000FF"/>
                </a:solidFill>
              </a:rPr>
              <a:t>IFR     </a:t>
            </a:r>
            <a:r>
              <a:rPr lang="en-US" sz="2800" b="1" dirty="0" smtClean="0">
                <a:solidFill>
                  <a:srgbClr val="FFFF00"/>
                </a:solidFill>
              </a:rPr>
              <a:t>MVFR     </a:t>
            </a:r>
            <a:r>
              <a:rPr lang="en-US" sz="2800" b="1" dirty="0" smtClean="0">
                <a:solidFill>
                  <a:srgbClr val="00FF00"/>
                </a:solidFill>
              </a:rPr>
              <a:t>VFR</a:t>
            </a:r>
            <a:endParaRPr lang="en-US" sz="2800" b="1" dirty="0">
              <a:solidFill>
                <a:srgbClr val="FF00FF"/>
              </a:solidFill>
            </a:endParaRPr>
          </a:p>
        </p:txBody>
      </p:sp>
    </p:spTree>
    <p:extLst>
      <p:ext uri="{BB962C8B-B14F-4D97-AF65-F5344CB8AC3E}">
        <p14:creationId xmlns:p14="http://schemas.microsoft.com/office/powerpoint/2010/main" val="113894854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_IFR_PROB_20130313_0500.png"/>
          <p:cNvPicPr>
            <a:picLocks noChangeAspect="1"/>
          </p:cNvPicPr>
          <p:nvPr/>
        </p:nvPicPr>
        <p:blipFill rotWithShape="1">
          <a:blip r:embed="rId2">
            <a:extLst>
              <a:ext uri="{28A0092B-C50C-407E-A947-70E740481C1C}">
                <a14:useLocalDpi xmlns:a14="http://schemas.microsoft.com/office/drawing/2010/main" val="0"/>
              </a:ext>
            </a:extLst>
          </a:blip>
          <a:srcRect l="50614" t="3" r="-50614" b="50666"/>
          <a:stretch/>
        </p:blipFill>
        <p:spPr>
          <a:xfrm>
            <a:off x="0" y="694944"/>
            <a:ext cx="14152880" cy="6159784"/>
          </a:xfrm>
          <a:prstGeom prst="rect">
            <a:avLst/>
          </a:prstGeom>
        </p:spPr>
      </p:pic>
      <p:sp>
        <p:nvSpPr>
          <p:cNvPr id="3" name="TextBox 5"/>
          <p:cNvSpPr txBox="1">
            <a:spLocks noChangeArrowheads="1"/>
          </p:cNvSpPr>
          <p:nvPr/>
        </p:nvSpPr>
        <p:spPr bwMode="auto">
          <a:xfrm>
            <a:off x="3236340" y="954546"/>
            <a:ext cx="5907660" cy="2479141"/>
          </a:xfrm>
          <a:prstGeom prst="rect">
            <a:avLst/>
          </a:prstGeom>
          <a:solidFill>
            <a:schemeClr val="tx2">
              <a:lumMod val="20000"/>
              <a:lumOff val="80000"/>
            </a:schemeClr>
          </a:solidFill>
          <a:ln>
            <a:solidFill>
              <a:schemeClr val="tx1"/>
            </a:solidFill>
          </a:ln>
          <a:extLst/>
        </p:spPr>
        <p:txBody>
          <a:bodyPr wrap="square">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200150" indent="-28575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spcBef>
                <a:spcPct val="20000"/>
              </a:spcBef>
              <a:buClr>
                <a:srgbClr val="17375E"/>
              </a:buClr>
              <a:buSzPct val="100000"/>
              <a:buFont typeface="Times" charset="0"/>
              <a:buChar char="•"/>
            </a:pPr>
            <a:r>
              <a:rPr lang="en-US" sz="1800" b="1" dirty="0" smtClean="0">
                <a:solidFill>
                  <a:srgbClr val="000000"/>
                </a:solidFill>
              </a:rPr>
              <a:t>VFR - Visual flight rules</a:t>
            </a:r>
          </a:p>
          <a:p>
            <a:pPr lvl="2">
              <a:lnSpc>
                <a:spcPct val="90000"/>
              </a:lnSpc>
              <a:spcBef>
                <a:spcPct val="20000"/>
              </a:spcBef>
              <a:buClr>
                <a:srgbClr val="17375E"/>
              </a:buClr>
              <a:buSzPct val="100000"/>
            </a:pPr>
            <a:r>
              <a:rPr lang="en-US" sz="1800" b="1" dirty="0" smtClean="0">
                <a:solidFill>
                  <a:srgbClr val="000000"/>
                </a:solidFill>
              </a:rPr>
              <a:t>ceiling &gt; 3000 </a:t>
            </a:r>
            <a:r>
              <a:rPr lang="en-US" sz="1800" b="1" dirty="0" err="1" smtClean="0">
                <a:solidFill>
                  <a:srgbClr val="000000"/>
                </a:solidFill>
              </a:rPr>
              <a:t>ft</a:t>
            </a:r>
            <a:r>
              <a:rPr lang="en-US" sz="1800" b="1" dirty="0" smtClean="0">
                <a:solidFill>
                  <a:srgbClr val="000000"/>
                </a:solidFill>
              </a:rPr>
              <a:t> and </a:t>
            </a:r>
            <a:r>
              <a:rPr lang="en-US" sz="1800" b="1" dirty="0" err="1" smtClean="0">
                <a:solidFill>
                  <a:srgbClr val="000000"/>
                </a:solidFill>
              </a:rPr>
              <a:t>vis</a:t>
            </a:r>
            <a:r>
              <a:rPr lang="en-US" sz="1800" b="1" dirty="0" smtClean="0">
                <a:solidFill>
                  <a:srgbClr val="000000"/>
                </a:solidFill>
              </a:rPr>
              <a:t> &gt; 5 mi</a:t>
            </a:r>
          </a:p>
          <a:p>
            <a:pPr>
              <a:lnSpc>
                <a:spcPct val="90000"/>
              </a:lnSpc>
              <a:spcBef>
                <a:spcPct val="20000"/>
              </a:spcBef>
              <a:buClr>
                <a:srgbClr val="17375E"/>
              </a:buClr>
              <a:buSzPct val="100000"/>
              <a:buFont typeface="Times" charset="0"/>
              <a:buChar char="•"/>
            </a:pPr>
            <a:r>
              <a:rPr lang="en-US" sz="1800" b="1" dirty="0" smtClean="0"/>
              <a:t>MVFR </a:t>
            </a:r>
            <a:r>
              <a:rPr lang="en-US" sz="1800" b="1" dirty="0"/>
              <a:t>- Marginal visual flight rules</a:t>
            </a:r>
          </a:p>
          <a:p>
            <a:pPr lvl="2">
              <a:lnSpc>
                <a:spcPct val="90000"/>
              </a:lnSpc>
              <a:spcBef>
                <a:spcPct val="20000"/>
              </a:spcBef>
              <a:buClr>
                <a:srgbClr val="17375E"/>
              </a:buClr>
              <a:buSzPct val="100000"/>
            </a:pPr>
            <a:r>
              <a:rPr lang="en-US" sz="1800" b="1" dirty="0"/>
              <a:t>1000 </a:t>
            </a:r>
            <a:r>
              <a:rPr lang="en-US" sz="1800" b="1" dirty="0" smtClean="0"/>
              <a:t>ft </a:t>
            </a:r>
            <a:r>
              <a:rPr lang="en-US" sz="1800" b="1" dirty="0"/>
              <a:t>&lt; ceiling &lt; 3000 </a:t>
            </a:r>
            <a:r>
              <a:rPr lang="en-US" sz="1800" b="1" dirty="0" smtClean="0"/>
              <a:t>ft or 3 mi &lt; </a:t>
            </a:r>
            <a:r>
              <a:rPr lang="en-US" sz="1800" b="1" dirty="0" err="1" smtClean="0"/>
              <a:t>vis</a:t>
            </a:r>
            <a:r>
              <a:rPr lang="en-US" sz="1800" b="1" dirty="0" smtClean="0"/>
              <a:t> &lt; 5 mi</a:t>
            </a:r>
          </a:p>
          <a:p>
            <a:pPr>
              <a:lnSpc>
                <a:spcPct val="90000"/>
              </a:lnSpc>
              <a:spcBef>
                <a:spcPct val="20000"/>
              </a:spcBef>
              <a:buClr>
                <a:srgbClr val="17375E"/>
              </a:buClr>
              <a:buSzPct val="100000"/>
              <a:buFont typeface="Times" charset="0"/>
              <a:buChar char="•"/>
            </a:pPr>
            <a:r>
              <a:rPr lang="en-US" sz="1800" b="1" i="1" dirty="0">
                <a:solidFill>
                  <a:srgbClr val="FF0000"/>
                </a:solidFill>
              </a:rPr>
              <a:t>IFR - Instrument flight rules</a:t>
            </a:r>
          </a:p>
          <a:p>
            <a:pPr lvl="2">
              <a:lnSpc>
                <a:spcPct val="90000"/>
              </a:lnSpc>
              <a:spcBef>
                <a:spcPct val="20000"/>
              </a:spcBef>
              <a:buClr>
                <a:srgbClr val="17375E"/>
              </a:buClr>
              <a:buSzPct val="100000"/>
            </a:pPr>
            <a:r>
              <a:rPr lang="en-US" sz="1800" b="1" i="1" dirty="0">
                <a:solidFill>
                  <a:srgbClr val="FF0000"/>
                </a:solidFill>
              </a:rPr>
              <a:t>500 </a:t>
            </a:r>
            <a:r>
              <a:rPr lang="en-US" sz="1800" b="1" i="1" dirty="0" smtClean="0">
                <a:solidFill>
                  <a:srgbClr val="FF0000"/>
                </a:solidFill>
              </a:rPr>
              <a:t>ft </a:t>
            </a:r>
            <a:r>
              <a:rPr lang="en-US" sz="1800" b="1" i="1" dirty="0">
                <a:solidFill>
                  <a:srgbClr val="FF0000"/>
                </a:solidFill>
              </a:rPr>
              <a:t>&lt; ceiling &lt; 1000 </a:t>
            </a:r>
            <a:r>
              <a:rPr lang="en-US" sz="1800" b="1" i="1" dirty="0" smtClean="0">
                <a:solidFill>
                  <a:srgbClr val="FF0000"/>
                </a:solidFill>
              </a:rPr>
              <a:t>ft or 1 mi &lt; </a:t>
            </a:r>
            <a:r>
              <a:rPr lang="en-US" sz="1800" b="1" i="1" dirty="0" err="1" smtClean="0">
                <a:solidFill>
                  <a:srgbClr val="FF0000"/>
                </a:solidFill>
              </a:rPr>
              <a:t>vis</a:t>
            </a:r>
            <a:r>
              <a:rPr lang="en-US" sz="1800" b="1" i="1" dirty="0" smtClean="0">
                <a:solidFill>
                  <a:srgbClr val="FF0000"/>
                </a:solidFill>
              </a:rPr>
              <a:t> &lt; 3 mi</a:t>
            </a:r>
          </a:p>
          <a:p>
            <a:pPr>
              <a:lnSpc>
                <a:spcPct val="90000"/>
              </a:lnSpc>
              <a:spcBef>
                <a:spcPct val="20000"/>
              </a:spcBef>
              <a:buClr>
                <a:srgbClr val="17375E"/>
              </a:buClr>
              <a:buSzPct val="100000"/>
              <a:buFont typeface="Times" charset="0"/>
              <a:buChar char="•"/>
            </a:pPr>
            <a:r>
              <a:rPr lang="en-US" sz="1800" b="1" dirty="0"/>
              <a:t>LIFR - Low instrument flight rules</a:t>
            </a:r>
          </a:p>
          <a:p>
            <a:pPr lvl="2">
              <a:lnSpc>
                <a:spcPct val="90000"/>
              </a:lnSpc>
              <a:spcBef>
                <a:spcPct val="20000"/>
              </a:spcBef>
              <a:buClr>
                <a:srgbClr val="17375E"/>
              </a:buClr>
              <a:buSzPct val="100000"/>
            </a:pPr>
            <a:r>
              <a:rPr lang="en-US" sz="1800" b="1" dirty="0"/>
              <a:t>ceiling &lt; 500 </a:t>
            </a:r>
            <a:r>
              <a:rPr lang="en-US" sz="1800" b="1" dirty="0" smtClean="0"/>
              <a:t>ft or </a:t>
            </a:r>
            <a:r>
              <a:rPr lang="en-US" sz="1800" b="1" dirty="0" err="1" smtClean="0"/>
              <a:t>vis</a:t>
            </a:r>
            <a:r>
              <a:rPr lang="en-US" sz="1800" b="1" dirty="0" smtClean="0"/>
              <a:t> &lt; 1 mi</a:t>
            </a:r>
            <a:endParaRPr lang="en-US" sz="1800" b="1" dirty="0"/>
          </a:p>
        </p:txBody>
      </p:sp>
      <p:sp>
        <p:nvSpPr>
          <p:cNvPr id="4" name="TextBox 3"/>
          <p:cNvSpPr txBox="1"/>
          <p:nvPr/>
        </p:nvSpPr>
        <p:spPr>
          <a:xfrm>
            <a:off x="442394" y="9078"/>
            <a:ext cx="8091530" cy="646331"/>
          </a:xfrm>
          <a:prstGeom prst="rect">
            <a:avLst/>
          </a:prstGeom>
          <a:noFill/>
        </p:spPr>
        <p:txBody>
          <a:bodyPr wrap="square" rtlCol="0">
            <a:spAutoFit/>
          </a:bodyPr>
          <a:lstStyle/>
          <a:p>
            <a:pPr algn="ctr"/>
            <a:r>
              <a:rPr lang="en-US" sz="3600" b="1" dirty="0" smtClean="0">
                <a:solidFill>
                  <a:srgbClr val="0000FF"/>
                </a:solidFill>
              </a:rPr>
              <a:t>Probability of IFR</a:t>
            </a:r>
            <a:endParaRPr lang="en-US" sz="3600" b="1" dirty="0">
              <a:solidFill>
                <a:srgbClr val="0000FF"/>
              </a:solidFill>
            </a:endParaRPr>
          </a:p>
        </p:txBody>
      </p:sp>
      <p:sp>
        <p:nvSpPr>
          <p:cNvPr id="5" name="TextBox 4"/>
          <p:cNvSpPr txBox="1"/>
          <p:nvPr/>
        </p:nvSpPr>
        <p:spPr>
          <a:xfrm>
            <a:off x="5360235" y="5053786"/>
            <a:ext cx="1865178" cy="461665"/>
          </a:xfrm>
          <a:prstGeom prst="rect">
            <a:avLst/>
          </a:prstGeom>
          <a:noFill/>
        </p:spPr>
        <p:txBody>
          <a:bodyPr wrap="square" rtlCol="0">
            <a:spAutoFit/>
          </a:bodyPr>
          <a:lstStyle/>
          <a:p>
            <a:r>
              <a:rPr lang="en-US" sz="2400" b="1" dirty="0" smtClean="0">
                <a:solidFill>
                  <a:schemeClr val="bg1"/>
                </a:solidFill>
              </a:rPr>
              <a:t>S. California</a:t>
            </a:r>
            <a:endParaRPr lang="en-US" sz="2400" b="1" dirty="0"/>
          </a:p>
        </p:txBody>
      </p:sp>
      <p:sp>
        <p:nvSpPr>
          <p:cNvPr id="6" name="Slide Number Placeholder 5"/>
          <p:cNvSpPr>
            <a:spLocks noGrp="1"/>
          </p:cNvSpPr>
          <p:nvPr>
            <p:ph type="sldNum" sz="quarter" idx="12"/>
          </p:nvPr>
        </p:nvSpPr>
        <p:spPr/>
        <p:txBody>
          <a:bodyPr/>
          <a:lstStyle/>
          <a:p>
            <a:fld id="{B0AF709A-F488-D140-B7BF-FB989453A114}" type="slidenum">
              <a:rPr lang="en-US" smtClean="0"/>
              <a:t>4</a:t>
            </a:fld>
            <a:endParaRPr lang="en-US"/>
          </a:p>
        </p:txBody>
      </p:sp>
    </p:spTree>
    <p:extLst>
      <p:ext uri="{BB962C8B-B14F-4D97-AF65-F5344CB8AC3E}">
        <p14:creationId xmlns:p14="http://schemas.microsoft.com/office/powerpoint/2010/main" val="194839519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0AF709A-F488-D140-B7BF-FB989453A114}" type="slidenum">
              <a:rPr lang="en-US" smtClean="0"/>
              <a:t>40</a:t>
            </a:fld>
            <a:endParaRPr lang="en-US"/>
          </a:p>
        </p:txBody>
      </p:sp>
      <p:pic>
        <p:nvPicPr>
          <p:cNvPr id="3" name="Picture 2" descr="GOES-13.Imager.2014-09-22.11-45-00.IFR_PROB_HIGH_RES.png"/>
          <p:cNvPicPr>
            <a:picLocks noChangeAspect="1"/>
          </p:cNvPicPr>
          <p:nvPr/>
        </p:nvPicPr>
        <p:blipFill rotWithShape="1">
          <a:blip r:embed="rId2">
            <a:extLst>
              <a:ext uri="{28A0092B-C50C-407E-A947-70E740481C1C}">
                <a14:useLocalDpi xmlns:a14="http://schemas.microsoft.com/office/drawing/2010/main" val="0"/>
              </a:ext>
            </a:extLst>
          </a:blip>
          <a:srcRect l="43796" t="14675" r="8697" b="37323"/>
          <a:stretch/>
        </p:blipFill>
        <p:spPr>
          <a:xfrm>
            <a:off x="747741" y="136080"/>
            <a:ext cx="7939059" cy="6585395"/>
          </a:xfrm>
          <a:prstGeom prst="rect">
            <a:avLst/>
          </a:prstGeom>
        </p:spPr>
      </p:pic>
      <p:sp>
        <p:nvSpPr>
          <p:cNvPr id="4" name="TextBox 3"/>
          <p:cNvSpPr txBox="1"/>
          <p:nvPr/>
        </p:nvSpPr>
        <p:spPr>
          <a:xfrm>
            <a:off x="0" y="6356350"/>
            <a:ext cx="5129978" cy="523220"/>
          </a:xfrm>
          <a:prstGeom prst="rect">
            <a:avLst/>
          </a:prstGeom>
          <a:solidFill>
            <a:schemeClr val="tx1"/>
          </a:solidFill>
        </p:spPr>
        <p:txBody>
          <a:bodyPr wrap="square" rtlCol="0">
            <a:spAutoFit/>
          </a:bodyPr>
          <a:lstStyle/>
          <a:p>
            <a:pPr algn="ctr"/>
            <a:r>
              <a:rPr lang="en-US" sz="2800" b="1" dirty="0" smtClean="0">
                <a:solidFill>
                  <a:srgbClr val="FF00FF"/>
                </a:solidFill>
              </a:rPr>
              <a:t>LIFR     </a:t>
            </a:r>
            <a:r>
              <a:rPr lang="en-US" sz="2800" b="1" dirty="0" smtClean="0">
                <a:solidFill>
                  <a:srgbClr val="0000FF"/>
                </a:solidFill>
              </a:rPr>
              <a:t>IFR     </a:t>
            </a:r>
            <a:r>
              <a:rPr lang="en-US" sz="2800" b="1" dirty="0" smtClean="0">
                <a:solidFill>
                  <a:srgbClr val="FFFF00"/>
                </a:solidFill>
              </a:rPr>
              <a:t>MVFR     </a:t>
            </a:r>
            <a:r>
              <a:rPr lang="en-US" sz="2800" b="1" dirty="0" smtClean="0">
                <a:solidFill>
                  <a:srgbClr val="00FF00"/>
                </a:solidFill>
              </a:rPr>
              <a:t>VFR</a:t>
            </a:r>
            <a:endParaRPr lang="en-US" sz="2800" b="1" dirty="0">
              <a:solidFill>
                <a:srgbClr val="FF00FF"/>
              </a:solidFill>
            </a:endParaRPr>
          </a:p>
        </p:txBody>
      </p:sp>
    </p:spTree>
    <p:extLst>
      <p:ext uri="{BB962C8B-B14F-4D97-AF65-F5344CB8AC3E}">
        <p14:creationId xmlns:p14="http://schemas.microsoft.com/office/powerpoint/2010/main" val="218851794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0AF709A-F488-D140-B7BF-FB989453A114}" type="slidenum">
              <a:rPr lang="en-US" smtClean="0"/>
              <a:t>41</a:t>
            </a:fld>
            <a:endParaRPr lang="en-US"/>
          </a:p>
        </p:txBody>
      </p:sp>
      <p:pic>
        <p:nvPicPr>
          <p:cNvPr id="3" name="Picture 2" descr="GOES-13.Imager.2014-09-22.11-45-00.IFR_PROB_HIGH_RES.png"/>
          <p:cNvPicPr>
            <a:picLocks noChangeAspect="1"/>
          </p:cNvPicPr>
          <p:nvPr/>
        </p:nvPicPr>
        <p:blipFill rotWithShape="1">
          <a:blip r:embed="rId2">
            <a:extLst>
              <a:ext uri="{28A0092B-C50C-407E-A947-70E740481C1C}">
                <a14:useLocalDpi xmlns:a14="http://schemas.microsoft.com/office/drawing/2010/main" val="0"/>
              </a:ext>
            </a:extLst>
          </a:blip>
          <a:srcRect l="43796" t="14675" r="8697" b="37323"/>
          <a:stretch/>
        </p:blipFill>
        <p:spPr>
          <a:xfrm>
            <a:off x="747741" y="136080"/>
            <a:ext cx="7939059" cy="6585395"/>
          </a:xfrm>
          <a:prstGeom prst="rect">
            <a:avLst/>
          </a:prstGeom>
        </p:spPr>
      </p:pic>
      <p:cxnSp>
        <p:nvCxnSpPr>
          <p:cNvPr id="6" name="Straight Arrow Connector 5"/>
          <p:cNvCxnSpPr/>
          <p:nvPr/>
        </p:nvCxnSpPr>
        <p:spPr>
          <a:xfrm flipH="1" flipV="1">
            <a:off x="4053492" y="2661464"/>
            <a:ext cx="459395" cy="445829"/>
          </a:xfrm>
          <a:prstGeom prst="straightConnector1">
            <a:avLst/>
          </a:prstGeom>
          <a:ln w="4445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0" y="6356350"/>
            <a:ext cx="5129978" cy="523220"/>
          </a:xfrm>
          <a:prstGeom prst="rect">
            <a:avLst/>
          </a:prstGeom>
          <a:solidFill>
            <a:schemeClr val="tx1"/>
          </a:solidFill>
        </p:spPr>
        <p:txBody>
          <a:bodyPr wrap="square" rtlCol="0">
            <a:spAutoFit/>
          </a:bodyPr>
          <a:lstStyle/>
          <a:p>
            <a:pPr algn="ctr"/>
            <a:r>
              <a:rPr lang="en-US" sz="2800" b="1" dirty="0" smtClean="0">
                <a:solidFill>
                  <a:srgbClr val="FF00FF"/>
                </a:solidFill>
              </a:rPr>
              <a:t>LIFR     </a:t>
            </a:r>
            <a:r>
              <a:rPr lang="en-US" sz="2800" b="1" dirty="0" smtClean="0">
                <a:solidFill>
                  <a:srgbClr val="0000FF"/>
                </a:solidFill>
              </a:rPr>
              <a:t>IFR     </a:t>
            </a:r>
            <a:r>
              <a:rPr lang="en-US" sz="2800" b="1" dirty="0" smtClean="0">
                <a:solidFill>
                  <a:srgbClr val="FFFF00"/>
                </a:solidFill>
              </a:rPr>
              <a:t>MVFR     </a:t>
            </a:r>
            <a:r>
              <a:rPr lang="en-US" sz="2800" b="1" dirty="0" smtClean="0">
                <a:solidFill>
                  <a:srgbClr val="00FF00"/>
                </a:solidFill>
              </a:rPr>
              <a:t>VFR</a:t>
            </a:r>
            <a:endParaRPr lang="en-US" sz="2800" b="1" dirty="0">
              <a:solidFill>
                <a:srgbClr val="FF00FF"/>
              </a:solidFill>
            </a:endParaRPr>
          </a:p>
        </p:txBody>
      </p:sp>
    </p:spTree>
    <p:extLst>
      <p:ext uri="{BB962C8B-B14F-4D97-AF65-F5344CB8AC3E}">
        <p14:creationId xmlns:p14="http://schemas.microsoft.com/office/powerpoint/2010/main" val="312693480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GOES-13.Imager.2014-09-22.11-45-00.IFR_PROB_HIGH_RES.png"/>
          <p:cNvPicPr>
            <a:picLocks noChangeAspect="1"/>
          </p:cNvPicPr>
          <p:nvPr/>
        </p:nvPicPr>
        <p:blipFill rotWithShape="1">
          <a:blip r:embed="rId3">
            <a:extLst>
              <a:ext uri="{28A0092B-C50C-407E-A947-70E740481C1C}">
                <a14:useLocalDpi xmlns:a14="http://schemas.microsoft.com/office/drawing/2010/main" val="0"/>
              </a:ext>
            </a:extLst>
          </a:blip>
          <a:srcRect l="43796" t="14675" r="8697" b="37323"/>
          <a:stretch/>
        </p:blipFill>
        <p:spPr>
          <a:xfrm>
            <a:off x="4682" y="0"/>
            <a:ext cx="5049918" cy="4188872"/>
          </a:xfrm>
          <a:prstGeom prst="rect">
            <a:avLst/>
          </a:prstGeom>
        </p:spPr>
      </p:pic>
      <p:sp>
        <p:nvSpPr>
          <p:cNvPr id="7" name="Oval 6"/>
          <p:cNvSpPr/>
          <p:nvPr/>
        </p:nvSpPr>
        <p:spPr>
          <a:xfrm>
            <a:off x="1963734" y="1452006"/>
            <a:ext cx="232834" cy="225777"/>
          </a:xfrm>
          <a:prstGeom prst="ellipse">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KCRG-013_201409221145_Decorah.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0020" y="246952"/>
            <a:ext cx="4054592" cy="3040944"/>
          </a:xfrm>
          <a:prstGeom prst="rect">
            <a:avLst/>
          </a:prstGeom>
        </p:spPr>
      </p:pic>
      <p:pic>
        <p:nvPicPr>
          <p:cNvPr id="9" name="Picture 8" descr="Decorah_IA_map.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5504" y="3323168"/>
            <a:ext cx="4059107" cy="3457222"/>
          </a:xfrm>
          <a:prstGeom prst="rect">
            <a:avLst/>
          </a:prstGeom>
        </p:spPr>
      </p:pic>
      <p:sp>
        <p:nvSpPr>
          <p:cNvPr id="10" name="Freeform 9"/>
          <p:cNvSpPr/>
          <p:nvPr/>
        </p:nvSpPr>
        <p:spPr>
          <a:xfrm>
            <a:off x="5037667" y="3548944"/>
            <a:ext cx="4000500" cy="1679223"/>
          </a:xfrm>
          <a:custGeom>
            <a:avLst/>
            <a:gdLst>
              <a:gd name="connsiteX0" fmla="*/ 0 w 4000500"/>
              <a:gd name="connsiteY0" fmla="*/ 402167 h 1679223"/>
              <a:gd name="connsiteX1" fmla="*/ 28222 w 4000500"/>
              <a:gd name="connsiteY1" fmla="*/ 345723 h 1679223"/>
              <a:gd name="connsiteX2" fmla="*/ 49389 w 4000500"/>
              <a:gd name="connsiteY2" fmla="*/ 324556 h 1679223"/>
              <a:gd name="connsiteX3" fmla="*/ 70555 w 4000500"/>
              <a:gd name="connsiteY3" fmla="*/ 289278 h 1679223"/>
              <a:gd name="connsiteX4" fmla="*/ 112889 w 4000500"/>
              <a:gd name="connsiteY4" fmla="*/ 261056 h 1679223"/>
              <a:gd name="connsiteX5" fmla="*/ 155222 w 4000500"/>
              <a:gd name="connsiteY5" fmla="*/ 246945 h 1679223"/>
              <a:gd name="connsiteX6" fmla="*/ 176389 w 4000500"/>
              <a:gd name="connsiteY6" fmla="*/ 254000 h 1679223"/>
              <a:gd name="connsiteX7" fmla="*/ 190500 w 4000500"/>
              <a:gd name="connsiteY7" fmla="*/ 275167 h 1679223"/>
              <a:gd name="connsiteX8" fmla="*/ 204611 w 4000500"/>
              <a:gd name="connsiteY8" fmla="*/ 317500 h 1679223"/>
              <a:gd name="connsiteX9" fmla="*/ 218722 w 4000500"/>
              <a:gd name="connsiteY9" fmla="*/ 366889 h 1679223"/>
              <a:gd name="connsiteX10" fmla="*/ 225777 w 4000500"/>
              <a:gd name="connsiteY10" fmla="*/ 402167 h 1679223"/>
              <a:gd name="connsiteX11" fmla="*/ 296333 w 4000500"/>
              <a:gd name="connsiteY11" fmla="*/ 444500 h 1679223"/>
              <a:gd name="connsiteX12" fmla="*/ 310444 w 4000500"/>
              <a:gd name="connsiteY12" fmla="*/ 458612 h 1679223"/>
              <a:gd name="connsiteX13" fmla="*/ 331611 w 4000500"/>
              <a:gd name="connsiteY13" fmla="*/ 472723 h 1679223"/>
              <a:gd name="connsiteX14" fmla="*/ 345722 w 4000500"/>
              <a:gd name="connsiteY14" fmla="*/ 493889 h 1679223"/>
              <a:gd name="connsiteX15" fmla="*/ 373944 w 4000500"/>
              <a:gd name="connsiteY15" fmla="*/ 515056 h 1679223"/>
              <a:gd name="connsiteX16" fmla="*/ 423333 w 4000500"/>
              <a:gd name="connsiteY16" fmla="*/ 564445 h 1679223"/>
              <a:gd name="connsiteX17" fmla="*/ 430389 w 4000500"/>
              <a:gd name="connsiteY17" fmla="*/ 585612 h 1679223"/>
              <a:gd name="connsiteX18" fmla="*/ 444500 w 4000500"/>
              <a:gd name="connsiteY18" fmla="*/ 712612 h 1679223"/>
              <a:gd name="connsiteX19" fmla="*/ 458611 w 4000500"/>
              <a:gd name="connsiteY19" fmla="*/ 754945 h 1679223"/>
              <a:gd name="connsiteX20" fmla="*/ 479777 w 4000500"/>
              <a:gd name="connsiteY20" fmla="*/ 769056 h 1679223"/>
              <a:gd name="connsiteX21" fmla="*/ 500944 w 4000500"/>
              <a:gd name="connsiteY21" fmla="*/ 811389 h 1679223"/>
              <a:gd name="connsiteX22" fmla="*/ 522111 w 4000500"/>
              <a:gd name="connsiteY22" fmla="*/ 853723 h 1679223"/>
              <a:gd name="connsiteX23" fmla="*/ 529166 w 4000500"/>
              <a:gd name="connsiteY23" fmla="*/ 1100667 h 1679223"/>
              <a:gd name="connsiteX24" fmla="*/ 543277 w 4000500"/>
              <a:gd name="connsiteY24" fmla="*/ 1178278 h 1679223"/>
              <a:gd name="connsiteX25" fmla="*/ 557389 w 4000500"/>
              <a:gd name="connsiteY25" fmla="*/ 1220612 h 1679223"/>
              <a:gd name="connsiteX26" fmla="*/ 578555 w 4000500"/>
              <a:gd name="connsiteY26" fmla="*/ 1241778 h 1679223"/>
              <a:gd name="connsiteX27" fmla="*/ 585611 w 4000500"/>
              <a:gd name="connsiteY27" fmla="*/ 1262945 h 1679223"/>
              <a:gd name="connsiteX28" fmla="*/ 635000 w 4000500"/>
              <a:gd name="connsiteY28" fmla="*/ 1277056 h 1679223"/>
              <a:gd name="connsiteX29" fmla="*/ 698500 w 4000500"/>
              <a:gd name="connsiteY29" fmla="*/ 1270000 h 1679223"/>
              <a:gd name="connsiteX30" fmla="*/ 719666 w 4000500"/>
              <a:gd name="connsiteY30" fmla="*/ 1262945 h 1679223"/>
              <a:gd name="connsiteX31" fmla="*/ 797277 w 4000500"/>
              <a:gd name="connsiteY31" fmla="*/ 1255889 h 1679223"/>
              <a:gd name="connsiteX32" fmla="*/ 860777 w 4000500"/>
              <a:gd name="connsiteY32" fmla="*/ 1248834 h 1679223"/>
              <a:gd name="connsiteX33" fmla="*/ 881944 w 4000500"/>
              <a:gd name="connsiteY33" fmla="*/ 1241778 h 1679223"/>
              <a:gd name="connsiteX34" fmla="*/ 938389 w 4000500"/>
              <a:gd name="connsiteY34" fmla="*/ 1199445 h 1679223"/>
              <a:gd name="connsiteX35" fmla="*/ 959555 w 4000500"/>
              <a:gd name="connsiteY35" fmla="*/ 1171223 h 1679223"/>
              <a:gd name="connsiteX36" fmla="*/ 966611 w 4000500"/>
              <a:gd name="connsiteY36" fmla="*/ 1150056 h 1679223"/>
              <a:gd name="connsiteX37" fmla="*/ 980722 w 4000500"/>
              <a:gd name="connsiteY37" fmla="*/ 1093612 h 1679223"/>
              <a:gd name="connsiteX38" fmla="*/ 987777 w 4000500"/>
              <a:gd name="connsiteY38" fmla="*/ 1072445 h 1679223"/>
              <a:gd name="connsiteX39" fmla="*/ 994833 w 4000500"/>
              <a:gd name="connsiteY39" fmla="*/ 1037167 h 1679223"/>
              <a:gd name="connsiteX40" fmla="*/ 1008944 w 4000500"/>
              <a:gd name="connsiteY40" fmla="*/ 1016000 h 1679223"/>
              <a:gd name="connsiteX41" fmla="*/ 1016000 w 4000500"/>
              <a:gd name="connsiteY41" fmla="*/ 994834 h 1679223"/>
              <a:gd name="connsiteX42" fmla="*/ 1030111 w 4000500"/>
              <a:gd name="connsiteY42" fmla="*/ 924278 h 1679223"/>
              <a:gd name="connsiteX43" fmla="*/ 1065389 w 4000500"/>
              <a:gd name="connsiteY43" fmla="*/ 846667 h 1679223"/>
              <a:gd name="connsiteX44" fmla="*/ 1093611 w 4000500"/>
              <a:gd name="connsiteY44" fmla="*/ 797278 h 1679223"/>
              <a:gd name="connsiteX45" fmla="*/ 1135944 w 4000500"/>
              <a:gd name="connsiteY45" fmla="*/ 783167 h 1679223"/>
              <a:gd name="connsiteX46" fmla="*/ 1171222 w 4000500"/>
              <a:gd name="connsiteY46" fmla="*/ 776112 h 1679223"/>
              <a:gd name="connsiteX47" fmla="*/ 1213555 w 4000500"/>
              <a:gd name="connsiteY47" fmla="*/ 769056 h 1679223"/>
              <a:gd name="connsiteX48" fmla="*/ 1255889 w 4000500"/>
              <a:gd name="connsiteY48" fmla="*/ 754945 h 1679223"/>
              <a:gd name="connsiteX49" fmla="*/ 1298222 w 4000500"/>
              <a:gd name="connsiteY49" fmla="*/ 747889 h 1679223"/>
              <a:gd name="connsiteX50" fmla="*/ 1347611 w 4000500"/>
              <a:gd name="connsiteY50" fmla="*/ 740834 h 1679223"/>
              <a:gd name="connsiteX51" fmla="*/ 1418166 w 4000500"/>
              <a:gd name="connsiteY51" fmla="*/ 726723 h 1679223"/>
              <a:gd name="connsiteX52" fmla="*/ 1460500 w 4000500"/>
              <a:gd name="connsiteY52" fmla="*/ 712612 h 1679223"/>
              <a:gd name="connsiteX53" fmla="*/ 1580444 w 4000500"/>
              <a:gd name="connsiteY53" fmla="*/ 705556 h 1679223"/>
              <a:gd name="connsiteX54" fmla="*/ 1608666 w 4000500"/>
              <a:gd name="connsiteY54" fmla="*/ 698500 h 1679223"/>
              <a:gd name="connsiteX55" fmla="*/ 1728611 w 4000500"/>
              <a:gd name="connsiteY55" fmla="*/ 712612 h 1679223"/>
              <a:gd name="connsiteX56" fmla="*/ 1749777 w 4000500"/>
              <a:gd name="connsiteY56" fmla="*/ 719667 h 1679223"/>
              <a:gd name="connsiteX57" fmla="*/ 1806222 w 4000500"/>
              <a:gd name="connsiteY57" fmla="*/ 762000 h 1679223"/>
              <a:gd name="connsiteX58" fmla="*/ 1841500 w 4000500"/>
              <a:gd name="connsiteY58" fmla="*/ 783167 h 1679223"/>
              <a:gd name="connsiteX59" fmla="*/ 1862666 w 4000500"/>
              <a:gd name="connsiteY59" fmla="*/ 804334 h 1679223"/>
              <a:gd name="connsiteX60" fmla="*/ 1905000 w 4000500"/>
              <a:gd name="connsiteY60" fmla="*/ 839612 h 1679223"/>
              <a:gd name="connsiteX61" fmla="*/ 1919111 w 4000500"/>
              <a:gd name="connsiteY61" fmla="*/ 860778 h 1679223"/>
              <a:gd name="connsiteX62" fmla="*/ 1940277 w 4000500"/>
              <a:gd name="connsiteY62" fmla="*/ 903112 h 1679223"/>
              <a:gd name="connsiteX63" fmla="*/ 1947333 w 4000500"/>
              <a:gd name="connsiteY63" fmla="*/ 924278 h 1679223"/>
              <a:gd name="connsiteX64" fmla="*/ 1961444 w 4000500"/>
              <a:gd name="connsiteY64" fmla="*/ 952500 h 1679223"/>
              <a:gd name="connsiteX65" fmla="*/ 1989666 w 4000500"/>
              <a:gd name="connsiteY65" fmla="*/ 1016000 h 1679223"/>
              <a:gd name="connsiteX66" fmla="*/ 2032000 w 4000500"/>
              <a:gd name="connsiteY66" fmla="*/ 1051278 h 1679223"/>
              <a:gd name="connsiteX67" fmla="*/ 2053166 w 4000500"/>
              <a:gd name="connsiteY67" fmla="*/ 1093612 h 1679223"/>
              <a:gd name="connsiteX68" fmla="*/ 2067277 w 4000500"/>
              <a:gd name="connsiteY68" fmla="*/ 1135945 h 1679223"/>
              <a:gd name="connsiteX69" fmla="*/ 2074333 w 4000500"/>
              <a:gd name="connsiteY69" fmla="*/ 1157112 h 1679223"/>
              <a:gd name="connsiteX70" fmla="*/ 2088444 w 4000500"/>
              <a:gd name="connsiteY70" fmla="*/ 1178278 h 1679223"/>
              <a:gd name="connsiteX71" fmla="*/ 2095500 w 4000500"/>
              <a:gd name="connsiteY71" fmla="*/ 1199445 h 1679223"/>
              <a:gd name="connsiteX72" fmla="*/ 2144889 w 4000500"/>
              <a:gd name="connsiteY72" fmla="*/ 1262945 h 1679223"/>
              <a:gd name="connsiteX73" fmla="*/ 2159000 w 4000500"/>
              <a:gd name="connsiteY73" fmla="*/ 1319389 h 1679223"/>
              <a:gd name="connsiteX74" fmla="*/ 2166055 w 4000500"/>
              <a:gd name="connsiteY74" fmla="*/ 1389945 h 1679223"/>
              <a:gd name="connsiteX75" fmla="*/ 2173111 w 4000500"/>
              <a:gd name="connsiteY75" fmla="*/ 1425223 h 1679223"/>
              <a:gd name="connsiteX76" fmla="*/ 2180166 w 4000500"/>
              <a:gd name="connsiteY76" fmla="*/ 1481667 h 1679223"/>
              <a:gd name="connsiteX77" fmla="*/ 2194277 w 4000500"/>
              <a:gd name="connsiteY77" fmla="*/ 1552223 h 1679223"/>
              <a:gd name="connsiteX78" fmla="*/ 2215444 w 4000500"/>
              <a:gd name="connsiteY78" fmla="*/ 1601612 h 1679223"/>
              <a:gd name="connsiteX79" fmla="*/ 2236611 w 4000500"/>
              <a:gd name="connsiteY79" fmla="*/ 1622778 h 1679223"/>
              <a:gd name="connsiteX80" fmla="*/ 2278944 w 4000500"/>
              <a:gd name="connsiteY80" fmla="*/ 1636889 h 1679223"/>
              <a:gd name="connsiteX81" fmla="*/ 2342444 w 4000500"/>
              <a:gd name="connsiteY81" fmla="*/ 1665112 h 1679223"/>
              <a:gd name="connsiteX82" fmla="*/ 2363611 w 4000500"/>
              <a:gd name="connsiteY82" fmla="*/ 1672167 h 1679223"/>
              <a:gd name="connsiteX83" fmla="*/ 2384777 w 4000500"/>
              <a:gd name="connsiteY83" fmla="*/ 1679223 h 1679223"/>
              <a:gd name="connsiteX84" fmla="*/ 2532944 w 4000500"/>
              <a:gd name="connsiteY84" fmla="*/ 1665112 h 1679223"/>
              <a:gd name="connsiteX85" fmla="*/ 2575277 w 4000500"/>
              <a:gd name="connsiteY85" fmla="*/ 1651000 h 1679223"/>
              <a:gd name="connsiteX86" fmla="*/ 2596444 w 4000500"/>
              <a:gd name="connsiteY86" fmla="*/ 1643945 h 1679223"/>
              <a:gd name="connsiteX87" fmla="*/ 2617611 w 4000500"/>
              <a:gd name="connsiteY87" fmla="*/ 1629834 h 1679223"/>
              <a:gd name="connsiteX88" fmla="*/ 2617611 w 4000500"/>
              <a:gd name="connsiteY88" fmla="*/ 1552223 h 1679223"/>
              <a:gd name="connsiteX89" fmla="*/ 2575277 w 4000500"/>
              <a:gd name="connsiteY89" fmla="*/ 1538112 h 1679223"/>
              <a:gd name="connsiteX90" fmla="*/ 2554111 w 4000500"/>
              <a:gd name="connsiteY90" fmla="*/ 1531056 h 1679223"/>
              <a:gd name="connsiteX91" fmla="*/ 2547055 w 4000500"/>
              <a:gd name="connsiteY91" fmla="*/ 1509889 h 1679223"/>
              <a:gd name="connsiteX92" fmla="*/ 2568222 w 4000500"/>
              <a:gd name="connsiteY92" fmla="*/ 1460500 h 1679223"/>
              <a:gd name="connsiteX93" fmla="*/ 2589389 w 4000500"/>
              <a:gd name="connsiteY93" fmla="*/ 1453445 h 1679223"/>
              <a:gd name="connsiteX94" fmla="*/ 2603500 w 4000500"/>
              <a:gd name="connsiteY94" fmla="*/ 1432278 h 1679223"/>
              <a:gd name="connsiteX95" fmla="*/ 2624666 w 4000500"/>
              <a:gd name="connsiteY95" fmla="*/ 1418167 h 1679223"/>
              <a:gd name="connsiteX96" fmla="*/ 2638777 w 4000500"/>
              <a:gd name="connsiteY96" fmla="*/ 1375834 h 1679223"/>
              <a:gd name="connsiteX97" fmla="*/ 2645833 w 4000500"/>
              <a:gd name="connsiteY97" fmla="*/ 1298223 h 1679223"/>
              <a:gd name="connsiteX98" fmla="*/ 2652889 w 4000500"/>
              <a:gd name="connsiteY98" fmla="*/ 1277056 h 1679223"/>
              <a:gd name="connsiteX99" fmla="*/ 2674055 w 4000500"/>
              <a:gd name="connsiteY99" fmla="*/ 1262945 h 1679223"/>
              <a:gd name="connsiteX100" fmla="*/ 2695222 w 4000500"/>
              <a:gd name="connsiteY100" fmla="*/ 1220612 h 1679223"/>
              <a:gd name="connsiteX101" fmla="*/ 2702277 w 4000500"/>
              <a:gd name="connsiteY101" fmla="*/ 1114778 h 1679223"/>
              <a:gd name="connsiteX102" fmla="*/ 2709333 w 4000500"/>
              <a:gd name="connsiteY102" fmla="*/ 1079500 h 1679223"/>
              <a:gd name="connsiteX103" fmla="*/ 2751666 w 4000500"/>
              <a:gd name="connsiteY103" fmla="*/ 1030112 h 1679223"/>
              <a:gd name="connsiteX104" fmla="*/ 2765777 w 4000500"/>
              <a:gd name="connsiteY104" fmla="*/ 1016000 h 1679223"/>
              <a:gd name="connsiteX105" fmla="*/ 2786944 w 4000500"/>
              <a:gd name="connsiteY105" fmla="*/ 1008945 h 1679223"/>
              <a:gd name="connsiteX106" fmla="*/ 2836333 w 4000500"/>
              <a:gd name="connsiteY106" fmla="*/ 980723 h 1679223"/>
              <a:gd name="connsiteX107" fmla="*/ 2885722 w 4000500"/>
              <a:gd name="connsiteY107" fmla="*/ 966612 h 1679223"/>
              <a:gd name="connsiteX108" fmla="*/ 2949222 w 4000500"/>
              <a:gd name="connsiteY108" fmla="*/ 931334 h 1679223"/>
              <a:gd name="connsiteX109" fmla="*/ 3005666 w 4000500"/>
              <a:gd name="connsiteY109" fmla="*/ 910167 h 1679223"/>
              <a:gd name="connsiteX110" fmla="*/ 3048000 w 4000500"/>
              <a:gd name="connsiteY110" fmla="*/ 896056 h 1679223"/>
              <a:gd name="connsiteX111" fmla="*/ 3132666 w 4000500"/>
              <a:gd name="connsiteY111" fmla="*/ 917223 h 1679223"/>
              <a:gd name="connsiteX112" fmla="*/ 3175000 w 4000500"/>
              <a:gd name="connsiteY112" fmla="*/ 931334 h 1679223"/>
              <a:gd name="connsiteX113" fmla="*/ 3196166 w 4000500"/>
              <a:gd name="connsiteY113" fmla="*/ 945445 h 1679223"/>
              <a:gd name="connsiteX114" fmla="*/ 3238500 w 4000500"/>
              <a:gd name="connsiteY114" fmla="*/ 959556 h 1679223"/>
              <a:gd name="connsiteX115" fmla="*/ 3280833 w 4000500"/>
              <a:gd name="connsiteY115" fmla="*/ 973667 h 1679223"/>
              <a:gd name="connsiteX116" fmla="*/ 3330222 w 4000500"/>
              <a:gd name="connsiteY116" fmla="*/ 987778 h 1679223"/>
              <a:gd name="connsiteX117" fmla="*/ 3365500 w 4000500"/>
              <a:gd name="connsiteY117" fmla="*/ 980723 h 1679223"/>
              <a:gd name="connsiteX118" fmla="*/ 3386666 w 4000500"/>
              <a:gd name="connsiteY118" fmla="*/ 973667 h 1679223"/>
              <a:gd name="connsiteX119" fmla="*/ 3393722 w 4000500"/>
              <a:gd name="connsiteY119" fmla="*/ 952500 h 1679223"/>
              <a:gd name="connsiteX120" fmla="*/ 3344333 w 4000500"/>
              <a:gd name="connsiteY120" fmla="*/ 846667 h 1679223"/>
              <a:gd name="connsiteX121" fmla="*/ 3323166 w 4000500"/>
              <a:gd name="connsiteY121" fmla="*/ 825500 h 1679223"/>
              <a:gd name="connsiteX122" fmla="*/ 3280833 w 4000500"/>
              <a:gd name="connsiteY122" fmla="*/ 797278 h 1679223"/>
              <a:gd name="connsiteX123" fmla="*/ 3266722 w 4000500"/>
              <a:gd name="connsiteY123" fmla="*/ 776112 h 1679223"/>
              <a:gd name="connsiteX124" fmla="*/ 3224389 w 4000500"/>
              <a:gd name="connsiteY124" fmla="*/ 747889 h 1679223"/>
              <a:gd name="connsiteX125" fmla="*/ 3210277 w 4000500"/>
              <a:gd name="connsiteY125" fmla="*/ 726723 h 1679223"/>
              <a:gd name="connsiteX126" fmla="*/ 3189111 w 4000500"/>
              <a:gd name="connsiteY126" fmla="*/ 684389 h 1679223"/>
              <a:gd name="connsiteX127" fmla="*/ 3167944 w 4000500"/>
              <a:gd name="connsiteY127" fmla="*/ 670278 h 1679223"/>
              <a:gd name="connsiteX128" fmla="*/ 3132666 w 4000500"/>
              <a:gd name="connsiteY128" fmla="*/ 642056 h 1679223"/>
              <a:gd name="connsiteX129" fmla="*/ 3090333 w 4000500"/>
              <a:gd name="connsiteY129" fmla="*/ 599723 h 1679223"/>
              <a:gd name="connsiteX130" fmla="*/ 3069166 w 4000500"/>
              <a:gd name="connsiteY130" fmla="*/ 585612 h 1679223"/>
              <a:gd name="connsiteX131" fmla="*/ 3048000 w 4000500"/>
              <a:gd name="connsiteY131" fmla="*/ 550334 h 1679223"/>
              <a:gd name="connsiteX132" fmla="*/ 3033889 w 4000500"/>
              <a:gd name="connsiteY132" fmla="*/ 508000 h 1679223"/>
              <a:gd name="connsiteX133" fmla="*/ 3048000 w 4000500"/>
              <a:gd name="connsiteY133" fmla="*/ 486834 h 1679223"/>
              <a:gd name="connsiteX134" fmla="*/ 3069166 w 4000500"/>
              <a:gd name="connsiteY134" fmla="*/ 479778 h 1679223"/>
              <a:gd name="connsiteX135" fmla="*/ 3196166 w 4000500"/>
              <a:gd name="connsiteY135" fmla="*/ 472723 h 1679223"/>
              <a:gd name="connsiteX136" fmla="*/ 3217333 w 4000500"/>
              <a:gd name="connsiteY136" fmla="*/ 465667 h 1679223"/>
              <a:gd name="connsiteX137" fmla="*/ 3259666 w 4000500"/>
              <a:gd name="connsiteY137" fmla="*/ 437445 h 1679223"/>
              <a:gd name="connsiteX138" fmla="*/ 3266722 w 4000500"/>
              <a:gd name="connsiteY138" fmla="*/ 416278 h 1679223"/>
              <a:gd name="connsiteX139" fmla="*/ 3309055 w 4000500"/>
              <a:gd name="connsiteY139" fmla="*/ 395112 h 1679223"/>
              <a:gd name="connsiteX140" fmla="*/ 3386666 w 4000500"/>
              <a:gd name="connsiteY140" fmla="*/ 416278 h 1679223"/>
              <a:gd name="connsiteX141" fmla="*/ 3407833 w 4000500"/>
              <a:gd name="connsiteY141" fmla="*/ 423334 h 1679223"/>
              <a:gd name="connsiteX142" fmla="*/ 3429000 w 4000500"/>
              <a:gd name="connsiteY142" fmla="*/ 437445 h 1679223"/>
              <a:gd name="connsiteX143" fmla="*/ 3464277 w 4000500"/>
              <a:gd name="connsiteY143" fmla="*/ 444500 h 1679223"/>
              <a:gd name="connsiteX144" fmla="*/ 3485444 w 4000500"/>
              <a:gd name="connsiteY144" fmla="*/ 451556 h 1679223"/>
              <a:gd name="connsiteX145" fmla="*/ 3570111 w 4000500"/>
              <a:gd name="connsiteY145" fmla="*/ 444500 h 1679223"/>
              <a:gd name="connsiteX146" fmla="*/ 3598333 w 4000500"/>
              <a:gd name="connsiteY146" fmla="*/ 402167 h 1679223"/>
              <a:gd name="connsiteX147" fmla="*/ 3612444 w 4000500"/>
              <a:gd name="connsiteY147" fmla="*/ 338667 h 1679223"/>
              <a:gd name="connsiteX148" fmla="*/ 3619500 w 4000500"/>
              <a:gd name="connsiteY148" fmla="*/ 317500 h 1679223"/>
              <a:gd name="connsiteX149" fmla="*/ 3640666 w 4000500"/>
              <a:gd name="connsiteY149" fmla="*/ 225778 h 1679223"/>
              <a:gd name="connsiteX150" fmla="*/ 3661833 w 4000500"/>
              <a:gd name="connsiteY150" fmla="*/ 197556 h 1679223"/>
              <a:gd name="connsiteX151" fmla="*/ 3675944 w 4000500"/>
              <a:gd name="connsiteY151" fmla="*/ 162278 h 1679223"/>
              <a:gd name="connsiteX152" fmla="*/ 3690055 w 4000500"/>
              <a:gd name="connsiteY152" fmla="*/ 141112 h 1679223"/>
              <a:gd name="connsiteX153" fmla="*/ 3697111 w 4000500"/>
              <a:gd name="connsiteY153" fmla="*/ 119945 h 1679223"/>
              <a:gd name="connsiteX154" fmla="*/ 3718277 w 4000500"/>
              <a:gd name="connsiteY154" fmla="*/ 105834 h 1679223"/>
              <a:gd name="connsiteX155" fmla="*/ 3831166 w 4000500"/>
              <a:gd name="connsiteY155" fmla="*/ 112889 h 1679223"/>
              <a:gd name="connsiteX156" fmla="*/ 3852333 w 4000500"/>
              <a:gd name="connsiteY156" fmla="*/ 127000 h 1679223"/>
              <a:gd name="connsiteX157" fmla="*/ 3908777 w 4000500"/>
              <a:gd name="connsiteY157" fmla="*/ 112889 h 1679223"/>
              <a:gd name="connsiteX158" fmla="*/ 3937000 w 4000500"/>
              <a:gd name="connsiteY158" fmla="*/ 77612 h 1679223"/>
              <a:gd name="connsiteX159" fmla="*/ 3965222 w 4000500"/>
              <a:gd name="connsiteY159" fmla="*/ 49389 h 1679223"/>
              <a:gd name="connsiteX160" fmla="*/ 4000500 w 4000500"/>
              <a:gd name="connsiteY160" fmla="*/ 0 h 1679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4000500" h="1679223">
                <a:moveTo>
                  <a:pt x="0" y="402167"/>
                </a:moveTo>
                <a:cubicBezTo>
                  <a:pt x="9976" y="377228"/>
                  <a:pt x="11963" y="365234"/>
                  <a:pt x="28222" y="345723"/>
                </a:cubicBezTo>
                <a:cubicBezTo>
                  <a:pt x="34610" y="338058"/>
                  <a:pt x="43402" y="332539"/>
                  <a:pt x="49389" y="324556"/>
                </a:cubicBezTo>
                <a:cubicBezTo>
                  <a:pt x="57617" y="313585"/>
                  <a:pt x="60858" y="298975"/>
                  <a:pt x="70555" y="289278"/>
                </a:cubicBezTo>
                <a:cubicBezTo>
                  <a:pt x="82547" y="277286"/>
                  <a:pt x="96800" y="266419"/>
                  <a:pt x="112889" y="261056"/>
                </a:cubicBezTo>
                <a:lnTo>
                  <a:pt x="155222" y="246945"/>
                </a:lnTo>
                <a:cubicBezTo>
                  <a:pt x="162278" y="249297"/>
                  <a:pt x="170581" y="249354"/>
                  <a:pt x="176389" y="254000"/>
                </a:cubicBezTo>
                <a:cubicBezTo>
                  <a:pt x="183011" y="259297"/>
                  <a:pt x="187056" y="267418"/>
                  <a:pt x="190500" y="275167"/>
                </a:cubicBezTo>
                <a:cubicBezTo>
                  <a:pt x="196541" y="288759"/>
                  <a:pt x="199907" y="303389"/>
                  <a:pt x="204611" y="317500"/>
                </a:cubicBezTo>
                <a:cubicBezTo>
                  <a:pt x="212464" y="341061"/>
                  <a:pt x="212819" y="340326"/>
                  <a:pt x="218722" y="366889"/>
                </a:cubicBezTo>
                <a:cubicBezTo>
                  <a:pt x="221323" y="378596"/>
                  <a:pt x="218415" y="392701"/>
                  <a:pt x="225777" y="402167"/>
                </a:cubicBezTo>
                <a:cubicBezTo>
                  <a:pt x="236612" y="416098"/>
                  <a:pt x="277903" y="435285"/>
                  <a:pt x="296333" y="444500"/>
                </a:cubicBezTo>
                <a:cubicBezTo>
                  <a:pt x="301037" y="449204"/>
                  <a:pt x="305250" y="454456"/>
                  <a:pt x="310444" y="458612"/>
                </a:cubicBezTo>
                <a:cubicBezTo>
                  <a:pt x="317066" y="463909"/>
                  <a:pt x="325615" y="466727"/>
                  <a:pt x="331611" y="472723"/>
                </a:cubicBezTo>
                <a:cubicBezTo>
                  <a:pt x="337607" y="478719"/>
                  <a:pt x="339726" y="487893"/>
                  <a:pt x="345722" y="493889"/>
                </a:cubicBezTo>
                <a:cubicBezTo>
                  <a:pt x="354037" y="502204"/>
                  <a:pt x="365243" y="507146"/>
                  <a:pt x="373944" y="515056"/>
                </a:cubicBezTo>
                <a:cubicBezTo>
                  <a:pt x="391171" y="530717"/>
                  <a:pt x="423333" y="564445"/>
                  <a:pt x="423333" y="564445"/>
                </a:cubicBezTo>
                <a:cubicBezTo>
                  <a:pt x="425685" y="571501"/>
                  <a:pt x="429406" y="578240"/>
                  <a:pt x="430389" y="585612"/>
                </a:cubicBezTo>
                <a:cubicBezTo>
                  <a:pt x="435985" y="627584"/>
                  <a:pt x="434125" y="671113"/>
                  <a:pt x="444500" y="712612"/>
                </a:cubicBezTo>
                <a:cubicBezTo>
                  <a:pt x="448108" y="727042"/>
                  <a:pt x="446235" y="746694"/>
                  <a:pt x="458611" y="754945"/>
                </a:cubicBezTo>
                <a:lnTo>
                  <a:pt x="479777" y="769056"/>
                </a:lnTo>
                <a:cubicBezTo>
                  <a:pt x="520215" y="829711"/>
                  <a:pt x="471737" y="752974"/>
                  <a:pt x="500944" y="811389"/>
                </a:cubicBezTo>
                <a:cubicBezTo>
                  <a:pt x="528301" y="866103"/>
                  <a:pt x="504374" y="800516"/>
                  <a:pt x="522111" y="853723"/>
                </a:cubicBezTo>
                <a:cubicBezTo>
                  <a:pt x="524463" y="936038"/>
                  <a:pt x="525249" y="1018412"/>
                  <a:pt x="529166" y="1100667"/>
                </a:cubicBezTo>
                <a:cubicBezTo>
                  <a:pt x="530197" y="1122317"/>
                  <a:pt x="536502" y="1155694"/>
                  <a:pt x="543277" y="1178278"/>
                </a:cubicBezTo>
                <a:cubicBezTo>
                  <a:pt x="547551" y="1192525"/>
                  <a:pt x="546871" y="1210094"/>
                  <a:pt x="557389" y="1220612"/>
                </a:cubicBezTo>
                <a:lnTo>
                  <a:pt x="578555" y="1241778"/>
                </a:lnTo>
                <a:cubicBezTo>
                  <a:pt x="580907" y="1248834"/>
                  <a:pt x="580352" y="1257686"/>
                  <a:pt x="585611" y="1262945"/>
                </a:cubicBezTo>
                <a:cubicBezTo>
                  <a:pt x="588984" y="1266318"/>
                  <a:pt x="634759" y="1276996"/>
                  <a:pt x="635000" y="1277056"/>
                </a:cubicBezTo>
                <a:cubicBezTo>
                  <a:pt x="656167" y="1274704"/>
                  <a:pt x="677493" y="1273501"/>
                  <a:pt x="698500" y="1270000"/>
                </a:cubicBezTo>
                <a:cubicBezTo>
                  <a:pt x="705836" y="1268777"/>
                  <a:pt x="712304" y="1263997"/>
                  <a:pt x="719666" y="1262945"/>
                </a:cubicBezTo>
                <a:cubicBezTo>
                  <a:pt x="745382" y="1259271"/>
                  <a:pt x="771429" y="1258474"/>
                  <a:pt x="797277" y="1255889"/>
                </a:cubicBezTo>
                <a:cubicBezTo>
                  <a:pt x="818468" y="1253770"/>
                  <a:pt x="839610" y="1251186"/>
                  <a:pt x="860777" y="1248834"/>
                </a:cubicBezTo>
                <a:cubicBezTo>
                  <a:pt x="867833" y="1246482"/>
                  <a:pt x="875443" y="1245390"/>
                  <a:pt x="881944" y="1241778"/>
                </a:cubicBezTo>
                <a:cubicBezTo>
                  <a:pt x="900899" y="1231247"/>
                  <a:pt x="923626" y="1217161"/>
                  <a:pt x="938389" y="1199445"/>
                </a:cubicBezTo>
                <a:cubicBezTo>
                  <a:pt x="945917" y="1190411"/>
                  <a:pt x="952500" y="1180630"/>
                  <a:pt x="959555" y="1171223"/>
                </a:cubicBezTo>
                <a:cubicBezTo>
                  <a:pt x="961907" y="1164167"/>
                  <a:pt x="964654" y="1157231"/>
                  <a:pt x="966611" y="1150056"/>
                </a:cubicBezTo>
                <a:cubicBezTo>
                  <a:pt x="971714" y="1131346"/>
                  <a:pt x="974590" y="1112011"/>
                  <a:pt x="980722" y="1093612"/>
                </a:cubicBezTo>
                <a:cubicBezTo>
                  <a:pt x="983074" y="1086556"/>
                  <a:pt x="985973" y="1079660"/>
                  <a:pt x="987777" y="1072445"/>
                </a:cubicBezTo>
                <a:cubicBezTo>
                  <a:pt x="990685" y="1060811"/>
                  <a:pt x="990622" y="1048396"/>
                  <a:pt x="994833" y="1037167"/>
                </a:cubicBezTo>
                <a:cubicBezTo>
                  <a:pt x="997810" y="1029227"/>
                  <a:pt x="1005152" y="1023585"/>
                  <a:pt x="1008944" y="1016000"/>
                </a:cubicBezTo>
                <a:cubicBezTo>
                  <a:pt x="1012270" y="1009348"/>
                  <a:pt x="1013648" y="1001889"/>
                  <a:pt x="1016000" y="994834"/>
                </a:cubicBezTo>
                <a:cubicBezTo>
                  <a:pt x="1020416" y="968333"/>
                  <a:pt x="1022454" y="949163"/>
                  <a:pt x="1030111" y="924278"/>
                </a:cubicBezTo>
                <a:cubicBezTo>
                  <a:pt x="1050796" y="857052"/>
                  <a:pt x="1036270" y="875784"/>
                  <a:pt x="1065389" y="846667"/>
                </a:cubicBezTo>
                <a:cubicBezTo>
                  <a:pt x="1067549" y="842347"/>
                  <a:pt x="1086359" y="801811"/>
                  <a:pt x="1093611" y="797278"/>
                </a:cubicBezTo>
                <a:cubicBezTo>
                  <a:pt x="1106224" y="789395"/>
                  <a:pt x="1121359" y="786084"/>
                  <a:pt x="1135944" y="783167"/>
                </a:cubicBezTo>
                <a:lnTo>
                  <a:pt x="1171222" y="776112"/>
                </a:lnTo>
                <a:cubicBezTo>
                  <a:pt x="1185297" y="773553"/>
                  <a:pt x="1199676" y="772526"/>
                  <a:pt x="1213555" y="769056"/>
                </a:cubicBezTo>
                <a:cubicBezTo>
                  <a:pt x="1227985" y="765448"/>
                  <a:pt x="1241217" y="757391"/>
                  <a:pt x="1255889" y="754945"/>
                </a:cubicBezTo>
                <a:lnTo>
                  <a:pt x="1298222" y="747889"/>
                </a:lnTo>
                <a:cubicBezTo>
                  <a:pt x="1314659" y="745360"/>
                  <a:pt x="1331234" y="743724"/>
                  <a:pt x="1347611" y="740834"/>
                </a:cubicBezTo>
                <a:cubicBezTo>
                  <a:pt x="1371230" y="736666"/>
                  <a:pt x="1395413" y="734307"/>
                  <a:pt x="1418166" y="726723"/>
                </a:cubicBezTo>
                <a:cubicBezTo>
                  <a:pt x="1432277" y="722019"/>
                  <a:pt x="1445651" y="713486"/>
                  <a:pt x="1460500" y="712612"/>
                </a:cubicBezTo>
                <a:lnTo>
                  <a:pt x="1580444" y="705556"/>
                </a:lnTo>
                <a:cubicBezTo>
                  <a:pt x="1589851" y="703204"/>
                  <a:pt x="1598969" y="698500"/>
                  <a:pt x="1608666" y="698500"/>
                </a:cubicBezTo>
                <a:cubicBezTo>
                  <a:pt x="1643305" y="698500"/>
                  <a:pt x="1691808" y="703411"/>
                  <a:pt x="1728611" y="712612"/>
                </a:cubicBezTo>
                <a:cubicBezTo>
                  <a:pt x="1735826" y="714416"/>
                  <a:pt x="1742722" y="717315"/>
                  <a:pt x="1749777" y="719667"/>
                </a:cubicBezTo>
                <a:cubicBezTo>
                  <a:pt x="1774317" y="744205"/>
                  <a:pt x="1762344" y="734077"/>
                  <a:pt x="1806222" y="762000"/>
                </a:cubicBezTo>
                <a:cubicBezTo>
                  <a:pt x="1817792" y="769363"/>
                  <a:pt x="1831803" y="773470"/>
                  <a:pt x="1841500" y="783167"/>
                </a:cubicBezTo>
                <a:cubicBezTo>
                  <a:pt x="1848555" y="790223"/>
                  <a:pt x="1855090" y="797840"/>
                  <a:pt x="1862666" y="804334"/>
                </a:cubicBezTo>
                <a:cubicBezTo>
                  <a:pt x="1880142" y="819313"/>
                  <a:pt x="1891664" y="822942"/>
                  <a:pt x="1905000" y="839612"/>
                </a:cubicBezTo>
                <a:cubicBezTo>
                  <a:pt x="1910297" y="846233"/>
                  <a:pt x="1914407" y="853723"/>
                  <a:pt x="1919111" y="860778"/>
                </a:cubicBezTo>
                <a:cubicBezTo>
                  <a:pt x="1936841" y="913972"/>
                  <a:pt x="1912927" y="848413"/>
                  <a:pt x="1940277" y="903112"/>
                </a:cubicBezTo>
                <a:cubicBezTo>
                  <a:pt x="1943603" y="909764"/>
                  <a:pt x="1944403" y="917442"/>
                  <a:pt x="1947333" y="924278"/>
                </a:cubicBezTo>
                <a:cubicBezTo>
                  <a:pt x="1951476" y="933945"/>
                  <a:pt x="1957538" y="942735"/>
                  <a:pt x="1961444" y="952500"/>
                </a:cubicBezTo>
                <a:cubicBezTo>
                  <a:pt x="1977110" y="991666"/>
                  <a:pt x="1967946" y="988850"/>
                  <a:pt x="1989666" y="1016000"/>
                </a:cubicBezTo>
                <a:cubicBezTo>
                  <a:pt x="2000883" y="1030021"/>
                  <a:pt x="2018270" y="1040981"/>
                  <a:pt x="2032000" y="1051278"/>
                </a:cubicBezTo>
                <a:cubicBezTo>
                  <a:pt x="2057725" y="1128459"/>
                  <a:pt x="2016700" y="1011563"/>
                  <a:pt x="2053166" y="1093612"/>
                </a:cubicBezTo>
                <a:cubicBezTo>
                  <a:pt x="2059207" y="1107204"/>
                  <a:pt x="2062573" y="1121834"/>
                  <a:pt x="2067277" y="1135945"/>
                </a:cubicBezTo>
                <a:cubicBezTo>
                  <a:pt x="2069629" y="1143001"/>
                  <a:pt x="2070207" y="1150924"/>
                  <a:pt x="2074333" y="1157112"/>
                </a:cubicBezTo>
                <a:cubicBezTo>
                  <a:pt x="2079037" y="1164167"/>
                  <a:pt x="2084652" y="1170694"/>
                  <a:pt x="2088444" y="1178278"/>
                </a:cubicBezTo>
                <a:cubicBezTo>
                  <a:pt x="2091770" y="1184930"/>
                  <a:pt x="2091888" y="1192944"/>
                  <a:pt x="2095500" y="1199445"/>
                </a:cubicBezTo>
                <a:cubicBezTo>
                  <a:pt x="2116598" y="1237422"/>
                  <a:pt x="2119178" y="1237234"/>
                  <a:pt x="2144889" y="1262945"/>
                </a:cubicBezTo>
                <a:cubicBezTo>
                  <a:pt x="2152801" y="1286685"/>
                  <a:pt x="2155217" y="1291015"/>
                  <a:pt x="2159000" y="1319389"/>
                </a:cubicBezTo>
                <a:cubicBezTo>
                  <a:pt x="2162124" y="1342818"/>
                  <a:pt x="2162931" y="1366516"/>
                  <a:pt x="2166055" y="1389945"/>
                </a:cubicBezTo>
                <a:cubicBezTo>
                  <a:pt x="2167640" y="1401832"/>
                  <a:pt x="2171288" y="1413370"/>
                  <a:pt x="2173111" y="1425223"/>
                </a:cubicBezTo>
                <a:cubicBezTo>
                  <a:pt x="2175994" y="1443964"/>
                  <a:pt x="2177485" y="1462897"/>
                  <a:pt x="2180166" y="1481667"/>
                </a:cubicBezTo>
                <a:cubicBezTo>
                  <a:pt x="2184124" y="1509373"/>
                  <a:pt x="2186933" y="1526520"/>
                  <a:pt x="2194277" y="1552223"/>
                </a:cubicBezTo>
                <a:cubicBezTo>
                  <a:pt x="2198663" y="1567574"/>
                  <a:pt x="2206488" y="1589073"/>
                  <a:pt x="2215444" y="1601612"/>
                </a:cubicBezTo>
                <a:cubicBezTo>
                  <a:pt x="2221244" y="1609731"/>
                  <a:pt x="2227889" y="1617932"/>
                  <a:pt x="2236611" y="1622778"/>
                </a:cubicBezTo>
                <a:cubicBezTo>
                  <a:pt x="2249614" y="1630001"/>
                  <a:pt x="2278944" y="1636889"/>
                  <a:pt x="2278944" y="1636889"/>
                </a:cubicBezTo>
                <a:cubicBezTo>
                  <a:pt x="2312486" y="1659250"/>
                  <a:pt x="2292069" y="1648320"/>
                  <a:pt x="2342444" y="1665112"/>
                </a:cubicBezTo>
                <a:lnTo>
                  <a:pt x="2363611" y="1672167"/>
                </a:lnTo>
                <a:lnTo>
                  <a:pt x="2384777" y="1679223"/>
                </a:lnTo>
                <a:cubicBezTo>
                  <a:pt x="2456938" y="1674978"/>
                  <a:pt x="2479780" y="1681062"/>
                  <a:pt x="2532944" y="1665112"/>
                </a:cubicBezTo>
                <a:cubicBezTo>
                  <a:pt x="2547191" y="1660838"/>
                  <a:pt x="2561166" y="1655704"/>
                  <a:pt x="2575277" y="1651000"/>
                </a:cubicBezTo>
                <a:lnTo>
                  <a:pt x="2596444" y="1643945"/>
                </a:lnTo>
                <a:cubicBezTo>
                  <a:pt x="2603500" y="1639241"/>
                  <a:pt x="2611615" y="1635830"/>
                  <a:pt x="2617611" y="1629834"/>
                </a:cubicBezTo>
                <a:cubicBezTo>
                  <a:pt x="2639366" y="1608079"/>
                  <a:pt x="2640899" y="1581333"/>
                  <a:pt x="2617611" y="1552223"/>
                </a:cubicBezTo>
                <a:cubicBezTo>
                  <a:pt x="2608319" y="1540608"/>
                  <a:pt x="2589388" y="1542816"/>
                  <a:pt x="2575277" y="1538112"/>
                </a:cubicBezTo>
                <a:lnTo>
                  <a:pt x="2554111" y="1531056"/>
                </a:lnTo>
                <a:cubicBezTo>
                  <a:pt x="2551759" y="1524000"/>
                  <a:pt x="2547055" y="1517326"/>
                  <a:pt x="2547055" y="1509889"/>
                </a:cubicBezTo>
                <a:cubicBezTo>
                  <a:pt x="2547055" y="1489397"/>
                  <a:pt x="2550270" y="1471272"/>
                  <a:pt x="2568222" y="1460500"/>
                </a:cubicBezTo>
                <a:cubicBezTo>
                  <a:pt x="2574599" y="1456674"/>
                  <a:pt x="2582333" y="1455797"/>
                  <a:pt x="2589389" y="1453445"/>
                </a:cubicBezTo>
                <a:cubicBezTo>
                  <a:pt x="2594093" y="1446389"/>
                  <a:pt x="2597504" y="1438274"/>
                  <a:pt x="2603500" y="1432278"/>
                </a:cubicBezTo>
                <a:cubicBezTo>
                  <a:pt x="2609496" y="1426282"/>
                  <a:pt x="2620172" y="1425358"/>
                  <a:pt x="2624666" y="1418167"/>
                </a:cubicBezTo>
                <a:cubicBezTo>
                  <a:pt x="2632549" y="1405554"/>
                  <a:pt x="2638777" y="1375834"/>
                  <a:pt x="2638777" y="1375834"/>
                </a:cubicBezTo>
                <a:cubicBezTo>
                  <a:pt x="2641129" y="1349964"/>
                  <a:pt x="2642159" y="1323939"/>
                  <a:pt x="2645833" y="1298223"/>
                </a:cubicBezTo>
                <a:cubicBezTo>
                  <a:pt x="2646885" y="1290860"/>
                  <a:pt x="2648243" y="1282864"/>
                  <a:pt x="2652889" y="1277056"/>
                </a:cubicBezTo>
                <a:cubicBezTo>
                  <a:pt x="2658186" y="1270435"/>
                  <a:pt x="2667000" y="1267649"/>
                  <a:pt x="2674055" y="1262945"/>
                </a:cubicBezTo>
                <a:cubicBezTo>
                  <a:pt x="2683408" y="1248915"/>
                  <a:pt x="2693275" y="1238136"/>
                  <a:pt x="2695222" y="1220612"/>
                </a:cubicBezTo>
                <a:cubicBezTo>
                  <a:pt x="2699126" y="1185472"/>
                  <a:pt x="2698759" y="1149959"/>
                  <a:pt x="2702277" y="1114778"/>
                </a:cubicBezTo>
                <a:cubicBezTo>
                  <a:pt x="2703470" y="1102845"/>
                  <a:pt x="2704879" y="1090634"/>
                  <a:pt x="2709333" y="1079500"/>
                </a:cubicBezTo>
                <a:cubicBezTo>
                  <a:pt x="2726481" y="1036632"/>
                  <a:pt x="2724273" y="1052028"/>
                  <a:pt x="2751666" y="1030112"/>
                </a:cubicBezTo>
                <a:cubicBezTo>
                  <a:pt x="2756860" y="1025956"/>
                  <a:pt x="2760073" y="1019423"/>
                  <a:pt x="2765777" y="1016000"/>
                </a:cubicBezTo>
                <a:cubicBezTo>
                  <a:pt x="2772154" y="1012174"/>
                  <a:pt x="2780108" y="1011875"/>
                  <a:pt x="2786944" y="1008945"/>
                </a:cubicBezTo>
                <a:cubicBezTo>
                  <a:pt x="2873505" y="971849"/>
                  <a:pt x="2765495" y="1016142"/>
                  <a:pt x="2836333" y="980723"/>
                </a:cubicBezTo>
                <a:cubicBezTo>
                  <a:pt x="2846458" y="975660"/>
                  <a:pt x="2876675" y="968874"/>
                  <a:pt x="2885722" y="966612"/>
                </a:cubicBezTo>
                <a:cubicBezTo>
                  <a:pt x="2934243" y="934263"/>
                  <a:pt x="2911966" y="943752"/>
                  <a:pt x="2949222" y="931334"/>
                </a:cubicBezTo>
                <a:cubicBezTo>
                  <a:pt x="2986057" y="906778"/>
                  <a:pt x="2954027" y="924251"/>
                  <a:pt x="3005666" y="910167"/>
                </a:cubicBezTo>
                <a:cubicBezTo>
                  <a:pt x="3020016" y="906253"/>
                  <a:pt x="3048000" y="896056"/>
                  <a:pt x="3048000" y="896056"/>
                </a:cubicBezTo>
                <a:cubicBezTo>
                  <a:pt x="3105008" y="905558"/>
                  <a:pt x="3076758" y="898588"/>
                  <a:pt x="3132666" y="917223"/>
                </a:cubicBezTo>
                <a:cubicBezTo>
                  <a:pt x="3132671" y="917225"/>
                  <a:pt x="3174996" y="931331"/>
                  <a:pt x="3175000" y="931334"/>
                </a:cubicBezTo>
                <a:cubicBezTo>
                  <a:pt x="3182055" y="936038"/>
                  <a:pt x="3188417" y="942001"/>
                  <a:pt x="3196166" y="945445"/>
                </a:cubicBezTo>
                <a:cubicBezTo>
                  <a:pt x="3209759" y="951486"/>
                  <a:pt x="3224389" y="954852"/>
                  <a:pt x="3238500" y="959556"/>
                </a:cubicBezTo>
                <a:lnTo>
                  <a:pt x="3280833" y="973667"/>
                </a:lnTo>
                <a:cubicBezTo>
                  <a:pt x="3316270" y="982527"/>
                  <a:pt x="3299856" y="977657"/>
                  <a:pt x="3330222" y="987778"/>
                </a:cubicBezTo>
                <a:cubicBezTo>
                  <a:pt x="3341981" y="985426"/>
                  <a:pt x="3353866" y="983632"/>
                  <a:pt x="3365500" y="980723"/>
                </a:cubicBezTo>
                <a:cubicBezTo>
                  <a:pt x="3372715" y="978919"/>
                  <a:pt x="3381407" y="978926"/>
                  <a:pt x="3386666" y="973667"/>
                </a:cubicBezTo>
                <a:cubicBezTo>
                  <a:pt x="3391925" y="968408"/>
                  <a:pt x="3391370" y="959556"/>
                  <a:pt x="3393722" y="952500"/>
                </a:cubicBezTo>
                <a:cubicBezTo>
                  <a:pt x="3384462" y="869166"/>
                  <a:pt x="3401725" y="904059"/>
                  <a:pt x="3344333" y="846667"/>
                </a:cubicBezTo>
                <a:cubicBezTo>
                  <a:pt x="3337277" y="839611"/>
                  <a:pt x="3331468" y="831035"/>
                  <a:pt x="3323166" y="825500"/>
                </a:cubicBezTo>
                <a:lnTo>
                  <a:pt x="3280833" y="797278"/>
                </a:lnTo>
                <a:cubicBezTo>
                  <a:pt x="3276129" y="790223"/>
                  <a:pt x="3273103" y="781696"/>
                  <a:pt x="3266722" y="776112"/>
                </a:cubicBezTo>
                <a:cubicBezTo>
                  <a:pt x="3253959" y="764944"/>
                  <a:pt x="3224389" y="747889"/>
                  <a:pt x="3224389" y="747889"/>
                </a:cubicBezTo>
                <a:cubicBezTo>
                  <a:pt x="3219685" y="740834"/>
                  <a:pt x="3214069" y="734307"/>
                  <a:pt x="3210277" y="726723"/>
                </a:cubicBezTo>
                <a:cubicBezTo>
                  <a:pt x="3198799" y="703767"/>
                  <a:pt x="3209333" y="704611"/>
                  <a:pt x="3189111" y="684389"/>
                </a:cubicBezTo>
                <a:cubicBezTo>
                  <a:pt x="3183115" y="678393"/>
                  <a:pt x="3175000" y="674982"/>
                  <a:pt x="3167944" y="670278"/>
                </a:cubicBezTo>
                <a:cubicBezTo>
                  <a:pt x="3129212" y="612181"/>
                  <a:pt x="3179854" y="678758"/>
                  <a:pt x="3132666" y="642056"/>
                </a:cubicBezTo>
                <a:cubicBezTo>
                  <a:pt x="3116914" y="629804"/>
                  <a:pt x="3106937" y="610792"/>
                  <a:pt x="3090333" y="599723"/>
                </a:cubicBezTo>
                <a:lnTo>
                  <a:pt x="3069166" y="585612"/>
                </a:lnTo>
                <a:cubicBezTo>
                  <a:pt x="3062111" y="573853"/>
                  <a:pt x="3053675" y="562818"/>
                  <a:pt x="3048000" y="550334"/>
                </a:cubicBezTo>
                <a:cubicBezTo>
                  <a:pt x="3041845" y="536793"/>
                  <a:pt x="3033889" y="508000"/>
                  <a:pt x="3033889" y="508000"/>
                </a:cubicBezTo>
                <a:cubicBezTo>
                  <a:pt x="3038593" y="500945"/>
                  <a:pt x="3041379" y="492131"/>
                  <a:pt x="3048000" y="486834"/>
                </a:cubicBezTo>
                <a:cubicBezTo>
                  <a:pt x="3053807" y="482188"/>
                  <a:pt x="3061762" y="480483"/>
                  <a:pt x="3069166" y="479778"/>
                </a:cubicBezTo>
                <a:cubicBezTo>
                  <a:pt x="3111374" y="475758"/>
                  <a:pt x="3153833" y="475075"/>
                  <a:pt x="3196166" y="472723"/>
                </a:cubicBezTo>
                <a:cubicBezTo>
                  <a:pt x="3203222" y="470371"/>
                  <a:pt x="3210832" y="469279"/>
                  <a:pt x="3217333" y="465667"/>
                </a:cubicBezTo>
                <a:cubicBezTo>
                  <a:pt x="3232158" y="457431"/>
                  <a:pt x="3259666" y="437445"/>
                  <a:pt x="3259666" y="437445"/>
                </a:cubicBezTo>
                <a:cubicBezTo>
                  <a:pt x="3262018" y="430389"/>
                  <a:pt x="3262076" y="422086"/>
                  <a:pt x="3266722" y="416278"/>
                </a:cubicBezTo>
                <a:cubicBezTo>
                  <a:pt x="3276669" y="403844"/>
                  <a:pt x="3295111" y="399760"/>
                  <a:pt x="3309055" y="395112"/>
                </a:cubicBezTo>
                <a:cubicBezTo>
                  <a:pt x="3358917" y="405084"/>
                  <a:pt x="3332958" y="398375"/>
                  <a:pt x="3386666" y="416278"/>
                </a:cubicBezTo>
                <a:cubicBezTo>
                  <a:pt x="3393722" y="418630"/>
                  <a:pt x="3401645" y="419209"/>
                  <a:pt x="3407833" y="423334"/>
                </a:cubicBezTo>
                <a:cubicBezTo>
                  <a:pt x="3414889" y="428038"/>
                  <a:pt x="3421060" y="434468"/>
                  <a:pt x="3429000" y="437445"/>
                </a:cubicBezTo>
                <a:cubicBezTo>
                  <a:pt x="3440228" y="441656"/>
                  <a:pt x="3452643" y="441592"/>
                  <a:pt x="3464277" y="444500"/>
                </a:cubicBezTo>
                <a:cubicBezTo>
                  <a:pt x="3471492" y="446304"/>
                  <a:pt x="3478388" y="449204"/>
                  <a:pt x="3485444" y="451556"/>
                </a:cubicBezTo>
                <a:cubicBezTo>
                  <a:pt x="3513666" y="449204"/>
                  <a:pt x="3544165" y="455851"/>
                  <a:pt x="3570111" y="444500"/>
                </a:cubicBezTo>
                <a:cubicBezTo>
                  <a:pt x="3585648" y="437702"/>
                  <a:pt x="3598333" y="402167"/>
                  <a:pt x="3598333" y="402167"/>
                </a:cubicBezTo>
                <a:cubicBezTo>
                  <a:pt x="3603181" y="377930"/>
                  <a:pt x="3605804" y="361907"/>
                  <a:pt x="3612444" y="338667"/>
                </a:cubicBezTo>
                <a:cubicBezTo>
                  <a:pt x="3614487" y="331516"/>
                  <a:pt x="3617148" y="324556"/>
                  <a:pt x="3619500" y="317500"/>
                </a:cubicBezTo>
                <a:cubicBezTo>
                  <a:pt x="3622289" y="297973"/>
                  <a:pt x="3626993" y="244008"/>
                  <a:pt x="3640666" y="225778"/>
                </a:cubicBezTo>
                <a:cubicBezTo>
                  <a:pt x="3647722" y="216371"/>
                  <a:pt x="3656122" y="207835"/>
                  <a:pt x="3661833" y="197556"/>
                </a:cubicBezTo>
                <a:cubicBezTo>
                  <a:pt x="3667984" y="186485"/>
                  <a:pt x="3670280" y="173606"/>
                  <a:pt x="3675944" y="162278"/>
                </a:cubicBezTo>
                <a:cubicBezTo>
                  <a:pt x="3679736" y="154694"/>
                  <a:pt x="3686263" y="148696"/>
                  <a:pt x="3690055" y="141112"/>
                </a:cubicBezTo>
                <a:cubicBezTo>
                  <a:pt x="3693381" y="134460"/>
                  <a:pt x="3692465" y="125753"/>
                  <a:pt x="3697111" y="119945"/>
                </a:cubicBezTo>
                <a:cubicBezTo>
                  <a:pt x="3702408" y="113324"/>
                  <a:pt x="3711222" y="110538"/>
                  <a:pt x="3718277" y="105834"/>
                </a:cubicBezTo>
                <a:cubicBezTo>
                  <a:pt x="3755907" y="108186"/>
                  <a:pt x="3793924" y="107009"/>
                  <a:pt x="3831166" y="112889"/>
                </a:cubicBezTo>
                <a:cubicBezTo>
                  <a:pt x="3839542" y="114211"/>
                  <a:pt x="3843919" y="125948"/>
                  <a:pt x="3852333" y="127000"/>
                </a:cubicBezTo>
                <a:cubicBezTo>
                  <a:pt x="3864721" y="128549"/>
                  <a:pt x="3894953" y="117498"/>
                  <a:pt x="3908777" y="112889"/>
                </a:cubicBezTo>
                <a:cubicBezTo>
                  <a:pt x="3956797" y="64872"/>
                  <a:pt x="3883620" y="139890"/>
                  <a:pt x="3937000" y="77612"/>
                </a:cubicBezTo>
                <a:cubicBezTo>
                  <a:pt x="3945658" y="67511"/>
                  <a:pt x="3956797" y="59686"/>
                  <a:pt x="3965222" y="49389"/>
                </a:cubicBezTo>
                <a:cubicBezTo>
                  <a:pt x="3978033" y="33731"/>
                  <a:pt x="4000500" y="0"/>
                  <a:pt x="4000500"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Multiply 10"/>
          <p:cNvSpPr/>
          <p:nvPr/>
        </p:nvSpPr>
        <p:spPr>
          <a:xfrm>
            <a:off x="8417278" y="6011333"/>
            <a:ext cx="218722" cy="218723"/>
          </a:xfrm>
          <a:prstGeom prst="mathMultiply">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Multiply 11"/>
          <p:cNvSpPr/>
          <p:nvPr/>
        </p:nvSpPr>
        <p:spPr>
          <a:xfrm>
            <a:off x="5507567" y="4082344"/>
            <a:ext cx="218722" cy="218723"/>
          </a:xfrm>
          <a:prstGeom prst="mathMultiply">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5669844" y="3713012"/>
            <a:ext cx="1879599" cy="369332"/>
          </a:xfrm>
          <a:prstGeom prst="rect">
            <a:avLst/>
          </a:prstGeom>
          <a:solidFill>
            <a:schemeClr val="accent1">
              <a:lumMod val="20000"/>
              <a:lumOff val="80000"/>
              <a:alpha val="75000"/>
            </a:schemeClr>
          </a:solidFill>
        </p:spPr>
        <p:txBody>
          <a:bodyPr wrap="square" rtlCol="0">
            <a:spAutoFit/>
          </a:bodyPr>
          <a:lstStyle/>
          <a:p>
            <a:pPr algn="ctr"/>
            <a:r>
              <a:rPr lang="en-US" dirty="0"/>
              <a:t>w</a:t>
            </a:r>
            <a:r>
              <a:rPr lang="en-US" dirty="0" smtClean="0"/>
              <a:t>eb cam location</a:t>
            </a:r>
            <a:endParaRPr lang="en-US" dirty="0"/>
          </a:p>
        </p:txBody>
      </p:sp>
      <p:sp>
        <p:nvSpPr>
          <p:cNvPr id="14" name="TextBox 13"/>
          <p:cNvSpPr txBox="1"/>
          <p:nvPr/>
        </p:nvSpPr>
        <p:spPr>
          <a:xfrm>
            <a:off x="6484057" y="6220178"/>
            <a:ext cx="1933222" cy="369332"/>
          </a:xfrm>
          <a:prstGeom prst="rect">
            <a:avLst/>
          </a:prstGeom>
          <a:solidFill>
            <a:schemeClr val="accent1">
              <a:lumMod val="20000"/>
              <a:lumOff val="80000"/>
              <a:alpha val="75000"/>
            </a:schemeClr>
          </a:solidFill>
        </p:spPr>
        <p:txBody>
          <a:bodyPr wrap="square" rtlCol="0">
            <a:spAutoFit/>
          </a:bodyPr>
          <a:lstStyle/>
          <a:p>
            <a:pPr algn="ctr"/>
            <a:r>
              <a:rPr lang="en-US" dirty="0"/>
              <a:t>s</a:t>
            </a:r>
            <a:r>
              <a:rPr lang="en-US" dirty="0" smtClean="0"/>
              <a:t>fc report location</a:t>
            </a:r>
            <a:endParaRPr lang="en-US" dirty="0"/>
          </a:p>
        </p:txBody>
      </p:sp>
      <p:sp>
        <p:nvSpPr>
          <p:cNvPr id="15" name="TextBox 14"/>
          <p:cNvSpPr txBox="1"/>
          <p:nvPr/>
        </p:nvSpPr>
        <p:spPr>
          <a:xfrm>
            <a:off x="5054600" y="5094111"/>
            <a:ext cx="1343378" cy="646331"/>
          </a:xfrm>
          <a:prstGeom prst="rect">
            <a:avLst/>
          </a:prstGeom>
          <a:solidFill>
            <a:schemeClr val="accent1">
              <a:lumMod val="20000"/>
              <a:lumOff val="80000"/>
              <a:alpha val="75000"/>
            </a:schemeClr>
          </a:solidFill>
        </p:spPr>
        <p:txBody>
          <a:bodyPr wrap="square" rtlCol="0">
            <a:spAutoFit/>
          </a:bodyPr>
          <a:lstStyle/>
          <a:p>
            <a:pPr algn="ctr"/>
            <a:r>
              <a:rPr lang="en-US" dirty="0" smtClean="0"/>
              <a:t>Upper Iowa</a:t>
            </a:r>
          </a:p>
          <a:p>
            <a:pPr algn="ctr"/>
            <a:r>
              <a:rPr lang="en-US" dirty="0" smtClean="0"/>
              <a:t>river</a:t>
            </a:r>
            <a:endParaRPr lang="en-US" dirty="0"/>
          </a:p>
        </p:txBody>
      </p:sp>
      <p:cxnSp>
        <p:nvCxnSpPr>
          <p:cNvPr id="17" name="Straight Arrow Connector 16"/>
          <p:cNvCxnSpPr>
            <a:endCxn id="10" idx="29"/>
          </p:cNvCxnSpPr>
          <p:nvPr/>
        </p:nvCxnSpPr>
        <p:spPr>
          <a:xfrm flipV="1">
            <a:off x="5726289" y="4818944"/>
            <a:ext cx="9878" cy="27516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86643" y="4983230"/>
            <a:ext cx="4880886" cy="1754327"/>
          </a:xfrm>
          <a:prstGeom prst="rect">
            <a:avLst/>
          </a:prstGeom>
          <a:solidFill>
            <a:schemeClr val="tx2">
              <a:lumMod val="20000"/>
              <a:lumOff val="80000"/>
              <a:alpha val="75000"/>
            </a:schemeClr>
          </a:solidFill>
          <a:ln w="31750">
            <a:solidFill>
              <a:schemeClr val="tx1"/>
            </a:solidFill>
          </a:ln>
        </p:spPr>
        <p:txBody>
          <a:bodyPr wrap="square" rtlCol="0">
            <a:spAutoFit/>
          </a:bodyPr>
          <a:lstStyle/>
          <a:p>
            <a:pPr marL="285750" indent="-285750">
              <a:buFont typeface="Arial"/>
              <a:buChar char="•"/>
            </a:pPr>
            <a:r>
              <a:rPr lang="en-US" b="1" dirty="0" smtClean="0"/>
              <a:t>For small-scale fog events the location of surface </a:t>
            </a:r>
            <a:r>
              <a:rPr lang="en-US" b="1" dirty="0" smtClean="0"/>
              <a:t>station</a:t>
            </a:r>
            <a:r>
              <a:rPr lang="en-US" b="1" dirty="0" smtClean="0"/>
              <a:t> </a:t>
            </a:r>
            <a:r>
              <a:rPr lang="en-US" b="1" dirty="0" smtClean="0"/>
              <a:t>is very important</a:t>
            </a:r>
          </a:p>
          <a:p>
            <a:pPr marL="285750" indent="-285750">
              <a:buFont typeface="Arial"/>
              <a:buChar char="•"/>
            </a:pPr>
            <a:endParaRPr lang="en-US" b="1" dirty="0"/>
          </a:p>
          <a:p>
            <a:pPr marL="285750" indent="-285750">
              <a:buFont typeface="Arial"/>
              <a:buChar char="•"/>
            </a:pPr>
            <a:r>
              <a:rPr lang="en-US" b="1" dirty="0" smtClean="0"/>
              <a:t>If a reporting station is not in or near a valley where fog is present then the report may be misleading</a:t>
            </a:r>
            <a:endParaRPr lang="en-US" b="1" dirty="0"/>
          </a:p>
        </p:txBody>
      </p:sp>
      <p:cxnSp>
        <p:nvCxnSpPr>
          <p:cNvPr id="4" name="Straight Connector 3"/>
          <p:cNvCxnSpPr>
            <a:stCxn id="10" idx="86"/>
            <a:endCxn id="11" idx="0"/>
          </p:cNvCxnSpPr>
          <p:nvPr/>
        </p:nvCxnSpPr>
        <p:spPr>
          <a:xfrm>
            <a:off x="7634111" y="5192889"/>
            <a:ext cx="835699" cy="870976"/>
          </a:xfrm>
          <a:prstGeom prst="line">
            <a:avLst/>
          </a:prstGeom>
          <a:ln w="50800">
            <a:solidFill>
              <a:schemeClr val="bg1"/>
            </a:solidFill>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rot="2770032">
            <a:off x="7858946" y="5374034"/>
            <a:ext cx="756143" cy="338554"/>
          </a:xfrm>
          <a:prstGeom prst="rect">
            <a:avLst/>
          </a:prstGeom>
          <a:solidFill>
            <a:schemeClr val="bg1">
              <a:alpha val="75000"/>
            </a:schemeClr>
          </a:solidFill>
        </p:spPr>
        <p:txBody>
          <a:bodyPr wrap="square" rtlCol="0">
            <a:spAutoFit/>
          </a:bodyPr>
          <a:lstStyle/>
          <a:p>
            <a:r>
              <a:rPr lang="en-US" sz="1600" dirty="0" smtClean="0"/>
              <a:t>2.5 km</a:t>
            </a:r>
            <a:endParaRPr lang="en-US" sz="1600" dirty="0"/>
          </a:p>
        </p:txBody>
      </p:sp>
      <p:cxnSp>
        <p:nvCxnSpPr>
          <p:cNvPr id="19" name="Straight Arrow Connector 18"/>
          <p:cNvCxnSpPr/>
          <p:nvPr/>
        </p:nvCxnSpPr>
        <p:spPr>
          <a:xfrm flipH="1" flipV="1">
            <a:off x="5208594" y="4007114"/>
            <a:ext cx="393279" cy="18175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4682" y="4193703"/>
            <a:ext cx="1380690" cy="369332"/>
          </a:xfrm>
          <a:prstGeom prst="rect">
            <a:avLst/>
          </a:prstGeom>
          <a:solidFill>
            <a:schemeClr val="accent1">
              <a:lumMod val="20000"/>
              <a:lumOff val="80000"/>
            </a:schemeClr>
          </a:solidFill>
        </p:spPr>
        <p:txBody>
          <a:bodyPr wrap="square" rtlCol="0">
            <a:spAutoFit/>
          </a:bodyPr>
          <a:lstStyle/>
          <a:p>
            <a:pPr algn="ctr"/>
            <a:r>
              <a:rPr lang="en-US" b="1" dirty="0" smtClean="0"/>
              <a:t>6:45 AM LST</a:t>
            </a:r>
            <a:endParaRPr lang="en-US" b="1" dirty="0"/>
          </a:p>
        </p:txBody>
      </p:sp>
      <p:sp>
        <p:nvSpPr>
          <p:cNvPr id="3" name="Slide Number Placeholder 2"/>
          <p:cNvSpPr>
            <a:spLocks noGrp="1"/>
          </p:cNvSpPr>
          <p:nvPr>
            <p:ph type="sldNum" sz="quarter" idx="12"/>
          </p:nvPr>
        </p:nvSpPr>
        <p:spPr/>
        <p:txBody>
          <a:bodyPr/>
          <a:lstStyle/>
          <a:p>
            <a:fld id="{B0AF709A-F488-D140-B7BF-FB989453A114}" type="slidenum">
              <a:rPr lang="en-US" smtClean="0"/>
              <a:t>42</a:t>
            </a:fld>
            <a:endParaRPr lang="en-US"/>
          </a:p>
        </p:txBody>
      </p:sp>
    </p:spTree>
    <p:extLst>
      <p:ext uri="{BB962C8B-B14F-4D97-AF65-F5344CB8AC3E}">
        <p14:creationId xmlns:p14="http://schemas.microsoft.com/office/powerpoint/2010/main" val="302585207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0AF709A-F488-D140-B7BF-FB989453A114}" type="slidenum">
              <a:rPr lang="en-US" smtClean="0"/>
              <a:t>43</a:t>
            </a:fld>
            <a:endParaRPr lang="en-US"/>
          </a:p>
        </p:txBody>
      </p:sp>
      <p:pic>
        <p:nvPicPr>
          <p:cNvPr id="5" name="Picture 4" descr="GOES13_VIS_22Sept_1215-1515.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7217645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7"/>
          <p:cNvGrpSpPr/>
          <p:nvPr/>
        </p:nvGrpSpPr>
        <p:grpSpPr>
          <a:xfrm>
            <a:off x="36286" y="133052"/>
            <a:ext cx="9059330" cy="5911548"/>
            <a:chOff x="36286" y="338667"/>
            <a:chExt cx="9059330" cy="5911548"/>
          </a:xfrm>
        </p:grpSpPr>
        <p:pic>
          <p:nvPicPr>
            <p:cNvPr id="6" name="Picture 5" descr="wi_map_zoom.tiff"/>
            <p:cNvPicPr>
              <a:picLocks noChangeAspect="1"/>
            </p:cNvPicPr>
            <p:nvPr/>
          </p:nvPicPr>
          <p:blipFill>
            <a:blip r:embed="rId3"/>
            <a:stretch>
              <a:fillRect/>
            </a:stretch>
          </p:blipFill>
          <p:spPr>
            <a:xfrm>
              <a:off x="87543" y="338667"/>
              <a:ext cx="9008073" cy="5911548"/>
            </a:xfrm>
            <a:prstGeom prst="rect">
              <a:avLst/>
            </a:prstGeom>
          </p:spPr>
        </p:pic>
        <p:sp>
          <p:nvSpPr>
            <p:cNvPr id="7" name="Freeform 6"/>
            <p:cNvSpPr/>
            <p:nvPr/>
          </p:nvSpPr>
          <p:spPr>
            <a:xfrm>
              <a:off x="1354667" y="3498362"/>
              <a:ext cx="2733523" cy="638209"/>
            </a:xfrm>
            <a:custGeom>
              <a:avLst/>
              <a:gdLst>
                <a:gd name="connsiteX0" fmla="*/ 2733523 w 2733523"/>
                <a:gd name="connsiteY0" fmla="*/ 614019 h 638209"/>
                <a:gd name="connsiteX1" fmla="*/ 2419047 w 2733523"/>
                <a:gd name="connsiteY1" fmla="*/ 626114 h 638209"/>
                <a:gd name="connsiteX2" fmla="*/ 2298095 w 2733523"/>
                <a:gd name="connsiteY2" fmla="*/ 638209 h 638209"/>
                <a:gd name="connsiteX3" fmla="*/ 2165047 w 2733523"/>
                <a:gd name="connsiteY3" fmla="*/ 626114 h 638209"/>
                <a:gd name="connsiteX4" fmla="*/ 2092476 w 2733523"/>
                <a:gd name="connsiteY4" fmla="*/ 577733 h 638209"/>
                <a:gd name="connsiteX5" fmla="*/ 2007809 w 2733523"/>
                <a:gd name="connsiteY5" fmla="*/ 517257 h 638209"/>
                <a:gd name="connsiteX6" fmla="*/ 1983619 w 2733523"/>
                <a:gd name="connsiteY6" fmla="*/ 480971 h 638209"/>
                <a:gd name="connsiteX7" fmla="*/ 1802190 w 2733523"/>
                <a:gd name="connsiteY7" fmla="*/ 420495 h 638209"/>
                <a:gd name="connsiteX8" fmla="*/ 1681238 w 2733523"/>
                <a:gd name="connsiteY8" fmla="*/ 384209 h 638209"/>
                <a:gd name="connsiteX9" fmla="*/ 1657047 w 2733523"/>
                <a:gd name="connsiteY9" fmla="*/ 347924 h 638209"/>
                <a:gd name="connsiteX10" fmla="*/ 1584476 w 2733523"/>
                <a:gd name="connsiteY10" fmla="*/ 323733 h 638209"/>
                <a:gd name="connsiteX11" fmla="*/ 1548190 w 2733523"/>
                <a:gd name="connsiteY11" fmla="*/ 311638 h 638209"/>
                <a:gd name="connsiteX12" fmla="*/ 1475619 w 2733523"/>
                <a:gd name="connsiteY12" fmla="*/ 275352 h 638209"/>
                <a:gd name="connsiteX13" fmla="*/ 1390952 w 2733523"/>
                <a:gd name="connsiteY13" fmla="*/ 214876 h 638209"/>
                <a:gd name="connsiteX14" fmla="*/ 1366762 w 2733523"/>
                <a:gd name="connsiteY14" fmla="*/ 178590 h 638209"/>
                <a:gd name="connsiteX15" fmla="*/ 1318381 w 2733523"/>
                <a:gd name="connsiteY15" fmla="*/ 45543 h 638209"/>
                <a:gd name="connsiteX16" fmla="*/ 1282095 w 2733523"/>
                <a:gd name="connsiteY16" fmla="*/ 21352 h 638209"/>
                <a:gd name="connsiteX17" fmla="*/ 1197428 w 2733523"/>
                <a:gd name="connsiteY17" fmla="*/ 45543 h 638209"/>
                <a:gd name="connsiteX18" fmla="*/ 1124857 w 2733523"/>
                <a:gd name="connsiteY18" fmla="*/ 69733 h 638209"/>
                <a:gd name="connsiteX19" fmla="*/ 1088571 w 2733523"/>
                <a:gd name="connsiteY19" fmla="*/ 81828 h 638209"/>
                <a:gd name="connsiteX20" fmla="*/ 1064381 w 2733523"/>
                <a:gd name="connsiteY20" fmla="*/ 106019 h 638209"/>
                <a:gd name="connsiteX21" fmla="*/ 1003904 w 2733523"/>
                <a:gd name="connsiteY21" fmla="*/ 118114 h 638209"/>
                <a:gd name="connsiteX22" fmla="*/ 967619 w 2733523"/>
                <a:gd name="connsiteY22" fmla="*/ 130209 h 638209"/>
                <a:gd name="connsiteX23" fmla="*/ 943428 w 2733523"/>
                <a:gd name="connsiteY23" fmla="*/ 154400 h 638209"/>
                <a:gd name="connsiteX24" fmla="*/ 810381 w 2733523"/>
                <a:gd name="connsiteY24" fmla="*/ 130209 h 638209"/>
                <a:gd name="connsiteX25" fmla="*/ 774095 w 2733523"/>
                <a:gd name="connsiteY25" fmla="*/ 118114 h 638209"/>
                <a:gd name="connsiteX26" fmla="*/ 0 w 2733523"/>
                <a:gd name="connsiteY26" fmla="*/ 118114 h 638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33523" h="638209">
                  <a:moveTo>
                    <a:pt x="2733523" y="614019"/>
                  </a:moveTo>
                  <a:lnTo>
                    <a:pt x="2419047" y="626114"/>
                  </a:lnTo>
                  <a:cubicBezTo>
                    <a:pt x="2378591" y="628362"/>
                    <a:pt x="2338613" y="638209"/>
                    <a:pt x="2298095" y="638209"/>
                  </a:cubicBezTo>
                  <a:cubicBezTo>
                    <a:pt x="2253563" y="638209"/>
                    <a:pt x="2209396" y="630146"/>
                    <a:pt x="2165047" y="626114"/>
                  </a:cubicBezTo>
                  <a:cubicBezTo>
                    <a:pt x="2140857" y="609987"/>
                    <a:pt x="2113034" y="598291"/>
                    <a:pt x="2092476" y="577733"/>
                  </a:cubicBezTo>
                  <a:cubicBezTo>
                    <a:pt x="2035080" y="520337"/>
                    <a:pt x="2065732" y="536564"/>
                    <a:pt x="2007809" y="517257"/>
                  </a:cubicBezTo>
                  <a:cubicBezTo>
                    <a:pt x="1999746" y="505162"/>
                    <a:pt x="1993079" y="492008"/>
                    <a:pt x="1983619" y="480971"/>
                  </a:cubicBezTo>
                  <a:cubicBezTo>
                    <a:pt x="1916124" y="402226"/>
                    <a:pt x="1933789" y="432458"/>
                    <a:pt x="1802190" y="420495"/>
                  </a:cubicBezTo>
                  <a:cubicBezTo>
                    <a:pt x="1713849" y="391048"/>
                    <a:pt x="1754356" y="402490"/>
                    <a:pt x="1681238" y="384209"/>
                  </a:cubicBezTo>
                  <a:cubicBezTo>
                    <a:pt x="1673174" y="372114"/>
                    <a:pt x="1669374" y="355628"/>
                    <a:pt x="1657047" y="347924"/>
                  </a:cubicBezTo>
                  <a:cubicBezTo>
                    <a:pt x="1635424" y="334410"/>
                    <a:pt x="1608666" y="331797"/>
                    <a:pt x="1584476" y="323733"/>
                  </a:cubicBezTo>
                  <a:cubicBezTo>
                    <a:pt x="1572381" y="319701"/>
                    <a:pt x="1558798" y="318710"/>
                    <a:pt x="1548190" y="311638"/>
                  </a:cubicBezTo>
                  <a:cubicBezTo>
                    <a:pt x="1501296" y="280376"/>
                    <a:pt x="1525695" y="292045"/>
                    <a:pt x="1475619" y="275352"/>
                  </a:cubicBezTo>
                  <a:cubicBezTo>
                    <a:pt x="1418223" y="217956"/>
                    <a:pt x="1448875" y="234183"/>
                    <a:pt x="1390952" y="214876"/>
                  </a:cubicBezTo>
                  <a:cubicBezTo>
                    <a:pt x="1382889" y="202781"/>
                    <a:pt x="1372666" y="191874"/>
                    <a:pt x="1366762" y="178590"/>
                  </a:cubicBezTo>
                  <a:cubicBezTo>
                    <a:pt x="1359465" y="162172"/>
                    <a:pt x="1331810" y="64344"/>
                    <a:pt x="1318381" y="45543"/>
                  </a:cubicBezTo>
                  <a:cubicBezTo>
                    <a:pt x="1309932" y="33714"/>
                    <a:pt x="1294190" y="29416"/>
                    <a:pt x="1282095" y="21352"/>
                  </a:cubicBezTo>
                  <a:cubicBezTo>
                    <a:pt x="1160197" y="61987"/>
                    <a:pt x="1349240" y="0"/>
                    <a:pt x="1197428" y="45543"/>
                  </a:cubicBezTo>
                  <a:cubicBezTo>
                    <a:pt x="1173005" y="52870"/>
                    <a:pt x="1149047" y="61670"/>
                    <a:pt x="1124857" y="69733"/>
                  </a:cubicBezTo>
                  <a:lnTo>
                    <a:pt x="1088571" y="81828"/>
                  </a:lnTo>
                  <a:cubicBezTo>
                    <a:pt x="1080508" y="89892"/>
                    <a:pt x="1074862" y="101527"/>
                    <a:pt x="1064381" y="106019"/>
                  </a:cubicBezTo>
                  <a:cubicBezTo>
                    <a:pt x="1045485" y="114117"/>
                    <a:pt x="1023848" y="113128"/>
                    <a:pt x="1003904" y="118114"/>
                  </a:cubicBezTo>
                  <a:cubicBezTo>
                    <a:pt x="991535" y="121206"/>
                    <a:pt x="979714" y="126177"/>
                    <a:pt x="967619" y="130209"/>
                  </a:cubicBezTo>
                  <a:cubicBezTo>
                    <a:pt x="959555" y="138273"/>
                    <a:pt x="954832" y="154400"/>
                    <a:pt x="943428" y="154400"/>
                  </a:cubicBezTo>
                  <a:cubicBezTo>
                    <a:pt x="898352" y="154400"/>
                    <a:pt x="854457" y="139654"/>
                    <a:pt x="810381" y="130209"/>
                  </a:cubicBezTo>
                  <a:cubicBezTo>
                    <a:pt x="797914" y="127538"/>
                    <a:pt x="786843" y="118304"/>
                    <a:pt x="774095" y="118114"/>
                  </a:cubicBezTo>
                  <a:cubicBezTo>
                    <a:pt x="516092" y="114263"/>
                    <a:pt x="258032" y="118114"/>
                    <a:pt x="0" y="118114"/>
                  </a:cubicBezTo>
                </a:path>
              </a:pathLst>
            </a:custGeom>
            <a:ln w="92075">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Freeform 7"/>
            <p:cNvSpPr/>
            <p:nvPr/>
          </p:nvSpPr>
          <p:spPr>
            <a:xfrm>
              <a:off x="919238" y="3387288"/>
              <a:ext cx="435429" cy="253379"/>
            </a:xfrm>
            <a:custGeom>
              <a:avLst/>
              <a:gdLst>
                <a:gd name="connsiteX0" fmla="*/ 435429 w 435429"/>
                <a:gd name="connsiteY0" fmla="*/ 253379 h 253379"/>
                <a:gd name="connsiteX1" fmla="*/ 423333 w 435429"/>
                <a:gd name="connsiteY1" fmla="*/ 217093 h 253379"/>
                <a:gd name="connsiteX2" fmla="*/ 338667 w 435429"/>
                <a:gd name="connsiteY2" fmla="*/ 180807 h 253379"/>
                <a:gd name="connsiteX3" fmla="*/ 254000 w 435429"/>
                <a:gd name="connsiteY3" fmla="*/ 120331 h 253379"/>
                <a:gd name="connsiteX4" fmla="*/ 229810 w 435429"/>
                <a:gd name="connsiteY4" fmla="*/ 84045 h 253379"/>
                <a:gd name="connsiteX5" fmla="*/ 193524 w 435429"/>
                <a:gd name="connsiteY5" fmla="*/ 71950 h 253379"/>
                <a:gd name="connsiteX6" fmla="*/ 181429 w 435429"/>
                <a:gd name="connsiteY6" fmla="*/ 35664 h 253379"/>
                <a:gd name="connsiteX7" fmla="*/ 0 w 435429"/>
                <a:gd name="connsiteY7" fmla="*/ 11474 h 253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429" h="253379">
                  <a:moveTo>
                    <a:pt x="435429" y="253379"/>
                  </a:moveTo>
                  <a:cubicBezTo>
                    <a:pt x="431397" y="241284"/>
                    <a:pt x="429893" y="228026"/>
                    <a:pt x="423333" y="217093"/>
                  </a:cubicBezTo>
                  <a:cubicBezTo>
                    <a:pt x="402209" y="181885"/>
                    <a:pt x="378593" y="188792"/>
                    <a:pt x="338667" y="180807"/>
                  </a:cubicBezTo>
                  <a:cubicBezTo>
                    <a:pt x="281271" y="123411"/>
                    <a:pt x="311923" y="139638"/>
                    <a:pt x="254000" y="120331"/>
                  </a:cubicBezTo>
                  <a:cubicBezTo>
                    <a:pt x="245937" y="108236"/>
                    <a:pt x="241161" y="93126"/>
                    <a:pt x="229810" y="84045"/>
                  </a:cubicBezTo>
                  <a:cubicBezTo>
                    <a:pt x="219854" y="76080"/>
                    <a:pt x="202539" y="80965"/>
                    <a:pt x="193524" y="71950"/>
                  </a:cubicBezTo>
                  <a:cubicBezTo>
                    <a:pt x="184509" y="62935"/>
                    <a:pt x="191804" y="43074"/>
                    <a:pt x="181429" y="35664"/>
                  </a:cubicBezTo>
                  <a:cubicBezTo>
                    <a:pt x="131499" y="0"/>
                    <a:pt x="53151" y="11474"/>
                    <a:pt x="0" y="11474"/>
                  </a:cubicBezTo>
                </a:path>
              </a:pathLst>
            </a:custGeom>
            <a:ln w="92075">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36286" y="3262863"/>
              <a:ext cx="858762" cy="160089"/>
            </a:xfrm>
            <a:custGeom>
              <a:avLst/>
              <a:gdLst>
                <a:gd name="connsiteX0" fmla="*/ 858762 w 858762"/>
                <a:gd name="connsiteY0" fmla="*/ 160089 h 160089"/>
                <a:gd name="connsiteX1" fmla="*/ 266095 w 858762"/>
                <a:gd name="connsiteY1" fmla="*/ 123804 h 160089"/>
                <a:gd name="connsiteX2" fmla="*/ 193524 w 858762"/>
                <a:gd name="connsiteY2" fmla="*/ 87518 h 160089"/>
                <a:gd name="connsiteX3" fmla="*/ 169333 w 858762"/>
                <a:gd name="connsiteY3" fmla="*/ 63327 h 160089"/>
                <a:gd name="connsiteX4" fmla="*/ 72571 w 858762"/>
                <a:gd name="connsiteY4" fmla="*/ 51232 h 160089"/>
                <a:gd name="connsiteX5" fmla="*/ 36285 w 858762"/>
                <a:gd name="connsiteY5" fmla="*/ 27042 h 160089"/>
                <a:gd name="connsiteX6" fmla="*/ 0 w 858762"/>
                <a:gd name="connsiteY6" fmla="*/ 2851 h 16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8762" h="160089">
                  <a:moveTo>
                    <a:pt x="858762" y="160089"/>
                  </a:moveTo>
                  <a:cubicBezTo>
                    <a:pt x="621677" y="81063"/>
                    <a:pt x="811682" y="136492"/>
                    <a:pt x="266095" y="123804"/>
                  </a:cubicBezTo>
                  <a:cubicBezTo>
                    <a:pt x="227771" y="111029"/>
                    <a:pt x="227018" y="114314"/>
                    <a:pt x="193524" y="87518"/>
                  </a:cubicBezTo>
                  <a:cubicBezTo>
                    <a:pt x="184619" y="80394"/>
                    <a:pt x="180256" y="66604"/>
                    <a:pt x="169333" y="63327"/>
                  </a:cubicBezTo>
                  <a:cubicBezTo>
                    <a:pt x="138199" y="53987"/>
                    <a:pt x="104825" y="55264"/>
                    <a:pt x="72571" y="51232"/>
                  </a:cubicBezTo>
                  <a:cubicBezTo>
                    <a:pt x="60476" y="43169"/>
                    <a:pt x="47636" y="36123"/>
                    <a:pt x="36285" y="27042"/>
                  </a:cubicBezTo>
                  <a:cubicBezTo>
                    <a:pt x="2483" y="0"/>
                    <a:pt x="25889" y="2851"/>
                    <a:pt x="0" y="2851"/>
                  </a:cubicBezTo>
                </a:path>
              </a:pathLst>
            </a:custGeom>
            <a:ln w="92075">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3" name="Straight Connector 12"/>
            <p:cNvCxnSpPr>
              <a:stCxn id="7" idx="22"/>
            </p:cNvCxnSpPr>
            <p:nvPr/>
          </p:nvCxnSpPr>
          <p:spPr>
            <a:xfrm flipV="1">
              <a:off x="2322286" y="3498363"/>
              <a:ext cx="314476" cy="130208"/>
            </a:xfrm>
            <a:prstGeom prst="line">
              <a:avLst/>
            </a:prstGeom>
            <a:ln w="92075">
              <a:solidFill>
                <a:srgbClr val="FFFF00"/>
              </a:solidFill>
            </a:ln>
          </p:spPr>
          <p:style>
            <a:lnRef idx="2">
              <a:schemeClr val="accent1"/>
            </a:lnRef>
            <a:fillRef idx="0">
              <a:schemeClr val="accent1"/>
            </a:fillRef>
            <a:effectRef idx="1">
              <a:schemeClr val="accent1"/>
            </a:effectRef>
            <a:fontRef idx="minor">
              <a:schemeClr val="tx1"/>
            </a:fontRef>
          </p:style>
        </p:cxnSp>
        <p:sp>
          <p:nvSpPr>
            <p:cNvPr id="23" name="Freeform 22"/>
            <p:cNvSpPr/>
            <p:nvPr/>
          </p:nvSpPr>
          <p:spPr>
            <a:xfrm>
              <a:off x="3043946" y="2902857"/>
              <a:ext cx="1090833" cy="1257905"/>
            </a:xfrm>
            <a:custGeom>
              <a:avLst/>
              <a:gdLst>
                <a:gd name="connsiteX0" fmla="*/ 1032149 w 1090833"/>
                <a:gd name="connsiteY0" fmla="*/ 1257905 h 1257905"/>
                <a:gd name="connsiteX1" fmla="*/ 1044244 w 1090833"/>
                <a:gd name="connsiteY1" fmla="*/ 1209524 h 1257905"/>
                <a:gd name="connsiteX2" fmla="*/ 1068435 w 1090833"/>
                <a:gd name="connsiteY2" fmla="*/ 1136953 h 1257905"/>
                <a:gd name="connsiteX3" fmla="*/ 1068435 w 1090833"/>
                <a:gd name="connsiteY3" fmla="*/ 931333 h 1257905"/>
                <a:gd name="connsiteX4" fmla="*/ 1044244 w 1090833"/>
                <a:gd name="connsiteY4" fmla="*/ 895048 h 1257905"/>
                <a:gd name="connsiteX5" fmla="*/ 1020054 w 1090833"/>
                <a:gd name="connsiteY5" fmla="*/ 786191 h 1257905"/>
                <a:gd name="connsiteX6" fmla="*/ 983768 w 1090833"/>
                <a:gd name="connsiteY6" fmla="*/ 762000 h 1257905"/>
                <a:gd name="connsiteX7" fmla="*/ 935387 w 1090833"/>
                <a:gd name="connsiteY7" fmla="*/ 665238 h 1257905"/>
                <a:gd name="connsiteX8" fmla="*/ 911197 w 1090833"/>
                <a:gd name="connsiteY8" fmla="*/ 592667 h 1257905"/>
                <a:gd name="connsiteX9" fmla="*/ 850721 w 1090833"/>
                <a:gd name="connsiteY9" fmla="*/ 532191 h 1257905"/>
                <a:gd name="connsiteX10" fmla="*/ 790244 w 1090833"/>
                <a:gd name="connsiteY10" fmla="*/ 483810 h 1257905"/>
                <a:gd name="connsiteX11" fmla="*/ 753959 w 1090833"/>
                <a:gd name="connsiteY11" fmla="*/ 471714 h 1257905"/>
                <a:gd name="connsiteX12" fmla="*/ 705578 w 1090833"/>
                <a:gd name="connsiteY12" fmla="*/ 423333 h 1257905"/>
                <a:gd name="connsiteX13" fmla="*/ 572530 w 1090833"/>
                <a:gd name="connsiteY13" fmla="*/ 374953 h 1257905"/>
                <a:gd name="connsiteX14" fmla="*/ 548340 w 1090833"/>
                <a:gd name="connsiteY14" fmla="*/ 338667 h 1257905"/>
                <a:gd name="connsiteX15" fmla="*/ 475768 w 1090833"/>
                <a:gd name="connsiteY15" fmla="*/ 278191 h 1257905"/>
                <a:gd name="connsiteX16" fmla="*/ 415292 w 1090833"/>
                <a:gd name="connsiteY16" fmla="*/ 241905 h 1257905"/>
                <a:gd name="connsiteX17" fmla="*/ 209673 w 1090833"/>
                <a:gd name="connsiteY17" fmla="*/ 229810 h 1257905"/>
                <a:gd name="connsiteX18" fmla="*/ 173387 w 1090833"/>
                <a:gd name="connsiteY18" fmla="*/ 217714 h 1257905"/>
                <a:gd name="connsiteX19" fmla="*/ 137102 w 1090833"/>
                <a:gd name="connsiteY19" fmla="*/ 181429 h 1257905"/>
                <a:gd name="connsiteX20" fmla="*/ 88721 w 1090833"/>
                <a:gd name="connsiteY20" fmla="*/ 145143 h 1257905"/>
                <a:gd name="connsiteX21" fmla="*/ 64530 w 1090833"/>
                <a:gd name="connsiteY21" fmla="*/ 96762 h 1257905"/>
                <a:gd name="connsiteX22" fmla="*/ 76625 w 1090833"/>
                <a:gd name="connsiteY22" fmla="*/ 72572 h 1257905"/>
                <a:gd name="connsiteX23" fmla="*/ 88721 w 1090833"/>
                <a:gd name="connsiteY23" fmla="*/ 108857 h 1257905"/>
                <a:gd name="connsiteX24" fmla="*/ 40340 w 1090833"/>
                <a:gd name="connsiteY24" fmla="*/ 60476 h 1257905"/>
                <a:gd name="connsiteX25" fmla="*/ 16149 w 1090833"/>
                <a:gd name="connsiteY25" fmla="*/ 0 h 1257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90833" h="1257905">
                  <a:moveTo>
                    <a:pt x="1032149" y="1257905"/>
                  </a:moveTo>
                  <a:cubicBezTo>
                    <a:pt x="1036181" y="1241778"/>
                    <a:pt x="1039467" y="1225446"/>
                    <a:pt x="1044244" y="1209524"/>
                  </a:cubicBezTo>
                  <a:cubicBezTo>
                    <a:pt x="1051571" y="1185100"/>
                    <a:pt x="1068435" y="1136953"/>
                    <a:pt x="1068435" y="1136953"/>
                  </a:cubicBezTo>
                  <a:cubicBezTo>
                    <a:pt x="1081007" y="1048947"/>
                    <a:pt x="1090833" y="1028389"/>
                    <a:pt x="1068435" y="931333"/>
                  </a:cubicBezTo>
                  <a:cubicBezTo>
                    <a:pt x="1065166" y="917169"/>
                    <a:pt x="1052308" y="907143"/>
                    <a:pt x="1044244" y="895048"/>
                  </a:cubicBezTo>
                  <a:cubicBezTo>
                    <a:pt x="1044120" y="894306"/>
                    <a:pt x="1032591" y="801863"/>
                    <a:pt x="1020054" y="786191"/>
                  </a:cubicBezTo>
                  <a:cubicBezTo>
                    <a:pt x="1010973" y="774840"/>
                    <a:pt x="995863" y="770064"/>
                    <a:pt x="983768" y="762000"/>
                  </a:cubicBezTo>
                  <a:cubicBezTo>
                    <a:pt x="955972" y="678610"/>
                    <a:pt x="977608" y="707459"/>
                    <a:pt x="935387" y="665238"/>
                  </a:cubicBezTo>
                  <a:cubicBezTo>
                    <a:pt x="927324" y="641048"/>
                    <a:pt x="929227" y="610697"/>
                    <a:pt x="911197" y="592667"/>
                  </a:cubicBezTo>
                  <a:lnTo>
                    <a:pt x="850721" y="532191"/>
                  </a:lnTo>
                  <a:cubicBezTo>
                    <a:pt x="828219" y="509689"/>
                    <a:pt x="820762" y="499069"/>
                    <a:pt x="790244" y="483810"/>
                  </a:cubicBezTo>
                  <a:cubicBezTo>
                    <a:pt x="778841" y="478108"/>
                    <a:pt x="766054" y="475746"/>
                    <a:pt x="753959" y="471714"/>
                  </a:cubicBezTo>
                  <a:cubicBezTo>
                    <a:pt x="737832" y="455587"/>
                    <a:pt x="727215" y="430545"/>
                    <a:pt x="705578" y="423333"/>
                  </a:cubicBezTo>
                  <a:cubicBezTo>
                    <a:pt x="612409" y="392277"/>
                    <a:pt x="656681" y="408613"/>
                    <a:pt x="572530" y="374953"/>
                  </a:cubicBezTo>
                  <a:cubicBezTo>
                    <a:pt x="564467" y="362858"/>
                    <a:pt x="557421" y="350018"/>
                    <a:pt x="548340" y="338667"/>
                  </a:cubicBezTo>
                  <a:cubicBezTo>
                    <a:pt x="526455" y="311311"/>
                    <a:pt x="503998" y="301716"/>
                    <a:pt x="475768" y="278191"/>
                  </a:cubicBezTo>
                  <a:cubicBezTo>
                    <a:pt x="448419" y="255400"/>
                    <a:pt x="455848" y="245961"/>
                    <a:pt x="415292" y="241905"/>
                  </a:cubicBezTo>
                  <a:cubicBezTo>
                    <a:pt x="346975" y="235073"/>
                    <a:pt x="278213" y="233842"/>
                    <a:pt x="209673" y="229810"/>
                  </a:cubicBezTo>
                  <a:cubicBezTo>
                    <a:pt x="197578" y="225778"/>
                    <a:pt x="183995" y="224786"/>
                    <a:pt x="173387" y="217714"/>
                  </a:cubicBezTo>
                  <a:cubicBezTo>
                    <a:pt x="159155" y="208226"/>
                    <a:pt x="150089" y="192561"/>
                    <a:pt x="137102" y="181429"/>
                  </a:cubicBezTo>
                  <a:cubicBezTo>
                    <a:pt x="121796" y="168310"/>
                    <a:pt x="104848" y="157238"/>
                    <a:pt x="88721" y="145143"/>
                  </a:cubicBezTo>
                  <a:cubicBezTo>
                    <a:pt x="80657" y="129016"/>
                    <a:pt x="74086" y="112052"/>
                    <a:pt x="64530" y="96762"/>
                  </a:cubicBezTo>
                  <a:cubicBezTo>
                    <a:pt x="28845" y="39666"/>
                    <a:pt x="0" y="34259"/>
                    <a:pt x="76625" y="72572"/>
                  </a:cubicBezTo>
                  <a:cubicBezTo>
                    <a:pt x="80657" y="84667"/>
                    <a:pt x="100816" y="112889"/>
                    <a:pt x="88721" y="108857"/>
                  </a:cubicBezTo>
                  <a:cubicBezTo>
                    <a:pt x="67085" y="101644"/>
                    <a:pt x="40340" y="60476"/>
                    <a:pt x="40340" y="60476"/>
                  </a:cubicBezTo>
                  <a:cubicBezTo>
                    <a:pt x="25393" y="15638"/>
                    <a:pt x="33945" y="35594"/>
                    <a:pt x="16149" y="0"/>
                  </a:cubicBezTo>
                </a:path>
              </a:pathLst>
            </a:custGeom>
            <a:ln w="92075">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Freeform 25"/>
            <p:cNvSpPr/>
            <p:nvPr/>
          </p:nvSpPr>
          <p:spPr>
            <a:xfrm>
              <a:off x="2781905" y="2794000"/>
              <a:ext cx="291712" cy="143488"/>
            </a:xfrm>
            <a:custGeom>
              <a:avLst/>
              <a:gdLst>
                <a:gd name="connsiteX0" fmla="*/ 278190 w 291712"/>
                <a:gd name="connsiteY0" fmla="*/ 120952 h 143488"/>
                <a:gd name="connsiteX1" fmla="*/ 241905 w 291712"/>
                <a:gd name="connsiteY1" fmla="*/ 60476 h 143488"/>
                <a:gd name="connsiteX2" fmla="*/ 229809 w 291712"/>
                <a:gd name="connsiteY2" fmla="*/ 24190 h 143488"/>
                <a:gd name="connsiteX3" fmla="*/ 181428 w 291712"/>
                <a:gd name="connsiteY3" fmla="*/ 12095 h 143488"/>
                <a:gd name="connsiteX4" fmla="*/ 145143 w 291712"/>
                <a:gd name="connsiteY4" fmla="*/ 0 h 143488"/>
                <a:gd name="connsiteX5" fmla="*/ 0 w 291712"/>
                <a:gd name="connsiteY5" fmla="*/ 12095 h 14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712" h="143488">
                  <a:moveTo>
                    <a:pt x="278190" y="120952"/>
                  </a:moveTo>
                  <a:cubicBezTo>
                    <a:pt x="243928" y="18166"/>
                    <a:pt x="291712" y="143488"/>
                    <a:pt x="241905" y="60476"/>
                  </a:cubicBezTo>
                  <a:cubicBezTo>
                    <a:pt x="235345" y="49543"/>
                    <a:pt x="239765" y="32155"/>
                    <a:pt x="229809" y="24190"/>
                  </a:cubicBezTo>
                  <a:cubicBezTo>
                    <a:pt x="216828" y="13806"/>
                    <a:pt x="197412" y="16662"/>
                    <a:pt x="181428" y="12095"/>
                  </a:cubicBezTo>
                  <a:cubicBezTo>
                    <a:pt x="169169" y="8593"/>
                    <a:pt x="157238" y="4032"/>
                    <a:pt x="145143" y="0"/>
                  </a:cubicBezTo>
                  <a:cubicBezTo>
                    <a:pt x="24264" y="13431"/>
                    <a:pt x="72794" y="12095"/>
                    <a:pt x="0" y="12095"/>
                  </a:cubicBezTo>
                </a:path>
              </a:pathLst>
            </a:custGeom>
            <a:ln w="92075">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Freeform 26"/>
            <p:cNvSpPr/>
            <p:nvPr/>
          </p:nvSpPr>
          <p:spPr>
            <a:xfrm>
              <a:off x="2768265" y="2237619"/>
              <a:ext cx="25735" cy="532191"/>
            </a:xfrm>
            <a:custGeom>
              <a:avLst/>
              <a:gdLst>
                <a:gd name="connsiteX0" fmla="*/ 25735 w 25735"/>
                <a:gd name="connsiteY0" fmla="*/ 532191 h 532191"/>
                <a:gd name="connsiteX1" fmla="*/ 13640 w 25735"/>
                <a:gd name="connsiteY1" fmla="*/ 0 h 532191"/>
              </a:gdLst>
              <a:ahLst/>
              <a:cxnLst>
                <a:cxn ang="0">
                  <a:pos x="connsiteX0" y="connsiteY0"/>
                </a:cxn>
                <a:cxn ang="0">
                  <a:pos x="connsiteX1" y="connsiteY1"/>
                </a:cxn>
              </a:cxnLst>
              <a:rect l="l" t="t" r="r" b="b"/>
              <a:pathLst>
                <a:path w="25735" h="532191">
                  <a:moveTo>
                    <a:pt x="25735" y="532191"/>
                  </a:moveTo>
                  <a:cubicBezTo>
                    <a:pt x="0" y="274839"/>
                    <a:pt x="13640" y="451757"/>
                    <a:pt x="13640" y="0"/>
                  </a:cubicBezTo>
                </a:path>
              </a:pathLst>
            </a:custGeom>
            <a:ln w="92075">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29" name="TextBox 28"/>
          <p:cNvSpPr txBox="1"/>
          <p:nvPr/>
        </p:nvSpPr>
        <p:spPr>
          <a:xfrm>
            <a:off x="338667" y="6313714"/>
            <a:ext cx="8587619" cy="461665"/>
          </a:xfrm>
          <a:prstGeom prst="rect">
            <a:avLst/>
          </a:prstGeom>
          <a:noFill/>
        </p:spPr>
        <p:txBody>
          <a:bodyPr wrap="square" rtlCol="0">
            <a:spAutoFit/>
          </a:bodyPr>
          <a:lstStyle/>
          <a:p>
            <a:pPr algn="ctr"/>
            <a:r>
              <a:rPr lang="en-US" sz="2400" b="1" i="1" dirty="0" smtClean="0"/>
              <a:t>Fake example – not a real product, yet!</a:t>
            </a:r>
            <a:endParaRPr lang="en-US" sz="2400" b="1" i="1" dirty="0"/>
          </a:p>
        </p:txBody>
      </p:sp>
      <p:grpSp>
        <p:nvGrpSpPr>
          <p:cNvPr id="3" name="Group 42"/>
          <p:cNvGrpSpPr/>
          <p:nvPr/>
        </p:nvGrpSpPr>
        <p:grpSpPr>
          <a:xfrm>
            <a:off x="6277429" y="133052"/>
            <a:ext cx="2866571" cy="982014"/>
            <a:chOff x="6277429" y="133052"/>
            <a:chExt cx="2866571" cy="982014"/>
          </a:xfrm>
        </p:grpSpPr>
        <p:sp>
          <p:nvSpPr>
            <p:cNvPr id="31" name="Rectangle 30"/>
            <p:cNvSpPr/>
            <p:nvPr/>
          </p:nvSpPr>
          <p:spPr>
            <a:xfrm>
              <a:off x="6277429" y="133052"/>
              <a:ext cx="2818187" cy="982014"/>
            </a:xfrm>
            <a:prstGeom prst="rect">
              <a:avLst/>
            </a:prstGeom>
            <a:solidFill>
              <a:schemeClr val="accent1">
                <a:lumMod val="20000"/>
                <a:lumOff val="80000"/>
              </a:scheme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35"/>
            <p:cNvGrpSpPr/>
            <p:nvPr/>
          </p:nvGrpSpPr>
          <p:grpSpPr>
            <a:xfrm>
              <a:off x="6470952" y="145147"/>
              <a:ext cx="2249719" cy="338554"/>
              <a:chOff x="6470952" y="145147"/>
              <a:chExt cx="2249719" cy="338554"/>
            </a:xfrm>
          </p:grpSpPr>
          <p:cxnSp>
            <p:nvCxnSpPr>
              <p:cNvPr id="33" name="Straight Connector 32"/>
              <p:cNvCxnSpPr/>
              <p:nvPr/>
            </p:nvCxnSpPr>
            <p:spPr>
              <a:xfrm>
                <a:off x="6470952" y="314477"/>
                <a:ext cx="665238" cy="1588"/>
              </a:xfrm>
              <a:prstGeom prst="line">
                <a:avLst/>
              </a:prstGeom>
              <a:ln w="63500">
                <a:solidFill>
                  <a:srgbClr val="00FF00"/>
                </a:solidFill>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7075718" y="145147"/>
                <a:ext cx="1644953" cy="338554"/>
              </a:xfrm>
              <a:prstGeom prst="rect">
                <a:avLst/>
              </a:prstGeom>
              <a:noFill/>
            </p:spPr>
            <p:txBody>
              <a:bodyPr wrap="square" rtlCol="0">
                <a:spAutoFit/>
              </a:bodyPr>
              <a:lstStyle/>
              <a:p>
                <a:r>
                  <a:rPr lang="en-US" sz="1600" b="1" dirty="0" smtClean="0"/>
                  <a:t>Fog unlikely</a:t>
                </a:r>
                <a:endParaRPr lang="en-US" sz="1600" b="1" dirty="0"/>
              </a:p>
            </p:txBody>
          </p:sp>
        </p:grpSp>
        <p:grpSp>
          <p:nvGrpSpPr>
            <p:cNvPr id="5" name="Group 36"/>
            <p:cNvGrpSpPr/>
            <p:nvPr/>
          </p:nvGrpSpPr>
          <p:grpSpPr>
            <a:xfrm>
              <a:off x="6478212" y="454782"/>
              <a:ext cx="2665788" cy="338554"/>
              <a:chOff x="6470952" y="145147"/>
              <a:chExt cx="2665788" cy="338554"/>
            </a:xfrm>
          </p:grpSpPr>
          <p:cxnSp>
            <p:nvCxnSpPr>
              <p:cNvPr id="38" name="Straight Connector 37"/>
              <p:cNvCxnSpPr/>
              <p:nvPr/>
            </p:nvCxnSpPr>
            <p:spPr>
              <a:xfrm>
                <a:off x="6470952" y="314477"/>
                <a:ext cx="665238" cy="1588"/>
              </a:xfrm>
              <a:prstGeom prst="line">
                <a:avLst/>
              </a:prstGeom>
              <a:ln w="63500">
                <a:solidFill>
                  <a:srgbClr val="FFFF00"/>
                </a:solidFill>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7075718" y="145147"/>
                <a:ext cx="2061022" cy="338554"/>
              </a:xfrm>
              <a:prstGeom prst="rect">
                <a:avLst/>
              </a:prstGeom>
              <a:noFill/>
            </p:spPr>
            <p:txBody>
              <a:bodyPr wrap="square" rtlCol="0">
                <a:spAutoFit/>
              </a:bodyPr>
              <a:lstStyle/>
              <a:p>
                <a:r>
                  <a:rPr lang="en-US" sz="1600" b="1" dirty="0" smtClean="0"/>
                  <a:t>Areas of fog possible</a:t>
                </a:r>
                <a:endParaRPr lang="en-US" sz="1600" b="1" dirty="0"/>
              </a:p>
            </p:txBody>
          </p:sp>
        </p:grpSp>
        <p:grpSp>
          <p:nvGrpSpPr>
            <p:cNvPr id="10" name="Group 39"/>
            <p:cNvGrpSpPr/>
            <p:nvPr/>
          </p:nvGrpSpPr>
          <p:grpSpPr>
            <a:xfrm>
              <a:off x="6473377" y="776512"/>
              <a:ext cx="2665788" cy="338554"/>
              <a:chOff x="6470952" y="145147"/>
              <a:chExt cx="2665788" cy="338554"/>
            </a:xfrm>
          </p:grpSpPr>
          <p:cxnSp>
            <p:nvCxnSpPr>
              <p:cNvPr id="41" name="Straight Connector 40"/>
              <p:cNvCxnSpPr/>
              <p:nvPr/>
            </p:nvCxnSpPr>
            <p:spPr>
              <a:xfrm>
                <a:off x="6470952" y="314477"/>
                <a:ext cx="665238" cy="1588"/>
              </a:xfrm>
              <a:prstGeom prst="line">
                <a:avLst/>
              </a:prstGeom>
              <a:ln w="63500">
                <a:solidFill>
                  <a:srgbClr val="FF0000"/>
                </a:solidFill>
              </a:ln>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7075718" y="145147"/>
                <a:ext cx="2061022" cy="338554"/>
              </a:xfrm>
              <a:prstGeom prst="rect">
                <a:avLst/>
              </a:prstGeom>
              <a:noFill/>
            </p:spPr>
            <p:txBody>
              <a:bodyPr wrap="square" rtlCol="0">
                <a:spAutoFit/>
              </a:bodyPr>
              <a:lstStyle/>
              <a:p>
                <a:r>
                  <a:rPr lang="en-US" sz="1600" b="1" dirty="0" smtClean="0"/>
                  <a:t>Areas of fog likely</a:t>
                </a:r>
                <a:endParaRPr lang="en-US" sz="1600" b="1" dirty="0"/>
              </a:p>
            </p:txBody>
          </p:sp>
        </p:grpSp>
      </p:grpSp>
      <p:sp>
        <p:nvSpPr>
          <p:cNvPr id="11" name="Slide Number Placeholder 10"/>
          <p:cNvSpPr>
            <a:spLocks noGrp="1"/>
          </p:cNvSpPr>
          <p:nvPr>
            <p:ph type="sldNum" sz="quarter" idx="12"/>
          </p:nvPr>
        </p:nvSpPr>
        <p:spPr/>
        <p:txBody>
          <a:bodyPr/>
          <a:lstStyle/>
          <a:p>
            <a:fld id="{B0AF709A-F488-D140-B7BF-FB989453A114}" type="slidenum">
              <a:rPr lang="en-US" smtClean="0"/>
              <a:t>44</a:t>
            </a:fld>
            <a:endParaRPr lang="en-US"/>
          </a:p>
        </p:txBody>
      </p:sp>
    </p:spTree>
    <p:extLst>
      <p:ext uri="{BB962C8B-B14F-4D97-AF65-F5344CB8AC3E}">
        <p14:creationId xmlns:p14="http://schemas.microsoft.com/office/powerpoint/2010/main" val="390284540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83790"/>
            <a:ext cx="8229600" cy="1143000"/>
          </a:xfrm>
        </p:spPr>
        <p:txBody>
          <a:bodyPr/>
          <a:lstStyle/>
          <a:p>
            <a:r>
              <a:rPr lang="en-US" b="1" dirty="0" smtClean="0"/>
              <a:t>Key Points</a:t>
            </a:r>
            <a:endParaRPr lang="en-US" b="1" dirty="0"/>
          </a:p>
        </p:txBody>
      </p:sp>
      <p:sp>
        <p:nvSpPr>
          <p:cNvPr id="6" name="Content Placeholder 5"/>
          <p:cNvSpPr>
            <a:spLocks noGrp="1"/>
          </p:cNvSpPr>
          <p:nvPr>
            <p:ph idx="1"/>
          </p:nvPr>
        </p:nvSpPr>
        <p:spPr>
          <a:xfrm>
            <a:off x="148628" y="743051"/>
            <a:ext cx="8863634" cy="4525963"/>
          </a:xfrm>
        </p:spPr>
        <p:txBody>
          <a:bodyPr>
            <a:normAutofit fontScale="70000" lnSpcReduction="20000"/>
          </a:bodyPr>
          <a:lstStyle/>
          <a:p>
            <a:r>
              <a:rPr lang="en-US" b="1" dirty="0" smtClean="0"/>
              <a:t>Satellite data alone (even GOES-R and JPSS) are poorly correlated with ceiling and visibility – which is why data fusion is needed</a:t>
            </a:r>
          </a:p>
          <a:p>
            <a:r>
              <a:rPr lang="en-US" b="1" dirty="0" smtClean="0"/>
              <a:t>Use flight rule probabilities in tandem with FLS thickness and imagery of choice to help mitigate the impact of the RAP overestimating the RH (we are also exploring methods to directly address this problem)</a:t>
            </a:r>
          </a:p>
          <a:p>
            <a:r>
              <a:rPr lang="en-US" b="1" dirty="0" smtClean="0"/>
              <a:t>In the GOES-R era we hope to be able to decrease day/night discontinuities</a:t>
            </a:r>
            <a:endParaRPr lang="en-US" b="1" dirty="0" smtClean="0"/>
          </a:p>
          <a:p>
            <a:r>
              <a:rPr lang="en-US" b="1" dirty="0" smtClean="0"/>
              <a:t>Readiness concern: Very few Southern Region PG evaluations</a:t>
            </a:r>
          </a:p>
          <a:p>
            <a:endParaRPr lang="en-US" b="1" dirty="0" smtClean="0"/>
          </a:p>
          <a:p>
            <a:r>
              <a:rPr lang="en-US" b="1" i="1" dirty="0" smtClean="0"/>
              <a:t>Future applications: 1). </a:t>
            </a:r>
            <a:r>
              <a:rPr lang="en-US" b="1" i="1" dirty="0" smtClean="0"/>
              <a:t>Use of DEM’s to downscale the FLS products is extremely promising, </a:t>
            </a:r>
            <a:r>
              <a:rPr lang="en-US" b="1" i="1" dirty="0" smtClean="0"/>
              <a:t>2). Automated alerting capability, 3). An </a:t>
            </a:r>
            <a:r>
              <a:rPr lang="en-US" b="1" i="1" dirty="0" smtClean="0"/>
              <a:t>empirical model to forecast the development and dissipation of FLS conditions (directly addresses TAF and other forecasting problems) (akin to </a:t>
            </a:r>
            <a:r>
              <a:rPr lang="en-US" b="1" i="1" dirty="0" err="1" smtClean="0"/>
              <a:t>ProbSevere</a:t>
            </a:r>
            <a:r>
              <a:rPr lang="en-US" b="1" i="1" dirty="0" smtClean="0"/>
              <a:t>)</a:t>
            </a:r>
            <a:endParaRPr lang="en-US" b="1" i="1" dirty="0"/>
          </a:p>
        </p:txBody>
      </p:sp>
      <p:sp>
        <p:nvSpPr>
          <p:cNvPr id="4" name="Slide Number Placeholder 3"/>
          <p:cNvSpPr>
            <a:spLocks noGrp="1"/>
          </p:cNvSpPr>
          <p:nvPr>
            <p:ph type="sldNum" sz="quarter" idx="12"/>
          </p:nvPr>
        </p:nvSpPr>
        <p:spPr/>
        <p:txBody>
          <a:bodyPr/>
          <a:lstStyle/>
          <a:p>
            <a:fld id="{9D33BED6-01FF-B245-B05E-9E2748B0266B}" type="slidenum">
              <a:rPr lang="en-US" smtClean="0"/>
              <a:pPr/>
              <a:t>45</a:t>
            </a:fld>
            <a:endParaRPr lang="en-US"/>
          </a:p>
        </p:txBody>
      </p:sp>
      <p:pic>
        <p:nvPicPr>
          <p:cNvPr id="7" name="Picture 3" descr="CA350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658" y="5108996"/>
            <a:ext cx="2605695" cy="1746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Fog Blanket, Santa Lucia Range, Californi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27153" y="5077544"/>
            <a:ext cx="2616847" cy="1772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239814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811041"/>
            <a:ext cx="5532963" cy="3905224"/>
          </a:xfrm>
        </p:spPr>
        <p:txBody>
          <a:bodyPr>
            <a:normAutofit fontScale="77500" lnSpcReduction="20000"/>
          </a:bodyPr>
          <a:lstStyle/>
          <a:p>
            <a:r>
              <a:rPr lang="en-US" sz="2000" b="1" dirty="0" smtClean="0"/>
              <a:t>Product Training Module</a:t>
            </a:r>
          </a:p>
          <a:p>
            <a:pPr marL="400050" lvl="1" indent="0">
              <a:buNone/>
            </a:pPr>
            <a:r>
              <a:rPr lang="en-US" sz="1600" b="1" dirty="0">
                <a:hlinkClick r:id="rId3"/>
              </a:rPr>
              <a:t>http://cimss.ssec.wisc.edu/goes_r/proving-ground/SPC/</a:t>
            </a:r>
            <a:r>
              <a:rPr lang="en-US" sz="1600" b="1" dirty="0" smtClean="0">
                <a:hlinkClick r:id="rId3"/>
              </a:rPr>
              <a:t>SPC.html</a:t>
            </a:r>
            <a:endParaRPr lang="en-US" sz="1600" b="1" dirty="0" smtClean="0"/>
          </a:p>
          <a:p>
            <a:pPr marL="400050" lvl="1" indent="0">
              <a:buNone/>
            </a:pPr>
            <a:endParaRPr lang="en-US" sz="1600" b="1" dirty="0" smtClean="0"/>
          </a:p>
          <a:p>
            <a:r>
              <a:rPr lang="en-US" sz="2000" b="1" dirty="0" smtClean="0"/>
              <a:t>GOES-R Radiation Fog Dissipation Relationship PDF</a:t>
            </a:r>
          </a:p>
          <a:p>
            <a:pPr marL="400050" lvl="1" indent="0">
              <a:buNone/>
            </a:pPr>
            <a:r>
              <a:rPr lang="en-US" sz="1400" b="1" dirty="0" smtClean="0">
                <a:hlinkClick r:id="rId4"/>
              </a:rPr>
              <a:t>http://cimss.ssec.wisc.edu/~ccalvert/goesr_fls_training/FLS_dissipation</a:t>
            </a:r>
            <a:endParaRPr lang="en-US" sz="1400" b="1" dirty="0"/>
          </a:p>
          <a:p>
            <a:pPr marL="0" indent="0">
              <a:buNone/>
            </a:pPr>
            <a:endParaRPr lang="en-US" sz="2000" b="1" dirty="0" smtClean="0"/>
          </a:p>
          <a:p>
            <a:r>
              <a:rPr lang="en-US" sz="2000" b="1" dirty="0" smtClean="0"/>
              <a:t>GOES-R Fog/Low Cloud Detection Fact Sheet</a:t>
            </a:r>
          </a:p>
          <a:p>
            <a:pPr marL="457200" lvl="1" indent="0">
              <a:buNone/>
            </a:pPr>
            <a:r>
              <a:rPr lang="en-US" sz="1400" b="1" dirty="0" smtClean="0">
                <a:solidFill>
                  <a:srgbClr val="0000FF"/>
                </a:solidFill>
                <a:hlinkClick r:id="rId5"/>
              </a:rPr>
              <a:t>http://www.goes-r.gov/education/docs/Factsheet_Fog-Low%20Cloud_05-02-11.pdf</a:t>
            </a:r>
            <a:endParaRPr lang="en-US" sz="1400" b="1" dirty="0">
              <a:solidFill>
                <a:srgbClr val="0000FF"/>
              </a:solidFill>
            </a:endParaRPr>
          </a:p>
          <a:p>
            <a:pPr marL="457200" lvl="1" indent="0">
              <a:buNone/>
            </a:pPr>
            <a:endParaRPr lang="en-US" sz="1400" b="1" u="sng" dirty="0" smtClean="0">
              <a:solidFill>
                <a:srgbClr val="0000FF"/>
              </a:solidFill>
            </a:endParaRPr>
          </a:p>
          <a:p>
            <a:r>
              <a:rPr lang="en-US" sz="1800" b="1" dirty="0" smtClean="0"/>
              <a:t>UW-CIMSS GEOCAT </a:t>
            </a:r>
            <a:r>
              <a:rPr lang="en-US" sz="1800" b="1" dirty="0" err="1"/>
              <a:t>R</a:t>
            </a:r>
            <a:r>
              <a:rPr lang="en-US" sz="1800" b="1" dirty="0" err="1" smtClean="0"/>
              <a:t>ealtime</a:t>
            </a:r>
            <a:r>
              <a:rPr lang="en-US" sz="1800" b="1" dirty="0" smtClean="0"/>
              <a:t> Cloud </a:t>
            </a:r>
            <a:r>
              <a:rPr lang="en-US" sz="1800" b="1" dirty="0"/>
              <a:t>P</a:t>
            </a:r>
            <a:r>
              <a:rPr lang="en-US" sz="1800" b="1" dirty="0" smtClean="0"/>
              <a:t>roduct </a:t>
            </a:r>
            <a:r>
              <a:rPr lang="en-US" sz="1800" b="1" dirty="0"/>
              <a:t>W</a:t>
            </a:r>
            <a:r>
              <a:rPr lang="en-US" sz="1800" b="1" dirty="0" smtClean="0"/>
              <a:t>ebsite</a:t>
            </a:r>
          </a:p>
          <a:p>
            <a:pPr marL="457200" lvl="1" indent="0">
              <a:buNone/>
            </a:pPr>
            <a:r>
              <a:rPr lang="en-US" sz="1400" b="1" dirty="0" smtClean="0">
                <a:solidFill>
                  <a:srgbClr val="0000FF"/>
                </a:solidFill>
                <a:hlinkClick r:id="rId6"/>
              </a:rPr>
              <a:t>http</a:t>
            </a:r>
            <a:r>
              <a:rPr lang="en-US" sz="1400" b="1" dirty="0">
                <a:solidFill>
                  <a:srgbClr val="0000FF"/>
                </a:solidFill>
                <a:hlinkClick r:id="rId6"/>
              </a:rPr>
              <a:t>://cimss.ssec.wisc.edu/geocat</a:t>
            </a:r>
            <a:r>
              <a:rPr lang="en-US" sz="1400" b="1" dirty="0" smtClean="0">
                <a:solidFill>
                  <a:srgbClr val="0000FF"/>
                </a:solidFill>
                <a:hlinkClick r:id="rId6"/>
              </a:rPr>
              <a:t>/</a:t>
            </a:r>
            <a:endParaRPr lang="en-US" sz="1400" b="1" dirty="0" smtClean="0">
              <a:solidFill>
                <a:srgbClr val="0000FF"/>
              </a:solidFill>
            </a:endParaRPr>
          </a:p>
          <a:p>
            <a:pPr marL="457200" lvl="1" indent="0">
              <a:buNone/>
            </a:pPr>
            <a:endParaRPr lang="en-US" sz="1400" dirty="0" smtClean="0">
              <a:solidFill>
                <a:srgbClr val="0000FF"/>
              </a:solidFill>
            </a:endParaRPr>
          </a:p>
          <a:p>
            <a:r>
              <a:rPr lang="en-US" sz="1800" b="1" dirty="0" smtClean="0">
                <a:solidFill>
                  <a:srgbClr val="000000"/>
                </a:solidFill>
              </a:rPr>
              <a:t>GOES-R FLS Detection and Thickness ATBD</a:t>
            </a:r>
          </a:p>
          <a:p>
            <a:pPr marL="457200" lvl="1" indent="0">
              <a:buNone/>
            </a:pPr>
            <a:r>
              <a:rPr lang="en-US" sz="1400" b="1" u="sng" dirty="0" smtClean="0">
                <a:solidFill>
                  <a:srgbClr val="0000FF"/>
                </a:solidFill>
                <a:hlinkClick r:id="rId7"/>
              </a:rPr>
              <a:t>http://cimss.ssec.wisc.edu/~mpav/goesr/GOESR_ABI_100pct_ATBD_Aviation_Fog_v2.0_revised12Sept2011_MS2004.doc</a:t>
            </a:r>
            <a:endParaRPr lang="en-US" sz="1400" b="1" u="sng" dirty="0" smtClean="0">
              <a:solidFill>
                <a:srgbClr val="0000FF"/>
              </a:solidFill>
            </a:endParaRPr>
          </a:p>
          <a:p>
            <a:pPr marL="457200" lvl="1" indent="0">
              <a:buNone/>
            </a:pPr>
            <a:endParaRPr lang="en-US" sz="1400" b="1" u="sng" dirty="0" smtClean="0">
              <a:solidFill>
                <a:srgbClr val="0000FF"/>
              </a:solidFill>
            </a:endParaRPr>
          </a:p>
          <a:p>
            <a:r>
              <a:rPr lang="en-US" sz="2000" b="1" dirty="0"/>
              <a:t>UW-CIMSS “Fog Blog”</a:t>
            </a:r>
          </a:p>
          <a:p>
            <a:pPr marL="457200" lvl="1" indent="0">
              <a:buNone/>
            </a:pPr>
            <a:r>
              <a:rPr lang="en-US" sz="1400" b="1" u="sng" dirty="0">
                <a:solidFill>
                  <a:srgbClr val="0000FF"/>
                </a:solidFill>
              </a:rPr>
              <a:t>http://</a:t>
            </a:r>
            <a:r>
              <a:rPr lang="en-US" sz="1400" b="1" u="sng" dirty="0" err="1">
                <a:solidFill>
                  <a:srgbClr val="0000FF"/>
                </a:solidFill>
              </a:rPr>
              <a:t>fusedfog.ssec.wisc.edu</a:t>
            </a:r>
            <a:endParaRPr lang="en-US" sz="1400" b="1" u="sng" dirty="0" smtClean="0">
              <a:solidFill>
                <a:srgbClr val="0000FF"/>
              </a:solidFill>
            </a:endParaRPr>
          </a:p>
          <a:p>
            <a:pPr marL="457200" lvl="1" indent="0">
              <a:buNone/>
            </a:pPr>
            <a:endParaRPr lang="en-US" sz="1400" b="1" u="sng" dirty="0" smtClean="0">
              <a:solidFill>
                <a:srgbClr val="0000FF"/>
              </a:solidFill>
            </a:endParaRPr>
          </a:p>
          <a:p>
            <a:pPr marL="457200" lvl="1" indent="0">
              <a:buNone/>
            </a:pPr>
            <a:endParaRPr lang="en-US" sz="1400" dirty="0">
              <a:solidFill>
                <a:srgbClr val="0000FF"/>
              </a:solidFill>
            </a:endParaRPr>
          </a:p>
          <a:p>
            <a:pPr marL="457200" lvl="1" indent="0">
              <a:buNone/>
            </a:pPr>
            <a:endParaRPr lang="en-US" sz="1400" dirty="0" smtClean="0">
              <a:solidFill>
                <a:srgbClr val="0000FF"/>
              </a:solidFill>
            </a:endParaRPr>
          </a:p>
        </p:txBody>
      </p:sp>
      <p:sp>
        <p:nvSpPr>
          <p:cNvPr id="7" name="TextBox 6"/>
          <p:cNvSpPr txBox="1"/>
          <p:nvPr/>
        </p:nvSpPr>
        <p:spPr>
          <a:xfrm>
            <a:off x="118826" y="131527"/>
            <a:ext cx="8911917" cy="646331"/>
          </a:xfrm>
          <a:prstGeom prst="rect">
            <a:avLst/>
          </a:prstGeom>
          <a:noFill/>
        </p:spPr>
        <p:txBody>
          <a:bodyPr wrap="square" rtlCol="0">
            <a:spAutoFit/>
          </a:bodyPr>
          <a:lstStyle/>
          <a:p>
            <a:pPr algn="ctr"/>
            <a:r>
              <a:rPr lang="en-US" sz="3600" b="1" dirty="0" smtClean="0"/>
              <a:t>Product Info and Training Material</a:t>
            </a:r>
            <a:endParaRPr lang="en-US" sz="3600" b="1" dirty="0"/>
          </a:p>
        </p:txBody>
      </p:sp>
      <p:pic>
        <p:nvPicPr>
          <p:cNvPr id="2" name="Picture 1" descr="NYC_fog_bridges.jpg"/>
          <p:cNvPicPr>
            <a:picLocks noChangeAspect="1"/>
          </p:cNvPicPr>
          <p:nvPr/>
        </p:nvPicPr>
        <p:blipFill rotWithShape="1">
          <a:blip r:embed="rId8">
            <a:extLst>
              <a:ext uri="{28A0092B-C50C-407E-A947-70E740481C1C}">
                <a14:useLocalDpi xmlns:a14="http://schemas.microsoft.com/office/drawing/2010/main" val="0"/>
              </a:ext>
            </a:extLst>
          </a:blip>
          <a:srcRect t="16453" b="14778"/>
          <a:stretch/>
        </p:blipFill>
        <p:spPr>
          <a:xfrm>
            <a:off x="617822" y="4694638"/>
            <a:ext cx="4858668" cy="1984875"/>
          </a:xfrm>
          <a:prstGeom prst="rect">
            <a:avLst/>
          </a:prstGeom>
        </p:spPr>
      </p:pic>
      <p:pic>
        <p:nvPicPr>
          <p:cNvPr id="3" name="Picture 2" descr="Seattle_space_needle_fog.jpg"/>
          <p:cNvPicPr>
            <a:picLocks noChangeAspect="1"/>
          </p:cNvPicPr>
          <p:nvPr/>
        </p:nvPicPr>
        <p:blipFill rotWithShape="1">
          <a:blip r:embed="rId9">
            <a:extLst>
              <a:ext uri="{28A0092B-C50C-407E-A947-70E740481C1C}">
                <a14:useLocalDpi xmlns:a14="http://schemas.microsoft.com/office/drawing/2010/main" val="0"/>
              </a:ext>
            </a:extLst>
          </a:blip>
          <a:srcRect l="30186" r="32091"/>
          <a:stretch/>
        </p:blipFill>
        <p:spPr>
          <a:xfrm>
            <a:off x="6074049" y="1091160"/>
            <a:ext cx="2886268" cy="5588353"/>
          </a:xfrm>
          <a:prstGeom prst="rect">
            <a:avLst/>
          </a:prstGeom>
        </p:spPr>
      </p:pic>
      <p:sp>
        <p:nvSpPr>
          <p:cNvPr id="4" name="Slide Number Placeholder 3"/>
          <p:cNvSpPr>
            <a:spLocks noGrp="1"/>
          </p:cNvSpPr>
          <p:nvPr>
            <p:ph type="sldNum" sz="quarter" idx="12"/>
          </p:nvPr>
        </p:nvSpPr>
        <p:spPr/>
        <p:txBody>
          <a:bodyPr/>
          <a:lstStyle/>
          <a:p>
            <a:fld id="{B0AF709A-F488-D140-B7BF-FB989453A114}" type="slidenum">
              <a:rPr lang="en-US" smtClean="0"/>
              <a:t>46</a:t>
            </a:fld>
            <a:endParaRPr lang="en-US"/>
          </a:p>
        </p:txBody>
      </p:sp>
    </p:spTree>
    <p:extLst>
      <p:ext uri="{BB962C8B-B14F-4D97-AF65-F5344CB8AC3E}">
        <p14:creationId xmlns:p14="http://schemas.microsoft.com/office/powerpoint/2010/main" val="1109220879"/>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g_blog.tiff"/>
          <p:cNvPicPr>
            <a:picLocks noChangeAspect="1"/>
          </p:cNvPicPr>
          <p:nvPr/>
        </p:nvPicPr>
        <p:blipFill rotWithShape="1">
          <a:blip r:embed="rId3">
            <a:extLst>
              <a:ext uri="{28A0092B-C50C-407E-A947-70E740481C1C}">
                <a14:useLocalDpi xmlns:a14="http://schemas.microsoft.com/office/drawing/2010/main" val="0"/>
              </a:ext>
            </a:extLst>
          </a:blip>
          <a:srcRect t="6134" b="-3079"/>
          <a:stretch/>
        </p:blipFill>
        <p:spPr>
          <a:xfrm>
            <a:off x="0" y="969264"/>
            <a:ext cx="9144000" cy="5806440"/>
          </a:xfrm>
          <a:prstGeom prst="rect">
            <a:avLst/>
          </a:prstGeom>
        </p:spPr>
      </p:pic>
      <p:sp>
        <p:nvSpPr>
          <p:cNvPr id="3" name="TextBox 2"/>
          <p:cNvSpPr txBox="1"/>
          <p:nvPr/>
        </p:nvSpPr>
        <p:spPr>
          <a:xfrm>
            <a:off x="845938" y="54548"/>
            <a:ext cx="7409061" cy="769441"/>
          </a:xfrm>
          <a:prstGeom prst="rect">
            <a:avLst/>
          </a:prstGeom>
          <a:noFill/>
        </p:spPr>
        <p:txBody>
          <a:bodyPr wrap="square" rtlCol="0">
            <a:spAutoFit/>
          </a:bodyPr>
          <a:lstStyle/>
          <a:p>
            <a:pPr algn="ctr"/>
            <a:r>
              <a:rPr lang="en-US" sz="4400" b="1" dirty="0">
                <a:solidFill>
                  <a:srgbClr val="0000FF"/>
                </a:solidFill>
              </a:rPr>
              <a:t>http://</a:t>
            </a:r>
            <a:r>
              <a:rPr lang="en-US" sz="4400" b="1" dirty="0" err="1">
                <a:solidFill>
                  <a:srgbClr val="0000FF"/>
                </a:solidFill>
              </a:rPr>
              <a:t>fusedfog.ssec.wisc.edu</a:t>
            </a:r>
            <a:endParaRPr lang="en-US" sz="4400" b="1" dirty="0">
              <a:solidFill>
                <a:srgbClr val="0000FF"/>
              </a:solidFill>
            </a:endParaRPr>
          </a:p>
        </p:txBody>
      </p:sp>
      <p:sp>
        <p:nvSpPr>
          <p:cNvPr id="4" name="Slide Number Placeholder 3"/>
          <p:cNvSpPr>
            <a:spLocks noGrp="1"/>
          </p:cNvSpPr>
          <p:nvPr>
            <p:ph type="sldNum" sz="quarter" idx="12"/>
          </p:nvPr>
        </p:nvSpPr>
        <p:spPr/>
        <p:txBody>
          <a:bodyPr/>
          <a:lstStyle/>
          <a:p>
            <a:fld id="{B0AF709A-F488-D140-B7BF-FB989453A114}" type="slidenum">
              <a:rPr lang="en-US" smtClean="0"/>
              <a:t>47</a:t>
            </a:fld>
            <a:endParaRPr lang="en-US"/>
          </a:p>
        </p:txBody>
      </p:sp>
    </p:spTree>
    <p:extLst>
      <p:ext uri="{BB962C8B-B14F-4D97-AF65-F5344CB8AC3E}">
        <p14:creationId xmlns:p14="http://schemas.microsoft.com/office/powerpoint/2010/main" val="254815393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0AF709A-F488-D140-B7BF-FB989453A114}" type="slidenum">
              <a:rPr lang="en-US" smtClean="0"/>
              <a:t>48</a:t>
            </a:fld>
            <a:endParaRPr lang="en-US"/>
          </a:p>
        </p:txBody>
      </p:sp>
      <p:pic>
        <p:nvPicPr>
          <p:cNvPr id="3" name="Picture 2" descr="Terra.MODIS.2012-02-28.05-00-00.RGB1112um_8511um_11um.TEXAS_FLS_1_k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700" y="0"/>
            <a:ext cx="8353228" cy="6858000"/>
          </a:xfrm>
          <a:prstGeom prst="rect">
            <a:avLst/>
          </a:prstGeom>
        </p:spPr>
      </p:pic>
      <p:sp>
        <p:nvSpPr>
          <p:cNvPr id="4" name="Freeform 3"/>
          <p:cNvSpPr/>
          <p:nvPr/>
        </p:nvSpPr>
        <p:spPr>
          <a:xfrm>
            <a:off x="1295400" y="571500"/>
            <a:ext cx="4864100" cy="5664200"/>
          </a:xfrm>
          <a:custGeom>
            <a:avLst/>
            <a:gdLst>
              <a:gd name="connsiteX0" fmla="*/ 4864100 w 4864100"/>
              <a:gd name="connsiteY0" fmla="*/ 5664200 h 5664200"/>
              <a:gd name="connsiteX1" fmla="*/ 4826000 w 4864100"/>
              <a:gd name="connsiteY1" fmla="*/ 5562600 h 5664200"/>
              <a:gd name="connsiteX2" fmla="*/ 4787900 w 4864100"/>
              <a:gd name="connsiteY2" fmla="*/ 5511800 h 5664200"/>
              <a:gd name="connsiteX3" fmla="*/ 4762500 w 4864100"/>
              <a:gd name="connsiteY3" fmla="*/ 5461000 h 5664200"/>
              <a:gd name="connsiteX4" fmla="*/ 4724400 w 4864100"/>
              <a:gd name="connsiteY4" fmla="*/ 5410200 h 5664200"/>
              <a:gd name="connsiteX5" fmla="*/ 4699000 w 4864100"/>
              <a:gd name="connsiteY5" fmla="*/ 5346700 h 5664200"/>
              <a:gd name="connsiteX6" fmla="*/ 4660900 w 4864100"/>
              <a:gd name="connsiteY6" fmla="*/ 5270500 h 5664200"/>
              <a:gd name="connsiteX7" fmla="*/ 4635500 w 4864100"/>
              <a:gd name="connsiteY7" fmla="*/ 5194300 h 5664200"/>
              <a:gd name="connsiteX8" fmla="*/ 4597400 w 4864100"/>
              <a:gd name="connsiteY8" fmla="*/ 5105400 h 5664200"/>
              <a:gd name="connsiteX9" fmla="*/ 4546600 w 4864100"/>
              <a:gd name="connsiteY9" fmla="*/ 4813300 h 5664200"/>
              <a:gd name="connsiteX10" fmla="*/ 4533900 w 4864100"/>
              <a:gd name="connsiteY10" fmla="*/ 4699000 h 5664200"/>
              <a:gd name="connsiteX11" fmla="*/ 4508500 w 4864100"/>
              <a:gd name="connsiteY11" fmla="*/ 4597400 h 5664200"/>
              <a:gd name="connsiteX12" fmla="*/ 4483100 w 4864100"/>
              <a:gd name="connsiteY12" fmla="*/ 4483100 h 5664200"/>
              <a:gd name="connsiteX13" fmla="*/ 4457700 w 4864100"/>
              <a:gd name="connsiteY13" fmla="*/ 4445000 h 5664200"/>
              <a:gd name="connsiteX14" fmla="*/ 4445000 w 4864100"/>
              <a:gd name="connsiteY14" fmla="*/ 4394200 h 5664200"/>
              <a:gd name="connsiteX15" fmla="*/ 4432300 w 4864100"/>
              <a:gd name="connsiteY15" fmla="*/ 4356100 h 5664200"/>
              <a:gd name="connsiteX16" fmla="*/ 4419600 w 4864100"/>
              <a:gd name="connsiteY16" fmla="*/ 3937000 h 5664200"/>
              <a:gd name="connsiteX17" fmla="*/ 4394200 w 4864100"/>
              <a:gd name="connsiteY17" fmla="*/ 3873500 h 5664200"/>
              <a:gd name="connsiteX18" fmla="*/ 4330700 w 4864100"/>
              <a:gd name="connsiteY18" fmla="*/ 3759200 h 5664200"/>
              <a:gd name="connsiteX19" fmla="*/ 4241800 w 4864100"/>
              <a:gd name="connsiteY19" fmla="*/ 3695700 h 5664200"/>
              <a:gd name="connsiteX20" fmla="*/ 4216400 w 4864100"/>
              <a:gd name="connsiteY20" fmla="*/ 3657600 h 5664200"/>
              <a:gd name="connsiteX21" fmla="*/ 4178300 w 4864100"/>
              <a:gd name="connsiteY21" fmla="*/ 3632200 h 5664200"/>
              <a:gd name="connsiteX22" fmla="*/ 4102100 w 4864100"/>
              <a:gd name="connsiteY22" fmla="*/ 3568700 h 5664200"/>
              <a:gd name="connsiteX23" fmla="*/ 4064000 w 4864100"/>
              <a:gd name="connsiteY23" fmla="*/ 3556000 h 5664200"/>
              <a:gd name="connsiteX24" fmla="*/ 4025900 w 4864100"/>
              <a:gd name="connsiteY24" fmla="*/ 3530600 h 5664200"/>
              <a:gd name="connsiteX25" fmla="*/ 3949700 w 4864100"/>
              <a:gd name="connsiteY25" fmla="*/ 3492500 h 5664200"/>
              <a:gd name="connsiteX26" fmla="*/ 3924300 w 4864100"/>
              <a:gd name="connsiteY26" fmla="*/ 3454400 h 5664200"/>
              <a:gd name="connsiteX27" fmla="*/ 3886200 w 4864100"/>
              <a:gd name="connsiteY27" fmla="*/ 3441700 h 5664200"/>
              <a:gd name="connsiteX28" fmla="*/ 3873500 w 4864100"/>
              <a:gd name="connsiteY28" fmla="*/ 3403600 h 5664200"/>
              <a:gd name="connsiteX29" fmla="*/ 3835400 w 4864100"/>
              <a:gd name="connsiteY29" fmla="*/ 3390900 h 5664200"/>
              <a:gd name="connsiteX30" fmla="*/ 3771900 w 4864100"/>
              <a:gd name="connsiteY30" fmla="*/ 3365500 h 5664200"/>
              <a:gd name="connsiteX31" fmla="*/ 3746500 w 4864100"/>
              <a:gd name="connsiteY31" fmla="*/ 3327400 h 5664200"/>
              <a:gd name="connsiteX32" fmla="*/ 3708400 w 4864100"/>
              <a:gd name="connsiteY32" fmla="*/ 3302000 h 5664200"/>
              <a:gd name="connsiteX33" fmla="*/ 3695700 w 4864100"/>
              <a:gd name="connsiteY33" fmla="*/ 3263900 h 5664200"/>
              <a:gd name="connsiteX34" fmla="*/ 3619500 w 4864100"/>
              <a:gd name="connsiteY34" fmla="*/ 3124200 h 5664200"/>
              <a:gd name="connsiteX35" fmla="*/ 3581400 w 4864100"/>
              <a:gd name="connsiteY35" fmla="*/ 3009900 h 5664200"/>
              <a:gd name="connsiteX36" fmla="*/ 3543300 w 4864100"/>
              <a:gd name="connsiteY36" fmla="*/ 2997200 h 5664200"/>
              <a:gd name="connsiteX37" fmla="*/ 3530600 w 4864100"/>
              <a:gd name="connsiteY37" fmla="*/ 2768600 h 5664200"/>
              <a:gd name="connsiteX38" fmla="*/ 3594100 w 4864100"/>
              <a:gd name="connsiteY38" fmla="*/ 2654300 h 5664200"/>
              <a:gd name="connsiteX39" fmla="*/ 3619500 w 4864100"/>
              <a:gd name="connsiteY39" fmla="*/ 2616200 h 5664200"/>
              <a:gd name="connsiteX40" fmla="*/ 3644900 w 4864100"/>
              <a:gd name="connsiteY40" fmla="*/ 2578100 h 5664200"/>
              <a:gd name="connsiteX41" fmla="*/ 3657600 w 4864100"/>
              <a:gd name="connsiteY41" fmla="*/ 2540000 h 5664200"/>
              <a:gd name="connsiteX42" fmla="*/ 3695700 w 4864100"/>
              <a:gd name="connsiteY42" fmla="*/ 2501900 h 5664200"/>
              <a:gd name="connsiteX43" fmla="*/ 3721100 w 4864100"/>
              <a:gd name="connsiteY43" fmla="*/ 2463800 h 5664200"/>
              <a:gd name="connsiteX44" fmla="*/ 3835400 w 4864100"/>
              <a:gd name="connsiteY44" fmla="*/ 2362200 h 5664200"/>
              <a:gd name="connsiteX45" fmla="*/ 3873500 w 4864100"/>
              <a:gd name="connsiteY45" fmla="*/ 2286000 h 5664200"/>
              <a:gd name="connsiteX46" fmla="*/ 3898900 w 4864100"/>
              <a:gd name="connsiteY46" fmla="*/ 2235200 h 5664200"/>
              <a:gd name="connsiteX47" fmla="*/ 3987800 w 4864100"/>
              <a:gd name="connsiteY47" fmla="*/ 2120900 h 5664200"/>
              <a:gd name="connsiteX48" fmla="*/ 4025900 w 4864100"/>
              <a:gd name="connsiteY48" fmla="*/ 2044700 h 5664200"/>
              <a:gd name="connsiteX49" fmla="*/ 4089400 w 4864100"/>
              <a:gd name="connsiteY49" fmla="*/ 2032000 h 5664200"/>
              <a:gd name="connsiteX50" fmla="*/ 4127500 w 4864100"/>
              <a:gd name="connsiteY50" fmla="*/ 2019300 h 5664200"/>
              <a:gd name="connsiteX51" fmla="*/ 4165600 w 4864100"/>
              <a:gd name="connsiteY51" fmla="*/ 1981200 h 5664200"/>
              <a:gd name="connsiteX52" fmla="*/ 4203700 w 4864100"/>
              <a:gd name="connsiteY52" fmla="*/ 1879600 h 5664200"/>
              <a:gd name="connsiteX53" fmla="*/ 4216400 w 4864100"/>
              <a:gd name="connsiteY53" fmla="*/ 1803400 h 5664200"/>
              <a:gd name="connsiteX54" fmla="*/ 4229100 w 4864100"/>
              <a:gd name="connsiteY54" fmla="*/ 1739900 h 5664200"/>
              <a:gd name="connsiteX55" fmla="*/ 4203700 w 4864100"/>
              <a:gd name="connsiteY55" fmla="*/ 838200 h 5664200"/>
              <a:gd name="connsiteX56" fmla="*/ 4165600 w 4864100"/>
              <a:gd name="connsiteY56" fmla="*/ 635000 h 5664200"/>
              <a:gd name="connsiteX57" fmla="*/ 4152900 w 4864100"/>
              <a:gd name="connsiteY57" fmla="*/ 596900 h 5664200"/>
              <a:gd name="connsiteX58" fmla="*/ 4127500 w 4864100"/>
              <a:gd name="connsiteY58" fmla="*/ 558800 h 5664200"/>
              <a:gd name="connsiteX59" fmla="*/ 4089400 w 4864100"/>
              <a:gd name="connsiteY59" fmla="*/ 444500 h 5664200"/>
              <a:gd name="connsiteX60" fmla="*/ 4051300 w 4864100"/>
              <a:gd name="connsiteY60" fmla="*/ 342900 h 5664200"/>
              <a:gd name="connsiteX61" fmla="*/ 4000500 w 4864100"/>
              <a:gd name="connsiteY61" fmla="*/ 215900 h 5664200"/>
              <a:gd name="connsiteX62" fmla="*/ 3962400 w 4864100"/>
              <a:gd name="connsiteY62" fmla="*/ 177800 h 5664200"/>
              <a:gd name="connsiteX63" fmla="*/ 3848100 w 4864100"/>
              <a:gd name="connsiteY63" fmla="*/ 114300 h 5664200"/>
              <a:gd name="connsiteX64" fmla="*/ 3746500 w 4864100"/>
              <a:gd name="connsiteY64" fmla="*/ 38100 h 5664200"/>
              <a:gd name="connsiteX65" fmla="*/ 3670300 w 4864100"/>
              <a:gd name="connsiteY65" fmla="*/ 12700 h 5664200"/>
              <a:gd name="connsiteX66" fmla="*/ 3632200 w 4864100"/>
              <a:gd name="connsiteY66" fmla="*/ 0 h 5664200"/>
              <a:gd name="connsiteX67" fmla="*/ 3327400 w 4864100"/>
              <a:gd name="connsiteY67" fmla="*/ 12700 h 5664200"/>
              <a:gd name="connsiteX68" fmla="*/ 3251200 w 4864100"/>
              <a:gd name="connsiteY68" fmla="*/ 38100 h 5664200"/>
              <a:gd name="connsiteX69" fmla="*/ 3213100 w 4864100"/>
              <a:gd name="connsiteY69" fmla="*/ 50800 h 5664200"/>
              <a:gd name="connsiteX70" fmla="*/ 3175000 w 4864100"/>
              <a:gd name="connsiteY70" fmla="*/ 63500 h 5664200"/>
              <a:gd name="connsiteX71" fmla="*/ 3086100 w 4864100"/>
              <a:gd name="connsiteY71" fmla="*/ 76200 h 5664200"/>
              <a:gd name="connsiteX72" fmla="*/ 2946400 w 4864100"/>
              <a:gd name="connsiteY72" fmla="*/ 101600 h 5664200"/>
              <a:gd name="connsiteX73" fmla="*/ 2717800 w 4864100"/>
              <a:gd name="connsiteY73" fmla="*/ 114300 h 5664200"/>
              <a:gd name="connsiteX74" fmla="*/ 2565400 w 4864100"/>
              <a:gd name="connsiteY74" fmla="*/ 139700 h 5664200"/>
              <a:gd name="connsiteX75" fmla="*/ 2514600 w 4864100"/>
              <a:gd name="connsiteY75" fmla="*/ 152400 h 5664200"/>
              <a:gd name="connsiteX76" fmla="*/ 2425700 w 4864100"/>
              <a:gd name="connsiteY76" fmla="*/ 165100 h 5664200"/>
              <a:gd name="connsiteX77" fmla="*/ 2298700 w 4864100"/>
              <a:gd name="connsiteY77" fmla="*/ 190500 h 5664200"/>
              <a:gd name="connsiteX78" fmla="*/ 2171700 w 4864100"/>
              <a:gd name="connsiteY78" fmla="*/ 203200 h 5664200"/>
              <a:gd name="connsiteX79" fmla="*/ 1536700 w 4864100"/>
              <a:gd name="connsiteY79" fmla="*/ 215900 h 5664200"/>
              <a:gd name="connsiteX80" fmla="*/ 1435100 w 4864100"/>
              <a:gd name="connsiteY80" fmla="*/ 241300 h 5664200"/>
              <a:gd name="connsiteX81" fmla="*/ 1308100 w 4864100"/>
              <a:gd name="connsiteY81" fmla="*/ 266700 h 5664200"/>
              <a:gd name="connsiteX82" fmla="*/ 1244600 w 4864100"/>
              <a:gd name="connsiteY82" fmla="*/ 279400 h 5664200"/>
              <a:gd name="connsiteX83" fmla="*/ 1155700 w 4864100"/>
              <a:gd name="connsiteY83" fmla="*/ 304800 h 5664200"/>
              <a:gd name="connsiteX84" fmla="*/ 1104900 w 4864100"/>
              <a:gd name="connsiteY84" fmla="*/ 317500 h 5664200"/>
              <a:gd name="connsiteX85" fmla="*/ 965200 w 4864100"/>
              <a:gd name="connsiteY85" fmla="*/ 304800 h 5664200"/>
              <a:gd name="connsiteX86" fmla="*/ 876300 w 4864100"/>
              <a:gd name="connsiteY86" fmla="*/ 279400 h 5664200"/>
              <a:gd name="connsiteX87" fmla="*/ 736600 w 4864100"/>
              <a:gd name="connsiteY87" fmla="*/ 254000 h 5664200"/>
              <a:gd name="connsiteX88" fmla="*/ 520700 w 4864100"/>
              <a:gd name="connsiteY88" fmla="*/ 266700 h 5664200"/>
              <a:gd name="connsiteX89" fmla="*/ 495300 w 4864100"/>
              <a:gd name="connsiteY89" fmla="*/ 304800 h 5664200"/>
              <a:gd name="connsiteX90" fmla="*/ 419100 w 4864100"/>
              <a:gd name="connsiteY90" fmla="*/ 330200 h 5664200"/>
              <a:gd name="connsiteX91" fmla="*/ 381000 w 4864100"/>
              <a:gd name="connsiteY91" fmla="*/ 342900 h 5664200"/>
              <a:gd name="connsiteX92" fmla="*/ 342900 w 4864100"/>
              <a:gd name="connsiteY92" fmla="*/ 355600 h 5664200"/>
              <a:gd name="connsiteX93" fmla="*/ 292100 w 4864100"/>
              <a:gd name="connsiteY93" fmla="*/ 381000 h 5664200"/>
              <a:gd name="connsiteX94" fmla="*/ 88900 w 4864100"/>
              <a:gd name="connsiteY94" fmla="*/ 431800 h 5664200"/>
              <a:gd name="connsiteX95" fmla="*/ 0 w 4864100"/>
              <a:gd name="connsiteY95" fmla="*/ 431800 h 566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864100" h="5664200">
                <a:moveTo>
                  <a:pt x="4864100" y="5664200"/>
                </a:moveTo>
                <a:cubicBezTo>
                  <a:pt x="4851400" y="5630333"/>
                  <a:pt x="4842176" y="5594951"/>
                  <a:pt x="4826000" y="5562600"/>
                </a:cubicBezTo>
                <a:cubicBezTo>
                  <a:pt x="4816534" y="5543668"/>
                  <a:pt x="4799118" y="5529749"/>
                  <a:pt x="4787900" y="5511800"/>
                </a:cubicBezTo>
                <a:cubicBezTo>
                  <a:pt x="4777866" y="5495746"/>
                  <a:pt x="4772534" y="5477054"/>
                  <a:pt x="4762500" y="5461000"/>
                </a:cubicBezTo>
                <a:cubicBezTo>
                  <a:pt x="4751282" y="5443051"/>
                  <a:pt x="4734679" y="5428703"/>
                  <a:pt x="4724400" y="5410200"/>
                </a:cubicBezTo>
                <a:cubicBezTo>
                  <a:pt x="4713329" y="5390272"/>
                  <a:pt x="4708434" y="5367454"/>
                  <a:pt x="4699000" y="5346700"/>
                </a:cubicBezTo>
                <a:cubicBezTo>
                  <a:pt x="4687249" y="5320847"/>
                  <a:pt x="4671822" y="5296714"/>
                  <a:pt x="4660900" y="5270500"/>
                </a:cubicBezTo>
                <a:cubicBezTo>
                  <a:pt x="4650602" y="5245786"/>
                  <a:pt x="4647474" y="5218247"/>
                  <a:pt x="4635500" y="5194300"/>
                </a:cubicBezTo>
                <a:cubicBezTo>
                  <a:pt x="4612922" y="5149144"/>
                  <a:pt x="4609858" y="5149003"/>
                  <a:pt x="4597400" y="5105400"/>
                </a:cubicBezTo>
                <a:cubicBezTo>
                  <a:pt x="4572143" y="5017000"/>
                  <a:pt x="4553867" y="4878705"/>
                  <a:pt x="4546600" y="4813300"/>
                </a:cubicBezTo>
                <a:cubicBezTo>
                  <a:pt x="4542367" y="4775200"/>
                  <a:pt x="4540562" y="4736751"/>
                  <a:pt x="4533900" y="4699000"/>
                </a:cubicBezTo>
                <a:cubicBezTo>
                  <a:pt x="4527833" y="4664622"/>
                  <a:pt x="4514239" y="4631834"/>
                  <a:pt x="4508500" y="4597400"/>
                </a:cubicBezTo>
                <a:cubicBezTo>
                  <a:pt x="4503622" y="4568134"/>
                  <a:pt x="4498732" y="4514364"/>
                  <a:pt x="4483100" y="4483100"/>
                </a:cubicBezTo>
                <a:cubicBezTo>
                  <a:pt x="4476274" y="4469448"/>
                  <a:pt x="4466167" y="4457700"/>
                  <a:pt x="4457700" y="4445000"/>
                </a:cubicBezTo>
                <a:cubicBezTo>
                  <a:pt x="4453467" y="4428067"/>
                  <a:pt x="4449795" y="4410983"/>
                  <a:pt x="4445000" y="4394200"/>
                </a:cubicBezTo>
                <a:cubicBezTo>
                  <a:pt x="4441322" y="4381328"/>
                  <a:pt x="4433043" y="4369466"/>
                  <a:pt x="4432300" y="4356100"/>
                </a:cubicBezTo>
                <a:cubicBezTo>
                  <a:pt x="4424547" y="4216551"/>
                  <a:pt x="4430600" y="4076331"/>
                  <a:pt x="4419600" y="3937000"/>
                </a:cubicBezTo>
                <a:cubicBezTo>
                  <a:pt x="4417806" y="3914274"/>
                  <a:pt x="4402205" y="3894846"/>
                  <a:pt x="4394200" y="3873500"/>
                </a:cubicBezTo>
                <a:cubicBezTo>
                  <a:pt x="4378760" y="3832327"/>
                  <a:pt x="4373161" y="3787507"/>
                  <a:pt x="4330700" y="3759200"/>
                </a:cubicBezTo>
                <a:cubicBezTo>
                  <a:pt x="4309067" y="3744778"/>
                  <a:pt x="4257553" y="3711453"/>
                  <a:pt x="4241800" y="3695700"/>
                </a:cubicBezTo>
                <a:cubicBezTo>
                  <a:pt x="4231007" y="3684907"/>
                  <a:pt x="4227193" y="3668393"/>
                  <a:pt x="4216400" y="3657600"/>
                </a:cubicBezTo>
                <a:cubicBezTo>
                  <a:pt x="4205607" y="3646807"/>
                  <a:pt x="4190026" y="3641971"/>
                  <a:pt x="4178300" y="3632200"/>
                </a:cubicBezTo>
                <a:cubicBezTo>
                  <a:pt x="4136169" y="3597091"/>
                  <a:pt x="4149398" y="3592349"/>
                  <a:pt x="4102100" y="3568700"/>
                </a:cubicBezTo>
                <a:cubicBezTo>
                  <a:pt x="4090126" y="3562713"/>
                  <a:pt x="4075974" y="3561987"/>
                  <a:pt x="4064000" y="3556000"/>
                </a:cubicBezTo>
                <a:cubicBezTo>
                  <a:pt x="4050348" y="3549174"/>
                  <a:pt x="4039552" y="3537426"/>
                  <a:pt x="4025900" y="3530600"/>
                </a:cubicBezTo>
                <a:cubicBezTo>
                  <a:pt x="3920740" y="3478020"/>
                  <a:pt x="4058889" y="3565293"/>
                  <a:pt x="3949700" y="3492500"/>
                </a:cubicBezTo>
                <a:cubicBezTo>
                  <a:pt x="3941233" y="3479800"/>
                  <a:pt x="3936219" y="3463935"/>
                  <a:pt x="3924300" y="3454400"/>
                </a:cubicBezTo>
                <a:cubicBezTo>
                  <a:pt x="3913847" y="3446037"/>
                  <a:pt x="3895666" y="3451166"/>
                  <a:pt x="3886200" y="3441700"/>
                </a:cubicBezTo>
                <a:cubicBezTo>
                  <a:pt x="3876734" y="3432234"/>
                  <a:pt x="3882966" y="3413066"/>
                  <a:pt x="3873500" y="3403600"/>
                </a:cubicBezTo>
                <a:cubicBezTo>
                  <a:pt x="3864034" y="3394134"/>
                  <a:pt x="3847935" y="3395600"/>
                  <a:pt x="3835400" y="3390900"/>
                </a:cubicBezTo>
                <a:cubicBezTo>
                  <a:pt x="3814054" y="3382895"/>
                  <a:pt x="3793067" y="3373967"/>
                  <a:pt x="3771900" y="3365500"/>
                </a:cubicBezTo>
                <a:cubicBezTo>
                  <a:pt x="3763433" y="3352800"/>
                  <a:pt x="3757293" y="3338193"/>
                  <a:pt x="3746500" y="3327400"/>
                </a:cubicBezTo>
                <a:cubicBezTo>
                  <a:pt x="3735707" y="3316607"/>
                  <a:pt x="3717935" y="3313919"/>
                  <a:pt x="3708400" y="3302000"/>
                </a:cubicBezTo>
                <a:cubicBezTo>
                  <a:pt x="3700037" y="3291547"/>
                  <a:pt x="3701240" y="3276087"/>
                  <a:pt x="3695700" y="3263900"/>
                </a:cubicBezTo>
                <a:cubicBezTo>
                  <a:pt x="3654539" y="3173345"/>
                  <a:pt x="3659266" y="3183849"/>
                  <a:pt x="3619500" y="3124200"/>
                </a:cubicBezTo>
                <a:cubicBezTo>
                  <a:pt x="3613303" y="3087018"/>
                  <a:pt x="3615742" y="3037373"/>
                  <a:pt x="3581400" y="3009900"/>
                </a:cubicBezTo>
                <a:cubicBezTo>
                  <a:pt x="3570947" y="3001537"/>
                  <a:pt x="3556000" y="3001433"/>
                  <a:pt x="3543300" y="2997200"/>
                </a:cubicBezTo>
                <a:cubicBezTo>
                  <a:pt x="3505139" y="2882718"/>
                  <a:pt x="3509281" y="2928494"/>
                  <a:pt x="3530600" y="2768600"/>
                </a:cubicBezTo>
                <a:cubicBezTo>
                  <a:pt x="3536188" y="2726687"/>
                  <a:pt x="3574105" y="2684293"/>
                  <a:pt x="3594100" y="2654300"/>
                </a:cubicBezTo>
                <a:lnTo>
                  <a:pt x="3619500" y="2616200"/>
                </a:lnTo>
                <a:cubicBezTo>
                  <a:pt x="3627967" y="2603500"/>
                  <a:pt x="3640073" y="2592580"/>
                  <a:pt x="3644900" y="2578100"/>
                </a:cubicBezTo>
                <a:cubicBezTo>
                  <a:pt x="3649133" y="2565400"/>
                  <a:pt x="3650174" y="2551139"/>
                  <a:pt x="3657600" y="2540000"/>
                </a:cubicBezTo>
                <a:cubicBezTo>
                  <a:pt x="3667563" y="2525056"/>
                  <a:pt x="3684202" y="2515698"/>
                  <a:pt x="3695700" y="2501900"/>
                </a:cubicBezTo>
                <a:cubicBezTo>
                  <a:pt x="3705471" y="2490174"/>
                  <a:pt x="3710959" y="2475208"/>
                  <a:pt x="3721100" y="2463800"/>
                </a:cubicBezTo>
                <a:cubicBezTo>
                  <a:pt x="3784368" y="2392624"/>
                  <a:pt x="3777493" y="2400805"/>
                  <a:pt x="3835400" y="2362200"/>
                </a:cubicBezTo>
                <a:cubicBezTo>
                  <a:pt x="3858685" y="2292346"/>
                  <a:pt x="3834109" y="2354934"/>
                  <a:pt x="3873500" y="2286000"/>
                </a:cubicBezTo>
                <a:cubicBezTo>
                  <a:pt x="3882893" y="2269562"/>
                  <a:pt x="3887896" y="2250606"/>
                  <a:pt x="3898900" y="2235200"/>
                </a:cubicBezTo>
                <a:cubicBezTo>
                  <a:pt x="3939992" y="2177671"/>
                  <a:pt x="3958641" y="2208378"/>
                  <a:pt x="3987800" y="2120900"/>
                </a:cubicBezTo>
                <a:cubicBezTo>
                  <a:pt x="3994319" y="2101344"/>
                  <a:pt x="4005625" y="2056286"/>
                  <a:pt x="4025900" y="2044700"/>
                </a:cubicBezTo>
                <a:cubicBezTo>
                  <a:pt x="4044642" y="2033990"/>
                  <a:pt x="4068459" y="2037235"/>
                  <a:pt x="4089400" y="2032000"/>
                </a:cubicBezTo>
                <a:cubicBezTo>
                  <a:pt x="4102387" y="2028753"/>
                  <a:pt x="4114800" y="2023533"/>
                  <a:pt x="4127500" y="2019300"/>
                </a:cubicBezTo>
                <a:cubicBezTo>
                  <a:pt x="4140200" y="2006600"/>
                  <a:pt x="4155161" y="1995815"/>
                  <a:pt x="4165600" y="1981200"/>
                </a:cubicBezTo>
                <a:cubicBezTo>
                  <a:pt x="4188062" y="1949754"/>
                  <a:pt x="4196314" y="1916530"/>
                  <a:pt x="4203700" y="1879600"/>
                </a:cubicBezTo>
                <a:cubicBezTo>
                  <a:pt x="4208750" y="1854350"/>
                  <a:pt x="4211794" y="1828735"/>
                  <a:pt x="4216400" y="1803400"/>
                </a:cubicBezTo>
                <a:cubicBezTo>
                  <a:pt x="4220261" y="1782162"/>
                  <a:pt x="4224867" y="1761067"/>
                  <a:pt x="4229100" y="1739900"/>
                </a:cubicBezTo>
                <a:cubicBezTo>
                  <a:pt x="4220633" y="1439333"/>
                  <a:pt x="4215110" y="1138669"/>
                  <a:pt x="4203700" y="838200"/>
                </a:cubicBezTo>
                <a:cubicBezTo>
                  <a:pt x="4201462" y="779263"/>
                  <a:pt x="4184149" y="690646"/>
                  <a:pt x="4165600" y="635000"/>
                </a:cubicBezTo>
                <a:cubicBezTo>
                  <a:pt x="4161367" y="622300"/>
                  <a:pt x="4158887" y="608874"/>
                  <a:pt x="4152900" y="596900"/>
                </a:cubicBezTo>
                <a:cubicBezTo>
                  <a:pt x="4146074" y="583248"/>
                  <a:pt x="4133371" y="572889"/>
                  <a:pt x="4127500" y="558800"/>
                </a:cubicBezTo>
                <a:cubicBezTo>
                  <a:pt x="4112053" y="521728"/>
                  <a:pt x="4102100" y="482600"/>
                  <a:pt x="4089400" y="444500"/>
                </a:cubicBezTo>
                <a:cubicBezTo>
                  <a:pt x="4051656" y="331268"/>
                  <a:pt x="4112044" y="509945"/>
                  <a:pt x="4051300" y="342900"/>
                </a:cubicBezTo>
                <a:cubicBezTo>
                  <a:pt x="4037592" y="305202"/>
                  <a:pt x="4025373" y="250722"/>
                  <a:pt x="4000500" y="215900"/>
                </a:cubicBezTo>
                <a:cubicBezTo>
                  <a:pt x="3990061" y="201285"/>
                  <a:pt x="3976577" y="188827"/>
                  <a:pt x="3962400" y="177800"/>
                </a:cubicBezTo>
                <a:cubicBezTo>
                  <a:pt x="3896896" y="126852"/>
                  <a:pt x="3905585" y="133462"/>
                  <a:pt x="3848100" y="114300"/>
                </a:cubicBezTo>
                <a:cubicBezTo>
                  <a:pt x="3814233" y="88900"/>
                  <a:pt x="3786661" y="51487"/>
                  <a:pt x="3746500" y="38100"/>
                </a:cubicBezTo>
                <a:lnTo>
                  <a:pt x="3670300" y="12700"/>
                </a:lnTo>
                <a:lnTo>
                  <a:pt x="3632200" y="0"/>
                </a:lnTo>
                <a:cubicBezTo>
                  <a:pt x="3530600" y="4233"/>
                  <a:pt x="3428583" y="2582"/>
                  <a:pt x="3327400" y="12700"/>
                </a:cubicBezTo>
                <a:cubicBezTo>
                  <a:pt x="3300759" y="15364"/>
                  <a:pt x="3276600" y="29633"/>
                  <a:pt x="3251200" y="38100"/>
                </a:cubicBezTo>
                <a:lnTo>
                  <a:pt x="3213100" y="50800"/>
                </a:lnTo>
                <a:cubicBezTo>
                  <a:pt x="3200400" y="55033"/>
                  <a:pt x="3188252" y="61607"/>
                  <a:pt x="3175000" y="63500"/>
                </a:cubicBezTo>
                <a:cubicBezTo>
                  <a:pt x="3145367" y="67733"/>
                  <a:pt x="3115627" y="71279"/>
                  <a:pt x="3086100" y="76200"/>
                </a:cubicBezTo>
                <a:cubicBezTo>
                  <a:pt x="3043575" y="83288"/>
                  <a:pt x="2988749" y="98071"/>
                  <a:pt x="2946400" y="101600"/>
                </a:cubicBezTo>
                <a:cubicBezTo>
                  <a:pt x="2870346" y="107938"/>
                  <a:pt x="2794000" y="110067"/>
                  <a:pt x="2717800" y="114300"/>
                </a:cubicBezTo>
                <a:cubicBezTo>
                  <a:pt x="2643585" y="124902"/>
                  <a:pt x="2632254" y="124844"/>
                  <a:pt x="2565400" y="139700"/>
                </a:cubicBezTo>
                <a:cubicBezTo>
                  <a:pt x="2548361" y="143486"/>
                  <a:pt x="2531773" y="149278"/>
                  <a:pt x="2514600" y="152400"/>
                </a:cubicBezTo>
                <a:cubicBezTo>
                  <a:pt x="2485149" y="157755"/>
                  <a:pt x="2455333" y="160867"/>
                  <a:pt x="2425700" y="165100"/>
                </a:cubicBezTo>
                <a:cubicBezTo>
                  <a:pt x="2364542" y="185486"/>
                  <a:pt x="2388913" y="179887"/>
                  <a:pt x="2298700" y="190500"/>
                </a:cubicBezTo>
                <a:cubicBezTo>
                  <a:pt x="2256447" y="195471"/>
                  <a:pt x="2214221" y="201783"/>
                  <a:pt x="2171700" y="203200"/>
                </a:cubicBezTo>
                <a:cubicBezTo>
                  <a:pt x="1960109" y="210253"/>
                  <a:pt x="1748367" y="211667"/>
                  <a:pt x="1536700" y="215900"/>
                </a:cubicBezTo>
                <a:cubicBezTo>
                  <a:pt x="1502833" y="224367"/>
                  <a:pt x="1469331" y="234454"/>
                  <a:pt x="1435100" y="241300"/>
                </a:cubicBezTo>
                <a:lnTo>
                  <a:pt x="1308100" y="266700"/>
                </a:lnTo>
                <a:cubicBezTo>
                  <a:pt x="1286933" y="270933"/>
                  <a:pt x="1265541" y="274165"/>
                  <a:pt x="1244600" y="279400"/>
                </a:cubicBezTo>
                <a:cubicBezTo>
                  <a:pt x="1085791" y="319102"/>
                  <a:pt x="1283237" y="268361"/>
                  <a:pt x="1155700" y="304800"/>
                </a:cubicBezTo>
                <a:cubicBezTo>
                  <a:pt x="1138917" y="309595"/>
                  <a:pt x="1121833" y="313267"/>
                  <a:pt x="1104900" y="317500"/>
                </a:cubicBezTo>
                <a:cubicBezTo>
                  <a:pt x="1058333" y="313267"/>
                  <a:pt x="1011549" y="310980"/>
                  <a:pt x="965200" y="304800"/>
                </a:cubicBezTo>
                <a:cubicBezTo>
                  <a:pt x="914295" y="298013"/>
                  <a:pt x="921078" y="290595"/>
                  <a:pt x="876300" y="279400"/>
                </a:cubicBezTo>
                <a:cubicBezTo>
                  <a:pt x="840800" y="270525"/>
                  <a:pt x="770569" y="259661"/>
                  <a:pt x="736600" y="254000"/>
                </a:cubicBezTo>
                <a:cubicBezTo>
                  <a:pt x="664633" y="258233"/>
                  <a:pt x="591245" y="251848"/>
                  <a:pt x="520700" y="266700"/>
                </a:cubicBezTo>
                <a:cubicBezTo>
                  <a:pt x="505764" y="269844"/>
                  <a:pt x="508243" y="296710"/>
                  <a:pt x="495300" y="304800"/>
                </a:cubicBezTo>
                <a:cubicBezTo>
                  <a:pt x="472596" y="318990"/>
                  <a:pt x="444500" y="321733"/>
                  <a:pt x="419100" y="330200"/>
                </a:cubicBezTo>
                <a:lnTo>
                  <a:pt x="381000" y="342900"/>
                </a:lnTo>
                <a:cubicBezTo>
                  <a:pt x="368300" y="347133"/>
                  <a:pt x="354874" y="349613"/>
                  <a:pt x="342900" y="355600"/>
                </a:cubicBezTo>
                <a:cubicBezTo>
                  <a:pt x="325967" y="364067"/>
                  <a:pt x="309678" y="373969"/>
                  <a:pt x="292100" y="381000"/>
                </a:cubicBezTo>
                <a:cubicBezTo>
                  <a:pt x="241992" y="401043"/>
                  <a:pt x="134042" y="431800"/>
                  <a:pt x="88900" y="431800"/>
                </a:cubicBezTo>
                <a:lnTo>
                  <a:pt x="0" y="431800"/>
                </a:lnTo>
              </a:path>
            </a:pathLst>
          </a:custGeom>
          <a:ln w="44450">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21316573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826" y="93043"/>
            <a:ext cx="8911917" cy="707886"/>
          </a:xfrm>
          <a:prstGeom prst="rect">
            <a:avLst/>
          </a:prstGeom>
          <a:noFill/>
        </p:spPr>
        <p:txBody>
          <a:bodyPr wrap="square" rtlCol="0">
            <a:spAutoFit/>
          </a:bodyPr>
          <a:lstStyle/>
          <a:p>
            <a:pPr algn="ctr"/>
            <a:r>
              <a:rPr lang="en-US" sz="4000" b="1" dirty="0" smtClean="0">
                <a:solidFill>
                  <a:srgbClr val="0000FF"/>
                </a:solidFill>
              </a:rPr>
              <a:t>GOES-R FLS Validation Over Alaska</a:t>
            </a:r>
            <a:endParaRPr lang="en-US" sz="4000" b="1" dirty="0">
              <a:solidFill>
                <a:srgbClr val="0000FF"/>
              </a:solidFill>
            </a:endParaRPr>
          </a:p>
        </p:txBody>
      </p:sp>
      <p:sp>
        <p:nvSpPr>
          <p:cNvPr id="4" name="Content Placeholder 2"/>
          <p:cNvSpPr txBox="1">
            <a:spLocks/>
          </p:cNvSpPr>
          <p:nvPr/>
        </p:nvSpPr>
        <p:spPr>
          <a:xfrm>
            <a:off x="30980" y="835555"/>
            <a:ext cx="8058727" cy="2445711"/>
          </a:xfrm>
          <a:prstGeom prst="rect">
            <a:avLst/>
          </a:prstGeom>
          <a:solidFill>
            <a:schemeClr val="accent1">
              <a:lumMod val="20000"/>
              <a:lumOff val="80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b="1" dirty="0" smtClean="0"/>
              <a:t>The FLS products were validated using surface observations of ceiling and visibility</a:t>
            </a:r>
          </a:p>
          <a:p>
            <a:endParaRPr lang="en-US" sz="2000" b="1" dirty="0"/>
          </a:p>
          <a:p>
            <a:r>
              <a:rPr lang="en-US" sz="2000" b="1" dirty="0" smtClean="0"/>
              <a:t>The plot below shows the Critical Success Index (CSI) of the daytime/nighttime GOES-R IFR probabilities along with the nighttime BTD product as a function of the threshold used to differentiate between FLS and  non-FLS clouds</a:t>
            </a:r>
          </a:p>
        </p:txBody>
      </p:sp>
      <p:sp>
        <p:nvSpPr>
          <p:cNvPr id="5" name="Content Placeholder 2"/>
          <p:cNvSpPr txBox="1">
            <a:spLocks/>
          </p:cNvSpPr>
          <p:nvPr/>
        </p:nvSpPr>
        <p:spPr>
          <a:xfrm>
            <a:off x="30980" y="3273135"/>
            <a:ext cx="4256423" cy="3385897"/>
          </a:xfrm>
          <a:prstGeom prst="rect">
            <a:avLst/>
          </a:prstGeom>
          <a:solidFill>
            <a:schemeClr val="accent1">
              <a:lumMod val="20000"/>
              <a:lumOff val="80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000" b="1" dirty="0" smtClean="0"/>
          </a:p>
          <a:p>
            <a:r>
              <a:rPr lang="en-US" sz="2000" b="1" dirty="0"/>
              <a:t>The </a:t>
            </a:r>
            <a:r>
              <a:rPr lang="en-US" sz="2000" b="1" dirty="0" smtClean="0"/>
              <a:t>maximum CSI </a:t>
            </a:r>
            <a:r>
              <a:rPr lang="en-US" sz="2000" b="1" dirty="0"/>
              <a:t>for the nighttime BTD product was calculated at </a:t>
            </a:r>
            <a:r>
              <a:rPr lang="en-US" sz="2000" b="1" dirty="0" smtClean="0"/>
              <a:t>0.306 </a:t>
            </a:r>
            <a:endParaRPr lang="en-US" sz="2000" b="1" dirty="0"/>
          </a:p>
          <a:p>
            <a:endParaRPr lang="en-US" sz="2000" b="1" dirty="0" smtClean="0"/>
          </a:p>
          <a:p>
            <a:r>
              <a:rPr lang="en-US" sz="2000" b="1" dirty="0" smtClean="0"/>
              <a:t>The maximum CSI for the daytime/nighttime IFR probabilities were calculated at 0.426/0.450 respectively, significantly higher  than the traditional BTD product</a:t>
            </a:r>
          </a:p>
          <a:p>
            <a:endParaRPr lang="en-US" sz="2000" b="1" dirty="0"/>
          </a:p>
        </p:txBody>
      </p:sp>
      <p:pic>
        <p:nvPicPr>
          <p:cNvPr id="9" name="Picture 8" descr="Aug1415_CSI_comp_all_ak.tiff"/>
          <p:cNvPicPr>
            <a:picLocks noChangeAspect="1"/>
          </p:cNvPicPr>
          <p:nvPr/>
        </p:nvPicPr>
        <p:blipFill rotWithShape="1">
          <a:blip r:embed="rId3">
            <a:extLst>
              <a:ext uri="{28A0092B-C50C-407E-A947-70E740481C1C}">
                <a14:useLocalDpi xmlns:a14="http://schemas.microsoft.com/office/drawing/2010/main" val="0"/>
              </a:ext>
            </a:extLst>
          </a:blip>
          <a:srcRect l="3561"/>
          <a:stretch/>
        </p:blipFill>
        <p:spPr>
          <a:xfrm>
            <a:off x="4276548" y="3059057"/>
            <a:ext cx="4841565" cy="3751959"/>
          </a:xfrm>
          <a:prstGeom prst="rect">
            <a:avLst/>
          </a:prstGeom>
          <a:ln>
            <a:solidFill>
              <a:schemeClr val="tx1"/>
            </a:solidFill>
          </a:ln>
        </p:spPr>
      </p:pic>
      <p:sp>
        <p:nvSpPr>
          <p:cNvPr id="3" name="Slide Number Placeholder 2"/>
          <p:cNvSpPr>
            <a:spLocks noGrp="1"/>
          </p:cNvSpPr>
          <p:nvPr>
            <p:ph type="sldNum" sz="quarter" idx="12"/>
          </p:nvPr>
        </p:nvSpPr>
        <p:spPr/>
        <p:txBody>
          <a:bodyPr/>
          <a:lstStyle/>
          <a:p>
            <a:fld id="{B0AF709A-F488-D140-B7BF-FB989453A114}" type="slidenum">
              <a:rPr lang="en-US" smtClean="0"/>
              <a:t>49</a:t>
            </a:fld>
            <a:endParaRPr lang="en-US"/>
          </a:p>
        </p:txBody>
      </p:sp>
    </p:spTree>
    <p:extLst>
      <p:ext uri="{BB962C8B-B14F-4D97-AF65-F5344CB8AC3E}">
        <p14:creationId xmlns:p14="http://schemas.microsoft.com/office/powerpoint/2010/main" val="383674991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_IFR_PROB_20130313_0500.png"/>
          <p:cNvPicPr>
            <a:picLocks noChangeAspect="1"/>
          </p:cNvPicPr>
          <p:nvPr/>
        </p:nvPicPr>
        <p:blipFill rotWithShape="1">
          <a:blip r:embed="rId2">
            <a:extLst>
              <a:ext uri="{28A0092B-C50C-407E-A947-70E740481C1C}">
                <a14:useLocalDpi xmlns:a14="http://schemas.microsoft.com/office/drawing/2010/main" val="0"/>
              </a:ext>
            </a:extLst>
          </a:blip>
          <a:srcRect l="-5" t="50656" r="50597" b="-50658"/>
          <a:stretch/>
        </p:blipFill>
        <p:spPr>
          <a:xfrm>
            <a:off x="0" y="694944"/>
            <a:ext cx="6992655" cy="12486890"/>
          </a:xfrm>
          <a:prstGeom prst="rect">
            <a:avLst/>
          </a:prstGeom>
        </p:spPr>
      </p:pic>
      <p:sp>
        <p:nvSpPr>
          <p:cNvPr id="3" name="TextBox 5"/>
          <p:cNvSpPr txBox="1">
            <a:spLocks noChangeArrowheads="1"/>
          </p:cNvSpPr>
          <p:nvPr/>
        </p:nvSpPr>
        <p:spPr bwMode="auto">
          <a:xfrm>
            <a:off x="3236340" y="954546"/>
            <a:ext cx="5907660" cy="2479141"/>
          </a:xfrm>
          <a:prstGeom prst="rect">
            <a:avLst/>
          </a:prstGeom>
          <a:solidFill>
            <a:schemeClr val="tx2">
              <a:lumMod val="20000"/>
              <a:lumOff val="80000"/>
            </a:schemeClr>
          </a:solidFill>
          <a:ln>
            <a:solidFill>
              <a:schemeClr val="tx1"/>
            </a:solidFill>
          </a:ln>
          <a:extLst/>
        </p:spPr>
        <p:txBody>
          <a:bodyPr wrap="square">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200150" indent="-28575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spcBef>
                <a:spcPct val="20000"/>
              </a:spcBef>
              <a:buClr>
                <a:srgbClr val="17375E"/>
              </a:buClr>
              <a:buSzPct val="100000"/>
              <a:buFont typeface="Times" charset="0"/>
              <a:buChar char="•"/>
            </a:pPr>
            <a:r>
              <a:rPr lang="en-US" sz="1800" b="1" dirty="0" smtClean="0">
                <a:solidFill>
                  <a:srgbClr val="000000"/>
                </a:solidFill>
              </a:rPr>
              <a:t>VFR - Visual flight rules</a:t>
            </a:r>
          </a:p>
          <a:p>
            <a:pPr lvl="2">
              <a:lnSpc>
                <a:spcPct val="90000"/>
              </a:lnSpc>
              <a:spcBef>
                <a:spcPct val="20000"/>
              </a:spcBef>
              <a:buClr>
                <a:srgbClr val="17375E"/>
              </a:buClr>
              <a:buSzPct val="100000"/>
            </a:pPr>
            <a:r>
              <a:rPr lang="en-US" sz="1800" b="1" dirty="0" smtClean="0">
                <a:solidFill>
                  <a:srgbClr val="000000"/>
                </a:solidFill>
              </a:rPr>
              <a:t>ceiling &gt; 3000 </a:t>
            </a:r>
            <a:r>
              <a:rPr lang="en-US" sz="1800" b="1" dirty="0" err="1" smtClean="0">
                <a:solidFill>
                  <a:srgbClr val="000000"/>
                </a:solidFill>
              </a:rPr>
              <a:t>ft</a:t>
            </a:r>
            <a:r>
              <a:rPr lang="en-US" sz="1800" b="1" dirty="0" smtClean="0">
                <a:solidFill>
                  <a:srgbClr val="000000"/>
                </a:solidFill>
              </a:rPr>
              <a:t> and </a:t>
            </a:r>
            <a:r>
              <a:rPr lang="en-US" sz="1800" b="1" dirty="0" err="1" smtClean="0">
                <a:solidFill>
                  <a:srgbClr val="000000"/>
                </a:solidFill>
              </a:rPr>
              <a:t>vis</a:t>
            </a:r>
            <a:r>
              <a:rPr lang="en-US" sz="1800" b="1" dirty="0" smtClean="0">
                <a:solidFill>
                  <a:srgbClr val="000000"/>
                </a:solidFill>
              </a:rPr>
              <a:t> &gt; 5 mi</a:t>
            </a:r>
          </a:p>
          <a:p>
            <a:pPr>
              <a:lnSpc>
                <a:spcPct val="90000"/>
              </a:lnSpc>
              <a:spcBef>
                <a:spcPct val="20000"/>
              </a:spcBef>
              <a:buClr>
                <a:srgbClr val="17375E"/>
              </a:buClr>
              <a:buSzPct val="100000"/>
              <a:buFont typeface="Times" charset="0"/>
              <a:buChar char="•"/>
            </a:pPr>
            <a:r>
              <a:rPr lang="en-US" sz="1800" b="1" dirty="0" smtClean="0"/>
              <a:t>MVFR </a:t>
            </a:r>
            <a:r>
              <a:rPr lang="en-US" sz="1800" b="1" dirty="0"/>
              <a:t>- Marginal visual flight rules</a:t>
            </a:r>
          </a:p>
          <a:p>
            <a:pPr lvl="2">
              <a:lnSpc>
                <a:spcPct val="90000"/>
              </a:lnSpc>
              <a:spcBef>
                <a:spcPct val="20000"/>
              </a:spcBef>
              <a:buClr>
                <a:srgbClr val="17375E"/>
              </a:buClr>
              <a:buSzPct val="100000"/>
            </a:pPr>
            <a:r>
              <a:rPr lang="en-US" sz="1800" b="1" dirty="0"/>
              <a:t>1000 </a:t>
            </a:r>
            <a:r>
              <a:rPr lang="en-US" sz="1800" b="1" dirty="0" smtClean="0"/>
              <a:t>ft </a:t>
            </a:r>
            <a:r>
              <a:rPr lang="en-US" sz="1800" b="1" dirty="0"/>
              <a:t>&lt; ceiling &lt; 3000 </a:t>
            </a:r>
            <a:r>
              <a:rPr lang="en-US" sz="1800" b="1" dirty="0" smtClean="0"/>
              <a:t>ft or 3 mi &lt; </a:t>
            </a:r>
            <a:r>
              <a:rPr lang="en-US" sz="1800" b="1" dirty="0" err="1" smtClean="0"/>
              <a:t>vis</a:t>
            </a:r>
            <a:r>
              <a:rPr lang="en-US" sz="1800" b="1" dirty="0" smtClean="0"/>
              <a:t> &lt; 5 mi</a:t>
            </a:r>
          </a:p>
          <a:p>
            <a:pPr>
              <a:lnSpc>
                <a:spcPct val="90000"/>
              </a:lnSpc>
              <a:spcBef>
                <a:spcPct val="20000"/>
              </a:spcBef>
              <a:buClr>
                <a:srgbClr val="17375E"/>
              </a:buClr>
              <a:buSzPct val="100000"/>
              <a:buFont typeface="Times" charset="0"/>
              <a:buChar char="•"/>
            </a:pPr>
            <a:r>
              <a:rPr lang="en-US" sz="1800" b="1" dirty="0"/>
              <a:t>IFR - Instrument flight rules</a:t>
            </a:r>
          </a:p>
          <a:p>
            <a:pPr lvl="2">
              <a:lnSpc>
                <a:spcPct val="90000"/>
              </a:lnSpc>
              <a:spcBef>
                <a:spcPct val="20000"/>
              </a:spcBef>
              <a:buClr>
                <a:srgbClr val="17375E"/>
              </a:buClr>
              <a:buSzPct val="100000"/>
            </a:pPr>
            <a:r>
              <a:rPr lang="en-US" sz="1800" b="1" dirty="0"/>
              <a:t>500 </a:t>
            </a:r>
            <a:r>
              <a:rPr lang="en-US" sz="1800" b="1" dirty="0" smtClean="0"/>
              <a:t>ft </a:t>
            </a:r>
            <a:r>
              <a:rPr lang="en-US" sz="1800" b="1" dirty="0"/>
              <a:t>&lt; ceiling &lt; 1000 </a:t>
            </a:r>
            <a:r>
              <a:rPr lang="en-US" sz="1800" b="1" dirty="0" smtClean="0"/>
              <a:t>ft or 1 mi &lt; </a:t>
            </a:r>
            <a:r>
              <a:rPr lang="en-US" sz="1800" b="1" dirty="0" err="1" smtClean="0"/>
              <a:t>vis</a:t>
            </a:r>
            <a:r>
              <a:rPr lang="en-US" sz="1800" b="1" dirty="0" smtClean="0"/>
              <a:t> &lt; 3 mi</a:t>
            </a:r>
          </a:p>
          <a:p>
            <a:pPr>
              <a:lnSpc>
                <a:spcPct val="90000"/>
              </a:lnSpc>
              <a:spcBef>
                <a:spcPct val="20000"/>
              </a:spcBef>
              <a:buClr>
                <a:srgbClr val="17375E"/>
              </a:buClr>
              <a:buSzPct val="100000"/>
              <a:buFont typeface="Times" charset="0"/>
              <a:buChar char="•"/>
            </a:pPr>
            <a:r>
              <a:rPr lang="en-US" sz="1800" b="1" i="1" dirty="0">
                <a:solidFill>
                  <a:srgbClr val="FF0000"/>
                </a:solidFill>
              </a:rPr>
              <a:t>LIFR - Low instrument flight rules</a:t>
            </a:r>
          </a:p>
          <a:p>
            <a:pPr lvl="2">
              <a:lnSpc>
                <a:spcPct val="90000"/>
              </a:lnSpc>
              <a:spcBef>
                <a:spcPct val="20000"/>
              </a:spcBef>
              <a:buClr>
                <a:srgbClr val="17375E"/>
              </a:buClr>
              <a:buSzPct val="100000"/>
            </a:pPr>
            <a:r>
              <a:rPr lang="en-US" sz="1800" b="1" i="1" dirty="0">
                <a:solidFill>
                  <a:srgbClr val="FF0000"/>
                </a:solidFill>
              </a:rPr>
              <a:t>ceiling &lt; 500 </a:t>
            </a:r>
            <a:r>
              <a:rPr lang="en-US" sz="1800" b="1" i="1" dirty="0" smtClean="0">
                <a:solidFill>
                  <a:srgbClr val="FF0000"/>
                </a:solidFill>
              </a:rPr>
              <a:t>ft or </a:t>
            </a:r>
            <a:r>
              <a:rPr lang="en-US" sz="1800" b="1" i="1" dirty="0" err="1" smtClean="0">
                <a:solidFill>
                  <a:srgbClr val="FF0000"/>
                </a:solidFill>
              </a:rPr>
              <a:t>vis</a:t>
            </a:r>
            <a:r>
              <a:rPr lang="en-US" sz="1800" b="1" i="1" dirty="0" smtClean="0">
                <a:solidFill>
                  <a:srgbClr val="FF0000"/>
                </a:solidFill>
              </a:rPr>
              <a:t> &lt; 1 mi</a:t>
            </a:r>
            <a:endParaRPr lang="en-US" sz="1800" b="1" i="1" dirty="0">
              <a:solidFill>
                <a:srgbClr val="FF0000"/>
              </a:solidFill>
            </a:endParaRPr>
          </a:p>
        </p:txBody>
      </p:sp>
      <p:sp>
        <p:nvSpPr>
          <p:cNvPr id="4" name="TextBox 3"/>
          <p:cNvSpPr txBox="1"/>
          <p:nvPr/>
        </p:nvSpPr>
        <p:spPr>
          <a:xfrm>
            <a:off x="442394" y="9078"/>
            <a:ext cx="8091530" cy="646331"/>
          </a:xfrm>
          <a:prstGeom prst="rect">
            <a:avLst/>
          </a:prstGeom>
          <a:noFill/>
        </p:spPr>
        <p:txBody>
          <a:bodyPr wrap="square" rtlCol="0">
            <a:spAutoFit/>
          </a:bodyPr>
          <a:lstStyle/>
          <a:p>
            <a:pPr algn="ctr"/>
            <a:r>
              <a:rPr lang="en-US" sz="3600" b="1" dirty="0" smtClean="0">
                <a:solidFill>
                  <a:srgbClr val="0000FF"/>
                </a:solidFill>
              </a:rPr>
              <a:t>Probability of LIFR</a:t>
            </a:r>
            <a:endParaRPr lang="en-US" sz="3600" b="1" dirty="0">
              <a:solidFill>
                <a:srgbClr val="0000FF"/>
              </a:solidFill>
            </a:endParaRPr>
          </a:p>
        </p:txBody>
      </p:sp>
      <p:sp>
        <p:nvSpPr>
          <p:cNvPr id="5" name="TextBox 4"/>
          <p:cNvSpPr txBox="1"/>
          <p:nvPr/>
        </p:nvSpPr>
        <p:spPr>
          <a:xfrm>
            <a:off x="5360235" y="5053786"/>
            <a:ext cx="1865178" cy="461665"/>
          </a:xfrm>
          <a:prstGeom prst="rect">
            <a:avLst/>
          </a:prstGeom>
          <a:noFill/>
        </p:spPr>
        <p:txBody>
          <a:bodyPr wrap="square" rtlCol="0">
            <a:spAutoFit/>
          </a:bodyPr>
          <a:lstStyle/>
          <a:p>
            <a:r>
              <a:rPr lang="en-US" sz="2400" b="1" dirty="0" smtClean="0">
                <a:solidFill>
                  <a:schemeClr val="bg1"/>
                </a:solidFill>
              </a:rPr>
              <a:t>S. California</a:t>
            </a:r>
            <a:endParaRPr lang="en-US" sz="2400" b="1" dirty="0"/>
          </a:p>
        </p:txBody>
      </p:sp>
      <p:sp>
        <p:nvSpPr>
          <p:cNvPr id="6" name="Slide Number Placeholder 5"/>
          <p:cNvSpPr>
            <a:spLocks noGrp="1"/>
          </p:cNvSpPr>
          <p:nvPr>
            <p:ph type="sldNum" sz="quarter" idx="12"/>
          </p:nvPr>
        </p:nvSpPr>
        <p:spPr/>
        <p:txBody>
          <a:bodyPr/>
          <a:lstStyle/>
          <a:p>
            <a:fld id="{B0AF709A-F488-D140-B7BF-FB989453A114}" type="slidenum">
              <a:rPr lang="en-US" smtClean="0"/>
              <a:t>5</a:t>
            </a:fld>
            <a:endParaRPr lang="en-US"/>
          </a:p>
        </p:txBody>
      </p:sp>
    </p:spTree>
    <p:extLst>
      <p:ext uri="{BB962C8B-B14F-4D97-AF65-F5344CB8AC3E}">
        <p14:creationId xmlns:p14="http://schemas.microsoft.com/office/powerpoint/2010/main" val="171371481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0AF709A-F488-D140-B7BF-FB989453A114}" type="slidenum">
              <a:rPr lang="en-US" smtClean="0"/>
              <a:t>50</a:t>
            </a:fld>
            <a:endParaRPr lang="en-US"/>
          </a:p>
        </p:txBody>
      </p:sp>
      <p:sp>
        <p:nvSpPr>
          <p:cNvPr id="5" name="TextBox 4"/>
          <p:cNvSpPr txBox="1"/>
          <p:nvPr/>
        </p:nvSpPr>
        <p:spPr>
          <a:xfrm>
            <a:off x="5780468" y="171912"/>
            <a:ext cx="3311603" cy="4708981"/>
          </a:xfrm>
          <a:prstGeom prst="rect">
            <a:avLst/>
          </a:prstGeom>
          <a:solidFill>
            <a:schemeClr val="accent1">
              <a:lumMod val="20000"/>
              <a:lumOff val="80000"/>
            </a:schemeClr>
          </a:solidFill>
          <a:ln w="31750">
            <a:solidFill>
              <a:schemeClr val="tx1"/>
            </a:solidFill>
          </a:ln>
        </p:spPr>
        <p:txBody>
          <a:bodyPr wrap="square" rtlCol="0">
            <a:spAutoFit/>
          </a:bodyPr>
          <a:lstStyle/>
          <a:p>
            <a:pPr marL="285750" indent="-285750">
              <a:buFont typeface="Arial"/>
              <a:buChar char="•"/>
            </a:pPr>
            <a:r>
              <a:rPr lang="en-US" sz="2000" b="1" dirty="0"/>
              <a:t>Compute the correlation between the fraction of the satellite pixel that is in a valley and the IFR probability</a:t>
            </a:r>
          </a:p>
          <a:p>
            <a:pPr marL="285750" indent="-285750">
              <a:buFont typeface="Arial"/>
              <a:buChar char="•"/>
            </a:pPr>
            <a:endParaRPr lang="en-US" sz="2000" b="1" dirty="0" smtClean="0"/>
          </a:p>
          <a:p>
            <a:pPr marL="285750" indent="-285750">
              <a:buFont typeface="Arial"/>
              <a:buChar char="•"/>
            </a:pPr>
            <a:r>
              <a:rPr lang="en-US" sz="2000" b="1" dirty="0" smtClean="0"/>
              <a:t>If </a:t>
            </a:r>
            <a:r>
              <a:rPr lang="en-US" sz="2000" b="1" dirty="0"/>
              <a:t>sufficiently correlated, </a:t>
            </a:r>
            <a:r>
              <a:rPr lang="en-US" sz="2000" b="1" dirty="0" smtClean="0"/>
              <a:t>use “</a:t>
            </a:r>
            <a:r>
              <a:rPr lang="en-US" sz="2000" b="1" dirty="0" err="1" smtClean="0"/>
              <a:t>valleyness</a:t>
            </a:r>
            <a:r>
              <a:rPr lang="en-US" sz="2000" b="1" dirty="0" smtClean="0"/>
              <a:t>” metric and LEO data (if available) to determine </a:t>
            </a:r>
            <a:r>
              <a:rPr lang="en-US" sz="2000" b="1" dirty="0"/>
              <a:t>which parts of the satellite pixel </a:t>
            </a:r>
            <a:r>
              <a:rPr lang="en-US" sz="2000" b="1" dirty="0" smtClean="0"/>
              <a:t>most </a:t>
            </a:r>
            <a:r>
              <a:rPr lang="en-US" sz="2000" b="1" dirty="0"/>
              <a:t>likely have IFR conditions and re-</a:t>
            </a:r>
            <a:r>
              <a:rPr lang="en-US" sz="2000" b="1" dirty="0" smtClean="0"/>
              <a:t>compute the </a:t>
            </a:r>
            <a:r>
              <a:rPr lang="en-US" sz="2000" b="1" dirty="0"/>
              <a:t>IFR probability with larger </a:t>
            </a:r>
            <a:r>
              <a:rPr lang="en-US" sz="2000" b="1" i="1" dirty="0"/>
              <a:t>a priori</a:t>
            </a:r>
            <a:r>
              <a:rPr lang="en-US" sz="2000" b="1" dirty="0"/>
              <a:t> </a:t>
            </a:r>
            <a:r>
              <a:rPr lang="en-US" sz="2000" b="1" dirty="0" smtClean="0"/>
              <a:t>probability</a:t>
            </a:r>
            <a:endParaRPr lang="en-US" sz="2000" b="1" dirty="0"/>
          </a:p>
        </p:txBody>
      </p:sp>
      <p:pic>
        <p:nvPicPr>
          <p:cNvPr id="6" name="Picture 5" descr="Anchora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310" y="584434"/>
            <a:ext cx="5178724" cy="3243663"/>
          </a:xfrm>
          <a:prstGeom prst="rect">
            <a:avLst/>
          </a:prstGeom>
        </p:spPr>
      </p:pic>
      <p:pic>
        <p:nvPicPr>
          <p:cNvPr id="7" name="Picture 6" descr="SNPP.VIIRS.2013-12-08.12-59-42.IFR_PROB_HIGH_R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3264" y="3828098"/>
            <a:ext cx="3690502" cy="3029902"/>
          </a:xfrm>
          <a:prstGeom prst="rect">
            <a:avLst/>
          </a:prstGeom>
        </p:spPr>
      </p:pic>
      <p:sp>
        <p:nvSpPr>
          <p:cNvPr id="8" name="TextBox 7"/>
          <p:cNvSpPr txBox="1"/>
          <p:nvPr/>
        </p:nvSpPr>
        <p:spPr>
          <a:xfrm>
            <a:off x="0" y="5729"/>
            <a:ext cx="5365034" cy="523220"/>
          </a:xfrm>
          <a:prstGeom prst="rect">
            <a:avLst/>
          </a:prstGeom>
          <a:noFill/>
        </p:spPr>
        <p:txBody>
          <a:bodyPr wrap="square" rtlCol="0">
            <a:spAutoFit/>
          </a:bodyPr>
          <a:lstStyle/>
          <a:p>
            <a:r>
              <a:rPr lang="en-US" sz="2800" b="1" dirty="0" smtClean="0"/>
              <a:t>Physically based image sharpening</a:t>
            </a:r>
            <a:endParaRPr lang="en-US" sz="2800" b="1" dirty="0"/>
          </a:p>
        </p:txBody>
      </p:sp>
    </p:spTree>
    <p:extLst>
      <p:ext uri="{BB962C8B-B14F-4D97-AF65-F5344CB8AC3E}">
        <p14:creationId xmlns:p14="http://schemas.microsoft.com/office/powerpoint/2010/main" val="363834118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0AF709A-F488-D140-B7BF-FB989453A114}" type="slidenum">
              <a:rPr lang="en-US" smtClean="0"/>
              <a:t>51</a:t>
            </a:fld>
            <a:endParaRPr lang="en-US"/>
          </a:p>
        </p:txBody>
      </p:sp>
      <p:pic>
        <p:nvPicPr>
          <p:cNvPr id="3" name="Picture 2" descr="Anchorage_valleyness.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0"/>
            <a:ext cx="8063876" cy="6858000"/>
          </a:xfrm>
          <a:prstGeom prst="rect">
            <a:avLst/>
          </a:prstGeom>
        </p:spPr>
      </p:pic>
    </p:spTree>
    <p:extLst>
      <p:ext uri="{BB962C8B-B14F-4D97-AF65-F5344CB8AC3E}">
        <p14:creationId xmlns:p14="http://schemas.microsoft.com/office/powerpoint/2010/main" val="2419296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1206500" y="231566"/>
            <a:ext cx="6502400" cy="584776"/>
          </a:xfrm>
          <a:prstGeom prst="rect">
            <a:avLst/>
          </a:prstGeom>
          <a:noFill/>
        </p:spPr>
        <p:txBody>
          <a:bodyPr wrap="square" rtlCol="0">
            <a:spAutoFit/>
          </a:bodyPr>
          <a:lstStyle/>
          <a:p>
            <a:pPr marL="457200" indent="-457200" algn="ctr">
              <a:spcBef>
                <a:spcPct val="50000"/>
              </a:spcBef>
            </a:pPr>
            <a:r>
              <a:rPr lang="en-US" sz="3200" b="1" u="sng" dirty="0" smtClean="0">
                <a:solidFill>
                  <a:srgbClr val="000000"/>
                </a:solidFill>
                <a:latin typeface="+mn-lt"/>
                <a:cs typeface="Arial"/>
              </a:rPr>
              <a:t>Naïve Bayes Probabilistic Model</a:t>
            </a:r>
            <a:endParaRPr lang="en-US" sz="3200" b="1" u="sng" dirty="0">
              <a:solidFill>
                <a:srgbClr val="000000"/>
              </a:solidFill>
              <a:latin typeface="+mn-lt"/>
              <a:cs typeface="Arial"/>
            </a:endParaRPr>
          </a:p>
        </p:txBody>
      </p:sp>
      <p:graphicFrame>
        <p:nvGraphicFramePr>
          <p:cNvPr id="33" name="Object 32"/>
          <p:cNvGraphicFramePr>
            <a:graphicFrameLocks noChangeAspect="1"/>
          </p:cNvGraphicFramePr>
          <p:nvPr>
            <p:extLst>
              <p:ext uri="{D42A27DB-BD31-4B8C-83A1-F6EECF244321}">
                <p14:modId xmlns:p14="http://schemas.microsoft.com/office/powerpoint/2010/main" val="2559269496"/>
              </p:ext>
            </p:extLst>
          </p:nvPr>
        </p:nvGraphicFramePr>
        <p:xfrm>
          <a:off x="1531657" y="2633762"/>
          <a:ext cx="5593043" cy="1094897"/>
        </p:xfrm>
        <a:graphic>
          <a:graphicData uri="http://schemas.openxmlformats.org/presentationml/2006/ole">
            <mc:AlternateContent xmlns:mc="http://schemas.openxmlformats.org/markup-compatibility/2006">
              <mc:Choice xmlns:v="urn:schemas-microsoft-com:vml" Requires="v">
                <p:oleObj spid="_x0000_s3322" name="Equation" r:id="rId4" imgW="3670300" imgH="609600" progId="Equation.3">
                  <p:embed/>
                </p:oleObj>
              </mc:Choice>
              <mc:Fallback>
                <p:oleObj name="Equation" r:id="rId4" imgW="3670300" imgH="609600" progId="Equation.3">
                  <p:embed/>
                  <p:pic>
                    <p:nvPicPr>
                      <p:cNvPr id="0" name=""/>
                      <p:cNvPicPr/>
                      <p:nvPr/>
                    </p:nvPicPr>
                    <p:blipFill>
                      <a:blip r:embed="rId5"/>
                      <a:stretch>
                        <a:fillRect/>
                      </a:stretch>
                    </p:blipFill>
                    <p:spPr>
                      <a:xfrm>
                        <a:off x="1531657" y="2633762"/>
                        <a:ext cx="5593043" cy="1094897"/>
                      </a:xfrm>
                      <a:prstGeom prst="rect">
                        <a:avLst/>
                      </a:prstGeom>
                    </p:spPr>
                  </p:pic>
                </p:oleObj>
              </mc:Fallback>
            </mc:AlternateContent>
          </a:graphicData>
        </a:graphic>
      </p:graphicFrame>
      <p:sp>
        <p:nvSpPr>
          <p:cNvPr id="34" name="Rectangle 33"/>
          <p:cNvSpPr/>
          <p:nvPr/>
        </p:nvSpPr>
        <p:spPr>
          <a:xfrm>
            <a:off x="83795" y="991334"/>
            <a:ext cx="8806206" cy="1477328"/>
          </a:xfrm>
          <a:prstGeom prst="rect">
            <a:avLst/>
          </a:prstGeom>
        </p:spPr>
        <p:txBody>
          <a:bodyPr wrap="square">
            <a:spAutoFit/>
          </a:bodyPr>
          <a:lstStyle/>
          <a:p>
            <a:pPr marL="457200" indent="-457200">
              <a:buFont typeface="Arial"/>
              <a:buChar char="•"/>
            </a:pPr>
            <a:r>
              <a:rPr lang="en-US" dirty="0">
                <a:latin typeface="Arial"/>
                <a:cs typeface="Arial"/>
              </a:rPr>
              <a:t>The </a:t>
            </a:r>
            <a:r>
              <a:rPr lang="en-US" dirty="0" smtClean="0">
                <a:latin typeface="Arial"/>
                <a:cs typeface="Arial"/>
              </a:rPr>
              <a:t>naïve Bayes</a:t>
            </a:r>
            <a:r>
              <a:rPr lang="en-US" dirty="0">
                <a:latin typeface="Arial"/>
                <a:cs typeface="Arial"/>
              </a:rPr>
              <a:t>’ model returns a conditional probability that an “event” will occur given a set of measureable </a:t>
            </a:r>
            <a:r>
              <a:rPr lang="en-US" dirty="0" smtClean="0">
                <a:latin typeface="Arial"/>
                <a:cs typeface="Arial"/>
              </a:rPr>
              <a:t>features defined by the equation below</a:t>
            </a:r>
          </a:p>
          <a:p>
            <a:pPr marL="457200" indent="-457200">
              <a:buFont typeface="Arial"/>
              <a:buChar char="•"/>
            </a:pPr>
            <a:endParaRPr lang="en-US" dirty="0">
              <a:latin typeface="Arial"/>
              <a:cs typeface="Arial"/>
            </a:endParaRPr>
          </a:p>
          <a:p>
            <a:pPr marL="457200" indent="-457200">
              <a:buFont typeface="Arial"/>
              <a:buChar char="•"/>
            </a:pPr>
            <a:r>
              <a:rPr lang="en-US" dirty="0" smtClean="0">
                <a:latin typeface="Arial"/>
                <a:cs typeface="Arial"/>
              </a:rPr>
              <a:t> The “naïve” aspect comes from the assumption that the measureable features are independent of each other</a:t>
            </a:r>
            <a:endParaRPr lang="en-US" dirty="0">
              <a:latin typeface="Arial"/>
              <a:cs typeface="Arial"/>
            </a:endParaRPr>
          </a:p>
        </p:txBody>
      </p:sp>
      <p:graphicFrame>
        <p:nvGraphicFramePr>
          <p:cNvPr id="35" name="Object 34"/>
          <p:cNvGraphicFramePr>
            <a:graphicFrameLocks noChangeAspect="1"/>
          </p:cNvGraphicFramePr>
          <p:nvPr>
            <p:extLst>
              <p:ext uri="{D42A27DB-BD31-4B8C-83A1-F6EECF244321}">
                <p14:modId xmlns:p14="http://schemas.microsoft.com/office/powerpoint/2010/main" val="223293493"/>
              </p:ext>
            </p:extLst>
          </p:nvPr>
        </p:nvGraphicFramePr>
        <p:xfrm>
          <a:off x="555438" y="4393503"/>
          <a:ext cx="651062" cy="317800"/>
        </p:xfrm>
        <a:graphic>
          <a:graphicData uri="http://schemas.openxmlformats.org/presentationml/2006/ole">
            <mc:AlternateContent xmlns:mc="http://schemas.openxmlformats.org/markup-compatibility/2006">
              <mc:Choice xmlns:v="urn:schemas-microsoft-com:vml" Requires="v">
                <p:oleObj spid="_x0000_s3323" name="Equation" r:id="rId6" imgW="482600" imgH="228600" progId="Equation.3">
                  <p:embed/>
                </p:oleObj>
              </mc:Choice>
              <mc:Fallback>
                <p:oleObj name="Equation" r:id="rId6" imgW="482600" imgH="228600" progId="Equation.3">
                  <p:embed/>
                  <p:pic>
                    <p:nvPicPr>
                      <p:cNvPr id="0" name=""/>
                      <p:cNvPicPr/>
                      <p:nvPr/>
                    </p:nvPicPr>
                    <p:blipFill>
                      <a:blip r:embed="rId7"/>
                      <a:stretch>
                        <a:fillRect/>
                      </a:stretch>
                    </p:blipFill>
                    <p:spPr>
                      <a:xfrm>
                        <a:off x="555438" y="4393503"/>
                        <a:ext cx="651062" cy="317800"/>
                      </a:xfrm>
                      <a:prstGeom prst="rect">
                        <a:avLst/>
                      </a:prstGeom>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3562685207"/>
              </p:ext>
            </p:extLst>
          </p:nvPr>
        </p:nvGraphicFramePr>
        <p:xfrm>
          <a:off x="289613" y="5219046"/>
          <a:ext cx="916887" cy="321410"/>
        </p:xfrm>
        <a:graphic>
          <a:graphicData uri="http://schemas.openxmlformats.org/presentationml/2006/ole">
            <mc:AlternateContent xmlns:mc="http://schemas.openxmlformats.org/markup-compatibility/2006">
              <mc:Choice xmlns:v="urn:schemas-microsoft-com:vml" Requires="v">
                <p:oleObj spid="_x0000_s3324" name="Equation" r:id="rId8" imgW="673100" imgH="228600" progId="Equation.3">
                  <p:embed/>
                </p:oleObj>
              </mc:Choice>
              <mc:Fallback>
                <p:oleObj name="Equation" r:id="rId8" imgW="673100" imgH="228600" progId="Equation.3">
                  <p:embed/>
                  <p:pic>
                    <p:nvPicPr>
                      <p:cNvPr id="0" name=""/>
                      <p:cNvPicPr/>
                      <p:nvPr/>
                    </p:nvPicPr>
                    <p:blipFill>
                      <a:blip r:embed="rId9"/>
                      <a:stretch>
                        <a:fillRect/>
                      </a:stretch>
                    </p:blipFill>
                    <p:spPr>
                      <a:xfrm>
                        <a:off x="289613" y="5219046"/>
                        <a:ext cx="916887" cy="321410"/>
                      </a:xfrm>
                      <a:prstGeom prst="rect">
                        <a:avLst/>
                      </a:prstGeom>
                    </p:spPr>
                  </p:pic>
                </p:oleObj>
              </mc:Fallback>
            </mc:AlternateContent>
          </a:graphicData>
        </a:graphic>
      </p:graphicFrame>
      <p:graphicFrame>
        <p:nvGraphicFramePr>
          <p:cNvPr id="37" name="Object 36"/>
          <p:cNvGraphicFramePr>
            <a:graphicFrameLocks noChangeAspect="1"/>
          </p:cNvGraphicFramePr>
          <p:nvPr>
            <p:extLst>
              <p:ext uri="{D42A27DB-BD31-4B8C-83A1-F6EECF244321}">
                <p14:modId xmlns:p14="http://schemas.microsoft.com/office/powerpoint/2010/main" val="1466245557"/>
              </p:ext>
            </p:extLst>
          </p:nvPr>
        </p:nvGraphicFramePr>
        <p:xfrm>
          <a:off x="566687" y="4812646"/>
          <a:ext cx="639813" cy="311884"/>
        </p:xfrm>
        <a:graphic>
          <a:graphicData uri="http://schemas.openxmlformats.org/presentationml/2006/ole">
            <mc:AlternateContent xmlns:mc="http://schemas.openxmlformats.org/markup-compatibility/2006">
              <mc:Choice xmlns:v="urn:schemas-microsoft-com:vml" Requires="v">
                <p:oleObj spid="_x0000_s3325" name="Equation" r:id="rId10" imgW="457200" imgH="215900" progId="Equation.3">
                  <p:embed/>
                </p:oleObj>
              </mc:Choice>
              <mc:Fallback>
                <p:oleObj name="Equation" r:id="rId10" imgW="457200" imgH="215900" progId="Equation.3">
                  <p:embed/>
                  <p:pic>
                    <p:nvPicPr>
                      <p:cNvPr id="0" name=""/>
                      <p:cNvPicPr/>
                      <p:nvPr/>
                    </p:nvPicPr>
                    <p:blipFill>
                      <a:blip r:embed="rId11"/>
                      <a:stretch>
                        <a:fillRect/>
                      </a:stretch>
                    </p:blipFill>
                    <p:spPr>
                      <a:xfrm>
                        <a:off x="566687" y="4812646"/>
                        <a:ext cx="639813" cy="311884"/>
                      </a:xfrm>
                      <a:prstGeom prst="rect">
                        <a:avLst/>
                      </a:prstGeom>
                    </p:spPr>
                  </p:pic>
                </p:oleObj>
              </mc:Fallback>
            </mc:AlternateContent>
          </a:graphicData>
        </a:graphic>
      </p:graphicFrame>
      <p:graphicFrame>
        <p:nvGraphicFramePr>
          <p:cNvPr id="38" name="Object 37"/>
          <p:cNvGraphicFramePr>
            <a:graphicFrameLocks noChangeAspect="1"/>
          </p:cNvGraphicFramePr>
          <p:nvPr>
            <p:extLst>
              <p:ext uri="{D42A27DB-BD31-4B8C-83A1-F6EECF244321}">
                <p14:modId xmlns:p14="http://schemas.microsoft.com/office/powerpoint/2010/main" val="2480193106"/>
              </p:ext>
            </p:extLst>
          </p:nvPr>
        </p:nvGraphicFramePr>
        <p:xfrm>
          <a:off x="344014" y="5650846"/>
          <a:ext cx="862486" cy="296010"/>
        </p:xfrm>
        <a:graphic>
          <a:graphicData uri="http://schemas.openxmlformats.org/presentationml/2006/ole">
            <mc:AlternateContent xmlns:mc="http://schemas.openxmlformats.org/markup-compatibility/2006">
              <mc:Choice xmlns:v="urn:schemas-microsoft-com:vml" Requires="v">
                <p:oleObj spid="_x0000_s3326" name="Equation" r:id="rId12" imgW="647700" imgH="215900" progId="Equation.3">
                  <p:embed/>
                </p:oleObj>
              </mc:Choice>
              <mc:Fallback>
                <p:oleObj name="Equation" r:id="rId12" imgW="647700" imgH="215900" progId="Equation.3">
                  <p:embed/>
                  <p:pic>
                    <p:nvPicPr>
                      <p:cNvPr id="0" name=""/>
                      <p:cNvPicPr/>
                      <p:nvPr/>
                    </p:nvPicPr>
                    <p:blipFill>
                      <a:blip r:embed="rId13"/>
                      <a:stretch>
                        <a:fillRect/>
                      </a:stretch>
                    </p:blipFill>
                    <p:spPr>
                      <a:xfrm>
                        <a:off x="344014" y="5650846"/>
                        <a:ext cx="862486" cy="296010"/>
                      </a:xfrm>
                      <a:prstGeom prst="rect">
                        <a:avLst/>
                      </a:prstGeom>
                    </p:spPr>
                  </p:pic>
                </p:oleObj>
              </mc:Fallback>
            </mc:AlternateContent>
          </a:graphicData>
        </a:graphic>
      </p:graphicFrame>
      <p:sp>
        <p:nvSpPr>
          <p:cNvPr id="39" name="TextBox 38"/>
          <p:cNvSpPr txBox="1"/>
          <p:nvPr/>
        </p:nvSpPr>
        <p:spPr>
          <a:xfrm>
            <a:off x="1206500" y="4367669"/>
            <a:ext cx="7797801" cy="1600438"/>
          </a:xfrm>
          <a:prstGeom prst="rect">
            <a:avLst/>
          </a:prstGeom>
          <a:noFill/>
        </p:spPr>
        <p:txBody>
          <a:bodyPr wrap="square" rtlCol="0">
            <a:spAutoFit/>
          </a:bodyPr>
          <a:lstStyle/>
          <a:p>
            <a:r>
              <a:rPr lang="en-US" sz="1400" dirty="0" smtClean="0">
                <a:latin typeface="Arial"/>
                <a:cs typeface="Arial"/>
              </a:rPr>
              <a:t>is the climatological probability an “event” occurs regardless of the measured features  </a:t>
            </a:r>
          </a:p>
          <a:p>
            <a:r>
              <a:rPr lang="en-US" sz="1400" dirty="0" smtClean="0">
                <a:latin typeface="Arial"/>
                <a:cs typeface="Arial"/>
              </a:rPr>
              <a:t/>
            </a:r>
            <a:br>
              <a:rPr lang="en-US" sz="1400" dirty="0" smtClean="0">
                <a:latin typeface="Arial"/>
                <a:cs typeface="Arial"/>
              </a:rPr>
            </a:br>
            <a:r>
              <a:rPr lang="en-US" sz="1400" dirty="0">
                <a:latin typeface="Arial"/>
                <a:cs typeface="Arial"/>
              </a:rPr>
              <a:t>is the climatological probability an “event” </a:t>
            </a:r>
            <a:r>
              <a:rPr lang="en-US" sz="1400" dirty="0" smtClean="0">
                <a:latin typeface="Arial"/>
                <a:cs typeface="Arial"/>
              </a:rPr>
              <a:t>does not occur </a:t>
            </a:r>
            <a:r>
              <a:rPr lang="en-US" sz="1400" dirty="0">
                <a:latin typeface="Arial"/>
                <a:cs typeface="Arial"/>
              </a:rPr>
              <a:t>regardless of the measured features  </a:t>
            </a:r>
          </a:p>
          <a:p>
            <a:endParaRPr lang="en-US" sz="1400" dirty="0">
              <a:latin typeface="Arial"/>
              <a:cs typeface="Arial"/>
            </a:endParaRPr>
          </a:p>
          <a:p>
            <a:r>
              <a:rPr lang="en-US" sz="1400" dirty="0" smtClean="0">
                <a:latin typeface="Arial"/>
                <a:cs typeface="Arial"/>
              </a:rPr>
              <a:t>Is the conditional probability that an “event” is observed given a measured feature</a:t>
            </a:r>
          </a:p>
          <a:p>
            <a:endParaRPr lang="en-US" sz="1400" dirty="0">
              <a:latin typeface="Arial"/>
              <a:cs typeface="Arial"/>
            </a:endParaRPr>
          </a:p>
          <a:p>
            <a:r>
              <a:rPr lang="en-US" sz="1400" dirty="0">
                <a:latin typeface="Arial"/>
                <a:cs typeface="Arial"/>
              </a:rPr>
              <a:t>Is the conditional probability that an “event” </a:t>
            </a:r>
            <a:r>
              <a:rPr lang="en-US" sz="1400" dirty="0" smtClean="0">
                <a:latin typeface="Arial"/>
                <a:cs typeface="Arial"/>
              </a:rPr>
              <a:t>is not </a:t>
            </a:r>
            <a:r>
              <a:rPr lang="en-US" sz="1400" dirty="0">
                <a:latin typeface="Arial"/>
                <a:cs typeface="Arial"/>
              </a:rPr>
              <a:t>observed given a measured </a:t>
            </a:r>
            <a:r>
              <a:rPr lang="en-US" sz="1400" dirty="0" smtClean="0">
                <a:latin typeface="Arial"/>
                <a:cs typeface="Arial"/>
              </a:rPr>
              <a:t>feature</a:t>
            </a:r>
          </a:p>
        </p:txBody>
      </p:sp>
      <p:sp>
        <p:nvSpPr>
          <p:cNvPr id="40" name="TextBox 39"/>
          <p:cNvSpPr txBox="1"/>
          <p:nvPr/>
        </p:nvSpPr>
        <p:spPr>
          <a:xfrm>
            <a:off x="825500" y="3831212"/>
            <a:ext cx="1447800" cy="307777"/>
          </a:xfrm>
          <a:prstGeom prst="rect">
            <a:avLst/>
          </a:prstGeom>
          <a:noFill/>
        </p:spPr>
        <p:txBody>
          <a:bodyPr wrap="square" rtlCol="0">
            <a:spAutoFit/>
          </a:bodyPr>
          <a:lstStyle/>
          <a:p>
            <a:pPr algn="ctr"/>
            <a:r>
              <a:rPr lang="en-US" sz="1400" dirty="0" smtClean="0">
                <a:latin typeface="Arial"/>
                <a:cs typeface="Arial"/>
              </a:rPr>
              <a:t>where</a:t>
            </a:r>
            <a:endParaRPr lang="en-US" sz="1400" dirty="0">
              <a:latin typeface="Arial"/>
              <a:cs typeface="Arial"/>
            </a:endParaRPr>
          </a:p>
        </p:txBody>
      </p:sp>
      <p:sp>
        <p:nvSpPr>
          <p:cNvPr id="2" name="Slide Number Placeholder 1"/>
          <p:cNvSpPr>
            <a:spLocks noGrp="1"/>
          </p:cNvSpPr>
          <p:nvPr>
            <p:ph type="sldNum" sz="quarter" idx="12"/>
          </p:nvPr>
        </p:nvSpPr>
        <p:spPr/>
        <p:txBody>
          <a:bodyPr/>
          <a:lstStyle/>
          <a:p>
            <a:fld id="{B0AF709A-F488-D140-B7BF-FB989453A114}" type="slidenum">
              <a:rPr lang="en-US" smtClean="0"/>
              <a:t>52</a:t>
            </a:fld>
            <a:endParaRPr lang="en-US"/>
          </a:p>
        </p:txBody>
      </p:sp>
    </p:spTree>
    <p:extLst>
      <p:ext uri="{BB962C8B-B14F-4D97-AF65-F5344CB8AC3E}">
        <p14:creationId xmlns:p14="http://schemas.microsoft.com/office/powerpoint/2010/main" val="231437177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ke_im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200" y="0"/>
            <a:ext cx="7960919" cy="6858000"/>
          </a:xfrm>
          <a:prstGeom prst="rect">
            <a:avLst/>
          </a:prstGeom>
        </p:spPr>
      </p:pic>
      <p:sp>
        <p:nvSpPr>
          <p:cNvPr id="5" name="Slide Number Placeholder 4"/>
          <p:cNvSpPr>
            <a:spLocks noGrp="1"/>
          </p:cNvSpPr>
          <p:nvPr>
            <p:ph type="sldNum" sz="quarter" idx="12"/>
          </p:nvPr>
        </p:nvSpPr>
        <p:spPr/>
        <p:txBody>
          <a:bodyPr/>
          <a:lstStyle/>
          <a:p>
            <a:fld id="{B0AF709A-F488-D140-B7BF-FB989453A114}" type="slidenum">
              <a:rPr lang="en-US" smtClean="0">
                <a:solidFill>
                  <a:prstClr val="black">
                    <a:tint val="75000"/>
                  </a:prstClr>
                </a:solidFill>
                <a:latin typeface="Calibri"/>
              </a:rPr>
              <a:pPr/>
              <a:t>53</a:t>
            </a:fld>
            <a:endParaRPr lang="en-US">
              <a:solidFill>
                <a:prstClr val="black">
                  <a:tint val="75000"/>
                </a:prstClr>
              </a:solidFill>
              <a:latin typeface="Calibri"/>
            </a:endParaRPr>
          </a:p>
        </p:txBody>
      </p:sp>
    </p:spTree>
    <p:extLst>
      <p:ext uri="{BB962C8B-B14F-4D97-AF65-F5344CB8AC3E}">
        <p14:creationId xmlns:p14="http://schemas.microsoft.com/office/powerpoint/2010/main" val="10744795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0AF709A-F488-D140-B7BF-FB989453A114}" type="slidenum">
              <a:rPr lang="en-US" smtClean="0">
                <a:solidFill>
                  <a:prstClr val="black">
                    <a:tint val="75000"/>
                  </a:prstClr>
                </a:solidFill>
                <a:latin typeface="Calibri"/>
              </a:rPr>
              <a:pPr/>
              <a:t>54</a:t>
            </a:fld>
            <a:endParaRPr lang="en-US">
              <a:solidFill>
                <a:prstClr val="black">
                  <a:tint val="75000"/>
                </a:prstClr>
              </a:solidFill>
              <a:latin typeface="Calibri"/>
            </a:endParaRPr>
          </a:p>
        </p:txBody>
      </p:sp>
      <p:pic>
        <p:nvPicPr>
          <p:cNvPr id="3" name="Picture 2" descr="eagle.tiff"/>
          <p:cNvPicPr>
            <a:picLocks noChangeAspect="1"/>
          </p:cNvPicPr>
          <p:nvPr/>
        </p:nvPicPr>
        <p:blipFill rotWithShape="1">
          <a:blip r:embed="rId2">
            <a:extLst>
              <a:ext uri="{28A0092B-C50C-407E-A947-70E740481C1C}">
                <a14:useLocalDpi xmlns:a14="http://schemas.microsoft.com/office/drawing/2010/main" val="0"/>
              </a:ext>
            </a:extLst>
          </a:blip>
          <a:srcRect t="1553" b="-1"/>
          <a:stretch/>
        </p:blipFill>
        <p:spPr>
          <a:xfrm>
            <a:off x="0" y="1033272"/>
            <a:ext cx="3777819" cy="5824728"/>
          </a:xfrm>
          <a:prstGeom prst="rect">
            <a:avLst/>
          </a:prstGeom>
        </p:spPr>
      </p:pic>
      <p:pic>
        <p:nvPicPr>
          <p:cNvPr id="4" name="Picture 3" descr="ord.tiff"/>
          <p:cNvPicPr>
            <a:picLocks noChangeAspect="1"/>
          </p:cNvPicPr>
          <p:nvPr/>
        </p:nvPicPr>
        <p:blipFill rotWithShape="1">
          <a:blip r:embed="rId3">
            <a:extLst>
              <a:ext uri="{28A0092B-C50C-407E-A947-70E740481C1C}">
                <a14:useLocalDpi xmlns:a14="http://schemas.microsoft.com/office/drawing/2010/main" val="0"/>
              </a:ext>
            </a:extLst>
          </a:blip>
          <a:srcRect l="4626" r="64"/>
          <a:stretch/>
        </p:blipFill>
        <p:spPr>
          <a:xfrm>
            <a:off x="5129784" y="802484"/>
            <a:ext cx="3712464" cy="6055516"/>
          </a:xfrm>
          <a:prstGeom prst="rect">
            <a:avLst/>
          </a:prstGeom>
        </p:spPr>
      </p:pic>
      <p:sp>
        <p:nvSpPr>
          <p:cNvPr id="5" name="TextBox 4"/>
          <p:cNvSpPr txBox="1"/>
          <p:nvPr/>
        </p:nvSpPr>
        <p:spPr>
          <a:xfrm>
            <a:off x="439173" y="156153"/>
            <a:ext cx="8000073" cy="646331"/>
          </a:xfrm>
          <a:prstGeom prst="rect">
            <a:avLst/>
          </a:prstGeom>
          <a:solidFill>
            <a:schemeClr val="accent1">
              <a:lumMod val="20000"/>
              <a:lumOff val="80000"/>
            </a:schemeClr>
          </a:solidFill>
          <a:ln w="31750">
            <a:solidFill>
              <a:schemeClr val="tx1"/>
            </a:solidFill>
          </a:ln>
        </p:spPr>
        <p:txBody>
          <a:bodyPr wrap="square" rtlCol="0">
            <a:spAutoFit/>
          </a:bodyPr>
          <a:lstStyle/>
          <a:p>
            <a:r>
              <a:rPr lang="en-US" b="1" dirty="0" smtClean="0"/>
              <a:t>Using GOES-R Probabilities of IFR Visibilities &amp; Ceiling for Decision Support at the FAA Air Traffic Control System Command Center – Michael Eckert (NAM) </a:t>
            </a:r>
            <a:endParaRPr lang="en-US" b="1" dirty="0"/>
          </a:p>
        </p:txBody>
      </p:sp>
    </p:spTree>
    <p:extLst>
      <p:ext uri="{BB962C8B-B14F-4D97-AF65-F5344CB8AC3E}">
        <p14:creationId xmlns:p14="http://schemas.microsoft.com/office/powerpoint/2010/main" val="25879580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fe_gsp.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27821"/>
            <a:ext cx="6815142" cy="5549001"/>
          </a:xfrm>
          <a:prstGeom prst="rect">
            <a:avLst/>
          </a:prstGeom>
        </p:spPr>
      </p:pic>
      <p:sp>
        <p:nvSpPr>
          <p:cNvPr id="3" name="TextBox 2"/>
          <p:cNvSpPr txBox="1"/>
          <p:nvPr/>
        </p:nvSpPr>
        <p:spPr>
          <a:xfrm>
            <a:off x="328848" y="158764"/>
            <a:ext cx="8561428" cy="830997"/>
          </a:xfrm>
          <a:prstGeom prst="rect">
            <a:avLst/>
          </a:prstGeom>
          <a:solidFill>
            <a:srgbClr val="FFFF00"/>
          </a:solidFill>
          <a:ln w="31750">
            <a:solidFill>
              <a:schemeClr val="tx1"/>
            </a:solidFill>
          </a:ln>
        </p:spPr>
        <p:txBody>
          <a:bodyPr wrap="square" rtlCol="0">
            <a:spAutoFit/>
          </a:bodyPr>
          <a:lstStyle/>
          <a:p>
            <a:pPr algn="ctr"/>
            <a:r>
              <a:rPr lang="en-US" sz="2400" b="1" dirty="0" smtClean="0">
                <a:solidFill>
                  <a:prstClr val="black"/>
                </a:solidFill>
                <a:latin typeface="Calibri"/>
              </a:rPr>
              <a:t>FLS  Products in GFE Gridded Aviation Forecast Program at WFO Greenville-Spartanburg</a:t>
            </a:r>
            <a:endParaRPr lang="en-US" sz="2400" b="1" dirty="0">
              <a:solidFill>
                <a:prstClr val="black"/>
              </a:solidFill>
              <a:latin typeface="Calibri"/>
            </a:endParaRPr>
          </a:p>
        </p:txBody>
      </p:sp>
      <p:sp>
        <p:nvSpPr>
          <p:cNvPr id="4" name="TextBox 3"/>
          <p:cNvSpPr txBox="1"/>
          <p:nvPr/>
        </p:nvSpPr>
        <p:spPr>
          <a:xfrm>
            <a:off x="6815142" y="1508250"/>
            <a:ext cx="2075134" cy="2031325"/>
          </a:xfrm>
          <a:prstGeom prst="rect">
            <a:avLst/>
          </a:prstGeom>
          <a:solidFill>
            <a:schemeClr val="tx2">
              <a:lumMod val="40000"/>
              <a:lumOff val="60000"/>
              <a:alpha val="20000"/>
            </a:schemeClr>
          </a:solidFill>
          <a:ln w="31750">
            <a:solidFill>
              <a:schemeClr val="tx1"/>
            </a:solidFill>
          </a:ln>
        </p:spPr>
        <p:txBody>
          <a:bodyPr wrap="square" rtlCol="0">
            <a:spAutoFit/>
          </a:bodyPr>
          <a:lstStyle/>
          <a:p>
            <a:r>
              <a:rPr lang="en-US" b="1" dirty="0" smtClean="0">
                <a:solidFill>
                  <a:prstClr val="black"/>
                </a:solidFill>
                <a:latin typeface="Calibri"/>
              </a:rPr>
              <a:t>The IFR and MVFR probabilities are now used to adjust the grids from which Terminal Area Forecasts (TAFs) are created</a:t>
            </a:r>
            <a:endParaRPr lang="en-US" b="1" dirty="0">
              <a:solidFill>
                <a:prstClr val="black"/>
              </a:solidFill>
              <a:latin typeface="Calibri"/>
            </a:endParaRPr>
          </a:p>
        </p:txBody>
      </p:sp>
      <p:sp>
        <p:nvSpPr>
          <p:cNvPr id="5" name="Slide Number Placeholder 4"/>
          <p:cNvSpPr>
            <a:spLocks noGrp="1"/>
          </p:cNvSpPr>
          <p:nvPr>
            <p:ph type="sldNum" sz="quarter" idx="12"/>
          </p:nvPr>
        </p:nvSpPr>
        <p:spPr/>
        <p:txBody>
          <a:bodyPr/>
          <a:lstStyle/>
          <a:p>
            <a:fld id="{B0AF709A-F488-D140-B7BF-FB989453A114}" type="slidenum">
              <a:rPr lang="en-US" smtClean="0">
                <a:solidFill>
                  <a:prstClr val="black">
                    <a:tint val="75000"/>
                  </a:prstClr>
                </a:solidFill>
                <a:latin typeface="Calibri"/>
              </a:rPr>
              <a:pPr/>
              <a:t>55</a:t>
            </a:fld>
            <a:endParaRPr lang="en-US">
              <a:solidFill>
                <a:prstClr val="black">
                  <a:tint val="75000"/>
                </a:prstClr>
              </a:solidFill>
              <a:latin typeface="Calibri"/>
            </a:endParaRPr>
          </a:p>
        </p:txBody>
      </p:sp>
    </p:spTree>
    <p:extLst>
      <p:ext uri="{BB962C8B-B14F-4D97-AF65-F5344CB8AC3E}">
        <p14:creationId xmlns:p14="http://schemas.microsoft.com/office/powerpoint/2010/main" val="2058351437"/>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0AF709A-F488-D140-B7BF-FB989453A114}" type="slidenum">
              <a:rPr lang="en-US" smtClean="0"/>
              <a:t>56</a:t>
            </a:fld>
            <a:endParaRPr lang="en-US"/>
          </a:p>
        </p:txBody>
      </p:sp>
      <p:pic>
        <p:nvPicPr>
          <p:cNvPr id="3" name="Picture 2" descr="fairbanks_AFD.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471" y="106792"/>
            <a:ext cx="7848600" cy="3225800"/>
          </a:xfrm>
          <a:prstGeom prst="rect">
            <a:avLst/>
          </a:prstGeom>
        </p:spPr>
      </p:pic>
      <p:pic>
        <p:nvPicPr>
          <p:cNvPr id="4" name="Picture 3" descr="MODIS_IFR_PROB_20130311_153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6424" y="3332592"/>
            <a:ext cx="4658387" cy="3525408"/>
          </a:xfrm>
          <a:prstGeom prst="rect">
            <a:avLst/>
          </a:prstGeom>
        </p:spPr>
      </p:pic>
      <p:sp>
        <p:nvSpPr>
          <p:cNvPr id="5" name="TextBox 4"/>
          <p:cNvSpPr txBox="1"/>
          <p:nvPr/>
        </p:nvSpPr>
        <p:spPr>
          <a:xfrm>
            <a:off x="4296774" y="3637534"/>
            <a:ext cx="2148387" cy="369332"/>
          </a:xfrm>
          <a:prstGeom prst="rect">
            <a:avLst/>
          </a:prstGeom>
          <a:noFill/>
        </p:spPr>
        <p:txBody>
          <a:bodyPr wrap="square" rtlCol="0">
            <a:spAutoFit/>
          </a:bodyPr>
          <a:lstStyle/>
          <a:p>
            <a:pPr algn="ctr"/>
            <a:r>
              <a:rPr lang="en-US" b="1" dirty="0" smtClean="0">
                <a:solidFill>
                  <a:schemeClr val="bg1"/>
                </a:solidFill>
              </a:rPr>
              <a:t>FLS on North Slope</a:t>
            </a:r>
            <a:endParaRPr lang="en-US" b="1" dirty="0">
              <a:solidFill>
                <a:schemeClr val="bg1"/>
              </a:solidFill>
            </a:endParaRPr>
          </a:p>
        </p:txBody>
      </p:sp>
      <p:cxnSp>
        <p:nvCxnSpPr>
          <p:cNvPr id="7" name="Straight Arrow Connector 6"/>
          <p:cNvCxnSpPr/>
          <p:nvPr/>
        </p:nvCxnSpPr>
        <p:spPr>
          <a:xfrm flipH="1">
            <a:off x="4830904" y="4006866"/>
            <a:ext cx="569739" cy="859910"/>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937730" y="1982321"/>
            <a:ext cx="1977081" cy="0"/>
          </a:xfrm>
          <a:prstGeom prst="line">
            <a:avLst/>
          </a:prstGeom>
          <a:ln w="34925">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42796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0AF709A-F488-D140-B7BF-FB989453A114}" type="slidenum">
              <a:rPr lang="en-US" smtClean="0"/>
              <a:t>57</a:t>
            </a:fld>
            <a:endParaRPr lang="en-US"/>
          </a:p>
        </p:txBody>
      </p:sp>
      <p:pic>
        <p:nvPicPr>
          <p:cNvPr id="3" name="Picture 2" descr="Anchorage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8800"/>
            <a:ext cx="9144000" cy="5727290"/>
          </a:xfrm>
          <a:prstGeom prst="rect">
            <a:avLst/>
          </a:prstGeom>
        </p:spPr>
      </p:pic>
    </p:spTree>
    <p:extLst>
      <p:ext uri="{BB962C8B-B14F-4D97-AF65-F5344CB8AC3E}">
        <p14:creationId xmlns:p14="http://schemas.microsoft.com/office/powerpoint/2010/main" val="2715917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_IFR_PROB_20130313_0500.png"/>
          <p:cNvPicPr>
            <a:picLocks noChangeAspect="1"/>
          </p:cNvPicPr>
          <p:nvPr/>
        </p:nvPicPr>
        <p:blipFill rotWithShape="1">
          <a:blip r:embed="rId2">
            <a:extLst>
              <a:ext uri="{28A0092B-C50C-407E-A947-70E740481C1C}">
                <a14:useLocalDpi xmlns:a14="http://schemas.microsoft.com/office/drawing/2010/main" val="0"/>
              </a:ext>
            </a:extLst>
          </a:blip>
          <a:srcRect l="50614" t="50654" r="-50614" b="-50654"/>
          <a:stretch/>
        </p:blipFill>
        <p:spPr>
          <a:xfrm>
            <a:off x="0" y="694944"/>
            <a:ext cx="14152880" cy="12486640"/>
          </a:xfrm>
          <a:prstGeom prst="rect">
            <a:avLst/>
          </a:prstGeom>
        </p:spPr>
      </p:pic>
      <p:sp>
        <p:nvSpPr>
          <p:cNvPr id="3" name="TextBox 2"/>
          <p:cNvSpPr txBox="1"/>
          <p:nvPr/>
        </p:nvSpPr>
        <p:spPr>
          <a:xfrm>
            <a:off x="442394" y="9078"/>
            <a:ext cx="8091530" cy="646331"/>
          </a:xfrm>
          <a:prstGeom prst="rect">
            <a:avLst/>
          </a:prstGeom>
          <a:noFill/>
        </p:spPr>
        <p:txBody>
          <a:bodyPr wrap="square" rtlCol="0">
            <a:spAutoFit/>
          </a:bodyPr>
          <a:lstStyle/>
          <a:p>
            <a:pPr algn="ctr"/>
            <a:r>
              <a:rPr lang="en-US" sz="3600" b="1" dirty="0" smtClean="0">
                <a:solidFill>
                  <a:srgbClr val="0000FF"/>
                </a:solidFill>
              </a:rPr>
              <a:t>FLS Thickness</a:t>
            </a:r>
            <a:endParaRPr lang="en-US" sz="3600" b="1" dirty="0">
              <a:solidFill>
                <a:srgbClr val="0000FF"/>
              </a:solidFill>
            </a:endParaRPr>
          </a:p>
        </p:txBody>
      </p:sp>
      <p:pic>
        <p:nvPicPr>
          <p:cNvPr id="4" name="Picture 3" descr="FLS_dissipation_no_outliers.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1378" y="655410"/>
            <a:ext cx="6224338" cy="3549532"/>
          </a:xfrm>
          <a:prstGeom prst="rect">
            <a:avLst/>
          </a:prstGeom>
        </p:spPr>
      </p:pic>
      <p:sp>
        <p:nvSpPr>
          <p:cNvPr id="5" name="TextBox 4"/>
          <p:cNvSpPr txBox="1"/>
          <p:nvPr/>
        </p:nvSpPr>
        <p:spPr>
          <a:xfrm>
            <a:off x="4118488" y="3897165"/>
            <a:ext cx="4037720" cy="307777"/>
          </a:xfrm>
          <a:prstGeom prst="rect">
            <a:avLst/>
          </a:prstGeom>
          <a:solidFill>
            <a:srgbClr val="FFFF00"/>
          </a:solidFill>
        </p:spPr>
        <p:txBody>
          <a:bodyPr wrap="square" rtlCol="0">
            <a:spAutoFit/>
          </a:bodyPr>
          <a:lstStyle/>
          <a:p>
            <a:pPr algn="ctr"/>
            <a:r>
              <a:rPr lang="en-US" sz="1400" b="1" dirty="0" smtClean="0"/>
              <a:t>Number of Hours after Sunrise for Fog to Dissipate</a:t>
            </a:r>
            <a:endParaRPr lang="en-US" sz="1400" b="1" dirty="0"/>
          </a:p>
        </p:txBody>
      </p:sp>
      <p:sp>
        <p:nvSpPr>
          <p:cNvPr id="6" name="TextBox 5"/>
          <p:cNvSpPr txBox="1"/>
          <p:nvPr/>
        </p:nvSpPr>
        <p:spPr>
          <a:xfrm rot="16200000">
            <a:off x="1820904" y="2316552"/>
            <a:ext cx="2374302" cy="307779"/>
          </a:xfrm>
          <a:prstGeom prst="rect">
            <a:avLst/>
          </a:prstGeom>
          <a:solidFill>
            <a:srgbClr val="FFFF00"/>
          </a:solidFill>
        </p:spPr>
        <p:txBody>
          <a:bodyPr wrap="square" rtlCol="0">
            <a:spAutoFit/>
          </a:bodyPr>
          <a:lstStyle/>
          <a:p>
            <a:r>
              <a:rPr lang="en-US" sz="1400" b="1" dirty="0" smtClean="0"/>
              <a:t>Cloud Thickness Value (feet)</a:t>
            </a:r>
            <a:endParaRPr lang="en-US" sz="1400" b="1" dirty="0"/>
          </a:p>
        </p:txBody>
      </p:sp>
      <p:sp>
        <p:nvSpPr>
          <p:cNvPr id="7" name="TextBox 6"/>
          <p:cNvSpPr txBox="1"/>
          <p:nvPr/>
        </p:nvSpPr>
        <p:spPr>
          <a:xfrm>
            <a:off x="5360235" y="5053786"/>
            <a:ext cx="1865178" cy="461665"/>
          </a:xfrm>
          <a:prstGeom prst="rect">
            <a:avLst/>
          </a:prstGeom>
          <a:noFill/>
        </p:spPr>
        <p:txBody>
          <a:bodyPr wrap="square" rtlCol="0">
            <a:spAutoFit/>
          </a:bodyPr>
          <a:lstStyle/>
          <a:p>
            <a:r>
              <a:rPr lang="en-US" sz="2400" b="1" dirty="0" smtClean="0">
                <a:solidFill>
                  <a:schemeClr val="bg1"/>
                </a:solidFill>
              </a:rPr>
              <a:t>S. California</a:t>
            </a:r>
            <a:endParaRPr lang="en-US" sz="2400" b="1" dirty="0"/>
          </a:p>
        </p:txBody>
      </p:sp>
      <p:sp>
        <p:nvSpPr>
          <p:cNvPr id="8" name="Slide Number Placeholder 7"/>
          <p:cNvSpPr>
            <a:spLocks noGrp="1"/>
          </p:cNvSpPr>
          <p:nvPr>
            <p:ph type="sldNum" sz="quarter" idx="12"/>
          </p:nvPr>
        </p:nvSpPr>
        <p:spPr/>
        <p:txBody>
          <a:bodyPr/>
          <a:lstStyle/>
          <a:p>
            <a:fld id="{B0AF709A-F488-D140-B7BF-FB989453A114}" type="slidenum">
              <a:rPr lang="en-US" smtClean="0"/>
              <a:t>6</a:t>
            </a:fld>
            <a:endParaRPr lang="en-US"/>
          </a:p>
        </p:txBody>
      </p:sp>
    </p:spTree>
    <p:extLst>
      <p:ext uri="{BB962C8B-B14F-4D97-AF65-F5344CB8AC3E}">
        <p14:creationId xmlns:p14="http://schemas.microsoft.com/office/powerpoint/2010/main" val="297557960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Operational Transition Schedule</a:t>
            </a:r>
            <a:endParaRPr lang="en-US" b="1" dirty="0"/>
          </a:p>
        </p:txBody>
      </p:sp>
      <p:sp>
        <p:nvSpPr>
          <p:cNvPr id="4" name="Content Placeholder 3"/>
          <p:cNvSpPr>
            <a:spLocks noGrp="1"/>
          </p:cNvSpPr>
          <p:nvPr>
            <p:ph idx="1"/>
          </p:nvPr>
        </p:nvSpPr>
        <p:spPr>
          <a:xfrm>
            <a:off x="243209" y="1417638"/>
            <a:ext cx="8674471" cy="5134699"/>
          </a:xfrm>
        </p:spPr>
        <p:txBody>
          <a:bodyPr>
            <a:normAutofit fontScale="32500" lnSpcReduction="20000"/>
          </a:bodyPr>
          <a:lstStyle/>
          <a:p>
            <a:r>
              <a:rPr lang="en-US" sz="6000" b="1" dirty="0"/>
              <a:t>These products are in the process of being transitioned to NESDIS operations on an accelerated schedule (November 2015</a:t>
            </a:r>
            <a:r>
              <a:rPr lang="en-US" sz="6000" b="1" dirty="0" smtClean="0"/>
              <a:t>)</a:t>
            </a:r>
          </a:p>
          <a:p>
            <a:endParaRPr lang="en-US" sz="6000" b="1" dirty="0" smtClean="0"/>
          </a:p>
          <a:p>
            <a:r>
              <a:rPr lang="en-US" sz="6000" b="1" dirty="0" smtClean="0"/>
              <a:t>This </a:t>
            </a:r>
            <a:r>
              <a:rPr lang="en-US" sz="6000" b="1" dirty="0"/>
              <a:t>operational transition only covers the current GOES </a:t>
            </a:r>
            <a:r>
              <a:rPr lang="en-US" sz="6000" b="1" dirty="0" smtClean="0"/>
              <a:t>satellite</a:t>
            </a:r>
          </a:p>
          <a:p>
            <a:endParaRPr lang="en-US" sz="6000" b="1" dirty="0" smtClean="0"/>
          </a:p>
          <a:p>
            <a:r>
              <a:rPr lang="en-US" sz="6000" b="1" dirty="0" smtClean="0"/>
              <a:t>A </a:t>
            </a:r>
            <a:r>
              <a:rPr lang="en-US" sz="6000" b="1" dirty="0"/>
              <a:t>project to generate these products for GOES-R has been submitted through the </a:t>
            </a:r>
            <a:r>
              <a:rPr lang="en-US" sz="6000" b="1" dirty="0" smtClean="0"/>
              <a:t>SPSRB</a:t>
            </a:r>
          </a:p>
          <a:p>
            <a:endParaRPr lang="en-US" sz="6000" b="1" dirty="0" smtClean="0"/>
          </a:p>
          <a:p>
            <a:r>
              <a:rPr lang="en-US" sz="6000" b="1" dirty="0"/>
              <a:t>W</a:t>
            </a:r>
            <a:r>
              <a:rPr lang="en-US" sz="6000" b="1" dirty="0" smtClean="0"/>
              <a:t>e recommended leveraging </a:t>
            </a:r>
            <a:r>
              <a:rPr lang="en-US" sz="6000" b="1" dirty="0"/>
              <a:t>the </a:t>
            </a:r>
            <a:r>
              <a:rPr lang="en-US" sz="6000" b="1" dirty="0" smtClean="0"/>
              <a:t>enterprise code delivered </a:t>
            </a:r>
            <a:r>
              <a:rPr lang="en-US" sz="6000" b="1" dirty="0"/>
              <a:t>the current GOES </a:t>
            </a:r>
            <a:r>
              <a:rPr lang="en-US" sz="6000" b="1" dirty="0" smtClean="0"/>
              <a:t>system, </a:t>
            </a:r>
            <a:r>
              <a:rPr lang="en-US" sz="6000" b="1" dirty="0"/>
              <a:t>as a transition to the Harris system would take </a:t>
            </a:r>
            <a:r>
              <a:rPr lang="en-US" sz="6000" b="1" dirty="0" smtClean="0"/>
              <a:t>1-2 years longer</a:t>
            </a:r>
          </a:p>
          <a:p>
            <a:endParaRPr lang="en-US" sz="6000" b="1" dirty="0" smtClean="0"/>
          </a:p>
          <a:p>
            <a:r>
              <a:rPr lang="en-US" sz="6000" b="1" dirty="0" smtClean="0"/>
              <a:t>The GOES</a:t>
            </a:r>
            <a:r>
              <a:rPr lang="en-US" sz="6000" b="1" dirty="0"/>
              <a:t>-R version </a:t>
            </a:r>
            <a:r>
              <a:rPr lang="en-US" sz="6000" b="1" dirty="0" smtClean="0"/>
              <a:t>of the products will </a:t>
            </a:r>
            <a:r>
              <a:rPr lang="en-US" sz="6000" b="1" dirty="0"/>
              <a:t>be available from OSPO in September </a:t>
            </a:r>
            <a:r>
              <a:rPr lang="en-US" sz="6000" b="1" dirty="0" smtClean="0"/>
              <a:t>2017</a:t>
            </a:r>
          </a:p>
          <a:p>
            <a:endParaRPr lang="en-US" sz="6000" b="1" dirty="0" smtClean="0"/>
          </a:p>
          <a:p>
            <a:r>
              <a:rPr lang="en-US" sz="6000" b="1" dirty="0" smtClean="0"/>
              <a:t>The products will also be available from the University of Wisconsin and CSPP-GEO to help bridge gaps</a:t>
            </a:r>
            <a:endParaRPr lang="en-US" sz="6000" b="1" dirty="0"/>
          </a:p>
          <a:p>
            <a:endParaRPr lang="en-US" dirty="0"/>
          </a:p>
        </p:txBody>
      </p:sp>
      <p:sp>
        <p:nvSpPr>
          <p:cNvPr id="2" name="Slide Number Placeholder 1"/>
          <p:cNvSpPr>
            <a:spLocks noGrp="1"/>
          </p:cNvSpPr>
          <p:nvPr>
            <p:ph type="sldNum" sz="quarter" idx="12"/>
          </p:nvPr>
        </p:nvSpPr>
        <p:spPr/>
        <p:txBody>
          <a:bodyPr/>
          <a:lstStyle/>
          <a:p>
            <a:fld id="{B0AF709A-F488-D140-B7BF-FB989453A114}" type="slidenum">
              <a:rPr lang="en-US" smtClean="0"/>
              <a:t>7</a:t>
            </a:fld>
            <a:endParaRPr lang="en-US"/>
          </a:p>
        </p:txBody>
      </p:sp>
    </p:spTree>
    <p:extLst>
      <p:ext uri="{BB962C8B-B14F-4D97-AF65-F5344CB8AC3E}">
        <p14:creationId xmlns:p14="http://schemas.microsoft.com/office/powerpoint/2010/main" val="354053349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3"/>
          <p:cNvSpPr>
            <a:spLocks noGrp="1" noChangeArrowheads="1"/>
          </p:cNvSpPr>
          <p:nvPr>
            <p:ph type="title" idx="4294967295"/>
          </p:nvPr>
        </p:nvSpPr>
        <p:spPr>
          <a:xfrm>
            <a:off x="0" y="-280280"/>
            <a:ext cx="9144000" cy="1143000"/>
          </a:xfrm>
        </p:spPr>
        <p:txBody>
          <a:bodyPr/>
          <a:lstStyle/>
          <a:p>
            <a:pPr eaLnBrk="1" hangingPunct="1"/>
            <a:r>
              <a:rPr lang="en-US" sz="3200" b="1" i="1" dirty="0" smtClean="0">
                <a:solidFill>
                  <a:srgbClr val="0000FF"/>
                </a:solidFill>
              </a:rPr>
              <a:t>Fused Fog/Low Cloud Detection Approach</a:t>
            </a:r>
          </a:p>
        </p:txBody>
      </p:sp>
      <p:pic>
        <p:nvPicPr>
          <p:cNvPr id="145411" name="Picture 39" descr="images"/>
          <p:cNvPicPr>
            <a:picLocks noChangeAspect="1" noChangeArrowheads="1"/>
          </p:cNvPicPr>
          <p:nvPr/>
        </p:nvPicPr>
        <p:blipFill>
          <a:blip r:embed="rId3"/>
          <a:srcRect/>
          <a:stretch>
            <a:fillRect/>
          </a:stretch>
        </p:blipFill>
        <p:spPr bwMode="auto">
          <a:xfrm>
            <a:off x="67035" y="1139819"/>
            <a:ext cx="1806070" cy="1264249"/>
          </a:xfrm>
          <a:prstGeom prst="rect">
            <a:avLst/>
          </a:prstGeom>
          <a:noFill/>
          <a:ln w="9525">
            <a:noFill/>
            <a:miter lim="800000"/>
            <a:headEnd/>
            <a:tailEnd/>
          </a:ln>
        </p:spPr>
      </p:pic>
      <p:sp>
        <p:nvSpPr>
          <p:cNvPr id="145412" name="Text Box 43"/>
          <p:cNvSpPr txBox="1">
            <a:spLocks noChangeArrowheads="1"/>
          </p:cNvSpPr>
          <p:nvPr/>
        </p:nvSpPr>
        <p:spPr bwMode="auto">
          <a:xfrm>
            <a:off x="-260949" y="707225"/>
            <a:ext cx="2583205" cy="400110"/>
          </a:xfrm>
          <a:prstGeom prst="rect">
            <a:avLst/>
          </a:prstGeom>
          <a:noFill/>
          <a:ln w="9525">
            <a:noFill/>
            <a:miter lim="800000"/>
            <a:headEnd/>
            <a:tailEnd/>
          </a:ln>
        </p:spPr>
        <p:txBody>
          <a:bodyPr wrap="square">
            <a:prstTxWarp prst="textNoShape">
              <a:avLst/>
            </a:prstTxWarp>
            <a:spAutoFit/>
          </a:bodyPr>
          <a:lstStyle/>
          <a:p>
            <a:pPr algn="ctr"/>
            <a:r>
              <a:rPr lang="en-US" sz="2000" b="1" dirty="0" smtClean="0">
                <a:solidFill>
                  <a:schemeClr val="tx2"/>
                </a:solidFill>
                <a:latin typeface="Times New Roman" charset="0"/>
              </a:rPr>
              <a:t>Satellite Data</a:t>
            </a:r>
            <a:endParaRPr lang="en-US" sz="2000" b="1" dirty="0">
              <a:solidFill>
                <a:schemeClr val="tx2"/>
              </a:solidFill>
              <a:latin typeface="Times New Roman" charset="0"/>
            </a:endParaRPr>
          </a:p>
        </p:txBody>
      </p:sp>
      <p:sp>
        <p:nvSpPr>
          <p:cNvPr id="14344" name="Text Box 46"/>
          <p:cNvSpPr txBox="1">
            <a:spLocks noChangeArrowheads="1"/>
          </p:cNvSpPr>
          <p:nvPr/>
        </p:nvSpPr>
        <p:spPr bwMode="auto">
          <a:xfrm>
            <a:off x="2449076" y="4662812"/>
            <a:ext cx="1763713" cy="1015663"/>
          </a:xfrm>
          <a:prstGeom prst="rect">
            <a:avLst/>
          </a:prstGeom>
          <a:solidFill>
            <a:schemeClr val="accent1">
              <a:lumMod val="20000"/>
              <a:lumOff val="80000"/>
            </a:schemeClr>
          </a:solidFill>
          <a:ln w="9525">
            <a:noFill/>
            <a:miter lim="800000"/>
            <a:headEnd/>
            <a:tailEnd/>
          </a:ln>
        </p:spPr>
        <p:txBody>
          <a:bodyPr>
            <a:prstTxWarp prst="textNoShape">
              <a:avLst/>
            </a:prstTxWarp>
            <a:spAutoFit/>
          </a:bodyPr>
          <a:lstStyle/>
          <a:p>
            <a:pPr algn="ctr">
              <a:defRPr/>
            </a:pPr>
            <a:r>
              <a:rPr lang="en-US" sz="2000" b="1" dirty="0" smtClean="0">
                <a:latin typeface="Times New Roman" charset="0"/>
              </a:rPr>
              <a:t>Naïve </a:t>
            </a:r>
            <a:r>
              <a:rPr lang="en-US" sz="2000" b="1" dirty="0">
                <a:latin typeface="Times New Roman" charset="0"/>
              </a:rPr>
              <a:t>Bayesian Model</a:t>
            </a:r>
          </a:p>
        </p:txBody>
      </p:sp>
      <p:sp>
        <p:nvSpPr>
          <p:cNvPr id="145415" name="Line 49"/>
          <p:cNvSpPr>
            <a:spLocks noChangeShapeType="1"/>
          </p:cNvSpPr>
          <p:nvPr/>
        </p:nvSpPr>
        <p:spPr bwMode="auto">
          <a:xfrm flipV="1">
            <a:off x="1587266" y="5166360"/>
            <a:ext cx="848854" cy="2552"/>
          </a:xfrm>
          <a:prstGeom prst="line">
            <a:avLst/>
          </a:prstGeom>
          <a:noFill/>
          <a:ln w="50800">
            <a:solidFill>
              <a:srgbClr val="0000FF"/>
            </a:solidFill>
            <a:round/>
            <a:headEnd/>
            <a:tailEnd type="triangle" w="lg" len="med"/>
          </a:ln>
        </p:spPr>
        <p:txBody>
          <a:bodyPr>
            <a:prstTxWarp prst="textNoShape">
              <a:avLst/>
            </a:prstTxWarp>
          </a:bodyPr>
          <a:lstStyle/>
          <a:p>
            <a:endParaRPr lang="en-US"/>
          </a:p>
        </p:txBody>
      </p:sp>
      <p:sp>
        <p:nvSpPr>
          <p:cNvPr id="145416" name="Line 52"/>
          <p:cNvSpPr>
            <a:spLocks noChangeShapeType="1"/>
          </p:cNvSpPr>
          <p:nvPr/>
        </p:nvSpPr>
        <p:spPr bwMode="auto">
          <a:xfrm>
            <a:off x="3342074" y="3651135"/>
            <a:ext cx="17759" cy="1011677"/>
          </a:xfrm>
          <a:prstGeom prst="line">
            <a:avLst/>
          </a:prstGeom>
          <a:noFill/>
          <a:ln w="50800">
            <a:solidFill>
              <a:srgbClr val="0000FF"/>
            </a:solidFill>
            <a:round/>
            <a:headEnd/>
            <a:tailEnd type="triangle" w="lg" len="med"/>
          </a:ln>
        </p:spPr>
        <p:txBody>
          <a:bodyPr>
            <a:prstTxWarp prst="textNoShape">
              <a:avLst/>
            </a:prstTxWarp>
          </a:bodyPr>
          <a:lstStyle/>
          <a:p>
            <a:endParaRPr lang="en-US"/>
          </a:p>
        </p:txBody>
      </p:sp>
      <p:sp>
        <p:nvSpPr>
          <p:cNvPr id="145418" name="Rectangle 16"/>
          <p:cNvSpPr>
            <a:spLocks noChangeArrowheads="1"/>
          </p:cNvSpPr>
          <p:nvPr/>
        </p:nvSpPr>
        <p:spPr bwMode="auto">
          <a:xfrm>
            <a:off x="5343750" y="3272737"/>
            <a:ext cx="1923548" cy="400110"/>
          </a:xfrm>
          <a:prstGeom prst="rect">
            <a:avLst/>
          </a:prstGeom>
          <a:noFill/>
          <a:ln w="9525">
            <a:noFill/>
            <a:miter lim="800000"/>
            <a:headEnd/>
            <a:tailEnd/>
          </a:ln>
        </p:spPr>
        <p:txBody>
          <a:bodyPr wrap="none">
            <a:prstTxWarp prst="textNoShape">
              <a:avLst/>
            </a:prstTxWarp>
            <a:spAutoFit/>
          </a:bodyPr>
          <a:lstStyle/>
          <a:p>
            <a:r>
              <a:rPr lang="en-US" sz="2000" b="1" dirty="0">
                <a:solidFill>
                  <a:srgbClr val="000000"/>
                </a:solidFill>
                <a:latin typeface="Times New Roman" charset="0"/>
              </a:rPr>
              <a:t>Clear Sky </a:t>
            </a:r>
            <a:r>
              <a:rPr lang="en-US" sz="2000" b="1" dirty="0" smtClean="0">
                <a:solidFill>
                  <a:srgbClr val="000000"/>
                </a:solidFill>
                <a:latin typeface="Times New Roman" charset="0"/>
              </a:rPr>
              <a:t>RTM</a:t>
            </a:r>
            <a:endParaRPr lang="en-US" sz="2000" b="1" dirty="0">
              <a:solidFill>
                <a:srgbClr val="000000"/>
              </a:solidFill>
              <a:latin typeface="Times New Roman" charset="0"/>
            </a:endParaRPr>
          </a:p>
        </p:txBody>
      </p:sp>
      <p:sp>
        <p:nvSpPr>
          <p:cNvPr id="145419" name="Line 51"/>
          <p:cNvSpPr>
            <a:spLocks noChangeShapeType="1"/>
          </p:cNvSpPr>
          <p:nvPr/>
        </p:nvSpPr>
        <p:spPr bwMode="auto">
          <a:xfrm>
            <a:off x="4214440" y="5166360"/>
            <a:ext cx="1656883" cy="2552"/>
          </a:xfrm>
          <a:prstGeom prst="line">
            <a:avLst/>
          </a:prstGeom>
          <a:noFill/>
          <a:ln w="50800">
            <a:solidFill>
              <a:srgbClr val="0000FF"/>
            </a:solidFill>
            <a:round/>
            <a:headEnd/>
            <a:tailEnd type="triangle" w="lg" len="med"/>
          </a:ln>
        </p:spPr>
        <p:txBody>
          <a:bodyPr>
            <a:prstTxWarp prst="textNoShape">
              <a:avLst/>
            </a:prstTxWarp>
          </a:bodyPr>
          <a:lstStyle/>
          <a:p>
            <a:endParaRPr lang="en-US"/>
          </a:p>
        </p:txBody>
      </p:sp>
      <p:sp>
        <p:nvSpPr>
          <p:cNvPr id="145420" name="Rectangle 21"/>
          <p:cNvSpPr>
            <a:spLocks noChangeArrowheads="1"/>
          </p:cNvSpPr>
          <p:nvPr/>
        </p:nvSpPr>
        <p:spPr bwMode="auto">
          <a:xfrm>
            <a:off x="15542" y="2404068"/>
            <a:ext cx="2554270" cy="1015663"/>
          </a:xfrm>
          <a:prstGeom prst="rect">
            <a:avLst/>
          </a:prstGeom>
          <a:noFill/>
          <a:ln w="9525">
            <a:noFill/>
            <a:miter lim="800000"/>
            <a:headEnd/>
            <a:tailEnd/>
          </a:ln>
        </p:spPr>
        <p:txBody>
          <a:bodyPr wrap="square">
            <a:prstTxWarp prst="textNoShape">
              <a:avLst/>
            </a:prstTxWarp>
            <a:spAutoFit/>
          </a:bodyPr>
          <a:lstStyle/>
          <a:p>
            <a:r>
              <a:rPr lang="en-US" sz="1200" b="1" dirty="0" smtClean="0">
                <a:latin typeface="Times New Roman" charset="0"/>
              </a:rPr>
              <a:t>-Minimum channel requirement: 0.65, 3.9, 6.7/7.3, 11, and 12/13.3 </a:t>
            </a:r>
            <a:r>
              <a:rPr lang="en-US" sz="1200" b="1" dirty="0" err="1" smtClean="0">
                <a:latin typeface="Times New Roman" charset="0"/>
              </a:rPr>
              <a:t>μm</a:t>
            </a:r>
            <a:endParaRPr lang="en-US" sz="1200" b="1" dirty="0" smtClean="0">
              <a:latin typeface="Times New Roman" charset="0"/>
            </a:endParaRPr>
          </a:p>
          <a:p>
            <a:r>
              <a:rPr lang="en-US" sz="1200" b="1" dirty="0" smtClean="0">
                <a:latin typeface="Times New Roman" charset="0"/>
              </a:rPr>
              <a:t>-Previous image for temporal continuity (GEO only)</a:t>
            </a:r>
          </a:p>
          <a:p>
            <a:r>
              <a:rPr lang="en-US" sz="1200" b="1" dirty="0" smtClean="0">
                <a:latin typeface="Times New Roman" charset="0"/>
              </a:rPr>
              <a:t>-Cloud Phase</a:t>
            </a:r>
          </a:p>
        </p:txBody>
      </p:sp>
      <p:sp>
        <p:nvSpPr>
          <p:cNvPr id="145421" name="Text Box 46"/>
          <p:cNvSpPr txBox="1">
            <a:spLocks noChangeArrowheads="1"/>
          </p:cNvSpPr>
          <p:nvPr/>
        </p:nvSpPr>
        <p:spPr bwMode="auto">
          <a:xfrm>
            <a:off x="5615080" y="3725202"/>
            <a:ext cx="3169590" cy="400110"/>
          </a:xfrm>
          <a:prstGeom prst="rect">
            <a:avLst/>
          </a:prstGeom>
          <a:noFill/>
          <a:ln w="9525">
            <a:noFill/>
            <a:miter lim="800000"/>
            <a:headEnd/>
            <a:tailEnd/>
          </a:ln>
        </p:spPr>
        <p:txBody>
          <a:bodyPr wrap="square">
            <a:prstTxWarp prst="textNoShape">
              <a:avLst/>
            </a:prstTxWarp>
            <a:spAutoFit/>
          </a:bodyPr>
          <a:lstStyle/>
          <a:p>
            <a:pPr algn="ctr"/>
            <a:r>
              <a:rPr lang="en-US" sz="2000" b="1" dirty="0" smtClean="0">
                <a:latin typeface="Times New Roman" charset="0"/>
              </a:rPr>
              <a:t>IFR </a:t>
            </a:r>
            <a:r>
              <a:rPr lang="en-US" sz="2000" b="1" dirty="0">
                <a:latin typeface="Times New Roman" charset="0"/>
              </a:rPr>
              <a:t>and</a:t>
            </a:r>
            <a:r>
              <a:rPr lang="en-US" sz="2000" b="1" dirty="0" smtClean="0">
                <a:latin typeface="Times New Roman" charset="0"/>
              </a:rPr>
              <a:t> LIFR </a:t>
            </a:r>
            <a:r>
              <a:rPr lang="en-US" sz="2000" b="1" dirty="0">
                <a:latin typeface="Times New Roman" charset="0"/>
              </a:rPr>
              <a:t>Probability</a:t>
            </a:r>
          </a:p>
        </p:txBody>
      </p:sp>
      <p:pic>
        <p:nvPicPr>
          <p:cNvPr id="145422" name="Picture 28" descr="geocatL2.Meteosat-8.2006214.134500.ir_sensitivity_map.tiff"/>
          <p:cNvPicPr>
            <a:picLocks noChangeAspect="1"/>
          </p:cNvPicPr>
          <p:nvPr/>
        </p:nvPicPr>
        <p:blipFill>
          <a:blip r:embed="rId4"/>
          <a:srcRect/>
          <a:stretch>
            <a:fillRect/>
          </a:stretch>
        </p:blipFill>
        <p:spPr bwMode="auto">
          <a:xfrm>
            <a:off x="2804512" y="1162100"/>
            <a:ext cx="1402037" cy="1498533"/>
          </a:xfrm>
          <a:prstGeom prst="rect">
            <a:avLst/>
          </a:prstGeom>
          <a:noFill/>
          <a:ln w="9525">
            <a:noFill/>
            <a:miter lim="800000"/>
            <a:headEnd/>
            <a:tailEnd/>
          </a:ln>
        </p:spPr>
      </p:pic>
      <p:sp>
        <p:nvSpPr>
          <p:cNvPr id="21" name="TextBox 20"/>
          <p:cNvSpPr txBox="1"/>
          <p:nvPr/>
        </p:nvSpPr>
        <p:spPr>
          <a:xfrm>
            <a:off x="1753188" y="1350130"/>
            <a:ext cx="816623" cy="923330"/>
          </a:xfrm>
          <a:prstGeom prst="rect">
            <a:avLst/>
          </a:prstGeom>
          <a:noFill/>
        </p:spPr>
        <p:txBody>
          <a:bodyPr wrap="square" rtlCol="0">
            <a:spAutoFit/>
          </a:bodyPr>
          <a:lstStyle/>
          <a:p>
            <a:pPr algn="ctr"/>
            <a:r>
              <a:rPr lang="en-US" sz="5400" dirty="0" smtClean="0"/>
              <a:t>+</a:t>
            </a:r>
            <a:endParaRPr lang="en-US" sz="5400" dirty="0"/>
          </a:p>
        </p:txBody>
      </p:sp>
      <p:sp>
        <p:nvSpPr>
          <p:cNvPr id="22" name="TextBox 21"/>
          <p:cNvSpPr txBox="1"/>
          <p:nvPr/>
        </p:nvSpPr>
        <p:spPr>
          <a:xfrm>
            <a:off x="4389328" y="1350130"/>
            <a:ext cx="816623" cy="923330"/>
          </a:xfrm>
          <a:prstGeom prst="rect">
            <a:avLst/>
          </a:prstGeom>
          <a:noFill/>
        </p:spPr>
        <p:txBody>
          <a:bodyPr wrap="square" rtlCol="0">
            <a:spAutoFit/>
          </a:bodyPr>
          <a:lstStyle/>
          <a:p>
            <a:pPr algn="ctr"/>
            <a:r>
              <a:rPr lang="en-US" sz="5400" dirty="0" smtClean="0"/>
              <a:t>+</a:t>
            </a:r>
            <a:endParaRPr lang="en-US" sz="5400" dirty="0"/>
          </a:p>
        </p:txBody>
      </p:sp>
      <p:sp>
        <p:nvSpPr>
          <p:cNvPr id="23" name="Rectangle 16"/>
          <p:cNvSpPr>
            <a:spLocks noChangeArrowheads="1"/>
          </p:cNvSpPr>
          <p:nvPr/>
        </p:nvSpPr>
        <p:spPr bwMode="auto">
          <a:xfrm>
            <a:off x="2250628" y="707225"/>
            <a:ext cx="2480166" cy="400110"/>
          </a:xfrm>
          <a:prstGeom prst="rect">
            <a:avLst/>
          </a:prstGeom>
          <a:noFill/>
          <a:ln w="9525">
            <a:noFill/>
            <a:miter lim="800000"/>
            <a:headEnd/>
            <a:tailEnd/>
          </a:ln>
        </p:spPr>
        <p:txBody>
          <a:bodyPr wrap="none">
            <a:prstTxWarp prst="textNoShape">
              <a:avLst/>
            </a:prstTxWarp>
            <a:spAutoFit/>
          </a:bodyPr>
          <a:lstStyle/>
          <a:p>
            <a:r>
              <a:rPr lang="en-US" sz="2000" b="1" dirty="0" smtClean="0">
                <a:solidFill>
                  <a:srgbClr val="000000"/>
                </a:solidFill>
                <a:latin typeface="Times New Roman" charset="0"/>
              </a:rPr>
              <a:t>Static Ancillary Data</a:t>
            </a:r>
            <a:endParaRPr lang="en-US" sz="2000" b="1" dirty="0">
              <a:solidFill>
                <a:srgbClr val="000000"/>
              </a:solidFill>
              <a:latin typeface="Times New Roman" charset="0"/>
            </a:endParaRPr>
          </a:p>
        </p:txBody>
      </p:sp>
      <p:sp>
        <p:nvSpPr>
          <p:cNvPr id="24" name="Rectangle 21"/>
          <p:cNvSpPr>
            <a:spLocks noChangeArrowheads="1"/>
          </p:cNvSpPr>
          <p:nvPr/>
        </p:nvSpPr>
        <p:spPr bwMode="auto">
          <a:xfrm>
            <a:off x="2714644" y="2649253"/>
            <a:ext cx="1636738" cy="646331"/>
          </a:xfrm>
          <a:prstGeom prst="rect">
            <a:avLst/>
          </a:prstGeom>
          <a:noFill/>
          <a:ln w="9525">
            <a:noFill/>
            <a:miter lim="800000"/>
            <a:headEnd/>
            <a:tailEnd/>
          </a:ln>
        </p:spPr>
        <p:txBody>
          <a:bodyPr wrap="square">
            <a:prstTxWarp prst="textNoShape">
              <a:avLst/>
            </a:prstTxWarp>
            <a:spAutoFit/>
          </a:bodyPr>
          <a:lstStyle/>
          <a:p>
            <a:r>
              <a:rPr lang="en-US" sz="1200" b="1" dirty="0" smtClean="0">
                <a:latin typeface="Times New Roman" charset="0"/>
              </a:rPr>
              <a:t>-DEM</a:t>
            </a:r>
          </a:p>
          <a:p>
            <a:r>
              <a:rPr lang="en-US" sz="1200" b="1" dirty="0" smtClean="0">
                <a:latin typeface="Times New Roman" charset="0"/>
              </a:rPr>
              <a:t>-Surface Type</a:t>
            </a:r>
          </a:p>
          <a:p>
            <a:r>
              <a:rPr lang="en-US" sz="1200" b="1" dirty="0" smtClean="0">
                <a:latin typeface="Times New Roman" charset="0"/>
              </a:rPr>
              <a:t>-Surface Emissivity</a:t>
            </a:r>
            <a:endParaRPr lang="en-US" sz="1200" b="1" dirty="0">
              <a:latin typeface="Times New Roman" charset="0"/>
            </a:endParaRPr>
          </a:p>
        </p:txBody>
      </p:sp>
      <p:sp>
        <p:nvSpPr>
          <p:cNvPr id="25" name="Rectangle 16"/>
          <p:cNvSpPr>
            <a:spLocks noChangeArrowheads="1"/>
          </p:cNvSpPr>
          <p:nvPr/>
        </p:nvSpPr>
        <p:spPr bwMode="auto">
          <a:xfrm>
            <a:off x="5135683" y="707225"/>
            <a:ext cx="1877437" cy="400110"/>
          </a:xfrm>
          <a:prstGeom prst="rect">
            <a:avLst/>
          </a:prstGeom>
          <a:noFill/>
          <a:ln w="9525">
            <a:noFill/>
            <a:miter lim="800000"/>
            <a:headEnd/>
            <a:tailEnd/>
          </a:ln>
        </p:spPr>
        <p:txBody>
          <a:bodyPr wrap="none">
            <a:prstTxWarp prst="textNoShape">
              <a:avLst/>
            </a:prstTxWarp>
            <a:spAutoFit/>
          </a:bodyPr>
          <a:lstStyle/>
          <a:p>
            <a:r>
              <a:rPr lang="en-US" sz="2000" b="1" dirty="0" smtClean="0">
                <a:solidFill>
                  <a:srgbClr val="000000"/>
                </a:solidFill>
                <a:latin typeface="Times New Roman" charset="0"/>
              </a:rPr>
              <a:t>Daily SST Data</a:t>
            </a:r>
            <a:endParaRPr lang="en-US" sz="2000" b="1" dirty="0">
              <a:solidFill>
                <a:srgbClr val="000000"/>
              </a:solidFill>
              <a:latin typeface="Times New Roman" charset="0"/>
            </a:endParaRPr>
          </a:p>
        </p:txBody>
      </p:sp>
      <p:pic>
        <p:nvPicPr>
          <p:cNvPr id="26" name="Picture 25" descr="modis_sst.jpg"/>
          <p:cNvPicPr>
            <a:picLocks noChangeAspect="1"/>
          </p:cNvPicPr>
          <p:nvPr/>
        </p:nvPicPr>
        <p:blipFill>
          <a:blip r:embed="rId5"/>
          <a:stretch>
            <a:fillRect/>
          </a:stretch>
        </p:blipFill>
        <p:spPr>
          <a:xfrm>
            <a:off x="5350502" y="1150960"/>
            <a:ext cx="1447800" cy="1447800"/>
          </a:xfrm>
          <a:prstGeom prst="rect">
            <a:avLst/>
          </a:prstGeom>
        </p:spPr>
      </p:pic>
      <p:sp>
        <p:nvSpPr>
          <p:cNvPr id="27" name="Rectangle 21"/>
          <p:cNvSpPr>
            <a:spLocks noChangeArrowheads="1"/>
          </p:cNvSpPr>
          <p:nvPr/>
        </p:nvSpPr>
        <p:spPr bwMode="auto">
          <a:xfrm>
            <a:off x="5146824" y="2593793"/>
            <a:ext cx="1847850" cy="276999"/>
          </a:xfrm>
          <a:prstGeom prst="rect">
            <a:avLst/>
          </a:prstGeom>
          <a:noFill/>
          <a:ln w="9525">
            <a:noFill/>
            <a:miter lim="800000"/>
            <a:headEnd/>
            <a:tailEnd/>
          </a:ln>
        </p:spPr>
        <p:txBody>
          <a:bodyPr>
            <a:prstTxWarp prst="textNoShape">
              <a:avLst/>
            </a:prstTxWarp>
            <a:spAutoFit/>
          </a:bodyPr>
          <a:lstStyle/>
          <a:p>
            <a:pPr algn="ctr"/>
            <a:r>
              <a:rPr lang="en-US" sz="1200" b="1" dirty="0" smtClean="0">
                <a:latin typeface="Times New Roman" charset="0"/>
              </a:rPr>
              <a:t>0.25 degree OISST</a:t>
            </a:r>
            <a:endParaRPr lang="en-US" sz="1200" b="1" dirty="0">
              <a:latin typeface="Times New Roman" charset="0"/>
            </a:endParaRPr>
          </a:p>
        </p:txBody>
      </p:sp>
      <p:sp>
        <p:nvSpPr>
          <p:cNvPr id="28" name="TextBox 27"/>
          <p:cNvSpPr txBox="1"/>
          <p:nvPr/>
        </p:nvSpPr>
        <p:spPr>
          <a:xfrm>
            <a:off x="6716388" y="1350130"/>
            <a:ext cx="816623" cy="923330"/>
          </a:xfrm>
          <a:prstGeom prst="rect">
            <a:avLst/>
          </a:prstGeom>
          <a:noFill/>
        </p:spPr>
        <p:txBody>
          <a:bodyPr wrap="square" rtlCol="0">
            <a:spAutoFit/>
          </a:bodyPr>
          <a:lstStyle/>
          <a:p>
            <a:pPr algn="ctr"/>
            <a:r>
              <a:rPr lang="en-US" sz="5400" dirty="0" smtClean="0"/>
              <a:t>+</a:t>
            </a:r>
            <a:endParaRPr lang="en-US" sz="5400" dirty="0"/>
          </a:p>
        </p:txBody>
      </p:sp>
      <p:sp>
        <p:nvSpPr>
          <p:cNvPr id="30" name="Rectangle 16"/>
          <p:cNvSpPr>
            <a:spLocks noChangeArrowheads="1"/>
          </p:cNvSpPr>
          <p:nvPr/>
        </p:nvSpPr>
        <p:spPr bwMode="auto">
          <a:xfrm>
            <a:off x="7947897" y="707225"/>
            <a:ext cx="768885" cy="400110"/>
          </a:xfrm>
          <a:prstGeom prst="rect">
            <a:avLst/>
          </a:prstGeom>
          <a:noFill/>
          <a:ln w="9525">
            <a:noFill/>
            <a:miter lim="800000"/>
            <a:headEnd/>
            <a:tailEnd/>
          </a:ln>
        </p:spPr>
        <p:txBody>
          <a:bodyPr wrap="none">
            <a:prstTxWarp prst="textNoShape">
              <a:avLst/>
            </a:prstTxWarp>
            <a:spAutoFit/>
          </a:bodyPr>
          <a:lstStyle/>
          <a:p>
            <a:r>
              <a:rPr lang="en-US" sz="2000" b="1" dirty="0" smtClean="0">
                <a:solidFill>
                  <a:srgbClr val="000000"/>
                </a:solidFill>
                <a:latin typeface="Times New Roman" charset="0"/>
              </a:rPr>
              <a:t>NWP</a:t>
            </a:r>
            <a:endParaRPr lang="en-US" sz="2000" b="1" dirty="0">
              <a:solidFill>
                <a:srgbClr val="000000"/>
              </a:solidFill>
              <a:latin typeface="Times New Roman" charset="0"/>
            </a:endParaRPr>
          </a:p>
        </p:txBody>
      </p:sp>
      <p:pic>
        <p:nvPicPr>
          <p:cNvPr id="31" name="Picture 30" descr="temp_sfc_f02.png"/>
          <p:cNvPicPr>
            <a:picLocks noChangeAspect="1"/>
          </p:cNvPicPr>
          <p:nvPr/>
        </p:nvPicPr>
        <p:blipFill>
          <a:blip r:embed="rId6"/>
          <a:stretch>
            <a:fillRect/>
          </a:stretch>
        </p:blipFill>
        <p:spPr>
          <a:xfrm>
            <a:off x="7479975" y="1094522"/>
            <a:ext cx="1582548" cy="1341765"/>
          </a:xfrm>
          <a:prstGeom prst="rect">
            <a:avLst/>
          </a:prstGeom>
        </p:spPr>
      </p:pic>
      <p:sp>
        <p:nvSpPr>
          <p:cNvPr id="32" name="Rectangle 21"/>
          <p:cNvSpPr>
            <a:spLocks noChangeArrowheads="1"/>
          </p:cNvSpPr>
          <p:nvPr/>
        </p:nvSpPr>
        <p:spPr bwMode="auto">
          <a:xfrm>
            <a:off x="7165520" y="2383127"/>
            <a:ext cx="2092452" cy="830997"/>
          </a:xfrm>
          <a:prstGeom prst="rect">
            <a:avLst/>
          </a:prstGeom>
          <a:noFill/>
          <a:ln w="9525">
            <a:noFill/>
            <a:miter lim="800000"/>
            <a:headEnd/>
            <a:tailEnd/>
          </a:ln>
        </p:spPr>
        <p:txBody>
          <a:bodyPr wrap="square">
            <a:prstTxWarp prst="textNoShape">
              <a:avLst/>
            </a:prstTxWarp>
            <a:spAutoFit/>
          </a:bodyPr>
          <a:lstStyle/>
          <a:p>
            <a:r>
              <a:rPr lang="en-US" sz="1200" b="1" dirty="0" smtClean="0">
                <a:latin typeface="Times New Roman" charset="0"/>
              </a:rPr>
              <a:t>-Surface Temperature</a:t>
            </a:r>
          </a:p>
          <a:p>
            <a:r>
              <a:rPr lang="en-US" sz="1200" b="1" dirty="0" smtClean="0">
                <a:latin typeface="Times New Roman" charset="0"/>
              </a:rPr>
              <a:t>-Profiles of T and </a:t>
            </a:r>
            <a:r>
              <a:rPr lang="en-US" sz="1200" b="1" dirty="0" err="1" smtClean="0">
                <a:latin typeface="Times New Roman" charset="0"/>
              </a:rPr>
              <a:t>q</a:t>
            </a:r>
            <a:endParaRPr lang="en-US" sz="1200" b="1" dirty="0" smtClean="0">
              <a:latin typeface="Times New Roman" charset="0"/>
            </a:endParaRPr>
          </a:p>
          <a:p>
            <a:r>
              <a:rPr lang="en-US" sz="1200" b="1" dirty="0" smtClean="0">
                <a:latin typeface="Times New Roman" charset="0"/>
              </a:rPr>
              <a:t>-RUC/RAP (2-3 hr forecast) or GFS (12 hr forecast)</a:t>
            </a:r>
          </a:p>
        </p:txBody>
      </p:sp>
      <p:pic>
        <p:nvPicPr>
          <p:cNvPr id="34" name="Picture 33" descr="rh_2m_f02.png"/>
          <p:cNvPicPr>
            <a:picLocks noChangeAspect="1"/>
          </p:cNvPicPr>
          <p:nvPr/>
        </p:nvPicPr>
        <p:blipFill>
          <a:blip r:embed="rId7"/>
          <a:stretch>
            <a:fillRect/>
          </a:stretch>
        </p:blipFill>
        <p:spPr>
          <a:xfrm>
            <a:off x="88638" y="4458463"/>
            <a:ext cx="1530858" cy="1294384"/>
          </a:xfrm>
          <a:prstGeom prst="rect">
            <a:avLst/>
          </a:prstGeom>
        </p:spPr>
      </p:pic>
      <p:sp>
        <p:nvSpPr>
          <p:cNvPr id="37" name="Rectangle 16"/>
          <p:cNvSpPr>
            <a:spLocks noChangeArrowheads="1"/>
          </p:cNvSpPr>
          <p:nvPr/>
        </p:nvSpPr>
        <p:spPr bwMode="auto">
          <a:xfrm>
            <a:off x="-44564" y="4032187"/>
            <a:ext cx="2117537" cy="400110"/>
          </a:xfrm>
          <a:prstGeom prst="rect">
            <a:avLst/>
          </a:prstGeom>
          <a:noFill/>
          <a:ln w="9525">
            <a:noFill/>
            <a:miter lim="800000"/>
            <a:headEnd/>
            <a:tailEnd/>
          </a:ln>
        </p:spPr>
        <p:txBody>
          <a:bodyPr wrap="none">
            <a:prstTxWarp prst="textNoShape">
              <a:avLst/>
            </a:prstTxWarp>
            <a:spAutoFit/>
          </a:bodyPr>
          <a:lstStyle/>
          <a:p>
            <a:r>
              <a:rPr lang="en-US" sz="2000" b="1" dirty="0" smtClean="0">
                <a:solidFill>
                  <a:srgbClr val="000000"/>
                </a:solidFill>
                <a:latin typeface="Times New Roman" charset="0"/>
              </a:rPr>
              <a:t>NWP RH Profiles</a:t>
            </a:r>
            <a:endParaRPr lang="en-US" sz="2000" b="1" dirty="0">
              <a:solidFill>
                <a:srgbClr val="000000"/>
              </a:solidFill>
              <a:latin typeface="Times New Roman" charset="0"/>
            </a:endParaRPr>
          </a:p>
        </p:txBody>
      </p:sp>
      <p:sp>
        <p:nvSpPr>
          <p:cNvPr id="49" name="Left Brace 48"/>
          <p:cNvSpPr/>
          <p:nvPr/>
        </p:nvSpPr>
        <p:spPr bwMode="auto">
          <a:xfrm rot="16200000">
            <a:off x="6311825" y="774183"/>
            <a:ext cx="475158" cy="4916171"/>
          </a:xfrm>
          <a:prstGeom prst="leftBrace">
            <a:avLst/>
          </a:prstGeom>
          <a:noFill/>
          <a:ln w="444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0" name="Rectangle 49"/>
          <p:cNvSpPr/>
          <p:nvPr/>
        </p:nvSpPr>
        <p:spPr bwMode="auto">
          <a:xfrm>
            <a:off x="44074" y="707225"/>
            <a:ext cx="9050357" cy="2943909"/>
          </a:xfrm>
          <a:prstGeom prst="rect">
            <a:avLst/>
          </a:prstGeom>
          <a:noFill/>
          <a:ln w="444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1" name="Rectangle 21"/>
          <p:cNvSpPr>
            <a:spLocks noChangeArrowheads="1"/>
          </p:cNvSpPr>
          <p:nvPr/>
        </p:nvSpPr>
        <p:spPr bwMode="auto">
          <a:xfrm>
            <a:off x="26176" y="5767595"/>
            <a:ext cx="2161991" cy="646331"/>
          </a:xfrm>
          <a:prstGeom prst="rect">
            <a:avLst/>
          </a:prstGeom>
          <a:noFill/>
          <a:ln w="9525">
            <a:noFill/>
            <a:miter lim="800000"/>
            <a:headEnd/>
            <a:tailEnd/>
          </a:ln>
        </p:spPr>
        <p:txBody>
          <a:bodyPr wrap="square">
            <a:prstTxWarp prst="textNoShape">
              <a:avLst/>
            </a:prstTxWarp>
            <a:spAutoFit/>
          </a:bodyPr>
          <a:lstStyle/>
          <a:p>
            <a:r>
              <a:rPr lang="en-US" sz="1200" b="1" dirty="0" smtClean="0">
                <a:latin typeface="Times New Roman" charset="0"/>
              </a:rPr>
              <a:t>-RUC/RAP (2-3 hr forecast) or GFS (12 hr forecast)</a:t>
            </a:r>
          </a:p>
          <a:p>
            <a:endParaRPr lang="en-US" sz="1200" b="1" dirty="0" smtClean="0">
              <a:latin typeface="Times New Roman" charset="0"/>
            </a:endParaRPr>
          </a:p>
        </p:txBody>
      </p:sp>
      <p:sp>
        <p:nvSpPr>
          <p:cNvPr id="52" name="TextBox 51"/>
          <p:cNvSpPr txBox="1"/>
          <p:nvPr/>
        </p:nvSpPr>
        <p:spPr>
          <a:xfrm>
            <a:off x="133202" y="6494562"/>
            <a:ext cx="8874288" cy="307777"/>
          </a:xfrm>
          <a:prstGeom prst="rect">
            <a:avLst/>
          </a:prstGeom>
          <a:solidFill>
            <a:srgbClr val="FFFF00"/>
          </a:solidFill>
        </p:spPr>
        <p:txBody>
          <a:bodyPr wrap="square" rtlCol="0">
            <a:spAutoFit/>
          </a:bodyPr>
          <a:lstStyle/>
          <a:p>
            <a:r>
              <a:rPr lang="en-US" sz="1400" b="1" i="1" dirty="0" smtClean="0"/>
              <a:t>***IMPORTANT: Other sources of relevant data (e.g. </a:t>
            </a:r>
            <a:r>
              <a:rPr lang="en-US" sz="1400" b="1" i="1" dirty="0" err="1" smtClean="0"/>
              <a:t>sfc</a:t>
            </a:r>
            <a:r>
              <a:rPr lang="en-US" sz="1400" b="1" i="1" dirty="0" smtClean="0"/>
              <a:t> </a:t>
            </a:r>
            <a:r>
              <a:rPr lang="en-US" sz="1400" b="1" i="1" dirty="0" err="1" smtClean="0"/>
              <a:t>obs</a:t>
            </a:r>
            <a:r>
              <a:rPr lang="en-US" sz="1400" b="1" i="1" dirty="0" smtClean="0"/>
              <a:t>) influence results through the model fields</a:t>
            </a:r>
            <a:endParaRPr lang="en-US" sz="1400" b="1" i="1" dirty="0"/>
          </a:p>
        </p:txBody>
      </p:sp>
      <p:pic>
        <p:nvPicPr>
          <p:cNvPr id="53" name="Picture 52" descr="GOES_IFR_PROB_20120405_1002.png"/>
          <p:cNvPicPr>
            <a:picLocks noChangeAspect="1"/>
          </p:cNvPicPr>
          <p:nvPr/>
        </p:nvPicPr>
        <p:blipFill>
          <a:blip r:embed="rId8"/>
          <a:stretch>
            <a:fillRect/>
          </a:stretch>
        </p:blipFill>
        <p:spPr>
          <a:xfrm>
            <a:off x="5871324" y="4158732"/>
            <a:ext cx="2648882" cy="2195188"/>
          </a:xfrm>
          <a:prstGeom prst="rect">
            <a:avLst/>
          </a:prstGeom>
        </p:spPr>
      </p:pic>
      <p:sp>
        <p:nvSpPr>
          <p:cNvPr id="54" name="TextBox 53"/>
          <p:cNvSpPr txBox="1"/>
          <p:nvPr/>
        </p:nvSpPr>
        <p:spPr>
          <a:xfrm>
            <a:off x="4329672" y="5166352"/>
            <a:ext cx="1400640" cy="523220"/>
          </a:xfrm>
          <a:prstGeom prst="rect">
            <a:avLst/>
          </a:prstGeom>
          <a:noFill/>
        </p:spPr>
        <p:txBody>
          <a:bodyPr wrap="square" rtlCol="0">
            <a:spAutoFit/>
          </a:bodyPr>
          <a:lstStyle/>
          <a:p>
            <a:r>
              <a:rPr lang="en-US" sz="1400" b="1" dirty="0" smtClean="0"/>
              <a:t>Total run time: 2 - 3 minutes</a:t>
            </a:r>
            <a:endParaRPr lang="en-US" sz="1400" b="1" dirty="0"/>
          </a:p>
        </p:txBody>
      </p:sp>
      <p:sp>
        <p:nvSpPr>
          <p:cNvPr id="2" name="Slide Number Placeholder 1"/>
          <p:cNvSpPr>
            <a:spLocks noGrp="1"/>
          </p:cNvSpPr>
          <p:nvPr>
            <p:ph type="sldNum" sz="quarter" idx="12"/>
          </p:nvPr>
        </p:nvSpPr>
        <p:spPr/>
        <p:txBody>
          <a:bodyPr/>
          <a:lstStyle/>
          <a:p>
            <a:fld id="{B0AF709A-F488-D140-B7BF-FB989453A114}" type="slidenum">
              <a:rPr lang="en-US" smtClean="0"/>
              <a:t>8</a:t>
            </a:fld>
            <a:endParaRPr lang="en-US"/>
          </a:p>
        </p:txBody>
      </p:sp>
    </p:spTree>
    <p:extLst>
      <p:ext uri="{BB962C8B-B14F-4D97-AF65-F5344CB8AC3E}">
        <p14:creationId xmlns:p14="http://schemas.microsoft.com/office/powerpoint/2010/main" val="31933018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98699" y="-136340"/>
            <a:ext cx="8608628" cy="1143000"/>
          </a:xfrm>
        </p:spPr>
        <p:txBody>
          <a:bodyPr>
            <a:normAutofit fontScale="90000"/>
          </a:bodyPr>
          <a:lstStyle/>
          <a:p>
            <a:r>
              <a:rPr lang="en-US" b="1" dirty="0" smtClean="0"/>
              <a:t>Why is Data Fusion Absolutel</a:t>
            </a:r>
            <a:r>
              <a:rPr lang="en-US" b="1" dirty="0"/>
              <a:t>y</a:t>
            </a:r>
            <a:r>
              <a:rPr lang="en-US" b="1" dirty="0" smtClean="0"/>
              <a:t> Needed?</a:t>
            </a:r>
            <a:endParaRPr lang="en-US" b="1" dirty="0"/>
          </a:p>
        </p:txBody>
      </p:sp>
      <p:sp>
        <p:nvSpPr>
          <p:cNvPr id="2" name="Slide Number Placeholder 1"/>
          <p:cNvSpPr>
            <a:spLocks noGrp="1"/>
          </p:cNvSpPr>
          <p:nvPr>
            <p:ph type="sldNum" sz="quarter" idx="12"/>
          </p:nvPr>
        </p:nvSpPr>
        <p:spPr/>
        <p:txBody>
          <a:bodyPr/>
          <a:lstStyle/>
          <a:p>
            <a:fld id="{B0AF709A-F488-D140-B7BF-FB989453A114}" type="slidenum">
              <a:rPr lang="en-US" smtClean="0"/>
              <a:t>9</a:t>
            </a:fld>
            <a:endParaRPr lang="en-US" dirty="0"/>
          </a:p>
        </p:txBody>
      </p:sp>
      <p:sp>
        <p:nvSpPr>
          <p:cNvPr id="5" name="TextBox 4"/>
          <p:cNvSpPr txBox="1"/>
          <p:nvPr/>
        </p:nvSpPr>
        <p:spPr>
          <a:xfrm>
            <a:off x="3474790" y="954507"/>
            <a:ext cx="2445607" cy="523220"/>
          </a:xfrm>
          <a:prstGeom prst="rect">
            <a:avLst/>
          </a:prstGeom>
          <a:solidFill>
            <a:schemeClr val="accent1">
              <a:lumMod val="20000"/>
              <a:lumOff val="80000"/>
            </a:schemeClr>
          </a:solidFill>
          <a:ln w="31750">
            <a:solidFill>
              <a:schemeClr val="tx1"/>
            </a:solidFill>
          </a:ln>
        </p:spPr>
        <p:txBody>
          <a:bodyPr wrap="square" rtlCol="0">
            <a:spAutoFit/>
          </a:bodyPr>
          <a:lstStyle/>
          <a:p>
            <a:pPr algn="ctr"/>
            <a:r>
              <a:rPr lang="en-US" sz="2800" b="1" dirty="0" smtClean="0"/>
              <a:t>Z</a:t>
            </a:r>
            <a:r>
              <a:rPr lang="en-US" sz="2800" b="1" baseline="-25000" dirty="0" smtClean="0"/>
              <a:t>base</a:t>
            </a:r>
            <a:r>
              <a:rPr lang="en-US" sz="2800" b="1" dirty="0" smtClean="0"/>
              <a:t> </a:t>
            </a:r>
            <a:r>
              <a:rPr lang="en-US" sz="2800" b="1" dirty="0"/>
              <a:t>= Z</a:t>
            </a:r>
            <a:r>
              <a:rPr lang="en-US" sz="2800" b="1" baseline="-25000" dirty="0"/>
              <a:t>top</a:t>
            </a:r>
            <a:r>
              <a:rPr lang="en-US" sz="2800" b="1" dirty="0"/>
              <a:t> – </a:t>
            </a:r>
            <a:r>
              <a:rPr lang="en-US" sz="2800" b="1" dirty="0" smtClean="0"/>
              <a:t>ΔZ</a:t>
            </a:r>
            <a:endParaRPr lang="en-US" sz="2800" b="1" dirty="0"/>
          </a:p>
        </p:txBody>
      </p:sp>
    </p:spTree>
    <p:extLst>
      <p:ext uri="{BB962C8B-B14F-4D97-AF65-F5344CB8AC3E}">
        <p14:creationId xmlns:p14="http://schemas.microsoft.com/office/powerpoint/2010/main" val="427036070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6628</TotalTime>
  <Words>2481</Words>
  <Application>Microsoft Macintosh PowerPoint</Application>
  <PresentationFormat>On-screen Show (4:3)</PresentationFormat>
  <Paragraphs>319</Paragraphs>
  <Slides>57</Slides>
  <Notes>12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57</vt:i4>
      </vt:variant>
    </vt:vector>
  </HeadingPairs>
  <TitlesOfParts>
    <vt:vector size="59" baseType="lpstr">
      <vt:lpstr>Office Theme</vt:lpstr>
      <vt:lpstr>Equation</vt:lpstr>
      <vt:lpstr>Data Fusion for Fog and Low Stratus Applications</vt:lpstr>
      <vt:lpstr>What is Fog/Low Stratus (FLS)?</vt:lpstr>
      <vt:lpstr>PowerPoint Presentation</vt:lpstr>
      <vt:lpstr>PowerPoint Presentation</vt:lpstr>
      <vt:lpstr>PowerPoint Presentation</vt:lpstr>
      <vt:lpstr>PowerPoint Presentation</vt:lpstr>
      <vt:lpstr>Operational Transition Schedule</vt:lpstr>
      <vt:lpstr>Fused Fog/Low Cloud Detection Approach</vt:lpstr>
      <vt:lpstr>Why is Data Fusion Absolutely Needed?</vt:lpstr>
      <vt:lpstr>Why is Data Fusion Absolutely Needed?</vt:lpstr>
      <vt:lpstr>Why is Data Fusion Absolutely Needed?</vt:lpstr>
      <vt:lpstr>Why is Data Fusion Absolutely Needed?</vt:lpstr>
      <vt:lpstr>Why is Data Fusion Absolutely Needed?</vt:lpstr>
      <vt:lpstr>Why is Data Fusion Absolutely Needed?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Points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SSEC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TC</dc:creator>
  <cp:lastModifiedBy>Mike Pavolonis</cp:lastModifiedBy>
  <cp:revision>246</cp:revision>
  <dcterms:created xsi:type="dcterms:W3CDTF">2014-11-26T16:56:05Z</dcterms:created>
  <dcterms:modified xsi:type="dcterms:W3CDTF">2015-06-17T19:36:29Z</dcterms:modified>
</cp:coreProperties>
</file>